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310" r:id="rId3"/>
    <p:sldId id="298" r:id="rId4"/>
    <p:sldId id="311" r:id="rId5"/>
    <p:sldId id="314" r:id="rId6"/>
    <p:sldId id="315" r:id="rId7"/>
    <p:sldId id="316" r:id="rId8"/>
    <p:sldId id="319" r:id="rId9"/>
    <p:sldId id="320" r:id="rId10"/>
    <p:sldId id="321" r:id="rId11"/>
    <p:sldId id="324" r:id="rId12"/>
    <p:sldId id="325" r:id="rId13"/>
    <p:sldId id="326" r:id="rId14"/>
    <p:sldId id="327" r:id="rId15"/>
    <p:sldId id="333" r:id="rId16"/>
    <p:sldId id="332" r:id="rId17"/>
    <p:sldId id="328" r:id="rId18"/>
    <p:sldId id="308" r:id="rId19"/>
    <p:sldId id="329" r:id="rId20"/>
    <p:sldId id="330" r:id="rId21"/>
    <p:sldId id="331" r:id="rId22"/>
    <p:sldId id="27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lly Gleason" initials="KG" lastIdx="1" clrIdx="0">
    <p:extLst>
      <p:ext uri="{19B8F6BF-5375-455C-9EA6-DF929625EA0E}">
        <p15:presenceInfo xmlns:p15="http://schemas.microsoft.com/office/powerpoint/2012/main" userId="S::gleason@unu.edu::72539e58-4093-45ee-b19f-d0b5c39fbdb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15" autoAdjust="0"/>
    <p:restoredTop sz="94694" autoAdjust="0"/>
  </p:normalViewPr>
  <p:slideViewPr>
    <p:cSldViewPr snapToGrid="0">
      <p:cViewPr varScale="1">
        <p:scale>
          <a:sx n="82" d="100"/>
          <a:sy n="82" d="100"/>
        </p:scale>
        <p:origin x="40" y="42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lorrainewong\Desktop\FUNDAMENTALS\seed_fellow\use\QAwkshop\comm_Q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6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Common questions, by topic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6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146CA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63B-8B48-B775-483FF1D743D9}"/>
              </c:ext>
            </c:extLst>
          </c:dPt>
          <c:dPt>
            <c:idx val="1"/>
            <c:bubble3D val="0"/>
            <c:spPr>
              <a:solidFill>
                <a:srgbClr val="FF730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63B-8B48-B775-483FF1D743D9}"/>
              </c:ext>
            </c:extLst>
          </c:dPt>
          <c:dPt>
            <c:idx val="2"/>
            <c:bubble3D val="0"/>
            <c:spPr>
              <a:solidFill>
                <a:srgbClr val="2297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63B-8B48-B775-483FF1D743D9}"/>
              </c:ext>
            </c:extLst>
          </c:dPt>
          <c:dPt>
            <c:idx val="3"/>
            <c:bubble3D val="0"/>
            <c:spPr>
              <a:solidFill>
                <a:srgbClr val="9064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63B-8B48-B775-483FF1D743D9}"/>
              </c:ext>
            </c:extLst>
          </c:dPt>
          <c:dPt>
            <c:idx val="4"/>
            <c:bubble3D val="0"/>
            <c:spPr>
              <a:solidFill>
                <a:srgbClr val="D21D1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63B-8B48-B775-483FF1D743D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63B-8B48-B775-483FF1D743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C63B-8B48-B775-483FF1D743D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C63B-8B48-B775-483FF1D743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count!$A$4:$A$8</c:f>
              <c:strCache>
                <c:ptCount val="5"/>
                <c:pt idx="0">
                  <c:v>Eligibility</c:v>
                </c:pt>
                <c:pt idx="1">
                  <c:v>Proposal</c:v>
                </c:pt>
                <c:pt idx="2">
                  <c:v>Multiple applications</c:v>
                </c:pt>
                <c:pt idx="3">
                  <c:v>Timeline</c:v>
                </c:pt>
                <c:pt idx="4">
                  <c:v>Other</c:v>
                </c:pt>
              </c:strCache>
            </c:strRef>
          </c:cat>
          <c:val>
            <c:numRef>
              <c:f>count!$C$4:$C$8</c:f>
              <c:numCache>
                <c:formatCode>0%</c:formatCode>
                <c:ptCount val="5"/>
                <c:pt idx="0">
                  <c:v>0.53731343283582089</c:v>
                </c:pt>
                <c:pt idx="1">
                  <c:v>0.20895522388059701</c:v>
                </c:pt>
                <c:pt idx="2">
                  <c:v>0.11940298507462686</c:v>
                </c:pt>
                <c:pt idx="3">
                  <c:v>2.9850746268656716E-2</c:v>
                </c:pt>
                <c:pt idx="4">
                  <c:v>0.1044776119402985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3B-8B48-B775-483FF1D743D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4T14:52:14.13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0 16383,'0'0'0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4T14:52:50.95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 1 16383,'0'0'0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4T14:52:51.968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1 16383,'0'0'0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4T14:52:52.77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24T14:52:53.580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1 0 16383,'0'0'0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26/03/2021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25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003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58C10B-3E47-CE46-ADA4-205941906685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31756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511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750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152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938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973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993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025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560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ABE55071-BD78-104C-9FD8-0F749983B5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58478" y="490538"/>
            <a:ext cx="1175844" cy="46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5B922AE5-6D48-5A41-990F-38E45A6FC9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24149" y="518376"/>
            <a:ext cx="1175844" cy="46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Q&amp;A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7" y="3481539"/>
            <a:ext cx="9655863" cy="1655762"/>
          </a:xfrm>
        </p:spPr>
        <p:txBody>
          <a:bodyPr/>
          <a:lstStyle/>
          <a:p>
            <a:r>
              <a:rPr lang="en-GB" dirty="0"/>
              <a:t>RTA fellowships and seed grants</a:t>
            </a:r>
          </a:p>
          <a:p>
            <a:pPr lvl="1"/>
            <a:r>
              <a:rPr lang="en-GB" sz="1800" dirty="0"/>
              <a:t>From Research to Action (RTA):</a:t>
            </a:r>
            <a:br>
              <a:rPr lang="en-GB" sz="1800" dirty="0"/>
            </a:br>
            <a:r>
              <a:rPr lang="en-GB" sz="1800" dirty="0"/>
              <a:t>Using Knowledge to Accelerate Progress in the Elimination of Child Labour and Forced Labour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5876925"/>
            <a:ext cx="3624262" cy="519110"/>
          </a:xfrm>
        </p:spPr>
        <p:txBody>
          <a:bodyPr/>
          <a:lstStyle/>
          <a:p>
            <a:r>
              <a:rPr lang="en-GB" sz="1200" dirty="0"/>
              <a:t>Date: Thursday / March 25 / 11:00-12:00 (GMT +1)</a:t>
            </a:r>
          </a:p>
          <a:p>
            <a:r>
              <a:rPr lang="en-GB" sz="1200" dirty="0"/>
              <a:t>Date: Friday / March 26 / 15:00-16:00 (GMT +1)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</a:t>
            </a:fld>
            <a:endParaRPr lang="en-GB"/>
          </a:p>
        </p:txBody>
      </p:sp>
      <p:pic>
        <p:nvPicPr>
          <p:cNvPr id="86" name="Picture Placeholder 85" descr="Books on a shelf">
            <a:extLst>
              <a:ext uri="{FF2B5EF4-FFF2-40B4-BE49-F238E27FC236}">
                <a16:creationId xmlns:a16="http://schemas.microsoft.com/office/drawing/2014/main" id="{6405272B-52F2-FF4C-A76F-6EF73C2B40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7" name="Text Placeholder 7">
            <a:extLst>
              <a:ext uri="{FF2B5EF4-FFF2-40B4-BE49-F238E27FC236}">
                <a16:creationId xmlns:a16="http://schemas.microsoft.com/office/drawing/2014/main" id="{CBBB7472-789B-5B48-8221-083AF7994D41}"/>
              </a:ext>
            </a:extLst>
          </p:cNvPr>
          <p:cNvSpPr txBox="1">
            <a:spLocks/>
          </p:cNvSpPr>
          <p:nvPr/>
        </p:nvSpPr>
        <p:spPr>
          <a:xfrm>
            <a:off x="9089536" y="490538"/>
            <a:ext cx="3412331" cy="313811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    </a:t>
            </a:r>
            <a:r>
              <a:rPr lang="en-US" sz="2000" dirty="0" err="1">
                <a:solidFill>
                  <a:schemeClr val="bg1"/>
                </a:solidFill>
              </a:rPr>
              <a:t>Ilo.org</a:t>
            </a:r>
            <a:r>
              <a:rPr lang="en-US" sz="2000" dirty="0">
                <a:solidFill>
                  <a:schemeClr val="bg1"/>
                </a:solidFill>
              </a:rPr>
              <a:t>/</a:t>
            </a:r>
            <a:r>
              <a:rPr lang="en-US" sz="2000" dirty="0" err="1">
                <a:solidFill>
                  <a:schemeClr val="bg1"/>
                </a:solidFill>
              </a:rPr>
              <a:t>rta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89" name="Triangle 88">
            <a:extLst>
              <a:ext uri="{FF2B5EF4-FFF2-40B4-BE49-F238E27FC236}">
                <a16:creationId xmlns:a16="http://schemas.microsoft.com/office/drawing/2014/main" id="{75616F5E-DE07-AA4D-A793-C228656DB534}"/>
              </a:ext>
            </a:extLst>
          </p:cNvPr>
          <p:cNvSpPr/>
          <p:nvPr/>
        </p:nvSpPr>
        <p:spPr>
          <a:xfrm rot="5400000">
            <a:off x="9141968" y="564248"/>
            <a:ext cx="207264" cy="1663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House keeping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2098-369E-0945-880E-647CDBC2C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150000"/>
              </a:lnSpc>
            </a:pPr>
            <a:r>
              <a:rPr lang="en-GB" dirty="0"/>
              <a:t>Please take note the webinar will be recorded.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Please use the </a:t>
            </a:r>
            <a:r>
              <a:rPr lang="en-GB" dirty="0" err="1"/>
              <a:t>chatbox</a:t>
            </a:r>
            <a:r>
              <a:rPr lang="en-GB" dirty="0"/>
              <a:t> and send them to "</a:t>
            </a:r>
            <a:r>
              <a:rPr lang="en-GB" dirty="0" err="1"/>
              <a:t>panelists</a:t>
            </a:r>
            <a:r>
              <a:rPr lang="en-GB" dirty="0"/>
              <a:t> and participants”.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We will open the floor for questions in the last 30 mins. </a:t>
            </a:r>
            <a:br>
              <a:rPr lang="en-GB" dirty="0"/>
            </a:br>
            <a:r>
              <a:rPr lang="en-GB" dirty="0"/>
              <a:t>Please raise your hand and we will enable their mic.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115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 txBox="1">
            <a:spLocks/>
          </p:cNvSpPr>
          <p:nvPr/>
        </p:nvSpPr>
        <p:spPr>
          <a:xfrm>
            <a:off x="7245531" y="0"/>
            <a:ext cx="4946469" cy="3944983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5D31C11-CE69-BB47-A590-24F2675D7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Background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A0DD61D-8665-4144-B9B7-538CFA89B5BA}"/>
              </a:ext>
            </a:extLst>
          </p:cNvPr>
          <p:cNvSpPr txBox="1">
            <a:spLocks/>
          </p:cNvSpPr>
          <p:nvPr/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Supporting Organizations</a:t>
            </a:r>
          </a:p>
          <a:p>
            <a:pPr lvl="2"/>
            <a:r>
              <a:rPr lang="en-GB" dirty="0"/>
              <a:t>ILO – Fundamental Principles and Rights at Work Branch, Research and Evaluation team</a:t>
            </a:r>
          </a:p>
          <a:p>
            <a:pPr lvl="2"/>
            <a:r>
              <a:rPr lang="en-GB" dirty="0"/>
              <a:t>Partnering with IOM – Migrant Protection and Assistance Division</a:t>
            </a:r>
          </a:p>
          <a:p>
            <a:pPr lvl="2"/>
            <a:r>
              <a:rPr lang="en-GB" dirty="0"/>
              <a:t>Supported by the US Department of </a:t>
            </a:r>
            <a:r>
              <a:rPr lang="en-GB" dirty="0" err="1"/>
              <a:t>Labor</a:t>
            </a:r>
            <a:r>
              <a:rPr lang="en-GB" dirty="0"/>
              <a:t> </a:t>
            </a:r>
          </a:p>
          <a:p>
            <a:r>
              <a:rPr lang="en-GB" dirty="0"/>
              <a:t>Overall project objectives?</a:t>
            </a:r>
          </a:p>
          <a:p>
            <a:pPr lvl="1"/>
            <a:r>
              <a:rPr lang="en-GB" dirty="0"/>
              <a:t>To accelerate the use of rigorous research by policymakers and practitioners to tackle issues of child labour, forced labour, and human trafficking around the world.</a:t>
            </a:r>
          </a:p>
          <a:p>
            <a:pPr marL="0" lvl="5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422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group of people holding hands&#10;&#10;Description automatically generated with medium confidence">
            <a:extLst>
              <a:ext uri="{FF2B5EF4-FFF2-40B4-BE49-F238E27FC236}">
                <a16:creationId xmlns:a16="http://schemas.microsoft.com/office/drawing/2014/main" id="{3169D7EC-2EFB-EF4E-B39B-511D383F59E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4ABA79A-0C1D-E34E-B3D9-46DF30DED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From Research to Action (RTA) project </a:t>
            </a:r>
            <a:r>
              <a:rPr lang="en-GB" sz="2800" dirty="0"/>
              <a:t/>
            </a:r>
            <a:br>
              <a:rPr lang="en-GB" sz="2800" dirty="0"/>
            </a:br>
            <a:endParaRPr lang="en-CH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2BBEDA-3969-9A41-999F-964BF7F699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is a lack of research on policies in the global fight against child labour, forced labour, and human trafficking.</a:t>
            </a:r>
          </a:p>
          <a:p>
            <a:pPr lvl="1"/>
            <a:r>
              <a:rPr lang="en-GB" dirty="0"/>
              <a:t>This is critical to achieving SDG 8.7.</a:t>
            </a:r>
          </a:p>
          <a:p>
            <a:r>
              <a:rPr lang="en-GB" dirty="0"/>
              <a:t>The project has 4 intended outcomes:</a:t>
            </a:r>
          </a:p>
          <a:p>
            <a:pPr lvl="2"/>
            <a:r>
              <a:rPr lang="en-GB" dirty="0"/>
              <a:t>Increase access to evidence.</a:t>
            </a:r>
          </a:p>
          <a:p>
            <a:pPr lvl="2"/>
            <a:r>
              <a:rPr lang="en-GB" dirty="0"/>
              <a:t>Facilitate understanding of available research and knowledge gaps.</a:t>
            </a:r>
          </a:p>
          <a:p>
            <a:pPr lvl="2"/>
            <a:r>
              <a:rPr lang="en-GB" b="1" dirty="0"/>
              <a:t>Improve the capacity of researchers.</a:t>
            </a:r>
          </a:p>
          <a:p>
            <a:pPr lvl="2"/>
            <a:r>
              <a:rPr lang="en-GB" b="1" dirty="0"/>
              <a:t>Engage researchers and promote new interest.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F63A-2B42-8A49-A80B-6A1F2FF2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48EEE-2173-724D-815B-959DED90C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BE8D2-360F-D645-8716-F5E0B4D43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290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E508F-8EA6-334D-B3BF-6C1AA165D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The RTA fellowships and seed grants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573A9-3766-C14E-87BB-08E5EBF6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35587-36E0-244F-83EA-D6A8EAA49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130417-0CC0-C447-9C2C-E24A8499D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0E5D99B-DE13-A546-9EE5-833D1E9EC15C}"/>
              </a:ext>
            </a:extLst>
          </p:cNvPr>
          <p:cNvSpPr txBox="1">
            <a:spLocks/>
          </p:cNvSpPr>
          <p:nvPr/>
        </p:nvSpPr>
        <p:spPr>
          <a:xfrm>
            <a:off x="415524" y="2447925"/>
            <a:ext cx="10951819" cy="348297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Awards</a:t>
            </a:r>
          </a:p>
          <a:p>
            <a:pPr lvl="2"/>
            <a:r>
              <a:rPr lang="en-GB" dirty="0"/>
              <a:t>3 Research fellowships of $18,000 USD each for 12 months.</a:t>
            </a:r>
          </a:p>
          <a:p>
            <a:pPr lvl="2"/>
            <a:r>
              <a:rPr lang="en-GB" dirty="0"/>
              <a:t>10 Seed grant projects of up to $10,000 USD each for 9 months.</a:t>
            </a:r>
          </a:p>
          <a:p>
            <a:r>
              <a:rPr lang="en-GB" dirty="0"/>
              <a:t>Eligibility</a:t>
            </a:r>
          </a:p>
          <a:p>
            <a:pPr lvl="2"/>
            <a:r>
              <a:rPr lang="en-GB" dirty="0"/>
              <a:t>The </a:t>
            </a:r>
            <a:r>
              <a:rPr lang="en-GB" b="1" dirty="0"/>
              <a:t>Research Fellowship </a:t>
            </a:r>
            <a:r>
              <a:rPr lang="en-GB" dirty="0"/>
              <a:t>is open to PhD degree holders, PhD students, or Master’s degree </a:t>
            </a:r>
            <a:br>
              <a:rPr lang="en-GB" dirty="0"/>
            </a:br>
            <a:r>
              <a:rPr lang="en-GB" dirty="0"/>
              <a:t>holders with 5 years of relevant research and teaching experience.</a:t>
            </a:r>
          </a:p>
          <a:p>
            <a:pPr lvl="2"/>
            <a:r>
              <a:rPr lang="en-GB" dirty="0"/>
              <a:t>The </a:t>
            </a:r>
            <a:r>
              <a:rPr lang="en-GB" b="1" dirty="0"/>
              <a:t>Seed Grant </a:t>
            </a:r>
            <a:r>
              <a:rPr lang="en-GB" dirty="0"/>
              <a:t>is open to PhD degree holders, PhD students, or Master’s students.</a:t>
            </a:r>
          </a:p>
          <a:p>
            <a:pPr lvl="2"/>
            <a:r>
              <a:rPr lang="en-GB" dirty="0"/>
              <a:t>Candidates from the Global South, female candidates, and underrepresented </a:t>
            </a:r>
            <a:br>
              <a:rPr lang="en-GB" dirty="0"/>
            </a:br>
            <a:r>
              <a:rPr lang="en-GB" dirty="0"/>
              <a:t>populations in the research community are encouraged to apply.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9D8CC9A-A5EE-ED45-9575-9A57383EEF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09406" y="1115344"/>
            <a:ext cx="3412800" cy="1278606"/>
          </a:xfrm>
        </p:spPr>
        <p:txBody>
          <a:bodyPr tIns="108000"/>
          <a:lstStyle/>
          <a:p>
            <a:pPr algn="ctr"/>
            <a:r>
              <a:rPr lang="en-GB" dirty="0"/>
              <a:t>The deadline is on</a:t>
            </a:r>
            <a:br>
              <a:rPr lang="en-GB" dirty="0"/>
            </a:br>
            <a:r>
              <a:rPr lang="en-GB" sz="4000" dirty="0"/>
              <a:t>April 16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at 4 pm (GMT+1) !!!</a:t>
            </a:r>
          </a:p>
        </p:txBody>
      </p:sp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C2576799-45C2-5244-BA8F-6ACD5C375038}"/>
                  </a:ext>
                </a:extLst>
              </p14:cNvPr>
              <p14:cNvContentPartPr/>
              <p14:nvPr/>
            </p14:nvContentPartPr>
            <p14:xfrm>
              <a:off x="9392976" y="1517520"/>
              <a:ext cx="360" cy="36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C2576799-45C2-5244-BA8F-6ACD5C37503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74976" y="140952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68BD559-7696-A54E-B460-D2F32D703443}"/>
                  </a:ext>
                </a:extLst>
              </p14:cNvPr>
              <p14:cNvContentPartPr/>
              <p14:nvPr/>
            </p14:nvContentPartPr>
            <p14:xfrm>
              <a:off x="9382176" y="1905240"/>
              <a:ext cx="360" cy="36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68BD559-7696-A54E-B460-D2F32D7034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64176" y="179760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1012255-223E-EE41-BB8A-AB6C06442195}"/>
                  </a:ext>
                </a:extLst>
              </p14:cNvPr>
              <p14:cNvContentPartPr/>
              <p14:nvPr/>
            </p14:nvContentPartPr>
            <p14:xfrm>
              <a:off x="8486496" y="1212240"/>
              <a:ext cx="360" cy="360"/>
            </p14:xfrm>
          </p:contentPart>
        </mc:Choice>
        <mc:Fallback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1012255-223E-EE41-BB8A-AB6C0644219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468856" y="110460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9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E6AFF6B-B860-B449-811C-4C287CE14B2A}"/>
                  </a:ext>
                </a:extLst>
              </p14:cNvPr>
              <p14:cNvContentPartPr/>
              <p14:nvPr/>
            </p14:nvContentPartPr>
            <p14:xfrm>
              <a:off x="8610336" y="1401600"/>
              <a:ext cx="360" cy="360"/>
            </p14:xfrm>
          </p:contentPart>
        </mc:Choice>
        <mc:Fallback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E6AFF6B-B860-B449-811C-4C287CE14B2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592696" y="1293600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aink="http://schemas.microsoft.com/office/drawing/2016/ink" xmlns:p14="http://schemas.microsoft.com/office/powerpoint/2010/main" Requires="p14 aink">
          <p:contentPart p14:bwMode="auto" r:id="rId11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F9A401EA-4DC0-2D4C-9F87-B3EB2DA1662B}"/>
                  </a:ext>
                </a:extLst>
              </p14:cNvPr>
              <p14:cNvContentPartPr/>
              <p14:nvPr/>
            </p14:nvContentPartPr>
            <p14:xfrm>
              <a:off x="8206416" y="1599960"/>
              <a:ext cx="360" cy="3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F9A401EA-4DC0-2D4C-9F87-B3EB2DA1662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188776" y="1491960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4D778A3-CA18-FB46-B926-3571A8B22A73}"/>
              </a:ext>
            </a:extLst>
          </p:cNvPr>
          <p:cNvSpPr/>
          <p:nvPr/>
        </p:nvSpPr>
        <p:spPr>
          <a:xfrm>
            <a:off x="7680959" y="1027522"/>
            <a:ext cx="2905341" cy="1519958"/>
          </a:xfrm>
          <a:custGeom>
            <a:avLst/>
            <a:gdLst>
              <a:gd name="connsiteX0" fmla="*/ 0 w 2905341"/>
              <a:gd name="connsiteY0" fmla="*/ 253331 h 1519958"/>
              <a:gd name="connsiteX1" fmla="*/ 253331 w 2905341"/>
              <a:gd name="connsiteY1" fmla="*/ 0 h 1519958"/>
              <a:gd name="connsiteX2" fmla="*/ 2652010 w 2905341"/>
              <a:gd name="connsiteY2" fmla="*/ 0 h 1519958"/>
              <a:gd name="connsiteX3" fmla="*/ 2905341 w 2905341"/>
              <a:gd name="connsiteY3" fmla="*/ 253331 h 1519958"/>
              <a:gd name="connsiteX4" fmla="*/ 2905341 w 2905341"/>
              <a:gd name="connsiteY4" fmla="*/ 1266627 h 1519958"/>
              <a:gd name="connsiteX5" fmla="*/ 2652010 w 2905341"/>
              <a:gd name="connsiteY5" fmla="*/ 1519958 h 1519958"/>
              <a:gd name="connsiteX6" fmla="*/ 253331 w 2905341"/>
              <a:gd name="connsiteY6" fmla="*/ 1519958 h 1519958"/>
              <a:gd name="connsiteX7" fmla="*/ 0 w 2905341"/>
              <a:gd name="connsiteY7" fmla="*/ 1266627 h 1519958"/>
              <a:gd name="connsiteX8" fmla="*/ 0 w 2905341"/>
              <a:gd name="connsiteY8" fmla="*/ 253331 h 1519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05341" h="1519958" extrusionOk="0">
                <a:moveTo>
                  <a:pt x="0" y="253331"/>
                </a:moveTo>
                <a:cubicBezTo>
                  <a:pt x="-4889" y="110404"/>
                  <a:pt x="92834" y="7726"/>
                  <a:pt x="253331" y="0"/>
                </a:cubicBezTo>
                <a:cubicBezTo>
                  <a:pt x="992351" y="132882"/>
                  <a:pt x="1515620" y="-84951"/>
                  <a:pt x="2652010" y="0"/>
                </a:cubicBezTo>
                <a:cubicBezTo>
                  <a:pt x="2782103" y="9588"/>
                  <a:pt x="2903651" y="122763"/>
                  <a:pt x="2905341" y="253331"/>
                </a:cubicBezTo>
                <a:cubicBezTo>
                  <a:pt x="2885535" y="396347"/>
                  <a:pt x="2838992" y="1139345"/>
                  <a:pt x="2905341" y="1266627"/>
                </a:cubicBezTo>
                <a:cubicBezTo>
                  <a:pt x="2922329" y="1408553"/>
                  <a:pt x="2796300" y="1510947"/>
                  <a:pt x="2652010" y="1519958"/>
                </a:cubicBezTo>
                <a:cubicBezTo>
                  <a:pt x="1708877" y="1607597"/>
                  <a:pt x="716395" y="1447279"/>
                  <a:pt x="253331" y="1519958"/>
                </a:cubicBezTo>
                <a:cubicBezTo>
                  <a:pt x="111342" y="1500143"/>
                  <a:pt x="-5883" y="1414714"/>
                  <a:pt x="0" y="1266627"/>
                </a:cubicBezTo>
                <a:cubicBezTo>
                  <a:pt x="-39485" y="1050786"/>
                  <a:pt x="-75943" y="586849"/>
                  <a:pt x="0" y="253331"/>
                </a:cubicBezTo>
                <a:close/>
              </a:path>
            </a:pathLst>
          </a:custGeom>
          <a:noFill/>
          <a:ln w="63500">
            <a:solidFill>
              <a:schemeClr val="accent6"/>
            </a:solidFill>
            <a:prstDash val="solid"/>
            <a:extLst>
              <a:ext uri="{C807C97D-BFC1-408E-A445-0C87EB9F89A2}">
                <ask:lineSketchStyleProps xmlns=""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1321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F1E56E-C26A-5740-9CCF-39FDFD20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en-CH" dirty="0"/>
              <a:t>How can I increase the chance to be selected?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768DD-F1AE-1D47-B944-22AC48004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>
            <a:normAutofit/>
          </a:bodyPr>
          <a:lstStyle/>
          <a:p>
            <a:pPr lvl="2">
              <a:lnSpc>
                <a:spcPct val="150000"/>
              </a:lnSpc>
            </a:pPr>
            <a:r>
              <a:rPr lang="en-GB" dirty="0"/>
              <a:t>Meeting the </a:t>
            </a:r>
            <a:r>
              <a:rPr lang="en-GB" dirty="0">
                <a:solidFill>
                  <a:schemeClr val="accent2"/>
                </a:solidFill>
              </a:rPr>
              <a:t>eligibility criteria.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Developing research of </a:t>
            </a:r>
            <a:r>
              <a:rPr lang="en-GB" dirty="0">
                <a:solidFill>
                  <a:schemeClr val="accent2"/>
                </a:solidFill>
              </a:rPr>
              <a:t>direct relevance </a:t>
            </a:r>
            <a:r>
              <a:rPr lang="en-GB" dirty="0"/>
              <a:t>for policies relating to child labour, forced labour, and human trafficking.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Developing a </a:t>
            </a:r>
            <a:r>
              <a:rPr lang="en-GB" dirty="0">
                <a:solidFill>
                  <a:schemeClr val="accent2"/>
                </a:solidFill>
              </a:rPr>
              <a:t>well structure research proposal.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B3D0C4-DF47-F645-BF4D-CF5E844FF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3C02AC-D2E0-C04B-8E71-A830FCB8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  <p:pic>
        <p:nvPicPr>
          <p:cNvPr id="15" name="Picture 14" descr="A group of people sitting in a classroom&#10;&#10;Description automatically generated with low confidence">
            <a:extLst>
              <a:ext uri="{FF2B5EF4-FFF2-40B4-BE49-F238E27FC236}">
                <a16:creationId xmlns:a16="http://schemas.microsoft.com/office/drawing/2014/main" id="{BDD7154B-57EA-E545-8A41-D5B9EA3458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21C552D-C000-4171-A65F-E0B8BE31D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9130" y="5876924"/>
            <a:ext cx="3412331" cy="313811"/>
          </a:xfrm>
        </p:spPr>
        <p:txBody>
          <a:bodyPr/>
          <a:lstStyle/>
          <a:p>
            <a:r>
              <a:rPr lang="en-US" sz="2000" dirty="0"/>
              <a:t>    </a:t>
            </a:r>
            <a:r>
              <a:rPr lang="en-US" sz="2000" dirty="0" err="1"/>
              <a:t>Ilo.org</a:t>
            </a:r>
            <a:r>
              <a:rPr lang="en-US" sz="2000" dirty="0"/>
              <a:t>/</a:t>
            </a:r>
            <a:r>
              <a:rPr lang="en-US" sz="2000" dirty="0" err="1"/>
              <a:t>rta</a:t>
            </a:r>
            <a:endParaRPr lang="en-US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3400A-41B6-8943-A22A-993FCC269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9501092C-E4BF-7C40-8C78-24991B1181CD}"/>
              </a:ext>
            </a:extLst>
          </p:cNvPr>
          <p:cNvSpPr/>
          <p:nvPr/>
        </p:nvSpPr>
        <p:spPr>
          <a:xfrm rot="5400000">
            <a:off x="8395208" y="5950634"/>
            <a:ext cx="207264" cy="1663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07866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047D9-F91D-2945-A94F-B99BF3348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Research Proposal (3-5 pages)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EFEFA-6E29-3047-9C55-A7F4FFA51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469378"/>
            <a:ext cx="5360400" cy="3482976"/>
          </a:xfrm>
        </p:spPr>
        <p:txBody>
          <a:bodyPr/>
          <a:lstStyle/>
          <a:p>
            <a:pPr lvl="1"/>
            <a:r>
              <a:rPr lang="en-GB" dirty="0">
                <a:solidFill>
                  <a:srgbClr val="230050"/>
                </a:solidFill>
              </a:rPr>
              <a:t>A key part of an application for funds or studentship is the research proposal. </a:t>
            </a:r>
          </a:p>
          <a:p>
            <a:pPr lvl="1"/>
            <a:endParaRPr lang="en-GB" dirty="0">
              <a:solidFill>
                <a:srgbClr val="230050"/>
              </a:solidFill>
            </a:endParaRPr>
          </a:p>
          <a:p>
            <a:pPr lvl="1"/>
            <a:r>
              <a:rPr lang="en-GB" dirty="0">
                <a:solidFill>
                  <a:srgbClr val="230050"/>
                </a:solidFill>
              </a:rPr>
              <a:t>A well-structured research proposal help increase the chance to get the award.</a:t>
            </a:r>
          </a:p>
          <a:p>
            <a:pPr lvl="1"/>
            <a:endParaRPr lang="en-GB" dirty="0">
              <a:solidFill>
                <a:srgbClr val="230050"/>
              </a:solidFill>
            </a:endParaRPr>
          </a:p>
          <a:p>
            <a:pPr lvl="1"/>
            <a:r>
              <a:rPr lang="en-GB" dirty="0">
                <a:solidFill>
                  <a:srgbClr val="230050"/>
                </a:solidFill>
              </a:rPr>
              <a:t>Regardless of your research problem and methods, all proposals should be presented following a clear structure and addressing the: </a:t>
            </a:r>
          </a:p>
          <a:p>
            <a:endParaRPr lang="en-CH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47CBF-B1AE-194D-A9C9-07D6241D9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6DB79-39D7-E142-B510-48C93B815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3C8AB0-B502-0749-B117-0EF24E58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BF98B6E0-77D6-F945-822F-9BEB5E28BE72}"/>
              </a:ext>
            </a:extLst>
          </p:cNvPr>
          <p:cNvSpPr txBox="1">
            <a:spLocks/>
          </p:cNvSpPr>
          <p:nvPr/>
        </p:nvSpPr>
        <p:spPr>
          <a:xfrm>
            <a:off x="6341064" y="2481734"/>
            <a:ext cx="5251236" cy="34829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0"/>
              </a:spcAft>
              <a:buFont typeface="Wingdings" pitchFamily="2" charset="2"/>
              <a:buChar char="ü"/>
            </a:pPr>
            <a:r>
              <a:rPr lang="en-GB" sz="5000" dirty="0">
                <a:solidFill>
                  <a:schemeClr val="accent1"/>
                </a:solidFill>
              </a:rPr>
              <a:t>WHAT</a:t>
            </a:r>
          </a:p>
          <a:p>
            <a:pPr lvl="1">
              <a:spcAft>
                <a:spcPts val="0"/>
              </a:spcAft>
            </a:pPr>
            <a:r>
              <a:rPr lang="en-GB" dirty="0"/>
              <a:t>Defining the research problem.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GB" sz="5000" dirty="0">
                <a:solidFill>
                  <a:schemeClr val="accent1"/>
                </a:solidFill>
              </a:rPr>
              <a:t>WHY</a:t>
            </a:r>
          </a:p>
          <a:p>
            <a:pPr lvl="1">
              <a:spcAft>
                <a:spcPts val="0"/>
              </a:spcAft>
            </a:pPr>
            <a:r>
              <a:rPr lang="en-GB" dirty="0"/>
              <a:t>Convincing that the research topic is worthy to be studied.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en-GB" sz="5000" dirty="0">
                <a:solidFill>
                  <a:schemeClr val="accent1"/>
                </a:solidFill>
              </a:rPr>
              <a:t>How</a:t>
            </a:r>
          </a:p>
          <a:p>
            <a:pPr lvl="1">
              <a:spcAft>
                <a:spcPts val="0"/>
              </a:spcAft>
            </a:pPr>
            <a:r>
              <a:rPr lang="en-GB" dirty="0"/>
              <a:t>How the research will be conducted.</a:t>
            </a:r>
          </a:p>
        </p:txBody>
      </p:sp>
    </p:spTree>
    <p:extLst>
      <p:ext uri="{BB962C8B-B14F-4D97-AF65-F5344CB8AC3E}">
        <p14:creationId xmlns:p14="http://schemas.microsoft.com/office/powerpoint/2010/main" val="3294565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764B39-67B8-7040-9A9B-DBC08DB41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0914747" cy="3482975"/>
          </a:xfrm>
        </p:spPr>
        <p:txBody>
          <a:bodyPr/>
          <a:lstStyle/>
          <a:p>
            <a:r>
              <a:rPr lang="en-GB" dirty="0"/>
              <a:t>Title</a:t>
            </a:r>
          </a:p>
          <a:p>
            <a:pPr lvl="2"/>
            <a:r>
              <a:rPr lang="en-GB" dirty="0"/>
              <a:t>It should indicate the research question and approach.</a:t>
            </a:r>
          </a:p>
          <a:p>
            <a:pPr lvl="0">
              <a:spcBef>
                <a:spcPts val="1200"/>
              </a:spcBef>
            </a:pPr>
            <a:r>
              <a:rPr lang="en-GB" dirty="0">
                <a:solidFill>
                  <a:srgbClr val="FA3C4B"/>
                </a:solidFill>
              </a:rPr>
              <a:t>Introduction</a:t>
            </a:r>
            <a:endParaRPr lang="en-GB" dirty="0"/>
          </a:p>
          <a:p>
            <a:pPr lvl="2"/>
            <a:r>
              <a:rPr lang="en-GB" dirty="0"/>
              <a:t>It should state the research question.</a:t>
            </a:r>
          </a:p>
          <a:p>
            <a:pPr lvl="2"/>
            <a:r>
              <a:rPr lang="en-GB" dirty="0"/>
              <a:t>It should guide the reader about the scope of research: the problem, what is known, and what is the knowledge gap.</a:t>
            </a:r>
          </a:p>
          <a:p>
            <a:pPr>
              <a:spcBef>
                <a:spcPts val="1200"/>
              </a:spcBef>
            </a:pPr>
            <a:r>
              <a:rPr lang="en-GB" dirty="0"/>
              <a:t>Literature Review</a:t>
            </a:r>
          </a:p>
          <a:p>
            <a:pPr lvl="2"/>
            <a:r>
              <a:rPr lang="en-GB" dirty="0"/>
              <a:t>A literature review is an overview of current knowledge: relevant theories, </a:t>
            </a:r>
            <a:br>
              <a:rPr lang="en-GB" dirty="0"/>
            </a:br>
            <a:r>
              <a:rPr lang="en-GB" dirty="0"/>
              <a:t>methods, and gaps in the existing research. </a:t>
            </a:r>
          </a:p>
          <a:p>
            <a:pPr lvl="2"/>
            <a:r>
              <a:rPr lang="en-GB" dirty="0"/>
              <a:t>It helps support the What and Why.</a:t>
            </a:r>
          </a:p>
          <a:p>
            <a:pPr marL="0" lvl="2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573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764B39-67B8-7040-9A9B-DBC08DB41B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srgbClr val="FA3C4B"/>
                </a:solidFill>
              </a:rPr>
              <a:t>Research design</a:t>
            </a:r>
            <a:endParaRPr lang="en-GB" dirty="0"/>
          </a:p>
          <a:p>
            <a:pPr marL="0" lvl="2" indent="0">
              <a:buNone/>
            </a:pPr>
            <a:r>
              <a:rPr lang="en-GB" dirty="0"/>
              <a:t>The research approach should detail the steps to conduct the research.</a:t>
            </a:r>
          </a:p>
          <a:p>
            <a:pPr marL="0" lvl="2" indent="0">
              <a:buNone/>
            </a:pPr>
            <a:endParaRPr lang="en-GB" dirty="0"/>
          </a:p>
          <a:p>
            <a:pPr marL="0" lvl="2" indent="0">
              <a:buNone/>
            </a:pPr>
            <a:r>
              <a:rPr lang="en-GB" dirty="0"/>
              <a:t>Explain how the research will be designed: </a:t>
            </a:r>
          </a:p>
          <a:p>
            <a:pPr lvl="2"/>
            <a:r>
              <a:rPr lang="en-GB" dirty="0"/>
              <a:t>Quantitative or Qualitative.</a:t>
            </a:r>
          </a:p>
          <a:p>
            <a:pPr lvl="2"/>
            <a:r>
              <a:rPr lang="en-GB" dirty="0"/>
              <a:t>Original data collection; Primary sources (statistical data); Secondary sources (e.g., journal articles, reviews, academic books, etc.)</a:t>
            </a:r>
          </a:p>
          <a:p>
            <a:pPr lvl="2"/>
            <a:r>
              <a:rPr lang="en-GB" dirty="0"/>
              <a:t>Type of study: descriptive, correlational, or causal/experimental.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5B846-7711-4C43-920A-774801B11AE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CH" dirty="0"/>
              <a:t>Research methods</a:t>
            </a:r>
          </a:p>
          <a:p>
            <a:pPr lvl="2"/>
            <a:r>
              <a:rPr lang="en-GB" dirty="0"/>
              <a:t>Description of the tools and procedures to analyse data. </a:t>
            </a:r>
          </a:p>
          <a:p>
            <a:pPr lvl="2"/>
            <a:r>
              <a:rPr lang="en-GB" dirty="0"/>
              <a:t>Discuss any potential obstacle and limitation.</a:t>
            </a:r>
            <a:endParaRPr lang="en-C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100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764B39-67B8-7040-9A9B-DBC08DB41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9737544" cy="3482975"/>
          </a:xfrm>
        </p:spPr>
        <p:txBody>
          <a:bodyPr/>
          <a:lstStyle/>
          <a:p>
            <a:r>
              <a:rPr lang="en-GB" dirty="0"/>
              <a:t>Implications and contributions to knowledge</a:t>
            </a:r>
          </a:p>
          <a:p>
            <a:pPr marL="0" lvl="2" indent="0">
              <a:buNone/>
            </a:pPr>
            <a:r>
              <a:rPr lang="en-GB" dirty="0"/>
              <a:t>Emphasise why your proposed project is important and how it will contribute to practice or theory.</a:t>
            </a:r>
          </a:p>
          <a:p>
            <a:pPr lvl="2"/>
            <a:r>
              <a:rPr lang="en-GB" b="1" dirty="0"/>
              <a:t>Practical Implications</a:t>
            </a:r>
          </a:p>
          <a:p>
            <a:pPr marL="0" lvl="2" indent="0">
              <a:buNone/>
            </a:pPr>
            <a:r>
              <a:rPr lang="en-GB" dirty="0"/>
              <a:t>Will your findings help improve a process, inform policy, or make a case for concrete change? </a:t>
            </a:r>
          </a:p>
          <a:p>
            <a:pPr lvl="2"/>
            <a:r>
              <a:rPr lang="en-GB" b="1" dirty="0"/>
              <a:t>Theoretical Implications</a:t>
            </a:r>
          </a:p>
          <a:p>
            <a:pPr marL="0" lvl="2" indent="0">
              <a:buNone/>
            </a:pPr>
            <a:r>
              <a:rPr lang="en-GB" dirty="0"/>
              <a:t>Will your work help strengthen a theory or model, challenge current assumptions, or </a:t>
            </a:r>
          </a:p>
          <a:p>
            <a:pPr marL="0" lvl="2" indent="0">
              <a:buNone/>
            </a:pPr>
            <a:r>
              <a:rPr lang="en-GB" dirty="0"/>
              <a:t>create a basis for further research?</a:t>
            </a:r>
          </a:p>
          <a:p>
            <a:pPr lvl="0"/>
            <a:r>
              <a:rPr lang="en-GB" dirty="0">
                <a:solidFill>
                  <a:srgbClr val="FA3C4B"/>
                </a:solidFill>
              </a:rPr>
              <a:t>References</a:t>
            </a:r>
          </a:p>
          <a:p>
            <a:pPr lvl="2">
              <a:buClr>
                <a:srgbClr val="FA3C4B"/>
              </a:buClr>
            </a:pPr>
            <a:r>
              <a:rPr lang="en-GB" dirty="0">
                <a:solidFill>
                  <a:srgbClr val="230050"/>
                </a:solidFill>
              </a:rPr>
              <a:t>A complete list of reference.</a:t>
            </a:r>
          </a:p>
          <a:p>
            <a:pPr lvl="0"/>
            <a:endParaRPr lang="en-GB" dirty="0">
              <a:solidFill>
                <a:srgbClr val="FA3C4B"/>
              </a:solidFill>
            </a:endParaRP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3602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764B39-67B8-7040-9A9B-DBC08DB41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r>
              <a:rPr lang="en-GB" dirty="0"/>
              <a:t>Include a research plan with a clear time frame / timeline. </a:t>
            </a:r>
          </a:p>
          <a:p>
            <a:r>
              <a:rPr lang="en-GB" dirty="0"/>
              <a:t>For example: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8B29C8-8499-7A41-8C2B-6C2DDC528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549071"/>
              </p:ext>
            </p:extLst>
          </p:nvPr>
        </p:nvGraphicFramePr>
        <p:xfrm>
          <a:off x="2269526" y="3642072"/>
          <a:ext cx="7688855" cy="1977771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029460">
                  <a:extLst>
                    <a:ext uri="{9D8B030D-6E8A-4147-A177-3AD203B41FA5}">
                      <a16:colId xmlns:a16="http://schemas.microsoft.com/office/drawing/2014/main" val="1075914761"/>
                    </a:ext>
                  </a:extLst>
                </a:gridCol>
                <a:gridCol w="4263081">
                  <a:extLst>
                    <a:ext uri="{9D8B030D-6E8A-4147-A177-3AD203B41FA5}">
                      <a16:colId xmlns:a16="http://schemas.microsoft.com/office/drawing/2014/main" val="1602053657"/>
                    </a:ext>
                  </a:extLst>
                </a:gridCol>
                <a:gridCol w="1396314">
                  <a:extLst>
                    <a:ext uri="{9D8B030D-6E8A-4147-A177-3AD203B41FA5}">
                      <a16:colId xmlns:a16="http://schemas.microsoft.com/office/drawing/2014/main" val="9206182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Research phase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Objectives 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Timeframe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84003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Literature review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Situate the research within the existing knowledge.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15 days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05566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Data collection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Data collection including data cleaning.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60 days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44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fr-CH" sz="1800" b="1" kern="1200" dirty="0">
                          <a:solidFill>
                            <a:schemeClr val="tx1"/>
                          </a:solidFill>
                          <a:effectLst/>
                        </a:rPr>
                        <a:t>Data </a:t>
                      </a:r>
                      <a:r>
                        <a:rPr lang="fr-CH" sz="1800" b="1" kern="1200" dirty="0" err="1">
                          <a:solidFill>
                            <a:schemeClr val="tx1"/>
                          </a:solidFill>
                          <a:effectLst/>
                        </a:rPr>
                        <a:t>analysis</a:t>
                      </a:r>
                      <a:endParaRPr lang="en-GB" sz="1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45855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3981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6764B39-67B8-7040-9A9B-DBC08DB41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r>
              <a:rPr lang="en-GB" dirty="0"/>
              <a:t>Or a Gantt chart</a:t>
            </a:r>
          </a:p>
          <a:p>
            <a:r>
              <a:rPr lang="en-GB" dirty="0"/>
              <a:t>For example: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B6C93DD-B78C-CF4D-82ED-A092FFA3BD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525216"/>
              </p:ext>
            </p:extLst>
          </p:nvPr>
        </p:nvGraphicFramePr>
        <p:xfrm>
          <a:off x="2432531" y="2496343"/>
          <a:ext cx="8432368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2368">
                  <a:extLst>
                    <a:ext uri="{9D8B030D-6E8A-4147-A177-3AD203B41FA5}">
                      <a16:colId xmlns:a16="http://schemas.microsoft.com/office/drawing/2014/main" val="182584607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48948985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827489616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60533977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137647717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09851161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424688989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04486322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019595020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687594684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3800277018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4120625323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937621244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r>
                        <a:rPr lang="en-GB" sz="1800" dirty="0"/>
                        <a:t>Research phase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fr-CH" sz="1800" dirty="0" err="1"/>
                        <a:t>Month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411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1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2</a:t>
                      </a:r>
                      <a:endParaRPr lang="en-GB" sz="1800" dirty="0"/>
                    </a:p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3</a:t>
                      </a:r>
                      <a:endParaRPr lang="en-GB" sz="1800" dirty="0"/>
                    </a:p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800" dirty="0"/>
                        <a:t>4</a:t>
                      </a:r>
                      <a:endParaRPr lang="en-GB" sz="1800" dirty="0"/>
                    </a:p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5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6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7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8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9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10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11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12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0249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Literature review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01121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800" b="0" dirty="0">
                          <a:solidFill>
                            <a:schemeClr val="tx1"/>
                          </a:solidFill>
                          <a:effectLst/>
                        </a:rPr>
                        <a:t>Data collection</a:t>
                      </a:r>
                      <a:endParaRPr lang="en-GB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58932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CH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 </a:t>
                      </a:r>
                      <a:r>
                        <a:rPr lang="en-GB" sz="18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cleaning</a:t>
                      </a:r>
                      <a:r>
                        <a:rPr lang="fr-CH" sz="1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GB" sz="18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analysis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244703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CH" sz="18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Developing</a:t>
                      </a:r>
                      <a:r>
                        <a:rPr lang="fr-CH" sz="1800" b="0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1st </a:t>
                      </a:r>
                      <a:r>
                        <a:rPr lang="fr-CH" sz="1800" b="0" kern="120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Draft</a:t>
                      </a:r>
                      <a:r>
                        <a:rPr lang="fr-CH" sz="1800" b="0" kern="1200" baseline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b="0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25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797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Proposal (3-5 pages),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4637516" cy="3482976"/>
          </a:xfrm>
        </p:spPr>
        <p:txBody>
          <a:bodyPr/>
          <a:lstStyle/>
          <a:p>
            <a:r>
              <a:rPr lang="en-GB" dirty="0"/>
              <a:t>Include a budget</a:t>
            </a:r>
          </a:p>
          <a:p>
            <a:pPr lvl="1"/>
            <a:r>
              <a:rPr lang="en-GB" dirty="0"/>
              <a:t>List the activities, indicate the estimated cost, </a:t>
            </a:r>
            <a:br>
              <a:rPr lang="en-GB" dirty="0"/>
            </a:br>
            <a:r>
              <a:rPr lang="en-GB" dirty="0"/>
              <a:t>justify each item cost.</a:t>
            </a:r>
          </a:p>
          <a:p>
            <a:pPr lvl="2"/>
            <a:r>
              <a:rPr lang="en-GB" dirty="0"/>
              <a:t>Knowledge exchange and dissemination: Conferences (registration, travel, etc.)</a:t>
            </a:r>
          </a:p>
          <a:p>
            <a:pPr lvl="2"/>
            <a:r>
              <a:rPr lang="en-GB" dirty="0"/>
              <a:t>Data collection and analysis:</a:t>
            </a:r>
            <a:br>
              <a:rPr lang="en-GB" dirty="0"/>
            </a:br>
            <a:r>
              <a:rPr lang="en-GB" dirty="0"/>
              <a:t>Software licenses, printing, etc.</a:t>
            </a:r>
          </a:p>
          <a:p>
            <a:r>
              <a:rPr lang="en-GB" dirty="0"/>
              <a:t>Include a dissemination strategy</a:t>
            </a:r>
          </a:p>
          <a:p>
            <a:pPr lvl="2"/>
            <a:r>
              <a:rPr lang="en-GB" dirty="0"/>
              <a:t>Seminars, videos, social media, etc.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38EDAC5-031D-FF47-AC54-BA6D03221C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924853"/>
              </p:ext>
            </p:extLst>
          </p:nvPr>
        </p:nvGraphicFramePr>
        <p:xfrm>
          <a:off x="5226908" y="2447925"/>
          <a:ext cx="6474553" cy="352552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362428">
                  <a:extLst>
                    <a:ext uri="{9D8B030D-6E8A-4147-A177-3AD203B41FA5}">
                      <a16:colId xmlns:a16="http://schemas.microsoft.com/office/drawing/2014/main" val="1534261575"/>
                    </a:ext>
                  </a:extLst>
                </a:gridCol>
                <a:gridCol w="1036949">
                  <a:extLst>
                    <a:ext uri="{9D8B030D-6E8A-4147-A177-3AD203B41FA5}">
                      <a16:colId xmlns:a16="http://schemas.microsoft.com/office/drawing/2014/main" val="3337306030"/>
                    </a:ext>
                  </a:extLst>
                </a:gridCol>
                <a:gridCol w="1131216">
                  <a:extLst>
                    <a:ext uri="{9D8B030D-6E8A-4147-A177-3AD203B41FA5}">
                      <a16:colId xmlns:a16="http://schemas.microsoft.com/office/drawing/2014/main" val="4206170187"/>
                    </a:ext>
                  </a:extLst>
                </a:gridCol>
                <a:gridCol w="999239">
                  <a:extLst>
                    <a:ext uri="{9D8B030D-6E8A-4147-A177-3AD203B41FA5}">
                      <a16:colId xmlns:a16="http://schemas.microsoft.com/office/drawing/2014/main" val="2746975761"/>
                    </a:ext>
                  </a:extLst>
                </a:gridCol>
                <a:gridCol w="1944721">
                  <a:extLst>
                    <a:ext uri="{9D8B030D-6E8A-4147-A177-3AD203B41FA5}">
                      <a16:colId xmlns:a16="http://schemas.microsoft.com/office/drawing/2014/main" val="27471617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</a:rPr>
                        <a:t>Budget items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800" b="1" dirty="0">
                          <a:effectLst/>
                        </a:rPr>
                        <a:t>Quantity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effectLst/>
                        </a:rPr>
                        <a:t>Unit Cost per item (USD)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effectLst/>
                        </a:rPr>
                        <a:t>Total cost (USD)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effectLst/>
                        </a:rPr>
                        <a:t>Description</a:t>
                      </a: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2891643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CH" sz="1800" dirty="0">
                          <a:effectLst/>
                        </a:rPr>
                        <a:t>Interviews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1800" dirty="0">
                          <a:effectLst/>
                        </a:rPr>
                        <a:t>60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>
                          <a:effectLst/>
                        </a:rPr>
                        <a:t>20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>
                          <a:effectLst/>
                        </a:rPr>
                        <a:t>1200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r>
                        <a:rPr lang="fr-CH" sz="1800" dirty="0" err="1">
                          <a:effectLst/>
                        </a:rPr>
                        <a:t>Conduct</a:t>
                      </a:r>
                      <a:r>
                        <a:rPr lang="fr-CH" sz="1800" dirty="0">
                          <a:effectLst/>
                        </a:rPr>
                        <a:t> 60 interviews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5415615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CH" sz="1800" dirty="0" err="1"/>
                        <a:t>Conference</a:t>
                      </a:r>
                      <a:endParaRPr lang="en-GB" sz="1800" dirty="0"/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r>
                        <a:rPr lang="fr-CH" sz="1800" dirty="0"/>
                        <a:t>1</a:t>
                      </a:r>
                      <a:endParaRPr lang="en-GB" sz="1800" dirty="0"/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/>
                        <a:t>250</a:t>
                      </a:r>
                      <a:endParaRPr lang="en-GB" sz="1800" dirty="0"/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/>
                        <a:t>250</a:t>
                      </a:r>
                      <a:endParaRPr lang="en-GB" sz="1800" dirty="0"/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r>
                        <a:rPr lang="fr-CH" sz="1800" dirty="0">
                          <a:effectLst/>
                        </a:rPr>
                        <a:t>Air</a:t>
                      </a:r>
                      <a:r>
                        <a:rPr lang="fr-CH" sz="1800" baseline="0" dirty="0">
                          <a:effectLst/>
                        </a:rPr>
                        <a:t> </a:t>
                      </a:r>
                      <a:r>
                        <a:rPr lang="fr-CH" sz="1800" dirty="0">
                          <a:effectLst/>
                        </a:rPr>
                        <a:t>Ticket </a:t>
                      </a:r>
                      <a:r>
                        <a:rPr lang="fr-CH" sz="1800" dirty="0" err="1">
                          <a:effectLst/>
                        </a:rPr>
                        <a:t>cost</a:t>
                      </a:r>
                      <a:r>
                        <a:rPr lang="fr-CH" sz="1800" dirty="0">
                          <a:effectLst/>
                        </a:rPr>
                        <a:t> «</a:t>
                      </a:r>
                      <a:r>
                        <a:rPr lang="fr-CH" sz="1800" dirty="0" err="1">
                          <a:effectLst/>
                        </a:rPr>
                        <a:t>from</a:t>
                      </a:r>
                      <a:r>
                        <a:rPr lang="fr-CH" sz="1800" dirty="0">
                          <a:effectLst/>
                        </a:rPr>
                        <a:t>» - «to»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5732339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CH" sz="1800" dirty="0">
                          <a:effectLst/>
                        </a:rPr>
                        <a:t>Personnel / </a:t>
                      </a:r>
                      <a:r>
                        <a:rPr lang="fr-CH" sz="1800" dirty="0" err="1">
                          <a:effectLst/>
                        </a:rPr>
                        <a:t>month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CH" sz="1800" dirty="0">
                          <a:effectLst/>
                        </a:rPr>
                        <a:t>3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>
                          <a:effectLst/>
                        </a:rPr>
                        <a:t>600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>
                          <a:effectLst/>
                        </a:rPr>
                        <a:t>1800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r>
                        <a:rPr lang="fr-CH" sz="1800" dirty="0">
                          <a:effectLst/>
                        </a:rPr>
                        <a:t>Time </a:t>
                      </a:r>
                      <a:r>
                        <a:rPr lang="fr-CH" sz="1800" dirty="0" err="1">
                          <a:effectLst/>
                        </a:rPr>
                        <a:t>devoted</a:t>
                      </a:r>
                      <a:r>
                        <a:rPr lang="fr-CH" sz="1800" dirty="0">
                          <a:effectLst/>
                        </a:rPr>
                        <a:t> to </a:t>
                      </a:r>
                      <a:r>
                        <a:rPr lang="fr-CH" sz="1800" dirty="0" err="1">
                          <a:effectLst/>
                        </a:rPr>
                        <a:t>conduct</a:t>
                      </a:r>
                      <a:r>
                        <a:rPr lang="fr-CH" sz="1800" dirty="0">
                          <a:effectLst/>
                        </a:rPr>
                        <a:t> the </a:t>
                      </a:r>
                      <a:r>
                        <a:rPr lang="fr-CH" sz="1800" dirty="0" err="1">
                          <a:effectLst/>
                        </a:rPr>
                        <a:t>analysis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33229085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CH" sz="1800" dirty="0">
                          <a:effectLst/>
                        </a:rPr>
                        <a:t>Total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l"/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H" sz="1800" dirty="0">
                          <a:effectLst/>
                        </a:rPr>
                        <a:t>2,170</a:t>
                      </a:r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GB" sz="1800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extLst>
                  <a:ext uri="{0D108BD9-81ED-4DB2-BD59-A6C34878D82A}">
                    <a16:rowId xmlns:a16="http://schemas.microsoft.com/office/drawing/2014/main" val="1119939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3512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en-CH" dirty="0"/>
              <a:t>Common pitfalls to avoid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2098-369E-0945-880E-647CDBC2C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>
            <a:normAutofit/>
          </a:bodyPr>
          <a:lstStyle/>
          <a:p>
            <a:pPr marL="0" lvl="2" indent="0">
              <a:buNone/>
            </a:pPr>
            <a:r>
              <a:rPr lang="en-GB" dirty="0">
                <a:solidFill>
                  <a:schemeClr val="accent2"/>
                </a:solidFill>
              </a:rPr>
              <a:t>Lack of Clarity (The paragraphs / sentences are too long or too vague).</a:t>
            </a:r>
          </a:p>
          <a:p>
            <a:pPr lvl="2"/>
            <a:r>
              <a:rPr lang="en-GB" dirty="0"/>
              <a:t>Be concise, clear, and go straight to the point in your writing.</a:t>
            </a:r>
          </a:p>
          <a:p>
            <a:pPr lvl="2"/>
            <a:endParaRPr lang="en-GB" dirty="0">
              <a:solidFill>
                <a:schemeClr val="accent2"/>
              </a:solidFill>
            </a:endParaRPr>
          </a:p>
          <a:p>
            <a:pPr marL="0" lvl="2" indent="0">
              <a:buNone/>
            </a:pPr>
            <a:r>
              <a:rPr lang="en-GB" dirty="0">
                <a:solidFill>
                  <a:schemeClr val="accent2"/>
                </a:solidFill>
              </a:rPr>
              <a:t>Weak support (or the argument justifying the research is lacking).</a:t>
            </a:r>
          </a:p>
          <a:p>
            <a:pPr lvl="2"/>
            <a:r>
              <a:rPr lang="en-GB" dirty="0"/>
              <a:t>Provide a thorough literature review to show you have investigated the topic to see what kind of research is out there.</a:t>
            </a:r>
          </a:p>
          <a:p>
            <a:pPr lvl="2"/>
            <a:endParaRPr lang="en-GB" dirty="0">
              <a:solidFill>
                <a:schemeClr val="accent2"/>
              </a:solidFill>
            </a:endParaRPr>
          </a:p>
          <a:p>
            <a:pPr marL="0" lvl="2" indent="0">
              <a:buNone/>
            </a:pPr>
            <a:r>
              <a:rPr lang="en-GB" dirty="0">
                <a:solidFill>
                  <a:schemeClr val="accent2"/>
                </a:solidFill>
              </a:rPr>
              <a:t>Poor planning.</a:t>
            </a:r>
          </a:p>
          <a:p>
            <a:pPr lvl="2"/>
            <a:r>
              <a:rPr lang="en-GB" dirty="0"/>
              <a:t>Offer a concrete plan including all the necessary aspects for launching the project.</a:t>
            </a:r>
          </a:p>
          <a:p>
            <a:pPr lvl="2"/>
            <a:endParaRPr lang="en-GB" dirty="0">
              <a:solidFill>
                <a:schemeClr val="accent2"/>
              </a:solidFill>
            </a:endParaRPr>
          </a:p>
          <a:p>
            <a:endParaRPr lang="en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  <p:pic>
        <p:nvPicPr>
          <p:cNvPr id="8" name="Picture 7" descr="Abstract blurred public library with bookshelves">
            <a:extLst>
              <a:ext uri="{FF2B5EF4-FFF2-40B4-BE49-F238E27FC236}">
                <a16:creationId xmlns:a16="http://schemas.microsoft.com/office/drawing/2014/main" id="{840D50BB-4F19-439C-8E9A-81D4DF9C2A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7BF78D9-2165-EF47-A21E-1903A383A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9130" y="5876924"/>
            <a:ext cx="3412331" cy="313811"/>
          </a:xfrm>
        </p:spPr>
        <p:txBody>
          <a:bodyPr/>
          <a:lstStyle/>
          <a:p>
            <a:r>
              <a:rPr lang="en-US" sz="2000" dirty="0"/>
              <a:t>    </a:t>
            </a:r>
            <a:r>
              <a:rPr lang="en-US" sz="2000" dirty="0" err="1"/>
              <a:t>Ilo.org</a:t>
            </a:r>
            <a:r>
              <a:rPr lang="en-US" sz="2000" dirty="0"/>
              <a:t>/</a:t>
            </a:r>
            <a:r>
              <a:rPr lang="en-US" sz="2000" dirty="0" err="1"/>
              <a:t>rta</a:t>
            </a:r>
            <a:endParaRPr lang="en-US" sz="2000" dirty="0"/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A24C1CCE-C0D2-734D-A2AC-07C176724D0B}"/>
              </a:ext>
            </a:extLst>
          </p:cNvPr>
          <p:cNvSpPr/>
          <p:nvPr/>
        </p:nvSpPr>
        <p:spPr>
          <a:xfrm rot="5400000">
            <a:off x="8395208" y="5950634"/>
            <a:ext cx="207264" cy="1663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11377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en-CH" dirty="0"/>
              <a:t>Common pitfalls to avoid, cont’d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C4C1AC1-B0C7-8C47-A8D2-D6F4E6389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>
            <a:normAutofit/>
          </a:bodyPr>
          <a:lstStyle/>
          <a:p>
            <a:pPr marL="0" lvl="2" indent="0">
              <a:lnSpc>
                <a:spcPct val="9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The concept and methodology aren’t well elaborated.</a:t>
            </a:r>
          </a:p>
          <a:p>
            <a:pPr lvl="2">
              <a:lnSpc>
                <a:spcPct val="90000"/>
              </a:lnSpc>
            </a:pPr>
            <a:r>
              <a:rPr lang="en-GB" dirty="0"/>
              <a:t>The idea behind the work / research question and the chosen methodology should be demonstrated clearly, so that the reviewer can easily understand how the goals can be achieved. </a:t>
            </a:r>
          </a:p>
          <a:p>
            <a:pPr lvl="2">
              <a:lnSpc>
                <a:spcPct val="90000"/>
              </a:lnSpc>
            </a:pPr>
            <a:endParaRPr lang="en-GB" dirty="0">
              <a:solidFill>
                <a:schemeClr val="accent2"/>
              </a:solidFill>
            </a:endParaRPr>
          </a:p>
          <a:p>
            <a:pPr marL="0" lvl="2" indent="0">
              <a:lnSpc>
                <a:spcPct val="9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A proposal not well structured and formatted.</a:t>
            </a:r>
          </a:p>
          <a:p>
            <a:pPr lvl="2">
              <a:lnSpc>
                <a:spcPct val="90000"/>
              </a:lnSpc>
            </a:pPr>
            <a:r>
              <a:rPr lang="en-GB" dirty="0"/>
              <a:t>Follow the guidelines presented on proposal writing, develop the proposal, so the reviewer can identify the ”what, where, and how”.</a:t>
            </a:r>
          </a:p>
          <a:p>
            <a:pPr lvl="2">
              <a:lnSpc>
                <a:spcPct val="90000"/>
              </a:lnSpc>
            </a:pPr>
            <a:endParaRPr lang="en-GB" dirty="0">
              <a:solidFill>
                <a:schemeClr val="accent2"/>
              </a:solidFill>
            </a:endParaRPr>
          </a:p>
          <a:p>
            <a:pPr marL="0" lvl="2" indent="0">
              <a:lnSpc>
                <a:spcPct val="9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The communication and dissemination plan isn’t well-thought out.</a:t>
            </a:r>
          </a:p>
          <a:p>
            <a:pPr lvl="2">
              <a:lnSpc>
                <a:spcPct val="90000"/>
              </a:lnSpc>
              <a:buClr>
                <a:srgbClr val="FA3C4B"/>
              </a:buClr>
            </a:pPr>
            <a:r>
              <a:rPr lang="en-GB" dirty="0"/>
              <a:t>Start with a timeline and budget to figure out the steps.</a:t>
            </a:r>
          </a:p>
          <a:p>
            <a:pPr marL="0" lvl="2" indent="0">
              <a:lnSpc>
                <a:spcPct val="90000"/>
              </a:lnSpc>
              <a:buNone/>
            </a:pPr>
            <a:endParaRPr lang="en-GB" dirty="0">
              <a:solidFill>
                <a:schemeClr val="accent2"/>
              </a:solidFill>
            </a:endParaRPr>
          </a:p>
          <a:p>
            <a:pPr lvl="2">
              <a:lnSpc>
                <a:spcPct val="90000"/>
              </a:lnSpc>
            </a:pPr>
            <a:endParaRPr lang="en-GB" dirty="0">
              <a:solidFill>
                <a:schemeClr val="accent2"/>
              </a:solidFill>
            </a:endParaRPr>
          </a:p>
          <a:p>
            <a:pPr>
              <a:lnSpc>
                <a:spcPct val="90000"/>
              </a:lnSpc>
            </a:pPr>
            <a:endParaRPr lang="en-CH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  <p:pic>
        <p:nvPicPr>
          <p:cNvPr id="10" name="Picture 8" descr="Light bulb on yellow background with sketched light beams and cord">
            <a:extLst>
              <a:ext uri="{FF2B5EF4-FFF2-40B4-BE49-F238E27FC236}">
                <a16:creationId xmlns:a16="http://schemas.microsoft.com/office/drawing/2014/main" id="{EA83120D-3568-4956-A881-D9055CC53B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  <a:noFill/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374A554C-C981-734D-858E-12F1B86D92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89130" y="5876924"/>
            <a:ext cx="3412331" cy="313811"/>
          </a:xfrm>
        </p:spPr>
        <p:txBody>
          <a:bodyPr/>
          <a:lstStyle/>
          <a:p>
            <a:r>
              <a:rPr lang="en-US" sz="2000" dirty="0"/>
              <a:t>    </a:t>
            </a:r>
            <a:r>
              <a:rPr lang="en-US" sz="2000" dirty="0" err="1"/>
              <a:t>Ilo.org</a:t>
            </a:r>
            <a:r>
              <a:rPr lang="en-US" sz="2000" dirty="0"/>
              <a:t>/</a:t>
            </a:r>
            <a:r>
              <a:rPr lang="en-US" sz="2000" dirty="0" err="1"/>
              <a:t>rta</a:t>
            </a:r>
            <a:endParaRPr lang="en-US" sz="2000" dirty="0"/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49629B95-043E-DB43-826A-D0EAA270E38A}"/>
              </a:ext>
            </a:extLst>
          </p:cNvPr>
          <p:cNvSpPr/>
          <p:nvPr/>
        </p:nvSpPr>
        <p:spPr>
          <a:xfrm rot="5400000">
            <a:off x="8395208" y="5950634"/>
            <a:ext cx="207264" cy="16639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9009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en-GB" dirty="0"/>
              <a:t>Check out the evaluation criteria and our 8 priority research areas!</a:t>
            </a:r>
          </a:p>
        </p:txBody>
      </p:sp>
      <p:pic>
        <p:nvPicPr>
          <p:cNvPr id="7" name="Picture 6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E4AB366-BC32-2E40-B139-FE2D2B0CC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539" y="2453709"/>
            <a:ext cx="7311862" cy="33634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16</a:t>
            </a:fld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</p:spTree>
    <p:extLst>
      <p:ext uri="{BB962C8B-B14F-4D97-AF65-F5344CB8AC3E}">
        <p14:creationId xmlns:p14="http://schemas.microsoft.com/office/powerpoint/2010/main" val="2052010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16DAB-10A3-AC40-AA1A-B39F5A54F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en-CH" dirty="0"/>
              <a:t>Next steps</a:t>
            </a:r>
          </a:p>
        </p:txBody>
      </p:sp>
      <p:pic>
        <p:nvPicPr>
          <p:cNvPr id="13" name="Picture 12" descr="Timeline&#10;&#10;Description automatically generated">
            <a:extLst>
              <a:ext uri="{FF2B5EF4-FFF2-40B4-BE49-F238E27FC236}">
                <a16:creationId xmlns:a16="http://schemas.microsoft.com/office/drawing/2014/main" id="{CF27FD9A-9E10-0445-BDE7-FAD5EC0BAF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538" y="2496343"/>
            <a:ext cx="11230394" cy="2831304"/>
          </a:xfrm>
          <a:prstGeom prst="rect">
            <a:avLst/>
          </a:prstGeom>
          <a:noFill/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FFF1236-8AAC-4338-988A-FC9239734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Advancing social justice, promoting decent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D73C2B-91A3-0A4C-A38A-5C31FFEA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17</a:t>
            </a:fld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0C77F3-F8BA-884C-AE8E-3A4807F0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GB"/>
              <a:t>Date: Monday / 01 / October / 2019</a:t>
            </a:r>
          </a:p>
        </p:txBody>
      </p:sp>
    </p:spTree>
    <p:extLst>
      <p:ext uri="{BB962C8B-B14F-4D97-AF65-F5344CB8AC3E}">
        <p14:creationId xmlns:p14="http://schemas.microsoft.com/office/powerpoint/2010/main" val="2372712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18C57-36B6-F849-A6E3-880B2530F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337019"/>
            <a:ext cx="3219450" cy="1663181"/>
          </a:xfrm>
        </p:spPr>
        <p:txBody>
          <a:bodyPr>
            <a:normAutofit/>
          </a:bodyPr>
          <a:lstStyle/>
          <a:p>
            <a:r>
              <a:rPr lang="fr-CH" sz="6000" dirty="0">
                <a:solidFill>
                  <a:schemeClr val="accent1"/>
                </a:solidFill>
              </a:rPr>
              <a:t>Q&amp;A</a:t>
            </a:r>
            <a:endParaRPr lang="en-CH" sz="60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6BFE83F-132F-3644-B4A6-CD836E53C2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1019825"/>
              </p:ext>
            </p:extLst>
          </p:nvPr>
        </p:nvGraphicFramePr>
        <p:xfrm>
          <a:off x="3133725" y="616226"/>
          <a:ext cx="8929687" cy="5990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6742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2098-369E-0945-880E-647CDBC2C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150000"/>
              </a:lnSpc>
            </a:pPr>
            <a:r>
              <a:rPr lang="en-GB" dirty="0"/>
              <a:t>Who qualifies as junior / senior researchers?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What are the criteria to define ‘eligible university / research institutions’? 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Can an NGO be considered as an eligible institution? 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I am about to graduate. Do I need have an university-affiliation for the full period of fellowship / seed grant?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Do the supervisor and I need to be affiliated with the same institution? </a:t>
            </a:r>
            <a:r>
              <a:rPr lang="en-GB" dirty="0">
                <a:solidFill>
                  <a:schemeClr val="accent2"/>
                </a:solidFill>
              </a:rPr>
              <a:t>No.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Can the supervisor be based at a research department or NGO?</a:t>
            </a:r>
            <a:r>
              <a:rPr lang="en-GB" dirty="0">
                <a:solidFill>
                  <a:schemeClr val="accent2"/>
                </a:solidFill>
              </a:rPr>
              <a:t> Yes.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Are medical school students qualified as PhD students? </a:t>
            </a:r>
            <a:r>
              <a:rPr lang="en-GB" dirty="0">
                <a:solidFill>
                  <a:schemeClr val="accent2"/>
                </a:solidFill>
              </a:rPr>
              <a:t>Please justify your research experience.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833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2098-369E-0945-880E-647CDBC2C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150000"/>
              </a:lnSpc>
            </a:pPr>
            <a:r>
              <a:rPr lang="en-GB" dirty="0"/>
              <a:t>What are the priority research areas?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Do I need to cover all three topics (child labour, forced labour, human trafficking)?  </a:t>
            </a:r>
            <a:r>
              <a:rPr lang="en-GB" dirty="0">
                <a:solidFill>
                  <a:schemeClr val="accent2"/>
                </a:solidFill>
              </a:rPr>
              <a:t>No.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Is the award for US-based research only? </a:t>
            </a:r>
            <a:r>
              <a:rPr lang="en-GB" dirty="0">
                <a:solidFill>
                  <a:schemeClr val="accent2"/>
                </a:solidFill>
              </a:rPr>
              <a:t>No.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Any specific criteria for the budget?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What constitutes a ‘proof of enrolment’?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Can non peer-reviewed research count as publications? </a:t>
            </a:r>
            <a:r>
              <a:rPr lang="en-GB" dirty="0">
                <a:solidFill>
                  <a:schemeClr val="accent2"/>
                </a:solidFill>
              </a:rPr>
              <a:t>Yes, but specify they are reports. 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35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4804-AEE6-AC42-9556-6B138D837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42098-369E-0945-880E-647CDBC2C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lnSpc>
                <a:spcPct val="150000"/>
              </a:lnSpc>
            </a:pPr>
            <a:r>
              <a:rPr lang="en-GB" dirty="0"/>
              <a:t>I am eligible for both fellowship and seed grant. Can I apply for both with the same proposal? </a:t>
            </a:r>
            <a:r>
              <a:rPr lang="en-GB" dirty="0">
                <a:solidFill>
                  <a:schemeClr val="accent2"/>
                </a:solidFill>
              </a:rPr>
              <a:t>No.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When will I know the results, and when am I expected to start?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Can I apply for the seed grant with other researchers? </a:t>
            </a:r>
            <a:r>
              <a:rPr lang="en-GB" dirty="0">
                <a:solidFill>
                  <a:schemeClr val="accent2"/>
                </a:solidFill>
              </a:rPr>
              <a:t>Yes.</a:t>
            </a:r>
          </a:p>
          <a:p>
            <a:pPr lvl="2">
              <a:lnSpc>
                <a:spcPct val="150000"/>
              </a:lnSpc>
            </a:pPr>
            <a:r>
              <a:rPr lang="en-GB" dirty="0"/>
              <a:t>Am I eligible to receive the award if I have other income? </a:t>
            </a:r>
            <a:r>
              <a:rPr lang="en-GB" dirty="0">
                <a:solidFill>
                  <a:schemeClr val="accent2"/>
                </a:solidFill>
              </a:rPr>
              <a:t>Please check with your home institution.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CH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B3087-BE4D-3F4E-9190-8C051338F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A194A-F96F-984D-97E7-896265866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AFE16-A6D3-8342-8DAA-BF6F17D6E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7452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hand holding a book&#10;&#10;Description automatically generated with low confidence">
            <a:extLst>
              <a:ext uri="{FF2B5EF4-FFF2-40B4-BE49-F238E27FC236}">
                <a16:creationId xmlns:a16="http://schemas.microsoft.com/office/drawing/2014/main" id="{DE49BFCF-38DB-3B4D-B6BF-9C4015B32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DAB2E6-3977-6945-A4A7-D4B5B8E3D3D4}"/>
              </a:ext>
            </a:extLst>
          </p:cNvPr>
          <p:cNvSpPr txBox="1"/>
          <p:nvPr/>
        </p:nvSpPr>
        <p:spPr>
          <a:xfrm>
            <a:off x="6858000" y="2152672"/>
            <a:ext cx="48434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dirty="0"/>
              <a:t>Thank you for your interest in the RTA fellowships and seed grants! </a:t>
            </a:r>
          </a:p>
          <a:p>
            <a:endParaRPr lang="en-CH" sz="2500" b="1" dirty="0"/>
          </a:p>
          <a:p>
            <a:r>
              <a:rPr lang="en-CH" sz="2500" b="1" dirty="0"/>
              <a:t>We are excited to read your proposals!</a:t>
            </a:r>
          </a:p>
          <a:p>
            <a:endParaRPr lang="en-CA" sz="1400" dirty="0"/>
          </a:p>
          <a:p>
            <a:r>
              <a:rPr lang="en-CA" sz="2500" dirty="0"/>
              <a:t>Please use the </a:t>
            </a:r>
            <a:r>
              <a:rPr lang="en-CA" sz="2500" dirty="0" err="1"/>
              <a:t>chatbox</a:t>
            </a:r>
            <a:r>
              <a:rPr lang="en-CA" sz="2500" dirty="0"/>
              <a:t> if you have further questions.</a:t>
            </a:r>
          </a:p>
          <a:p>
            <a:endParaRPr lang="en-CA" sz="2500" dirty="0"/>
          </a:p>
          <a:p>
            <a:r>
              <a:rPr lang="en-CA" sz="2500" dirty="0"/>
              <a:t>Or email us at </a:t>
            </a:r>
            <a:r>
              <a:rPr lang="en-CA" sz="2500" dirty="0">
                <a:solidFill>
                  <a:schemeClr val="accent2"/>
                </a:solidFill>
              </a:rPr>
              <a:t>rtaproject@ilo.org</a:t>
            </a:r>
            <a:endParaRPr lang="en-CH" sz="2500" dirty="0">
              <a:solidFill>
                <a:schemeClr val="accent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58C45B-B28E-E943-B1FB-910467C111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1673" y="353236"/>
            <a:ext cx="4819790" cy="52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59853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TA_copy" id="{61947FF8-1DD3-3F43-AFBF-C5F1CCC2BF16}" vid="{D2948EFD-8BD4-694A-8F59-1BC5B07380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</TotalTime>
  <Words>1602</Words>
  <Application>Microsoft Office PowerPoint</Application>
  <PresentationFormat>Widescreen</PresentationFormat>
  <Paragraphs>271</Paragraphs>
  <Slides>22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Wingdings</vt:lpstr>
      <vt:lpstr>Wingdings 3</vt:lpstr>
      <vt:lpstr>ILO 2020</vt:lpstr>
      <vt:lpstr>Q&amp;A</vt:lpstr>
      <vt:lpstr>House keeping rules</vt:lpstr>
      <vt:lpstr>Background</vt:lpstr>
      <vt:lpstr>The From Research to Action (RTA) project  </vt:lpstr>
      <vt:lpstr>The RTA fellowships and seed grants</vt:lpstr>
      <vt:lpstr>How can I increase the chance to be selected?</vt:lpstr>
      <vt:lpstr>Research Proposal (3-5 pages)</vt:lpstr>
      <vt:lpstr>Research Proposal (3-5 pages), cont’d</vt:lpstr>
      <vt:lpstr>Research Proposal (3-5 pages), cont’d</vt:lpstr>
      <vt:lpstr>Research Proposal (3-5 pages), cont’d</vt:lpstr>
      <vt:lpstr>Research Proposal (3-5 pages), cont’d</vt:lpstr>
      <vt:lpstr>Research Proposal (3-5 pages), cont’d</vt:lpstr>
      <vt:lpstr>Research Proposal (3-5 pages), cont’d</vt:lpstr>
      <vt:lpstr>Common pitfalls to avoid</vt:lpstr>
      <vt:lpstr>Common pitfalls to avoid, cont’d</vt:lpstr>
      <vt:lpstr>Check out the evaluation criteria and our 8 priority research areas!</vt:lpstr>
      <vt:lpstr>Next steps</vt:lpstr>
      <vt:lpstr>Q&amp;A</vt:lpstr>
      <vt:lpstr>Eligibility</vt:lpstr>
      <vt:lpstr>Proposal</vt:lpstr>
      <vt:lpstr>Other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Alun Gwyndaf Roberts</dc:creator>
  <cp:lastModifiedBy>Guarcello, Lorenzo</cp:lastModifiedBy>
  <cp:revision>106</cp:revision>
  <dcterms:created xsi:type="dcterms:W3CDTF">2020-01-08T14:39:45Z</dcterms:created>
  <dcterms:modified xsi:type="dcterms:W3CDTF">2021-03-26T16:00:24Z</dcterms:modified>
</cp:coreProperties>
</file>