
<file path=[Content_Types].xml><?xml version="1.0" encoding="utf-8"?>
<Types xmlns="http://schemas.openxmlformats.org/package/2006/content-types">
  <Default Extension="png" ContentType="image/png"/>
  <Default Extension="emf" ContentType="image/x-emf"/>
  <Default Extension="jpeg" ContentType="image/jpeg"/>
  <Default Extension="MOV" ContentType="video/quicktime"/>
  <Default Extension="rels" ContentType="application/vnd.openxmlformats-package.relationships+xml"/>
  <Default Extension="xml" ContentType="application/xml"/>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9"/>
  </p:notesMasterIdLst>
  <p:sldIdLst>
    <p:sldId id="257" r:id="rId2"/>
    <p:sldId id="258" r:id="rId3"/>
    <p:sldId id="278" r:id="rId4"/>
    <p:sldId id="279" r:id="rId5"/>
    <p:sldId id="280" r:id="rId6"/>
    <p:sldId id="281" r:id="rId7"/>
    <p:sldId id="282" r:id="rId8"/>
    <p:sldId id="283" r:id="rId9"/>
    <p:sldId id="284" r:id="rId10"/>
    <p:sldId id="285" r:id="rId11"/>
    <p:sldId id="286" r:id="rId12"/>
    <p:sldId id="272" r:id="rId13"/>
    <p:sldId id="274" r:id="rId14"/>
    <p:sldId id="287" r:id="rId15"/>
    <p:sldId id="267" r:id="rId16"/>
    <p:sldId id="288" r:id="rId17"/>
    <p:sldId id="289" r:id="rId18"/>
    <p:sldId id="290" r:id="rId19"/>
    <p:sldId id="291" r:id="rId20"/>
    <p:sldId id="292" r:id="rId21"/>
    <p:sldId id="293" r:id="rId22"/>
    <p:sldId id="296" r:id="rId23"/>
    <p:sldId id="275" r:id="rId24"/>
    <p:sldId id="256" r:id="rId25"/>
    <p:sldId id="297" r:id="rId26"/>
    <p:sldId id="298" r:id="rId27"/>
    <p:sldId id="299" r:id="rId28"/>
    <p:sldId id="300" r:id="rId29"/>
    <p:sldId id="301" r:id="rId30"/>
    <p:sldId id="302" r:id="rId31"/>
    <p:sldId id="303" r:id="rId32"/>
    <p:sldId id="304" r:id="rId33"/>
    <p:sldId id="305" r:id="rId34"/>
    <p:sldId id="306" r:id="rId35"/>
    <p:sldId id="307" r:id="rId36"/>
    <p:sldId id="308" r:id="rId37"/>
    <p:sldId id="276"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0" r:id="rId60"/>
    <p:sldId id="331" r:id="rId61"/>
    <p:sldId id="332" r:id="rId62"/>
    <p:sldId id="295" r:id="rId63"/>
    <p:sldId id="333" r:id="rId64"/>
    <p:sldId id="334" r:id="rId65"/>
    <p:sldId id="335" r:id="rId66"/>
    <p:sldId id="336" r:id="rId67"/>
    <p:sldId id="337" r:id="rId68"/>
    <p:sldId id="338" r:id="rId69"/>
    <p:sldId id="339" r:id="rId70"/>
    <p:sldId id="340" r:id="rId71"/>
    <p:sldId id="341" r:id="rId72"/>
    <p:sldId id="342" r:id="rId73"/>
    <p:sldId id="343" r:id="rId74"/>
    <p:sldId id="344" r:id="rId75"/>
    <p:sldId id="345" r:id="rId76"/>
    <p:sldId id="346" r:id="rId77"/>
    <p:sldId id="347" r:id="rId78"/>
    <p:sldId id="348" r:id="rId79"/>
    <p:sldId id="349" r:id="rId80"/>
    <p:sldId id="350" r:id="rId81"/>
    <p:sldId id="351" r:id="rId82"/>
    <p:sldId id="352" r:id="rId83"/>
    <p:sldId id="353" r:id="rId84"/>
    <p:sldId id="354" r:id="rId85"/>
    <p:sldId id="355" r:id="rId86"/>
    <p:sldId id="356" r:id="rId87"/>
    <p:sldId id="357" r:id="rId88"/>
    <p:sldId id="358" r:id="rId89"/>
    <p:sldId id="359" r:id="rId90"/>
    <p:sldId id="360" r:id="rId91"/>
    <p:sldId id="361" r:id="rId92"/>
    <p:sldId id="362" r:id="rId93"/>
    <p:sldId id="363" r:id="rId94"/>
    <p:sldId id="364" r:id="rId95"/>
    <p:sldId id="277" r:id="rId96"/>
    <p:sldId id="365" r:id="rId97"/>
    <p:sldId id="366" r:id="rId98"/>
    <p:sldId id="367" r:id="rId99"/>
    <p:sldId id="368" r:id="rId100"/>
    <p:sldId id="369" r:id="rId101"/>
    <p:sldId id="370" r:id="rId102"/>
    <p:sldId id="371" r:id="rId103"/>
    <p:sldId id="372" r:id="rId104"/>
    <p:sldId id="373" r:id="rId105"/>
    <p:sldId id="374" r:id="rId106"/>
    <p:sldId id="375" r:id="rId107"/>
    <p:sldId id="376" r:id="rId108"/>
    <p:sldId id="377" r:id="rId109"/>
    <p:sldId id="378" r:id="rId110"/>
    <p:sldId id="379" r:id="rId111"/>
    <p:sldId id="380" r:id="rId112"/>
    <p:sldId id="381" r:id="rId113"/>
    <p:sldId id="382" r:id="rId114"/>
    <p:sldId id="383" r:id="rId115"/>
    <p:sldId id="384" r:id="rId116"/>
    <p:sldId id="385" r:id="rId117"/>
    <p:sldId id="386" r:id="rId118"/>
    <p:sldId id="387" r:id="rId119"/>
    <p:sldId id="388" r:id="rId120"/>
    <p:sldId id="389" r:id="rId121"/>
    <p:sldId id="390" r:id="rId122"/>
    <p:sldId id="391" r:id="rId123"/>
    <p:sldId id="392" r:id="rId124"/>
    <p:sldId id="393" r:id="rId125"/>
    <p:sldId id="394" r:id="rId126"/>
    <p:sldId id="395" r:id="rId127"/>
    <p:sldId id="396" r:id="rId128"/>
    <p:sldId id="397" r:id="rId129"/>
    <p:sldId id="398" r:id="rId130"/>
    <p:sldId id="399" r:id="rId131"/>
    <p:sldId id="400" r:id="rId132"/>
    <p:sldId id="401" r:id="rId133"/>
    <p:sldId id="402" r:id="rId134"/>
    <p:sldId id="403" r:id="rId135"/>
    <p:sldId id="404" r:id="rId136"/>
    <p:sldId id="405" r:id="rId137"/>
    <p:sldId id="406" r:id="rId138"/>
    <p:sldId id="407" r:id="rId139"/>
    <p:sldId id="408" r:id="rId140"/>
    <p:sldId id="409" r:id="rId141"/>
    <p:sldId id="410" r:id="rId142"/>
    <p:sldId id="411" r:id="rId143"/>
    <p:sldId id="412" r:id="rId144"/>
    <p:sldId id="413" r:id="rId145"/>
    <p:sldId id="414" r:id="rId146"/>
    <p:sldId id="415" r:id="rId147"/>
    <p:sldId id="416" r:id="rId148"/>
    <p:sldId id="417" r:id="rId149"/>
    <p:sldId id="418" r:id="rId150"/>
    <p:sldId id="419" r:id="rId151"/>
    <p:sldId id="420" r:id="rId152"/>
    <p:sldId id="421" r:id="rId153"/>
    <p:sldId id="422" r:id="rId154"/>
    <p:sldId id="423" r:id="rId155"/>
    <p:sldId id="424" r:id="rId156"/>
    <p:sldId id="425" r:id="rId157"/>
    <p:sldId id="426" r:id="rId158"/>
    <p:sldId id="428" r:id="rId159"/>
    <p:sldId id="429" r:id="rId160"/>
    <p:sldId id="430" r:id="rId161"/>
    <p:sldId id="431" r:id="rId162"/>
    <p:sldId id="432" r:id="rId163"/>
    <p:sldId id="433" r:id="rId164"/>
    <p:sldId id="434" r:id="rId165"/>
    <p:sldId id="435" r:id="rId166"/>
    <p:sldId id="436" r:id="rId167"/>
    <p:sldId id="437" r:id="rId1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naretto, Maria" initials="MM" lastIdx="13" clrIdx="0">
    <p:extLst>
      <p:ext uri="{19B8F6BF-5375-455C-9EA6-DF929625EA0E}">
        <p15:presenceInfo xmlns:p15="http://schemas.microsoft.com/office/powerpoint/2012/main" userId="S-1-5-21-525788414-1921020387-24915789-15518" providerId="AD"/>
      </p:ext>
    </p:extLst>
  </p:cmAuthor>
  <p:cmAuthor id="2" name="x x"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Énfasis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Énfasis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Énfasis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Énfasis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Énfasi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Énfasis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Estilo claro 2 - Énfasi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Estilo claro 2 - Énfasis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Énfasis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Estilo claro 2 - Énfasis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Estilo claro 2 - Énfasi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Estilo claro 2 - Énfasis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Estilo claro 3 - Énfasi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Estilo claro 3 - Énfasi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Estilo claro 3 - Énfasis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Estilo claro 3 - Énfasis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Estilo claro 3 - Énfasi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11" autoAdjust="0"/>
    <p:restoredTop sz="80839" autoAdjust="0"/>
  </p:normalViewPr>
  <p:slideViewPr>
    <p:cSldViewPr snapToGrid="0">
      <p:cViewPr varScale="1">
        <p:scale>
          <a:sx n="55" d="100"/>
          <a:sy n="55" d="100"/>
        </p:scale>
        <p:origin x="1362" y="42"/>
      </p:cViewPr>
      <p:guideLst>
        <p:guide orient="horz" pos="2160"/>
        <p:guide pos="3840"/>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commentAuthors" Target="commentAuthor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US" sz="1600" b="0" i="0" baseline="0" dirty="0" smtClean="0">
                <a:solidFill>
                  <a:schemeClr val="tx1"/>
                </a:solidFill>
                <a:latin typeface="Overpass Bold"/>
              </a:rPr>
              <a:t>Businesses worldwide</a:t>
            </a:r>
            <a:endParaRPr lang="en-US" sz="1600" b="0" i="0" baseline="0" dirty="0">
              <a:solidFill>
                <a:schemeClr val="tx1"/>
              </a:solidFill>
              <a:latin typeface="Overpass Bold"/>
            </a:endParaRPr>
          </a:p>
        </c:rich>
      </c:tx>
      <c:layout>
        <c:manualLayout>
          <c:xMode val="edge"/>
          <c:yMode val="edge"/>
          <c:x val="0.169741646351183"/>
          <c:y val="6.7280178164319193E-2"/>
        </c:manualLayout>
      </c:layout>
      <c:overlay val="0"/>
      <c:spPr>
        <a:noFill/>
        <a:ln>
          <a:noFill/>
        </a:ln>
        <a:effectLst/>
      </c:spPr>
    </c:title>
    <c:autoTitleDeleted val="0"/>
    <c:plotArea>
      <c:layout/>
      <c:doughnutChart>
        <c:varyColors val="1"/>
        <c:ser>
          <c:idx val="0"/>
          <c:order val="0"/>
          <c:tx>
            <c:strRef>
              <c:f>Foglio1!$B$1</c:f>
              <c:strCache>
                <c:ptCount val="1"/>
                <c:pt idx="0">
                  <c:v>Businesses</c:v>
                </c:pt>
              </c:strCache>
            </c:strRef>
          </c:tx>
          <c:spPr>
            <a:solidFill>
              <a:srgbClr val="00B050"/>
            </a:solidFill>
          </c:spPr>
          <c:dPt>
            <c:idx val="0"/>
            <c:bubble3D val="0"/>
            <c:spPr>
              <a:solidFill>
                <a:srgbClr val="92D050"/>
              </a:solidFill>
              <a:ln w="19050">
                <a:solidFill>
                  <a:schemeClr val="lt1"/>
                </a:solidFill>
              </a:ln>
              <a:effectLst/>
            </c:spPr>
            <c:extLst>
              <c:ext xmlns:c16="http://schemas.microsoft.com/office/drawing/2014/chart" uri="{C3380CC4-5D6E-409C-BE32-E72D297353CC}">
                <c16:uniqueId val="{00000001-DD29-4F2D-AE67-300BBB061823}"/>
              </c:ext>
            </c:extLst>
          </c:dPt>
          <c:dPt>
            <c:idx val="1"/>
            <c:bubble3D val="0"/>
            <c:spPr>
              <a:solidFill>
                <a:srgbClr val="2454A6"/>
              </a:solidFill>
              <a:ln w="19050">
                <a:solidFill>
                  <a:schemeClr val="lt1"/>
                </a:solidFill>
              </a:ln>
              <a:effectLst/>
            </c:spPr>
            <c:extLst>
              <c:ext xmlns:c16="http://schemas.microsoft.com/office/drawing/2014/chart" uri="{C3380CC4-5D6E-409C-BE32-E72D297353CC}">
                <c16:uniqueId val="{00000003-DD29-4F2D-AE67-300BBB061823}"/>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DD29-4F2D-AE67-300BBB061823}"/>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DD29-4F2D-AE67-300BBB061823}"/>
              </c:ext>
            </c:extLst>
          </c:dPt>
          <c:dLbls>
            <c:dLbl>
              <c:idx val="0"/>
              <c:delete val="1"/>
              <c:extLst>
                <c:ext xmlns:c15="http://schemas.microsoft.com/office/drawing/2012/chart" uri="{CE6537A1-D6FC-4f65-9D91-7224C49458BB}"/>
                <c:ext xmlns:c16="http://schemas.microsoft.com/office/drawing/2014/chart" uri="{C3380CC4-5D6E-409C-BE32-E72D297353CC}">
                  <c16:uniqueId val="{00000001-DD29-4F2D-AE67-300BBB061823}"/>
                </c:ext>
              </c:extLst>
            </c:dLbl>
            <c:dLbl>
              <c:idx val="1"/>
              <c:delete val="1"/>
              <c:extLst>
                <c:ext xmlns:c15="http://schemas.microsoft.com/office/drawing/2012/chart" uri="{CE6537A1-D6FC-4f65-9D91-7224C49458BB}"/>
                <c:ext xmlns:c16="http://schemas.microsoft.com/office/drawing/2014/chart" uri="{C3380CC4-5D6E-409C-BE32-E72D297353CC}">
                  <c16:uniqueId val="{00000003-DD29-4F2D-AE67-300BBB06182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Foglio1!$A$2:$A$5</c:f>
              <c:strCache>
                <c:ptCount val="2"/>
                <c:pt idx="0">
                  <c:v>SME</c:v>
                </c:pt>
                <c:pt idx="1">
                  <c:v>Others</c:v>
                </c:pt>
              </c:strCache>
            </c:strRef>
          </c:cat>
          <c:val>
            <c:numRef>
              <c:f>Foglio1!$B$2:$B$5</c:f>
              <c:numCache>
                <c:formatCode>General</c:formatCode>
                <c:ptCount val="4"/>
                <c:pt idx="0">
                  <c:v>90</c:v>
                </c:pt>
                <c:pt idx="1">
                  <c:v>10</c:v>
                </c:pt>
              </c:numCache>
            </c:numRef>
          </c:val>
          <c:extLst>
            <c:ext xmlns:c16="http://schemas.microsoft.com/office/drawing/2014/chart" uri="{C3380CC4-5D6E-409C-BE32-E72D297353CC}">
              <c16:uniqueId val="{00000008-DD29-4F2D-AE67-300BBB061823}"/>
            </c:ext>
          </c:extLst>
        </c:ser>
        <c:dLbls>
          <c:showLegendKey val="0"/>
          <c:showVal val="0"/>
          <c:showCatName val="1"/>
          <c:showSerName val="0"/>
          <c:showPercent val="1"/>
          <c:showBubbleSize val="0"/>
          <c:showLeaderLines val="1"/>
        </c:dLbls>
        <c:firstSliceAng val="0"/>
        <c:holeSize val="50"/>
      </c:doughnutChart>
      <c:spPr>
        <a:noFill/>
        <a:ln>
          <a:noFill/>
        </a:ln>
        <a:effectLst/>
      </c:spPr>
    </c:plotArea>
    <c:legend>
      <c:legendPos val="r"/>
      <c:legendEntry>
        <c:idx val="2"/>
        <c:delete val="1"/>
      </c:legendEntry>
      <c:legendEntry>
        <c:idx val="3"/>
        <c:delete val="1"/>
      </c:legendEntry>
      <c:layout>
        <c:manualLayout>
          <c:xMode val="edge"/>
          <c:yMode val="edge"/>
          <c:x val="0.66882914852894504"/>
          <c:y val="0.41945180310917002"/>
          <c:w val="0.167059338664548"/>
          <c:h val="0.27528240595937198"/>
        </c:manualLayout>
      </c:layout>
      <c:overlay val="0"/>
      <c:spPr>
        <a:noFill/>
        <a:ln>
          <a:noFill/>
        </a:ln>
        <a:effectLst/>
      </c:spPr>
      <c:txPr>
        <a:bodyPr rot="0" spcFirstLastPara="1" vertOverflow="ellipsis" vert="horz" wrap="square" anchor="ctr" anchorCtr="1"/>
        <a:lstStyle/>
        <a:p>
          <a:pPr algn="l">
            <a:defRPr sz="105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0" baseline="0" dirty="0" smtClean="0">
                <a:solidFill>
                  <a:schemeClr val="tx1"/>
                </a:solidFill>
                <a:latin typeface="Overpass Bold"/>
              </a:rPr>
              <a:t>Employment</a:t>
            </a:r>
            <a:endParaRPr lang="en-US" sz="1600" b="0" baseline="0" dirty="0">
              <a:solidFill>
                <a:schemeClr val="tx1"/>
              </a:solidFill>
              <a:latin typeface="Overpass Bold"/>
            </a:endParaRPr>
          </a:p>
        </c:rich>
      </c:tx>
      <c:layout>
        <c:manualLayout>
          <c:xMode val="edge"/>
          <c:yMode val="edge"/>
          <c:x val="0.244104680284711"/>
          <c:y val="7.5492860799966602E-2"/>
        </c:manualLayout>
      </c:layout>
      <c:overlay val="0"/>
      <c:spPr>
        <a:noFill/>
        <a:ln>
          <a:noFill/>
        </a:ln>
        <a:effectLst/>
      </c:spPr>
    </c:title>
    <c:autoTitleDeleted val="0"/>
    <c:plotArea>
      <c:layout/>
      <c:doughnutChart>
        <c:varyColors val="1"/>
        <c:ser>
          <c:idx val="0"/>
          <c:order val="0"/>
          <c:tx>
            <c:strRef>
              <c:f>Foglio1!$B$1</c:f>
              <c:strCache>
                <c:ptCount val="1"/>
                <c:pt idx="0">
                  <c:v>Businesses</c:v>
                </c:pt>
              </c:strCache>
            </c:strRef>
          </c:tx>
          <c:spPr>
            <a:solidFill>
              <a:srgbClr val="00B050"/>
            </a:solidFill>
          </c:spPr>
          <c:dPt>
            <c:idx val="0"/>
            <c:bubble3D val="0"/>
            <c:spPr>
              <a:solidFill>
                <a:srgbClr val="00B050"/>
              </a:solidFill>
              <a:ln w="19050">
                <a:solidFill>
                  <a:schemeClr val="lt1"/>
                </a:solidFill>
              </a:ln>
              <a:effectLst/>
            </c:spPr>
            <c:extLst>
              <c:ext xmlns:c16="http://schemas.microsoft.com/office/drawing/2014/chart" uri="{C3380CC4-5D6E-409C-BE32-E72D297353CC}">
                <c16:uniqueId val="{00000001-F0BD-456A-B54A-229A98DF6975}"/>
              </c:ext>
            </c:extLst>
          </c:dPt>
          <c:dPt>
            <c:idx val="1"/>
            <c:bubble3D val="0"/>
            <c:spPr>
              <a:solidFill>
                <a:srgbClr val="2454A6"/>
              </a:solidFill>
              <a:ln w="19050">
                <a:solidFill>
                  <a:schemeClr val="lt1"/>
                </a:solidFill>
              </a:ln>
              <a:effectLst/>
            </c:spPr>
            <c:extLst>
              <c:ext xmlns:c16="http://schemas.microsoft.com/office/drawing/2014/chart" uri="{C3380CC4-5D6E-409C-BE32-E72D297353CC}">
                <c16:uniqueId val="{00000003-F0BD-456A-B54A-229A98DF6975}"/>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F0BD-456A-B54A-229A98DF6975}"/>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F0BD-456A-B54A-229A98DF6975}"/>
              </c:ext>
            </c:extLst>
          </c:dPt>
          <c:dLbls>
            <c:dLbl>
              <c:idx val="0"/>
              <c:delete val="1"/>
              <c:extLst>
                <c:ext xmlns:c15="http://schemas.microsoft.com/office/drawing/2012/chart" uri="{CE6537A1-D6FC-4f65-9D91-7224C49458BB}"/>
                <c:ext xmlns:c16="http://schemas.microsoft.com/office/drawing/2014/chart" uri="{C3380CC4-5D6E-409C-BE32-E72D297353CC}">
                  <c16:uniqueId val="{00000001-F0BD-456A-B54A-229A98DF6975}"/>
                </c:ext>
              </c:extLst>
            </c:dLbl>
            <c:dLbl>
              <c:idx val="1"/>
              <c:delete val="1"/>
              <c:extLst>
                <c:ext xmlns:c15="http://schemas.microsoft.com/office/drawing/2012/chart" uri="{CE6537A1-D6FC-4f65-9D91-7224C49458BB}"/>
                <c:ext xmlns:c16="http://schemas.microsoft.com/office/drawing/2014/chart" uri="{C3380CC4-5D6E-409C-BE32-E72D297353CC}">
                  <c16:uniqueId val="{00000003-F0BD-456A-B54A-229A98DF697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Foglio1!$A$2:$A$5</c:f>
              <c:strCache>
                <c:ptCount val="2"/>
                <c:pt idx="0">
                  <c:v>MSME</c:v>
                </c:pt>
                <c:pt idx="1">
                  <c:v>Others</c:v>
                </c:pt>
              </c:strCache>
            </c:strRef>
          </c:cat>
          <c:val>
            <c:numRef>
              <c:f>Foglio1!$B$2:$B$5</c:f>
              <c:numCache>
                <c:formatCode>General</c:formatCode>
                <c:ptCount val="4"/>
                <c:pt idx="0">
                  <c:v>70</c:v>
                </c:pt>
                <c:pt idx="1">
                  <c:v>30</c:v>
                </c:pt>
              </c:numCache>
            </c:numRef>
          </c:val>
          <c:extLst>
            <c:ext xmlns:c16="http://schemas.microsoft.com/office/drawing/2014/chart" uri="{C3380CC4-5D6E-409C-BE32-E72D297353CC}">
              <c16:uniqueId val="{00000008-F0BD-456A-B54A-229A98DF6975}"/>
            </c:ext>
          </c:extLst>
        </c:ser>
        <c:dLbls>
          <c:showLegendKey val="0"/>
          <c:showVal val="0"/>
          <c:showCatName val="1"/>
          <c:showSerName val="0"/>
          <c:showPercent val="1"/>
          <c:showBubbleSize val="0"/>
          <c:showLeaderLines val="1"/>
        </c:dLbls>
        <c:firstSliceAng val="0"/>
        <c:holeSize val="50"/>
      </c:doughnutChart>
      <c:spPr>
        <a:noFill/>
        <a:ln>
          <a:noFill/>
        </a:ln>
        <a:effectLst/>
      </c:spPr>
    </c:plotArea>
    <c:legend>
      <c:legendPos val="r"/>
      <c:legendEntry>
        <c:idx val="2"/>
        <c:delete val="1"/>
      </c:legendEntry>
      <c:legendEntry>
        <c:idx val="3"/>
        <c:delete val="1"/>
      </c:legendEntry>
      <c:layout>
        <c:manualLayout>
          <c:xMode val="edge"/>
          <c:yMode val="edge"/>
          <c:x val="0.64879064167876899"/>
          <c:y val="0.41945183848114997"/>
          <c:w val="0.27161171278336599"/>
          <c:h val="0.27528240595937198"/>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CE6147-6418-4542-97C3-D0FF5B0BF885}"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US"/>
        </a:p>
      </dgm:t>
    </dgm:pt>
    <dgm:pt modelId="{8096447B-D88F-4E61-92C1-35830A273C21}">
      <dgm:prSet phldrT="[Text]"/>
      <dgm:spPr/>
      <dgm:t>
        <a:bodyPr/>
        <a:lstStyle/>
        <a:p>
          <a:r>
            <a:rPr lang="en-US" b="0" i="0" noProof="0" dirty="0" smtClean="0">
              <a:latin typeface="Overpass Light"/>
              <a:cs typeface="Overpass Light"/>
            </a:rPr>
            <a:t>Previous workplace inspections and surveys </a:t>
          </a:r>
          <a:endParaRPr lang="en-US" b="0" i="0" noProof="0" dirty="0">
            <a:latin typeface="Overpass Light"/>
            <a:cs typeface="Overpass Light"/>
          </a:endParaRPr>
        </a:p>
      </dgm:t>
    </dgm:pt>
    <dgm:pt modelId="{EE7CBBA9-035A-4E2A-8EB1-A1E0A2B5FF06}" type="parTrans" cxnId="{74CA4B0D-20F9-4142-9BB6-C022137A2F5F}">
      <dgm:prSet/>
      <dgm:spPr/>
      <dgm:t>
        <a:bodyPr/>
        <a:lstStyle/>
        <a:p>
          <a:endParaRPr lang="en-US"/>
        </a:p>
      </dgm:t>
    </dgm:pt>
    <dgm:pt modelId="{3D11F67D-041C-4927-90D1-7BE3B5C30846}" type="sibTrans" cxnId="{74CA4B0D-20F9-4142-9BB6-C022137A2F5F}">
      <dgm:prSet/>
      <dgm:spPr/>
      <dgm:t>
        <a:bodyPr/>
        <a:lstStyle/>
        <a:p>
          <a:endParaRPr lang="en-US"/>
        </a:p>
      </dgm:t>
    </dgm:pt>
    <dgm:pt modelId="{5087D8A3-9EF8-44ED-92A2-93815A082F15}">
      <dgm:prSet phldrT="[Text]"/>
      <dgm:spPr/>
      <dgm:t>
        <a:bodyPr/>
        <a:lstStyle/>
        <a:p>
          <a:r>
            <a:rPr lang="fr-CH" dirty="0">
              <a:latin typeface="Overpass Light"/>
              <a:cs typeface="Overpass Light"/>
            </a:rPr>
            <a:t>The </a:t>
          </a:r>
          <a:r>
            <a:rPr lang="fr-CH" dirty="0" err="1">
              <a:latin typeface="Overpass Light"/>
              <a:cs typeface="Overpass Light"/>
            </a:rPr>
            <a:t>safety</a:t>
          </a:r>
          <a:r>
            <a:rPr lang="fr-CH" dirty="0">
              <a:latin typeface="Overpass Light"/>
              <a:cs typeface="Overpass Light"/>
            </a:rPr>
            <a:t> and </a:t>
          </a:r>
          <a:r>
            <a:rPr lang="fr-CH" dirty="0" err="1">
              <a:latin typeface="Overpass Light"/>
              <a:cs typeface="Overpass Light"/>
            </a:rPr>
            <a:t>health</a:t>
          </a:r>
          <a:r>
            <a:rPr lang="fr-CH" dirty="0">
              <a:latin typeface="Overpass Light"/>
              <a:cs typeface="Overpass Light"/>
            </a:rPr>
            <a:t> </a:t>
          </a:r>
          <a:r>
            <a:rPr lang="fr-CH" dirty="0" err="1">
              <a:latin typeface="Overpass Light"/>
              <a:cs typeface="Overpass Light"/>
            </a:rPr>
            <a:t>committee</a:t>
          </a:r>
          <a:r>
            <a:rPr lang="fr-CH" dirty="0">
              <a:latin typeface="Overpass Light"/>
              <a:cs typeface="Overpass Light"/>
            </a:rPr>
            <a:t>, if one </a:t>
          </a:r>
          <a:r>
            <a:rPr lang="fr-CH" dirty="0" err="1">
              <a:latin typeface="Overpass Light"/>
              <a:cs typeface="Overpass Light"/>
            </a:rPr>
            <a:t>exists</a:t>
          </a:r>
          <a:endParaRPr lang="en-US" dirty="0">
            <a:latin typeface="Overpass Light"/>
            <a:cs typeface="Overpass Light"/>
          </a:endParaRPr>
        </a:p>
      </dgm:t>
    </dgm:pt>
    <dgm:pt modelId="{60846E13-C0CA-4C8E-B22A-F3FE0FF6D026}" type="parTrans" cxnId="{38B926EE-0913-4796-BA4D-2F40614FC8C9}">
      <dgm:prSet/>
      <dgm:spPr/>
      <dgm:t>
        <a:bodyPr/>
        <a:lstStyle/>
        <a:p>
          <a:endParaRPr lang="en-US"/>
        </a:p>
      </dgm:t>
    </dgm:pt>
    <dgm:pt modelId="{7A516FAE-522B-4A3E-9617-CB0BF5EB28BC}" type="sibTrans" cxnId="{38B926EE-0913-4796-BA4D-2F40614FC8C9}">
      <dgm:prSet/>
      <dgm:spPr/>
      <dgm:t>
        <a:bodyPr/>
        <a:lstStyle/>
        <a:p>
          <a:endParaRPr lang="en-US"/>
        </a:p>
      </dgm:t>
    </dgm:pt>
    <dgm:pt modelId="{456CDD54-4976-4AE8-BA3C-E36D165FCBA7}">
      <dgm:prSet phldrT="[Text]"/>
      <dgm:spPr/>
      <dgm:t>
        <a:bodyPr/>
        <a:lstStyle/>
        <a:p>
          <a:r>
            <a:rPr lang="fr-CH" dirty="0">
              <a:latin typeface="Overpass Light"/>
              <a:cs typeface="Overpass Light"/>
            </a:rPr>
            <a:t>Warning labels or </a:t>
          </a:r>
          <a:r>
            <a:rPr lang="fr-CH" dirty="0" err="1">
              <a:latin typeface="Overpass Light"/>
              <a:cs typeface="Overpass Light"/>
            </a:rPr>
            <a:t>signs</a:t>
          </a:r>
          <a:endParaRPr lang="en-US" dirty="0">
            <a:latin typeface="Overpass Light"/>
            <a:cs typeface="Overpass Light"/>
          </a:endParaRPr>
        </a:p>
      </dgm:t>
    </dgm:pt>
    <dgm:pt modelId="{5C4E69EF-8619-4D20-87BD-8877EC51686F}" type="parTrans" cxnId="{A2B06195-2752-4B19-B4D4-96EE7A0DA7CB}">
      <dgm:prSet/>
      <dgm:spPr/>
      <dgm:t>
        <a:bodyPr/>
        <a:lstStyle/>
        <a:p>
          <a:endParaRPr lang="en-US"/>
        </a:p>
      </dgm:t>
    </dgm:pt>
    <dgm:pt modelId="{62807580-534F-455B-9C60-2424BD28C37F}" type="sibTrans" cxnId="{A2B06195-2752-4B19-B4D4-96EE7A0DA7CB}">
      <dgm:prSet/>
      <dgm:spPr/>
      <dgm:t>
        <a:bodyPr/>
        <a:lstStyle/>
        <a:p>
          <a:endParaRPr lang="en-US"/>
        </a:p>
      </dgm:t>
    </dgm:pt>
    <dgm:pt modelId="{D9F99506-C3E8-49A6-9984-AA250F0A441D}">
      <dgm:prSet/>
      <dgm:spPr/>
      <dgm:t>
        <a:bodyPr/>
        <a:lstStyle/>
        <a:p>
          <a:r>
            <a:rPr lang="fr-CH" dirty="0" err="1">
              <a:latin typeface="Overpass Light"/>
              <a:cs typeface="Overpass Light"/>
            </a:rPr>
            <a:t>Written</a:t>
          </a:r>
          <a:r>
            <a:rPr lang="fr-CH" dirty="0">
              <a:latin typeface="Overpass Light"/>
              <a:cs typeface="Overpass Light"/>
            </a:rPr>
            <a:t> or verbal </a:t>
          </a:r>
          <a:r>
            <a:rPr lang="fr-CH" dirty="0" err="1">
              <a:latin typeface="Overpass Light"/>
              <a:cs typeface="Overpass Light"/>
            </a:rPr>
            <a:t>hazard</a:t>
          </a:r>
          <a:r>
            <a:rPr lang="fr-CH" dirty="0">
              <a:latin typeface="Overpass Light"/>
              <a:cs typeface="Overpass Light"/>
            </a:rPr>
            <a:t>/accident reports</a:t>
          </a:r>
          <a:endParaRPr lang="en-US" dirty="0">
            <a:latin typeface="Overpass Light"/>
            <a:cs typeface="Overpass Light"/>
          </a:endParaRPr>
        </a:p>
      </dgm:t>
    </dgm:pt>
    <dgm:pt modelId="{C9E3A9BA-B9C1-4569-B976-AB81A25AC06F}" type="parTrans" cxnId="{3262B21B-CBBE-4C48-B5A1-E930DF7F8578}">
      <dgm:prSet/>
      <dgm:spPr/>
      <dgm:t>
        <a:bodyPr/>
        <a:lstStyle/>
        <a:p>
          <a:endParaRPr lang="en-US"/>
        </a:p>
      </dgm:t>
    </dgm:pt>
    <dgm:pt modelId="{18346FA1-434C-4B44-A55A-812E3300F836}" type="sibTrans" cxnId="{3262B21B-CBBE-4C48-B5A1-E930DF7F8578}">
      <dgm:prSet/>
      <dgm:spPr/>
      <dgm:t>
        <a:bodyPr/>
        <a:lstStyle/>
        <a:p>
          <a:endParaRPr lang="en-US"/>
        </a:p>
      </dgm:t>
    </dgm:pt>
    <dgm:pt modelId="{0964450A-A77C-434E-A7ED-B4EAB476E69A}">
      <dgm:prSet/>
      <dgm:spPr/>
      <dgm:t>
        <a:bodyPr/>
        <a:lstStyle/>
        <a:p>
          <a:r>
            <a:rPr lang="fr-CH" dirty="0" err="1" smtClean="0">
              <a:latin typeface="Overpass Light"/>
              <a:cs typeface="Overpass Light"/>
            </a:rPr>
            <a:t>Resurvey</a:t>
          </a:r>
          <a:r>
            <a:rPr lang="fr-CH" dirty="0" smtClean="0">
              <a:latin typeface="Overpass Light"/>
              <a:cs typeface="Overpass Light"/>
            </a:rPr>
            <a:t> </a:t>
          </a:r>
          <a:r>
            <a:rPr lang="fr-CH" dirty="0">
              <a:latin typeface="Overpass Light"/>
              <a:cs typeface="Overpass Light"/>
            </a:rPr>
            <a:t>the </a:t>
          </a:r>
          <a:r>
            <a:rPr lang="fr-CH" dirty="0" err="1">
              <a:latin typeface="Overpass Light"/>
              <a:cs typeface="Overpass Light"/>
            </a:rPr>
            <a:t>workplace</a:t>
          </a:r>
          <a:endParaRPr lang="en-US" dirty="0">
            <a:latin typeface="Overpass Light"/>
            <a:cs typeface="Overpass Light"/>
          </a:endParaRPr>
        </a:p>
      </dgm:t>
    </dgm:pt>
    <dgm:pt modelId="{3C82A1BD-22A2-4BBE-AE2F-3BFCAEA89B85}" type="parTrans" cxnId="{BA842C75-166F-4AAF-8493-FA58D9F3462C}">
      <dgm:prSet/>
      <dgm:spPr/>
      <dgm:t>
        <a:bodyPr/>
        <a:lstStyle/>
        <a:p>
          <a:endParaRPr lang="en-US"/>
        </a:p>
      </dgm:t>
    </dgm:pt>
    <dgm:pt modelId="{553DE77F-0EBE-4240-8CF7-3A67440C8FD1}" type="sibTrans" cxnId="{BA842C75-166F-4AAF-8493-FA58D9F3462C}">
      <dgm:prSet/>
      <dgm:spPr/>
      <dgm:t>
        <a:bodyPr/>
        <a:lstStyle/>
        <a:p>
          <a:endParaRPr lang="en-US"/>
        </a:p>
      </dgm:t>
    </dgm:pt>
    <dgm:pt modelId="{ED680947-CE48-4B77-8F0D-8C6F3589B85A}">
      <dgm:prSet/>
      <dgm:spPr/>
      <dgm:t>
        <a:bodyPr/>
        <a:lstStyle/>
        <a:p>
          <a:r>
            <a:rPr lang="fr-CH" dirty="0" err="1">
              <a:latin typeface="Overpass Light"/>
              <a:cs typeface="Overpass Light"/>
            </a:rPr>
            <a:t>Manufacturers</a:t>
          </a:r>
          <a:r>
            <a:rPr lang="fr-CH" dirty="0">
              <a:latin typeface="Overpass Light"/>
              <a:cs typeface="Overpass Light"/>
            </a:rPr>
            <a:t>’ </a:t>
          </a:r>
          <a:r>
            <a:rPr lang="fr-CH" dirty="0" err="1">
              <a:latin typeface="Overpass Light"/>
              <a:cs typeface="Overpass Light"/>
            </a:rPr>
            <a:t>manuals</a:t>
          </a:r>
          <a:r>
            <a:rPr lang="fr-CH" dirty="0">
              <a:latin typeface="Overpass Light"/>
              <a:cs typeface="Overpass Light"/>
            </a:rPr>
            <a:t> or instructions</a:t>
          </a:r>
          <a:endParaRPr lang="en-US" dirty="0">
            <a:latin typeface="Overpass Light"/>
            <a:cs typeface="Overpass Light"/>
          </a:endParaRPr>
        </a:p>
      </dgm:t>
    </dgm:pt>
    <dgm:pt modelId="{E43C71EC-687B-4F5F-89D7-735B08EC445A}" type="parTrans" cxnId="{412CEB37-6405-4A01-9045-29AD2147A076}">
      <dgm:prSet/>
      <dgm:spPr/>
      <dgm:t>
        <a:bodyPr/>
        <a:lstStyle/>
        <a:p>
          <a:endParaRPr lang="en-US"/>
        </a:p>
      </dgm:t>
    </dgm:pt>
    <dgm:pt modelId="{B8FEAFEE-8943-416F-A146-BB50F1EDA067}" type="sibTrans" cxnId="{412CEB37-6405-4A01-9045-29AD2147A076}">
      <dgm:prSet/>
      <dgm:spPr/>
      <dgm:t>
        <a:bodyPr/>
        <a:lstStyle/>
        <a:p>
          <a:endParaRPr lang="en-US"/>
        </a:p>
      </dgm:t>
    </dgm:pt>
    <dgm:pt modelId="{B322E001-8BE5-4B97-8B73-DD78CC2A2B24}">
      <dgm:prSet/>
      <dgm:spPr/>
      <dgm:t>
        <a:bodyPr/>
        <a:lstStyle/>
        <a:p>
          <a:r>
            <a:rPr lang="fr-CH" dirty="0">
              <a:latin typeface="Overpass Light"/>
              <a:cs typeface="Overpass Light"/>
            </a:rPr>
            <a:t>Consultants’ reports</a:t>
          </a:r>
          <a:endParaRPr lang="en-US" dirty="0">
            <a:latin typeface="Overpass Light"/>
            <a:cs typeface="Overpass Light"/>
          </a:endParaRPr>
        </a:p>
      </dgm:t>
    </dgm:pt>
    <dgm:pt modelId="{2862DB51-FCFD-4DA7-A4F7-D3C0D3149162}" type="parTrans" cxnId="{D3D9B674-5559-4249-881F-FD51132EB5C5}">
      <dgm:prSet/>
      <dgm:spPr/>
      <dgm:t>
        <a:bodyPr/>
        <a:lstStyle/>
        <a:p>
          <a:endParaRPr lang="en-US"/>
        </a:p>
      </dgm:t>
    </dgm:pt>
    <dgm:pt modelId="{2EC9C24C-5615-4E25-9DDE-A8600F0D4254}" type="sibTrans" cxnId="{D3D9B674-5559-4249-881F-FD51132EB5C5}">
      <dgm:prSet/>
      <dgm:spPr/>
      <dgm:t>
        <a:bodyPr/>
        <a:lstStyle/>
        <a:p>
          <a:endParaRPr lang="en-US"/>
        </a:p>
      </dgm:t>
    </dgm:pt>
    <dgm:pt modelId="{DE409492-5878-4369-9BF3-1056319FE146}">
      <dgm:prSet/>
      <dgm:spPr/>
      <dgm:t>
        <a:bodyPr/>
        <a:lstStyle/>
        <a:p>
          <a:r>
            <a:rPr lang="en-GB" dirty="0">
              <a:latin typeface="Overpass Light"/>
              <a:cs typeface="Overpass Light"/>
            </a:rPr>
            <a:t>National and international guidance</a:t>
          </a:r>
          <a:endParaRPr lang="en-US" dirty="0">
            <a:latin typeface="Overpass Light"/>
            <a:cs typeface="Overpass Light"/>
          </a:endParaRPr>
        </a:p>
      </dgm:t>
    </dgm:pt>
    <dgm:pt modelId="{1F696085-BC8A-4B06-A8EE-E79E914E50AE}" type="parTrans" cxnId="{70DDA1E6-E7CB-4D35-9B30-53E40A30006A}">
      <dgm:prSet/>
      <dgm:spPr/>
      <dgm:t>
        <a:bodyPr/>
        <a:lstStyle/>
        <a:p>
          <a:endParaRPr lang="en-US"/>
        </a:p>
      </dgm:t>
    </dgm:pt>
    <dgm:pt modelId="{496C21A6-7DBB-40FA-ADAA-49E0280904CA}" type="sibTrans" cxnId="{70DDA1E6-E7CB-4D35-9B30-53E40A30006A}">
      <dgm:prSet/>
      <dgm:spPr/>
      <dgm:t>
        <a:bodyPr/>
        <a:lstStyle/>
        <a:p>
          <a:endParaRPr lang="en-US"/>
        </a:p>
      </dgm:t>
    </dgm:pt>
    <dgm:pt modelId="{C199C973-3F2D-E64F-86F2-2B8CCCA99293}">
      <dgm:prSet/>
      <dgm:spPr/>
      <dgm:t>
        <a:bodyPr/>
        <a:lstStyle/>
        <a:p>
          <a:endParaRPr lang="es-ES" dirty="0"/>
        </a:p>
      </dgm:t>
    </dgm:pt>
    <dgm:pt modelId="{9B9FB713-75E0-CD46-B9E5-DA630532E7E6}" type="parTrans" cxnId="{02258A21-CC4C-704C-BC66-F9AB1EB57B76}">
      <dgm:prSet/>
      <dgm:spPr/>
      <dgm:t>
        <a:bodyPr/>
        <a:lstStyle/>
        <a:p>
          <a:endParaRPr lang="es-ES"/>
        </a:p>
      </dgm:t>
    </dgm:pt>
    <dgm:pt modelId="{D223109B-3C9C-7A4F-BA17-7C8A20466263}" type="sibTrans" cxnId="{02258A21-CC4C-704C-BC66-F9AB1EB57B76}">
      <dgm:prSet/>
      <dgm:spPr/>
      <dgm:t>
        <a:bodyPr/>
        <a:lstStyle/>
        <a:p>
          <a:endParaRPr lang="es-ES"/>
        </a:p>
      </dgm:t>
    </dgm:pt>
    <dgm:pt modelId="{8B741A37-CC80-4622-BC3B-D418B246E6D0}" type="pres">
      <dgm:prSet presAssocID="{AFCE6147-6418-4542-97C3-D0FF5B0BF885}" presName="linear" presStyleCnt="0">
        <dgm:presLayoutVars>
          <dgm:dir/>
          <dgm:animLvl val="lvl"/>
          <dgm:resizeHandles val="exact"/>
        </dgm:presLayoutVars>
      </dgm:prSet>
      <dgm:spPr/>
      <dgm:t>
        <a:bodyPr/>
        <a:lstStyle/>
        <a:p>
          <a:endParaRPr lang="en-US"/>
        </a:p>
      </dgm:t>
    </dgm:pt>
    <dgm:pt modelId="{BF316EA1-D9D5-4873-B303-6DC5FDA9A075}" type="pres">
      <dgm:prSet presAssocID="{8096447B-D88F-4E61-92C1-35830A273C21}" presName="parentLin" presStyleCnt="0"/>
      <dgm:spPr/>
    </dgm:pt>
    <dgm:pt modelId="{53158FB3-B857-483C-A2A8-7AE11F77E52D}" type="pres">
      <dgm:prSet presAssocID="{8096447B-D88F-4E61-92C1-35830A273C21}" presName="parentLeftMargin" presStyleLbl="node1" presStyleIdx="0" presStyleCnt="8"/>
      <dgm:spPr/>
      <dgm:t>
        <a:bodyPr/>
        <a:lstStyle/>
        <a:p>
          <a:endParaRPr lang="en-US"/>
        </a:p>
      </dgm:t>
    </dgm:pt>
    <dgm:pt modelId="{3B0BEAEA-5C5E-4C14-BADF-201F3A7FEBEA}" type="pres">
      <dgm:prSet presAssocID="{8096447B-D88F-4E61-92C1-35830A273C21}" presName="parentText" presStyleLbl="node1" presStyleIdx="0" presStyleCnt="8">
        <dgm:presLayoutVars>
          <dgm:chMax val="0"/>
          <dgm:bulletEnabled val="1"/>
        </dgm:presLayoutVars>
      </dgm:prSet>
      <dgm:spPr/>
      <dgm:t>
        <a:bodyPr/>
        <a:lstStyle/>
        <a:p>
          <a:endParaRPr lang="en-US"/>
        </a:p>
      </dgm:t>
    </dgm:pt>
    <dgm:pt modelId="{3ACF970B-ED6C-4716-80F9-71B923ADB36E}" type="pres">
      <dgm:prSet presAssocID="{8096447B-D88F-4E61-92C1-35830A273C21}" presName="negativeSpace" presStyleCnt="0"/>
      <dgm:spPr/>
    </dgm:pt>
    <dgm:pt modelId="{E5430251-B41E-4E7C-B43A-824D67904263}" type="pres">
      <dgm:prSet presAssocID="{8096447B-D88F-4E61-92C1-35830A273C21}" presName="childText" presStyleLbl="conFgAcc1" presStyleIdx="0" presStyleCnt="8">
        <dgm:presLayoutVars>
          <dgm:bulletEnabled val="1"/>
        </dgm:presLayoutVars>
      </dgm:prSet>
      <dgm:spPr/>
    </dgm:pt>
    <dgm:pt modelId="{9EECD31D-B06B-4EF0-A831-DB80627AFCFC}" type="pres">
      <dgm:prSet presAssocID="{3D11F67D-041C-4927-90D1-7BE3B5C30846}" presName="spaceBetweenRectangles" presStyleCnt="0"/>
      <dgm:spPr/>
    </dgm:pt>
    <dgm:pt modelId="{CA454DAA-9405-44D9-833C-6B258DAC262F}" type="pres">
      <dgm:prSet presAssocID="{D9F99506-C3E8-49A6-9984-AA250F0A441D}" presName="parentLin" presStyleCnt="0"/>
      <dgm:spPr/>
    </dgm:pt>
    <dgm:pt modelId="{B8A32C34-6318-4475-B43A-75D02C57B152}" type="pres">
      <dgm:prSet presAssocID="{D9F99506-C3E8-49A6-9984-AA250F0A441D}" presName="parentLeftMargin" presStyleLbl="node1" presStyleIdx="0" presStyleCnt="8"/>
      <dgm:spPr/>
      <dgm:t>
        <a:bodyPr/>
        <a:lstStyle/>
        <a:p>
          <a:endParaRPr lang="en-US"/>
        </a:p>
      </dgm:t>
    </dgm:pt>
    <dgm:pt modelId="{8117A605-AAB0-4D6A-AC6F-7EC3C1832363}" type="pres">
      <dgm:prSet presAssocID="{D9F99506-C3E8-49A6-9984-AA250F0A441D}" presName="parentText" presStyleLbl="node1" presStyleIdx="1" presStyleCnt="8">
        <dgm:presLayoutVars>
          <dgm:chMax val="0"/>
          <dgm:bulletEnabled val="1"/>
        </dgm:presLayoutVars>
      </dgm:prSet>
      <dgm:spPr/>
      <dgm:t>
        <a:bodyPr/>
        <a:lstStyle/>
        <a:p>
          <a:endParaRPr lang="en-US"/>
        </a:p>
      </dgm:t>
    </dgm:pt>
    <dgm:pt modelId="{AE062AB8-A17F-48AE-BEBE-4A739710B99F}" type="pres">
      <dgm:prSet presAssocID="{D9F99506-C3E8-49A6-9984-AA250F0A441D}" presName="negativeSpace" presStyleCnt="0"/>
      <dgm:spPr/>
    </dgm:pt>
    <dgm:pt modelId="{BB537EAE-FC91-4199-B94A-A0691C247555}" type="pres">
      <dgm:prSet presAssocID="{D9F99506-C3E8-49A6-9984-AA250F0A441D}" presName="childText" presStyleLbl="conFgAcc1" presStyleIdx="1" presStyleCnt="8">
        <dgm:presLayoutVars>
          <dgm:bulletEnabled val="1"/>
        </dgm:presLayoutVars>
      </dgm:prSet>
      <dgm:spPr/>
    </dgm:pt>
    <dgm:pt modelId="{1EA40DD1-9BDC-47BC-B96E-6588D3BFD8E6}" type="pres">
      <dgm:prSet presAssocID="{18346FA1-434C-4B44-A55A-812E3300F836}" presName="spaceBetweenRectangles" presStyleCnt="0"/>
      <dgm:spPr/>
    </dgm:pt>
    <dgm:pt modelId="{467551ED-6FFF-47B6-9584-E783B70F0F9F}" type="pres">
      <dgm:prSet presAssocID="{0964450A-A77C-434E-A7ED-B4EAB476E69A}" presName="parentLin" presStyleCnt="0"/>
      <dgm:spPr/>
    </dgm:pt>
    <dgm:pt modelId="{C4963E43-0CCA-4323-93FD-81693B04E2F4}" type="pres">
      <dgm:prSet presAssocID="{0964450A-A77C-434E-A7ED-B4EAB476E69A}" presName="parentLeftMargin" presStyleLbl="node1" presStyleIdx="1" presStyleCnt="8"/>
      <dgm:spPr/>
      <dgm:t>
        <a:bodyPr/>
        <a:lstStyle/>
        <a:p>
          <a:endParaRPr lang="en-US"/>
        </a:p>
      </dgm:t>
    </dgm:pt>
    <dgm:pt modelId="{FC599C45-2BA2-4F7F-B5B9-414FF2A08301}" type="pres">
      <dgm:prSet presAssocID="{0964450A-A77C-434E-A7ED-B4EAB476E69A}" presName="parentText" presStyleLbl="node1" presStyleIdx="2" presStyleCnt="8">
        <dgm:presLayoutVars>
          <dgm:chMax val="0"/>
          <dgm:bulletEnabled val="1"/>
        </dgm:presLayoutVars>
      </dgm:prSet>
      <dgm:spPr/>
      <dgm:t>
        <a:bodyPr/>
        <a:lstStyle/>
        <a:p>
          <a:endParaRPr lang="en-US"/>
        </a:p>
      </dgm:t>
    </dgm:pt>
    <dgm:pt modelId="{3B9AC1D7-5C60-496C-8B3D-201D51F65350}" type="pres">
      <dgm:prSet presAssocID="{0964450A-A77C-434E-A7ED-B4EAB476E69A}" presName="negativeSpace" presStyleCnt="0"/>
      <dgm:spPr/>
    </dgm:pt>
    <dgm:pt modelId="{00D3B0EE-2D1C-48B9-A34B-BAA69E7D2ECF}" type="pres">
      <dgm:prSet presAssocID="{0964450A-A77C-434E-A7ED-B4EAB476E69A}" presName="childText" presStyleLbl="conFgAcc1" presStyleIdx="2" presStyleCnt="8">
        <dgm:presLayoutVars>
          <dgm:bulletEnabled val="1"/>
        </dgm:presLayoutVars>
      </dgm:prSet>
      <dgm:spPr/>
    </dgm:pt>
    <dgm:pt modelId="{85757D27-3FE7-4585-832F-B816B8CCA178}" type="pres">
      <dgm:prSet presAssocID="{553DE77F-0EBE-4240-8CF7-3A67440C8FD1}" presName="spaceBetweenRectangles" presStyleCnt="0"/>
      <dgm:spPr/>
    </dgm:pt>
    <dgm:pt modelId="{A5AFDBF2-D0AC-449B-8E60-0FCEC1C11F76}" type="pres">
      <dgm:prSet presAssocID="{5087D8A3-9EF8-44ED-92A2-93815A082F15}" presName="parentLin" presStyleCnt="0"/>
      <dgm:spPr/>
    </dgm:pt>
    <dgm:pt modelId="{4F744DC8-8DD0-47ED-9F78-ABAD8FE54398}" type="pres">
      <dgm:prSet presAssocID="{5087D8A3-9EF8-44ED-92A2-93815A082F15}" presName="parentLeftMargin" presStyleLbl="node1" presStyleIdx="2" presStyleCnt="8"/>
      <dgm:spPr/>
      <dgm:t>
        <a:bodyPr/>
        <a:lstStyle/>
        <a:p>
          <a:endParaRPr lang="en-US"/>
        </a:p>
      </dgm:t>
    </dgm:pt>
    <dgm:pt modelId="{0CBC9C90-E96E-48E2-AFC2-EE6A7CA4B0CE}" type="pres">
      <dgm:prSet presAssocID="{5087D8A3-9EF8-44ED-92A2-93815A082F15}" presName="parentText" presStyleLbl="node1" presStyleIdx="3" presStyleCnt="8">
        <dgm:presLayoutVars>
          <dgm:chMax val="0"/>
          <dgm:bulletEnabled val="1"/>
        </dgm:presLayoutVars>
      </dgm:prSet>
      <dgm:spPr/>
      <dgm:t>
        <a:bodyPr/>
        <a:lstStyle/>
        <a:p>
          <a:endParaRPr lang="en-US"/>
        </a:p>
      </dgm:t>
    </dgm:pt>
    <dgm:pt modelId="{6CE5583C-345D-4188-A374-EADB45959F72}" type="pres">
      <dgm:prSet presAssocID="{5087D8A3-9EF8-44ED-92A2-93815A082F15}" presName="negativeSpace" presStyleCnt="0"/>
      <dgm:spPr/>
    </dgm:pt>
    <dgm:pt modelId="{2AC293CA-AEEE-40B6-8CD6-515B4B9989E3}" type="pres">
      <dgm:prSet presAssocID="{5087D8A3-9EF8-44ED-92A2-93815A082F15}" presName="childText" presStyleLbl="conFgAcc1" presStyleIdx="3" presStyleCnt="8">
        <dgm:presLayoutVars>
          <dgm:bulletEnabled val="1"/>
        </dgm:presLayoutVars>
      </dgm:prSet>
      <dgm:spPr/>
    </dgm:pt>
    <dgm:pt modelId="{CEC42E60-5EAA-4F31-9E6B-C083FE385099}" type="pres">
      <dgm:prSet presAssocID="{7A516FAE-522B-4A3E-9617-CB0BF5EB28BC}" presName="spaceBetweenRectangles" presStyleCnt="0"/>
      <dgm:spPr/>
    </dgm:pt>
    <dgm:pt modelId="{B6ED5255-C7A8-427D-9A36-54443AB952FA}" type="pres">
      <dgm:prSet presAssocID="{456CDD54-4976-4AE8-BA3C-E36D165FCBA7}" presName="parentLin" presStyleCnt="0"/>
      <dgm:spPr/>
    </dgm:pt>
    <dgm:pt modelId="{66064247-0F9F-450C-94F5-77C9894D76CE}" type="pres">
      <dgm:prSet presAssocID="{456CDD54-4976-4AE8-BA3C-E36D165FCBA7}" presName="parentLeftMargin" presStyleLbl="node1" presStyleIdx="3" presStyleCnt="8"/>
      <dgm:spPr/>
      <dgm:t>
        <a:bodyPr/>
        <a:lstStyle/>
        <a:p>
          <a:endParaRPr lang="en-US"/>
        </a:p>
      </dgm:t>
    </dgm:pt>
    <dgm:pt modelId="{7F7EB80C-CEE7-4DBD-9D17-E0712B7FC687}" type="pres">
      <dgm:prSet presAssocID="{456CDD54-4976-4AE8-BA3C-E36D165FCBA7}" presName="parentText" presStyleLbl="node1" presStyleIdx="4" presStyleCnt="8">
        <dgm:presLayoutVars>
          <dgm:chMax val="0"/>
          <dgm:bulletEnabled val="1"/>
        </dgm:presLayoutVars>
      </dgm:prSet>
      <dgm:spPr/>
      <dgm:t>
        <a:bodyPr/>
        <a:lstStyle/>
        <a:p>
          <a:endParaRPr lang="en-US"/>
        </a:p>
      </dgm:t>
    </dgm:pt>
    <dgm:pt modelId="{CCB5DFDF-A3E3-451C-89BA-0A7500A319F6}" type="pres">
      <dgm:prSet presAssocID="{456CDD54-4976-4AE8-BA3C-E36D165FCBA7}" presName="negativeSpace" presStyleCnt="0"/>
      <dgm:spPr/>
    </dgm:pt>
    <dgm:pt modelId="{D4496B97-F584-4C34-BC31-286E530D160D}" type="pres">
      <dgm:prSet presAssocID="{456CDD54-4976-4AE8-BA3C-E36D165FCBA7}" presName="childText" presStyleLbl="conFgAcc1" presStyleIdx="4" presStyleCnt="8">
        <dgm:presLayoutVars>
          <dgm:bulletEnabled val="1"/>
        </dgm:presLayoutVars>
      </dgm:prSet>
      <dgm:spPr/>
      <dgm:t>
        <a:bodyPr/>
        <a:lstStyle/>
        <a:p>
          <a:endParaRPr lang="es-ES"/>
        </a:p>
      </dgm:t>
    </dgm:pt>
    <dgm:pt modelId="{6178AF95-D49D-4D59-8ECE-B1A9699F4764}" type="pres">
      <dgm:prSet presAssocID="{62807580-534F-455B-9C60-2424BD28C37F}" presName="spaceBetweenRectangles" presStyleCnt="0"/>
      <dgm:spPr/>
    </dgm:pt>
    <dgm:pt modelId="{604D6BA8-8E16-4EA5-8697-780B05736986}" type="pres">
      <dgm:prSet presAssocID="{ED680947-CE48-4B77-8F0D-8C6F3589B85A}" presName="parentLin" presStyleCnt="0"/>
      <dgm:spPr/>
    </dgm:pt>
    <dgm:pt modelId="{BC02AA7C-8763-49B9-A308-E28B73525320}" type="pres">
      <dgm:prSet presAssocID="{ED680947-CE48-4B77-8F0D-8C6F3589B85A}" presName="parentLeftMargin" presStyleLbl="node1" presStyleIdx="4" presStyleCnt="8"/>
      <dgm:spPr/>
      <dgm:t>
        <a:bodyPr/>
        <a:lstStyle/>
        <a:p>
          <a:endParaRPr lang="en-US"/>
        </a:p>
      </dgm:t>
    </dgm:pt>
    <dgm:pt modelId="{49003B11-5173-46A7-BBBD-E32B9F214D7F}" type="pres">
      <dgm:prSet presAssocID="{ED680947-CE48-4B77-8F0D-8C6F3589B85A}" presName="parentText" presStyleLbl="node1" presStyleIdx="5" presStyleCnt="8">
        <dgm:presLayoutVars>
          <dgm:chMax val="0"/>
          <dgm:bulletEnabled val="1"/>
        </dgm:presLayoutVars>
      </dgm:prSet>
      <dgm:spPr/>
      <dgm:t>
        <a:bodyPr/>
        <a:lstStyle/>
        <a:p>
          <a:endParaRPr lang="en-US"/>
        </a:p>
      </dgm:t>
    </dgm:pt>
    <dgm:pt modelId="{AE809A04-F230-4402-A914-58E79C542834}" type="pres">
      <dgm:prSet presAssocID="{ED680947-CE48-4B77-8F0D-8C6F3589B85A}" presName="negativeSpace" presStyleCnt="0"/>
      <dgm:spPr/>
    </dgm:pt>
    <dgm:pt modelId="{25C172D2-21F8-40D1-9C98-304DE891377C}" type="pres">
      <dgm:prSet presAssocID="{ED680947-CE48-4B77-8F0D-8C6F3589B85A}" presName="childText" presStyleLbl="conFgAcc1" presStyleIdx="5" presStyleCnt="8">
        <dgm:presLayoutVars>
          <dgm:bulletEnabled val="1"/>
        </dgm:presLayoutVars>
      </dgm:prSet>
      <dgm:spPr/>
    </dgm:pt>
    <dgm:pt modelId="{63699DFD-8DE1-4FC7-AF7E-08214558FFAF}" type="pres">
      <dgm:prSet presAssocID="{B8FEAFEE-8943-416F-A146-BB50F1EDA067}" presName="spaceBetweenRectangles" presStyleCnt="0"/>
      <dgm:spPr/>
    </dgm:pt>
    <dgm:pt modelId="{1DAAC9F6-D281-4CAE-AECC-62E6E87AB8E4}" type="pres">
      <dgm:prSet presAssocID="{B322E001-8BE5-4B97-8B73-DD78CC2A2B24}" presName="parentLin" presStyleCnt="0"/>
      <dgm:spPr/>
    </dgm:pt>
    <dgm:pt modelId="{90E1D4EE-A7F5-410B-AA7C-F4D1FA1553F5}" type="pres">
      <dgm:prSet presAssocID="{B322E001-8BE5-4B97-8B73-DD78CC2A2B24}" presName="parentLeftMargin" presStyleLbl="node1" presStyleIdx="5" presStyleCnt="8"/>
      <dgm:spPr/>
      <dgm:t>
        <a:bodyPr/>
        <a:lstStyle/>
        <a:p>
          <a:endParaRPr lang="en-US"/>
        </a:p>
      </dgm:t>
    </dgm:pt>
    <dgm:pt modelId="{277FD6B9-2041-404C-8CD7-11C54B8975BC}" type="pres">
      <dgm:prSet presAssocID="{B322E001-8BE5-4B97-8B73-DD78CC2A2B24}" presName="parentText" presStyleLbl="node1" presStyleIdx="6" presStyleCnt="8">
        <dgm:presLayoutVars>
          <dgm:chMax val="0"/>
          <dgm:bulletEnabled val="1"/>
        </dgm:presLayoutVars>
      </dgm:prSet>
      <dgm:spPr/>
      <dgm:t>
        <a:bodyPr/>
        <a:lstStyle/>
        <a:p>
          <a:endParaRPr lang="en-US"/>
        </a:p>
      </dgm:t>
    </dgm:pt>
    <dgm:pt modelId="{25404FF3-CDD7-4EAE-A43C-0602031BF2CB}" type="pres">
      <dgm:prSet presAssocID="{B322E001-8BE5-4B97-8B73-DD78CC2A2B24}" presName="negativeSpace" presStyleCnt="0"/>
      <dgm:spPr/>
    </dgm:pt>
    <dgm:pt modelId="{8B1D63C6-3907-4943-B8AA-C05383E54766}" type="pres">
      <dgm:prSet presAssocID="{B322E001-8BE5-4B97-8B73-DD78CC2A2B24}" presName="childText" presStyleLbl="conFgAcc1" presStyleIdx="6" presStyleCnt="8">
        <dgm:presLayoutVars>
          <dgm:bulletEnabled val="1"/>
        </dgm:presLayoutVars>
      </dgm:prSet>
      <dgm:spPr/>
    </dgm:pt>
    <dgm:pt modelId="{EB6CC5BF-3538-4E70-A32B-20599D49EB0C}" type="pres">
      <dgm:prSet presAssocID="{2EC9C24C-5615-4E25-9DDE-A8600F0D4254}" presName="spaceBetweenRectangles" presStyleCnt="0"/>
      <dgm:spPr/>
    </dgm:pt>
    <dgm:pt modelId="{6083BA55-0D0B-48A8-B747-2C4098637C0E}" type="pres">
      <dgm:prSet presAssocID="{DE409492-5878-4369-9BF3-1056319FE146}" presName="parentLin" presStyleCnt="0"/>
      <dgm:spPr/>
    </dgm:pt>
    <dgm:pt modelId="{F2302C5A-10F3-4B0B-B389-60B4B0E5F3E1}" type="pres">
      <dgm:prSet presAssocID="{DE409492-5878-4369-9BF3-1056319FE146}" presName="parentLeftMargin" presStyleLbl="node1" presStyleIdx="6" presStyleCnt="8"/>
      <dgm:spPr/>
      <dgm:t>
        <a:bodyPr/>
        <a:lstStyle/>
        <a:p>
          <a:endParaRPr lang="en-US"/>
        </a:p>
      </dgm:t>
    </dgm:pt>
    <dgm:pt modelId="{CF815C2C-847C-4024-A294-FAF05040F2C7}" type="pres">
      <dgm:prSet presAssocID="{DE409492-5878-4369-9BF3-1056319FE146}" presName="parentText" presStyleLbl="node1" presStyleIdx="7" presStyleCnt="8">
        <dgm:presLayoutVars>
          <dgm:chMax val="0"/>
          <dgm:bulletEnabled val="1"/>
        </dgm:presLayoutVars>
      </dgm:prSet>
      <dgm:spPr/>
      <dgm:t>
        <a:bodyPr/>
        <a:lstStyle/>
        <a:p>
          <a:endParaRPr lang="en-US"/>
        </a:p>
      </dgm:t>
    </dgm:pt>
    <dgm:pt modelId="{55411CFC-39A0-4B4B-B866-6A7400DA529D}" type="pres">
      <dgm:prSet presAssocID="{DE409492-5878-4369-9BF3-1056319FE146}" presName="negativeSpace" presStyleCnt="0"/>
      <dgm:spPr/>
    </dgm:pt>
    <dgm:pt modelId="{935818B4-C383-4C7C-85C3-5B133A1B9AC7}" type="pres">
      <dgm:prSet presAssocID="{DE409492-5878-4369-9BF3-1056319FE146}" presName="childText" presStyleLbl="conFgAcc1" presStyleIdx="7" presStyleCnt="8">
        <dgm:presLayoutVars>
          <dgm:bulletEnabled val="1"/>
        </dgm:presLayoutVars>
      </dgm:prSet>
      <dgm:spPr/>
    </dgm:pt>
  </dgm:ptLst>
  <dgm:cxnLst>
    <dgm:cxn modelId="{00D04AC8-9436-F448-BE0D-AA51DE5C2A73}" type="presOf" srcId="{DE409492-5878-4369-9BF3-1056319FE146}" destId="{F2302C5A-10F3-4B0B-B389-60B4B0E5F3E1}" srcOrd="0" destOrd="0" presId="urn:microsoft.com/office/officeart/2005/8/layout/list1"/>
    <dgm:cxn modelId="{BA842C75-166F-4AAF-8493-FA58D9F3462C}" srcId="{AFCE6147-6418-4542-97C3-D0FF5B0BF885}" destId="{0964450A-A77C-434E-A7ED-B4EAB476E69A}" srcOrd="2" destOrd="0" parTransId="{3C82A1BD-22A2-4BBE-AE2F-3BFCAEA89B85}" sibTransId="{553DE77F-0EBE-4240-8CF7-3A67440C8FD1}"/>
    <dgm:cxn modelId="{C2405D47-AC7D-AF46-8A0E-D0EA08E90BB9}" type="presOf" srcId="{8096447B-D88F-4E61-92C1-35830A273C21}" destId="{53158FB3-B857-483C-A2A8-7AE11F77E52D}" srcOrd="0" destOrd="0" presId="urn:microsoft.com/office/officeart/2005/8/layout/list1"/>
    <dgm:cxn modelId="{66B72689-BB07-AD45-9B70-B61310D73DFC}" type="presOf" srcId="{0964450A-A77C-434E-A7ED-B4EAB476E69A}" destId="{FC599C45-2BA2-4F7F-B5B9-414FF2A08301}" srcOrd="1" destOrd="0" presId="urn:microsoft.com/office/officeart/2005/8/layout/list1"/>
    <dgm:cxn modelId="{38B926EE-0913-4796-BA4D-2F40614FC8C9}" srcId="{AFCE6147-6418-4542-97C3-D0FF5B0BF885}" destId="{5087D8A3-9EF8-44ED-92A2-93815A082F15}" srcOrd="3" destOrd="0" parTransId="{60846E13-C0CA-4C8E-B22A-F3FE0FF6D026}" sibTransId="{7A516FAE-522B-4A3E-9617-CB0BF5EB28BC}"/>
    <dgm:cxn modelId="{9A38A128-86D4-E747-BEC5-E6E28B46F951}" type="presOf" srcId="{ED680947-CE48-4B77-8F0D-8C6F3589B85A}" destId="{49003B11-5173-46A7-BBBD-E32B9F214D7F}" srcOrd="1" destOrd="0" presId="urn:microsoft.com/office/officeart/2005/8/layout/list1"/>
    <dgm:cxn modelId="{90954C49-A3F8-1042-8548-A0F719EF6110}" type="presOf" srcId="{0964450A-A77C-434E-A7ED-B4EAB476E69A}" destId="{C4963E43-0CCA-4323-93FD-81693B04E2F4}" srcOrd="0" destOrd="0" presId="urn:microsoft.com/office/officeart/2005/8/layout/list1"/>
    <dgm:cxn modelId="{6EC14649-E5E1-5A42-96EB-CE1B66450F75}" type="presOf" srcId="{8096447B-D88F-4E61-92C1-35830A273C21}" destId="{3B0BEAEA-5C5E-4C14-BADF-201F3A7FEBEA}" srcOrd="1" destOrd="0" presId="urn:microsoft.com/office/officeart/2005/8/layout/list1"/>
    <dgm:cxn modelId="{EBBC6255-710A-9947-82F4-F13AF953A7D6}" type="presOf" srcId="{D9F99506-C3E8-49A6-9984-AA250F0A441D}" destId="{B8A32C34-6318-4475-B43A-75D02C57B152}" srcOrd="0" destOrd="0" presId="urn:microsoft.com/office/officeart/2005/8/layout/list1"/>
    <dgm:cxn modelId="{02258A21-CC4C-704C-BC66-F9AB1EB57B76}" srcId="{456CDD54-4976-4AE8-BA3C-E36D165FCBA7}" destId="{C199C973-3F2D-E64F-86F2-2B8CCCA99293}" srcOrd="0" destOrd="0" parTransId="{9B9FB713-75E0-CD46-B9E5-DA630532E7E6}" sibTransId="{D223109B-3C9C-7A4F-BA17-7C8A20466263}"/>
    <dgm:cxn modelId="{51C37E51-E3DC-E346-B4C5-3FC0BF785E68}" type="presOf" srcId="{B322E001-8BE5-4B97-8B73-DD78CC2A2B24}" destId="{277FD6B9-2041-404C-8CD7-11C54B8975BC}" srcOrd="1" destOrd="0" presId="urn:microsoft.com/office/officeart/2005/8/layout/list1"/>
    <dgm:cxn modelId="{3262B21B-CBBE-4C48-B5A1-E930DF7F8578}" srcId="{AFCE6147-6418-4542-97C3-D0FF5B0BF885}" destId="{D9F99506-C3E8-49A6-9984-AA250F0A441D}" srcOrd="1" destOrd="0" parTransId="{C9E3A9BA-B9C1-4569-B976-AB81A25AC06F}" sibTransId="{18346FA1-434C-4B44-A55A-812E3300F836}"/>
    <dgm:cxn modelId="{7788E2AD-87BB-2E4A-8E98-7D1615FC49D3}" type="presOf" srcId="{5087D8A3-9EF8-44ED-92A2-93815A082F15}" destId="{4F744DC8-8DD0-47ED-9F78-ABAD8FE54398}" srcOrd="0" destOrd="0" presId="urn:microsoft.com/office/officeart/2005/8/layout/list1"/>
    <dgm:cxn modelId="{7E4991EB-7D8B-9148-A780-D4883C7384C9}" type="presOf" srcId="{AFCE6147-6418-4542-97C3-D0FF5B0BF885}" destId="{8B741A37-CC80-4622-BC3B-D418B246E6D0}" srcOrd="0" destOrd="0" presId="urn:microsoft.com/office/officeart/2005/8/layout/list1"/>
    <dgm:cxn modelId="{A6D1032A-85DC-8E41-9E0A-6760FAF86AC9}" type="presOf" srcId="{5087D8A3-9EF8-44ED-92A2-93815A082F15}" destId="{0CBC9C90-E96E-48E2-AFC2-EE6A7CA4B0CE}" srcOrd="1" destOrd="0" presId="urn:microsoft.com/office/officeart/2005/8/layout/list1"/>
    <dgm:cxn modelId="{6211C3F7-FAE3-C242-89CC-9EA31E87E642}" type="presOf" srcId="{456CDD54-4976-4AE8-BA3C-E36D165FCBA7}" destId="{66064247-0F9F-450C-94F5-77C9894D76CE}" srcOrd="0" destOrd="0" presId="urn:microsoft.com/office/officeart/2005/8/layout/list1"/>
    <dgm:cxn modelId="{74CA4B0D-20F9-4142-9BB6-C022137A2F5F}" srcId="{AFCE6147-6418-4542-97C3-D0FF5B0BF885}" destId="{8096447B-D88F-4E61-92C1-35830A273C21}" srcOrd="0" destOrd="0" parTransId="{EE7CBBA9-035A-4E2A-8EB1-A1E0A2B5FF06}" sibTransId="{3D11F67D-041C-4927-90D1-7BE3B5C30846}"/>
    <dgm:cxn modelId="{7377309E-8FE5-5641-8C57-D8AF7300C1EC}" type="presOf" srcId="{DE409492-5878-4369-9BF3-1056319FE146}" destId="{CF815C2C-847C-4024-A294-FAF05040F2C7}" srcOrd="1" destOrd="0" presId="urn:microsoft.com/office/officeart/2005/8/layout/list1"/>
    <dgm:cxn modelId="{FA3CA98C-D70E-A84A-A6DD-D60236B55F63}" type="presOf" srcId="{456CDD54-4976-4AE8-BA3C-E36D165FCBA7}" destId="{7F7EB80C-CEE7-4DBD-9D17-E0712B7FC687}" srcOrd="1" destOrd="0" presId="urn:microsoft.com/office/officeart/2005/8/layout/list1"/>
    <dgm:cxn modelId="{A2B06195-2752-4B19-B4D4-96EE7A0DA7CB}" srcId="{AFCE6147-6418-4542-97C3-D0FF5B0BF885}" destId="{456CDD54-4976-4AE8-BA3C-E36D165FCBA7}" srcOrd="4" destOrd="0" parTransId="{5C4E69EF-8619-4D20-87BD-8877EC51686F}" sibTransId="{62807580-534F-455B-9C60-2424BD28C37F}"/>
    <dgm:cxn modelId="{D3D9B674-5559-4249-881F-FD51132EB5C5}" srcId="{AFCE6147-6418-4542-97C3-D0FF5B0BF885}" destId="{B322E001-8BE5-4B97-8B73-DD78CC2A2B24}" srcOrd="6" destOrd="0" parTransId="{2862DB51-FCFD-4DA7-A4F7-D3C0D3149162}" sibTransId="{2EC9C24C-5615-4E25-9DDE-A8600F0D4254}"/>
    <dgm:cxn modelId="{70DDA1E6-E7CB-4D35-9B30-53E40A30006A}" srcId="{AFCE6147-6418-4542-97C3-D0FF5B0BF885}" destId="{DE409492-5878-4369-9BF3-1056319FE146}" srcOrd="7" destOrd="0" parTransId="{1F696085-BC8A-4B06-A8EE-E79E914E50AE}" sibTransId="{496C21A6-7DBB-40FA-ADAA-49E0280904CA}"/>
    <dgm:cxn modelId="{69127568-0FC9-1044-B711-999CB2AA26AA}" type="presOf" srcId="{B322E001-8BE5-4B97-8B73-DD78CC2A2B24}" destId="{90E1D4EE-A7F5-410B-AA7C-F4D1FA1553F5}" srcOrd="0" destOrd="0" presId="urn:microsoft.com/office/officeart/2005/8/layout/list1"/>
    <dgm:cxn modelId="{412CEB37-6405-4A01-9045-29AD2147A076}" srcId="{AFCE6147-6418-4542-97C3-D0FF5B0BF885}" destId="{ED680947-CE48-4B77-8F0D-8C6F3589B85A}" srcOrd="5" destOrd="0" parTransId="{E43C71EC-687B-4F5F-89D7-735B08EC445A}" sibTransId="{B8FEAFEE-8943-416F-A146-BB50F1EDA067}"/>
    <dgm:cxn modelId="{34703D79-D876-984B-8FFF-1BE8C7919864}" type="presOf" srcId="{ED680947-CE48-4B77-8F0D-8C6F3589B85A}" destId="{BC02AA7C-8763-49B9-A308-E28B73525320}" srcOrd="0" destOrd="0" presId="urn:microsoft.com/office/officeart/2005/8/layout/list1"/>
    <dgm:cxn modelId="{3ACA0D5D-6377-A040-9935-D3B26E3D6E67}" type="presOf" srcId="{D9F99506-C3E8-49A6-9984-AA250F0A441D}" destId="{8117A605-AAB0-4D6A-AC6F-7EC3C1832363}" srcOrd="1" destOrd="0" presId="urn:microsoft.com/office/officeart/2005/8/layout/list1"/>
    <dgm:cxn modelId="{351CC159-C84A-4F45-B213-FACCA6FC42ED}" type="presOf" srcId="{C199C973-3F2D-E64F-86F2-2B8CCCA99293}" destId="{D4496B97-F584-4C34-BC31-286E530D160D}" srcOrd="0" destOrd="0" presId="urn:microsoft.com/office/officeart/2005/8/layout/list1"/>
    <dgm:cxn modelId="{A4693F7E-F85F-444A-95B7-B4AAA643B591}" type="presParOf" srcId="{8B741A37-CC80-4622-BC3B-D418B246E6D0}" destId="{BF316EA1-D9D5-4873-B303-6DC5FDA9A075}" srcOrd="0" destOrd="0" presId="urn:microsoft.com/office/officeart/2005/8/layout/list1"/>
    <dgm:cxn modelId="{2F88C32B-8CC3-4B43-ADEC-59825152DF97}" type="presParOf" srcId="{BF316EA1-D9D5-4873-B303-6DC5FDA9A075}" destId="{53158FB3-B857-483C-A2A8-7AE11F77E52D}" srcOrd="0" destOrd="0" presId="urn:microsoft.com/office/officeart/2005/8/layout/list1"/>
    <dgm:cxn modelId="{49869D4D-5652-7B4D-B6AC-FCF9070E80F4}" type="presParOf" srcId="{BF316EA1-D9D5-4873-B303-6DC5FDA9A075}" destId="{3B0BEAEA-5C5E-4C14-BADF-201F3A7FEBEA}" srcOrd="1" destOrd="0" presId="urn:microsoft.com/office/officeart/2005/8/layout/list1"/>
    <dgm:cxn modelId="{D275047F-4D8A-6148-B480-4197FBADB732}" type="presParOf" srcId="{8B741A37-CC80-4622-BC3B-D418B246E6D0}" destId="{3ACF970B-ED6C-4716-80F9-71B923ADB36E}" srcOrd="1" destOrd="0" presId="urn:microsoft.com/office/officeart/2005/8/layout/list1"/>
    <dgm:cxn modelId="{C08974C0-1F7A-E44C-85B0-F85DDF03722E}" type="presParOf" srcId="{8B741A37-CC80-4622-BC3B-D418B246E6D0}" destId="{E5430251-B41E-4E7C-B43A-824D67904263}" srcOrd="2" destOrd="0" presId="urn:microsoft.com/office/officeart/2005/8/layout/list1"/>
    <dgm:cxn modelId="{909B52ED-8485-6740-BAD0-6F9F0F2AA661}" type="presParOf" srcId="{8B741A37-CC80-4622-BC3B-D418B246E6D0}" destId="{9EECD31D-B06B-4EF0-A831-DB80627AFCFC}" srcOrd="3" destOrd="0" presId="urn:microsoft.com/office/officeart/2005/8/layout/list1"/>
    <dgm:cxn modelId="{1E449247-C429-BC45-9575-A52D8B210CBE}" type="presParOf" srcId="{8B741A37-CC80-4622-BC3B-D418B246E6D0}" destId="{CA454DAA-9405-44D9-833C-6B258DAC262F}" srcOrd="4" destOrd="0" presId="urn:microsoft.com/office/officeart/2005/8/layout/list1"/>
    <dgm:cxn modelId="{6808C461-91E4-9142-B2BF-58408D101D2B}" type="presParOf" srcId="{CA454DAA-9405-44D9-833C-6B258DAC262F}" destId="{B8A32C34-6318-4475-B43A-75D02C57B152}" srcOrd="0" destOrd="0" presId="urn:microsoft.com/office/officeart/2005/8/layout/list1"/>
    <dgm:cxn modelId="{724D173F-3BCD-AE4A-9FB4-EADB16DB769B}" type="presParOf" srcId="{CA454DAA-9405-44D9-833C-6B258DAC262F}" destId="{8117A605-AAB0-4D6A-AC6F-7EC3C1832363}" srcOrd="1" destOrd="0" presId="urn:microsoft.com/office/officeart/2005/8/layout/list1"/>
    <dgm:cxn modelId="{D9B39034-6728-E640-9697-F7B964943F15}" type="presParOf" srcId="{8B741A37-CC80-4622-BC3B-D418B246E6D0}" destId="{AE062AB8-A17F-48AE-BEBE-4A739710B99F}" srcOrd="5" destOrd="0" presId="urn:microsoft.com/office/officeart/2005/8/layout/list1"/>
    <dgm:cxn modelId="{B4FA0301-2A08-4E44-97F3-72F616E5980F}" type="presParOf" srcId="{8B741A37-CC80-4622-BC3B-D418B246E6D0}" destId="{BB537EAE-FC91-4199-B94A-A0691C247555}" srcOrd="6" destOrd="0" presId="urn:microsoft.com/office/officeart/2005/8/layout/list1"/>
    <dgm:cxn modelId="{333FC06E-E5F4-7D46-BF14-C58EC8DB3437}" type="presParOf" srcId="{8B741A37-CC80-4622-BC3B-D418B246E6D0}" destId="{1EA40DD1-9BDC-47BC-B96E-6588D3BFD8E6}" srcOrd="7" destOrd="0" presId="urn:microsoft.com/office/officeart/2005/8/layout/list1"/>
    <dgm:cxn modelId="{3522D633-7C86-BD44-85EB-FB49EB46AB4B}" type="presParOf" srcId="{8B741A37-CC80-4622-BC3B-D418B246E6D0}" destId="{467551ED-6FFF-47B6-9584-E783B70F0F9F}" srcOrd="8" destOrd="0" presId="urn:microsoft.com/office/officeart/2005/8/layout/list1"/>
    <dgm:cxn modelId="{9D085C17-2728-5549-9AF7-914AF4D5AB46}" type="presParOf" srcId="{467551ED-6FFF-47B6-9584-E783B70F0F9F}" destId="{C4963E43-0CCA-4323-93FD-81693B04E2F4}" srcOrd="0" destOrd="0" presId="urn:microsoft.com/office/officeart/2005/8/layout/list1"/>
    <dgm:cxn modelId="{D336AB21-0148-524B-9058-A84EAD1FA146}" type="presParOf" srcId="{467551ED-6FFF-47B6-9584-E783B70F0F9F}" destId="{FC599C45-2BA2-4F7F-B5B9-414FF2A08301}" srcOrd="1" destOrd="0" presId="urn:microsoft.com/office/officeart/2005/8/layout/list1"/>
    <dgm:cxn modelId="{1218FAD6-53A3-6A4E-9AA2-1407B24C65DA}" type="presParOf" srcId="{8B741A37-CC80-4622-BC3B-D418B246E6D0}" destId="{3B9AC1D7-5C60-496C-8B3D-201D51F65350}" srcOrd="9" destOrd="0" presId="urn:microsoft.com/office/officeart/2005/8/layout/list1"/>
    <dgm:cxn modelId="{F4AD7AAA-61E7-0049-9F7E-D628BD403725}" type="presParOf" srcId="{8B741A37-CC80-4622-BC3B-D418B246E6D0}" destId="{00D3B0EE-2D1C-48B9-A34B-BAA69E7D2ECF}" srcOrd="10" destOrd="0" presId="urn:microsoft.com/office/officeart/2005/8/layout/list1"/>
    <dgm:cxn modelId="{FEF4725B-0E3D-A647-828A-BE412E8B2C24}" type="presParOf" srcId="{8B741A37-CC80-4622-BC3B-D418B246E6D0}" destId="{85757D27-3FE7-4585-832F-B816B8CCA178}" srcOrd="11" destOrd="0" presId="urn:microsoft.com/office/officeart/2005/8/layout/list1"/>
    <dgm:cxn modelId="{6DD04874-3AA4-D143-8EE5-D28E3D02EDB9}" type="presParOf" srcId="{8B741A37-CC80-4622-BC3B-D418B246E6D0}" destId="{A5AFDBF2-D0AC-449B-8E60-0FCEC1C11F76}" srcOrd="12" destOrd="0" presId="urn:microsoft.com/office/officeart/2005/8/layout/list1"/>
    <dgm:cxn modelId="{233AE225-EC2C-B44B-B7C7-A9425D12EFC7}" type="presParOf" srcId="{A5AFDBF2-D0AC-449B-8E60-0FCEC1C11F76}" destId="{4F744DC8-8DD0-47ED-9F78-ABAD8FE54398}" srcOrd="0" destOrd="0" presId="urn:microsoft.com/office/officeart/2005/8/layout/list1"/>
    <dgm:cxn modelId="{0E555835-4B67-C24D-837F-05F122F5243E}" type="presParOf" srcId="{A5AFDBF2-D0AC-449B-8E60-0FCEC1C11F76}" destId="{0CBC9C90-E96E-48E2-AFC2-EE6A7CA4B0CE}" srcOrd="1" destOrd="0" presId="urn:microsoft.com/office/officeart/2005/8/layout/list1"/>
    <dgm:cxn modelId="{D1637390-AA77-DB40-9F30-F894031DC716}" type="presParOf" srcId="{8B741A37-CC80-4622-BC3B-D418B246E6D0}" destId="{6CE5583C-345D-4188-A374-EADB45959F72}" srcOrd="13" destOrd="0" presId="urn:microsoft.com/office/officeart/2005/8/layout/list1"/>
    <dgm:cxn modelId="{6C0863B1-4D00-2D43-88FF-BF8427A16E42}" type="presParOf" srcId="{8B741A37-CC80-4622-BC3B-D418B246E6D0}" destId="{2AC293CA-AEEE-40B6-8CD6-515B4B9989E3}" srcOrd="14" destOrd="0" presId="urn:microsoft.com/office/officeart/2005/8/layout/list1"/>
    <dgm:cxn modelId="{28B309D8-151C-C347-AD42-71D1FAE19608}" type="presParOf" srcId="{8B741A37-CC80-4622-BC3B-D418B246E6D0}" destId="{CEC42E60-5EAA-4F31-9E6B-C083FE385099}" srcOrd="15" destOrd="0" presId="urn:microsoft.com/office/officeart/2005/8/layout/list1"/>
    <dgm:cxn modelId="{79A02E13-C6D9-5243-AD9B-0BAD2756BC03}" type="presParOf" srcId="{8B741A37-CC80-4622-BC3B-D418B246E6D0}" destId="{B6ED5255-C7A8-427D-9A36-54443AB952FA}" srcOrd="16" destOrd="0" presId="urn:microsoft.com/office/officeart/2005/8/layout/list1"/>
    <dgm:cxn modelId="{9FAA9CFF-2F22-654A-94A7-6F4241CB42CC}" type="presParOf" srcId="{B6ED5255-C7A8-427D-9A36-54443AB952FA}" destId="{66064247-0F9F-450C-94F5-77C9894D76CE}" srcOrd="0" destOrd="0" presId="urn:microsoft.com/office/officeart/2005/8/layout/list1"/>
    <dgm:cxn modelId="{A784AFFF-18D1-2844-98E4-E605BEE7FE44}" type="presParOf" srcId="{B6ED5255-C7A8-427D-9A36-54443AB952FA}" destId="{7F7EB80C-CEE7-4DBD-9D17-E0712B7FC687}" srcOrd="1" destOrd="0" presId="urn:microsoft.com/office/officeart/2005/8/layout/list1"/>
    <dgm:cxn modelId="{1731FC4B-115C-C443-B528-8A221004C139}" type="presParOf" srcId="{8B741A37-CC80-4622-BC3B-D418B246E6D0}" destId="{CCB5DFDF-A3E3-451C-89BA-0A7500A319F6}" srcOrd="17" destOrd="0" presId="urn:microsoft.com/office/officeart/2005/8/layout/list1"/>
    <dgm:cxn modelId="{C18D4BFD-0695-DB43-AE74-1C8B26E43994}" type="presParOf" srcId="{8B741A37-CC80-4622-BC3B-D418B246E6D0}" destId="{D4496B97-F584-4C34-BC31-286E530D160D}" srcOrd="18" destOrd="0" presId="urn:microsoft.com/office/officeart/2005/8/layout/list1"/>
    <dgm:cxn modelId="{4A171C49-6606-0B4F-B7A2-CDD74D518CC7}" type="presParOf" srcId="{8B741A37-CC80-4622-BC3B-D418B246E6D0}" destId="{6178AF95-D49D-4D59-8ECE-B1A9699F4764}" srcOrd="19" destOrd="0" presId="urn:microsoft.com/office/officeart/2005/8/layout/list1"/>
    <dgm:cxn modelId="{F5DB83E1-43B1-E345-AE35-15481156F1A1}" type="presParOf" srcId="{8B741A37-CC80-4622-BC3B-D418B246E6D0}" destId="{604D6BA8-8E16-4EA5-8697-780B05736986}" srcOrd="20" destOrd="0" presId="urn:microsoft.com/office/officeart/2005/8/layout/list1"/>
    <dgm:cxn modelId="{674033EE-B780-0D49-B72D-8B2F40F7B752}" type="presParOf" srcId="{604D6BA8-8E16-4EA5-8697-780B05736986}" destId="{BC02AA7C-8763-49B9-A308-E28B73525320}" srcOrd="0" destOrd="0" presId="urn:microsoft.com/office/officeart/2005/8/layout/list1"/>
    <dgm:cxn modelId="{CC904D55-1DA0-994D-B8FE-4314794993ED}" type="presParOf" srcId="{604D6BA8-8E16-4EA5-8697-780B05736986}" destId="{49003B11-5173-46A7-BBBD-E32B9F214D7F}" srcOrd="1" destOrd="0" presId="urn:microsoft.com/office/officeart/2005/8/layout/list1"/>
    <dgm:cxn modelId="{ACF95F38-201D-974A-A767-411DF80FD2DC}" type="presParOf" srcId="{8B741A37-CC80-4622-BC3B-D418B246E6D0}" destId="{AE809A04-F230-4402-A914-58E79C542834}" srcOrd="21" destOrd="0" presId="urn:microsoft.com/office/officeart/2005/8/layout/list1"/>
    <dgm:cxn modelId="{566876D5-9622-B247-AF12-EDEC0CDB06AC}" type="presParOf" srcId="{8B741A37-CC80-4622-BC3B-D418B246E6D0}" destId="{25C172D2-21F8-40D1-9C98-304DE891377C}" srcOrd="22" destOrd="0" presId="urn:microsoft.com/office/officeart/2005/8/layout/list1"/>
    <dgm:cxn modelId="{BCC758E0-5D77-774B-A75D-D18B86016BA9}" type="presParOf" srcId="{8B741A37-CC80-4622-BC3B-D418B246E6D0}" destId="{63699DFD-8DE1-4FC7-AF7E-08214558FFAF}" srcOrd="23" destOrd="0" presId="urn:microsoft.com/office/officeart/2005/8/layout/list1"/>
    <dgm:cxn modelId="{CAA96831-AFD7-5C47-9BB8-5849C9D9474B}" type="presParOf" srcId="{8B741A37-CC80-4622-BC3B-D418B246E6D0}" destId="{1DAAC9F6-D281-4CAE-AECC-62E6E87AB8E4}" srcOrd="24" destOrd="0" presId="urn:microsoft.com/office/officeart/2005/8/layout/list1"/>
    <dgm:cxn modelId="{1DC5C8BE-2804-D84A-87C9-52644EB59B34}" type="presParOf" srcId="{1DAAC9F6-D281-4CAE-AECC-62E6E87AB8E4}" destId="{90E1D4EE-A7F5-410B-AA7C-F4D1FA1553F5}" srcOrd="0" destOrd="0" presId="urn:microsoft.com/office/officeart/2005/8/layout/list1"/>
    <dgm:cxn modelId="{6D74A809-A903-944A-8ED6-507AC03045D1}" type="presParOf" srcId="{1DAAC9F6-D281-4CAE-AECC-62E6E87AB8E4}" destId="{277FD6B9-2041-404C-8CD7-11C54B8975BC}" srcOrd="1" destOrd="0" presId="urn:microsoft.com/office/officeart/2005/8/layout/list1"/>
    <dgm:cxn modelId="{9430B168-72B0-0A4C-A41F-97E1973EEC56}" type="presParOf" srcId="{8B741A37-CC80-4622-BC3B-D418B246E6D0}" destId="{25404FF3-CDD7-4EAE-A43C-0602031BF2CB}" srcOrd="25" destOrd="0" presId="urn:microsoft.com/office/officeart/2005/8/layout/list1"/>
    <dgm:cxn modelId="{A2AAC106-6669-954C-B540-3A65A703E21D}" type="presParOf" srcId="{8B741A37-CC80-4622-BC3B-D418B246E6D0}" destId="{8B1D63C6-3907-4943-B8AA-C05383E54766}" srcOrd="26" destOrd="0" presId="urn:microsoft.com/office/officeart/2005/8/layout/list1"/>
    <dgm:cxn modelId="{6B131E26-F68B-E648-A4F6-1F5A65803734}" type="presParOf" srcId="{8B741A37-CC80-4622-BC3B-D418B246E6D0}" destId="{EB6CC5BF-3538-4E70-A32B-20599D49EB0C}" srcOrd="27" destOrd="0" presId="urn:microsoft.com/office/officeart/2005/8/layout/list1"/>
    <dgm:cxn modelId="{ABEF618E-9737-7646-AE81-6B857B56A49E}" type="presParOf" srcId="{8B741A37-CC80-4622-BC3B-D418B246E6D0}" destId="{6083BA55-0D0B-48A8-B747-2C4098637C0E}" srcOrd="28" destOrd="0" presId="urn:microsoft.com/office/officeart/2005/8/layout/list1"/>
    <dgm:cxn modelId="{750A0945-D3D5-6B4B-94B7-2F899C5B2277}" type="presParOf" srcId="{6083BA55-0D0B-48A8-B747-2C4098637C0E}" destId="{F2302C5A-10F3-4B0B-B389-60B4B0E5F3E1}" srcOrd="0" destOrd="0" presId="urn:microsoft.com/office/officeart/2005/8/layout/list1"/>
    <dgm:cxn modelId="{41FA4948-399D-154D-92C3-4733E29F3FEC}" type="presParOf" srcId="{6083BA55-0D0B-48A8-B747-2C4098637C0E}" destId="{CF815C2C-847C-4024-A294-FAF05040F2C7}" srcOrd="1" destOrd="0" presId="urn:microsoft.com/office/officeart/2005/8/layout/list1"/>
    <dgm:cxn modelId="{35EAC373-4732-784D-B141-A73CE4E6D519}" type="presParOf" srcId="{8B741A37-CC80-4622-BC3B-D418B246E6D0}" destId="{55411CFC-39A0-4B4B-B866-6A7400DA529D}" srcOrd="29" destOrd="0" presId="urn:microsoft.com/office/officeart/2005/8/layout/list1"/>
    <dgm:cxn modelId="{769988AC-43A1-9B42-B216-1B053DEE5AA7}" type="presParOf" srcId="{8B741A37-CC80-4622-BC3B-D418B246E6D0}" destId="{935818B4-C383-4C7C-85C3-5B133A1B9AC7}"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430251-B41E-4E7C-B43A-824D67904263}">
      <dsp:nvSpPr>
        <dsp:cNvPr id="0" name=""/>
        <dsp:cNvSpPr/>
      </dsp:nvSpPr>
      <dsp:spPr>
        <a:xfrm>
          <a:off x="0" y="236569"/>
          <a:ext cx="5333632" cy="302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0BEAEA-5C5E-4C14-BADF-201F3A7FEBEA}">
      <dsp:nvSpPr>
        <dsp:cNvPr id="0" name=""/>
        <dsp:cNvSpPr/>
      </dsp:nvSpPr>
      <dsp:spPr>
        <a:xfrm>
          <a:off x="266681" y="59449"/>
          <a:ext cx="3733542" cy="35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533400">
            <a:lnSpc>
              <a:spcPct val="90000"/>
            </a:lnSpc>
            <a:spcBef>
              <a:spcPct val="0"/>
            </a:spcBef>
            <a:spcAft>
              <a:spcPct val="35000"/>
            </a:spcAft>
          </a:pPr>
          <a:r>
            <a:rPr lang="en-US" sz="1200" b="0" i="0" kern="1200" noProof="0" dirty="0" smtClean="0">
              <a:latin typeface="Overpass Light"/>
              <a:cs typeface="Overpass Light"/>
            </a:rPr>
            <a:t>Previous workplace inspections and surveys </a:t>
          </a:r>
          <a:endParaRPr lang="en-US" sz="1200" b="0" i="0" kern="1200" noProof="0" dirty="0">
            <a:latin typeface="Overpass Light"/>
            <a:cs typeface="Overpass Light"/>
          </a:endParaRPr>
        </a:p>
      </dsp:txBody>
      <dsp:txXfrm>
        <a:off x="283974" y="76742"/>
        <a:ext cx="3698956" cy="319654"/>
      </dsp:txXfrm>
    </dsp:sp>
    <dsp:sp modelId="{BB537EAE-FC91-4199-B94A-A0691C247555}">
      <dsp:nvSpPr>
        <dsp:cNvPr id="0" name=""/>
        <dsp:cNvSpPr/>
      </dsp:nvSpPr>
      <dsp:spPr>
        <a:xfrm>
          <a:off x="0" y="780889"/>
          <a:ext cx="5333632" cy="302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17A605-AAB0-4D6A-AC6F-7EC3C1832363}">
      <dsp:nvSpPr>
        <dsp:cNvPr id="0" name=""/>
        <dsp:cNvSpPr/>
      </dsp:nvSpPr>
      <dsp:spPr>
        <a:xfrm>
          <a:off x="266681" y="603769"/>
          <a:ext cx="3733542" cy="35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533400">
            <a:lnSpc>
              <a:spcPct val="90000"/>
            </a:lnSpc>
            <a:spcBef>
              <a:spcPct val="0"/>
            </a:spcBef>
            <a:spcAft>
              <a:spcPct val="35000"/>
            </a:spcAft>
          </a:pPr>
          <a:r>
            <a:rPr lang="fr-CH" sz="1200" kern="1200" dirty="0" err="1">
              <a:latin typeface="Overpass Light"/>
              <a:cs typeface="Overpass Light"/>
            </a:rPr>
            <a:t>Written</a:t>
          </a:r>
          <a:r>
            <a:rPr lang="fr-CH" sz="1200" kern="1200" dirty="0">
              <a:latin typeface="Overpass Light"/>
              <a:cs typeface="Overpass Light"/>
            </a:rPr>
            <a:t> or verbal </a:t>
          </a:r>
          <a:r>
            <a:rPr lang="fr-CH" sz="1200" kern="1200" dirty="0" err="1">
              <a:latin typeface="Overpass Light"/>
              <a:cs typeface="Overpass Light"/>
            </a:rPr>
            <a:t>hazard</a:t>
          </a:r>
          <a:r>
            <a:rPr lang="fr-CH" sz="1200" kern="1200" dirty="0">
              <a:latin typeface="Overpass Light"/>
              <a:cs typeface="Overpass Light"/>
            </a:rPr>
            <a:t>/accident reports</a:t>
          </a:r>
          <a:endParaRPr lang="en-US" sz="1200" kern="1200" dirty="0">
            <a:latin typeface="Overpass Light"/>
            <a:cs typeface="Overpass Light"/>
          </a:endParaRPr>
        </a:p>
      </dsp:txBody>
      <dsp:txXfrm>
        <a:off x="283974" y="621062"/>
        <a:ext cx="3698956" cy="319654"/>
      </dsp:txXfrm>
    </dsp:sp>
    <dsp:sp modelId="{00D3B0EE-2D1C-48B9-A34B-BAA69E7D2ECF}">
      <dsp:nvSpPr>
        <dsp:cNvPr id="0" name=""/>
        <dsp:cNvSpPr/>
      </dsp:nvSpPr>
      <dsp:spPr>
        <a:xfrm>
          <a:off x="0" y="1325209"/>
          <a:ext cx="5333632" cy="302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599C45-2BA2-4F7F-B5B9-414FF2A08301}">
      <dsp:nvSpPr>
        <dsp:cNvPr id="0" name=""/>
        <dsp:cNvSpPr/>
      </dsp:nvSpPr>
      <dsp:spPr>
        <a:xfrm>
          <a:off x="266681" y="1148089"/>
          <a:ext cx="3733542" cy="35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533400">
            <a:lnSpc>
              <a:spcPct val="90000"/>
            </a:lnSpc>
            <a:spcBef>
              <a:spcPct val="0"/>
            </a:spcBef>
            <a:spcAft>
              <a:spcPct val="35000"/>
            </a:spcAft>
          </a:pPr>
          <a:r>
            <a:rPr lang="fr-CH" sz="1200" kern="1200" dirty="0" err="1" smtClean="0">
              <a:latin typeface="Overpass Light"/>
              <a:cs typeface="Overpass Light"/>
            </a:rPr>
            <a:t>Resurvey</a:t>
          </a:r>
          <a:r>
            <a:rPr lang="fr-CH" sz="1200" kern="1200" dirty="0" smtClean="0">
              <a:latin typeface="Overpass Light"/>
              <a:cs typeface="Overpass Light"/>
            </a:rPr>
            <a:t> </a:t>
          </a:r>
          <a:r>
            <a:rPr lang="fr-CH" sz="1200" kern="1200" dirty="0">
              <a:latin typeface="Overpass Light"/>
              <a:cs typeface="Overpass Light"/>
            </a:rPr>
            <a:t>the </a:t>
          </a:r>
          <a:r>
            <a:rPr lang="fr-CH" sz="1200" kern="1200" dirty="0" err="1">
              <a:latin typeface="Overpass Light"/>
              <a:cs typeface="Overpass Light"/>
            </a:rPr>
            <a:t>workplace</a:t>
          </a:r>
          <a:endParaRPr lang="en-US" sz="1200" kern="1200" dirty="0">
            <a:latin typeface="Overpass Light"/>
            <a:cs typeface="Overpass Light"/>
          </a:endParaRPr>
        </a:p>
      </dsp:txBody>
      <dsp:txXfrm>
        <a:off x="283974" y="1165382"/>
        <a:ext cx="3698956" cy="319654"/>
      </dsp:txXfrm>
    </dsp:sp>
    <dsp:sp modelId="{2AC293CA-AEEE-40B6-8CD6-515B4B9989E3}">
      <dsp:nvSpPr>
        <dsp:cNvPr id="0" name=""/>
        <dsp:cNvSpPr/>
      </dsp:nvSpPr>
      <dsp:spPr>
        <a:xfrm>
          <a:off x="0" y="1869528"/>
          <a:ext cx="5333632" cy="302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BC9C90-E96E-48E2-AFC2-EE6A7CA4B0CE}">
      <dsp:nvSpPr>
        <dsp:cNvPr id="0" name=""/>
        <dsp:cNvSpPr/>
      </dsp:nvSpPr>
      <dsp:spPr>
        <a:xfrm>
          <a:off x="266681" y="1692409"/>
          <a:ext cx="3733542" cy="35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533400">
            <a:lnSpc>
              <a:spcPct val="90000"/>
            </a:lnSpc>
            <a:spcBef>
              <a:spcPct val="0"/>
            </a:spcBef>
            <a:spcAft>
              <a:spcPct val="35000"/>
            </a:spcAft>
          </a:pPr>
          <a:r>
            <a:rPr lang="fr-CH" sz="1200" kern="1200" dirty="0">
              <a:latin typeface="Overpass Light"/>
              <a:cs typeface="Overpass Light"/>
            </a:rPr>
            <a:t>The </a:t>
          </a:r>
          <a:r>
            <a:rPr lang="fr-CH" sz="1200" kern="1200" dirty="0" err="1">
              <a:latin typeface="Overpass Light"/>
              <a:cs typeface="Overpass Light"/>
            </a:rPr>
            <a:t>safety</a:t>
          </a:r>
          <a:r>
            <a:rPr lang="fr-CH" sz="1200" kern="1200" dirty="0">
              <a:latin typeface="Overpass Light"/>
              <a:cs typeface="Overpass Light"/>
            </a:rPr>
            <a:t> and </a:t>
          </a:r>
          <a:r>
            <a:rPr lang="fr-CH" sz="1200" kern="1200" dirty="0" err="1">
              <a:latin typeface="Overpass Light"/>
              <a:cs typeface="Overpass Light"/>
            </a:rPr>
            <a:t>health</a:t>
          </a:r>
          <a:r>
            <a:rPr lang="fr-CH" sz="1200" kern="1200" dirty="0">
              <a:latin typeface="Overpass Light"/>
              <a:cs typeface="Overpass Light"/>
            </a:rPr>
            <a:t> </a:t>
          </a:r>
          <a:r>
            <a:rPr lang="fr-CH" sz="1200" kern="1200" dirty="0" err="1">
              <a:latin typeface="Overpass Light"/>
              <a:cs typeface="Overpass Light"/>
            </a:rPr>
            <a:t>committee</a:t>
          </a:r>
          <a:r>
            <a:rPr lang="fr-CH" sz="1200" kern="1200" dirty="0">
              <a:latin typeface="Overpass Light"/>
              <a:cs typeface="Overpass Light"/>
            </a:rPr>
            <a:t>, if one </a:t>
          </a:r>
          <a:r>
            <a:rPr lang="fr-CH" sz="1200" kern="1200" dirty="0" err="1">
              <a:latin typeface="Overpass Light"/>
              <a:cs typeface="Overpass Light"/>
            </a:rPr>
            <a:t>exists</a:t>
          </a:r>
          <a:endParaRPr lang="en-US" sz="1200" kern="1200" dirty="0">
            <a:latin typeface="Overpass Light"/>
            <a:cs typeface="Overpass Light"/>
          </a:endParaRPr>
        </a:p>
      </dsp:txBody>
      <dsp:txXfrm>
        <a:off x="283974" y="1709702"/>
        <a:ext cx="3698956" cy="319654"/>
      </dsp:txXfrm>
    </dsp:sp>
    <dsp:sp modelId="{D4496B97-F584-4C34-BC31-286E530D160D}">
      <dsp:nvSpPr>
        <dsp:cNvPr id="0" name=""/>
        <dsp:cNvSpPr/>
      </dsp:nvSpPr>
      <dsp:spPr>
        <a:xfrm>
          <a:off x="0" y="2413848"/>
          <a:ext cx="5333632" cy="302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3949" tIns="249936" rIns="413949" bIns="85344" numCol="1" spcCol="1270" anchor="t" anchorCtr="0">
          <a:noAutofit/>
        </a:bodyPr>
        <a:lstStyle/>
        <a:p>
          <a:pPr marL="114300" lvl="1" indent="-114300" algn="l" defTabSz="533400">
            <a:lnSpc>
              <a:spcPct val="90000"/>
            </a:lnSpc>
            <a:spcBef>
              <a:spcPct val="0"/>
            </a:spcBef>
            <a:spcAft>
              <a:spcPct val="15000"/>
            </a:spcAft>
            <a:buChar char="••"/>
          </a:pPr>
          <a:endParaRPr lang="es-ES" sz="1200" kern="1200" dirty="0"/>
        </a:p>
      </dsp:txBody>
      <dsp:txXfrm>
        <a:off x="0" y="2413848"/>
        <a:ext cx="5333632" cy="302400"/>
      </dsp:txXfrm>
    </dsp:sp>
    <dsp:sp modelId="{7F7EB80C-CEE7-4DBD-9D17-E0712B7FC687}">
      <dsp:nvSpPr>
        <dsp:cNvPr id="0" name=""/>
        <dsp:cNvSpPr/>
      </dsp:nvSpPr>
      <dsp:spPr>
        <a:xfrm>
          <a:off x="266681" y="2236728"/>
          <a:ext cx="3733542" cy="35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533400">
            <a:lnSpc>
              <a:spcPct val="90000"/>
            </a:lnSpc>
            <a:spcBef>
              <a:spcPct val="0"/>
            </a:spcBef>
            <a:spcAft>
              <a:spcPct val="35000"/>
            </a:spcAft>
          </a:pPr>
          <a:r>
            <a:rPr lang="fr-CH" sz="1200" kern="1200" dirty="0">
              <a:latin typeface="Overpass Light"/>
              <a:cs typeface="Overpass Light"/>
            </a:rPr>
            <a:t>Warning labels or </a:t>
          </a:r>
          <a:r>
            <a:rPr lang="fr-CH" sz="1200" kern="1200" dirty="0" err="1">
              <a:latin typeface="Overpass Light"/>
              <a:cs typeface="Overpass Light"/>
            </a:rPr>
            <a:t>signs</a:t>
          </a:r>
          <a:endParaRPr lang="en-US" sz="1200" kern="1200" dirty="0">
            <a:latin typeface="Overpass Light"/>
            <a:cs typeface="Overpass Light"/>
          </a:endParaRPr>
        </a:p>
      </dsp:txBody>
      <dsp:txXfrm>
        <a:off x="283974" y="2254021"/>
        <a:ext cx="3698956" cy="319654"/>
      </dsp:txXfrm>
    </dsp:sp>
    <dsp:sp modelId="{25C172D2-21F8-40D1-9C98-304DE891377C}">
      <dsp:nvSpPr>
        <dsp:cNvPr id="0" name=""/>
        <dsp:cNvSpPr/>
      </dsp:nvSpPr>
      <dsp:spPr>
        <a:xfrm>
          <a:off x="0" y="2958168"/>
          <a:ext cx="5333632" cy="302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003B11-5173-46A7-BBBD-E32B9F214D7F}">
      <dsp:nvSpPr>
        <dsp:cNvPr id="0" name=""/>
        <dsp:cNvSpPr/>
      </dsp:nvSpPr>
      <dsp:spPr>
        <a:xfrm>
          <a:off x="266681" y="2781048"/>
          <a:ext cx="3733542" cy="35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533400">
            <a:lnSpc>
              <a:spcPct val="90000"/>
            </a:lnSpc>
            <a:spcBef>
              <a:spcPct val="0"/>
            </a:spcBef>
            <a:spcAft>
              <a:spcPct val="35000"/>
            </a:spcAft>
          </a:pPr>
          <a:r>
            <a:rPr lang="fr-CH" sz="1200" kern="1200" dirty="0" err="1">
              <a:latin typeface="Overpass Light"/>
              <a:cs typeface="Overpass Light"/>
            </a:rPr>
            <a:t>Manufacturers</a:t>
          </a:r>
          <a:r>
            <a:rPr lang="fr-CH" sz="1200" kern="1200" dirty="0">
              <a:latin typeface="Overpass Light"/>
              <a:cs typeface="Overpass Light"/>
            </a:rPr>
            <a:t>’ </a:t>
          </a:r>
          <a:r>
            <a:rPr lang="fr-CH" sz="1200" kern="1200" dirty="0" err="1">
              <a:latin typeface="Overpass Light"/>
              <a:cs typeface="Overpass Light"/>
            </a:rPr>
            <a:t>manuals</a:t>
          </a:r>
          <a:r>
            <a:rPr lang="fr-CH" sz="1200" kern="1200" dirty="0">
              <a:latin typeface="Overpass Light"/>
              <a:cs typeface="Overpass Light"/>
            </a:rPr>
            <a:t> or instructions</a:t>
          </a:r>
          <a:endParaRPr lang="en-US" sz="1200" kern="1200" dirty="0">
            <a:latin typeface="Overpass Light"/>
            <a:cs typeface="Overpass Light"/>
          </a:endParaRPr>
        </a:p>
      </dsp:txBody>
      <dsp:txXfrm>
        <a:off x="283974" y="2798341"/>
        <a:ext cx="3698956" cy="319654"/>
      </dsp:txXfrm>
    </dsp:sp>
    <dsp:sp modelId="{8B1D63C6-3907-4943-B8AA-C05383E54766}">
      <dsp:nvSpPr>
        <dsp:cNvPr id="0" name=""/>
        <dsp:cNvSpPr/>
      </dsp:nvSpPr>
      <dsp:spPr>
        <a:xfrm>
          <a:off x="0" y="3502489"/>
          <a:ext cx="5333632" cy="302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7FD6B9-2041-404C-8CD7-11C54B8975BC}">
      <dsp:nvSpPr>
        <dsp:cNvPr id="0" name=""/>
        <dsp:cNvSpPr/>
      </dsp:nvSpPr>
      <dsp:spPr>
        <a:xfrm>
          <a:off x="266681" y="3325368"/>
          <a:ext cx="3733542" cy="35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533400">
            <a:lnSpc>
              <a:spcPct val="90000"/>
            </a:lnSpc>
            <a:spcBef>
              <a:spcPct val="0"/>
            </a:spcBef>
            <a:spcAft>
              <a:spcPct val="35000"/>
            </a:spcAft>
          </a:pPr>
          <a:r>
            <a:rPr lang="fr-CH" sz="1200" kern="1200" dirty="0">
              <a:latin typeface="Overpass Light"/>
              <a:cs typeface="Overpass Light"/>
            </a:rPr>
            <a:t>Consultants’ reports</a:t>
          </a:r>
          <a:endParaRPr lang="en-US" sz="1200" kern="1200" dirty="0">
            <a:latin typeface="Overpass Light"/>
            <a:cs typeface="Overpass Light"/>
          </a:endParaRPr>
        </a:p>
      </dsp:txBody>
      <dsp:txXfrm>
        <a:off x="283974" y="3342661"/>
        <a:ext cx="3698956" cy="319654"/>
      </dsp:txXfrm>
    </dsp:sp>
    <dsp:sp modelId="{935818B4-C383-4C7C-85C3-5B133A1B9AC7}">
      <dsp:nvSpPr>
        <dsp:cNvPr id="0" name=""/>
        <dsp:cNvSpPr/>
      </dsp:nvSpPr>
      <dsp:spPr>
        <a:xfrm>
          <a:off x="0" y="4046809"/>
          <a:ext cx="5333632" cy="302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815C2C-847C-4024-A294-FAF05040F2C7}">
      <dsp:nvSpPr>
        <dsp:cNvPr id="0" name=""/>
        <dsp:cNvSpPr/>
      </dsp:nvSpPr>
      <dsp:spPr>
        <a:xfrm>
          <a:off x="266681" y="3869689"/>
          <a:ext cx="3733542" cy="35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119" tIns="0" rIns="141119" bIns="0" numCol="1" spcCol="1270" anchor="ctr" anchorCtr="0">
          <a:noAutofit/>
        </a:bodyPr>
        <a:lstStyle/>
        <a:p>
          <a:pPr lvl="0" algn="l" defTabSz="533400">
            <a:lnSpc>
              <a:spcPct val="90000"/>
            </a:lnSpc>
            <a:spcBef>
              <a:spcPct val="0"/>
            </a:spcBef>
            <a:spcAft>
              <a:spcPct val="35000"/>
            </a:spcAft>
          </a:pPr>
          <a:r>
            <a:rPr lang="en-GB" sz="1200" kern="1200" dirty="0">
              <a:latin typeface="Overpass Light"/>
              <a:cs typeface="Overpass Light"/>
            </a:rPr>
            <a:t>National and international guidance</a:t>
          </a:r>
          <a:endParaRPr lang="en-US" sz="1200" kern="1200" dirty="0">
            <a:latin typeface="Overpass Light"/>
            <a:cs typeface="Overpass Light"/>
          </a:endParaRPr>
        </a:p>
      </dsp:txBody>
      <dsp:txXfrm>
        <a:off x="283974" y="3886982"/>
        <a:ext cx="3698956" cy="31965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29/04/2021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3" Type="http://schemas.openxmlformats.org/officeDocument/2006/relationships/hyperlink" Target="http://www.ilo.org/ilolex/cgi-lex/convde.pl?C155" TargetMode="External"/><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3" Type="http://schemas.openxmlformats.org/officeDocument/2006/relationships/hyperlink" Target="http://www.ilo.org/ilolex/cgi-lex/convde.pl?C155" TargetMode="External"/><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safework.nsw.gov.au/__data/assets/pdf_file/0008/547640/interactive-diagram-factory.pdf"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safework.nsw.gov.au/__data/assets/pdf_file/0003/592743/interactive-diagram-retail.pdf"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safework.nsw.gov.au/__data/assets/pdf_file/0011/547643/interactive-diagram-office.pdf"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 the workshop </a:t>
            </a:r>
            <a:r>
              <a:rPr lang="en-US" dirty="0" err="1" smtClean="0"/>
              <a:t>programme</a:t>
            </a:r>
            <a:r>
              <a:rPr lang="en-US" dirty="0" smtClean="0"/>
              <a:t> (H/O 1) along with this slide</a:t>
            </a:r>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Limited experience of employers and workers in these SME, which often tend to have a short life cycle as they start up and go out of business relatively quickly.</a:t>
            </a:r>
          </a:p>
          <a:p>
            <a:endParaRPr lang="en-US" baseline="0" dirty="0" smtClean="0"/>
          </a:p>
          <a:p>
            <a:r>
              <a:rPr lang="en-US" dirty="0" smtClean="0"/>
              <a:t>Perceived costs of improvements – employers in SME often fail to make the link between accidents and ill health and their associated costs and, on the other hand productivity and profitability.</a:t>
            </a:r>
          </a:p>
        </p:txBody>
      </p:sp>
      <p:sp>
        <p:nvSpPr>
          <p:cNvPr id="4" name="Slide Number Placeholder 3"/>
          <p:cNvSpPr>
            <a:spLocks noGrp="1"/>
          </p:cNvSpPr>
          <p:nvPr>
            <p:ph type="sldNum" sz="quarter" idx="10"/>
          </p:nvPr>
        </p:nvSpPr>
        <p:spPr/>
        <p:txBody>
          <a:bodyPr/>
          <a:lstStyle/>
          <a:p>
            <a:fld id="{D0826FEE-2901-4F80-B040-94DEDE5C3ECF}" type="slidenum">
              <a:rPr lang="en-GB" smtClean="0"/>
              <a:t>17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Activate the video to show the working</a:t>
            </a:r>
            <a:r>
              <a:rPr lang="en-GB" baseline="0" dirty="0" smtClean="0"/>
              <a:t> task, ensure volume is turned on to hear the noise. Do not advance to next slide until participants have identified the hazards present.</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119</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Stimulate participants to find out as many hazards</a:t>
            </a:r>
            <a:r>
              <a:rPr lang="en-GB" baseline="0" dirty="0" smtClean="0"/>
              <a:t> as possible.</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120</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121</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122</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123</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124</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err="1" smtClean="0"/>
              <a:t>Even</a:t>
            </a:r>
            <a:r>
              <a:rPr lang="fr-FR" dirty="0" smtClean="0"/>
              <a:t> in </a:t>
            </a:r>
            <a:r>
              <a:rPr lang="fr-FR" dirty="0" err="1" smtClean="0"/>
              <a:t>inhospitable</a:t>
            </a:r>
            <a:r>
              <a:rPr lang="fr-FR" dirty="0" smtClean="0"/>
              <a:t> </a:t>
            </a:r>
            <a:r>
              <a:rPr lang="fr-FR" dirty="0" err="1" smtClean="0"/>
              <a:t>work</a:t>
            </a:r>
            <a:r>
              <a:rPr lang="fr-FR" dirty="0" smtClean="0"/>
              <a:t> </a:t>
            </a:r>
            <a:r>
              <a:rPr lang="fr-FR" dirty="0" err="1" smtClean="0"/>
              <a:t>environments</a:t>
            </a:r>
            <a:r>
              <a:rPr lang="fr-FR" dirty="0" smtClean="0"/>
              <a:t> </a:t>
            </a:r>
            <a:r>
              <a:rPr lang="fr-FR" dirty="0" err="1" smtClean="0"/>
              <a:t>like</a:t>
            </a:r>
            <a:r>
              <a:rPr lang="fr-FR" dirty="0" smtClean="0"/>
              <a:t> underground mines </a:t>
            </a:r>
            <a:r>
              <a:rPr lang="fr-FR" dirty="0" err="1" smtClean="0"/>
              <a:t>it</a:t>
            </a:r>
            <a:r>
              <a:rPr lang="fr-FR" dirty="0" smtClean="0"/>
              <a:t> </a:t>
            </a:r>
            <a:r>
              <a:rPr lang="fr-FR" dirty="0" err="1" smtClean="0"/>
              <a:t>is</a:t>
            </a:r>
            <a:r>
              <a:rPr lang="fr-FR" dirty="0" smtClean="0"/>
              <a:t> possible to </a:t>
            </a:r>
            <a:r>
              <a:rPr lang="fr-FR" dirty="0" err="1" smtClean="0"/>
              <a:t>organize</a:t>
            </a:r>
            <a:r>
              <a:rPr lang="fr-FR" dirty="0" smtClean="0"/>
              <a:t> </a:t>
            </a:r>
            <a:r>
              <a:rPr lang="fr-FR" dirty="0" err="1" smtClean="0"/>
              <a:t>rest</a:t>
            </a:r>
            <a:r>
              <a:rPr lang="fr-FR" dirty="0" smtClean="0"/>
              <a:t> areas (photo </a:t>
            </a:r>
            <a:r>
              <a:rPr lang="fr-FR" dirty="0" err="1" smtClean="0"/>
              <a:t>below</a:t>
            </a:r>
            <a:r>
              <a:rPr lang="fr-FR" dirty="0" smtClean="0"/>
              <a:t>/</a:t>
            </a:r>
            <a:r>
              <a:rPr lang="fr-FR" dirty="0" err="1" smtClean="0"/>
              <a:t>left</a:t>
            </a:r>
            <a:r>
              <a:rPr lang="fr-FR" dirty="0" smtClean="0"/>
              <a:t>)</a:t>
            </a:r>
            <a:r>
              <a:rPr lang="fr-FR" baseline="0" dirty="0" smtClean="0"/>
              <a:t> </a:t>
            </a:r>
            <a:r>
              <a:rPr lang="fr-FR" baseline="0" dirty="0" err="1" smtClean="0"/>
              <a:t>where</a:t>
            </a:r>
            <a:r>
              <a:rPr lang="fr-FR" baseline="0" dirty="0" smtClean="0"/>
              <a:t> </a:t>
            </a:r>
            <a:r>
              <a:rPr lang="fr-FR" baseline="0" dirty="0" err="1" smtClean="0"/>
              <a:t>workers</a:t>
            </a:r>
            <a:r>
              <a:rPr lang="fr-FR" baseline="0" dirty="0" smtClean="0"/>
              <a:t> </a:t>
            </a:r>
            <a:r>
              <a:rPr lang="fr-FR" baseline="0" dirty="0" err="1" smtClean="0"/>
              <a:t>can</a:t>
            </a:r>
            <a:r>
              <a:rPr lang="fr-FR" baseline="0" dirty="0" smtClean="0"/>
              <a:t> </a:t>
            </a:r>
            <a:r>
              <a:rPr lang="fr-FR" baseline="0" dirty="0" err="1" smtClean="0"/>
              <a:t>get</a:t>
            </a:r>
            <a:r>
              <a:rPr lang="fr-FR" baseline="0" dirty="0" smtClean="0"/>
              <a:t> relief </a:t>
            </a:r>
            <a:r>
              <a:rPr lang="fr-FR" baseline="0" dirty="0" err="1" smtClean="0"/>
              <a:t>from</a:t>
            </a:r>
            <a:r>
              <a:rPr lang="fr-FR" baseline="0" dirty="0" smtClean="0"/>
              <a:t> fatigue.</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125</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Emphasize that even if the likelihood was considered “Low”, as the consequences are</a:t>
            </a:r>
            <a:r>
              <a:rPr lang="en-GB" baseline="0" dirty="0" smtClean="0"/>
              <a:t> potentially Very Harmful, the risk would fall in the Yellow Zone (Medium Risk) and require action. </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126</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The list is not exhaustive.</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Cover the following: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Ensure worker participation: The employer should make arrangements for workers and their safety and health representatives to have the time and resources to participate actively in the processes of organizing, planning and implementation, evaluation and action for improvement of the health and safety.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Should inform workers that they each have the right to remove themselves from a work situation that poses imminent and serious danger for life or health, in accordance with national law and procedures. Attention should be given to pregnant women and lactating mothers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Once workers have reported these situations to their supervisors, the employer should </a:t>
            </a:r>
            <a:r>
              <a:rPr lang="en-US" dirty="0" smtClean="0">
                <a:solidFill>
                  <a:srgbClr val="8E0000"/>
                </a:solidFill>
              </a:rPr>
              <a:t>take immediate action</a:t>
            </a: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Employers must undertake all expenditure related to implementing measures.</a:t>
            </a:r>
          </a:p>
        </p:txBody>
      </p:sp>
      <p:sp>
        <p:nvSpPr>
          <p:cNvPr id="4" name="Slide Number Placeholder 3"/>
          <p:cNvSpPr>
            <a:spLocks noGrp="1"/>
          </p:cNvSpPr>
          <p:nvPr>
            <p:ph type="sldNum" sz="quarter" idx="10"/>
          </p:nvPr>
        </p:nvSpPr>
        <p:spPr/>
        <p:txBody>
          <a:bodyPr/>
          <a:lstStyle/>
          <a:p>
            <a:fld id="{D0826FEE-2901-4F80-B040-94DEDE5C3ECF}" type="slidenum">
              <a:rPr lang="en-GB" smtClean="0"/>
              <a:t>19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Note for trainers: </a:t>
            </a:r>
            <a:r>
              <a:rPr lang="en-US" dirty="0" smtClean="0"/>
              <a:t>There is an engineering control on this cutter the looped bar seen here should be lowered so that it is just above the material being cut when done so a bar (guard) appears in front of the cutting blade as seen here on this manual cutter.</a:t>
            </a: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128</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Note to trainers:</a:t>
            </a:r>
            <a:r>
              <a:rPr lang="en-GB" baseline="0" dirty="0" smtClean="0"/>
              <a:t> Participants have completed step 3A during exercise 3 (Slide 90)</a:t>
            </a:r>
          </a:p>
          <a:p>
            <a:endParaRPr lang="en-GB" baseline="0"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131</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132</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F/N 5. The participants can use the Risk</a:t>
            </a:r>
            <a:r>
              <a:rPr lang="en-GB" baseline="0" noProof="0" dirty="0" smtClean="0"/>
              <a:t> Assessment template in Annex IV to transcribe the results of their risk assessment</a:t>
            </a:r>
            <a:r>
              <a:rPr lang="it-IT" baseline="0" dirty="0" smtClean="0"/>
              <a:t>.</a:t>
            </a:r>
            <a:endParaRPr lang="es-ES" dirty="0"/>
          </a:p>
        </p:txBody>
      </p:sp>
      <p:sp>
        <p:nvSpPr>
          <p:cNvPr id="4" name="Slide Number Placeholder 3"/>
          <p:cNvSpPr>
            <a:spLocks noGrp="1"/>
          </p:cNvSpPr>
          <p:nvPr>
            <p:ph type="sldNum" sz="quarter" idx="10"/>
          </p:nvPr>
        </p:nvSpPr>
        <p:spPr/>
        <p:txBody>
          <a:bodyPr/>
          <a:lstStyle/>
          <a:p>
            <a:fld id="{D0826FEE-2901-4F80-B040-94DEDE5C3ECF}" type="slidenum">
              <a:rPr lang="en-GB" smtClean="0"/>
              <a:t>133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Note to trainers:</a:t>
            </a:r>
          </a:p>
          <a:p>
            <a:endParaRPr lang="en-GB" dirty="0" smtClean="0"/>
          </a:p>
          <a:p>
            <a:r>
              <a:rPr lang="en-GB" sz="1200" kern="1200" dirty="0" smtClean="0">
                <a:solidFill>
                  <a:schemeClr val="tx1"/>
                </a:solidFill>
                <a:effectLst/>
                <a:latin typeface="+mn-lt"/>
                <a:ea typeface="+mn-ea"/>
                <a:cs typeface="+mn-cs"/>
              </a:rPr>
              <a:t>Participants must realise that simply conducting the risk assessment is the start, it is vital that the risk control measures that have been identified as required are actually put in place.</a:t>
            </a:r>
          </a:p>
          <a:p>
            <a:endParaRPr lang="en-GB" baseline="0" dirty="0" smtClean="0"/>
          </a:p>
          <a:p>
            <a:r>
              <a:rPr lang="en-GB" baseline="0" dirty="0" smtClean="0"/>
              <a:t>It is important that someone is made responsible to ensure that this happens within a given timeline.</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134</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None/>
            </a:pPr>
            <a:r>
              <a:rPr lang="it-IT" dirty="0" err="1" smtClean="0"/>
              <a:t>Steps</a:t>
            </a:r>
            <a:r>
              <a:rPr lang="it-IT" dirty="0" smtClean="0"/>
              <a:t> 4 and 5: </a:t>
            </a:r>
          </a:p>
          <a:p>
            <a:pPr marL="0" indent="0">
              <a:buNone/>
            </a:pPr>
            <a:r>
              <a:rPr lang="en-GB" b="1" noProof="0" dirty="0" smtClean="0"/>
              <a:t>Emphasize</a:t>
            </a:r>
            <a:r>
              <a:rPr lang="it-IT" dirty="0" smtClean="0"/>
              <a:t> </a:t>
            </a:r>
            <a:r>
              <a:rPr lang="en-GB" noProof="0" dirty="0" smtClean="0"/>
              <a:t>regarding the timelines as to when controls must be put</a:t>
            </a:r>
            <a:r>
              <a:rPr lang="en-GB" baseline="0" noProof="0" dirty="0" smtClean="0"/>
              <a:t> in place should depend on level of current risk. If current level of risk is high then the time line should be as short as possible. With regards to prioritization of tasks again high risk first but if easy to address medium or low risk to reduce risk lower then this can be done at the same time.</a:t>
            </a:r>
            <a:endParaRPr lang="it-IT" dirty="0" smtClean="0"/>
          </a:p>
          <a:p>
            <a:pPr marL="0" indent="0">
              <a:buNone/>
            </a:pPr>
            <a:endParaRPr lang="it-IT" dirty="0" smtClean="0"/>
          </a:p>
          <a:p>
            <a:pPr marL="0" indent="0">
              <a:buNone/>
            </a:pPr>
            <a:r>
              <a:rPr lang="it-IT" dirty="0" smtClean="0"/>
              <a:t>4.</a:t>
            </a:r>
            <a:r>
              <a:rPr lang="it-IT" baseline="0" dirty="0" smtClean="0"/>
              <a:t> </a:t>
            </a:r>
            <a:r>
              <a:rPr lang="en-GB" dirty="0" smtClean="0"/>
              <a:t>Record the findings and implement them.</a:t>
            </a:r>
            <a:r>
              <a:rPr lang="en-GB" baseline="0" dirty="0" smtClean="0"/>
              <a:t> </a:t>
            </a:r>
            <a:r>
              <a:rPr lang="en-US" altLang="en-US" sz="1050" dirty="0" smtClean="0"/>
              <a:t>Identify persons responsible for completing actions: action by whom? when? </a:t>
            </a:r>
            <a:r>
              <a:rPr lang="en-US" altLang="en-US" sz="1600" dirty="0" smtClean="0"/>
              <a:t/>
            </a:r>
            <a:br>
              <a:rPr lang="en-US" altLang="en-US" sz="1600" dirty="0" smtClean="0"/>
            </a:br>
            <a:r>
              <a:rPr lang="en-US" altLang="en-US" dirty="0" smtClean="0"/>
              <a:t>Set a review date to ensure actions have been completed </a:t>
            </a:r>
            <a:r>
              <a:rPr lang="en-US" altLang="en-US" u="sng" dirty="0" smtClean="0"/>
              <a:t>(mark them as Done)</a:t>
            </a:r>
            <a:r>
              <a:rPr lang="en-US" altLang="en-US" sz="1600" u="sng" dirty="0" smtClean="0"/>
              <a:t/>
            </a:r>
            <a:br>
              <a:rPr lang="en-US" altLang="en-US" sz="1600" u="sng" dirty="0" smtClean="0"/>
            </a:br>
            <a:r>
              <a:rPr lang="en-GB" dirty="0" smtClean="0"/>
              <a:t>Develop an action plan and implement the controls chosen</a:t>
            </a:r>
          </a:p>
          <a:p>
            <a:pPr marL="0" indent="0">
              <a:buNone/>
            </a:pPr>
            <a:endParaRPr lang="en-GB" dirty="0" smtClean="0"/>
          </a:p>
          <a:p>
            <a:r>
              <a:rPr lang="en-GB" dirty="0" smtClean="0"/>
              <a:t>5. </a:t>
            </a:r>
            <a:r>
              <a:rPr lang="en-GB" sz="1200" b="0" kern="1200" dirty="0" smtClean="0">
                <a:solidFill>
                  <a:schemeClr val="tx1"/>
                </a:solidFill>
                <a:effectLst/>
                <a:latin typeface="+mn-lt"/>
                <a:ea typeface="+mn-ea"/>
                <a:cs typeface="+mn-cs"/>
              </a:rPr>
              <a:t>Record</a:t>
            </a:r>
            <a:r>
              <a:rPr lang="en-GB" sz="1200" b="0" kern="1200" baseline="0" dirty="0" smtClean="0">
                <a:solidFill>
                  <a:schemeClr val="tx1"/>
                </a:solidFill>
                <a:effectLst/>
                <a:latin typeface="+mn-lt"/>
                <a:ea typeface="+mn-ea"/>
                <a:cs typeface="+mn-cs"/>
              </a:rPr>
              <a:t> your findings, monitor</a:t>
            </a:r>
            <a:r>
              <a:rPr lang="en-GB" sz="1200" b="0" kern="1200" dirty="0" smtClean="0">
                <a:solidFill>
                  <a:schemeClr val="tx1"/>
                </a:solidFill>
                <a:effectLst/>
                <a:latin typeface="+mn-lt"/>
                <a:ea typeface="+mn-ea"/>
                <a:cs typeface="+mn-cs"/>
              </a:rPr>
              <a:t> and review, and update your risk assessment</a:t>
            </a:r>
            <a:r>
              <a:rPr lang="en-GB" sz="1200" b="1"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The risk assessment is not a one-time activity. It needs to be reviewed at least annually, or more frequently if needed. Whenever new equipment, substances and/or procedures are introduced, new hazards can arise. Therefore, it should be checked and, where necessary, amended. </a:t>
            </a:r>
          </a:p>
          <a:p>
            <a:r>
              <a:rPr lang="en-GB" sz="1200" kern="1200" dirty="0" smtClean="0">
                <a:solidFill>
                  <a:schemeClr val="tx1"/>
                </a:solidFill>
                <a:effectLst/>
                <a:latin typeface="+mn-lt"/>
                <a:ea typeface="+mn-ea"/>
                <a:cs typeface="+mn-cs"/>
              </a:rPr>
              <a:t>There’s no specific template for Step 5, but having all five steps recorded in writing and updated proves commitment to improvement in OSH. It is important to check the effectiveness of the control measures,</a:t>
            </a:r>
            <a:r>
              <a:rPr lang="en-GB" sz="1200" kern="1200" baseline="0" dirty="0" smtClean="0">
                <a:solidFill>
                  <a:schemeClr val="tx1"/>
                </a:solidFill>
                <a:effectLst/>
                <a:latin typeface="+mn-lt"/>
                <a:ea typeface="+mn-ea"/>
                <a:cs typeface="+mn-cs"/>
              </a:rPr>
              <a:t> ensure they are maintained and the risk is reduced.</a:t>
            </a:r>
            <a:endParaRPr lang="es-ES" sz="1200" kern="1200" dirty="0" smtClean="0">
              <a:solidFill>
                <a:schemeClr val="tx1"/>
              </a:solidFill>
              <a:effectLst/>
              <a:latin typeface="+mn-lt"/>
              <a:ea typeface="+mn-ea"/>
              <a:cs typeface="+mn-cs"/>
            </a:endParaRPr>
          </a:p>
          <a:p>
            <a:pPr marL="0" indent="0">
              <a:buNone/>
            </a:pPr>
            <a:endParaRPr lang="en-GB" dirty="0" smtClean="0"/>
          </a:p>
          <a:p>
            <a:endParaRPr lang="es-ES" dirty="0" smtClean="0"/>
          </a:p>
          <a:p>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135</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136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it-IT" dirty="0" err="1" smtClean="0"/>
              <a:t>Remind</a:t>
            </a:r>
            <a:r>
              <a:rPr lang="it-IT" dirty="0" smtClean="0"/>
              <a:t> </a:t>
            </a:r>
            <a:r>
              <a:rPr lang="it-IT" dirty="0" err="1" smtClean="0"/>
              <a:t>that</a:t>
            </a:r>
            <a:r>
              <a:rPr lang="it-IT" dirty="0" smtClean="0"/>
              <a:t> the </a:t>
            </a:r>
            <a:r>
              <a:rPr lang="it-IT" dirty="0" err="1" smtClean="0"/>
              <a:t>enterprise</a:t>
            </a:r>
            <a:r>
              <a:rPr lang="it-IT" dirty="0" smtClean="0"/>
              <a:t> OSH policy </a:t>
            </a:r>
            <a:r>
              <a:rPr lang="it-IT" dirty="0" err="1" smtClean="0"/>
              <a:t>will</a:t>
            </a:r>
            <a:r>
              <a:rPr lang="it-IT" dirty="0" smtClean="0"/>
              <a:t> be </a:t>
            </a:r>
            <a:r>
              <a:rPr lang="it-IT" dirty="0" err="1" smtClean="0"/>
              <a:t>addressed</a:t>
            </a:r>
            <a:r>
              <a:rPr lang="it-IT" dirty="0" smtClean="0"/>
              <a:t> in Session 7.</a:t>
            </a:r>
          </a:p>
          <a:p>
            <a:r>
              <a:rPr lang="it-IT" dirty="0" smtClean="0"/>
              <a:t>JHSC: Joint </a:t>
            </a:r>
            <a:r>
              <a:rPr lang="it-IT" dirty="0" err="1" smtClean="0"/>
              <a:t>Health</a:t>
            </a:r>
            <a:r>
              <a:rPr lang="it-IT" dirty="0" smtClean="0"/>
              <a:t> and </a:t>
            </a:r>
            <a:r>
              <a:rPr lang="it-IT" dirty="0" err="1" smtClean="0"/>
              <a:t>Safety</a:t>
            </a:r>
            <a:r>
              <a:rPr lang="it-IT" dirty="0" smtClean="0"/>
              <a:t> </a:t>
            </a:r>
            <a:r>
              <a:rPr lang="it-IT" dirty="0" err="1" smtClean="0"/>
              <a:t>Committee</a:t>
            </a:r>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it-IT" sz="1200" kern="1200" dirty="0" smtClean="0">
                <a:solidFill>
                  <a:schemeClr val="tx1"/>
                </a:solidFill>
                <a:effectLst/>
                <a:latin typeface="+mn-lt"/>
                <a:ea typeface="+mn-ea"/>
                <a:cs typeface="+mn-cs"/>
              </a:rPr>
              <a:t>Remark that Health Surveillance, including Medical Surveillance is not so much a control measure rather a way to verify that current control measures are functioning correctly, when workers undergo health surveillance and the results show their health not to be deteriorating then employers know risk control measures are effective.</a:t>
            </a:r>
            <a:endParaRPr lang="en-GB" sz="1200" kern="1200" dirty="0" smtClean="0">
              <a:solidFill>
                <a:schemeClr val="tx1"/>
              </a:solidFill>
              <a:effectLst/>
              <a:latin typeface="+mn-lt"/>
              <a:ea typeface="+mn-ea"/>
              <a:cs typeface="+mn-cs"/>
            </a:endParaRPr>
          </a:p>
          <a:p>
            <a:endParaRPr lang="it-IT" b="0" baseline="0" dirty="0" smtClean="0"/>
          </a:p>
          <a:p>
            <a:r>
              <a:rPr lang="en-GB" b="0" dirty="0" smtClean="0"/>
              <a:t>Occupational Health physicians, nurses and any other trained workplace health personnel should work proactively to promote workers’ health, not just to detect and/or treat occupational injuries or diseases.</a:t>
            </a:r>
            <a:endParaRPr lang="es-ES" b="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b="1" noProof="0" dirty="0" smtClean="0">
                <a:latin typeface="Arial" pitchFamily="34" charset="0"/>
              </a:rPr>
              <a:t>Note for the trainers (if time permits) the next 3 slides can be used to emphasize the risk assessment process and hierarchy of controls through discussing these slides. Participants may not understand all the risks presented in this image and thus it</a:t>
            </a:r>
            <a:r>
              <a:rPr lang="en-GB" b="1" baseline="0" noProof="0" dirty="0" smtClean="0">
                <a:latin typeface="Arial" pitchFamily="34" charset="0"/>
              </a:rPr>
              <a:t> may take 15 min to present this so be aware and ensure sufficient time available. </a:t>
            </a:r>
            <a:r>
              <a:rPr lang="en-GB" b="1" u="sng" baseline="0" noProof="0" dirty="0" smtClean="0">
                <a:latin typeface="Arial" pitchFamily="34" charset="0"/>
              </a:rPr>
              <a:t>Alternatively could be returned to at end.</a:t>
            </a:r>
            <a:endParaRPr lang="en-GB" b="1" u="sng" noProof="0" dirty="0" smtClean="0">
              <a:latin typeface="Arial" pitchFamily="34" charset="0"/>
            </a:endParaRPr>
          </a:p>
          <a:p>
            <a:endParaRPr lang="en-GB" noProof="0" dirty="0" smtClean="0">
              <a:latin typeface="Arial" pitchFamily="34" charset="0"/>
            </a:endParaRPr>
          </a:p>
          <a:p>
            <a:r>
              <a:rPr lang="en-GB" noProof="0" dirty="0" smtClean="0">
                <a:latin typeface="Arial" pitchFamily="34" charset="0"/>
              </a:rPr>
              <a:t>Describe</a:t>
            </a:r>
            <a:r>
              <a:rPr lang="en-GB" baseline="0" noProof="0" dirty="0" smtClean="0">
                <a:latin typeface="Arial" pitchFamily="34" charset="0"/>
              </a:rPr>
              <a:t> fictional activity as detailed below and ask participants to conduct risk ass, can be done in a plenary format. Conducting Risk ass steps 1-3.</a:t>
            </a:r>
            <a:endParaRPr lang="en-GB" noProof="0" dirty="0" smtClean="0">
              <a:latin typeface="Arial" pitchFamily="34" charset="0"/>
            </a:endParaRPr>
          </a:p>
          <a:p>
            <a:endParaRPr lang="en-GB" noProof="0" dirty="0" smtClean="0">
              <a:latin typeface="Arial" pitchFamily="34" charset="0"/>
            </a:endParaRPr>
          </a:p>
          <a:p>
            <a:r>
              <a:rPr lang="en-GB" noProof="0" dirty="0" smtClean="0">
                <a:latin typeface="Arial" pitchFamily="34" charset="0"/>
              </a:rPr>
              <a:t>This photo shows an operator using a drill press for asbestos-based components as part of an assembly line process.  The product</a:t>
            </a:r>
            <a:r>
              <a:rPr lang="en-GB" baseline="0" noProof="0" dirty="0" smtClean="0">
                <a:latin typeface="Arial" pitchFamily="34" charset="0"/>
              </a:rPr>
              <a:t> will be </a:t>
            </a:r>
            <a:r>
              <a:rPr lang="en-GB" noProof="0" dirty="0" smtClean="0">
                <a:latin typeface="Arial" pitchFamily="34" charset="0"/>
              </a:rPr>
              <a:t>incorporated into a high voltage, high temperature product used by a national electric company.  Due to the toxic nature of the manufacturing process, the operator is wearing a mask.</a:t>
            </a:r>
            <a:r>
              <a:rPr lang="en-GB" baseline="0" noProof="0" dirty="0" smtClean="0">
                <a:latin typeface="Arial" pitchFamily="34" charset="0"/>
              </a:rPr>
              <a:t> Is that mask adequate to prevent asbestos fibres from being breathed-in? NO, the mask seems to be home made </a:t>
            </a:r>
            <a:r>
              <a:rPr lang="en-US" baseline="0" noProof="0" dirty="0" smtClean="0">
                <a:latin typeface="Arial" pitchFamily="34" charset="0"/>
              </a:rPr>
              <a:t>fabric mask and will provide no/limited protection against </a:t>
            </a:r>
            <a:r>
              <a:rPr lang="en-GB" baseline="0" noProof="0" dirty="0" smtClean="0">
                <a:latin typeface="Arial" pitchFamily="34" charset="0"/>
              </a:rPr>
              <a:t>tiny asbestos fibres that can be released by drilling.</a:t>
            </a:r>
            <a:r>
              <a:rPr lang="en-US" baseline="0" noProof="0" dirty="0" smtClean="0">
                <a:latin typeface="Arial" pitchFamily="34" charset="0"/>
              </a:rPr>
              <a:t> Also we can see other workers with scarfs and no mask as all. </a:t>
            </a:r>
          </a:p>
          <a:p>
            <a:endParaRPr lang="en-US" baseline="0" noProof="0" dirty="0" smtClean="0">
              <a:latin typeface="Arial" pitchFamily="34" charset="0"/>
            </a:endParaRPr>
          </a:p>
          <a:p>
            <a:r>
              <a:rPr lang="en-US" baseline="0" noProof="0" dirty="0" smtClean="0">
                <a:latin typeface="Arial" pitchFamily="34" charset="0"/>
              </a:rPr>
              <a:t>This drill is normally a bench mounted drill and bolted to a bench to ensure it is stable.  The worker is also wearing gloves and gloves should not be worn when operating drilling equipment as they can be caught in the drill and workers hands rotated and bones get broken.</a:t>
            </a:r>
            <a:endParaRPr lang="en-GB" baseline="0" noProof="0" dirty="0" smtClean="0">
              <a:latin typeface="Arial" pitchFamily="34" charset="0"/>
            </a:endParaRPr>
          </a:p>
          <a:p>
            <a:endParaRPr lang="en-GB" baseline="0" noProof="0" dirty="0" smtClean="0">
              <a:latin typeface="Arial" pitchFamily="34" charset="0"/>
            </a:endParaRPr>
          </a:p>
          <a:p>
            <a:r>
              <a:rPr lang="en-GB" noProof="0" dirty="0" smtClean="0">
                <a:latin typeface="Arial" pitchFamily="34" charset="0"/>
              </a:rPr>
              <a:t>There are, though, a series of problems with this operation and workstation setup:</a:t>
            </a:r>
            <a:r>
              <a:rPr lang="en-GB" baseline="0" noProof="0" dirty="0" smtClean="0">
                <a:latin typeface="Arial" pitchFamily="34" charset="0"/>
              </a:rPr>
              <a:t> </a:t>
            </a:r>
            <a:r>
              <a:rPr lang="en-GB" noProof="0" dirty="0" smtClean="0">
                <a:latin typeface="Arial" pitchFamily="34" charset="0"/>
              </a:rPr>
              <a:t>more than just an ergonomics problem:</a:t>
            </a:r>
          </a:p>
          <a:p>
            <a:pPr>
              <a:buFontTx/>
              <a:buChar char="-"/>
            </a:pPr>
            <a:r>
              <a:rPr lang="en-GB" noProof="0" dirty="0" smtClean="0">
                <a:latin typeface="Arial" pitchFamily="34" charset="0"/>
              </a:rPr>
              <a:t>He is wearing his own clothes so, presumably, exposing himself and his family to the asbestos powder when changing at home.</a:t>
            </a:r>
          </a:p>
          <a:p>
            <a:pPr>
              <a:buFontTx/>
              <a:buChar char="-"/>
            </a:pPr>
            <a:r>
              <a:rPr lang="en-GB" noProof="0" dirty="0" smtClean="0">
                <a:latin typeface="Arial" pitchFamily="34" charset="0"/>
              </a:rPr>
              <a:t>He is not wearing other personal protection equipment,</a:t>
            </a:r>
            <a:r>
              <a:rPr lang="en-GB" baseline="0" noProof="0" dirty="0" smtClean="0">
                <a:latin typeface="Arial" pitchFamily="34" charset="0"/>
              </a:rPr>
              <a:t> such as</a:t>
            </a:r>
            <a:r>
              <a:rPr lang="en-GB" noProof="0" dirty="0" smtClean="0">
                <a:latin typeface="Arial" pitchFamily="34" charset="0"/>
              </a:rPr>
              <a:t> a hat,</a:t>
            </a:r>
            <a:r>
              <a:rPr lang="en-GB" baseline="0" noProof="0" dirty="0" smtClean="0">
                <a:latin typeface="Arial" pitchFamily="34" charset="0"/>
              </a:rPr>
              <a:t> which would stop  a</a:t>
            </a:r>
            <a:r>
              <a:rPr lang="en-GB" noProof="0" dirty="0" smtClean="0">
                <a:latin typeface="Arial" pitchFamily="34" charset="0"/>
              </a:rPr>
              <a:t>sbestos powder settling in his hair.  This powder</a:t>
            </a:r>
            <a:r>
              <a:rPr lang="en-GB" baseline="0" noProof="0" dirty="0" smtClean="0">
                <a:latin typeface="Arial" pitchFamily="34" charset="0"/>
              </a:rPr>
              <a:t> </a:t>
            </a:r>
            <a:r>
              <a:rPr lang="en-GB" noProof="0" dirty="0" smtClean="0">
                <a:latin typeface="Arial" pitchFamily="34" charset="0"/>
              </a:rPr>
              <a:t>could be </a:t>
            </a:r>
            <a:r>
              <a:rPr lang="en-GB" baseline="0" noProof="0" dirty="0" smtClean="0">
                <a:latin typeface="Arial" pitchFamily="34" charset="0"/>
              </a:rPr>
              <a:t>transferred </a:t>
            </a:r>
            <a:r>
              <a:rPr lang="en-GB" noProof="0" dirty="0" smtClean="0">
                <a:latin typeface="Arial" pitchFamily="34" charset="0"/>
              </a:rPr>
              <a:t>later, for example, when running his hand through his hair then rubbing his nose or mouth.</a:t>
            </a:r>
          </a:p>
          <a:p>
            <a:pPr>
              <a:buFontTx/>
              <a:buChar char="-"/>
            </a:pPr>
            <a:r>
              <a:rPr lang="en-GB" noProof="0" dirty="0" smtClean="0">
                <a:latin typeface="Arial" pitchFamily="34" charset="0"/>
              </a:rPr>
              <a:t>He has created his own rather unstable seat because the machine is at the wrong height for his seat.</a:t>
            </a:r>
          </a:p>
          <a:p>
            <a:pPr>
              <a:buFontTx/>
              <a:buChar char="-"/>
            </a:pPr>
            <a:r>
              <a:rPr lang="en-GB" noProof="0" dirty="0" smtClean="0">
                <a:latin typeface="Arial" pitchFamily="34" charset="0"/>
              </a:rPr>
              <a:t>He puts finished items in the tray on which he is resting his feet.  Some pieces can be seen on the ground.  The tray is not suitable to use for transporting to the next operation.</a:t>
            </a:r>
          </a:p>
          <a:p>
            <a:pPr>
              <a:buFontTx/>
              <a:buChar char="-"/>
            </a:pPr>
            <a:endParaRPr lang="en-US" dirty="0" smtClean="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After identifying the faults above along with possible solutions, further points can be made.  In particular, with regard to improving OSH, you should ask, ‘couldn’t we just use a different, safer material than asbestos to make this part?’ We should, as asbestos can cause cancer; it can also cause a severe lung disease called asbestosis. Asbestos use has been banned in many countries and safer alternative materials are used instead.</a:t>
            </a:r>
            <a:endParaRPr lang="en-GB" sz="1200" kern="1200" dirty="0" smtClean="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139</a:t>
            </a:fld>
            <a:endParaRPr lang="en-GB"/>
          </a:p>
        </p:txBody>
      </p:sp>
    </p:spTree>
    <p:extLst>
      <p:ext uri="{BB962C8B-B14F-4D97-AF65-F5344CB8AC3E}">
        <p14:creationId xmlns:p14="http://schemas.microsoft.com/office/powerpoint/2010/main" val="2382479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20</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buFontTx/>
              <a:buNone/>
            </a:pPr>
            <a:r>
              <a:rPr lang="en-US" dirty="0" smtClean="0">
                <a:latin typeface="Arial" pitchFamily="34" charset="0"/>
              </a:rPr>
              <a:t>after identifying the faults above along with possible solutions,</a:t>
            </a:r>
            <a:r>
              <a:rPr lang="en-US" baseline="0" dirty="0" smtClean="0">
                <a:latin typeface="Arial" pitchFamily="34" charset="0"/>
              </a:rPr>
              <a:t> further points can be made.  In particular, w</a:t>
            </a:r>
            <a:r>
              <a:rPr lang="en-US" dirty="0" smtClean="0">
                <a:latin typeface="Arial" pitchFamily="34" charset="0"/>
              </a:rPr>
              <a:t>ith regard to improving OSH</a:t>
            </a:r>
            <a:r>
              <a:rPr lang="en-US" baseline="0" dirty="0" smtClean="0">
                <a:latin typeface="Arial" pitchFamily="34" charset="0"/>
              </a:rPr>
              <a:t>, you should ask, </a:t>
            </a:r>
            <a:r>
              <a:rPr lang="en-US" dirty="0" smtClean="0">
                <a:latin typeface="Arial" pitchFamily="34" charset="0"/>
              </a:rPr>
              <a:t>‘couldn’t we just use a different, safer material than asbestos to make this part?’ We</a:t>
            </a:r>
            <a:r>
              <a:rPr lang="en-US" baseline="0" dirty="0" smtClean="0">
                <a:latin typeface="Arial" pitchFamily="34" charset="0"/>
              </a:rPr>
              <a:t> should, as asbestos can cause cancer; it can also cause a severe lung disease called asbestosis. Asbestos use should be banned worldwide and safer alternative materials used instead.</a:t>
            </a:r>
            <a:endParaRPr lang="en-US" dirty="0" smtClean="0">
              <a:latin typeface="Arial" pitchFamily="34" charset="0"/>
            </a:endParaRPr>
          </a:p>
          <a:p>
            <a:endParaRPr lang="en-US" dirty="0" smtClean="0">
              <a:latin typeface="Arial" pitchFamily="34" charset="0"/>
            </a:endParaRPr>
          </a:p>
          <a:p>
            <a:r>
              <a:rPr lang="en-US" dirty="0" smtClean="0"/>
              <a:t>The worker seems to be still wearing a similar mask so still not suitable. Also he might be wearing eye protection but a chuck and tool guard (next slide) is more effective and an engineering control rather than PPE. Agree use a different substance but if not possible then why do we not have engineering controls to collect the dust as source and protect all workers. Gloves still being worn – should not be happening.</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140</a:t>
            </a:fld>
            <a:endParaRPr lang="en-GB"/>
          </a:p>
        </p:txBody>
      </p:sp>
    </p:spTree>
    <p:extLst>
      <p:ext uri="{BB962C8B-B14F-4D97-AF65-F5344CB8AC3E}">
        <p14:creationId xmlns:p14="http://schemas.microsoft.com/office/powerpoint/2010/main" val="238247973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buFontTx/>
              <a:buNone/>
            </a:pPr>
            <a:r>
              <a:rPr lang="en-GB" dirty="0" smtClean="0"/>
              <a:t>Note engineering controls i.e.</a:t>
            </a:r>
            <a:r>
              <a:rPr lang="en-GB" baseline="0" dirty="0" smtClean="0"/>
              <a:t> Perspex guard to cover rotating chuck and drill bit.</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141</a:t>
            </a:fld>
            <a:endParaRPr lang="en-GB"/>
          </a:p>
        </p:txBody>
      </p:sp>
    </p:spTree>
    <p:extLst>
      <p:ext uri="{BB962C8B-B14F-4D97-AF65-F5344CB8AC3E}">
        <p14:creationId xmlns:p14="http://schemas.microsoft.com/office/powerpoint/2010/main" val="238247973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Highlight that OSHMS</a:t>
            </a:r>
            <a:r>
              <a:rPr lang="en-GB" baseline="0" noProof="0" dirty="0" smtClean="0"/>
              <a:t> should be adapted to the enterprise needs and to current national legislation</a:t>
            </a:r>
            <a:r>
              <a:rPr lang="it-IT" baseline="0" dirty="0" smtClean="0"/>
              <a:t>. </a:t>
            </a:r>
            <a:r>
              <a:rPr lang="it-IT" baseline="0" dirty="0" err="1" smtClean="0"/>
              <a:t>While</a:t>
            </a:r>
            <a:r>
              <a:rPr lang="it-IT" baseline="0" dirty="0" smtClean="0"/>
              <a:t> the duty and </a:t>
            </a:r>
            <a:r>
              <a:rPr lang="it-IT" baseline="0" dirty="0" err="1" smtClean="0"/>
              <a:t>responsibility</a:t>
            </a:r>
            <a:r>
              <a:rPr lang="it-IT" baseline="0" dirty="0" smtClean="0"/>
              <a:t> </a:t>
            </a:r>
            <a:r>
              <a:rPr lang="it-IT" baseline="0" dirty="0" err="1" smtClean="0"/>
              <a:t>related</a:t>
            </a:r>
            <a:r>
              <a:rPr lang="it-IT" baseline="0" dirty="0" smtClean="0"/>
              <a:t> to OSH and </a:t>
            </a:r>
            <a:r>
              <a:rPr lang="it-IT" baseline="0" dirty="0" err="1" smtClean="0"/>
              <a:t>legal</a:t>
            </a:r>
            <a:r>
              <a:rPr lang="it-IT" baseline="0" dirty="0" smtClean="0"/>
              <a:t> </a:t>
            </a:r>
            <a:r>
              <a:rPr lang="it-IT" baseline="0" dirty="0" err="1" smtClean="0"/>
              <a:t>compliance</a:t>
            </a:r>
            <a:r>
              <a:rPr lang="it-IT" baseline="0" dirty="0" smtClean="0"/>
              <a:t> </a:t>
            </a:r>
            <a:r>
              <a:rPr lang="it-IT" baseline="0" dirty="0" err="1" smtClean="0"/>
              <a:t>is</a:t>
            </a:r>
            <a:r>
              <a:rPr lang="it-IT" baseline="0" dirty="0" smtClean="0"/>
              <a:t> </a:t>
            </a:r>
            <a:r>
              <a:rPr lang="it-IT" baseline="0" dirty="0" err="1" smtClean="0"/>
              <a:t>placed</a:t>
            </a:r>
            <a:r>
              <a:rPr lang="it-IT" baseline="0" dirty="0" smtClean="0"/>
              <a:t> on the </a:t>
            </a:r>
            <a:r>
              <a:rPr lang="it-IT" baseline="0" dirty="0" err="1" smtClean="0"/>
              <a:t>employer</a:t>
            </a:r>
            <a:r>
              <a:rPr lang="it-IT" baseline="0" dirty="0" smtClean="0"/>
              <a:t>, </a:t>
            </a:r>
            <a:r>
              <a:rPr lang="it-IT" baseline="0" dirty="0" err="1" smtClean="0"/>
              <a:t>workers</a:t>
            </a:r>
            <a:r>
              <a:rPr lang="it-IT" baseline="0" dirty="0" smtClean="0"/>
              <a:t> </a:t>
            </a:r>
            <a:r>
              <a:rPr lang="it-IT" baseline="0" dirty="0" err="1" smtClean="0"/>
              <a:t>have</a:t>
            </a:r>
            <a:r>
              <a:rPr lang="it-IT" baseline="0" dirty="0" smtClean="0"/>
              <a:t> to collaborate with </a:t>
            </a:r>
            <a:r>
              <a:rPr lang="it-IT" baseline="0" dirty="0" err="1" smtClean="0"/>
              <a:t>him</a:t>
            </a:r>
            <a:r>
              <a:rPr lang="it-IT" baseline="0" dirty="0" smtClean="0"/>
              <a:t>/</a:t>
            </a:r>
            <a:r>
              <a:rPr lang="it-IT" baseline="0" dirty="0" err="1" smtClean="0"/>
              <a:t>her</a:t>
            </a:r>
            <a:r>
              <a:rPr lang="it-IT" baseline="0" dirty="0" smtClean="0"/>
              <a:t> to </a:t>
            </a:r>
            <a:r>
              <a:rPr lang="it-IT" baseline="0" dirty="0" err="1" smtClean="0"/>
              <a:t>reach</a:t>
            </a:r>
            <a:r>
              <a:rPr lang="it-IT" baseline="0" dirty="0" smtClean="0"/>
              <a:t> the OSH </a:t>
            </a:r>
            <a:r>
              <a:rPr lang="it-IT" baseline="0" dirty="0" err="1" smtClean="0"/>
              <a:t>goals</a:t>
            </a:r>
            <a:r>
              <a:rPr lang="it-IT" baseline="0" dirty="0" smtClean="0"/>
              <a:t> </a:t>
            </a:r>
            <a:r>
              <a:rPr lang="it-IT" baseline="0" dirty="0" err="1" smtClean="0"/>
              <a:t>established</a:t>
            </a:r>
            <a:r>
              <a:rPr lang="it-IT" baseline="0" dirty="0" smtClean="0"/>
              <a:t> in the OSHMS. </a:t>
            </a:r>
          </a:p>
          <a:p>
            <a:endParaRPr lang="it-IT" baseline="0" dirty="0" smtClean="0"/>
          </a:p>
          <a:p>
            <a:pPr marL="0" indent="0">
              <a:lnSpc>
                <a:spcPct val="120000"/>
              </a:lnSpc>
              <a:spcBef>
                <a:spcPts val="0"/>
              </a:spcBef>
              <a:buNone/>
            </a:pPr>
            <a:r>
              <a:rPr lang="en-US" altLang="ko-KR" dirty="0" smtClean="0">
                <a:ea typeface="Gulim" pitchFamily="34" charset="-127"/>
              </a:rPr>
              <a:t>Guidelines on Occupational Safety and Health Management Systems (ILO-OSH 2001)</a:t>
            </a:r>
          </a:p>
          <a:p>
            <a:pPr marL="0" indent="0">
              <a:buNone/>
            </a:pPr>
            <a:r>
              <a:rPr lang="en-GB" sz="1200" dirty="0" smtClean="0">
                <a:solidFill>
                  <a:prstClr val="black"/>
                </a:solidFill>
              </a:rPr>
              <a:t>https://</a:t>
            </a:r>
            <a:r>
              <a:rPr lang="en-GB" sz="1200" dirty="0" err="1" smtClean="0">
                <a:solidFill>
                  <a:prstClr val="black"/>
                </a:solidFill>
              </a:rPr>
              <a:t>www.ilo.org</a:t>
            </a:r>
            <a:r>
              <a:rPr lang="en-GB" sz="1200" dirty="0" smtClean="0">
                <a:solidFill>
                  <a:prstClr val="black"/>
                </a:solidFill>
              </a:rPr>
              <a:t>/</a:t>
            </a:r>
            <a:r>
              <a:rPr lang="en-GB" sz="1200" dirty="0" err="1" smtClean="0">
                <a:solidFill>
                  <a:prstClr val="black"/>
                </a:solidFill>
              </a:rPr>
              <a:t>safework</a:t>
            </a:r>
            <a:r>
              <a:rPr lang="en-GB" sz="1200" dirty="0" smtClean="0">
                <a:solidFill>
                  <a:prstClr val="black"/>
                </a:solidFill>
              </a:rPr>
              <a:t>/info/standards-and-instruments/WCMS_107727/</a:t>
            </a:r>
            <a:r>
              <a:rPr lang="en-GB" sz="1200" dirty="0" err="1" smtClean="0">
                <a:solidFill>
                  <a:prstClr val="black"/>
                </a:solidFill>
              </a:rPr>
              <a:t>lang</a:t>
            </a:r>
            <a:r>
              <a:rPr lang="en-GB" sz="1200" dirty="0" smtClean="0">
                <a:solidFill>
                  <a:prstClr val="black"/>
                </a:solidFill>
              </a:rPr>
              <a:t>--en/</a:t>
            </a:r>
            <a:r>
              <a:rPr lang="en-GB" sz="1200" dirty="0" err="1" smtClean="0">
                <a:solidFill>
                  <a:prstClr val="black"/>
                </a:solidFill>
              </a:rPr>
              <a:t>index.htm</a:t>
            </a:r>
            <a:endParaRPr lang="en-GB" sz="1200" dirty="0" smtClean="0">
              <a:solidFill>
                <a:prstClr val="black"/>
              </a:solidFill>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145</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Safety and health cannot be managed by ad hoc efforts</a:t>
            </a:r>
          </a:p>
          <a:p>
            <a:r>
              <a:rPr lang="en-US" dirty="0" smtClean="0"/>
              <a:t>An OSH system provides an overall plan for handling all aspects of safety and health in cooperation with workers </a:t>
            </a:r>
          </a:p>
          <a:p>
            <a:r>
              <a:rPr kumimoji="0" lang="en-GB" b="0" i="0" u="none" strike="noStrike" cap="none" normalizeH="0" baseline="0" dirty="0" smtClean="0">
                <a:ln>
                  <a:noFill/>
                </a:ln>
                <a:solidFill>
                  <a:schemeClr val="tx1"/>
                </a:solidFill>
                <a:effectLst/>
                <a:latin typeface="Futura Md" pitchFamily="34" charset="0"/>
              </a:rPr>
              <a:t>Consulting on, creating, implementing and reviewing progress made under the OSH policy is a continual cyclical process</a:t>
            </a:r>
            <a:endParaRPr lang="en-US" dirty="0" smtClean="0"/>
          </a:p>
          <a:p>
            <a:endParaRPr lang="en-US" dirty="0" smtClean="0"/>
          </a:p>
          <a:p>
            <a:r>
              <a:rPr lang="en-US" dirty="0" smtClean="0"/>
              <a:t>Note that,</a:t>
            </a:r>
            <a:r>
              <a:rPr lang="en-US" baseline="0" dirty="0" smtClean="0"/>
              <a:t> in reality, the order that things are done is often less clear.  For example, Management and workers might consult in a routine way on OSH and this may lead management to produce a policy and system for OSH management, which leads to the creation of a JHSC and more formal consultation/cooperation on OSH practices and procedures.  What matters is that consultation takes place and is built into the system </a:t>
            </a:r>
            <a:endParaRPr lang="en-US" dirty="0" smtClean="0"/>
          </a:p>
          <a:p>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146</a:t>
            </a:fld>
            <a:endParaRPr lang="en-GB"/>
          </a:p>
        </p:txBody>
      </p:sp>
    </p:spTree>
    <p:extLst>
      <p:ext uri="{BB962C8B-B14F-4D97-AF65-F5344CB8AC3E}">
        <p14:creationId xmlns:p14="http://schemas.microsoft.com/office/powerpoint/2010/main" val="12146816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Emphasize</a:t>
            </a:r>
            <a:r>
              <a:rPr lang="en-GB" baseline="0" noProof="0" dirty="0" smtClean="0"/>
              <a:t> that </a:t>
            </a:r>
            <a:r>
              <a:rPr lang="en-GB" baseline="0" dirty="0" smtClean="0"/>
              <a:t>OSH management implies an </a:t>
            </a:r>
            <a:r>
              <a:rPr lang="en-GB" baseline="0" dirty="0" err="1" smtClean="0"/>
              <a:t>ongoing</a:t>
            </a:r>
            <a:r>
              <a:rPr lang="en-GB" baseline="0" dirty="0" smtClean="0"/>
              <a:t> process – </a:t>
            </a:r>
            <a:r>
              <a:rPr lang="en-GB" baseline="0" noProof="0" dirty="0" smtClean="0"/>
              <a:t>it is not something that is done in a day or a </a:t>
            </a:r>
            <a:r>
              <a:rPr lang="en-GB" baseline="0" dirty="0" smtClean="0"/>
              <a:t>week.</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smtClean="0"/>
              <a:t>NOTE TO TRAINER: PLEASE INSERT SOME RELEVANT  NATIONAL STANDARDS HERE +REF TO INTERNATIONAL  STANDARDS (SEE NOTES)</a:t>
            </a:r>
            <a:endParaRPr lang="en-US" dirty="0" smtClean="0"/>
          </a:p>
          <a:p>
            <a:endParaRPr lang="en-GB" u="none" dirty="0" smtClean="0">
              <a:solidFill>
                <a:schemeClr val="tx1"/>
              </a:solidFill>
              <a:hlinkClick r:id="rId3"/>
            </a:endParaRPr>
          </a:p>
          <a:p>
            <a:r>
              <a:rPr lang="en-GB" u="none" dirty="0" smtClean="0">
                <a:solidFill>
                  <a:schemeClr val="tx1"/>
                </a:solidFill>
                <a:hlinkClick r:id="rId3"/>
              </a:rPr>
              <a:t>Refer to  some of the</a:t>
            </a:r>
            <a:r>
              <a:rPr lang="en-GB" u="none" baseline="0" dirty="0" smtClean="0">
                <a:solidFill>
                  <a:schemeClr val="tx1"/>
                </a:solidFill>
                <a:hlinkClick r:id="rId3"/>
              </a:rPr>
              <a:t> Conventions below.  Emphasize that they can be general or sector/issue specific:</a:t>
            </a:r>
          </a:p>
          <a:p>
            <a:r>
              <a:rPr lang="en-GB" u="none" baseline="0" dirty="0" smtClean="0">
                <a:solidFill>
                  <a:schemeClr val="tx1"/>
                </a:solidFill>
                <a:hlinkClick r:id="rId3"/>
              </a:rPr>
              <a:t>Examples:</a:t>
            </a:r>
          </a:p>
          <a:p>
            <a:pPr lvl="0"/>
            <a:r>
              <a:rPr lang="en-GB" sz="1200" kern="1200" dirty="0" smtClean="0">
                <a:solidFill>
                  <a:schemeClr val="tx1"/>
                </a:solidFill>
                <a:latin typeface="+mn-lt"/>
                <a:ea typeface="+mn-ea"/>
                <a:cs typeface="+mn-cs"/>
              </a:rPr>
              <a:t>C155 Occupational Safety and Health Convention, 1981 </a:t>
            </a:r>
          </a:p>
          <a:p>
            <a:pPr lvl="0"/>
            <a:r>
              <a:rPr lang="en-GB" sz="1200" kern="1200" dirty="0" smtClean="0">
                <a:solidFill>
                  <a:schemeClr val="tx1"/>
                </a:solidFill>
                <a:latin typeface="+mn-lt"/>
                <a:ea typeface="+mn-ea"/>
                <a:cs typeface="+mn-cs"/>
              </a:rPr>
              <a:t>R164 Occupational Safety and Health Recommendation, 1981 </a:t>
            </a:r>
          </a:p>
          <a:p>
            <a:pPr lvl="0"/>
            <a:r>
              <a:rPr lang="en-GB" sz="1200" kern="1200" dirty="0" smtClean="0">
                <a:solidFill>
                  <a:schemeClr val="tx1"/>
                </a:solidFill>
                <a:latin typeface="+mn-lt"/>
                <a:ea typeface="+mn-ea"/>
                <a:cs typeface="+mn-cs"/>
              </a:rPr>
              <a:t>C187 Promotional Framework for Occupational Safety and Health Convention, 2006 </a:t>
            </a:r>
          </a:p>
          <a:p>
            <a:pPr lvl="0"/>
            <a:r>
              <a:rPr lang="en-GB" sz="1200" kern="1200" dirty="0" smtClean="0">
                <a:solidFill>
                  <a:schemeClr val="tx1"/>
                </a:solidFill>
                <a:latin typeface="+mn-lt"/>
                <a:ea typeface="+mn-ea"/>
                <a:cs typeface="+mn-cs"/>
              </a:rPr>
              <a:t>R197 Promotional Framework for Occupational Safety and Health Recommendation, 2006</a:t>
            </a:r>
          </a:p>
          <a:p>
            <a:pPr lvl="0"/>
            <a:r>
              <a:rPr lang="en-GB" sz="1200" kern="1200" dirty="0" smtClean="0">
                <a:solidFill>
                  <a:schemeClr val="tx1"/>
                </a:solidFill>
                <a:latin typeface="+mn-lt"/>
                <a:ea typeface="+mn-ea"/>
                <a:cs typeface="+mn-cs"/>
              </a:rPr>
              <a:t> </a:t>
            </a:r>
          </a:p>
          <a:p>
            <a:pPr lvl="0"/>
            <a:r>
              <a:rPr lang="en-GB" sz="1200" kern="1200" dirty="0" smtClean="0">
                <a:solidFill>
                  <a:schemeClr val="tx1"/>
                </a:solidFill>
                <a:latin typeface="+mn-lt"/>
                <a:ea typeface="+mn-ea"/>
                <a:cs typeface="+mn-cs"/>
              </a:rPr>
              <a:t>R172 Asbestos Recommendation, 1986 </a:t>
            </a:r>
          </a:p>
          <a:p>
            <a:pPr lvl="0"/>
            <a:r>
              <a:rPr lang="en-GB" sz="1200" kern="1200" dirty="0" smtClean="0">
                <a:solidFill>
                  <a:schemeClr val="tx1"/>
                </a:solidFill>
                <a:latin typeface="+mn-lt"/>
                <a:ea typeface="+mn-ea"/>
                <a:cs typeface="+mn-cs"/>
              </a:rPr>
              <a:t>C136 Benzene Convention, 1971 </a:t>
            </a:r>
          </a:p>
          <a:p>
            <a:pPr lvl="0"/>
            <a:r>
              <a:rPr lang="en-GB" sz="1200" kern="1200" dirty="0" smtClean="0">
                <a:solidFill>
                  <a:schemeClr val="tx1"/>
                </a:solidFill>
                <a:latin typeface="+mn-lt"/>
                <a:ea typeface="+mn-ea"/>
                <a:cs typeface="+mn-cs"/>
              </a:rPr>
              <a:t>C170 Chemicals Convention, 1990 </a:t>
            </a:r>
          </a:p>
          <a:p>
            <a:pPr lvl="0"/>
            <a:r>
              <a:rPr lang="en-GB" sz="1200" kern="1200" dirty="0" smtClean="0">
                <a:solidFill>
                  <a:schemeClr val="tx1"/>
                </a:solidFill>
                <a:latin typeface="+mn-lt"/>
                <a:ea typeface="+mn-ea"/>
                <a:cs typeface="+mn-cs"/>
              </a:rPr>
              <a:t>R177 Chemicals Recommendation, 1990</a:t>
            </a:r>
          </a:p>
          <a:p>
            <a:pPr lvl="0"/>
            <a:endParaRPr lang="en-GB" sz="1200" kern="1200" dirty="0" smtClean="0">
              <a:solidFill>
                <a:schemeClr val="tx1"/>
              </a:solidFill>
              <a:latin typeface="+mn-lt"/>
              <a:ea typeface="+mn-ea"/>
              <a:cs typeface="+mn-cs"/>
            </a:endParaRPr>
          </a:p>
          <a:p>
            <a:pPr lvl="0"/>
            <a:r>
              <a:rPr lang="en-GB" sz="1200" kern="1200" dirty="0" smtClean="0">
                <a:solidFill>
                  <a:schemeClr val="tx1"/>
                </a:solidFill>
                <a:latin typeface="+mn-lt"/>
                <a:ea typeface="+mn-ea"/>
                <a:cs typeface="+mn-cs"/>
              </a:rPr>
              <a:t> C184 Safety and Health in Agriculture Convention, 2001 </a:t>
            </a:r>
          </a:p>
          <a:p>
            <a:pPr lvl="0"/>
            <a:r>
              <a:rPr lang="en-GB" sz="1200" b="0" kern="1200" dirty="0" smtClean="0">
                <a:solidFill>
                  <a:schemeClr val="tx1"/>
                </a:solidFill>
                <a:latin typeface="+mn-lt"/>
                <a:ea typeface="+mn-ea"/>
                <a:cs typeface="+mn-cs"/>
              </a:rPr>
              <a:t>C167 Safety and Health in Construction Convention, 1988 </a:t>
            </a:r>
          </a:p>
          <a:p>
            <a:pPr lvl="0"/>
            <a:r>
              <a:rPr lang="en-GB" sz="1200" b="0" kern="1200" dirty="0" smtClean="0">
                <a:solidFill>
                  <a:schemeClr val="tx1"/>
                </a:solidFill>
                <a:latin typeface="+mn-lt"/>
                <a:ea typeface="+mn-ea"/>
                <a:cs typeface="+mn-cs"/>
              </a:rPr>
              <a:t>C176 Safety and Health in Mines Convention, 1995 </a:t>
            </a:r>
          </a:p>
          <a:p>
            <a:pPr lvl="0"/>
            <a:r>
              <a:rPr lang="en-GB" sz="1200" b="0" kern="1200" dirty="0" smtClean="0">
                <a:solidFill>
                  <a:schemeClr val="tx1"/>
                </a:solidFill>
                <a:latin typeface="+mn-lt"/>
                <a:ea typeface="+mn-ea"/>
                <a:cs typeface="+mn-cs"/>
              </a:rPr>
              <a:t>R183 Safety and Health in Mines Recommendation, 1995 </a:t>
            </a:r>
          </a:p>
          <a:p>
            <a:pPr lvl="0"/>
            <a:endParaRPr lang="en-GB" sz="1200" b="0" kern="1200" dirty="0" smtClean="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kern="1200" dirty="0" smtClean="0">
                <a:solidFill>
                  <a:schemeClr val="tx1"/>
                </a:solidFill>
                <a:latin typeface="+mn-lt"/>
                <a:ea typeface="+mn-ea"/>
                <a:cs typeface="+mn-cs"/>
              </a:rPr>
              <a:t>C119 Guarding of Machinery Convention, 1963</a:t>
            </a:r>
          </a:p>
          <a:p>
            <a:pPr lvl="0"/>
            <a:r>
              <a:rPr lang="en-GB" sz="1200" b="0" kern="1200" dirty="0" smtClean="0">
                <a:solidFill>
                  <a:schemeClr val="tx1"/>
                </a:solidFill>
                <a:latin typeface="+mn-lt"/>
                <a:ea typeface="+mn-ea"/>
                <a:cs typeface="+mn-cs"/>
              </a:rPr>
              <a:t>C138 Minimum Age Convention, 1973 </a:t>
            </a:r>
          </a:p>
          <a:p>
            <a:pPr lvl="0"/>
            <a:r>
              <a:rPr lang="en-GB" sz="1200" b="0" kern="1200" dirty="0" smtClean="0">
                <a:solidFill>
                  <a:schemeClr val="tx1"/>
                </a:solidFill>
                <a:latin typeface="+mn-lt"/>
                <a:ea typeface="+mn-ea"/>
                <a:cs typeface="+mn-cs"/>
              </a:rPr>
              <a:t>C10 Minimum Age (Agriculture) Convention, 1921 </a:t>
            </a:r>
          </a:p>
          <a:p>
            <a:pPr lvl="0"/>
            <a:r>
              <a:rPr lang="en-GB" sz="1200" b="0" kern="1200" dirty="0" smtClean="0">
                <a:solidFill>
                  <a:schemeClr val="tx1"/>
                </a:solidFill>
                <a:latin typeface="+mn-lt"/>
                <a:ea typeface="+mn-ea"/>
                <a:cs typeface="+mn-cs"/>
              </a:rPr>
              <a:t>C7 Minimum Age (Sea) Convention, 1920 </a:t>
            </a:r>
          </a:p>
          <a:p>
            <a:pPr lvl="0"/>
            <a:r>
              <a:rPr lang="en-GB" sz="1200" b="0" kern="1200" dirty="0" smtClean="0">
                <a:solidFill>
                  <a:schemeClr val="tx1"/>
                </a:solidFill>
                <a:latin typeface="+mn-lt"/>
                <a:ea typeface="+mn-ea"/>
                <a:cs typeface="+mn-cs"/>
              </a:rPr>
              <a:t>C90 Night Work of Young Persons (Industry) Convention (Revised), 1948 </a:t>
            </a:r>
          </a:p>
          <a:p>
            <a:pPr lvl="0"/>
            <a:r>
              <a:rPr lang="en-GB" sz="1200" b="0" kern="1200" dirty="0" smtClean="0">
                <a:solidFill>
                  <a:schemeClr val="tx1"/>
                </a:solidFill>
                <a:latin typeface="+mn-lt"/>
                <a:ea typeface="+mn-ea"/>
                <a:cs typeface="+mn-cs"/>
              </a:rPr>
              <a:t>C79 Night Work of Young Persons (Non-Industrial Occupations) Convention, 1946 </a:t>
            </a:r>
          </a:p>
          <a:p>
            <a:pPr lvl="0"/>
            <a:r>
              <a:rPr lang="en-GB" sz="1200" b="0" kern="1200" dirty="0" smtClean="0">
                <a:solidFill>
                  <a:schemeClr val="tx1"/>
                </a:solidFill>
                <a:latin typeface="+mn-lt"/>
                <a:ea typeface="+mn-ea"/>
                <a:cs typeface="+mn-cs"/>
              </a:rPr>
              <a:t>C182 Worst Forms of Child Labour Convention, 1999 </a:t>
            </a:r>
          </a:p>
          <a:p>
            <a:pPr lvl="0"/>
            <a:endParaRPr lang="en-GB" sz="1200" b="0" kern="1200" dirty="0" smtClean="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dirty="0" smtClean="0"/>
              <a:t>C190 - Violence and Harassment Convention, 2019 (No. 190)</a:t>
            </a:r>
          </a:p>
          <a:p>
            <a:pPr lvl="0"/>
            <a:endParaRPr lang="en-GB" sz="1200" kern="1200" dirty="0" smtClean="0">
              <a:solidFill>
                <a:schemeClr val="tx1"/>
              </a:solidFill>
              <a:latin typeface="+mn-lt"/>
              <a:ea typeface="+mn-ea"/>
              <a:cs typeface="+mn-cs"/>
            </a:endParaRPr>
          </a:p>
          <a:p>
            <a:pPr lvl="0"/>
            <a:endParaRPr lang="en-GB" sz="1200" kern="1200" dirty="0" smtClean="0">
              <a:solidFill>
                <a:schemeClr val="tx1"/>
              </a:solidFill>
              <a:latin typeface="+mn-lt"/>
              <a:ea typeface="+mn-ea"/>
              <a:cs typeface="+mn-cs"/>
            </a:endParaRPr>
          </a:p>
          <a:p>
            <a:pPr lvl="0"/>
            <a:endParaRPr lang="en-GB" sz="1200" kern="1200" dirty="0" smtClean="0">
              <a:solidFill>
                <a:schemeClr val="tx1"/>
              </a:solidFill>
              <a:latin typeface="+mn-lt"/>
              <a:ea typeface="+mn-ea"/>
              <a:cs typeface="+mn-cs"/>
            </a:endParaRPr>
          </a:p>
          <a:p>
            <a:pPr lvl="0"/>
            <a:endParaRPr lang="en-GB" sz="1200" kern="1200" dirty="0" smtClean="0">
              <a:solidFill>
                <a:schemeClr val="tx1"/>
              </a:solidFill>
              <a:latin typeface="+mn-lt"/>
              <a:ea typeface="+mn-ea"/>
              <a:cs typeface="+mn-cs"/>
            </a:endParaRPr>
          </a:p>
          <a:p>
            <a:pPr lvl="0"/>
            <a:endParaRPr lang="en-GB" sz="1200" kern="1200" dirty="0" smtClean="0">
              <a:solidFill>
                <a:schemeClr val="tx1"/>
              </a:solidFill>
              <a:latin typeface="+mn-lt"/>
              <a:ea typeface="+mn-ea"/>
              <a:cs typeface="+mn-cs"/>
            </a:endParaRPr>
          </a:p>
          <a:p>
            <a:pPr lvl="0"/>
            <a:endParaRPr lang="en-GB" sz="1200" kern="1200" dirty="0" smtClean="0">
              <a:solidFill>
                <a:schemeClr val="tx1"/>
              </a:solidFill>
              <a:latin typeface="+mn-lt"/>
              <a:ea typeface="+mn-ea"/>
              <a:cs typeface="+mn-cs"/>
            </a:endParaRPr>
          </a:p>
          <a:p>
            <a:endParaRPr lang="en-GB" u="none" baseline="0" dirty="0" smtClean="0">
              <a:solidFill>
                <a:schemeClr val="tx1"/>
              </a:solidFill>
              <a:hlinkClick r:id="rId3"/>
            </a:endParaRPr>
          </a:p>
          <a:p>
            <a:r>
              <a:rPr lang="en-GB" u="none" baseline="0" dirty="0" smtClean="0">
                <a:solidFill>
                  <a:schemeClr val="tx1"/>
                </a:solidFill>
                <a:hlinkClick r:id="rId3"/>
              </a:rPr>
              <a:t> </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u="none" baseline="0" dirty="0" smtClean="0">
              <a:solidFill>
                <a:schemeClr val="tx1"/>
              </a:solidFill>
              <a:hlinkClick r:id="rId3"/>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smtClean="0"/>
              <a:t>JHSC: Joint </a:t>
            </a:r>
            <a:r>
              <a:rPr lang="fr-FR" dirty="0" err="1" smtClean="0"/>
              <a:t>Health</a:t>
            </a:r>
            <a:r>
              <a:rPr lang="fr-FR" dirty="0" smtClean="0"/>
              <a:t> and </a:t>
            </a:r>
            <a:r>
              <a:rPr lang="fr-FR" dirty="0" err="1" smtClean="0"/>
              <a:t>Safety</a:t>
            </a:r>
            <a:r>
              <a:rPr lang="fr-FR" dirty="0" smtClean="0"/>
              <a:t> </a:t>
            </a:r>
            <a:r>
              <a:rPr lang="fr-FR" dirty="0" err="1" smtClean="0"/>
              <a:t>Committee</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Conduct workplace inspection to verify risk control measures in use and are appropriate, health surveillance will assist</a:t>
            </a:r>
            <a:r>
              <a:rPr lang="en-US" baseline="0" dirty="0" smtClean="0"/>
              <a:t> in confirming this.</a:t>
            </a:r>
            <a:endParaRPr lang="en-US"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151</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152</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OSH is a serious matter but promotion of OSH</a:t>
            </a:r>
            <a:r>
              <a:rPr lang="en-US" baseline="0" dirty="0" smtClean="0"/>
              <a:t> needs to be attractive and be interesting to the workforce.  These are some examples of posters and a (fictional) newsletter.</a:t>
            </a:r>
            <a:endParaRPr lang="en-US"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153</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mn-lt"/>
                <a:ea typeface="+mn-ea"/>
                <a:cs typeface="+mn-cs"/>
              </a:rPr>
              <a:t>Workers’ participation is a central element of the OSH management system at the workplace. </a:t>
            </a:r>
            <a:endParaRPr lang="es-ES" sz="1200" kern="1200" dirty="0" smtClean="0">
              <a:solidFill>
                <a:schemeClr val="tx1"/>
              </a:solidFill>
              <a:effectLst/>
              <a:latin typeface="+mn-lt"/>
              <a:ea typeface="+mn-ea"/>
              <a:cs typeface="+mn-cs"/>
            </a:endParaRPr>
          </a:p>
          <a:p>
            <a:endParaRPr lang="fr-FR"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154</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The ILO OSHMS (2001) defines a competent person as a person with suitable training, and sufficient knowledge, experience and skill, for the performance of the specific work.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https://</a:t>
            </a:r>
            <a:r>
              <a:rPr lang="en-GB" dirty="0" err="1" smtClean="0"/>
              <a:t>www.ilo.org</a:t>
            </a:r>
            <a:r>
              <a:rPr lang="en-GB" dirty="0" smtClean="0"/>
              <a:t>/wcmsp5/groups/public/---</a:t>
            </a:r>
            <a:r>
              <a:rPr lang="en-GB" dirty="0" err="1" smtClean="0"/>
              <a:t>ed_protect</a:t>
            </a:r>
            <a:r>
              <a:rPr lang="en-GB" dirty="0" smtClean="0"/>
              <a:t>/---</a:t>
            </a:r>
            <a:r>
              <a:rPr lang="en-GB" dirty="0" err="1" smtClean="0"/>
              <a:t>protrav</a:t>
            </a:r>
            <a:r>
              <a:rPr lang="en-GB" dirty="0" smtClean="0"/>
              <a:t>/---</a:t>
            </a:r>
            <a:r>
              <a:rPr lang="en-GB" dirty="0" err="1" smtClean="0"/>
              <a:t>safework</a:t>
            </a:r>
            <a:r>
              <a:rPr lang="en-GB" dirty="0" smtClean="0"/>
              <a:t>/documents/</a:t>
            </a:r>
            <a:r>
              <a:rPr lang="en-GB" dirty="0" err="1" smtClean="0"/>
              <a:t>normativeinstrument</a:t>
            </a:r>
            <a:r>
              <a:rPr lang="en-GB" dirty="0" smtClean="0"/>
              <a:t>/wcms_107727.pdf</a:t>
            </a:r>
            <a:endParaRPr lang="es-ES" dirty="0" smtClean="0"/>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155</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it-IT" sz="1200" b="1" dirty="0" err="1" smtClean="0">
                <a:solidFill>
                  <a:schemeClr val="tx1"/>
                </a:solidFill>
              </a:rPr>
              <a:t>Initial</a:t>
            </a:r>
            <a:r>
              <a:rPr lang="it-IT" sz="1200" b="1" dirty="0" smtClean="0">
                <a:solidFill>
                  <a:schemeClr val="tx1"/>
                </a:solidFill>
              </a:rPr>
              <a:t> </a:t>
            </a:r>
            <a:r>
              <a:rPr lang="it-IT" sz="1200" b="1" dirty="0" err="1" smtClean="0">
                <a:solidFill>
                  <a:schemeClr val="tx1"/>
                </a:solidFill>
              </a:rPr>
              <a:t>Review</a:t>
            </a:r>
            <a:r>
              <a:rPr lang="it-IT" sz="1200" b="1" dirty="0" smtClean="0">
                <a:solidFill>
                  <a:schemeClr val="tx1"/>
                </a:solidFill>
              </a:rPr>
              <a:t>: </a:t>
            </a:r>
            <a:r>
              <a:rPr lang="en-GB" sz="1200" dirty="0" smtClean="0">
                <a:solidFill>
                  <a:schemeClr val="tx1"/>
                </a:solidFill>
              </a:rPr>
              <a:t>provides a baseline from which continual improvement of the system can be measured</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156</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it-IT" sz="1200" b="1" dirty="0" err="1" smtClean="0">
                <a:solidFill>
                  <a:schemeClr val="tx1"/>
                </a:solidFill>
              </a:rPr>
              <a:t>Initial</a:t>
            </a:r>
            <a:r>
              <a:rPr lang="it-IT" sz="1200" b="1" dirty="0" smtClean="0">
                <a:solidFill>
                  <a:schemeClr val="tx1"/>
                </a:solidFill>
              </a:rPr>
              <a:t> </a:t>
            </a:r>
            <a:r>
              <a:rPr lang="it-IT" sz="1200" b="1" dirty="0" err="1" smtClean="0">
                <a:solidFill>
                  <a:schemeClr val="tx1"/>
                </a:solidFill>
              </a:rPr>
              <a:t>Review</a:t>
            </a:r>
            <a:r>
              <a:rPr lang="it-IT" sz="1200" b="1" dirty="0" smtClean="0">
                <a:solidFill>
                  <a:schemeClr val="tx1"/>
                </a:solidFill>
              </a:rPr>
              <a:t>: </a:t>
            </a:r>
            <a:r>
              <a:rPr lang="en-GB" sz="1200" dirty="0" smtClean="0">
                <a:solidFill>
                  <a:schemeClr val="tx1"/>
                </a:solidFill>
              </a:rPr>
              <a:t>provides a baseline from which continual improvement of the system can be measured</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157</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mn-lt"/>
                <a:ea typeface="+mn-ea"/>
                <a:cs typeface="+mn-cs"/>
              </a:rPr>
              <a:t>The</a:t>
            </a:r>
            <a:r>
              <a:rPr lang="en-GB" sz="1200" kern="1200" baseline="0" dirty="0" smtClean="0">
                <a:solidFill>
                  <a:schemeClr val="tx1"/>
                </a:solidFill>
                <a:effectLst/>
                <a:latin typeface="+mn-lt"/>
                <a:ea typeface="+mn-ea"/>
                <a:cs typeface="+mn-cs"/>
              </a:rPr>
              <a:t> OSH policy has to reflect a g</a:t>
            </a:r>
            <a:r>
              <a:rPr lang="en-GB" sz="1200" kern="1200" dirty="0" smtClean="0">
                <a:solidFill>
                  <a:schemeClr val="tx1"/>
                </a:solidFill>
                <a:effectLst/>
                <a:latin typeface="+mn-lt"/>
                <a:ea typeface="+mn-ea"/>
                <a:cs typeface="+mn-cs"/>
              </a:rPr>
              <a:t>ender-sensitive approach</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because of the different jobs women and men do and the different societal roles, expectations and responsibilities they have.</a:t>
            </a:r>
            <a:r>
              <a:rPr lang="en-GB" sz="1200" kern="1200" baseline="0" dirty="0" smtClean="0">
                <a:solidFill>
                  <a:schemeClr val="tx1"/>
                </a:solidFill>
                <a:effectLst/>
                <a:latin typeface="+mn-lt"/>
                <a:ea typeface="+mn-ea"/>
                <a:cs typeface="+mn-cs"/>
              </a:rPr>
              <a:t> W</a:t>
            </a:r>
            <a:r>
              <a:rPr lang="en-GB" sz="1200" kern="1200" dirty="0" smtClean="0">
                <a:solidFill>
                  <a:schemeClr val="tx1"/>
                </a:solidFill>
                <a:effectLst/>
                <a:latin typeface="+mn-lt"/>
                <a:ea typeface="+mn-ea"/>
                <a:cs typeface="+mn-cs"/>
              </a:rPr>
              <a:t>omen and men may be exposed to different physical and psychological risks at the workplace, thus requiring differing control measures. This approach also improves the understanding that the sexual division of labour, biological differences, employment patterns, social roles and social structures all contribute to gender-specific patterns of occupational hazards and risks. This needs to be taken into account if OSH policies and prevention strategies are to be effective.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mn-lt"/>
                <a:ea typeface="+mn-ea"/>
                <a:cs typeface="+mn-cs"/>
              </a:rPr>
              <a:t>Auditing: a plan for</a:t>
            </a:r>
            <a:r>
              <a:rPr lang="en-GB" sz="1200" kern="1200" baseline="0" dirty="0" smtClean="0">
                <a:solidFill>
                  <a:schemeClr val="tx1"/>
                </a:solidFill>
                <a:effectLst/>
                <a:latin typeface="+mn-lt"/>
                <a:ea typeface="+mn-ea"/>
                <a:cs typeface="+mn-cs"/>
              </a:rPr>
              <a:t> regular auditing has to be established as well. </a:t>
            </a:r>
            <a:endParaRPr lang="es-ES" sz="1200" kern="1200" dirty="0" smtClean="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Covers Chapter 4 from to Exercise 6</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160</a:t>
            </a:fld>
            <a:endParaRPr lang="en-GB"/>
          </a:p>
        </p:txBody>
      </p:sp>
    </p:spTree>
    <p:extLst>
      <p:ext uri="{BB962C8B-B14F-4D97-AF65-F5344CB8AC3E}">
        <p14:creationId xmlns:p14="http://schemas.microsoft.com/office/powerpoint/2010/main" val="322305362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spcBef>
                <a:spcPct val="50000"/>
              </a:spcBef>
            </a:pPr>
            <a:r>
              <a:rPr lang="en-GB" noProof="0" dirty="0" smtClean="0">
                <a:latin typeface="Verdana" pitchFamily="34" charset="0"/>
              </a:rPr>
              <a:t>Solicit workers’ views during to</a:t>
            </a:r>
            <a:r>
              <a:rPr lang="en-GB" baseline="0" noProof="0" dirty="0" smtClean="0">
                <a:latin typeface="Verdana" pitchFamily="34" charset="0"/>
              </a:rPr>
              <a:t> answer this question.</a:t>
            </a:r>
            <a:endParaRPr lang="en-GB" noProof="0" dirty="0" smtClean="0">
              <a:latin typeface="Verdana" pitchFamily="34" charset="0"/>
            </a:endParaRPr>
          </a:p>
          <a:p>
            <a:pPr>
              <a:spcBef>
                <a:spcPct val="50000"/>
              </a:spcBef>
            </a:pPr>
            <a:r>
              <a:rPr lang="en-GB" altLang="zh-CN" noProof="0" dirty="0" smtClean="0">
                <a:latin typeface="Verdana" pitchFamily="34" charset="0"/>
              </a:rPr>
              <a:t>Finish</a:t>
            </a:r>
            <a:r>
              <a:rPr lang="en-GB" altLang="zh-CN" baseline="0" noProof="0" dirty="0" smtClean="0">
                <a:latin typeface="Verdana" pitchFamily="34" charset="0"/>
              </a:rPr>
              <a:t> with “Where do you think the needle will be in 6 months?”</a:t>
            </a:r>
            <a:endParaRPr lang="en-GB" altLang="zh-CN" noProof="0" dirty="0" smtClean="0">
              <a:latin typeface="Tahoma" pitchFamily="34" charset="0"/>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162</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Identify the urgent, high risk matters.</a:t>
            </a:r>
            <a:r>
              <a:rPr lang="en-GB" baseline="0" noProof="0" dirty="0" smtClean="0"/>
              <a:t> </a:t>
            </a:r>
            <a:r>
              <a:rPr lang="en-GB" noProof="0" dirty="0" smtClean="0"/>
              <a:t>Also identify the “low-hanging fruits” by asking:</a:t>
            </a:r>
            <a:r>
              <a:rPr lang="en-GB" baseline="0" noProof="0" dirty="0" smtClean="0"/>
              <a:t> </a:t>
            </a:r>
            <a:r>
              <a:rPr lang="en-GB" noProof="0" dirty="0" smtClean="0"/>
              <a:t>How likely is an improvement to be achieved? Can I start implementing it immediately?</a:t>
            </a:r>
            <a:r>
              <a:rPr lang="en-GB" baseline="0" noProof="0" dirty="0" smtClean="0"/>
              <a:t> </a:t>
            </a:r>
            <a:r>
              <a:rPr lang="en-GB" noProof="0" dirty="0" smtClean="0"/>
              <a:t>Can I implement it without a major investment?</a:t>
            </a:r>
            <a:r>
              <a:rPr lang="en-GB" baseline="0" noProof="0" dirty="0" smtClean="0"/>
              <a:t> </a:t>
            </a:r>
            <a:r>
              <a:rPr lang="en-GB" noProof="0" dirty="0" smtClean="0"/>
              <a:t>Will first results be visible within 1 month?</a:t>
            </a:r>
          </a:p>
          <a:p>
            <a:r>
              <a:rPr lang="en-GB" noProof="0" dirty="0" smtClean="0"/>
              <a:t>Pick 6 - 10 improvements.</a:t>
            </a:r>
            <a:r>
              <a:rPr lang="en-GB" baseline="0" noProof="0" dirty="0" smtClean="0"/>
              <a:t> </a:t>
            </a:r>
            <a:r>
              <a:rPr lang="en-GB" noProof="0" dirty="0" smtClean="0"/>
              <a:t>Discuss and agree with your whole team</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163</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smtClean="0">
                <a:solidFill>
                  <a:schemeClr val="tx1"/>
                </a:solidFill>
                <a:effectLst/>
                <a:latin typeface="+mn-lt"/>
                <a:ea typeface="+mn-ea"/>
                <a:cs typeface="+mn-cs"/>
              </a:rPr>
              <a:t>Solicit workers’ views during to answer this question.</a:t>
            </a:r>
          </a:p>
          <a:p>
            <a:r>
              <a:rPr lang="en-GB" sz="1200" kern="1200" dirty="0" smtClean="0">
                <a:solidFill>
                  <a:schemeClr val="tx1"/>
                </a:solidFill>
                <a:effectLst/>
                <a:latin typeface="+mn-lt"/>
                <a:ea typeface="+mn-ea"/>
                <a:cs typeface="+mn-cs"/>
              </a:rPr>
              <a:t>Finish with “Where do you think the needle will be in 6 months?”</a:t>
            </a:r>
          </a:p>
          <a:p>
            <a:r>
              <a:rPr lang="en-GB" sz="1200" kern="1200" dirty="0" smtClean="0">
                <a:solidFill>
                  <a:schemeClr val="tx1"/>
                </a:solidFill>
                <a:effectLst/>
                <a:latin typeface="+mn-lt"/>
                <a:ea typeface="+mn-ea"/>
                <a:cs typeface="+mn-cs"/>
              </a:rPr>
              <a:t>What actions are needed to achieve this?</a:t>
            </a:r>
          </a:p>
          <a:p>
            <a:endParaRPr lang="en-GB" noProof="0"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164</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Usually have an immediate effect E.g. unguarded machine may result in</a:t>
            </a:r>
            <a:r>
              <a:rPr lang="en-GB" baseline="0" dirty="0" smtClean="0"/>
              <a:t> an amputation</a:t>
            </a:r>
            <a:endParaRPr lang="en-GB"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24</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smtClean="0"/>
              <a:t>F/N 6. Note </a:t>
            </a:r>
            <a:r>
              <a:rPr lang="es-ES" b="1" dirty="0" err="1" smtClean="0"/>
              <a:t>for</a:t>
            </a:r>
            <a:r>
              <a:rPr lang="es-ES" b="1" dirty="0" smtClean="0"/>
              <a:t> </a:t>
            </a:r>
            <a:r>
              <a:rPr lang="es-ES" b="1" dirty="0" err="1" smtClean="0"/>
              <a:t>presenters</a:t>
            </a:r>
            <a:r>
              <a:rPr lang="es-ES" b="1" dirty="0" smtClean="0"/>
              <a:t>: </a:t>
            </a:r>
            <a:r>
              <a:rPr lang="es-ES" b="0" dirty="0" err="1" smtClean="0"/>
              <a:t>The</a:t>
            </a:r>
            <a:r>
              <a:rPr lang="es-ES" b="0" dirty="0" smtClean="0"/>
              <a:t> </a:t>
            </a:r>
            <a:r>
              <a:rPr lang="es-ES" b="0" dirty="0" err="1" smtClean="0"/>
              <a:t>aim</a:t>
            </a:r>
            <a:r>
              <a:rPr lang="es-ES" b="0" dirty="0" smtClean="0"/>
              <a:t> of </a:t>
            </a:r>
            <a:r>
              <a:rPr lang="es-ES" b="0" dirty="0" err="1" smtClean="0"/>
              <a:t>the</a:t>
            </a:r>
            <a:r>
              <a:rPr lang="es-ES" b="0" dirty="0" smtClean="0"/>
              <a:t> </a:t>
            </a:r>
            <a:r>
              <a:rPr lang="es-ES" b="0" dirty="0" err="1" smtClean="0"/>
              <a:t>exercises</a:t>
            </a:r>
            <a:r>
              <a:rPr lang="es-ES" b="0" baseline="0" dirty="0" smtClean="0"/>
              <a:t> </a:t>
            </a:r>
            <a:r>
              <a:rPr lang="es-ES" b="0" baseline="0" dirty="0" err="1" smtClean="0"/>
              <a:t>above</a:t>
            </a:r>
            <a:r>
              <a:rPr lang="es-ES" b="0" baseline="0" dirty="0" smtClean="0"/>
              <a:t> </a:t>
            </a:r>
            <a:r>
              <a:rPr lang="es-ES" b="0" baseline="0" dirty="0" err="1" smtClean="0"/>
              <a:t>is</a:t>
            </a:r>
            <a:r>
              <a:rPr lang="es-ES" b="0" baseline="0" dirty="0" smtClean="0"/>
              <a:t> </a:t>
            </a:r>
            <a:r>
              <a:rPr lang="es-ES" b="0" baseline="0" dirty="0" err="1" smtClean="0"/>
              <a:t>to</a:t>
            </a:r>
            <a:endParaRPr lang="es-ES" b="0" baseline="0" dirty="0" smtClean="0"/>
          </a:p>
          <a:p>
            <a:r>
              <a:rPr lang="es-ES" b="0" baseline="0" dirty="0" smtClean="0"/>
              <a:t>Point 1 </a:t>
            </a:r>
            <a:r>
              <a:rPr lang="en-US" b="0" baseline="0" dirty="0" smtClean="0"/>
              <a:t>review the </a:t>
            </a:r>
            <a:r>
              <a:rPr lang="en-US" b="0" baseline="0" dirty="0" err="1" smtClean="0"/>
              <a:t>learnings</a:t>
            </a:r>
            <a:r>
              <a:rPr lang="en-US" b="0" baseline="0" dirty="0" smtClean="0"/>
              <a:t> from the workshop and the outputs from all the previous exercises</a:t>
            </a:r>
          </a:p>
          <a:p>
            <a:r>
              <a:rPr lang="en-US" b="0" baseline="0" dirty="0" smtClean="0"/>
              <a:t>Point 2 Enable participants to think about which areas they would risk ass first and the reasoning (may be accident prone areas, of areas with active OSH personnel etc.</a:t>
            </a:r>
          </a:p>
          <a:p>
            <a:r>
              <a:rPr lang="en-US" b="0" baseline="0" dirty="0" smtClean="0"/>
              <a:t>Point 3. If workplaces want to move the needle in slide 165 actions will be required. E.g. management commitment, defining responsibilities and procedures to hold persons accountable,  identification of progress indicators - suggestions? </a:t>
            </a:r>
            <a:r>
              <a:rPr lang="es-ES" b="0" baseline="0" dirty="0" smtClean="0"/>
              <a:t>E</a:t>
            </a:r>
            <a:r>
              <a:rPr lang="en-US" b="0" baseline="0" dirty="0" err="1" smtClean="0"/>
              <a:t>tc</a:t>
            </a:r>
            <a:r>
              <a:rPr lang="en-US" b="0" baseline="0" dirty="0" smtClean="0"/>
              <a:t>.</a:t>
            </a:r>
            <a:endParaRPr lang="es-ES" b="1"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165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F/N 7</a:t>
            </a:r>
            <a:r>
              <a:rPr lang="en-GB" baseline="0" dirty="0" smtClean="0"/>
              <a:t> </a:t>
            </a:r>
            <a:r>
              <a:rPr lang="en-GB" dirty="0" smtClean="0"/>
              <a:t>Exercise 6</a:t>
            </a:r>
          </a:p>
          <a:p>
            <a:endParaRPr lang="en-GB" dirty="0" smtClean="0"/>
          </a:p>
          <a:p>
            <a:r>
              <a:rPr lang="en-GB" dirty="0" smtClean="0"/>
              <a:t>Note</a:t>
            </a:r>
            <a:r>
              <a:rPr lang="en-GB" baseline="0" dirty="0" smtClean="0"/>
              <a:t> to trainers.</a:t>
            </a:r>
          </a:p>
          <a:p>
            <a:endParaRPr lang="en-GB" baseline="0" dirty="0" smtClean="0"/>
          </a:p>
          <a:p>
            <a:r>
              <a:rPr lang="en-GB" baseline="0" smtClean="0"/>
              <a:t>If there is time then this is an exercise that can be undertaken.</a:t>
            </a:r>
            <a:endParaRPr lang="en-GB"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167</a:t>
            </a:fld>
            <a:endParaRPr lang="en-GB"/>
          </a:p>
        </p:txBody>
      </p:sp>
    </p:spTree>
    <p:extLst>
      <p:ext uri="{BB962C8B-B14F-4D97-AF65-F5344CB8AC3E}">
        <p14:creationId xmlns:p14="http://schemas.microsoft.com/office/powerpoint/2010/main" val="364602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Regarding carrying loads this can be regular or as a one off, and the hazard is not solely dependent on the weight, but the size of the load and distance to be carried.</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25</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err="1" smtClean="0"/>
              <a:t>We</a:t>
            </a:r>
            <a:r>
              <a:rPr lang="it-IT" sz="1200" baseline="0" dirty="0" smtClean="0"/>
              <a:t> can be </a:t>
            </a:r>
            <a:r>
              <a:rPr lang="it-IT" sz="1200" baseline="0" dirty="0" err="1" smtClean="0"/>
              <a:t>exposed</a:t>
            </a:r>
            <a:r>
              <a:rPr lang="it-IT" sz="1200" baseline="0" dirty="0" smtClean="0"/>
              <a:t> to </a:t>
            </a:r>
            <a:r>
              <a:rPr lang="it-IT" sz="1200" baseline="0" dirty="0" err="1" smtClean="0"/>
              <a:t>hazards</a:t>
            </a:r>
            <a:r>
              <a:rPr lang="it-IT" sz="1200" baseline="0" dirty="0" smtClean="0"/>
              <a:t> </a:t>
            </a:r>
            <a:r>
              <a:rPr lang="it-IT" sz="1200" baseline="0" dirty="0" err="1" smtClean="0"/>
              <a:t>through</a:t>
            </a:r>
            <a:r>
              <a:rPr lang="it-IT" sz="1200" baseline="0" dirty="0" smtClean="0"/>
              <a:t> </a:t>
            </a:r>
            <a:r>
              <a:rPr lang="it-IT" sz="1200" baseline="0" dirty="0" err="1" smtClean="0"/>
              <a:t>different</a:t>
            </a:r>
            <a:r>
              <a:rPr lang="it-IT" sz="1200" baseline="0" dirty="0" smtClean="0"/>
              <a:t> ways, </a:t>
            </a:r>
            <a:r>
              <a:rPr lang="it-IT" sz="1200" baseline="0" dirty="0" err="1" smtClean="0"/>
              <a:t>called</a:t>
            </a:r>
            <a:r>
              <a:rPr lang="it-IT" sz="1200" baseline="0" dirty="0" smtClean="0"/>
              <a:t> «</a:t>
            </a:r>
            <a:r>
              <a:rPr lang="it-IT" sz="1200" baseline="0" dirty="0" err="1" smtClean="0"/>
              <a:t>exposure</a:t>
            </a:r>
            <a:r>
              <a:rPr lang="it-IT" sz="1200" baseline="0" dirty="0" smtClean="0"/>
              <a:t> </a:t>
            </a:r>
            <a:r>
              <a:rPr lang="it-IT" sz="1200" baseline="0" dirty="0" err="1" smtClean="0"/>
              <a:t>routes</a:t>
            </a:r>
            <a:r>
              <a:rPr lang="it-IT" sz="1200" baseline="0" dirty="0" smtClean="0"/>
              <a:t>». </a:t>
            </a:r>
            <a:r>
              <a:rPr lang="it-IT" sz="1200" baseline="0" dirty="0" err="1" smtClean="0"/>
              <a:t>If</a:t>
            </a:r>
            <a:r>
              <a:rPr lang="it-IT" sz="1200" baseline="0" dirty="0" smtClean="0"/>
              <a:t> </a:t>
            </a:r>
            <a:r>
              <a:rPr lang="it-IT" sz="1200" baseline="0" dirty="0" err="1" smtClean="0"/>
              <a:t>hazards</a:t>
            </a:r>
            <a:r>
              <a:rPr lang="it-IT" sz="1200" baseline="0" dirty="0" smtClean="0"/>
              <a:t> </a:t>
            </a:r>
            <a:r>
              <a:rPr lang="it-IT" sz="1200" baseline="0" dirty="0" err="1" smtClean="0"/>
              <a:t>remain</a:t>
            </a:r>
            <a:r>
              <a:rPr lang="it-IT" sz="1200" baseline="0" dirty="0" smtClean="0"/>
              <a:t> </a:t>
            </a:r>
            <a:r>
              <a:rPr lang="it-IT" sz="1200" baseline="0" dirty="0" err="1" smtClean="0"/>
              <a:t>totally</a:t>
            </a:r>
            <a:r>
              <a:rPr lang="it-IT" sz="1200" baseline="0" dirty="0" smtClean="0"/>
              <a:t> </a:t>
            </a:r>
            <a:r>
              <a:rPr lang="it-IT" sz="1200" baseline="0" dirty="0" err="1" smtClean="0"/>
              <a:t>enclosed</a:t>
            </a:r>
            <a:r>
              <a:rPr lang="it-IT" sz="1200" baseline="0" dirty="0" smtClean="0"/>
              <a:t> (e.g. </a:t>
            </a:r>
            <a:r>
              <a:rPr lang="it-IT" sz="1200" baseline="0" dirty="0" err="1" smtClean="0"/>
              <a:t>asbestos</a:t>
            </a:r>
            <a:r>
              <a:rPr lang="it-IT" sz="1200" baseline="0" dirty="0" smtClean="0"/>
              <a:t> </a:t>
            </a:r>
            <a:r>
              <a:rPr lang="it-IT" sz="1200" baseline="0" dirty="0" err="1" smtClean="0"/>
              <a:t>fibres</a:t>
            </a:r>
            <a:r>
              <a:rPr lang="it-IT" sz="1200" baseline="0" dirty="0" smtClean="0"/>
              <a:t> inside </a:t>
            </a:r>
            <a:r>
              <a:rPr lang="it-IT" sz="1200" baseline="0" dirty="0" err="1" smtClean="0"/>
              <a:t>rocks</a:t>
            </a:r>
            <a:r>
              <a:rPr lang="it-IT" sz="1200" baseline="0" dirty="0" smtClean="0"/>
              <a:t>), </a:t>
            </a:r>
            <a:r>
              <a:rPr lang="it-IT" sz="1200" baseline="0" dirty="0" err="1" smtClean="0"/>
              <a:t>they</a:t>
            </a:r>
            <a:r>
              <a:rPr lang="it-IT" sz="1200" baseline="0" dirty="0" smtClean="0"/>
              <a:t> </a:t>
            </a:r>
            <a:r>
              <a:rPr lang="it-IT" sz="1200" baseline="0" dirty="0" err="1" smtClean="0"/>
              <a:t>will</a:t>
            </a:r>
            <a:r>
              <a:rPr lang="it-IT" sz="1200" baseline="0" dirty="0" smtClean="0"/>
              <a:t> </a:t>
            </a:r>
            <a:r>
              <a:rPr lang="it-IT" sz="1200" baseline="0" dirty="0" err="1" smtClean="0"/>
              <a:t>not</a:t>
            </a:r>
            <a:r>
              <a:rPr lang="it-IT" sz="1200" baseline="0" dirty="0" smtClean="0"/>
              <a:t> pose </a:t>
            </a:r>
            <a:r>
              <a:rPr lang="it-IT" sz="1200" baseline="0" dirty="0" err="1" smtClean="0"/>
              <a:t>any</a:t>
            </a:r>
            <a:r>
              <a:rPr lang="it-IT" sz="1200" baseline="0" dirty="0" smtClean="0"/>
              <a:t> </a:t>
            </a:r>
            <a:r>
              <a:rPr lang="it-IT" sz="1200" baseline="0" dirty="0" err="1" smtClean="0"/>
              <a:t>risks</a:t>
            </a:r>
            <a:r>
              <a:rPr lang="it-IT" sz="1200" baseline="0" dirty="0" smtClean="0"/>
              <a:t>. </a:t>
            </a:r>
            <a:r>
              <a:rPr lang="it-IT" sz="1200" baseline="0" dirty="0" err="1" smtClean="0"/>
              <a:t>They</a:t>
            </a:r>
            <a:r>
              <a:rPr lang="it-IT" sz="1200" baseline="0" dirty="0" smtClean="0"/>
              <a:t> do </a:t>
            </a:r>
            <a:r>
              <a:rPr lang="it-IT" sz="1200" baseline="0" dirty="0" err="1" smtClean="0"/>
              <a:t>when</a:t>
            </a:r>
            <a:r>
              <a:rPr lang="it-IT" sz="1200" baseline="0" dirty="0" smtClean="0"/>
              <a:t> human </a:t>
            </a:r>
            <a:r>
              <a:rPr lang="it-IT" sz="1200" baseline="0" dirty="0" err="1" smtClean="0"/>
              <a:t>activity</a:t>
            </a:r>
            <a:r>
              <a:rPr lang="it-IT" sz="1200" baseline="0" dirty="0" smtClean="0"/>
              <a:t> </a:t>
            </a:r>
            <a:r>
              <a:rPr lang="it-IT" sz="1200" baseline="0" dirty="0" err="1" smtClean="0"/>
              <a:t>implies</a:t>
            </a:r>
            <a:r>
              <a:rPr lang="it-IT" sz="1200" baseline="0" dirty="0" smtClean="0"/>
              <a:t> some </a:t>
            </a:r>
            <a:r>
              <a:rPr lang="it-IT" sz="1200" baseline="0" dirty="0" err="1" smtClean="0"/>
              <a:t>form</a:t>
            </a:r>
            <a:r>
              <a:rPr lang="it-IT" sz="1200" baseline="0" dirty="0" smtClean="0"/>
              <a:t> of </a:t>
            </a:r>
            <a:r>
              <a:rPr lang="it-IT" sz="1200" baseline="0" dirty="0" err="1" smtClean="0"/>
              <a:t>contact</a:t>
            </a:r>
            <a:r>
              <a:rPr lang="it-IT" sz="1200" baseline="0" dirty="0" smtClean="0"/>
              <a:t> (e.g. </a:t>
            </a:r>
            <a:r>
              <a:rPr lang="it-IT" sz="1200" baseline="0" dirty="0" err="1" smtClean="0"/>
              <a:t>miners</a:t>
            </a:r>
            <a:r>
              <a:rPr lang="it-IT" sz="1200" baseline="0" dirty="0" smtClean="0"/>
              <a:t> </a:t>
            </a:r>
            <a:r>
              <a:rPr lang="it-IT" sz="1200" baseline="0" dirty="0" err="1" smtClean="0"/>
              <a:t>drill</a:t>
            </a:r>
            <a:r>
              <a:rPr lang="it-IT" sz="1200" baseline="0" dirty="0" smtClean="0"/>
              <a:t> the </a:t>
            </a:r>
            <a:r>
              <a:rPr lang="it-IT" sz="1200" baseline="0" dirty="0" err="1" smtClean="0"/>
              <a:t>asbestos-containing</a:t>
            </a:r>
            <a:r>
              <a:rPr lang="it-IT" sz="1200" baseline="0" dirty="0" smtClean="0"/>
              <a:t> </a:t>
            </a:r>
            <a:r>
              <a:rPr lang="it-IT" sz="1200" baseline="0" dirty="0" err="1" smtClean="0"/>
              <a:t>rocks</a:t>
            </a:r>
            <a:r>
              <a:rPr lang="it-IT" sz="1200" baseline="0" dirty="0" smtClean="0"/>
              <a:t>). </a:t>
            </a:r>
            <a:r>
              <a:rPr lang="it-IT" sz="1200" baseline="0" dirty="0" err="1" smtClean="0"/>
              <a:t>Remark</a:t>
            </a:r>
            <a:r>
              <a:rPr lang="it-IT" sz="1200" baseline="0" dirty="0" smtClean="0"/>
              <a:t> </a:t>
            </a:r>
            <a:r>
              <a:rPr lang="it-IT" sz="1200" baseline="0" dirty="0" err="1" smtClean="0"/>
              <a:t>that</a:t>
            </a:r>
            <a:r>
              <a:rPr lang="it-IT" sz="1200" baseline="0" dirty="0" smtClean="0"/>
              <a:t> </a:t>
            </a:r>
            <a:r>
              <a:rPr lang="it-IT" sz="1200" baseline="0" dirty="0" err="1" smtClean="0"/>
              <a:t>breathing</a:t>
            </a:r>
            <a:r>
              <a:rPr lang="it-IT" sz="1200" baseline="0" dirty="0" smtClean="0"/>
              <a:t> in </a:t>
            </a:r>
            <a:r>
              <a:rPr lang="it-IT" sz="1200" baseline="0" dirty="0" err="1" smtClean="0"/>
              <a:t>is</a:t>
            </a:r>
            <a:r>
              <a:rPr lang="it-IT" sz="1200" baseline="0" dirty="0" smtClean="0"/>
              <a:t> the </a:t>
            </a:r>
            <a:r>
              <a:rPr lang="it-IT" sz="1200" baseline="0" dirty="0" err="1" smtClean="0"/>
              <a:t>main</a:t>
            </a:r>
            <a:r>
              <a:rPr lang="it-IT" sz="1200" baseline="0" dirty="0" smtClean="0"/>
              <a:t> </a:t>
            </a:r>
            <a:r>
              <a:rPr lang="it-IT" sz="1200" baseline="0" dirty="0" err="1" smtClean="0"/>
              <a:t>occupational</a:t>
            </a:r>
            <a:r>
              <a:rPr lang="it-IT" sz="1200" baseline="0" dirty="0" smtClean="0"/>
              <a:t> </a:t>
            </a:r>
            <a:r>
              <a:rPr lang="it-IT" sz="1200" baseline="0" dirty="0" err="1" smtClean="0"/>
              <a:t>exposure</a:t>
            </a:r>
            <a:r>
              <a:rPr lang="it-IT" sz="1200" baseline="0" dirty="0" smtClean="0"/>
              <a:t> </a:t>
            </a:r>
            <a:r>
              <a:rPr lang="it-IT" sz="1200" baseline="0" dirty="0" err="1" smtClean="0"/>
              <a:t>route</a:t>
            </a:r>
            <a:r>
              <a:rPr lang="it-IT" sz="1200" baseline="0" dirty="0" smtClean="0"/>
              <a:t>. </a:t>
            </a:r>
            <a:r>
              <a:rPr lang="it-IT" sz="1200" baseline="0" dirty="0" err="1" smtClean="0"/>
              <a:t>Intact</a:t>
            </a:r>
            <a:r>
              <a:rPr lang="it-IT" sz="1200" baseline="0" dirty="0" smtClean="0"/>
              <a:t> </a:t>
            </a:r>
            <a:r>
              <a:rPr lang="it-IT" sz="1200" baseline="0" dirty="0" err="1" smtClean="0"/>
              <a:t>skin</a:t>
            </a:r>
            <a:r>
              <a:rPr lang="it-IT" sz="1200" baseline="0" dirty="0" smtClean="0"/>
              <a:t> </a:t>
            </a:r>
            <a:r>
              <a:rPr lang="it-IT" sz="1200" baseline="0" dirty="0" err="1" smtClean="0"/>
              <a:t>is</a:t>
            </a:r>
            <a:r>
              <a:rPr lang="it-IT" sz="1200" baseline="0" dirty="0" smtClean="0"/>
              <a:t> </a:t>
            </a:r>
            <a:r>
              <a:rPr lang="it-IT" sz="1200" baseline="0" dirty="0" err="1" smtClean="0"/>
              <a:t>generally</a:t>
            </a:r>
            <a:r>
              <a:rPr lang="it-IT" sz="1200" baseline="0" dirty="0" smtClean="0"/>
              <a:t> a </a:t>
            </a:r>
            <a:r>
              <a:rPr lang="it-IT" sz="1200" baseline="0" dirty="0" err="1" smtClean="0"/>
              <a:t>good</a:t>
            </a:r>
            <a:r>
              <a:rPr lang="it-IT" sz="1200" baseline="0" dirty="0" smtClean="0"/>
              <a:t> </a:t>
            </a:r>
            <a:r>
              <a:rPr lang="it-IT" sz="1200" baseline="0" dirty="0" err="1" smtClean="0"/>
              <a:t>barrier</a:t>
            </a:r>
            <a:r>
              <a:rPr lang="it-IT" sz="1200" baseline="0" dirty="0" smtClean="0"/>
              <a:t>, </a:t>
            </a:r>
            <a:r>
              <a:rPr lang="it-IT" sz="1200" baseline="0" dirty="0" err="1" smtClean="0"/>
              <a:t>but</a:t>
            </a:r>
            <a:r>
              <a:rPr lang="it-IT" sz="1200" baseline="0" dirty="0" smtClean="0"/>
              <a:t> small </a:t>
            </a:r>
            <a:r>
              <a:rPr lang="it-IT" sz="1200" baseline="0" dirty="0" err="1" smtClean="0"/>
              <a:t>cuts</a:t>
            </a:r>
            <a:r>
              <a:rPr lang="it-IT" sz="1200" baseline="0" dirty="0" smtClean="0"/>
              <a:t>, </a:t>
            </a:r>
            <a:r>
              <a:rPr lang="it-IT" sz="1200" baseline="0" dirty="0" err="1" smtClean="0"/>
              <a:t>abrasions</a:t>
            </a:r>
            <a:r>
              <a:rPr lang="it-IT" sz="1200" baseline="0" dirty="0" smtClean="0"/>
              <a:t> and </a:t>
            </a:r>
            <a:r>
              <a:rPr lang="it-IT" sz="1200" baseline="0" dirty="0" err="1" smtClean="0"/>
              <a:t>other</a:t>
            </a:r>
            <a:r>
              <a:rPr lang="it-IT" sz="1200" baseline="0" dirty="0" smtClean="0"/>
              <a:t> </a:t>
            </a:r>
            <a:r>
              <a:rPr lang="it-IT" sz="1200" baseline="0" dirty="0" err="1" smtClean="0"/>
              <a:t>skin</a:t>
            </a:r>
            <a:r>
              <a:rPr lang="it-IT" sz="1200" baseline="0" dirty="0" smtClean="0"/>
              <a:t> </a:t>
            </a:r>
            <a:r>
              <a:rPr lang="it-IT" sz="1200" baseline="0" dirty="0" err="1" smtClean="0"/>
              <a:t>lesions</a:t>
            </a:r>
            <a:r>
              <a:rPr lang="it-IT" sz="1200" baseline="0" dirty="0" smtClean="0"/>
              <a:t> can </a:t>
            </a:r>
            <a:r>
              <a:rPr lang="it-IT" sz="1200" baseline="0" dirty="0" err="1" smtClean="0"/>
              <a:t>make</a:t>
            </a:r>
            <a:r>
              <a:rPr lang="it-IT" sz="1200" baseline="0" dirty="0" smtClean="0"/>
              <a:t> </a:t>
            </a:r>
            <a:r>
              <a:rPr lang="it-IT" sz="1200" baseline="0" dirty="0" err="1" smtClean="0"/>
              <a:t>it</a:t>
            </a:r>
            <a:r>
              <a:rPr lang="it-IT" sz="1200" baseline="0" dirty="0" smtClean="0"/>
              <a:t> </a:t>
            </a:r>
            <a:r>
              <a:rPr lang="it-IT" sz="1200" baseline="0" dirty="0" err="1" smtClean="0"/>
              <a:t>easier</a:t>
            </a:r>
            <a:r>
              <a:rPr lang="it-IT" sz="1200" baseline="0" dirty="0" smtClean="0"/>
              <a:t> for </a:t>
            </a:r>
            <a:r>
              <a:rPr lang="it-IT" sz="1200" baseline="0" dirty="0" err="1" smtClean="0"/>
              <a:t>hazardous</a:t>
            </a:r>
            <a:r>
              <a:rPr lang="it-IT" sz="1200" baseline="0" dirty="0" smtClean="0"/>
              <a:t> </a:t>
            </a:r>
            <a:r>
              <a:rPr lang="it-IT" sz="1200" baseline="0" dirty="0" err="1" smtClean="0"/>
              <a:t>substances</a:t>
            </a:r>
            <a:r>
              <a:rPr lang="it-IT" sz="1200" baseline="0" dirty="0" smtClean="0"/>
              <a:t> to </a:t>
            </a:r>
            <a:r>
              <a:rPr lang="it-IT" sz="1200" baseline="0" dirty="0" err="1" smtClean="0"/>
              <a:t>enter</a:t>
            </a:r>
            <a:r>
              <a:rPr lang="it-IT" sz="1200" baseline="0" dirty="0" smtClean="0"/>
              <a:t> the body. </a:t>
            </a:r>
            <a:r>
              <a:rPr lang="it-IT" sz="1200" baseline="0" dirty="0" err="1" smtClean="0"/>
              <a:t>Hazardous</a:t>
            </a:r>
            <a:r>
              <a:rPr lang="it-IT" sz="1200" baseline="0" dirty="0" smtClean="0"/>
              <a:t> </a:t>
            </a:r>
            <a:r>
              <a:rPr lang="it-IT" sz="1200" baseline="0" dirty="0" err="1" smtClean="0"/>
              <a:t>substances</a:t>
            </a:r>
            <a:r>
              <a:rPr lang="it-IT" sz="1200" baseline="0" dirty="0" smtClean="0"/>
              <a:t> can </a:t>
            </a:r>
            <a:r>
              <a:rPr lang="it-IT" sz="1200" baseline="0" dirty="0" err="1" smtClean="0"/>
              <a:t>also</a:t>
            </a:r>
            <a:r>
              <a:rPr lang="it-IT" sz="1200" baseline="0" dirty="0" smtClean="0"/>
              <a:t> </a:t>
            </a:r>
            <a:r>
              <a:rPr lang="it-IT" sz="1200" baseline="0" dirty="0" err="1" smtClean="0"/>
              <a:t>get</a:t>
            </a:r>
            <a:r>
              <a:rPr lang="it-IT" sz="1200" baseline="0" dirty="0" smtClean="0"/>
              <a:t> </a:t>
            </a:r>
            <a:r>
              <a:rPr lang="it-IT" sz="1200" baseline="0" dirty="0" err="1" smtClean="0"/>
              <a:t>into</a:t>
            </a:r>
            <a:r>
              <a:rPr lang="it-IT" sz="1200" baseline="0" dirty="0" smtClean="0"/>
              <a:t> the body </a:t>
            </a:r>
            <a:r>
              <a:rPr lang="it-IT" sz="1200" baseline="0" dirty="0" err="1" smtClean="0"/>
              <a:t>through</a:t>
            </a:r>
            <a:r>
              <a:rPr lang="it-IT" sz="1200" baseline="0" dirty="0" smtClean="0"/>
              <a:t> the </a:t>
            </a:r>
            <a:r>
              <a:rPr lang="it-IT" sz="1200" baseline="0" dirty="0" err="1" smtClean="0"/>
              <a:t>eyes</a:t>
            </a:r>
            <a:r>
              <a:rPr lang="it-IT" sz="1200" baseline="0" dirty="0" smtClean="0"/>
              <a:t>, by </a:t>
            </a:r>
            <a:r>
              <a:rPr lang="it-IT" sz="1200" baseline="0" dirty="0" err="1" smtClean="0"/>
              <a:t>injection</a:t>
            </a:r>
            <a:r>
              <a:rPr lang="it-IT" sz="1200" baseline="0" dirty="0" smtClean="0"/>
              <a:t>, </a:t>
            </a:r>
            <a:r>
              <a:rPr lang="it-IT" sz="1200" baseline="0" dirty="0" err="1" smtClean="0"/>
              <a:t>through</a:t>
            </a:r>
            <a:r>
              <a:rPr lang="it-IT" sz="1200" baseline="0" dirty="0" smtClean="0"/>
              <a:t> the placenta (from </a:t>
            </a:r>
            <a:r>
              <a:rPr lang="it-IT" sz="1200" baseline="0" dirty="0" err="1" smtClean="0"/>
              <a:t>pregnant</a:t>
            </a:r>
            <a:r>
              <a:rPr lang="it-IT" sz="1200" baseline="0" dirty="0" smtClean="0"/>
              <a:t> </a:t>
            </a:r>
            <a:r>
              <a:rPr lang="it-IT" sz="1200" baseline="0" dirty="0" err="1" smtClean="0"/>
              <a:t>mother</a:t>
            </a:r>
            <a:r>
              <a:rPr lang="it-IT" sz="1200" baseline="0" dirty="0" smtClean="0"/>
              <a:t> to </a:t>
            </a:r>
            <a:r>
              <a:rPr lang="it-IT" sz="1200" baseline="0" dirty="0" err="1" smtClean="0"/>
              <a:t>fetus</a:t>
            </a:r>
            <a:r>
              <a:rPr lang="it-IT" sz="1200" baseline="0" dirty="0" smtClean="0"/>
              <a:t>). </a:t>
            </a:r>
            <a:r>
              <a:rPr lang="it-IT" sz="1200" baseline="0" dirty="0" err="1" smtClean="0"/>
              <a:t>Children</a:t>
            </a:r>
            <a:r>
              <a:rPr lang="it-IT" sz="1200" baseline="0" dirty="0" smtClean="0"/>
              <a:t> are </a:t>
            </a:r>
            <a:r>
              <a:rPr lang="it-IT" sz="1200" baseline="0" dirty="0" err="1" smtClean="0"/>
              <a:t>at</a:t>
            </a:r>
            <a:r>
              <a:rPr lang="it-IT" sz="1200" baseline="0" dirty="0" smtClean="0"/>
              <a:t> high </a:t>
            </a:r>
            <a:r>
              <a:rPr lang="it-IT" sz="1200" baseline="0" dirty="0" err="1" smtClean="0"/>
              <a:t>risk</a:t>
            </a:r>
            <a:r>
              <a:rPr lang="it-IT" sz="1200" baseline="0" dirty="0" smtClean="0"/>
              <a:t> of </a:t>
            </a:r>
            <a:r>
              <a:rPr lang="it-IT" sz="1200" baseline="0" dirty="0" err="1" smtClean="0"/>
              <a:t>accidentally</a:t>
            </a:r>
            <a:r>
              <a:rPr lang="it-IT" sz="1200" baseline="0" dirty="0" smtClean="0"/>
              <a:t> </a:t>
            </a:r>
            <a:r>
              <a:rPr lang="it-IT" sz="1200" baseline="0" dirty="0" err="1" smtClean="0"/>
              <a:t>ingesting</a:t>
            </a:r>
            <a:r>
              <a:rPr lang="it-IT" sz="1200" baseline="0" dirty="0" smtClean="0"/>
              <a:t> </a:t>
            </a:r>
            <a:r>
              <a:rPr lang="it-IT" sz="1200" baseline="0" dirty="0" err="1" smtClean="0"/>
              <a:t>hazardous</a:t>
            </a:r>
            <a:r>
              <a:rPr lang="it-IT" sz="1200" baseline="0" dirty="0" smtClean="0"/>
              <a:t> </a:t>
            </a:r>
            <a:r>
              <a:rPr lang="it-IT" sz="1200" baseline="0" dirty="0" err="1" smtClean="0"/>
              <a:t>substances</a:t>
            </a:r>
            <a:r>
              <a:rPr lang="it-IT" sz="1200" baseline="0" dirty="0" smtClean="0"/>
              <a:t> </a:t>
            </a:r>
            <a:r>
              <a:rPr lang="it-IT" sz="1200" baseline="0" dirty="0" err="1" smtClean="0"/>
              <a:t>if</a:t>
            </a:r>
            <a:r>
              <a:rPr lang="it-IT" sz="1200" baseline="0" dirty="0" smtClean="0"/>
              <a:t> </a:t>
            </a:r>
            <a:r>
              <a:rPr lang="it-IT" sz="1200" baseline="0" dirty="0" err="1" smtClean="0"/>
              <a:t>these</a:t>
            </a:r>
            <a:r>
              <a:rPr lang="it-IT" sz="1200" baseline="0" dirty="0" smtClean="0"/>
              <a:t> are </a:t>
            </a:r>
            <a:r>
              <a:rPr lang="it-IT" sz="1200" baseline="0" dirty="0" err="1" smtClean="0"/>
              <a:t>not</a:t>
            </a:r>
            <a:r>
              <a:rPr lang="it-IT" sz="1200" baseline="0" dirty="0" smtClean="0"/>
              <a:t> </a:t>
            </a:r>
            <a:r>
              <a:rPr lang="it-IT" sz="1200" baseline="0" dirty="0" err="1" smtClean="0"/>
              <a:t>properly</a:t>
            </a:r>
            <a:r>
              <a:rPr lang="it-IT" sz="1200" baseline="0" dirty="0" smtClean="0"/>
              <a:t> </a:t>
            </a:r>
            <a:r>
              <a:rPr lang="it-IT" sz="1200" baseline="0" dirty="0" err="1" smtClean="0"/>
              <a:t>stored</a:t>
            </a:r>
            <a:r>
              <a:rPr lang="it-IT" sz="1200" baseline="0" dirty="0" smtClean="0"/>
              <a:t>.</a:t>
            </a:r>
            <a:endParaRPr lang="es-ES" sz="1200"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26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dirty="0" err="1" smtClean="0"/>
              <a:t>Two</a:t>
            </a:r>
            <a:r>
              <a:rPr lang="it-IT" sz="1200" dirty="0" smtClean="0"/>
              <a:t> ILO </a:t>
            </a:r>
            <a:r>
              <a:rPr lang="en-US" sz="1200" dirty="0" smtClean="0"/>
              <a:t>instruments: the Violence and Harassment Convention 2019 (No. 190) and its Recommendation 2019 (No. 206):</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dirty="0" err="1" smtClean="0"/>
              <a:t>Two</a:t>
            </a:r>
            <a:r>
              <a:rPr lang="it-IT" sz="1200" dirty="0" smtClean="0"/>
              <a:t> ILO </a:t>
            </a:r>
            <a:r>
              <a:rPr lang="en-US" sz="1200" dirty="0" smtClean="0"/>
              <a:t>instruments: the Violence and Harassment Convention 2019 (No. 190) and its Recommendation 2019 (No. 206):</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Note for presenters:</a:t>
            </a:r>
          </a:p>
          <a:p>
            <a:endParaRPr lang="en-GB" dirty="0" smtClean="0"/>
          </a:p>
          <a:p>
            <a:r>
              <a:rPr lang="en-GB" dirty="0" smtClean="0"/>
              <a:t>The</a:t>
            </a:r>
            <a:r>
              <a:rPr lang="en-GB" baseline="0" dirty="0" smtClean="0"/>
              <a:t> aim on the next slides this to ensure participants understand the difference between hazard and risk.</a:t>
            </a:r>
          </a:p>
          <a:p>
            <a:endParaRPr lang="en-GB" baseline="0" dirty="0" smtClean="0"/>
          </a:p>
          <a:p>
            <a:r>
              <a:rPr lang="en-GB" baseline="0" dirty="0" smtClean="0"/>
              <a:t>Participants may state here that a guard is missing, true but the missing guard is not the hazard! The spinning fan blades are the hazard as when rotating they have the potential to cause harm. Participants may mention electricity or that the fan may fall of its position both could cause harm</a:t>
            </a:r>
            <a:endParaRPr lang="en-GB" dirty="0" smtClean="0"/>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29</a:t>
            </a:fld>
            <a:endParaRPr lang="en-GB"/>
          </a:p>
        </p:txBody>
      </p:sp>
    </p:spTree>
    <p:extLst>
      <p:ext uri="{BB962C8B-B14F-4D97-AF65-F5344CB8AC3E}">
        <p14:creationId xmlns:p14="http://schemas.microsoft.com/office/powerpoint/2010/main" val="3450968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Ask participants which presents the highest risk and why</a:t>
            </a:r>
          </a:p>
          <a:p>
            <a:endParaRPr lang="en-US" dirty="0" smtClean="0"/>
          </a:p>
          <a:p>
            <a:r>
              <a:rPr lang="en-US" sz="1200" dirty="0" smtClean="0"/>
              <a:t>The risk is the chance, high or low, that somebody could be harmed by hazards, together with an indication of how serious the harm could be. In both of these images the severity of</a:t>
            </a:r>
            <a:r>
              <a:rPr lang="en-US" sz="1200" baseline="0" dirty="0" smtClean="0"/>
              <a:t> injury if a worker touched the spinning fan blades will be the same. However it is more probable that the worker will touch the fan blades when the fan is on the desk as opposed to when it is on the book shelf.</a:t>
            </a: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30</a:t>
            </a:fld>
            <a:endParaRPr lang="en-GB"/>
          </a:p>
        </p:txBody>
      </p:sp>
    </p:spTree>
    <p:extLst>
      <p:ext uri="{BB962C8B-B14F-4D97-AF65-F5344CB8AC3E}">
        <p14:creationId xmlns:p14="http://schemas.microsoft.com/office/powerpoint/2010/main" val="4093568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31</a:t>
            </a:fld>
            <a:endParaRPr lang="en-GB"/>
          </a:p>
        </p:txBody>
      </p:sp>
    </p:spTree>
    <p:extLst>
      <p:ext uri="{BB962C8B-B14F-4D97-AF65-F5344CB8AC3E}">
        <p14:creationId xmlns:p14="http://schemas.microsoft.com/office/powerpoint/2010/main" val="4093568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next</a:t>
            </a:r>
            <a:r>
              <a:rPr lang="en-US" dirty="0" smtClean="0"/>
              <a:t> slides are present to introduce risk matrices and participants can be asked how</a:t>
            </a:r>
            <a:r>
              <a:rPr lang="en-US" baseline="0" dirty="0" smtClean="0"/>
              <a:t> they may define slightly, moderately or very harmful and Low probability, probable and highly probable.</a:t>
            </a:r>
            <a:endParaRPr lang="en-US"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32</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n-US" b="0" dirty="0" smtClean="0">
                <a:solidFill>
                  <a:srgbClr val="8E0000"/>
                </a:solidFill>
              </a:rPr>
              <a:t>Discuss slightly harmful,</a:t>
            </a:r>
            <a:r>
              <a:rPr lang="en-US" b="0" baseline="0" dirty="0" smtClean="0">
                <a:solidFill>
                  <a:srgbClr val="8E0000"/>
                </a:solidFill>
              </a:rPr>
              <a:t> moderately harmful and very harmful</a:t>
            </a:r>
            <a:r>
              <a:rPr lang="en-US" b="0" dirty="0" smtClean="0">
                <a:solidFill>
                  <a:srgbClr val="8E0000"/>
                </a:solidFill>
              </a:rPr>
              <a:t> with participants </a:t>
            </a:r>
          </a:p>
          <a:p>
            <a:pPr algn="just"/>
            <a:endParaRPr lang="en-US" b="1" dirty="0" smtClean="0">
              <a:solidFill>
                <a:srgbClr val="8E0000"/>
              </a:solidFill>
            </a:endParaRPr>
          </a:p>
          <a:p>
            <a:pPr algn="just"/>
            <a:r>
              <a:rPr lang="en-US" b="1" dirty="0" smtClean="0">
                <a:solidFill>
                  <a:srgbClr val="8E0000"/>
                </a:solidFill>
              </a:rPr>
              <a:t>Slightly harmful: </a:t>
            </a:r>
            <a:r>
              <a:rPr lang="en-US" dirty="0" smtClean="0"/>
              <a:t>this may refer to injury or illness, which may need only minor first aid treatment, or there could be some short process interruption. It does not keep anyone off work for more than a couple of days, if at all. </a:t>
            </a:r>
          </a:p>
          <a:p>
            <a:pPr algn="just"/>
            <a:endParaRPr lang="en-US" dirty="0" smtClean="0"/>
          </a:p>
          <a:p>
            <a:pPr algn="just"/>
            <a:r>
              <a:rPr lang="en-US" b="1" dirty="0" smtClean="0">
                <a:solidFill>
                  <a:srgbClr val="8E0000"/>
                </a:solidFill>
              </a:rPr>
              <a:t>Moderately harmful: </a:t>
            </a:r>
            <a:r>
              <a:rPr lang="en-US" dirty="0" smtClean="0"/>
              <a:t>injuries or ill health that may cause temporary incapacity from which the person can recover – a broken arm or minor fracture, for example. The injury or illness keeps the victim off work and poorly for a substantial period of time. The worker/employer can make a claim for lost time injury or illness, or process interruption may be for a couple of days</a:t>
            </a:r>
          </a:p>
          <a:p>
            <a:pPr algn="just"/>
            <a:endParaRPr lang="en-US" dirty="0" smtClean="0"/>
          </a:p>
          <a:p>
            <a:pPr algn="just"/>
            <a:r>
              <a:rPr lang="en-US" b="1" dirty="0" smtClean="0">
                <a:solidFill>
                  <a:srgbClr val="8E0000"/>
                </a:solidFill>
              </a:rPr>
              <a:t>Very harmful: </a:t>
            </a:r>
            <a:r>
              <a:rPr lang="en-US" dirty="0" smtClean="0"/>
              <a:t>injury or illness or death and possible long-term or permanent injury or illness, including death, amputations, and noise-induced hearing loss. “Life-changing injuries” is a common term in this context</a:t>
            </a:r>
            <a:endParaRPr lang="en-GB" dirty="0" smtClean="0"/>
          </a:p>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33</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n-US" b="0" dirty="0" smtClean="0">
                <a:solidFill>
                  <a:srgbClr val="8E0000"/>
                </a:solidFill>
              </a:rPr>
              <a:t>Discuss slightly harmful,</a:t>
            </a:r>
            <a:r>
              <a:rPr lang="en-US" b="0" baseline="0" dirty="0" smtClean="0">
                <a:solidFill>
                  <a:srgbClr val="8E0000"/>
                </a:solidFill>
              </a:rPr>
              <a:t> moderately harmful and very harmful</a:t>
            </a:r>
            <a:r>
              <a:rPr lang="en-US" b="0" dirty="0" smtClean="0">
                <a:solidFill>
                  <a:srgbClr val="8E0000"/>
                </a:solidFill>
              </a:rPr>
              <a:t> with participants </a:t>
            </a:r>
          </a:p>
          <a:p>
            <a:pPr algn="just"/>
            <a:endParaRPr lang="en-US" b="1" dirty="0" smtClean="0">
              <a:solidFill>
                <a:srgbClr val="8E0000"/>
              </a:solidFill>
            </a:endParaRPr>
          </a:p>
          <a:p>
            <a:pPr algn="just"/>
            <a:r>
              <a:rPr lang="en-US" b="1" dirty="0" smtClean="0">
                <a:solidFill>
                  <a:srgbClr val="8E0000"/>
                </a:solidFill>
              </a:rPr>
              <a:t>Slightly harmful: </a:t>
            </a:r>
            <a:r>
              <a:rPr lang="en-US" dirty="0" smtClean="0"/>
              <a:t>this may refer to injury or illness, which may need only minor first aid treatment, or there could be some short process interruption. It does not keep anyone off work for more than a couple of days, if at all. </a:t>
            </a:r>
          </a:p>
          <a:p>
            <a:pPr algn="just"/>
            <a:endParaRPr lang="en-US" dirty="0" smtClean="0"/>
          </a:p>
          <a:p>
            <a:pPr algn="just"/>
            <a:r>
              <a:rPr lang="en-US" b="1" dirty="0" smtClean="0">
                <a:solidFill>
                  <a:srgbClr val="8E0000"/>
                </a:solidFill>
              </a:rPr>
              <a:t>Moderately harmful: </a:t>
            </a:r>
            <a:r>
              <a:rPr lang="en-US" dirty="0" smtClean="0"/>
              <a:t>injuries or ill health that may cause temporary incapacity from which the person can recover – a broken arm or minor fracture, for example. The injury or illness keeps the victim off work and poorly for a substantial period of time. The worker/employer can make a claim for lost time injury or illness, or process interruption may be for a couple of days</a:t>
            </a:r>
          </a:p>
          <a:p>
            <a:pPr algn="just"/>
            <a:endParaRPr lang="en-US" dirty="0" smtClean="0"/>
          </a:p>
          <a:p>
            <a:pPr algn="just"/>
            <a:r>
              <a:rPr lang="en-US" b="1" dirty="0" smtClean="0">
                <a:solidFill>
                  <a:srgbClr val="8E0000"/>
                </a:solidFill>
              </a:rPr>
              <a:t>Very harmful: </a:t>
            </a:r>
            <a:r>
              <a:rPr lang="en-US" dirty="0" smtClean="0"/>
              <a:t>injury or illness or death and possible long-term or permanent injury or illness, including death, amputations, and noise-induced hearing loss. “Life-changing injuries” is a common term in this context</a:t>
            </a: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34</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Discuss risk levels with participants </a:t>
            </a:r>
          </a:p>
          <a:p>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smtClean="0"/>
              <a:t>Low risk </a:t>
            </a:r>
            <a:r>
              <a:rPr lang="en-US" dirty="0" smtClean="0"/>
              <a:t>there may be a slight risk of minor injury or ill health occurring.</a:t>
            </a:r>
          </a:p>
          <a:p>
            <a:endParaRPr lang="en-GB" dirty="0" smtClean="0"/>
          </a:p>
          <a:p>
            <a:r>
              <a:rPr lang="en-GB" b="1" dirty="0" smtClean="0"/>
              <a:t>Medium risk </a:t>
            </a:r>
            <a:r>
              <a:rPr lang="en-US" dirty="0" smtClean="0"/>
              <a:t>the severity of injury or ill health are serious, or the probability is raised, even when less serious harm can be expected to result</a:t>
            </a:r>
            <a:endParaRPr lang="en-GB" dirty="0" smtClean="0"/>
          </a:p>
          <a:p>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smtClean="0"/>
              <a:t>High risk </a:t>
            </a:r>
            <a:r>
              <a:rPr lang="en-US" dirty="0" smtClean="0"/>
              <a:t>it is probable or highly probable that there would be moderate or serious injury or illness or death. These risks require immediate action!</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35</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Discuss questions</a:t>
            </a:r>
            <a:r>
              <a:rPr lang="en-GB" baseline="0" dirty="0" smtClean="0"/>
              <a:t> with</a:t>
            </a:r>
            <a:r>
              <a:rPr lang="en-GB" dirty="0" smtClean="0"/>
              <a:t> participants.</a:t>
            </a:r>
          </a:p>
          <a:p>
            <a:endParaRPr lang="en-GB" dirty="0" smtClean="0"/>
          </a:p>
          <a:p>
            <a:r>
              <a:rPr lang="en-GB" dirty="0" smtClean="0"/>
              <a:t>Often</a:t>
            </a:r>
            <a:r>
              <a:rPr lang="en-GB" baseline="0" dirty="0" smtClean="0"/>
              <a:t> responses will state there is no hazard present BUT the fan blades are spinning and thus </a:t>
            </a:r>
            <a:r>
              <a:rPr lang="en-US" sz="1200" dirty="0" smtClean="0"/>
              <a:t>there is the potential to cause injury so Hazard is present.</a:t>
            </a:r>
          </a:p>
          <a:p>
            <a:endParaRPr lang="en-US" sz="1200" dirty="0" smtClean="0"/>
          </a:p>
          <a:p>
            <a:r>
              <a:rPr lang="en-US" sz="1200" dirty="0" smtClean="0"/>
              <a:t>But as a guard is in place the probability of touching the spinning blade is none existent and there is no risk of injury thus risk is acceptable. </a:t>
            </a:r>
          </a:p>
          <a:p>
            <a:endParaRPr lang="en-US" sz="1200" dirty="0" smtClean="0"/>
          </a:p>
          <a:p>
            <a:r>
              <a:rPr lang="en-US" sz="1200" dirty="0" smtClean="0">
                <a:solidFill>
                  <a:srgbClr val="FF0000"/>
                </a:solidFill>
              </a:rPr>
              <a:t>It is very important that participants understand the difference between hazard and risk and thus it is vital</a:t>
            </a:r>
            <a:endParaRPr lang="en-GB" dirty="0">
              <a:solidFill>
                <a:srgbClr val="FF0000"/>
              </a:solidFill>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36</a:t>
            </a:fld>
            <a:endParaRPr lang="en-GB"/>
          </a:p>
        </p:txBody>
      </p:sp>
    </p:spTree>
    <p:extLst>
      <p:ext uri="{BB962C8B-B14F-4D97-AF65-F5344CB8AC3E}">
        <p14:creationId xmlns:p14="http://schemas.microsoft.com/office/powerpoint/2010/main" val="41230095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Trainer to lead </a:t>
            </a:r>
            <a:r>
              <a:rPr lang="it-IT" dirty="0" smtClean="0"/>
              <a:t>Lead to</a:t>
            </a:r>
            <a:r>
              <a:rPr lang="it-IT" baseline="0" dirty="0" smtClean="0"/>
              <a:t> </a:t>
            </a:r>
            <a:r>
              <a:rPr lang="it-IT" baseline="0" dirty="0" err="1" smtClean="0"/>
              <a:t>reflection</a:t>
            </a:r>
            <a:r>
              <a:rPr lang="it-IT" baseline="0" dirty="0" smtClean="0"/>
              <a:t> on the </a:t>
            </a:r>
            <a:r>
              <a:rPr lang="it-IT" baseline="0" dirty="0" err="1" smtClean="0"/>
              <a:t>fact</a:t>
            </a:r>
            <a:r>
              <a:rPr lang="it-IT" baseline="0" dirty="0" smtClean="0"/>
              <a:t> </a:t>
            </a:r>
            <a:r>
              <a:rPr lang="it-IT" baseline="0" dirty="0" err="1" smtClean="0"/>
              <a:t>that</a:t>
            </a:r>
            <a:r>
              <a:rPr lang="it-IT" baseline="0" dirty="0" smtClean="0"/>
              <a:t> </a:t>
            </a:r>
            <a:r>
              <a:rPr lang="it-IT" baseline="0" dirty="0" err="1" smtClean="0"/>
              <a:t>occupational</a:t>
            </a:r>
            <a:r>
              <a:rPr lang="it-IT" baseline="0" dirty="0" smtClean="0"/>
              <a:t> </a:t>
            </a:r>
            <a:r>
              <a:rPr lang="it-IT" baseline="0" dirty="0" err="1" smtClean="0"/>
              <a:t>diseases</a:t>
            </a:r>
            <a:r>
              <a:rPr lang="it-IT" baseline="0" dirty="0" smtClean="0"/>
              <a:t> are </a:t>
            </a:r>
            <a:r>
              <a:rPr lang="it-IT" baseline="0" dirty="0" err="1" smtClean="0"/>
              <a:t>frequently</a:t>
            </a:r>
            <a:r>
              <a:rPr lang="it-IT" baseline="0" dirty="0" smtClean="0"/>
              <a:t> </a:t>
            </a:r>
            <a:r>
              <a:rPr lang="it-IT" baseline="0" dirty="0" err="1" smtClean="0"/>
              <a:t>undetected</a:t>
            </a:r>
            <a:r>
              <a:rPr lang="it-IT" baseline="0" dirty="0" smtClean="0"/>
              <a:t> and </a:t>
            </a:r>
            <a:r>
              <a:rPr lang="it-IT" baseline="0" dirty="0" err="1" smtClean="0"/>
              <a:t>unreported</a:t>
            </a:r>
            <a:r>
              <a:rPr lang="it-IT" baseline="0" dirty="0" smtClean="0"/>
              <a:t> </a:t>
            </a:r>
            <a:r>
              <a:rPr lang="it-IT" baseline="0" dirty="0" err="1" smtClean="0"/>
              <a:t>even</a:t>
            </a:r>
            <a:r>
              <a:rPr lang="it-IT" baseline="0" dirty="0" smtClean="0"/>
              <a:t> </a:t>
            </a:r>
            <a:r>
              <a:rPr lang="it-IT" baseline="0" dirty="0" err="1" smtClean="0"/>
              <a:t>if</a:t>
            </a:r>
            <a:r>
              <a:rPr lang="it-IT" baseline="0" dirty="0" smtClean="0"/>
              <a:t> </a:t>
            </a:r>
            <a:r>
              <a:rPr lang="it-IT" baseline="0" dirty="0" err="1" smtClean="0"/>
              <a:t>they</a:t>
            </a:r>
            <a:r>
              <a:rPr lang="it-IT" baseline="0" dirty="0" smtClean="0"/>
              <a:t> cause </a:t>
            </a:r>
            <a:r>
              <a:rPr lang="it-IT" baseline="0" dirty="0" err="1" smtClean="0"/>
              <a:t>many</a:t>
            </a:r>
            <a:r>
              <a:rPr lang="it-IT" baseline="0" dirty="0" smtClean="0"/>
              <a:t> more </a:t>
            </a:r>
            <a:r>
              <a:rPr lang="it-IT" baseline="0" dirty="0" err="1" smtClean="0"/>
              <a:t>deaths</a:t>
            </a:r>
            <a:r>
              <a:rPr lang="it-IT" baseline="0" dirty="0" smtClean="0"/>
              <a:t> </a:t>
            </a:r>
            <a:r>
              <a:rPr lang="it-IT" baseline="0" dirty="0" err="1" smtClean="0"/>
              <a:t>than</a:t>
            </a:r>
            <a:r>
              <a:rPr lang="it-IT" baseline="0" dirty="0" smtClean="0"/>
              <a:t> </a:t>
            </a:r>
            <a:r>
              <a:rPr lang="it-IT" baseline="0" dirty="0" err="1" smtClean="0"/>
              <a:t>occupational</a:t>
            </a:r>
            <a:r>
              <a:rPr lang="it-IT" baseline="0" dirty="0" smtClean="0"/>
              <a:t> </a:t>
            </a:r>
            <a:r>
              <a:rPr lang="it-IT" baseline="0" dirty="0" err="1" smtClean="0"/>
              <a:t>accidents</a:t>
            </a:r>
            <a:r>
              <a:rPr lang="it-IT" baseline="0" dirty="0" smtClean="0"/>
              <a:t> </a:t>
            </a:r>
            <a:r>
              <a:rPr lang="it-IT" baseline="0" dirty="0" err="1" smtClean="0"/>
              <a:t>worldwide</a:t>
            </a:r>
            <a:r>
              <a:rPr lang="it-IT" baseline="0" dirty="0" smtClean="0"/>
              <a:t>. </a:t>
            </a:r>
            <a:r>
              <a:rPr lang="it-IT" baseline="0" dirty="0" err="1" smtClean="0"/>
              <a:t>Occupational</a:t>
            </a:r>
            <a:r>
              <a:rPr lang="it-IT" baseline="0" dirty="0" smtClean="0"/>
              <a:t> </a:t>
            </a:r>
            <a:r>
              <a:rPr lang="it-IT" baseline="0" dirty="0" err="1" smtClean="0"/>
              <a:t>diseases</a:t>
            </a:r>
            <a:r>
              <a:rPr lang="it-IT" baseline="0" dirty="0" smtClean="0"/>
              <a:t> </a:t>
            </a:r>
            <a:r>
              <a:rPr lang="it-IT" baseline="0" dirty="0" err="1" smtClean="0"/>
              <a:t>lead</a:t>
            </a:r>
            <a:r>
              <a:rPr lang="it-IT" baseline="0" dirty="0" smtClean="0"/>
              <a:t> to 6.5 </a:t>
            </a:r>
            <a:r>
              <a:rPr lang="it-IT" baseline="0" dirty="0" err="1" smtClean="0"/>
              <a:t>times</a:t>
            </a:r>
            <a:r>
              <a:rPr lang="it-IT" baseline="0" dirty="0" smtClean="0"/>
              <a:t> </a:t>
            </a:r>
            <a:r>
              <a:rPr lang="it-IT" baseline="0" dirty="0" err="1" smtClean="0"/>
              <a:t>as</a:t>
            </a:r>
            <a:r>
              <a:rPr lang="it-IT" baseline="0" dirty="0" smtClean="0"/>
              <a:t> </a:t>
            </a:r>
            <a:r>
              <a:rPr lang="it-IT" baseline="0" dirty="0" err="1" smtClean="0"/>
              <a:t>many</a:t>
            </a:r>
            <a:r>
              <a:rPr lang="it-IT" baseline="0" dirty="0" smtClean="0"/>
              <a:t> </a:t>
            </a:r>
            <a:r>
              <a:rPr lang="it-IT" baseline="0" dirty="0" err="1" smtClean="0"/>
              <a:t>deathy</a:t>
            </a:r>
            <a:r>
              <a:rPr lang="it-IT" baseline="0" dirty="0" smtClean="0"/>
              <a:t> per </a:t>
            </a:r>
            <a:r>
              <a:rPr lang="it-IT" baseline="0" dirty="0" err="1" smtClean="0"/>
              <a:t>day</a:t>
            </a:r>
            <a:r>
              <a:rPr lang="it-IT" baseline="0" dirty="0" smtClean="0"/>
              <a:t> </a:t>
            </a:r>
            <a:r>
              <a:rPr lang="it-IT" baseline="0" dirty="0" err="1" smtClean="0"/>
              <a:t>than</a:t>
            </a:r>
            <a:r>
              <a:rPr lang="it-IT" baseline="0" dirty="0" smtClean="0"/>
              <a:t> </a:t>
            </a:r>
            <a:r>
              <a:rPr lang="it-IT" baseline="0" dirty="0" err="1" smtClean="0"/>
              <a:t>occupational</a:t>
            </a:r>
            <a:r>
              <a:rPr lang="it-IT" baseline="0" dirty="0" smtClean="0"/>
              <a:t> </a:t>
            </a:r>
            <a:r>
              <a:rPr lang="it-IT" baseline="0" dirty="0" err="1" smtClean="0"/>
              <a:t>accidents</a:t>
            </a:r>
            <a:r>
              <a:rPr lang="it-IT" baseline="0" dirty="0" smtClean="0"/>
              <a:t>.</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37</a:t>
            </a:fld>
            <a:endParaRPr lang="en-GB"/>
          </a:p>
        </p:txBody>
      </p:sp>
    </p:spTree>
    <p:extLst>
      <p:ext uri="{BB962C8B-B14F-4D97-AF65-F5344CB8AC3E}">
        <p14:creationId xmlns:p14="http://schemas.microsoft.com/office/powerpoint/2010/main" val="2886194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it-IT" dirty="0" smtClean="0"/>
              <a:t>GDP: </a:t>
            </a:r>
            <a:r>
              <a:rPr lang="it-IT" dirty="0" err="1" smtClean="0"/>
              <a:t>Gross</a:t>
            </a:r>
            <a:r>
              <a:rPr lang="it-IT" dirty="0" smtClean="0"/>
              <a:t> </a:t>
            </a:r>
            <a:r>
              <a:rPr lang="it-IT" dirty="0" err="1" smtClean="0"/>
              <a:t>Domestic</a:t>
            </a:r>
            <a:r>
              <a:rPr lang="it-IT" dirty="0" smtClean="0"/>
              <a:t> Product. The </a:t>
            </a:r>
            <a:r>
              <a:rPr lang="it-IT" dirty="0" err="1" smtClean="0"/>
              <a:t>loss</a:t>
            </a:r>
            <a:r>
              <a:rPr lang="it-IT" dirty="0" smtClean="0"/>
              <a:t> </a:t>
            </a:r>
            <a:r>
              <a:rPr lang="it-IT" dirty="0" err="1" smtClean="0"/>
              <a:t>is</a:t>
            </a:r>
            <a:r>
              <a:rPr lang="it-IT" dirty="0" smtClean="0"/>
              <a:t> </a:t>
            </a:r>
            <a:r>
              <a:rPr lang="it-IT" dirty="0" err="1" smtClean="0"/>
              <a:t>calculated</a:t>
            </a:r>
            <a:r>
              <a:rPr lang="it-IT" baseline="0" dirty="0" smtClean="0"/>
              <a:t> </a:t>
            </a:r>
            <a:r>
              <a:rPr lang="it-IT" baseline="0" dirty="0" err="1" smtClean="0"/>
              <a:t>at</a:t>
            </a:r>
            <a:r>
              <a:rPr lang="it-IT" baseline="0" dirty="0" smtClean="0"/>
              <a:t> </a:t>
            </a:r>
            <a:r>
              <a:rPr lang="it-IT" baseline="0" dirty="0" err="1" smtClean="0"/>
              <a:t>about</a:t>
            </a:r>
            <a:r>
              <a:rPr lang="it-IT" baseline="0" dirty="0" smtClean="0"/>
              <a:t> 2.8 </a:t>
            </a:r>
            <a:r>
              <a:rPr lang="it-IT" baseline="0" dirty="0" err="1" smtClean="0"/>
              <a:t>billion</a:t>
            </a:r>
            <a:r>
              <a:rPr lang="it-IT" baseline="0" dirty="0" smtClean="0"/>
              <a:t> US </a:t>
            </a:r>
            <a:r>
              <a:rPr lang="it-IT" baseline="0" dirty="0" err="1" smtClean="0"/>
              <a:t>dollars</a:t>
            </a:r>
            <a:r>
              <a:rPr lang="it-IT" baseline="0" dirty="0" smtClean="0"/>
              <a:t>.</a:t>
            </a:r>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38</a:t>
            </a:fld>
            <a:endParaRPr lang="en-GB"/>
          </a:p>
        </p:txBody>
      </p:sp>
    </p:spTree>
    <p:extLst>
      <p:ext uri="{BB962C8B-B14F-4D97-AF65-F5344CB8AC3E}">
        <p14:creationId xmlns:p14="http://schemas.microsoft.com/office/powerpoint/2010/main" val="32495687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i="1" dirty="0" smtClean="0">
                <a:solidFill>
                  <a:srgbClr val="230050"/>
                </a:solidFill>
                <a:latin typeface="Arial" panose="020B0604020202020204" pitchFamily="34" charset="0"/>
                <a:cs typeface="Arial" panose="020B0604020202020204" pitchFamily="34" charset="0"/>
              </a:rPr>
              <a:t>Note the</a:t>
            </a:r>
            <a:r>
              <a:rPr lang="en-GB" sz="1200" i="1" baseline="0" dirty="0" smtClean="0">
                <a:solidFill>
                  <a:srgbClr val="230050"/>
                </a:solidFill>
                <a:latin typeface="Arial" panose="020B0604020202020204" pitchFamily="34" charset="0"/>
                <a:cs typeface="Arial" panose="020B0604020202020204" pitchFamily="34" charset="0"/>
              </a:rPr>
              <a:t> </a:t>
            </a:r>
            <a:r>
              <a:rPr lang="en-GB" sz="1200" i="1" dirty="0" smtClean="0">
                <a:solidFill>
                  <a:srgbClr val="230050"/>
                </a:solidFill>
                <a:latin typeface="Arial" panose="020B0604020202020204" pitchFamily="34" charset="0"/>
                <a:cs typeface="Arial" panose="020B0604020202020204" pitchFamily="34" charset="0"/>
              </a:rPr>
              <a:t>Definitions are in italics and from Protocol of 2002 to the Occupational Safety and Health Convention</a:t>
            </a:r>
          </a:p>
          <a:p>
            <a:endParaRPr lang="en-GB" sz="1200" i="1" dirty="0" smtClean="0">
              <a:solidFill>
                <a:srgbClr val="230050"/>
              </a:solidFill>
              <a:latin typeface="Arial" panose="020B0604020202020204" pitchFamily="34" charset="0"/>
              <a:cs typeface="Arial" panose="020B0604020202020204" pitchFamily="34" charset="0"/>
            </a:endParaRPr>
          </a:p>
          <a:p>
            <a:r>
              <a:rPr lang="en-US" sz="1200" kern="1200" dirty="0" smtClean="0">
                <a:solidFill>
                  <a:schemeClr val="tx1"/>
                </a:solidFill>
                <a:effectLst/>
                <a:latin typeface="+mn-lt"/>
                <a:ea typeface="+mn-ea"/>
                <a:cs typeface="+mn-cs"/>
              </a:rPr>
              <a:t>In some countries Commuting accidents are also be considered reportable accidents.</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Causation chain </a:t>
            </a:r>
            <a:r>
              <a:rPr lang="en-US" sz="1200" kern="1200" dirty="0" smtClean="0">
                <a:solidFill>
                  <a:schemeClr val="tx1"/>
                </a:solidFill>
                <a:effectLst/>
                <a:latin typeface="+mn-lt"/>
                <a:ea typeface="+mn-ea"/>
                <a:cs typeface="+mn-cs"/>
              </a:rPr>
              <a:t>A worker was injured by the unguarded blade of a circular saw bench.</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Causation chain: contact of hand with blade, blade unguarded, poor training (why did he decide to use the unsafe saw bench?), inadequate maintenance and supervision, poor OSH management, etc.</a:t>
            </a:r>
            <a:endParaRPr lang="en-GB" sz="1200" kern="1200" dirty="0" smtClean="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39</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Micro, Small and Medium sized enterprises definition varies around</a:t>
            </a:r>
            <a:r>
              <a:rPr lang="en-GB" baseline="0" dirty="0" smtClean="0"/>
              <a:t> the world and can encompass turnover, employee numbers or both.</a:t>
            </a:r>
          </a:p>
          <a:p>
            <a:endParaRPr lang="en-GB" baseline="0" dirty="0" smtClean="0"/>
          </a:p>
          <a:p>
            <a:r>
              <a:rPr lang="en-GB" baseline="0" dirty="0" smtClean="0"/>
              <a:t>Typically Micro enterprises up to ten employees,  Small those that have 10-100 employees, medium 100-250 employees</a:t>
            </a:r>
            <a:endParaRPr lang="en-GB"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smtClean="0">
                <a:solidFill>
                  <a:schemeClr val="tx1"/>
                </a:solidFill>
                <a:effectLst/>
                <a:latin typeface="+mn-lt"/>
                <a:ea typeface="+mn-ea"/>
                <a:cs typeface="+mn-cs"/>
              </a:rPr>
              <a:t>In the example </a:t>
            </a:r>
          </a:p>
          <a:p>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immediate cause </a:t>
            </a:r>
            <a:r>
              <a:rPr lang="en-GB" sz="1200" kern="1200" dirty="0" smtClean="0">
                <a:solidFill>
                  <a:schemeClr val="tx1"/>
                </a:solidFill>
                <a:effectLst/>
                <a:latin typeface="+mn-lt"/>
                <a:ea typeface="+mn-ea"/>
                <a:cs typeface="+mn-cs"/>
              </a:rPr>
              <a:t>slipped on oil</a:t>
            </a:r>
          </a:p>
          <a:p>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Underlying causes include </a:t>
            </a:r>
            <a:r>
              <a:rPr lang="en-GB" sz="1200" kern="1200" dirty="0" smtClean="0">
                <a:solidFill>
                  <a:schemeClr val="tx1"/>
                </a:solidFill>
                <a:effectLst/>
                <a:latin typeface="+mn-lt"/>
                <a:ea typeface="+mn-ea"/>
                <a:cs typeface="+mn-cs"/>
              </a:rPr>
              <a:t>inadequate</a:t>
            </a:r>
            <a:r>
              <a:rPr lang="en-GB" sz="1200" kern="1200" baseline="0" dirty="0" smtClean="0">
                <a:solidFill>
                  <a:schemeClr val="tx1"/>
                </a:solidFill>
                <a:effectLst/>
                <a:latin typeface="+mn-lt"/>
                <a:ea typeface="+mn-ea"/>
                <a:cs typeface="+mn-cs"/>
              </a:rPr>
              <a:t> housekeeping and maintenance</a:t>
            </a:r>
          </a:p>
          <a:p>
            <a:endParaRPr lang="en-GB" sz="1200" kern="1200" baseline="0" dirty="0" smtClean="0">
              <a:solidFill>
                <a:schemeClr val="tx1"/>
              </a:solidFill>
              <a:effectLst/>
              <a:latin typeface="+mn-lt"/>
              <a:ea typeface="+mn-ea"/>
              <a:cs typeface="+mn-cs"/>
            </a:endParaRPr>
          </a:p>
          <a:p>
            <a:r>
              <a:rPr lang="en-GB" sz="1200" b="1" kern="1200" baseline="0" dirty="0" smtClean="0">
                <a:solidFill>
                  <a:schemeClr val="tx1"/>
                </a:solidFill>
                <a:effectLst/>
                <a:latin typeface="+mn-lt"/>
                <a:ea typeface="+mn-ea"/>
                <a:cs typeface="+mn-cs"/>
              </a:rPr>
              <a:t>Root causes include </a:t>
            </a:r>
            <a:r>
              <a:rPr lang="en-GB" sz="1200" b="0" kern="1200" baseline="0" dirty="0" smtClean="0">
                <a:solidFill>
                  <a:schemeClr val="tx1"/>
                </a:solidFill>
                <a:effectLst/>
                <a:latin typeface="+mn-lt"/>
                <a:ea typeface="+mn-ea"/>
                <a:cs typeface="+mn-cs"/>
              </a:rPr>
              <a:t>lack of supervision and monitoring, inadequate OSH management and management not committed to health and safety.</a:t>
            </a:r>
            <a:endParaRPr lang="en-GB" sz="1200" b="0" kern="1200" dirty="0" smtClean="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40</a:t>
            </a:fld>
            <a:endParaRPr lang="en-GB"/>
          </a:p>
        </p:txBody>
      </p:sp>
    </p:spTree>
    <p:extLst>
      <p:ext uri="{BB962C8B-B14F-4D97-AF65-F5344CB8AC3E}">
        <p14:creationId xmlns:p14="http://schemas.microsoft.com/office/powerpoint/2010/main" val="32495687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41</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Note</a:t>
            </a:r>
            <a:r>
              <a:rPr lang="en-GB" baseline="0" dirty="0" smtClean="0"/>
              <a:t> Near miss is not defined in Protocol 2002</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42</a:t>
            </a:fld>
            <a:endParaRPr lang="en-GB"/>
          </a:p>
        </p:txBody>
      </p:sp>
    </p:spTree>
    <p:extLst>
      <p:ext uri="{BB962C8B-B14F-4D97-AF65-F5344CB8AC3E}">
        <p14:creationId xmlns:p14="http://schemas.microsoft.com/office/powerpoint/2010/main" val="2908191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None/>
            </a:pPr>
            <a:r>
              <a:rPr lang="en-GB" u="sng" noProof="0" dirty="0" smtClean="0"/>
              <a:t>Emphasize</a:t>
            </a:r>
            <a:r>
              <a:rPr lang="en-GB" u="sng" baseline="0" noProof="0" dirty="0" smtClean="0"/>
              <a:t> that</a:t>
            </a:r>
            <a:r>
              <a:rPr lang="en-GB" baseline="0" noProof="0" dirty="0" smtClean="0"/>
              <a:t> research shows there are 400 near misses for every fatal or serious injury.  Each near miss is a chance to identify weaknesses or put in place controls to stop accidents or incidents.</a:t>
            </a:r>
            <a:endParaRPr lang="en-GB" noProof="0"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43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Trainer to emphasize that having a form to record incidents is very useful as if the incidents are</a:t>
            </a:r>
            <a:r>
              <a:rPr lang="en-GB" baseline="0" dirty="0" smtClean="0"/>
              <a:t> not recorded then they are missed and no corrective action can be taken. Also good to have a ‘no blame culture’ for reporting incidents otherwise they may not be reported and then an accident may happen. Often when companies start recording near misses many reports are received this is a good thing as action can be taken. 400 near misses lead to one major injury.</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We can also see prevention as anticipating hazards and risks, so that in modern times the approach becomes proactive rather than just reactive. </a:t>
            </a:r>
          </a:p>
          <a:p>
            <a:endParaRPr lang="en-GB" noProof="0" dirty="0" smtClean="0"/>
          </a:p>
          <a:p>
            <a:r>
              <a:rPr lang="en-GB" noProof="0" dirty="0" smtClean="0"/>
              <a:t>(</a:t>
            </a:r>
            <a:r>
              <a:rPr lang="en-GB" b="1" noProof="0" dirty="0" smtClean="0"/>
              <a:t>proactive</a:t>
            </a:r>
            <a:r>
              <a:rPr lang="en-GB" noProof="0" dirty="0" smtClean="0"/>
              <a:t> we do something in advance, </a:t>
            </a:r>
            <a:r>
              <a:rPr lang="en-GB" b="1" noProof="0" dirty="0" smtClean="0"/>
              <a:t>reactive</a:t>
            </a:r>
            <a:r>
              <a:rPr lang="en-GB" noProof="0" dirty="0" smtClean="0"/>
              <a:t> something has to have happened i.e. an accident before we take action)</a:t>
            </a:r>
          </a:p>
          <a:p>
            <a:endParaRPr lang="en-GB" noProof="0" dirty="0" smtClean="0"/>
          </a:p>
          <a:p>
            <a:r>
              <a:rPr lang="en-GB" sz="1200" kern="1200" dirty="0" smtClean="0">
                <a:solidFill>
                  <a:schemeClr val="tx1"/>
                </a:solidFill>
                <a:effectLst/>
                <a:latin typeface="+mn-lt"/>
                <a:ea typeface="+mn-ea"/>
                <a:cs typeface="+mn-cs"/>
              </a:rPr>
              <a:t>Studies show that investing in prevention (spending money/resource) is also a sound economic decision as this will save money in the medium to long term</a:t>
            </a:r>
            <a:endParaRPr lang="en-GB"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46</a:t>
            </a:fld>
            <a:endParaRPr lang="en-GB"/>
          </a:p>
        </p:txBody>
      </p:sp>
    </p:spTree>
    <p:extLst>
      <p:ext uri="{BB962C8B-B14F-4D97-AF65-F5344CB8AC3E}">
        <p14:creationId xmlns:p14="http://schemas.microsoft.com/office/powerpoint/2010/main" val="36183912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Have the</a:t>
            </a:r>
            <a:r>
              <a:rPr lang="en-GB" sz="1200" baseline="0" dirty="0" smtClean="0"/>
              <a:t> employers </a:t>
            </a:r>
            <a:r>
              <a:rPr lang="en-GB" sz="1200" dirty="0" smtClean="0"/>
              <a:t>implemented enough risk control measures? Should they do more to prevent harm to those at risk, including workers and members of the public? </a:t>
            </a: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47</a:t>
            </a:fld>
            <a:endParaRPr lang="en-GB"/>
          </a:p>
        </p:txBody>
      </p:sp>
    </p:spTree>
    <p:extLst>
      <p:ext uri="{BB962C8B-B14F-4D97-AF65-F5344CB8AC3E}">
        <p14:creationId xmlns:p14="http://schemas.microsoft.com/office/powerpoint/2010/main" val="16117266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b="0" dirty="0" smtClean="0"/>
              <a:t>Trainer to ask whether any participant conducted a risk assessment today? Discuss this before presenting next slide</a:t>
            </a:r>
          </a:p>
          <a:p>
            <a:endParaRPr lang="en-US" b="0" dirty="0" smtClean="0"/>
          </a:p>
          <a:p>
            <a:r>
              <a:rPr lang="en-US" b="0" dirty="0" smtClean="0"/>
              <a:t>If anyone crossed a road or drove to the event they would have conducted a risk assessment.</a:t>
            </a:r>
          </a:p>
          <a:p>
            <a:endParaRPr lang="en-US" b="0" dirty="0" smtClean="0"/>
          </a:p>
          <a:p>
            <a:r>
              <a:rPr lang="en-US" b="0" dirty="0" smtClean="0"/>
              <a:t>Emphasize everyone conducted risk assessments all of the time, we just do not call them that </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Emphasize everyone conducts risk assessments all of the time, we just do not call them that.</a:t>
            </a:r>
            <a:endParaRPr lang="en-GB" baseline="0" dirty="0" smtClean="0"/>
          </a:p>
          <a:p>
            <a:r>
              <a:rPr lang="en-GB" baseline="0" dirty="0" smtClean="0"/>
              <a:t>Everyday, without being aware, we assess risks present in our life and we make decisions according to our perception and evaluation of those risks.</a:t>
            </a:r>
          </a:p>
          <a:p>
            <a:endParaRPr lang="fr-CH" baseline="0"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smtClean="0"/>
          </a:p>
          <a:p>
            <a:r>
              <a:rPr lang="en-GB" dirty="0" smtClean="0"/>
              <a:t>Relating to step 1 trainer to discuss ‘Identify hazards and</a:t>
            </a:r>
            <a:r>
              <a:rPr lang="en-GB" baseline="0" dirty="0" smtClean="0"/>
              <a:t> </a:t>
            </a:r>
            <a:r>
              <a:rPr lang="en-GB" b="1" dirty="0" smtClean="0"/>
              <a:t>why present</a:t>
            </a:r>
            <a:r>
              <a:rPr lang="en-GB" dirty="0" smtClean="0"/>
              <a:t>’ the why present is important because if the reason the hazard is there can be identified then action can be taken to remove</a:t>
            </a:r>
            <a:r>
              <a:rPr lang="en-GB" baseline="0" dirty="0" smtClean="0"/>
              <a:t> the hazard. For example in the accident causation chain slide no. 43 the oil on the floor presents a slip hazard why is the oil present because of inadequate maintenance. Thus if this is identified and maintenance improved then hazard is eliminated. This would be better than cleaning the floor as the oil will return when the machine leaks again.</a:t>
            </a: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50</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Ask participants about their knowledge of OSH – 10 </a:t>
            </a:r>
            <a:r>
              <a:rPr lang="en-GB" sz="1200" kern="1200" dirty="0" err="1" smtClean="0">
                <a:solidFill>
                  <a:schemeClr val="tx1"/>
                </a:solidFill>
                <a:effectLst/>
                <a:latin typeface="+mn-lt"/>
                <a:ea typeface="+mn-ea"/>
                <a:cs typeface="+mn-cs"/>
              </a:rPr>
              <a:t>mins</a:t>
            </a:r>
            <a:r>
              <a:rPr lang="en-GB" sz="1200" kern="1200" dirty="0" smtClean="0">
                <a:solidFill>
                  <a:schemeClr val="tx1"/>
                </a:solidFill>
                <a:effectLst/>
                <a:latin typeface="+mn-lt"/>
                <a:ea typeface="+mn-ea"/>
                <a:cs typeface="+mn-cs"/>
              </a:rPr>
              <a:t>.</a:t>
            </a: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1273114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Trainer to introduce template as it will be used later in presentation </a:t>
            </a:r>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51</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CH" dirty="0" smtClean="0"/>
              <a:t>The links contain interactive maps. Press on the hazards for description</a:t>
            </a:r>
            <a:r>
              <a:rPr lang="fr-CH" baseline="0" dirty="0" smtClean="0"/>
              <a:t> to appear. </a:t>
            </a:r>
          </a:p>
          <a:p>
            <a:endParaRPr lang="fr-CH"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hlinkClick r:id="rId3"/>
              </a:rPr>
              <a:t>https://www.safework.nsw.gov.au/__data/assets/pdf_file/0008/547640/interactive-diagram-factory.pdf</a:t>
            </a:r>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Trainer may wish to print out the</a:t>
            </a:r>
            <a:r>
              <a:rPr lang="en-GB" baseline="0" dirty="0" smtClean="0"/>
              <a:t> </a:t>
            </a:r>
            <a:r>
              <a:rPr lang="en-GB" dirty="0" smtClean="0"/>
              <a:t>slides without the answers and share between participants, the slides showing the answers can be show after.</a:t>
            </a:r>
          </a:p>
          <a:p>
            <a:endParaRPr lang="fr-CH" baseline="0" dirty="0" smtClean="0"/>
          </a:p>
          <a:p>
            <a:endParaRPr lang="fr-CH" baseline="0" dirty="0" smtClean="0"/>
          </a:p>
          <a:p>
            <a:r>
              <a:rPr lang="fr-CH" baseline="0" dirty="0" smtClean="0"/>
              <a:t>Trainer can further ask participants to differentiate between health and safety hazards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52</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noProof="0" dirty="0" smtClean="0"/>
              <a:t>Slide showing answers that appear.</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53</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H" dirty="0" smtClean="0"/>
              <a:t>The links contain interactive maps. Press on the hazards for description</a:t>
            </a:r>
            <a:r>
              <a:rPr lang="fr-CH" baseline="0" dirty="0" smtClean="0"/>
              <a:t> to appear.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H" baseline="0" dirty="0" smtClean="0">
              <a:hlinkClick r:id="rId3"/>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hlinkClick r:id="rId3"/>
              </a:rPr>
              <a:t>https://www.safework.nsw.gov.au/__data/assets/pdf_file/0003/592743/interactive-diagram-retail.pdf</a:t>
            </a:r>
            <a:endParaRPr lang="en-GB" dirty="0" smtClean="0"/>
          </a:p>
          <a:p>
            <a:endParaRPr lang="fr-CH"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Trainer may wish to print out the</a:t>
            </a:r>
            <a:r>
              <a:rPr lang="en-GB" baseline="0" dirty="0" smtClean="0"/>
              <a:t> </a:t>
            </a:r>
            <a:r>
              <a:rPr lang="en-GB" dirty="0" smtClean="0"/>
              <a:t>slides without the answers and share between participants, the slides showing the answers can be show after.</a:t>
            </a:r>
          </a:p>
          <a:p>
            <a:endParaRPr lang="fr-CH" baseline="0" dirty="0" smtClean="0"/>
          </a:p>
          <a:p>
            <a:endParaRPr lang="fr-CH" baseline="0" dirty="0" smtClean="0"/>
          </a:p>
          <a:p>
            <a:r>
              <a:rPr lang="fr-CH" baseline="0" dirty="0" smtClean="0"/>
              <a:t>Trainer can further ask participants to differentiate between health and safety hazards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54</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baseline="0" noProof="0" dirty="0" smtClean="0"/>
              <a:t>Slide showing answers that appear</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55</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H" dirty="0" smtClean="0"/>
              <a:t>The links contain interactive maps. Press on the hazards for description</a:t>
            </a:r>
            <a:r>
              <a:rPr lang="fr-CH" baseline="0" dirty="0" smtClean="0"/>
              <a:t> to appear.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H" baseline="0" dirty="0" smtClean="0">
              <a:hlinkClick r:id="rId3"/>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hlinkClick r:id="rId3"/>
              </a:rPr>
              <a:t>https://www.safework.nsw.gov.au/__data/assets/pdf_file/0011/547643/interactive-diagram-office.pdf</a:t>
            </a:r>
            <a:endParaRPr lang="en-GB" dirty="0" smtClean="0"/>
          </a:p>
          <a:p>
            <a:r>
              <a:rPr lang="fr-CH" baseline="0" dirty="0" smtClean="0"/>
              <a:t> </a:t>
            </a:r>
          </a:p>
          <a:p>
            <a:endParaRPr lang="fr-CH" baseline="0" dirty="0" smtClean="0"/>
          </a:p>
          <a:p>
            <a:r>
              <a:rPr lang="en-US" baseline="0" dirty="0" smtClean="0"/>
              <a:t>Trainer may wish to print out the slides without the answers and share between participants, the slides showing the answers can be show after.</a:t>
            </a:r>
          </a:p>
          <a:p>
            <a:endParaRPr lang="fr-CH" baseline="0" dirty="0" smtClean="0"/>
          </a:p>
          <a:p>
            <a:endParaRPr lang="fr-CH" baseline="0" dirty="0" smtClean="0"/>
          </a:p>
          <a:p>
            <a:r>
              <a:rPr lang="fr-CH" baseline="0" dirty="0" smtClean="0"/>
              <a:t>Trainer can further ask participants to differentiate between health and safety hazards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56</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baseline="0" noProof="0" dirty="0" smtClean="0"/>
              <a:t>Slide showing answers that appear</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57</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We tend to pay attention only to the risk BUT we need to focus on the hazards when conducting risk assessments because any hazard that has not</a:t>
            </a:r>
            <a:r>
              <a:rPr lang="en-US" baseline="0" dirty="0" smtClean="0"/>
              <a:t> been identified cannot be controlled and thus the risk cannot be assessed.</a:t>
            </a:r>
            <a:endParaRPr lang="en-US"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smtClean="0"/>
          </a:p>
          <a:p>
            <a:r>
              <a:rPr lang="en-GB" dirty="0" smtClean="0"/>
              <a:t>Relating to step 1 trainer to discuss ‘Identify hazards and</a:t>
            </a:r>
            <a:r>
              <a:rPr lang="en-GB" baseline="0" dirty="0" smtClean="0"/>
              <a:t> </a:t>
            </a:r>
            <a:r>
              <a:rPr lang="en-GB" b="1" dirty="0" smtClean="0"/>
              <a:t>why present</a:t>
            </a:r>
            <a:r>
              <a:rPr lang="en-GB" dirty="0" smtClean="0"/>
              <a:t>’ the why present is important because if the reason the hazard is there can be identified then action can be taken to remove</a:t>
            </a:r>
            <a:r>
              <a:rPr lang="en-GB" baseline="0" dirty="0" smtClean="0"/>
              <a:t> the hazard. For example in the accident causation chain slide no. 43 the oil on the floor presents a slip hazard why is the oil present because of inadequate maintenance. Thus if this is identified and maintenance improved then hazard is eliminated. This would be better than cleaning the floor as the oil will return when the machine leaks again. </a:t>
            </a:r>
          </a:p>
          <a:p>
            <a:endParaRPr lang="en-GB" baseline="0" dirty="0" smtClean="0"/>
          </a:p>
          <a:p>
            <a:r>
              <a:rPr lang="en-US" dirty="0" smtClean="0"/>
              <a:t>Why is hazard present e.g. Chemicals used for spot cleaning in RMG factories. Cleaning may be required on shirts because there is a machine being used in the manufacturing process that is marking the shirts and thus they need cleaning. If the machine is repaired then there will be no mark and then other workers will not have to use the chemical.</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61</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aseline="0" dirty="0" err="1" smtClean="0"/>
              <a:t>Highlight</a:t>
            </a:r>
            <a:r>
              <a:rPr lang="it-IT" baseline="0" dirty="0" smtClean="0"/>
              <a:t> </a:t>
            </a:r>
            <a:r>
              <a:rPr lang="it-IT" baseline="0" dirty="0" err="1" smtClean="0"/>
              <a:t>that</a:t>
            </a:r>
            <a:r>
              <a:rPr lang="it-IT" baseline="0" dirty="0" smtClean="0"/>
              <a:t> ANYTHING can be a </a:t>
            </a:r>
            <a:r>
              <a:rPr lang="it-IT" baseline="0" dirty="0" err="1" smtClean="0"/>
              <a:t>hazard</a:t>
            </a:r>
            <a:r>
              <a:rPr lang="it-IT" baseline="0" dirty="0" smtClean="0"/>
              <a:t>: </a:t>
            </a:r>
            <a:r>
              <a:rPr lang="it-IT" baseline="0" dirty="0" err="1" smtClean="0"/>
              <a:t>chemicals</a:t>
            </a:r>
            <a:r>
              <a:rPr lang="it-IT" baseline="0" dirty="0" smtClean="0"/>
              <a:t> </a:t>
            </a:r>
            <a:r>
              <a:rPr lang="it-IT" baseline="0" dirty="0" err="1" smtClean="0"/>
              <a:t>present</a:t>
            </a:r>
            <a:r>
              <a:rPr lang="it-IT" baseline="0" dirty="0" smtClean="0"/>
              <a:t> </a:t>
            </a:r>
            <a:r>
              <a:rPr lang="it-IT" baseline="0" dirty="0" err="1" smtClean="0"/>
              <a:t>at</a:t>
            </a:r>
            <a:r>
              <a:rPr lang="it-IT" baseline="0" dirty="0" smtClean="0"/>
              <a:t> work, </a:t>
            </a:r>
            <a:r>
              <a:rPr lang="it-IT" baseline="0" dirty="0" err="1" smtClean="0"/>
              <a:t>electricity</a:t>
            </a:r>
            <a:r>
              <a:rPr lang="it-IT" baseline="0" dirty="0" smtClean="0"/>
              <a:t>, </a:t>
            </a:r>
            <a:r>
              <a:rPr lang="it-IT" baseline="0" dirty="0" err="1" smtClean="0"/>
              <a:t>fire</a:t>
            </a:r>
            <a:r>
              <a:rPr lang="it-IT" baseline="0" dirty="0" smtClean="0"/>
              <a:t>; </a:t>
            </a:r>
            <a:r>
              <a:rPr lang="it-IT" baseline="0" dirty="0" err="1" smtClean="0"/>
              <a:t>environmental</a:t>
            </a:r>
            <a:r>
              <a:rPr lang="it-IT" baseline="0" dirty="0" smtClean="0"/>
              <a:t> </a:t>
            </a:r>
            <a:r>
              <a:rPr lang="it-IT" baseline="0" dirty="0" err="1" smtClean="0"/>
              <a:t>factors</a:t>
            </a:r>
            <a:r>
              <a:rPr lang="it-IT" baseline="0" dirty="0" smtClean="0"/>
              <a:t> </a:t>
            </a:r>
            <a:r>
              <a:rPr lang="it-IT" baseline="0" dirty="0" err="1" smtClean="0"/>
              <a:t>like</a:t>
            </a:r>
            <a:r>
              <a:rPr lang="it-IT" baseline="0" dirty="0" smtClean="0"/>
              <a:t> temperature, </a:t>
            </a:r>
            <a:r>
              <a:rPr lang="it-IT" baseline="0" dirty="0" err="1" smtClean="0"/>
              <a:t>humidity</a:t>
            </a:r>
            <a:r>
              <a:rPr lang="it-IT" baseline="0" dirty="0" smtClean="0"/>
              <a:t>, </a:t>
            </a:r>
            <a:r>
              <a:rPr lang="it-IT" baseline="0" dirty="0" err="1" smtClean="0"/>
              <a:t>illumination</a:t>
            </a:r>
            <a:r>
              <a:rPr lang="it-IT" baseline="0" dirty="0" smtClean="0"/>
              <a:t>, </a:t>
            </a:r>
            <a:r>
              <a:rPr lang="it-IT" baseline="0" dirty="0" err="1" smtClean="0"/>
              <a:t>noise</a:t>
            </a:r>
            <a:r>
              <a:rPr lang="it-IT" baseline="0" dirty="0" smtClean="0"/>
              <a:t>, </a:t>
            </a:r>
            <a:r>
              <a:rPr lang="it-IT" baseline="0" dirty="0" err="1" smtClean="0"/>
              <a:t>vibration</a:t>
            </a:r>
            <a:r>
              <a:rPr lang="it-IT" baseline="0" dirty="0" smtClean="0"/>
              <a:t>, </a:t>
            </a:r>
            <a:r>
              <a:rPr lang="it-IT" baseline="0" dirty="0" err="1" smtClean="0"/>
              <a:t>bacteria</a:t>
            </a:r>
            <a:r>
              <a:rPr lang="it-IT" baseline="0" dirty="0" smtClean="0"/>
              <a:t>, </a:t>
            </a:r>
            <a:r>
              <a:rPr lang="it-IT" baseline="0" dirty="0" err="1" smtClean="0"/>
              <a:t>viruses</a:t>
            </a:r>
            <a:r>
              <a:rPr lang="it-IT" baseline="0" dirty="0" smtClean="0"/>
              <a:t>, </a:t>
            </a:r>
            <a:r>
              <a:rPr lang="it-IT" baseline="0" dirty="0" err="1" smtClean="0"/>
              <a:t>mold</a:t>
            </a:r>
            <a:r>
              <a:rPr lang="it-IT" baseline="0" dirty="0" smtClean="0"/>
              <a:t>, </a:t>
            </a:r>
            <a:r>
              <a:rPr lang="it-IT" baseline="0" dirty="0" err="1" smtClean="0"/>
              <a:t>working</a:t>
            </a:r>
            <a:r>
              <a:rPr lang="it-IT" baseline="0" dirty="0" smtClean="0"/>
              <a:t> </a:t>
            </a:r>
            <a:r>
              <a:rPr lang="it-IT" baseline="0" dirty="0" err="1" smtClean="0"/>
              <a:t>procedures</a:t>
            </a:r>
            <a:r>
              <a:rPr lang="it-IT" baseline="0" dirty="0" smtClean="0"/>
              <a:t> (work </a:t>
            </a:r>
            <a:r>
              <a:rPr lang="it-IT" baseline="0" dirty="0" err="1" smtClean="0"/>
              <a:t>at</a:t>
            </a:r>
            <a:r>
              <a:rPr lang="it-IT" baseline="0" dirty="0" smtClean="0"/>
              <a:t> </a:t>
            </a:r>
            <a:r>
              <a:rPr lang="it-IT" baseline="0" dirty="0" err="1" smtClean="0"/>
              <a:t>height</a:t>
            </a:r>
            <a:r>
              <a:rPr lang="it-IT" baseline="0" dirty="0" smtClean="0"/>
              <a:t>, night </a:t>
            </a:r>
            <a:r>
              <a:rPr lang="it-IT" baseline="0" dirty="0" err="1" smtClean="0"/>
              <a:t>shifts</a:t>
            </a:r>
            <a:r>
              <a:rPr lang="it-IT" baseline="0" dirty="0" smtClean="0"/>
              <a:t>), </a:t>
            </a:r>
            <a:r>
              <a:rPr lang="it-IT" baseline="0" dirty="0" err="1" smtClean="0"/>
              <a:t>behaviours</a:t>
            </a:r>
            <a:r>
              <a:rPr lang="it-IT" baseline="0" dirty="0" smtClean="0"/>
              <a:t> (</a:t>
            </a:r>
            <a:r>
              <a:rPr lang="it-IT" baseline="0" dirty="0" err="1" smtClean="0"/>
              <a:t>harassment</a:t>
            </a:r>
            <a:r>
              <a:rPr lang="it-IT" baseline="0" dirty="0" smtClean="0"/>
              <a:t>), </a:t>
            </a:r>
            <a:r>
              <a:rPr lang="it-IT" baseline="0" dirty="0" err="1" smtClean="0"/>
              <a:t>wrong</a:t>
            </a:r>
            <a:r>
              <a:rPr lang="it-IT" baseline="0" dirty="0" smtClean="0"/>
              <a:t> </a:t>
            </a:r>
            <a:r>
              <a:rPr lang="it-IT" baseline="0" dirty="0" err="1" smtClean="0"/>
              <a:t>postures</a:t>
            </a:r>
            <a:r>
              <a:rPr lang="it-IT" baseline="0" dirty="0" smtClean="0"/>
              <a:t>, </a:t>
            </a:r>
            <a:r>
              <a:rPr lang="it-IT" baseline="0" dirty="0" err="1" smtClean="0"/>
              <a:t>repetitive</a:t>
            </a:r>
            <a:r>
              <a:rPr lang="it-IT" baseline="0" dirty="0" smtClean="0"/>
              <a:t> work, etc. </a:t>
            </a:r>
            <a:endParaRPr lang="es-ES" dirty="0" smtClean="0"/>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62</a:t>
            </a:fld>
            <a:endParaRPr lang="en-GB"/>
          </a:p>
        </p:txBody>
      </p:sp>
    </p:spTree>
    <p:extLst>
      <p:ext uri="{BB962C8B-B14F-4D97-AF65-F5344CB8AC3E}">
        <p14:creationId xmlns:p14="http://schemas.microsoft.com/office/powerpoint/2010/main" val="1773810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12</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The trainer should ask participants</a:t>
            </a:r>
            <a:r>
              <a:rPr lang="en-GB" baseline="0" dirty="0" smtClean="0"/>
              <a:t> about each of the above as to whether they are possible ways to identify hazards at their workplace:</a:t>
            </a:r>
          </a:p>
          <a:p>
            <a:r>
              <a:rPr lang="en-GB" baseline="0" dirty="0" smtClean="0"/>
              <a:t>Information from previous workplace inspections</a:t>
            </a:r>
          </a:p>
          <a:p>
            <a:r>
              <a:rPr lang="en-GB" baseline="0" dirty="0" smtClean="0"/>
              <a:t>Workplace incident forms previously mentioned – see what hazards caused the incident</a:t>
            </a:r>
          </a:p>
          <a:p>
            <a:r>
              <a:rPr lang="en-GB" baseline="0" dirty="0" smtClean="0"/>
              <a:t>Conduct a new walk through the workplace and watch current systems of work</a:t>
            </a:r>
          </a:p>
          <a:p>
            <a:r>
              <a:rPr lang="en-GB" baseline="0" dirty="0" smtClean="0"/>
              <a:t>Information from the OSH committee</a:t>
            </a:r>
          </a:p>
          <a:p>
            <a:r>
              <a:rPr lang="en-GB" baseline="0" dirty="0" smtClean="0"/>
              <a:t>Warning signs / labels on products and machinery</a:t>
            </a:r>
          </a:p>
          <a:p>
            <a:r>
              <a:rPr lang="en-GB" baseline="0" dirty="0" smtClean="0"/>
              <a:t>Manufacturers safe operating instructions / operation manuals</a:t>
            </a:r>
          </a:p>
          <a:p>
            <a:r>
              <a:rPr lang="en-GB" baseline="0" dirty="0" smtClean="0"/>
              <a:t>OSH consultants reports if present </a:t>
            </a:r>
          </a:p>
          <a:p>
            <a:r>
              <a:rPr lang="en-GB" baseline="0" dirty="0" smtClean="0"/>
              <a:t>Guidance available on the internet.</a:t>
            </a: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63</a:t>
            </a:fld>
            <a:endParaRPr lang="en-GB"/>
          </a:p>
        </p:txBody>
      </p:sp>
    </p:spTree>
    <p:extLst>
      <p:ext uri="{BB962C8B-B14F-4D97-AF65-F5344CB8AC3E}">
        <p14:creationId xmlns:p14="http://schemas.microsoft.com/office/powerpoint/2010/main" val="36068138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64</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good way is to ask workers whether</a:t>
            </a:r>
            <a:r>
              <a:rPr lang="en-GB" baseline="0" dirty="0" smtClean="0"/>
              <a:t> they have ever had a moment when they thought their heart flutters/stopped! Ask if anyone has used a mobile phone when driving (we are not encouraging this but many of us have!) When you read a message or look for a number and then look up and a car has stopped in front of you and you have to brake sharply and your heart flutters. </a:t>
            </a:r>
          </a:p>
          <a:p>
            <a:endParaRPr lang="en-GB" baseline="0" dirty="0" smtClean="0"/>
          </a:p>
          <a:p>
            <a:r>
              <a:rPr lang="en-GB" baseline="0" dirty="0" smtClean="0"/>
              <a:t>If workers can tell you when this has happened at work then you can identify what caused this (the hazard) and action can be taken.</a:t>
            </a:r>
          </a:p>
        </p:txBody>
      </p:sp>
      <p:sp>
        <p:nvSpPr>
          <p:cNvPr id="4" name="Slide Number Placeholder 3"/>
          <p:cNvSpPr>
            <a:spLocks noGrp="1"/>
          </p:cNvSpPr>
          <p:nvPr>
            <p:ph type="sldNum" sz="quarter" idx="10"/>
          </p:nvPr>
        </p:nvSpPr>
        <p:spPr/>
        <p:txBody>
          <a:bodyPr/>
          <a:lstStyle/>
          <a:p>
            <a:fld id="{D0826FEE-2901-4F80-B040-94DEDE5C3ECF}" type="slidenum">
              <a:rPr lang="en-GB" smtClean="0"/>
              <a:t>65</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baseline="0" dirty="0" smtClean="0"/>
              <a:t>A note of </a:t>
            </a:r>
            <a:r>
              <a:rPr lang="it-IT" baseline="0" dirty="0" err="1" smtClean="0"/>
              <a:t>caution</a:t>
            </a:r>
            <a:r>
              <a:rPr lang="it-IT" baseline="0" dirty="0" smtClean="0"/>
              <a:t> </a:t>
            </a:r>
            <a:r>
              <a:rPr lang="it-IT" baseline="0" dirty="0" err="1" smtClean="0"/>
              <a:t>regarding</a:t>
            </a:r>
            <a:r>
              <a:rPr lang="it-IT" baseline="0" dirty="0" smtClean="0"/>
              <a:t> </a:t>
            </a:r>
            <a:r>
              <a:rPr lang="it-IT" baseline="0" dirty="0" err="1" smtClean="0"/>
              <a:t>checklists</a:t>
            </a:r>
            <a:r>
              <a:rPr lang="it-IT" baseline="0" dirty="0" smtClean="0"/>
              <a:t> – </a:t>
            </a:r>
            <a:r>
              <a:rPr lang="it-IT" baseline="0" dirty="0" err="1" smtClean="0"/>
              <a:t>If</a:t>
            </a:r>
            <a:r>
              <a:rPr lang="it-IT" baseline="0" dirty="0" smtClean="0"/>
              <a:t> a </a:t>
            </a:r>
            <a:r>
              <a:rPr lang="it-IT" baseline="0" dirty="0" err="1" smtClean="0"/>
              <a:t>hazard</a:t>
            </a:r>
            <a:r>
              <a:rPr lang="it-IT" baseline="0" dirty="0" smtClean="0"/>
              <a:t> </a:t>
            </a:r>
            <a:r>
              <a:rPr lang="it-IT" baseline="0" dirty="0" err="1" smtClean="0"/>
              <a:t>is</a:t>
            </a:r>
            <a:r>
              <a:rPr lang="it-IT" baseline="0" dirty="0" smtClean="0"/>
              <a:t> </a:t>
            </a:r>
            <a:r>
              <a:rPr lang="it-IT" baseline="0" dirty="0" err="1" smtClean="0"/>
              <a:t>not</a:t>
            </a:r>
            <a:r>
              <a:rPr lang="it-IT" baseline="0" dirty="0" smtClean="0"/>
              <a:t> </a:t>
            </a:r>
            <a:r>
              <a:rPr lang="it-IT" baseline="0" dirty="0" err="1" smtClean="0"/>
              <a:t>mentioned</a:t>
            </a:r>
            <a:r>
              <a:rPr lang="it-IT" baseline="0" dirty="0" smtClean="0"/>
              <a:t> on the </a:t>
            </a:r>
            <a:r>
              <a:rPr lang="it-IT" baseline="0" dirty="0" err="1" smtClean="0"/>
              <a:t>checklists</a:t>
            </a:r>
            <a:r>
              <a:rPr lang="it-IT" baseline="0" dirty="0" smtClean="0"/>
              <a:t> </a:t>
            </a:r>
            <a:r>
              <a:rPr lang="it-IT" baseline="0" dirty="0" err="1" smtClean="0"/>
              <a:t>it</a:t>
            </a:r>
            <a:r>
              <a:rPr lang="it-IT" baseline="0" dirty="0" smtClean="0"/>
              <a:t> </a:t>
            </a:r>
            <a:r>
              <a:rPr lang="it-IT" baseline="0" dirty="0" err="1" smtClean="0"/>
              <a:t>may</a:t>
            </a:r>
            <a:r>
              <a:rPr lang="it-IT" baseline="0" dirty="0" smtClean="0"/>
              <a:t> be </a:t>
            </a:r>
            <a:r>
              <a:rPr lang="it-IT" baseline="0" dirty="0" err="1" smtClean="0"/>
              <a:t>overlooked</a:t>
            </a:r>
            <a:r>
              <a:rPr lang="it-IT" baseline="0" dirty="0" smtClean="0"/>
              <a:t>. Do </a:t>
            </a:r>
            <a:r>
              <a:rPr lang="it-IT" baseline="0" dirty="0" err="1" smtClean="0"/>
              <a:t>not</a:t>
            </a:r>
            <a:r>
              <a:rPr lang="it-IT" baseline="0" dirty="0" smtClean="0"/>
              <a:t> be </a:t>
            </a:r>
            <a:r>
              <a:rPr lang="it-IT" baseline="0" dirty="0" err="1" smtClean="0"/>
              <a:t>blinkered</a:t>
            </a:r>
            <a:r>
              <a:rPr lang="it-IT" baseline="0" dirty="0" smtClean="0"/>
              <a:t> to </a:t>
            </a:r>
            <a:r>
              <a:rPr lang="it-IT" baseline="0" dirty="0" err="1" smtClean="0"/>
              <a:t>only</a:t>
            </a:r>
            <a:r>
              <a:rPr lang="it-IT" baseline="0" dirty="0" smtClean="0"/>
              <a:t> </a:t>
            </a:r>
            <a:r>
              <a:rPr lang="it-IT" baseline="0" dirty="0" err="1" smtClean="0"/>
              <a:t>using</a:t>
            </a:r>
            <a:r>
              <a:rPr lang="it-IT" baseline="0" dirty="0" smtClean="0"/>
              <a:t> information on the </a:t>
            </a:r>
            <a:r>
              <a:rPr lang="it-IT" baseline="0" dirty="0" err="1" smtClean="0"/>
              <a:t>checklist</a:t>
            </a:r>
            <a:r>
              <a:rPr lang="it-IT" baseline="0" dirty="0" smtClean="0"/>
              <a:t>.</a:t>
            </a:r>
            <a:endParaRPr lang="es-ES" dirty="0" smtClean="0"/>
          </a:p>
          <a:p>
            <a:endParaRPr lang="en-GB" dirty="0" smtClean="0"/>
          </a:p>
          <a:p>
            <a:r>
              <a:rPr lang="en-GB" dirty="0" smtClean="0"/>
              <a:t>Note for trainer-</a:t>
            </a:r>
            <a:r>
              <a:rPr lang="en-GB" baseline="0" dirty="0" smtClean="0"/>
              <a:t> the checklist can also be developed for workplace inspections once the control measure identified as necessary have been put in place a person conducting the inspection can verify controls are being used appropriately</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66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The images on the right </a:t>
            </a:r>
            <a:r>
              <a:rPr lang="it-IT" dirty="0" err="1" smtClean="0"/>
              <a:t>belong</a:t>
            </a:r>
            <a:r>
              <a:rPr lang="it-IT" dirty="0" smtClean="0"/>
              <a:t> to </a:t>
            </a:r>
            <a:r>
              <a:rPr lang="it-IT" baseline="0" dirty="0" smtClean="0"/>
              <a:t>a page and a single Checkpoint of the ILO </a:t>
            </a:r>
            <a:r>
              <a:rPr lang="it-IT" baseline="0" dirty="0" err="1" smtClean="0"/>
              <a:t>Prevention</a:t>
            </a:r>
            <a:r>
              <a:rPr lang="it-IT" baseline="0" dirty="0" smtClean="0"/>
              <a:t> and </a:t>
            </a:r>
            <a:r>
              <a:rPr lang="it-IT" baseline="0" dirty="0" err="1" smtClean="0"/>
              <a:t>Mitigation</a:t>
            </a:r>
            <a:r>
              <a:rPr lang="it-IT" baseline="0" dirty="0" smtClean="0"/>
              <a:t> of COVID-19 </a:t>
            </a:r>
            <a:r>
              <a:rPr lang="it-IT" baseline="0" dirty="0" err="1" smtClean="0"/>
              <a:t>at</a:t>
            </a:r>
            <a:r>
              <a:rPr lang="it-IT" baseline="0" dirty="0" smtClean="0"/>
              <a:t> Work Action </a:t>
            </a:r>
            <a:r>
              <a:rPr lang="it-IT" baseline="0" dirty="0" err="1" smtClean="0"/>
              <a:t>Checklist</a:t>
            </a:r>
            <a:r>
              <a:rPr lang="it-IT" baseline="0" dirty="0" smtClean="0"/>
              <a:t>, </a:t>
            </a:r>
            <a:r>
              <a:rPr lang="it-IT" baseline="0" dirty="0" err="1" smtClean="0"/>
              <a:t>available</a:t>
            </a:r>
            <a:r>
              <a:rPr lang="it-IT" baseline="0" dirty="0" smtClean="0"/>
              <a:t> </a:t>
            </a:r>
            <a:r>
              <a:rPr lang="it-IT" baseline="0" dirty="0" err="1" smtClean="0"/>
              <a:t>at</a:t>
            </a:r>
            <a:r>
              <a:rPr lang="it-IT" baseline="0" dirty="0" smtClean="0"/>
              <a:t>: </a:t>
            </a:r>
            <a:r>
              <a:rPr lang="it-IT" baseline="0" dirty="0" err="1" smtClean="0"/>
              <a:t>https</a:t>
            </a:r>
            <a:r>
              <a:rPr lang="it-IT" baseline="0" dirty="0" smtClean="0"/>
              <a:t>://</a:t>
            </a:r>
            <a:r>
              <a:rPr lang="it-IT" baseline="0" dirty="0" err="1" smtClean="0"/>
              <a:t>www.ilo.org</a:t>
            </a:r>
            <a:r>
              <a:rPr lang="it-IT" baseline="0" dirty="0" smtClean="0"/>
              <a:t>/wcmsp5/</a:t>
            </a:r>
            <a:r>
              <a:rPr lang="it-IT" baseline="0" dirty="0" err="1" smtClean="0"/>
              <a:t>groups</a:t>
            </a:r>
            <a:r>
              <a:rPr lang="it-IT" baseline="0" dirty="0" smtClean="0"/>
              <a:t>/public/---</a:t>
            </a:r>
            <a:r>
              <a:rPr lang="it-IT" baseline="0" dirty="0" err="1" smtClean="0"/>
              <a:t>ed_protect</a:t>
            </a:r>
            <a:r>
              <a:rPr lang="it-IT" baseline="0" dirty="0" smtClean="0"/>
              <a:t>/---</a:t>
            </a:r>
            <a:r>
              <a:rPr lang="it-IT" baseline="0" dirty="0" err="1" smtClean="0"/>
              <a:t>protrav</a:t>
            </a:r>
            <a:r>
              <a:rPr lang="it-IT" baseline="0" dirty="0" smtClean="0"/>
              <a:t>/---</a:t>
            </a:r>
            <a:r>
              <a:rPr lang="it-IT" baseline="0" dirty="0" err="1" smtClean="0"/>
              <a:t>safework</a:t>
            </a:r>
            <a:r>
              <a:rPr lang="it-IT" baseline="0" dirty="0" smtClean="0"/>
              <a:t>/</a:t>
            </a:r>
            <a:r>
              <a:rPr lang="it-IT" baseline="0" dirty="0" err="1" smtClean="0"/>
              <a:t>documents</a:t>
            </a:r>
            <a:r>
              <a:rPr lang="it-IT" baseline="0" dirty="0" smtClean="0"/>
              <a:t>/</a:t>
            </a:r>
            <a:r>
              <a:rPr lang="it-IT" baseline="0" dirty="0" err="1" smtClean="0"/>
              <a:t>instructionalmaterial</a:t>
            </a:r>
            <a:r>
              <a:rPr lang="it-IT" baseline="0" dirty="0" smtClean="0"/>
              <a:t>/wcms_741813.pdf</a:t>
            </a:r>
          </a:p>
          <a:p>
            <a:endParaRPr lang="it-IT" baseline="0" dirty="0" smtClean="0"/>
          </a:p>
          <a:p>
            <a:r>
              <a:rPr lang="it-IT" baseline="0" dirty="0" smtClean="0"/>
              <a:t>A note of </a:t>
            </a:r>
            <a:r>
              <a:rPr lang="it-IT" baseline="0" dirty="0" err="1" smtClean="0"/>
              <a:t>caution</a:t>
            </a:r>
            <a:r>
              <a:rPr lang="it-IT" baseline="0" dirty="0" smtClean="0"/>
              <a:t> </a:t>
            </a:r>
            <a:r>
              <a:rPr lang="it-IT" baseline="0" dirty="0" err="1" smtClean="0"/>
              <a:t>regarding</a:t>
            </a:r>
            <a:r>
              <a:rPr lang="it-IT" baseline="0" dirty="0" smtClean="0"/>
              <a:t> </a:t>
            </a:r>
            <a:r>
              <a:rPr lang="it-IT" baseline="0" dirty="0" err="1" smtClean="0"/>
              <a:t>checklists</a:t>
            </a:r>
            <a:r>
              <a:rPr lang="it-IT" baseline="0" dirty="0" smtClean="0"/>
              <a:t> – </a:t>
            </a:r>
            <a:r>
              <a:rPr lang="it-IT" baseline="0" dirty="0" err="1" smtClean="0"/>
              <a:t>If</a:t>
            </a:r>
            <a:r>
              <a:rPr lang="it-IT" baseline="0" dirty="0" smtClean="0"/>
              <a:t> a </a:t>
            </a:r>
            <a:r>
              <a:rPr lang="it-IT" baseline="0" dirty="0" err="1" smtClean="0"/>
              <a:t>hazard</a:t>
            </a:r>
            <a:r>
              <a:rPr lang="it-IT" baseline="0" dirty="0" smtClean="0"/>
              <a:t> </a:t>
            </a:r>
            <a:r>
              <a:rPr lang="it-IT" baseline="0" dirty="0" err="1" smtClean="0"/>
              <a:t>is</a:t>
            </a:r>
            <a:r>
              <a:rPr lang="it-IT" baseline="0" dirty="0" smtClean="0"/>
              <a:t> </a:t>
            </a:r>
            <a:r>
              <a:rPr lang="it-IT" baseline="0" dirty="0" err="1" smtClean="0"/>
              <a:t>not</a:t>
            </a:r>
            <a:r>
              <a:rPr lang="it-IT" baseline="0" dirty="0" smtClean="0"/>
              <a:t> </a:t>
            </a:r>
            <a:r>
              <a:rPr lang="it-IT" baseline="0" dirty="0" err="1" smtClean="0"/>
              <a:t>mentioned</a:t>
            </a:r>
            <a:r>
              <a:rPr lang="it-IT" baseline="0" dirty="0" smtClean="0"/>
              <a:t> on the </a:t>
            </a:r>
            <a:r>
              <a:rPr lang="it-IT" baseline="0" dirty="0" err="1" smtClean="0"/>
              <a:t>checklists</a:t>
            </a:r>
            <a:r>
              <a:rPr lang="it-IT" baseline="0" dirty="0" smtClean="0"/>
              <a:t> </a:t>
            </a:r>
            <a:r>
              <a:rPr lang="it-IT" baseline="0" dirty="0" err="1" smtClean="0"/>
              <a:t>it</a:t>
            </a:r>
            <a:r>
              <a:rPr lang="it-IT" baseline="0" dirty="0" smtClean="0"/>
              <a:t> </a:t>
            </a:r>
            <a:r>
              <a:rPr lang="it-IT" baseline="0" dirty="0" err="1" smtClean="0"/>
              <a:t>may</a:t>
            </a:r>
            <a:r>
              <a:rPr lang="it-IT" baseline="0" dirty="0" smtClean="0"/>
              <a:t> be </a:t>
            </a:r>
            <a:r>
              <a:rPr lang="it-IT" baseline="0" dirty="0" err="1" smtClean="0"/>
              <a:t>overlooked</a:t>
            </a:r>
            <a:r>
              <a:rPr lang="it-IT" baseline="0" dirty="0" smtClean="0"/>
              <a:t>, </a:t>
            </a:r>
            <a:r>
              <a:rPr lang="it-IT" b="1" baseline="0" dirty="0" smtClean="0"/>
              <a:t>do </a:t>
            </a:r>
            <a:r>
              <a:rPr lang="it-IT" b="1" baseline="0" dirty="0" err="1" smtClean="0"/>
              <a:t>not</a:t>
            </a:r>
            <a:r>
              <a:rPr lang="it-IT" b="1" baseline="0" dirty="0" smtClean="0"/>
              <a:t> </a:t>
            </a:r>
            <a:r>
              <a:rPr lang="it-IT" baseline="0" dirty="0" smtClean="0"/>
              <a:t>be </a:t>
            </a:r>
            <a:r>
              <a:rPr lang="it-IT" baseline="0" dirty="0" err="1" smtClean="0"/>
              <a:t>blinkered</a:t>
            </a:r>
            <a:r>
              <a:rPr lang="it-IT" baseline="0" dirty="0" smtClean="0"/>
              <a:t> to </a:t>
            </a:r>
            <a:r>
              <a:rPr lang="it-IT" baseline="0" dirty="0" err="1" smtClean="0"/>
              <a:t>only</a:t>
            </a:r>
            <a:r>
              <a:rPr lang="it-IT" baseline="0" dirty="0" smtClean="0"/>
              <a:t> information on the </a:t>
            </a:r>
            <a:r>
              <a:rPr lang="it-IT" baseline="0" dirty="0" err="1" smtClean="0"/>
              <a:t>checklist</a:t>
            </a:r>
            <a:r>
              <a:rPr lang="it-IT" baseline="0" dirty="0" smtClean="0"/>
              <a:t>.</a:t>
            </a:r>
            <a:endParaRPr lang="es-ES" dirty="0"/>
          </a:p>
        </p:txBody>
      </p:sp>
      <p:sp>
        <p:nvSpPr>
          <p:cNvPr id="4" name="Slide Number Placeholder 3"/>
          <p:cNvSpPr>
            <a:spLocks noGrp="1"/>
          </p:cNvSpPr>
          <p:nvPr>
            <p:ph type="sldNum" sz="quarter" idx="10"/>
          </p:nvPr>
        </p:nvSpPr>
        <p:spPr/>
        <p:txBody>
          <a:bodyPr/>
          <a:lstStyle/>
          <a:p>
            <a:fld id="{D0826FEE-2901-4F80-B040-94DEDE5C3ECF}" type="slidenum">
              <a:rPr lang="en-GB" smtClean="0"/>
              <a:t>67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D0826FEE-2901-4F80-B040-94DEDE5C3ECF}" type="slidenum">
              <a:rPr lang="en-GB" smtClean="0"/>
              <a:t>68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Remind that ALL hazardous</a:t>
            </a:r>
            <a:r>
              <a:rPr lang="en-GB" baseline="0" noProof="0" dirty="0" smtClean="0"/>
              <a:t> products</a:t>
            </a:r>
            <a:r>
              <a:rPr lang="en-GB" noProof="0" dirty="0" smtClean="0"/>
              <a:t> present at the workplace must</a:t>
            </a:r>
            <a:r>
              <a:rPr lang="en-GB" baseline="0" noProof="0" dirty="0" smtClean="0"/>
              <a:t> be kept in labelled containers!</a:t>
            </a:r>
            <a:endParaRPr lang="en-GB" noProof="0" dirty="0"/>
          </a:p>
        </p:txBody>
      </p:sp>
      <p:sp>
        <p:nvSpPr>
          <p:cNvPr id="4" name="Slide Number Placeholder 3"/>
          <p:cNvSpPr>
            <a:spLocks noGrp="1"/>
          </p:cNvSpPr>
          <p:nvPr>
            <p:ph type="sldNum" sz="quarter" idx="10"/>
          </p:nvPr>
        </p:nvSpPr>
        <p:spPr/>
        <p:txBody>
          <a:bodyPr/>
          <a:lstStyle/>
          <a:p>
            <a:fld id="{D0826FEE-2901-4F80-B040-94DEDE5C3ECF}" type="slidenum">
              <a:rPr lang="en-GB" smtClean="0"/>
              <a:t>69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Ask participants</a:t>
            </a:r>
            <a:r>
              <a:rPr lang="en-GB" baseline="0" dirty="0" smtClean="0"/>
              <a:t> if they are familial with SDS at their workplace and if SDS in their country must have 16 points. Emphasize that the product has to be used as indicated by </a:t>
            </a:r>
            <a:r>
              <a:rPr lang="en-US" dirty="0" smtClean="0"/>
              <a:t>manufacturer; otherwise the advice provided on the SDS (and label) may not apply, or the protective measures listed may not be adequate.</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70</a:t>
            </a:fld>
            <a:endParaRPr lang="en-GB"/>
          </a:p>
        </p:txBody>
      </p:sp>
    </p:spTree>
    <p:extLst>
      <p:ext uri="{BB962C8B-B14F-4D97-AF65-F5344CB8AC3E}">
        <p14:creationId xmlns:p14="http://schemas.microsoft.com/office/powerpoint/2010/main" val="17738105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baseline="0" dirty="0" smtClean="0"/>
              <a:t>Workers have the right to be adequately informed on the hazards at the workplace, they also have the right to refuse unsafe work. </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71</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baseline="0" dirty="0" smtClean="0"/>
              <a:t>A note of </a:t>
            </a:r>
            <a:r>
              <a:rPr lang="it-IT" baseline="0" dirty="0" err="1" smtClean="0"/>
              <a:t>caution</a:t>
            </a:r>
            <a:r>
              <a:rPr lang="it-IT" baseline="0" dirty="0" smtClean="0"/>
              <a:t> </a:t>
            </a:r>
            <a:r>
              <a:rPr lang="it-IT" baseline="0" dirty="0" err="1" smtClean="0"/>
              <a:t>regarding</a:t>
            </a:r>
            <a:r>
              <a:rPr lang="it-IT" baseline="0" dirty="0" smtClean="0"/>
              <a:t> </a:t>
            </a:r>
            <a:r>
              <a:rPr lang="it-IT" baseline="0" dirty="0" err="1" smtClean="0"/>
              <a:t>checklists</a:t>
            </a:r>
            <a:r>
              <a:rPr lang="it-IT" baseline="0" dirty="0" smtClean="0"/>
              <a:t> – </a:t>
            </a:r>
            <a:r>
              <a:rPr lang="it-IT" baseline="0" dirty="0" err="1" smtClean="0"/>
              <a:t>If</a:t>
            </a:r>
            <a:r>
              <a:rPr lang="it-IT" baseline="0" dirty="0" smtClean="0"/>
              <a:t> a </a:t>
            </a:r>
            <a:r>
              <a:rPr lang="it-IT" baseline="0" dirty="0" err="1" smtClean="0"/>
              <a:t>hazard</a:t>
            </a:r>
            <a:r>
              <a:rPr lang="it-IT" baseline="0" dirty="0" smtClean="0"/>
              <a:t> </a:t>
            </a:r>
            <a:r>
              <a:rPr lang="it-IT" baseline="0" dirty="0" err="1" smtClean="0"/>
              <a:t>is</a:t>
            </a:r>
            <a:r>
              <a:rPr lang="it-IT" baseline="0" dirty="0" smtClean="0"/>
              <a:t> </a:t>
            </a:r>
            <a:r>
              <a:rPr lang="it-IT" baseline="0" dirty="0" err="1" smtClean="0"/>
              <a:t>not</a:t>
            </a:r>
            <a:r>
              <a:rPr lang="it-IT" baseline="0" dirty="0" smtClean="0"/>
              <a:t> </a:t>
            </a:r>
            <a:r>
              <a:rPr lang="it-IT" baseline="0" dirty="0" err="1" smtClean="0"/>
              <a:t>mentioned</a:t>
            </a:r>
            <a:r>
              <a:rPr lang="it-IT" baseline="0" dirty="0" smtClean="0"/>
              <a:t> on the </a:t>
            </a:r>
            <a:r>
              <a:rPr lang="it-IT" baseline="0" dirty="0" err="1" smtClean="0"/>
              <a:t>checklists</a:t>
            </a:r>
            <a:r>
              <a:rPr lang="it-IT" baseline="0" dirty="0" smtClean="0"/>
              <a:t> </a:t>
            </a:r>
            <a:r>
              <a:rPr lang="it-IT" baseline="0" dirty="0" err="1" smtClean="0"/>
              <a:t>it</a:t>
            </a:r>
            <a:r>
              <a:rPr lang="it-IT" baseline="0" dirty="0" smtClean="0"/>
              <a:t> </a:t>
            </a:r>
            <a:r>
              <a:rPr lang="it-IT" baseline="0" dirty="0" err="1" smtClean="0"/>
              <a:t>may</a:t>
            </a:r>
            <a:r>
              <a:rPr lang="it-IT" baseline="0" dirty="0" smtClean="0"/>
              <a:t> be </a:t>
            </a:r>
            <a:r>
              <a:rPr lang="it-IT" baseline="0" dirty="0" err="1" smtClean="0"/>
              <a:t>overlooked</a:t>
            </a:r>
            <a:r>
              <a:rPr lang="it-IT" baseline="0" dirty="0" smtClean="0"/>
              <a:t>. Do </a:t>
            </a:r>
            <a:r>
              <a:rPr lang="it-IT" baseline="0" dirty="0" err="1" smtClean="0"/>
              <a:t>not</a:t>
            </a:r>
            <a:r>
              <a:rPr lang="it-IT" baseline="0" dirty="0" smtClean="0"/>
              <a:t> be </a:t>
            </a:r>
            <a:r>
              <a:rPr lang="it-IT" baseline="0" dirty="0" err="1" smtClean="0"/>
              <a:t>blinkered</a:t>
            </a:r>
            <a:r>
              <a:rPr lang="it-IT" baseline="0" dirty="0" smtClean="0"/>
              <a:t> to </a:t>
            </a:r>
            <a:r>
              <a:rPr lang="it-IT" baseline="0" dirty="0" err="1" smtClean="0"/>
              <a:t>only</a:t>
            </a:r>
            <a:r>
              <a:rPr lang="it-IT" baseline="0" dirty="0" smtClean="0"/>
              <a:t> </a:t>
            </a:r>
            <a:r>
              <a:rPr lang="it-IT" baseline="0" dirty="0" err="1" smtClean="0"/>
              <a:t>using</a:t>
            </a:r>
            <a:r>
              <a:rPr lang="it-IT" baseline="0" dirty="0" smtClean="0"/>
              <a:t> information on the </a:t>
            </a:r>
            <a:r>
              <a:rPr lang="it-IT" baseline="0" dirty="0" err="1" smtClean="0"/>
              <a:t>checklist</a:t>
            </a:r>
            <a:r>
              <a:rPr lang="it-IT" baseline="0" dirty="0" smtClean="0"/>
              <a:t>.</a:t>
            </a:r>
            <a:endParaRPr lang="es-ES" dirty="0" smtClean="0"/>
          </a:p>
          <a:p>
            <a:endParaRPr lang="en-GB" dirty="0" smtClean="0"/>
          </a:p>
          <a:p>
            <a:r>
              <a:rPr lang="en-GB" dirty="0" smtClean="0"/>
              <a:t>Note for trainer-</a:t>
            </a:r>
            <a:r>
              <a:rPr lang="en-GB" baseline="0" dirty="0" smtClean="0"/>
              <a:t> the checklist can also be developed for workplace inspections once the control measure identified as necessary have been put in place a person conducting the inspection can verify controls are being used appropriately</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72</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Draw main features on the map:</a:t>
            </a:r>
            <a:r>
              <a:rPr lang="en-GB" baseline="0" noProof="0" dirty="0" smtClean="0"/>
              <a:t> doors, stairs, windows, machinery. Staff placement can also be added (e.g. emergency brigades etc.). Risks can be highlighted in red (or using a different </a:t>
            </a:r>
            <a:r>
              <a:rPr lang="en-GB" baseline="0" noProof="0" dirty="0" err="1" smtClean="0"/>
              <a:t>color</a:t>
            </a:r>
            <a:r>
              <a:rPr lang="en-GB" baseline="0" noProof="0" dirty="0" smtClean="0"/>
              <a:t> for each risk). The hazards and risk control measures are indicated in the two columns on the right</a:t>
            </a:r>
            <a:r>
              <a:rPr lang="it-IT" baseline="0" dirty="0" smtClean="0"/>
              <a:t>. </a:t>
            </a:r>
          </a:p>
          <a:p>
            <a:r>
              <a:rPr lang="it-IT" baseline="0" dirty="0" err="1" smtClean="0"/>
              <a:t>It</a:t>
            </a:r>
            <a:r>
              <a:rPr lang="it-IT" baseline="0" dirty="0" smtClean="0"/>
              <a:t> </a:t>
            </a:r>
            <a:r>
              <a:rPr lang="it-IT" baseline="0" dirty="0" err="1" smtClean="0"/>
              <a:t>is</a:t>
            </a:r>
            <a:r>
              <a:rPr lang="it-IT" baseline="0" dirty="0" smtClean="0"/>
              <a:t> </a:t>
            </a:r>
            <a:r>
              <a:rPr lang="it-IT" baseline="0" dirty="0" err="1" smtClean="0"/>
              <a:t>important</a:t>
            </a:r>
            <a:r>
              <a:rPr lang="it-IT" baseline="0" dirty="0" smtClean="0"/>
              <a:t> to file and update </a:t>
            </a:r>
            <a:r>
              <a:rPr lang="it-IT" baseline="0" dirty="0" err="1" smtClean="0"/>
              <a:t>these</a:t>
            </a:r>
            <a:r>
              <a:rPr lang="it-IT" baseline="0" dirty="0" smtClean="0"/>
              <a:t> </a:t>
            </a:r>
            <a:r>
              <a:rPr lang="it-IT" baseline="0" dirty="0" err="1" smtClean="0"/>
              <a:t>maps</a:t>
            </a:r>
            <a:r>
              <a:rPr lang="it-IT" baseline="0" dirty="0" smtClean="0"/>
              <a:t> </a:t>
            </a:r>
            <a:r>
              <a:rPr lang="it-IT" baseline="0" dirty="0" err="1" smtClean="0"/>
              <a:t>as</a:t>
            </a:r>
            <a:r>
              <a:rPr lang="it-IT" baseline="0" dirty="0" smtClean="0"/>
              <a:t> </a:t>
            </a:r>
            <a:r>
              <a:rPr lang="it-IT" baseline="0" dirty="0" err="1" smtClean="0"/>
              <a:t>needed</a:t>
            </a:r>
            <a:r>
              <a:rPr lang="it-IT" baseline="0" dirty="0" smtClean="0"/>
              <a:t> (e.g. new </a:t>
            </a:r>
            <a:r>
              <a:rPr lang="it-IT" baseline="0" dirty="0" err="1" smtClean="0"/>
              <a:t>risks</a:t>
            </a:r>
            <a:r>
              <a:rPr lang="it-IT" baseline="0" dirty="0" smtClean="0"/>
              <a:t>, </a:t>
            </a:r>
            <a:r>
              <a:rPr lang="it-IT" baseline="0" dirty="0" err="1" smtClean="0"/>
              <a:t>elimination</a:t>
            </a:r>
            <a:r>
              <a:rPr lang="it-IT" baseline="0" dirty="0" smtClean="0"/>
              <a:t> of </a:t>
            </a:r>
            <a:r>
              <a:rPr lang="it-IT" baseline="0" dirty="0" err="1" smtClean="0"/>
              <a:t>old</a:t>
            </a:r>
            <a:r>
              <a:rPr lang="it-IT" baseline="0" dirty="0" smtClean="0"/>
              <a:t> </a:t>
            </a:r>
            <a:r>
              <a:rPr lang="it-IT" baseline="0" dirty="0" err="1" smtClean="0"/>
              <a:t>risks</a:t>
            </a:r>
            <a:r>
              <a:rPr lang="it-IT" baseline="0" dirty="0" smtClean="0"/>
              <a:t>, etc.).</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baseline="0" dirty="0" err="1" smtClean="0"/>
              <a:t>Highlight</a:t>
            </a:r>
            <a:r>
              <a:rPr lang="it-IT" baseline="0" dirty="0" smtClean="0"/>
              <a:t> </a:t>
            </a:r>
            <a:r>
              <a:rPr lang="it-IT" b="0" baseline="0" dirty="0" err="1" smtClean="0"/>
              <a:t>that</a:t>
            </a:r>
            <a:r>
              <a:rPr lang="it-IT" b="0" baseline="0" dirty="0" smtClean="0"/>
              <a:t> </a:t>
            </a:r>
            <a:r>
              <a:rPr lang="en-US" sz="1200" b="0" baseline="0" dirty="0" smtClean="0"/>
              <a:t>s</a:t>
            </a:r>
            <a:r>
              <a:rPr lang="en-US" sz="1200" b="0" dirty="0" smtClean="0"/>
              <a:t>lips and trips </a:t>
            </a:r>
            <a:r>
              <a:rPr lang="en-GB" sz="1200" b="0" dirty="0" smtClean="0"/>
              <a:t>account for about a third of all reported major injuries. 95% of those injuries involve fractures of arms, wrists and ankles. </a:t>
            </a:r>
            <a:endParaRPr lang="es-ES" sz="1200" b="0" dirty="0" smtClean="0"/>
          </a:p>
          <a:p>
            <a:endParaRPr lang="es-ES" dirty="0" smtClean="0"/>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73</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it-IT" dirty="0" err="1" smtClean="0"/>
              <a:t>Encourage</a:t>
            </a:r>
            <a:r>
              <a:rPr lang="it-IT" dirty="0" smtClean="0"/>
              <a:t> </a:t>
            </a:r>
            <a:r>
              <a:rPr lang="it-IT" dirty="0" err="1" smtClean="0"/>
              <a:t>participants</a:t>
            </a:r>
            <a:r>
              <a:rPr lang="it-IT" dirty="0" smtClean="0"/>
              <a:t> to indicate </a:t>
            </a:r>
            <a:r>
              <a:rPr lang="it-IT" dirty="0" err="1" smtClean="0"/>
              <a:t>what</a:t>
            </a:r>
            <a:r>
              <a:rPr lang="it-IT" dirty="0" smtClean="0"/>
              <a:t> </a:t>
            </a:r>
            <a:r>
              <a:rPr lang="it-IT" dirty="0" err="1" smtClean="0"/>
              <a:t>other</a:t>
            </a:r>
            <a:r>
              <a:rPr lang="it-IT" dirty="0" smtClean="0"/>
              <a:t> </a:t>
            </a:r>
            <a:r>
              <a:rPr lang="it-IT" dirty="0" err="1" smtClean="0"/>
              <a:t>hazards</a:t>
            </a:r>
            <a:r>
              <a:rPr lang="it-IT" dirty="0" smtClean="0"/>
              <a:t> can be </a:t>
            </a:r>
            <a:r>
              <a:rPr lang="it-IT" dirty="0" err="1" smtClean="0"/>
              <a:t>found</a:t>
            </a:r>
            <a:r>
              <a:rPr lang="it-IT" baseline="0" dirty="0" smtClean="0"/>
              <a:t> in </a:t>
            </a:r>
            <a:r>
              <a:rPr lang="it-IT" baseline="0" dirty="0" err="1" smtClean="0"/>
              <a:t>woodworking</a:t>
            </a:r>
            <a:r>
              <a:rPr lang="it-IT" baseline="0" dirty="0" smtClean="0"/>
              <a:t>. </a:t>
            </a:r>
            <a:endParaRPr lang="es-E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Due to workers’ knowledge of their workplaces (including any previous near misses or accidents), they</a:t>
            </a:r>
            <a:r>
              <a:rPr lang="en-GB" sz="1200" kern="1200" baseline="0" dirty="0" smtClean="0">
                <a:solidFill>
                  <a:schemeClr val="tx1"/>
                </a:solidFill>
                <a:effectLst/>
                <a:latin typeface="+mn-lt"/>
                <a:ea typeface="+mn-ea"/>
                <a:cs typeface="+mn-cs"/>
              </a:rPr>
              <a:t> can contribute to find out workplace hazards that could be overlooked by external observers. </a:t>
            </a:r>
            <a:r>
              <a:rPr lang="en-GB" sz="1200" kern="1200" dirty="0" smtClean="0">
                <a:solidFill>
                  <a:schemeClr val="tx1"/>
                </a:solidFill>
                <a:effectLst/>
                <a:latin typeface="+mn-lt"/>
                <a:ea typeface="+mn-ea"/>
                <a:cs typeface="+mn-cs"/>
              </a:rPr>
              <a:t>  </a:t>
            </a:r>
            <a:endParaRPr lang="es-ES" sz="1200" kern="1200" dirty="0" smtClean="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74</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smtClean="0"/>
              <a:t>F</a:t>
            </a:r>
            <a:r>
              <a:rPr lang="it-IT" dirty="0" smtClean="0"/>
              <a:t>/</a:t>
            </a:r>
            <a:r>
              <a:rPr lang="it-IT" dirty="0" err="1" smtClean="0"/>
              <a:t>N</a:t>
            </a:r>
            <a:r>
              <a:rPr lang="it-IT" baseline="0" dirty="0" smtClean="0"/>
              <a:t> 3 « </a:t>
            </a:r>
            <a:r>
              <a:rPr lang="it-IT" baseline="0" dirty="0" err="1" smtClean="0"/>
              <a:t>Identify</a:t>
            </a:r>
            <a:r>
              <a:rPr lang="it-IT" baseline="0" dirty="0" smtClean="0"/>
              <a:t> </a:t>
            </a:r>
            <a:r>
              <a:rPr lang="it-IT" baseline="0" dirty="0" err="1" smtClean="0"/>
              <a:t>hazards</a:t>
            </a:r>
            <a:r>
              <a:rPr lang="it-IT" baseline="0" dirty="0" smtClean="0"/>
              <a:t> </a:t>
            </a:r>
            <a:r>
              <a:rPr lang="it-IT" baseline="0" dirty="0" err="1" smtClean="0"/>
              <a:t>at</a:t>
            </a:r>
            <a:r>
              <a:rPr lang="it-IT" baseline="0" dirty="0" smtClean="0"/>
              <a:t> </a:t>
            </a:r>
            <a:r>
              <a:rPr lang="it-IT" baseline="0" dirty="0" err="1" smtClean="0"/>
              <a:t>your</a:t>
            </a:r>
            <a:r>
              <a:rPr lang="it-IT" baseline="0" dirty="0" smtClean="0"/>
              <a:t> </a:t>
            </a:r>
            <a:r>
              <a:rPr lang="it-IT" baseline="0" dirty="0" err="1" smtClean="0"/>
              <a:t>workplace</a:t>
            </a:r>
            <a:r>
              <a:rPr lang="it-IT" baseline="0" dirty="0" smtClean="0"/>
              <a:t>». </a:t>
            </a:r>
            <a:r>
              <a:rPr lang="it-IT" dirty="0" err="1" smtClean="0"/>
              <a:t>Ask</a:t>
            </a:r>
            <a:r>
              <a:rPr lang="it-IT" dirty="0" smtClean="0"/>
              <a:t> </a:t>
            </a:r>
            <a:r>
              <a:rPr lang="it-IT" dirty="0" err="1" smtClean="0"/>
              <a:t>participants</a:t>
            </a:r>
            <a:r>
              <a:rPr lang="it-IT" dirty="0" smtClean="0"/>
              <a:t> to </a:t>
            </a:r>
            <a:r>
              <a:rPr lang="it-IT" dirty="0" err="1" smtClean="0"/>
              <a:t>write</a:t>
            </a:r>
            <a:r>
              <a:rPr lang="it-IT" dirty="0" smtClean="0"/>
              <a:t> down </a:t>
            </a:r>
            <a:r>
              <a:rPr lang="it-IT" dirty="0" err="1" smtClean="0"/>
              <a:t>their</a:t>
            </a:r>
            <a:r>
              <a:rPr lang="it-IT" dirty="0" smtClean="0"/>
              <a:t> </a:t>
            </a:r>
            <a:r>
              <a:rPr lang="it-IT" dirty="0" err="1" smtClean="0"/>
              <a:t>answers</a:t>
            </a:r>
            <a:r>
              <a:rPr lang="it-IT" dirty="0" smtClean="0"/>
              <a:t>. </a:t>
            </a:r>
          </a:p>
          <a:p>
            <a:endParaRPr lang="it-IT" dirty="0" smtClean="0"/>
          </a:p>
          <a:p>
            <a:r>
              <a:rPr lang="it-IT" dirty="0" smtClean="0"/>
              <a:t>Note for trainer:</a:t>
            </a:r>
            <a:r>
              <a:rPr lang="it-IT" baseline="0" dirty="0" smtClean="0"/>
              <a:t> </a:t>
            </a:r>
            <a:r>
              <a:rPr lang="it-IT" baseline="0" dirty="0" err="1" smtClean="0"/>
              <a:t>Ensure</a:t>
            </a:r>
            <a:r>
              <a:rPr lang="it-IT" baseline="0" dirty="0" smtClean="0"/>
              <a:t> </a:t>
            </a:r>
            <a:r>
              <a:rPr lang="it-IT" baseline="0" dirty="0" err="1" smtClean="0"/>
              <a:t>at</a:t>
            </a:r>
            <a:r>
              <a:rPr lang="it-IT" baseline="0" dirty="0" smtClean="0"/>
              <a:t> </a:t>
            </a:r>
            <a:r>
              <a:rPr lang="it-IT" baseline="0" dirty="0" err="1" smtClean="0"/>
              <a:t>least</a:t>
            </a:r>
            <a:r>
              <a:rPr lang="it-IT" baseline="0" dirty="0" smtClean="0"/>
              <a:t> </a:t>
            </a:r>
            <a:r>
              <a:rPr lang="it-IT" baseline="0" dirty="0" err="1" smtClean="0"/>
              <a:t>one</a:t>
            </a:r>
            <a:r>
              <a:rPr lang="it-IT" baseline="0" dirty="0" smtClean="0"/>
              <a:t> of the </a:t>
            </a:r>
            <a:r>
              <a:rPr lang="it-IT" baseline="0" dirty="0" err="1" smtClean="0"/>
              <a:t>hazards</a:t>
            </a:r>
            <a:r>
              <a:rPr lang="it-IT" baseline="0" dirty="0" smtClean="0"/>
              <a:t> </a:t>
            </a:r>
            <a:r>
              <a:rPr lang="it-IT" baseline="0" dirty="0" err="1" smtClean="0"/>
              <a:t>is</a:t>
            </a:r>
            <a:r>
              <a:rPr lang="it-IT" baseline="0" dirty="0" smtClean="0"/>
              <a:t> </a:t>
            </a:r>
            <a:r>
              <a:rPr lang="it-IT" baseline="0" dirty="0" err="1" smtClean="0"/>
              <a:t>significant</a:t>
            </a:r>
            <a:r>
              <a:rPr lang="it-IT" baseline="0" dirty="0" smtClean="0"/>
              <a:t> and </a:t>
            </a:r>
            <a:r>
              <a:rPr lang="it-IT" baseline="0" dirty="0" err="1" smtClean="0"/>
              <a:t>able</a:t>
            </a:r>
            <a:r>
              <a:rPr lang="it-IT" baseline="0" dirty="0" smtClean="0"/>
              <a:t> to </a:t>
            </a:r>
            <a:r>
              <a:rPr lang="it-IT" baseline="0" dirty="0" err="1" smtClean="0"/>
              <a:t>casue</a:t>
            </a:r>
            <a:r>
              <a:rPr lang="it-IT" baseline="0" dirty="0" smtClean="0"/>
              <a:t> </a:t>
            </a:r>
            <a:r>
              <a:rPr lang="it-IT" baseline="0" dirty="0" err="1" smtClean="0"/>
              <a:t>significant</a:t>
            </a:r>
            <a:r>
              <a:rPr lang="it-IT" baseline="0" dirty="0" smtClean="0"/>
              <a:t> </a:t>
            </a:r>
            <a:r>
              <a:rPr lang="it-IT" baseline="0" dirty="0" err="1" smtClean="0"/>
              <a:t>risk</a:t>
            </a:r>
            <a:r>
              <a:rPr lang="it-IT" baseline="0" dirty="0" smtClean="0"/>
              <a:t> </a:t>
            </a:r>
            <a:r>
              <a:rPr lang="it-IT" baseline="0" dirty="0" err="1" smtClean="0"/>
              <a:t>as</a:t>
            </a:r>
            <a:r>
              <a:rPr lang="it-IT" baseline="0" dirty="0" smtClean="0"/>
              <a:t> </a:t>
            </a:r>
            <a:r>
              <a:rPr lang="it-IT" baseline="0" dirty="0" err="1" smtClean="0"/>
              <a:t>these</a:t>
            </a:r>
            <a:r>
              <a:rPr lang="it-IT" baseline="0" dirty="0" smtClean="0"/>
              <a:t> </a:t>
            </a:r>
            <a:r>
              <a:rPr lang="it-IT" baseline="0" dirty="0" err="1" smtClean="0"/>
              <a:t>will</a:t>
            </a:r>
            <a:r>
              <a:rPr lang="it-IT" baseline="0" dirty="0" smtClean="0"/>
              <a:t> be </a:t>
            </a:r>
            <a:r>
              <a:rPr lang="it-IT" baseline="0" dirty="0" err="1" smtClean="0"/>
              <a:t>worked</a:t>
            </a:r>
            <a:r>
              <a:rPr lang="it-IT" baseline="0" dirty="0" smtClean="0"/>
              <a:t> on </a:t>
            </a:r>
            <a:r>
              <a:rPr lang="it-IT" baseline="0" dirty="0" err="1" smtClean="0"/>
              <a:t>later</a:t>
            </a:r>
            <a:r>
              <a:rPr lang="it-IT" baseline="0" dirty="0" smtClean="0"/>
              <a:t>! </a:t>
            </a:r>
          </a:p>
          <a:p>
            <a:endParaRPr lang="it-IT" baseline="0" dirty="0" smtClean="0"/>
          </a:p>
          <a:p>
            <a:r>
              <a:rPr lang="it-IT" baseline="0" dirty="0" err="1" smtClean="0"/>
              <a:t>Ask</a:t>
            </a:r>
            <a:r>
              <a:rPr lang="it-IT" baseline="0" dirty="0" smtClean="0"/>
              <a:t> </a:t>
            </a:r>
            <a:r>
              <a:rPr lang="it-IT" baseline="0" dirty="0" err="1" smtClean="0"/>
              <a:t>participants</a:t>
            </a:r>
            <a:r>
              <a:rPr lang="it-IT" baseline="0" dirty="0" smtClean="0"/>
              <a:t> to </a:t>
            </a:r>
            <a:r>
              <a:rPr lang="it-IT" baseline="0" dirty="0" err="1" smtClean="0"/>
              <a:t>present</a:t>
            </a:r>
            <a:r>
              <a:rPr lang="it-IT" baseline="0" dirty="0" smtClean="0"/>
              <a:t> the list the idea </a:t>
            </a:r>
            <a:r>
              <a:rPr lang="it-IT" baseline="0" dirty="0" err="1" smtClean="0"/>
              <a:t>is</a:t>
            </a:r>
            <a:r>
              <a:rPr lang="it-IT" baseline="0" dirty="0" smtClean="0"/>
              <a:t> to </a:t>
            </a:r>
            <a:r>
              <a:rPr lang="it-IT" baseline="0" dirty="0" err="1" smtClean="0"/>
              <a:t>ensure</a:t>
            </a:r>
            <a:r>
              <a:rPr lang="it-IT" baseline="0" dirty="0" smtClean="0"/>
              <a:t> </a:t>
            </a:r>
            <a:r>
              <a:rPr lang="it-IT" baseline="0" dirty="0" err="1" smtClean="0"/>
              <a:t>that</a:t>
            </a:r>
            <a:r>
              <a:rPr lang="it-IT" baseline="0" dirty="0" smtClean="0"/>
              <a:t> </a:t>
            </a:r>
            <a:r>
              <a:rPr lang="it-IT" baseline="0" dirty="0" err="1" smtClean="0"/>
              <a:t>hazards</a:t>
            </a:r>
            <a:r>
              <a:rPr lang="it-IT" baseline="0" dirty="0" smtClean="0"/>
              <a:t> </a:t>
            </a:r>
            <a:r>
              <a:rPr lang="it-IT" baseline="0" dirty="0" err="1" smtClean="0"/>
              <a:t>have</a:t>
            </a:r>
            <a:r>
              <a:rPr lang="it-IT" baseline="0" dirty="0" smtClean="0"/>
              <a:t> </a:t>
            </a:r>
            <a:r>
              <a:rPr lang="it-IT" baseline="0" dirty="0" err="1" smtClean="0"/>
              <a:t>been</a:t>
            </a:r>
            <a:r>
              <a:rPr lang="it-IT" baseline="0" dirty="0" smtClean="0"/>
              <a:t> </a:t>
            </a:r>
            <a:r>
              <a:rPr lang="it-IT" baseline="0" dirty="0" err="1" smtClean="0"/>
              <a:t>identified</a:t>
            </a:r>
            <a:r>
              <a:rPr lang="it-IT" baseline="0" dirty="0" smtClean="0"/>
              <a:t> </a:t>
            </a:r>
            <a:r>
              <a:rPr lang="it-IT" baseline="0" dirty="0" err="1" smtClean="0"/>
              <a:t>rather</a:t>
            </a:r>
            <a:r>
              <a:rPr lang="it-IT" baseline="0" dirty="0" smtClean="0"/>
              <a:t> </a:t>
            </a:r>
            <a:r>
              <a:rPr lang="it-IT" baseline="0" dirty="0" err="1" smtClean="0"/>
              <a:t>than</a:t>
            </a:r>
            <a:r>
              <a:rPr lang="it-IT" baseline="0" dirty="0" smtClean="0"/>
              <a:t> </a:t>
            </a:r>
            <a:r>
              <a:rPr lang="it-IT" baseline="0" dirty="0" err="1" smtClean="0"/>
              <a:t>risks</a:t>
            </a:r>
            <a:r>
              <a:rPr lang="it-IT" baseline="0" dirty="0" smtClean="0"/>
              <a:t>. </a:t>
            </a:r>
            <a:r>
              <a:rPr lang="it-IT" baseline="0" dirty="0" err="1" smtClean="0"/>
              <a:t>This</a:t>
            </a:r>
            <a:r>
              <a:rPr lang="it-IT" baseline="0" dirty="0" smtClean="0"/>
              <a:t> </a:t>
            </a:r>
            <a:r>
              <a:rPr lang="it-IT" baseline="0" dirty="0" err="1" smtClean="0"/>
              <a:t>is</a:t>
            </a:r>
            <a:r>
              <a:rPr lang="it-IT" baseline="0" dirty="0" smtClean="0"/>
              <a:t> </a:t>
            </a:r>
            <a:r>
              <a:rPr lang="it-IT" baseline="0" dirty="0" err="1" smtClean="0"/>
              <a:t>important</a:t>
            </a:r>
            <a:r>
              <a:rPr lang="it-IT" baseline="0" dirty="0" smtClean="0"/>
              <a:t> </a:t>
            </a:r>
            <a:r>
              <a:rPr lang="it-IT" baseline="0" dirty="0" err="1" smtClean="0"/>
              <a:t>as</a:t>
            </a:r>
            <a:r>
              <a:rPr lang="it-IT" baseline="0" dirty="0" smtClean="0"/>
              <a:t> </a:t>
            </a:r>
            <a:r>
              <a:rPr lang="it-IT" baseline="0" dirty="0" err="1" smtClean="0"/>
              <a:t>these</a:t>
            </a:r>
            <a:r>
              <a:rPr lang="it-IT" baseline="0" dirty="0" smtClean="0"/>
              <a:t> </a:t>
            </a:r>
            <a:r>
              <a:rPr lang="it-IT" baseline="0" dirty="0" err="1" smtClean="0"/>
              <a:t>sheets</a:t>
            </a:r>
            <a:r>
              <a:rPr lang="it-IT" baseline="0" dirty="0" smtClean="0"/>
              <a:t> </a:t>
            </a:r>
            <a:r>
              <a:rPr lang="it-IT" baseline="0" dirty="0" err="1" smtClean="0"/>
              <a:t>will</a:t>
            </a:r>
            <a:r>
              <a:rPr lang="it-IT" baseline="0" dirty="0" smtClean="0"/>
              <a:t> be </a:t>
            </a:r>
            <a:r>
              <a:rPr lang="it-IT" baseline="0" dirty="0" err="1" smtClean="0"/>
              <a:t>further</a:t>
            </a:r>
            <a:r>
              <a:rPr lang="it-IT" baseline="0" dirty="0" smtClean="0"/>
              <a:t> </a:t>
            </a:r>
            <a:r>
              <a:rPr lang="it-IT" baseline="0" dirty="0" err="1" smtClean="0"/>
              <a:t>developed</a:t>
            </a:r>
            <a:r>
              <a:rPr lang="it-IT" baseline="0" dirty="0" smtClean="0"/>
              <a:t>. </a:t>
            </a:r>
            <a:r>
              <a:rPr lang="it-IT" baseline="0" dirty="0" err="1" smtClean="0"/>
              <a:t>You</a:t>
            </a:r>
            <a:r>
              <a:rPr lang="it-IT" baseline="0" dirty="0" smtClean="0"/>
              <a:t> </a:t>
            </a:r>
            <a:r>
              <a:rPr lang="it-IT" baseline="0" dirty="0" err="1" smtClean="0"/>
              <a:t>may</a:t>
            </a:r>
            <a:r>
              <a:rPr lang="it-IT" baseline="0" dirty="0" smtClean="0"/>
              <a:t> </a:t>
            </a:r>
            <a:r>
              <a:rPr lang="it-IT" baseline="0" dirty="0" err="1" smtClean="0"/>
              <a:t>wish</a:t>
            </a:r>
            <a:r>
              <a:rPr lang="it-IT" baseline="0" dirty="0" smtClean="0"/>
              <a:t> to </a:t>
            </a:r>
            <a:r>
              <a:rPr lang="it-IT" baseline="0" dirty="0" err="1" smtClean="0"/>
              <a:t>have</a:t>
            </a:r>
            <a:r>
              <a:rPr lang="it-IT" baseline="0" dirty="0" smtClean="0"/>
              <a:t> </a:t>
            </a:r>
            <a:r>
              <a:rPr lang="it-IT" baseline="0" dirty="0" err="1" smtClean="0"/>
              <a:t>copies</a:t>
            </a:r>
            <a:r>
              <a:rPr lang="it-IT" baseline="0" dirty="0" smtClean="0"/>
              <a:t> of the </a:t>
            </a:r>
            <a:r>
              <a:rPr lang="it-IT" baseline="0" dirty="0" err="1" smtClean="0"/>
              <a:t>risk</a:t>
            </a:r>
            <a:r>
              <a:rPr lang="it-IT" baseline="0" dirty="0" smtClean="0"/>
              <a:t> </a:t>
            </a:r>
            <a:r>
              <a:rPr lang="it-IT" baseline="0" dirty="0" err="1" smtClean="0"/>
              <a:t>assessment</a:t>
            </a:r>
            <a:r>
              <a:rPr lang="it-IT" baseline="0" dirty="0" smtClean="0"/>
              <a:t> </a:t>
            </a:r>
            <a:r>
              <a:rPr lang="it-IT" baseline="0" dirty="0" err="1" smtClean="0"/>
              <a:t>template</a:t>
            </a:r>
            <a:r>
              <a:rPr lang="it-IT" baseline="0" dirty="0" smtClean="0"/>
              <a:t> </a:t>
            </a:r>
            <a:r>
              <a:rPr lang="it-IT" baseline="0" dirty="0" err="1" smtClean="0"/>
              <a:t>that</a:t>
            </a:r>
            <a:r>
              <a:rPr lang="it-IT" baseline="0" dirty="0" smtClean="0"/>
              <a:t> can be </a:t>
            </a:r>
            <a:r>
              <a:rPr lang="it-IT" baseline="0" dirty="0" err="1" smtClean="0"/>
              <a:t>completed</a:t>
            </a:r>
            <a:r>
              <a:rPr lang="it-IT" baseline="0" dirty="0" smtClean="0"/>
              <a:t>.</a:t>
            </a:r>
          </a:p>
        </p:txBody>
      </p:sp>
      <p:sp>
        <p:nvSpPr>
          <p:cNvPr id="4" name="Slide Number Placeholder 3"/>
          <p:cNvSpPr>
            <a:spLocks noGrp="1"/>
          </p:cNvSpPr>
          <p:nvPr>
            <p:ph type="sldNum" sz="quarter" idx="10"/>
          </p:nvPr>
        </p:nvSpPr>
        <p:spPr/>
        <p:txBody>
          <a:bodyPr/>
          <a:lstStyle/>
          <a:p>
            <a:fld id="{D0826FEE-2901-4F80-B040-94DEDE5C3ECF}" type="slidenum">
              <a:rPr lang="en-GB" smtClean="0"/>
              <a:t>75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That doesn’t mean listing everyone by name, but rather identifying groups of people (e.g. ‘people working in the </a:t>
            </a:r>
            <a:r>
              <a:rPr lang="en-GB" dirty="0" smtClean="0"/>
              <a:t>storeroom’ or ‘passers-by’ or ‘pregnant women and lactating mothers’).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In each case, identify how they might be harmed, i.e. what type of injury or </a:t>
            </a:r>
            <a:r>
              <a:rPr lang="en-GB" dirty="0" smtClean="0"/>
              <a:t>ill health might occur. </a:t>
            </a:r>
            <a:r>
              <a:rPr lang="en-US" dirty="0" smtClean="0"/>
              <a:t>Example, ‘shelf stackers may suffer back injury from repeated lifting of boxes’.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How harmed</a:t>
            </a:r>
            <a:r>
              <a:rPr lang="en-US" baseline="0" dirty="0" smtClean="0"/>
              <a:t> and type of injury is important in deciding on control measures that may be required.</a:t>
            </a:r>
            <a:endParaRPr lang="en-GB"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76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That doesn’t mean listing everyone by name, but rather identifying groups of people (e.g. ‘people working in the </a:t>
            </a:r>
            <a:r>
              <a:rPr lang="en-GB" dirty="0" smtClean="0"/>
              <a:t>storeroom’ or ‘passers-by’ or ‘pregnant women and lactating mothers’).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In each case, identify how they might be harmed, i.e. what type of injury or </a:t>
            </a:r>
            <a:r>
              <a:rPr lang="en-GB" dirty="0" smtClean="0"/>
              <a:t>ill health might occur. </a:t>
            </a:r>
            <a:r>
              <a:rPr lang="en-US" dirty="0" smtClean="0"/>
              <a:t>Example, ‘shelf stackers may suffer back injury from repeated lifting of boxes’.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How harmed</a:t>
            </a:r>
            <a:r>
              <a:rPr lang="en-US" baseline="0" dirty="0" smtClean="0"/>
              <a:t> and type of injury is important in deciding on control measures that may be </a:t>
            </a:r>
            <a:r>
              <a:rPr lang="en-US" baseline="0" smtClean="0"/>
              <a:t>required.</a:t>
            </a:r>
            <a:endParaRPr lang="en-GB" smtClean="0"/>
          </a:p>
        </p:txBody>
      </p:sp>
      <p:sp>
        <p:nvSpPr>
          <p:cNvPr id="4" name="Slide Number Placeholder 3"/>
          <p:cNvSpPr>
            <a:spLocks noGrp="1"/>
          </p:cNvSpPr>
          <p:nvPr>
            <p:ph type="sldNum" sz="quarter" idx="10"/>
          </p:nvPr>
        </p:nvSpPr>
        <p:spPr/>
        <p:txBody>
          <a:bodyPr/>
          <a:lstStyle/>
          <a:p>
            <a:fld id="{D0826FEE-2901-4F80-B040-94DEDE5C3ECF}" type="slidenum">
              <a:rPr lang="en-GB" smtClean="0"/>
              <a:t>77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78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It is important to identify for each hazard which GROUPS of workers could be harmed</a:t>
            </a:r>
            <a:r>
              <a:rPr lang="en-GB" baseline="0" dirty="0" smtClean="0"/>
              <a:t> (e.g. staff working in the wood-working section; </a:t>
            </a:r>
            <a:r>
              <a:rPr lang="en-US" dirty="0" smtClean="0"/>
              <a:t>staff in the repair workshop;</a:t>
            </a:r>
            <a:r>
              <a:rPr lang="en-US" baseline="0" dirty="0" smtClean="0"/>
              <a:t> </a:t>
            </a:r>
            <a:r>
              <a:rPr lang="en-US" dirty="0" smtClean="0"/>
              <a:t>staff in the storeroom;</a:t>
            </a:r>
            <a:r>
              <a:rPr lang="en-US" baseline="0" dirty="0" smtClean="0"/>
              <a:t> </a:t>
            </a:r>
            <a:r>
              <a:rPr lang="en-US" dirty="0" smtClean="0"/>
              <a:t>staff</a:t>
            </a:r>
            <a:r>
              <a:rPr lang="en-US" baseline="0" dirty="0" smtClean="0"/>
              <a:t> </a:t>
            </a:r>
            <a:r>
              <a:rPr lang="en-US" dirty="0" smtClean="0"/>
              <a:t>working in the agricultural field gang; YOUNG WORKERS, etc.</a:t>
            </a:r>
            <a:r>
              <a:rPr lang="en-GB" baseline="0" dirty="0" smtClean="0"/>
              <a:t>). Do not forget delivery workers, cleaners, etc. Consider also whether external people could bring any hazard into the enterprise.</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Stress the importance of considering that some hazards can harm</a:t>
            </a:r>
            <a:r>
              <a:rPr lang="en-GB" baseline="0" dirty="0" smtClean="0"/>
              <a:t> human health many years and even decades after cessation of exposure to the hazard (e.g. mesothelioma, a pleural cancer caused by exposure to asbestos)</a:t>
            </a: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Besides indicating the possible ways in which the workers (and public) could be harmed by each hazard, it is important</a:t>
            </a:r>
            <a:r>
              <a:rPr lang="en-GB" baseline="0" noProof="0" dirty="0" smtClean="0"/>
              <a:t> to indicate their numbers too.</a:t>
            </a:r>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81</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82</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1" indent="-285750">
              <a:buFont typeface="Wingdings" panose="05000000000000000000" pitchFamily="2" charset="2"/>
              <a:buChar char="ü"/>
            </a:pPr>
            <a:r>
              <a:rPr lang="en-US" dirty="0" smtClean="0"/>
              <a:t>Disruption to business and ongoing lost production from workers absence </a:t>
            </a:r>
            <a:endParaRPr lang="en-GB" dirty="0" smtClean="0"/>
          </a:p>
          <a:p>
            <a:pPr marL="285750" lvl="1" indent="-285750">
              <a:buFont typeface="Wingdings" panose="05000000000000000000" pitchFamily="2" charset="2"/>
              <a:buChar char="ü"/>
            </a:pPr>
            <a:r>
              <a:rPr lang="en-US" dirty="0" smtClean="0"/>
              <a:t>Lower motivation to work and workforce morale, increased absenteeism </a:t>
            </a:r>
            <a:endParaRPr lang="en-GB" dirty="0" smtClean="0"/>
          </a:p>
          <a:p>
            <a:pPr marL="285750" lvl="1" indent="-285750">
              <a:buFont typeface="Wingdings" panose="05000000000000000000" pitchFamily="2" charset="2"/>
              <a:buChar char="ü"/>
            </a:pPr>
            <a:r>
              <a:rPr lang="en-US" dirty="0" smtClean="0"/>
              <a:t>Costs of retraining someone else for the job, and possible recruitment of replacement worker </a:t>
            </a:r>
            <a:endParaRPr lang="en-GB" dirty="0" smtClean="0"/>
          </a:p>
          <a:p>
            <a:endParaRPr lang="fr-CH" dirty="0" smtClean="0"/>
          </a:p>
          <a:p>
            <a:r>
              <a:rPr lang="en-US" sz="1200" b="1" kern="1200" dirty="0" smtClean="0">
                <a:solidFill>
                  <a:schemeClr val="tx1"/>
                </a:solidFill>
                <a:effectLst/>
                <a:latin typeface="+mn-lt"/>
                <a:ea typeface="+mn-ea"/>
                <a:cs typeface="+mn-cs"/>
              </a:rPr>
              <a:t>because it’s the right thing to do: </a:t>
            </a:r>
            <a:r>
              <a:rPr lang="en-US" sz="1200" kern="1200" dirty="0" smtClean="0">
                <a:solidFill>
                  <a:schemeClr val="tx1"/>
                </a:solidFill>
                <a:effectLst/>
                <a:latin typeface="+mn-lt"/>
                <a:ea typeface="+mn-ea"/>
                <a:cs typeface="+mn-cs"/>
              </a:rPr>
              <a:t>all cultures value human health and wellbeing</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it is the smart thing to do: </a:t>
            </a:r>
            <a:r>
              <a:rPr lang="en-US" sz="1200" kern="1200" dirty="0" smtClean="0">
                <a:solidFill>
                  <a:schemeClr val="tx1"/>
                </a:solidFill>
                <a:effectLst/>
                <a:latin typeface="+mn-lt"/>
                <a:ea typeface="+mn-ea"/>
                <a:cs typeface="+mn-cs"/>
              </a:rPr>
              <a:t>many studies show that companies having the best OSH standards and conditions and a healthy, safe and motivated workforce are also the most successful and competitive. Prevention has also been shown to be cost-effective</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It is the legal thing to do: </a:t>
            </a:r>
            <a:r>
              <a:rPr lang="en-US" sz="1200" kern="1200" dirty="0" smtClean="0">
                <a:solidFill>
                  <a:schemeClr val="tx1"/>
                </a:solidFill>
                <a:effectLst/>
                <a:latin typeface="+mn-lt"/>
                <a:ea typeface="+mn-ea"/>
                <a:cs typeface="+mn-cs"/>
              </a:rPr>
              <a:t>most countries have legislation requiring employers to protect their workers from workplace hazards that can cause injury or ill health. In many countries, OSH legislation is more extensive and imposes higher standards. Complying with the law prevents economic (e.g. fines) and other penalties (including imprisonment) that may be issued to employers or their responsible representatives and in some cases workers.</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0826FEE-2901-4F80-B040-94DEDE5C3ECF}" type="slidenum">
              <a:rPr lang="en-GB" smtClean="0"/>
              <a:t>14</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83</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Note for presenters.</a:t>
            </a:r>
            <a:r>
              <a:rPr lang="en-GB" baseline="0" dirty="0" smtClean="0"/>
              <a:t> </a:t>
            </a:r>
          </a:p>
          <a:p>
            <a:endParaRPr lang="en-GB" baseline="0" dirty="0" smtClean="0"/>
          </a:p>
          <a:p>
            <a:r>
              <a:rPr lang="en-GB" baseline="0" dirty="0" smtClean="0"/>
              <a:t>Factories will need to determine risk at this stage to determine whether current level of risk is acceptable. </a:t>
            </a:r>
          </a:p>
          <a:p>
            <a:endParaRPr lang="en-GB" baseline="0" dirty="0" smtClean="0"/>
          </a:p>
          <a:p>
            <a:r>
              <a:rPr lang="en-GB" baseline="0" dirty="0" smtClean="0"/>
              <a:t>If it is (i.e. low risk (green section on next slide)) then no further action will be necessary. </a:t>
            </a:r>
          </a:p>
          <a:p>
            <a:endParaRPr lang="en-GB" baseline="0" dirty="0" smtClean="0"/>
          </a:p>
          <a:p>
            <a:r>
              <a:rPr lang="en-GB" baseline="0" dirty="0" smtClean="0"/>
              <a:t>If the factory determines that the current level of risk (with the controls currently in place) is medium (yellow) or high risk (red) then this will mean that the level of risk is not acceptable and step 3b will need to be conducted.</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84</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85</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smtClean="0"/>
              <a:t>F</a:t>
            </a:r>
            <a:r>
              <a:rPr lang="it-IT" dirty="0" smtClean="0"/>
              <a:t>/N4</a:t>
            </a:r>
          </a:p>
          <a:p>
            <a:r>
              <a:rPr lang="it-IT" dirty="0" smtClean="0"/>
              <a:t>Note for trainers </a:t>
            </a:r>
            <a:r>
              <a:rPr lang="it-IT" dirty="0" err="1" smtClean="0"/>
              <a:t>you</a:t>
            </a:r>
            <a:r>
              <a:rPr lang="it-IT" dirty="0" smtClean="0"/>
              <a:t> </a:t>
            </a:r>
            <a:r>
              <a:rPr lang="it-IT" dirty="0" err="1" smtClean="0"/>
              <a:t>may</a:t>
            </a:r>
            <a:r>
              <a:rPr lang="it-IT" dirty="0" smtClean="0"/>
              <a:t> </a:t>
            </a:r>
            <a:r>
              <a:rPr lang="it-IT" dirty="0" err="1" smtClean="0"/>
              <a:t>wish</a:t>
            </a:r>
            <a:r>
              <a:rPr lang="it-IT" dirty="0" smtClean="0"/>
              <a:t> to display</a:t>
            </a:r>
            <a:r>
              <a:rPr lang="it-IT" baseline="0" dirty="0" smtClean="0"/>
              <a:t> slide 89 </a:t>
            </a:r>
            <a:r>
              <a:rPr lang="it-IT" baseline="0" dirty="0" err="1" smtClean="0"/>
              <a:t>when</a:t>
            </a:r>
            <a:r>
              <a:rPr lang="it-IT" baseline="0" dirty="0" smtClean="0"/>
              <a:t> </a:t>
            </a:r>
            <a:r>
              <a:rPr lang="it-IT" baseline="0" dirty="0" err="1" smtClean="0"/>
              <a:t>participants</a:t>
            </a:r>
            <a:r>
              <a:rPr lang="it-IT" baseline="0" dirty="0" smtClean="0"/>
              <a:t> are </a:t>
            </a:r>
            <a:r>
              <a:rPr lang="it-IT" baseline="0" dirty="0" err="1" smtClean="0"/>
              <a:t>deciding</a:t>
            </a:r>
            <a:r>
              <a:rPr lang="it-IT" baseline="0" dirty="0" smtClean="0"/>
              <a:t> on </a:t>
            </a:r>
            <a:r>
              <a:rPr lang="it-IT" baseline="0" dirty="0" err="1" smtClean="0"/>
              <a:t>current</a:t>
            </a:r>
            <a:r>
              <a:rPr lang="it-IT" baseline="0" dirty="0" smtClean="0"/>
              <a:t> </a:t>
            </a:r>
            <a:r>
              <a:rPr lang="it-IT" baseline="0" dirty="0" err="1" smtClean="0"/>
              <a:t>level</a:t>
            </a:r>
            <a:r>
              <a:rPr lang="it-IT" baseline="0" dirty="0" smtClean="0"/>
              <a:t> of </a:t>
            </a:r>
            <a:r>
              <a:rPr lang="it-IT" baseline="0" dirty="0" err="1" smtClean="0"/>
              <a:t>risk</a:t>
            </a:r>
            <a:r>
              <a:rPr lang="it-IT" baseline="0" dirty="0" smtClean="0"/>
              <a:t> </a:t>
            </a:r>
            <a:r>
              <a:rPr lang="it-IT" baseline="0" dirty="0" err="1" smtClean="0"/>
              <a:t>You</a:t>
            </a:r>
            <a:r>
              <a:rPr lang="it-IT" baseline="0" dirty="0" smtClean="0"/>
              <a:t> </a:t>
            </a:r>
            <a:r>
              <a:rPr lang="it-IT" baseline="0" dirty="0" err="1" smtClean="0"/>
              <a:t>may</a:t>
            </a:r>
            <a:r>
              <a:rPr lang="it-IT" baseline="0" dirty="0" smtClean="0"/>
              <a:t> </a:t>
            </a:r>
            <a:r>
              <a:rPr lang="it-IT" baseline="0" dirty="0" err="1" smtClean="0"/>
              <a:t>wish</a:t>
            </a:r>
            <a:r>
              <a:rPr lang="it-IT" baseline="0" dirty="0" smtClean="0"/>
              <a:t> to use the </a:t>
            </a:r>
            <a:r>
              <a:rPr lang="it-IT" baseline="0" dirty="0" err="1" smtClean="0"/>
              <a:t>handout</a:t>
            </a:r>
            <a:r>
              <a:rPr lang="it-IT" baseline="0" dirty="0" smtClean="0"/>
              <a:t> in the trainers </a:t>
            </a:r>
            <a:r>
              <a:rPr lang="it-IT" baseline="0" dirty="0" err="1" smtClean="0"/>
              <a:t>manual</a:t>
            </a:r>
            <a:r>
              <a:rPr lang="it-IT" baseline="0" dirty="0" smtClean="0"/>
              <a:t> </a:t>
            </a:r>
            <a:r>
              <a:rPr lang="it-IT" baseline="0" dirty="0" err="1" smtClean="0"/>
              <a:t>which</a:t>
            </a:r>
            <a:r>
              <a:rPr lang="it-IT" baseline="0" dirty="0" smtClean="0"/>
              <a:t> shows </a:t>
            </a:r>
            <a:r>
              <a:rPr lang="it-IT" baseline="0" dirty="0" err="1" smtClean="0"/>
              <a:t>definitions</a:t>
            </a:r>
            <a:r>
              <a:rPr lang="it-IT" baseline="0" dirty="0" smtClean="0"/>
              <a:t> of </a:t>
            </a:r>
            <a:r>
              <a:rPr lang="it-IT" baseline="0" dirty="0" err="1" smtClean="0"/>
              <a:t>likelihood</a:t>
            </a:r>
            <a:r>
              <a:rPr lang="it-IT" baseline="0" dirty="0" smtClean="0"/>
              <a:t> and </a:t>
            </a:r>
            <a:r>
              <a:rPr lang="it-IT" baseline="0" dirty="0" err="1" smtClean="0"/>
              <a:t>severity</a:t>
            </a:r>
            <a:r>
              <a:rPr lang="it-IT" baseline="0" dirty="0" smtClean="0"/>
              <a:t>.</a:t>
            </a:r>
            <a:endParaRPr lang="it-IT" dirty="0" smtClean="0"/>
          </a:p>
          <a:p>
            <a:endParaRPr lang="it-IT" dirty="0" smtClean="0"/>
          </a:p>
          <a:p>
            <a:r>
              <a:rPr lang="it-IT" dirty="0" err="1" smtClean="0"/>
              <a:t>Ask</a:t>
            </a:r>
            <a:r>
              <a:rPr lang="it-IT" dirty="0" smtClean="0"/>
              <a:t> </a:t>
            </a:r>
            <a:r>
              <a:rPr lang="it-IT" dirty="0" err="1" smtClean="0"/>
              <a:t>participants</a:t>
            </a:r>
            <a:r>
              <a:rPr lang="it-IT" dirty="0" smtClean="0"/>
              <a:t> to </a:t>
            </a:r>
            <a:r>
              <a:rPr lang="it-IT" dirty="0" err="1" smtClean="0"/>
              <a:t>write</a:t>
            </a:r>
            <a:r>
              <a:rPr lang="it-IT" dirty="0" smtClean="0"/>
              <a:t> down </a:t>
            </a:r>
            <a:r>
              <a:rPr lang="it-IT" dirty="0" err="1" smtClean="0"/>
              <a:t>their</a:t>
            </a:r>
            <a:r>
              <a:rPr lang="it-IT" dirty="0" smtClean="0"/>
              <a:t> </a:t>
            </a:r>
            <a:r>
              <a:rPr lang="it-IT" dirty="0" err="1" smtClean="0"/>
              <a:t>answers</a:t>
            </a:r>
            <a:r>
              <a:rPr lang="it-IT" dirty="0" smtClean="0"/>
              <a:t>. Trainers </a:t>
            </a:r>
            <a:r>
              <a:rPr lang="it-IT" dirty="0" err="1" smtClean="0"/>
              <a:t>will</a:t>
            </a:r>
            <a:r>
              <a:rPr lang="it-IT" dirty="0" smtClean="0"/>
              <a:t> </a:t>
            </a:r>
            <a:r>
              <a:rPr lang="it-IT" dirty="0" err="1" smtClean="0"/>
              <a:t>neeed</a:t>
            </a:r>
            <a:r>
              <a:rPr lang="it-IT" dirty="0" smtClean="0"/>
              <a:t> to </a:t>
            </a:r>
            <a:r>
              <a:rPr lang="it-IT" dirty="0" err="1" smtClean="0"/>
              <a:t>ensure</a:t>
            </a:r>
            <a:r>
              <a:rPr lang="it-IT" dirty="0" smtClean="0"/>
              <a:t> </a:t>
            </a:r>
            <a:r>
              <a:rPr lang="it-IT" dirty="0" err="1" smtClean="0"/>
              <a:t>that</a:t>
            </a:r>
            <a:r>
              <a:rPr lang="it-IT" dirty="0" smtClean="0"/>
              <a:t> </a:t>
            </a:r>
            <a:r>
              <a:rPr lang="it-IT" dirty="0" err="1" smtClean="0"/>
              <a:t>participants</a:t>
            </a:r>
            <a:r>
              <a:rPr lang="it-IT" dirty="0" smtClean="0"/>
              <a:t> </a:t>
            </a:r>
            <a:r>
              <a:rPr lang="it-IT" dirty="0" err="1" smtClean="0"/>
              <a:t>finish</a:t>
            </a:r>
            <a:r>
              <a:rPr lang="it-IT" dirty="0" smtClean="0"/>
              <a:t> with </a:t>
            </a:r>
            <a:r>
              <a:rPr lang="it-IT" dirty="0" err="1" smtClean="0"/>
              <a:t>at</a:t>
            </a:r>
            <a:r>
              <a:rPr lang="it-IT" dirty="0" smtClean="0"/>
              <a:t> </a:t>
            </a:r>
            <a:r>
              <a:rPr lang="it-IT" dirty="0" err="1" smtClean="0"/>
              <a:t>least</a:t>
            </a:r>
            <a:r>
              <a:rPr lang="it-IT" dirty="0" smtClean="0"/>
              <a:t> </a:t>
            </a:r>
            <a:r>
              <a:rPr lang="it-IT" dirty="0" err="1" smtClean="0"/>
              <a:t>one</a:t>
            </a:r>
            <a:r>
              <a:rPr lang="it-IT" dirty="0" smtClean="0"/>
              <a:t> </a:t>
            </a:r>
            <a:r>
              <a:rPr lang="it-IT" dirty="0" err="1" smtClean="0"/>
              <a:t>meduim</a:t>
            </a:r>
            <a:r>
              <a:rPr lang="it-IT" dirty="0" smtClean="0"/>
              <a:t> or high </a:t>
            </a:r>
            <a:r>
              <a:rPr lang="it-IT" dirty="0" err="1" smtClean="0"/>
              <a:t>risk</a:t>
            </a:r>
            <a:r>
              <a:rPr lang="it-IT" dirty="0" smtClean="0"/>
              <a:t> </a:t>
            </a:r>
            <a:r>
              <a:rPr lang="it-IT" dirty="0" err="1" smtClean="0"/>
              <a:t>as</a:t>
            </a:r>
            <a:r>
              <a:rPr lang="it-IT" dirty="0" smtClean="0"/>
              <a:t> </a:t>
            </a:r>
            <a:r>
              <a:rPr lang="it-IT" dirty="0" err="1" smtClean="0"/>
              <a:t>this</a:t>
            </a:r>
            <a:r>
              <a:rPr lang="it-IT" dirty="0" smtClean="0"/>
              <a:t> </a:t>
            </a:r>
            <a:r>
              <a:rPr lang="it-IT" dirty="0" err="1" smtClean="0"/>
              <a:t>will</a:t>
            </a:r>
            <a:r>
              <a:rPr lang="it-IT" dirty="0" smtClean="0"/>
              <a:t> be </a:t>
            </a:r>
            <a:r>
              <a:rPr lang="it-IT" dirty="0" err="1" smtClean="0"/>
              <a:t>required</a:t>
            </a:r>
            <a:r>
              <a:rPr lang="it-IT" dirty="0" smtClean="0"/>
              <a:t> in </a:t>
            </a:r>
            <a:r>
              <a:rPr lang="it-IT" dirty="0" err="1" smtClean="0"/>
              <a:t>Factory</a:t>
            </a:r>
            <a:r>
              <a:rPr lang="it-IT" dirty="0" smtClean="0"/>
              <a:t> </a:t>
            </a:r>
            <a:r>
              <a:rPr lang="it-IT" dirty="0" err="1" smtClean="0"/>
              <a:t>Exercise</a:t>
            </a:r>
            <a:r>
              <a:rPr lang="it-IT" dirty="0" smtClean="0"/>
              <a:t> 3.</a:t>
            </a:r>
            <a:endParaRPr lang="es-ES" dirty="0"/>
          </a:p>
        </p:txBody>
      </p:sp>
      <p:sp>
        <p:nvSpPr>
          <p:cNvPr id="4" name="Slide Number Placeholder 3"/>
          <p:cNvSpPr>
            <a:spLocks noGrp="1"/>
          </p:cNvSpPr>
          <p:nvPr>
            <p:ph type="sldNum" sz="quarter" idx="10"/>
          </p:nvPr>
        </p:nvSpPr>
        <p:spPr/>
        <p:txBody>
          <a:bodyPr/>
          <a:lstStyle/>
          <a:p>
            <a:fld id="{D0826FEE-2901-4F80-B040-94DEDE5C3ECF}" type="slidenum">
              <a:rPr lang="en-GB" smtClean="0"/>
              <a:t>86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Note for Trainer </a:t>
            </a:r>
          </a:p>
          <a:p>
            <a:r>
              <a:rPr lang="en-GB" dirty="0" smtClean="0"/>
              <a:t>Ask participants about hazard and risk</a:t>
            </a:r>
          </a:p>
          <a:p>
            <a:endParaRPr lang="en-GB" dirty="0" smtClean="0"/>
          </a:p>
          <a:p>
            <a:r>
              <a:rPr lang="en-GB" dirty="0" smtClean="0"/>
              <a:t>5 Steps of</a:t>
            </a:r>
            <a:r>
              <a:rPr lang="en-GB" baseline="0" dirty="0" smtClean="0"/>
              <a:t> risk assessment: Identify hazard, Identify who might be harmed and how and current level of risk</a:t>
            </a:r>
          </a:p>
          <a:p>
            <a:endParaRPr lang="en-GB" baseline="0" dirty="0" smtClean="0"/>
          </a:p>
          <a:p>
            <a:r>
              <a:rPr lang="en-GB" baseline="0" dirty="0" smtClean="0"/>
              <a:t>Today we move on from Step 3a to 3b What further action is required to reduce risk? </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89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smtClean="0">
                <a:solidFill>
                  <a:schemeClr val="tx1"/>
                </a:solidFill>
                <a:effectLst/>
                <a:latin typeface="+mn-lt"/>
                <a:ea typeface="+mn-ea"/>
                <a:cs typeface="+mn-cs"/>
              </a:rPr>
              <a:t>T</a:t>
            </a:r>
            <a:r>
              <a:rPr lang="en-US" sz="1200" kern="1200" dirty="0" smtClean="0">
                <a:solidFill>
                  <a:schemeClr val="tx1"/>
                </a:solidFill>
                <a:effectLst/>
                <a:latin typeface="+mn-lt"/>
                <a:ea typeface="+mn-ea"/>
                <a:cs typeface="+mn-cs"/>
              </a:rPr>
              <a:t>he reason for choosing risk control measures in the order shown</a:t>
            </a:r>
            <a:r>
              <a:rPr lang="en-US" sz="1200" kern="1200" baseline="0" dirty="0" smtClean="0">
                <a:solidFill>
                  <a:schemeClr val="tx1"/>
                </a:solidFill>
                <a:effectLst/>
                <a:latin typeface="+mn-lt"/>
                <a:ea typeface="+mn-ea"/>
                <a:cs typeface="+mn-cs"/>
              </a:rPr>
              <a:t> by the</a:t>
            </a:r>
            <a:r>
              <a:rPr lang="en-US" sz="1200" kern="1200" dirty="0" smtClean="0">
                <a:solidFill>
                  <a:schemeClr val="tx1"/>
                </a:solidFill>
                <a:effectLst/>
                <a:latin typeface="+mn-lt"/>
                <a:ea typeface="+mn-ea"/>
                <a:cs typeface="+mn-cs"/>
              </a:rPr>
              <a:t> Hierarchy of Controls is </a:t>
            </a:r>
            <a:r>
              <a:rPr lang="en-US" sz="1200" b="1" kern="1200" dirty="0" smtClean="0">
                <a:solidFill>
                  <a:schemeClr val="tx1"/>
                </a:solidFill>
                <a:effectLst/>
                <a:latin typeface="+mn-lt"/>
                <a:ea typeface="+mn-ea"/>
                <a:cs typeface="+mn-cs"/>
              </a:rPr>
              <a:t>first to select collective risk controls</a:t>
            </a:r>
            <a:r>
              <a:rPr lang="en-US" sz="1200" kern="1200" dirty="0" smtClean="0">
                <a:solidFill>
                  <a:schemeClr val="tx1"/>
                </a:solidFill>
                <a:effectLst/>
                <a:latin typeface="+mn-lt"/>
                <a:ea typeface="+mn-ea"/>
                <a:cs typeface="+mn-cs"/>
              </a:rPr>
              <a:t> as they protect the work area and the people working in it, </a:t>
            </a:r>
            <a:r>
              <a:rPr lang="en-US" sz="1200" b="1" kern="1200" dirty="0" smtClean="0">
                <a:solidFill>
                  <a:schemeClr val="tx1"/>
                </a:solidFill>
                <a:effectLst/>
                <a:latin typeface="+mn-lt"/>
                <a:ea typeface="+mn-ea"/>
                <a:cs typeface="+mn-cs"/>
              </a:rPr>
              <a:t>before moving on to consider individual risk controls</a:t>
            </a:r>
            <a:r>
              <a:rPr lang="en-US" sz="1200" kern="1200" dirty="0" smtClean="0">
                <a:solidFill>
                  <a:schemeClr val="tx1"/>
                </a:solidFill>
                <a:effectLst/>
                <a:latin typeface="+mn-lt"/>
                <a:ea typeface="+mn-ea"/>
                <a:cs typeface="+mn-cs"/>
              </a:rPr>
              <a:t>, which simply protect the individual who wears/uses them. </a:t>
            </a:r>
            <a:endParaRPr lang="es-ES" sz="1200"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mn-lt"/>
                <a:ea typeface="+mn-ea"/>
                <a:cs typeface="+mn-cs"/>
              </a:rPr>
              <a:t>This principle of eliminating or substituting the hazard and, if these control measures are not applicable or sufficient, to prioritize protection of the workplace area, leaving individual protection as a last resource, is common to the various hierarchies of control measures used in practice. As we move progressively down towards the bottom of the control measures triangle, the effectiveness -and sustainability- of our control measures decreases:</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more participation, supervision, training and surveillance will be required. </a:t>
            </a:r>
            <a:endParaRPr lang="es-E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Are participants</a:t>
            </a:r>
            <a:r>
              <a:rPr lang="en-GB" sz="1200" kern="1200" baseline="0" dirty="0" smtClean="0">
                <a:solidFill>
                  <a:schemeClr val="tx1"/>
                </a:solidFill>
                <a:effectLst/>
                <a:latin typeface="+mn-lt"/>
                <a:ea typeface="+mn-ea"/>
                <a:cs typeface="+mn-cs"/>
              </a:rPr>
              <a:t> familiar with these principles? Anybody who believes (erroneously) that workers need to rely on PPE for protecting themselves from workplace hazards?</a:t>
            </a:r>
            <a:endParaRPr lang="es-ES" sz="1200" kern="1200" dirty="0" smtClean="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92</a:t>
            </a:fld>
            <a:endParaRPr lang="en-GB"/>
          </a:p>
        </p:txBody>
      </p:sp>
    </p:spTree>
    <p:extLst>
      <p:ext uri="{BB962C8B-B14F-4D97-AF65-F5344CB8AC3E}">
        <p14:creationId xmlns:p14="http://schemas.microsoft.com/office/powerpoint/2010/main" val="148587750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Remark that hazard elimination is the most effective, first-choice</a:t>
            </a:r>
            <a:r>
              <a:rPr lang="en-GB" baseline="0" dirty="0" smtClean="0"/>
              <a:t>, risk control measure. Example: eliminate sandblasting in jeans embellishment (many companies are eliminating this hazardous procedure from their production cycles). </a:t>
            </a:r>
          </a:p>
          <a:p>
            <a:endParaRPr lang="en-GB" baseline="0" dirty="0" smtClean="0"/>
          </a:p>
          <a:p>
            <a:r>
              <a:rPr lang="en-GB" baseline="0" dirty="0" smtClean="0"/>
              <a:t>If farmers farm organically then pesticide use has been eliminated there is no hazard (pesticide) so there is no risk.</a:t>
            </a:r>
          </a:p>
          <a:p>
            <a:endParaRPr lang="en-GB" baseline="0" dirty="0" smtClean="0"/>
          </a:p>
          <a:p>
            <a:r>
              <a:rPr lang="en-GB" baseline="0" dirty="0" smtClean="0"/>
              <a:t>If eliminate the hazard there is no risk! The risk assessment may stop if this was the only hazard involved in the work activity, but this is often not the case the risk assessment process covers entire work activities.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93</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Any examples? Ask the participants to cite</a:t>
            </a:r>
            <a:r>
              <a:rPr lang="en-GB" baseline="0" dirty="0" smtClean="0"/>
              <a:t> some examples of hazard substitution in different productive sectors. Other examples are provided in the next slide.</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94</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You can substitute a hazardous procedure with a safe one.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Asbestos </a:t>
            </a:r>
            <a:r>
              <a:rPr lang="en-US" sz="1200" dirty="0" smtClean="0"/>
              <a:t>: all types of asbestos can cause cancer in various organs and a severe lung disease called asbestosis.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smtClean="0"/>
              <a:t>sandstone grinding wheels</a:t>
            </a:r>
            <a:r>
              <a:rPr lang="en-US" sz="1200" baseline="0" dirty="0" smtClean="0"/>
              <a:t> contain</a:t>
            </a:r>
            <a:r>
              <a:rPr lang="en-US" sz="1200" dirty="0" smtClean="0"/>
              <a:t> silica which can cause a severe lung disease called silicosis and also lung cancer </a:t>
            </a:r>
          </a:p>
          <a:p>
            <a:endParaRPr lang="en-GB" dirty="0" smtClean="0"/>
          </a:p>
          <a:p>
            <a:r>
              <a:rPr lang="en-GB" dirty="0" smtClean="0"/>
              <a:t>Any examples? Ask the participants to cite</a:t>
            </a:r>
            <a:r>
              <a:rPr lang="en-GB" baseline="0" dirty="0" smtClean="0"/>
              <a:t> some examples of hazard substitution in different productive sectors. Other examples are provided in the next slide.</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95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Any examples? Types of engineering controls are listed in the next slide.</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96</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noProof="0" dirty="0" smtClean="0"/>
              <a:t>Additional discussion points/notes</a:t>
            </a:r>
            <a:r>
              <a:rPr lang="en-GB" b="1" baseline="0" noProof="0" dirty="0" smtClean="0"/>
              <a:t> </a:t>
            </a:r>
            <a:r>
              <a:rPr lang="en-GB" b="0" baseline="0" noProof="0" dirty="0" smtClean="0"/>
              <a:t>Microenterprises have up to 10 workers, SME have more than 10 but less than 250 workers.</a:t>
            </a:r>
            <a:r>
              <a:rPr lang="en-GB" b="1" baseline="0" noProof="0" dirty="0" smtClean="0"/>
              <a:t> </a:t>
            </a:r>
            <a:r>
              <a:rPr lang="en-GB" b="0" baseline="0" noProof="0" dirty="0" smtClean="0"/>
              <a:t>Formal SME produce 40% of the national income in emerging economies. The terms “micro” and “small” may be misleading, as these enterprises, as a whole, employ the majority of workers globally. Improving OSH in these enterprises can therefore have a great impact.</a:t>
            </a:r>
            <a:endParaRPr lang="en-GB" b="0" noProof="0"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a:t>
            </a:fld>
            <a:endParaRPr lang="en-GB"/>
          </a:p>
        </p:txBody>
      </p:sp>
    </p:spTree>
    <p:extLst>
      <p:ext uri="{BB962C8B-B14F-4D97-AF65-F5344CB8AC3E}">
        <p14:creationId xmlns:p14="http://schemas.microsoft.com/office/powerpoint/2010/main" val="324956877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Watch the video by </a:t>
            </a:r>
            <a:r>
              <a:rPr lang="it-IT" dirty="0" err="1" smtClean="0"/>
              <a:t>clicking</a:t>
            </a:r>
            <a:r>
              <a:rPr lang="it-IT" dirty="0" smtClean="0"/>
              <a:t> on the «play» </a:t>
            </a:r>
            <a:r>
              <a:rPr lang="it-IT" dirty="0" err="1" smtClean="0"/>
              <a:t>button</a:t>
            </a:r>
            <a:r>
              <a:rPr lang="it-IT" dirty="0" smtClean="0"/>
              <a:t> under the video image box. </a:t>
            </a:r>
            <a:r>
              <a:rPr lang="it-IT" dirty="0" err="1" smtClean="0"/>
              <a:t>Ask</a:t>
            </a:r>
            <a:r>
              <a:rPr lang="it-IT" dirty="0" smtClean="0"/>
              <a:t> the </a:t>
            </a:r>
            <a:r>
              <a:rPr lang="it-IT" dirty="0" err="1" smtClean="0"/>
              <a:t>participants</a:t>
            </a:r>
            <a:r>
              <a:rPr lang="it-IT" dirty="0" smtClean="0"/>
              <a:t> </a:t>
            </a:r>
            <a:r>
              <a:rPr lang="it-IT" dirty="0" err="1" smtClean="0"/>
              <a:t>whether</a:t>
            </a:r>
            <a:r>
              <a:rPr lang="it-IT" dirty="0" smtClean="0"/>
              <a:t> </a:t>
            </a:r>
            <a:r>
              <a:rPr lang="it-IT" dirty="0" err="1" smtClean="0"/>
              <a:t>all</a:t>
            </a:r>
            <a:r>
              <a:rPr lang="it-IT" dirty="0" smtClean="0"/>
              <a:t> the </a:t>
            </a:r>
            <a:r>
              <a:rPr lang="it-IT" dirty="0" err="1" smtClean="0"/>
              <a:t>machines</a:t>
            </a:r>
            <a:r>
              <a:rPr lang="it-IT" dirty="0" smtClean="0"/>
              <a:t> </a:t>
            </a:r>
            <a:r>
              <a:rPr lang="it-IT" dirty="0" err="1" smtClean="0"/>
              <a:t>at</a:t>
            </a:r>
            <a:r>
              <a:rPr lang="it-IT" dirty="0" smtClean="0"/>
              <a:t> </a:t>
            </a:r>
            <a:r>
              <a:rPr lang="it-IT" dirty="0" err="1" smtClean="0"/>
              <a:t>their</a:t>
            </a:r>
            <a:r>
              <a:rPr lang="it-IT" dirty="0" smtClean="0"/>
              <a:t> </a:t>
            </a:r>
            <a:r>
              <a:rPr lang="it-IT" dirty="0" err="1" smtClean="0"/>
              <a:t>enterprise</a:t>
            </a:r>
            <a:r>
              <a:rPr lang="it-IT" dirty="0" smtClean="0"/>
              <a:t> </a:t>
            </a:r>
            <a:r>
              <a:rPr lang="it-IT" dirty="0" err="1" smtClean="0"/>
              <a:t>have</a:t>
            </a:r>
            <a:r>
              <a:rPr lang="it-IT" dirty="0" smtClean="0"/>
              <a:t> </a:t>
            </a:r>
            <a:r>
              <a:rPr lang="it-IT" dirty="0" err="1" smtClean="0"/>
              <a:t>adequate</a:t>
            </a:r>
            <a:r>
              <a:rPr lang="it-IT" dirty="0" smtClean="0"/>
              <a:t> </a:t>
            </a:r>
            <a:r>
              <a:rPr lang="it-IT" dirty="0" err="1" smtClean="0"/>
              <a:t>guarding</a:t>
            </a:r>
            <a:r>
              <a:rPr lang="it-IT" dirty="0" smtClean="0"/>
              <a:t> and stop </a:t>
            </a:r>
            <a:r>
              <a:rPr lang="it-IT" dirty="0" err="1" smtClean="0"/>
              <a:t>mechanisms</a:t>
            </a:r>
            <a:r>
              <a:rPr lang="it-IT" dirty="0" smtClean="0"/>
              <a:t>.</a:t>
            </a:r>
            <a:endParaRPr lang="es-ES" dirty="0" smtClean="0"/>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100</a:t>
            </a:fld>
            <a:endParaRPr lang="en-GB"/>
          </a:p>
        </p:txBody>
      </p:sp>
    </p:spTree>
    <p:extLst>
      <p:ext uri="{BB962C8B-B14F-4D97-AF65-F5344CB8AC3E}">
        <p14:creationId xmlns:p14="http://schemas.microsoft.com/office/powerpoint/2010/main" val="15174310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dirty="0" err="1" smtClean="0"/>
              <a:t>Remark</a:t>
            </a:r>
            <a:r>
              <a:rPr lang="it-IT" dirty="0" smtClean="0"/>
              <a:t> </a:t>
            </a:r>
            <a:r>
              <a:rPr lang="it-IT" dirty="0" err="1" smtClean="0"/>
              <a:t>that</a:t>
            </a:r>
            <a:r>
              <a:rPr lang="it-IT" dirty="0" smtClean="0"/>
              <a:t> </a:t>
            </a:r>
            <a:r>
              <a:rPr lang="en-GB" dirty="0" smtClean="0">
                <a:solidFill>
                  <a:srgbClr val="000000"/>
                </a:solidFill>
                <a:cs typeface="Times New Roman" panose="02020603050405020304" pitchFamily="18" charset="0"/>
              </a:rPr>
              <a:t>t</a:t>
            </a:r>
            <a:r>
              <a:rPr lang="en-GB" dirty="0" smtClean="0">
                <a:solidFill>
                  <a:srgbClr val="000000"/>
                </a:solidFill>
                <a:ea typeface="Calibri" panose="020F0502020204030204" pitchFamily="34" charset="0"/>
                <a:cs typeface="Times New Roman" panose="02020603050405020304" pitchFamily="18" charset="0"/>
              </a:rPr>
              <a:t>hese risk control</a:t>
            </a:r>
            <a:r>
              <a:rPr lang="en-GB" baseline="0" dirty="0" smtClean="0">
                <a:solidFill>
                  <a:srgbClr val="000000"/>
                </a:solidFill>
                <a:ea typeface="Calibri" panose="020F0502020204030204" pitchFamily="34" charset="0"/>
                <a:cs typeface="Times New Roman" panose="02020603050405020304" pitchFamily="18" charset="0"/>
              </a:rPr>
              <a:t> measures</a:t>
            </a:r>
            <a:r>
              <a:rPr lang="en-GB" dirty="0" smtClean="0">
                <a:solidFill>
                  <a:srgbClr val="000000"/>
                </a:solidFill>
                <a:ea typeface="Calibri" panose="020F0502020204030204" pitchFamily="34" charset="0"/>
                <a:cs typeface="Times New Roman" panose="02020603050405020304" pitchFamily="18" charset="0"/>
              </a:rPr>
              <a:t> are more easily introduced at the design stage of an enterprise, may be expensive, but should be regarded as an investment in OSH.</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From the top, photos of: on-gun solder fume collector; water-wash spray paint booth; spray booth for large</a:t>
            </a:r>
            <a:r>
              <a:rPr lang="en-GB"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vehicles</a:t>
            </a:r>
            <a:endParaRPr lang="es-ES"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101</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Local Exhaust Ventilation (LEV) exhausts/removes</a:t>
            </a:r>
            <a:r>
              <a:rPr lang="en-GB" baseline="0" dirty="0" smtClean="0"/>
              <a:t> </a:t>
            </a:r>
            <a:r>
              <a:rPr lang="en-US" dirty="0" smtClean="0"/>
              <a:t>air contaminants (e.g.</a:t>
            </a:r>
            <a:r>
              <a:rPr lang="en-US" baseline="0" dirty="0" smtClean="0"/>
              <a:t> metal fumes, gases and </a:t>
            </a:r>
            <a:r>
              <a:rPr lang="en-US" baseline="0" dirty="0" err="1" smtClean="0"/>
              <a:t>vapours</a:t>
            </a:r>
            <a:r>
              <a:rPr lang="en-US" baseline="0" dirty="0" smtClean="0"/>
              <a:t>)</a:t>
            </a:r>
            <a:r>
              <a:rPr lang="en-US" dirty="0" smtClean="0"/>
              <a:t> from the welder's breathing zone</a:t>
            </a:r>
            <a:r>
              <a:rPr lang="en-US" baseline="0" dirty="0" smtClean="0"/>
              <a:t>. </a:t>
            </a:r>
            <a:r>
              <a:rPr lang="en-US" dirty="0" smtClean="0"/>
              <a:t>If ventilation is not sufficient, the worker will have to wear a respirator.</a:t>
            </a:r>
            <a:r>
              <a:rPr lang="en-US" baseline="0" dirty="0" smtClean="0"/>
              <a:t> The red screens present are also engineering controls that reduce the risk of arc eye (damage caused when looking at the welding sparks) for others in the vicinity.</a:t>
            </a:r>
            <a:endParaRPr lang="en-GB"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102</a:t>
            </a:fld>
            <a:endParaRPr lang="en-GB"/>
          </a:p>
        </p:txBody>
      </p:sp>
    </p:spTree>
    <p:extLst>
      <p:ext uri="{BB962C8B-B14F-4D97-AF65-F5344CB8AC3E}">
        <p14:creationId xmlns:p14="http://schemas.microsoft.com/office/powerpoint/2010/main" val="64876553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b="1" kern="1200" dirty="0" smtClean="0">
                <a:solidFill>
                  <a:schemeClr val="tx1"/>
                </a:solidFill>
                <a:latin typeface="+mn-lt"/>
                <a:ea typeface="+mn-ea"/>
                <a:cs typeface="+mn-cs"/>
              </a:rPr>
              <a:t>Emphasize danger points </a:t>
            </a:r>
            <a:r>
              <a:rPr lang="en-GB" sz="1200" kern="1200" dirty="0" smtClean="0">
                <a:solidFill>
                  <a:schemeClr val="tx1"/>
                </a:solidFill>
                <a:latin typeface="+mn-lt"/>
                <a:ea typeface="+mn-ea"/>
                <a:cs typeface="+mn-cs"/>
              </a:rPr>
              <a:t>– when an operator is trying to do things too quickly or when he/she is tired.   Safety procedures</a:t>
            </a:r>
            <a:r>
              <a:rPr lang="en-GB" sz="1200" kern="1200" baseline="0" dirty="0" smtClean="0">
                <a:solidFill>
                  <a:schemeClr val="tx1"/>
                </a:solidFill>
                <a:latin typeface="+mn-lt"/>
                <a:ea typeface="+mn-ea"/>
                <a:cs typeface="+mn-cs"/>
              </a:rPr>
              <a:t> are there to protect them.</a:t>
            </a:r>
          </a:p>
          <a:p>
            <a:endParaRPr lang="en-GB" sz="1200" kern="1200" dirty="0" smtClean="0">
              <a:solidFill>
                <a:schemeClr val="tx1"/>
              </a:solidFill>
              <a:latin typeface="+mn-lt"/>
              <a:ea typeface="+mn-ea"/>
              <a:cs typeface="+mn-cs"/>
            </a:endParaRPr>
          </a:p>
          <a:p>
            <a:r>
              <a:rPr lang="en-GB" sz="1200" b="1" kern="1200" dirty="0" smtClean="0">
                <a:solidFill>
                  <a:schemeClr val="tx1"/>
                </a:solidFill>
                <a:latin typeface="+mn-lt"/>
                <a:ea typeface="+mn-ea"/>
                <a:cs typeface="+mn-cs"/>
              </a:rPr>
              <a:t>Some further basic rules:</a:t>
            </a:r>
          </a:p>
          <a:p>
            <a:r>
              <a:rPr lang="en-GB" sz="1200" kern="1200" dirty="0" smtClean="0">
                <a:solidFill>
                  <a:schemeClr val="tx1"/>
                </a:solidFill>
                <a:latin typeface="+mn-lt"/>
                <a:ea typeface="+mn-ea"/>
                <a:cs typeface="+mn-cs"/>
              </a:rPr>
              <a:t>Machinery should never be started unless all guards are securely in place and operating properly </a:t>
            </a:r>
          </a:p>
          <a:p>
            <a:r>
              <a:rPr lang="en-GB" sz="1200" kern="1200" dirty="0" smtClean="0">
                <a:solidFill>
                  <a:schemeClr val="tx1"/>
                </a:solidFill>
                <a:latin typeface="+mn-lt"/>
                <a:ea typeface="+mn-ea"/>
                <a:cs typeface="+mn-cs"/>
              </a:rPr>
              <a:t>No worker should remove, adjust or bypass any guard unless it is a normal part of a safe work procedure </a:t>
            </a:r>
          </a:p>
          <a:p>
            <a:endParaRPr lang="en-GB" sz="1200" kern="1200" dirty="0" smtClean="0">
              <a:solidFill>
                <a:schemeClr val="tx1"/>
              </a:solidFill>
              <a:latin typeface="+mn-lt"/>
              <a:ea typeface="+mn-ea"/>
              <a:cs typeface="+mn-cs"/>
            </a:endParaRPr>
          </a:p>
          <a:p>
            <a:r>
              <a:rPr lang="en-GB" sz="1200" b="1" kern="1200" dirty="0" smtClean="0">
                <a:solidFill>
                  <a:schemeClr val="tx1"/>
                </a:solidFill>
                <a:latin typeface="+mn-lt"/>
                <a:ea typeface="+mn-ea"/>
                <a:cs typeface="+mn-cs"/>
              </a:rPr>
              <a:t>Re</a:t>
            </a:r>
            <a:r>
              <a:rPr lang="en-GB" sz="1200" b="1" kern="1200" baseline="0" dirty="0" smtClean="0">
                <a:solidFill>
                  <a:schemeClr val="tx1"/>
                </a:solidFill>
                <a:latin typeface="+mn-lt"/>
                <a:ea typeface="+mn-ea"/>
                <a:cs typeface="+mn-cs"/>
              </a:rPr>
              <a:t> clothing: </a:t>
            </a:r>
            <a:r>
              <a:rPr lang="en-GB" sz="1200" kern="1200" dirty="0" smtClean="0">
                <a:solidFill>
                  <a:schemeClr val="tx1"/>
                </a:solidFill>
                <a:latin typeface="+mn-lt"/>
                <a:ea typeface="+mn-ea"/>
                <a:cs typeface="+mn-cs"/>
              </a:rPr>
              <a:t>Workers using machines should not wear loose clothing or jewellery or leave long hair loose.  </a:t>
            </a:r>
            <a:r>
              <a:rPr lang="en-GB" sz="1200" kern="1200" smtClean="0">
                <a:solidFill>
                  <a:schemeClr val="tx1"/>
                </a:solidFill>
                <a:latin typeface="+mn-lt"/>
                <a:ea typeface="+mn-ea"/>
                <a:cs typeface="+mn-cs"/>
              </a:rPr>
              <a:t>Such things can get past a guard and catch in moving parts</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103</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Remark that hazard elimination is the most effective, first-choice</a:t>
            </a:r>
            <a:r>
              <a:rPr lang="en-GB" baseline="0" dirty="0" smtClean="0"/>
              <a:t>, risk control measure. Example: eliminate sandblasting in jeans embellishment (many companies are eliminating this hazardous procedure from their production cycles). </a:t>
            </a:r>
          </a:p>
          <a:p>
            <a:endParaRPr lang="en-GB" baseline="0" dirty="0" smtClean="0"/>
          </a:p>
          <a:p>
            <a:r>
              <a:rPr lang="en-GB" baseline="0" dirty="0" smtClean="0"/>
              <a:t>If farmers farm organically then pesticide use has been eliminated there is no hazard (pesticide) so there is no risk.</a:t>
            </a:r>
          </a:p>
          <a:p>
            <a:endParaRPr lang="en-GB" baseline="0" dirty="0" smtClean="0"/>
          </a:p>
          <a:p>
            <a:r>
              <a:rPr lang="en-GB" baseline="0" dirty="0" smtClean="0"/>
              <a:t>If eliminate the hazard there is no risk! The risk assessment may stop if this was the only hazard involved in the work activity, but this is often not the case the risk assessment process covers entire work activities.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104</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Developing and implementing standard operating procedures/safe work procedures (lockout/</a:t>
            </a:r>
            <a:r>
              <a:rPr kumimoji="0" lang="en-US" sz="1200" b="0" i="0" u="none" strike="noStrike" kern="1200" cap="none" spc="0" normalizeH="0" baseline="0" noProof="0" dirty="0" err="1" smtClean="0">
                <a:ln>
                  <a:noFill/>
                </a:ln>
                <a:solidFill>
                  <a:prstClr val="black"/>
                </a:solidFill>
                <a:effectLst/>
                <a:uLnTx/>
                <a:uFillTx/>
                <a:latin typeface="+mn-lt"/>
                <a:ea typeface="+mn-ea"/>
                <a:cs typeface="+mn-cs"/>
              </a:rPr>
              <a:t>tagout</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 restricting access to dangerous areas, Permit to work - requiring prior approvals for dangerous operations, etc.).</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Supervision of the use of all control measures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105</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106</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baseline="0" dirty="0" smtClean="0"/>
              <a:t>F/N2, </a:t>
            </a:r>
            <a:r>
              <a:rPr lang="fr-CH" dirty="0" smtClean="0"/>
              <a:t>Ask</a:t>
            </a:r>
            <a:r>
              <a:rPr lang="fr-CH" baseline="0" dirty="0" smtClean="0"/>
              <a:t> participants what challenges do they think SMEs face in implementing OSH.</a:t>
            </a:r>
          </a:p>
          <a:p>
            <a:r>
              <a:rPr lang="fr-CH" baseline="0" dirty="0" smtClean="0"/>
              <a:t>What are the options that they propose?</a:t>
            </a:r>
            <a:endParaRPr lang="en-GB" dirty="0" smtClean="0"/>
          </a:p>
        </p:txBody>
      </p:sp>
      <p:sp>
        <p:nvSpPr>
          <p:cNvPr id="4" name="Slide Number Placeholder 3"/>
          <p:cNvSpPr>
            <a:spLocks noGrp="1"/>
          </p:cNvSpPr>
          <p:nvPr>
            <p:ph type="sldNum" sz="quarter" idx="10"/>
          </p:nvPr>
        </p:nvSpPr>
        <p:spPr/>
        <p:txBody>
          <a:bodyPr/>
          <a:lstStyle/>
          <a:p>
            <a:fld id="{D0826FEE-2901-4F80-B040-94DEDE5C3ECF}" type="slidenum">
              <a:rPr lang="en-GB" smtClean="0"/>
              <a:t>16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n-GB" sz="1200" dirty="0" smtClean="0">
                <a:solidFill>
                  <a:schemeClr val="tx1"/>
                </a:solidFill>
              </a:rPr>
              <a:t>It</a:t>
            </a:r>
            <a:r>
              <a:rPr lang="en-GB" sz="1200" baseline="0" dirty="0" smtClean="0">
                <a:solidFill>
                  <a:schemeClr val="tx1"/>
                </a:solidFill>
              </a:rPr>
              <a:t> is </a:t>
            </a:r>
            <a:r>
              <a:rPr lang="en-GB" sz="1200" dirty="0" smtClean="0">
                <a:solidFill>
                  <a:schemeClr val="tx1"/>
                </a:solidFill>
              </a:rPr>
              <a:t>VERY IMPORTANT to have written safe work procedures especially for maintenance, testing and repair of plant and equipment,  transfer of chemicals, operation of machinery, vehicles, work at height, etc.</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Dust is a significant factor in lung diseases and asthma.</a:t>
            </a:r>
          </a:p>
          <a:p>
            <a:endParaRPr lang="en-GB" sz="1200" kern="1200" noProof="0" dirty="0" smtClean="0">
              <a:solidFill>
                <a:schemeClr val="tx1"/>
              </a:solidFill>
              <a:latin typeface="+mn-lt"/>
              <a:ea typeface="+mn-ea"/>
              <a:cs typeface="+mn-cs"/>
            </a:endParaRPr>
          </a:p>
          <a:p>
            <a:r>
              <a:rPr lang="en-GB" sz="1200" kern="1200" noProof="0" dirty="0" smtClean="0">
                <a:solidFill>
                  <a:schemeClr val="tx1"/>
                </a:solidFill>
                <a:latin typeface="+mn-lt"/>
                <a:ea typeface="+mn-ea"/>
                <a:cs typeface="+mn-cs"/>
              </a:rPr>
              <a:t>Re Chemicals: Try not to store flammable materials, waste or anything that could create or spread a fire. Control stocks for this purpose.</a:t>
            </a:r>
          </a:p>
          <a:p>
            <a:r>
              <a:rPr lang="en-GB" sz="1200" kern="1200" noProof="0" dirty="0" smtClean="0">
                <a:solidFill>
                  <a:schemeClr val="tx1"/>
                </a:solidFill>
                <a:latin typeface="+mn-lt"/>
                <a:ea typeface="+mn-ea"/>
                <a:cs typeface="+mn-cs"/>
              </a:rPr>
              <a:t>Never re-use containers for chemicals or flammable liquids </a:t>
            </a:r>
            <a:r>
              <a:rPr lang="en-GB" sz="1200" kern="1200" dirty="0" smtClean="0">
                <a:solidFill>
                  <a:schemeClr val="tx1"/>
                </a:solidFill>
                <a:latin typeface="+mn-lt"/>
                <a:ea typeface="+mn-ea"/>
                <a:cs typeface="+mn-cs"/>
              </a:rPr>
              <a:t>for other purposes</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b="0" noProof="0" dirty="0" smtClean="0"/>
              <a:t>Additional discussion points/notes: Access to Clean water and sanitation is important.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dirty="0" smtClean="0">
                <a:solidFill>
                  <a:srgbClr val="FF0000"/>
                </a:solidFill>
              </a:rPr>
              <a:t>Remember that pregnant women may need to drink more water and go to the toilet more regularly.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Provide enough enclosed toilets and urinals and separate facilities for men and women</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err="1" smtClean="0"/>
              <a:t>Even</a:t>
            </a:r>
            <a:r>
              <a:rPr lang="fr-FR" dirty="0" smtClean="0"/>
              <a:t> in </a:t>
            </a:r>
            <a:r>
              <a:rPr lang="fr-FR" dirty="0" err="1" smtClean="0"/>
              <a:t>inhospitable</a:t>
            </a:r>
            <a:r>
              <a:rPr lang="fr-FR" dirty="0" smtClean="0"/>
              <a:t> </a:t>
            </a:r>
            <a:r>
              <a:rPr lang="fr-FR" dirty="0" err="1" smtClean="0"/>
              <a:t>work</a:t>
            </a:r>
            <a:r>
              <a:rPr lang="fr-FR" dirty="0" smtClean="0"/>
              <a:t> </a:t>
            </a:r>
            <a:r>
              <a:rPr lang="fr-FR" dirty="0" err="1" smtClean="0"/>
              <a:t>environments</a:t>
            </a:r>
            <a:r>
              <a:rPr lang="fr-FR" dirty="0" smtClean="0"/>
              <a:t> </a:t>
            </a:r>
            <a:r>
              <a:rPr lang="fr-FR" dirty="0" err="1" smtClean="0"/>
              <a:t>like</a:t>
            </a:r>
            <a:r>
              <a:rPr lang="fr-FR" dirty="0" smtClean="0"/>
              <a:t> underground mines </a:t>
            </a:r>
            <a:r>
              <a:rPr lang="fr-FR" dirty="0" err="1" smtClean="0"/>
              <a:t>it</a:t>
            </a:r>
            <a:r>
              <a:rPr lang="fr-FR" dirty="0" smtClean="0"/>
              <a:t> </a:t>
            </a:r>
            <a:r>
              <a:rPr lang="fr-FR" dirty="0" err="1" smtClean="0"/>
              <a:t>is</a:t>
            </a:r>
            <a:r>
              <a:rPr lang="fr-FR" dirty="0" smtClean="0"/>
              <a:t> possible to </a:t>
            </a:r>
            <a:r>
              <a:rPr lang="fr-FR" dirty="0" err="1" smtClean="0"/>
              <a:t>organize</a:t>
            </a:r>
            <a:r>
              <a:rPr lang="fr-FR" dirty="0" smtClean="0"/>
              <a:t> </a:t>
            </a:r>
            <a:r>
              <a:rPr lang="fr-FR" dirty="0" err="1" smtClean="0"/>
              <a:t>rest</a:t>
            </a:r>
            <a:r>
              <a:rPr lang="fr-FR" dirty="0" smtClean="0"/>
              <a:t> areas (photo </a:t>
            </a:r>
            <a:r>
              <a:rPr lang="fr-FR" dirty="0" err="1" smtClean="0"/>
              <a:t>below</a:t>
            </a:r>
            <a:r>
              <a:rPr lang="fr-FR" dirty="0" smtClean="0"/>
              <a:t>/</a:t>
            </a:r>
            <a:r>
              <a:rPr lang="fr-FR" dirty="0" err="1" smtClean="0"/>
              <a:t>left</a:t>
            </a:r>
            <a:r>
              <a:rPr lang="fr-FR" dirty="0" smtClean="0"/>
              <a:t>)</a:t>
            </a:r>
            <a:r>
              <a:rPr lang="fr-FR" baseline="0" dirty="0" smtClean="0"/>
              <a:t> </a:t>
            </a:r>
            <a:r>
              <a:rPr lang="fr-FR" baseline="0" dirty="0" err="1" smtClean="0"/>
              <a:t>where</a:t>
            </a:r>
            <a:r>
              <a:rPr lang="fr-FR" baseline="0" dirty="0" smtClean="0"/>
              <a:t> </a:t>
            </a:r>
            <a:r>
              <a:rPr lang="fr-FR" baseline="0" dirty="0" err="1" smtClean="0"/>
              <a:t>workers</a:t>
            </a:r>
            <a:r>
              <a:rPr lang="fr-FR" baseline="0" dirty="0" smtClean="0"/>
              <a:t> </a:t>
            </a:r>
            <a:r>
              <a:rPr lang="fr-FR" baseline="0" dirty="0" err="1" smtClean="0"/>
              <a:t>can</a:t>
            </a:r>
            <a:r>
              <a:rPr lang="fr-FR" baseline="0" dirty="0" smtClean="0"/>
              <a:t> </a:t>
            </a:r>
            <a:r>
              <a:rPr lang="fr-FR" baseline="0" dirty="0" err="1" smtClean="0"/>
              <a:t>get</a:t>
            </a:r>
            <a:r>
              <a:rPr lang="fr-FR" baseline="0" dirty="0" smtClean="0"/>
              <a:t> relief </a:t>
            </a:r>
            <a:r>
              <a:rPr lang="fr-FR" baseline="0" dirty="0" err="1" smtClean="0"/>
              <a:t>from</a:t>
            </a:r>
            <a:r>
              <a:rPr lang="fr-FR" baseline="0" dirty="0" smtClean="0"/>
              <a:t> fatigue.</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Employers must provide</a:t>
            </a:r>
            <a:r>
              <a:rPr lang="en-GB" baseline="0" noProof="0" dirty="0" smtClean="0"/>
              <a:t> training to workers about safety signs present at the enterprise. Visitors need also to be instructed to follow safety signs</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111</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noProof="0" dirty="0" smtClean="0"/>
              <a:t>A recent study by </a:t>
            </a:r>
            <a:r>
              <a:rPr lang="en-US" noProof="0" dirty="0" err="1" smtClean="0"/>
              <a:t>Nkomo</a:t>
            </a:r>
            <a:r>
              <a:rPr lang="en-US" noProof="0" dirty="0" smtClean="0"/>
              <a:t> and coworkers (2018) shows a marked and sustained reduction in occupational</a:t>
            </a:r>
            <a:r>
              <a:rPr lang="en-US" baseline="0" noProof="0" dirty="0" smtClean="0"/>
              <a:t> injuries associated to </a:t>
            </a:r>
            <a:r>
              <a:rPr lang="en-US" baseline="0" noProof="0" dirty="0" err="1" smtClean="0"/>
              <a:t>worktime</a:t>
            </a:r>
            <a:r>
              <a:rPr lang="en-US" baseline="0" noProof="0" dirty="0" smtClean="0"/>
              <a:t> loss after the inception of safety training in 2005 (graphic above, right). These findings showing the effectiveness of OSH training in improving safety and health at work is confirmed by many others.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mn-lt"/>
                <a:ea typeface="+mn-ea"/>
                <a:cs typeface="+mn-cs"/>
              </a:rPr>
              <a:t>In many countries adopting ILO standards, employers have to provide OSH training by law, and workers benefit from such provisions with concrete and measurable results:</a:t>
            </a:r>
            <a:endParaRPr lang="es-ES" sz="1200" kern="1200" dirty="0" smtClean="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112</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smtClean="0"/>
              <a:t>When none of the above approaches is feasible, or when the degree of safety achieved is considered inadequate PPE is used </a:t>
            </a:r>
            <a:endParaRPr lang="en-GB" dirty="0" smtClean="0"/>
          </a:p>
          <a:p>
            <a:endParaRPr lang="en-GB" dirty="0" smtClean="0"/>
          </a:p>
          <a:p>
            <a:r>
              <a:rPr lang="en-GB" dirty="0" smtClean="0"/>
              <a:t>It is very important to provide the “take-home message” that PPE should be considered as a last resource, as it is the least effective among all control measures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113</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baseline="0" noProof="0"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114</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baseline="0" noProof="0" dirty="0" smtClean="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115</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One of the gloves in the box on the right as the others are not waterproof! Left do look partially waterproof but have a cloth back and cuffs which would absorb chemicals and lead to ill health on the back of the hand and wrists. Central gloves provide protection for the hands from abrasive/sharp materials.</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117</a:t>
            </a:fld>
            <a:endParaRPr lang="en-GB"/>
          </a:p>
        </p:txBody>
      </p:sp>
    </p:spTree>
    <p:extLst>
      <p:ext uri="{BB962C8B-B14F-4D97-AF65-F5344CB8AC3E}">
        <p14:creationId xmlns:p14="http://schemas.microsoft.com/office/powerpoint/2010/main" val="1073731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smtClean="0"/>
              <a:t>Clic para editar título</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Haga clic para modificar el estilo de subtítulo del patrón</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smtClean="0"/>
              <a:t>Date: Monday / 01 / October / 2019</a:t>
            </a:r>
            <a:endParaRPr lang="en-GB"/>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smtClean="0"/>
              <a:t>Click icon to insert picture, or leave unchanged for plain colour fill</a:t>
            </a:r>
            <a:endParaRPr lang="en-GB"/>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Haga clic para modificar el estilo de texto del patrón</a:t>
            </a:r>
          </a:p>
        </p:txBody>
      </p:sp>
      <p:sp>
        <p:nvSpPr>
          <p:cNvPr id="4" name="Date Placeholder 3"/>
          <p:cNvSpPr>
            <a:spLocks noGrp="1"/>
          </p:cNvSpPr>
          <p:nvPr>
            <p:ph type="dt" sz="half" idx="10"/>
          </p:nvPr>
        </p:nvSpPr>
        <p:spPr/>
        <p:txBody>
          <a:bodyPr>
            <a:noAutofit/>
          </a:bodyPr>
          <a:lstStyle/>
          <a:p>
            <a:r>
              <a:rPr lang="en-GB" smtClean="0"/>
              <a:t>Date: Monday / 01 / October / 2019</a:t>
            </a:r>
            <a:endParaRPr lang="en-GB"/>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Haga clic para modificar el estilo de texto del patrón</a:t>
            </a:r>
          </a:p>
        </p:txBody>
      </p:sp>
      <p:sp>
        <p:nvSpPr>
          <p:cNvPr id="4" name="Date Placeholder 3"/>
          <p:cNvSpPr>
            <a:spLocks noGrp="1"/>
          </p:cNvSpPr>
          <p:nvPr>
            <p:ph type="dt" sz="half" idx="10"/>
          </p:nvPr>
        </p:nvSpPr>
        <p:spPr/>
        <p:txBody>
          <a:bodyPr>
            <a:noAutofit/>
          </a:bodyPr>
          <a:lstStyle/>
          <a:p>
            <a:r>
              <a:rPr lang="en-GB" smtClean="0"/>
              <a:t>Date: Monday / 01 / October / 2019</a:t>
            </a:r>
            <a:endParaRPr lang="en-GB"/>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Haga clic para modificar el estilo de texto del patrón</a:t>
            </a:r>
          </a:p>
        </p:txBody>
      </p:sp>
      <p:sp>
        <p:nvSpPr>
          <p:cNvPr id="4" name="Date Placeholder 3"/>
          <p:cNvSpPr>
            <a:spLocks noGrp="1"/>
          </p:cNvSpPr>
          <p:nvPr>
            <p:ph type="dt" sz="half" idx="10"/>
          </p:nvPr>
        </p:nvSpPr>
        <p:spPr/>
        <p:txBody>
          <a:bodyPr>
            <a:noAutofit/>
          </a:bodyPr>
          <a:lstStyle/>
          <a:p>
            <a:r>
              <a:rPr lang="en-GB" smtClean="0"/>
              <a:t>Date: Monday / 01 / October / 2019</a:t>
            </a:r>
            <a:endParaRPr lang="en-GB"/>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smtClean="0"/>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Haga clic para modificar el estilo de texto del patrón</a:t>
            </a:r>
          </a:p>
        </p:txBody>
      </p:sp>
      <p:sp>
        <p:nvSpPr>
          <p:cNvPr id="4" name="Date Placeholder 3"/>
          <p:cNvSpPr>
            <a:spLocks noGrp="1"/>
          </p:cNvSpPr>
          <p:nvPr>
            <p:ph type="dt" sz="half" idx="10"/>
          </p:nvPr>
        </p:nvSpPr>
        <p:spPr/>
        <p:txBody>
          <a:bodyPr>
            <a:noAutofit/>
          </a:bodyPr>
          <a:lstStyle/>
          <a:p>
            <a:r>
              <a:rPr lang="en-GB" smtClean="0"/>
              <a:t>Date: Monday / 01 / October / 2019</a:t>
            </a:r>
            <a:endParaRPr lang="en-GB"/>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smtClean="0"/>
              <a:t>Clic para editar título</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Haga clic para modificar el estilo de texto del patrón</a:t>
            </a:r>
          </a:p>
        </p:txBody>
      </p:sp>
      <p:sp>
        <p:nvSpPr>
          <p:cNvPr id="4" name="Date Placeholder 3"/>
          <p:cNvSpPr>
            <a:spLocks noGrp="1"/>
          </p:cNvSpPr>
          <p:nvPr>
            <p:ph type="dt" sz="half" idx="10"/>
          </p:nvPr>
        </p:nvSpPr>
        <p:spPr/>
        <p:txBody>
          <a:bodyPr>
            <a:noAutofit/>
          </a:bodyPr>
          <a:lstStyle/>
          <a:p>
            <a:r>
              <a:rPr lang="en-GB" smtClean="0"/>
              <a:t>Date: Monday / 01 / October / 2019</a:t>
            </a:r>
            <a:endParaRPr lang="en-GB"/>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smtClean="0"/>
              <a:t>Advancing social justice, promoting decent work</a:t>
            </a:r>
            <a:endParaRPr lang="en-GB"/>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Date Placeholder 2"/>
          <p:cNvSpPr>
            <a:spLocks noGrp="1"/>
          </p:cNvSpPr>
          <p:nvPr>
            <p:ph type="dt" sz="half" idx="10"/>
          </p:nvPr>
        </p:nvSpPr>
        <p:spPr/>
        <p:txBody>
          <a:bodyPr/>
          <a:lstStyle/>
          <a:p>
            <a:r>
              <a:rPr lang="en-GB" smtClean="0"/>
              <a:t>Date: Monday / 01 / October / 2019</a:t>
            </a:r>
            <a:endParaRPr lang="en-GB"/>
          </a:p>
        </p:txBody>
      </p:sp>
      <p:sp>
        <p:nvSpPr>
          <p:cNvPr id="4" name="Footer Placeholder 3"/>
          <p:cNvSpPr>
            <a:spLocks noGrp="1"/>
          </p:cNvSpPr>
          <p:nvPr>
            <p:ph type="ftr" sz="quarter" idx="11"/>
          </p:nvPr>
        </p:nvSpPr>
        <p:spPr/>
        <p:txBody>
          <a:bodyPr/>
          <a:lstStyle/>
          <a:p>
            <a:r>
              <a:rPr lang="en-GB" smtClean="0"/>
              <a:t>Advancing social justice, promoting decent work</a:t>
            </a:r>
            <a:endParaRPr lang="en-GB"/>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smtClean="0"/>
              <a:t>Date: Monday / 01 / October / 2019</a:t>
            </a:r>
            <a:endParaRPr lang="en-GB"/>
          </a:p>
        </p:txBody>
      </p:sp>
      <p:sp>
        <p:nvSpPr>
          <p:cNvPr id="3" name="Footer Placeholder 2"/>
          <p:cNvSpPr>
            <a:spLocks noGrp="1"/>
          </p:cNvSpPr>
          <p:nvPr>
            <p:ph type="ftr" sz="quarter" idx="11"/>
          </p:nvPr>
        </p:nvSpPr>
        <p:spPr/>
        <p:txBody>
          <a:bodyPr/>
          <a:lstStyle/>
          <a:p>
            <a:r>
              <a:rPr lang="en-GB" smtClean="0"/>
              <a:t>Advancing social justice, promoting decent work</a:t>
            </a:r>
            <a:endParaRPr lang="en-GB"/>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idx="1"/>
          </p:nvPr>
        </p:nvSpPr>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Date Placeholder 3"/>
          <p:cNvSpPr>
            <a:spLocks noGrp="1"/>
          </p:cNvSpPr>
          <p:nvPr>
            <p:ph type="dt" sz="half" idx="10"/>
          </p:nvPr>
        </p:nvSpPr>
        <p:spPr/>
        <p:txBody>
          <a:bodyPr/>
          <a:lstStyle/>
          <a:p>
            <a:r>
              <a:rPr lang="en-GB" smtClean="0"/>
              <a:t>Date: Monday / 01 / October / 2019</a:t>
            </a:r>
            <a:endParaRPr lang="en-GB"/>
          </a:p>
        </p:txBody>
      </p:sp>
      <p:sp>
        <p:nvSpPr>
          <p:cNvPr id="5" name="Footer Placeholder 4"/>
          <p:cNvSpPr>
            <a:spLocks noGrp="1"/>
          </p:cNvSpPr>
          <p:nvPr>
            <p:ph type="ftr" sz="quarter" idx="11"/>
          </p:nvPr>
        </p:nvSpPr>
        <p:spPr/>
        <p:txBody>
          <a:bodyPr/>
          <a:lstStyle/>
          <a:p>
            <a:r>
              <a:rPr lang="en-GB" smtClean="0"/>
              <a:t>Advancing social justice, promoting decent work</a:t>
            </a:r>
            <a:endParaRPr lang="en-GB"/>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Date Placeholder 3"/>
          <p:cNvSpPr>
            <a:spLocks noGrp="1"/>
          </p:cNvSpPr>
          <p:nvPr>
            <p:ph type="dt" sz="half" idx="10"/>
          </p:nvPr>
        </p:nvSpPr>
        <p:spPr/>
        <p:txBody>
          <a:bodyPr/>
          <a:lstStyle/>
          <a:p>
            <a:r>
              <a:rPr lang="en-GB" smtClean="0"/>
              <a:t>Date: Monday / 01 / October / 2019</a:t>
            </a:r>
            <a:endParaRPr lang="en-GB"/>
          </a:p>
        </p:txBody>
      </p:sp>
      <p:sp>
        <p:nvSpPr>
          <p:cNvPr id="5" name="Footer Placeholder 4"/>
          <p:cNvSpPr>
            <a:spLocks noGrp="1"/>
          </p:cNvSpPr>
          <p:nvPr>
            <p:ph type="ftr" sz="quarter" idx="11"/>
          </p:nvPr>
        </p:nvSpPr>
        <p:spPr/>
        <p:txBody>
          <a:bodyPr/>
          <a:lstStyle/>
          <a:p>
            <a:r>
              <a:rPr lang="en-GB" smtClean="0"/>
              <a:t>Advancing social justice, promoting decent work</a:t>
            </a:r>
            <a:endParaRPr lang="en-GB"/>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smtClean="0"/>
              <a:t>Haga clic para modificar el estilo de texto del patrón</a:t>
            </a:r>
          </a:p>
          <a:p>
            <a:pPr lvl="1"/>
            <a:r>
              <a:rPr lang="en-US" smtClean="0"/>
              <a:t>Segundo nivel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smtClean="0"/>
              <a:t>Click icon to insert picture</a:t>
            </a:r>
            <a:endParaRPr lang="en-GB"/>
          </a:p>
        </p:txBody>
      </p:sp>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Date Placeholder 3"/>
          <p:cNvSpPr>
            <a:spLocks noGrp="1"/>
          </p:cNvSpPr>
          <p:nvPr>
            <p:ph type="dt" sz="half" idx="10"/>
          </p:nvPr>
        </p:nvSpPr>
        <p:spPr/>
        <p:txBody>
          <a:bodyPr/>
          <a:lstStyle/>
          <a:p>
            <a:r>
              <a:rPr lang="en-GB" smtClean="0"/>
              <a:t>Date: Monday / 01 / October / 2019</a:t>
            </a:r>
            <a:endParaRPr lang="en-GB"/>
          </a:p>
        </p:txBody>
      </p:sp>
      <p:sp>
        <p:nvSpPr>
          <p:cNvPr id="5" name="Footer Placeholder 4"/>
          <p:cNvSpPr>
            <a:spLocks noGrp="1"/>
          </p:cNvSpPr>
          <p:nvPr>
            <p:ph type="ftr" sz="quarter" idx="11"/>
          </p:nvPr>
        </p:nvSpPr>
        <p:spPr/>
        <p:txBody>
          <a:bodyPr/>
          <a:lstStyle/>
          <a:p>
            <a:r>
              <a:rPr lang="en-GB" smtClean="0"/>
              <a:t>Advancing social justice, promoting decent work</a:t>
            </a:r>
            <a:endParaRPr lang="en-GB"/>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smtClean="0">
                <a:latin typeface="Overpass Bold"/>
              </a:rPr>
              <a:t>NB Manually place “</a:t>
            </a:r>
            <a:r>
              <a:rPr lang="en-GB" sz="1000" dirty="0" err="1" smtClean="0">
                <a:latin typeface="Overpass Bold"/>
              </a:rPr>
              <a:t>ilo.org</a:t>
            </a:r>
            <a:r>
              <a:rPr lang="en-GB" sz="1000" dirty="0" smtClean="0">
                <a:latin typeface="Overpass Bold"/>
              </a:rPr>
              <a:t>” device in front of image</a:t>
            </a:r>
            <a:endParaRPr lang="en-GB" sz="1000" dirty="0">
              <a:latin typeface="Overpass Bold"/>
            </a:endParaRP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dirty="0" err="1" smtClean="0"/>
              <a:t>Haga</a:t>
            </a:r>
            <a:r>
              <a:rPr lang="en-US" dirty="0" smtClean="0"/>
              <a:t> </a:t>
            </a:r>
            <a:r>
              <a:rPr lang="en-US" dirty="0" err="1" smtClean="0"/>
              <a:t>clic</a:t>
            </a:r>
            <a:r>
              <a:rPr lang="en-US" dirty="0" smtClean="0"/>
              <a:t> </a:t>
            </a:r>
            <a:r>
              <a:rPr lang="en-US" dirty="0" err="1" smtClean="0"/>
              <a:t>para</a:t>
            </a:r>
            <a:r>
              <a:rPr lang="en-US" dirty="0" smtClean="0"/>
              <a:t> </a:t>
            </a:r>
            <a:r>
              <a:rPr lang="en-US" dirty="0" err="1" smtClean="0"/>
              <a:t>modificar</a:t>
            </a:r>
            <a:r>
              <a:rPr lang="en-US" dirty="0" smtClean="0"/>
              <a:t> el </a:t>
            </a:r>
            <a:r>
              <a:rPr lang="en-US" dirty="0" err="1" smtClean="0"/>
              <a:t>estilo</a:t>
            </a:r>
            <a:r>
              <a:rPr lang="en-US" dirty="0" smtClean="0"/>
              <a:t> de </a:t>
            </a:r>
            <a:r>
              <a:rPr lang="en-US" dirty="0" err="1" smtClean="0"/>
              <a:t>texto</a:t>
            </a:r>
            <a:r>
              <a:rPr lang="en-US" dirty="0" smtClean="0"/>
              <a:t> del </a:t>
            </a:r>
            <a:r>
              <a:rPr lang="en-US" dirty="0" err="1" smtClean="0"/>
              <a:t>patrón</a:t>
            </a:r>
            <a:endParaRPr lang="en-US" dirty="0" smtClean="0"/>
          </a:p>
          <a:p>
            <a:pPr lvl="1"/>
            <a:r>
              <a:rPr lang="en-US" dirty="0" smtClean="0"/>
              <a:t>Segundo </a:t>
            </a:r>
            <a:r>
              <a:rPr lang="en-US" dirty="0" err="1" smtClean="0"/>
              <a:t>nivel</a:t>
            </a:r>
            <a:endParaRPr lang="en-US" dirty="0" smtClean="0"/>
          </a:p>
          <a:p>
            <a:pPr lvl="2"/>
            <a:r>
              <a:rPr lang="en-US" dirty="0" err="1" smtClean="0"/>
              <a:t>Tercer</a:t>
            </a:r>
            <a:r>
              <a:rPr lang="en-US" dirty="0" smtClean="0"/>
              <a:t> </a:t>
            </a:r>
            <a:r>
              <a:rPr lang="en-US" dirty="0" err="1" smtClean="0"/>
              <a:t>nivel</a:t>
            </a:r>
            <a:endParaRPr lang="en-US" dirty="0" smtClean="0"/>
          </a:p>
          <a:p>
            <a:pPr lvl="3"/>
            <a:r>
              <a:rPr lang="en-US" dirty="0" smtClean="0"/>
              <a:t>Cuarto </a:t>
            </a:r>
            <a:r>
              <a:rPr lang="en-US" dirty="0" err="1" smtClean="0"/>
              <a:t>nivel</a:t>
            </a:r>
            <a:endParaRPr lang="en-US" dirty="0" smtClean="0"/>
          </a:p>
          <a:p>
            <a:pPr lvl="4"/>
            <a:r>
              <a:rPr lang="en-US" dirty="0" err="1" smtClean="0"/>
              <a:t>Quinto</a:t>
            </a:r>
            <a:r>
              <a:rPr lang="en-US" dirty="0" smtClean="0"/>
              <a:t> </a:t>
            </a:r>
            <a:r>
              <a:rPr lang="en-US" dirty="0" err="1" smtClean="0"/>
              <a:t>nivel</a:t>
            </a:r>
            <a:endParaRPr lang="en-GB" dirty="0"/>
          </a:p>
        </p:txBody>
      </p:sp>
      <p:sp>
        <p:nvSpPr>
          <p:cNvPr id="4" name="Date Placeholder 3"/>
          <p:cNvSpPr>
            <a:spLocks noGrp="1"/>
          </p:cNvSpPr>
          <p:nvPr>
            <p:ph type="dt" sz="half" idx="10"/>
          </p:nvPr>
        </p:nvSpPr>
        <p:spPr/>
        <p:txBody>
          <a:bodyPr/>
          <a:lstStyle/>
          <a:p>
            <a:r>
              <a:rPr lang="en-GB" smtClean="0"/>
              <a:t>Date: Monday / 01 / October / 2019</a:t>
            </a:r>
            <a:endParaRPr lang="en-GB"/>
          </a:p>
        </p:txBody>
      </p:sp>
      <p:sp>
        <p:nvSpPr>
          <p:cNvPr id="5" name="Footer Placeholder 4"/>
          <p:cNvSpPr>
            <a:spLocks noGrp="1"/>
          </p:cNvSpPr>
          <p:nvPr>
            <p:ph type="ftr" sz="quarter" idx="11"/>
          </p:nvPr>
        </p:nvSpPr>
        <p:spPr/>
        <p:txBody>
          <a:bodyPr/>
          <a:lstStyle/>
          <a:p>
            <a:r>
              <a:rPr lang="en-GB" smtClean="0"/>
              <a:t>Advancing social justice, promoting decent work</a:t>
            </a:r>
            <a:endParaRPr lang="en-GB"/>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smtClean="0">
                <a:latin typeface="Overpass Bold"/>
              </a:rPr>
              <a:t>NB Manually place “</a:t>
            </a:r>
            <a:r>
              <a:rPr lang="en-GB" sz="1000" dirty="0" err="1" smtClean="0">
                <a:latin typeface="Overpass Bold"/>
              </a:rPr>
              <a:t>ilo.org</a:t>
            </a:r>
            <a:r>
              <a:rPr lang="en-GB" sz="1000" dirty="0" smtClean="0">
                <a:latin typeface="Overpass Bold"/>
              </a:rPr>
              <a:t>” device in front of image</a:t>
            </a:r>
            <a:endParaRPr lang="en-GB" sz="1000" dirty="0">
              <a:latin typeface="Overpass Bold"/>
            </a:endParaRPr>
          </a:p>
        </p:txBody>
      </p:sp>
      <p:sp>
        <p:nvSpPr>
          <p:cNvPr id="12" name="Text Placeholder 11"/>
          <p:cNvSpPr>
            <a:spLocks noGrp="1"/>
          </p:cNvSpPr>
          <p:nvPr>
            <p:ph type="body" sz="quarter" idx="14"/>
          </p:nvPr>
        </p:nvSpPr>
        <p:spPr>
          <a:xfrm>
            <a:off x="8288338" y="5406256"/>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dirty="0" err="1" smtClean="0"/>
              <a:t>Haga</a:t>
            </a:r>
            <a:r>
              <a:rPr lang="en-US" dirty="0" smtClean="0"/>
              <a:t> </a:t>
            </a:r>
            <a:r>
              <a:rPr lang="en-US" dirty="0" err="1" smtClean="0"/>
              <a:t>clic</a:t>
            </a:r>
            <a:r>
              <a:rPr lang="en-US" dirty="0" smtClean="0"/>
              <a:t> </a:t>
            </a:r>
            <a:r>
              <a:rPr lang="en-US" dirty="0" err="1" smtClean="0"/>
              <a:t>para</a:t>
            </a:r>
            <a:r>
              <a:rPr lang="en-US" dirty="0" smtClean="0"/>
              <a:t> </a:t>
            </a:r>
            <a:r>
              <a:rPr lang="en-US" dirty="0" err="1" smtClean="0"/>
              <a:t>modificar</a:t>
            </a:r>
            <a:r>
              <a:rPr lang="en-US" dirty="0" smtClean="0"/>
              <a:t> el </a:t>
            </a:r>
            <a:r>
              <a:rPr lang="en-US" dirty="0" err="1" smtClean="0"/>
              <a:t>estilo</a:t>
            </a:r>
            <a:r>
              <a:rPr lang="en-US" dirty="0" smtClean="0"/>
              <a:t> de </a:t>
            </a:r>
            <a:r>
              <a:rPr lang="en-US" dirty="0" err="1" smtClean="0"/>
              <a:t>texto</a:t>
            </a:r>
            <a:r>
              <a:rPr lang="en-US" dirty="0" smtClean="0"/>
              <a:t> del </a:t>
            </a:r>
            <a:r>
              <a:rPr lang="en-US" dirty="0" err="1" smtClean="0"/>
              <a:t>patrón</a:t>
            </a:r>
            <a:endParaRPr lang="en-US" dirty="0" smtClean="0"/>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smtClean="0"/>
              <a:t>Advancing social justice, promoting decent work</a:t>
            </a:r>
            <a:endParaRPr lang="en-GB"/>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smtClean="0"/>
              <a:t>Advancing social justice, promoting decent work</a:t>
            </a:r>
            <a:endParaRPr lang="en-GB"/>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GB"/>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smtClean="0"/>
              <a:t>Advancing social justice, promoting decent work</a:t>
            </a:r>
            <a:endParaRPr lang="en-GB"/>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smtClean="0"/>
              <a:t>00.0%</a:t>
            </a:r>
          </a:p>
          <a:p>
            <a:pPr lvl="1"/>
            <a:r>
              <a:rPr lang="en-US" smtClean="0"/>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 para editar título</a:t>
            </a:r>
            <a:endParaRPr lang="en-GB"/>
          </a:p>
        </p:txBody>
      </p:sp>
      <p:sp>
        <p:nvSpPr>
          <p:cNvPr id="3" name="Date Placeholder 2"/>
          <p:cNvSpPr>
            <a:spLocks noGrp="1"/>
          </p:cNvSpPr>
          <p:nvPr>
            <p:ph type="dt" sz="half" idx="10"/>
          </p:nvPr>
        </p:nvSpPr>
        <p:spPr/>
        <p:txBody>
          <a:bodyPr/>
          <a:lstStyle/>
          <a:p>
            <a:r>
              <a:rPr lang="en-GB" smtClean="0"/>
              <a:t>Date: Monday / 01 / October / 2019</a:t>
            </a:r>
            <a:endParaRPr lang="en-GB"/>
          </a:p>
        </p:txBody>
      </p:sp>
      <p:sp>
        <p:nvSpPr>
          <p:cNvPr id="4" name="Footer Placeholder 3"/>
          <p:cNvSpPr>
            <a:spLocks noGrp="1"/>
          </p:cNvSpPr>
          <p:nvPr>
            <p:ph type="ftr" sz="quarter" idx="11"/>
          </p:nvPr>
        </p:nvSpPr>
        <p:spPr/>
        <p:txBody>
          <a:bodyPr/>
          <a:lstStyle/>
          <a:p>
            <a:r>
              <a:rPr lang="en-GB" smtClean="0"/>
              <a:t>Advancing social justice, promoting decent work</a:t>
            </a:r>
            <a:endParaRPr lang="en-GB"/>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smtClean="0"/>
              <a:t>Quote (level 1)</a:t>
            </a:r>
          </a:p>
          <a:p>
            <a:pPr lvl="1"/>
            <a:r>
              <a:rPr lang="en-US" smtClean="0"/>
              <a:t>Continuation paras (level 2)</a:t>
            </a:r>
          </a:p>
          <a:p>
            <a:pPr lvl="2"/>
            <a:r>
              <a:rPr lang="en-GB" smtClean="0"/>
              <a:t>Source (level 3)</a:t>
            </a:r>
            <a:endParaRPr lang="en-GB"/>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smtClean="0"/>
              <a:t>Arrastre la imagen al marcador de posición o haga clic en el icono para agregar</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dirty="0" err="1" smtClean="0"/>
              <a:t>Clic</a:t>
            </a:r>
            <a:r>
              <a:rPr lang="en-US" dirty="0" smtClean="0"/>
              <a:t> </a:t>
            </a:r>
            <a:r>
              <a:rPr lang="en-US" dirty="0" err="1" smtClean="0"/>
              <a:t>para</a:t>
            </a:r>
            <a:r>
              <a:rPr lang="en-US" dirty="0" smtClean="0"/>
              <a:t> </a:t>
            </a:r>
            <a:r>
              <a:rPr lang="en-US" dirty="0" err="1" smtClean="0"/>
              <a:t>editar</a:t>
            </a:r>
            <a:r>
              <a:rPr lang="en-US" dirty="0" smtClean="0"/>
              <a:t> </a:t>
            </a:r>
            <a:r>
              <a:rPr lang="en-US" dirty="0" err="1" smtClean="0"/>
              <a:t>título</a:t>
            </a:r>
            <a:endParaRPr lang="en-GB" dirty="0"/>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dirty="0" err="1" smtClean="0"/>
              <a:t>Haga</a:t>
            </a:r>
            <a:r>
              <a:rPr lang="en-US" dirty="0" smtClean="0"/>
              <a:t> </a:t>
            </a:r>
            <a:r>
              <a:rPr lang="en-US" dirty="0" err="1" smtClean="0"/>
              <a:t>clic</a:t>
            </a:r>
            <a:r>
              <a:rPr lang="en-US" dirty="0" smtClean="0"/>
              <a:t> </a:t>
            </a:r>
            <a:r>
              <a:rPr lang="en-US" dirty="0" err="1" smtClean="0"/>
              <a:t>para</a:t>
            </a:r>
            <a:r>
              <a:rPr lang="en-US" dirty="0" smtClean="0"/>
              <a:t> </a:t>
            </a:r>
            <a:r>
              <a:rPr lang="en-US" dirty="0" err="1" smtClean="0"/>
              <a:t>modificar</a:t>
            </a:r>
            <a:r>
              <a:rPr lang="en-US" dirty="0" smtClean="0"/>
              <a:t> el </a:t>
            </a:r>
            <a:r>
              <a:rPr lang="en-US" dirty="0" err="1" smtClean="0"/>
              <a:t>estilo</a:t>
            </a:r>
            <a:r>
              <a:rPr lang="en-US" dirty="0" smtClean="0"/>
              <a:t> de </a:t>
            </a:r>
            <a:r>
              <a:rPr lang="en-US" dirty="0" err="1" smtClean="0"/>
              <a:t>texto</a:t>
            </a:r>
            <a:r>
              <a:rPr lang="en-US" dirty="0" smtClean="0"/>
              <a:t> del </a:t>
            </a:r>
            <a:r>
              <a:rPr lang="en-US" dirty="0" err="1" smtClean="0"/>
              <a:t>patrón</a:t>
            </a:r>
            <a:endParaRPr lang="en-US" dirty="0" smtClean="0"/>
          </a:p>
          <a:p>
            <a:pPr lvl="1"/>
            <a:r>
              <a:rPr lang="en-US" dirty="0" smtClean="0"/>
              <a:t>Segundo </a:t>
            </a:r>
            <a:r>
              <a:rPr lang="en-US" dirty="0" err="1" smtClean="0"/>
              <a:t>nivel</a:t>
            </a:r>
            <a:endParaRPr lang="en-US" dirty="0" smtClean="0"/>
          </a:p>
          <a:p>
            <a:pPr lvl="2"/>
            <a:r>
              <a:rPr lang="en-US" dirty="0" err="1" smtClean="0"/>
              <a:t>Tercer</a:t>
            </a:r>
            <a:r>
              <a:rPr lang="en-US" dirty="0" smtClean="0"/>
              <a:t> </a:t>
            </a:r>
            <a:r>
              <a:rPr lang="en-US" dirty="0" err="1" smtClean="0"/>
              <a:t>nivel</a:t>
            </a:r>
            <a:endParaRPr lang="en-US" dirty="0" smtClean="0"/>
          </a:p>
          <a:p>
            <a:pPr lvl="3"/>
            <a:r>
              <a:rPr lang="en-US" dirty="0" smtClean="0"/>
              <a:t>Cuarto </a:t>
            </a:r>
            <a:r>
              <a:rPr lang="en-US" dirty="0" err="1" smtClean="0"/>
              <a:t>nivel</a:t>
            </a:r>
            <a:endParaRPr lang="en-US" dirty="0" smtClean="0"/>
          </a:p>
          <a:p>
            <a:pPr lvl="4"/>
            <a:r>
              <a:rPr lang="en-US" dirty="0" err="1" smtClean="0"/>
              <a:t>Quinto</a:t>
            </a:r>
            <a:r>
              <a:rPr lang="en-US" dirty="0" smtClean="0"/>
              <a:t> </a:t>
            </a:r>
            <a:r>
              <a:rPr lang="en-US" dirty="0" err="1" smtClean="0"/>
              <a:t>nivel</a:t>
            </a:r>
            <a:endParaRPr lang="en-GB"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latin typeface="Overpass Bold"/>
              </a:defRPr>
            </a:lvl1pPr>
          </a:lstStyle>
          <a:p>
            <a:r>
              <a:rPr lang="en-GB" dirty="0" smtClean="0"/>
              <a:t>Date: Monday / 01 / October / 2019</a:t>
            </a:r>
            <a:endParaRPr lang="en-GB" dirty="0"/>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latin typeface="Overpass Bold"/>
              </a:defRPr>
            </a:lvl1pPr>
          </a:lstStyle>
          <a:p>
            <a:r>
              <a:rPr lang="en-GB" dirty="0" smtClean="0"/>
              <a:t>Advancing social justice, promoting decent work</a:t>
            </a:r>
            <a:endParaRPr lang="en-GB" dirty="0"/>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latin typeface="Overpass Bold"/>
              </a:defRPr>
            </a:lvl1pPr>
          </a:lstStyle>
          <a:p>
            <a:fld id="{856227C0-AD57-4F9B-BAE3-EEFB0D0EE427}" type="slidenum">
              <a:rPr lang="en-GB" smtClean="0"/>
              <a:pPr/>
              <a:t>‹#›</a:t>
            </a:fld>
            <a:endParaRPr lang="en-GB" dirty="0"/>
          </a:p>
        </p:txBody>
      </p:sp>
      <p:pic>
        <p:nvPicPr>
          <p:cNvPr id="8" name="Picture 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4.png"/><Relationship Id="rId4" Type="http://schemas.openxmlformats.org/officeDocument/2006/relationships/notesSlide" Target="../notesSlides/notesSlide83.xml"/></Relationships>
</file>

<file path=ppt/slides/_rels/slide10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4.xml"/><Relationship Id="rId1" Type="http://schemas.openxmlformats.org/officeDocument/2006/relationships/slideLayout" Target="../slideLayouts/slideLayout5.xml"/><Relationship Id="rId4" Type="http://schemas.openxmlformats.org/officeDocument/2006/relationships/image" Target="../media/image105.jpeg"/></Relationships>
</file>

<file path=ppt/slides/_rels/slide10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107.jpeg"/></Relationships>
</file>

<file path=ppt/slides/_rels/slide10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image" Target="../media/image109.jpeg"/></Relationships>
</file>

<file path=ppt/slides/_rels/slide10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0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113.jpeg"/></Relationships>
</file>

<file path=ppt/slides/_rels/slide109.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94.xml"/><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95.xml"/><Relationship Id="rId1" Type="http://schemas.openxmlformats.org/officeDocument/2006/relationships/slideLayout" Target="../slideLayouts/slideLayout9.xml"/><Relationship Id="rId4" Type="http://schemas.openxmlformats.org/officeDocument/2006/relationships/image" Target="../media/image118.jpeg"/></Relationships>
</file>

<file path=ppt/slides/_rels/slide11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11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97.xml"/><Relationship Id="rId1" Type="http://schemas.openxmlformats.org/officeDocument/2006/relationships/slideLayout" Target="../slideLayouts/slideLayout9.xml"/><Relationship Id="rId4" Type="http://schemas.openxmlformats.org/officeDocument/2006/relationships/image" Target="../media/image3.emf"/></Relationships>
</file>

<file path=ppt/slides/_rels/slide1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8.xml"/><Relationship Id="rId1" Type="http://schemas.openxmlformats.org/officeDocument/2006/relationships/slideLayout" Target="../slideLayouts/slideLayout9.xml"/><Relationship Id="rId4" Type="http://schemas.openxmlformats.org/officeDocument/2006/relationships/image" Target="../media/image121.png"/></Relationships>
</file>

<file path=ppt/slides/_rels/slide116.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99.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100.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125.png"/><Relationship Id="rId4" Type="http://schemas.openxmlformats.org/officeDocument/2006/relationships/notesSlide" Target="../notesSlides/notesSlide101.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9.xml"/></Relationships>
</file>

<file path=ppt/slides/_rels/slide127.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10.xml"/><Relationship Id="rId1" Type="http://schemas.openxmlformats.org/officeDocument/2006/relationships/slideLayout" Target="../slideLayouts/slideLayout2.xml"/><Relationship Id="rId4" Type="http://schemas.openxmlformats.org/officeDocument/2006/relationships/image" Target="../media/image131.jpeg"/></Relationships>
</file>

<file path=ppt/slides/_rels/slide12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3.emf"/><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33.jpeg"/><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11.xml"/><Relationship Id="rId1" Type="http://schemas.openxmlformats.org/officeDocument/2006/relationships/slideLayout" Target="../slideLayouts/slideLayout9.xml"/></Relationships>
</file>

<file path=ppt/slides/_rels/slide13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9.xml"/></Relationships>
</file>

<file path=ppt/slides/_rels/slide134.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9.xml"/></Relationships>
</file>

<file path=ppt/slides/_rels/slide137.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3.emf"/><Relationship Id="rId1" Type="http://schemas.openxmlformats.org/officeDocument/2006/relationships/slideLayout" Target="../slideLayouts/slideLayout10.xml"/></Relationships>
</file>

<file path=ppt/slides/_rels/slide14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3.jpeg"/><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3.emf"/><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45.jpg"/><Relationship Id="rId2" Type="http://schemas.openxmlformats.org/officeDocument/2006/relationships/notesSlide" Target="../notesSlides/notesSlide123.xml"/><Relationship Id="rId1" Type="http://schemas.openxmlformats.org/officeDocument/2006/relationships/slideLayout" Target="../slideLayouts/slideLayout16.xml"/></Relationships>
</file>

<file path=ppt/slides/_rels/slide147.xml.rels><?xml version="1.0" encoding="UTF-8" standalone="yes"?>
<Relationships xmlns="http://schemas.openxmlformats.org/package/2006/relationships"><Relationship Id="rId3" Type="http://schemas.openxmlformats.org/officeDocument/2006/relationships/image" Target="../media/image146.jp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23.jpeg"/><Relationship Id="rId4" Type="http://schemas.openxmlformats.org/officeDocument/2006/relationships/chart" Target="../charts/char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128.xml"/><Relationship Id="rId1" Type="http://schemas.openxmlformats.org/officeDocument/2006/relationships/slideLayout" Target="../slideLayouts/slideLayout2.xml"/><Relationship Id="rId4" Type="http://schemas.openxmlformats.org/officeDocument/2006/relationships/image" Target="../media/image148.png"/></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0.xml"/><Relationship Id="rId1" Type="http://schemas.openxmlformats.org/officeDocument/2006/relationships/slideLayout" Target="../slideLayouts/slideLayout5.xml"/><Relationship Id="rId4" Type="http://schemas.openxmlformats.org/officeDocument/2006/relationships/image" Target="../media/image149.jpeg"/></Relationships>
</file>

<file path=ppt/slides/_rels/slide154.xml.rels><?xml version="1.0" encoding="UTF-8" standalone="yes"?>
<Relationships xmlns="http://schemas.openxmlformats.org/package/2006/relationships"><Relationship Id="rId3" Type="http://schemas.openxmlformats.org/officeDocument/2006/relationships/image" Target="../media/image150.jp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35.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160.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36.xml"/><Relationship Id="rId1" Type="http://schemas.openxmlformats.org/officeDocument/2006/relationships/slideLayout" Target="../slideLayouts/slideLayout10.xml"/><Relationship Id="rId4" Type="http://schemas.openxmlformats.org/officeDocument/2006/relationships/image" Target="../media/image3.emf"/></Relationships>
</file>

<file path=ppt/slides/_rels/slide161.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3.emf"/><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137.xml"/><Relationship Id="rId1" Type="http://schemas.openxmlformats.org/officeDocument/2006/relationships/slideLayout" Target="../slideLayouts/slideLayout5.xml"/><Relationship Id="rId6" Type="http://schemas.openxmlformats.org/officeDocument/2006/relationships/image" Target="../media/image156.jpg"/><Relationship Id="rId5" Type="http://schemas.openxmlformats.org/officeDocument/2006/relationships/image" Target="../media/image155.jpg"/><Relationship Id="rId4" Type="http://schemas.openxmlformats.org/officeDocument/2006/relationships/image" Target="../media/image3.emf"/></Relationships>
</file>

<file path=ppt/slides/_rels/slide16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8.xml"/><Relationship Id="rId1" Type="http://schemas.openxmlformats.org/officeDocument/2006/relationships/slideLayout" Target="../slideLayouts/slideLayout5.xml"/><Relationship Id="rId4" Type="http://schemas.openxmlformats.org/officeDocument/2006/relationships/image" Target="../media/image157.jpg"/></Relationships>
</file>

<file path=ppt/slides/_rels/slide16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9.xml"/><Relationship Id="rId1" Type="http://schemas.openxmlformats.org/officeDocument/2006/relationships/slideLayout" Target="../slideLayouts/slideLayout5.xml"/><Relationship Id="rId4" Type="http://schemas.openxmlformats.org/officeDocument/2006/relationships/image" Target="../media/image158.jpg"/></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9.xml"/></Relationships>
</file>

<file path=ppt/slides/_rels/slide166.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0.png"/><Relationship Id="rId7" Type="http://schemas.openxmlformats.org/officeDocument/2006/relationships/image" Target="../media/image164.png"/><Relationship Id="rId2" Type="http://schemas.openxmlformats.org/officeDocument/2006/relationships/image" Target="../media/image159.png"/><Relationship Id="rId1" Type="http://schemas.openxmlformats.org/officeDocument/2006/relationships/slideLayout" Target="../slideLayouts/slideLayout16.xml"/><Relationship Id="rId6" Type="http://schemas.openxmlformats.org/officeDocument/2006/relationships/image" Target="../media/image163.png"/><Relationship Id="rId5" Type="http://schemas.openxmlformats.org/officeDocument/2006/relationships/image" Target="../media/image162.png"/><Relationship Id="rId4" Type="http://schemas.openxmlformats.org/officeDocument/2006/relationships/image" Target="../media/image161.png"/><Relationship Id="rId9" Type="http://schemas.openxmlformats.org/officeDocument/2006/relationships/image" Target="../media/image166.jpeg"/></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hyperlink" Target="https://www.ilo.org/dyn/normlex/en/f?p=NORMLEXPUB:12100:0::NO::P12100_ILO_CODE:C187" TargetMode="External"/><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emf"/><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9.xml"/><Relationship Id="rId1" Type="http://schemas.openxmlformats.org/officeDocument/2006/relationships/slideLayout" Target="../slideLayouts/slideLayout16.xml"/><Relationship Id="rId4" Type="http://schemas.openxmlformats.org/officeDocument/2006/relationships/image" Target="../media/image72.jpeg"/></Relationships>
</file>

<file path=ppt/slides/_rels/slide63.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0.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6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7.xml"/><Relationship Id="rId1" Type="http://schemas.openxmlformats.org/officeDocument/2006/relationships/slideLayout" Target="../slideLayouts/slideLayout16.xml"/><Relationship Id="rId4" Type="http://schemas.openxmlformats.org/officeDocument/2006/relationships/image" Target="../media/image81.jpe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emf"/><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94.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9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5.png"/><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6.jpe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9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9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78.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9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0.xml"/><Relationship Id="rId1" Type="http://schemas.openxmlformats.org/officeDocument/2006/relationships/slideLayout" Target="../slideLayouts/slideLayout5.xml"/><Relationship Id="rId4" Type="http://schemas.openxmlformats.org/officeDocument/2006/relationships/image" Target="../media/image103.jpe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smtClean="0"/>
              <a:t>Advancing social justice, promoting decent work</a:t>
            </a:r>
            <a:endParaRPr lang="en-GB"/>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0" name="Title 1"/>
          <p:cNvSpPr>
            <a:spLocks noGrp="1"/>
          </p:cNvSpPr>
          <p:nvPr>
            <p:ph type="ctrTitle"/>
          </p:nvPr>
        </p:nvSpPr>
        <p:spPr>
          <a:xfrm>
            <a:off x="490538" y="2873014"/>
            <a:ext cx="6697321" cy="2505810"/>
          </a:xfrm>
        </p:spPr>
        <p:txBody>
          <a:bodyPr/>
          <a:lstStyle/>
          <a:p>
            <a:r>
              <a:rPr lang="en-US" b="0" dirty="0">
                <a:solidFill>
                  <a:srgbClr val="1E2DBE"/>
                </a:solidFill>
              </a:rPr>
              <a:t>Improving </a:t>
            </a:r>
            <a:r>
              <a:rPr lang="en-US" b="0" dirty="0" smtClean="0">
                <a:solidFill>
                  <a:srgbClr val="1E2DBE"/>
                </a:solidFill>
              </a:rPr>
              <a:t>Occupational Safety </a:t>
            </a:r>
            <a:r>
              <a:rPr lang="en-US" b="0" dirty="0">
                <a:solidFill>
                  <a:srgbClr val="1E2DBE"/>
                </a:solidFill>
              </a:rPr>
              <a:t>and </a:t>
            </a:r>
            <a:r>
              <a:rPr lang="en-US" b="0" dirty="0" smtClean="0">
                <a:solidFill>
                  <a:srgbClr val="1E2DBE"/>
                </a:solidFill>
              </a:rPr>
              <a:t>Health </a:t>
            </a:r>
            <a:r>
              <a:rPr lang="en-US" b="0" dirty="0">
                <a:solidFill>
                  <a:srgbClr val="1E2DBE"/>
                </a:solidFill>
              </a:rPr>
              <a:t>in </a:t>
            </a:r>
            <a:r>
              <a:rPr lang="en-US" b="0" dirty="0" smtClean="0">
                <a:solidFill>
                  <a:srgbClr val="1E2DBE"/>
                </a:solidFill>
              </a:rPr>
              <a:t>Small </a:t>
            </a:r>
            <a:r>
              <a:rPr lang="en-US" b="0" dirty="0">
                <a:solidFill>
                  <a:srgbClr val="1E2DBE"/>
                </a:solidFill>
              </a:rPr>
              <a:t>and </a:t>
            </a:r>
            <a:r>
              <a:rPr lang="en-US" b="0" dirty="0" smtClean="0">
                <a:solidFill>
                  <a:srgbClr val="1E2DBE"/>
                </a:solidFill>
              </a:rPr>
              <a:t>Medium</a:t>
            </a:r>
            <a:r>
              <a:rPr lang="en-US" b="0" dirty="0">
                <a:solidFill>
                  <a:srgbClr val="1E2DBE"/>
                </a:solidFill>
              </a:rPr>
              <a:t>-sized </a:t>
            </a:r>
            <a:r>
              <a:rPr lang="en-US" b="0" dirty="0" smtClean="0">
                <a:solidFill>
                  <a:srgbClr val="1E2DBE"/>
                </a:solidFill>
              </a:rPr>
              <a:t>Enterprises</a:t>
            </a:r>
            <a:endParaRPr lang="en-GB" b="0" dirty="0">
              <a:solidFill>
                <a:srgbClr val="1E2DBE"/>
              </a:solidFill>
            </a:endParaRPr>
          </a:p>
        </p:txBody>
      </p:sp>
      <p:pic>
        <p:nvPicPr>
          <p:cNvPr id="13" name="Imagen 12" descr="SCOR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5370" y="5986742"/>
            <a:ext cx="1168103" cy="624584"/>
          </a:xfrm>
          <a:prstGeom prst="rect">
            <a:avLst/>
          </a:prstGeom>
        </p:spPr>
      </p:pic>
      <p:pic>
        <p:nvPicPr>
          <p:cNvPr id="14" name="Imagen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427" y="5755758"/>
            <a:ext cx="1327231" cy="937889"/>
          </a:xfrm>
          <a:prstGeom prst="rect">
            <a:avLst/>
          </a:prstGeom>
        </p:spPr>
      </p:pic>
      <p:pic>
        <p:nvPicPr>
          <p:cNvPr id="16" name="Marcador de posición de imagen 15" descr="ilo-3782_48495858327_o.jpg"/>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6834" b="6834"/>
          <a:stretch>
            <a:fillRect/>
          </a:stretch>
        </p:blipFill>
        <p:spPr/>
      </p:pic>
    </p:spTree>
    <p:extLst>
      <p:ext uri="{BB962C8B-B14F-4D97-AF65-F5344CB8AC3E}">
        <p14:creationId xmlns:p14="http://schemas.microsoft.com/office/powerpoint/2010/main" val="900002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67019" y="1423195"/>
            <a:ext cx="5548564" cy="575708"/>
          </a:xfrm>
        </p:spPr>
        <p:txBody>
          <a:bodyPr/>
          <a:lstStyle/>
          <a:p>
            <a:r>
              <a:rPr lang="en-GB" b="0" dirty="0"/>
              <a:t>What is your </a:t>
            </a:r>
            <a:r>
              <a:rPr lang="en-GB" b="0" dirty="0" smtClean="0"/>
              <a:t>understanding of </a:t>
            </a:r>
            <a:r>
              <a:rPr lang="en-GB" b="0" dirty="0"/>
              <a:t>OSH?</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a:t>
            </a:fld>
            <a:endParaRPr lang="en-GB"/>
          </a:p>
        </p:txBody>
      </p:sp>
      <p:pic>
        <p:nvPicPr>
          <p:cNvPr id="9" name="Imagen 8" descr="10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8896" y="1446574"/>
            <a:ext cx="3333811" cy="46749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122440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it-IT" b="0" dirty="0">
                <a:cs typeface="Overpass Bold"/>
              </a:rPr>
              <a:t>Video «</a:t>
            </a:r>
            <a:r>
              <a:rPr lang="it-IT" b="0" dirty="0" err="1">
                <a:cs typeface="Overpass Bold"/>
              </a:rPr>
              <a:t>Example</a:t>
            </a:r>
            <a:r>
              <a:rPr lang="it-IT" b="0" dirty="0">
                <a:cs typeface="Overpass Bold"/>
              </a:rPr>
              <a:t> of </a:t>
            </a:r>
            <a:r>
              <a:rPr lang="it-IT" b="0" dirty="0" err="1">
                <a:cs typeface="Overpass Bold"/>
              </a:rPr>
              <a:t>Machinery</a:t>
            </a:r>
            <a:r>
              <a:rPr lang="it-IT" b="0" dirty="0">
                <a:cs typeface="Overpass Bold"/>
              </a:rPr>
              <a:t> </a:t>
            </a:r>
            <a:r>
              <a:rPr lang="it-IT" b="0" dirty="0" err="1">
                <a:cs typeface="Overpass Bold"/>
              </a:rPr>
              <a:t>Guarding</a:t>
            </a:r>
            <a:r>
              <a:rPr lang="it-IT" b="0" dirty="0">
                <a:cs typeface="Overpass Bold"/>
              </a:rPr>
              <a:t> and </a:t>
            </a:r>
            <a:r>
              <a:rPr lang="it-IT" b="0" dirty="0" err="1">
                <a:cs typeface="Overpass Bold"/>
              </a:rPr>
              <a:t>other</a:t>
            </a:r>
            <a:r>
              <a:rPr lang="it-IT" b="0" dirty="0">
                <a:cs typeface="Overpass Bold"/>
              </a:rPr>
              <a:t> </a:t>
            </a:r>
            <a:r>
              <a:rPr lang="it-IT" b="0" dirty="0" err="1">
                <a:cs typeface="Overpass Bold"/>
              </a:rPr>
              <a:t>Safety</a:t>
            </a:r>
            <a:r>
              <a:rPr lang="it-IT" b="0" dirty="0">
                <a:cs typeface="Overpass Bold"/>
              </a:rPr>
              <a:t> </a:t>
            </a:r>
            <a:r>
              <a:rPr lang="it-IT" b="0" dirty="0" err="1">
                <a:cs typeface="Overpass Bold"/>
              </a:rPr>
              <a:t>Features</a:t>
            </a:r>
            <a:r>
              <a:rPr lang="it-IT" b="0" dirty="0">
                <a:cs typeface="Overpass Bold"/>
              </a:rPr>
              <a:t>»</a:t>
            </a:r>
            <a:endParaRPr lang="es-ES" b="0" dirty="0">
              <a:cs typeface="Overpass Bold"/>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100</a:t>
            </a:fld>
            <a:endParaRPr lang="en-GB"/>
          </a:p>
        </p:txBody>
      </p:sp>
      <p:pic>
        <p:nvPicPr>
          <p:cNvPr id="8" name="Examples of machinery guards and other safety featur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93999" y="2211294"/>
            <a:ext cx="6715989" cy="3777744"/>
          </a:xfrm>
          <a:prstGeom prst="rect">
            <a:avLst/>
          </a:prstGeom>
        </p:spPr>
      </p:pic>
    </p:spTree>
    <p:extLst>
      <p:ext uri="{BB962C8B-B14F-4D97-AF65-F5344CB8AC3E}">
        <p14:creationId xmlns:p14="http://schemas.microsoft.com/office/powerpoint/2010/main" val="9337229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GB" b="0" dirty="0"/>
              <a:t>Engineering Controls </a:t>
            </a:r>
            <a:endParaRPr lang="es-ES" b="0" dirty="0">
              <a:cs typeface="Overpass Bold"/>
            </a:endParaRPr>
          </a:p>
        </p:txBody>
      </p:sp>
      <p:sp>
        <p:nvSpPr>
          <p:cNvPr id="3" name="Marcador de contenido 2"/>
          <p:cNvSpPr>
            <a:spLocks noGrp="1"/>
          </p:cNvSpPr>
          <p:nvPr>
            <p:ph idx="1"/>
          </p:nvPr>
        </p:nvSpPr>
        <p:spPr>
          <a:xfrm>
            <a:off x="490539" y="2393950"/>
            <a:ext cx="5625304" cy="3482975"/>
          </a:xfrm>
        </p:spPr>
        <p:txBody>
          <a:bodyPr/>
          <a:lstStyle/>
          <a:p>
            <a:pPr>
              <a:lnSpc>
                <a:spcPct val="107000"/>
              </a:lnSpc>
              <a:spcAft>
                <a:spcPts val="800"/>
              </a:spcAft>
            </a:pPr>
            <a:r>
              <a:rPr lang="en-GB" b="0" dirty="0">
                <a:solidFill>
                  <a:schemeClr val="tx2"/>
                </a:solidFill>
                <a:latin typeface="Overpass Light"/>
                <a:ea typeface="Calibri" panose="020F0502020204030204" pitchFamily="34" charset="0"/>
                <a:cs typeface="Overpass Light"/>
              </a:rPr>
              <a:t>From small, on-gun solder fume collectors, dust hoods, fume cupboards, glove boxes and spray booths, to large-scale industrial </a:t>
            </a:r>
            <a:r>
              <a:rPr lang="en-GB" b="0" dirty="0" smtClean="0">
                <a:solidFill>
                  <a:schemeClr val="tx2"/>
                </a:solidFill>
                <a:latin typeface="Overpass Light"/>
                <a:ea typeface="Calibri" panose="020F0502020204030204" pitchFamily="34" charset="0"/>
                <a:cs typeface="Overpass Light"/>
              </a:rPr>
              <a:t>installations</a:t>
            </a:r>
            <a:endParaRPr lang="es-ES" b="0" dirty="0">
              <a:solidFill>
                <a:schemeClr val="tx2"/>
              </a:solidFill>
              <a:latin typeface="Overpass Light"/>
              <a:ea typeface="Calibri" panose="020F0502020204030204" pitchFamily="34" charset="0"/>
              <a:cs typeface="Overpass Light"/>
            </a:endParaRPr>
          </a:p>
          <a:p>
            <a:pPr lvl="0">
              <a:lnSpc>
                <a:spcPct val="107000"/>
              </a:lnSpc>
              <a:spcAft>
                <a:spcPts val="800"/>
              </a:spcAft>
              <a:tabLst>
                <a:tab pos="457200" algn="l"/>
              </a:tabLst>
            </a:pPr>
            <a:r>
              <a:rPr lang="en-GB" b="0" dirty="0">
                <a:solidFill>
                  <a:schemeClr val="tx2"/>
                </a:solidFill>
                <a:latin typeface="Overpass Light" panose="00000400000000000000" pitchFamily="2" charset="0"/>
                <a:ea typeface="Calibri" panose="020F0502020204030204" pitchFamily="34" charset="0"/>
                <a:cs typeface="Times New Roman" panose="02020603050405020304" pitchFamily="18" charset="0"/>
              </a:rPr>
              <a:t>All these engineering controls have the same hygiene requirements:</a:t>
            </a:r>
            <a:endParaRPr lang="es-ES" b="0" dirty="0">
              <a:solidFill>
                <a:schemeClr val="tx2"/>
              </a:solidFill>
              <a:latin typeface="Overpass Light" panose="00000400000000000000" pitchFamily="2" charset="0"/>
              <a:ea typeface="Calibri" panose="020F0502020204030204" pitchFamily="34" charset="0"/>
              <a:cs typeface="Times New Roman" panose="02020603050405020304" pitchFamily="18" charset="0"/>
            </a:endParaRP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ea typeface="Calibri" panose="020F0502020204030204" pitchFamily="34" charset="0"/>
                <a:cs typeface="Overpass Light"/>
              </a:rPr>
              <a:t>to </a:t>
            </a:r>
            <a:r>
              <a:rPr lang="en-GB" b="0" dirty="0">
                <a:solidFill>
                  <a:schemeClr val="tx2"/>
                </a:solidFill>
                <a:latin typeface="Overpass Light"/>
                <a:ea typeface="Calibri" panose="020F0502020204030204" pitchFamily="34" charset="0"/>
                <a:cs typeface="Overpass Light"/>
              </a:rPr>
              <a:t>collect or contain the </a:t>
            </a:r>
            <a:r>
              <a:rPr lang="en-GB" b="0" dirty="0" smtClean="0">
                <a:solidFill>
                  <a:schemeClr val="tx2"/>
                </a:solidFill>
                <a:latin typeface="Overpass Light"/>
                <a:ea typeface="Calibri" panose="020F0502020204030204" pitchFamily="34" charset="0"/>
                <a:cs typeface="Overpass Light"/>
              </a:rPr>
              <a:t>hazard</a:t>
            </a:r>
            <a:endParaRPr lang="es-ES" b="0" dirty="0">
              <a:solidFill>
                <a:schemeClr val="tx2"/>
              </a:solidFill>
              <a:latin typeface="Overpass Light"/>
              <a:ea typeface="Calibri" panose="020F0502020204030204" pitchFamily="34" charset="0"/>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ea typeface="Calibri" panose="020F0502020204030204" pitchFamily="34" charset="0"/>
                <a:cs typeface="Overpass Light"/>
              </a:rPr>
              <a:t> </a:t>
            </a:r>
            <a:r>
              <a:rPr lang="en-GB" b="0" dirty="0">
                <a:solidFill>
                  <a:schemeClr val="tx2"/>
                </a:solidFill>
                <a:latin typeface="Overpass Light"/>
                <a:ea typeface="Calibri" panose="020F0502020204030204" pitchFamily="34" charset="0"/>
                <a:cs typeface="Overpass Light"/>
              </a:rPr>
              <a:t>to conduct it away from the worker </a:t>
            </a:r>
            <a:r>
              <a:rPr lang="en-GB" b="0" dirty="0" smtClean="0">
                <a:solidFill>
                  <a:schemeClr val="tx2"/>
                </a:solidFill>
                <a:latin typeface="Overpass Light"/>
                <a:ea typeface="Calibri" panose="020F0502020204030204" pitchFamily="34" charset="0"/>
                <a:cs typeface="Overpass Light"/>
              </a:rPr>
              <a:t>reliably</a:t>
            </a:r>
            <a:endParaRPr lang="es-ES" b="0" dirty="0">
              <a:solidFill>
                <a:schemeClr val="tx2"/>
              </a:solidFill>
              <a:latin typeface="Overpass Light"/>
              <a:ea typeface="Calibri" panose="020F0502020204030204" pitchFamily="34" charset="0"/>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ea typeface="Calibri" panose="020F0502020204030204" pitchFamily="34" charset="0"/>
                <a:cs typeface="Overpass Light"/>
              </a:rPr>
              <a:t> </a:t>
            </a:r>
            <a:r>
              <a:rPr lang="en-GB" b="0" dirty="0">
                <a:solidFill>
                  <a:schemeClr val="tx2"/>
                </a:solidFill>
                <a:latin typeface="Overpass Light"/>
                <a:ea typeface="Calibri" panose="020F0502020204030204" pitchFamily="34" charset="0"/>
                <a:cs typeface="Overpass Light"/>
              </a:rPr>
              <a:t>to keep exposures below relevant exposure </a:t>
            </a:r>
            <a:r>
              <a:rPr lang="en-GB" b="0" dirty="0" smtClean="0">
                <a:solidFill>
                  <a:schemeClr val="tx2"/>
                </a:solidFill>
                <a:latin typeface="Overpass Light"/>
                <a:ea typeface="Calibri" panose="020F0502020204030204" pitchFamily="34" charset="0"/>
                <a:cs typeface="Overpass Light"/>
              </a:rPr>
              <a:t>limits</a:t>
            </a:r>
            <a:endParaRPr lang="es-ES" b="0" dirty="0">
              <a:solidFill>
                <a:schemeClr val="tx2"/>
              </a:solidFill>
              <a:latin typeface="Overpass Light"/>
              <a:ea typeface="Calibri" panose="020F0502020204030204" pitchFamily="34" charset="0"/>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endParaRPr lang="en-US" dirty="0" smtClean="0">
              <a:solidFill>
                <a:prstClr val="black"/>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101</a:t>
            </a:fld>
            <a:endParaRPr lang="en-GB"/>
          </a:p>
        </p:txBody>
      </p:sp>
      <p:pic>
        <p:nvPicPr>
          <p:cNvPr id="13"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Imagen 9" descr="101_slide_picture.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9224" y="2389751"/>
            <a:ext cx="3977767" cy="28576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8429872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solidFill>
                  <a:srgbClr val="1E2DBE"/>
                </a:solidFill>
              </a:rPr>
              <a:t>Engineering Controls: Local Exhaust Ventilation &amp; welding screens</a:t>
            </a:r>
            <a:endParaRPr lang="es-ES" b="0" dirty="0">
              <a:solidFill>
                <a:srgbClr val="1E2DBE"/>
              </a:solidFill>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102</a:t>
            </a:fld>
            <a:endParaRPr lang="en-GB"/>
          </a:p>
        </p:txBody>
      </p:sp>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12" name="Imagen 11" descr="102_slide_pictures_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9370" y="2485478"/>
            <a:ext cx="3721608" cy="3468624"/>
          </a:xfrm>
          <a:prstGeom prst="rect">
            <a:avLst/>
          </a:prstGeom>
          <a:ln>
            <a:noFill/>
          </a:ln>
          <a:effectLst>
            <a:outerShdw blurRad="292100" dist="139700" dir="2700000" algn="tl" rotWithShape="0">
              <a:srgbClr val="333333">
                <a:alpha val="65000"/>
              </a:srgbClr>
            </a:outerShdw>
          </a:effectLst>
        </p:spPr>
      </p:pic>
      <p:pic>
        <p:nvPicPr>
          <p:cNvPr id="13" name="Imagen 12" descr="102_slide_pictures_1.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5779" y="2485479"/>
            <a:ext cx="3721608" cy="34686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8226262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b="0" dirty="0">
                <a:solidFill>
                  <a:srgbClr val="1E2DBE"/>
                </a:solidFill>
              </a:rPr>
              <a:t>Engineering controls: Machine guards</a:t>
            </a:r>
            <a:endParaRPr lang="es-ES" b="0" dirty="0">
              <a:solidFill>
                <a:srgbClr val="1E2DBE"/>
              </a:solidFill>
            </a:endParaRPr>
          </a:p>
        </p:txBody>
      </p:sp>
      <p:sp>
        <p:nvSpPr>
          <p:cNvPr id="3" name="Marcador de contenido 2"/>
          <p:cNvSpPr>
            <a:spLocks noGrp="1"/>
          </p:cNvSpPr>
          <p:nvPr>
            <p:ph idx="1"/>
          </p:nvPr>
        </p:nvSpPr>
        <p:spPr>
          <a:xfrm>
            <a:off x="490538" y="1975787"/>
            <a:ext cx="7538799" cy="3384877"/>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en-CA" b="0" dirty="0" smtClean="0">
                <a:solidFill>
                  <a:schemeClr val="tx2"/>
                </a:solidFill>
                <a:latin typeface="Overpass Light"/>
                <a:cs typeface="Overpass Light"/>
              </a:rPr>
              <a:t>Dangerous </a:t>
            </a:r>
            <a:r>
              <a:rPr lang="en-CA" b="0" dirty="0">
                <a:solidFill>
                  <a:schemeClr val="tx2"/>
                </a:solidFill>
                <a:latin typeface="Overpass Light"/>
                <a:cs typeface="Overpass Light"/>
              </a:rPr>
              <a:t>parts of machines should always be covered or have guards to prevent any contact with </a:t>
            </a:r>
            <a:r>
              <a:rPr lang="en-CA" b="0" dirty="0" smtClean="0">
                <a:solidFill>
                  <a:schemeClr val="tx2"/>
                </a:solidFill>
                <a:latin typeface="Overpass Light"/>
                <a:cs typeface="Overpass Light"/>
              </a:rPr>
              <a:t>workers</a:t>
            </a:r>
          </a:p>
          <a:p>
            <a:pPr marL="285750" indent="-285750" eaLnBrk="0" fontAlgn="base" hangingPunct="0">
              <a:lnSpc>
                <a:spcPct val="150000"/>
              </a:lnSpc>
              <a:spcBef>
                <a:spcPct val="0"/>
              </a:spcBef>
              <a:spcAft>
                <a:spcPct val="0"/>
              </a:spcAft>
              <a:buClr>
                <a:schemeClr val="accent2"/>
              </a:buClr>
              <a:buFont typeface="Lucida Grande"/>
              <a:buChar char="►"/>
            </a:pPr>
            <a:r>
              <a:rPr lang="en-CA" b="0" dirty="0" smtClean="0">
                <a:solidFill>
                  <a:schemeClr val="tx2"/>
                </a:solidFill>
                <a:latin typeface="Overpass Light"/>
                <a:cs typeface="Overpass Light"/>
              </a:rPr>
              <a:t>Machine </a:t>
            </a:r>
            <a:r>
              <a:rPr lang="en-CA" b="0" dirty="0">
                <a:solidFill>
                  <a:schemeClr val="tx2"/>
                </a:solidFill>
                <a:latin typeface="Overpass Light"/>
                <a:cs typeface="Overpass Light"/>
              </a:rPr>
              <a:t>guards should be strong, fixed and not easily </a:t>
            </a:r>
            <a:r>
              <a:rPr lang="en-CA" b="0" dirty="0" smtClean="0">
                <a:solidFill>
                  <a:schemeClr val="tx2"/>
                </a:solidFill>
                <a:latin typeface="Overpass Light"/>
                <a:cs typeface="Overpass Light"/>
              </a:rPr>
              <a:t>removed</a:t>
            </a:r>
          </a:p>
          <a:p>
            <a:pPr marL="285750" indent="-285750" eaLnBrk="0" fontAlgn="base" hangingPunct="0">
              <a:lnSpc>
                <a:spcPct val="150000"/>
              </a:lnSpc>
              <a:spcBef>
                <a:spcPct val="0"/>
              </a:spcBef>
              <a:spcAft>
                <a:spcPct val="0"/>
              </a:spcAft>
              <a:buClr>
                <a:schemeClr val="accent2"/>
              </a:buClr>
              <a:buFont typeface="Lucida Grande"/>
              <a:buChar char="►"/>
            </a:pPr>
            <a:r>
              <a:rPr lang="en-CA" b="0" dirty="0" smtClean="0">
                <a:solidFill>
                  <a:schemeClr val="tx2"/>
                </a:solidFill>
                <a:latin typeface="Overpass Light"/>
                <a:cs typeface="Overpass Light"/>
              </a:rPr>
              <a:t>Workers </a:t>
            </a:r>
            <a:r>
              <a:rPr lang="en-CA" b="0" dirty="0">
                <a:solidFill>
                  <a:schemeClr val="tx2"/>
                </a:solidFill>
                <a:latin typeface="Overpass Light"/>
                <a:cs typeface="Overpass Light"/>
              </a:rPr>
              <a:t>should be trained in basic machine safety</a:t>
            </a:r>
            <a:r>
              <a:rPr lang="en-CA" b="0" dirty="0" smtClean="0">
                <a:solidFill>
                  <a:schemeClr val="tx2"/>
                </a:solidFill>
                <a:latin typeface="Overpass Light"/>
                <a:cs typeface="Overpass Light"/>
              </a:rPr>
              <a:t>:</a:t>
            </a:r>
            <a:endParaRPr lang="en-GB" b="0" dirty="0">
              <a:solidFill>
                <a:schemeClr val="tx2"/>
              </a:solidFill>
              <a:latin typeface="Overpass Light"/>
              <a:cs typeface="Overpass Light"/>
            </a:endParaRPr>
          </a:p>
          <a:p>
            <a:pPr marL="920750" lvl="1" indent="-285750">
              <a:buClr>
                <a:schemeClr val="accent1"/>
              </a:buClr>
              <a:buFont typeface="Lucida Grande"/>
              <a:buChar char="►"/>
            </a:pPr>
            <a:r>
              <a:rPr lang="en-CA" dirty="0" smtClean="0">
                <a:solidFill>
                  <a:schemeClr val="tx2"/>
                </a:solidFill>
                <a:latin typeface="Overpass Light"/>
                <a:cs typeface="Overpass Light"/>
              </a:rPr>
              <a:t>to </a:t>
            </a:r>
            <a:r>
              <a:rPr lang="en-CA" dirty="0">
                <a:solidFill>
                  <a:schemeClr val="tx2"/>
                </a:solidFill>
                <a:latin typeface="Overpass Light"/>
                <a:cs typeface="Overpass Light"/>
              </a:rPr>
              <a:t>turn off machines and do a </a:t>
            </a:r>
            <a:r>
              <a:rPr lang="en-CA" i="1" dirty="0">
                <a:solidFill>
                  <a:schemeClr val="tx2"/>
                </a:solidFill>
                <a:latin typeface="Overpass Light"/>
                <a:cs typeface="Overpass Light"/>
              </a:rPr>
              <a:t>lock-out </a:t>
            </a:r>
            <a:r>
              <a:rPr lang="en-CA" dirty="0">
                <a:solidFill>
                  <a:schemeClr val="tx2"/>
                </a:solidFill>
                <a:latin typeface="Overpass Light"/>
                <a:cs typeface="Overpass Light"/>
              </a:rPr>
              <a:t>before removing </a:t>
            </a:r>
            <a:r>
              <a:rPr lang="en-CA" dirty="0" smtClean="0">
                <a:solidFill>
                  <a:schemeClr val="tx2"/>
                </a:solidFill>
                <a:latin typeface="Overpass Light"/>
                <a:cs typeface="Overpass Light"/>
              </a:rPr>
              <a:t>guards</a:t>
            </a:r>
          </a:p>
          <a:p>
            <a:pPr marL="920750" lvl="1" indent="-285750">
              <a:buClr>
                <a:schemeClr val="accent1"/>
              </a:buClr>
              <a:buFont typeface="Lucida Grande"/>
              <a:buChar char="►"/>
            </a:pPr>
            <a:r>
              <a:rPr lang="en-CA" dirty="0" smtClean="0">
                <a:solidFill>
                  <a:schemeClr val="tx2"/>
                </a:solidFill>
                <a:latin typeface="Overpass Light"/>
                <a:cs typeface="Overpass Light"/>
              </a:rPr>
              <a:t>how </a:t>
            </a:r>
            <a:r>
              <a:rPr lang="en-CA" dirty="0">
                <a:solidFill>
                  <a:schemeClr val="tx2"/>
                </a:solidFill>
                <a:latin typeface="Overpass Light"/>
                <a:cs typeface="Overpass Light"/>
              </a:rPr>
              <a:t>to stop the machine in an </a:t>
            </a:r>
            <a:r>
              <a:rPr lang="en-CA" dirty="0" smtClean="0">
                <a:solidFill>
                  <a:schemeClr val="tx2"/>
                </a:solidFill>
                <a:latin typeface="Overpass Light"/>
                <a:cs typeface="Overpass Light"/>
              </a:rPr>
              <a:t>emergency</a:t>
            </a:r>
          </a:p>
          <a:p>
            <a:pPr marL="920750" lvl="1" indent="-285750">
              <a:buClr>
                <a:schemeClr val="accent1"/>
              </a:buClr>
              <a:buFont typeface="Lucida Grande"/>
              <a:buChar char="►"/>
            </a:pPr>
            <a:r>
              <a:rPr lang="en-CA" dirty="0" smtClean="0">
                <a:solidFill>
                  <a:schemeClr val="tx2"/>
                </a:solidFill>
                <a:latin typeface="Overpass Light"/>
                <a:cs typeface="Overpass Light"/>
              </a:rPr>
              <a:t>how </a:t>
            </a:r>
            <a:r>
              <a:rPr lang="en-CA" dirty="0">
                <a:solidFill>
                  <a:schemeClr val="tx2"/>
                </a:solidFill>
                <a:latin typeface="Overpass Light"/>
                <a:cs typeface="Overpass Light"/>
              </a:rPr>
              <a:t>and when to clean a machine </a:t>
            </a:r>
            <a:endParaRPr lang="en-CA" dirty="0" smtClean="0">
              <a:solidFill>
                <a:schemeClr val="tx2"/>
              </a:solidFill>
              <a:latin typeface="Overpass Light"/>
              <a:cs typeface="Overpass Light"/>
            </a:endParaRPr>
          </a:p>
          <a:p>
            <a:pPr marL="920750" lvl="1" indent="-285750">
              <a:buClr>
                <a:schemeClr val="accent1"/>
              </a:buClr>
              <a:buFont typeface="Lucida Grande"/>
              <a:buChar char="►"/>
            </a:pPr>
            <a:r>
              <a:rPr lang="en-CA" dirty="0" smtClean="0">
                <a:solidFill>
                  <a:schemeClr val="tx2"/>
                </a:solidFill>
                <a:latin typeface="Overpass Light"/>
                <a:cs typeface="Overpass Light"/>
              </a:rPr>
              <a:t>safe </a:t>
            </a:r>
            <a:r>
              <a:rPr lang="en-CA" dirty="0">
                <a:solidFill>
                  <a:schemeClr val="tx2"/>
                </a:solidFill>
                <a:latin typeface="Overpass Light"/>
                <a:cs typeface="Overpass Light"/>
              </a:rPr>
              <a:t>clothing – not hanging</a:t>
            </a:r>
          </a:p>
          <a:p>
            <a:pPr lvl="1">
              <a:spcBef>
                <a:spcPts val="0"/>
              </a:spcBef>
            </a:pPr>
            <a:endParaRPr lang="en-CA" sz="900" dirty="0">
              <a:latin typeface="Overpass Light"/>
              <a:cs typeface="Overpass Light"/>
            </a:endParaRPr>
          </a:p>
          <a:p>
            <a:pPr marL="920750" lvl="1" indent="-285750">
              <a:buClr>
                <a:schemeClr val="accent1"/>
              </a:buClr>
              <a:buFont typeface="Lucida Grande"/>
              <a:buChar char="►"/>
            </a:pPr>
            <a:endParaRPr lang="en-US" altLang="en-US" dirty="0">
              <a:solidFill>
                <a:prstClr val="black"/>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103</a:t>
            </a:fld>
            <a:endParaRPr lang="en-GB"/>
          </a:p>
        </p:txBody>
      </p:sp>
      <p:sp>
        <p:nvSpPr>
          <p:cNvPr id="10" name="CuadroTexto 9"/>
          <p:cNvSpPr txBox="1"/>
          <p:nvPr/>
        </p:nvSpPr>
        <p:spPr>
          <a:xfrm>
            <a:off x="491120" y="5543163"/>
            <a:ext cx="7387963" cy="646331"/>
          </a:xfrm>
          <a:prstGeom prst="rect">
            <a:avLst/>
          </a:prstGeom>
          <a:noFill/>
        </p:spPr>
        <p:txBody>
          <a:bodyPr wrap="square" rtlCol="0">
            <a:spAutoFit/>
          </a:bodyPr>
          <a:lstStyle/>
          <a:p>
            <a:pPr marL="0" lvl="1">
              <a:spcBef>
                <a:spcPts val="0"/>
              </a:spcBef>
              <a:buNone/>
            </a:pPr>
            <a:r>
              <a:rPr lang="en-GB" dirty="0" smtClean="0">
                <a:solidFill>
                  <a:srgbClr val="FF0000"/>
                </a:solidFill>
                <a:latin typeface="Overpass Bold"/>
                <a:cs typeface="Overpass Bold"/>
              </a:rPr>
              <a:t>Missing </a:t>
            </a:r>
            <a:r>
              <a:rPr lang="en-GB" dirty="0">
                <a:solidFill>
                  <a:srgbClr val="FF0000"/>
                </a:solidFill>
                <a:latin typeface="Overpass Bold"/>
                <a:cs typeface="Overpass Bold"/>
              </a:rPr>
              <a:t>or defective guards should </a:t>
            </a:r>
            <a:r>
              <a:rPr lang="en-GB" dirty="0" smtClean="0">
                <a:solidFill>
                  <a:srgbClr val="FF0000"/>
                </a:solidFill>
                <a:latin typeface="Overpass Bold"/>
                <a:cs typeface="Overpass Bold"/>
              </a:rPr>
              <a:t>always </a:t>
            </a:r>
            <a:r>
              <a:rPr lang="en-GB" dirty="0">
                <a:solidFill>
                  <a:srgbClr val="FF0000"/>
                </a:solidFill>
                <a:latin typeface="Overpass Bold"/>
                <a:cs typeface="Overpass Bold"/>
              </a:rPr>
              <a:t>be reported to a supervisor promptly</a:t>
            </a:r>
            <a:r>
              <a:rPr lang="en-GB" dirty="0" smtClean="0">
                <a:solidFill>
                  <a:srgbClr val="FF0000"/>
                </a:solidFill>
                <a:latin typeface="Overpass Bold"/>
                <a:cs typeface="Overpass Bold"/>
              </a:rPr>
              <a:t>!</a:t>
            </a:r>
            <a:endParaRPr lang="en-GB" dirty="0">
              <a:solidFill>
                <a:srgbClr val="FF0000"/>
              </a:solidFill>
              <a:latin typeface="Overpass Bold"/>
              <a:cs typeface="Overpass Bold"/>
            </a:endParaRPr>
          </a:p>
        </p:txBody>
      </p:sp>
      <p:sp>
        <p:nvSpPr>
          <p:cNvPr id="12" name="Rectángulo 11"/>
          <p:cNvSpPr/>
          <p:nvPr/>
        </p:nvSpPr>
        <p:spPr>
          <a:xfrm rot="16200000">
            <a:off x="6309804" y="2242351"/>
            <a:ext cx="6858000" cy="2373294"/>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13" name="Imagen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73798" y="1149149"/>
            <a:ext cx="2371222" cy="2903723"/>
          </a:xfrm>
          <a:prstGeom prst="rect">
            <a:avLst/>
          </a:prstGeom>
          <a:noFill/>
          <a:ln>
            <a:noFill/>
          </a:ln>
        </p:spPr>
      </p:pic>
      <p:pic>
        <p:nvPicPr>
          <p:cNvPr id="14" name="Imagen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46602" y="4136911"/>
            <a:ext cx="2632357" cy="1976050"/>
          </a:xfrm>
          <a:prstGeom prst="rect">
            <a:avLst/>
          </a:prstGeom>
          <a:noFill/>
          <a:ln>
            <a:noFill/>
          </a:ln>
        </p:spPr>
      </p:pic>
    </p:spTree>
    <p:extLst>
      <p:ext uri="{BB962C8B-B14F-4D97-AF65-F5344CB8AC3E}">
        <p14:creationId xmlns:p14="http://schemas.microsoft.com/office/powerpoint/2010/main" val="184093538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104</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441" y="1660130"/>
            <a:ext cx="6967485" cy="4441656"/>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nl-NL" altLang="en-US" sz="2500" dirty="0">
                <a:solidFill>
                  <a:schemeClr val="accent1"/>
                </a:solidFill>
                <a:latin typeface="Overpass Bold"/>
                <a:cs typeface="Overpass Bold"/>
              </a:rPr>
              <a:t>4</a:t>
            </a:r>
            <a:r>
              <a:rPr lang="nl-NL" altLang="en-US" sz="2500" dirty="0" smtClean="0">
                <a:solidFill>
                  <a:schemeClr val="accent1"/>
                </a:solidFill>
                <a:latin typeface="Overpass Bold"/>
                <a:cs typeface="Overpass Bold"/>
              </a:rPr>
              <a:t>. </a:t>
            </a:r>
            <a:r>
              <a:rPr lang="nl-NL" altLang="en-US" sz="2500" dirty="0" err="1" smtClean="0">
                <a:solidFill>
                  <a:schemeClr val="accent1"/>
                </a:solidFill>
                <a:latin typeface="Overpass Bold"/>
                <a:cs typeface="Overpass Bold"/>
              </a:rPr>
              <a:t>Administrative</a:t>
            </a:r>
            <a:r>
              <a:rPr lang="nl-NL" altLang="en-US" sz="2500" dirty="0" smtClean="0">
                <a:solidFill>
                  <a:schemeClr val="accent1"/>
                </a:solidFill>
                <a:latin typeface="Overpass Bold"/>
                <a:cs typeface="Overpass Bold"/>
              </a:rPr>
              <a:t> Controls</a:t>
            </a:r>
            <a:endParaRPr lang="es-ES" sz="2500" dirty="0">
              <a:latin typeface="Overpass Bold"/>
              <a:cs typeface="Overpass Bold"/>
            </a:endParaRPr>
          </a:p>
        </p:txBody>
      </p:sp>
      <p:sp>
        <p:nvSpPr>
          <p:cNvPr id="8" name="CuadroTexto 7"/>
          <p:cNvSpPr txBox="1"/>
          <p:nvPr/>
        </p:nvSpPr>
        <p:spPr>
          <a:xfrm>
            <a:off x="711382" y="2196960"/>
            <a:ext cx="4034245" cy="1200329"/>
          </a:xfrm>
          <a:prstGeom prst="rect">
            <a:avLst/>
          </a:prstGeom>
          <a:noFill/>
        </p:spPr>
        <p:txBody>
          <a:bodyPr wrap="square" rtlCol="0">
            <a:spAutoFit/>
          </a:bodyPr>
          <a:lstStyle/>
          <a:p>
            <a:r>
              <a:rPr lang="en-US" altLang="zh-CN" dirty="0">
                <a:solidFill>
                  <a:schemeClr val="tx2"/>
                </a:solidFill>
                <a:latin typeface="Overpass Light"/>
                <a:cs typeface="Overpass Light"/>
              </a:rPr>
              <a:t>Developing and enforcing safe work methods and practices to minimize exposure to a hazard and hence to reduce the risk of injury  or harm</a:t>
            </a:r>
            <a:endParaRPr lang="en-GB" dirty="0">
              <a:solidFill>
                <a:schemeClr val="tx2"/>
              </a:solidFill>
              <a:latin typeface="Overpass Light"/>
              <a:cs typeface="Overpass Light"/>
            </a:endParaRPr>
          </a:p>
        </p:txBody>
      </p:sp>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2876" y="2281576"/>
            <a:ext cx="4188322" cy="3099358"/>
          </a:xfrm>
          <a:prstGeom prst="rect">
            <a:avLst/>
          </a:prstGeom>
        </p:spPr>
      </p:pic>
    </p:spTree>
    <p:extLst>
      <p:ext uri="{BB962C8B-B14F-4D97-AF65-F5344CB8AC3E}">
        <p14:creationId xmlns:p14="http://schemas.microsoft.com/office/powerpoint/2010/main" val="135425826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b="0" dirty="0" smtClean="0">
                <a:solidFill>
                  <a:srgbClr val="1E2DBE"/>
                </a:solidFill>
              </a:rPr>
              <a:t>Administrative Controls</a:t>
            </a:r>
            <a:endParaRPr lang="es-ES" b="0" dirty="0">
              <a:solidFill>
                <a:srgbClr val="1E2DBE"/>
              </a:solidFill>
            </a:endParaRPr>
          </a:p>
        </p:txBody>
      </p:sp>
      <p:sp>
        <p:nvSpPr>
          <p:cNvPr id="3" name="Marcador de contenido 2"/>
          <p:cNvSpPr>
            <a:spLocks noGrp="1"/>
          </p:cNvSpPr>
          <p:nvPr>
            <p:ph idx="1"/>
          </p:nvPr>
        </p:nvSpPr>
        <p:spPr>
          <a:xfrm>
            <a:off x="490539" y="2125198"/>
            <a:ext cx="5177698" cy="3384877"/>
          </a:xfrm>
        </p:spPr>
        <p:txBody>
          <a:bodyPr/>
          <a:lstStyle/>
          <a:p>
            <a:pPr marL="285750" indent="-285750" eaLnBrk="0" fontAlgn="base" hangingPunct="0">
              <a:lnSpc>
                <a:spcPct val="2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Organizational practices</a:t>
            </a:r>
          </a:p>
          <a:p>
            <a:pPr marL="285750" indent="-285750" eaLnBrk="0" fontAlgn="base" hangingPunct="0">
              <a:lnSpc>
                <a:spcPct val="2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Safe </a:t>
            </a:r>
            <a:r>
              <a:rPr lang="en-US" b="0" dirty="0">
                <a:solidFill>
                  <a:schemeClr val="tx2"/>
                </a:solidFill>
                <a:latin typeface="Overpass Light"/>
                <a:cs typeface="Overpass Light"/>
              </a:rPr>
              <a:t>work </a:t>
            </a:r>
            <a:r>
              <a:rPr lang="en-US" b="0" dirty="0" smtClean="0">
                <a:solidFill>
                  <a:schemeClr val="tx2"/>
                </a:solidFill>
                <a:latin typeface="Overpass Light"/>
                <a:cs typeface="Overpass Light"/>
              </a:rPr>
              <a:t>procedures</a:t>
            </a:r>
          </a:p>
          <a:p>
            <a:pPr marL="285750" indent="-285750" eaLnBrk="0" fontAlgn="base" hangingPunct="0">
              <a:lnSpc>
                <a:spcPct val="2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Supervision</a:t>
            </a:r>
          </a:p>
          <a:p>
            <a:pPr marL="285750" indent="-285750" eaLnBrk="0" fontAlgn="base" hangingPunct="0">
              <a:lnSpc>
                <a:spcPct val="2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Housekeeping</a:t>
            </a:r>
          </a:p>
          <a:p>
            <a:pPr marL="285750" indent="-285750" eaLnBrk="0" fontAlgn="base" hangingPunct="0">
              <a:lnSpc>
                <a:spcPct val="2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Personal </a:t>
            </a:r>
            <a:r>
              <a:rPr lang="en-US" b="0" dirty="0">
                <a:solidFill>
                  <a:schemeClr val="tx2"/>
                </a:solidFill>
                <a:latin typeface="Overpass Light"/>
                <a:cs typeface="Overpass Light"/>
              </a:rPr>
              <a:t>hygiene practices and </a:t>
            </a:r>
            <a:r>
              <a:rPr lang="en-US" b="0" dirty="0" smtClean="0">
                <a:solidFill>
                  <a:schemeClr val="tx2"/>
                </a:solidFill>
                <a:latin typeface="Overpass Light"/>
                <a:cs typeface="Overpass Light"/>
              </a:rPr>
              <a:t>facilities</a:t>
            </a: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105</a:t>
            </a:fld>
            <a:endParaRPr lang="en-GB"/>
          </a:p>
        </p:txBody>
      </p:sp>
      <p:sp>
        <p:nvSpPr>
          <p:cNvPr id="7" name="Rectángulo 6"/>
          <p:cNvSpPr/>
          <p:nvPr/>
        </p:nvSpPr>
        <p:spPr>
          <a:xfrm>
            <a:off x="6223152" y="2125937"/>
            <a:ext cx="4995721" cy="4053417"/>
          </a:xfrm>
          <a:prstGeom prst="rect">
            <a:avLst/>
          </a:prstGeom>
        </p:spPr>
        <p:txBody>
          <a:bodyPr wrap="square">
            <a:spAutoFit/>
          </a:bodyPr>
          <a:lstStyle/>
          <a:p>
            <a:pPr marL="285750" indent="-285750" eaLnBrk="0" fontAlgn="base" hangingPunct="0">
              <a:lnSpc>
                <a:spcPct val="250000"/>
              </a:lnSpc>
              <a:spcBef>
                <a:spcPct val="0"/>
              </a:spcBef>
              <a:spcAft>
                <a:spcPct val="0"/>
              </a:spcAft>
              <a:buClr>
                <a:schemeClr val="accent2"/>
              </a:buClr>
              <a:buFont typeface="Lucida Grande"/>
              <a:buChar char="►"/>
            </a:pPr>
            <a:r>
              <a:rPr lang="en-US" dirty="0">
                <a:solidFill>
                  <a:schemeClr val="tx2"/>
                </a:solidFill>
                <a:latin typeface="Overpass Light"/>
                <a:cs typeface="Overpass Light"/>
              </a:rPr>
              <a:t>Education, training and preparedness</a:t>
            </a:r>
          </a:p>
          <a:p>
            <a:pPr marL="285750" indent="-285750" eaLnBrk="0" fontAlgn="base" hangingPunct="0">
              <a:lnSpc>
                <a:spcPct val="250000"/>
              </a:lnSpc>
              <a:spcBef>
                <a:spcPct val="0"/>
              </a:spcBef>
              <a:spcAft>
                <a:spcPct val="0"/>
              </a:spcAft>
              <a:buClr>
                <a:schemeClr val="accent2"/>
              </a:buClr>
              <a:buFont typeface="Lucida Grande"/>
              <a:buChar char="►"/>
            </a:pPr>
            <a:r>
              <a:rPr lang="en-US" dirty="0">
                <a:solidFill>
                  <a:schemeClr val="tx2"/>
                </a:solidFill>
                <a:latin typeface="Overpass Light"/>
                <a:cs typeface="Overpass Light"/>
              </a:rPr>
              <a:t>Keeping equipment well </a:t>
            </a:r>
            <a:r>
              <a:rPr lang="en-US" dirty="0" smtClean="0">
                <a:solidFill>
                  <a:schemeClr val="tx2"/>
                </a:solidFill>
                <a:latin typeface="Overpass Light"/>
                <a:cs typeface="Overpass Light"/>
              </a:rPr>
              <a:t>maintained</a:t>
            </a:r>
          </a:p>
          <a:p>
            <a:pPr marL="285750" indent="-285750" eaLnBrk="0" fontAlgn="base" hangingPunct="0">
              <a:lnSpc>
                <a:spcPct val="80000"/>
              </a:lnSpc>
              <a:spcBef>
                <a:spcPct val="0"/>
              </a:spcBef>
              <a:spcAft>
                <a:spcPct val="0"/>
              </a:spcAft>
              <a:buClr>
                <a:schemeClr val="accent2"/>
              </a:buClr>
              <a:buFont typeface="Lucida Grande"/>
              <a:buChar char="►"/>
            </a:pPr>
            <a:endParaRPr lang="en-CA" dirty="0">
              <a:solidFill>
                <a:schemeClr val="tx2"/>
              </a:solidFill>
              <a:latin typeface="Overpass Light"/>
              <a:cs typeface="Overpass Light"/>
            </a:endParaRPr>
          </a:p>
          <a:p>
            <a:pPr marL="920750" lvl="1" indent="-285750">
              <a:lnSpc>
                <a:spcPct val="150000"/>
              </a:lnSpc>
              <a:buClr>
                <a:schemeClr val="accent1"/>
              </a:buClr>
              <a:buFont typeface="Lucida Grande"/>
              <a:buChar char="►"/>
            </a:pPr>
            <a:r>
              <a:rPr lang="en-US" dirty="0">
                <a:solidFill>
                  <a:schemeClr val="tx2"/>
                </a:solidFill>
                <a:latin typeface="Overpass Light"/>
                <a:cs typeface="Overpass Light"/>
              </a:rPr>
              <a:t>Planned preventative maintenance</a:t>
            </a:r>
          </a:p>
          <a:p>
            <a:pPr marL="920750" lvl="1" indent="-285750">
              <a:lnSpc>
                <a:spcPct val="200000"/>
              </a:lnSpc>
              <a:buClr>
                <a:schemeClr val="accent1"/>
              </a:buClr>
              <a:buFont typeface="Lucida Grande"/>
              <a:buChar char="►"/>
            </a:pPr>
            <a:r>
              <a:rPr lang="en-US" dirty="0">
                <a:solidFill>
                  <a:schemeClr val="tx2"/>
                </a:solidFill>
                <a:latin typeface="Overpass Light"/>
                <a:cs typeface="Overpass Light"/>
              </a:rPr>
              <a:t>Breakdown </a:t>
            </a:r>
            <a:r>
              <a:rPr lang="en-US" dirty="0" smtClean="0">
                <a:solidFill>
                  <a:schemeClr val="tx2"/>
                </a:solidFill>
                <a:latin typeface="Overpass Light"/>
                <a:cs typeface="Overpass Light"/>
              </a:rPr>
              <a:t>maintenance</a:t>
            </a:r>
          </a:p>
          <a:p>
            <a:pPr marL="285750" lvl="1" indent="-285750">
              <a:lnSpc>
                <a:spcPct val="250000"/>
              </a:lnSpc>
              <a:buClr>
                <a:schemeClr val="accent2"/>
              </a:buClr>
              <a:buFont typeface="Lucida Grande"/>
              <a:buChar char="►"/>
            </a:pPr>
            <a:r>
              <a:rPr lang="en-US" dirty="0" smtClean="0">
                <a:solidFill>
                  <a:schemeClr val="tx2"/>
                </a:solidFill>
                <a:latin typeface="Overpass Light"/>
                <a:cs typeface="Overpass Light"/>
              </a:rPr>
              <a:t>Education</a:t>
            </a:r>
            <a:r>
              <a:rPr lang="en-US" dirty="0">
                <a:solidFill>
                  <a:schemeClr val="tx2"/>
                </a:solidFill>
                <a:latin typeface="Overpass Light"/>
                <a:cs typeface="Overpass Light"/>
              </a:rPr>
              <a:t>, training and preparedness</a:t>
            </a:r>
          </a:p>
          <a:p>
            <a:pPr marL="920750" lvl="1" indent="-285750">
              <a:lnSpc>
                <a:spcPct val="250000"/>
              </a:lnSpc>
              <a:buClr>
                <a:schemeClr val="accent1"/>
              </a:buClr>
              <a:buFont typeface="Lucida Grande"/>
              <a:buChar char="►"/>
            </a:pPr>
            <a:endParaRPr lang="en-CA" dirty="0">
              <a:latin typeface="Overpass Light"/>
              <a:cs typeface="Overpass Light"/>
            </a:endParaRPr>
          </a:p>
        </p:txBody>
      </p:sp>
    </p:spTree>
    <p:extLst>
      <p:ext uri="{BB962C8B-B14F-4D97-AF65-F5344CB8AC3E}">
        <p14:creationId xmlns:p14="http://schemas.microsoft.com/office/powerpoint/2010/main" val="112281223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b="0" dirty="0" smtClean="0">
                <a:solidFill>
                  <a:srgbClr val="1E2DBE"/>
                </a:solidFill>
              </a:rPr>
              <a:t>Examples of Administrative Controls</a:t>
            </a:r>
            <a:endParaRPr lang="es-ES" b="0" dirty="0">
              <a:solidFill>
                <a:srgbClr val="1E2DBE"/>
              </a:solidFill>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106</a:t>
            </a:fld>
            <a:endParaRPr lang="en-GB"/>
          </a:p>
        </p:txBody>
      </p:sp>
      <p:sp>
        <p:nvSpPr>
          <p:cNvPr id="7" name="Rectángulo 6"/>
          <p:cNvSpPr/>
          <p:nvPr/>
        </p:nvSpPr>
        <p:spPr>
          <a:xfrm>
            <a:off x="470394" y="2187036"/>
            <a:ext cx="8561153" cy="3808735"/>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en-US" dirty="0">
                <a:solidFill>
                  <a:srgbClr val="FF0000"/>
                </a:solidFill>
                <a:latin typeface="Overpass Bold"/>
                <a:cs typeface="Overpass Bold"/>
              </a:rPr>
              <a:t>Organizational practices</a:t>
            </a:r>
          </a:p>
          <a:p>
            <a:pPr marL="285750" lvl="0" indent="-285750" eaLnBrk="0" fontAlgn="base" hangingPunct="0">
              <a:lnSpc>
                <a:spcPct val="150000"/>
              </a:lnSpc>
              <a:spcBef>
                <a:spcPct val="0"/>
              </a:spcBef>
              <a:spcAft>
                <a:spcPct val="0"/>
              </a:spcAft>
              <a:buClr>
                <a:schemeClr val="accent2"/>
              </a:buClr>
              <a:buFont typeface="Lucida Grande"/>
              <a:buChar char="►"/>
            </a:pPr>
            <a:r>
              <a:rPr lang="en-US" dirty="0" smtClean="0">
                <a:solidFill>
                  <a:schemeClr val="tx2"/>
                </a:solidFill>
                <a:latin typeface="Overpass Light"/>
                <a:cs typeface="Overpass Light"/>
              </a:rPr>
              <a:t>Lengthened </a:t>
            </a:r>
            <a:r>
              <a:rPr lang="en-US" dirty="0">
                <a:solidFill>
                  <a:schemeClr val="tx2"/>
                </a:solidFill>
                <a:latin typeface="Overpass Light"/>
                <a:cs typeface="Overpass Light"/>
              </a:rPr>
              <a:t>rest </a:t>
            </a:r>
            <a:r>
              <a:rPr lang="en-US" dirty="0" smtClean="0">
                <a:solidFill>
                  <a:schemeClr val="tx2"/>
                </a:solidFill>
                <a:latin typeface="Overpass Light"/>
                <a:cs typeface="Overpass Light"/>
              </a:rPr>
              <a:t>breaks</a:t>
            </a:r>
          </a:p>
          <a:p>
            <a:pPr marL="285750" lvl="0" indent="-285750" eaLnBrk="0" fontAlgn="base" hangingPunct="0">
              <a:lnSpc>
                <a:spcPct val="150000"/>
              </a:lnSpc>
              <a:spcBef>
                <a:spcPct val="0"/>
              </a:spcBef>
              <a:spcAft>
                <a:spcPct val="0"/>
              </a:spcAft>
              <a:buClr>
                <a:schemeClr val="accent2"/>
              </a:buClr>
              <a:buFont typeface="Lucida Grande"/>
              <a:buChar char="►"/>
            </a:pPr>
            <a:r>
              <a:rPr lang="en-US" dirty="0">
                <a:solidFill>
                  <a:schemeClr val="tx2"/>
                </a:solidFill>
                <a:latin typeface="Overpass Light"/>
                <a:cs typeface="Overpass Light"/>
              </a:rPr>
              <a:t>Additional relief </a:t>
            </a:r>
            <a:r>
              <a:rPr lang="en-US" dirty="0" smtClean="0">
                <a:solidFill>
                  <a:schemeClr val="tx2"/>
                </a:solidFill>
                <a:latin typeface="Overpass Light"/>
                <a:cs typeface="Overpass Light"/>
              </a:rPr>
              <a:t>workers</a:t>
            </a:r>
          </a:p>
          <a:p>
            <a:pPr marL="285750" lvl="0" indent="-285750" eaLnBrk="0" fontAlgn="base" hangingPunct="0">
              <a:lnSpc>
                <a:spcPct val="150000"/>
              </a:lnSpc>
              <a:spcBef>
                <a:spcPct val="0"/>
              </a:spcBef>
              <a:spcAft>
                <a:spcPct val="0"/>
              </a:spcAft>
              <a:buClr>
                <a:schemeClr val="accent2"/>
              </a:buClr>
              <a:buFont typeface="Lucida Grande"/>
              <a:buChar char="►"/>
            </a:pPr>
            <a:r>
              <a:rPr lang="en-US" dirty="0">
                <a:solidFill>
                  <a:schemeClr val="tx2"/>
                </a:solidFill>
                <a:latin typeface="Overpass Light"/>
                <a:cs typeface="Overpass Light"/>
              </a:rPr>
              <a:t>Exercise breaks to vary body </a:t>
            </a:r>
            <a:r>
              <a:rPr lang="en-US" dirty="0" smtClean="0">
                <a:solidFill>
                  <a:schemeClr val="tx2"/>
                </a:solidFill>
                <a:latin typeface="Overpass Light"/>
                <a:cs typeface="Overpass Light"/>
              </a:rPr>
              <a:t>motions</a:t>
            </a:r>
            <a:endParaRPr lang="en-US" dirty="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Lucida Grande"/>
              <a:buChar char="►"/>
            </a:pPr>
            <a:r>
              <a:rPr lang="en-US" dirty="0" smtClean="0">
                <a:solidFill>
                  <a:schemeClr val="tx2"/>
                </a:solidFill>
                <a:latin typeface="Overpass Light"/>
                <a:cs typeface="Overpass Light"/>
              </a:rPr>
              <a:t>Rotation </a:t>
            </a:r>
            <a:r>
              <a:rPr lang="en-US" dirty="0">
                <a:solidFill>
                  <a:schemeClr val="tx2"/>
                </a:solidFill>
                <a:latin typeface="Overpass Light"/>
                <a:cs typeface="Overpass Light"/>
              </a:rPr>
              <a:t>of workers through different </a:t>
            </a:r>
            <a:r>
              <a:rPr lang="en-US" dirty="0" smtClean="0">
                <a:solidFill>
                  <a:schemeClr val="tx2"/>
                </a:solidFill>
                <a:latin typeface="Overpass Light"/>
                <a:cs typeface="Overpass Light"/>
              </a:rPr>
              <a:t>jobs</a:t>
            </a:r>
            <a:endParaRPr lang="en-CA" dirty="0">
              <a:solidFill>
                <a:schemeClr val="tx2"/>
              </a:solidFill>
              <a:latin typeface="Overpass Light"/>
              <a:cs typeface="Overpass Light"/>
            </a:endParaRPr>
          </a:p>
          <a:p>
            <a:pPr marL="920750" lvl="1" indent="-285750">
              <a:lnSpc>
                <a:spcPct val="150000"/>
              </a:lnSpc>
              <a:buClr>
                <a:schemeClr val="accent1"/>
              </a:buClr>
              <a:buFont typeface="Lucida Grande"/>
              <a:buChar char="►"/>
            </a:pPr>
            <a:r>
              <a:rPr lang="en-US" dirty="0" smtClean="0">
                <a:solidFill>
                  <a:schemeClr val="tx2"/>
                </a:solidFill>
                <a:latin typeface="Overpass Light"/>
                <a:cs typeface="Overpass Light"/>
              </a:rPr>
              <a:t>Limit </a:t>
            </a:r>
            <a:r>
              <a:rPr lang="en-US" dirty="0">
                <a:solidFill>
                  <a:schemeClr val="tx2"/>
                </a:solidFill>
                <a:latin typeface="Overpass Light"/>
                <a:cs typeface="Overpass Light"/>
              </a:rPr>
              <a:t>workers' exposure to hazardous operations by scheduling reducing employee exposure to hazard, or by implementing other "rules</a:t>
            </a:r>
            <a:r>
              <a:rPr lang="en-US" dirty="0" smtClean="0">
                <a:solidFill>
                  <a:schemeClr val="tx2"/>
                </a:solidFill>
                <a:latin typeface="Overpass Light"/>
                <a:cs typeface="Overpass Light"/>
              </a:rPr>
              <a:t>“</a:t>
            </a:r>
            <a:endParaRPr lang="en-US" dirty="0">
              <a:solidFill>
                <a:schemeClr val="tx2"/>
              </a:solidFill>
              <a:latin typeface="Overpass Light"/>
              <a:cs typeface="Overpass Light"/>
            </a:endParaRPr>
          </a:p>
          <a:p>
            <a:pPr marL="285750" lvl="1" indent="-285750">
              <a:lnSpc>
                <a:spcPct val="150000"/>
              </a:lnSpc>
              <a:buClr>
                <a:schemeClr val="accent2"/>
              </a:buClr>
              <a:buFont typeface="Lucida Grande"/>
              <a:buChar char="►"/>
            </a:pPr>
            <a:r>
              <a:rPr lang="en-GB" dirty="0" smtClean="0">
                <a:solidFill>
                  <a:schemeClr val="tx2"/>
                </a:solidFill>
                <a:latin typeface="Overpass Light"/>
                <a:cs typeface="Overpass Light"/>
              </a:rPr>
              <a:t>Effective </a:t>
            </a:r>
            <a:r>
              <a:rPr lang="en-GB" dirty="0">
                <a:solidFill>
                  <a:schemeClr val="tx2"/>
                </a:solidFill>
                <a:latin typeface="Overpass Light"/>
                <a:cs typeface="Overpass Light"/>
              </a:rPr>
              <a:t>training programmes</a:t>
            </a:r>
          </a:p>
          <a:p>
            <a:pPr marL="285750" lvl="1" indent="-285750">
              <a:lnSpc>
                <a:spcPct val="150000"/>
              </a:lnSpc>
              <a:buClr>
                <a:schemeClr val="accent2"/>
              </a:buClr>
              <a:buFont typeface="Lucida Grande"/>
              <a:buChar char="►"/>
            </a:pPr>
            <a:endParaRPr lang="en-CA" dirty="0">
              <a:solidFill>
                <a:schemeClr val="tx2"/>
              </a:solidFill>
              <a:latin typeface="Overpass Light"/>
              <a:cs typeface="Overpass Light"/>
            </a:endParaRPr>
          </a:p>
        </p:txBody>
      </p:sp>
    </p:spTree>
    <p:extLst>
      <p:ext uri="{BB962C8B-B14F-4D97-AF65-F5344CB8AC3E}">
        <p14:creationId xmlns:p14="http://schemas.microsoft.com/office/powerpoint/2010/main" val="35614553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0397" y="917341"/>
            <a:ext cx="6361159" cy="5841880"/>
          </a:xfrm>
          <a:prstGeom prst="rect">
            <a:avLst/>
          </a:prstGeom>
        </p:spPr>
      </p:pic>
      <p:sp>
        <p:nvSpPr>
          <p:cNvPr id="2" name="Título 1"/>
          <p:cNvSpPr>
            <a:spLocks noGrp="1"/>
          </p:cNvSpPr>
          <p:nvPr>
            <p:ph type="title"/>
          </p:nvPr>
        </p:nvSpPr>
        <p:spPr/>
        <p:txBody>
          <a:bodyPr/>
          <a:lstStyle/>
          <a:p>
            <a:r>
              <a:rPr lang="en-US" b="0" dirty="0" smtClean="0">
                <a:solidFill>
                  <a:srgbClr val="1E2DBE"/>
                </a:solidFill>
              </a:rPr>
              <a:t>Examples of Administrative Controls</a:t>
            </a:r>
            <a:endParaRPr lang="es-ES" b="0" dirty="0">
              <a:solidFill>
                <a:srgbClr val="1E2DBE"/>
              </a:solidFill>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107</a:t>
            </a:fld>
            <a:endParaRPr lang="en-GB"/>
          </a:p>
        </p:txBody>
      </p:sp>
      <p:sp>
        <p:nvSpPr>
          <p:cNvPr id="7" name="Rectángulo 6"/>
          <p:cNvSpPr/>
          <p:nvPr/>
        </p:nvSpPr>
        <p:spPr>
          <a:xfrm>
            <a:off x="470395" y="2187036"/>
            <a:ext cx="4915605" cy="3393237"/>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it-IT" dirty="0">
                <a:solidFill>
                  <a:schemeClr val="accent2"/>
                </a:solidFill>
                <a:latin typeface="Overpass Bold"/>
                <a:cs typeface="Overpass Bold"/>
              </a:rPr>
              <a:t>Work </a:t>
            </a:r>
            <a:r>
              <a:rPr lang="it-IT" dirty="0" err="1" smtClean="0">
                <a:solidFill>
                  <a:schemeClr val="accent2"/>
                </a:solidFill>
                <a:latin typeface="Overpass Bold"/>
                <a:cs typeface="Overpass Bold"/>
              </a:rPr>
              <a:t>procedures</a:t>
            </a:r>
            <a:endParaRPr lang="it-IT" dirty="0">
              <a:solidFill>
                <a:schemeClr val="accent2"/>
              </a:solidFill>
              <a:latin typeface="Overpass Bold"/>
              <a:cs typeface="Overpass Bold"/>
            </a:endParaRPr>
          </a:p>
          <a:p>
            <a:pPr marL="285750" lvl="0" indent="-285750" eaLnBrk="0" fontAlgn="base" hangingPunct="0">
              <a:lnSpc>
                <a:spcPct val="150000"/>
              </a:lnSpc>
              <a:spcBef>
                <a:spcPct val="0"/>
              </a:spcBef>
              <a:spcAft>
                <a:spcPct val="0"/>
              </a:spcAft>
              <a:buClr>
                <a:schemeClr val="accent2"/>
              </a:buClr>
              <a:buFont typeface="Lucida Grande"/>
              <a:buChar char="►"/>
            </a:pPr>
            <a:r>
              <a:rPr lang="en-GB" dirty="0" smtClean="0">
                <a:solidFill>
                  <a:schemeClr val="tx2"/>
                </a:solidFill>
                <a:latin typeface="Overpass Light" panose="00000400000000000000" pitchFamily="2" charset="0"/>
              </a:rPr>
              <a:t>Compliant </a:t>
            </a:r>
            <a:r>
              <a:rPr lang="en-GB" dirty="0">
                <a:solidFill>
                  <a:schemeClr val="tx2"/>
                </a:solidFill>
                <a:latin typeface="Overpass Light" panose="00000400000000000000" pitchFamily="2" charset="0"/>
              </a:rPr>
              <a:t>with the law, written </a:t>
            </a:r>
          </a:p>
          <a:p>
            <a:pPr marL="285750" lvl="0" indent="-285750" eaLnBrk="0" fontAlgn="base" hangingPunct="0">
              <a:lnSpc>
                <a:spcPct val="150000"/>
              </a:lnSpc>
              <a:spcBef>
                <a:spcPct val="0"/>
              </a:spcBef>
              <a:spcAft>
                <a:spcPct val="0"/>
              </a:spcAft>
              <a:buClr>
                <a:schemeClr val="accent2"/>
              </a:buClr>
              <a:buFont typeface="Lucida Grande"/>
              <a:buChar char="►"/>
            </a:pPr>
            <a:r>
              <a:rPr lang="en-GB" dirty="0" smtClean="0">
                <a:solidFill>
                  <a:schemeClr val="tx2"/>
                </a:solidFill>
                <a:latin typeface="Overpass Light" panose="00000400000000000000" pitchFamily="2" charset="0"/>
              </a:rPr>
              <a:t>Address </a:t>
            </a:r>
            <a:r>
              <a:rPr lang="en-GB" dirty="0">
                <a:solidFill>
                  <a:schemeClr val="tx2"/>
                </a:solidFill>
                <a:latin typeface="Overpass Light" panose="00000400000000000000" pitchFamily="2" charset="0"/>
              </a:rPr>
              <a:t>ALL workplace hazards and their respective precautions. </a:t>
            </a:r>
            <a:endParaRPr lang="en-GB" dirty="0" smtClean="0">
              <a:solidFill>
                <a:schemeClr val="tx2"/>
              </a:solidFill>
              <a:latin typeface="Overpass Light" panose="00000400000000000000" pitchFamily="2" charset="0"/>
            </a:endParaRPr>
          </a:p>
          <a:p>
            <a:pPr marL="285750" lvl="0" indent="-285750" eaLnBrk="0" fontAlgn="base" hangingPunct="0">
              <a:lnSpc>
                <a:spcPct val="150000"/>
              </a:lnSpc>
              <a:spcBef>
                <a:spcPct val="0"/>
              </a:spcBef>
              <a:spcAft>
                <a:spcPct val="0"/>
              </a:spcAft>
              <a:buClr>
                <a:schemeClr val="accent2"/>
              </a:buClr>
              <a:buFont typeface="Lucida Grande"/>
              <a:buChar char="►"/>
            </a:pPr>
            <a:r>
              <a:rPr lang="en-GB" dirty="0" smtClean="0">
                <a:solidFill>
                  <a:schemeClr val="tx2"/>
                </a:solidFill>
                <a:latin typeface="Overpass Light" panose="00000400000000000000" pitchFamily="2" charset="0"/>
              </a:rPr>
              <a:t>Must </a:t>
            </a:r>
            <a:r>
              <a:rPr lang="en-GB" dirty="0">
                <a:solidFill>
                  <a:schemeClr val="tx2"/>
                </a:solidFill>
                <a:latin typeface="Overpass Light" panose="00000400000000000000" pitchFamily="2" charset="0"/>
              </a:rPr>
              <a:t>be strictly FOLLOWED to protect workers against the risks identified by Risk Assessment</a:t>
            </a:r>
            <a:endParaRPr lang="es-ES" dirty="0">
              <a:solidFill>
                <a:schemeClr val="tx2"/>
              </a:solidFill>
              <a:latin typeface="Overpass Light" panose="00000400000000000000" pitchFamily="2" charset="0"/>
            </a:endParaRPr>
          </a:p>
          <a:p>
            <a:pPr marL="285750" lvl="0" indent="-285750" eaLnBrk="0" fontAlgn="base" hangingPunct="0">
              <a:lnSpc>
                <a:spcPct val="150000"/>
              </a:lnSpc>
              <a:spcBef>
                <a:spcPct val="0"/>
              </a:spcBef>
              <a:spcAft>
                <a:spcPct val="0"/>
              </a:spcAft>
              <a:buClr>
                <a:schemeClr val="accent2"/>
              </a:buClr>
              <a:buFont typeface="Lucida Grande"/>
              <a:buChar char="►"/>
            </a:pPr>
            <a:endParaRPr lang="en-US" dirty="0" smtClean="0">
              <a:latin typeface="Overpass Light"/>
              <a:cs typeface="Overpass Light"/>
            </a:endParaRPr>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95630582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b="0" dirty="0">
                <a:solidFill>
                  <a:srgbClr val="1E2DBE"/>
                </a:solidFill>
              </a:rPr>
              <a:t>Examples of Administrative Controls</a:t>
            </a:r>
            <a:endParaRPr lang="es-ES" b="0" dirty="0">
              <a:solidFill>
                <a:srgbClr val="1E2DBE"/>
              </a:solidFill>
            </a:endParaRPr>
          </a:p>
        </p:txBody>
      </p:sp>
      <p:sp>
        <p:nvSpPr>
          <p:cNvPr id="3" name="Marcador de contenido 2"/>
          <p:cNvSpPr>
            <a:spLocks noGrp="1"/>
          </p:cNvSpPr>
          <p:nvPr>
            <p:ph idx="1"/>
          </p:nvPr>
        </p:nvSpPr>
        <p:spPr>
          <a:xfrm>
            <a:off x="532872" y="2898746"/>
            <a:ext cx="3554516" cy="3605238"/>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Dust </a:t>
            </a:r>
            <a:r>
              <a:rPr lang="en-GB" b="0" dirty="0">
                <a:solidFill>
                  <a:schemeClr val="tx2"/>
                </a:solidFill>
                <a:latin typeface="Overpass Light"/>
                <a:cs typeface="Overpass Light"/>
              </a:rPr>
              <a:t>and dirt on machines can cause breakdowns and </a:t>
            </a:r>
            <a:r>
              <a:rPr lang="en-GB" b="0" dirty="0" smtClean="0">
                <a:solidFill>
                  <a:schemeClr val="tx2"/>
                </a:solidFill>
                <a:latin typeface="Overpass Light"/>
                <a:cs typeface="Overpass Light"/>
              </a:rPr>
              <a:t>malfunctions</a:t>
            </a: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A </a:t>
            </a:r>
            <a:r>
              <a:rPr lang="en-GB" b="0" dirty="0">
                <a:solidFill>
                  <a:schemeClr val="tx2"/>
                </a:solidFill>
                <a:latin typeface="Overpass Light"/>
                <a:cs typeface="Overpass Light"/>
              </a:rPr>
              <a:t>dirty/cluttered factory increases the risk of accidents/diseases/</a:t>
            </a:r>
            <a:r>
              <a:rPr lang="en-GB" b="0" dirty="0" smtClean="0">
                <a:solidFill>
                  <a:schemeClr val="tx2"/>
                </a:solidFill>
                <a:latin typeface="Overpass Light"/>
                <a:cs typeface="Overpass Light"/>
              </a:rPr>
              <a:t>fire</a:t>
            </a:r>
            <a:endParaRPr lang="en-GB"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108</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2569" y="2995094"/>
            <a:ext cx="2918346" cy="2163517"/>
          </a:xfrm>
          <a:prstGeom prst="rect">
            <a:avLst/>
          </a:prstGeom>
          <a:ln>
            <a:noFill/>
          </a:ln>
          <a:effectLst>
            <a:outerShdw blurRad="292100" dist="139700" dir="2700000" algn="tl" rotWithShape="0">
              <a:srgbClr val="333333">
                <a:alpha val="65000"/>
              </a:srgbClr>
            </a:outerShdw>
          </a:effectLst>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3132" y="2958472"/>
            <a:ext cx="2973492" cy="2200139"/>
          </a:xfrm>
          <a:prstGeom prst="rect">
            <a:avLst/>
          </a:prstGeom>
          <a:ln>
            <a:noFill/>
          </a:ln>
          <a:effectLst>
            <a:outerShdw blurRad="292100" dist="139700" dir="2700000" algn="tl" rotWithShape="0">
              <a:srgbClr val="333333">
                <a:alpha val="65000"/>
              </a:srgbClr>
            </a:outerShdw>
          </a:effectLst>
        </p:spPr>
      </p:pic>
      <p:sp>
        <p:nvSpPr>
          <p:cNvPr id="10" name="CuadroTexto 9"/>
          <p:cNvSpPr txBox="1"/>
          <p:nvPr/>
        </p:nvSpPr>
        <p:spPr>
          <a:xfrm>
            <a:off x="434410" y="2087121"/>
            <a:ext cx="7387963" cy="369332"/>
          </a:xfrm>
          <a:prstGeom prst="rect">
            <a:avLst/>
          </a:prstGeom>
          <a:noFill/>
        </p:spPr>
        <p:txBody>
          <a:bodyPr wrap="square" rtlCol="0">
            <a:spAutoFit/>
          </a:bodyPr>
          <a:lstStyle/>
          <a:p>
            <a:pPr marL="0" lvl="1">
              <a:spcBef>
                <a:spcPts val="0"/>
              </a:spcBef>
              <a:buNone/>
            </a:pPr>
            <a:r>
              <a:rPr lang="en-US" dirty="0">
                <a:solidFill>
                  <a:srgbClr val="FA3C4B"/>
                </a:solidFill>
                <a:latin typeface="Overpass Bold"/>
                <a:cs typeface="Overpass Bold"/>
              </a:rPr>
              <a:t>Housekeeping</a:t>
            </a:r>
            <a:endParaRPr lang="en-GB" dirty="0">
              <a:solidFill>
                <a:srgbClr val="FA3C4B"/>
              </a:solidFill>
              <a:latin typeface="Overpass Bold"/>
              <a:cs typeface="Overpass Bold"/>
            </a:endParaRPr>
          </a:p>
        </p:txBody>
      </p:sp>
      <p:sp>
        <p:nvSpPr>
          <p:cNvPr id="11" name="CuadroTexto 10"/>
          <p:cNvSpPr txBox="1"/>
          <p:nvPr/>
        </p:nvSpPr>
        <p:spPr>
          <a:xfrm>
            <a:off x="4521068" y="5357477"/>
            <a:ext cx="2968461" cy="738664"/>
          </a:xfrm>
          <a:prstGeom prst="rect">
            <a:avLst/>
          </a:prstGeom>
          <a:noFill/>
        </p:spPr>
        <p:txBody>
          <a:bodyPr wrap="square" rtlCol="0">
            <a:spAutoFit/>
          </a:bodyPr>
          <a:lstStyle/>
          <a:p>
            <a:r>
              <a:rPr lang="en-US" sz="1400" dirty="0" smtClean="0">
                <a:solidFill>
                  <a:schemeClr val="tx2"/>
                </a:solidFill>
                <a:latin typeface="Overpass Light"/>
                <a:cs typeface="Overpass Light"/>
              </a:rPr>
              <a:t>Poor </a:t>
            </a:r>
            <a:r>
              <a:rPr lang="en-US" sz="1400" dirty="0">
                <a:solidFill>
                  <a:schemeClr val="tx2"/>
                </a:solidFill>
                <a:latin typeface="Overpass Light"/>
                <a:cs typeface="Overpass Light"/>
              </a:rPr>
              <a:t>housekeeping – a  </a:t>
            </a:r>
            <a:r>
              <a:rPr lang="en-US" sz="1400" dirty="0" smtClean="0">
                <a:solidFill>
                  <a:schemeClr val="tx2"/>
                </a:solidFill>
                <a:latin typeface="Overpass Light"/>
                <a:cs typeface="Overpass Light"/>
              </a:rPr>
              <a:t>messy </a:t>
            </a:r>
            <a:r>
              <a:rPr lang="en-US" sz="1400" dirty="0">
                <a:solidFill>
                  <a:schemeClr val="tx2"/>
                </a:solidFill>
                <a:latin typeface="Overpass Light"/>
                <a:cs typeface="Overpass Light"/>
              </a:rPr>
              <a:t>workplace is a sign of an </a:t>
            </a:r>
            <a:r>
              <a:rPr lang="en-US" sz="1400" dirty="0" smtClean="0">
                <a:solidFill>
                  <a:schemeClr val="tx2"/>
                </a:solidFill>
                <a:latin typeface="Overpass Light"/>
                <a:cs typeface="Overpass Light"/>
              </a:rPr>
              <a:t>inefficient business</a:t>
            </a:r>
            <a:endParaRPr lang="en-US" sz="1400" dirty="0">
              <a:solidFill>
                <a:schemeClr val="tx2"/>
              </a:solidFill>
              <a:latin typeface="Overpass Light"/>
              <a:cs typeface="Overpass Light"/>
            </a:endParaRPr>
          </a:p>
        </p:txBody>
      </p:sp>
      <p:sp>
        <p:nvSpPr>
          <p:cNvPr id="12" name="CuadroTexto 11"/>
          <p:cNvSpPr txBox="1"/>
          <p:nvPr/>
        </p:nvSpPr>
        <p:spPr>
          <a:xfrm>
            <a:off x="8033860" y="5357477"/>
            <a:ext cx="2952653" cy="523220"/>
          </a:xfrm>
          <a:prstGeom prst="rect">
            <a:avLst/>
          </a:prstGeom>
          <a:noFill/>
        </p:spPr>
        <p:txBody>
          <a:bodyPr wrap="square" rtlCol="0">
            <a:spAutoFit/>
          </a:bodyPr>
          <a:lstStyle/>
          <a:p>
            <a:r>
              <a:rPr lang="en-US" sz="1400" dirty="0">
                <a:solidFill>
                  <a:schemeClr val="tx2"/>
                </a:solidFill>
                <a:latin typeface="Overpass Light"/>
                <a:cs typeface="Overpass Light"/>
              </a:rPr>
              <a:t>A neat and tidy workplace is a sign of an efficient </a:t>
            </a:r>
            <a:r>
              <a:rPr lang="en-US" sz="1400" dirty="0" smtClean="0">
                <a:solidFill>
                  <a:schemeClr val="tx2"/>
                </a:solidFill>
                <a:latin typeface="Overpass Light"/>
                <a:cs typeface="Overpass Light"/>
              </a:rPr>
              <a:t>business</a:t>
            </a:r>
            <a:endParaRPr lang="en-US" sz="1400" dirty="0">
              <a:solidFill>
                <a:schemeClr val="tx2"/>
              </a:solidFill>
              <a:latin typeface="Overpass Light"/>
              <a:cs typeface="Overpass Light"/>
            </a:endParaRPr>
          </a:p>
        </p:txBody>
      </p:sp>
    </p:spTree>
    <p:extLst>
      <p:ext uri="{BB962C8B-B14F-4D97-AF65-F5344CB8AC3E}">
        <p14:creationId xmlns:p14="http://schemas.microsoft.com/office/powerpoint/2010/main" val="408266046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b="0" dirty="0">
                <a:solidFill>
                  <a:srgbClr val="1E2DBE"/>
                </a:solidFill>
              </a:rPr>
              <a:t>Examples of Administrative Controls</a:t>
            </a:r>
            <a:endParaRPr lang="es-ES" b="0" dirty="0">
              <a:solidFill>
                <a:srgbClr val="1E2DBE"/>
              </a:solidFill>
            </a:endParaRPr>
          </a:p>
        </p:txBody>
      </p:sp>
      <p:sp>
        <p:nvSpPr>
          <p:cNvPr id="3" name="Marcador de contenido 2"/>
          <p:cNvSpPr>
            <a:spLocks noGrp="1"/>
          </p:cNvSpPr>
          <p:nvPr>
            <p:ph idx="1"/>
          </p:nvPr>
        </p:nvSpPr>
        <p:spPr>
          <a:xfrm>
            <a:off x="452053" y="2993760"/>
            <a:ext cx="3554516" cy="3605238"/>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Washing Facilities</a:t>
            </a: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Changing Rooms</a:t>
            </a: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Canteens </a:t>
            </a:r>
            <a:r>
              <a:rPr lang="en-GB" b="0" dirty="0">
                <a:solidFill>
                  <a:schemeClr val="tx2"/>
                </a:solidFill>
                <a:latin typeface="Overpass Light"/>
                <a:cs typeface="Overpass Light"/>
              </a:rPr>
              <a:t>and Rest </a:t>
            </a:r>
            <a:r>
              <a:rPr lang="en-GB" b="0" dirty="0" smtClean="0">
                <a:solidFill>
                  <a:schemeClr val="tx2"/>
                </a:solidFill>
                <a:latin typeface="Overpass Light"/>
                <a:cs typeface="Overpass Light"/>
              </a:rPr>
              <a:t>Areas</a:t>
            </a: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Safe </a:t>
            </a:r>
            <a:r>
              <a:rPr lang="en-GB" b="0" dirty="0">
                <a:solidFill>
                  <a:schemeClr val="tx2"/>
                </a:solidFill>
                <a:latin typeface="Overpass Light"/>
                <a:cs typeface="Overpass Light"/>
              </a:rPr>
              <a:t>Drinking </a:t>
            </a:r>
            <a:r>
              <a:rPr lang="en-GB" b="0" dirty="0" smtClean="0">
                <a:solidFill>
                  <a:schemeClr val="tx2"/>
                </a:solidFill>
                <a:latin typeface="Overpass Light"/>
                <a:cs typeface="Overpass Light"/>
              </a:rPr>
              <a:t>Water</a:t>
            </a: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Toilets</a:t>
            </a:r>
            <a:endParaRPr lang="en-GB"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109</a:t>
            </a:fld>
            <a:endParaRPr lang="en-GB"/>
          </a:p>
        </p:txBody>
      </p:sp>
      <p:sp>
        <p:nvSpPr>
          <p:cNvPr id="10" name="CuadroTexto 9"/>
          <p:cNvSpPr txBox="1"/>
          <p:nvPr/>
        </p:nvSpPr>
        <p:spPr>
          <a:xfrm>
            <a:off x="384860" y="2291143"/>
            <a:ext cx="7493642" cy="369332"/>
          </a:xfrm>
          <a:prstGeom prst="rect">
            <a:avLst/>
          </a:prstGeom>
          <a:noFill/>
        </p:spPr>
        <p:txBody>
          <a:bodyPr wrap="square" rtlCol="0">
            <a:spAutoFit/>
          </a:bodyPr>
          <a:lstStyle/>
          <a:p>
            <a:pPr marL="0" lvl="1">
              <a:spcBef>
                <a:spcPts val="0"/>
              </a:spcBef>
              <a:buNone/>
            </a:pPr>
            <a:r>
              <a:rPr lang="en-GB" dirty="0">
                <a:solidFill>
                  <a:schemeClr val="accent2"/>
                </a:solidFill>
                <a:latin typeface="Overpass Bold"/>
                <a:cs typeface="Overpass Bold"/>
              </a:rPr>
              <a:t>Hygiene and Welfare</a:t>
            </a:r>
          </a:p>
        </p:txBody>
      </p:sp>
      <p:pic>
        <p:nvPicPr>
          <p:cNvPr id="13" name="Imagen 12" descr="109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0" y="2822880"/>
            <a:ext cx="7594643" cy="25277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693690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6706476" cy="720000"/>
          </a:xfrm>
        </p:spPr>
        <p:txBody>
          <a:bodyPr/>
          <a:lstStyle/>
          <a:p>
            <a:r>
              <a:rPr lang="en-GB" b="0" dirty="0"/>
              <a:t>Occupational Safety and Health</a:t>
            </a:r>
            <a:endParaRPr lang="es-ES" b="0" dirty="0"/>
          </a:p>
        </p:txBody>
      </p:sp>
      <p:sp>
        <p:nvSpPr>
          <p:cNvPr id="3" name="Marcador de fecha 2"/>
          <p:cNvSpPr>
            <a:spLocks noGrp="1"/>
          </p:cNvSpPr>
          <p:nvPr>
            <p:ph type="dt" sz="half" idx="10"/>
          </p:nvPr>
        </p:nvSpPr>
        <p:spPr/>
        <p:txBody>
          <a:bodyPr/>
          <a:lstStyle/>
          <a:p>
            <a:r>
              <a:rPr lang="en-GB" smtClean="0"/>
              <a:t>Date: Monday / 01 / October / 2019</a:t>
            </a:r>
            <a:endParaRPr lang="en-GB"/>
          </a:p>
        </p:txBody>
      </p:sp>
      <p:sp>
        <p:nvSpPr>
          <p:cNvPr id="4" name="Marcador de pie de página 3"/>
          <p:cNvSpPr>
            <a:spLocks noGrp="1"/>
          </p:cNvSpPr>
          <p:nvPr>
            <p:ph type="ftr" sz="quarter" idx="11"/>
          </p:nvPr>
        </p:nvSpPr>
        <p:spPr/>
        <p:txBody>
          <a:bodyPr/>
          <a:lstStyle/>
          <a:p>
            <a:r>
              <a:rPr lang="en-GB" smtClean="0"/>
              <a:t>Advancing social justice, promoting decent work</a:t>
            </a:r>
            <a:endParaRPr lang="en-GB"/>
          </a:p>
        </p:txBody>
      </p:sp>
      <p:sp>
        <p:nvSpPr>
          <p:cNvPr id="5" name="Marcador de número de diapositiva 4"/>
          <p:cNvSpPr>
            <a:spLocks noGrp="1"/>
          </p:cNvSpPr>
          <p:nvPr>
            <p:ph type="sldNum" sz="quarter" idx="12"/>
          </p:nvPr>
        </p:nvSpPr>
        <p:spPr/>
        <p:txBody>
          <a:bodyPr/>
          <a:lstStyle/>
          <a:p>
            <a:fld id="{856227C0-AD57-4F9B-BAE3-EEFB0D0EE427}" type="slidenum">
              <a:rPr lang="en-GB" smtClean="0"/>
              <a:t>11</a:t>
            </a:fld>
            <a:endParaRPr lang="en-GB"/>
          </a:p>
        </p:txBody>
      </p:sp>
      <p:sp>
        <p:nvSpPr>
          <p:cNvPr id="6" name="Marcador de texto 5"/>
          <p:cNvSpPr>
            <a:spLocks noGrp="1"/>
          </p:cNvSpPr>
          <p:nvPr>
            <p:ph type="body" sz="quarter" idx="13"/>
          </p:nvPr>
        </p:nvSpPr>
        <p:spPr>
          <a:xfrm>
            <a:off x="490538" y="4828709"/>
            <a:ext cx="7223908" cy="1150109"/>
          </a:xfrm>
        </p:spPr>
        <p:txBody>
          <a:bodyPr/>
          <a:lstStyle/>
          <a:p>
            <a:pPr lvl="0">
              <a:lnSpc>
                <a:spcPct val="120000"/>
              </a:lnSpc>
            </a:pPr>
            <a:r>
              <a:rPr lang="en-US" sz="1800" b="1" dirty="0">
                <a:solidFill>
                  <a:schemeClr val="tx2"/>
                </a:solidFill>
                <a:latin typeface="Overpass Light" panose="00000400000000000000" pitchFamily="2" charset="0"/>
              </a:rPr>
              <a:t>Occupational Safety and Health </a:t>
            </a:r>
            <a:r>
              <a:rPr lang="en-US" sz="1800" dirty="0">
                <a:solidFill>
                  <a:schemeClr val="tx2"/>
                </a:solidFill>
                <a:latin typeface="Overpass Light" panose="00000400000000000000" pitchFamily="2" charset="0"/>
              </a:rPr>
              <a:t>is the discipline dealing with the prevention of work-related injuries and diseases as well as the protection and promotion of the health of </a:t>
            </a:r>
            <a:r>
              <a:rPr lang="en-US" sz="1800" dirty="0" smtClean="0">
                <a:solidFill>
                  <a:schemeClr val="tx2"/>
                </a:solidFill>
                <a:latin typeface="Overpass Light" panose="00000400000000000000" pitchFamily="2" charset="0"/>
              </a:rPr>
              <a:t>workers </a:t>
            </a:r>
            <a:endParaRPr lang="en-GB" sz="1800" dirty="0">
              <a:solidFill>
                <a:schemeClr val="tx2"/>
              </a:solidFill>
              <a:latin typeface="Overpass Light" panose="00000400000000000000" pitchFamily="2" charset="0"/>
            </a:endParaRPr>
          </a:p>
        </p:txBody>
      </p:sp>
      <p:pic>
        <p:nvPicPr>
          <p:cNvPr id="8" name="Marcador de posición de imagen 7" descr="ilo-3956_48495834877_o.jpg"/>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16649" r="16649"/>
          <a:stretch>
            <a:fillRect/>
          </a:stretch>
        </p:blipFill>
        <p:spPr>
          <a:xfrm>
            <a:off x="8081635" y="2290852"/>
            <a:ext cx="3250177" cy="3248472"/>
          </a:xfrm>
          <a:prstGeom prst="rect">
            <a:avLst/>
          </a:prstGeom>
          <a:ln>
            <a:noFill/>
          </a:ln>
          <a:effectLst>
            <a:outerShdw blurRad="292100" dist="139700" dir="2700000" algn="tl" rotWithShape="0">
              <a:srgbClr val="333333">
                <a:alpha val="65000"/>
              </a:srgbClr>
            </a:outerShdw>
          </a:effectLst>
        </p:spPr>
      </p:pic>
      <p:sp>
        <p:nvSpPr>
          <p:cNvPr id="9" name="CuadroTexto 8"/>
          <p:cNvSpPr txBox="1"/>
          <p:nvPr/>
        </p:nvSpPr>
        <p:spPr>
          <a:xfrm>
            <a:off x="564473" y="2116484"/>
            <a:ext cx="6891258" cy="2400657"/>
          </a:xfrm>
          <a:prstGeom prst="rect">
            <a:avLst/>
          </a:prstGeom>
          <a:noFill/>
        </p:spPr>
        <p:txBody>
          <a:bodyPr wrap="square" rtlCol="0">
            <a:spAutoFit/>
          </a:bodyPr>
          <a:lstStyle/>
          <a:p>
            <a:pPr marL="285750" indent="-285750">
              <a:lnSpc>
                <a:spcPct val="140000"/>
              </a:lnSpc>
              <a:buClr>
                <a:schemeClr val="accent2"/>
              </a:buClr>
              <a:buFont typeface="Lucida Grande"/>
              <a:buChar char="▶"/>
            </a:pPr>
            <a:r>
              <a:rPr lang="en-US" dirty="0" smtClean="0">
                <a:solidFill>
                  <a:schemeClr val="tx2"/>
                </a:solidFill>
                <a:latin typeface="Overpass Bold"/>
                <a:cs typeface="Overpass Bold"/>
              </a:rPr>
              <a:t>Occupational</a:t>
            </a:r>
            <a:r>
              <a:rPr lang="en-US" dirty="0" smtClean="0">
                <a:solidFill>
                  <a:schemeClr val="tx2"/>
                </a:solidFill>
                <a:latin typeface="Overpass Light"/>
                <a:cs typeface="Overpass Light"/>
              </a:rPr>
              <a:t> </a:t>
            </a:r>
            <a:r>
              <a:rPr lang="en-US" dirty="0">
                <a:solidFill>
                  <a:schemeClr val="tx2"/>
                </a:solidFill>
                <a:latin typeface="Overpass Light"/>
                <a:cs typeface="Overpass Light"/>
              </a:rPr>
              <a:t>refers </a:t>
            </a:r>
            <a:r>
              <a:rPr lang="en-US" dirty="0" smtClean="0">
                <a:solidFill>
                  <a:schemeClr val="tx2"/>
                </a:solidFill>
                <a:latin typeface="Overpass Light"/>
                <a:cs typeface="Overpass Light"/>
              </a:rPr>
              <a:t>to </a:t>
            </a:r>
            <a:r>
              <a:rPr lang="en-US" dirty="0">
                <a:solidFill>
                  <a:schemeClr val="tx2"/>
                </a:solidFill>
                <a:latin typeface="Overpass Light"/>
                <a:cs typeface="Overpass Light"/>
              </a:rPr>
              <a:t>issues related to the working </a:t>
            </a:r>
            <a:r>
              <a:rPr lang="en-US" dirty="0" smtClean="0">
                <a:solidFill>
                  <a:schemeClr val="tx2"/>
                </a:solidFill>
                <a:latin typeface="Overpass Light"/>
                <a:cs typeface="Overpass Light"/>
              </a:rPr>
              <a:t>life</a:t>
            </a:r>
            <a:endParaRPr lang="en-US" dirty="0">
              <a:solidFill>
                <a:schemeClr val="tx2"/>
              </a:solidFill>
              <a:latin typeface="Overpass Light"/>
              <a:cs typeface="Overpass Light"/>
            </a:endParaRPr>
          </a:p>
          <a:p>
            <a:pPr marL="285750" indent="-285750">
              <a:lnSpc>
                <a:spcPct val="140000"/>
              </a:lnSpc>
              <a:buClr>
                <a:schemeClr val="accent2"/>
              </a:buClr>
              <a:buFont typeface="Lucida Grande"/>
              <a:buChar char="▶"/>
            </a:pPr>
            <a:r>
              <a:rPr lang="en-US" dirty="0" smtClean="0">
                <a:solidFill>
                  <a:schemeClr val="tx2"/>
                </a:solidFill>
                <a:latin typeface="Overpass Bold"/>
                <a:cs typeface="Overpass Bold"/>
              </a:rPr>
              <a:t>Occupational Safety </a:t>
            </a:r>
            <a:r>
              <a:rPr lang="en-US" b="1" dirty="0" smtClean="0">
                <a:solidFill>
                  <a:schemeClr val="tx2"/>
                </a:solidFill>
                <a:latin typeface="Overpass Light"/>
                <a:cs typeface="Overpass Light"/>
              </a:rPr>
              <a:t>is </a:t>
            </a:r>
            <a:r>
              <a:rPr lang="en-US" b="1" dirty="0">
                <a:solidFill>
                  <a:schemeClr val="tx2"/>
                </a:solidFill>
                <a:latin typeface="Overpass Light"/>
                <a:cs typeface="Overpass Light"/>
              </a:rPr>
              <a:t>the condition of being free from hurt, injury, or </a:t>
            </a:r>
            <a:r>
              <a:rPr lang="en-US" b="1" dirty="0" smtClean="0">
                <a:solidFill>
                  <a:schemeClr val="tx2"/>
                </a:solidFill>
                <a:latin typeface="Overpass Light"/>
                <a:cs typeface="Overpass Light"/>
              </a:rPr>
              <a:t>loss</a:t>
            </a:r>
            <a:endParaRPr lang="en-US" b="1" dirty="0">
              <a:solidFill>
                <a:schemeClr val="tx2"/>
              </a:solidFill>
              <a:latin typeface="Overpass Light"/>
              <a:cs typeface="Overpass Light"/>
            </a:endParaRPr>
          </a:p>
          <a:p>
            <a:pPr marL="285750" indent="-285750">
              <a:lnSpc>
                <a:spcPct val="140000"/>
              </a:lnSpc>
              <a:buClr>
                <a:schemeClr val="accent2"/>
              </a:buClr>
              <a:buFont typeface="Lucida Grande"/>
              <a:buChar char="▶"/>
            </a:pPr>
            <a:r>
              <a:rPr lang="en-US" dirty="0" smtClean="0">
                <a:solidFill>
                  <a:schemeClr val="tx2"/>
                </a:solidFill>
                <a:latin typeface="Overpass Bold"/>
                <a:cs typeface="Overpass Bold"/>
              </a:rPr>
              <a:t>Occupational Health </a:t>
            </a:r>
            <a:r>
              <a:rPr lang="en-US" b="1" dirty="0">
                <a:solidFill>
                  <a:schemeClr val="tx2"/>
                </a:solidFill>
                <a:latin typeface="Overpass Light"/>
                <a:cs typeface="Overpass Light"/>
              </a:rPr>
              <a:t>is a state of complete physical, mental and social well-being and not just the absence of disease or </a:t>
            </a:r>
            <a:r>
              <a:rPr lang="en-US" b="1" dirty="0" smtClean="0">
                <a:solidFill>
                  <a:schemeClr val="tx2"/>
                </a:solidFill>
                <a:latin typeface="Overpass Light"/>
                <a:cs typeface="Overpass Light"/>
              </a:rPr>
              <a:t>infirmity</a:t>
            </a:r>
            <a:endParaRPr lang="en-US" b="1" dirty="0">
              <a:solidFill>
                <a:schemeClr val="tx2"/>
              </a:solidFill>
              <a:latin typeface="Overpass Light"/>
              <a:cs typeface="Overpass Light"/>
            </a:endParaRPr>
          </a:p>
        </p:txBody>
      </p:sp>
    </p:spTree>
    <p:extLst>
      <p:ext uri="{BB962C8B-B14F-4D97-AF65-F5344CB8AC3E}">
        <p14:creationId xmlns:p14="http://schemas.microsoft.com/office/powerpoint/2010/main" val="49371707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b="0" dirty="0" smtClean="0">
                <a:solidFill>
                  <a:srgbClr val="1E2DBE"/>
                </a:solidFill>
              </a:rPr>
              <a:t>Examples of Administrative Controls</a:t>
            </a:r>
            <a:endParaRPr lang="es-ES" b="0" dirty="0">
              <a:solidFill>
                <a:srgbClr val="1E2DBE"/>
              </a:solidFill>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110</a:t>
            </a:fld>
            <a:endParaRPr lang="en-GB"/>
          </a:p>
        </p:txBody>
      </p:sp>
      <p:sp>
        <p:nvSpPr>
          <p:cNvPr id="10" name="Rectángulo 9"/>
          <p:cNvSpPr/>
          <p:nvPr/>
        </p:nvSpPr>
        <p:spPr>
          <a:xfrm>
            <a:off x="408458" y="2078092"/>
            <a:ext cx="6648045" cy="4667433"/>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en-GB" dirty="0">
                <a:solidFill>
                  <a:srgbClr val="FA3C4B"/>
                </a:solidFill>
                <a:latin typeface="Overpass Bold"/>
                <a:cs typeface="Overpass Bold"/>
              </a:rPr>
              <a:t>Hygiene and Welfare </a:t>
            </a:r>
            <a:endParaRPr lang="en-GB" dirty="0">
              <a:latin typeface="Overpass Bold"/>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en-US" dirty="0" smtClean="0">
                <a:solidFill>
                  <a:schemeClr val="tx2"/>
                </a:solidFill>
                <a:latin typeface="Overpass Light" panose="00000400000000000000" pitchFamily="2" charset="0"/>
              </a:rPr>
              <a:t>Goals</a:t>
            </a:r>
            <a:endParaRPr lang="en-US" dirty="0" smtClean="0">
              <a:solidFill>
                <a:schemeClr val="tx2"/>
              </a:solidFill>
              <a:latin typeface="Overpass Light" panose="00000400000000000000" pitchFamily="2" charset="0"/>
              <a:cs typeface="Overpass Light"/>
            </a:endParaRPr>
          </a:p>
          <a:p>
            <a:pPr marL="635000" lvl="1" indent="-284163">
              <a:lnSpc>
                <a:spcPct val="150000"/>
              </a:lnSpc>
              <a:buClr>
                <a:schemeClr val="accent1"/>
              </a:buClr>
              <a:buFont typeface="Lucida Grande"/>
              <a:buChar char="►"/>
            </a:pPr>
            <a:r>
              <a:rPr lang="en-US" dirty="0" smtClean="0">
                <a:solidFill>
                  <a:schemeClr val="tx2"/>
                </a:solidFill>
                <a:latin typeface="Overpass Light" panose="00000400000000000000" pitchFamily="2" charset="0"/>
                <a:cs typeface="Overpass Light"/>
              </a:rPr>
              <a:t>to keep workers healthy and comfortable at work</a:t>
            </a:r>
            <a:endParaRPr lang="en-GB" dirty="0">
              <a:solidFill>
                <a:schemeClr val="tx2"/>
              </a:solidFill>
              <a:latin typeface="Overpass Light" panose="00000400000000000000" pitchFamily="2" charset="0"/>
              <a:cs typeface="Overpass Light"/>
            </a:endParaRPr>
          </a:p>
          <a:p>
            <a:pPr marL="635000" lvl="1" indent="-284163">
              <a:lnSpc>
                <a:spcPct val="150000"/>
              </a:lnSpc>
              <a:buClr>
                <a:schemeClr val="accent1"/>
              </a:buClr>
              <a:buFont typeface="Lucida Grande"/>
              <a:buChar char="►"/>
            </a:pPr>
            <a:r>
              <a:rPr lang="en-CA" dirty="0" smtClean="0">
                <a:solidFill>
                  <a:schemeClr val="tx2"/>
                </a:solidFill>
                <a:latin typeface="Overpass Light" panose="00000400000000000000" pitchFamily="2" charset="0"/>
                <a:cs typeface="Overpass Light"/>
              </a:rPr>
              <a:t>to reduce fatigue, sickness and the number of accidents</a:t>
            </a:r>
          </a:p>
          <a:p>
            <a:pPr marL="635000" lvl="1" indent="-284163">
              <a:lnSpc>
                <a:spcPct val="150000"/>
              </a:lnSpc>
              <a:buClr>
                <a:schemeClr val="accent1"/>
              </a:buClr>
              <a:buFont typeface="Lucida Grande"/>
              <a:buChar char="►"/>
            </a:pPr>
            <a:r>
              <a:rPr lang="en-CA" dirty="0" smtClean="0">
                <a:solidFill>
                  <a:schemeClr val="tx2"/>
                </a:solidFill>
                <a:latin typeface="Overpass Light" panose="00000400000000000000" pitchFamily="2" charset="0"/>
                <a:cs typeface="Overpass Light"/>
              </a:rPr>
              <a:t>to demonstrate that management is committed with the wellbeing of employees</a:t>
            </a:r>
          </a:p>
          <a:p>
            <a:pPr marL="920750" lvl="1" indent="-285750">
              <a:buClr>
                <a:schemeClr val="accent1"/>
              </a:buClr>
              <a:buFont typeface="Lucida Grande"/>
              <a:buChar char="►"/>
            </a:pPr>
            <a:endParaRPr lang="en-US" dirty="0" smtClean="0">
              <a:solidFill>
                <a:schemeClr val="tx2"/>
              </a:solidFill>
              <a:latin typeface="Overpass Light" panose="00000400000000000000" pitchFamily="2" charset="0"/>
              <a:cs typeface="Overpass Light"/>
            </a:endParaRPr>
          </a:p>
          <a:p>
            <a:pPr marL="285750" lvl="1" indent="-285750">
              <a:lnSpc>
                <a:spcPct val="120000"/>
              </a:lnSpc>
              <a:buClr>
                <a:schemeClr val="accent2"/>
              </a:buClr>
              <a:buFont typeface="Lucida Grande"/>
              <a:buChar char="►"/>
            </a:pPr>
            <a:r>
              <a:rPr lang="en-US" dirty="0" smtClean="0">
                <a:solidFill>
                  <a:schemeClr val="tx2"/>
                </a:solidFill>
                <a:latin typeface="Overpass Light" panose="00000400000000000000" pitchFamily="2" charset="0"/>
              </a:rPr>
              <a:t>Involve </a:t>
            </a:r>
            <a:r>
              <a:rPr lang="en-US" dirty="0">
                <a:solidFill>
                  <a:schemeClr val="tx2"/>
                </a:solidFill>
                <a:latin typeface="Overpass Light" panose="00000400000000000000" pitchFamily="2" charset="0"/>
              </a:rPr>
              <a:t>workers in prioritizing and implementing welfare facilities to include rest areas and access to clean safe drinking water</a:t>
            </a:r>
          </a:p>
          <a:p>
            <a:pPr marL="285750" lvl="1" indent="-285750">
              <a:lnSpc>
                <a:spcPct val="150000"/>
              </a:lnSpc>
              <a:buClr>
                <a:schemeClr val="accent2"/>
              </a:buClr>
              <a:buFont typeface="Lucida Grande"/>
              <a:buChar char="►"/>
            </a:pPr>
            <a:endParaRPr lang="en-GB" dirty="0">
              <a:solidFill>
                <a:schemeClr val="tx2"/>
              </a:solidFill>
              <a:latin typeface="Overpass Light"/>
              <a:cs typeface="Overpass Light"/>
            </a:endParaRPr>
          </a:p>
          <a:p>
            <a:pPr marL="285750" lvl="1" indent="-285750">
              <a:lnSpc>
                <a:spcPct val="150000"/>
              </a:lnSpc>
              <a:buClr>
                <a:schemeClr val="accent2"/>
              </a:buClr>
              <a:buFont typeface="Lucida Grande"/>
              <a:buChar char="►"/>
            </a:pPr>
            <a:endParaRPr lang="en-CA" dirty="0">
              <a:latin typeface="Overpass Light"/>
              <a:cs typeface="Overpass Light"/>
            </a:endParaRPr>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4720" y="2988879"/>
            <a:ext cx="3967998" cy="26416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362514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b="0" dirty="0" smtClean="0">
                <a:solidFill>
                  <a:srgbClr val="1E2DBE"/>
                </a:solidFill>
              </a:rPr>
              <a:t>Examples of Administrative Controls</a:t>
            </a:r>
            <a:endParaRPr lang="es-ES" b="0" dirty="0">
              <a:solidFill>
                <a:srgbClr val="1E2DBE"/>
              </a:solidFill>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111</a:t>
            </a:fld>
            <a:endParaRPr lang="en-GB"/>
          </a:p>
        </p:txBody>
      </p:sp>
      <p:sp>
        <p:nvSpPr>
          <p:cNvPr id="11" name="Marcador de texto 10"/>
          <p:cNvSpPr>
            <a:spLocks noGrp="1"/>
          </p:cNvSpPr>
          <p:nvPr>
            <p:ph type="body" sz="quarter" idx="13"/>
          </p:nvPr>
        </p:nvSpPr>
        <p:spPr>
          <a:xfrm>
            <a:off x="590797" y="4232220"/>
            <a:ext cx="5124007" cy="948359"/>
          </a:xfrm>
        </p:spPr>
        <p:txBody>
          <a:bodyPr/>
          <a:lstStyle/>
          <a:p>
            <a:r>
              <a:rPr lang="en-GB" sz="2000" dirty="0">
                <a:solidFill>
                  <a:schemeClr val="tx2"/>
                </a:solidFill>
                <a:cs typeface="Overpass Bold"/>
              </a:rPr>
              <a:t>Everybody at the enterprise has to follow safety signs messages</a:t>
            </a:r>
            <a:r>
              <a:rPr lang="en-GB" sz="2000" dirty="0" smtClean="0">
                <a:solidFill>
                  <a:schemeClr val="tx2"/>
                </a:solidFill>
                <a:cs typeface="Overpass Bold"/>
              </a:rPr>
              <a:t>!</a:t>
            </a:r>
            <a:endParaRPr lang="en-GB" sz="2000" dirty="0">
              <a:solidFill>
                <a:schemeClr val="tx2"/>
              </a:solidFill>
              <a:cs typeface="Overpass Bold"/>
            </a:endParaRPr>
          </a:p>
        </p:txBody>
      </p:sp>
      <p:sp>
        <p:nvSpPr>
          <p:cNvPr id="10" name="Rectángulo 9"/>
          <p:cNvSpPr/>
          <p:nvPr/>
        </p:nvSpPr>
        <p:spPr>
          <a:xfrm>
            <a:off x="453685" y="1936360"/>
            <a:ext cx="5378089" cy="2059025"/>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en-GB" dirty="0" smtClean="0">
                <a:solidFill>
                  <a:schemeClr val="accent2"/>
                </a:solidFill>
                <a:latin typeface="Overpass Bold"/>
                <a:cs typeface="Overpass Bold"/>
              </a:rPr>
              <a:t>Safety Signs</a:t>
            </a:r>
            <a:endParaRPr lang="en-GB" dirty="0">
              <a:solidFill>
                <a:schemeClr val="accent2"/>
              </a:solidFill>
              <a:latin typeface="Overpass Bold"/>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Help </a:t>
            </a:r>
            <a:r>
              <a:rPr lang="en-GB" dirty="0">
                <a:solidFill>
                  <a:schemeClr val="tx2"/>
                </a:solidFill>
                <a:latin typeface="Overpass Light"/>
                <a:cs typeface="Overpass Light"/>
              </a:rPr>
              <a:t>to reduce </a:t>
            </a:r>
            <a:r>
              <a:rPr lang="en-GB" dirty="0" smtClean="0">
                <a:solidFill>
                  <a:schemeClr val="tx2"/>
                </a:solidFill>
                <a:latin typeface="Overpass Light"/>
                <a:cs typeface="Overpass Light"/>
              </a:rPr>
              <a:t>risks</a:t>
            </a:r>
          </a:p>
          <a:p>
            <a:pPr marL="285750" indent="-285750" eaLnBrk="0" fontAlgn="base" hangingPunct="0">
              <a:lnSpc>
                <a:spcPct val="13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They </a:t>
            </a:r>
            <a:r>
              <a:rPr lang="en-GB" dirty="0">
                <a:solidFill>
                  <a:schemeClr val="tx2"/>
                </a:solidFill>
                <a:latin typeface="Overpass Light"/>
                <a:cs typeface="Overpass Light"/>
              </a:rPr>
              <a:t>must: comply with national regulations, be displayed in visible places, be </a:t>
            </a:r>
            <a:r>
              <a:rPr lang="en-GB" dirty="0" smtClean="0">
                <a:solidFill>
                  <a:schemeClr val="tx2"/>
                </a:solidFill>
                <a:latin typeface="Overpass Light"/>
                <a:cs typeface="Overpass Light"/>
              </a:rPr>
              <a:t>clear</a:t>
            </a:r>
            <a:endParaRPr lang="en-GB" dirty="0">
              <a:solidFill>
                <a:schemeClr val="tx2"/>
              </a:solidFill>
              <a:latin typeface="Overpass Light"/>
              <a:cs typeface="Overpass Light"/>
            </a:endParaRPr>
          </a:p>
          <a:p>
            <a:pPr marL="285750" lvl="1" indent="-285750">
              <a:lnSpc>
                <a:spcPct val="150000"/>
              </a:lnSpc>
              <a:buClr>
                <a:schemeClr val="accent2"/>
              </a:buClr>
              <a:buFont typeface="Lucida Grande"/>
              <a:buChar char="►"/>
            </a:pPr>
            <a:endParaRPr lang="en-CA" dirty="0">
              <a:latin typeface="Overpass Light"/>
              <a:cs typeface="Overpass Light"/>
            </a:endParaRPr>
          </a:p>
        </p:txBody>
      </p:sp>
      <p:pic>
        <p:nvPicPr>
          <p:cNvPr id="8" name="Imagen 7" descr="111_slid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5575" y="1798819"/>
            <a:ext cx="5389723" cy="4016798"/>
          </a:xfrm>
          <a:prstGeom prst="rect">
            <a:avLst/>
          </a:prstGeom>
        </p:spPr>
      </p:pic>
    </p:spTree>
    <p:extLst>
      <p:ext uri="{BB962C8B-B14F-4D97-AF65-F5344CB8AC3E}">
        <p14:creationId xmlns:p14="http://schemas.microsoft.com/office/powerpoint/2010/main" val="200259098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b="0" dirty="0" smtClean="0">
                <a:solidFill>
                  <a:srgbClr val="1E2DBE"/>
                </a:solidFill>
              </a:rPr>
              <a:t>Examples of Administrative Controls</a:t>
            </a:r>
            <a:endParaRPr lang="es-ES" b="0" dirty="0">
              <a:solidFill>
                <a:srgbClr val="1E2DBE"/>
              </a:solidFill>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112</a:t>
            </a:fld>
            <a:endParaRPr lang="en-GB"/>
          </a:p>
        </p:txBody>
      </p:sp>
      <p:sp>
        <p:nvSpPr>
          <p:cNvPr id="10" name="Rectángulo 9"/>
          <p:cNvSpPr/>
          <p:nvPr/>
        </p:nvSpPr>
        <p:spPr>
          <a:xfrm>
            <a:off x="453686" y="2053341"/>
            <a:ext cx="5144150" cy="4039568"/>
          </a:xfrm>
          <a:prstGeom prst="rect">
            <a:avLst/>
          </a:prstGeom>
        </p:spPr>
        <p:txBody>
          <a:bodyPr wrap="square">
            <a:spAutoFit/>
          </a:bodyPr>
          <a:lstStyle/>
          <a:p>
            <a:pPr eaLnBrk="0" fontAlgn="base" hangingPunct="0">
              <a:lnSpc>
                <a:spcPct val="130000"/>
              </a:lnSpc>
              <a:spcBef>
                <a:spcPct val="0"/>
              </a:spcBef>
              <a:spcAft>
                <a:spcPct val="0"/>
              </a:spcAft>
              <a:buClr>
                <a:schemeClr val="accent2"/>
              </a:buClr>
            </a:pPr>
            <a:r>
              <a:rPr lang="en-GB" dirty="0" smtClean="0">
                <a:solidFill>
                  <a:srgbClr val="FA3C4B"/>
                </a:solidFill>
                <a:latin typeface="Overpass Bold"/>
                <a:cs typeface="Overpass Bold"/>
              </a:rPr>
              <a:t>Education and Training</a:t>
            </a:r>
            <a:endParaRPr lang="en-GB" dirty="0">
              <a:latin typeface="Overpass Bold"/>
              <a:cs typeface="Overpass Bold"/>
            </a:endParaRPr>
          </a:p>
          <a:p>
            <a:pPr marL="285750" indent="-285750" eaLnBrk="0" fontAlgn="base" hangingPunct="0">
              <a:lnSpc>
                <a:spcPct val="13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Advocated </a:t>
            </a:r>
            <a:r>
              <a:rPr lang="en-GB" dirty="0">
                <a:solidFill>
                  <a:schemeClr val="tx2"/>
                </a:solidFill>
                <a:latin typeface="Overpass Light"/>
                <a:cs typeface="Overpass Light"/>
              </a:rPr>
              <a:t>by ILO, mandated by many national </a:t>
            </a:r>
            <a:r>
              <a:rPr lang="en-GB" dirty="0" smtClean="0">
                <a:solidFill>
                  <a:schemeClr val="tx2"/>
                </a:solidFill>
                <a:latin typeface="Overpass Light"/>
                <a:cs typeface="Overpass Light"/>
              </a:rPr>
              <a:t>laws</a:t>
            </a:r>
          </a:p>
          <a:p>
            <a:pPr marL="285750" indent="-285750" eaLnBrk="0" fontAlgn="base" hangingPunct="0">
              <a:lnSpc>
                <a:spcPct val="13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Has </a:t>
            </a:r>
            <a:r>
              <a:rPr lang="en-GB" dirty="0">
                <a:solidFill>
                  <a:schemeClr val="tx2"/>
                </a:solidFill>
                <a:latin typeface="Overpass Light"/>
                <a:cs typeface="Overpass Light"/>
              </a:rPr>
              <a:t>to be supported by </a:t>
            </a:r>
            <a:r>
              <a:rPr lang="en-GB" dirty="0" smtClean="0">
                <a:solidFill>
                  <a:schemeClr val="tx2"/>
                </a:solidFill>
                <a:latin typeface="Overpass Light"/>
                <a:cs typeface="Overpass Light"/>
              </a:rPr>
              <a:t>employers</a:t>
            </a:r>
          </a:p>
          <a:p>
            <a:pPr marL="285750" indent="-285750" eaLnBrk="0" fontAlgn="base" hangingPunct="0">
              <a:lnSpc>
                <a:spcPct val="13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Take </a:t>
            </a:r>
            <a:r>
              <a:rPr lang="en-GB" dirty="0">
                <a:solidFill>
                  <a:schemeClr val="tx2"/>
                </a:solidFill>
                <a:latin typeface="Overpass Light"/>
                <a:cs typeface="Overpass Light"/>
              </a:rPr>
              <a:t>place at the enterprise, but also at </a:t>
            </a:r>
            <a:r>
              <a:rPr lang="en-GB" dirty="0" smtClean="0">
                <a:solidFill>
                  <a:schemeClr val="tx2"/>
                </a:solidFill>
                <a:latin typeface="Overpass Light"/>
                <a:cs typeface="Overpass Light"/>
              </a:rPr>
              <a:t>school</a:t>
            </a:r>
          </a:p>
          <a:p>
            <a:pPr marL="285750" indent="-285750" eaLnBrk="0" fontAlgn="base" hangingPunct="0">
              <a:lnSpc>
                <a:spcPct val="13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Improves </a:t>
            </a:r>
            <a:r>
              <a:rPr lang="en-GB" dirty="0">
                <a:solidFill>
                  <a:schemeClr val="tx2"/>
                </a:solidFill>
                <a:latin typeface="Overpass Light"/>
                <a:cs typeface="Overpass Light"/>
              </a:rPr>
              <a:t>workers’ knowledge/</a:t>
            </a:r>
            <a:r>
              <a:rPr lang="en-GB" dirty="0" smtClean="0">
                <a:solidFill>
                  <a:schemeClr val="tx2"/>
                </a:solidFill>
                <a:latin typeface="Overpass Light"/>
                <a:cs typeface="Overpass Light"/>
              </a:rPr>
              <a:t>skills</a:t>
            </a:r>
          </a:p>
          <a:p>
            <a:pPr marL="285750" indent="-285750" eaLnBrk="0" fontAlgn="base" hangingPunct="0">
              <a:lnSpc>
                <a:spcPct val="13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Proven </a:t>
            </a:r>
            <a:r>
              <a:rPr lang="en-GB" dirty="0">
                <a:solidFill>
                  <a:schemeClr val="tx2"/>
                </a:solidFill>
                <a:latin typeface="Overpass Light"/>
                <a:cs typeface="Overpass Light"/>
              </a:rPr>
              <a:t>to decrease accidents and ill </a:t>
            </a:r>
            <a:r>
              <a:rPr lang="en-GB" dirty="0" smtClean="0">
                <a:solidFill>
                  <a:schemeClr val="tx2"/>
                </a:solidFill>
                <a:latin typeface="Overpass Light"/>
                <a:cs typeface="Overpass Light"/>
              </a:rPr>
              <a:t>health</a:t>
            </a:r>
          </a:p>
          <a:p>
            <a:pPr marL="285750" indent="-285750" eaLnBrk="0" fontAlgn="base" hangingPunct="0">
              <a:lnSpc>
                <a:spcPct val="13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Promotes </a:t>
            </a:r>
            <a:r>
              <a:rPr lang="en-GB" dirty="0">
                <a:solidFill>
                  <a:schemeClr val="tx2"/>
                </a:solidFill>
                <a:latin typeface="Overpass Light"/>
                <a:cs typeface="Overpass Light"/>
              </a:rPr>
              <a:t>a culture of prevention and awareness on OSH</a:t>
            </a:r>
          </a:p>
          <a:p>
            <a:pPr marL="285750" lvl="1" indent="-285750">
              <a:lnSpc>
                <a:spcPct val="130000"/>
              </a:lnSpc>
              <a:buClr>
                <a:schemeClr val="accent2"/>
              </a:buClr>
              <a:buFont typeface="Lucida Grande"/>
              <a:buChar char="►"/>
            </a:pPr>
            <a:endParaRPr lang="en-CA" dirty="0">
              <a:latin typeface="Overpass Light"/>
              <a:cs typeface="Overpass Light"/>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7872" y="1521319"/>
            <a:ext cx="3929216" cy="2662928"/>
          </a:xfrm>
          <a:prstGeom prst="rect">
            <a:avLst/>
          </a:prstGeom>
        </p:spPr>
      </p:pic>
      <p:pic>
        <p:nvPicPr>
          <p:cNvPr id="11" name="Imagen 10" descr="112_slid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0879" y="4365533"/>
            <a:ext cx="5356941" cy="1620187"/>
          </a:xfrm>
          <a:prstGeom prst="rect">
            <a:avLst/>
          </a:prstGeom>
          <a:noFill/>
          <a:ln>
            <a:noFill/>
          </a:ln>
        </p:spPr>
      </p:pic>
    </p:spTree>
    <p:extLst>
      <p:ext uri="{BB962C8B-B14F-4D97-AF65-F5344CB8AC3E}">
        <p14:creationId xmlns:p14="http://schemas.microsoft.com/office/powerpoint/2010/main" val="205665299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113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410" y="2189217"/>
            <a:ext cx="6705650" cy="4123737"/>
          </a:xfrm>
          <a:prstGeom prst="rect">
            <a:avLst/>
          </a:prstGeom>
        </p:spPr>
      </p:pic>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113</a:t>
            </a:fld>
            <a:endParaRPr lang="en-GB"/>
          </a:p>
        </p:txBody>
      </p:sp>
      <p:sp>
        <p:nvSpPr>
          <p:cNvPr id="3" name="Rectángulo 2"/>
          <p:cNvSpPr/>
          <p:nvPr/>
        </p:nvSpPr>
        <p:spPr>
          <a:xfrm>
            <a:off x="611541" y="1422778"/>
            <a:ext cx="7793566" cy="477054"/>
          </a:xfrm>
          <a:prstGeom prst="rect">
            <a:avLst/>
          </a:prstGeom>
        </p:spPr>
        <p:txBody>
          <a:bodyPr wrap="square">
            <a:spAutoFit/>
          </a:bodyPr>
          <a:lstStyle/>
          <a:p>
            <a:r>
              <a:rPr lang="nl-NL" altLang="en-US" sz="2500" dirty="0" smtClean="0">
                <a:solidFill>
                  <a:schemeClr val="accent1"/>
                </a:solidFill>
                <a:latin typeface="Overpass Bold"/>
                <a:cs typeface="Overpass Bold"/>
              </a:rPr>
              <a:t>5. Personal </a:t>
            </a:r>
            <a:r>
              <a:rPr lang="nl-NL" altLang="en-US" sz="2500" dirty="0" err="1" smtClean="0">
                <a:solidFill>
                  <a:schemeClr val="accent1"/>
                </a:solidFill>
                <a:latin typeface="Overpass Bold"/>
                <a:cs typeface="Overpass Bold"/>
              </a:rPr>
              <a:t>Protective</a:t>
            </a:r>
            <a:r>
              <a:rPr lang="nl-NL" altLang="en-US" sz="2500" dirty="0" smtClean="0">
                <a:solidFill>
                  <a:schemeClr val="accent1"/>
                </a:solidFill>
                <a:latin typeface="Overpass Bold"/>
                <a:cs typeface="Overpass Bold"/>
              </a:rPr>
              <a:t> Equipment (PPE)</a:t>
            </a:r>
            <a:endParaRPr lang="es-ES" sz="2500" dirty="0">
              <a:latin typeface="Overpass Bold"/>
              <a:cs typeface="Overpass Bold"/>
            </a:endParaRPr>
          </a:p>
        </p:txBody>
      </p:sp>
      <p:sp>
        <p:nvSpPr>
          <p:cNvPr id="8" name="CuadroTexto 7"/>
          <p:cNvSpPr txBox="1"/>
          <p:nvPr/>
        </p:nvSpPr>
        <p:spPr>
          <a:xfrm>
            <a:off x="711383" y="2196960"/>
            <a:ext cx="5036841" cy="1477328"/>
          </a:xfrm>
          <a:prstGeom prst="rect">
            <a:avLst/>
          </a:prstGeom>
          <a:noFill/>
        </p:spPr>
        <p:txBody>
          <a:bodyPr wrap="square" rtlCol="0">
            <a:spAutoFit/>
          </a:bodyPr>
          <a:lstStyle/>
          <a:p>
            <a:r>
              <a:rPr lang="en-GB" dirty="0" smtClean="0">
                <a:solidFill>
                  <a:schemeClr val="tx2"/>
                </a:solidFill>
                <a:latin typeface="Overpass Light"/>
                <a:cs typeface="Overpass Light"/>
              </a:rPr>
              <a:t>Covering </a:t>
            </a:r>
            <a:r>
              <a:rPr lang="en-GB" dirty="0">
                <a:solidFill>
                  <a:schemeClr val="tx2"/>
                </a:solidFill>
                <a:latin typeface="Overpass Light"/>
                <a:cs typeface="Overpass Light"/>
              </a:rPr>
              <a:t>and protecting a worker's body from hazards. </a:t>
            </a:r>
            <a:r>
              <a:rPr lang="it-IT" dirty="0" err="1">
                <a:solidFill>
                  <a:schemeClr val="tx2"/>
                </a:solidFill>
                <a:latin typeface="Overpass Light"/>
                <a:cs typeface="Overpass Light"/>
              </a:rPr>
              <a:t>Important</a:t>
            </a:r>
            <a:r>
              <a:rPr lang="it-IT" dirty="0">
                <a:solidFill>
                  <a:schemeClr val="tx2"/>
                </a:solidFill>
                <a:latin typeface="Overpass Light"/>
                <a:cs typeface="Overpass Light"/>
              </a:rPr>
              <a:t> </a:t>
            </a:r>
            <a:r>
              <a:rPr lang="it-IT" dirty="0" err="1">
                <a:solidFill>
                  <a:schemeClr val="tx2"/>
                </a:solidFill>
                <a:latin typeface="Overpass Light"/>
                <a:cs typeface="Overpass Light"/>
              </a:rPr>
              <a:t>limitation</a:t>
            </a:r>
            <a:r>
              <a:rPr lang="it-IT" dirty="0">
                <a:solidFill>
                  <a:schemeClr val="tx2"/>
                </a:solidFill>
                <a:latin typeface="Overpass Light"/>
                <a:cs typeface="Overpass Light"/>
              </a:rPr>
              <a:t> of PPE: </a:t>
            </a:r>
            <a:r>
              <a:rPr lang="it-IT" dirty="0" err="1">
                <a:solidFill>
                  <a:schemeClr val="tx2"/>
                </a:solidFill>
                <a:latin typeface="Overpass Light"/>
                <a:cs typeface="Overpass Light"/>
              </a:rPr>
              <a:t>wearing</a:t>
            </a:r>
            <a:r>
              <a:rPr lang="it-IT" dirty="0">
                <a:solidFill>
                  <a:schemeClr val="tx2"/>
                </a:solidFill>
                <a:latin typeface="Overpass Light"/>
                <a:cs typeface="Overpass Light"/>
              </a:rPr>
              <a:t> an </a:t>
            </a:r>
            <a:r>
              <a:rPr lang="it-IT" dirty="0" err="1">
                <a:solidFill>
                  <a:schemeClr val="tx2"/>
                </a:solidFill>
                <a:latin typeface="Overpass Light"/>
                <a:cs typeface="Overpass Light"/>
              </a:rPr>
              <a:t>armour</a:t>
            </a:r>
            <a:r>
              <a:rPr lang="it-IT" dirty="0">
                <a:solidFill>
                  <a:schemeClr val="tx2"/>
                </a:solidFill>
                <a:latin typeface="Overpass Light"/>
                <a:cs typeface="Overpass Light"/>
              </a:rPr>
              <a:t> (PPE) </a:t>
            </a:r>
            <a:r>
              <a:rPr lang="it-IT" dirty="0" err="1">
                <a:solidFill>
                  <a:schemeClr val="tx2"/>
                </a:solidFill>
                <a:latin typeface="Overpass Light"/>
                <a:cs typeface="Overpass Light"/>
              </a:rPr>
              <a:t>won’t</a:t>
            </a:r>
            <a:r>
              <a:rPr lang="it-IT" dirty="0">
                <a:solidFill>
                  <a:schemeClr val="tx2"/>
                </a:solidFill>
                <a:latin typeface="Overpass Light"/>
                <a:cs typeface="Overpass Light"/>
              </a:rPr>
              <a:t> stop the </a:t>
            </a:r>
            <a:r>
              <a:rPr lang="it-IT" dirty="0" err="1">
                <a:solidFill>
                  <a:schemeClr val="tx2"/>
                </a:solidFill>
                <a:latin typeface="Overpass Light"/>
                <a:cs typeface="Overpass Light"/>
              </a:rPr>
              <a:t>crocodile</a:t>
            </a:r>
            <a:r>
              <a:rPr lang="it-IT" dirty="0">
                <a:solidFill>
                  <a:schemeClr val="tx2"/>
                </a:solidFill>
                <a:latin typeface="Overpass Light"/>
                <a:cs typeface="Overpass Light"/>
              </a:rPr>
              <a:t> (</a:t>
            </a:r>
            <a:r>
              <a:rPr lang="it-IT" dirty="0" err="1">
                <a:solidFill>
                  <a:schemeClr val="tx2"/>
                </a:solidFill>
                <a:latin typeface="Overpass Light"/>
                <a:cs typeface="Overpass Light"/>
              </a:rPr>
              <a:t>hazard</a:t>
            </a:r>
            <a:r>
              <a:rPr lang="it-IT" dirty="0">
                <a:solidFill>
                  <a:schemeClr val="tx2"/>
                </a:solidFill>
                <a:latin typeface="Overpass Light"/>
                <a:cs typeface="Overpass Light"/>
              </a:rPr>
              <a:t>) from </a:t>
            </a:r>
            <a:r>
              <a:rPr lang="it-IT" dirty="0" err="1">
                <a:solidFill>
                  <a:schemeClr val="tx2"/>
                </a:solidFill>
                <a:latin typeface="Overpass Light"/>
                <a:cs typeface="Overpass Light"/>
              </a:rPr>
              <a:t>attacking</a:t>
            </a:r>
            <a:r>
              <a:rPr lang="it-IT" dirty="0">
                <a:solidFill>
                  <a:schemeClr val="tx2"/>
                </a:solidFill>
                <a:latin typeface="Overpass Light"/>
                <a:cs typeface="Overpass Light"/>
              </a:rPr>
              <a:t> </a:t>
            </a:r>
            <a:r>
              <a:rPr lang="it-IT" dirty="0" err="1">
                <a:solidFill>
                  <a:schemeClr val="tx2"/>
                </a:solidFill>
                <a:latin typeface="Overpass Light"/>
                <a:cs typeface="Overpass Light"/>
              </a:rPr>
              <a:t>you</a:t>
            </a:r>
            <a:r>
              <a:rPr lang="it-IT" dirty="0">
                <a:solidFill>
                  <a:schemeClr val="tx2"/>
                </a:solidFill>
                <a:latin typeface="Overpass Light"/>
                <a:cs typeface="Overpass Light"/>
              </a:rPr>
              <a:t>, </a:t>
            </a:r>
            <a:r>
              <a:rPr lang="it-IT" dirty="0" err="1">
                <a:solidFill>
                  <a:schemeClr val="tx2"/>
                </a:solidFill>
                <a:latin typeface="Overpass Light"/>
                <a:cs typeface="Overpass Light"/>
              </a:rPr>
              <a:t>it</a:t>
            </a:r>
            <a:r>
              <a:rPr lang="it-IT" dirty="0">
                <a:solidFill>
                  <a:schemeClr val="tx2"/>
                </a:solidFill>
                <a:latin typeface="Overpass Light"/>
                <a:cs typeface="Overpass Light"/>
              </a:rPr>
              <a:t> </a:t>
            </a:r>
            <a:r>
              <a:rPr lang="it-IT" dirty="0" err="1">
                <a:solidFill>
                  <a:schemeClr val="tx2"/>
                </a:solidFill>
                <a:latin typeface="Overpass Light"/>
                <a:cs typeface="Overpass Light"/>
              </a:rPr>
              <a:t>will</a:t>
            </a:r>
            <a:r>
              <a:rPr lang="it-IT" dirty="0">
                <a:solidFill>
                  <a:schemeClr val="tx2"/>
                </a:solidFill>
                <a:latin typeface="Overpass Light"/>
                <a:cs typeface="Overpass Light"/>
              </a:rPr>
              <a:t> just reduce the </a:t>
            </a:r>
            <a:r>
              <a:rPr lang="it-IT" dirty="0" err="1">
                <a:solidFill>
                  <a:schemeClr val="tx2"/>
                </a:solidFill>
                <a:latin typeface="Overpass Light"/>
                <a:cs typeface="Overpass Light"/>
              </a:rPr>
              <a:t>severity</a:t>
            </a:r>
            <a:r>
              <a:rPr lang="it-IT" dirty="0">
                <a:solidFill>
                  <a:schemeClr val="tx2"/>
                </a:solidFill>
                <a:latin typeface="Overpass Light"/>
                <a:cs typeface="Overpass Light"/>
              </a:rPr>
              <a:t> of </a:t>
            </a:r>
            <a:r>
              <a:rPr lang="it-IT" dirty="0" err="1">
                <a:solidFill>
                  <a:schemeClr val="tx2"/>
                </a:solidFill>
                <a:latin typeface="Overpass Light"/>
                <a:cs typeface="Overpass Light"/>
              </a:rPr>
              <a:t>injury</a:t>
            </a:r>
            <a:r>
              <a:rPr lang="it-IT" dirty="0" smtClean="0">
                <a:solidFill>
                  <a:schemeClr val="tx2"/>
                </a:solidFill>
                <a:latin typeface="Overpass Light"/>
                <a:cs typeface="Overpass Light"/>
              </a:rPr>
              <a:t>!</a:t>
            </a:r>
            <a:endParaRPr lang="es-ES" dirty="0">
              <a:solidFill>
                <a:schemeClr val="tx2"/>
              </a:solidFill>
              <a:latin typeface="Overpass Light"/>
              <a:cs typeface="Overpass Light"/>
            </a:endParaRPr>
          </a:p>
        </p:txBody>
      </p:sp>
      <p:pic>
        <p:nvPicPr>
          <p:cNvPr id="10" name="Imagen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2876" y="2980701"/>
            <a:ext cx="4188322" cy="3099358"/>
          </a:xfrm>
          <a:prstGeom prst="rect">
            <a:avLst/>
          </a:prstGeom>
        </p:spPr>
      </p:pic>
    </p:spTree>
    <p:extLst>
      <p:ext uri="{BB962C8B-B14F-4D97-AF65-F5344CB8AC3E}">
        <p14:creationId xmlns:p14="http://schemas.microsoft.com/office/powerpoint/2010/main" val="42820782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lvl="0" eaLnBrk="0" fontAlgn="base" hangingPunct="0">
              <a:lnSpc>
                <a:spcPct val="100000"/>
              </a:lnSpc>
              <a:spcAft>
                <a:spcPct val="0"/>
              </a:spcAft>
              <a:defRPr/>
            </a:pPr>
            <a:r>
              <a:rPr lang="en-GB" b="0" dirty="0">
                <a:cs typeface="Overpass Bold"/>
              </a:rPr>
              <a:t>When should PPE be used?</a:t>
            </a: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114</a:t>
            </a:fld>
            <a:endParaRPr lang="en-GB"/>
          </a:p>
        </p:txBody>
      </p:sp>
      <p:sp>
        <p:nvSpPr>
          <p:cNvPr id="11" name="Marcador de texto 10"/>
          <p:cNvSpPr>
            <a:spLocks noGrp="1"/>
          </p:cNvSpPr>
          <p:nvPr>
            <p:ph type="body" sz="quarter" idx="13"/>
          </p:nvPr>
        </p:nvSpPr>
        <p:spPr>
          <a:xfrm>
            <a:off x="4068198" y="5105904"/>
            <a:ext cx="3766518" cy="1032527"/>
          </a:xfrm>
        </p:spPr>
        <p:txBody>
          <a:bodyPr/>
          <a:lstStyle/>
          <a:p>
            <a:r>
              <a:rPr lang="en-US" sz="2000" dirty="0" smtClean="0">
                <a:solidFill>
                  <a:schemeClr val="tx2"/>
                </a:solidFill>
              </a:rPr>
              <a:t>PPE </a:t>
            </a:r>
            <a:r>
              <a:rPr lang="en-US" sz="2000" dirty="0">
                <a:solidFill>
                  <a:schemeClr val="tx2"/>
                </a:solidFill>
              </a:rPr>
              <a:t>must be personal, suitable and appropriate </a:t>
            </a:r>
          </a:p>
        </p:txBody>
      </p:sp>
      <p:sp>
        <p:nvSpPr>
          <p:cNvPr id="10" name="Rectángulo 9"/>
          <p:cNvSpPr/>
          <p:nvPr/>
        </p:nvSpPr>
        <p:spPr>
          <a:xfrm>
            <a:off x="547764" y="2120187"/>
            <a:ext cx="7450123" cy="2709973"/>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en-US" dirty="0" smtClean="0">
                <a:solidFill>
                  <a:schemeClr val="accent2"/>
                </a:solidFill>
                <a:latin typeface="Overpass Bold"/>
                <a:cs typeface="Overpass Bold"/>
              </a:rPr>
              <a:t>PPE </a:t>
            </a:r>
            <a:r>
              <a:rPr lang="en-US" dirty="0">
                <a:solidFill>
                  <a:schemeClr val="accent2"/>
                </a:solidFill>
                <a:latin typeface="Overpass Bold"/>
                <a:cs typeface="Overpass Bold"/>
              </a:rPr>
              <a:t>should only be used</a:t>
            </a:r>
            <a:r>
              <a:rPr lang="en-US" dirty="0" smtClean="0">
                <a:solidFill>
                  <a:schemeClr val="accent2"/>
                </a:solidFill>
                <a:latin typeface="Overpass Bold"/>
                <a:cs typeface="Overpass Bold"/>
              </a:rPr>
              <a:t>:</a:t>
            </a:r>
            <a:endParaRPr lang="en-GB" dirty="0">
              <a:latin typeface="Overpass Bold"/>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Help </a:t>
            </a:r>
            <a:r>
              <a:rPr lang="en-GB" dirty="0">
                <a:solidFill>
                  <a:schemeClr val="tx2"/>
                </a:solidFill>
                <a:latin typeface="Overpass Light"/>
                <a:cs typeface="Overpass Light"/>
              </a:rPr>
              <a:t>to reduce </a:t>
            </a:r>
            <a:r>
              <a:rPr lang="en-GB" dirty="0" smtClean="0">
                <a:solidFill>
                  <a:schemeClr val="tx2"/>
                </a:solidFill>
                <a:latin typeface="Overpass Light"/>
                <a:cs typeface="Overpass Light"/>
              </a:rPr>
              <a:t>risks</a:t>
            </a:r>
          </a:p>
          <a:p>
            <a:pPr marL="285750" indent="-285750" eaLnBrk="0" fontAlgn="base" hangingPunct="0">
              <a:lnSpc>
                <a:spcPct val="130000"/>
              </a:lnSpc>
              <a:spcBef>
                <a:spcPct val="0"/>
              </a:spcBef>
              <a:spcAft>
                <a:spcPct val="0"/>
              </a:spcAft>
              <a:buClr>
                <a:schemeClr val="accent2"/>
              </a:buClr>
              <a:buFont typeface="Lucida Grande"/>
              <a:buChar char="►"/>
            </a:pPr>
            <a:r>
              <a:rPr lang="en-US" dirty="0" smtClean="0">
                <a:solidFill>
                  <a:schemeClr val="tx2"/>
                </a:solidFill>
                <a:latin typeface="Overpass Light"/>
                <a:cs typeface="Overpass Light"/>
              </a:rPr>
              <a:t>as </a:t>
            </a:r>
            <a:r>
              <a:rPr lang="en-US" dirty="0">
                <a:solidFill>
                  <a:schemeClr val="tx2"/>
                </a:solidFill>
                <a:latin typeface="Overpass Light"/>
                <a:cs typeface="Overpass Light"/>
              </a:rPr>
              <a:t>a short term measure before other controls are </a:t>
            </a:r>
            <a:r>
              <a:rPr lang="en-US" dirty="0" smtClean="0">
                <a:solidFill>
                  <a:schemeClr val="tx2"/>
                </a:solidFill>
                <a:latin typeface="Overpass Light"/>
                <a:cs typeface="Overpass Light"/>
              </a:rPr>
              <a:t>implemented</a:t>
            </a:r>
          </a:p>
          <a:p>
            <a:pPr marL="285750" indent="-285750" eaLnBrk="0" fontAlgn="base" hangingPunct="0">
              <a:lnSpc>
                <a:spcPct val="130000"/>
              </a:lnSpc>
              <a:spcBef>
                <a:spcPct val="0"/>
              </a:spcBef>
              <a:spcAft>
                <a:spcPct val="0"/>
              </a:spcAft>
              <a:buClr>
                <a:schemeClr val="accent2"/>
              </a:buClr>
              <a:buFont typeface="Lucida Grande"/>
              <a:buChar char="►"/>
            </a:pPr>
            <a:r>
              <a:rPr lang="en-US" dirty="0" smtClean="0">
                <a:solidFill>
                  <a:schemeClr val="tx2"/>
                </a:solidFill>
                <a:latin typeface="Overpass Light"/>
                <a:cs typeface="Overpass Light"/>
              </a:rPr>
              <a:t>where </a:t>
            </a:r>
            <a:r>
              <a:rPr lang="en-US" dirty="0">
                <a:solidFill>
                  <a:schemeClr val="tx2"/>
                </a:solidFill>
                <a:latin typeface="Overpass Light"/>
                <a:cs typeface="Overpass Light"/>
              </a:rPr>
              <a:t>other controls do not reduce risk to acceptable </a:t>
            </a:r>
            <a:r>
              <a:rPr lang="en-US" dirty="0" smtClean="0">
                <a:solidFill>
                  <a:schemeClr val="tx2"/>
                </a:solidFill>
                <a:latin typeface="Overpass Light"/>
                <a:cs typeface="Overpass Light"/>
              </a:rPr>
              <a:t>levels</a:t>
            </a:r>
          </a:p>
          <a:p>
            <a:pPr marL="285750" indent="-285750" eaLnBrk="0" fontAlgn="base" hangingPunct="0">
              <a:lnSpc>
                <a:spcPct val="130000"/>
              </a:lnSpc>
              <a:spcBef>
                <a:spcPct val="0"/>
              </a:spcBef>
              <a:spcAft>
                <a:spcPct val="0"/>
              </a:spcAft>
              <a:buClr>
                <a:schemeClr val="accent2"/>
              </a:buClr>
              <a:buFont typeface="Lucida Grande"/>
              <a:buChar char="►"/>
            </a:pPr>
            <a:r>
              <a:rPr lang="en-US" dirty="0" smtClean="0">
                <a:solidFill>
                  <a:schemeClr val="tx2"/>
                </a:solidFill>
                <a:latin typeface="Overpass Light"/>
                <a:cs typeface="Overpass Light"/>
              </a:rPr>
              <a:t>during </a:t>
            </a:r>
            <a:r>
              <a:rPr lang="en-US" dirty="0">
                <a:solidFill>
                  <a:schemeClr val="tx2"/>
                </a:solidFill>
                <a:latin typeface="Overpass Light"/>
                <a:cs typeface="Overpass Light"/>
              </a:rPr>
              <a:t>activities such as maintenance, clean up, and repair where other controls are not feasible or </a:t>
            </a:r>
            <a:r>
              <a:rPr lang="en-US" dirty="0" smtClean="0">
                <a:solidFill>
                  <a:schemeClr val="tx2"/>
                </a:solidFill>
                <a:latin typeface="Overpass Light"/>
                <a:cs typeface="Overpass Light"/>
              </a:rPr>
              <a:t>effective</a:t>
            </a:r>
          </a:p>
          <a:p>
            <a:pPr marL="285750" indent="-285750" eaLnBrk="0" fontAlgn="base" hangingPunct="0">
              <a:lnSpc>
                <a:spcPct val="130000"/>
              </a:lnSpc>
              <a:spcBef>
                <a:spcPct val="0"/>
              </a:spcBef>
              <a:spcAft>
                <a:spcPct val="0"/>
              </a:spcAft>
              <a:buClr>
                <a:schemeClr val="accent2"/>
              </a:buClr>
              <a:buFont typeface="Lucida Grande"/>
              <a:buChar char="►"/>
            </a:pPr>
            <a:r>
              <a:rPr lang="en-US" dirty="0" smtClean="0">
                <a:solidFill>
                  <a:schemeClr val="tx2"/>
                </a:solidFill>
                <a:latin typeface="Overpass Light"/>
                <a:cs typeface="Overpass Light"/>
              </a:rPr>
              <a:t>during </a:t>
            </a:r>
            <a:r>
              <a:rPr lang="en-US" dirty="0">
                <a:solidFill>
                  <a:schemeClr val="tx2"/>
                </a:solidFill>
                <a:latin typeface="Overpass Light"/>
                <a:cs typeface="Overpass Light"/>
              </a:rPr>
              <a:t>emergency </a:t>
            </a:r>
            <a:r>
              <a:rPr lang="en-US" dirty="0" smtClean="0">
                <a:solidFill>
                  <a:schemeClr val="tx2"/>
                </a:solidFill>
                <a:latin typeface="Overpass Light"/>
                <a:cs typeface="Overpass Light"/>
              </a:rPr>
              <a:t>situations</a:t>
            </a:r>
            <a:endParaRPr lang="en-US" dirty="0">
              <a:solidFill>
                <a:schemeClr val="tx2"/>
              </a:solidFill>
              <a:latin typeface="Overpass Light"/>
              <a:cs typeface="Overpass Light"/>
            </a:endParaRPr>
          </a:p>
        </p:txBody>
      </p:sp>
      <p:pic>
        <p:nvPicPr>
          <p:cNvPr id="17" name="Imagen 16" descr="114_slide-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8456" y="1025442"/>
            <a:ext cx="3910584" cy="5879592"/>
          </a:xfrm>
          <a:prstGeom prst="rect">
            <a:avLst/>
          </a:prstGeom>
        </p:spPr>
      </p:pic>
      <p:pic>
        <p:nvPicPr>
          <p:cNvPr id="18"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20" name="Text Placeholder 11"/>
          <p:cNvSpPr txBox="1">
            <a:spLocks/>
          </p:cNvSpPr>
          <p:nvPr/>
        </p:nvSpPr>
        <p:spPr>
          <a:xfrm>
            <a:off x="8330671" y="5406256"/>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vert="horz" lIns="108000" tIns="0" rIns="0" bIns="0" rtlCol="0" anchor="ctr" anchorCtr="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000" b="0" kern="1200">
                <a:solidFill>
                  <a:schemeClr val="bg1"/>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000" kern="1200">
                <a:solidFill>
                  <a:schemeClr val="bg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000" kern="1200">
                <a:solidFill>
                  <a:schemeClr val="bg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000" b="1" kern="1200">
                <a:solidFill>
                  <a:schemeClr val="bg1"/>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000" kern="1200">
                <a:solidFill>
                  <a:schemeClr val="bg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smtClean="0"/>
              <a:t>PH: </a:t>
            </a:r>
            <a:r>
              <a:rPr lang="it-IT" dirty="0" err="1" smtClean="0"/>
              <a:t>pexels</a:t>
            </a:r>
            <a:r>
              <a:rPr lang="it-IT" dirty="0" err="1"/>
              <a:t>-cottonbro</a:t>
            </a:r>
            <a:endParaRPr lang="es-ES" dirty="0"/>
          </a:p>
        </p:txBody>
      </p:sp>
    </p:spTree>
    <p:extLst>
      <p:ext uri="{BB962C8B-B14F-4D97-AF65-F5344CB8AC3E}">
        <p14:creationId xmlns:p14="http://schemas.microsoft.com/office/powerpoint/2010/main" val="176990055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lvl="0" eaLnBrk="0" fontAlgn="base" hangingPunct="0">
              <a:lnSpc>
                <a:spcPct val="100000"/>
              </a:lnSpc>
              <a:spcAft>
                <a:spcPct val="0"/>
              </a:spcAft>
              <a:defRPr/>
            </a:pPr>
            <a:r>
              <a:rPr lang="fr-CH" b="0" dirty="0">
                <a:cs typeface="Overpass Bold"/>
              </a:rPr>
              <a:t>Personal Protective Equipment</a:t>
            </a: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115</a:t>
            </a:fld>
            <a:endParaRPr lang="en-GB"/>
          </a:p>
        </p:txBody>
      </p:sp>
      <p:sp>
        <p:nvSpPr>
          <p:cNvPr id="10" name="Rectángulo 9"/>
          <p:cNvSpPr/>
          <p:nvPr/>
        </p:nvSpPr>
        <p:spPr>
          <a:xfrm>
            <a:off x="547765" y="2018586"/>
            <a:ext cx="7456303" cy="4727449"/>
          </a:xfrm>
          <a:prstGeom prst="rect">
            <a:avLst/>
          </a:prstGeom>
        </p:spPr>
        <p:txBody>
          <a:bodyPr wrap="square">
            <a:spAutoFit/>
          </a:bodyPr>
          <a:lstStyle/>
          <a:p>
            <a:pPr eaLnBrk="0" fontAlgn="base" hangingPunct="0">
              <a:lnSpc>
                <a:spcPct val="140000"/>
              </a:lnSpc>
              <a:spcBef>
                <a:spcPct val="0"/>
              </a:spcBef>
              <a:spcAft>
                <a:spcPct val="0"/>
              </a:spcAft>
              <a:buClr>
                <a:schemeClr val="accent2"/>
              </a:buClr>
            </a:pPr>
            <a:r>
              <a:rPr lang="en-US" dirty="0" smtClean="0">
                <a:solidFill>
                  <a:schemeClr val="accent2"/>
                </a:solidFill>
                <a:latin typeface="Overpass Bold"/>
                <a:cs typeface="Overpass Bold"/>
              </a:rPr>
              <a:t>PPE:</a:t>
            </a:r>
            <a:endParaRPr lang="en-GB" dirty="0">
              <a:latin typeface="Overpass Bold"/>
              <a:cs typeface="Overpass Bold"/>
            </a:endParaRPr>
          </a:p>
          <a:p>
            <a:pPr marL="285750" indent="-285750" eaLnBrk="0" fontAlgn="base" hangingPunct="0">
              <a:lnSpc>
                <a:spcPct val="14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safety </a:t>
            </a:r>
            <a:r>
              <a:rPr lang="en-GB" dirty="0">
                <a:solidFill>
                  <a:schemeClr val="tx2"/>
                </a:solidFill>
                <a:latin typeface="Overpass Light"/>
                <a:cs typeface="Overpass Light"/>
              </a:rPr>
              <a:t>boots, gloves, overalls, safety glasses, hard hats, safety belts, respirators, personal hearing protection </a:t>
            </a:r>
            <a:r>
              <a:rPr lang="en-GB" dirty="0" smtClean="0">
                <a:solidFill>
                  <a:schemeClr val="tx2"/>
                </a:solidFill>
                <a:latin typeface="Overpass Light"/>
                <a:cs typeface="Overpass Light"/>
              </a:rPr>
              <a:t>devices</a:t>
            </a:r>
          </a:p>
          <a:p>
            <a:pPr marL="285750" indent="-285750" eaLnBrk="0" fontAlgn="base" hangingPunct="0">
              <a:lnSpc>
                <a:spcPct val="14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must </a:t>
            </a:r>
            <a:r>
              <a:rPr lang="en-GB" dirty="0">
                <a:solidFill>
                  <a:schemeClr val="tx2"/>
                </a:solidFill>
                <a:latin typeface="Overpass Light"/>
                <a:cs typeface="Overpass Light"/>
              </a:rPr>
              <a:t>be individually fitted and workers must be trained in use, storage and </a:t>
            </a:r>
            <a:r>
              <a:rPr lang="en-GB" dirty="0" smtClean="0">
                <a:solidFill>
                  <a:schemeClr val="tx2"/>
                </a:solidFill>
                <a:latin typeface="Overpass Light"/>
                <a:cs typeface="Overpass Light"/>
              </a:rPr>
              <a:t>maintenance</a:t>
            </a:r>
          </a:p>
          <a:p>
            <a:pPr marL="285750" indent="-285750" eaLnBrk="0" fontAlgn="base" hangingPunct="0">
              <a:lnSpc>
                <a:spcPct val="80000"/>
              </a:lnSpc>
              <a:spcBef>
                <a:spcPct val="0"/>
              </a:spcBef>
              <a:spcAft>
                <a:spcPct val="0"/>
              </a:spcAft>
              <a:buClr>
                <a:schemeClr val="accent2"/>
              </a:buClr>
              <a:buFont typeface="Lucida Grande"/>
              <a:buChar char="►"/>
            </a:pPr>
            <a:endParaRPr lang="en-GB" dirty="0" smtClean="0">
              <a:latin typeface="Overpass Light"/>
              <a:cs typeface="Overpass Light"/>
            </a:endParaRPr>
          </a:p>
          <a:p>
            <a:pPr eaLnBrk="0" fontAlgn="base" hangingPunct="0">
              <a:lnSpc>
                <a:spcPct val="140000"/>
              </a:lnSpc>
              <a:spcBef>
                <a:spcPct val="0"/>
              </a:spcBef>
              <a:spcAft>
                <a:spcPct val="0"/>
              </a:spcAft>
              <a:buClr>
                <a:schemeClr val="accent2"/>
              </a:buClr>
            </a:pPr>
            <a:r>
              <a:rPr lang="en-US" dirty="0" smtClean="0">
                <a:solidFill>
                  <a:schemeClr val="accent2"/>
                </a:solidFill>
                <a:latin typeface="Overpass Bold"/>
                <a:cs typeface="Overpass Bold"/>
              </a:rPr>
              <a:t>Usage:</a:t>
            </a:r>
            <a:endParaRPr lang="en-GB" dirty="0">
              <a:latin typeface="Overpass Bold"/>
              <a:cs typeface="Overpass Bold"/>
            </a:endParaRPr>
          </a:p>
          <a:p>
            <a:pPr marL="285750" indent="-285750" eaLnBrk="0" fontAlgn="base" hangingPunct="0">
              <a:lnSpc>
                <a:spcPct val="14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as </a:t>
            </a:r>
            <a:r>
              <a:rPr lang="en-GB" dirty="0">
                <a:solidFill>
                  <a:schemeClr val="tx2"/>
                </a:solidFill>
                <a:latin typeface="Overpass Light"/>
                <a:cs typeface="Overpass Light"/>
              </a:rPr>
              <a:t>an EXTRA protection once steps to reduce risks </a:t>
            </a:r>
            <a:r>
              <a:rPr lang="en-GB" dirty="0" smtClean="0">
                <a:solidFill>
                  <a:schemeClr val="tx2"/>
                </a:solidFill>
                <a:latin typeface="Overpass Light"/>
                <a:cs typeface="Overpass Light"/>
              </a:rPr>
              <a:t>completed</a:t>
            </a:r>
          </a:p>
          <a:p>
            <a:pPr marL="285750" indent="-285750" eaLnBrk="0" fontAlgn="base" hangingPunct="0">
              <a:lnSpc>
                <a:spcPct val="14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mandatory </a:t>
            </a:r>
            <a:r>
              <a:rPr lang="en-GB" dirty="0">
                <a:solidFill>
                  <a:schemeClr val="tx2"/>
                </a:solidFill>
                <a:latin typeface="Overpass Light"/>
                <a:cs typeface="Overpass Light"/>
              </a:rPr>
              <a:t>at all times in some work areas (such as laboratories</a:t>
            </a:r>
            <a:r>
              <a:rPr lang="en-GB" dirty="0" smtClean="0">
                <a:solidFill>
                  <a:schemeClr val="tx2"/>
                </a:solidFill>
                <a:latin typeface="Overpass Light"/>
                <a:cs typeface="Overpass Light"/>
              </a:rPr>
              <a:t>)</a:t>
            </a:r>
          </a:p>
          <a:p>
            <a:pPr marL="285750" indent="-285750" eaLnBrk="0" fontAlgn="base" hangingPunct="0">
              <a:lnSpc>
                <a:spcPct val="140000"/>
              </a:lnSpc>
              <a:spcBef>
                <a:spcPct val="0"/>
              </a:spcBef>
              <a:spcAft>
                <a:spcPct val="0"/>
              </a:spcAft>
              <a:buClr>
                <a:schemeClr val="accent2"/>
              </a:buClr>
              <a:buFont typeface="Lucida Grande"/>
              <a:buChar char="►"/>
            </a:pPr>
            <a:r>
              <a:rPr lang="en-GB" dirty="0" smtClean="0">
                <a:solidFill>
                  <a:schemeClr val="tx2"/>
                </a:solidFill>
                <a:latin typeface="Overpass Light"/>
                <a:cs typeface="Overpass Light"/>
              </a:rPr>
              <a:t>needed </a:t>
            </a:r>
            <a:r>
              <a:rPr lang="en-GB" dirty="0">
                <a:solidFill>
                  <a:schemeClr val="tx2"/>
                </a:solidFill>
                <a:latin typeface="Overpass Light"/>
                <a:cs typeface="Overpass Light"/>
              </a:rPr>
              <a:t>in emergencies, such as </a:t>
            </a:r>
            <a:r>
              <a:rPr lang="en-GB" dirty="0" smtClean="0">
                <a:solidFill>
                  <a:schemeClr val="tx2"/>
                </a:solidFill>
                <a:latin typeface="Overpass Light"/>
                <a:cs typeface="Overpass Light"/>
              </a:rPr>
              <a:t>fires</a:t>
            </a:r>
          </a:p>
          <a:p>
            <a:pPr marL="285750" indent="-285750" eaLnBrk="0" fontAlgn="base" hangingPunct="0">
              <a:lnSpc>
                <a:spcPct val="140000"/>
              </a:lnSpc>
              <a:spcBef>
                <a:spcPct val="0"/>
              </a:spcBef>
              <a:spcAft>
                <a:spcPct val="0"/>
              </a:spcAft>
              <a:buClr>
                <a:schemeClr val="accent2"/>
              </a:buClr>
              <a:buFont typeface="Lucida Grande"/>
              <a:buChar char="►"/>
            </a:pPr>
            <a:r>
              <a:rPr lang="en-GB" dirty="0" smtClean="0">
                <a:solidFill>
                  <a:schemeClr val="tx2"/>
                </a:solidFill>
                <a:latin typeface="Overpass Bold"/>
                <a:cs typeface="Overpass Bold"/>
              </a:rPr>
              <a:t>rules </a:t>
            </a:r>
            <a:r>
              <a:rPr lang="en-GB" dirty="0">
                <a:solidFill>
                  <a:schemeClr val="tx2"/>
                </a:solidFill>
                <a:latin typeface="Overpass Bold"/>
                <a:cs typeface="Overpass Bold"/>
              </a:rPr>
              <a:t>need to be followed and </a:t>
            </a:r>
            <a:r>
              <a:rPr lang="en-GB" dirty="0" smtClean="0">
                <a:solidFill>
                  <a:schemeClr val="tx2"/>
                </a:solidFill>
                <a:latin typeface="Overpass Bold"/>
                <a:cs typeface="Overpass Bold"/>
              </a:rPr>
              <a:t>enforced</a:t>
            </a:r>
            <a:endParaRPr lang="en-GB" dirty="0">
              <a:solidFill>
                <a:schemeClr val="tx2"/>
              </a:solidFill>
              <a:latin typeface="Overpass Bold"/>
              <a:cs typeface="Overpass Bold"/>
            </a:endParaRPr>
          </a:p>
          <a:p>
            <a:pPr marL="285750" indent="-285750" eaLnBrk="0" fontAlgn="base" hangingPunct="0">
              <a:lnSpc>
                <a:spcPct val="140000"/>
              </a:lnSpc>
              <a:spcBef>
                <a:spcPct val="0"/>
              </a:spcBef>
              <a:spcAft>
                <a:spcPct val="0"/>
              </a:spcAft>
              <a:buClr>
                <a:schemeClr val="accent2"/>
              </a:buClr>
              <a:buFont typeface="Lucida Grande"/>
              <a:buChar char="►"/>
            </a:pPr>
            <a:endParaRPr lang="en-GB" dirty="0">
              <a:latin typeface="Overpass Light"/>
              <a:cs typeface="Overpass Light"/>
            </a:endParaRPr>
          </a:p>
        </p:txBody>
      </p:sp>
      <p:pic>
        <p:nvPicPr>
          <p:cNvPr id="18"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7" name="Imagen 6" descr="115_slide-picture.ps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27612" y="978408"/>
            <a:ext cx="3797808" cy="5879592"/>
          </a:xfrm>
          <a:prstGeom prst="rect">
            <a:avLst/>
          </a:prstGeom>
        </p:spPr>
      </p:pic>
      <p:sp>
        <p:nvSpPr>
          <p:cNvPr id="15" name="Text Placeholder 11"/>
          <p:cNvSpPr>
            <a:spLocks noGrp="1"/>
          </p:cNvSpPr>
          <p:nvPr>
            <p:ph type="body" sz="quarter" idx="14"/>
          </p:nvPr>
        </p:nvSpPr>
        <p:spPr>
          <a:xfrm>
            <a:off x="8429448" y="5983501"/>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r>
              <a:rPr lang="en-US" dirty="0"/>
              <a:t>PH: </a:t>
            </a:r>
            <a:r>
              <a:rPr lang="en-US" dirty="0" err="1"/>
              <a:t>pexels-thom-gonzalez</a:t>
            </a:r>
            <a:endParaRPr lang="es-ES" dirty="0"/>
          </a:p>
        </p:txBody>
      </p:sp>
    </p:spTree>
    <p:extLst>
      <p:ext uri="{BB962C8B-B14F-4D97-AF65-F5344CB8AC3E}">
        <p14:creationId xmlns:p14="http://schemas.microsoft.com/office/powerpoint/2010/main" val="215557307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0" y="27943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pPr lvl="0"/>
            <a:r>
              <a:rPr lang="fr-CH" b="0" dirty="0">
                <a:cs typeface="Overpass Bold"/>
              </a:rPr>
              <a:t>Examples of PPE</a:t>
            </a:r>
            <a:r>
              <a:rPr lang="fr-CH" b="0" dirty="0">
                <a:solidFill>
                  <a:srgbClr val="8E0000"/>
                </a:solidFill>
                <a:cs typeface="Overpass Bold"/>
              </a:rPr>
              <a:t/>
            </a:r>
            <a:br>
              <a:rPr lang="fr-CH" b="0" dirty="0">
                <a:solidFill>
                  <a:srgbClr val="8E0000"/>
                </a:solidFill>
                <a:cs typeface="Overpass Bold"/>
              </a:rPr>
            </a:br>
            <a:endParaRPr lang="es-ES" dirty="0">
              <a:cs typeface="Overpass Bold"/>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116</a:t>
            </a:fld>
            <a:endParaRPr lang="en-GB"/>
          </a:p>
        </p:txBody>
      </p:sp>
      <p:pic>
        <p:nvPicPr>
          <p:cNvPr id="10" name="Imagen 9" descr="116_slide_protectores.ps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428" y="3482609"/>
            <a:ext cx="11225784" cy="14051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969950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lvl="0" eaLnBrk="0" fontAlgn="base" hangingPunct="0">
              <a:lnSpc>
                <a:spcPct val="100000"/>
              </a:lnSpc>
              <a:spcAft>
                <a:spcPct val="0"/>
              </a:spcAft>
              <a:defRPr/>
            </a:pPr>
            <a:r>
              <a:rPr lang="en-GB" b="0" dirty="0">
                <a:cs typeface="Overpass Bold"/>
              </a:rPr>
              <a:t>Which PPE is more appropriate?</a:t>
            </a:r>
          </a:p>
        </p:txBody>
      </p:sp>
      <p:sp>
        <p:nvSpPr>
          <p:cNvPr id="3" name="Marcador de contenido 2"/>
          <p:cNvSpPr>
            <a:spLocks noGrp="1"/>
          </p:cNvSpPr>
          <p:nvPr>
            <p:ph idx="1"/>
          </p:nvPr>
        </p:nvSpPr>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panose="00000400000000000000" pitchFamily="2" charset="0"/>
                <a:cs typeface="Arial" pitchFamily="34" charset="0"/>
              </a:rPr>
              <a:t>Which </a:t>
            </a:r>
            <a:r>
              <a:rPr lang="en-GB" b="0" dirty="0">
                <a:solidFill>
                  <a:schemeClr val="tx2"/>
                </a:solidFill>
                <a:latin typeface="Overpass Light" panose="00000400000000000000" pitchFamily="2" charset="0"/>
                <a:cs typeface="Arial" pitchFamily="34" charset="0"/>
              </a:rPr>
              <a:t>gloves are likely to be suitable for chemicals</a:t>
            </a:r>
            <a:r>
              <a:rPr lang="en-GB" b="0" dirty="0" smtClean="0">
                <a:solidFill>
                  <a:schemeClr val="tx2"/>
                </a:solidFill>
                <a:latin typeface="Overpass Light" panose="00000400000000000000" pitchFamily="2" charset="0"/>
                <a:cs typeface="Arial" pitchFamily="34" charset="0"/>
              </a:rPr>
              <a:t>?</a:t>
            </a: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panose="00000400000000000000" pitchFamily="2" charset="0"/>
                <a:cs typeface="Arial" pitchFamily="34" charset="0"/>
              </a:rPr>
              <a:t>Why</a:t>
            </a:r>
            <a:r>
              <a:rPr lang="en-GB" b="0" dirty="0">
                <a:solidFill>
                  <a:schemeClr val="tx2"/>
                </a:solidFill>
                <a:latin typeface="Overpass Light" panose="00000400000000000000" pitchFamily="2" charset="0"/>
                <a:cs typeface="Arial" pitchFamily="34" charset="0"/>
              </a:rPr>
              <a:t>?</a:t>
            </a:r>
          </a:p>
          <a:p>
            <a:pPr marL="285750" indent="-285750" eaLnBrk="0" fontAlgn="base" hangingPunct="0">
              <a:lnSpc>
                <a:spcPct val="150000"/>
              </a:lnSpc>
              <a:spcBef>
                <a:spcPct val="0"/>
              </a:spcBef>
              <a:spcAft>
                <a:spcPct val="0"/>
              </a:spcAft>
              <a:buClr>
                <a:schemeClr val="accent2"/>
              </a:buClr>
              <a:buFont typeface="Lucida Grande"/>
              <a:buChar char="►"/>
            </a:pPr>
            <a:endParaRPr lang="en-US"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117</a:t>
            </a:fld>
            <a:endParaRPr lang="en-GB"/>
          </a:p>
        </p:txBody>
      </p:sp>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8" name="Imagen 7" descr="117_slide_guantes.ps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1240" y="3784600"/>
            <a:ext cx="9236574" cy="2184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3490017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pPr lvl="0" eaLnBrk="0" fontAlgn="base" hangingPunct="0">
              <a:lnSpc>
                <a:spcPct val="100000"/>
              </a:lnSpc>
              <a:spcAft>
                <a:spcPct val="0"/>
              </a:spcAft>
              <a:defRPr/>
            </a:pPr>
            <a:r>
              <a:rPr lang="en-GB" b="0" dirty="0"/>
              <a:t>RMG Risk Assessment Exercise</a:t>
            </a:r>
            <a:endParaRPr lang="en-GB" b="0" dirty="0">
              <a:cs typeface="Overpass Bold"/>
            </a:endParaRPr>
          </a:p>
        </p:txBody>
      </p:sp>
      <p:sp>
        <p:nvSpPr>
          <p:cNvPr id="3" name="Marcador de contenido 2"/>
          <p:cNvSpPr>
            <a:spLocks noGrp="1"/>
          </p:cNvSpPr>
          <p:nvPr>
            <p:ph idx="1"/>
          </p:nvPr>
        </p:nvSpPr>
        <p:spPr>
          <a:xfrm>
            <a:off x="490538" y="3976832"/>
            <a:ext cx="4487861" cy="3616325"/>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en-GB" b="0" dirty="0">
                <a:solidFill>
                  <a:schemeClr val="tx2"/>
                </a:solidFill>
                <a:latin typeface="Overpass Light" panose="00000400000000000000" pitchFamily="2" charset="0"/>
              </a:rPr>
              <a:t>Conduct a Risk Assessment on a single work activity: Worker is using a cloth cutter</a:t>
            </a:r>
            <a:endParaRPr lang="en-US" b="0" dirty="0">
              <a:solidFill>
                <a:schemeClr val="tx2"/>
              </a:solidFill>
              <a:latin typeface="Overpass Light" panose="00000400000000000000" pitchFamily="2" charset="0"/>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118</a:t>
            </a:fld>
            <a:endParaRPr lang="en-GB"/>
          </a:p>
        </p:txBody>
      </p:sp>
      <p:pic>
        <p:nvPicPr>
          <p:cNvPr id="7" name="Imagen 6" descr="118_slide_corte-tela.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9300" y="2382038"/>
            <a:ext cx="4279392" cy="3874008"/>
          </a:xfrm>
          <a:prstGeom prst="rect">
            <a:avLst/>
          </a:prstGeom>
          <a:noFill/>
          <a:ln>
            <a:noFill/>
          </a:ln>
        </p:spPr>
      </p:pic>
    </p:spTree>
    <p:extLst>
      <p:ext uri="{BB962C8B-B14F-4D97-AF65-F5344CB8AC3E}">
        <p14:creationId xmlns:p14="http://schemas.microsoft.com/office/powerpoint/2010/main" val="495783432"/>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smtClean="0"/>
              <a:t>1. </a:t>
            </a:r>
            <a:r>
              <a:rPr lang="en-GB" b="0" dirty="0"/>
              <a:t>Identify the hazards</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119</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7" name="IMG_3179">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rcRect t="22384" b="22384"/>
          <a:stretch>
            <a:fillRect/>
          </a:stretch>
        </p:blipFill>
        <p:spPr>
          <a:xfrm>
            <a:off x="4724400" y="2057400"/>
            <a:ext cx="6197600" cy="3768725"/>
          </a:xfrm>
          <a:prstGeom prst="rect">
            <a:avLst/>
          </a:prstGeom>
          <a:ln>
            <a:noFill/>
          </a:ln>
          <a:effectLst/>
          <a:scene3d>
            <a:camera prst="orthographicFront"/>
            <a:lightRig rig="balanced" dir="t"/>
          </a:scene3d>
          <a:sp3d prstMaterial="softEdge">
            <a:bevelT w="203200" h="101600" prst="cross"/>
            <a:contourClr>
              <a:srgbClr val="FFFFFF"/>
            </a:contourClr>
          </a:sp3d>
        </p:spPr>
      </p:pic>
      <p:sp>
        <p:nvSpPr>
          <p:cNvPr id="9" name="CuadroTexto 8"/>
          <p:cNvSpPr txBox="1"/>
          <p:nvPr/>
        </p:nvSpPr>
        <p:spPr>
          <a:xfrm>
            <a:off x="490538" y="3702996"/>
            <a:ext cx="3276600" cy="1200329"/>
          </a:xfrm>
          <a:prstGeom prst="rect">
            <a:avLst/>
          </a:prstGeom>
          <a:noFill/>
        </p:spPr>
        <p:txBody>
          <a:bodyPr wrap="square" rtlCol="0">
            <a:spAutoFit/>
          </a:bodyPr>
          <a:lstStyle/>
          <a:p>
            <a:pPr marL="0" lvl="1" indent="0">
              <a:buNone/>
            </a:pPr>
            <a:r>
              <a:rPr lang="en-GB" dirty="0">
                <a:solidFill>
                  <a:schemeClr val="tx2"/>
                </a:solidFill>
                <a:latin typeface="Overpass Light"/>
                <a:cs typeface="Overpass Light"/>
              </a:rPr>
              <a:t>Watch the cloth cutting</a:t>
            </a:r>
          </a:p>
          <a:p>
            <a:pPr marL="0" lvl="1" indent="0">
              <a:buNone/>
            </a:pPr>
            <a:r>
              <a:rPr lang="en-GB" dirty="0">
                <a:solidFill>
                  <a:schemeClr val="tx2"/>
                </a:solidFill>
                <a:latin typeface="Overpass Light"/>
                <a:cs typeface="Overpass Light"/>
              </a:rPr>
              <a:t>operations video and </a:t>
            </a:r>
          </a:p>
          <a:p>
            <a:pPr marL="0" lvl="1" indent="0">
              <a:buNone/>
            </a:pPr>
            <a:r>
              <a:rPr lang="en-GB" dirty="0">
                <a:solidFill>
                  <a:schemeClr val="tx2"/>
                </a:solidFill>
                <a:latin typeface="Overpass Light"/>
                <a:cs typeface="Overpass Light"/>
              </a:rPr>
              <a:t>identify which hazards </a:t>
            </a:r>
          </a:p>
          <a:p>
            <a:pPr marL="0" lvl="1" indent="0">
              <a:buNone/>
            </a:pPr>
            <a:r>
              <a:rPr lang="en-GB" dirty="0">
                <a:solidFill>
                  <a:schemeClr val="tx2"/>
                </a:solidFill>
                <a:latin typeface="Overpass Light"/>
                <a:cs typeface="Overpass Light"/>
              </a:rPr>
              <a:t>are </a:t>
            </a:r>
            <a:r>
              <a:rPr lang="en-GB" dirty="0" smtClean="0">
                <a:solidFill>
                  <a:schemeClr val="tx2"/>
                </a:solidFill>
                <a:latin typeface="Overpass Light"/>
                <a:cs typeface="Overpass Light"/>
              </a:rPr>
              <a:t>present</a:t>
            </a:r>
            <a:endParaRPr lang="en-GB" dirty="0">
              <a:solidFill>
                <a:schemeClr val="tx2"/>
              </a:solidFill>
              <a:latin typeface="Overpass Light"/>
              <a:cs typeface="Overpass Light"/>
            </a:endParaRPr>
          </a:p>
        </p:txBody>
      </p:sp>
    </p:spTree>
    <p:extLst>
      <p:ext uri="{BB962C8B-B14F-4D97-AF65-F5344CB8AC3E}">
        <p14:creationId xmlns:p14="http://schemas.microsoft.com/office/powerpoint/2010/main" val="29902508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72727">
                <p:cTn id="7" fill="hold" display="0">
                  <p:stCondLst>
                    <p:cond delay="indefinite"/>
                  </p:stCondLst>
                </p:cTn>
                <p:tgtEl>
                  <p:spTgt spid="7"/>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12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092" y="1556755"/>
            <a:ext cx="4263112" cy="4569128"/>
          </a:xfrm>
          <a:prstGeom prst="rect">
            <a:avLst/>
          </a:prstGeom>
        </p:spPr>
      </p:pic>
      <p:sp>
        <p:nvSpPr>
          <p:cNvPr id="2" name="Title 1"/>
          <p:cNvSpPr>
            <a:spLocks noGrp="1"/>
          </p:cNvSpPr>
          <p:nvPr>
            <p:ph type="title"/>
          </p:nvPr>
        </p:nvSpPr>
        <p:spPr/>
        <p:txBody>
          <a:bodyPr/>
          <a:lstStyle/>
          <a:p>
            <a:r>
              <a:rPr lang="en-GB" b="0" dirty="0"/>
              <a:t>Why implement OSH measures at workplace?</a:t>
            </a:r>
          </a:p>
        </p:txBody>
      </p:sp>
      <p:sp>
        <p:nvSpPr>
          <p:cNvPr id="3" name="Content Placeholder 2"/>
          <p:cNvSpPr>
            <a:spLocks noGrp="1"/>
          </p:cNvSpPr>
          <p:nvPr>
            <p:ph sz="half" idx="1"/>
          </p:nvPr>
        </p:nvSpPr>
        <p:spPr>
          <a:xfrm>
            <a:off x="490537" y="2393950"/>
            <a:ext cx="7017979" cy="3482976"/>
          </a:xfrm>
        </p:spPr>
        <p:txBody>
          <a:bodyPr/>
          <a:lstStyle/>
          <a:p>
            <a:pPr marL="342900" indent="-342900" algn="just">
              <a:buAutoNum type="arabicPeriod"/>
            </a:pPr>
            <a:r>
              <a:rPr lang="en-US" dirty="0">
                <a:solidFill>
                  <a:schemeClr val="accent2">
                    <a:lumMod val="75000"/>
                  </a:schemeClr>
                </a:solidFill>
              </a:rPr>
              <a:t>Protecting worker safety and health is the right thing to </a:t>
            </a:r>
            <a:r>
              <a:rPr lang="en-US" dirty="0" smtClean="0">
                <a:solidFill>
                  <a:schemeClr val="accent2">
                    <a:lumMod val="75000"/>
                  </a:schemeClr>
                </a:solidFill>
              </a:rPr>
              <a:t>do</a:t>
            </a:r>
            <a:endParaRPr lang="en-US" dirty="0">
              <a:solidFill>
                <a:schemeClr val="accent2">
                  <a:lumMod val="75000"/>
                </a:schemeClr>
              </a:solidFill>
            </a:endParaRPr>
          </a:p>
          <a:p>
            <a:pPr lvl="2"/>
            <a:r>
              <a:rPr lang="en-US" dirty="0">
                <a:solidFill>
                  <a:schemeClr val="tx2"/>
                </a:solidFill>
                <a:latin typeface="Overpass Light" panose="00000400000000000000" pitchFamily="2" charset="0"/>
              </a:rPr>
              <a:t>Every year: 2.78 million workers die and 374 million workers suffer non-fatal occupational accidents </a:t>
            </a:r>
            <a:r>
              <a:rPr lang="en-US" dirty="0" smtClean="0">
                <a:solidFill>
                  <a:schemeClr val="tx2"/>
                </a:solidFill>
                <a:latin typeface="Overpass Light" panose="00000400000000000000" pitchFamily="2" charset="0"/>
              </a:rPr>
              <a:t>worldwide</a:t>
            </a:r>
            <a:endParaRPr lang="en-US" dirty="0">
              <a:solidFill>
                <a:schemeClr val="tx2"/>
              </a:solidFill>
              <a:latin typeface="Overpass Light" panose="00000400000000000000" pitchFamily="2" charset="0"/>
            </a:endParaRPr>
          </a:p>
          <a:p>
            <a:pPr lvl="2"/>
            <a:endParaRPr lang="en-US" dirty="0">
              <a:solidFill>
                <a:schemeClr val="tx2"/>
              </a:solidFill>
              <a:latin typeface="Overpass Light" panose="00000400000000000000" pitchFamily="2" charset="0"/>
            </a:endParaRPr>
          </a:p>
          <a:p>
            <a:pPr lvl="2"/>
            <a:r>
              <a:rPr lang="en-US" dirty="0">
                <a:solidFill>
                  <a:schemeClr val="tx2"/>
                </a:solidFill>
                <a:latin typeface="Overpass Light" panose="00000400000000000000" pitchFamily="2" charset="0"/>
              </a:rPr>
              <a:t>Every day over one million workers are injured at </a:t>
            </a:r>
            <a:r>
              <a:rPr lang="en-US" dirty="0" smtClean="0">
                <a:solidFill>
                  <a:schemeClr val="tx2"/>
                </a:solidFill>
                <a:latin typeface="Overpass Light" panose="00000400000000000000" pitchFamily="2" charset="0"/>
              </a:rPr>
              <a:t>work</a:t>
            </a:r>
            <a:endParaRPr lang="es-ES_tradnl" dirty="0" smtClean="0">
              <a:solidFill>
                <a:schemeClr val="tx2"/>
              </a:solidFill>
              <a:latin typeface="Overpass Light" panose="00000400000000000000" pitchFamily="2" charset="0"/>
            </a:endParaRPr>
          </a:p>
          <a:p>
            <a:pPr lvl="2"/>
            <a:endParaRPr lang="es-ES_tradnl" dirty="0">
              <a:solidFill>
                <a:schemeClr val="tx2"/>
              </a:solidFill>
            </a:endParaRPr>
          </a:p>
          <a:p>
            <a:pPr lvl="2"/>
            <a:r>
              <a:rPr lang="en-US" i="1" dirty="0" smtClean="0">
                <a:solidFill>
                  <a:schemeClr val="accent2"/>
                </a:solidFill>
                <a:cs typeface="Overpass Bold"/>
              </a:rPr>
              <a:t>This </a:t>
            </a:r>
            <a:r>
              <a:rPr lang="en-US" i="1" dirty="0">
                <a:solidFill>
                  <a:schemeClr val="accent2"/>
                </a:solidFill>
                <a:cs typeface="Overpass Bold"/>
              </a:rPr>
              <a:t>is unacceptable and causes huge human and economic </a:t>
            </a:r>
            <a:r>
              <a:rPr lang="en-US" i="1" dirty="0" smtClean="0">
                <a:solidFill>
                  <a:schemeClr val="accent2"/>
                </a:solidFill>
                <a:cs typeface="Overpass Bold"/>
              </a:rPr>
              <a:t>costs</a:t>
            </a: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12</a:t>
            </a:fld>
            <a:endParaRPr lang="en-GB"/>
          </a:p>
        </p:txBody>
      </p:sp>
    </p:spTree>
    <p:extLst>
      <p:ext uri="{BB962C8B-B14F-4D97-AF65-F5344CB8AC3E}">
        <p14:creationId xmlns:p14="http://schemas.microsoft.com/office/powerpoint/2010/main" val="9709842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smtClean="0"/>
              <a:t>1. </a:t>
            </a:r>
            <a:r>
              <a:rPr lang="en-GB" b="0" dirty="0"/>
              <a:t>Identify the hazards</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120</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9" name="CuadroTexto 8"/>
          <p:cNvSpPr txBox="1"/>
          <p:nvPr/>
        </p:nvSpPr>
        <p:spPr>
          <a:xfrm>
            <a:off x="558799" y="2209800"/>
            <a:ext cx="3737117" cy="2862322"/>
          </a:xfrm>
          <a:prstGeom prst="rect">
            <a:avLst/>
          </a:prstGeom>
          <a:noFill/>
        </p:spPr>
        <p:txBody>
          <a:bodyPr wrap="square" rtlCol="0">
            <a:spAutoFit/>
          </a:bodyPr>
          <a:lstStyle/>
          <a:p>
            <a:pPr marL="285750" indent="-285750">
              <a:lnSpc>
                <a:spcPct val="200000"/>
              </a:lnSpc>
              <a:buClr>
                <a:schemeClr val="accent2"/>
              </a:buClr>
              <a:buFont typeface="Lucida Grande"/>
              <a:buChar char="►"/>
              <a:defRPr/>
            </a:pPr>
            <a:r>
              <a:rPr lang="en-US" altLang="en-US" dirty="0" smtClean="0">
                <a:solidFill>
                  <a:schemeClr val="tx2"/>
                </a:solidFill>
                <a:latin typeface="Overpass Light"/>
                <a:cs typeface="Overpass Light"/>
              </a:rPr>
              <a:t>Contact </a:t>
            </a:r>
            <a:r>
              <a:rPr lang="en-US" altLang="en-US" dirty="0">
                <a:solidFill>
                  <a:schemeClr val="tx2"/>
                </a:solidFill>
                <a:latin typeface="Overpass Light"/>
                <a:cs typeface="Overpass Light"/>
              </a:rPr>
              <a:t>with cutting blade</a:t>
            </a:r>
          </a:p>
          <a:p>
            <a:pPr marL="285750" indent="-285750">
              <a:lnSpc>
                <a:spcPct val="200000"/>
              </a:lnSpc>
              <a:buClr>
                <a:schemeClr val="accent2"/>
              </a:buClr>
              <a:buFont typeface="Lucida Grande"/>
              <a:buChar char="►"/>
              <a:defRPr/>
            </a:pPr>
            <a:r>
              <a:rPr lang="en-US" altLang="en-US" dirty="0">
                <a:solidFill>
                  <a:schemeClr val="tx2"/>
                </a:solidFill>
                <a:latin typeface="Overpass Light"/>
                <a:cs typeface="Overpass Light"/>
              </a:rPr>
              <a:t>Musculoskeletal disorders</a:t>
            </a:r>
          </a:p>
          <a:p>
            <a:pPr marL="285750" indent="-285750">
              <a:lnSpc>
                <a:spcPct val="200000"/>
              </a:lnSpc>
              <a:buClr>
                <a:schemeClr val="accent2"/>
              </a:buClr>
              <a:buFont typeface="Lucida Grande"/>
              <a:buChar char="►"/>
              <a:defRPr/>
            </a:pPr>
            <a:r>
              <a:rPr lang="en-US" altLang="en-US" dirty="0">
                <a:solidFill>
                  <a:schemeClr val="tx2"/>
                </a:solidFill>
                <a:latin typeface="Overpass Light"/>
                <a:cs typeface="Overpass Light"/>
              </a:rPr>
              <a:t>Noise</a:t>
            </a:r>
          </a:p>
          <a:p>
            <a:pPr marL="285750" indent="-285750">
              <a:lnSpc>
                <a:spcPct val="200000"/>
              </a:lnSpc>
              <a:buClr>
                <a:schemeClr val="accent2"/>
              </a:buClr>
              <a:buFont typeface="Lucida Grande"/>
              <a:buChar char="►"/>
              <a:defRPr/>
            </a:pPr>
            <a:r>
              <a:rPr lang="en-US" altLang="en-US" dirty="0">
                <a:solidFill>
                  <a:schemeClr val="tx2"/>
                </a:solidFill>
                <a:latin typeface="Overpass Light"/>
                <a:cs typeface="Overpass Light"/>
              </a:rPr>
              <a:t>Electricity</a:t>
            </a:r>
          </a:p>
          <a:p>
            <a:pPr marL="285750" indent="-285750">
              <a:lnSpc>
                <a:spcPct val="200000"/>
              </a:lnSpc>
              <a:buClr>
                <a:schemeClr val="accent2"/>
              </a:buClr>
              <a:buFont typeface="Lucida Grande"/>
              <a:buChar char="►"/>
              <a:defRPr/>
            </a:pPr>
            <a:r>
              <a:rPr lang="en-US" altLang="en-US" dirty="0">
                <a:solidFill>
                  <a:schemeClr val="tx2"/>
                </a:solidFill>
                <a:latin typeface="Overpass Light"/>
                <a:cs typeface="Overpass Light"/>
              </a:rPr>
              <a:t>…</a:t>
            </a:r>
            <a:r>
              <a:rPr lang="en-US" altLang="en-US" dirty="0" smtClean="0">
                <a:solidFill>
                  <a:schemeClr val="tx2"/>
                </a:solidFill>
                <a:latin typeface="Overpass Light"/>
                <a:cs typeface="Overpass Light"/>
              </a:rPr>
              <a:t>?</a:t>
            </a:r>
            <a:endParaRPr lang="en-US" altLang="en-US" dirty="0">
              <a:solidFill>
                <a:schemeClr val="tx2"/>
              </a:solidFill>
              <a:latin typeface="Overpass Light"/>
              <a:cs typeface="Overpass Light"/>
            </a:endParaRPr>
          </a:p>
        </p:txBody>
      </p:sp>
    </p:spTree>
    <p:extLst>
      <p:ext uri="{BB962C8B-B14F-4D97-AF65-F5344CB8AC3E}">
        <p14:creationId xmlns:p14="http://schemas.microsoft.com/office/powerpoint/2010/main" val="330148726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2</a:t>
            </a:r>
            <a:r>
              <a:rPr lang="en-GB" b="0" dirty="0" smtClean="0"/>
              <a:t>. </a:t>
            </a:r>
            <a:r>
              <a:rPr lang="en-US" altLang="en-US" b="0" dirty="0"/>
              <a:t>Who might be harmed and how?</a:t>
            </a:r>
            <a:br>
              <a:rPr lang="en-US" altLang="en-US" b="0" dirty="0"/>
            </a:b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121</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Tree>
    <p:extLst>
      <p:ext uri="{BB962C8B-B14F-4D97-AF65-F5344CB8AC3E}">
        <p14:creationId xmlns:p14="http://schemas.microsoft.com/office/powerpoint/2010/main" val="1740078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2. </a:t>
            </a:r>
            <a:r>
              <a:rPr lang="en-US" altLang="en-US" b="0" dirty="0"/>
              <a:t>Who might be harmed and how</a:t>
            </a:r>
            <a:r>
              <a:rPr lang="en-US" altLang="en-US" b="0" dirty="0" smtClean="0"/>
              <a:t>?</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122</a:t>
            </a:fld>
            <a:endParaRPr lang="en-GB"/>
          </a:p>
        </p:txBody>
      </p:sp>
      <p:sp>
        <p:nvSpPr>
          <p:cNvPr id="9" name="CuadroTexto 8"/>
          <p:cNvSpPr txBox="1"/>
          <p:nvPr/>
        </p:nvSpPr>
        <p:spPr>
          <a:xfrm>
            <a:off x="558799" y="2015748"/>
            <a:ext cx="6406959" cy="3416320"/>
          </a:xfrm>
          <a:prstGeom prst="rect">
            <a:avLst/>
          </a:prstGeom>
          <a:noFill/>
        </p:spPr>
        <p:txBody>
          <a:bodyPr wrap="square" rtlCol="0">
            <a:spAutoFit/>
          </a:bodyPr>
          <a:lstStyle/>
          <a:p>
            <a:pPr marL="285750" indent="-285750">
              <a:lnSpc>
                <a:spcPct val="200000"/>
              </a:lnSpc>
              <a:buClr>
                <a:schemeClr val="accent2"/>
              </a:buClr>
              <a:buFont typeface="Lucida Grande"/>
              <a:buChar char="►"/>
              <a:defRPr/>
            </a:pPr>
            <a:r>
              <a:rPr lang="en-US" altLang="en-US" dirty="0" smtClean="0">
                <a:solidFill>
                  <a:schemeClr val="tx2"/>
                </a:solidFill>
                <a:latin typeface="Overpass Light"/>
                <a:cs typeface="Overpass Light"/>
              </a:rPr>
              <a:t>Contact</a:t>
            </a:r>
          </a:p>
          <a:p>
            <a:pPr marL="285750" indent="-285750">
              <a:lnSpc>
                <a:spcPct val="200000"/>
              </a:lnSpc>
              <a:buClr>
                <a:schemeClr val="accent2"/>
              </a:buClr>
              <a:buFont typeface="Lucida Grande"/>
              <a:buChar char="►"/>
              <a:defRPr/>
            </a:pPr>
            <a:r>
              <a:rPr lang="en-GB" dirty="0" smtClean="0">
                <a:solidFill>
                  <a:schemeClr val="accent2"/>
                </a:solidFill>
                <a:latin typeface="Overpass Bold"/>
                <a:cs typeface="Overpass Bold"/>
              </a:rPr>
              <a:t>Operator</a:t>
            </a:r>
          </a:p>
          <a:p>
            <a:pPr marL="285750" indent="-285750">
              <a:lnSpc>
                <a:spcPct val="200000"/>
              </a:lnSpc>
              <a:buClr>
                <a:schemeClr val="accent2"/>
              </a:buClr>
              <a:buFont typeface="Lucida Grande"/>
              <a:buChar char="►"/>
              <a:defRPr/>
            </a:pPr>
            <a:r>
              <a:rPr lang="en-GB" dirty="0" smtClean="0">
                <a:solidFill>
                  <a:schemeClr val="tx2"/>
                </a:solidFill>
                <a:latin typeface="Overpass Light"/>
                <a:cs typeface="Overpass Light"/>
              </a:rPr>
              <a:t>Cutting </a:t>
            </a:r>
            <a:r>
              <a:rPr lang="en-GB" dirty="0">
                <a:solidFill>
                  <a:schemeClr val="tx2"/>
                </a:solidFill>
                <a:latin typeface="Overpass Light"/>
                <a:cs typeface="Overpass Light"/>
              </a:rPr>
              <a:t>hand (or arm) on </a:t>
            </a:r>
            <a:r>
              <a:rPr lang="en-GB" dirty="0" smtClean="0">
                <a:solidFill>
                  <a:schemeClr val="tx2"/>
                </a:solidFill>
                <a:latin typeface="Overpass Light"/>
                <a:cs typeface="Overpass Light"/>
              </a:rPr>
              <a:t>blade</a:t>
            </a:r>
          </a:p>
          <a:p>
            <a:pPr marL="285750" indent="-285750">
              <a:lnSpc>
                <a:spcPct val="200000"/>
              </a:lnSpc>
              <a:buClr>
                <a:schemeClr val="accent2"/>
              </a:buClr>
              <a:buFont typeface="Lucida Grande"/>
              <a:buChar char="►"/>
              <a:defRPr/>
            </a:pPr>
            <a:r>
              <a:rPr lang="en-US" altLang="en-US" dirty="0" smtClean="0">
                <a:solidFill>
                  <a:schemeClr val="tx2"/>
                </a:solidFill>
                <a:latin typeface="Overpass Light"/>
                <a:cs typeface="Overpass Light"/>
              </a:rPr>
              <a:t>Back problems due to working posture</a:t>
            </a:r>
          </a:p>
          <a:p>
            <a:pPr marL="285750" indent="-285750">
              <a:lnSpc>
                <a:spcPct val="200000"/>
              </a:lnSpc>
              <a:buClr>
                <a:schemeClr val="accent2"/>
              </a:buClr>
              <a:buFont typeface="Lucida Grande"/>
              <a:buChar char="►"/>
              <a:defRPr/>
            </a:pPr>
            <a:r>
              <a:rPr lang="en-US" altLang="en-US" dirty="0" smtClean="0">
                <a:solidFill>
                  <a:schemeClr val="tx2"/>
                </a:solidFill>
                <a:latin typeface="Overpass Light"/>
                <a:cs typeface="Overpass Light"/>
              </a:rPr>
              <a:t>Exposure </a:t>
            </a:r>
            <a:r>
              <a:rPr lang="en-US" altLang="en-US" dirty="0">
                <a:solidFill>
                  <a:schemeClr val="tx2"/>
                </a:solidFill>
                <a:latin typeface="Overpass Light"/>
                <a:cs typeface="Overpass Light"/>
              </a:rPr>
              <a:t>to excessive noise causing loss of </a:t>
            </a:r>
            <a:r>
              <a:rPr lang="en-US" altLang="en-US" dirty="0" smtClean="0">
                <a:solidFill>
                  <a:schemeClr val="tx2"/>
                </a:solidFill>
                <a:latin typeface="Overpass Light"/>
                <a:cs typeface="Overpass Light"/>
              </a:rPr>
              <a:t>hearing</a:t>
            </a:r>
          </a:p>
          <a:p>
            <a:pPr marL="285750" indent="-285750">
              <a:lnSpc>
                <a:spcPct val="200000"/>
              </a:lnSpc>
              <a:buClr>
                <a:schemeClr val="accent2"/>
              </a:buClr>
              <a:buFont typeface="Lucida Grande"/>
              <a:buChar char="►"/>
              <a:defRPr/>
            </a:pPr>
            <a:r>
              <a:rPr lang="en-US" altLang="en-US" dirty="0" smtClean="0">
                <a:solidFill>
                  <a:schemeClr val="tx2"/>
                </a:solidFill>
                <a:latin typeface="Overpass Light"/>
                <a:cs typeface="Overpass Light"/>
              </a:rPr>
              <a:t>Electrical </a:t>
            </a:r>
            <a:r>
              <a:rPr lang="en-US" altLang="en-US" dirty="0">
                <a:solidFill>
                  <a:schemeClr val="tx2"/>
                </a:solidFill>
                <a:latin typeface="Overpass Light"/>
                <a:cs typeface="Overpass Light"/>
              </a:rPr>
              <a:t>shock due to inappropriate insulation </a:t>
            </a:r>
            <a:endParaRPr lang="en-GB" dirty="0">
              <a:solidFill>
                <a:schemeClr val="tx2"/>
              </a:solidFill>
              <a:latin typeface="Overpass Light"/>
              <a:cs typeface="Overpass Light"/>
            </a:endParaRP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0" y="1542668"/>
            <a:ext cx="4854222" cy="4377695"/>
          </a:xfrm>
          <a:prstGeom prst="rect">
            <a:avLst/>
          </a:prstGeom>
          <a:noFill/>
          <a:ln>
            <a:noFill/>
          </a:ln>
        </p:spPr>
      </p:pic>
    </p:spTree>
    <p:extLst>
      <p:ext uri="{BB962C8B-B14F-4D97-AF65-F5344CB8AC3E}">
        <p14:creationId xmlns:p14="http://schemas.microsoft.com/office/powerpoint/2010/main" val="329418534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en-US" b="0" dirty="0"/>
              <a:t>3. Identify current control measures</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123</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9" name="CuadroTexto 8"/>
          <p:cNvSpPr txBox="1"/>
          <p:nvPr/>
        </p:nvSpPr>
        <p:spPr>
          <a:xfrm>
            <a:off x="558799" y="2209800"/>
            <a:ext cx="6406959" cy="1754326"/>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en-US" altLang="en-US" dirty="0" smtClean="0">
                <a:solidFill>
                  <a:schemeClr val="tx2"/>
                </a:solidFill>
                <a:latin typeface="Overpass Light" panose="00000400000000000000" pitchFamily="2" charset="0"/>
              </a:rPr>
              <a:t>What </a:t>
            </a:r>
            <a:r>
              <a:rPr lang="en-US" altLang="en-US" dirty="0">
                <a:solidFill>
                  <a:schemeClr val="tx2"/>
                </a:solidFill>
                <a:latin typeface="Overpass Light" panose="00000400000000000000" pitchFamily="2" charset="0"/>
              </a:rPr>
              <a:t>is already being </a:t>
            </a:r>
            <a:r>
              <a:rPr lang="en-US" altLang="en-US" dirty="0" smtClean="0">
                <a:solidFill>
                  <a:schemeClr val="tx2"/>
                </a:solidFill>
                <a:latin typeface="Overpass Light" panose="00000400000000000000" pitchFamily="2" charset="0"/>
              </a:rPr>
              <a:t>done</a:t>
            </a:r>
          </a:p>
          <a:p>
            <a:pPr marL="285750" indent="-285750">
              <a:lnSpc>
                <a:spcPct val="150000"/>
              </a:lnSpc>
              <a:buClr>
                <a:schemeClr val="accent2"/>
              </a:buClr>
              <a:buFont typeface="Lucida Grande"/>
              <a:buChar char="►"/>
              <a:defRPr/>
            </a:pPr>
            <a:r>
              <a:rPr lang="en-US" altLang="en-US" dirty="0" smtClean="0">
                <a:solidFill>
                  <a:schemeClr val="tx2"/>
                </a:solidFill>
                <a:latin typeface="Overpass Light" panose="00000400000000000000" pitchFamily="2" charset="0"/>
              </a:rPr>
              <a:t>what </a:t>
            </a:r>
            <a:r>
              <a:rPr lang="en-US" altLang="en-US" dirty="0">
                <a:solidFill>
                  <a:schemeClr val="tx2"/>
                </a:solidFill>
                <a:latin typeface="Overpass Light" panose="00000400000000000000" pitchFamily="2" charset="0"/>
              </a:rPr>
              <a:t>controls are in place?</a:t>
            </a:r>
          </a:p>
          <a:p>
            <a:pPr marL="285750" indent="-285750">
              <a:lnSpc>
                <a:spcPct val="150000"/>
              </a:lnSpc>
              <a:buClr>
                <a:schemeClr val="accent2"/>
              </a:buClr>
              <a:buFont typeface="Lucida Grande"/>
              <a:buChar char="►"/>
              <a:defRPr/>
            </a:pPr>
            <a:endParaRPr lang="en-US" altLang="en-US" dirty="0" smtClean="0">
              <a:solidFill>
                <a:schemeClr val="tx2"/>
              </a:solidFill>
              <a:latin typeface="Overpass Light"/>
              <a:cs typeface="Overpass Light"/>
            </a:endParaRPr>
          </a:p>
          <a:p>
            <a:pPr marL="285750" indent="-285750">
              <a:lnSpc>
                <a:spcPct val="150000"/>
              </a:lnSpc>
              <a:buClr>
                <a:schemeClr val="accent2"/>
              </a:buClr>
              <a:buFont typeface="Lucida Grande"/>
              <a:buChar char="►"/>
              <a:defRPr/>
            </a:pPr>
            <a:endParaRPr lang="en-US" altLang="en-US" dirty="0" smtClean="0">
              <a:solidFill>
                <a:schemeClr val="tx2"/>
              </a:solidFill>
              <a:latin typeface="Overpass Light"/>
              <a:cs typeface="Overpass Light"/>
            </a:endParaRPr>
          </a:p>
        </p:txBody>
      </p:sp>
      <p:pic>
        <p:nvPicPr>
          <p:cNvPr id="10" name="Imagen 9" descr="123_slide_Ethiopia.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2467" y="2455333"/>
            <a:ext cx="5673107" cy="3781777"/>
          </a:xfrm>
          <a:prstGeom prst="rect">
            <a:avLst/>
          </a:prstGeom>
        </p:spPr>
      </p:pic>
      <p:sp>
        <p:nvSpPr>
          <p:cNvPr id="11" name="Text Placeholder 11"/>
          <p:cNvSpPr txBox="1">
            <a:spLocks/>
          </p:cNvSpPr>
          <p:nvPr/>
        </p:nvSpPr>
        <p:spPr>
          <a:xfrm>
            <a:off x="5313843" y="5814168"/>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000" b="0" kern="1200">
                <a:solidFill>
                  <a:schemeClr val="bg1"/>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000" kern="1200">
                <a:solidFill>
                  <a:schemeClr val="bg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000" kern="1200">
                <a:solidFill>
                  <a:schemeClr val="bg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000" b="1" kern="1200">
                <a:solidFill>
                  <a:schemeClr val="bg1"/>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000" kern="1200">
                <a:solidFill>
                  <a:schemeClr val="bg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dirty="0" smtClean="0"/>
              <a:t>PH: ilo</a:t>
            </a:r>
            <a:r>
              <a:rPr lang="hu-HU" dirty="0"/>
              <a:t>-</a:t>
            </a:r>
            <a:r>
              <a:rPr lang="hu-HU" dirty="0" smtClean="0"/>
              <a:t>mekelle</a:t>
            </a:r>
            <a:r>
              <a:rPr lang="hu-HU" dirty="0"/>
              <a:t> </a:t>
            </a:r>
            <a:r>
              <a:rPr lang="hu-HU" dirty="0" smtClean="0"/>
              <a:t>/ Ethipopia</a:t>
            </a:r>
            <a:endParaRPr lang="es-ES" dirty="0"/>
          </a:p>
        </p:txBody>
      </p:sp>
    </p:spTree>
    <p:extLst>
      <p:ext uri="{BB962C8B-B14F-4D97-AF65-F5344CB8AC3E}">
        <p14:creationId xmlns:p14="http://schemas.microsoft.com/office/powerpoint/2010/main" val="404207197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522463"/>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US" altLang="en-US" b="0" dirty="0"/>
              <a:t>3. Identify whether further control measures required</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124</a:t>
            </a:fld>
            <a:endParaRPr lang="en-GB"/>
          </a:p>
        </p:txBody>
      </p:sp>
      <p:sp>
        <p:nvSpPr>
          <p:cNvPr id="9" name="CuadroTexto 8"/>
          <p:cNvSpPr txBox="1"/>
          <p:nvPr/>
        </p:nvSpPr>
        <p:spPr>
          <a:xfrm>
            <a:off x="558800" y="2181578"/>
            <a:ext cx="4322266" cy="1338828"/>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en-US" altLang="en-US" dirty="0" smtClean="0">
                <a:solidFill>
                  <a:schemeClr val="tx2"/>
                </a:solidFill>
                <a:latin typeface="Overpass Light" panose="00000400000000000000" pitchFamily="2" charset="0"/>
              </a:rPr>
              <a:t>Is </a:t>
            </a:r>
            <a:r>
              <a:rPr lang="en-US" altLang="en-US" dirty="0">
                <a:solidFill>
                  <a:schemeClr val="tx2"/>
                </a:solidFill>
                <a:latin typeface="Overpass Light" panose="00000400000000000000" pitchFamily="2" charset="0"/>
              </a:rPr>
              <a:t>the current level of risk acceptable</a:t>
            </a:r>
            <a:r>
              <a:rPr lang="en-US" altLang="en-US" dirty="0" smtClean="0">
                <a:solidFill>
                  <a:schemeClr val="tx2"/>
                </a:solidFill>
                <a:latin typeface="Overpass Light" panose="00000400000000000000" pitchFamily="2" charset="0"/>
              </a:rPr>
              <a:t>?</a:t>
            </a:r>
          </a:p>
          <a:p>
            <a:pPr marL="285750" indent="-285750">
              <a:lnSpc>
                <a:spcPct val="150000"/>
              </a:lnSpc>
              <a:buClr>
                <a:schemeClr val="accent2"/>
              </a:buClr>
              <a:buFont typeface="Lucida Grande"/>
              <a:buChar char="►"/>
              <a:defRPr/>
            </a:pPr>
            <a:r>
              <a:rPr lang="en-US" altLang="en-US" dirty="0" smtClean="0">
                <a:solidFill>
                  <a:schemeClr val="tx2"/>
                </a:solidFill>
                <a:latin typeface="Overpass Light" panose="00000400000000000000" pitchFamily="2" charset="0"/>
              </a:rPr>
              <a:t>If </a:t>
            </a:r>
            <a:r>
              <a:rPr lang="en-US" altLang="en-US" dirty="0">
                <a:solidFill>
                  <a:schemeClr val="tx2"/>
                </a:solidFill>
                <a:latin typeface="Overpass Light" panose="00000400000000000000" pitchFamily="2" charset="0"/>
              </a:rPr>
              <a:t>not what further controls should be put in place</a:t>
            </a:r>
            <a:r>
              <a:rPr lang="en-US" altLang="en-US" dirty="0" smtClean="0">
                <a:solidFill>
                  <a:schemeClr val="tx2"/>
                </a:solidFill>
                <a:latin typeface="Overpass Light" panose="00000400000000000000" pitchFamily="2" charset="0"/>
              </a:rPr>
              <a:t>?</a:t>
            </a:r>
            <a:endParaRPr lang="en-US" altLang="en-US" dirty="0">
              <a:solidFill>
                <a:schemeClr val="tx2"/>
              </a:solidFill>
              <a:latin typeface="Overpass Light" panose="00000400000000000000" pitchFamily="2" charset="0"/>
            </a:endParaRPr>
          </a:p>
        </p:txBody>
      </p:sp>
      <p:pic>
        <p:nvPicPr>
          <p:cNvPr id="3" name="Imagen 2" descr="124_slide_picture_Ethiopia.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9019" y="2430593"/>
            <a:ext cx="5295483" cy="3530053"/>
          </a:xfrm>
          <a:prstGeom prst="rect">
            <a:avLst/>
          </a:prstGeom>
        </p:spPr>
      </p:pic>
      <p:sp>
        <p:nvSpPr>
          <p:cNvPr id="13" name="Text Placeholder 11"/>
          <p:cNvSpPr txBox="1">
            <a:spLocks/>
          </p:cNvSpPr>
          <p:nvPr/>
        </p:nvSpPr>
        <p:spPr>
          <a:xfrm>
            <a:off x="5313843" y="5531921"/>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000" b="0" kern="1200">
                <a:solidFill>
                  <a:schemeClr val="bg1"/>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000" kern="1200">
                <a:solidFill>
                  <a:schemeClr val="bg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000" kern="1200">
                <a:solidFill>
                  <a:schemeClr val="bg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000" b="1" kern="1200">
                <a:solidFill>
                  <a:schemeClr val="bg1"/>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000" kern="1200">
                <a:solidFill>
                  <a:schemeClr val="bg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dirty="0" smtClean="0"/>
              <a:t>PH: ilo</a:t>
            </a:r>
            <a:r>
              <a:rPr lang="hu-HU" dirty="0"/>
              <a:t>-</a:t>
            </a:r>
            <a:r>
              <a:rPr lang="hu-HU" dirty="0" smtClean="0"/>
              <a:t>mekelle</a:t>
            </a:r>
            <a:r>
              <a:rPr lang="hu-HU" dirty="0"/>
              <a:t> </a:t>
            </a:r>
            <a:r>
              <a:rPr lang="hu-HU" dirty="0" smtClean="0"/>
              <a:t>/ Ethipopia</a:t>
            </a:r>
            <a:endParaRPr lang="es-ES" dirty="0"/>
          </a:p>
        </p:txBody>
      </p:sp>
    </p:spTree>
    <p:extLst>
      <p:ext uri="{BB962C8B-B14F-4D97-AF65-F5344CB8AC3E}">
        <p14:creationId xmlns:p14="http://schemas.microsoft.com/office/powerpoint/2010/main" val="3860675473"/>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9668727" cy="720000"/>
          </a:xfrm>
        </p:spPr>
        <p:txBody>
          <a:bodyPr/>
          <a:lstStyle/>
          <a:p>
            <a:pPr>
              <a:defRPr/>
            </a:pPr>
            <a:r>
              <a:rPr lang="en-US" altLang="en-US" b="0" dirty="0"/>
              <a:t>3. Identify current control measures and whether further controls are required to reduce risk </a:t>
            </a: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125</a:t>
            </a:fld>
            <a:endParaRPr lang="en-GB"/>
          </a:p>
        </p:txBody>
      </p:sp>
      <p:sp>
        <p:nvSpPr>
          <p:cNvPr id="10" name="Rectángulo 9"/>
          <p:cNvSpPr/>
          <p:nvPr/>
        </p:nvSpPr>
        <p:spPr>
          <a:xfrm>
            <a:off x="453685" y="2503779"/>
            <a:ext cx="6648045" cy="2954655"/>
          </a:xfrm>
          <a:prstGeom prst="rect">
            <a:avLst/>
          </a:prstGeom>
        </p:spPr>
        <p:txBody>
          <a:bodyPr wrap="square">
            <a:spAutoFit/>
          </a:bodyPr>
          <a:lstStyle/>
          <a:p>
            <a:pPr marL="285750" indent="-285750" eaLnBrk="0" fontAlgn="base" hangingPunct="0">
              <a:lnSpc>
                <a:spcPct val="150000"/>
              </a:lnSpc>
              <a:spcBef>
                <a:spcPct val="0"/>
              </a:spcBef>
              <a:spcAft>
                <a:spcPct val="0"/>
              </a:spcAft>
              <a:buClr>
                <a:schemeClr val="accent2"/>
              </a:buClr>
              <a:buFont typeface="Lucida Grande"/>
              <a:buChar char="►"/>
            </a:pPr>
            <a:r>
              <a:rPr lang="en-US" altLang="en-US" dirty="0" smtClean="0">
                <a:solidFill>
                  <a:schemeClr val="tx2"/>
                </a:solidFill>
                <a:latin typeface="Overpass Light"/>
                <a:cs typeface="Overpass Light"/>
              </a:rPr>
              <a:t>What </a:t>
            </a:r>
            <a:r>
              <a:rPr lang="en-US" altLang="en-US" dirty="0">
                <a:solidFill>
                  <a:schemeClr val="tx2"/>
                </a:solidFill>
                <a:latin typeface="Overpass Light"/>
                <a:cs typeface="Overpass Light"/>
              </a:rPr>
              <a:t>is already being done - what controls are in place</a:t>
            </a:r>
            <a:r>
              <a:rPr lang="en-US" altLang="en-US" dirty="0" smtClean="0">
                <a:solidFill>
                  <a:schemeClr val="tx2"/>
                </a:solidFill>
                <a:latin typeface="Overpass Light"/>
                <a:cs typeface="Overpass Light"/>
              </a:rPr>
              <a:t>?</a:t>
            </a:r>
            <a:endParaRPr lang="en-US" dirty="0" smtClean="0">
              <a:solidFill>
                <a:schemeClr val="tx2"/>
              </a:solidFill>
              <a:latin typeface="Overpass Light"/>
              <a:cs typeface="Overpass Light"/>
            </a:endParaRPr>
          </a:p>
          <a:p>
            <a:pPr marL="635000" lvl="1" indent="-284163">
              <a:lnSpc>
                <a:spcPct val="150000"/>
              </a:lnSpc>
              <a:buClr>
                <a:schemeClr val="accent1"/>
              </a:buClr>
              <a:buFont typeface="Lucida Grande"/>
              <a:buChar char="►"/>
            </a:pPr>
            <a:r>
              <a:rPr lang="en-US" altLang="en-US" dirty="0" smtClean="0">
                <a:solidFill>
                  <a:schemeClr val="tx2"/>
                </a:solidFill>
                <a:latin typeface="Overpass Light"/>
                <a:cs typeface="Overpass Light"/>
              </a:rPr>
              <a:t>Control </a:t>
            </a:r>
            <a:r>
              <a:rPr lang="en-US" altLang="en-US" dirty="0">
                <a:solidFill>
                  <a:schemeClr val="tx2"/>
                </a:solidFill>
                <a:latin typeface="Overpass Light"/>
                <a:cs typeface="Overpass Light"/>
              </a:rPr>
              <a:t>seen in place - operator wearing mesh gloves. Is this sufficient</a:t>
            </a:r>
            <a:r>
              <a:rPr lang="en-US" altLang="en-US" dirty="0" smtClean="0">
                <a:solidFill>
                  <a:schemeClr val="tx2"/>
                </a:solidFill>
                <a:latin typeface="Overpass Light"/>
                <a:cs typeface="Overpass Light"/>
              </a:rPr>
              <a:t>?</a:t>
            </a:r>
            <a:endParaRPr lang="en-US" dirty="0" smtClean="0">
              <a:solidFill>
                <a:schemeClr val="tx2"/>
              </a:solidFill>
              <a:latin typeface="Overpass Light"/>
              <a:cs typeface="Overpass Light"/>
            </a:endParaRPr>
          </a:p>
          <a:p>
            <a:pPr marL="285750" lvl="1" indent="-285750">
              <a:lnSpc>
                <a:spcPct val="200000"/>
              </a:lnSpc>
              <a:buClr>
                <a:schemeClr val="accent2"/>
              </a:buClr>
              <a:buFont typeface="Lucida Grande"/>
              <a:buChar char="►"/>
            </a:pPr>
            <a:r>
              <a:rPr lang="en-US" altLang="en-US" dirty="0" smtClean="0">
                <a:solidFill>
                  <a:schemeClr val="tx2"/>
                </a:solidFill>
                <a:latin typeface="Overpass Light"/>
                <a:cs typeface="Overpass Light"/>
              </a:rPr>
              <a:t>What </a:t>
            </a:r>
            <a:r>
              <a:rPr lang="en-US" altLang="en-US" dirty="0">
                <a:solidFill>
                  <a:schemeClr val="tx2"/>
                </a:solidFill>
                <a:latin typeface="Overpass Light"/>
                <a:cs typeface="Overpass Light"/>
              </a:rPr>
              <a:t>further action is </a:t>
            </a:r>
            <a:r>
              <a:rPr lang="en-US" altLang="en-US" dirty="0" smtClean="0">
                <a:solidFill>
                  <a:schemeClr val="tx2"/>
                </a:solidFill>
                <a:latin typeface="Overpass Light"/>
                <a:cs typeface="Overpass Light"/>
              </a:rPr>
              <a:t>required?</a:t>
            </a:r>
            <a:endParaRPr lang="en-US" altLang="en-US" dirty="0">
              <a:solidFill>
                <a:schemeClr val="tx2"/>
              </a:solidFill>
              <a:latin typeface="Overpass Light"/>
              <a:cs typeface="Overpass Light"/>
            </a:endParaRPr>
          </a:p>
          <a:p>
            <a:pPr marL="285750" lvl="1" indent="-285750">
              <a:lnSpc>
                <a:spcPct val="200000"/>
              </a:lnSpc>
              <a:buClr>
                <a:schemeClr val="accent2"/>
              </a:buClr>
              <a:buFont typeface="Lucida Grande"/>
              <a:buChar char="►"/>
            </a:pPr>
            <a:r>
              <a:rPr lang="en-US" altLang="en-US" dirty="0" smtClean="0">
                <a:solidFill>
                  <a:schemeClr val="tx2"/>
                </a:solidFill>
                <a:latin typeface="Overpass Light"/>
                <a:cs typeface="Overpass Light"/>
              </a:rPr>
              <a:t>What </a:t>
            </a:r>
            <a:r>
              <a:rPr lang="en-US" altLang="en-US" dirty="0">
                <a:solidFill>
                  <a:schemeClr val="tx2"/>
                </a:solidFill>
                <a:latin typeface="Overpass Light"/>
                <a:cs typeface="Overpass Light"/>
              </a:rPr>
              <a:t>is the current level of risk</a:t>
            </a:r>
            <a:r>
              <a:rPr lang="en-US" altLang="en-US" dirty="0" smtClean="0">
                <a:solidFill>
                  <a:schemeClr val="tx2"/>
                </a:solidFill>
                <a:latin typeface="Overpass Light"/>
                <a:cs typeface="Overpass Light"/>
              </a:rPr>
              <a:t>?</a:t>
            </a:r>
          </a:p>
          <a:p>
            <a:pPr marL="285750" lvl="1" indent="-285750">
              <a:lnSpc>
                <a:spcPct val="200000"/>
              </a:lnSpc>
              <a:buClr>
                <a:schemeClr val="accent2"/>
              </a:buClr>
              <a:buFont typeface="Lucida Grande"/>
              <a:buChar char="►"/>
            </a:pPr>
            <a:r>
              <a:rPr lang="en-US" altLang="en-US" dirty="0" smtClean="0">
                <a:solidFill>
                  <a:schemeClr val="tx2"/>
                </a:solidFill>
                <a:latin typeface="Overpass Light"/>
                <a:cs typeface="Overpass Light"/>
              </a:rPr>
              <a:t>What </a:t>
            </a:r>
            <a:r>
              <a:rPr lang="en-US" altLang="en-US" dirty="0">
                <a:solidFill>
                  <a:schemeClr val="tx2"/>
                </a:solidFill>
                <a:latin typeface="Overpass Light"/>
                <a:cs typeface="Overpass Light"/>
              </a:rPr>
              <a:t>can be done to reduce the risk</a:t>
            </a:r>
            <a:r>
              <a:rPr lang="en-US" altLang="en-US" dirty="0" smtClean="0">
                <a:solidFill>
                  <a:schemeClr val="tx2"/>
                </a:solidFill>
                <a:latin typeface="Overpass Light"/>
                <a:cs typeface="Overpass Light"/>
              </a:rPr>
              <a:t>?</a:t>
            </a:r>
            <a:endParaRPr lang="en-GB" dirty="0">
              <a:solidFill>
                <a:schemeClr val="tx2"/>
              </a:solidFill>
              <a:latin typeface="Overpass Light"/>
              <a:cs typeface="Overpass Light"/>
            </a:endParaRPr>
          </a:p>
        </p:txBody>
      </p:sp>
    </p:spTree>
    <p:extLst>
      <p:ext uri="{BB962C8B-B14F-4D97-AF65-F5344CB8AC3E}">
        <p14:creationId xmlns:p14="http://schemas.microsoft.com/office/powerpoint/2010/main" val="563420380"/>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9651089" cy="720000"/>
          </a:xfrm>
        </p:spPr>
        <p:txBody>
          <a:bodyPr/>
          <a:lstStyle/>
          <a:p>
            <a:pPr>
              <a:defRPr/>
            </a:pPr>
            <a:r>
              <a:rPr lang="en-US" altLang="en-US" b="0" dirty="0"/>
              <a:t>3. Identify current control measures and whether further controls are required to reduce risk </a:t>
            </a: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126</a:t>
            </a:fld>
            <a:endParaRPr lang="en-GB"/>
          </a:p>
        </p:txBody>
      </p:sp>
      <p:sp>
        <p:nvSpPr>
          <p:cNvPr id="11" name="Marcador de texto 10"/>
          <p:cNvSpPr>
            <a:spLocks noGrp="1"/>
          </p:cNvSpPr>
          <p:nvPr>
            <p:ph type="body" sz="quarter" idx="13"/>
          </p:nvPr>
        </p:nvSpPr>
        <p:spPr>
          <a:xfrm>
            <a:off x="5176576" y="5202484"/>
            <a:ext cx="2936725" cy="936640"/>
          </a:xfrm>
        </p:spPr>
        <p:txBody>
          <a:bodyPr/>
          <a:lstStyle/>
          <a:p>
            <a:r>
              <a:rPr lang="en-US" altLang="en-US" sz="2000" dirty="0">
                <a:solidFill>
                  <a:schemeClr val="tx2"/>
                </a:solidFill>
              </a:rPr>
              <a:t>The level of residual risk helps to prioritize actions</a:t>
            </a:r>
          </a:p>
        </p:txBody>
      </p:sp>
      <p:sp>
        <p:nvSpPr>
          <p:cNvPr id="10" name="Rectángulo 9"/>
          <p:cNvSpPr/>
          <p:nvPr/>
        </p:nvSpPr>
        <p:spPr>
          <a:xfrm>
            <a:off x="471321" y="2483236"/>
            <a:ext cx="7800720" cy="2474524"/>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en-GB" dirty="0" smtClean="0">
                <a:solidFill>
                  <a:srgbClr val="FA3C4B"/>
                </a:solidFill>
                <a:latin typeface="Overpass Bold"/>
                <a:cs typeface="Overpass Bold"/>
              </a:rPr>
              <a:t>Operator</a:t>
            </a:r>
          </a:p>
          <a:p>
            <a:pPr eaLnBrk="0" fontAlgn="base" hangingPunct="0">
              <a:spcBef>
                <a:spcPct val="0"/>
              </a:spcBef>
              <a:spcAft>
                <a:spcPct val="0"/>
              </a:spcAft>
              <a:buClr>
                <a:schemeClr val="accent2"/>
              </a:buClr>
            </a:pPr>
            <a:endParaRPr lang="en-GB" b="1" dirty="0">
              <a:latin typeface="Overpass Bold"/>
              <a:cs typeface="Overpass Bold"/>
            </a:endParaRPr>
          </a:p>
          <a:p>
            <a:pPr marL="285750" lvl="1" indent="-285750" algn="ctr" eaLnBrk="0" fontAlgn="base" hangingPunct="0">
              <a:lnSpc>
                <a:spcPct val="150000"/>
              </a:lnSpc>
              <a:spcBef>
                <a:spcPct val="0"/>
              </a:spcBef>
              <a:spcAft>
                <a:spcPct val="0"/>
              </a:spcAft>
              <a:buClr>
                <a:schemeClr val="accent2"/>
              </a:buClr>
              <a:buFont typeface="Lucida Grande"/>
              <a:buChar char="►"/>
            </a:pPr>
            <a:r>
              <a:rPr lang="en-US" altLang="en-US" dirty="0" smtClean="0">
                <a:solidFill>
                  <a:schemeClr val="tx2"/>
                </a:solidFill>
                <a:latin typeface="Overpass Light"/>
                <a:cs typeface="Overpass Light"/>
              </a:rPr>
              <a:t>cutting </a:t>
            </a:r>
            <a:r>
              <a:rPr lang="en-US" altLang="en-US" dirty="0">
                <a:solidFill>
                  <a:schemeClr val="tx2"/>
                </a:solidFill>
                <a:latin typeface="Overpass Light"/>
                <a:cs typeface="Overpass Light"/>
              </a:rPr>
              <a:t>hand on </a:t>
            </a:r>
            <a:r>
              <a:rPr lang="en-US" altLang="en-US" dirty="0" smtClean="0">
                <a:solidFill>
                  <a:schemeClr val="tx2"/>
                </a:solidFill>
                <a:latin typeface="Overpass Light"/>
                <a:cs typeface="Overpass Light"/>
              </a:rPr>
              <a:t>blade – </a:t>
            </a:r>
            <a:r>
              <a:rPr lang="en-US" altLang="en-US" dirty="0">
                <a:solidFill>
                  <a:schemeClr val="tx2"/>
                </a:solidFill>
                <a:latin typeface="Overpass Light"/>
                <a:cs typeface="Overpass Light"/>
              </a:rPr>
              <a:t>likelihood probable, consequences (severity) very harmful: </a:t>
            </a:r>
            <a:r>
              <a:rPr lang="en-US" altLang="en-US" dirty="0">
                <a:solidFill>
                  <a:srgbClr val="FF0000"/>
                </a:solidFill>
                <a:latin typeface="Overpass Bold"/>
                <a:cs typeface="Overpass Bold"/>
              </a:rPr>
              <a:t>RED ZONE, (HIGH RISK)</a:t>
            </a:r>
          </a:p>
          <a:p>
            <a:pPr marL="285750" indent="-285750" eaLnBrk="0" fontAlgn="base" hangingPunct="0">
              <a:lnSpc>
                <a:spcPct val="80000"/>
              </a:lnSpc>
              <a:spcBef>
                <a:spcPct val="0"/>
              </a:spcBef>
              <a:spcAft>
                <a:spcPct val="0"/>
              </a:spcAft>
              <a:buClr>
                <a:schemeClr val="accent2"/>
              </a:buClr>
              <a:buFont typeface="Lucida Grande"/>
              <a:buChar char="►"/>
            </a:pPr>
            <a:endParaRPr lang="en-GB" dirty="0" smtClean="0">
              <a:latin typeface="Overpass Light"/>
              <a:cs typeface="Overpass Light"/>
            </a:endParaRPr>
          </a:p>
          <a:p>
            <a:pPr marL="285750" indent="-285750" algn="ctr" eaLnBrk="0" fontAlgn="base" hangingPunct="0">
              <a:lnSpc>
                <a:spcPct val="130000"/>
              </a:lnSpc>
              <a:spcBef>
                <a:spcPct val="0"/>
              </a:spcBef>
              <a:spcAft>
                <a:spcPct val="0"/>
              </a:spcAft>
              <a:buClr>
                <a:schemeClr val="accent2"/>
              </a:buClr>
              <a:buFont typeface="Lucida Grande"/>
              <a:buChar char="►"/>
            </a:pPr>
            <a:r>
              <a:rPr lang="en-GB" altLang="en-US" dirty="0" smtClean="0">
                <a:solidFill>
                  <a:schemeClr val="tx2"/>
                </a:solidFill>
                <a:latin typeface="Overpass Light"/>
                <a:cs typeface="Overpass Light"/>
              </a:rPr>
              <a:t>Any </a:t>
            </a:r>
            <a:r>
              <a:rPr lang="en-GB" altLang="en-US" dirty="0">
                <a:solidFill>
                  <a:schemeClr val="tx2"/>
                </a:solidFill>
                <a:latin typeface="Overpass Light"/>
                <a:cs typeface="Overpass Light"/>
              </a:rPr>
              <a:t>further action required to reduce the risk? </a:t>
            </a:r>
          </a:p>
          <a:p>
            <a:pPr lvl="1" algn="ctr">
              <a:defRPr/>
            </a:pPr>
            <a:r>
              <a:rPr lang="en-GB" altLang="en-US" dirty="0">
                <a:solidFill>
                  <a:schemeClr val="tx2"/>
                </a:solidFill>
                <a:latin typeface="Overpass Light"/>
                <a:cs typeface="Overpass Light"/>
              </a:rPr>
              <a:t>Yes = what</a:t>
            </a:r>
            <a:r>
              <a:rPr lang="en-GB" altLang="en-US" dirty="0" smtClean="0">
                <a:solidFill>
                  <a:schemeClr val="tx2"/>
                </a:solidFill>
                <a:latin typeface="Overpass Light"/>
                <a:cs typeface="Overpass Light"/>
              </a:rPr>
              <a:t>?</a:t>
            </a:r>
            <a:endParaRPr lang="en-GB" altLang="en-US" dirty="0">
              <a:solidFill>
                <a:schemeClr val="tx2"/>
              </a:solidFill>
              <a:latin typeface="Overpass Light"/>
              <a:cs typeface="Overpass Light"/>
            </a:endParaRPr>
          </a:p>
        </p:txBody>
      </p:sp>
      <p:sp>
        <p:nvSpPr>
          <p:cNvPr id="8" name="CuadroTexto 7"/>
          <p:cNvSpPr txBox="1"/>
          <p:nvPr/>
        </p:nvSpPr>
        <p:spPr>
          <a:xfrm>
            <a:off x="10811857" y="4251519"/>
            <a:ext cx="184666" cy="369332"/>
          </a:xfrm>
          <a:prstGeom prst="rect">
            <a:avLst/>
          </a:prstGeom>
          <a:noFill/>
        </p:spPr>
        <p:txBody>
          <a:bodyPr wrap="none" rtlCol="0">
            <a:spAutoFit/>
          </a:bodyPr>
          <a:lstStyle/>
          <a:p>
            <a:endParaRPr lang="es-ES" dirty="0"/>
          </a:p>
        </p:txBody>
      </p:sp>
    </p:spTree>
    <p:extLst>
      <p:ext uri="{BB962C8B-B14F-4D97-AF65-F5344CB8AC3E}">
        <p14:creationId xmlns:p14="http://schemas.microsoft.com/office/powerpoint/2010/main" val="35201967"/>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7322925" cy="720000"/>
          </a:xfrm>
        </p:spPr>
        <p:txBody>
          <a:bodyPr/>
          <a:lstStyle/>
          <a:p>
            <a:pPr>
              <a:defRPr/>
            </a:pPr>
            <a:r>
              <a:rPr lang="en-US" altLang="en-US" b="0" dirty="0"/>
              <a:t>3. Identify current control measures and whether further controls are required to reduce risk </a:t>
            </a: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127</a:t>
            </a:fld>
            <a:endParaRPr lang="en-GB"/>
          </a:p>
        </p:txBody>
      </p:sp>
      <p:sp>
        <p:nvSpPr>
          <p:cNvPr id="10" name="Rectángulo 9"/>
          <p:cNvSpPr/>
          <p:nvPr/>
        </p:nvSpPr>
        <p:spPr>
          <a:xfrm>
            <a:off x="453685" y="2503779"/>
            <a:ext cx="6648045" cy="3323987"/>
          </a:xfrm>
          <a:prstGeom prst="rect">
            <a:avLst/>
          </a:prstGeom>
        </p:spPr>
        <p:txBody>
          <a:bodyPr wrap="square">
            <a:spAutoFit/>
          </a:bodyPr>
          <a:lstStyle/>
          <a:p>
            <a:pPr marL="285750" indent="-285750" eaLnBrk="0" fontAlgn="base" hangingPunct="0">
              <a:lnSpc>
                <a:spcPct val="150000"/>
              </a:lnSpc>
              <a:spcBef>
                <a:spcPct val="0"/>
              </a:spcBef>
              <a:spcAft>
                <a:spcPct val="0"/>
              </a:spcAft>
              <a:buClr>
                <a:schemeClr val="accent2"/>
              </a:buClr>
              <a:buFont typeface="Lucida Grande"/>
              <a:buChar char="►"/>
            </a:pPr>
            <a:r>
              <a:rPr lang="en-US" altLang="en-US" dirty="0" smtClean="0">
                <a:solidFill>
                  <a:schemeClr val="tx2"/>
                </a:solidFill>
                <a:latin typeface="Overpass Light"/>
                <a:cs typeface="Overpass Light"/>
              </a:rPr>
              <a:t>Ensure </a:t>
            </a:r>
            <a:r>
              <a:rPr lang="en-US" altLang="en-US" dirty="0">
                <a:solidFill>
                  <a:schemeClr val="tx2"/>
                </a:solidFill>
                <a:latin typeface="Overpass Light"/>
                <a:cs typeface="Overpass Light"/>
              </a:rPr>
              <a:t>machine is adequately </a:t>
            </a:r>
            <a:r>
              <a:rPr lang="en-US" altLang="en-US" dirty="0" smtClean="0">
                <a:solidFill>
                  <a:schemeClr val="tx2"/>
                </a:solidFill>
                <a:latin typeface="Overpass Light"/>
                <a:cs typeface="Overpass Light"/>
              </a:rPr>
              <a:t>guarded</a:t>
            </a:r>
          </a:p>
          <a:p>
            <a:pPr marL="285750" indent="-285750" eaLnBrk="0" fontAlgn="base" hangingPunct="0">
              <a:lnSpc>
                <a:spcPct val="150000"/>
              </a:lnSpc>
              <a:spcBef>
                <a:spcPct val="0"/>
              </a:spcBef>
              <a:spcAft>
                <a:spcPct val="0"/>
              </a:spcAft>
              <a:buClr>
                <a:schemeClr val="accent2"/>
              </a:buClr>
              <a:buFont typeface="Lucida Grande"/>
              <a:buChar char="►"/>
            </a:pPr>
            <a:r>
              <a:rPr lang="en-US" altLang="en-US" dirty="0" smtClean="0">
                <a:solidFill>
                  <a:schemeClr val="tx2"/>
                </a:solidFill>
                <a:latin typeface="Overpass Light"/>
                <a:cs typeface="Overpass Light"/>
              </a:rPr>
              <a:t>Refresher </a:t>
            </a:r>
            <a:r>
              <a:rPr lang="en-US" altLang="en-US" dirty="0">
                <a:solidFill>
                  <a:schemeClr val="tx2"/>
                </a:solidFill>
                <a:latin typeface="Overpass Light"/>
                <a:cs typeface="Overpass Light"/>
              </a:rPr>
              <a:t>training to </a:t>
            </a:r>
            <a:r>
              <a:rPr lang="en-US" altLang="en-US" dirty="0" smtClean="0">
                <a:solidFill>
                  <a:schemeClr val="tx2"/>
                </a:solidFill>
                <a:latin typeface="Overpass Light"/>
                <a:cs typeface="Overpass Light"/>
              </a:rPr>
              <a:t>operator</a:t>
            </a:r>
          </a:p>
          <a:p>
            <a:pPr marL="285750" indent="-285750" eaLnBrk="0" fontAlgn="base" hangingPunct="0">
              <a:lnSpc>
                <a:spcPct val="150000"/>
              </a:lnSpc>
              <a:spcBef>
                <a:spcPct val="0"/>
              </a:spcBef>
              <a:spcAft>
                <a:spcPct val="0"/>
              </a:spcAft>
              <a:buClr>
                <a:schemeClr val="accent2"/>
              </a:buClr>
              <a:buFont typeface="Lucida Grande"/>
              <a:buChar char="►"/>
            </a:pPr>
            <a:r>
              <a:rPr lang="en-US" altLang="en-US" dirty="0" smtClean="0">
                <a:solidFill>
                  <a:schemeClr val="tx2"/>
                </a:solidFill>
                <a:latin typeface="Overpass Light"/>
                <a:cs typeface="Overpass Light"/>
              </a:rPr>
              <a:t>Refresher </a:t>
            </a:r>
            <a:r>
              <a:rPr lang="en-US" altLang="en-US" dirty="0">
                <a:solidFill>
                  <a:schemeClr val="tx2"/>
                </a:solidFill>
                <a:latin typeface="Overpass Light"/>
                <a:cs typeface="Overpass Light"/>
              </a:rPr>
              <a:t>training to </a:t>
            </a:r>
            <a:r>
              <a:rPr lang="en-US" altLang="en-US" dirty="0" smtClean="0">
                <a:solidFill>
                  <a:schemeClr val="tx2"/>
                </a:solidFill>
                <a:latin typeface="Overpass Light"/>
                <a:cs typeface="Overpass Light"/>
              </a:rPr>
              <a:t>supervisor</a:t>
            </a:r>
          </a:p>
          <a:p>
            <a:pPr marL="285750" indent="-285750" eaLnBrk="0" fontAlgn="base" hangingPunct="0">
              <a:lnSpc>
                <a:spcPct val="150000"/>
              </a:lnSpc>
              <a:spcBef>
                <a:spcPct val="0"/>
              </a:spcBef>
              <a:spcAft>
                <a:spcPct val="0"/>
              </a:spcAft>
              <a:buClr>
                <a:schemeClr val="accent2"/>
              </a:buClr>
              <a:buFont typeface="Lucida Grande"/>
              <a:buChar char="►"/>
            </a:pPr>
            <a:r>
              <a:rPr lang="en-US" altLang="en-US" dirty="0" smtClean="0">
                <a:solidFill>
                  <a:schemeClr val="tx2"/>
                </a:solidFill>
                <a:latin typeface="Overpass Light"/>
                <a:cs typeface="Overpass Light"/>
              </a:rPr>
              <a:t>Increase </a:t>
            </a:r>
            <a:r>
              <a:rPr lang="en-US" altLang="en-US" dirty="0">
                <a:solidFill>
                  <a:schemeClr val="tx2"/>
                </a:solidFill>
                <a:latin typeface="Overpass Light"/>
                <a:cs typeface="Overpass Light"/>
              </a:rPr>
              <a:t>frequency of workplace </a:t>
            </a:r>
            <a:r>
              <a:rPr lang="en-US" altLang="en-US" dirty="0" smtClean="0">
                <a:solidFill>
                  <a:schemeClr val="tx2"/>
                </a:solidFill>
                <a:latin typeface="Overpass Light"/>
                <a:cs typeface="Overpass Light"/>
              </a:rPr>
              <a:t>inspections</a:t>
            </a:r>
            <a:endParaRPr lang="en-US" dirty="0" smtClean="0">
              <a:solidFill>
                <a:schemeClr val="tx2"/>
              </a:solidFill>
              <a:latin typeface="Overpass Light"/>
              <a:cs typeface="Overpass Light"/>
            </a:endParaRPr>
          </a:p>
          <a:p>
            <a:pPr marL="635000" lvl="1" indent="-284163">
              <a:lnSpc>
                <a:spcPct val="150000"/>
              </a:lnSpc>
              <a:buClr>
                <a:schemeClr val="accent1"/>
              </a:buClr>
              <a:buFont typeface="Lucida Grande"/>
              <a:buChar char="►"/>
            </a:pPr>
            <a:r>
              <a:rPr lang="en-US" altLang="en-US" dirty="0" smtClean="0">
                <a:solidFill>
                  <a:schemeClr val="tx2"/>
                </a:solidFill>
                <a:latin typeface="Overpass Light"/>
                <a:cs typeface="Overpass Light"/>
              </a:rPr>
              <a:t>Are </a:t>
            </a:r>
            <a:r>
              <a:rPr lang="en-US" altLang="en-US" dirty="0">
                <a:solidFill>
                  <a:schemeClr val="tx2"/>
                </a:solidFill>
                <a:latin typeface="Overpass Light"/>
                <a:cs typeface="Overpass Light"/>
              </a:rPr>
              <a:t>all operators </a:t>
            </a:r>
            <a:r>
              <a:rPr lang="en-US" altLang="en-US" dirty="0" smtClean="0">
                <a:solidFill>
                  <a:schemeClr val="tx2"/>
                </a:solidFill>
                <a:latin typeface="Overpass Light"/>
                <a:cs typeface="Overpass Light"/>
              </a:rPr>
              <a:t>trained</a:t>
            </a:r>
          </a:p>
          <a:p>
            <a:pPr marL="635000" lvl="1" indent="-284163">
              <a:lnSpc>
                <a:spcPct val="150000"/>
              </a:lnSpc>
              <a:buClr>
                <a:schemeClr val="accent1"/>
              </a:buClr>
              <a:buFont typeface="Lucida Grande"/>
              <a:buChar char="►"/>
            </a:pPr>
            <a:r>
              <a:rPr lang="en-US" altLang="en-US" dirty="0" smtClean="0">
                <a:solidFill>
                  <a:schemeClr val="tx2"/>
                </a:solidFill>
                <a:latin typeface="Overpass Light"/>
                <a:cs typeface="Overpass Light"/>
              </a:rPr>
              <a:t>Are </a:t>
            </a:r>
            <a:r>
              <a:rPr lang="en-US" altLang="en-US" dirty="0">
                <a:solidFill>
                  <a:schemeClr val="tx2"/>
                </a:solidFill>
                <a:latin typeface="Overpass Light"/>
                <a:cs typeface="Overpass Light"/>
              </a:rPr>
              <a:t>operators using engineering controls </a:t>
            </a:r>
            <a:r>
              <a:rPr lang="en-US" altLang="en-US" dirty="0" smtClean="0">
                <a:solidFill>
                  <a:schemeClr val="tx2"/>
                </a:solidFill>
                <a:latin typeface="Overpass Light"/>
                <a:cs typeface="Overpass Light"/>
              </a:rPr>
              <a:t>correctly</a:t>
            </a:r>
          </a:p>
          <a:p>
            <a:pPr marL="635000" lvl="1" indent="-284163">
              <a:lnSpc>
                <a:spcPct val="150000"/>
              </a:lnSpc>
              <a:buClr>
                <a:schemeClr val="accent1"/>
              </a:buClr>
              <a:buFont typeface="Lucida Grande"/>
              <a:buChar char="►"/>
            </a:pPr>
            <a:r>
              <a:rPr lang="en-US" altLang="en-US" dirty="0" smtClean="0">
                <a:solidFill>
                  <a:schemeClr val="tx2"/>
                </a:solidFill>
                <a:latin typeface="Overpass Light"/>
                <a:cs typeface="Overpass Light"/>
              </a:rPr>
              <a:t>Is </a:t>
            </a:r>
            <a:r>
              <a:rPr lang="en-US" altLang="en-US" dirty="0">
                <a:solidFill>
                  <a:schemeClr val="tx2"/>
                </a:solidFill>
                <a:latin typeface="Overpass Light"/>
                <a:cs typeface="Overpass Light"/>
              </a:rPr>
              <a:t>PPE being </a:t>
            </a:r>
            <a:r>
              <a:rPr lang="en-US" altLang="en-US" dirty="0" smtClean="0">
                <a:solidFill>
                  <a:schemeClr val="tx2"/>
                </a:solidFill>
                <a:latin typeface="Overpass Light"/>
                <a:cs typeface="Overpass Light"/>
              </a:rPr>
              <a:t>worn</a:t>
            </a:r>
            <a:endParaRPr lang="en-US" dirty="0" smtClean="0">
              <a:solidFill>
                <a:schemeClr val="tx2"/>
              </a:solidFill>
              <a:latin typeface="Overpass Light"/>
              <a:cs typeface="Overpass Light"/>
            </a:endParaRPr>
          </a:p>
          <a:p>
            <a:pPr marL="285750" lvl="1" indent="-285750">
              <a:lnSpc>
                <a:spcPct val="120000"/>
              </a:lnSpc>
              <a:buClr>
                <a:schemeClr val="accent2"/>
              </a:buClr>
              <a:buFont typeface="Lucida Grande"/>
              <a:buChar char="►"/>
            </a:pPr>
            <a:r>
              <a:rPr lang="en-US" altLang="en-US" dirty="0" smtClean="0">
                <a:solidFill>
                  <a:schemeClr val="tx2"/>
                </a:solidFill>
                <a:latin typeface="Overpass Light"/>
                <a:cs typeface="Overpass Light"/>
              </a:rPr>
              <a:t>…</a:t>
            </a:r>
            <a:endParaRPr lang="en-US" altLang="en-US" dirty="0">
              <a:solidFill>
                <a:schemeClr val="tx2"/>
              </a:solidFill>
              <a:latin typeface="Overpass Light"/>
              <a:cs typeface="Overpass Light"/>
            </a:endParaRPr>
          </a:p>
        </p:txBody>
      </p:sp>
      <p:pic>
        <p:nvPicPr>
          <p:cNvPr id="3" name="Imagen 2" descr="pexels-tiger-lily-4481258.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1440" y="1477729"/>
            <a:ext cx="2987560" cy="4480908"/>
          </a:xfrm>
          <a:prstGeom prst="rect">
            <a:avLst/>
          </a:prstGeom>
          <a:ln>
            <a:noFill/>
          </a:ln>
          <a:effectLst>
            <a:outerShdw blurRad="292100" dist="139700" dir="2700000" algn="tl" rotWithShape="0">
              <a:srgbClr val="333333">
                <a:alpha val="65000"/>
              </a:srgbClr>
            </a:outerShdw>
          </a:effectLst>
        </p:spPr>
      </p:pic>
      <p:sp>
        <p:nvSpPr>
          <p:cNvPr id="9" name="Text Placeholder 11"/>
          <p:cNvSpPr txBox="1">
            <a:spLocks/>
          </p:cNvSpPr>
          <p:nvPr/>
        </p:nvSpPr>
        <p:spPr>
          <a:xfrm>
            <a:off x="8072634" y="5449900"/>
            <a:ext cx="2717309" cy="20651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000" b="0" kern="1200">
                <a:solidFill>
                  <a:schemeClr val="bg1"/>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000" kern="1200">
                <a:solidFill>
                  <a:schemeClr val="bg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000" kern="1200">
                <a:solidFill>
                  <a:schemeClr val="bg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000" b="1" kern="1200">
                <a:solidFill>
                  <a:schemeClr val="bg1"/>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000" kern="1200">
                <a:solidFill>
                  <a:schemeClr val="bg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PH: </a:t>
            </a:r>
            <a:r>
              <a:rPr lang="mr-IN" dirty="0" smtClean="0"/>
              <a:t>pexels</a:t>
            </a:r>
            <a:r>
              <a:rPr lang="mr-IN" dirty="0"/>
              <a:t>-tiger-</a:t>
            </a:r>
            <a:r>
              <a:rPr lang="mr-IN" dirty="0" smtClean="0"/>
              <a:t>lily</a:t>
            </a:r>
            <a:endParaRPr lang="es-ES" dirty="0"/>
          </a:p>
        </p:txBody>
      </p:sp>
    </p:spTree>
    <p:extLst>
      <p:ext uri="{BB962C8B-B14F-4D97-AF65-F5344CB8AC3E}">
        <p14:creationId xmlns:p14="http://schemas.microsoft.com/office/powerpoint/2010/main" val="4764894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Engineering controls - Guarding</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128</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3" name="Imagen 2" descr="128a_slid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347" y="2690778"/>
            <a:ext cx="3016080" cy="3244571"/>
          </a:xfrm>
          <a:prstGeom prst="rect">
            <a:avLst/>
          </a:prstGeom>
          <a:ln>
            <a:noFill/>
          </a:ln>
          <a:effectLst>
            <a:outerShdw blurRad="292100" dist="139700" dir="2700000" algn="tl" rotWithShape="0">
              <a:srgbClr val="333333">
                <a:alpha val="65000"/>
              </a:srgbClr>
            </a:outerShdw>
          </a:effectLst>
        </p:spPr>
      </p:pic>
      <p:pic>
        <p:nvPicPr>
          <p:cNvPr id="11" name="Imagen 10" descr="128b_slid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5044" y="2711991"/>
            <a:ext cx="4435768" cy="33017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1640232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Session 5</a:t>
            </a:r>
            <a:endParaRPr lang="es-ES" b="0" dirty="0"/>
          </a:p>
        </p:txBody>
      </p:sp>
      <p:sp>
        <p:nvSpPr>
          <p:cNvPr id="3" name="Marcador de texto 2"/>
          <p:cNvSpPr>
            <a:spLocks noGrp="1"/>
          </p:cNvSpPr>
          <p:nvPr>
            <p:ph type="body" idx="1"/>
          </p:nvPr>
        </p:nvSpPr>
        <p:spPr>
          <a:xfrm>
            <a:off x="490538" y="3596780"/>
            <a:ext cx="8540283" cy="1656000"/>
          </a:xfrm>
        </p:spPr>
        <p:txBody>
          <a:bodyPr/>
          <a:lstStyle/>
          <a:p>
            <a:r>
              <a:rPr lang="en-US" sz="3200" dirty="0">
                <a:latin typeface="Overpass Light"/>
                <a:cs typeface="Overpass Light"/>
              </a:rPr>
              <a:t>Risk assessment the process  (Continued)</a:t>
            </a:r>
            <a:endParaRPr lang="es-ES" sz="3200" dirty="0">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129</a:t>
            </a:fld>
            <a:endParaRPr lang="en-GB"/>
          </a:p>
        </p:txBody>
      </p:sp>
      <p:sp>
        <p:nvSpPr>
          <p:cNvPr id="8" name="Footer Placeholder 4"/>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Imagen 9" descr="foto_recortada_5.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1449" y="2803449"/>
            <a:ext cx="7086209" cy="4087892"/>
          </a:xfrm>
          <a:prstGeom prst="rect">
            <a:avLst/>
          </a:prstGeom>
        </p:spPr>
      </p:pic>
    </p:spTree>
    <p:extLst>
      <p:ext uri="{BB962C8B-B14F-4D97-AF65-F5344CB8AC3E}">
        <p14:creationId xmlns:p14="http://schemas.microsoft.com/office/powerpoint/2010/main" val="38139445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Why implement OSH measures at workplace?</a:t>
            </a:r>
            <a:endParaRPr lang="en-GB" b="0" dirty="0"/>
          </a:p>
        </p:txBody>
      </p:sp>
      <p:sp>
        <p:nvSpPr>
          <p:cNvPr id="3" name="Content Placeholder 2"/>
          <p:cNvSpPr>
            <a:spLocks noGrp="1"/>
          </p:cNvSpPr>
          <p:nvPr>
            <p:ph sz="half" idx="1"/>
          </p:nvPr>
        </p:nvSpPr>
        <p:spPr>
          <a:xfrm>
            <a:off x="490537" y="2393950"/>
            <a:ext cx="6868555" cy="3482976"/>
          </a:xfrm>
        </p:spPr>
        <p:txBody>
          <a:bodyPr/>
          <a:lstStyle/>
          <a:p>
            <a:pPr marL="342900" indent="-342900" algn="just">
              <a:buAutoNum type="arabicPeriod" startAt="2"/>
            </a:pPr>
            <a:r>
              <a:rPr lang="fr-CH" dirty="0" smtClean="0">
                <a:solidFill>
                  <a:schemeClr val="accent2">
                    <a:lumMod val="75000"/>
                  </a:schemeClr>
                </a:solidFill>
              </a:rPr>
              <a:t>Legal responsibility</a:t>
            </a:r>
            <a:endParaRPr lang="en-US" dirty="0" smtClean="0">
              <a:solidFill>
                <a:schemeClr val="accent2">
                  <a:lumMod val="75000"/>
                </a:schemeClr>
              </a:solidFill>
            </a:endParaRPr>
          </a:p>
          <a:p>
            <a:pPr lvl="2">
              <a:lnSpc>
                <a:spcPct val="150000"/>
              </a:lnSpc>
            </a:pPr>
            <a:r>
              <a:rPr lang="en-US" dirty="0" smtClean="0">
                <a:solidFill>
                  <a:schemeClr val="tx2"/>
                </a:solidFill>
                <a:latin typeface="Overpass Light" panose="00000400000000000000" pitchFamily="2" charset="0"/>
              </a:rPr>
              <a:t>Employers have the </a:t>
            </a:r>
            <a:r>
              <a:rPr lang="fr-CH" dirty="0" err="1" smtClean="0">
                <a:solidFill>
                  <a:schemeClr val="tx2"/>
                </a:solidFill>
                <a:latin typeface="Overpass Light" panose="00000400000000000000" pitchFamily="2" charset="0"/>
              </a:rPr>
              <a:t>responsibility</a:t>
            </a:r>
            <a:r>
              <a:rPr lang="fr-CH" dirty="0" smtClean="0">
                <a:solidFill>
                  <a:schemeClr val="tx2"/>
                </a:solidFill>
                <a:latin typeface="Overpass Light" panose="00000400000000000000" pitchFamily="2" charset="0"/>
              </a:rPr>
              <a:t> </a:t>
            </a:r>
            <a:r>
              <a:rPr lang="en-US" dirty="0" smtClean="0">
                <a:solidFill>
                  <a:schemeClr val="tx2"/>
                </a:solidFill>
                <a:latin typeface="Overpass Light" panose="00000400000000000000" pitchFamily="2" charset="0"/>
              </a:rPr>
              <a:t>to protect their workers</a:t>
            </a:r>
          </a:p>
          <a:p>
            <a:pPr lvl="2"/>
            <a:endParaRPr lang="en-US" dirty="0" smtClean="0">
              <a:solidFill>
                <a:schemeClr val="tx2"/>
              </a:solidFill>
              <a:latin typeface="Overpass Light" panose="00000400000000000000" pitchFamily="2" charset="0"/>
            </a:endParaRPr>
          </a:p>
          <a:p>
            <a:pPr lvl="2"/>
            <a:r>
              <a:rPr lang="fr-CH" dirty="0" smtClean="0">
                <a:solidFill>
                  <a:schemeClr val="tx2"/>
                </a:solidFill>
                <a:latin typeface="Overpass Light" panose="00000400000000000000" pitchFamily="2" charset="0"/>
              </a:rPr>
              <a:t>Employers have the responsbility to protect their business against the risks </a:t>
            </a:r>
          </a:p>
          <a:p>
            <a:pPr lvl="2"/>
            <a:endParaRPr lang="fr-CH" dirty="0">
              <a:solidFill>
                <a:schemeClr val="tx2"/>
              </a:solidFill>
              <a:latin typeface="Overpass Light" panose="00000400000000000000" pitchFamily="2" charset="0"/>
            </a:endParaRPr>
          </a:p>
          <a:p>
            <a:pPr lvl="2"/>
            <a:r>
              <a:rPr lang="fr-CH" dirty="0" smtClean="0">
                <a:solidFill>
                  <a:schemeClr val="tx2"/>
                </a:solidFill>
                <a:latin typeface="Overpass Light" panose="00000400000000000000" pitchFamily="2" charset="0"/>
              </a:rPr>
              <a:t>Employers </a:t>
            </a:r>
            <a:r>
              <a:rPr lang="en-GB" dirty="0">
                <a:solidFill>
                  <a:schemeClr val="tx2"/>
                </a:solidFill>
                <a:latin typeface="Overpass Light" panose="00000400000000000000" pitchFamily="2" charset="0"/>
              </a:rPr>
              <a:t>have</a:t>
            </a:r>
            <a:r>
              <a:rPr lang="fr-CH" dirty="0">
                <a:solidFill>
                  <a:schemeClr val="tx2"/>
                </a:solidFill>
                <a:latin typeface="Overpass Light" panose="00000400000000000000" pitchFamily="2" charset="0"/>
              </a:rPr>
              <a:t> the responsibility to </a:t>
            </a:r>
            <a:r>
              <a:rPr lang="en-US" dirty="0">
                <a:solidFill>
                  <a:schemeClr val="tx2"/>
                </a:solidFill>
                <a:latin typeface="Overpass Light" panose="00000400000000000000" pitchFamily="2" charset="0"/>
              </a:rPr>
              <a:t>contribute to the mitigation of the pandemic in the case of OSH measures against COVID 19 and other diseases</a:t>
            </a:r>
            <a:endParaRPr lang="en-GB" dirty="0">
              <a:solidFill>
                <a:schemeClr val="tx2"/>
              </a:solidFill>
              <a:latin typeface="Overpass Light" panose="00000400000000000000" pitchFamily="2" charset="0"/>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13</a:t>
            </a:fld>
            <a:endParaRPr lang="en-GB"/>
          </a:p>
        </p:txBody>
      </p:sp>
      <p:pic>
        <p:nvPicPr>
          <p:cNvPr id="8" name="Imagen 7" descr="13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2058" y="2091762"/>
            <a:ext cx="3772648" cy="3772648"/>
          </a:xfrm>
          <a:prstGeom prst="rect">
            <a:avLst/>
          </a:prstGeom>
        </p:spPr>
      </p:pic>
    </p:spTree>
    <p:extLst>
      <p:ext uri="{BB962C8B-B14F-4D97-AF65-F5344CB8AC3E}">
        <p14:creationId xmlns:p14="http://schemas.microsoft.com/office/powerpoint/2010/main" val="1806531860"/>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3" name="Marcador de pie de página 2"/>
          <p:cNvSpPr>
            <a:spLocks noGrp="1"/>
          </p:cNvSpPr>
          <p:nvPr>
            <p:ph type="ftr" sz="quarter" idx="11"/>
          </p:nvPr>
        </p:nvSpPr>
        <p:spPr/>
        <p:txBody>
          <a:bodyPr/>
          <a:lstStyle/>
          <a:p>
            <a:r>
              <a:rPr lang="en-GB" smtClean="0"/>
              <a:t>Advancing social justice, promoting decent work</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130</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8383426" y="1547243"/>
            <a:ext cx="2874236" cy="4115463"/>
          </a:xfrm>
          <a:prstGeom prst="rect">
            <a:avLst/>
          </a:prstGeom>
          <a:ln>
            <a:noFill/>
          </a:ln>
          <a:effectLst>
            <a:outerShdw blurRad="292100" dist="139700" dir="2700000" algn="tl" rotWithShape="0">
              <a:srgbClr val="333333">
                <a:alpha val="65000"/>
              </a:srgbClr>
            </a:outerShdw>
          </a:effectLst>
        </p:spPr>
      </p:pic>
      <p:sp>
        <p:nvSpPr>
          <p:cNvPr id="17" name="Marcador de texto 16"/>
          <p:cNvSpPr>
            <a:spLocks noGrp="1"/>
          </p:cNvSpPr>
          <p:nvPr>
            <p:ph type="body" sz="quarter" idx="14"/>
          </p:nvPr>
        </p:nvSpPr>
        <p:spPr>
          <a:xfrm>
            <a:off x="8388125" y="1670991"/>
            <a:ext cx="2912859" cy="238449"/>
          </a:xfrm>
        </p:spPr>
        <p:txBody>
          <a:bodyPr/>
          <a:lstStyle/>
          <a:p>
            <a:r>
              <a:rPr lang="en-US" dirty="0" smtClean="0"/>
              <a:t>PH: </a:t>
            </a:r>
            <a:r>
              <a:rPr lang="mr-IN" dirty="0" smtClean="0"/>
              <a:t>pexels</a:t>
            </a:r>
            <a:r>
              <a:rPr lang="mr-IN" dirty="0"/>
              <a:t>-ono-</a:t>
            </a:r>
            <a:r>
              <a:rPr lang="mr-IN" dirty="0" smtClean="0"/>
              <a:t>kosuki</a:t>
            </a:r>
            <a:endParaRPr lang="es-ES" dirty="0"/>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US" b="0" dirty="0" smtClean="0"/>
              <a:t>Session five objectives</a:t>
            </a:r>
            <a:endParaRPr lang="en-GB" b="0" dirty="0"/>
          </a:p>
        </p:txBody>
      </p:sp>
      <p:sp>
        <p:nvSpPr>
          <p:cNvPr id="6" name="Content Placeholder 2"/>
          <p:cNvSpPr txBox="1">
            <a:spLocks/>
          </p:cNvSpPr>
          <p:nvPr/>
        </p:nvSpPr>
        <p:spPr>
          <a:xfrm>
            <a:off x="471861" y="239395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dirty="0" smtClean="0">
                <a:solidFill>
                  <a:schemeClr val="tx2"/>
                </a:solidFill>
              </a:rPr>
              <a:t>At the end of the session, you will be able to:</a:t>
            </a:r>
          </a:p>
          <a:p>
            <a:pPr marL="457200" lvl="1" indent="-457200">
              <a:lnSpc>
                <a:spcPct val="150000"/>
              </a:lnSpc>
              <a:spcBef>
                <a:spcPts val="1200"/>
              </a:spcBef>
              <a:buFont typeface="Calibri" pitchFamily="34" charset="0"/>
              <a:buAutoNum type="arabicPeriod"/>
            </a:pPr>
            <a:r>
              <a:rPr lang="en-GB" b="0" dirty="0" smtClean="0">
                <a:solidFill>
                  <a:schemeClr val="tx2"/>
                </a:solidFill>
                <a:latin typeface="Overpass Light"/>
                <a:cs typeface="Overpass Light"/>
              </a:rPr>
              <a:t>Deepen </a:t>
            </a:r>
            <a:r>
              <a:rPr lang="en-GB" b="0" dirty="0">
                <a:solidFill>
                  <a:schemeClr val="tx2"/>
                </a:solidFill>
                <a:latin typeface="Overpass Light"/>
                <a:cs typeface="Overpass Light"/>
              </a:rPr>
              <a:t>your knowledge of Risk Control </a:t>
            </a:r>
            <a:r>
              <a:rPr lang="en-GB" b="0" dirty="0" smtClean="0">
                <a:solidFill>
                  <a:schemeClr val="tx2"/>
                </a:solidFill>
                <a:latin typeface="Overpass Light"/>
                <a:cs typeface="Overpass Light"/>
              </a:rPr>
              <a:t>Measures</a:t>
            </a:r>
          </a:p>
          <a:p>
            <a:pPr marL="457200" lvl="1" indent="-457200">
              <a:lnSpc>
                <a:spcPct val="150000"/>
              </a:lnSpc>
              <a:spcBef>
                <a:spcPts val="1200"/>
              </a:spcBef>
              <a:buFont typeface="Calibri" pitchFamily="34" charset="0"/>
              <a:buAutoNum type="arabicPeriod"/>
            </a:pPr>
            <a:r>
              <a:rPr lang="en-GB" b="0" dirty="0" smtClean="0">
                <a:solidFill>
                  <a:schemeClr val="tx2"/>
                </a:solidFill>
                <a:latin typeface="Overpass Light"/>
                <a:cs typeface="Overpass Light"/>
              </a:rPr>
              <a:t>Suggest </a:t>
            </a:r>
            <a:r>
              <a:rPr lang="en-GB" b="0" dirty="0">
                <a:solidFill>
                  <a:schemeClr val="tx2"/>
                </a:solidFill>
                <a:latin typeface="Overpass Light"/>
                <a:cs typeface="Overpass Light"/>
              </a:rPr>
              <a:t>risk control measures that could be used to reduce risks identified during previous </a:t>
            </a:r>
            <a:r>
              <a:rPr lang="en-GB" b="0" dirty="0" smtClean="0">
                <a:solidFill>
                  <a:schemeClr val="tx2"/>
                </a:solidFill>
                <a:latin typeface="Overpass Light"/>
                <a:cs typeface="Overpass Light"/>
              </a:rPr>
              <a:t>exercises</a:t>
            </a:r>
            <a:endParaRPr lang="en-GB" dirty="0" smtClean="0">
              <a:solidFill>
                <a:schemeClr val="tx2"/>
              </a:solidFill>
              <a:latin typeface="Overpass Light"/>
              <a:cs typeface="Overpass Light"/>
            </a:endParaRPr>
          </a:p>
          <a:p>
            <a:pPr marL="457200" lvl="1" indent="-457200">
              <a:lnSpc>
                <a:spcPct val="150000"/>
              </a:lnSpc>
              <a:spcBef>
                <a:spcPts val="1200"/>
              </a:spcBef>
              <a:buFont typeface="Calibri" pitchFamily="34" charset="0"/>
              <a:buAutoNum type="arabicPeriod"/>
            </a:pPr>
            <a:r>
              <a:rPr lang="en-GB" b="0" dirty="0" smtClean="0">
                <a:solidFill>
                  <a:schemeClr val="tx2"/>
                </a:solidFill>
                <a:latin typeface="Overpass Light"/>
                <a:cs typeface="Overpass Light"/>
              </a:rPr>
              <a:t>Understand </a:t>
            </a:r>
            <a:r>
              <a:rPr lang="en-GB" b="0" dirty="0">
                <a:solidFill>
                  <a:schemeClr val="tx2"/>
                </a:solidFill>
                <a:latin typeface="Overpass Light"/>
                <a:cs typeface="Overpass Light"/>
              </a:rPr>
              <a:t>steps 4 &amp; 5 of the risk assessment process</a:t>
            </a:r>
          </a:p>
          <a:p>
            <a:pPr marL="457200" lvl="1" indent="-457200">
              <a:lnSpc>
                <a:spcPct val="150000"/>
              </a:lnSpc>
              <a:spcBef>
                <a:spcPts val="1200"/>
              </a:spcBef>
              <a:buFont typeface="Calibri" pitchFamily="34" charset="0"/>
              <a:buAutoNum type="arabicPeriod"/>
            </a:pPr>
            <a:endParaRPr lang="en-US" sz="2000" b="0" dirty="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sp>
        <p:nvSpPr>
          <p:cNvPr id="8" name="Footer Placeholder 5"/>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75755867"/>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p:txBody>
          <a:bodyPr/>
          <a:lstStyle/>
          <a:p>
            <a:r>
              <a:rPr lang="en-US" b="0" dirty="0" smtClean="0"/>
              <a:t>Identify </a:t>
            </a:r>
            <a:r>
              <a:rPr lang="en-US" b="0" dirty="0"/>
              <a:t>and decide on the safety and health risk control measures</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131</a:t>
            </a:fld>
            <a:endParaRPr lang="en-GB"/>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9863" y="2237928"/>
            <a:ext cx="4233163" cy="3795935"/>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409897" y="2134581"/>
            <a:ext cx="4710844" cy="398421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en-US" dirty="0" smtClean="0">
                <a:solidFill>
                  <a:schemeClr val="accent2"/>
                </a:solidFill>
                <a:cs typeface="Overpass Bold"/>
              </a:rPr>
              <a:t>Step </a:t>
            </a:r>
            <a:r>
              <a:rPr lang="en-US" dirty="0">
                <a:solidFill>
                  <a:schemeClr val="accent2"/>
                </a:solidFill>
                <a:cs typeface="Overpass Bold"/>
              </a:rPr>
              <a:t>3 contains two parts: </a:t>
            </a:r>
            <a:endParaRPr lang="en-US" dirty="0" smtClean="0">
              <a:solidFill>
                <a:schemeClr val="accent2"/>
              </a:solidFill>
              <a:cs typeface="Overpass Bold"/>
            </a:endParaRPr>
          </a:p>
          <a:p>
            <a:pPr marL="0" lvl="2" indent="0">
              <a:buNone/>
            </a:pPr>
            <a:endParaRPr lang="en-US" b="1" dirty="0" smtClean="0">
              <a:solidFill>
                <a:schemeClr val="tx2"/>
              </a:solidFill>
              <a:cs typeface="Overpass Bold"/>
            </a:endParaRPr>
          </a:p>
          <a:p>
            <a:pPr lvl="2">
              <a:lnSpc>
                <a:spcPct val="120000"/>
              </a:lnSpc>
            </a:pPr>
            <a:r>
              <a:rPr lang="en-US" dirty="0" smtClean="0">
                <a:solidFill>
                  <a:schemeClr val="tx2"/>
                </a:solidFill>
                <a:cs typeface="Overpass Bold"/>
              </a:rPr>
              <a:t>Step </a:t>
            </a:r>
            <a:r>
              <a:rPr lang="en-US" dirty="0">
                <a:solidFill>
                  <a:schemeClr val="tx2"/>
                </a:solidFill>
                <a:cs typeface="Overpass Bold"/>
              </a:rPr>
              <a:t>3.A</a:t>
            </a:r>
            <a:r>
              <a:rPr lang="en-US" b="1" dirty="0">
                <a:solidFill>
                  <a:schemeClr val="tx2"/>
                </a:solidFill>
                <a:cs typeface="Overpass Bold"/>
              </a:rPr>
              <a:t>: </a:t>
            </a:r>
            <a:r>
              <a:rPr lang="en-US" b="0" dirty="0">
                <a:solidFill>
                  <a:schemeClr val="tx2"/>
                </a:solidFill>
                <a:latin typeface="Overpass Light"/>
                <a:cs typeface="Overpass Light"/>
              </a:rPr>
              <a:t>Identify what you are already doing in terms of existing risk control measures. Is this sufficient to reduce risk to an acceptable level</a:t>
            </a:r>
            <a:r>
              <a:rPr lang="en-US" b="0" dirty="0" smtClean="0">
                <a:solidFill>
                  <a:schemeClr val="tx2"/>
                </a:solidFill>
                <a:latin typeface="Overpass Light"/>
                <a:cs typeface="Overpass Light"/>
              </a:rPr>
              <a:t>?</a:t>
            </a:r>
          </a:p>
          <a:p>
            <a:pPr lvl="2">
              <a:lnSpc>
                <a:spcPct val="120000"/>
              </a:lnSpc>
            </a:pPr>
            <a:endParaRPr lang="en-US" b="0" dirty="0" smtClean="0">
              <a:solidFill>
                <a:schemeClr val="tx2"/>
              </a:solidFill>
              <a:latin typeface="Overpass Light"/>
              <a:cs typeface="Overpass Light"/>
            </a:endParaRPr>
          </a:p>
          <a:p>
            <a:pPr lvl="2">
              <a:lnSpc>
                <a:spcPct val="120000"/>
              </a:lnSpc>
            </a:pPr>
            <a:r>
              <a:rPr lang="en-US" dirty="0" smtClean="0">
                <a:solidFill>
                  <a:schemeClr val="tx2"/>
                </a:solidFill>
                <a:cs typeface="Overpass Bold"/>
              </a:rPr>
              <a:t>Step </a:t>
            </a:r>
            <a:r>
              <a:rPr lang="en-US" dirty="0">
                <a:solidFill>
                  <a:schemeClr val="tx2"/>
                </a:solidFill>
                <a:cs typeface="Overpass Bold"/>
              </a:rPr>
              <a:t>3.B: </a:t>
            </a:r>
            <a:r>
              <a:rPr lang="en-US" b="0" dirty="0">
                <a:solidFill>
                  <a:schemeClr val="tx2"/>
                </a:solidFill>
                <a:latin typeface="Overpass Light"/>
                <a:cs typeface="Overpass Light"/>
              </a:rPr>
              <a:t>Identify what further risk control measures are necessary to reduce risk to an acceptable </a:t>
            </a:r>
            <a:r>
              <a:rPr lang="en-US" b="0" dirty="0" smtClean="0">
                <a:solidFill>
                  <a:schemeClr val="tx2"/>
                </a:solidFill>
                <a:latin typeface="Overpass Light"/>
                <a:cs typeface="Overpass Light"/>
              </a:rPr>
              <a:t>level</a:t>
            </a:r>
            <a:endParaRPr lang="en-GB" b="0" dirty="0">
              <a:solidFill>
                <a:schemeClr val="tx2"/>
              </a:solidFill>
              <a:latin typeface="Overpass Light"/>
              <a:cs typeface="Overpass Light"/>
            </a:endParaRPr>
          </a:p>
          <a:p>
            <a:pPr lvl="2"/>
            <a:endParaRPr lang="en-US" dirty="0" smtClean="0">
              <a:solidFill>
                <a:schemeClr val="tx2"/>
              </a:solidFill>
              <a:latin typeface="Overpass Light"/>
              <a:cs typeface="Overpass Light"/>
            </a:endParaRPr>
          </a:p>
        </p:txBody>
      </p:sp>
    </p:spTree>
    <p:extLst>
      <p:ext uri="{BB962C8B-B14F-4D97-AF65-F5344CB8AC3E}">
        <p14:creationId xmlns:p14="http://schemas.microsoft.com/office/powerpoint/2010/main" val="633199308"/>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4141227" cy="720000"/>
          </a:xfrm>
        </p:spPr>
        <p:txBody>
          <a:bodyPr/>
          <a:lstStyle/>
          <a:p>
            <a:r>
              <a:rPr lang="it-IT" b="0" dirty="0" err="1"/>
              <a:t>Risk</a:t>
            </a:r>
            <a:r>
              <a:rPr lang="it-IT" b="0" dirty="0"/>
              <a:t> </a:t>
            </a:r>
            <a:r>
              <a:rPr lang="it-IT" b="0" dirty="0" err="1"/>
              <a:t>Assessment</a:t>
            </a:r>
            <a:r>
              <a:rPr lang="it-IT" b="0" dirty="0"/>
              <a:t> </a:t>
            </a:r>
            <a:r>
              <a:rPr lang="it-IT" b="0" dirty="0" err="1"/>
              <a:t>Template</a:t>
            </a:r>
            <a:r>
              <a:rPr lang="it-IT" b="0" dirty="0" smtClean="0"/>
              <a:t>: </a:t>
            </a:r>
            <a:r>
              <a:rPr lang="it-IT" b="0" dirty="0" err="1" smtClean="0"/>
              <a:t>Step</a:t>
            </a:r>
            <a:r>
              <a:rPr lang="it-IT" b="0" dirty="0" smtClean="0"/>
              <a:t> 3.A</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132</a:t>
            </a:fld>
            <a:endParaRPr lang="en-GB"/>
          </a:p>
        </p:txBody>
      </p:sp>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3" name="Imagen 2" descr="132_slide_ste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4428" y="1464443"/>
            <a:ext cx="5002563" cy="4782775"/>
          </a:xfrm>
          <a:prstGeom prst="rect">
            <a:avLst/>
          </a:prstGeom>
          <a:noFill/>
          <a:ln>
            <a:noFill/>
          </a:ln>
        </p:spPr>
      </p:pic>
    </p:spTree>
    <p:extLst>
      <p:ext uri="{BB962C8B-B14F-4D97-AF65-F5344CB8AC3E}">
        <p14:creationId xmlns:p14="http://schemas.microsoft.com/office/powerpoint/2010/main" val="958807022"/>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Factory exercise </a:t>
            </a:r>
            <a:r>
              <a:rPr lang="it-IT" b="0" dirty="0"/>
              <a:t>3</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133</a:t>
            </a:fld>
            <a:endParaRPr lang="en-GB"/>
          </a:p>
        </p:txBody>
      </p:sp>
      <p:sp>
        <p:nvSpPr>
          <p:cNvPr id="10" name="Content Placeholder 2"/>
          <p:cNvSpPr txBox="1">
            <a:spLocks/>
          </p:cNvSpPr>
          <p:nvPr/>
        </p:nvSpPr>
        <p:spPr>
          <a:xfrm>
            <a:off x="409897" y="2499315"/>
            <a:ext cx="102730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US" sz="2000" dirty="0" smtClean="0">
                <a:solidFill>
                  <a:schemeClr val="tx2"/>
                </a:solidFill>
                <a:cs typeface="Overpass Bold"/>
              </a:rPr>
              <a:t>Suggest </a:t>
            </a:r>
            <a:r>
              <a:rPr lang="en-US" sz="2000" dirty="0">
                <a:solidFill>
                  <a:schemeClr val="tx2"/>
                </a:solidFill>
                <a:cs typeface="Overpass Bold"/>
              </a:rPr>
              <a:t>control measures for the risk assessed in Exercise 2 using the hierarchy of controls</a:t>
            </a:r>
          </a:p>
          <a:p>
            <a:pPr lvl="2"/>
            <a:endParaRPr lang="en-US" sz="2000" dirty="0" smtClean="0">
              <a:solidFill>
                <a:schemeClr val="tx2"/>
              </a:solidFill>
              <a:latin typeface="Overpass Light"/>
              <a:cs typeface="Overpass Light"/>
            </a:endParaRPr>
          </a:p>
          <a:p>
            <a:pPr lvl="2"/>
            <a:endParaRPr lang="en-US" sz="2000" dirty="0" smtClean="0">
              <a:solidFill>
                <a:schemeClr val="tx2"/>
              </a:solidFill>
              <a:latin typeface="Overpass Light"/>
              <a:cs typeface="Overpass Light"/>
            </a:endParaRPr>
          </a:p>
          <a:p>
            <a:pPr lvl="2"/>
            <a:r>
              <a:rPr lang="en-US" sz="2000" dirty="0" smtClean="0">
                <a:solidFill>
                  <a:schemeClr val="tx2"/>
                </a:solidFill>
                <a:latin typeface="Overpass Light"/>
                <a:cs typeface="Overpass Light"/>
              </a:rPr>
              <a:t>Based </a:t>
            </a:r>
            <a:r>
              <a:rPr lang="en-US" sz="2000" dirty="0">
                <a:solidFill>
                  <a:schemeClr val="tx2"/>
                </a:solidFill>
                <a:latin typeface="Overpass Light"/>
                <a:cs typeface="Overpass Light"/>
              </a:rPr>
              <a:t>on the previous results of Factory exercise 2, select adequate and feasible risk control measures taking into account the hierarchy of </a:t>
            </a:r>
            <a:r>
              <a:rPr lang="en-US" sz="2000" dirty="0" smtClean="0">
                <a:solidFill>
                  <a:schemeClr val="tx2"/>
                </a:solidFill>
                <a:latin typeface="Overpass Light"/>
                <a:cs typeface="Overpass Light"/>
              </a:rPr>
              <a:t>controls</a:t>
            </a:r>
            <a:endParaRPr lang="es-ES" sz="2000" dirty="0">
              <a:solidFill>
                <a:schemeClr val="tx2"/>
              </a:solidFill>
              <a:latin typeface="Overpass Light"/>
              <a:cs typeface="Overpass Light"/>
            </a:endParaRPr>
          </a:p>
          <a:p>
            <a:pPr lvl="2"/>
            <a:endParaRPr lang="en-US" sz="2000" dirty="0">
              <a:solidFill>
                <a:schemeClr val="tx2"/>
              </a:solidFill>
              <a:latin typeface="Overpass Light"/>
              <a:cs typeface="Overpass Light"/>
            </a:endParaRPr>
          </a:p>
          <a:p>
            <a:pPr lvl="2"/>
            <a:endParaRPr lang="en-US" sz="2000" dirty="0">
              <a:solidFill>
                <a:schemeClr val="tx2"/>
              </a:solidFill>
              <a:latin typeface="Overpass Light"/>
              <a:cs typeface="Overpass Light"/>
            </a:endParaRPr>
          </a:p>
        </p:txBody>
      </p:sp>
    </p:spTree>
    <p:extLst>
      <p:ext uri="{BB962C8B-B14F-4D97-AF65-F5344CB8AC3E}">
        <p14:creationId xmlns:p14="http://schemas.microsoft.com/office/powerpoint/2010/main" val="4095074700"/>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10346796" cy="720000"/>
          </a:xfrm>
        </p:spPr>
        <p:txBody>
          <a:bodyPr/>
          <a:lstStyle/>
          <a:p>
            <a:r>
              <a:rPr lang="en-US" b="0" dirty="0"/>
              <a:t>Record who is responsible for implementing which control measures and the timeframe</a:t>
            </a:r>
            <a:endParaRPr lang="es-ES" b="0" dirty="0"/>
          </a:p>
        </p:txBody>
      </p:sp>
      <p:sp>
        <p:nvSpPr>
          <p:cNvPr id="3" name="Marcador de contenido 2"/>
          <p:cNvSpPr>
            <a:spLocks noGrp="1"/>
          </p:cNvSpPr>
          <p:nvPr>
            <p:ph idx="1"/>
          </p:nvPr>
        </p:nvSpPr>
        <p:spPr>
          <a:xfrm>
            <a:off x="490538" y="2393950"/>
            <a:ext cx="5411227" cy="3482975"/>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When </a:t>
            </a:r>
            <a:r>
              <a:rPr lang="en-US" b="0" dirty="0">
                <a:solidFill>
                  <a:schemeClr val="tx2"/>
                </a:solidFill>
                <a:latin typeface="Overpass Light"/>
                <a:cs typeface="Overpass Light"/>
              </a:rPr>
              <a:t>risk control measures are decided on, as per Step 3.B, you need to take action to implement the </a:t>
            </a:r>
            <a:r>
              <a:rPr lang="en-US" b="0" dirty="0" smtClean="0">
                <a:solidFill>
                  <a:schemeClr val="tx2"/>
                </a:solidFill>
                <a:latin typeface="Overpass Light"/>
                <a:cs typeface="Overpass Light"/>
              </a:rPr>
              <a:t>measures</a:t>
            </a: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The </a:t>
            </a:r>
            <a:r>
              <a:rPr lang="en-US" b="0" dirty="0">
                <a:solidFill>
                  <a:schemeClr val="tx2"/>
                </a:solidFill>
                <a:latin typeface="Overpass Light"/>
                <a:cs typeface="Overpass Light"/>
              </a:rPr>
              <a:t>risk assessment has three distinct responsibilities within Step 4: </a:t>
            </a:r>
            <a:endParaRPr lang="en-GB" b="0" dirty="0">
              <a:solidFill>
                <a:schemeClr val="tx2"/>
              </a:solidFill>
              <a:latin typeface="Overpass Light"/>
              <a:cs typeface="Overpass Light"/>
            </a:endParaRPr>
          </a:p>
          <a:p>
            <a:pPr marL="920750" lvl="1" indent="-285750">
              <a:buClr>
                <a:schemeClr val="accent1"/>
              </a:buClr>
              <a:buFont typeface="Lucida Grande"/>
              <a:buChar char="►"/>
            </a:pPr>
            <a:r>
              <a:rPr lang="en-US" b="0" dirty="0" smtClean="0">
                <a:solidFill>
                  <a:schemeClr val="tx2"/>
                </a:solidFill>
                <a:latin typeface="Overpass Light"/>
                <a:cs typeface="Overpass Light"/>
              </a:rPr>
              <a:t>Action </a:t>
            </a:r>
            <a:r>
              <a:rPr lang="en-US" b="0" dirty="0">
                <a:solidFill>
                  <a:schemeClr val="tx2"/>
                </a:solidFill>
                <a:latin typeface="Overpass Light"/>
                <a:cs typeface="Overpass Light"/>
              </a:rPr>
              <a:t>by whom in the enterprise</a:t>
            </a:r>
            <a:r>
              <a:rPr lang="en-US" b="0" dirty="0" smtClean="0">
                <a:solidFill>
                  <a:schemeClr val="tx2"/>
                </a:solidFill>
                <a:latin typeface="Overpass Light"/>
                <a:cs typeface="Overpass Light"/>
              </a:rPr>
              <a:t>?</a:t>
            </a:r>
          </a:p>
          <a:p>
            <a:pPr marL="920750" lvl="1" indent="-285750">
              <a:buClr>
                <a:schemeClr val="accent1"/>
              </a:buClr>
              <a:buFont typeface="Lucida Grande"/>
              <a:buChar char="►"/>
            </a:pPr>
            <a:r>
              <a:rPr lang="en-US" b="0" dirty="0" smtClean="0">
                <a:solidFill>
                  <a:schemeClr val="tx2"/>
                </a:solidFill>
                <a:latin typeface="Overpass Light"/>
                <a:cs typeface="Overpass Light"/>
              </a:rPr>
              <a:t>Action </a:t>
            </a:r>
            <a:r>
              <a:rPr lang="en-US" b="0" dirty="0">
                <a:solidFill>
                  <a:schemeClr val="tx2"/>
                </a:solidFill>
                <a:latin typeface="Overpass Light"/>
                <a:cs typeface="Overpass Light"/>
              </a:rPr>
              <a:t>by when</a:t>
            </a:r>
            <a:r>
              <a:rPr lang="en-US" b="0" dirty="0" smtClean="0">
                <a:solidFill>
                  <a:schemeClr val="tx2"/>
                </a:solidFill>
                <a:latin typeface="Overpass Light"/>
                <a:cs typeface="Overpass Light"/>
              </a:rPr>
              <a:t>?</a:t>
            </a:r>
          </a:p>
          <a:p>
            <a:pPr marL="920750" lvl="1" indent="-285750">
              <a:buClr>
                <a:schemeClr val="accent1"/>
              </a:buClr>
              <a:buFont typeface="Lucida Grande"/>
              <a:buChar char="►"/>
            </a:pPr>
            <a:r>
              <a:rPr lang="en-US" b="0" dirty="0" smtClean="0">
                <a:solidFill>
                  <a:schemeClr val="tx2"/>
                </a:solidFill>
                <a:latin typeface="Overpass Light"/>
                <a:cs typeface="Overpass Light"/>
              </a:rPr>
              <a:t>On </a:t>
            </a:r>
            <a:r>
              <a:rPr lang="en-US" b="0" dirty="0">
                <a:solidFill>
                  <a:schemeClr val="tx2"/>
                </a:solidFill>
                <a:latin typeface="Overpass Light"/>
                <a:cs typeface="Overpass Light"/>
              </a:rPr>
              <a:t>what date was the risk control measure installed or activated? </a:t>
            </a:r>
            <a:endParaRPr lang="en-GB" b="0" dirty="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endParaRPr lang="en-US" altLang="es-ES" b="0" dirty="0" smtClean="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134</a:t>
            </a:fld>
            <a:endParaRPr lang="en-GB"/>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6199" y="2504047"/>
            <a:ext cx="4031859" cy="35691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3955906"/>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4141227" cy="720000"/>
          </a:xfrm>
        </p:spPr>
        <p:txBody>
          <a:bodyPr/>
          <a:lstStyle/>
          <a:p>
            <a:r>
              <a:rPr lang="it-IT" b="0" dirty="0" err="1"/>
              <a:t>Risk</a:t>
            </a:r>
            <a:r>
              <a:rPr lang="it-IT" b="0" dirty="0"/>
              <a:t> </a:t>
            </a:r>
            <a:r>
              <a:rPr lang="it-IT" b="0" dirty="0" err="1"/>
              <a:t>Assessment</a:t>
            </a:r>
            <a:r>
              <a:rPr lang="it-IT" b="0" dirty="0"/>
              <a:t> </a:t>
            </a:r>
            <a:r>
              <a:rPr lang="it-IT" b="0" dirty="0" err="1"/>
              <a:t>Template</a:t>
            </a:r>
            <a:r>
              <a:rPr lang="it-IT" b="0" dirty="0" smtClean="0"/>
              <a:t>: </a:t>
            </a:r>
            <a:r>
              <a:rPr lang="it-IT" b="0" dirty="0" err="1" smtClean="0"/>
              <a:t>Steps</a:t>
            </a:r>
            <a:r>
              <a:rPr lang="it-IT" b="0" dirty="0" smtClean="0"/>
              <a:t> 4 and 5</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135</a:t>
            </a:fld>
            <a:endParaRPr lang="en-GB"/>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589" y="1504765"/>
            <a:ext cx="5077769" cy="4754281"/>
          </a:xfrm>
          <a:prstGeom prst="rect">
            <a:avLst/>
          </a:prstGeom>
        </p:spPr>
      </p:pic>
      <p:sp>
        <p:nvSpPr>
          <p:cNvPr id="8" name="CuadroTexto 7"/>
          <p:cNvSpPr txBox="1"/>
          <p:nvPr/>
        </p:nvSpPr>
        <p:spPr>
          <a:xfrm>
            <a:off x="433294" y="3989294"/>
            <a:ext cx="4347883" cy="1200329"/>
          </a:xfrm>
          <a:prstGeom prst="rect">
            <a:avLst/>
          </a:prstGeom>
          <a:noFill/>
        </p:spPr>
        <p:txBody>
          <a:bodyPr wrap="square" rtlCol="0">
            <a:spAutoFit/>
          </a:bodyPr>
          <a:lstStyle/>
          <a:p>
            <a:r>
              <a:rPr lang="it-IT" dirty="0" err="1">
                <a:solidFill>
                  <a:schemeClr val="accent2"/>
                </a:solidFill>
                <a:latin typeface="Overpass Bold"/>
                <a:cs typeface="Overpass Bold"/>
              </a:rPr>
              <a:t>Step</a:t>
            </a:r>
            <a:r>
              <a:rPr lang="it-IT" dirty="0">
                <a:solidFill>
                  <a:schemeClr val="accent2"/>
                </a:solidFill>
                <a:latin typeface="Overpass Bold"/>
                <a:cs typeface="Overpass Bold"/>
              </a:rPr>
              <a:t> 4: </a:t>
            </a:r>
            <a:r>
              <a:rPr lang="it-IT" dirty="0">
                <a:solidFill>
                  <a:schemeClr val="tx2"/>
                </a:solidFill>
                <a:latin typeface="Overpass Light"/>
                <a:cs typeface="Overpass Light"/>
              </a:rPr>
              <a:t>Action by </a:t>
            </a:r>
            <a:r>
              <a:rPr lang="it-IT" dirty="0" err="1">
                <a:solidFill>
                  <a:schemeClr val="tx2"/>
                </a:solidFill>
                <a:latin typeface="Overpass Light"/>
                <a:cs typeface="Overpass Light"/>
              </a:rPr>
              <a:t>Whom</a:t>
            </a:r>
            <a:r>
              <a:rPr lang="it-IT" dirty="0">
                <a:solidFill>
                  <a:schemeClr val="tx2"/>
                </a:solidFill>
                <a:latin typeface="Overpass Light"/>
                <a:cs typeface="Overpass Light"/>
              </a:rPr>
              <a:t>? By </a:t>
            </a:r>
            <a:r>
              <a:rPr lang="it-IT" dirty="0" err="1">
                <a:solidFill>
                  <a:schemeClr val="tx2"/>
                </a:solidFill>
                <a:latin typeface="Overpass Light"/>
                <a:cs typeface="Overpass Light"/>
              </a:rPr>
              <a:t>When</a:t>
            </a:r>
            <a:r>
              <a:rPr lang="it-IT" dirty="0">
                <a:solidFill>
                  <a:schemeClr val="tx2"/>
                </a:solidFill>
                <a:latin typeface="Overpass Light"/>
                <a:cs typeface="Overpass Light"/>
              </a:rPr>
              <a:t>? </a:t>
            </a:r>
            <a:endParaRPr lang="it-IT" dirty="0" smtClean="0">
              <a:solidFill>
                <a:schemeClr val="tx2"/>
              </a:solidFill>
              <a:latin typeface="Overpass Light"/>
              <a:cs typeface="Overpass Light"/>
            </a:endParaRPr>
          </a:p>
          <a:p>
            <a:endParaRPr lang="it-IT" dirty="0">
              <a:latin typeface="Overpass Light"/>
              <a:cs typeface="Overpass Light"/>
            </a:endParaRPr>
          </a:p>
          <a:p>
            <a:r>
              <a:rPr lang="it-IT" dirty="0" err="1">
                <a:solidFill>
                  <a:srgbClr val="FA3C4B"/>
                </a:solidFill>
                <a:latin typeface="Overpass Bold"/>
                <a:cs typeface="Overpass Bold"/>
              </a:rPr>
              <a:t>Step</a:t>
            </a:r>
            <a:r>
              <a:rPr lang="it-IT" dirty="0">
                <a:solidFill>
                  <a:srgbClr val="FA3C4B"/>
                </a:solidFill>
                <a:latin typeface="Overpass Bold"/>
                <a:cs typeface="Overpass Bold"/>
              </a:rPr>
              <a:t> 5: </a:t>
            </a:r>
            <a:r>
              <a:rPr lang="it-IT" dirty="0">
                <a:solidFill>
                  <a:schemeClr val="tx2"/>
                </a:solidFill>
                <a:latin typeface="Overpass Light"/>
                <a:cs typeface="Overpass Light"/>
              </a:rPr>
              <a:t>Record </a:t>
            </a:r>
            <a:r>
              <a:rPr lang="it-IT" dirty="0" err="1">
                <a:solidFill>
                  <a:schemeClr val="tx2"/>
                </a:solidFill>
                <a:latin typeface="Overpass Light"/>
                <a:cs typeface="Overpass Light"/>
              </a:rPr>
              <a:t>findings</a:t>
            </a:r>
            <a:r>
              <a:rPr lang="it-IT" dirty="0">
                <a:solidFill>
                  <a:schemeClr val="tx2"/>
                </a:solidFill>
                <a:latin typeface="Overpass Light"/>
                <a:cs typeface="Overpass Light"/>
              </a:rPr>
              <a:t>, monitor and </a:t>
            </a:r>
            <a:r>
              <a:rPr lang="it-IT" dirty="0" err="1">
                <a:solidFill>
                  <a:schemeClr val="tx2"/>
                </a:solidFill>
                <a:latin typeface="Overpass Light"/>
                <a:cs typeface="Overpass Light"/>
              </a:rPr>
              <a:t>review</a:t>
            </a:r>
            <a:r>
              <a:rPr lang="it-IT" dirty="0">
                <a:solidFill>
                  <a:schemeClr val="tx2"/>
                </a:solidFill>
                <a:latin typeface="Overpass Light"/>
                <a:cs typeface="Overpass Light"/>
              </a:rPr>
              <a:t> </a:t>
            </a:r>
            <a:r>
              <a:rPr lang="it-IT" dirty="0" err="1">
                <a:solidFill>
                  <a:schemeClr val="tx2"/>
                </a:solidFill>
                <a:latin typeface="Overpass Light"/>
                <a:cs typeface="Overpass Light"/>
              </a:rPr>
              <a:t>as</a:t>
            </a:r>
            <a:r>
              <a:rPr lang="it-IT" dirty="0">
                <a:solidFill>
                  <a:schemeClr val="tx2"/>
                </a:solidFill>
                <a:latin typeface="Overpass Light"/>
                <a:cs typeface="Overpass Light"/>
              </a:rPr>
              <a:t> </a:t>
            </a:r>
            <a:r>
              <a:rPr lang="it-IT" dirty="0" err="1">
                <a:solidFill>
                  <a:schemeClr val="tx2"/>
                </a:solidFill>
                <a:latin typeface="Overpass Light"/>
                <a:cs typeface="Overpass Light"/>
              </a:rPr>
              <a:t>necessary</a:t>
            </a:r>
            <a:r>
              <a:rPr lang="it-IT" dirty="0">
                <a:solidFill>
                  <a:schemeClr val="tx2"/>
                </a:solidFill>
                <a:latin typeface="Overpass Light"/>
                <a:cs typeface="Overpass Light"/>
              </a:rPr>
              <a:t> </a:t>
            </a:r>
            <a:endParaRPr lang="es-ES" dirty="0">
              <a:solidFill>
                <a:schemeClr val="tx2"/>
              </a:solidFill>
              <a:latin typeface="Overpass Light"/>
              <a:cs typeface="Overpass Light"/>
            </a:endParaRPr>
          </a:p>
        </p:txBody>
      </p:sp>
    </p:spTree>
    <p:extLst>
      <p:ext uri="{BB962C8B-B14F-4D97-AF65-F5344CB8AC3E}">
        <p14:creationId xmlns:p14="http://schemas.microsoft.com/office/powerpoint/2010/main" val="451855921"/>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b="0" dirty="0" smtClean="0"/>
              <a:t>Remember</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136</a:t>
            </a:fld>
            <a:endParaRPr lang="en-GB"/>
          </a:p>
        </p:txBody>
      </p:sp>
      <p:sp>
        <p:nvSpPr>
          <p:cNvPr id="10" name="Content Placeholder 2"/>
          <p:cNvSpPr txBox="1">
            <a:spLocks/>
          </p:cNvSpPr>
          <p:nvPr/>
        </p:nvSpPr>
        <p:spPr>
          <a:xfrm>
            <a:off x="409897" y="2429200"/>
            <a:ext cx="10617840" cy="2085693"/>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US" dirty="0" smtClean="0">
                <a:solidFill>
                  <a:schemeClr val="tx2"/>
                </a:solidFill>
                <a:latin typeface="Overpass Light"/>
                <a:cs typeface="Overpass Light"/>
              </a:rPr>
              <a:t>The </a:t>
            </a:r>
            <a:r>
              <a:rPr lang="en-US" dirty="0">
                <a:solidFill>
                  <a:schemeClr val="tx2"/>
                </a:solidFill>
                <a:latin typeface="Overpass Light"/>
                <a:cs typeface="Overpass Light"/>
              </a:rPr>
              <a:t>workers should be informed of the changes to be undertaken and should also be involved in their design and implementation as </a:t>
            </a:r>
            <a:r>
              <a:rPr lang="en-US" dirty="0" smtClean="0">
                <a:solidFill>
                  <a:schemeClr val="tx2"/>
                </a:solidFill>
                <a:latin typeface="Overpass Light"/>
                <a:cs typeface="Overpass Light"/>
              </a:rPr>
              <a:t>appropriate</a:t>
            </a:r>
          </a:p>
          <a:p>
            <a:pPr lvl="2"/>
            <a:endParaRPr lang="en-US" dirty="0" smtClean="0">
              <a:solidFill>
                <a:schemeClr val="tx2"/>
              </a:solidFill>
              <a:latin typeface="Overpass Light"/>
              <a:cs typeface="Overpass Light"/>
            </a:endParaRPr>
          </a:p>
          <a:p>
            <a:pPr lvl="2"/>
            <a:r>
              <a:rPr lang="en-US" dirty="0" smtClean="0">
                <a:solidFill>
                  <a:schemeClr val="tx2"/>
                </a:solidFill>
                <a:latin typeface="Overpass Light"/>
                <a:cs typeface="Overpass Light"/>
              </a:rPr>
              <a:t>Additional </a:t>
            </a:r>
            <a:r>
              <a:rPr lang="en-US" dirty="0">
                <a:solidFill>
                  <a:schemeClr val="tx2"/>
                </a:solidFill>
                <a:latin typeface="Overpass Light"/>
                <a:cs typeface="Overpass Light"/>
              </a:rPr>
              <a:t>training may be needed, especially if the risk control(s) involve changing working methods and </a:t>
            </a:r>
            <a:r>
              <a:rPr lang="en-US" dirty="0" smtClean="0">
                <a:solidFill>
                  <a:schemeClr val="tx2"/>
                </a:solidFill>
                <a:latin typeface="Overpass Light"/>
                <a:cs typeface="Overpass Light"/>
              </a:rPr>
              <a:t>practices</a:t>
            </a:r>
            <a:endParaRPr lang="en-GB" dirty="0">
              <a:solidFill>
                <a:schemeClr val="tx2"/>
              </a:solidFill>
              <a:latin typeface="Overpass Light"/>
              <a:cs typeface="Overpass Light"/>
            </a:endParaRPr>
          </a:p>
        </p:txBody>
      </p:sp>
    </p:spTree>
    <p:extLst>
      <p:ext uri="{BB962C8B-B14F-4D97-AF65-F5344CB8AC3E}">
        <p14:creationId xmlns:p14="http://schemas.microsoft.com/office/powerpoint/2010/main" val="200262730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6905344" cy="720000"/>
          </a:xfrm>
        </p:spPr>
        <p:txBody>
          <a:bodyPr/>
          <a:lstStyle/>
          <a:p>
            <a:r>
              <a:rPr lang="en-US" b="0" dirty="0"/>
              <a:t>Workplace inspections</a:t>
            </a:r>
            <a:endParaRPr lang="es-ES" b="0" dirty="0"/>
          </a:p>
        </p:txBody>
      </p:sp>
      <p:sp>
        <p:nvSpPr>
          <p:cNvPr id="3" name="Marcador de contenido 2"/>
          <p:cNvSpPr>
            <a:spLocks noGrp="1"/>
          </p:cNvSpPr>
          <p:nvPr>
            <p:ph idx="1"/>
          </p:nvPr>
        </p:nvSpPr>
        <p:spPr>
          <a:xfrm>
            <a:off x="490538" y="2129333"/>
            <a:ext cx="7305287" cy="3790890"/>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Monitoring </a:t>
            </a:r>
            <a:r>
              <a:rPr lang="en-US" b="0" dirty="0">
                <a:solidFill>
                  <a:schemeClr val="tx2"/>
                </a:solidFill>
                <a:latin typeface="Overpass Light"/>
                <a:cs typeface="Overpass Light"/>
              </a:rPr>
              <a:t>OSH is a daily job for </a:t>
            </a:r>
            <a:r>
              <a:rPr lang="en-US" b="0" dirty="0" smtClean="0">
                <a:solidFill>
                  <a:schemeClr val="tx2"/>
                </a:solidFill>
                <a:latin typeface="Overpass Light"/>
                <a:cs typeface="Overpass Light"/>
              </a:rPr>
              <a:t>EVERYONE</a:t>
            </a: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In </a:t>
            </a:r>
            <a:r>
              <a:rPr lang="en-GB" b="0" dirty="0">
                <a:solidFill>
                  <a:schemeClr val="tx2"/>
                </a:solidFill>
                <a:latin typeface="Overpass Light"/>
                <a:cs typeface="Overpass Light"/>
              </a:rPr>
              <a:t>addition, a formal monitoring routine must be established in the enterprise OSH policy, including:</a:t>
            </a:r>
          </a:p>
          <a:p>
            <a:pPr marL="920750" lvl="1" indent="-285750">
              <a:buClr>
                <a:schemeClr val="accent1"/>
              </a:buClr>
              <a:buFont typeface="Lucida Grande"/>
              <a:buChar char="►"/>
            </a:pPr>
            <a:r>
              <a:rPr lang="en-GB" dirty="0" smtClean="0">
                <a:solidFill>
                  <a:schemeClr val="tx2"/>
                </a:solidFill>
                <a:latin typeface="Overpass Light"/>
                <a:cs typeface="Overpass Light"/>
              </a:rPr>
              <a:t>risk assessments</a:t>
            </a:r>
          </a:p>
          <a:p>
            <a:pPr marL="920750" lvl="1" indent="-285750">
              <a:buClr>
                <a:schemeClr val="accent1"/>
              </a:buClr>
              <a:buFont typeface="Lucida Grande"/>
              <a:buChar char="►"/>
            </a:pPr>
            <a:r>
              <a:rPr lang="en-GB" dirty="0" smtClean="0">
                <a:solidFill>
                  <a:schemeClr val="tx2"/>
                </a:solidFill>
                <a:latin typeface="Overpass Light"/>
                <a:cs typeface="Overpass Light"/>
              </a:rPr>
              <a:t>workplace </a:t>
            </a:r>
            <a:r>
              <a:rPr lang="en-GB" dirty="0">
                <a:solidFill>
                  <a:schemeClr val="tx2"/>
                </a:solidFill>
                <a:latin typeface="Overpass Light"/>
                <a:cs typeface="Overpass Light"/>
              </a:rPr>
              <a:t>audits - reviews of policies, paperwork and implementation </a:t>
            </a:r>
            <a:r>
              <a:rPr lang="en-GB" dirty="0" smtClean="0">
                <a:solidFill>
                  <a:schemeClr val="tx2"/>
                </a:solidFill>
                <a:latin typeface="Overpass Light"/>
                <a:cs typeface="Overpass Light"/>
              </a:rPr>
              <a:t>procedures</a:t>
            </a:r>
          </a:p>
          <a:p>
            <a:pPr marL="920750" lvl="1" indent="-285750">
              <a:buClr>
                <a:schemeClr val="accent1"/>
              </a:buClr>
              <a:buFont typeface="Lucida Grande"/>
              <a:buChar char="►"/>
            </a:pPr>
            <a:r>
              <a:rPr lang="en-GB" dirty="0" smtClean="0">
                <a:solidFill>
                  <a:schemeClr val="tx2"/>
                </a:solidFill>
                <a:latin typeface="Overpass Light"/>
                <a:cs typeface="Overpass Light"/>
              </a:rPr>
              <a:t>periodic </a:t>
            </a:r>
            <a:r>
              <a:rPr lang="en-GB" dirty="0">
                <a:solidFill>
                  <a:schemeClr val="tx2"/>
                </a:solidFill>
                <a:latin typeface="Overpass Light"/>
                <a:cs typeface="Overpass Light"/>
              </a:rPr>
              <a:t>workplace inspections and spot checks (e.g. by members of the JHSC</a:t>
            </a:r>
            <a:r>
              <a:rPr lang="en-GB" dirty="0" smtClean="0">
                <a:solidFill>
                  <a:schemeClr val="tx2"/>
                </a:solidFill>
                <a:latin typeface="Overpass Light"/>
                <a:cs typeface="Overpass Light"/>
              </a:rPr>
              <a:t>)</a:t>
            </a:r>
          </a:p>
          <a:p>
            <a:pPr marL="920750" lvl="1" indent="-285750">
              <a:buClr>
                <a:schemeClr val="accent1"/>
              </a:buClr>
              <a:buFont typeface="Lucida Grande"/>
              <a:buChar char="►"/>
            </a:pPr>
            <a:r>
              <a:rPr lang="en-GB" dirty="0" smtClean="0">
                <a:solidFill>
                  <a:schemeClr val="tx2"/>
                </a:solidFill>
                <a:latin typeface="Overpass Light"/>
                <a:cs typeface="Overpass Light"/>
              </a:rPr>
              <a:t>inspections </a:t>
            </a:r>
            <a:r>
              <a:rPr lang="en-GB" dirty="0">
                <a:solidFill>
                  <a:schemeClr val="tx2"/>
                </a:solidFill>
                <a:latin typeface="Overpass Light"/>
                <a:cs typeface="Overpass Light"/>
              </a:rPr>
              <a:t>by outside agencies for legal compliance e.g. fire safety</a:t>
            </a:r>
          </a:p>
          <a:p>
            <a:pPr marL="285750" lvl="0" indent="-285750" eaLnBrk="0" fontAlgn="base" hangingPunct="0">
              <a:lnSpc>
                <a:spcPct val="150000"/>
              </a:lnSpc>
              <a:spcBef>
                <a:spcPct val="0"/>
              </a:spcBef>
              <a:spcAft>
                <a:spcPct val="0"/>
              </a:spcAft>
              <a:buClr>
                <a:schemeClr val="accent2"/>
              </a:buClr>
              <a:buFont typeface="Arial Unicode MS"/>
              <a:buChar char="▶"/>
            </a:pPr>
            <a:endParaRPr lang="en-US" altLang="es-ES" b="0" dirty="0" smtClean="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137</a:t>
            </a:fld>
            <a:endParaRPr lang="en-GB"/>
          </a:p>
        </p:txBody>
      </p:sp>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7" name="Imagen 6" descr="137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3970" y="2691198"/>
            <a:ext cx="3513077" cy="2339607"/>
          </a:xfrm>
          <a:prstGeom prst="rect">
            <a:avLst/>
          </a:prstGeom>
          <a:noFill/>
          <a:ln>
            <a:noFill/>
          </a:ln>
        </p:spPr>
      </p:pic>
    </p:spTree>
    <p:extLst>
      <p:ext uri="{BB962C8B-B14F-4D97-AF65-F5344CB8AC3E}">
        <p14:creationId xmlns:p14="http://schemas.microsoft.com/office/powerpoint/2010/main" val="406597882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6905344" cy="720000"/>
          </a:xfrm>
        </p:spPr>
        <p:txBody>
          <a:bodyPr/>
          <a:lstStyle/>
          <a:p>
            <a:r>
              <a:rPr lang="en-US" b="0" dirty="0" smtClean="0"/>
              <a:t>Health </a:t>
            </a:r>
            <a:r>
              <a:rPr lang="en-US" b="0" dirty="0"/>
              <a:t>Surveillance</a:t>
            </a:r>
            <a:r>
              <a:rPr lang="it-IT" b="0" dirty="0"/>
              <a:t/>
            </a:r>
            <a:br>
              <a:rPr lang="it-IT" b="0" dirty="0"/>
            </a:br>
            <a:endParaRPr lang="es-ES" b="0" dirty="0"/>
          </a:p>
        </p:txBody>
      </p:sp>
      <p:sp>
        <p:nvSpPr>
          <p:cNvPr id="3" name="Marcador de contenido 2"/>
          <p:cNvSpPr>
            <a:spLocks noGrp="1"/>
          </p:cNvSpPr>
          <p:nvPr>
            <p:ph idx="1"/>
          </p:nvPr>
        </p:nvSpPr>
        <p:spPr>
          <a:xfrm>
            <a:off x="490538" y="2129333"/>
            <a:ext cx="7305287" cy="3790890"/>
          </a:xfrm>
        </p:spPr>
        <p:txBody>
          <a:bodyPr/>
          <a:lstStyle/>
          <a:p>
            <a:pPr eaLnBrk="0" fontAlgn="base" hangingPunct="0">
              <a:lnSpc>
                <a:spcPct val="70000"/>
              </a:lnSpc>
              <a:spcBef>
                <a:spcPct val="0"/>
              </a:spcBef>
              <a:spcAft>
                <a:spcPct val="0"/>
              </a:spcAft>
              <a:buClr>
                <a:schemeClr val="accent2"/>
              </a:buClr>
            </a:pPr>
            <a:endParaRPr lang="en-GB"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GB" b="0" dirty="0">
                <a:solidFill>
                  <a:schemeClr val="tx2"/>
                </a:solidFill>
                <a:latin typeface="Overpass Light"/>
                <a:cs typeface="Overpass Light"/>
              </a:rPr>
              <a:t>Proactive approach to workers’ health promotion</a:t>
            </a:r>
          </a:p>
          <a:p>
            <a:pPr marL="920750" lvl="1" indent="-285750" fontAlgn="base">
              <a:buClr>
                <a:schemeClr val="accent1"/>
              </a:buClr>
              <a:buFont typeface="Lucida Grande"/>
              <a:buChar char="►"/>
            </a:pPr>
            <a:r>
              <a:rPr lang="en-GB" dirty="0">
                <a:solidFill>
                  <a:schemeClr val="tx2"/>
                </a:solidFill>
                <a:latin typeface="Overpass Light"/>
                <a:cs typeface="Overpass Light"/>
              </a:rPr>
              <a:t>Includes medical visits and specific testing/instrumental examinations</a:t>
            </a:r>
          </a:p>
          <a:p>
            <a:pPr marL="920750" lvl="1" indent="-285750" fontAlgn="base">
              <a:buClr>
                <a:schemeClr val="accent1"/>
              </a:buClr>
              <a:buFont typeface="Lucida Grande"/>
              <a:buChar char="►"/>
            </a:pPr>
            <a:r>
              <a:rPr lang="en-GB" dirty="0">
                <a:solidFill>
                  <a:schemeClr val="tx2"/>
                </a:solidFill>
                <a:cs typeface="Overpass Bold"/>
              </a:rPr>
              <a:t>Employer</a:t>
            </a:r>
            <a:r>
              <a:rPr lang="en-GB" dirty="0">
                <a:solidFill>
                  <a:schemeClr val="tx2"/>
                </a:solidFill>
                <a:latin typeface="Overpass Light"/>
                <a:cs typeface="Overpass Light"/>
              </a:rPr>
              <a:t> must ensure workers get medical services in compliance with the national </a:t>
            </a:r>
            <a:r>
              <a:rPr lang="en-GB" dirty="0" smtClean="0">
                <a:solidFill>
                  <a:schemeClr val="tx2"/>
                </a:solidFill>
                <a:latin typeface="Overpass Light"/>
                <a:cs typeface="Overpass Light"/>
              </a:rPr>
              <a:t>law</a:t>
            </a:r>
          </a:p>
          <a:p>
            <a:pPr marL="920750" lvl="1" indent="-285750" fontAlgn="base">
              <a:buClr>
                <a:schemeClr val="accent1"/>
              </a:buClr>
              <a:buFont typeface="Lucida Grande"/>
              <a:buChar char="►"/>
            </a:pPr>
            <a:endParaRPr lang="en-GB" dirty="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GB" b="0" dirty="0">
                <a:solidFill>
                  <a:schemeClr val="tx2"/>
                </a:solidFill>
                <a:cs typeface="Overpass Bold"/>
              </a:rPr>
              <a:t>Occupational medical records/data</a:t>
            </a:r>
          </a:p>
          <a:p>
            <a:pPr marL="920750" lvl="1" indent="-285750" fontAlgn="base">
              <a:buClr>
                <a:schemeClr val="accent1"/>
              </a:buClr>
              <a:buFont typeface="Lucida Grande"/>
              <a:buChar char="►"/>
            </a:pPr>
            <a:r>
              <a:rPr lang="en-GB" dirty="0">
                <a:solidFill>
                  <a:schemeClr val="tx2"/>
                </a:solidFill>
                <a:latin typeface="Overpass Light"/>
                <a:cs typeface="Overpass Light"/>
              </a:rPr>
              <a:t>Ensure confidentiality, safe data storage, workers’ information, access to their own records and non-discrimination. Valuable for study/research/prevention</a:t>
            </a:r>
            <a:endParaRPr lang="es-ES"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138</a:t>
            </a:fld>
            <a:endParaRPr lang="en-GB"/>
          </a:p>
        </p:txBody>
      </p:sp>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9" name="Imagen 8" descr="138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8629" y="2642407"/>
            <a:ext cx="3517392" cy="2350008"/>
          </a:xfrm>
          <a:prstGeom prst="rect">
            <a:avLst/>
          </a:prstGeom>
        </p:spPr>
      </p:pic>
    </p:spTree>
    <p:extLst>
      <p:ext uri="{BB962C8B-B14F-4D97-AF65-F5344CB8AC3E}">
        <p14:creationId xmlns:p14="http://schemas.microsoft.com/office/powerpoint/2010/main" val="1810992774"/>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GB" b="0" dirty="0"/>
              <a:t>What could be improved here?</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139</a:t>
            </a:fld>
            <a:endParaRPr lang="en-GB"/>
          </a:p>
        </p:txBody>
      </p:sp>
      <p:pic>
        <p:nvPicPr>
          <p:cNvPr id="9" name="Imagen 8" descr="139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8648" y="1953355"/>
            <a:ext cx="5299550" cy="41122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639868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14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1103" y="1755588"/>
            <a:ext cx="6160008" cy="4547616"/>
          </a:xfrm>
          <a:prstGeom prst="rect">
            <a:avLst/>
          </a:prstGeom>
        </p:spPr>
      </p:pic>
      <p:sp>
        <p:nvSpPr>
          <p:cNvPr id="2" name="Title 1"/>
          <p:cNvSpPr>
            <a:spLocks noGrp="1"/>
          </p:cNvSpPr>
          <p:nvPr>
            <p:ph type="title"/>
          </p:nvPr>
        </p:nvSpPr>
        <p:spPr/>
        <p:txBody>
          <a:bodyPr/>
          <a:lstStyle/>
          <a:p>
            <a:r>
              <a:rPr lang="en-GB" b="0" dirty="0"/>
              <a:t>Why implement OSH measures at workplace?</a:t>
            </a:r>
          </a:p>
        </p:txBody>
      </p:sp>
      <p:sp>
        <p:nvSpPr>
          <p:cNvPr id="3" name="Content Placeholder 2"/>
          <p:cNvSpPr>
            <a:spLocks noGrp="1"/>
          </p:cNvSpPr>
          <p:nvPr>
            <p:ph sz="half" idx="1"/>
          </p:nvPr>
        </p:nvSpPr>
        <p:spPr>
          <a:xfrm>
            <a:off x="490537" y="2440990"/>
            <a:ext cx="7017979" cy="3482976"/>
          </a:xfrm>
        </p:spPr>
        <p:txBody>
          <a:bodyPr/>
          <a:lstStyle/>
          <a:p>
            <a:r>
              <a:rPr lang="en-US" dirty="0"/>
              <a:t>3. Business benefits</a:t>
            </a:r>
          </a:p>
          <a:p>
            <a:r>
              <a:rPr lang="en-US" dirty="0">
                <a:solidFill>
                  <a:schemeClr val="tx2"/>
                </a:solidFill>
                <a:latin typeface="Overpass Light"/>
                <a:cs typeface="Overpass Light"/>
              </a:rPr>
              <a:t>What happens if staff think their workplace is unsafe? </a:t>
            </a:r>
          </a:p>
          <a:p>
            <a:pPr lvl="2"/>
            <a:r>
              <a:rPr lang="en-US" dirty="0" smtClean="0">
                <a:solidFill>
                  <a:schemeClr val="tx2"/>
                </a:solidFill>
                <a:latin typeface="Overpass Light"/>
                <a:cs typeface="Overpass Light"/>
              </a:rPr>
              <a:t>Morale</a:t>
            </a:r>
            <a:r>
              <a:rPr lang="en-US" dirty="0">
                <a:solidFill>
                  <a:schemeClr val="tx2"/>
                </a:solidFill>
                <a:latin typeface="Overpass Light"/>
                <a:cs typeface="Overpass Light"/>
              </a:rPr>
              <a:t>?</a:t>
            </a:r>
          </a:p>
          <a:p>
            <a:pPr lvl="2"/>
            <a:r>
              <a:rPr lang="en-US" dirty="0" smtClean="0">
                <a:solidFill>
                  <a:schemeClr val="tx2"/>
                </a:solidFill>
                <a:latin typeface="Overpass Light"/>
                <a:cs typeface="Overpass Light"/>
              </a:rPr>
              <a:t>Productivity?</a:t>
            </a:r>
          </a:p>
          <a:p>
            <a:pPr lvl="2"/>
            <a:r>
              <a:rPr lang="en-US" dirty="0">
                <a:solidFill>
                  <a:schemeClr val="tx2"/>
                </a:solidFill>
                <a:latin typeface="Overpass Light"/>
                <a:cs typeface="Overpass Light"/>
              </a:rPr>
              <a:t>Absenteeism</a:t>
            </a:r>
            <a:r>
              <a:rPr lang="en-US" dirty="0" smtClean="0">
                <a:solidFill>
                  <a:schemeClr val="tx2"/>
                </a:solidFill>
                <a:latin typeface="Overpass Light"/>
                <a:cs typeface="Overpass Light"/>
              </a:rPr>
              <a:t>?</a:t>
            </a:r>
          </a:p>
          <a:p>
            <a:pPr lvl="2"/>
            <a:r>
              <a:rPr lang="en-US" dirty="0">
                <a:solidFill>
                  <a:schemeClr val="tx2"/>
                </a:solidFill>
                <a:latin typeface="Overpass Light"/>
                <a:cs typeface="Overpass Light"/>
              </a:rPr>
              <a:t>Resignations</a:t>
            </a:r>
            <a:r>
              <a:rPr lang="en-US" dirty="0" smtClean="0">
                <a:solidFill>
                  <a:schemeClr val="tx2"/>
                </a:solidFill>
                <a:latin typeface="Overpass Light"/>
                <a:cs typeface="Overpass Light"/>
              </a:rPr>
              <a:t>?</a:t>
            </a:r>
            <a:endParaRPr lang="es-ES_tradnl" sz="1200" dirty="0" smtClean="0">
              <a:solidFill>
                <a:schemeClr val="tx2"/>
              </a:solidFill>
              <a:latin typeface="Overpass Light"/>
              <a:cs typeface="Overpass Light"/>
            </a:endParaRPr>
          </a:p>
          <a:p>
            <a:pPr lvl="2"/>
            <a:r>
              <a:rPr lang="en-US" dirty="0" smtClean="0">
                <a:solidFill>
                  <a:schemeClr val="tx2"/>
                </a:solidFill>
                <a:latin typeface="Overpass Light"/>
                <a:cs typeface="Overpass Light"/>
              </a:rPr>
              <a:t>Industrial </a:t>
            </a:r>
            <a:r>
              <a:rPr lang="en-US" dirty="0">
                <a:solidFill>
                  <a:schemeClr val="tx2"/>
                </a:solidFill>
                <a:latin typeface="Overpass Light"/>
                <a:cs typeface="Overpass Light"/>
              </a:rPr>
              <a:t>action</a:t>
            </a:r>
            <a:r>
              <a:rPr lang="en-US" dirty="0" smtClean="0">
                <a:solidFill>
                  <a:schemeClr val="tx2"/>
                </a:solidFill>
                <a:latin typeface="Overpass Light"/>
                <a:cs typeface="Overpass Light"/>
              </a:rPr>
              <a:t>?</a:t>
            </a:r>
            <a:endParaRPr lang="es-ES_tradnl" dirty="0" smtClean="0">
              <a:solidFill>
                <a:schemeClr val="tx2"/>
              </a:solidFill>
            </a:endParaRPr>
          </a:p>
          <a:p>
            <a:pPr marL="0" lvl="2" indent="0">
              <a:buNone/>
            </a:pPr>
            <a:endParaRPr lang="es-ES_tradnl"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14</a:t>
            </a:fld>
            <a:endParaRPr lang="en-GB"/>
          </a:p>
        </p:txBody>
      </p:sp>
    </p:spTree>
    <p:extLst>
      <p:ext uri="{BB962C8B-B14F-4D97-AF65-F5344CB8AC3E}">
        <p14:creationId xmlns:p14="http://schemas.microsoft.com/office/powerpoint/2010/main" val="63588787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de-DE" b="0" dirty="0"/>
              <a:t>After - </a:t>
            </a:r>
            <a:r>
              <a:rPr lang="de-DE" b="0" dirty="0" err="1"/>
              <a:t>What</a:t>
            </a:r>
            <a:r>
              <a:rPr lang="de-DE" b="0" dirty="0"/>
              <a:t> </a:t>
            </a:r>
            <a:r>
              <a:rPr lang="de-DE" b="0" dirty="0" err="1"/>
              <a:t>else</a:t>
            </a:r>
            <a:r>
              <a:rPr lang="de-DE" b="0" dirty="0"/>
              <a:t> </a:t>
            </a:r>
            <a:r>
              <a:rPr lang="de-DE" b="0" dirty="0" err="1"/>
              <a:t>could</a:t>
            </a:r>
            <a:r>
              <a:rPr lang="de-DE" b="0" dirty="0"/>
              <a:t> </a:t>
            </a:r>
            <a:r>
              <a:rPr lang="de-DE" b="0" dirty="0" err="1"/>
              <a:t>be</a:t>
            </a:r>
            <a:r>
              <a:rPr lang="de-DE" b="0" dirty="0"/>
              <a:t> </a:t>
            </a:r>
            <a:r>
              <a:rPr lang="de-DE" b="0" dirty="0" err="1"/>
              <a:t>improved</a:t>
            </a:r>
            <a:r>
              <a:rPr lang="de-DE" b="0" dirty="0"/>
              <a:t>?</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140</a:t>
            </a:fld>
            <a:endParaRPr lang="en-GB"/>
          </a:p>
        </p:txBody>
      </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9164" y="2007686"/>
            <a:ext cx="5299550" cy="39779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29935763"/>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de-DE" b="0" dirty="0"/>
              <a:t>After - </a:t>
            </a:r>
            <a:r>
              <a:rPr lang="de-DE" b="0" dirty="0" err="1"/>
              <a:t>What</a:t>
            </a:r>
            <a:r>
              <a:rPr lang="de-DE" b="0" dirty="0"/>
              <a:t> </a:t>
            </a:r>
            <a:r>
              <a:rPr lang="de-DE" b="0" dirty="0" err="1"/>
              <a:t>else</a:t>
            </a:r>
            <a:r>
              <a:rPr lang="de-DE" b="0" dirty="0"/>
              <a:t> </a:t>
            </a:r>
            <a:r>
              <a:rPr lang="de-DE" b="0" dirty="0" err="1"/>
              <a:t>could</a:t>
            </a:r>
            <a:r>
              <a:rPr lang="de-DE" b="0" dirty="0"/>
              <a:t> </a:t>
            </a:r>
            <a:r>
              <a:rPr lang="de-DE" b="0" dirty="0" err="1"/>
              <a:t>be</a:t>
            </a:r>
            <a:r>
              <a:rPr lang="de-DE" b="0" dirty="0"/>
              <a:t> </a:t>
            </a:r>
            <a:r>
              <a:rPr lang="de-DE" b="0" dirty="0" err="1"/>
              <a:t>improved</a:t>
            </a:r>
            <a:r>
              <a:rPr lang="de-DE" b="0" dirty="0"/>
              <a:t>?</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141</a:t>
            </a:fld>
            <a:endParaRPr lang="en-GB"/>
          </a:p>
        </p:txBody>
      </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9344" y="1720143"/>
            <a:ext cx="3634235" cy="44947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4819402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Session </a:t>
            </a:r>
            <a:r>
              <a:rPr lang="en-GB" b="0" dirty="0" smtClean="0"/>
              <a:t>6</a:t>
            </a:r>
            <a:endParaRPr lang="es-ES" b="0" dirty="0"/>
          </a:p>
        </p:txBody>
      </p:sp>
      <p:sp>
        <p:nvSpPr>
          <p:cNvPr id="3" name="Marcador de texto 2"/>
          <p:cNvSpPr>
            <a:spLocks noGrp="1"/>
          </p:cNvSpPr>
          <p:nvPr>
            <p:ph type="body" idx="1"/>
          </p:nvPr>
        </p:nvSpPr>
        <p:spPr>
          <a:xfrm>
            <a:off x="490538" y="3596780"/>
            <a:ext cx="8540283" cy="1656000"/>
          </a:xfrm>
        </p:spPr>
        <p:txBody>
          <a:bodyPr/>
          <a:lstStyle/>
          <a:p>
            <a:r>
              <a:rPr lang="en-GB" sz="3200" dirty="0">
                <a:latin typeface="Overpass Light"/>
                <a:cs typeface="Overpass Light"/>
              </a:rPr>
              <a:t>OSH management systems</a:t>
            </a:r>
            <a:endParaRPr lang="es-ES" sz="3200" dirty="0">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142</a:t>
            </a:fld>
            <a:endParaRPr lang="en-GB"/>
          </a:p>
        </p:txBody>
      </p:sp>
      <p:sp>
        <p:nvSpPr>
          <p:cNvPr id="8" name="Footer Placeholder 4"/>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Imagen 9" descr="foto_recortada_6.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8954" y="2675172"/>
            <a:ext cx="7215875" cy="4195656"/>
          </a:xfrm>
          <a:prstGeom prst="rect">
            <a:avLst/>
          </a:prstGeom>
        </p:spPr>
      </p:pic>
    </p:spTree>
    <p:extLst>
      <p:ext uri="{BB962C8B-B14F-4D97-AF65-F5344CB8AC3E}">
        <p14:creationId xmlns:p14="http://schemas.microsoft.com/office/powerpoint/2010/main" val="4279037963"/>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3" name="Marcador de pie de página 2"/>
          <p:cNvSpPr>
            <a:spLocks noGrp="1"/>
          </p:cNvSpPr>
          <p:nvPr>
            <p:ph type="ftr" sz="quarter" idx="11"/>
          </p:nvPr>
        </p:nvSpPr>
        <p:spPr/>
        <p:txBody>
          <a:bodyPr/>
          <a:lstStyle/>
          <a:p>
            <a:r>
              <a:rPr lang="en-GB" smtClean="0"/>
              <a:t>Advancing social justice, promoting decent work</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143</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7607036" y="2650431"/>
            <a:ext cx="4174568" cy="2783044"/>
          </a:xfrm>
          <a:prstGeom prst="rect">
            <a:avLst/>
          </a:prstGeom>
          <a:ln>
            <a:noFill/>
          </a:ln>
          <a:effectLst>
            <a:outerShdw blurRad="292100" dist="139700" dir="2700000" algn="tl" rotWithShape="0">
              <a:srgbClr val="333333">
                <a:alpha val="65000"/>
              </a:srgbClr>
            </a:outerShdw>
          </a:effectLst>
        </p:spPr>
      </p:pic>
      <p:sp>
        <p:nvSpPr>
          <p:cNvPr id="17" name="Marcador de texto 16"/>
          <p:cNvSpPr>
            <a:spLocks noGrp="1"/>
          </p:cNvSpPr>
          <p:nvPr>
            <p:ph type="body" sz="quarter" idx="14"/>
          </p:nvPr>
        </p:nvSpPr>
        <p:spPr>
          <a:xfrm>
            <a:off x="8053011" y="5199223"/>
            <a:ext cx="2912859" cy="238449"/>
          </a:xfrm>
        </p:spPr>
        <p:txBody>
          <a:bodyPr/>
          <a:lstStyle/>
          <a:p>
            <a:r>
              <a:rPr lang="hu-HU" dirty="0" smtClean="0"/>
              <a:t>PH: ILO-</a:t>
            </a:r>
            <a:r>
              <a:rPr lang="hu-HU" dirty="0"/>
              <a:t>mekelle</a:t>
            </a:r>
            <a:r>
              <a:rPr lang="hu-HU" dirty="0" smtClean="0"/>
              <a:t>-Ethiopia</a:t>
            </a:r>
            <a:endParaRPr lang="es-ES" dirty="0"/>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US" b="0" dirty="0" smtClean="0"/>
              <a:t>Session six objectives</a:t>
            </a:r>
            <a:endParaRPr lang="en-GB" b="0" dirty="0"/>
          </a:p>
        </p:txBody>
      </p:sp>
      <p:sp>
        <p:nvSpPr>
          <p:cNvPr id="6" name="Content Placeholder 2"/>
          <p:cNvSpPr txBox="1">
            <a:spLocks/>
          </p:cNvSpPr>
          <p:nvPr/>
        </p:nvSpPr>
        <p:spPr>
          <a:xfrm>
            <a:off x="471861" y="225282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dirty="0" smtClean="0">
                <a:solidFill>
                  <a:schemeClr val="tx2"/>
                </a:solidFill>
              </a:rPr>
              <a:t>At the end of this session, you will:</a:t>
            </a:r>
          </a:p>
          <a:p>
            <a:pPr marL="342900" lvl="1" indent="-342900">
              <a:spcBef>
                <a:spcPts val="1200"/>
              </a:spcBef>
              <a:buFont typeface="+mj-lt"/>
              <a:buAutoNum type="arabicPeriod"/>
            </a:pPr>
            <a:r>
              <a:rPr lang="en-US" dirty="0" smtClean="0">
                <a:solidFill>
                  <a:schemeClr val="tx2"/>
                </a:solidFill>
                <a:latin typeface="Overpass Light"/>
                <a:cs typeface="Overpass Light"/>
              </a:rPr>
              <a:t>Have </a:t>
            </a:r>
            <a:r>
              <a:rPr lang="en-US" dirty="0">
                <a:solidFill>
                  <a:schemeClr val="tx2"/>
                </a:solidFill>
                <a:latin typeface="Overpass Light"/>
                <a:cs typeface="Overpass Light"/>
              </a:rPr>
              <a:t>been introduced to OSHMS as a flexible system, adaptable to the enterprise needs and focused on hazards and risks associated with its </a:t>
            </a:r>
            <a:r>
              <a:rPr lang="en-US" dirty="0" smtClean="0">
                <a:solidFill>
                  <a:schemeClr val="tx2"/>
                </a:solidFill>
                <a:latin typeface="Overpass Light"/>
                <a:cs typeface="Overpass Light"/>
              </a:rPr>
              <a:t>activity</a:t>
            </a:r>
            <a:endParaRPr lang="en-US" dirty="0">
              <a:solidFill>
                <a:schemeClr val="tx2"/>
              </a:solidFill>
              <a:latin typeface="Overpass Light"/>
              <a:cs typeface="Overpass Light"/>
            </a:endParaRPr>
          </a:p>
          <a:p>
            <a:pPr marL="342900" lvl="1" indent="-342900">
              <a:spcBef>
                <a:spcPts val="1200"/>
              </a:spcBef>
              <a:buFont typeface="+mj-lt"/>
              <a:buAutoNum type="arabicPeriod"/>
            </a:pPr>
            <a:r>
              <a:rPr lang="en-US" dirty="0" smtClean="0">
                <a:solidFill>
                  <a:schemeClr val="tx2"/>
                </a:solidFill>
                <a:latin typeface="Overpass Light"/>
                <a:cs typeface="Overpass Light"/>
              </a:rPr>
              <a:t>Be </a:t>
            </a:r>
            <a:r>
              <a:rPr lang="en-US" dirty="0">
                <a:solidFill>
                  <a:schemeClr val="tx2"/>
                </a:solidFill>
                <a:latin typeface="Overpass Light"/>
                <a:cs typeface="Overpass Light"/>
              </a:rPr>
              <a:t>able to illustrate how this approach ensures all hazards and risks are assessed and efficient preventive and control measures are </a:t>
            </a:r>
            <a:r>
              <a:rPr lang="en-US" dirty="0" smtClean="0">
                <a:solidFill>
                  <a:schemeClr val="tx2"/>
                </a:solidFill>
                <a:latin typeface="Overpass Light"/>
                <a:cs typeface="Overpass Light"/>
              </a:rPr>
              <a:t>applied</a:t>
            </a:r>
          </a:p>
          <a:p>
            <a:pPr marL="342900" lvl="1" indent="-342900">
              <a:spcBef>
                <a:spcPts val="1200"/>
              </a:spcBef>
              <a:buFont typeface="+mj-lt"/>
              <a:buAutoNum type="arabicPeriod"/>
            </a:pPr>
            <a:r>
              <a:rPr lang="en-US" dirty="0" smtClean="0">
                <a:solidFill>
                  <a:schemeClr val="tx2"/>
                </a:solidFill>
                <a:latin typeface="Overpass Light"/>
                <a:cs typeface="Overpass Light"/>
              </a:rPr>
              <a:t>Be </a:t>
            </a:r>
            <a:r>
              <a:rPr lang="en-US" dirty="0">
                <a:solidFill>
                  <a:schemeClr val="tx2"/>
                </a:solidFill>
                <a:latin typeface="Overpass Light"/>
                <a:cs typeface="Overpass Light"/>
              </a:rPr>
              <a:t>able to provide tools for promoting workers’ participation at the enterprise level, in line with the ILO mission and </a:t>
            </a:r>
            <a:r>
              <a:rPr lang="en-US" dirty="0" smtClean="0">
                <a:solidFill>
                  <a:schemeClr val="tx2"/>
                </a:solidFill>
                <a:latin typeface="Overpass Light"/>
                <a:cs typeface="Overpass Light"/>
              </a:rPr>
              <a:t>guidelines</a:t>
            </a:r>
            <a:endParaRPr lang="en-US" dirty="0">
              <a:solidFill>
                <a:schemeClr val="tx2"/>
              </a:solidFill>
              <a:latin typeface="Overpass Light"/>
              <a:cs typeface="Overpass Light"/>
            </a:endParaRPr>
          </a:p>
          <a:p>
            <a:endParaRPr lang="en-GB" b="0" dirty="0">
              <a:solidFill>
                <a:schemeClr val="tx2"/>
              </a:solidFill>
              <a:latin typeface="Overpass Light"/>
              <a:cs typeface="Overpass Light"/>
            </a:endParaRPr>
          </a:p>
          <a:p>
            <a:pPr marL="457200" lvl="1" indent="-457200">
              <a:spcBef>
                <a:spcPts val="1200"/>
              </a:spcBef>
              <a:buFont typeface="Calibri" pitchFamily="34" charset="0"/>
              <a:buAutoNum type="arabicPeriod"/>
            </a:pPr>
            <a:endParaRPr lang="en-US" sz="2000" dirty="0">
              <a:solidFill>
                <a:srgbClr val="000000"/>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928052586"/>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3" name="Marcador de pie de página 2"/>
          <p:cNvSpPr>
            <a:spLocks noGrp="1"/>
          </p:cNvSpPr>
          <p:nvPr>
            <p:ph type="ftr" sz="quarter" idx="11"/>
          </p:nvPr>
        </p:nvSpPr>
        <p:spPr/>
        <p:txBody>
          <a:bodyPr/>
          <a:lstStyle/>
          <a:p>
            <a:r>
              <a:rPr lang="en-GB" smtClean="0"/>
              <a:t>Advancing social justice, promoting decent work</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144</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it-IT" b="0" dirty="0"/>
              <a:t>OSH Management System (OSHMS)</a:t>
            </a:r>
            <a:endParaRPr lang="en-GB" b="0" dirty="0"/>
          </a:p>
        </p:txBody>
      </p:sp>
      <p:sp>
        <p:nvSpPr>
          <p:cNvPr id="6" name="Content Placeholder 2"/>
          <p:cNvSpPr txBox="1">
            <a:spLocks/>
          </p:cNvSpPr>
          <p:nvPr/>
        </p:nvSpPr>
        <p:spPr>
          <a:xfrm>
            <a:off x="471860" y="2009641"/>
            <a:ext cx="7850923" cy="530234"/>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0" dirty="0" smtClean="0">
                <a:solidFill>
                  <a:schemeClr val="tx2"/>
                </a:solidFill>
                <a:latin typeface="Overpass Light"/>
                <a:cs typeface="Overpass Light"/>
              </a:rPr>
              <a:t>A “system” </a:t>
            </a:r>
            <a:r>
              <a:rPr lang="en-US" sz="2000" b="0" dirty="0">
                <a:solidFill>
                  <a:schemeClr val="tx2"/>
                </a:solidFill>
                <a:latin typeface="Overpass Light"/>
                <a:cs typeface="Overpass Light"/>
              </a:rPr>
              <a:t>is a set of interrelated elements with a common </a:t>
            </a:r>
            <a:r>
              <a:rPr lang="en-US" sz="2000" b="0" dirty="0" smtClean="0">
                <a:solidFill>
                  <a:schemeClr val="tx2"/>
                </a:solidFill>
                <a:latin typeface="Overpass Light"/>
                <a:cs typeface="Overpass Light"/>
              </a:rPr>
              <a:t>purpose</a:t>
            </a:r>
            <a:endParaRPr lang="en-GB" sz="2000" b="0" dirty="0" smtClean="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pic>
        <p:nvPicPr>
          <p:cNvPr id="11"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descr="144_slide-icon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6006" y="2580417"/>
            <a:ext cx="7716403" cy="3692320"/>
          </a:xfrm>
          <a:prstGeom prst="rect">
            <a:avLst/>
          </a:prstGeom>
        </p:spPr>
      </p:pic>
    </p:spTree>
    <p:extLst>
      <p:ext uri="{BB962C8B-B14F-4D97-AF65-F5344CB8AC3E}">
        <p14:creationId xmlns:p14="http://schemas.microsoft.com/office/powerpoint/2010/main" val="1406856427"/>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6905344" cy="720000"/>
          </a:xfrm>
        </p:spPr>
        <p:txBody>
          <a:bodyPr/>
          <a:lstStyle/>
          <a:p>
            <a:r>
              <a:rPr lang="it-IT" b="0" dirty="0"/>
              <a:t>OSH Management System (OSHMS)</a:t>
            </a:r>
            <a:br>
              <a:rPr lang="it-IT" b="0" dirty="0"/>
            </a:br>
            <a:endParaRPr lang="es-ES" b="0" dirty="0"/>
          </a:p>
        </p:txBody>
      </p:sp>
      <p:sp>
        <p:nvSpPr>
          <p:cNvPr id="3" name="Marcador de contenido 2"/>
          <p:cNvSpPr>
            <a:spLocks noGrp="1"/>
          </p:cNvSpPr>
          <p:nvPr>
            <p:ph idx="1"/>
          </p:nvPr>
        </p:nvSpPr>
        <p:spPr>
          <a:xfrm>
            <a:off x="490538" y="2069360"/>
            <a:ext cx="9872409" cy="5045675"/>
          </a:xfrm>
        </p:spPr>
        <p:txBody>
          <a:bodyPr/>
          <a:lstStyle/>
          <a:p>
            <a:r>
              <a:rPr lang="en-US" b="0" dirty="0">
                <a:solidFill>
                  <a:schemeClr val="tx2"/>
                </a:solidFill>
                <a:latin typeface="Overpass Light"/>
                <a:cs typeface="Overpass Light"/>
              </a:rPr>
              <a:t>Logical</a:t>
            </a:r>
            <a:r>
              <a:rPr lang="it-IT" b="0" dirty="0">
                <a:solidFill>
                  <a:schemeClr val="tx2"/>
                </a:solidFill>
                <a:latin typeface="Overpass Light"/>
                <a:cs typeface="Overpass Light"/>
              </a:rPr>
              <a:t> </a:t>
            </a:r>
            <a:r>
              <a:rPr lang="en-GB" b="0" dirty="0">
                <a:solidFill>
                  <a:schemeClr val="tx2"/>
                </a:solidFill>
                <a:latin typeface="Overpass Light"/>
                <a:cs typeface="Overpass Light"/>
              </a:rPr>
              <a:t>method to decide </a:t>
            </a:r>
            <a:r>
              <a:rPr lang="en-GB" b="0" u="sng" dirty="0">
                <a:solidFill>
                  <a:schemeClr val="tx2"/>
                </a:solidFill>
                <a:latin typeface="Overpass Light"/>
                <a:cs typeface="Overpass Light"/>
              </a:rPr>
              <a:t>what needs to be done, how to do it, monitor progress toward the OSH goals, evaluate how well it is done, identify areas for improvement</a:t>
            </a:r>
            <a:r>
              <a:rPr lang="en-GB" b="0" dirty="0">
                <a:solidFill>
                  <a:schemeClr val="tx2"/>
                </a:solidFill>
                <a:latin typeface="Overpass Light"/>
                <a:cs typeface="Overpass Light"/>
              </a:rPr>
              <a:t>. </a:t>
            </a:r>
            <a:endParaRPr lang="en-GB" b="0" dirty="0" smtClean="0">
              <a:solidFill>
                <a:schemeClr val="tx2"/>
              </a:solidFill>
              <a:latin typeface="Overpass Light"/>
              <a:cs typeface="Overpass Light"/>
            </a:endParaRPr>
          </a:p>
          <a:p>
            <a:pPr>
              <a:lnSpc>
                <a:spcPct val="50000"/>
              </a:lnSpc>
            </a:pPr>
            <a:endParaRPr lang="en-GB" b="0" dirty="0" smtClean="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en-GB" b="0" dirty="0" smtClean="0">
                <a:solidFill>
                  <a:srgbClr val="000000"/>
                </a:solidFill>
                <a:cs typeface="Overpass Bold"/>
              </a:rPr>
              <a:t>Contents</a:t>
            </a:r>
            <a:r>
              <a:rPr lang="en-GB" b="0" dirty="0">
                <a:solidFill>
                  <a:srgbClr val="000000"/>
                </a:solidFill>
                <a:cs typeface="Overpass Bold"/>
              </a:rPr>
              <a:t>: </a:t>
            </a:r>
            <a:r>
              <a:rPr lang="en-GB" b="0" dirty="0">
                <a:solidFill>
                  <a:srgbClr val="000000"/>
                </a:solidFill>
                <a:latin typeface="Overpass Light"/>
                <a:cs typeface="Overpass Light"/>
              </a:rPr>
              <a:t>Policy, Organizing, Planning and Implementation, Evaluation and Action for Improvement</a:t>
            </a:r>
            <a:r>
              <a:rPr lang="es-ES" b="0" dirty="0">
                <a:solidFill>
                  <a:srgbClr val="000000"/>
                </a:solidFill>
                <a:latin typeface="Overpass Light"/>
                <a:cs typeface="Overpass Light"/>
              </a:rPr>
              <a:t> </a:t>
            </a:r>
            <a:endParaRPr lang="es-ES" b="0" dirty="0" smtClean="0">
              <a:solidFill>
                <a:srgbClr val="000000"/>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endParaRPr lang="es-ES" b="0" dirty="0">
              <a:solidFill>
                <a:srgbClr val="000000"/>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es-ES" b="0" dirty="0" err="1" smtClean="0">
                <a:solidFill>
                  <a:srgbClr val="000000"/>
                </a:solidFill>
                <a:cs typeface="Overpass Bold"/>
              </a:rPr>
              <a:t>Responsibility</a:t>
            </a:r>
            <a:r>
              <a:rPr lang="es-ES" b="0" dirty="0">
                <a:solidFill>
                  <a:srgbClr val="000000"/>
                </a:solidFill>
                <a:latin typeface="Overpass Light"/>
                <a:cs typeface="Overpass Light"/>
              </a:rPr>
              <a:t>, </a:t>
            </a:r>
            <a:r>
              <a:rPr lang="en-GB" b="0" dirty="0">
                <a:solidFill>
                  <a:srgbClr val="000000"/>
                </a:solidFill>
                <a:latin typeface="Overpass Light"/>
                <a:cs typeface="Overpass Light"/>
              </a:rPr>
              <a:t>including</a:t>
            </a:r>
            <a:r>
              <a:rPr lang="es-ES" b="0" dirty="0">
                <a:solidFill>
                  <a:srgbClr val="000000"/>
                </a:solidFill>
                <a:latin typeface="Overpass Light"/>
                <a:cs typeface="Overpass Light"/>
              </a:rPr>
              <a:t> </a:t>
            </a:r>
            <a:r>
              <a:rPr lang="en-GB" b="0" dirty="0">
                <a:solidFill>
                  <a:srgbClr val="000000"/>
                </a:solidFill>
                <a:latin typeface="Overpass Light"/>
                <a:cs typeface="Overpass Light"/>
              </a:rPr>
              <a:t>compliance with the law/regulations, </a:t>
            </a:r>
            <a:r>
              <a:rPr lang="en-GB" b="0" dirty="0">
                <a:latin typeface="Overpass Light"/>
                <a:cs typeface="Overpass Light"/>
              </a:rPr>
              <a:t>workers</a:t>
            </a:r>
            <a:r>
              <a:rPr lang="en-GB" b="0" dirty="0">
                <a:solidFill>
                  <a:srgbClr val="000000"/>
                </a:solidFill>
                <a:latin typeface="Overpass Light"/>
                <a:cs typeface="Overpass Light"/>
              </a:rPr>
              <a:t> and </a:t>
            </a:r>
            <a:r>
              <a:rPr lang="en-GB" b="0" dirty="0">
                <a:solidFill>
                  <a:srgbClr val="FA3C4B"/>
                </a:solidFill>
                <a:latin typeface="Overpass Light"/>
                <a:cs typeface="Overpass Light"/>
              </a:rPr>
              <a:t>employers</a:t>
            </a:r>
            <a:r>
              <a:rPr lang="en-GB" b="0" dirty="0">
                <a:solidFill>
                  <a:srgbClr val="000000"/>
                </a:solidFill>
                <a:latin typeface="Overpass Light"/>
                <a:cs typeface="Overpass Light"/>
              </a:rPr>
              <a:t> have </a:t>
            </a:r>
            <a:r>
              <a:rPr lang="en-GB" b="0" dirty="0" smtClean="0">
                <a:solidFill>
                  <a:srgbClr val="000000"/>
                </a:solidFill>
                <a:latin typeface="Overpass Light"/>
                <a:cs typeface="Overpass Light"/>
              </a:rPr>
              <a:t>responsibilities</a:t>
            </a:r>
          </a:p>
          <a:p>
            <a:pPr marL="285750" indent="-285750" eaLnBrk="0" fontAlgn="base" hangingPunct="0">
              <a:lnSpc>
                <a:spcPct val="130000"/>
              </a:lnSpc>
              <a:spcBef>
                <a:spcPct val="0"/>
              </a:spcBef>
              <a:spcAft>
                <a:spcPct val="0"/>
              </a:spcAft>
              <a:buClr>
                <a:schemeClr val="accent2"/>
              </a:buClr>
              <a:buFont typeface="Lucida Grande"/>
              <a:buChar char="►"/>
            </a:pPr>
            <a:endParaRPr lang="en-GB" b="0" dirty="0" smtClean="0">
              <a:solidFill>
                <a:srgbClr val="000000"/>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en-GB" b="0" dirty="0" smtClean="0">
                <a:solidFill>
                  <a:srgbClr val="000000"/>
                </a:solidFill>
                <a:cs typeface="Overpass Bold"/>
              </a:rPr>
              <a:t>Commitment </a:t>
            </a:r>
            <a:r>
              <a:rPr lang="en-GB" b="0" dirty="0">
                <a:solidFill>
                  <a:srgbClr val="000000"/>
                </a:solidFill>
                <a:cs typeface="Overpass Bold"/>
              </a:rPr>
              <a:t>and collaboration </a:t>
            </a:r>
            <a:r>
              <a:rPr lang="en-GB" b="0" dirty="0">
                <a:solidFill>
                  <a:srgbClr val="000000"/>
                </a:solidFill>
                <a:latin typeface="Overpass Light"/>
                <a:cs typeface="Overpass Light"/>
              </a:rPr>
              <a:t>of all is </a:t>
            </a:r>
            <a:r>
              <a:rPr lang="en-GB" b="0" dirty="0" smtClean="0">
                <a:solidFill>
                  <a:srgbClr val="000000"/>
                </a:solidFill>
                <a:latin typeface="Overpass Light"/>
                <a:cs typeface="Overpass Light"/>
              </a:rPr>
              <a:t>needed</a:t>
            </a:r>
            <a:endParaRPr lang="en-GB" b="0" dirty="0">
              <a:solidFill>
                <a:srgbClr val="000000"/>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145</a:t>
            </a:fld>
            <a:endParaRPr lang="en-GB"/>
          </a:p>
        </p:txBody>
      </p:sp>
    </p:spTree>
    <p:extLst>
      <p:ext uri="{BB962C8B-B14F-4D97-AF65-F5344CB8AC3E}">
        <p14:creationId xmlns:p14="http://schemas.microsoft.com/office/powerpoint/2010/main" val="2334236471"/>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3" name="Marcador de pie de página 2"/>
          <p:cNvSpPr>
            <a:spLocks noGrp="1"/>
          </p:cNvSpPr>
          <p:nvPr>
            <p:ph type="ftr" sz="quarter" idx="11"/>
          </p:nvPr>
        </p:nvSpPr>
        <p:spPr/>
        <p:txBody>
          <a:bodyPr/>
          <a:lstStyle/>
          <a:p>
            <a:r>
              <a:rPr lang="en-GB" dirty="0" smtClean="0"/>
              <a:t>Advancing social justice, promoting decent work</a:t>
            </a:r>
            <a:endParaRPr lang="en-GB"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146</a:t>
            </a:fld>
            <a:endParaRPr lang="en-GB" dirty="0"/>
          </a:p>
        </p:txBody>
      </p:sp>
      <p:pic>
        <p:nvPicPr>
          <p:cNvPr id="6" name="Imagen 5" descr="146_slid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1598" y="1308740"/>
            <a:ext cx="4956829" cy="47636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7102751"/>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423195"/>
            <a:ext cx="6905344" cy="720000"/>
          </a:xfrm>
        </p:spPr>
        <p:txBody>
          <a:bodyPr/>
          <a:lstStyle/>
          <a:p>
            <a:r>
              <a:rPr lang="en-US" b="0" dirty="0"/>
              <a:t>The enterprise OSH Policy</a:t>
            </a:r>
            <a:endParaRPr lang="es-ES" b="0" dirty="0"/>
          </a:p>
        </p:txBody>
      </p:sp>
      <p:sp>
        <p:nvSpPr>
          <p:cNvPr id="3" name="Marcador de contenido 2"/>
          <p:cNvSpPr>
            <a:spLocks noGrp="1"/>
          </p:cNvSpPr>
          <p:nvPr>
            <p:ph idx="1"/>
          </p:nvPr>
        </p:nvSpPr>
        <p:spPr>
          <a:xfrm>
            <a:off x="490538" y="2129333"/>
            <a:ext cx="7569851" cy="3790890"/>
          </a:xfrm>
        </p:spPr>
        <p:txBody>
          <a:bodyPr/>
          <a:lstStyle/>
          <a:p>
            <a:pPr marL="285750" indent="-285750" eaLnBrk="0" fontAlgn="base" hangingPunct="0">
              <a:lnSpc>
                <a:spcPct val="11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Established </a:t>
            </a:r>
            <a:r>
              <a:rPr lang="en-GB" b="0" dirty="0">
                <a:solidFill>
                  <a:schemeClr val="tx2"/>
                </a:solidFill>
                <a:latin typeface="Overpass Light"/>
                <a:cs typeface="Overpass Light"/>
              </a:rPr>
              <a:t>by the employer in consultation with workers’ </a:t>
            </a:r>
            <a:r>
              <a:rPr lang="en-GB" b="0" dirty="0" smtClean="0">
                <a:solidFill>
                  <a:schemeClr val="tx2"/>
                </a:solidFill>
                <a:latin typeface="Overpass Light"/>
                <a:cs typeface="Overpass Light"/>
              </a:rPr>
              <a:t>representatives</a:t>
            </a:r>
          </a:p>
          <a:p>
            <a:pPr marL="285750" indent="-285750" eaLnBrk="0" fontAlgn="base" hangingPunct="0">
              <a:lnSpc>
                <a:spcPct val="13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Describes </a:t>
            </a:r>
            <a:r>
              <a:rPr lang="en-GB" b="0" dirty="0">
                <a:solidFill>
                  <a:schemeClr val="tx2"/>
                </a:solidFill>
                <a:latin typeface="Overpass Light"/>
                <a:cs typeface="Overpass Light"/>
              </a:rPr>
              <a:t>the OSH management system adopted and a detailed plan of responsibilities/actions to be </a:t>
            </a:r>
            <a:r>
              <a:rPr lang="en-GB" b="0" dirty="0" smtClean="0">
                <a:solidFill>
                  <a:schemeClr val="tx2"/>
                </a:solidFill>
                <a:latin typeface="Overpass Light"/>
                <a:cs typeface="Overpass Light"/>
              </a:rPr>
              <a:t>taken</a:t>
            </a:r>
          </a:p>
          <a:p>
            <a:pPr marL="285750" indent="-285750" eaLnBrk="0" fontAlgn="base" hangingPunct="0">
              <a:lnSpc>
                <a:spcPct val="11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Key </a:t>
            </a:r>
            <a:r>
              <a:rPr lang="en-GB" b="0" dirty="0">
                <a:solidFill>
                  <a:schemeClr val="tx2"/>
                </a:solidFill>
                <a:latin typeface="Overpass Light"/>
                <a:cs typeface="Overpass Light"/>
              </a:rPr>
              <a:t>objectives:</a:t>
            </a:r>
          </a:p>
          <a:p>
            <a:pPr marL="920750" lvl="1" indent="-285750">
              <a:buClr>
                <a:schemeClr val="accent1"/>
              </a:buClr>
              <a:buFont typeface="Lucida Grande"/>
              <a:buChar char="►"/>
            </a:pPr>
            <a:r>
              <a:rPr lang="en-GB" dirty="0" smtClean="0">
                <a:solidFill>
                  <a:schemeClr val="tx2"/>
                </a:solidFill>
                <a:latin typeface="Overpass Light"/>
                <a:cs typeface="Overpass Light"/>
              </a:rPr>
              <a:t>protect </a:t>
            </a:r>
            <a:r>
              <a:rPr lang="en-GB" dirty="0">
                <a:solidFill>
                  <a:schemeClr val="tx2"/>
                </a:solidFill>
                <a:latin typeface="Overpass Light"/>
                <a:cs typeface="Overpass Light"/>
              </a:rPr>
              <a:t>the safety and health of all </a:t>
            </a:r>
            <a:r>
              <a:rPr lang="en-GB" dirty="0" smtClean="0">
                <a:solidFill>
                  <a:schemeClr val="tx2"/>
                </a:solidFill>
                <a:latin typeface="Overpass Light"/>
                <a:cs typeface="Overpass Light"/>
              </a:rPr>
              <a:t>staff</a:t>
            </a:r>
          </a:p>
          <a:p>
            <a:pPr marL="920750" lvl="1" indent="-285750">
              <a:buClr>
                <a:schemeClr val="accent1"/>
              </a:buClr>
              <a:buFont typeface="Lucida Grande"/>
              <a:buChar char="►"/>
            </a:pPr>
            <a:r>
              <a:rPr lang="en-GB" dirty="0" smtClean="0">
                <a:solidFill>
                  <a:schemeClr val="tx2"/>
                </a:solidFill>
                <a:cs typeface="Overpass Bold"/>
              </a:rPr>
              <a:t>comply </a:t>
            </a:r>
            <a:r>
              <a:rPr lang="en-GB" dirty="0">
                <a:solidFill>
                  <a:schemeClr val="tx2"/>
                </a:solidFill>
                <a:cs typeface="Overpass Bold"/>
              </a:rPr>
              <a:t>with all relevant national laws, international standards, </a:t>
            </a:r>
            <a:r>
              <a:rPr lang="en-GB" dirty="0">
                <a:solidFill>
                  <a:schemeClr val="tx2"/>
                </a:solidFill>
                <a:latin typeface="Overpass Light"/>
                <a:cs typeface="Overpass Light"/>
              </a:rPr>
              <a:t>collective agreements, codes of conduct </a:t>
            </a:r>
            <a:r>
              <a:rPr lang="en-GB" dirty="0" smtClean="0">
                <a:solidFill>
                  <a:schemeClr val="tx2"/>
                </a:solidFill>
                <a:latin typeface="Overpass Light"/>
                <a:cs typeface="Overpass Light"/>
              </a:rPr>
              <a:t>etc.</a:t>
            </a:r>
          </a:p>
          <a:p>
            <a:pPr marL="920750" lvl="1" indent="-285750">
              <a:buClr>
                <a:schemeClr val="accent1"/>
              </a:buClr>
              <a:buFont typeface="Lucida Grande"/>
              <a:buChar char="►"/>
            </a:pPr>
            <a:r>
              <a:rPr lang="en-GB" dirty="0" smtClean="0">
                <a:solidFill>
                  <a:schemeClr val="tx2"/>
                </a:solidFill>
                <a:latin typeface="Overpass Light"/>
                <a:cs typeface="Overpass Light"/>
              </a:rPr>
              <a:t>ensure </a:t>
            </a:r>
            <a:r>
              <a:rPr lang="en-GB" dirty="0">
                <a:solidFill>
                  <a:schemeClr val="tx2"/>
                </a:solidFill>
                <a:latin typeface="Overpass Light"/>
                <a:cs typeface="Overpass Light"/>
              </a:rPr>
              <a:t>worker participation in OSH, through involvement in planning, action, monitoring and evaluation of </a:t>
            </a:r>
            <a:r>
              <a:rPr lang="en-GB" dirty="0" smtClean="0">
                <a:solidFill>
                  <a:schemeClr val="tx2"/>
                </a:solidFill>
                <a:latin typeface="Overpass Light"/>
                <a:cs typeface="Overpass Light"/>
              </a:rPr>
              <a:t>progress</a:t>
            </a:r>
          </a:p>
          <a:p>
            <a:pPr marL="920750" lvl="1" indent="-285750">
              <a:buClr>
                <a:schemeClr val="accent1"/>
              </a:buClr>
              <a:buFont typeface="Lucida Grande"/>
              <a:buChar char="►"/>
            </a:pPr>
            <a:r>
              <a:rPr lang="en-GB" dirty="0" smtClean="0">
                <a:solidFill>
                  <a:schemeClr val="tx2"/>
                </a:solidFill>
                <a:latin typeface="Overpass Light"/>
                <a:cs typeface="Overpass Light"/>
              </a:rPr>
              <a:t>continually </a:t>
            </a:r>
            <a:r>
              <a:rPr lang="en-GB" dirty="0">
                <a:solidFill>
                  <a:schemeClr val="tx2"/>
                </a:solidFill>
                <a:latin typeface="Overpass Light"/>
                <a:cs typeface="Overpass Light"/>
              </a:rPr>
              <a:t>improve OSH </a:t>
            </a:r>
            <a:r>
              <a:rPr lang="en-GB" dirty="0" smtClean="0">
                <a:solidFill>
                  <a:schemeClr val="tx2"/>
                </a:solidFill>
                <a:latin typeface="Overpass Light"/>
                <a:cs typeface="Overpass Light"/>
              </a:rPr>
              <a:t>management</a:t>
            </a:r>
            <a:endParaRPr lang="en-GB"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147</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6175" y="2825755"/>
            <a:ext cx="3422839" cy="2272540"/>
          </a:xfrm>
          <a:prstGeom prst="rect">
            <a:avLst/>
          </a:prstGeom>
          <a:noFill/>
          <a:ln>
            <a:noFill/>
          </a:ln>
        </p:spPr>
      </p:pic>
    </p:spTree>
    <p:extLst>
      <p:ext uri="{BB962C8B-B14F-4D97-AF65-F5344CB8AC3E}">
        <p14:creationId xmlns:p14="http://schemas.microsoft.com/office/powerpoint/2010/main" val="3513246966"/>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10391869" cy="720000"/>
          </a:xfrm>
        </p:spPr>
        <p:txBody>
          <a:bodyPr/>
          <a:lstStyle/>
          <a:p>
            <a:r>
              <a:rPr lang="en-US" b="0" dirty="0"/>
              <a:t>OSH policy should respect laws and international standards</a:t>
            </a:r>
            <a:endParaRPr lang="es-ES" b="0" dirty="0"/>
          </a:p>
        </p:txBody>
      </p:sp>
      <p:sp>
        <p:nvSpPr>
          <p:cNvPr id="3" name="Marcador de contenido 2"/>
          <p:cNvSpPr>
            <a:spLocks noGrp="1"/>
          </p:cNvSpPr>
          <p:nvPr>
            <p:ph idx="1"/>
          </p:nvPr>
        </p:nvSpPr>
        <p:spPr>
          <a:xfrm>
            <a:off x="490538" y="2129333"/>
            <a:ext cx="8733934" cy="3790890"/>
          </a:xfrm>
        </p:spPr>
        <p:txBody>
          <a:bodyPr/>
          <a:lstStyle/>
          <a:p>
            <a:pPr marL="285750" indent="-285750" eaLnBrk="0" fontAlgn="base" hangingPunct="0">
              <a:lnSpc>
                <a:spcPct val="13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Each </a:t>
            </a:r>
            <a:r>
              <a:rPr lang="en-US" b="0" dirty="0">
                <a:solidFill>
                  <a:schemeClr val="tx2"/>
                </a:solidFill>
                <a:latin typeface="Overpass Light"/>
                <a:cs typeface="Overpass Light"/>
              </a:rPr>
              <a:t>country or region has its own laws and enforcement mechanisms that should comply international </a:t>
            </a:r>
            <a:r>
              <a:rPr lang="en-US" b="0" dirty="0" smtClean="0">
                <a:solidFill>
                  <a:schemeClr val="tx2"/>
                </a:solidFill>
                <a:latin typeface="Overpass Light"/>
                <a:cs typeface="Overpass Light"/>
              </a:rPr>
              <a:t>standards</a:t>
            </a:r>
          </a:p>
          <a:p>
            <a:pPr marL="285750" indent="-285750" eaLnBrk="0" fontAlgn="base" hangingPunct="0">
              <a:lnSpc>
                <a:spcPct val="130000"/>
              </a:lnSpc>
              <a:spcBef>
                <a:spcPct val="0"/>
              </a:spcBef>
              <a:spcAft>
                <a:spcPct val="0"/>
              </a:spcAft>
              <a:buClr>
                <a:schemeClr val="accent2"/>
              </a:buClr>
              <a:buFont typeface="Lucida Grande"/>
              <a:buChar char="►"/>
            </a:pPr>
            <a:endParaRPr lang="en-US" b="0" dirty="0" smtClean="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The </a:t>
            </a:r>
            <a:r>
              <a:rPr lang="en-GB" b="0" dirty="0">
                <a:solidFill>
                  <a:schemeClr val="tx2"/>
                </a:solidFill>
                <a:latin typeface="Overpass Light"/>
                <a:cs typeface="Overpass Light"/>
              </a:rPr>
              <a:t>ILO is responsible for creating international Conventions and Recommendations relating to labour </a:t>
            </a:r>
            <a:r>
              <a:rPr lang="en-GB" b="0" dirty="0" smtClean="0">
                <a:solidFill>
                  <a:schemeClr val="tx2"/>
                </a:solidFill>
                <a:latin typeface="Overpass Light"/>
                <a:cs typeface="Overpass Light"/>
              </a:rPr>
              <a:t>issues</a:t>
            </a:r>
            <a:endParaRPr lang="en-GB" b="0" dirty="0">
              <a:solidFill>
                <a:schemeClr val="tx2"/>
              </a:solidFill>
              <a:latin typeface="Overpass Light"/>
              <a:cs typeface="Overpass Light"/>
            </a:endParaRPr>
          </a:p>
          <a:p>
            <a:pPr marL="285750" indent="-285750" eaLnBrk="0" fontAlgn="base" hangingPunct="0">
              <a:spcBef>
                <a:spcPct val="0"/>
              </a:spcBef>
              <a:spcAft>
                <a:spcPct val="0"/>
              </a:spcAft>
              <a:buClr>
                <a:schemeClr val="accent2"/>
              </a:buClr>
              <a:buFont typeface="Lucida Grande"/>
              <a:buChar char="►"/>
            </a:pPr>
            <a:endParaRPr lang="en-GB" b="0" dirty="0" smtClean="0">
              <a:solidFill>
                <a:schemeClr val="tx2"/>
              </a:solidFill>
              <a:latin typeface="Overpass Light"/>
              <a:cs typeface="Overpass Light"/>
            </a:endParaRPr>
          </a:p>
          <a:p>
            <a:pPr marL="920750" lvl="1" indent="-285750">
              <a:buClr>
                <a:schemeClr val="accent1"/>
              </a:buClr>
              <a:buFont typeface="Lucida Grande"/>
              <a:buChar char="►"/>
            </a:pPr>
            <a:r>
              <a:rPr lang="en-GB" dirty="0" smtClean="0">
                <a:solidFill>
                  <a:schemeClr val="tx2"/>
                </a:solidFill>
                <a:latin typeface="Overpass Light"/>
                <a:cs typeface="Overpass Light"/>
              </a:rPr>
              <a:t>About </a:t>
            </a:r>
            <a:r>
              <a:rPr lang="en-GB" dirty="0">
                <a:solidFill>
                  <a:schemeClr val="tx2"/>
                </a:solidFill>
                <a:latin typeface="Overpass Light"/>
                <a:cs typeface="Overpass Light"/>
              </a:rPr>
              <a:t>70 Conventions and Recommendations deal with occupational safety and health</a:t>
            </a:r>
          </a:p>
          <a:p>
            <a:pPr marL="920750" lvl="1" indent="-285750">
              <a:buClr>
                <a:schemeClr val="accent1"/>
              </a:buClr>
              <a:buFont typeface="Lucida Grande"/>
              <a:buChar char="►"/>
            </a:pPr>
            <a:endParaRPr lang="en-GB" dirty="0" smtClean="0">
              <a:solidFill>
                <a:schemeClr val="tx2"/>
              </a:solidFill>
              <a:latin typeface="Overpass Light"/>
              <a:cs typeface="Overpass Light"/>
            </a:endParaRPr>
          </a:p>
          <a:p>
            <a:pPr marL="285750" indent="-285750" eaLnBrk="0" fontAlgn="base" hangingPunct="0">
              <a:lnSpc>
                <a:spcPct val="11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Further </a:t>
            </a:r>
            <a:r>
              <a:rPr lang="en-GB" b="0" dirty="0">
                <a:solidFill>
                  <a:schemeClr val="tx2"/>
                </a:solidFill>
                <a:latin typeface="Overpass Light"/>
                <a:cs typeface="Overpass Light"/>
              </a:rPr>
              <a:t>guidance is provided in Codes of Practice and </a:t>
            </a:r>
            <a:r>
              <a:rPr lang="en-GB" b="0" dirty="0" smtClean="0">
                <a:solidFill>
                  <a:schemeClr val="tx2"/>
                </a:solidFill>
                <a:latin typeface="Overpass Light"/>
                <a:cs typeface="Overpass Light"/>
              </a:rPr>
              <a:t>manuals</a:t>
            </a:r>
            <a:endParaRPr lang="en-US" b="0" dirty="0">
              <a:solidFill>
                <a:schemeClr val="tx2"/>
              </a:solidFill>
              <a:latin typeface="Overpass Light"/>
              <a:cs typeface="Overpass Light"/>
            </a:endParaRPr>
          </a:p>
          <a:p>
            <a:pPr marL="285750" indent="-285750" eaLnBrk="0" fontAlgn="base" hangingPunct="0">
              <a:lnSpc>
                <a:spcPct val="110000"/>
              </a:lnSpc>
              <a:spcBef>
                <a:spcPct val="0"/>
              </a:spcBef>
              <a:spcAft>
                <a:spcPct val="0"/>
              </a:spcAft>
              <a:buClr>
                <a:schemeClr val="accent2"/>
              </a:buClr>
              <a:buFont typeface="Lucida Grande"/>
              <a:buChar char="►"/>
            </a:pPr>
            <a:endParaRPr lang="en-GB"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148</a:t>
            </a:fld>
            <a:endParaRPr lang="en-GB"/>
          </a:p>
        </p:txBody>
      </p:sp>
    </p:spTree>
    <p:extLst>
      <p:ext uri="{BB962C8B-B14F-4D97-AF65-F5344CB8AC3E}">
        <p14:creationId xmlns:p14="http://schemas.microsoft.com/office/powerpoint/2010/main" val="1912444774"/>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10391869" cy="720000"/>
          </a:xfrm>
        </p:spPr>
        <p:txBody>
          <a:bodyPr/>
          <a:lstStyle/>
          <a:p>
            <a:r>
              <a:rPr lang="en-US" b="0" dirty="0"/>
              <a:t>OSH policy</a:t>
            </a:r>
            <a:endParaRPr lang="es-ES" b="0" dirty="0"/>
          </a:p>
        </p:txBody>
      </p:sp>
      <p:sp>
        <p:nvSpPr>
          <p:cNvPr id="3" name="Marcador de contenido 2"/>
          <p:cNvSpPr>
            <a:spLocks noGrp="1"/>
          </p:cNvSpPr>
          <p:nvPr>
            <p:ph idx="1"/>
          </p:nvPr>
        </p:nvSpPr>
        <p:spPr>
          <a:xfrm>
            <a:off x="490538" y="2129333"/>
            <a:ext cx="10726984" cy="3790890"/>
          </a:xfrm>
        </p:spPr>
        <p:txBody>
          <a:bodyPr/>
          <a:lstStyle/>
          <a:p>
            <a:pPr marL="285750" indent="-285750" eaLnBrk="0" fontAlgn="base" hangingPunct="0">
              <a:lnSpc>
                <a:spcPct val="80000"/>
              </a:lnSpc>
              <a:spcBef>
                <a:spcPct val="0"/>
              </a:spcBef>
              <a:spcAft>
                <a:spcPct val="0"/>
              </a:spcAft>
              <a:buClr>
                <a:schemeClr val="accent2"/>
              </a:buClr>
              <a:buFont typeface="Lucida Grande"/>
              <a:buChar char="►"/>
            </a:pPr>
            <a:r>
              <a:rPr lang="en-US" b="0" dirty="0" smtClean="0"/>
              <a:t>Write </a:t>
            </a:r>
            <a:r>
              <a:rPr lang="en-US" b="0" dirty="0"/>
              <a:t>in simple and clear language:</a:t>
            </a:r>
          </a:p>
          <a:p>
            <a:pPr eaLnBrk="0" fontAlgn="base" hangingPunct="0">
              <a:lnSpc>
                <a:spcPct val="80000"/>
              </a:lnSpc>
              <a:spcBef>
                <a:spcPct val="0"/>
              </a:spcBef>
              <a:spcAft>
                <a:spcPct val="0"/>
              </a:spcAft>
              <a:buClr>
                <a:schemeClr val="accent2"/>
              </a:buClr>
            </a:pPr>
            <a:endParaRPr lang="en-GB" b="0" dirty="0" smtClean="0">
              <a:solidFill>
                <a:srgbClr val="000000"/>
              </a:solidFill>
              <a:latin typeface="Overpass Light"/>
              <a:cs typeface="Overpass Light"/>
            </a:endParaRPr>
          </a:p>
          <a:p>
            <a:pPr marL="920750" lvl="1" indent="-285750">
              <a:lnSpc>
                <a:spcPct val="80000"/>
              </a:lnSpc>
              <a:buClr>
                <a:schemeClr val="accent1"/>
              </a:buClr>
              <a:buFont typeface="Lucida Grande"/>
              <a:buChar char="►"/>
            </a:pPr>
            <a:r>
              <a:rPr lang="en-US" dirty="0" smtClean="0">
                <a:solidFill>
                  <a:schemeClr val="tx2"/>
                </a:solidFill>
                <a:latin typeface="Overpass Light"/>
                <a:cs typeface="Overpass Light"/>
              </a:rPr>
              <a:t>Statement </a:t>
            </a:r>
            <a:r>
              <a:rPr lang="en-US" dirty="0">
                <a:solidFill>
                  <a:schemeClr val="tx2"/>
                </a:solidFill>
                <a:latin typeface="Overpass Light"/>
                <a:cs typeface="Overpass Light"/>
              </a:rPr>
              <a:t>of principles – what you believe and aim to do about </a:t>
            </a:r>
            <a:r>
              <a:rPr lang="en-US" dirty="0" smtClean="0">
                <a:solidFill>
                  <a:schemeClr val="tx2"/>
                </a:solidFill>
                <a:latin typeface="Overpass Light"/>
                <a:cs typeface="Overpass Light"/>
              </a:rPr>
              <a:t>OSH</a:t>
            </a:r>
          </a:p>
          <a:p>
            <a:pPr marL="920750" lvl="1" indent="-285750">
              <a:lnSpc>
                <a:spcPct val="80000"/>
              </a:lnSpc>
              <a:buClr>
                <a:schemeClr val="accent1"/>
              </a:buClr>
              <a:buFont typeface="Lucida Grande"/>
              <a:buChar char="►"/>
            </a:pPr>
            <a:r>
              <a:rPr lang="en-US" dirty="0" smtClean="0">
                <a:solidFill>
                  <a:schemeClr val="tx2"/>
                </a:solidFill>
                <a:latin typeface="Overpass Light"/>
                <a:cs typeface="Overpass Light"/>
              </a:rPr>
              <a:t>Organization </a:t>
            </a:r>
            <a:r>
              <a:rPr lang="en-US" dirty="0">
                <a:solidFill>
                  <a:schemeClr val="tx2"/>
                </a:solidFill>
                <a:latin typeface="Overpass Light"/>
                <a:cs typeface="Overpass Light"/>
              </a:rPr>
              <a:t>section – who will do what, when, how: both workers and </a:t>
            </a:r>
            <a:r>
              <a:rPr lang="en-US" dirty="0" smtClean="0">
                <a:solidFill>
                  <a:schemeClr val="tx2"/>
                </a:solidFill>
                <a:latin typeface="Overpass Light"/>
                <a:cs typeface="Overpass Light"/>
              </a:rPr>
              <a:t>managers</a:t>
            </a:r>
          </a:p>
          <a:p>
            <a:pPr marL="920750" lvl="1" indent="-285750">
              <a:lnSpc>
                <a:spcPct val="110000"/>
              </a:lnSpc>
              <a:buClr>
                <a:schemeClr val="accent1"/>
              </a:buClr>
              <a:buFont typeface="Lucida Grande"/>
              <a:buChar char="►"/>
            </a:pPr>
            <a:r>
              <a:rPr lang="en-US" dirty="0" smtClean="0">
                <a:solidFill>
                  <a:schemeClr val="tx2"/>
                </a:solidFill>
                <a:latin typeface="Overpass Light"/>
                <a:cs typeface="Overpass Light"/>
              </a:rPr>
              <a:t>Arrangements </a:t>
            </a:r>
            <a:r>
              <a:rPr lang="en-US" dirty="0">
                <a:solidFill>
                  <a:schemeClr val="tx2"/>
                </a:solidFill>
                <a:latin typeface="Overpass Light"/>
                <a:cs typeface="Overpass Light"/>
              </a:rPr>
              <a:t>section – How will particular functions or actions be carried out e.g. risk assessments (use of checklists), </a:t>
            </a:r>
            <a:r>
              <a:rPr lang="en-US" dirty="0" smtClean="0">
                <a:solidFill>
                  <a:schemeClr val="tx2"/>
                </a:solidFill>
                <a:latin typeface="Overpass Light"/>
                <a:cs typeface="Overpass Light"/>
              </a:rPr>
              <a:t>investigations </a:t>
            </a:r>
          </a:p>
          <a:p>
            <a:pPr lvl="1">
              <a:lnSpc>
                <a:spcPct val="80000"/>
              </a:lnSpc>
            </a:pPr>
            <a:endParaRPr lang="en-GB" b="1" dirty="0" smtClean="0">
              <a:solidFill>
                <a:schemeClr val="tx2"/>
              </a:solidFill>
              <a:latin typeface="Overpass Light"/>
              <a:cs typeface="Overpass Light"/>
            </a:endParaRPr>
          </a:p>
          <a:p>
            <a:pPr marL="285750" indent="-285750" eaLnBrk="0" fontAlgn="base" hangingPunct="0">
              <a:lnSpc>
                <a:spcPct val="80000"/>
              </a:lnSpc>
              <a:spcBef>
                <a:spcPct val="0"/>
              </a:spcBef>
              <a:spcAft>
                <a:spcPct val="0"/>
              </a:spcAft>
              <a:buClr>
                <a:schemeClr val="accent2"/>
              </a:buClr>
              <a:buFont typeface="Lucida Grande"/>
              <a:buChar char="►"/>
            </a:pPr>
            <a:r>
              <a:rPr lang="en-US" b="0" dirty="0" smtClean="0">
                <a:cs typeface="Overpass Bold"/>
              </a:rPr>
              <a:t>When </a:t>
            </a:r>
            <a:r>
              <a:rPr lang="en-US" b="0" dirty="0">
                <a:cs typeface="Overpass Bold"/>
              </a:rPr>
              <a:t>finished, the policy should be</a:t>
            </a:r>
            <a:r>
              <a:rPr lang="en-US" b="0" dirty="0" smtClean="0">
                <a:cs typeface="Overpass Bold"/>
              </a:rPr>
              <a:t>:</a:t>
            </a:r>
            <a:endParaRPr lang="en-GB" b="0" dirty="0" smtClean="0">
              <a:solidFill>
                <a:srgbClr val="000000"/>
              </a:solidFill>
              <a:cs typeface="Overpass Bold"/>
            </a:endParaRPr>
          </a:p>
          <a:p>
            <a:pPr eaLnBrk="0" fontAlgn="base" hangingPunct="0">
              <a:lnSpc>
                <a:spcPct val="80000"/>
              </a:lnSpc>
              <a:spcBef>
                <a:spcPct val="0"/>
              </a:spcBef>
              <a:spcAft>
                <a:spcPct val="0"/>
              </a:spcAft>
              <a:buClr>
                <a:schemeClr val="accent2"/>
              </a:buClr>
            </a:pPr>
            <a:endParaRPr lang="en-GB" b="0" dirty="0">
              <a:solidFill>
                <a:schemeClr val="tx2"/>
              </a:solidFill>
              <a:latin typeface="Overpass Light"/>
              <a:cs typeface="Overpass Light"/>
            </a:endParaRPr>
          </a:p>
          <a:p>
            <a:pPr marL="920750" lvl="1" indent="-285750">
              <a:lnSpc>
                <a:spcPct val="80000"/>
              </a:lnSpc>
              <a:buClr>
                <a:schemeClr val="accent1"/>
              </a:buClr>
              <a:buFont typeface="Lucida Grande"/>
              <a:buChar char="►"/>
            </a:pPr>
            <a:r>
              <a:rPr lang="en-US" dirty="0" smtClean="0">
                <a:solidFill>
                  <a:schemeClr val="tx2"/>
                </a:solidFill>
                <a:latin typeface="Overpass Light"/>
                <a:cs typeface="Overpass Light"/>
              </a:rPr>
              <a:t>Signed</a:t>
            </a:r>
            <a:r>
              <a:rPr lang="en-US" dirty="0">
                <a:solidFill>
                  <a:schemeClr val="tx2"/>
                </a:solidFill>
                <a:latin typeface="Overpass Light"/>
                <a:cs typeface="Overpass Light"/>
              </a:rPr>
              <a:t>, dated and displayed throughout the </a:t>
            </a:r>
            <a:r>
              <a:rPr lang="en-US" dirty="0" smtClean="0">
                <a:solidFill>
                  <a:schemeClr val="tx2"/>
                </a:solidFill>
                <a:latin typeface="Overpass Light"/>
                <a:cs typeface="Overpass Light"/>
              </a:rPr>
              <a:t>workplace</a:t>
            </a:r>
          </a:p>
          <a:p>
            <a:pPr marL="920750" lvl="1" indent="-285750">
              <a:lnSpc>
                <a:spcPct val="80000"/>
              </a:lnSpc>
              <a:buClr>
                <a:schemeClr val="accent1"/>
              </a:buClr>
              <a:buFont typeface="Lucida Grande"/>
              <a:buChar char="►"/>
            </a:pPr>
            <a:r>
              <a:rPr lang="en-US" dirty="0" smtClean="0">
                <a:solidFill>
                  <a:schemeClr val="tx2"/>
                </a:solidFill>
                <a:latin typeface="Overpass Light"/>
                <a:cs typeface="Overpass Light"/>
              </a:rPr>
              <a:t>Promoted </a:t>
            </a:r>
            <a:r>
              <a:rPr lang="en-US" dirty="0">
                <a:solidFill>
                  <a:schemeClr val="tx2"/>
                </a:solidFill>
                <a:latin typeface="Overpass Light"/>
                <a:cs typeface="Overpass Light"/>
              </a:rPr>
              <a:t>and explained in detail to all, including new </a:t>
            </a:r>
            <a:r>
              <a:rPr lang="en-US" dirty="0" smtClean="0">
                <a:solidFill>
                  <a:schemeClr val="tx2"/>
                </a:solidFill>
                <a:latin typeface="Overpass Light"/>
                <a:cs typeface="Overpass Light"/>
              </a:rPr>
              <a:t>workers</a:t>
            </a:r>
          </a:p>
          <a:p>
            <a:pPr marL="920750" lvl="1" indent="-285750">
              <a:lnSpc>
                <a:spcPct val="80000"/>
              </a:lnSpc>
              <a:buClr>
                <a:schemeClr val="accent1"/>
              </a:buClr>
              <a:buFont typeface="Lucida Grande"/>
              <a:buChar char="►"/>
            </a:pPr>
            <a:r>
              <a:rPr lang="en-US" dirty="0" smtClean="0">
                <a:solidFill>
                  <a:schemeClr val="tx2"/>
                </a:solidFill>
                <a:latin typeface="Overpass Light"/>
                <a:cs typeface="Overpass Light"/>
              </a:rPr>
              <a:t>Reviewed</a:t>
            </a:r>
            <a:r>
              <a:rPr lang="en-US" dirty="0">
                <a:solidFill>
                  <a:schemeClr val="tx2"/>
                </a:solidFill>
                <a:latin typeface="Overpass Light"/>
                <a:cs typeface="Overpass Light"/>
              </a:rPr>
              <a:t>, evaluated and updated regularly</a:t>
            </a:r>
          </a:p>
          <a:p>
            <a:pPr marL="920750" lvl="1" indent="-285750">
              <a:lnSpc>
                <a:spcPct val="80000"/>
              </a:lnSpc>
              <a:buClr>
                <a:schemeClr val="accent1"/>
              </a:buClr>
              <a:buFont typeface="Lucida Grande"/>
              <a:buChar char="►"/>
            </a:pPr>
            <a:endParaRPr lang="en-US" dirty="0" smtClean="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149</a:t>
            </a:fld>
            <a:endParaRPr lang="en-GB"/>
          </a:p>
        </p:txBody>
      </p:sp>
    </p:spTree>
    <p:extLst>
      <p:ext uri="{BB962C8B-B14F-4D97-AF65-F5344CB8AC3E}">
        <p14:creationId xmlns:p14="http://schemas.microsoft.com/office/powerpoint/2010/main" val="24057696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23195"/>
            <a:ext cx="11210924" cy="500220"/>
          </a:xfrm>
        </p:spPr>
        <p:txBody>
          <a:bodyPr/>
          <a:lstStyle/>
          <a:p>
            <a:r>
              <a:rPr lang="en-GB" b="0" dirty="0"/>
              <a:t>Why OSH in SME matters</a:t>
            </a:r>
            <a:r>
              <a:rPr lang="en-GB" b="0" dirty="0" smtClean="0"/>
              <a:t>? </a:t>
            </a:r>
            <a:endParaRPr lang="en-GB" b="0" dirty="0"/>
          </a:p>
        </p:txBody>
      </p:sp>
      <p:sp>
        <p:nvSpPr>
          <p:cNvPr id="3" name="Content Placeholder 2"/>
          <p:cNvSpPr>
            <a:spLocks noGrp="1"/>
          </p:cNvSpPr>
          <p:nvPr>
            <p:ph sz="half" idx="1"/>
          </p:nvPr>
        </p:nvSpPr>
        <p:spPr>
          <a:xfrm>
            <a:off x="517391" y="4937636"/>
            <a:ext cx="6396832" cy="634913"/>
          </a:xfrm>
        </p:spPr>
        <p:txBody>
          <a:bodyPr/>
          <a:lstStyle/>
          <a:p>
            <a:r>
              <a:rPr lang="en-US" sz="1400" b="0" dirty="0" smtClean="0">
                <a:solidFill>
                  <a:schemeClr val="tx2"/>
                </a:solidFill>
                <a:latin typeface="Overpass Light"/>
                <a:cs typeface="Overpass Light"/>
              </a:rPr>
              <a:t>SMEs are </a:t>
            </a:r>
            <a:r>
              <a:rPr lang="en-US" sz="1400" b="0" dirty="0">
                <a:solidFill>
                  <a:schemeClr val="tx2"/>
                </a:solidFill>
                <a:latin typeface="Overpass Light"/>
                <a:cs typeface="Overpass Light"/>
              </a:rPr>
              <a:t>90% of businesses. </a:t>
            </a:r>
            <a:r>
              <a:rPr lang="en-US" sz="1400" b="0" dirty="0" smtClean="0">
                <a:solidFill>
                  <a:schemeClr val="tx2"/>
                </a:solidFill>
                <a:latin typeface="Overpass Light"/>
                <a:cs typeface="Overpass Light"/>
              </a:rPr>
              <a:t>SMEs </a:t>
            </a:r>
            <a:r>
              <a:rPr lang="en-US" sz="1400" b="0" dirty="0">
                <a:solidFill>
                  <a:schemeClr val="tx2"/>
                </a:solidFill>
                <a:latin typeface="Overpass Light"/>
                <a:cs typeface="Overpass Light"/>
              </a:rPr>
              <a:t>plus microenterprises and self-employed workers constitute about 70% of global employment.</a:t>
            </a: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15</a:t>
            </a:fld>
            <a:endParaRPr lang="en-GB"/>
          </a:p>
        </p:txBody>
      </p:sp>
      <p:graphicFrame>
        <p:nvGraphicFramePr>
          <p:cNvPr id="14" name="Grafico 4"/>
          <p:cNvGraphicFramePr/>
          <p:nvPr>
            <p:extLst>
              <p:ext uri="{D42A27DB-BD31-4B8C-83A1-F6EECF244321}">
                <p14:modId xmlns:p14="http://schemas.microsoft.com/office/powerpoint/2010/main" val="2031668570"/>
              </p:ext>
            </p:extLst>
          </p:nvPr>
        </p:nvGraphicFramePr>
        <p:xfrm>
          <a:off x="0" y="2016222"/>
          <a:ext cx="4046585" cy="30327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afico 12"/>
          <p:cNvGraphicFramePr/>
          <p:nvPr>
            <p:extLst>
              <p:ext uri="{D42A27DB-BD31-4B8C-83A1-F6EECF244321}">
                <p14:modId xmlns:p14="http://schemas.microsoft.com/office/powerpoint/2010/main" val="2345016745"/>
              </p:ext>
            </p:extLst>
          </p:nvPr>
        </p:nvGraphicFramePr>
        <p:xfrm>
          <a:off x="3749747" y="1997550"/>
          <a:ext cx="3558416" cy="3062528"/>
        </p:xfrm>
        <a:graphic>
          <a:graphicData uri="http://schemas.openxmlformats.org/drawingml/2006/chart">
            <c:chart xmlns:c="http://schemas.openxmlformats.org/drawingml/2006/chart" xmlns:r="http://schemas.openxmlformats.org/officeDocument/2006/relationships" r:id="rId4"/>
          </a:graphicData>
        </a:graphic>
      </p:graphicFrame>
      <p:pic>
        <p:nvPicPr>
          <p:cNvPr id="10" name="Imagen 9" descr="15_slide-ilus.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30851" y="2148147"/>
            <a:ext cx="3808531" cy="3869306"/>
          </a:xfrm>
          <a:prstGeom prst="rect">
            <a:avLst/>
          </a:prstGeom>
        </p:spPr>
      </p:pic>
      <p:sp>
        <p:nvSpPr>
          <p:cNvPr id="11" name="CuadroTexto 10"/>
          <p:cNvSpPr txBox="1"/>
          <p:nvPr/>
        </p:nvSpPr>
        <p:spPr>
          <a:xfrm>
            <a:off x="440843" y="5677611"/>
            <a:ext cx="6175088" cy="369332"/>
          </a:xfrm>
          <a:prstGeom prst="rect">
            <a:avLst/>
          </a:prstGeom>
          <a:noFill/>
        </p:spPr>
        <p:txBody>
          <a:bodyPr wrap="none" rtlCol="0">
            <a:spAutoFit/>
          </a:bodyPr>
          <a:lstStyle/>
          <a:p>
            <a:r>
              <a:rPr lang="en-US" b="1" dirty="0">
                <a:solidFill>
                  <a:schemeClr val="accent2"/>
                </a:solidFill>
                <a:latin typeface="Overpass Bold"/>
              </a:rPr>
              <a:t>Improving OSH in </a:t>
            </a:r>
            <a:r>
              <a:rPr lang="en-US" b="1" dirty="0" smtClean="0">
                <a:solidFill>
                  <a:schemeClr val="accent2"/>
                </a:solidFill>
                <a:latin typeface="Overpass Bold"/>
              </a:rPr>
              <a:t>SMEs </a:t>
            </a:r>
            <a:r>
              <a:rPr lang="en-US" b="1" dirty="0">
                <a:solidFill>
                  <a:schemeClr val="accent2"/>
                </a:solidFill>
                <a:latin typeface="Overpass Bold"/>
              </a:rPr>
              <a:t>means improving Global Health! </a:t>
            </a:r>
          </a:p>
        </p:txBody>
      </p:sp>
    </p:spTree>
    <p:extLst>
      <p:ext uri="{BB962C8B-B14F-4D97-AF65-F5344CB8AC3E}">
        <p14:creationId xmlns:p14="http://schemas.microsoft.com/office/powerpoint/2010/main" val="1258458605"/>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10391869" cy="720000"/>
          </a:xfrm>
        </p:spPr>
        <p:txBody>
          <a:bodyPr/>
          <a:lstStyle/>
          <a:p>
            <a:r>
              <a:rPr lang="en-US" b="0" dirty="0"/>
              <a:t>Conditions needed for OSH Policy implementation</a:t>
            </a:r>
            <a:endParaRPr lang="es-ES" b="0" dirty="0"/>
          </a:p>
        </p:txBody>
      </p:sp>
      <p:sp>
        <p:nvSpPr>
          <p:cNvPr id="3" name="Marcador de contenido 2"/>
          <p:cNvSpPr>
            <a:spLocks noGrp="1"/>
          </p:cNvSpPr>
          <p:nvPr>
            <p:ph idx="1"/>
          </p:nvPr>
        </p:nvSpPr>
        <p:spPr>
          <a:xfrm>
            <a:off x="490538" y="2129333"/>
            <a:ext cx="10726984" cy="3790890"/>
          </a:xfrm>
        </p:spPr>
        <p:txBody>
          <a:bodyPr/>
          <a:lstStyle/>
          <a:p>
            <a:pPr marL="285750" indent="-285750" eaLnBrk="0" fontAlgn="base" hangingPunct="0">
              <a:lnSpc>
                <a:spcPct val="8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Joint </a:t>
            </a:r>
            <a:r>
              <a:rPr lang="en-US" b="0" dirty="0">
                <a:solidFill>
                  <a:schemeClr val="tx2"/>
                </a:solidFill>
                <a:latin typeface="Overpass Light"/>
                <a:cs typeface="Overpass Light"/>
              </a:rPr>
              <a:t>responsibility and commitment from management and workers</a:t>
            </a:r>
          </a:p>
          <a:p>
            <a:pPr marL="285750" indent="-285750" eaLnBrk="0" fontAlgn="base" hangingPunct="0">
              <a:lnSpc>
                <a:spcPct val="80000"/>
              </a:lnSpc>
              <a:spcBef>
                <a:spcPct val="0"/>
              </a:spcBef>
              <a:spcAft>
                <a:spcPct val="0"/>
              </a:spcAft>
              <a:buClr>
                <a:schemeClr val="accent2"/>
              </a:buClr>
              <a:buFont typeface="Lucida Grande"/>
              <a:buChar char="►"/>
            </a:pPr>
            <a:endParaRPr lang="en-US" b="0" dirty="0">
              <a:solidFill>
                <a:schemeClr val="tx2"/>
              </a:solidFill>
              <a:latin typeface="Overpass Light"/>
              <a:cs typeface="Overpass Light"/>
            </a:endParaRPr>
          </a:p>
          <a:p>
            <a:pPr marL="920750" lvl="1" indent="-285750">
              <a:lnSpc>
                <a:spcPct val="80000"/>
              </a:lnSpc>
              <a:buClr>
                <a:schemeClr val="accent1"/>
              </a:buClr>
              <a:buFont typeface="Lucida Grande"/>
              <a:buChar char="►"/>
            </a:pPr>
            <a:r>
              <a:rPr lang="en-US" dirty="0" smtClean="0">
                <a:solidFill>
                  <a:schemeClr val="tx2"/>
                </a:solidFill>
                <a:latin typeface="Overpass Light"/>
                <a:cs typeface="Overpass Light"/>
              </a:rPr>
              <a:t>Policy </a:t>
            </a:r>
            <a:r>
              <a:rPr lang="en-US" dirty="0">
                <a:solidFill>
                  <a:schemeClr val="tx2"/>
                </a:solidFill>
                <a:latin typeface="Overpass Light"/>
                <a:cs typeface="Overpass Light"/>
              </a:rPr>
              <a:t>should define responsibilities and accountability </a:t>
            </a:r>
          </a:p>
          <a:p>
            <a:pPr marL="920750" lvl="1" indent="-285750">
              <a:lnSpc>
                <a:spcPct val="80000"/>
              </a:lnSpc>
              <a:buClr>
                <a:schemeClr val="accent1"/>
              </a:buClr>
              <a:buFont typeface="Lucida Grande"/>
              <a:buChar char="►"/>
            </a:pPr>
            <a:endParaRPr lang="en-GB" b="1" dirty="0" smtClean="0">
              <a:solidFill>
                <a:schemeClr val="tx2"/>
              </a:solidFill>
              <a:latin typeface="Overpass Light"/>
              <a:cs typeface="Overpass Light"/>
            </a:endParaRPr>
          </a:p>
          <a:p>
            <a:pPr marL="285750" indent="-285750" eaLnBrk="0" fontAlgn="base" hangingPunct="0">
              <a:lnSpc>
                <a:spcPct val="20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Appropriate </a:t>
            </a:r>
            <a:r>
              <a:rPr lang="en-US" b="0" dirty="0">
                <a:solidFill>
                  <a:schemeClr val="tx2"/>
                </a:solidFill>
                <a:latin typeface="Overpass Light"/>
                <a:cs typeface="Overpass Light"/>
              </a:rPr>
              <a:t>resources and facilities, including workers’ and managers’ </a:t>
            </a:r>
            <a:r>
              <a:rPr lang="en-US" b="0" dirty="0" smtClean="0">
                <a:solidFill>
                  <a:schemeClr val="tx2"/>
                </a:solidFill>
                <a:latin typeface="Overpass Light"/>
                <a:cs typeface="Overpass Light"/>
              </a:rPr>
              <a:t>time</a:t>
            </a:r>
          </a:p>
          <a:p>
            <a:pPr marL="285750" indent="-285750" eaLnBrk="0" fontAlgn="base" hangingPunct="0">
              <a:lnSpc>
                <a:spcPct val="20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OSH </a:t>
            </a:r>
            <a:r>
              <a:rPr lang="en-US" b="0" dirty="0">
                <a:solidFill>
                  <a:schemeClr val="tx2"/>
                </a:solidFill>
                <a:latin typeface="Overpass Light"/>
                <a:cs typeface="Overpass Light"/>
              </a:rPr>
              <a:t>training, particularly for JHSC </a:t>
            </a:r>
            <a:r>
              <a:rPr lang="en-US" b="0" dirty="0" smtClean="0">
                <a:solidFill>
                  <a:schemeClr val="tx2"/>
                </a:solidFill>
                <a:latin typeface="Overpass Light"/>
                <a:cs typeface="Overpass Light"/>
              </a:rPr>
              <a:t>members</a:t>
            </a:r>
          </a:p>
          <a:p>
            <a:pPr marL="285750" indent="-285750" eaLnBrk="0" fontAlgn="base" hangingPunct="0">
              <a:lnSpc>
                <a:spcPct val="20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A </a:t>
            </a:r>
            <a:r>
              <a:rPr lang="en-US" b="0" dirty="0">
                <a:solidFill>
                  <a:schemeClr val="tx2"/>
                </a:solidFill>
                <a:latin typeface="Overpass Light"/>
                <a:cs typeface="Overpass Light"/>
              </a:rPr>
              <a:t>system for reporting accidents/near misses and records of inspections, accidents etc. </a:t>
            </a:r>
            <a:endParaRPr lang="en-US" b="0" dirty="0" smtClean="0">
              <a:solidFill>
                <a:schemeClr val="tx2"/>
              </a:solidFill>
              <a:latin typeface="Overpass Light"/>
              <a:cs typeface="Overpass Light"/>
            </a:endParaRPr>
          </a:p>
          <a:p>
            <a:pPr marL="285750" indent="-285750" eaLnBrk="0" fontAlgn="base" hangingPunct="0">
              <a:lnSpc>
                <a:spcPct val="20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A </a:t>
            </a:r>
            <a:r>
              <a:rPr lang="en-US" b="0" dirty="0">
                <a:solidFill>
                  <a:schemeClr val="tx2"/>
                </a:solidFill>
                <a:latin typeface="Overpass Light"/>
                <a:cs typeface="Overpass Light"/>
              </a:rPr>
              <a:t>set of agreed safety </a:t>
            </a:r>
            <a:r>
              <a:rPr lang="en-US" b="0" dirty="0" smtClean="0">
                <a:solidFill>
                  <a:schemeClr val="tx2"/>
                </a:solidFill>
                <a:latin typeface="Overpass Light"/>
                <a:cs typeface="Overpass Light"/>
              </a:rPr>
              <a:t>standards</a:t>
            </a:r>
            <a:endParaRPr lang="en-US"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150</a:t>
            </a:fld>
            <a:endParaRPr lang="en-GB"/>
          </a:p>
        </p:txBody>
      </p:sp>
    </p:spTree>
    <p:extLst>
      <p:ext uri="{BB962C8B-B14F-4D97-AF65-F5344CB8AC3E}">
        <p14:creationId xmlns:p14="http://schemas.microsoft.com/office/powerpoint/2010/main" val="3087311161"/>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b="0" dirty="0"/>
              <a:t>You will need to</a:t>
            </a: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151</a:t>
            </a:fld>
            <a:endParaRPr lang="en-GB"/>
          </a:p>
        </p:txBody>
      </p:sp>
      <p:sp>
        <p:nvSpPr>
          <p:cNvPr id="9" name="CuadroTexto 8"/>
          <p:cNvSpPr txBox="1"/>
          <p:nvPr/>
        </p:nvSpPr>
        <p:spPr>
          <a:xfrm>
            <a:off x="558799" y="2015748"/>
            <a:ext cx="7413402" cy="4247317"/>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en-US" altLang="en-US" dirty="0" smtClean="0">
                <a:solidFill>
                  <a:schemeClr val="tx2"/>
                </a:solidFill>
                <a:latin typeface="Overpass Light"/>
                <a:cs typeface="Overpass Light"/>
              </a:rPr>
              <a:t>Contact</a:t>
            </a:r>
          </a:p>
          <a:p>
            <a:pPr marL="285750" indent="-285750">
              <a:lnSpc>
                <a:spcPct val="150000"/>
              </a:lnSpc>
              <a:buClr>
                <a:schemeClr val="accent2"/>
              </a:buClr>
              <a:buFont typeface="Lucida Grande"/>
              <a:buChar char="►"/>
              <a:defRPr/>
            </a:pPr>
            <a:r>
              <a:rPr lang="en-US" dirty="0" smtClean="0">
                <a:solidFill>
                  <a:schemeClr val="tx2"/>
                </a:solidFill>
                <a:latin typeface="Overpass Light"/>
                <a:cs typeface="Overpass Light"/>
              </a:rPr>
              <a:t>Apply </a:t>
            </a:r>
            <a:r>
              <a:rPr lang="en-US" dirty="0">
                <a:solidFill>
                  <a:schemeClr val="tx2"/>
                </a:solidFill>
                <a:latin typeface="Overpass Light"/>
                <a:cs typeface="Overpass Light"/>
              </a:rPr>
              <a:t>reporting rules, accident/illness data collection, emergency procedures and control measures in </a:t>
            </a:r>
            <a:r>
              <a:rPr lang="en-US" dirty="0" smtClean="0">
                <a:solidFill>
                  <a:schemeClr val="tx2"/>
                </a:solidFill>
                <a:latin typeface="Overpass Light"/>
                <a:cs typeface="Overpass Light"/>
              </a:rPr>
              <a:t>policy</a:t>
            </a:r>
          </a:p>
          <a:p>
            <a:pPr marL="285750" indent="-285750">
              <a:lnSpc>
                <a:spcPct val="150000"/>
              </a:lnSpc>
              <a:buClr>
                <a:schemeClr val="accent2"/>
              </a:buClr>
              <a:buFont typeface="Lucida Grande"/>
              <a:buChar char="►"/>
              <a:defRPr/>
            </a:pPr>
            <a:r>
              <a:rPr lang="en-US" dirty="0" smtClean="0">
                <a:solidFill>
                  <a:schemeClr val="tx2"/>
                </a:solidFill>
                <a:latin typeface="Overpass Light"/>
                <a:cs typeface="Overpass Light"/>
              </a:rPr>
              <a:t>Conduct </a:t>
            </a:r>
            <a:r>
              <a:rPr lang="en-US" dirty="0">
                <a:solidFill>
                  <a:schemeClr val="tx2"/>
                </a:solidFill>
                <a:latin typeface="Overpass Light"/>
                <a:cs typeface="Overpass Light"/>
              </a:rPr>
              <a:t>initial </a:t>
            </a:r>
            <a:r>
              <a:rPr lang="en-US" dirty="0">
                <a:solidFill>
                  <a:schemeClr val="tx2"/>
                </a:solidFill>
                <a:latin typeface="Overpass Bold"/>
                <a:cs typeface="Overpass Bold"/>
              </a:rPr>
              <a:t>risk assessment </a:t>
            </a:r>
            <a:r>
              <a:rPr lang="en-US" dirty="0">
                <a:solidFill>
                  <a:schemeClr val="tx2"/>
                </a:solidFill>
                <a:latin typeface="Overpass Light"/>
                <a:cs typeface="Overpass Light"/>
              </a:rPr>
              <a:t>and use results as a baseline to measure success against </a:t>
            </a:r>
            <a:endParaRPr lang="en-US" dirty="0" smtClean="0">
              <a:solidFill>
                <a:schemeClr val="tx2"/>
              </a:solidFill>
              <a:latin typeface="Overpass Light"/>
              <a:cs typeface="Overpass Light"/>
            </a:endParaRPr>
          </a:p>
          <a:p>
            <a:pPr marL="285750" indent="-285750">
              <a:lnSpc>
                <a:spcPct val="150000"/>
              </a:lnSpc>
              <a:buClr>
                <a:schemeClr val="accent2"/>
              </a:buClr>
              <a:buFont typeface="Lucida Grande"/>
              <a:buChar char="►"/>
              <a:defRPr/>
            </a:pPr>
            <a:r>
              <a:rPr lang="en-US" dirty="0" smtClean="0">
                <a:solidFill>
                  <a:schemeClr val="tx2"/>
                </a:solidFill>
                <a:latin typeface="Overpass Light"/>
                <a:cs typeface="Overpass Light"/>
              </a:rPr>
              <a:t>Establish </a:t>
            </a:r>
            <a:r>
              <a:rPr lang="en-US" dirty="0">
                <a:solidFill>
                  <a:schemeClr val="tx2"/>
                </a:solidFill>
                <a:latin typeface="Overpass Light"/>
                <a:cs typeface="Overpass Light"/>
              </a:rPr>
              <a:t>priorities to reduce risks and a realistic </a:t>
            </a:r>
            <a:r>
              <a:rPr lang="en-US" dirty="0" smtClean="0">
                <a:solidFill>
                  <a:schemeClr val="tx2"/>
                </a:solidFill>
                <a:latin typeface="Overpass Light"/>
                <a:cs typeface="Overpass Light"/>
              </a:rPr>
              <a:t>timetable</a:t>
            </a:r>
          </a:p>
          <a:p>
            <a:pPr marL="285750" indent="-285750">
              <a:lnSpc>
                <a:spcPct val="150000"/>
              </a:lnSpc>
              <a:buClr>
                <a:schemeClr val="accent2"/>
              </a:buClr>
              <a:buFont typeface="Lucida Grande"/>
              <a:buChar char="►"/>
              <a:defRPr/>
            </a:pPr>
            <a:r>
              <a:rPr lang="en-US" dirty="0" smtClean="0">
                <a:solidFill>
                  <a:schemeClr val="tx2"/>
                </a:solidFill>
                <a:latin typeface="Overpass Light"/>
                <a:cs typeface="Overpass Light"/>
              </a:rPr>
              <a:t>Conduct </a:t>
            </a:r>
            <a:r>
              <a:rPr lang="en-US" dirty="0">
                <a:solidFill>
                  <a:schemeClr val="tx2"/>
                </a:solidFill>
                <a:latin typeface="Overpass Light"/>
                <a:cs typeface="Overpass Light"/>
              </a:rPr>
              <a:t>workplace inspection and health surveillance</a:t>
            </a:r>
          </a:p>
          <a:p>
            <a:pPr>
              <a:buNone/>
            </a:pPr>
            <a:endParaRPr lang="en-US" dirty="0">
              <a:solidFill>
                <a:schemeClr val="tx2"/>
              </a:solidFill>
              <a:latin typeface="Overpass Light"/>
              <a:cs typeface="Overpass Light"/>
            </a:endParaRPr>
          </a:p>
          <a:p>
            <a:pPr indent="2513013">
              <a:buNone/>
            </a:pPr>
            <a:r>
              <a:rPr lang="en-US" dirty="0">
                <a:solidFill>
                  <a:schemeClr val="tx2"/>
                </a:solidFill>
                <a:latin typeface="Overpass Bold"/>
                <a:cs typeface="Overpass Bold"/>
              </a:rPr>
              <a:t>Everyone shares responsibility </a:t>
            </a:r>
            <a:endParaRPr lang="en-US" dirty="0" smtClean="0">
              <a:solidFill>
                <a:schemeClr val="tx2"/>
              </a:solidFill>
              <a:latin typeface="Overpass Bold"/>
              <a:cs typeface="Overpass Bold"/>
            </a:endParaRPr>
          </a:p>
          <a:p>
            <a:pPr indent="2513013">
              <a:buNone/>
            </a:pPr>
            <a:r>
              <a:rPr lang="en-US" dirty="0" smtClean="0">
                <a:solidFill>
                  <a:schemeClr val="tx2"/>
                </a:solidFill>
                <a:latin typeface="Overpass Bold"/>
                <a:cs typeface="Overpass Bold"/>
              </a:rPr>
              <a:t>for </a:t>
            </a:r>
            <a:r>
              <a:rPr lang="en-US" dirty="0">
                <a:solidFill>
                  <a:schemeClr val="tx2"/>
                </a:solidFill>
                <a:latin typeface="Overpass Bold"/>
                <a:cs typeface="Overpass Bold"/>
              </a:rPr>
              <a:t>implementation </a:t>
            </a:r>
            <a:r>
              <a:rPr lang="en-US" dirty="0" smtClean="0">
                <a:solidFill>
                  <a:schemeClr val="tx2"/>
                </a:solidFill>
                <a:latin typeface="Overpass Bold"/>
                <a:cs typeface="Overpass Bold"/>
              </a:rPr>
              <a:t>on </a:t>
            </a:r>
            <a:r>
              <a:rPr lang="en-US" dirty="0">
                <a:solidFill>
                  <a:schemeClr val="tx2"/>
                </a:solidFill>
                <a:latin typeface="Overpass Bold"/>
                <a:cs typeface="Overpass Bold"/>
              </a:rPr>
              <a:t>a daily basis </a:t>
            </a:r>
          </a:p>
          <a:p>
            <a:pPr marL="285750" indent="-285750">
              <a:lnSpc>
                <a:spcPct val="150000"/>
              </a:lnSpc>
              <a:buClr>
                <a:schemeClr val="accent2"/>
              </a:buClr>
              <a:buFont typeface="Lucida Grande"/>
              <a:buChar char="►"/>
              <a:defRPr/>
            </a:pPr>
            <a:endParaRPr lang="en-GB" dirty="0">
              <a:latin typeface="Overpass Light"/>
              <a:cs typeface="Overpass Light"/>
            </a:endParaRPr>
          </a:p>
        </p:txBody>
      </p:sp>
      <p:pic>
        <p:nvPicPr>
          <p:cNvPr id="7" name="Imagen 6" descr="151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1180" y="1760793"/>
            <a:ext cx="4595310" cy="3972581"/>
          </a:xfrm>
          <a:prstGeom prst="rect">
            <a:avLst/>
          </a:prstGeom>
        </p:spPr>
      </p:pic>
      <p:pic>
        <p:nvPicPr>
          <p:cNvPr id="20" name="Imagen 19" descr="comillas.ps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78171" y="5158089"/>
            <a:ext cx="483405" cy="421529"/>
          </a:xfrm>
          <a:prstGeom prst="rect">
            <a:avLst/>
          </a:prstGeom>
        </p:spPr>
      </p:pic>
    </p:spTree>
    <p:extLst>
      <p:ext uri="{BB962C8B-B14F-4D97-AF65-F5344CB8AC3E}">
        <p14:creationId xmlns:p14="http://schemas.microsoft.com/office/powerpoint/2010/main" val="3384052587"/>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b="0" dirty="0"/>
              <a:t>Tell everyone about your OSH Policy and promote OSH standards</a:t>
            </a: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152</a:t>
            </a:fld>
            <a:endParaRPr lang="en-GB"/>
          </a:p>
        </p:txBody>
      </p:sp>
      <p:sp>
        <p:nvSpPr>
          <p:cNvPr id="9" name="CuadroTexto 8"/>
          <p:cNvSpPr txBox="1"/>
          <p:nvPr/>
        </p:nvSpPr>
        <p:spPr>
          <a:xfrm>
            <a:off x="558799" y="2015747"/>
            <a:ext cx="9601482" cy="3416320"/>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en-GB" dirty="0" smtClean="0">
                <a:solidFill>
                  <a:schemeClr val="tx2"/>
                </a:solidFill>
                <a:latin typeface="Overpass Light"/>
                <a:cs typeface="Overpass Light"/>
              </a:rPr>
              <a:t>All </a:t>
            </a:r>
            <a:r>
              <a:rPr lang="en-GB" dirty="0">
                <a:solidFill>
                  <a:schemeClr val="tx2"/>
                </a:solidFill>
                <a:latin typeface="Overpass Light"/>
                <a:cs typeface="Overpass Light"/>
              </a:rPr>
              <a:t>workers - trainees, unpaid interns, managers, new workers and supervisors need to understand the policy and </a:t>
            </a:r>
            <a:r>
              <a:rPr lang="en-GB" dirty="0" smtClean="0">
                <a:solidFill>
                  <a:schemeClr val="tx2"/>
                </a:solidFill>
                <a:latin typeface="Overpass Light"/>
                <a:cs typeface="Overpass Light"/>
              </a:rPr>
              <a:t>procedures</a:t>
            </a:r>
          </a:p>
          <a:p>
            <a:pPr marL="285750" indent="-285750">
              <a:lnSpc>
                <a:spcPct val="200000"/>
              </a:lnSpc>
              <a:buClr>
                <a:schemeClr val="accent2"/>
              </a:buClr>
              <a:buFont typeface="Lucida Grande"/>
              <a:buChar char="►"/>
              <a:defRPr/>
            </a:pPr>
            <a:r>
              <a:rPr lang="en-GB" dirty="0" smtClean="0">
                <a:solidFill>
                  <a:schemeClr val="tx2"/>
                </a:solidFill>
                <a:latin typeface="Overpass Light"/>
                <a:cs typeface="Overpass Light"/>
              </a:rPr>
              <a:t>Copies </a:t>
            </a:r>
            <a:r>
              <a:rPr lang="en-GB" dirty="0">
                <a:solidFill>
                  <a:schemeClr val="tx2"/>
                </a:solidFill>
                <a:latin typeface="Overpass Light"/>
                <a:cs typeface="Overpass Light"/>
              </a:rPr>
              <a:t>of the OSH Policy should be displayed on notice boards and accessible to </a:t>
            </a:r>
            <a:r>
              <a:rPr lang="en-GB" dirty="0" smtClean="0">
                <a:solidFill>
                  <a:schemeClr val="tx2"/>
                </a:solidFill>
                <a:latin typeface="Overpass Light"/>
                <a:cs typeface="Overpass Light"/>
              </a:rPr>
              <a:t>everyone</a:t>
            </a:r>
          </a:p>
          <a:p>
            <a:pPr marL="285750" indent="-285750">
              <a:lnSpc>
                <a:spcPct val="150000"/>
              </a:lnSpc>
              <a:buClr>
                <a:schemeClr val="accent2"/>
              </a:buClr>
              <a:buFont typeface="Lucida Grande"/>
              <a:buChar char="►"/>
              <a:defRPr/>
            </a:pPr>
            <a:r>
              <a:rPr lang="en-GB" dirty="0" smtClean="0">
                <a:solidFill>
                  <a:schemeClr val="tx2"/>
                </a:solidFill>
                <a:latin typeface="Overpass Light"/>
                <a:cs typeface="Overpass Light"/>
              </a:rPr>
              <a:t>Give </a:t>
            </a:r>
            <a:r>
              <a:rPr lang="en-GB" dirty="0">
                <a:solidFill>
                  <a:schemeClr val="tx2"/>
                </a:solidFill>
                <a:latin typeface="Overpass Light"/>
                <a:cs typeface="Overpass Light"/>
              </a:rPr>
              <a:t>copies to members of the JHSC, relevant external bodies and representative groups (unions/staff associations</a:t>
            </a:r>
            <a:r>
              <a:rPr lang="en-GB" dirty="0" smtClean="0">
                <a:solidFill>
                  <a:schemeClr val="tx2"/>
                </a:solidFill>
                <a:latin typeface="Overpass Light"/>
                <a:cs typeface="Overpass Light"/>
              </a:rPr>
              <a:t>)</a:t>
            </a:r>
          </a:p>
          <a:p>
            <a:pPr marL="285750" indent="-285750">
              <a:lnSpc>
                <a:spcPct val="200000"/>
              </a:lnSpc>
              <a:buClr>
                <a:schemeClr val="accent2"/>
              </a:buClr>
              <a:buFont typeface="Lucida Grande"/>
              <a:buChar char="►"/>
              <a:defRPr/>
            </a:pPr>
            <a:r>
              <a:rPr lang="en-GB" dirty="0" smtClean="0">
                <a:solidFill>
                  <a:schemeClr val="tx2"/>
                </a:solidFill>
                <a:latin typeface="Overpass Light"/>
                <a:cs typeface="Overpass Light"/>
              </a:rPr>
              <a:t>Use </a:t>
            </a:r>
            <a:r>
              <a:rPr lang="en-GB" dirty="0">
                <a:solidFill>
                  <a:schemeClr val="tx2"/>
                </a:solidFill>
                <a:latin typeface="Overpass Light"/>
                <a:cs typeface="Overpass Light"/>
              </a:rPr>
              <a:t>meetings, posters, leaflets to promote </a:t>
            </a:r>
            <a:r>
              <a:rPr lang="en-GB" dirty="0" smtClean="0">
                <a:solidFill>
                  <a:schemeClr val="tx2"/>
                </a:solidFill>
                <a:latin typeface="Overpass Light"/>
                <a:cs typeface="Overpass Light"/>
              </a:rPr>
              <a:t>compliance</a:t>
            </a:r>
          </a:p>
          <a:p>
            <a:pPr marL="285750" indent="-285750">
              <a:lnSpc>
                <a:spcPct val="200000"/>
              </a:lnSpc>
              <a:buClr>
                <a:schemeClr val="accent2"/>
              </a:buClr>
              <a:buFont typeface="Lucida Grande"/>
              <a:buChar char="►"/>
              <a:defRPr/>
            </a:pPr>
            <a:r>
              <a:rPr lang="en-GB" dirty="0" smtClean="0">
                <a:solidFill>
                  <a:schemeClr val="tx2"/>
                </a:solidFill>
                <a:latin typeface="Overpass Light"/>
                <a:cs typeface="Overpass Light"/>
              </a:rPr>
              <a:t>May </a:t>
            </a:r>
            <a:r>
              <a:rPr lang="en-GB" dirty="0">
                <a:solidFill>
                  <a:schemeClr val="tx2"/>
                </a:solidFill>
                <a:latin typeface="Overpass Light"/>
                <a:cs typeface="Overpass Light"/>
              </a:rPr>
              <a:t>need to translate the </a:t>
            </a:r>
            <a:r>
              <a:rPr lang="en-GB" dirty="0" smtClean="0">
                <a:solidFill>
                  <a:schemeClr val="tx2"/>
                </a:solidFill>
                <a:latin typeface="Overpass Light"/>
                <a:cs typeface="Overpass Light"/>
              </a:rPr>
              <a:t>policy </a:t>
            </a:r>
            <a:r>
              <a:rPr lang="en-GB" dirty="0">
                <a:solidFill>
                  <a:schemeClr val="tx2"/>
                </a:solidFill>
                <a:latin typeface="Overpass Light"/>
                <a:cs typeface="Overpass Light"/>
              </a:rPr>
              <a:t>for migrant or other </a:t>
            </a:r>
            <a:r>
              <a:rPr lang="en-GB" dirty="0" smtClean="0">
                <a:solidFill>
                  <a:schemeClr val="tx2"/>
                </a:solidFill>
                <a:latin typeface="Overpass Light"/>
                <a:cs typeface="Overpass Light"/>
              </a:rPr>
              <a:t>workers</a:t>
            </a:r>
            <a:endParaRPr lang="en-US" dirty="0">
              <a:solidFill>
                <a:schemeClr val="tx2"/>
              </a:solidFill>
              <a:latin typeface="Overpass Light"/>
              <a:cs typeface="Overpass Light"/>
            </a:endParaRPr>
          </a:p>
        </p:txBody>
      </p:sp>
    </p:spTree>
    <p:extLst>
      <p:ext uri="{BB962C8B-B14F-4D97-AF65-F5344CB8AC3E}">
        <p14:creationId xmlns:p14="http://schemas.microsoft.com/office/powerpoint/2010/main" val="2491455418"/>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3" name="Marcador de pie de página 2"/>
          <p:cNvSpPr>
            <a:spLocks noGrp="1"/>
          </p:cNvSpPr>
          <p:nvPr>
            <p:ph type="ftr" sz="quarter" idx="11"/>
          </p:nvPr>
        </p:nvSpPr>
        <p:spPr/>
        <p:txBody>
          <a:bodyPr/>
          <a:lstStyle/>
          <a:p>
            <a:r>
              <a:rPr lang="en-GB" smtClean="0"/>
              <a:t>Advancing social justice, promoting decent work</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153</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US" b="0" dirty="0"/>
              <a:t>OSH Policy promotion</a:t>
            </a:r>
            <a:endParaRPr lang="en-GB" b="0" dirty="0"/>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sp>
        <p:nvSpPr>
          <p:cNvPr id="8" name="Footer Placeholder 5"/>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descr="153_slide_promotions.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7500" y="2407622"/>
            <a:ext cx="9000744" cy="35173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75160285"/>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US" b="0" dirty="0"/>
              <a:t>Workers’ participation: The Joint Health and Safety Committee (JHSC)</a:t>
            </a: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154</a:t>
            </a:fld>
            <a:endParaRPr lang="en-GB"/>
          </a:p>
        </p:txBody>
      </p:sp>
      <p:sp>
        <p:nvSpPr>
          <p:cNvPr id="9" name="CuadroTexto 8"/>
          <p:cNvSpPr txBox="1"/>
          <p:nvPr/>
        </p:nvSpPr>
        <p:spPr>
          <a:xfrm>
            <a:off x="558798" y="2015747"/>
            <a:ext cx="7404559" cy="3808735"/>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en-US" dirty="0" smtClean="0">
                <a:solidFill>
                  <a:schemeClr val="tx2"/>
                </a:solidFill>
                <a:latin typeface="Overpass Light"/>
                <a:cs typeface="Overpass Light"/>
              </a:rPr>
              <a:t>Committee </a:t>
            </a:r>
            <a:r>
              <a:rPr lang="en-US" dirty="0">
                <a:solidFill>
                  <a:schemeClr val="tx2"/>
                </a:solidFill>
                <a:latin typeface="Overpass Light"/>
                <a:cs typeface="Overpass Light"/>
              </a:rPr>
              <a:t>made up of equal worker and management </a:t>
            </a:r>
            <a:r>
              <a:rPr lang="en-US" dirty="0" smtClean="0">
                <a:solidFill>
                  <a:schemeClr val="tx2"/>
                </a:solidFill>
                <a:latin typeface="Overpass Light"/>
                <a:cs typeface="Overpass Light"/>
              </a:rPr>
              <a:t>representation</a:t>
            </a:r>
          </a:p>
          <a:p>
            <a:pPr marL="285750" indent="-285750">
              <a:lnSpc>
                <a:spcPct val="150000"/>
              </a:lnSpc>
              <a:buClr>
                <a:schemeClr val="accent2"/>
              </a:buClr>
              <a:buFont typeface="Lucida Grande"/>
              <a:buChar char="►"/>
              <a:defRPr/>
            </a:pPr>
            <a:r>
              <a:rPr lang="en-US" dirty="0" smtClean="0">
                <a:solidFill>
                  <a:schemeClr val="tx2"/>
                </a:solidFill>
                <a:latin typeface="Overpass Light"/>
                <a:cs typeface="Overpass Light"/>
              </a:rPr>
              <a:t>Workers </a:t>
            </a:r>
            <a:r>
              <a:rPr lang="en-US" dirty="0">
                <a:solidFill>
                  <a:schemeClr val="tx2"/>
                </a:solidFill>
                <a:latin typeface="Overpass Light"/>
                <a:cs typeface="Overpass Light"/>
              </a:rPr>
              <a:t>should nominate/volunteer workers’ </a:t>
            </a:r>
            <a:r>
              <a:rPr lang="en-US" dirty="0" smtClean="0">
                <a:solidFill>
                  <a:schemeClr val="tx2"/>
                </a:solidFill>
                <a:latin typeface="Overpass Light"/>
                <a:cs typeface="Overpass Light"/>
              </a:rPr>
              <a:t>representatives</a:t>
            </a:r>
          </a:p>
          <a:p>
            <a:pPr marL="285750" indent="-285750">
              <a:lnSpc>
                <a:spcPct val="150000"/>
              </a:lnSpc>
              <a:buClr>
                <a:schemeClr val="accent2"/>
              </a:buClr>
              <a:buFont typeface="Lucida Grande"/>
              <a:buChar char="►"/>
              <a:defRPr/>
            </a:pPr>
            <a:r>
              <a:rPr lang="en-US" dirty="0" smtClean="0">
                <a:solidFill>
                  <a:schemeClr val="tx2"/>
                </a:solidFill>
                <a:latin typeface="Overpass Light"/>
                <a:cs typeface="Overpass Light"/>
              </a:rPr>
              <a:t>Main </a:t>
            </a:r>
            <a:r>
              <a:rPr lang="en-US" dirty="0">
                <a:solidFill>
                  <a:schemeClr val="tx2"/>
                </a:solidFill>
                <a:latin typeface="Overpass Light"/>
                <a:cs typeface="Overpass Light"/>
              </a:rPr>
              <a:t>goal is to consult on policy, carry out risk assessments and propose solutions to </a:t>
            </a:r>
            <a:r>
              <a:rPr lang="en-US" dirty="0" smtClean="0">
                <a:solidFill>
                  <a:schemeClr val="tx2"/>
                </a:solidFill>
                <a:latin typeface="Overpass Light"/>
                <a:cs typeface="Overpass Light"/>
              </a:rPr>
              <a:t>management</a:t>
            </a:r>
          </a:p>
          <a:p>
            <a:pPr marL="285750" indent="-285750">
              <a:lnSpc>
                <a:spcPct val="150000"/>
              </a:lnSpc>
              <a:buClr>
                <a:schemeClr val="accent2"/>
              </a:buClr>
              <a:buFont typeface="Lucida Grande"/>
              <a:buChar char="►"/>
              <a:defRPr/>
            </a:pPr>
            <a:r>
              <a:rPr lang="en-US" dirty="0" smtClean="0">
                <a:solidFill>
                  <a:schemeClr val="tx2"/>
                </a:solidFill>
                <a:latin typeface="Overpass Light"/>
                <a:cs typeface="Overpass Light"/>
              </a:rPr>
              <a:t>Ensure </a:t>
            </a:r>
            <a:r>
              <a:rPr lang="en-US" dirty="0">
                <a:solidFill>
                  <a:schemeClr val="tx2"/>
                </a:solidFill>
                <a:latin typeface="Overpass Light"/>
                <a:cs typeface="Overpass Light"/>
              </a:rPr>
              <a:t>accident logs up to date and investigate any serious injuries/illnesses or deaths at the </a:t>
            </a:r>
            <a:r>
              <a:rPr lang="en-US" dirty="0" smtClean="0">
                <a:solidFill>
                  <a:schemeClr val="tx2"/>
                </a:solidFill>
                <a:latin typeface="Overpass Light"/>
                <a:cs typeface="Overpass Light"/>
              </a:rPr>
              <a:t>workplace</a:t>
            </a:r>
          </a:p>
          <a:p>
            <a:pPr marL="285750" indent="-285750">
              <a:lnSpc>
                <a:spcPct val="150000"/>
              </a:lnSpc>
              <a:buClr>
                <a:schemeClr val="accent2"/>
              </a:buClr>
              <a:buFont typeface="Lucida Grande"/>
              <a:buChar char="►"/>
              <a:defRPr/>
            </a:pPr>
            <a:r>
              <a:rPr lang="en-CA" dirty="0" smtClean="0">
                <a:solidFill>
                  <a:schemeClr val="tx2"/>
                </a:solidFill>
                <a:latin typeface="Overpass Light"/>
                <a:cs typeface="Overpass Light"/>
              </a:rPr>
              <a:t>Meet </a:t>
            </a:r>
            <a:r>
              <a:rPr lang="en-CA" dirty="0">
                <a:solidFill>
                  <a:schemeClr val="tx2"/>
                </a:solidFill>
                <a:latin typeface="Overpass Light"/>
                <a:cs typeface="Overpass Light"/>
              </a:rPr>
              <a:t>at least once every three </a:t>
            </a:r>
            <a:r>
              <a:rPr lang="en-CA" dirty="0" smtClean="0">
                <a:solidFill>
                  <a:schemeClr val="tx2"/>
                </a:solidFill>
                <a:latin typeface="Overpass Light"/>
                <a:cs typeface="Overpass Light"/>
              </a:rPr>
              <a:t>months</a:t>
            </a:r>
          </a:p>
          <a:p>
            <a:pPr marL="285750" indent="-285750">
              <a:lnSpc>
                <a:spcPct val="150000"/>
              </a:lnSpc>
              <a:buClr>
                <a:schemeClr val="accent2"/>
              </a:buClr>
              <a:buFont typeface="Lucida Grande"/>
              <a:buChar char="►"/>
              <a:defRPr/>
            </a:pPr>
            <a:r>
              <a:rPr lang="en-US" dirty="0" smtClean="0">
                <a:solidFill>
                  <a:schemeClr val="tx2"/>
                </a:solidFill>
                <a:latin typeface="Overpass Light"/>
                <a:cs typeface="Overpass Light"/>
              </a:rPr>
              <a:t>Evaluate </a:t>
            </a:r>
            <a:r>
              <a:rPr lang="en-US" dirty="0">
                <a:solidFill>
                  <a:schemeClr val="tx2"/>
                </a:solidFill>
                <a:latin typeface="Overpass Light"/>
                <a:cs typeface="Overpass Light"/>
              </a:rPr>
              <a:t>OSH policy and progress </a:t>
            </a:r>
            <a:r>
              <a:rPr lang="en-US" dirty="0" smtClean="0">
                <a:solidFill>
                  <a:schemeClr val="tx2"/>
                </a:solidFill>
                <a:latin typeface="Overpass Light"/>
                <a:cs typeface="Overpass Light"/>
              </a:rPr>
              <a:t>annually</a:t>
            </a:r>
            <a:endParaRPr lang="en-US" dirty="0">
              <a:solidFill>
                <a:schemeClr val="tx2"/>
              </a:solidFill>
              <a:latin typeface="Overpass Light"/>
              <a:cs typeface="Overpass Light"/>
            </a:endParaRPr>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9877" y="2825755"/>
            <a:ext cx="3189930" cy="22725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23495511"/>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Organizing</a:t>
            </a:r>
            <a:endParaRPr lang="en-U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155</a:t>
            </a:fld>
            <a:endParaRPr lang="en-GB"/>
          </a:p>
        </p:txBody>
      </p:sp>
      <p:sp>
        <p:nvSpPr>
          <p:cNvPr id="9" name="CuadroTexto 8"/>
          <p:cNvSpPr txBox="1"/>
          <p:nvPr/>
        </p:nvSpPr>
        <p:spPr>
          <a:xfrm>
            <a:off x="558798" y="2015747"/>
            <a:ext cx="10851987" cy="4639732"/>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en-GB" dirty="0" smtClean="0">
                <a:solidFill>
                  <a:schemeClr val="tx2"/>
                </a:solidFill>
                <a:latin typeface="Overpass Bold"/>
                <a:cs typeface="Overpass Bold"/>
              </a:rPr>
              <a:t>Responsibility </a:t>
            </a:r>
            <a:r>
              <a:rPr lang="en-GB" dirty="0">
                <a:solidFill>
                  <a:schemeClr val="tx2"/>
                </a:solidFill>
                <a:latin typeface="Overpass Bold"/>
                <a:cs typeface="Overpass Bold"/>
              </a:rPr>
              <a:t>and accountability </a:t>
            </a:r>
            <a:r>
              <a:rPr lang="en-GB" dirty="0">
                <a:solidFill>
                  <a:schemeClr val="tx2"/>
                </a:solidFill>
                <a:latin typeface="Overpass Light"/>
                <a:cs typeface="Overpass Light"/>
              </a:rPr>
              <a:t>for workers‘ protection and leadership for OSH relies on employers. They must ensure OSH policies and procedures are known and accepted by </a:t>
            </a:r>
            <a:r>
              <a:rPr lang="en-GB" dirty="0" smtClean="0">
                <a:solidFill>
                  <a:schemeClr val="tx2"/>
                </a:solidFill>
                <a:latin typeface="Overpass Light"/>
                <a:cs typeface="Overpass Light"/>
              </a:rPr>
              <a:t>all</a:t>
            </a:r>
          </a:p>
          <a:p>
            <a:pPr marL="285750" indent="-285750">
              <a:lnSpc>
                <a:spcPct val="150000"/>
              </a:lnSpc>
              <a:buClr>
                <a:schemeClr val="accent2"/>
              </a:buClr>
              <a:buFont typeface="Lucida Grande"/>
              <a:buChar char="►"/>
              <a:defRPr/>
            </a:pPr>
            <a:r>
              <a:rPr lang="en-GB" dirty="0" smtClean="0">
                <a:solidFill>
                  <a:schemeClr val="tx2"/>
                </a:solidFill>
                <a:latin typeface="Overpass Bold"/>
                <a:cs typeface="Overpass Bold"/>
              </a:rPr>
              <a:t>OSH </a:t>
            </a:r>
            <a:r>
              <a:rPr lang="en-GB" dirty="0">
                <a:solidFill>
                  <a:schemeClr val="tx2"/>
                </a:solidFill>
                <a:latin typeface="Overpass Bold"/>
                <a:cs typeface="Overpass Bold"/>
              </a:rPr>
              <a:t>Competence and Training: </a:t>
            </a:r>
            <a:r>
              <a:rPr lang="en-GB" dirty="0">
                <a:solidFill>
                  <a:schemeClr val="tx2"/>
                </a:solidFill>
                <a:latin typeface="Overpass Light"/>
                <a:cs typeface="Overpass Light"/>
              </a:rPr>
              <a:t>defined by employers, ensure all persons are competent to carry out the OSH aspects of their </a:t>
            </a:r>
            <a:r>
              <a:rPr lang="en-GB" dirty="0" smtClean="0">
                <a:solidFill>
                  <a:schemeClr val="tx2"/>
                </a:solidFill>
                <a:latin typeface="Overpass Light"/>
                <a:cs typeface="Overpass Light"/>
              </a:rPr>
              <a:t>tasks</a:t>
            </a:r>
          </a:p>
          <a:p>
            <a:pPr marL="285750" indent="-285750">
              <a:lnSpc>
                <a:spcPct val="150000"/>
              </a:lnSpc>
              <a:buClr>
                <a:schemeClr val="accent2"/>
              </a:buClr>
              <a:buFont typeface="Lucida Grande"/>
              <a:buChar char="►"/>
              <a:defRPr/>
            </a:pPr>
            <a:r>
              <a:rPr lang="en-GB" dirty="0" smtClean="0">
                <a:solidFill>
                  <a:schemeClr val="tx2"/>
                </a:solidFill>
                <a:latin typeface="Overpass Bold"/>
                <a:cs typeface="Overpass Bold"/>
              </a:rPr>
              <a:t>Documentation</a:t>
            </a:r>
            <a:r>
              <a:rPr lang="en-GB" dirty="0">
                <a:solidFill>
                  <a:schemeClr val="tx2"/>
                </a:solidFill>
                <a:latin typeface="Overpass Bold"/>
                <a:cs typeface="Overpass Bold"/>
              </a:rPr>
              <a:t>: </a:t>
            </a:r>
            <a:r>
              <a:rPr lang="en-GB" dirty="0">
                <a:solidFill>
                  <a:schemeClr val="tx2"/>
                </a:solidFill>
                <a:latin typeface="Overpass Light"/>
                <a:cs typeface="Overpass Light"/>
              </a:rPr>
              <a:t>tailored to size/nature of the workplace, it has to be established, maintained, reviewed, revised as necessary and be </a:t>
            </a:r>
            <a:r>
              <a:rPr lang="en-GB" dirty="0">
                <a:solidFill>
                  <a:schemeClr val="tx2"/>
                </a:solidFill>
                <a:latin typeface="Overpass Bold"/>
                <a:cs typeface="Overpass Bold"/>
              </a:rPr>
              <a:t>communicated and accessible </a:t>
            </a:r>
            <a:r>
              <a:rPr lang="en-GB" dirty="0">
                <a:solidFill>
                  <a:schemeClr val="tx2"/>
                </a:solidFill>
                <a:latin typeface="Overpass Light"/>
                <a:cs typeface="Overpass Light"/>
              </a:rPr>
              <a:t>to all concerned workers. It may cover: OSH policy, responsibilities, </a:t>
            </a:r>
            <a:r>
              <a:rPr lang="en-GB" u="sng" dirty="0">
                <a:solidFill>
                  <a:schemeClr val="tx2"/>
                </a:solidFill>
                <a:latin typeface="Overpass Light"/>
                <a:cs typeface="Overpass Light"/>
              </a:rPr>
              <a:t>risk assessments, workplace inspections</a:t>
            </a:r>
            <a:r>
              <a:rPr lang="en-GB" dirty="0">
                <a:solidFill>
                  <a:schemeClr val="tx2"/>
                </a:solidFill>
                <a:latin typeface="Overpass Light"/>
                <a:cs typeface="Overpass Light"/>
              </a:rPr>
              <a:t>, occupational injuries and diseases, OSH laws, </a:t>
            </a:r>
            <a:r>
              <a:rPr lang="en-GB" dirty="0" smtClean="0">
                <a:solidFill>
                  <a:schemeClr val="tx2"/>
                </a:solidFill>
                <a:latin typeface="Overpass Light"/>
                <a:cs typeface="Overpass Light"/>
              </a:rPr>
              <a:t>etc.</a:t>
            </a:r>
            <a:endParaRPr lang="es-ES" dirty="0" smtClean="0">
              <a:solidFill>
                <a:schemeClr val="tx2"/>
              </a:solidFill>
              <a:latin typeface="Overpass Light"/>
              <a:cs typeface="Overpass Light"/>
            </a:endParaRPr>
          </a:p>
          <a:p>
            <a:pPr marL="285750" indent="-285750">
              <a:lnSpc>
                <a:spcPct val="150000"/>
              </a:lnSpc>
              <a:buClr>
                <a:schemeClr val="accent2"/>
              </a:buClr>
              <a:buFont typeface="Lucida Grande"/>
              <a:buChar char="►"/>
              <a:defRPr/>
            </a:pPr>
            <a:r>
              <a:rPr lang="en-GB" dirty="0" smtClean="0">
                <a:solidFill>
                  <a:schemeClr val="tx2"/>
                </a:solidFill>
                <a:latin typeface="Overpass Bold"/>
                <a:cs typeface="Overpass Bold"/>
              </a:rPr>
              <a:t>Communication</a:t>
            </a:r>
            <a:r>
              <a:rPr lang="en-GB" dirty="0">
                <a:solidFill>
                  <a:schemeClr val="tx2"/>
                </a:solidFill>
                <a:latin typeface="Overpass Bold"/>
                <a:cs typeface="Overpass Bold"/>
              </a:rPr>
              <a:t>: </a:t>
            </a:r>
            <a:r>
              <a:rPr lang="en-GB" dirty="0">
                <a:solidFill>
                  <a:schemeClr val="tx2"/>
                </a:solidFill>
                <a:latin typeface="Overpass Light"/>
                <a:cs typeface="Overpass Light"/>
              </a:rPr>
              <a:t>ensure OSH information is shared, concerns are addressed and responded to and workers’ input is </a:t>
            </a:r>
            <a:r>
              <a:rPr lang="en-GB" dirty="0" smtClean="0">
                <a:solidFill>
                  <a:schemeClr val="tx2"/>
                </a:solidFill>
                <a:latin typeface="Overpass Light"/>
                <a:cs typeface="Overpass Light"/>
              </a:rPr>
              <a:t>considered</a:t>
            </a:r>
            <a:endParaRPr lang="es-ES" dirty="0">
              <a:solidFill>
                <a:schemeClr val="tx2"/>
              </a:solidFill>
              <a:latin typeface="Overpass Light"/>
              <a:cs typeface="Overpass Light"/>
            </a:endParaRPr>
          </a:p>
          <a:p>
            <a:pPr marL="285750" indent="-285750">
              <a:lnSpc>
                <a:spcPct val="150000"/>
              </a:lnSpc>
              <a:buClr>
                <a:schemeClr val="accent2"/>
              </a:buClr>
              <a:buFont typeface="Lucida Grande"/>
              <a:buChar char="►"/>
              <a:defRPr/>
            </a:pPr>
            <a:endParaRPr lang="en-US" dirty="0">
              <a:solidFill>
                <a:schemeClr val="tx2"/>
              </a:solidFill>
              <a:latin typeface="Overpass Light"/>
              <a:cs typeface="Overpass Light"/>
            </a:endParaRPr>
          </a:p>
        </p:txBody>
      </p:sp>
    </p:spTree>
    <p:extLst>
      <p:ext uri="{BB962C8B-B14F-4D97-AF65-F5344CB8AC3E}">
        <p14:creationId xmlns:p14="http://schemas.microsoft.com/office/powerpoint/2010/main" val="1221828894"/>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t-IT" b="0" dirty="0"/>
              <a:t>Planning and </a:t>
            </a:r>
            <a:r>
              <a:rPr lang="it-IT" b="0" dirty="0" err="1" smtClean="0"/>
              <a:t>Implementation</a:t>
            </a:r>
            <a:r>
              <a:rPr lang="it-IT" b="0" dirty="0" smtClean="0"/>
              <a:t> </a:t>
            </a:r>
            <a:endParaRPr lang="en-U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156</a:t>
            </a:fld>
            <a:endParaRPr lang="en-GB"/>
          </a:p>
        </p:txBody>
      </p:sp>
      <p:sp>
        <p:nvSpPr>
          <p:cNvPr id="7" name="Marcador de contenido 2"/>
          <p:cNvSpPr>
            <a:spLocks noGrp="1"/>
          </p:cNvSpPr>
          <p:nvPr>
            <p:ph idx="1"/>
          </p:nvPr>
        </p:nvSpPr>
        <p:spPr>
          <a:xfrm>
            <a:off x="490538" y="2129333"/>
            <a:ext cx="10726984" cy="3790890"/>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it-IT" b="0" dirty="0" err="1">
                <a:solidFill>
                  <a:schemeClr val="tx2"/>
                </a:solidFill>
                <a:cs typeface="Overpass Bold"/>
              </a:rPr>
              <a:t>Initial</a:t>
            </a:r>
            <a:r>
              <a:rPr lang="it-IT" b="0" dirty="0">
                <a:solidFill>
                  <a:schemeClr val="tx2"/>
                </a:solidFill>
                <a:cs typeface="Overpass Bold"/>
              </a:rPr>
              <a:t> </a:t>
            </a:r>
            <a:r>
              <a:rPr lang="it-IT" b="0" dirty="0" err="1">
                <a:solidFill>
                  <a:schemeClr val="tx2"/>
                </a:solidFill>
                <a:cs typeface="Overpass Bold"/>
              </a:rPr>
              <a:t>Review</a:t>
            </a:r>
            <a:r>
              <a:rPr lang="it-IT" b="0" dirty="0">
                <a:solidFill>
                  <a:schemeClr val="tx2"/>
                </a:solidFill>
                <a:cs typeface="Overpass Bold"/>
              </a:rPr>
              <a:t>: </a:t>
            </a:r>
            <a:r>
              <a:rPr lang="it-IT" b="0" dirty="0" err="1">
                <a:solidFill>
                  <a:schemeClr val="tx2"/>
                </a:solidFill>
                <a:latin typeface="Overpass Light"/>
                <a:cs typeface="Overpass Light"/>
              </a:rPr>
              <a:t>addresses</a:t>
            </a:r>
            <a:r>
              <a:rPr lang="it-IT" b="0" dirty="0">
                <a:solidFill>
                  <a:schemeClr val="tx2"/>
                </a:solidFill>
                <a:latin typeface="Overpass Light"/>
                <a:cs typeface="Overpass Light"/>
              </a:rPr>
              <a:t> </a:t>
            </a:r>
            <a:r>
              <a:rPr lang="en-GB" b="0" dirty="0">
                <a:solidFill>
                  <a:schemeClr val="tx2"/>
                </a:solidFill>
                <a:latin typeface="Overpass Light"/>
                <a:cs typeface="Overpass Light"/>
              </a:rPr>
              <a:t>OSHMS and relevant </a:t>
            </a:r>
            <a:r>
              <a:rPr lang="en-GB" b="0" dirty="0" smtClean="0">
                <a:solidFill>
                  <a:schemeClr val="tx2"/>
                </a:solidFill>
                <a:latin typeface="Overpass Light"/>
                <a:cs typeface="Overpass Light"/>
              </a:rPr>
              <a:t>arrangements</a:t>
            </a: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cs typeface="Overpass Bold"/>
              </a:rPr>
              <a:t>System </a:t>
            </a:r>
            <a:r>
              <a:rPr lang="en-GB" b="0" dirty="0">
                <a:solidFill>
                  <a:schemeClr val="tx2"/>
                </a:solidFill>
                <a:cs typeface="Overpass Bold"/>
              </a:rPr>
              <a:t>planning, development and implementation. </a:t>
            </a:r>
            <a:r>
              <a:rPr lang="en-GB" b="0" dirty="0" smtClean="0">
                <a:solidFill>
                  <a:schemeClr val="tx2"/>
                </a:solidFill>
                <a:latin typeface="Overpass Light"/>
                <a:cs typeface="Overpass Light"/>
              </a:rPr>
              <a:t>Supports:</a:t>
            </a:r>
            <a:endParaRPr lang="en-US" b="0" dirty="0">
              <a:solidFill>
                <a:schemeClr val="tx2"/>
              </a:solidFill>
            </a:endParaRPr>
          </a:p>
          <a:p>
            <a:pPr marL="920750" lvl="1" indent="-285750">
              <a:lnSpc>
                <a:spcPct val="150000"/>
              </a:lnSpc>
              <a:buClr>
                <a:schemeClr val="accent1"/>
              </a:buClr>
              <a:buFont typeface="Lucida Grande"/>
              <a:buChar char="►"/>
            </a:pPr>
            <a:r>
              <a:rPr lang="en-GB" b="0" dirty="0" smtClean="0">
                <a:solidFill>
                  <a:schemeClr val="tx2"/>
                </a:solidFill>
                <a:latin typeface="Overpass Light"/>
                <a:cs typeface="Overpass Light"/>
              </a:rPr>
              <a:t>compliance </a:t>
            </a:r>
            <a:r>
              <a:rPr lang="en-GB" b="0" dirty="0">
                <a:solidFill>
                  <a:schemeClr val="tx2"/>
                </a:solidFill>
                <a:latin typeface="Overpass Light"/>
                <a:cs typeface="Overpass Light"/>
              </a:rPr>
              <a:t>with national </a:t>
            </a:r>
            <a:r>
              <a:rPr lang="en-GB" b="0" dirty="0" smtClean="0">
                <a:solidFill>
                  <a:schemeClr val="tx2"/>
                </a:solidFill>
                <a:latin typeface="Overpass Light"/>
                <a:cs typeface="Overpass Light"/>
              </a:rPr>
              <a:t>laws/regulations</a:t>
            </a:r>
            <a:endParaRPr lang="es-ES" dirty="0" smtClean="0">
              <a:solidFill>
                <a:schemeClr val="tx2"/>
              </a:solidFill>
              <a:latin typeface="Overpass Light"/>
              <a:cs typeface="Overpass Light"/>
            </a:endParaRPr>
          </a:p>
          <a:p>
            <a:pPr marL="920750" lvl="1" indent="-285750">
              <a:lnSpc>
                <a:spcPct val="150000"/>
              </a:lnSpc>
              <a:buClr>
                <a:schemeClr val="accent1"/>
              </a:buClr>
              <a:buFont typeface="Lucida Grande"/>
              <a:buChar char="►"/>
            </a:pPr>
            <a:r>
              <a:rPr lang="en-GB" b="0" dirty="0" smtClean="0">
                <a:solidFill>
                  <a:schemeClr val="tx2"/>
                </a:solidFill>
                <a:latin typeface="Overpass Light"/>
                <a:cs typeface="Overpass Light"/>
              </a:rPr>
              <a:t>continual </a:t>
            </a:r>
            <a:r>
              <a:rPr lang="en-GB" b="0" dirty="0">
                <a:solidFill>
                  <a:schemeClr val="tx2"/>
                </a:solidFill>
                <a:latin typeface="Overpass Light"/>
                <a:cs typeface="Overpass Light"/>
              </a:rPr>
              <a:t>improvement in OSH </a:t>
            </a:r>
            <a:r>
              <a:rPr lang="en-GB" b="0" dirty="0" smtClean="0">
                <a:solidFill>
                  <a:schemeClr val="tx2"/>
                </a:solidFill>
                <a:latin typeface="Overpass Light"/>
                <a:cs typeface="Overpass Light"/>
              </a:rPr>
              <a:t>performance</a:t>
            </a:r>
            <a:endParaRPr lang="en-GB" b="0" dirty="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cs typeface="Overpass Bold"/>
              </a:rPr>
              <a:t>Establish </a:t>
            </a:r>
            <a:r>
              <a:rPr lang="en-GB" b="0" dirty="0">
                <a:solidFill>
                  <a:schemeClr val="tx2"/>
                </a:solidFill>
                <a:cs typeface="Overpass Bold"/>
              </a:rPr>
              <a:t>OSH Objectives: </a:t>
            </a:r>
            <a:endParaRPr lang="en-GB" b="0" dirty="0" smtClean="0">
              <a:solidFill>
                <a:schemeClr val="tx2"/>
              </a:solidFill>
              <a:cs typeface="Overpass Bold"/>
            </a:endParaRPr>
          </a:p>
          <a:p>
            <a:pPr marL="920750" lvl="1" indent="-285750" fontAlgn="base">
              <a:lnSpc>
                <a:spcPct val="150000"/>
              </a:lnSpc>
              <a:buClr>
                <a:schemeClr val="accent1"/>
              </a:buClr>
              <a:buFont typeface="Lucida Grande"/>
              <a:buChar char="►"/>
            </a:pPr>
            <a:r>
              <a:rPr lang="en-GB" dirty="0">
                <a:solidFill>
                  <a:schemeClr val="tx2"/>
                </a:solidFill>
                <a:latin typeface="Overpass Light"/>
                <a:cs typeface="Overpass Light"/>
              </a:rPr>
              <a:t>Consistent with national laws/regulations and the OSH policy, based on initial/subsequent reviews, measurable, specific to the workplace, focused towards continually improving workers' OSH protection; realistic; documented,  communicated to all relevant levels; periodically evaluated and if necessary updated.</a:t>
            </a:r>
            <a:endParaRPr lang="es-ES" dirty="0">
              <a:solidFill>
                <a:schemeClr val="tx2"/>
              </a:solidFill>
              <a:latin typeface="Overpass Light"/>
              <a:cs typeface="Overpass Light"/>
            </a:endParaRPr>
          </a:p>
        </p:txBody>
      </p:sp>
    </p:spTree>
    <p:extLst>
      <p:ext uri="{BB962C8B-B14F-4D97-AF65-F5344CB8AC3E}">
        <p14:creationId xmlns:p14="http://schemas.microsoft.com/office/powerpoint/2010/main" val="4269968235"/>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t-IT" b="0" dirty="0"/>
              <a:t>Planning and </a:t>
            </a:r>
            <a:r>
              <a:rPr lang="it-IT" b="0" dirty="0" smtClean="0"/>
              <a:t>Implementation</a:t>
            </a:r>
            <a:endParaRPr lang="en-U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157</a:t>
            </a:fld>
            <a:endParaRPr lang="en-GB"/>
          </a:p>
        </p:txBody>
      </p:sp>
      <p:sp>
        <p:nvSpPr>
          <p:cNvPr id="7" name="Marcador de contenido 2"/>
          <p:cNvSpPr>
            <a:spLocks noGrp="1"/>
          </p:cNvSpPr>
          <p:nvPr>
            <p:ph idx="1"/>
          </p:nvPr>
        </p:nvSpPr>
        <p:spPr>
          <a:xfrm>
            <a:off x="490538" y="2129333"/>
            <a:ext cx="10920248" cy="3790890"/>
          </a:xfrm>
        </p:spPr>
        <p:txBody>
          <a:bodyPr/>
          <a:lstStyle/>
          <a:p>
            <a:pPr marL="285750" indent="-285750" eaLnBrk="0" fontAlgn="base" hangingPunct="0">
              <a:lnSpc>
                <a:spcPct val="130000"/>
              </a:lnSpc>
              <a:spcBef>
                <a:spcPct val="0"/>
              </a:spcBef>
              <a:spcAft>
                <a:spcPct val="0"/>
              </a:spcAft>
              <a:buClr>
                <a:schemeClr val="accent2"/>
              </a:buClr>
              <a:buFont typeface="Lucida Grande"/>
              <a:buChar char="►"/>
            </a:pPr>
            <a:r>
              <a:rPr lang="en-GB" b="0" u="sng" dirty="0" smtClean="0">
                <a:solidFill>
                  <a:schemeClr val="tx2"/>
                </a:solidFill>
                <a:latin typeface="Overpass Light"/>
                <a:cs typeface="Overpass Light"/>
              </a:rPr>
              <a:t>Hazards </a:t>
            </a:r>
            <a:r>
              <a:rPr lang="en-GB" b="0" u="sng" dirty="0">
                <a:solidFill>
                  <a:schemeClr val="tx2"/>
                </a:solidFill>
                <a:latin typeface="Overpass Light"/>
                <a:cs typeface="Overpass Light"/>
              </a:rPr>
              <a:t>and risks to workers’ safety and health should be identified and Risk Assessment carried out on an </a:t>
            </a:r>
            <a:r>
              <a:rPr lang="en-GB" b="0" u="sng" dirty="0" err="1">
                <a:solidFill>
                  <a:schemeClr val="tx2"/>
                </a:solidFill>
                <a:latin typeface="Overpass Light"/>
                <a:cs typeface="Overpass Light"/>
              </a:rPr>
              <a:t>ongoing</a:t>
            </a:r>
            <a:r>
              <a:rPr lang="en-GB" b="0" u="sng" dirty="0">
                <a:solidFill>
                  <a:schemeClr val="tx2"/>
                </a:solidFill>
                <a:latin typeface="Overpass Light"/>
                <a:cs typeface="Overpass Light"/>
              </a:rPr>
              <a:t> basis.</a:t>
            </a:r>
            <a:r>
              <a:rPr lang="en-GB" b="0" dirty="0">
                <a:solidFill>
                  <a:schemeClr val="tx2"/>
                </a:solidFill>
                <a:latin typeface="Overpass Light"/>
                <a:cs typeface="Overpass Light"/>
              </a:rPr>
              <a:t>  Preventive and protective measures should be implemented following the Hierarchy of Controls. Hazard prevention and control procedures or arrangements should be established and should</a:t>
            </a:r>
            <a:r>
              <a:rPr lang="en-GB" dirty="0" smtClean="0">
                <a:solidFill>
                  <a:schemeClr val="tx2"/>
                </a:solidFill>
                <a:latin typeface="Overpass Light"/>
                <a:cs typeface="Overpass Light"/>
              </a:rPr>
              <a:t>:</a:t>
            </a:r>
            <a:endParaRPr lang="en-US" b="0" dirty="0" smtClean="0">
              <a:solidFill>
                <a:schemeClr val="tx2"/>
              </a:solidFill>
              <a:latin typeface="Overpass Light"/>
              <a:cs typeface="Overpass Light"/>
            </a:endParaRPr>
          </a:p>
          <a:p>
            <a:pPr marL="920750" lvl="1" indent="-285750">
              <a:lnSpc>
                <a:spcPct val="130000"/>
              </a:lnSpc>
              <a:buClr>
                <a:schemeClr val="accent1"/>
              </a:buClr>
              <a:buFont typeface="Lucida Grande"/>
              <a:buChar char="►"/>
            </a:pPr>
            <a:r>
              <a:rPr lang="en-GB" dirty="0">
                <a:solidFill>
                  <a:schemeClr val="tx2"/>
                </a:solidFill>
                <a:latin typeface="Overpass Light"/>
                <a:cs typeface="Overpass Light"/>
              </a:rPr>
              <a:t>be adapted to the hazards and risks encountered by the </a:t>
            </a:r>
            <a:r>
              <a:rPr lang="en-GB" dirty="0" smtClean="0">
                <a:solidFill>
                  <a:schemeClr val="tx2"/>
                </a:solidFill>
                <a:latin typeface="Overpass Light"/>
                <a:cs typeface="Overpass Light"/>
              </a:rPr>
              <a:t>organization</a:t>
            </a:r>
            <a:endParaRPr lang="es-ES" dirty="0" smtClean="0">
              <a:solidFill>
                <a:schemeClr val="tx2"/>
              </a:solidFill>
              <a:latin typeface="Overpass Light"/>
              <a:cs typeface="Overpass Light"/>
            </a:endParaRPr>
          </a:p>
          <a:p>
            <a:pPr marL="920750" lvl="1" indent="-285750">
              <a:lnSpc>
                <a:spcPct val="130000"/>
              </a:lnSpc>
              <a:buClr>
                <a:schemeClr val="accent1"/>
              </a:buClr>
              <a:buFont typeface="Lucida Grande"/>
              <a:buChar char="►"/>
            </a:pPr>
            <a:r>
              <a:rPr lang="en-GB" dirty="0" smtClean="0">
                <a:solidFill>
                  <a:schemeClr val="tx2"/>
                </a:solidFill>
                <a:latin typeface="Overpass Light"/>
                <a:cs typeface="Overpass Light"/>
              </a:rPr>
              <a:t>be </a:t>
            </a:r>
            <a:r>
              <a:rPr lang="en-GB" dirty="0">
                <a:solidFill>
                  <a:schemeClr val="tx2"/>
                </a:solidFill>
                <a:latin typeface="Overpass Light"/>
                <a:cs typeface="Overpass Light"/>
              </a:rPr>
              <a:t>reviewed and modified if necessary on a regular </a:t>
            </a:r>
            <a:r>
              <a:rPr lang="en-GB" dirty="0" smtClean="0">
                <a:solidFill>
                  <a:schemeClr val="tx2"/>
                </a:solidFill>
                <a:latin typeface="Overpass Light"/>
                <a:cs typeface="Overpass Light"/>
              </a:rPr>
              <a:t>basis</a:t>
            </a:r>
            <a:endParaRPr lang="es-ES" dirty="0" smtClean="0">
              <a:solidFill>
                <a:schemeClr val="tx2"/>
              </a:solidFill>
              <a:latin typeface="Overpass Light"/>
              <a:cs typeface="Overpass Light"/>
            </a:endParaRPr>
          </a:p>
          <a:p>
            <a:pPr marL="920750" lvl="1" indent="-285750">
              <a:lnSpc>
                <a:spcPct val="130000"/>
              </a:lnSpc>
              <a:buClr>
                <a:schemeClr val="accent1"/>
              </a:buClr>
              <a:buFont typeface="Lucida Grande"/>
              <a:buChar char="►"/>
            </a:pPr>
            <a:r>
              <a:rPr lang="en-GB" dirty="0" smtClean="0">
                <a:solidFill>
                  <a:schemeClr val="tx2"/>
                </a:solidFill>
                <a:latin typeface="Overpass Light"/>
                <a:cs typeface="Overpass Light"/>
              </a:rPr>
              <a:t>comply </a:t>
            </a:r>
            <a:r>
              <a:rPr lang="en-GB" dirty="0">
                <a:solidFill>
                  <a:schemeClr val="tx2"/>
                </a:solidFill>
                <a:latin typeface="Overpass Light"/>
                <a:cs typeface="Overpass Light"/>
              </a:rPr>
              <a:t>with national laws and regulations, and reflect good </a:t>
            </a:r>
            <a:r>
              <a:rPr lang="en-GB" dirty="0" smtClean="0">
                <a:solidFill>
                  <a:schemeClr val="tx2"/>
                </a:solidFill>
                <a:latin typeface="Overpass Light"/>
                <a:cs typeface="Overpass Light"/>
              </a:rPr>
              <a:t>practice</a:t>
            </a:r>
            <a:endParaRPr lang="es-ES" dirty="0" smtClean="0">
              <a:solidFill>
                <a:schemeClr val="tx2"/>
              </a:solidFill>
              <a:latin typeface="Overpass Light"/>
              <a:cs typeface="Overpass Light"/>
            </a:endParaRPr>
          </a:p>
          <a:p>
            <a:pPr marL="920750" lvl="1" indent="-285750">
              <a:lnSpc>
                <a:spcPct val="130000"/>
              </a:lnSpc>
              <a:buClr>
                <a:schemeClr val="accent1"/>
              </a:buClr>
              <a:buFont typeface="Lucida Grande"/>
              <a:buChar char="►"/>
            </a:pPr>
            <a:r>
              <a:rPr lang="en-GB" dirty="0" smtClean="0">
                <a:solidFill>
                  <a:schemeClr val="tx2"/>
                </a:solidFill>
                <a:latin typeface="Overpass Light"/>
                <a:cs typeface="Overpass Light"/>
              </a:rPr>
              <a:t>consider </a:t>
            </a:r>
            <a:r>
              <a:rPr lang="en-GB" dirty="0">
                <a:solidFill>
                  <a:schemeClr val="tx2"/>
                </a:solidFill>
                <a:latin typeface="Overpass Light"/>
                <a:cs typeface="Overpass Light"/>
              </a:rPr>
              <a:t>the current state of knowledge, including information or reports from organizations, such as labour inspectorates, occupational safety and health services</a:t>
            </a:r>
            <a:r>
              <a:rPr lang="en-GB" dirty="0" smtClean="0">
                <a:solidFill>
                  <a:schemeClr val="tx2"/>
                </a:solidFill>
                <a:latin typeface="Overpass Light"/>
                <a:cs typeface="Overpass Light"/>
              </a:rPr>
              <a:t>, and </a:t>
            </a:r>
            <a:r>
              <a:rPr lang="en-GB" dirty="0">
                <a:solidFill>
                  <a:schemeClr val="tx2"/>
                </a:solidFill>
                <a:latin typeface="Overpass Light"/>
                <a:cs typeface="Overpass Light"/>
              </a:rPr>
              <a:t>other services as </a:t>
            </a:r>
            <a:r>
              <a:rPr lang="en-GB" dirty="0" smtClean="0">
                <a:solidFill>
                  <a:schemeClr val="tx2"/>
                </a:solidFill>
                <a:latin typeface="Overpass Light"/>
                <a:cs typeface="Overpass Light"/>
              </a:rPr>
              <a:t>appropriate</a:t>
            </a:r>
            <a:endParaRPr lang="es-ES" dirty="0">
              <a:solidFill>
                <a:schemeClr val="tx2"/>
              </a:solidFill>
              <a:latin typeface="Overpass Light"/>
              <a:cs typeface="Overpass Light"/>
            </a:endParaRPr>
          </a:p>
        </p:txBody>
      </p:sp>
    </p:spTree>
    <p:extLst>
      <p:ext uri="{BB962C8B-B14F-4D97-AF65-F5344CB8AC3E}">
        <p14:creationId xmlns:p14="http://schemas.microsoft.com/office/powerpoint/2010/main" val="2693994588"/>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11210924" cy="499691"/>
          </a:xfrm>
        </p:spPr>
        <p:txBody>
          <a:bodyPr/>
          <a:lstStyle/>
          <a:p>
            <a:r>
              <a:rPr lang="en-GB" b="0" dirty="0"/>
              <a:t>Evaluating your OSHMS with Progress Indicators</a:t>
            </a:r>
            <a:endParaRPr lang="es-ES" b="0" dirty="0"/>
          </a:p>
        </p:txBody>
      </p:sp>
      <p:sp>
        <p:nvSpPr>
          <p:cNvPr id="3" name="Marcador de contenido 2"/>
          <p:cNvSpPr>
            <a:spLocks noGrp="1"/>
          </p:cNvSpPr>
          <p:nvPr>
            <p:ph idx="1"/>
          </p:nvPr>
        </p:nvSpPr>
        <p:spPr>
          <a:xfrm>
            <a:off x="472900" y="2028734"/>
            <a:ext cx="10744622" cy="2893149"/>
          </a:xfrm>
        </p:spPr>
        <p:txBody>
          <a:bodyPr/>
          <a:lstStyle/>
          <a:p>
            <a:pPr>
              <a:lnSpc>
                <a:spcPct val="120000"/>
              </a:lnSpc>
            </a:pPr>
            <a:r>
              <a:rPr lang="en-US" b="0" dirty="0">
                <a:solidFill>
                  <a:schemeClr val="tx2"/>
                </a:solidFill>
                <a:latin typeface="Overpass Light"/>
                <a:cs typeface="Overpass Light"/>
              </a:rPr>
              <a:t>Set indicators at the beginning, so you know what you must </a:t>
            </a:r>
            <a:r>
              <a:rPr lang="en-US" b="0" dirty="0" smtClean="0">
                <a:solidFill>
                  <a:schemeClr val="tx2"/>
                </a:solidFill>
                <a:latin typeface="Overpass Light"/>
                <a:cs typeface="Overpass Light"/>
              </a:rPr>
              <a:t>achieve. Use </a:t>
            </a:r>
            <a:r>
              <a:rPr lang="en-US" b="0" dirty="0">
                <a:solidFill>
                  <a:schemeClr val="tx2"/>
                </a:solidFill>
                <a:latin typeface="Overpass Light"/>
                <a:cs typeface="Overpass Light"/>
              </a:rPr>
              <a:t>both general and problem-specific </a:t>
            </a:r>
            <a:r>
              <a:rPr lang="en-US" b="0" dirty="0" smtClean="0">
                <a:solidFill>
                  <a:schemeClr val="tx2"/>
                </a:solidFill>
                <a:latin typeface="Overpass Light"/>
                <a:cs typeface="Overpass Light"/>
              </a:rPr>
              <a:t>indicators. Indicators </a:t>
            </a:r>
            <a:r>
              <a:rPr lang="en-US" b="0" dirty="0">
                <a:solidFill>
                  <a:schemeClr val="tx2"/>
                </a:solidFill>
                <a:latin typeface="Overpass Light"/>
                <a:cs typeface="Overpass Light"/>
              </a:rPr>
              <a:t>should be</a:t>
            </a:r>
            <a:r>
              <a:rPr lang="en-US" b="0" dirty="0" smtClean="0">
                <a:solidFill>
                  <a:schemeClr val="tx2"/>
                </a:solidFill>
                <a:latin typeface="Overpass Light"/>
                <a:cs typeface="Overpass Light"/>
              </a:rPr>
              <a:t>:</a:t>
            </a:r>
            <a:endParaRPr lang="en-US" altLang="es-ES" b="0" dirty="0">
              <a:solidFill>
                <a:schemeClr val="tx2"/>
              </a:solidFill>
              <a:latin typeface="Overpass Light"/>
              <a:ea typeface="Calibri" panose="020F0502020204030204" pitchFamily="34" charset="0"/>
              <a:cs typeface="Overpass Light"/>
            </a:endParaRPr>
          </a:p>
          <a:p>
            <a:pPr marL="2505075" lvl="0" indent="-352425" eaLnBrk="0" fontAlgn="base" hangingPunct="0">
              <a:lnSpc>
                <a:spcPct val="150000"/>
              </a:lnSpc>
              <a:spcBef>
                <a:spcPct val="0"/>
              </a:spcBef>
              <a:spcAft>
                <a:spcPct val="0"/>
              </a:spcAft>
              <a:buClr>
                <a:schemeClr val="accent2"/>
              </a:buClr>
              <a:buFont typeface="Arial Unicode MS"/>
              <a:buChar char="▶"/>
            </a:pPr>
            <a:r>
              <a:rPr lang="en-US" b="0" dirty="0" smtClean="0">
                <a:cs typeface="Overpass Bold"/>
              </a:rPr>
              <a:t>S</a:t>
            </a:r>
            <a:r>
              <a:rPr lang="en-US" b="0" dirty="0" smtClean="0">
                <a:solidFill>
                  <a:schemeClr val="tx2"/>
                </a:solidFill>
                <a:latin typeface="Overpass Light"/>
                <a:cs typeface="Overpass Light"/>
              </a:rPr>
              <a:t>pecific</a:t>
            </a:r>
          </a:p>
          <a:p>
            <a:pPr marL="2505075" lvl="0" indent="-352425" eaLnBrk="0" fontAlgn="base" hangingPunct="0">
              <a:lnSpc>
                <a:spcPct val="150000"/>
              </a:lnSpc>
              <a:spcBef>
                <a:spcPct val="0"/>
              </a:spcBef>
              <a:spcAft>
                <a:spcPct val="0"/>
              </a:spcAft>
              <a:buClr>
                <a:schemeClr val="accent2"/>
              </a:buClr>
              <a:buFont typeface="Arial Unicode MS"/>
              <a:buChar char="▶"/>
            </a:pPr>
            <a:r>
              <a:rPr lang="en-US" b="0" dirty="0" smtClean="0">
                <a:solidFill>
                  <a:srgbClr val="FA3C4B"/>
                </a:solidFill>
                <a:cs typeface="Overpass Bold"/>
              </a:rPr>
              <a:t>M</a:t>
            </a:r>
            <a:r>
              <a:rPr lang="en-US" b="0" dirty="0" smtClean="0">
                <a:solidFill>
                  <a:schemeClr val="tx2"/>
                </a:solidFill>
                <a:latin typeface="Overpass Light"/>
                <a:cs typeface="Overpass Light"/>
              </a:rPr>
              <a:t>easurable</a:t>
            </a:r>
            <a:endParaRPr lang="en-GB" b="0" dirty="0" smtClean="0">
              <a:solidFill>
                <a:schemeClr val="tx2"/>
              </a:solidFill>
              <a:latin typeface="Overpass Light"/>
              <a:cs typeface="Overpass Light"/>
            </a:endParaRPr>
          </a:p>
          <a:p>
            <a:pPr marL="2505075" lvl="0" indent="-352425" eaLnBrk="0" fontAlgn="base" hangingPunct="0">
              <a:lnSpc>
                <a:spcPct val="150000"/>
              </a:lnSpc>
              <a:spcBef>
                <a:spcPct val="0"/>
              </a:spcBef>
              <a:spcAft>
                <a:spcPct val="0"/>
              </a:spcAft>
              <a:buClr>
                <a:schemeClr val="accent2"/>
              </a:buClr>
              <a:buFont typeface="Arial Unicode MS"/>
              <a:buChar char="▶"/>
            </a:pPr>
            <a:r>
              <a:rPr lang="en-US" b="0" dirty="0" smtClean="0">
                <a:solidFill>
                  <a:srgbClr val="FA3C4B"/>
                </a:solidFill>
                <a:cs typeface="Overpass Bold"/>
              </a:rPr>
              <a:t>A</a:t>
            </a:r>
            <a:r>
              <a:rPr lang="en-US" b="0" dirty="0" smtClean="0">
                <a:solidFill>
                  <a:schemeClr val="tx2"/>
                </a:solidFill>
                <a:latin typeface="Overpass Light"/>
                <a:cs typeface="Overpass Light"/>
              </a:rPr>
              <a:t>chievable</a:t>
            </a:r>
            <a:endParaRPr lang="en-GB" b="0" dirty="0" smtClean="0">
              <a:solidFill>
                <a:schemeClr val="tx2"/>
              </a:solidFill>
              <a:latin typeface="Overpass Light"/>
              <a:cs typeface="Overpass Light"/>
            </a:endParaRPr>
          </a:p>
          <a:p>
            <a:pPr marL="2505075" lvl="0" indent="-352425" eaLnBrk="0" fontAlgn="base" hangingPunct="0">
              <a:lnSpc>
                <a:spcPct val="150000"/>
              </a:lnSpc>
              <a:spcBef>
                <a:spcPct val="0"/>
              </a:spcBef>
              <a:spcAft>
                <a:spcPct val="0"/>
              </a:spcAft>
              <a:buClr>
                <a:schemeClr val="accent2"/>
              </a:buClr>
              <a:buFont typeface="Arial Unicode MS"/>
              <a:buChar char="▶"/>
            </a:pPr>
            <a:r>
              <a:rPr lang="en-US" b="0" dirty="0" smtClean="0">
                <a:solidFill>
                  <a:srgbClr val="FA3C4B"/>
                </a:solidFill>
                <a:cs typeface="Overpass Bold"/>
              </a:rPr>
              <a:t>R</a:t>
            </a:r>
            <a:r>
              <a:rPr lang="en-US" b="0" dirty="0" smtClean="0">
                <a:solidFill>
                  <a:schemeClr val="tx2"/>
                </a:solidFill>
                <a:latin typeface="Overpass Light"/>
                <a:cs typeface="Overpass Light"/>
              </a:rPr>
              <a:t>elevant</a:t>
            </a:r>
            <a:endParaRPr lang="en-GB" b="0" dirty="0" smtClean="0">
              <a:solidFill>
                <a:schemeClr val="tx2"/>
              </a:solidFill>
              <a:latin typeface="Overpass Light"/>
              <a:cs typeface="Overpass Light"/>
            </a:endParaRPr>
          </a:p>
          <a:p>
            <a:pPr marL="2505075" lvl="0" indent="-352425" eaLnBrk="0" fontAlgn="base" hangingPunct="0">
              <a:lnSpc>
                <a:spcPct val="150000"/>
              </a:lnSpc>
              <a:spcBef>
                <a:spcPct val="0"/>
              </a:spcBef>
              <a:spcAft>
                <a:spcPct val="0"/>
              </a:spcAft>
              <a:buClr>
                <a:schemeClr val="accent2"/>
              </a:buClr>
              <a:buFont typeface="Arial Unicode MS"/>
              <a:buChar char="▶"/>
            </a:pPr>
            <a:r>
              <a:rPr lang="en-US" b="0" dirty="0" smtClean="0">
                <a:solidFill>
                  <a:srgbClr val="FA3C4B"/>
                </a:solidFill>
                <a:cs typeface="Overpass Bold"/>
              </a:rPr>
              <a:t>T</a:t>
            </a:r>
            <a:r>
              <a:rPr lang="en-US" b="0" dirty="0" smtClean="0">
                <a:solidFill>
                  <a:schemeClr val="tx2"/>
                </a:solidFill>
                <a:latin typeface="Overpass Light"/>
                <a:cs typeface="Overpass Light"/>
              </a:rPr>
              <a:t>ime</a:t>
            </a:r>
            <a:r>
              <a:rPr lang="en-US" b="0" dirty="0">
                <a:solidFill>
                  <a:schemeClr val="tx2"/>
                </a:solidFill>
                <a:latin typeface="Overpass Light"/>
                <a:cs typeface="Overpass Light"/>
              </a:rPr>
              <a:t>-bound </a:t>
            </a:r>
            <a:r>
              <a:rPr lang="en-GB" b="0" dirty="0">
                <a:latin typeface="Overpass Light"/>
                <a:cs typeface="Overpass Light"/>
              </a:rPr>
              <a:t> </a:t>
            </a:r>
          </a:p>
          <a:p>
            <a:pPr marL="285750" lvl="0" indent="-285750" eaLnBrk="0" fontAlgn="base" hangingPunct="0">
              <a:lnSpc>
                <a:spcPct val="150000"/>
              </a:lnSpc>
              <a:spcBef>
                <a:spcPct val="0"/>
              </a:spcBef>
              <a:spcAft>
                <a:spcPct val="0"/>
              </a:spcAft>
              <a:buClr>
                <a:schemeClr val="accent2"/>
              </a:buClr>
              <a:buFont typeface="Arial Unicode MS"/>
              <a:buChar char="▶"/>
            </a:pPr>
            <a:endParaRPr lang="en-US" altLang="es-ES" b="0" dirty="0" smtClean="0">
              <a:solidFill>
                <a:srgbClr val="000000"/>
              </a:solidFill>
              <a:latin typeface="Overpass Light"/>
              <a:ea typeface="Calibri" panose="020F0502020204030204" pitchFamily="34" charset="0"/>
              <a:cs typeface="Overpass Light"/>
            </a:endParaRPr>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158</a:t>
            </a:fld>
            <a:endParaRPr lang="en-GB"/>
          </a:p>
        </p:txBody>
      </p:sp>
      <p:sp>
        <p:nvSpPr>
          <p:cNvPr id="7" name="CuadroTexto 6"/>
          <p:cNvSpPr txBox="1"/>
          <p:nvPr/>
        </p:nvSpPr>
        <p:spPr>
          <a:xfrm>
            <a:off x="493851" y="5063012"/>
            <a:ext cx="10423831" cy="1080296"/>
          </a:xfrm>
          <a:prstGeom prst="rect">
            <a:avLst/>
          </a:prstGeom>
          <a:noFill/>
        </p:spPr>
        <p:txBody>
          <a:bodyPr wrap="square" rtlCol="0">
            <a:spAutoFit/>
          </a:bodyPr>
          <a:lstStyle/>
          <a:p>
            <a:pPr>
              <a:lnSpc>
                <a:spcPct val="120000"/>
              </a:lnSpc>
            </a:pPr>
            <a:r>
              <a:rPr lang="en-US" dirty="0">
                <a:solidFill>
                  <a:schemeClr val="tx2"/>
                </a:solidFill>
                <a:latin typeface="Overpass Light"/>
                <a:cs typeface="Overpass Light"/>
              </a:rPr>
              <a:t>Derive information from safety inspections and accident/</a:t>
            </a:r>
            <a:r>
              <a:rPr lang="en-US" dirty="0" smtClean="0">
                <a:solidFill>
                  <a:schemeClr val="tx2"/>
                </a:solidFill>
                <a:latin typeface="Overpass Light"/>
                <a:cs typeface="Overpass Light"/>
              </a:rPr>
              <a:t>illness; investigation </a:t>
            </a:r>
            <a:r>
              <a:rPr lang="en-US" dirty="0">
                <a:solidFill>
                  <a:schemeClr val="tx2"/>
                </a:solidFill>
                <a:latin typeface="Overpass Light"/>
                <a:cs typeface="Overpass Light"/>
              </a:rPr>
              <a:t>reports. </a:t>
            </a:r>
            <a:endParaRPr lang="en-US" dirty="0" smtClean="0">
              <a:solidFill>
                <a:schemeClr val="tx2"/>
              </a:solidFill>
              <a:latin typeface="Overpass Light"/>
              <a:cs typeface="Overpass Light"/>
            </a:endParaRPr>
          </a:p>
          <a:p>
            <a:pPr>
              <a:lnSpc>
                <a:spcPct val="120000"/>
              </a:lnSpc>
            </a:pPr>
            <a:r>
              <a:rPr lang="en-US" dirty="0" smtClean="0">
                <a:solidFill>
                  <a:schemeClr val="tx2"/>
                </a:solidFill>
                <a:latin typeface="Overpass Light"/>
                <a:cs typeface="Overpass Light"/>
              </a:rPr>
              <a:t>Measure </a:t>
            </a:r>
            <a:r>
              <a:rPr lang="en-US" dirty="0">
                <a:solidFill>
                  <a:schemeClr val="tx2"/>
                </a:solidFill>
                <a:latin typeface="Overpass Light"/>
                <a:cs typeface="Overpass Light"/>
              </a:rPr>
              <a:t>improvement through visual </a:t>
            </a:r>
            <a:r>
              <a:rPr lang="en-US" dirty="0" smtClean="0">
                <a:solidFill>
                  <a:schemeClr val="tx2"/>
                </a:solidFill>
                <a:latin typeface="Overpass Light"/>
                <a:cs typeface="Overpass Light"/>
              </a:rPr>
              <a:t>measurement </a:t>
            </a:r>
            <a:r>
              <a:rPr lang="en-US" dirty="0">
                <a:solidFill>
                  <a:schemeClr val="tx2"/>
                </a:solidFill>
                <a:latin typeface="Overpass Light"/>
                <a:cs typeface="Overpass Light"/>
              </a:rPr>
              <a:t>of change (e.g. before and after photos) and </a:t>
            </a:r>
            <a:r>
              <a:rPr lang="en-US" dirty="0" smtClean="0">
                <a:solidFill>
                  <a:schemeClr val="tx2"/>
                </a:solidFill>
                <a:latin typeface="Overpass Light"/>
                <a:cs typeface="Overpass Light"/>
              </a:rPr>
              <a:t>progress indicators</a:t>
            </a:r>
            <a:r>
              <a:rPr lang="en-US" dirty="0">
                <a:solidFill>
                  <a:schemeClr val="tx2"/>
                </a:solidFill>
                <a:latin typeface="Overpass Light"/>
                <a:cs typeface="Overpass Light"/>
              </a:rPr>
              <a:t>. </a:t>
            </a:r>
            <a:endParaRPr lang="es-ES" dirty="0">
              <a:solidFill>
                <a:schemeClr val="tx2"/>
              </a:solidFill>
              <a:latin typeface="Overpass Light"/>
              <a:cs typeface="Overpass Light"/>
            </a:endParaRPr>
          </a:p>
        </p:txBody>
      </p:sp>
    </p:spTree>
    <p:extLst>
      <p:ext uri="{BB962C8B-B14F-4D97-AF65-F5344CB8AC3E}">
        <p14:creationId xmlns:p14="http://schemas.microsoft.com/office/powerpoint/2010/main" val="2597648716"/>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7369668"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7" y="1423195"/>
            <a:ext cx="10391869" cy="720000"/>
          </a:xfrm>
        </p:spPr>
        <p:txBody>
          <a:bodyPr/>
          <a:lstStyle/>
          <a:p>
            <a:r>
              <a:rPr lang="en-US" b="0" dirty="0"/>
              <a:t>Evaluating progress in OSHMS </a:t>
            </a:r>
            <a:endParaRPr lang="es-ES" b="0" dirty="0"/>
          </a:p>
        </p:txBody>
      </p:sp>
      <p:sp>
        <p:nvSpPr>
          <p:cNvPr id="3" name="Marcador de contenido 2"/>
          <p:cNvSpPr>
            <a:spLocks noGrp="1"/>
          </p:cNvSpPr>
          <p:nvPr>
            <p:ph idx="1"/>
          </p:nvPr>
        </p:nvSpPr>
        <p:spPr>
          <a:xfrm>
            <a:off x="490539" y="1998616"/>
            <a:ext cx="8628108" cy="3790890"/>
          </a:xfrm>
        </p:spPr>
        <p:txBody>
          <a:bodyPr/>
          <a:lstStyle/>
          <a:p>
            <a:pPr marL="285750" indent="-285750" eaLnBrk="0" fontAlgn="base" hangingPunct="0">
              <a:lnSpc>
                <a:spcPct val="80000"/>
              </a:lnSpc>
              <a:spcBef>
                <a:spcPct val="0"/>
              </a:spcBef>
              <a:spcAft>
                <a:spcPct val="0"/>
              </a:spcAft>
              <a:buClr>
                <a:schemeClr val="accent2"/>
              </a:buClr>
              <a:buFont typeface="Lucida Grande"/>
              <a:buChar char="►"/>
            </a:pPr>
            <a:r>
              <a:rPr lang="en-GB" b="0" dirty="0" smtClean="0">
                <a:cs typeface="Overpass Bold"/>
              </a:rPr>
              <a:t>You </a:t>
            </a:r>
            <a:r>
              <a:rPr lang="en-GB" b="0" dirty="0">
                <a:cs typeface="Overpass Bold"/>
              </a:rPr>
              <a:t>will need to REVIEW </a:t>
            </a:r>
            <a:r>
              <a:rPr lang="en-GB" b="0" dirty="0" smtClean="0">
                <a:cs typeface="Overpass Bold"/>
              </a:rPr>
              <a:t>:</a:t>
            </a:r>
            <a:endParaRPr lang="en-GB" b="0" dirty="0" smtClean="0">
              <a:solidFill>
                <a:srgbClr val="000000"/>
              </a:solidFill>
              <a:cs typeface="Overpass Bold"/>
            </a:endParaRPr>
          </a:p>
          <a:p>
            <a:pPr marL="546100" lvl="1" indent="-280988">
              <a:lnSpc>
                <a:spcPct val="80000"/>
              </a:lnSpc>
              <a:buClr>
                <a:schemeClr val="accent1"/>
              </a:buClr>
              <a:buFont typeface="Lucida Grande"/>
              <a:buChar char="►"/>
            </a:pPr>
            <a:r>
              <a:rPr lang="en-GB" dirty="0" smtClean="0">
                <a:solidFill>
                  <a:schemeClr val="tx2"/>
                </a:solidFill>
                <a:latin typeface="Overpass Light"/>
                <a:cs typeface="Overpass Light"/>
              </a:rPr>
              <a:t>OSH </a:t>
            </a:r>
            <a:r>
              <a:rPr lang="en-GB" dirty="0">
                <a:solidFill>
                  <a:schemeClr val="tx2"/>
                </a:solidFill>
                <a:latin typeface="Overpass Light"/>
                <a:cs typeface="Overpass Light"/>
              </a:rPr>
              <a:t>plans, objectives, policy, process and the practices adopted </a:t>
            </a:r>
            <a:r>
              <a:rPr lang="en-GB" i="1" dirty="0" smtClean="0">
                <a:solidFill>
                  <a:schemeClr val="tx2"/>
                </a:solidFill>
                <a:latin typeface="Overpass Light"/>
                <a:cs typeface="Overpass Light"/>
              </a:rPr>
              <a:t>AND</a:t>
            </a:r>
          </a:p>
          <a:p>
            <a:pPr marL="546100" lvl="1" indent="-280988">
              <a:lnSpc>
                <a:spcPct val="80000"/>
              </a:lnSpc>
              <a:buClr>
                <a:schemeClr val="accent1"/>
              </a:buClr>
              <a:buFont typeface="Lucida Grande"/>
              <a:buChar char="►"/>
            </a:pPr>
            <a:r>
              <a:rPr lang="en-GB" dirty="0" smtClean="0">
                <a:solidFill>
                  <a:schemeClr val="tx2"/>
                </a:solidFill>
                <a:latin typeface="Overpass Light"/>
                <a:cs typeface="Overpass Light"/>
              </a:rPr>
              <a:t>Records</a:t>
            </a:r>
            <a:r>
              <a:rPr lang="en-GB" dirty="0">
                <a:solidFill>
                  <a:schemeClr val="tx2"/>
                </a:solidFill>
                <a:latin typeface="Overpass Light"/>
                <a:cs typeface="Overpass Light"/>
              </a:rPr>
              <a:t>, checks carried out, sickness absences and other data </a:t>
            </a:r>
            <a:r>
              <a:rPr lang="en-GB" i="1" dirty="0" smtClean="0">
                <a:solidFill>
                  <a:schemeClr val="tx2"/>
                </a:solidFill>
                <a:latin typeface="Overpass Light"/>
                <a:cs typeface="Overpass Light"/>
              </a:rPr>
              <a:t>AND</a:t>
            </a:r>
          </a:p>
          <a:p>
            <a:pPr marL="546100" lvl="1" indent="-280988">
              <a:lnSpc>
                <a:spcPct val="80000"/>
              </a:lnSpc>
              <a:buClr>
                <a:schemeClr val="accent1"/>
              </a:buClr>
              <a:buFont typeface="Lucida Grande"/>
              <a:buChar char="►"/>
            </a:pPr>
            <a:r>
              <a:rPr lang="en-GB" dirty="0" smtClean="0">
                <a:solidFill>
                  <a:schemeClr val="tx2"/>
                </a:solidFill>
                <a:latin typeface="Overpass Light"/>
                <a:cs typeface="Overpass Light"/>
              </a:rPr>
              <a:t>what </a:t>
            </a:r>
            <a:r>
              <a:rPr lang="en-GB" dirty="0">
                <a:solidFill>
                  <a:schemeClr val="tx2"/>
                </a:solidFill>
                <a:latin typeface="Overpass Light"/>
                <a:cs typeface="Overpass Light"/>
              </a:rPr>
              <a:t>has happened/not happened on the ground</a:t>
            </a:r>
          </a:p>
          <a:p>
            <a:pPr lvl="1">
              <a:lnSpc>
                <a:spcPct val="80000"/>
              </a:lnSpc>
            </a:pPr>
            <a:endParaRPr lang="en-GB" b="1" dirty="0" smtClean="0">
              <a:solidFill>
                <a:schemeClr val="tx2"/>
              </a:solidFill>
              <a:latin typeface="Overpass Light"/>
              <a:cs typeface="Overpass Light"/>
            </a:endParaRPr>
          </a:p>
          <a:p>
            <a:pPr marL="285750" indent="-285750" eaLnBrk="0" fontAlgn="base" hangingPunct="0">
              <a:lnSpc>
                <a:spcPct val="80000"/>
              </a:lnSpc>
              <a:spcBef>
                <a:spcPct val="0"/>
              </a:spcBef>
              <a:spcAft>
                <a:spcPct val="0"/>
              </a:spcAft>
              <a:buClr>
                <a:schemeClr val="accent2"/>
              </a:buClr>
              <a:buFont typeface="Lucida Grande"/>
              <a:buChar char="►"/>
            </a:pPr>
            <a:r>
              <a:rPr lang="en-GB" b="0" dirty="0" smtClean="0">
                <a:cs typeface="Overpass Bold"/>
              </a:rPr>
              <a:t>You </a:t>
            </a:r>
            <a:r>
              <a:rPr lang="en-GB" b="0" dirty="0">
                <a:cs typeface="Overpass Bold"/>
              </a:rPr>
              <a:t>will need to ASSESS</a:t>
            </a:r>
            <a:r>
              <a:rPr lang="en-GB" b="0" dirty="0" smtClean="0">
                <a:cs typeface="Overpass Bold"/>
              </a:rPr>
              <a:t>:</a:t>
            </a:r>
            <a:endParaRPr lang="en-GB" b="0" dirty="0">
              <a:solidFill>
                <a:srgbClr val="000000"/>
              </a:solidFill>
              <a:cs typeface="Overpass Bold"/>
            </a:endParaRPr>
          </a:p>
          <a:p>
            <a:pPr marL="546100" lvl="1" indent="-280988">
              <a:lnSpc>
                <a:spcPct val="80000"/>
              </a:lnSpc>
              <a:buClr>
                <a:schemeClr val="accent1"/>
              </a:buClr>
              <a:buFont typeface="Lucida Grande"/>
              <a:buChar char="►"/>
            </a:pPr>
            <a:r>
              <a:rPr lang="en-GB" dirty="0" smtClean="0">
                <a:solidFill>
                  <a:schemeClr val="tx2"/>
                </a:solidFill>
                <a:latin typeface="Overpass Light"/>
                <a:cs typeface="Overpass Light"/>
              </a:rPr>
              <a:t>how </a:t>
            </a:r>
            <a:r>
              <a:rPr lang="en-GB" dirty="0">
                <a:solidFill>
                  <a:schemeClr val="tx2"/>
                </a:solidFill>
                <a:latin typeface="Overpass Light"/>
                <a:cs typeface="Overpass Light"/>
              </a:rPr>
              <a:t>effective each element of the OSH system (and the whole) has been: </a:t>
            </a:r>
            <a:r>
              <a:rPr lang="en-GB" i="1" dirty="0" smtClean="0">
                <a:solidFill>
                  <a:schemeClr val="tx2"/>
                </a:solidFill>
                <a:latin typeface="Overpass Light"/>
                <a:cs typeface="Overpass Light"/>
              </a:rPr>
              <a:t>AND</a:t>
            </a:r>
          </a:p>
          <a:p>
            <a:pPr marL="546100" lvl="1" indent="-280988">
              <a:lnSpc>
                <a:spcPct val="80000"/>
              </a:lnSpc>
              <a:buClr>
                <a:schemeClr val="accent1"/>
              </a:buClr>
              <a:buFont typeface="Lucida Grande"/>
              <a:buChar char="►"/>
            </a:pPr>
            <a:r>
              <a:rPr lang="en-GB" dirty="0" smtClean="0">
                <a:solidFill>
                  <a:schemeClr val="tx2"/>
                </a:solidFill>
                <a:latin typeface="Overpass Light"/>
                <a:cs typeface="Overpass Light"/>
              </a:rPr>
              <a:t>what </a:t>
            </a:r>
            <a:r>
              <a:rPr lang="en-GB" dirty="0">
                <a:solidFill>
                  <a:schemeClr val="tx2"/>
                </a:solidFill>
                <a:latin typeface="Overpass Light"/>
                <a:cs typeface="Overpass Light"/>
              </a:rPr>
              <a:t>has been and could be achieved, with change, in the </a:t>
            </a:r>
            <a:r>
              <a:rPr lang="en-GB" dirty="0" smtClean="0">
                <a:solidFill>
                  <a:schemeClr val="tx2"/>
                </a:solidFill>
                <a:latin typeface="Overpass Light"/>
                <a:cs typeface="Overpass Light"/>
              </a:rPr>
              <a:t>future</a:t>
            </a:r>
          </a:p>
          <a:p>
            <a:pPr marL="546100" lvl="1" indent="-280988">
              <a:lnSpc>
                <a:spcPct val="80000"/>
              </a:lnSpc>
              <a:buClr>
                <a:schemeClr val="accent1"/>
              </a:buClr>
              <a:buFont typeface="Lucida Grande"/>
              <a:buChar char="►"/>
            </a:pPr>
            <a:r>
              <a:rPr lang="en-US" dirty="0" smtClean="0">
                <a:solidFill>
                  <a:schemeClr val="tx2"/>
                </a:solidFill>
                <a:latin typeface="Overpass Light"/>
                <a:cs typeface="Overpass Light"/>
              </a:rPr>
              <a:t>that </a:t>
            </a:r>
            <a:r>
              <a:rPr lang="en-US" dirty="0">
                <a:solidFill>
                  <a:schemeClr val="tx2"/>
                </a:solidFill>
                <a:latin typeface="Overpass Light"/>
                <a:cs typeface="Overpass Light"/>
              </a:rPr>
              <a:t>the OSH policy considers gender differences and promotes inclusion of all workers</a:t>
            </a:r>
            <a:endParaRPr lang="en-GB"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159</a:t>
            </a:fld>
            <a:endParaRPr lang="en-GB"/>
          </a:p>
        </p:txBody>
      </p:sp>
      <p:sp>
        <p:nvSpPr>
          <p:cNvPr id="7" name="Marcador de texto 5"/>
          <p:cNvSpPr txBox="1">
            <a:spLocks/>
          </p:cNvSpPr>
          <p:nvPr/>
        </p:nvSpPr>
        <p:spPr>
          <a:xfrm>
            <a:off x="9695082" y="2836542"/>
            <a:ext cx="2258470" cy="210145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0" i="1" dirty="0" smtClean="0">
                <a:solidFill>
                  <a:schemeClr val="tx2"/>
                </a:solidFill>
                <a:latin typeface="Overpass Light"/>
                <a:cs typeface="Overpass Light"/>
              </a:rPr>
              <a:t>“Only </a:t>
            </a:r>
            <a:r>
              <a:rPr lang="en-GB" sz="1400" b="0" i="1" dirty="0">
                <a:solidFill>
                  <a:schemeClr val="tx2"/>
                </a:solidFill>
                <a:latin typeface="Overpass Light"/>
                <a:cs typeface="Overpass Light"/>
              </a:rPr>
              <a:t>when you know why you have hit the target can you say you have learnt archery</a:t>
            </a:r>
            <a:r>
              <a:rPr lang="en-US" sz="1400" b="0" i="1" dirty="0" smtClean="0">
                <a:solidFill>
                  <a:schemeClr val="tx2"/>
                </a:solidFill>
                <a:latin typeface="Overpass Light"/>
                <a:cs typeface="Overpass Light"/>
              </a:rPr>
              <a:t>.” </a:t>
            </a:r>
          </a:p>
          <a:p>
            <a:pPr algn="r">
              <a:lnSpc>
                <a:spcPts val="0"/>
              </a:lnSpc>
            </a:pPr>
            <a:r>
              <a:rPr lang="es-ES" sz="1400" b="0" dirty="0" smtClean="0">
                <a:solidFill>
                  <a:schemeClr val="tx2"/>
                </a:solidFill>
                <a:latin typeface="Overpass Light"/>
                <a:cs typeface="Overpass Light"/>
              </a:rPr>
              <a:t/>
            </a:r>
            <a:br>
              <a:rPr lang="es-ES" sz="1400" b="0" dirty="0" smtClean="0">
                <a:solidFill>
                  <a:schemeClr val="tx2"/>
                </a:solidFill>
                <a:latin typeface="Overpass Light"/>
                <a:cs typeface="Overpass Light"/>
              </a:rPr>
            </a:br>
            <a:r>
              <a:rPr lang="en-GB" sz="1200" b="0" dirty="0" smtClean="0">
                <a:solidFill>
                  <a:schemeClr val="tx2"/>
                </a:solidFill>
                <a:latin typeface="Overpass Light"/>
                <a:cs typeface="Overpass Light"/>
              </a:rPr>
              <a:t>Chinese </a:t>
            </a:r>
            <a:r>
              <a:rPr lang="en-GB" sz="1200" b="0" dirty="0">
                <a:solidFill>
                  <a:schemeClr val="tx2"/>
                </a:solidFill>
                <a:latin typeface="Overpass Light"/>
                <a:cs typeface="Overpass Light"/>
              </a:rPr>
              <a:t>proverb </a:t>
            </a:r>
          </a:p>
        </p:txBody>
      </p:sp>
      <p:pic>
        <p:nvPicPr>
          <p:cNvPr id="10" name="Imagen 9" descr="comillas.ps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4914" y="2483525"/>
            <a:ext cx="570908" cy="497832"/>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2" name="CuadroTexto 11"/>
          <p:cNvSpPr txBox="1"/>
          <p:nvPr/>
        </p:nvSpPr>
        <p:spPr>
          <a:xfrm>
            <a:off x="504305" y="5340743"/>
            <a:ext cx="8629190" cy="747897"/>
          </a:xfrm>
          <a:prstGeom prst="rect">
            <a:avLst/>
          </a:prstGeom>
          <a:noFill/>
        </p:spPr>
        <p:txBody>
          <a:bodyPr wrap="square" rtlCol="0">
            <a:spAutoFit/>
          </a:bodyPr>
          <a:lstStyle/>
          <a:p>
            <a:pPr>
              <a:lnSpc>
                <a:spcPct val="120000"/>
              </a:lnSpc>
            </a:pPr>
            <a:r>
              <a:rPr lang="it-IT" dirty="0">
                <a:solidFill>
                  <a:schemeClr val="tx2"/>
                </a:solidFill>
                <a:latin typeface="Overpass Bold"/>
                <a:cs typeface="Overpass Bold"/>
              </a:rPr>
              <a:t>Auditing: </a:t>
            </a:r>
            <a:r>
              <a:rPr lang="it-IT" dirty="0" err="1">
                <a:solidFill>
                  <a:schemeClr val="tx2"/>
                </a:solidFill>
                <a:latin typeface="Overpass Light"/>
                <a:cs typeface="Overpass Light"/>
              </a:rPr>
              <a:t>process</a:t>
            </a:r>
            <a:r>
              <a:rPr lang="it-IT" dirty="0">
                <a:solidFill>
                  <a:schemeClr val="tx2"/>
                </a:solidFill>
                <a:latin typeface="Overpass Light"/>
                <a:cs typeface="Overpass Light"/>
              </a:rPr>
              <a:t> </a:t>
            </a:r>
            <a:r>
              <a:rPr lang="it-IT" dirty="0" err="1">
                <a:solidFill>
                  <a:schemeClr val="tx2"/>
                </a:solidFill>
                <a:latin typeface="Overpass Light"/>
                <a:cs typeface="Overpass Light"/>
              </a:rPr>
              <a:t>monitoring</a:t>
            </a:r>
            <a:r>
              <a:rPr lang="it-IT" dirty="0">
                <a:solidFill>
                  <a:schemeClr val="tx2"/>
                </a:solidFill>
                <a:latin typeface="Overpass Light"/>
                <a:cs typeface="Overpass Light"/>
              </a:rPr>
              <a:t> by </a:t>
            </a:r>
            <a:r>
              <a:rPr lang="it-IT" dirty="0" err="1">
                <a:solidFill>
                  <a:schemeClr val="tx2"/>
                </a:solidFill>
                <a:latin typeface="Overpass Light"/>
                <a:cs typeface="Overpass Light"/>
              </a:rPr>
              <a:t>independent</a:t>
            </a:r>
            <a:r>
              <a:rPr lang="it-IT" dirty="0">
                <a:solidFill>
                  <a:schemeClr val="tx2"/>
                </a:solidFill>
                <a:latin typeface="Overpass Light"/>
                <a:cs typeface="Overpass Light"/>
              </a:rPr>
              <a:t>, </a:t>
            </a:r>
            <a:r>
              <a:rPr lang="it-IT" dirty="0" err="1">
                <a:solidFill>
                  <a:schemeClr val="tx2"/>
                </a:solidFill>
                <a:latin typeface="Overpass Light"/>
                <a:cs typeface="Overpass Light"/>
              </a:rPr>
              <a:t>competent</a:t>
            </a:r>
            <a:r>
              <a:rPr lang="it-IT" dirty="0">
                <a:solidFill>
                  <a:schemeClr val="tx2"/>
                </a:solidFill>
                <a:latin typeface="Overpass Light"/>
                <a:cs typeface="Overpass Light"/>
              </a:rPr>
              <a:t>, </a:t>
            </a:r>
            <a:r>
              <a:rPr lang="it-IT" dirty="0" err="1">
                <a:solidFill>
                  <a:schemeClr val="tx2"/>
                </a:solidFill>
                <a:latin typeface="Overpass Light"/>
                <a:cs typeface="Overpass Light"/>
              </a:rPr>
              <a:t>people</a:t>
            </a:r>
            <a:r>
              <a:rPr lang="it-IT" dirty="0">
                <a:solidFill>
                  <a:schemeClr val="tx2"/>
                </a:solidFill>
                <a:latin typeface="Overpass Light"/>
                <a:cs typeface="Overpass Light"/>
              </a:rPr>
              <a:t>/team. </a:t>
            </a:r>
            <a:r>
              <a:rPr lang="it-IT" dirty="0" err="1">
                <a:solidFill>
                  <a:schemeClr val="tx2"/>
                </a:solidFill>
                <a:latin typeface="Overpass Light"/>
                <a:cs typeface="Overpass Light"/>
              </a:rPr>
              <a:t>Helps</a:t>
            </a:r>
            <a:r>
              <a:rPr lang="it-IT" dirty="0">
                <a:solidFill>
                  <a:schemeClr val="tx2"/>
                </a:solidFill>
                <a:latin typeface="Overpass Light"/>
                <a:cs typeface="Overpass Light"/>
              </a:rPr>
              <a:t> to </a:t>
            </a:r>
            <a:r>
              <a:rPr lang="it-IT" dirty="0" err="1">
                <a:solidFill>
                  <a:schemeClr val="tx2"/>
                </a:solidFill>
                <a:latin typeface="Overpass Light"/>
                <a:cs typeface="Overpass Light"/>
              </a:rPr>
              <a:t>verify</a:t>
            </a:r>
            <a:r>
              <a:rPr lang="it-IT" dirty="0">
                <a:solidFill>
                  <a:schemeClr val="tx2"/>
                </a:solidFill>
                <a:latin typeface="Overpass Light"/>
                <a:cs typeface="Overpass Light"/>
              </a:rPr>
              <a:t> OSHMS </a:t>
            </a:r>
            <a:r>
              <a:rPr lang="it-IT" dirty="0" err="1">
                <a:solidFill>
                  <a:schemeClr val="tx2"/>
                </a:solidFill>
                <a:latin typeface="Overpass Light"/>
                <a:cs typeface="Overpass Light"/>
              </a:rPr>
              <a:t>is</a:t>
            </a:r>
            <a:r>
              <a:rPr lang="it-IT" dirty="0">
                <a:solidFill>
                  <a:schemeClr val="tx2"/>
                </a:solidFill>
                <a:latin typeface="Overpass Light"/>
                <a:cs typeface="Overpass Light"/>
              </a:rPr>
              <a:t> </a:t>
            </a:r>
            <a:r>
              <a:rPr lang="it-IT" dirty="0" err="1">
                <a:solidFill>
                  <a:schemeClr val="tx2"/>
                </a:solidFill>
                <a:latin typeface="Overpass Light"/>
                <a:cs typeface="Overpass Light"/>
              </a:rPr>
              <a:t>adequate</a:t>
            </a:r>
            <a:r>
              <a:rPr lang="it-IT" dirty="0">
                <a:solidFill>
                  <a:schemeClr val="tx2"/>
                </a:solidFill>
                <a:latin typeface="Overpass Light"/>
                <a:cs typeface="Overpass Light"/>
              </a:rPr>
              <a:t>/</a:t>
            </a:r>
            <a:r>
              <a:rPr lang="it-IT" dirty="0" err="1">
                <a:solidFill>
                  <a:schemeClr val="tx2"/>
                </a:solidFill>
                <a:latin typeface="Overpass Light"/>
                <a:cs typeface="Overpass Light"/>
              </a:rPr>
              <a:t>effective</a:t>
            </a:r>
            <a:r>
              <a:rPr lang="it-IT" dirty="0">
                <a:solidFill>
                  <a:schemeClr val="tx2"/>
                </a:solidFill>
                <a:latin typeface="Overpass Light"/>
                <a:cs typeface="Overpass Light"/>
              </a:rPr>
              <a:t> to </a:t>
            </a:r>
            <a:r>
              <a:rPr lang="it-IT" dirty="0" err="1">
                <a:solidFill>
                  <a:schemeClr val="tx2"/>
                </a:solidFill>
                <a:latin typeface="Overpass Light"/>
                <a:cs typeface="Overpass Light"/>
              </a:rPr>
              <a:t>protect</a:t>
            </a:r>
            <a:r>
              <a:rPr lang="it-IT" dirty="0">
                <a:solidFill>
                  <a:schemeClr val="tx2"/>
                </a:solidFill>
                <a:latin typeface="Overpass Light"/>
                <a:cs typeface="Overpass Light"/>
              </a:rPr>
              <a:t>  </a:t>
            </a:r>
            <a:r>
              <a:rPr lang="it-IT" dirty="0" err="1">
                <a:solidFill>
                  <a:schemeClr val="tx2"/>
                </a:solidFill>
                <a:latin typeface="Overpass Light"/>
                <a:cs typeface="Overpass Light"/>
              </a:rPr>
              <a:t>workers</a:t>
            </a:r>
            <a:r>
              <a:rPr lang="it-IT" dirty="0">
                <a:solidFill>
                  <a:schemeClr val="tx2"/>
                </a:solidFill>
                <a:latin typeface="Overpass Light"/>
                <a:cs typeface="Overpass Light"/>
              </a:rPr>
              <a:t>’ </a:t>
            </a:r>
            <a:r>
              <a:rPr lang="it-IT" dirty="0" smtClean="0">
                <a:solidFill>
                  <a:schemeClr val="tx2"/>
                </a:solidFill>
                <a:latin typeface="Overpass Light"/>
                <a:cs typeface="Overpass Light"/>
              </a:rPr>
              <a:t>OSH</a:t>
            </a:r>
            <a:endParaRPr lang="es-ES" dirty="0">
              <a:solidFill>
                <a:schemeClr val="tx2"/>
              </a:solidFill>
              <a:latin typeface="Overpass Light"/>
              <a:cs typeface="Overpass Light"/>
            </a:endParaRPr>
          </a:p>
        </p:txBody>
      </p:sp>
    </p:spTree>
    <p:extLst>
      <p:ext uri="{BB962C8B-B14F-4D97-AF65-F5344CB8AC3E}">
        <p14:creationId xmlns:p14="http://schemas.microsoft.com/office/powerpoint/2010/main" val="6989877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p:txBody>
          <a:bodyPr/>
          <a:lstStyle/>
          <a:p>
            <a:r>
              <a:rPr lang="en-GB" b="0" noProof="1"/>
              <a:t>Exercise: Small business, big challenges</a:t>
            </a:r>
            <a:endParaRPr lang="en-GB" b="0" dirty="0"/>
          </a:p>
        </p:txBody>
      </p:sp>
      <p:sp>
        <p:nvSpPr>
          <p:cNvPr id="3" name="Content Placeholder 2"/>
          <p:cNvSpPr>
            <a:spLocks noGrp="1"/>
          </p:cNvSpPr>
          <p:nvPr>
            <p:ph idx="1"/>
          </p:nvPr>
        </p:nvSpPr>
        <p:spPr>
          <a:xfrm>
            <a:off x="490539" y="2393950"/>
            <a:ext cx="5953328" cy="3482975"/>
          </a:xfrm>
        </p:spPr>
        <p:txBody>
          <a:bodyPr/>
          <a:lstStyle/>
          <a:p>
            <a:pPr lvl="2"/>
            <a:r>
              <a:rPr lang="en-US" dirty="0" smtClean="0">
                <a:solidFill>
                  <a:schemeClr val="tx2"/>
                </a:solidFill>
                <a:latin typeface="Overpass Light"/>
                <a:cs typeface="Overpass Light"/>
              </a:rPr>
              <a:t>What </a:t>
            </a:r>
            <a:r>
              <a:rPr lang="en-US" dirty="0">
                <a:solidFill>
                  <a:schemeClr val="tx2"/>
                </a:solidFill>
                <a:latin typeface="Overpass Light"/>
                <a:cs typeface="Overpass Light"/>
              </a:rPr>
              <a:t>challenges do SMEs face in implementing safety and health measures in the workplace?</a:t>
            </a:r>
          </a:p>
          <a:p>
            <a:pPr lvl="2"/>
            <a:endParaRPr lang="en-US" dirty="0" smtClean="0">
              <a:solidFill>
                <a:schemeClr val="tx2"/>
              </a:solidFill>
            </a:endParaRPr>
          </a:p>
          <a:p>
            <a:pPr lvl="2"/>
            <a:r>
              <a:rPr lang="en-US" dirty="0" smtClean="0">
                <a:solidFill>
                  <a:schemeClr val="tx2"/>
                </a:solidFill>
                <a:latin typeface="Overpass Light"/>
                <a:cs typeface="Overpass Light"/>
              </a:rPr>
              <a:t>What </a:t>
            </a:r>
            <a:r>
              <a:rPr lang="en-US" dirty="0">
                <a:solidFill>
                  <a:schemeClr val="tx2"/>
                </a:solidFill>
                <a:latin typeface="Overpass Light"/>
                <a:cs typeface="Overpass Light"/>
              </a:rPr>
              <a:t>can SMEs do to promote safety and health in the workplace</a:t>
            </a:r>
            <a:r>
              <a:rPr lang="en-US" dirty="0" smtClean="0">
                <a:solidFill>
                  <a:schemeClr val="tx2"/>
                </a:solidFill>
                <a:latin typeface="Overpass Light"/>
                <a:cs typeface="Overpass Light"/>
              </a:rPr>
              <a:t>?</a:t>
            </a:r>
            <a:endParaRPr lang="en-US" dirty="0">
              <a:solidFill>
                <a:schemeClr val="tx2"/>
              </a:solidFill>
              <a:latin typeface="Overpass Light"/>
              <a:cs typeface="Overpass Light"/>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16</a:t>
            </a:fld>
            <a:endParaRPr lang="en-GB"/>
          </a:p>
        </p:txBody>
      </p:sp>
      <p:pic>
        <p:nvPicPr>
          <p:cNvPr id="13" name="Marcador de posición de imagen 12"/>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51634" y="1127530"/>
            <a:ext cx="3406588" cy="4869247"/>
          </a:xfrm>
          <a:prstGeom prst="rect">
            <a:avLst/>
          </a:prstGeom>
          <a:ln>
            <a:noFill/>
          </a:ln>
          <a:effectLst>
            <a:outerShdw blurRad="292100" dist="139700" dir="2700000" algn="tl" rotWithShape="0">
              <a:srgbClr val="333333">
                <a:alpha val="65000"/>
              </a:srgbClr>
            </a:outerShdw>
          </a:effectLst>
        </p:spPr>
      </p:pic>
      <p:sp>
        <p:nvSpPr>
          <p:cNvPr id="9" name="Marcador de texto 8"/>
          <p:cNvSpPr>
            <a:spLocks noGrp="1"/>
          </p:cNvSpPr>
          <p:nvPr>
            <p:ph type="body" sz="quarter" idx="14"/>
          </p:nvPr>
        </p:nvSpPr>
        <p:spPr>
          <a:xfrm>
            <a:off x="8048449" y="5406256"/>
            <a:ext cx="3413125" cy="247650"/>
          </a:xfrm>
        </p:spPr>
        <p:txBody>
          <a:bodyPr/>
          <a:lstStyle/>
          <a:p>
            <a:r>
              <a:rPr lang="es-ES" dirty="0" smtClean="0"/>
              <a:t>Colombia</a:t>
            </a:r>
            <a:endParaRPr lang="es-ES" dirty="0"/>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2122516865"/>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foto_recortada_7.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526" y="2496929"/>
            <a:ext cx="8939784" cy="5961888"/>
          </a:xfrm>
          <a:prstGeom prst="rect">
            <a:avLst/>
          </a:prstGeom>
        </p:spPr>
      </p:pic>
      <p:sp>
        <p:nvSpPr>
          <p:cNvPr id="2" name="Título 1"/>
          <p:cNvSpPr>
            <a:spLocks noGrp="1"/>
          </p:cNvSpPr>
          <p:nvPr>
            <p:ph type="title"/>
          </p:nvPr>
        </p:nvSpPr>
        <p:spPr/>
        <p:txBody>
          <a:bodyPr/>
          <a:lstStyle/>
          <a:p>
            <a:r>
              <a:rPr lang="en-GB" b="0" dirty="0"/>
              <a:t>Session 7</a:t>
            </a:r>
            <a:endParaRPr lang="es-ES" b="0" dirty="0"/>
          </a:p>
        </p:txBody>
      </p:sp>
      <p:sp>
        <p:nvSpPr>
          <p:cNvPr id="3" name="Marcador de texto 2"/>
          <p:cNvSpPr>
            <a:spLocks noGrp="1"/>
          </p:cNvSpPr>
          <p:nvPr>
            <p:ph type="body" idx="1"/>
          </p:nvPr>
        </p:nvSpPr>
        <p:spPr>
          <a:xfrm>
            <a:off x="490538" y="3596780"/>
            <a:ext cx="8540283" cy="1656000"/>
          </a:xfrm>
        </p:spPr>
        <p:txBody>
          <a:bodyPr/>
          <a:lstStyle/>
          <a:p>
            <a:r>
              <a:rPr lang="en-US" sz="3200" dirty="0">
                <a:latin typeface="Overpass Light"/>
                <a:cs typeface="Overpass Light"/>
              </a:rPr>
              <a:t>Taking Action</a:t>
            </a:r>
            <a:endParaRPr lang="es-ES" sz="3200" dirty="0">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160</a:t>
            </a:fld>
            <a:endParaRPr lang="en-GB"/>
          </a:p>
        </p:txBody>
      </p:sp>
      <p:sp>
        <p:nvSpPr>
          <p:cNvPr id="8" name="Footer Placeholder 4"/>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9"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599711745"/>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3" name="Marcador de pie de página 2"/>
          <p:cNvSpPr>
            <a:spLocks noGrp="1"/>
          </p:cNvSpPr>
          <p:nvPr>
            <p:ph type="ftr" sz="quarter" idx="11"/>
          </p:nvPr>
        </p:nvSpPr>
        <p:spPr/>
        <p:txBody>
          <a:bodyPr/>
          <a:lstStyle/>
          <a:p>
            <a:r>
              <a:rPr lang="en-GB" smtClean="0"/>
              <a:t>Advancing social justice, promoting decent work</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161</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US" b="0" dirty="0" smtClean="0"/>
              <a:t>Session seven objectives</a:t>
            </a:r>
            <a:endParaRPr lang="en-GB" b="0" dirty="0"/>
          </a:p>
        </p:txBody>
      </p:sp>
      <p:sp>
        <p:nvSpPr>
          <p:cNvPr id="6" name="Content Placeholder 2"/>
          <p:cNvSpPr txBox="1">
            <a:spLocks/>
          </p:cNvSpPr>
          <p:nvPr/>
        </p:nvSpPr>
        <p:spPr>
          <a:xfrm>
            <a:off x="471861" y="225282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dirty="0" smtClean="0">
                <a:solidFill>
                  <a:schemeClr val="tx2"/>
                </a:solidFill>
              </a:rPr>
              <a:t>At the end of the session, you will:</a:t>
            </a:r>
          </a:p>
          <a:p>
            <a:pPr marL="457200" lvl="1" indent="-457200">
              <a:spcBef>
                <a:spcPts val="1200"/>
              </a:spcBef>
              <a:buFont typeface="Calibri" pitchFamily="34" charset="0"/>
              <a:buAutoNum type="arabicPeriod"/>
            </a:pPr>
            <a:r>
              <a:rPr lang="en-GB" dirty="0" smtClean="0">
                <a:solidFill>
                  <a:schemeClr val="tx2"/>
                </a:solidFill>
                <a:latin typeface="Overpass Light"/>
                <a:cs typeface="Overpass Light"/>
              </a:rPr>
              <a:t>Address </a:t>
            </a:r>
            <a:r>
              <a:rPr lang="en-GB" dirty="0">
                <a:solidFill>
                  <a:schemeClr val="tx2"/>
                </a:solidFill>
                <a:latin typeface="Overpass Light"/>
                <a:cs typeface="Overpass Light"/>
              </a:rPr>
              <a:t>continuous improvement in </a:t>
            </a:r>
            <a:r>
              <a:rPr lang="en-GB" dirty="0" smtClean="0">
                <a:solidFill>
                  <a:schemeClr val="tx2"/>
                </a:solidFill>
                <a:latin typeface="Overpass Light"/>
                <a:cs typeface="Overpass Light"/>
              </a:rPr>
              <a:t>OSH</a:t>
            </a:r>
          </a:p>
          <a:p>
            <a:pPr marL="457200" lvl="1" indent="-457200">
              <a:spcBef>
                <a:spcPts val="1200"/>
              </a:spcBef>
              <a:buFont typeface="Calibri" pitchFamily="34" charset="0"/>
              <a:buAutoNum type="arabicPeriod"/>
            </a:pPr>
            <a:r>
              <a:rPr lang="en-GB" dirty="0" smtClean="0">
                <a:solidFill>
                  <a:schemeClr val="tx2"/>
                </a:solidFill>
                <a:latin typeface="Overpass Light"/>
                <a:cs typeface="Overpass Light"/>
              </a:rPr>
              <a:t>Have </a:t>
            </a:r>
            <a:r>
              <a:rPr lang="en-GB" dirty="0">
                <a:solidFill>
                  <a:schemeClr val="tx2"/>
                </a:solidFill>
                <a:latin typeface="Overpass Light"/>
                <a:cs typeface="Overpass Light"/>
              </a:rPr>
              <a:t>your workshop outputs organized </a:t>
            </a:r>
            <a:endParaRPr lang="en-GB" dirty="0" smtClean="0">
              <a:solidFill>
                <a:schemeClr val="tx2"/>
              </a:solidFill>
              <a:latin typeface="Overpass Light"/>
              <a:cs typeface="Overpass Light"/>
            </a:endParaRPr>
          </a:p>
          <a:p>
            <a:pPr marL="457200" lvl="1" indent="-457200">
              <a:spcBef>
                <a:spcPts val="1200"/>
              </a:spcBef>
              <a:buFont typeface="Calibri" pitchFamily="34" charset="0"/>
              <a:buAutoNum type="arabicPeriod"/>
            </a:pPr>
            <a:r>
              <a:rPr lang="en-GB" dirty="0" smtClean="0">
                <a:solidFill>
                  <a:schemeClr val="tx2"/>
                </a:solidFill>
                <a:latin typeface="Overpass Light"/>
                <a:cs typeface="Overpass Light"/>
              </a:rPr>
              <a:t>Have </a:t>
            </a:r>
            <a:r>
              <a:rPr lang="en-GB" dirty="0">
                <a:solidFill>
                  <a:schemeClr val="tx2"/>
                </a:solidFill>
                <a:latin typeface="Overpass Light"/>
                <a:cs typeface="Overpass Light"/>
              </a:rPr>
              <a:t>completed your action </a:t>
            </a:r>
            <a:r>
              <a:rPr lang="en-GB" dirty="0" smtClean="0">
                <a:solidFill>
                  <a:schemeClr val="tx2"/>
                </a:solidFill>
                <a:latin typeface="Overpass Light"/>
                <a:cs typeface="Overpass Light"/>
              </a:rPr>
              <a:t>plan</a:t>
            </a:r>
          </a:p>
          <a:p>
            <a:pPr marL="457200" lvl="1" indent="-457200">
              <a:spcBef>
                <a:spcPts val="1200"/>
              </a:spcBef>
              <a:buFont typeface="Calibri" pitchFamily="34" charset="0"/>
              <a:buAutoNum type="arabicPeriod"/>
            </a:pPr>
            <a:r>
              <a:rPr lang="en-GB" dirty="0" smtClean="0">
                <a:solidFill>
                  <a:schemeClr val="tx2"/>
                </a:solidFill>
                <a:latin typeface="Overpass Light"/>
                <a:cs typeface="Overpass Light"/>
              </a:rPr>
              <a:t>Be </a:t>
            </a:r>
            <a:r>
              <a:rPr lang="en-GB" dirty="0">
                <a:solidFill>
                  <a:schemeClr val="tx2"/>
                </a:solidFill>
                <a:latin typeface="Overpass Light"/>
                <a:cs typeface="Overpass Light"/>
              </a:rPr>
              <a:t>ready and prepared to take action</a:t>
            </a:r>
          </a:p>
          <a:p>
            <a:endParaRPr lang="en-GB" b="0" dirty="0">
              <a:solidFill>
                <a:schemeClr val="tx2"/>
              </a:solidFill>
              <a:latin typeface="Overpass Light"/>
              <a:cs typeface="Overpass Light"/>
            </a:endParaRPr>
          </a:p>
          <a:p>
            <a:pPr marL="457200" lvl="1" indent="-457200">
              <a:spcBef>
                <a:spcPts val="1200"/>
              </a:spcBef>
              <a:buFont typeface="Calibri" pitchFamily="34" charset="0"/>
              <a:buAutoNum type="arabicPeriod"/>
            </a:pPr>
            <a:endParaRPr lang="en-US" dirty="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sp>
        <p:nvSpPr>
          <p:cNvPr id="8" name="Footer Placeholder 5"/>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11"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descr="_MG_2785.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0603" y="1269828"/>
            <a:ext cx="2792710" cy="4974514"/>
          </a:xfrm>
          <a:prstGeom prst="rect">
            <a:avLst/>
          </a:prstGeom>
        </p:spPr>
      </p:pic>
      <p:sp>
        <p:nvSpPr>
          <p:cNvPr id="17" name="Marcador de texto 16"/>
          <p:cNvSpPr>
            <a:spLocks noGrp="1"/>
          </p:cNvSpPr>
          <p:nvPr>
            <p:ph type="body" sz="quarter" idx="14"/>
          </p:nvPr>
        </p:nvSpPr>
        <p:spPr>
          <a:xfrm>
            <a:off x="8053012" y="5911411"/>
            <a:ext cx="2768776" cy="238449"/>
          </a:xfrm>
        </p:spPr>
        <p:txBody>
          <a:bodyPr/>
          <a:lstStyle/>
          <a:p>
            <a:r>
              <a:rPr lang="hu-HU" dirty="0" smtClean="0"/>
              <a:t>PH: ILO- Colombia_pictures</a:t>
            </a:r>
            <a:endParaRPr lang="es-ES" dirty="0"/>
          </a:p>
        </p:txBody>
      </p:sp>
    </p:spTree>
    <p:extLst>
      <p:ext uri="{BB962C8B-B14F-4D97-AF65-F5344CB8AC3E}">
        <p14:creationId xmlns:p14="http://schemas.microsoft.com/office/powerpoint/2010/main" val="3036276428"/>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descr="163c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3396" y="1935159"/>
            <a:ext cx="2882862" cy="1631671"/>
          </a:xfrm>
          <a:prstGeom prst="rect">
            <a:avLst/>
          </a:prstGeom>
        </p:spPr>
      </p:pic>
      <p:sp>
        <p:nvSpPr>
          <p:cNvPr id="15" name="Rectángulo 14"/>
          <p:cNvSpPr/>
          <p:nvPr/>
        </p:nvSpPr>
        <p:spPr>
          <a:xfrm>
            <a:off x="0" y="346662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162</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US" b="0" dirty="0"/>
              <a:t>OSH Policy promotion</a:t>
            </a:r>
            <a:endParaRPr lang="en-GB" b="0" dirty="0"/>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sp>
        <p:nvSpPr>
          <p:cNvPr id="8" name="Footer Placeholder 5"/>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11"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3" name="CuadroTexto 12"/>
          <p:cNvSpPr txBox="1"/>
          <p:nvPr/>
        </p:nvSpPr>
        <p:spPr>
          <a:xfrm>
            <a:off x="508000" y="2136588"/>
            <a:ext cx="3971867" cy="369332"/>
          </a:xfrm>
          <a:prstGeom prst="rect">
            <a:avLst/>
          </a:prstGeom>
          <a:noFill/>
        </p:spPr>
        <p:txBody>
          <a:bodyPr wrap="square" rtlCol="0">
            <a:spAutoFit/>
          </a:bodyPr>
          <a:lstStyle/>
          <a:p>
            <a:pPr marL="285750" indent="-285750">
              <a:buClr>
                <a:schemeClr val="accent2"/>
              </a:buClr>
              <a:buFont typeface="Lucida Grande"/>
              <a:buChar char="▸"/>
            </a:pPr>
            <a:r>
              <a:rPr lang="en-US" dirty="0">
                <a:solidFill>
                  <a:schemeClr val="tx2"/>
                </a:solidFill>
                <a:latin typeface="Overpass Light"/>
                <a:cs typeface="Overpass Light"/>
              </a:rPr>
              <a:t>Where would you put the needle</a:t>
            </a:r>
            <a:r>
              <a:rPr lang="en-US" dirty="0" smtClean="0">
                <a:solidFill>
                  <a:schemeClr val="tx2"/>
                </a:solidFill>
                <a:latin typeface="Overpass Light"/>
                <a:cs typeface="Overpass Light"/>
              </a:rPr>
              <a:t>?</a:t>
            </a:r>
            <a:endParaRPr lang="en-US" dirty="0">
              <a:solidFill>
                <a:schemeClr val="tx2"/>
              </a:solidFill>
              <a:latin typeface="Overpass Light"/>
              <a:cs typeface="Overpass Light"/>
            </a:endParaRPr>
          </a:p>
        </p:txBody>
      </p:sp>
      <p:pic>
        <p:nvPicPr>
          <p:cNvPr id="16" name="Imagen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76150" y="3493691"/>
            <a:ext cx="3248812" cy="2434574"/>
          </a:xfrm>
          <a:prstGeom prst="rect">
            <a:avLst/>
          </a:prstGeom>
          <a:ln>
            <a:noFill/>
          </a:ln>
          <a:effectLst>
            <a:outerShdw blurRad="292100" dist="139700" dir="2700000" algn="tl" rotWithShape="0">
              <a:srgbClr val="333333">
                <a:alpha val="65000"/>
              </a:srgbClr>
            </a:outerShdw>
          </a:effectLst>
        </p:spPr>
      </p:pic>
      <p:pic>
        <p:nvPicPr>
          <p:cNvPr id="17" name="Imagen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6798" y="3486337"/>
            <a:ext cx="3242315" cy="24206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54872795"/>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163</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GB" b="0" dirty="0"/>
              <a:t>List of Improvement Ideas</a:t>
            </a: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sp>
        <p:nvSpPr>
          <p:cNvPr id="8" name="Footer Placeholder 5"/>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5132" y="2259251"/>
            <a:ext cx="6074137" cy="36850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11162617"/>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164</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US" b="0" dirty="0"/>
              <a:t>Your Enterprise Improvement </a:t>
            </a:r>
            <a:r>
              <a:rPr lang="en-US" b="0" dirty="0" smtClean="0"/>
              <a:t>Plan (EIP)</a:t>
            </a:r>
            <a:endParaRPr lang="en-GB" b="0" dirty="0"/>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sp>
        <p:nvSpPr>
          <p:cNvPr id="8" name="Footer Placeholder 5"/>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5132" y="2193805"/>
            <a:ext cx="6501927" cy="38607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05818922"/>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Exercise : The Action Exercise</a:t>
            </a: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165</a:t>
            </a:fld>
            <a:endParaRPr lang="en-GB"/>
          </a:p>
        </p:txBody>
      </p:sp>
      <p:sp>
        <p:nvSpPr>
          <p:cNvPr id="10" name="Content Placeholder 2"/>
          <p:cNvSpPr txBox="1">
            <a:spLocks/>
          </p:cNvSpPr>
          <p:nvPr/>
        </p:nvSpPr>
        <p:spPr>
          <a:xfrm>
            <a:off x="409897" y="2499315"/>
            <a:ext cx="102730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lvl="0" indent="-514350" fontAlgn="base">
              <a:lnSpc>
                <a:spcPct val="150000"/>
              </a:lnSpc>
              <a:spcBef>
                <a:spcPct val="0"/>
              </a:spcBef>
              <a:spcAft>
                <a:spcPct val="0"/>
              </a:spcAft>
              <a:buFont typeface="+mj-lt"/>
              <a:buAutoNum type="arabicPeriod"/>
              <a:defRPr/>
            </a:pPr>
            <a:r>
              <a:rPr lang="en-GB" b="0" dirty="0" smtClean="0">
                <a:solidFill>
                  <a:schemeClr val="tx2"/>
                </a:solidFill>
                <a:latin typeface="Overpass Light"/>
                <a:cs typeface="Overpass Light"/>
              </a:rPr>
              <a:t>Complete </a:t>
            </a:r>
            <a:r>
              <a:rPr lang="en-GB" b="0" dirty="0">
                <a:solidFill>
                  <a:schemeClr val="tx2"/>
                </a:solidFill>
                <a:latin typeface="Overpass Light"/>
                <a:cs typeface="Overpass Light"/>
              </a:rPr>
              <a:t>Factory exercise Step 4 of the risk assessment on the template determine who is responsible and a realistic timeframe</a:t>
            </a:r>
          </a:p>
          <a:p>
            <a:pPr marL="514350" lvl="0" indent="-514350" fontAlgn="base">
              <a:lnSpc>
                <a:spcPct val="150000"/>
              </a:lnSpc>
              <a:spcBef>
                <a:spcPct val="0"/>
              </a:spcBef>
              <a:spcAft>
                <a:spcPct val="0"/>
              </a:spcAft>
              <a:buFont typeface="+mj-lt"/>
              <a:buAutoNum type="arabicPeriod"/>
              <a:defRPr/>
            </a:pPr>
            <a:r>
              <a:rPr lang="en-US" b="0" dirty="0" smtClean="0">
                <a:solidFill>
                  <a:schemeClr val="tx2"/>
                </a:solidFill>
                <a:latin typeface="Overpass Light"/>
                <a:cs typeface="Overpass Light"/>
              </a:rPr>
              <a:t>On </a:t>
            </a:r>
            <a:r>
              <a:rPr lang="en-US" b="0" dirty="0">
                <a:solidFill>
                  <a:schemeClr val="tx2"/>
                </a:solidFill>
                <a:latin typeface="Overpass Light"/>
                <a:cs typeface="Overpass Light"/>
              </a:rPr>
              <a:t>the list of improvement ideas identify which areas of your factory should be risk assessed first and </a:t>
            </a:r>
            <a:r>
              <a:rPr lang="en-US" b="0" dirty="0" smtClean="0">
                <a:solidFill>
                  <a:schemeClr val="tx2"/>
                </a:solidFill>
                <a:latin typeface="Overpass Light"/>
                <a:cs typeface="Overpass Light"/>
              </a:rPr>
              <a:t>why</a:t>
            </a:r>
          </a:p>
          <a:p>
            <a:pPr marL="514350" lvl="0" indent="-514350" fontAlgn="base">
              <a:lnSpc>
                <a:spcPct val="150000"/>
              </a:lnSpc>
              <a:spcBef>
                <a:spcPct val="0"/>
              </a:spcBef>
              <a:spcAft>
                <a:spcPct val="0"/>
              </a:spcAft>
              <a:buFont typeface="+mj-lt"/>
              <a:buAutoNum type="arabicPeriod"/>
              <a:defRPr/>
            </a:pPr>
            <a:r>
              <a:rPr lang="en-GB" b="0" dirty="0" smtClean="0">
                <a:solidFill>
                  <a:schemeClr val="tx2"/>
                </a:solidFill>
                <a:latin typeface="Overpass Light"/>
                <a:cs typeface="Overpass Light"/>
              </a:rPr>
              <a:t>What </a:t>
            </a:r>
            <a:r>
              <a:rPr lang="en-GB" b="0" dirty="0">
                <a:solidFill>
                  <a:schemeClr val="tx2"/>
                </a:solidFill>
                <a:latin typeface="Overpass Light"/>
                <a:cs typeface="Overpass Light"/>
              </a:rPr>
              <a:t>actions are needed in your workplace to develop / improve / monitor the OSHMS</a:t>
            </a:r>
            <a:r>
              <a:rPr lang="en-GB" b="0" dirty="0" smtClean="0">
                <a:solidFill>
                  <a:schemeClr val="tx2"/>
                </a:solidFill>
                <a:latin typeface="Overpass Light"/>
                <a:cs typeface="Overpass Light"/>
              </a:rPr>
              <a:t>?</a:t>
            </a:r>
            <a:endParaRPr lang="es-ES" b="0" dirty="0">
              <a:solidFill>
                <a:schemeClr val="tx2"/>
              </a:solidFill>
              <a:latin typeface="Overpass Light"/>
              <a:cs typeface="Overpass Light"/>
            </a:endParaRPr>
          </a:p>
        </p:txBody>
      </p:sp>
    </p:spTree>
    <p:extLst>
      <p:ext uri="{BB962C8B-B14F-4D97-AF65-F5344CB8AC3E}">
        <p14:creationId xmlns:p14="http://schemas.microsoft.com/office/powerpoint/2010/main" val="1772964053"/>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0" y="2206346"/>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3" name="Marcador de pie de página 2"/>
          <p:cNvSpPr>
            <a:spLocks noGrp="1"/>
          </p:cNvSpPr>
          <p:nvPr>
            <p:ph type="ftr" sz="quarter" idx="11"/>
          </p:nvPr>
        </p:nvSpPr>
        <p:spPr/>
        <p:txBody>
          <a:bodyPr/>
          <a:lstStyle/>
          <a:p>
            <a:r>
              <a:rPr lang="en-GB" smtClean="0"/>
              <a:t>Advancing social justice, promoting decent work</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166</a:t>
            </a:fld>
            <a:endParaRPr lang="en-GB"/>
          </a:p>
        </p:txBody>
      </p:sp>
      <p:pic>
        <p:nvPicPr>
          <p:cNvPr id="5" name="Imagen 4" descr="foto_recortada_1.png"/>
          <p:cNvPicPr>
            <a:picLocks noChangeAspect="1"/>
          </p:cNvPicPr>
          <p:nvPr/>
        </p:nvPicPr>
        <p:blipFill>
          <a:blip r:embed="rId2" cstate="print">
            <a:alphaModFix/>
            <a:extLst>
              <a:ext uri="{28A0092B-C50C-407E-A947-70E740481C1C}">
                <a14:useLocalDpi xmlns:a14="http://schemas.microsoft.com/office/drawing/2010/main" val="0"/>
              </a:ext>
            </a:extLst>
          </a:blip>
          <a:stretch>
            <a:fillRect/>
          </a:stretch>
        </p:blipFill>
        <p:spPr>
          <a:xfrm>
            <a:off x="1" y="3513676"/>
            <a:ext cx="2564790" cy="1479963"/>
          </a:xfrm>
          <a:prstGeom prst="rect">
            <a:avLst/>
          </a:prstGeom>
          <a:effectLst>
            <a:outerShdw blurRad="50800" dist="38100" dir="10800000" algn="r" rotWithShape="0">
              <a:prstClr val="black">
                <a:alpha val="40000"/>
              </a:prstClr>
            </a:outerShdw>
          </a:effectLst>
        </p:spPr>
      </p:pic>
      <p:pic>
        <p:nvPicPr>
          <p:cNvPr id="6" name="Imagen 5" descr="foto_recortada_2.png"/>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1630104" y="3570885"/>
            <a:ext cx="2530304" cy="1421051"/>
          </a:xfrm>
          <a:prstGeom prst="rect">
            <a:avLst/>
          </a:prstGeom>
          <a:effectLst>
            <a:outerShdw blurRad="50800" dist="38100" dir="10800000" algn="r" rotWithShape="0">
              <a:prstClr val="black">
                <a:alpha val="40000"/>
              </a:prstClr>
            </a:outerShdw>
          </a:effectLst>
        </p:spPr>
      </p:pic>
      <p:pic>
        <p:nvPicPr>
          <p:cNvPr id="7" name="Imagen 6" descr="foto_recortada_3.png"/>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3270452" y="3512065"/>
            <a:ext cx="2543237" cy="1478526"/>
          </a:xfrm>
          <a:prstGeom prst="rect">
            <a:avLst/>
          </a:prstGeom>
          <a:effectLst>
            <a:outerShdw blurRad="50800" dist="38100" dir="10800000" algn="r" rotWithShape="0">
              <a:prstClr val="black">
                <a:alpha val="40000"/>
              </a:prstClr>
            </a:outerShdw>
          </a:effectLst>
        </p:spPr>
      </p:pic>
      <p:pic>
        <p:nvPicPr>
          <p:cNvPr id="8" name="Imagen 7" descr="foto_recortada_4.png"/>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4858559" y="3513676"/>
            <a:ext cx="2563353" cy="1479963"/>
          </a:xfrm>
          <a:prstGeom prst="rect">
            <a:avLst/>
          </a:prstGeom>
          <a:effectLst>
            <a:outerShdw blurRad="50800" dist="38100" dir="10800000" algn="r" rotWithShape="0">
              <a:prstClr val="black">
                <a:alpha val="40000"/>
              </a:prstClr>
            </a:outerShdw>
          </a:effectLst>
        </p:spPr>
      </p:pic>
      <p:pic>
        <p:nvPicPr>
          <p:cNvPr id="9" name="Imagen 8" descr="foto_recortada_5.png"/>
          <p:cNvPicPr>
            <a:picLocks noChangeAspect="1"/>
          </p:cNvPicPr>
          <p:nvPr/>
        </p:nvPicPr>
        <p:blipFill>
          <a:blip r:embed="rId6" cstate="print">
            <a:alphaModFix/>
            <a:extLst>
              <a:ext uri="{28A0092B-C50C-407E-A947-70E740481C1C}">
                <a14:useLocalDpi xmlns:a14="http://schemas.microsoft.com/office/drawing/2010/main" val="0"/>
              </a:ext>
            </a:extLst>
          </a:blip>
          <a:stretch>
            <a:fillRect/>
          </a:stretch>
        </p:blipFill>
        <p:spPr>
          <a:xfrm>
            <a:off x="6545729" y="3557407"/>
            <a:ext cx="2479089" cy="1430137"/>
          </a:xfrm>
          <a:prstGeom prst="rect">
            <a:avLst/>
          </a:prstGeom>
          <a:effectLst>
            <a:outerShdw blurRad="50800" dist="38100" dir="10800000" algn="r" rotWithShape="0">
              <a:prstClr val="black">
                <a:alpha val="40000"/>
              </a:prstClr>
            </a:outerShdw>
          </a:effectLst>
        </p:spPr>
      </p:pic>
      <p:pic>
        <p:nvPicPr>
          <p:cNvPr id="10" name="Imagen 9" descr="foto_recortada_6.png"/>
          <p:cNvPicPr>
            <a:picLocks noChangeAspect="1"/>
          </p:cNvPicPr>
          <p:nvPr/>
        </p:nvPicPr>
        <p:blipFill>
          <a:blip r:embed="rId7" cstate="print">
            <a:alphaModFix/>
            <a:extLst>
              <a:ext uri="{28A0092B-C50C-407E-A947-70E740481C1C}">
                <a14:useLocalDpi xmlns:a14="http://schemas.microsoft.com/office/drawing/2010/main" val="0"/>
              </a:ext>
            </a:extLst>
          </a:blip>
          <a:stretch>
            <a:fillRect/>
          </a:stretch>
        </p:blipFill>
        <p:spPr>
          <a:xfrm>
            <a:off x="8157134" y="3571262"/>
            <a:ext cx="2435783" cy="1416282"/>
          </a:xfrm>
          <a:prstGeom prst="rect">
            <a:avLst/>
          </a:prstGeom>
          <a:effectLst>
            <a:outerShdw blurRad="50800" dist="38100" dir="10800000" algn="r" rotWithShape="0">
              <a:prstClr val="black">
                <a:alpha val="40000"/>
              </a:prstClr>
            </a:outerShdw>
          </a:effectLst>
        </p:spPr>
      </p:pic>
      <p:pic>
        <p:nvPicPr>
          <p:cNvPr id="11" name="Imagen 10" descr="foto_recortada_7.png"/>
          <p:cNvPicPr>
            <a:picLocks noChangeAspect="1"/>
          </p:cNvPicPr>
          <p:nvPr/>
        </p:nvPicPr>
        <p:blipFill>
          <a:blip r:embed="rId8" cstate="print">
            <a:alphaModFix/>
            <a:extLst>
              <a:ext uri="{28A0092B-C50C-407E-A947-70E740481C1C}">
                <a14:useLocalDpi xmlns:a14="http://schemas.microsoft.com/office/drawing/2010/main" val="0"/>
              </a:ext>
            </a:extLst>
          </a:blip>
          <a:stretch>
            <a:fillRect/>
          </a:stretch>
        </p:blipFill>
        <p:spPr>
          <a:xfrm>
            <a:off x="9770782" y="3466353"/>
            <a:ext cx="2388961" cy="1524179"/>
          </a:xfrm>
          <a:prstGeom prst="rect">
            <a:avLst/>
          </a:prstGeom>
          <a:effectLst>
            <a:outerShdw blurRad="50800" dist="38100" dir="10800000" algn="r" rotWithShape="0">
              <a:prstClr val="black">
                <a:alpha val="40000"/>
              </a:prstClr>
            </a:outerShdw>
          </a:effectLst>
        </p:spPr>
      </p:pic>
      <p:sp>
        <p:nvSpPr>
          <p:cNvPr id="14" name="Title 1"/>
          <p:cNvSpPr txBox="1">
            <a:spLocks/>
          </p:cNvSpPr>
          <p:nvPr/>
        </p:nvSpPr>
        <p:spPr>
          <a:xfrm>
            <a:off x="490538" y="1423195"/>
            <a:ext cx="11210924"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algn="ctr"/>
            <a:r>
              <a:rPr lang="de-DE" dirty="0" err="1"/>
              <a:t>Thank</a:t>
            </a:r>
            <a:r>
              <a:rPr lang="de-DE" dirty="0"/>
              <a:t> </a:t>
            </a:r>
            <a:r>
              <a:rPr lang="de-DE" dirty="0" err="1"/>
              <a:t>you</a:t>
            </a:r>
            <a:r>
              <a:rPr lang="de-DE" dirty="0"/>
              <a:t>!</a:t>
            </a:r>
            <a:endParaRPr lang="en-GB" b="0" dirty="0"/>
          </a:p>
        </p:txBody>
      </p:sp>
      <p:pic>
        <p:nvPicPr>
          <p:cNvPr id="15" name="Imagen 14" descr="EU_logo.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7095" y="5511059"/>
            <a:ext cx="620439" cy="419186"/>
          </a:xfrm>
          <a:prstGeom prst="rect">
            <a:avLst/>
          </a:prstGeom>
        </p:spPr>
      </p:pic>
      <p:sp>
        <p:nvSpPr>
          <p:cNvPr id="16" name="CuadroTexto 15"/>
          <p:cNvSpPr txBox="1"/>
          <p:nvPr/>
        </p:nvSpPr>
        <p:spPr>
          <a:xfrm>
            <a:off x="1203918" y="5494916"/>
            <a:ext cx="3699219" cy="461665"/>
          </a:xfrm>
          <a:prstGeom prst="rect">
            <a:avLst/>
          </a:prstGeom>
          <a:noFill/>
        </p:spPr>
        <p:txBody>
          <a:bodyPr wrap="square" rtlCol="0">
            <a:spAutoFit/>
          </a:bodyPr>
          <a:lstStyle/>
          <a:p>
            <a:r>
              <a:rPr lang="en-US" sz="800" dirty="0">
                <a:solidFill>
                  <a:schemeClr val="tx2"/>
                </a:solidFill>
                <a:latin typeface="Overpass Light"/>
                <a:cs typeface="Overpass Light"/>
              </a:rPr>
              <a:t>This document was produced with the financial assistance of the European Union. The views expressed herein can in no way be taken to reflect the official opinion of the European Union.</a:t>
            </a:r>
          </a:p>
        </p:txBody>
      </p:sp>
    </p:spTree>
    <p:extLst>
      <p:ext uri="{BB962C8B-B14F-4D97-AF65-F5344CB8AC3E}">
        <p14:creationId xmlns:p14="http://schemas.microsoft.com/office/powerpoint/2010/main" val="2811425888"/>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11210924" cy="499691"/>
          </a:xfrm>
        </p:spPr>
        <p:txBody>
          <a:bodyPr/>
          <a:lstStyle/>
          <a:p>
            <a:r>
              <a:rPr lang="it-IT" b="0" dirty="0" err="1"/>
              <a:t>Exercise</a:t>
            </a:r>
            <a:r>
              <a:rPr lang="it-IT" b="0" dirty="0"/>
              <a:t> 6: </a:t>
            </a:r>
            <a:r>
              <a:rPr lang="it-IT" b="0" dirty="0" err="1"/>
              <a:t>Role</a:t>
            </a:r>
            <a:r>
              <a:rPr lang="it-IT" b="0" dirty="0"/>
              <a:t> </a:t>
            </a:r>
            <a:r>
              <a:rPr lang="it-IT" b="0" dirty="0" err="1"/>
              <a:t>Playing</a:t>
            </a:r>
            <a:r>
              <a:rPr lang="it-IT" b="0" dirty="0"/>
              <a:t>, the JHSC </a:t>
            </a:r>
            <a:endParaRPr lang="es-ES" b="0" dirty="0"/>
          </a:p>
        </p:txBody>
      </p:sp>
      <p:sp>
        <p:nvSpPr>
          <p:cNvPr id="3" name="Marcador de contenido 2"/>
          <p:cNvSpPr>
            <a:spLocks noGrp="1"/>
          </p:cNvSpPr>
          <p:nvPr>
            <p:ph idx="1"/>
          </p:nvPr>
        </p:nvSpPr>
        <p:spPr>
          <a:xfrm>
            <a:off x="472899" y="2028734"/>
            <a:ext cx="11062099" cy="4216236"/>
          </a:xfrm>
        </p:spPr>
        <p:txBody>
          <a:bodyPr/>
          <a:lstStyle/>
          <a:p>
            <a:pPr>
              <a:spcBef>
                <a:spcPts val="600"/>
              </a:spcBef>
              <a:spcAft>
                <a:spcPts val="1200"/>
              </a:spcAft>
            </a:pPr>
            <a:r>
              <a:rPr lang="en-GB" altLang="es-ES" sz="1600" b="0" dirty="0">
                <a:solidFill>
                  <a:schemeClr val="tx2"/>
                </a:solidFill>
                <a:ea typeface="Calibri" panose="020F0502020204030204" pitchFamily="34" charset="0"/>
                <a:cs typeface="Overpass Bold"/>
              </a:rPr>
              <a:t>Actors: </a:t>
            </a:r>
            <a:r>
              <a:rPr lang="en-GB" altLang="es-ES" sz="1600" b="0" dirty="0">
                <a:solidFill>
                  <a:schemeClr val="tx2"/>
                </a:solidFill>
                <a:latin typeface="Overpass Light"/>
                <a:ea typeface="Calibri" panose="020F0502020204030204" pitchFamily="34" charset="0"/>
                <a:cs typeface="Overpass Light"/>
              </a:rPr>
              <a:t>Zhang, a young newly-hired worker at the Zhu </a:t>
            </a:r>
            <a:r>
              <a:rPr lang="en-GB" altLang="es-ES" sz="1600" b="0" dirty="0" err="1">
                <a:solidFill>
                  <a:schemeClr val="tx2"/>
                </a:solidFill>
                <a:latin typeface="Overpass Light"/>
                <a:ea typeface="Calibri" panose="020F0502020204030204" pitchFamily="34" charset="0"/>
                <a:cs typeface="Overpass Light"/>
              </a:rPr>
              <a:t>Nian</a:t>
            </a:r>
            <a:r>
              <a:rPr lang="en-GB" altLang="es-ES" sz="1600" b="0" dirty="0">
                <a:solidFill>
                  <a:schemeClr val="tx2"/>
                </a:solidFill>
                <a:latin typeface="Overpass Light"/>
                <a:ea typeface="Calibri" panose="020F0502020204030204" pitchFamily="34" charset="0"/>
                <a:cs typeface="Overpass Light"/>
              </a:rPr>
              <a:t> Sawmill (a SME); </a:t>
            </a:r>
            <a:endParaRPr lang="en-GB" altLang="es-ES" sz="1600" b="0" dirty="0" smtClean="0">
              <a:solidFill>
                <a:schemeClr val="tx2"/>
              </a:solidFill>
              <a:latin typeface="Overpass Light"/>
              <a:ea typeface="Calibri" panose="020F0502020204030204" pitchFamily="34" charset="0"/>
              <a:cs typeface="Overpass Light"/>
            </a:endParaRPr>
          </a:p>
          <a:p>
            <a:pPr>
              <a:spcBef>
                <a:spcPts val="600"/>
              </a:spcBef>
              <a:spcAft>
                <a:spcPts val="1200"/>
              </a:spcAft>
            </a:pPr>
            <a:r>
              <a:rPr lang="en-GB" altLang="es-ES" sz="1600" b="0" dirty="0" err="1" smtClean="0">
                <a:solidFill>
                  <a:schemeClr val="tx2"/>
                </a:solidFill>
                <a:latin typeface="Overpass Light"/>
                <a:ea typeface="Calibri" panose="020F0502020204030204" pitchFamily="34" charset="0"/>
                <a:cs typeface="Overpass Light"/>
              </a:rPr>
              <a:t>Mr</a:t>
            </a:r>
            <a:r>
              <a:rPr lang="en-GB" altLang="es-ES" sz="1600" b="0" dirty="0" err="1">
                <a:solidFill>
                  <a:schemeClr val="tx2"/>
                </a:solidFill>
                <a:latin typeface="Overpass Light"/>
                <a:ea typeface="Calibri" panose="020F0502020204030204" pitchFamily="34" charset="0"/>
                <a:cs typeface="Overpass Light"/>
              </a:rPr>
              <a:t>.</a:t>
            </a:r>
            <a:r>
              <a:rPr lang="en-GB" altLang="es-ES" sz="1600" b="0" dirty="0">
                <a:solidFill>
                  <a:schemeClr val="tx2"/>
                </a:solidFill>
                <a:latin typeface="Overpass Light"/>
                <a:ea typeface="Calibri" panose="020F0502020204030204" pitchFamily="34" charset="0"/>
                <a:cs typeface="Overpass Light"/>
              </a:rPr>
              <a:t> Wu, a 50-year-old who is Zhang’s supervisor at the sawmill.</a:t>
            </a:r>
          </a:p>
          <a:p>
            <a:pPr>
              <a:spcBef>
                <a:spcPts val="600"/>
              </a:spcBef>
              <a:spcAft>
                <a:spcPts val="1200"/>
              </a:spcAft>
            </a:pPr>
            <a:r>
              <a:rPr lang="en-GB" altLang="es-ES" sz="1600" b="0" dirty="0">
                <a:solidFill>
                  <a:schemeClr val="tx2"/>
                </a:solidFill>
                <a:ea typeface="Calibri" panose="020F0502020204030204" pitchFamily="34" charset="0"/>
                <a:cs typeface="Overpass Bold"/>
              </a:rPr>
              <a:t>Facts: </a:t>
            </a:r>
            <a:r>
              <a:rPr lang="en-GB" altLang="es-ES" sz="1600" b="0" i="1" dirty="0">
                <a:solidFill>
                  <a:schemeClr val="tx2"/>
                </a:solidFill>
                <a:latin typeface="Overpass Light"/>
                <a:ea typeface="Calibri" panose="020F0502020204030204" pitchFamily="34" charset="0"/>
                <a:cs typeface="Overpass Light"/>
              </a:rPr>
              <a:t>Six months ago Zhang accepted a car-ride to work from Wu because her walk to work is very long and fatiguing. </a:t>
            </a:r>
          </a:p>
          <a:p>
            <a:pPr>
              <a:spcBef>
                <a:spcPts val="600"/>
              </a:spcBef>
              <a:spcAft>
                <a:spcPts val="1200"/>
              </a:spcAft>
            </a:pPr>
            <a:r>
              <a:rPr lang="en-GB" altLang="es-ES" sz="1600" b="0" i="1" dirty="0">
                <a:solidFill>
                  <a:schemeClr val="tx2"/>
                </a:solidFill>
                <a:latin typeface="Overpass Light"/>
                <a:ea typeface="Calibri" panose="020F0502020204030204" pitchFamily="34" charset="0"/>
                <a:cs typeface="Overpass Light"/>
              </a:rPr>
              <a:t>When Zhang was in the car, Wu made comments on how Zhang looked, telling her that “she is really beautiful”. Since then, Wu finds excuses to “casually” meet Zhang at the workplace: he approaches her on her way in and out of the changing room, at the canteen, and even when she is with her co-workers. He says that “she should be kind with him”. Recently, as Zhang rejected his undesired approaches, he  threatened to “have her fired” if she doesn’t accept his invitations to go out.</a:t>
            </a:r>
          </a:p>
          <a:p>
            <a:pPr>
              <a:spcBef>
                <a:spcPts val="600"/>
              </a:spcBef>
              <a:spcAft>
                <a:spcPts val="1200"/>
              </a:spcAft>
            </a:pPr>
            <a:r>
              <a:rPr lang="en-GB" altLang="es-ES" sz="1600" b="0" dirty="0">
                <a:solidFill>
                  <a:schemeClr val="tx2"/>
                </a:solidFill>
                <a:ea typeface="Calibri" panose="020F0502020204030204" pitchFamily="34" charset="0"/>
                <a:cs typeface="Overpass Bold"/>
              </a:rPr>
              <a:t>Consequences: </a:t>
            </a:r>
            <a:r>
              <a:rPr lang="en-GB" altLang="es-ES" sz="1600" b="0" dirty="0">
                <a:solidFill>
                  <a:schemeClr val="tx2"/>
                </a:solidFill>
                <a:latin typeface="Overpass Light"/>
                <a:ea typeface="Calibri" panose="020F0502020204030204" pitchFamily="34" charset="0"/>
                <a:cs typeface="Overpass Light"/>
              </a:rPr>
              <a:t>Zhang feels nervous, uncomfortable, cannot sleep well. She thinks Wu’s behaviour is inappropriate. Her productivity is declining together with her mental and physical health. Scared and desperate, she brings her case to the attention of the JHSC, as recommended by a union member.</a:t>
            </a:r>
          </a:p>
          <a:p>
            <a:pPr>
              <a:spcBef>
                <a:spcPts val="600"/>
              </a:spcBef>
              <a:spcAft>
                <a:spcPts val="1200"/>
              </a:spcAft>
            </a:pPr>
            <a:r>
              <a:rPr lang="en-GB" altLang="es-ES" sz="1600" b="0" dirty="0">
                <a:solidFill>
                  <a:schemeClr val="tx2"/>
                </a:solidFill>
                <a:cs typeface="Overpass Bold"/>
              </a:rPr>
              <a:t>As a member of the JHSC, what will you propose?</a:t>
            </a:r>
          </a:p>
          <a:p>
            <a:pPr>
              <a:spcBef>
                <a:spcPts val="600"/>
              </a:spcBef>
              <a:spcAft>
                <a:spcPts val="1200"/>
              </a:spcAft>
            </a:pPr>
            <a:endParaRPr lang="es-ES" sz="1600"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167</a:t>
            </a:fld>
            <a:endParaRPr lang="en-GB"/>
          </a:p>
        </p:txBody>
      </p:sp>
    </p:spTree>
    <p:extLst>
      <p:ext uri="{BB962C8B-B14F-4D97-AF65-F5344CB8AC3E}">
        <p14:creationId xmlns:p14="http://schemas.microsoft.com/office/powerpoint/2010/main" val="18135470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12" name="Marcador de posición de imagen 11"/>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63475" y="1395246"/>
            <a:ext cx="3439571" cy="4561688"/>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GB" b="0" dirty="0"/>
              <a:t>OSH challenges</a:t>
            </a:r>
          </a:p>
        </p:txBody>
      </p:sp>
      <p:sp>
        <p:nvSpPr>
          <p:cNvPr id="3" name="Content Placeholder 2"/>
          <p:cNvSpPr>
            <a:spLocks noGrp="1"/>
          </p:cNvSpPr>
          <p:nvPr>
            <p:ph idx="1"/>
          </p:nvPr>
        </p:nvSpPr>
        <p:spPr>
          <a:xfrm>
            <a:off x="490539" y="2393950"/>
            <a:ext cx="5953328" cy="3482975"/>
          </a:xfrm>
        </p:spPr>
        <p:txBody>
          <a:bodyPr/>
          <a:lstStyle/>
          <a:p>
            <a:pPr lvl="2"/>
            <a:r>
              <a:rPr lang="en-GB" dirty="0" smtClean="0">
                <a:solidFill>
                  <a:schemeClr val="tx2"/>
                </a:solidFill>
                <a:latin typeface="Overpass Light"/>
                <a:cs typeface="Overpass Light"/>
              </a:rPr>
              <a:t>Lack </a:t>
            </a:r>
            <a:r>
              <a:rPr lang="en-GB" dirty="0">
                <a:solidFill>
                  <a:schemeClr val="tx2"/>
                </a:solidFill>
                <a:latin typeface="Overpass Light"/>
                <a:cs typeface="Overpass Light"/>
              </a:rPr>
              <a:t>of in-house OSH </a:t>
            </a:r>
            <a:r>
              <a:rPr lang="en-GB" dirty="0" smtClean="0">
                <a:solidFill>
                  <a:schemeClr val="tx2"/>
                </a:solidFill>
                <a:latin typeface="Overpass Light"/>
                <a:cs typeface="Overpass Light"/>
              </a:rPr>
              <a:t>personnel</a:t>
            </a:r>
          </a:p>
          <a:p>
            <a:pPr lvl="2"/>
            <a:r>
              <a:rPr lang="en-GB" dirty="0">
                <a:solidFill>
                  <a:schemeClr val="tx2"/>
                </a:solidFill>
                <a:latin typeface="Overpass Light"/>
                <a:cs typeface="Overpass Light"/>
              </a:rPr>
              <a:t>Lack of access to external OSH </a:t>
            </a:r>
            <a:r>
              <a:rPr lang="en-GB" dirty="0" smtClean="0">
                <a:solidFill>
                  <a:schemeClr val="tx2"/>
                </a:solidFill>
                <a:latin typeface="Overpass Light"/>
                <a:cs typeface="Overpass Light"/>
              </a:rPr>
              <a:t>services</a:t>
            </a:r>
          </a:p>
          <a:p>
            <a:pPr lvl="2"/>
            <a:r>
              <a:rPr lang="en-GB" dirty="0">
                <a:solidFill>
                  <a:schemeClr val="tx2"/>
                </a:solidFill>
                <a:latin typeface="Overpass Light"/>
                <a:cs typeface="Overpass Light"/>
              </a:rPr>
              <a:t>Limited experience of employers and workers in these </a:t>
            </a:r>
            <a:r>
              <a:rPr lang="en-GB" dirty="0" smtClean="0">
                <a:solidFill>
                  <a:schemeClr val="tx2"/>
                </a:solidFill>
                <a:latin typeface="Overpass Light"/>
                <a:cs typeface="Overpass Light"/>
              </a:rPr>
              <a:t>SMEs</a:t>
            </a:r>
            <a:endParaRPr lang="en-GB" dirty="0">
              <a:solidFill>
                <a:schemeClr val="tx2"/>
              </a:solidFill>
              <a:latin typeface="Overpass Light"/>
              <a:cs typeface="Overpass Light"/>
            </a:endParaRPr>
          </a:p>
          <a:p>
            <a:pPr lvl="2"/>
            <a:r>
              <a:rPr lang="en-GB" dirty="0">
                <a:solidFill>
                  <a:schemeClr val="tx2"/>
                </a:solidFill>
                <a:latin typeface="Overpass Light"/>
                <a:cs typeface="Overpass Light"/>
              </a:rPr>
              <a:t>Limited knowledge of what constitutes “safe” equipment and machinery </a:t>
            </a:r>
          </a:p>
          <a:p>
            <a:pPr lvl="2"/>
            <a:r>
              <a:rPr lang="en-GB" dirty="0">
                <a:solidFill>
                  <a:schemeClr val="tx2"/>
                </a:solidFill>
                <a:latin typeface="Overpass Light"/>
                <a:cs typeface="Overpass Light"/>
              </a:rPr>
              <a:t>Perceived cost of </a:t>
            </a:r>
            <a:r>
              <a:rPr lang="en-GB" dirty="0" smtClean="0">
                <a:solidFill>
                  <a:schemeClr val="tx2"/>
                </a:solidFill>
                <a:latin typeface="Overpass Light"/>
                <a:cs typeface="Overpass Light"/>
              </a:rPr>
              <a:t>improvements</a:t>
            </a:r>
          </a:p>
          <a:p>
            <a:pPr lvl="2"/>
            <a:r>
              <a:rPr lang="en-US" dirty="0">
                <a:solidFill>
                  <a:schemeClr val="tx2"/>
                </a:solidFill>
                <a:latin typeface="Overpass Light"/>
                <a:cs typeface="Overpass Light"/>
              </a:rPr>
              <a:t>Limited access to information and training </a:t>
            </a:r>
            <a:r>
              <a:rPr lang="en-US" dirty="0" smtClean="0">
                <a:solidFill>
                  <a:schemeClr val="tx2"/>
                </a:solidFill>
                <a:latin typeface="Overpass Light"/>
                <a:cs typeface="Overpass Light"/>
              </a:rPr>
              <a:t>opportunities</a:t>
            </a:r>
            <a:endParaRPr lang="en-GB" dirty="0">
              <a:solidFill>
                <a:schemeClr val="tx2"/>
              </a:solidFill>
              <a:latin typeface="Overpass Light"/>
              <a:cs typeface="Overpass Light"/>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17</a:t>
            </a:fld>
            <a:endParaRPr lang="en-GB"/>
          </a:p>
        </p:txBody>
      </p:sp>
      <p:sp>
        <p:nvSpPr>
          <p:cNvPr id="9" name="Marcador de texto 8"/>
          <p:cNvSpPr>
            <a:spLocks noGrp="1"/>
          </p:cNvSpPr>
          <p:nvPr>
            <p:ph type="body" sz="quarter" idx="14"/>
          </p:nvPr>
        </p:nvSpPr>
        <p:spPr>
          <a:xfrm>
            <a:off x="8062562" y="5406256"/>
            <a:ext cx="3413125" cy="247650"/>
          </a:xfrm>
        </p:spPr>
        <p:txBody>
          <a:bodyPr/>
          <a:lstStyle/>
          <a:p>
            <a:r>
              <a:rPr lang="es-ES" dirty="0" smtClean="0"/>
              <a:t>Colombia</a:t>
            </a:r>
            <a:endParaRPr lang="es-ES" dirty="0"/>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41751847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18_slide-ilus.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2602" y="1441888"/>
            <a:ext cx="6019398" cy="4639172"/>
          </a:xfrm>
          <a:prstGeom prst="rect">
            <a:avLst/>
          </a:prstGeom>
        </p:spPr>
      </p:pic>
      <p:sp>
        <p:nvSpPr>
          <p:cNvPr id="2" name="Título 1"/>
          <p:cNvSpPr>
            <a:spLocks noGrp="1"/>
          </p:cNvSpPr>
          <p:nvPr>
            <p:ph type="title"/>
          </p:nvPr>
        </p:nvSpPr>
        <p:spPr>
          <a:xfrm>
            <a:off x="490538" y="1423195"/>
            <a:ext cx="6706476" cy="720000"/>
          </a:xfrm>
        </p:spPr>
        <p:txBody>
          <a:bodyPr/>
          <a:lstStyle/>
          <a:p>
            <a:r>
              <a:rPr lang="fr-CH" b="0" dirty="0"/>
              <a:t>What can SMEs do?</a:t>
            </a:r>
            <a:endParaRPr lang="es-ES" b="0" dirty="0"/>
          </a:p>
        </p:txBody>
      </p:sp>
      <p:sp>
        <p:nvSpPr>
          <p:cNvPr id="3" name="Marcador de fecha 2"/>
          <p:cNvSpPr>
            <a:spLocks noGrp="1"/>
          </p:cNvSpPr>
          <p:nvPr>
            <p:ph type="dt" sz="half" idx="10"/>
          </p:nvPr>
        </p:nvSpPr>
        <p:spPr/>
        <p:txBody>
          <a:bodyPr/>
          <a:lstStyle/>
          <a:p>
            <a:r>
              <a:rPr lang="en-GB" smtClean="0"/>
              <a:t>Date: Monday / 01 / October / 2019</a:t>
            </a:r>
            <a:endParaRPr lang="en-GB"/>
          </a:p>
        </p:txBody>
      </p:sp>
      <p:sp>
        <p:nvSpPr>
          <p:cNvPr id="4" name="Marcador de pie de página 3"/>
          <p:cNvSpPr>
            <a:spLocks noGrp="1"/>
          </p:cNvSpPr>
          <p:nvPr>
            <p:ph type="ftr" sz="quarter" idx="11"/>
          </p:nvPr>
        </p:nvSpPr>
        <p:spPr/>
        <p:txBody>
          <a:bodyPr/>
          <a:lstStyle/>
          <a:p>
            <a:r>
              <a:rPr lang="en-GB" smtClean="0"/>
              <a:t>Advancing social justice, promoting decent work</a:t>
            </a:r>
            <a:endParaRPr lang="en-GB"/>
          </a:p>
        </p:txBody>
      </p:sp>
      <p:sp>
        <p:nvSpPr>
          <p:cNvPr id="5" name="Marcador de número de diapositiva 4"/>
          <p:cNvSpPr>
            <a:spLocks noGrp="1"/>
          </p:cNvSpPr>
          <p:nvPr>
            <p:ph type="sldNum" sz="quarter" idx="12"/>
          </p:nvPr>
        </p:nvSpPr>
        <p:spPr/>
        <p:txBody>
          <a:bodyPr/>
          <a:lstStyle/>
          <a:p>
            <a:fld id="{856227C0-AD57-4F9B-BAE3-EEFB0D0EE427}" type="slidenum">
              <a:rPr lang="en-GB" smtClean="0"/>
              <a:t>18</a:t>
            </a:fld>
            <a:endParaRPr lang="en-GB"/>
          </a:p>
        </p:txBody>
      </p:sp>
      <p:sp>
        <p:nvSpPr>
          <p:cNvPr id="9" name="CuadroTexto 8"/>
          <p:cNvSpPr txBox="1"/>
          <p:nvPr/>
        </p:nvSpPr>
        <p:spPr>
          <a:xfrm>
            <a:off x="564473" y="2116484"/>
            <a:ext cx="6326785" cy="1643527"/>
          </a:xfrm>
          <a:prstGeom prst="rect">
            <a:avLst/>
          </a:prstGeom>
          <a:noFill/>
        </p:spPr>
        <p:txBody>
          <a:bodyPr wrap="square" rtlCol="0">
            <a:spAutoFit/>
          </a:bodyPr>
          <a:lstStyle/>
          <a:p>
            <a:pPr marL="285750" indent="-285750">
              <a:lnSpc>
                <a:spcPct val="140000"/>
              </a:lnSpc>
              <a:buClr>
                <a:schemeClr val="accent2"/>
              </a:buClr>
              <a:buFont typeface="Lucida Grande"/>
              <a:buChar char="▶"/>
            </a:pPr>
            <a:r>
              <a:rPr lang="en-US" dirty="0" smtClean="0">
                <a:solidFill>
                  <a:schemeClr val="tx2"/>
                </a:solidFill>
                <a:latin typeface="Overpass Light" panose="00000400000000000000" pitchFamily="2" charset="0"/>
              </a:rPr>
              <a:t>Small </a:t>
            </a:r>
            <a:r>
              <a:rPr lang="en-US" dirty="0">
                <a:solidFill>
                  <a:schemeClr val="tx2"/>
                </a:solidFill>
                <a:latin typeface="Overpass Light" panose="00000400000000000000" pitchFamily="2" charset="0"/>
              </a:rPr>
              <a:t>businesses need to improve knowledge of OSH rules, safe systems of work and </a:t>
            </a:r>
            <a:r>
              <a:rPr lang="en-US" dirty="0" smtClean="0">
                <a:solidFill>
                  <a:schemeClr val="tx2"/>
                </a:solidFill>
                <a:latin typeface="Overpass Light" panose="00000400000000000000" pitchFamily="2" charset="0"/>
              </a:rPr>
              <a:t>legislation</a:t>
            </a:r>
          </a:p>
          <a:p>
            <a:pPr marL="285750" indent="-285750">
              <a:lnSpc>
                <a:spcPct val="140000"/>
              </a:lnSpc>
              <a:buClr>
                <a:schemeClr val="accent2"/>
              </a:buClr>
              <a:buFont typeface="Lucida Grande"/>
              <a:buChar char="▶"/>
            </a:pPr>
            <a:r>
              <a:rPr lang="en-US" dirty="0">
                <a:solidFill>
                  <a:schemeClr val="tx2"/>
                </a:solidFill>
                <a:latin typeface="Overpass Light" panose="00000400000000000000" pitchFamily="2" charset="0"/>
              </a:rPr>
              <a:t>Small businesses need to put in / set up workplace systems and resources for </a:t>
            </a:r>
            <a:r>
              <a:rPr lang="en-US" dirty="0" smtClean="0">
                <a:solidFill>
                  <a:schemeClr val="tx2"/>
                </a:solidFill>
                <a:latin typeface="Overpass Light" panose="00000400000000000000" pitchFamily="2" charset="0"/>
              </a:rPr>
              <a:t>OSH</a:t>
            </a:r>
            <a:endParaRPr lang="en-US" dirty="0">
              <a:solidFill>
                <a:schemeClr val="tx2"/>
              </a:solidFill>
              <a:latin typeface="Overpass Light" panose="00000400000000000000" pitchFamily="2" charset="0"/>
            </a:endParaRPr>
          </a:p>
        </p:txBody>
      </p:sp>
      <p:sp>
        <p:nvSpPr>
          <p:cNvPr id="10" name="Rectángulo 9"/>
          <p:cNvSpPr/>
          <p:nvPr/>
        </p:nvSpPr>
        <p:spPr>
          <a:xfrm>
            <a:off x="657413" y="4083895"/>
            <a:ext cx="5797175" cy="1477328"/>
          </a:xfrm>
          <a:prstGeom prst="rect">
            <a:avLst/>
          </a:prstGeom>
        </p:spPr>
        <p:txBody>
          <a:bodyPr wrap="square">
            <a:spAutoFit/>
          </a:bodyPr>
          <a:lstStyle/>
          <a:p>
            <a:r>
              <a:rPr lang="fr-CH" dirty="0" smtClean="0">
                <a:solidFill>
                  <a:schemeClr val="accent2"/>
                </a:solidFill>
                <a:latin typeface="Overpass Light"/>
                <a:cs typeface="Overpass Light"/>
              </a:rPr>
              <a:t>REMEMBER! </a:t>
            </a:r>
          </a:p>
          <a:p>
            <a:r>
              <a:rPr lang="it-IT" dirty="0" smtClean="0">
                <a:solidFill>
                  <a:schemeClr val="accent2"/>
                </a:solidFill>
                <a:latin typeface="Overpass Light"/>
                <a:cs typeface="Overpass Light"/>
              </a:rPr>
              <a:t>Cooperation </a:t>
            </a:r>
            <a:r>
              <a:rPr lang="it-IT" dirty="0">
                <a:solidFill>
                  <a:schemeClr val="accent2"/>
                </a:solidFill>
                <a:latin typeface="Overpass Light"/>
                <a:cs typeface="Overpass Light"/>
              </a:rPr>
              <a:t>of employers, managers and workers is necessary for OSH </a:t>
            </a:r>
            <a:r>
              <a:rPr lang="it-IT" dirty="0" smtClean="0">
                <a:solidFill>
                  <a:schemeClr val="accent2"/>
                </a:solidFill>
                <a:latin typeface="Overpass Light"/>
                <a:cs typeface="Overpass Light"/>
              </a:rPr>
              <a:t>improvement</a:t>
            </a:r>
          </a:p>
          <a:p>
            <a:endParaRPr lang="it-IT" dirty="0">
              <a:solidFill>
                <a:schemeClr val="accent2"/>
              </a:solidFill>
              <a:latin typeface="Overpass Light"/>
              <a:cs typeface="Overpass Light"/>
            </a:endParaRPr>
          </a:p>
          <a:p>
            <a:r>
              <a:rPr lang="it-IT" b="1" dirty="0">
                <a:solidFill>
                  <a:schemeClr val="accent2"/>
                </a:solidFill>
                <a:latin typeface="Overpass Light"/>
                <a:cs typeface="Overpass Light"/>
              </a:rPr>
              <a:t>«OSH </a:t>
            </a:r>
            <a:r>
              <a:rPr lang="it-IT" b="1" dirty="0" err="1">
                <a:solidFill>
                  <a:schemeClr val="accent2"/>
                </a:solidFill>
                <a:latin typeface="Overpass Light"/>
                <a:cs typeface="Overpass Light"/>
              </a:rPr>
              <a:t>is</a:t>
            </a:r>
            <a:r>
              <a:rPr lang="it-IT" b="1" dirty="0">
                <a:solidFill>
                  <a:schemeClr val="accent2"/>
                </a:solidFill>
                <a:latin typeface="Overpass Light"/>
                <a:cs typeface="Overpass Light"/>
              </a:rPr>
              <a:t> </a:t>
            </a:r>
            <a:r>
              <a:rPr lang="it-IT" b="1" dirty="0" err="1">
                <a:solidFill>
                  <a:schemeClr val="accent2"/>
                </a:solidFill>
                <a:latin typeface="Overpass Light"/>
                <a:cs typeface="Overpass Light"/>
              </a:rPr>
              <a:t>everybody’s</a:t>
            </a:r>
            <a:r>
              <a:rPr lang="it-IT" b="1" dirty="0">
                <a:solidFill>
                  <a:schemeClr val="accent2"/>
                </a:solidFill>
                <a:latin typeface="Overpass Light"/>
                <a:cs typeface="Overpass Light"/>
              </a:rPr>
              <a:t> business»</a:t>
            </a:r>
            <a:endParaRPr lang="es-ES" b="1" dirty="0">
              <a:solidFill>
                <a:schemeClr val="accent2"/>
              </a:solidFill>
              <a:latin typeface="Overpass Light"/>
              <a:cs typeface="Overpass Light"/>
            </a:endParaRPr>
          </a:p>
        </p:txBody>
      </p:sp>
    </p:spTree>
    <p:extLst>
      <p:ext uri="{BB962C8B-B14F-4D97-AF65-F5344CB8AC3E}">
        <p14:creationId xmlns:p14="http://schemas.microsoft.com/office/powerpoint/2010/main" val="9033940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12" name="Marcador de posición de imagen 11"/>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50071" y="1022269"/>
            <a:ext cx="3369617" cy="5054425"/>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fr-CH" b="0" dirty="0"/>
              <a:t>Employers’ responsibility</a:t>
            </a:r>
            <a:endParaRPr lang="en-GB" b="0" dirty="0"/>
          </a:p>
        </p:txBody>
      </p:sp>
      <p:sp>
        <p:nvSpPr>
          <p:cNvPr id="3" name="Content Placeholder 2"/>
          <p:cNvSpPr>
            <a:spLocks noGrp="1"/>
          </p:cNvSpPr>
          <p:nvPr>
            <p:ph idx="1"/>
          </p:nvPr>
        </p:nvSpPr>
        <p:spPr>
          <a:xfrm>
            <a:off x="490539" y="2393950"/>
            <a:ext cx="5953328" cy="3482975"/>
          </a:xfrm>
        </p:spPr>
        <p:txBody>
          <a:bodyPr/>
          <a:lstStyle/>
          <a:p>
            <a:pPr lvl="2"/>
            <a:r>
              <a:rPr lang="en-US" dirty="0" smtClean="0">
                <a:solidFill>
                  <a:schemeClr val="tx2"/>
                </a:solidFill>
                <a:cs typeface="Overpass Bold"/>
              </a:rPr>
              <a:t>Increase awareness</a:t>
            </a:r>
            <a:r>
              <a:rPr lang="en-US" dirty="0">
                <a:solidFill>
                  <a:schemeClr val="tx2"/>
                </a:solidFill>
                <a:cs typeface="Overpass Bold"/>
              </a:rPr>
              <a:t>: </a:t>
            </a:r>
            <a:r>
              <a:rPr lang="en-US" dirty="0">
                <a:solidFill>
                  <a:schemeClr val="tx2"/>
                </a:solidFill>
                <a:latin typeface="Overpass Light"/>
                <a:cs typeface="Overpass Light"/>
              </a:rPr>
              <a:t>Employers must collaborate with health authorities to promote health and safety at the </a:t>
            </a:r>
            <a:r>
              <a:rPr lang="en-US" dirty="0" smtClean="0">
                <a:solidFill>
                  <a:schemeClr val="tx2"/>
                </a:solidFill>
                <a:latin typeface="Overpass Light"/>
                <a:cs typeface="Overpass Light"/>
              </a:rPr>
              <a:t>workplace</a:t>
            </a:r>
          </a:p>
          <a:p>
            <a:pPr lvl="2"/>
            <a:endParaRPr lang="en-US" dirty="0" smtClean="0">
              <a:solidFill>
                <a:schemeClr val="tx2"/>
              </a:solidFill>
              <a:latin typeface="Overpass Light"/>
              <a:cs typeface="Overpass Light"/>
            </a:endParaRPr>
          </a:p>
          <a:p>
            <a:pPr lvl="2"/>
            <a:r>
              <a:rPr lang="en-US" dirty="0">
                <a:solidFill>
                  <a:schemeClr val="tx2"/>
                </a:solidFill>
                <a:cs typeface="Overpass Bold"/>
              </a:rPr>
              <a:t>Training: </a:t>
            </a:r>
            <a:r>
              <a:rPr lang="en-US" dirty="0">
                <a:solidFill>
                  <a:schemeClr val="tx2"/>
                </a:solidFill>
                <a:latin typeface="Overpass Light"/>
                <a:cs typeface="Overpass Light"/>
              </a:rPr>
              <a:t>Ensure that workers/supervisors are trained on how to do their jobs correctly and how to protect their lives and those of their co-</a:t>
            </a:r>
            <a:r>
              <a:rPr lang="en-US" dirty="0" smtClean="0">
                <a:solidFill>
                  <a:schemeClr val="tx2"/>
                </a:solidFill>
                <a:latin typeface="Overpass Light"/>
                <a:cs typeface="Overpass Light"/>
              </a:rPr>
              <a:t>workers</a:t>
            </a:r>
          </a:p>
          <a:p>
            <a:pPr lvl="2"/>
            <a:endParaRPr lang="en-US" dirty="0">
              <a:solidFill>
                <a:schemeClr val="tx2"/>
              </a:solidFill>
              <a:latin typeface="Overpass Light"/>
              <a:cs typeface="Overpass Light"/>
            </a:endParaRPr>
          </a:p>
          <a:p>
            <a:pPr lvl="2"/>
            <a:r>
              <a:rPr lang="en-US" dirty="0">
                <a:solidFill>
                  <a:schemeClr val="tx2"/>
                </a:solidFill>
                <a:latin typeface="Overpass Light"/>
                <a:cs typeface="Overpass Light"/>
              </a:rPr>
              <a:t>The employer should </a:t>
            </a:r>
            <a:r>
              <a:rPr lang="en-US" dirty="0" smtClean="0">
                <a:solidFill>
                  <a:schemeClr val="tx2"/>
                </a:solidFill>
                <a:latin typeface="Overpass Light"/>
                <a:cs typeface="Overpass Light"/>
              </a:rPr>
              <a:t>ensure the </a:t>
            </a:r>
            <a:r>
              <a:rPr lang="en-US" dirty="0" smtClean="0">
                <a:solidFill>
                  <a:schemeClr val="tx2"/>
                </a:solidFill>
                <a:latin typeface="Overpass bold"/>
                <a:cs typeface="Overpass bold"/>
              </a:rPr>
              <a:t>establishment </a:t>
            </a:r>
            <a:r>
              <a:rPr lang="en-US" dirty="0">
                <a:solidFill>
                  <a:schemeClr val="tx2"/>
                </a:solidFill>
                <a:latin typeface="Overpass bold"/>
                <a:cs typeface="Overpass bold"/>
              </a:rPr>
              <a:t>and efficient functioning of a safety and health </a:t>
            </a:r>
            <a:r>
              <a:rPr lang="en-US" dirty="0" smtClean="0">
                <a:solidFill>
                  <a:schemeClr val="tx2"/>
                </a:solidFill>
                <a:latin typeface="Overpass bold"/>
                <a:cs typeface="Overpass bold"/>
              </a:rPr>
              <a:t>committee</a:t>
            </a:r>
            <a:r>
              <a:rPr lang="en-US" dirty="0" smtClean="0">
                <a:solidFill>
                  <a:schemeClr val="tx2"/>
                </a:solidFill>
                <a:latin typeface="Overpass Light"/>
                <a:cs typeface="Overpass Light"/>
              </a:rPr>
              <a:t> in </a:t>
            </a:r>
            <a:r>
              <a:rPr lang="en-US" dirty="0">
                <a:solidFill>
                  <a:schemeClr val="tx2"/>
                </a:solidFill>
                <a:latin typeface="Overpass Light"/>
                <a:cs typeface="Overpass Light"/>
              </a:rPr>
              <a:t>accordance with national laws and </a:t>
            </a:r>
            <a:r>
              <a:rPr lang="en-US" dirty="0" smtClean="0">
                <a:solidFill>
                  <a:schemeClr val="tx2"/>
                </a:solidFill>
                <a:latin typeface="Overpass Light"/>
                <a:cs typeface="Overpass Light"/>
              </a:rPr>
              <a:t>practice</a:t>
            </a:r>
            <a:endParaRPr lang="en-US" dirty="0">
              <a:solidFill>
                <a:schemeClr val="tx2"/>
              </a:solidFill>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19</a:t>
            </a:fld>
            <a:endParaRPr lang="en-GB"/>
          </a:p>
        </p:txBody>
      </p:sp>
      <p:sp>
        <p:nvSpPr>
          <p:cNvPr id="9" name="Marcador de texto 8"/>
          <p:cNvSpPr>
            <a:spLocks noGrp="1"/>
          </p:cNvSpPr>
          <p:nvPr>
            <p:ph type="body" sz="quarter" idx="14"/>
          </p:nvPr>
        </p:nvSpPr>
        <p:spPr/>
        <p:txBody>
          <a:bodyPr/>
          <a:lstStyle/>
          <a:p>
            <a:r>
              <a:rPr lang="hu-HU" dirty="0" smtClean="0"/>
              <a:t>Ethiopia</a:t>
            </a:r>
            <a:endParaRPr lang="es-ES" dirty="0"/>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27407251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7" y="2872800"/>
            <a:ext cx="9732217" cy="608525"/>
          </a:xfrm>
        </p:spPr>
        <p:txBody>
          <a:bodyPr/>
          <a:lstStyle/>
          <a:p>
            <a:r>
              <a:rPr lang="en-US" b="0" dirty="0"/>
              <a:t>Introduction </a:t>
            </a:r>
            <a:r>
              <a:rPr lang="en-US" b="0" dirty="0" smtClean="0"/>
              <a:t/>
            </a:r>
            <a:br>
              <a:rPr lang="en-US" b="0" dirty="0" smtClean="0"/>
            </a:br>
            <a:r>
              <a:rPr lang="en-US" b="0" dirty="0" smtClean="0"/>
              <a:t>to </a:t>
            </a:r>
            <a:r>
              <a:rPr lang="en-US" b="0" dirty="0"/>
              <a:t>t</a:t>
            </a:r>
            <a:r>
              <a:rPr lang="en-US" b="0" dirty="0" smtClean="0"/>
              <a:t>he Training </a:t>
            </a:r>
            <a:r>
              <a:rPr lang="en-US" b="0" dirty="0" err="1" smtClean="0"/>
              <a:t>Programme</a:t>
            </a:r>
            <a:endParaRPr lang="en-GB" b="0" dirty="0"/>
          </a:p>
        </p:txBody>
      </p:sp>
      <p:sp>
        <p:nvSpPr>
          <p:cNvPr id="3" name="Text Placeholder 2"/>
          <p:cNvSpPr>
            <a:spLocks noGrp="1"/>
          </p:cNvSpPr>
          <p:nvPr>
            <p:ph type="body" idx="1"/>
          </p:nvPr>
        </p:nvSpPr>
        <p:spPr>
          <a:xfrm>
            <a:off x="490537" y="4111084"/>
            <a:ext cx="8388775" cy="1493908"/>
          </a:xfrm>
        </p:spPr>
        <p:txBody>
          <a:bodyPr/>
          <a:lstStyle/>
          <a:p>
            <a:r>
              <a:rPr lang="en-US" dirty="0" smtClean="0">
                <a:latin typeface="Overpass Light"/>
                <a:cs typeface="Overpass Light"/>
              </a:rPr>
              <a:t>Safety and </a:t>
            </a:r>
            <a:r>
              <a:rPr lang="en-US" dirty="0">
                <a:latin typeface="Overpass Light"/>
                <a:cs typeface="Overpass Light"/>
              </a:rPr>
              <a:t>Health at </a:t>
            </a:r>
            <a:r>
              <a:rPr lang="en-US" dirty="0" smtClean="0">
                <a:latin typeface="Overpass Light"/>
                <a:cs typeface="Overpass Light"/>
              </a:rPr>
              <a:t>work - Day </a:t>
            </a:r>
            <a:r>
              <a:rPr lang="en-US" dirty="0">
                <a:latin typeface="Overpass Light"/>
                <a:cs typeface="Overpass Light"/>
              </a:rPr>
              <a:t>1</a:t>
            </a:r>
            <a:endParaRPr lang="en-GB" dirty="0">
              <a:latin typeface="Overpass Light"/>
              <a:cs typeface="Overpass Light"/>
            </a:endParaRPr>
          </a:p>
        </p:txBody>
      </p:sp>
      <p:sp>
        <p:nvSpPr>
          <p:cNvPr id="4" name="Date Placeholder 3"/>
          <p:cNvSpPr>
            <a:spLocks noGrp="1"/>
          </p:cNvSpPr>
          <p:nvPr>
            <p:ph type="dt" sz="half" idx="10"/>
          </p:nvPr>
        </p:nvSpPr>
        <p:spPr/>
        <p:txBody>
          <a:bodyPr/>
          <a:lstStyle/>
          <a:p>
            <a:r>
              <a:rPr lang="en-GB" smtClean="0"/>
              <a:t>Date: Monday / 01 / October / 2019</a:t>
            </a:r>
            <a:endParaRPr lang="en-GB"/>
          </a:p>
        </p:txBody>
      </p:sp>
      <p:sp>
        <p:nvSpPr>
          <p:cNvPr id="5" name="Footer Placeholder 4"/>
          <p:cNvSpPr>
            <a:spLocks noGrp="1"/>
          </p:cNvSpPr>
          <p:nvPr>
            <p:ph type="ftr" sz="quarter" idx="11"/>
          </p:nvPr>
        </p:nvSpPr>
        <p:spPr/>
        <p:txBody>
          <a:bodyPr/>
          <a:lstStyle/>
          <a:p>
            <a:r>
              <a:rPr lang="en-GB" smtClean="0"/>
              <a:t>Advancing social justice, promoting decent work</a:t>
            </a:r>
            <a:endParaRPr lang="en-GB"/>
          </a:p>
        </p:txBody>
      </p:sp>
      <p:sp>
        <p:nvSpPr>
          <p:cNvPr id="6" name="Slide Number Placeholder 5"/>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793829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4" name="Imagen 3" descr="20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2012" y="1240118"/>
            <a:ext cx="3577943" cy="472141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490538" y="1423195"/>
            <a:ext cx="5411227" cy="399629"/>
          </a:xfrm>
        </p:spPr>
        <p:txBody>
          <a:bodyPr/>
          <a:lstStyle/>
          <a:p>
            <a:r>
              <a:rPr lang="fr-CH" b="0" dirty="0"/>
              <a:t>Workers’ responsibility</a:t>
            </a:r>
            <a:endParaRPr lang="en-GB" b="0" dirty="0"/>
          </a:p>
        </p:txBody>
      </p:sp>
      <p:sp>
        <p:nvSpPr>
          <p:cNvPr id="3" name="Content Placeholder 2"/>
          <p:cNvSpPr>
            <a:spLocks noGrp="1"/>
          </p:cNvSpPr>
          <p:nvPr>
            <p:ph idx="1"/>
          </p:nvPr>
        </p:nvSpPr>
        <p:spPr>
          <a:xfrm>
            <a:off x="490539" y="2125009"/>
            <a:ext cx="7039814" cy="4374403"/>
          </a:xfrm>
        </p:spPr>
        <p:txBody>
          <a:bodyPr/>
          <a:lstStyle/>
          <a:p>
            <a:pPr lvl="2"/>
            <a:r>
              <a:rPr lang="en-US" dirty="0" smtClean="0">
                <a:solidFill>
                  <a:schemeClr val="tx2"/>
                </a:solidFill>
                <a:cs typeface="Overpass Bold"/>
              </a:rPr>
              <a:t>Workers </a:t>
            </a:r>
            <a:r>
              <a:rPr lang="en-US" dirty="0">
                <a:solidFill>
                  <a:schemeClr val="tx2"/>
                </a:solidFill>
                <a:cs typeface="Overpass Bold"/>
              </a:rPr>
              <a:t>must also collaborate </a:t>
            </a:r>
            <a:r>
              <a:rPr lang="en-US" dirty="0">
                <a:solidFill>
                  <a:schemeClr val="tx2"/>
                </a:solidFill>
                <a:latin typeface="Overpass Light"/>
                <a:cs typeface="Overpass Light"/>
              </a:rPr>
              <a:t>with enterprise management to promote health and safety at the </a:t>
            </a:r>
            <a:r>
              <a:rPr lang="en-US" dirty="0" smtClean="0">
                <a:solidFill>
                  <a:schemeClr val="tx2"/>
                </a:solidFill>
                <a:latin typeface="Overpass Light"/>
                <a:cs typeface="Overpass Light"/>
              </a:rPr>
              <a:t>workplace</a:t>
            </a:r>
          </a:p>
          <a:p>
            <a:pPr lvl="2">
              <a:lnSpc>
                <a:spcPct val="80000"/>
              </a:lnSpc>
            </a:pPr>
            <a:endParaRPr lang="en-US" dirty="0">
              <a:solidFill>
                <a:schemeClr val="tx2"/>
              </a:solidFill>
              <a:latin typeface="Overpass Light"/>
              <a:cs typeface="Overpass Light"/>
            </a:endParaRPr>
          </a:p>
          <a:p>
            <a:pPr lvl="2"/>
            <a:r>
              <a:rPr lang="en-US" dirty="0">
                <a:solidFill>
                  <a:schemeClr val="tx2"/>
                </a:solidFill>
                <a:cs typeface="Overpass Bold"/>
              </a:rPr>
              <a:t>Participate in training </a:t>
            </a:r>
            <a:r>
              <a:rPr lang="en-US" dirty="0">
                <a:solidFill>
                  <a:schemeClr val="tx2"/>
                </a:solidFill>
                <a:latin typeface="Overpass Light"/>
                <a:cs typeface="Overpass Light"/>
              </a:rPr>
              <a:t>provided by the </a:t>
            </a:r>
            <a:r>
              <a:rPr lang="en-US" dirty="0" smtClean="0">
                <a:solidFill>
                  <a:schemeClr val="tx2"/>
                </a:solidFill>
                <a:latin typeface="Overpass Light"/>
                <a:cs typeface="Overpass Light"/>
              </a:rPr>
              <a:t>employer</a:t>
            </a:r>
          </a:p>
          <a:p>
            <a:pPr lvl="2">
              <a:lnSpc>
                <a:spcPct val="80000"/>
              </a:lnSpc>
            </a:pPr>
            <a:endParaRPr lang="en-US" dirty="0" smtClean="0">
              <a:solidFill>
                <a:schemeClr val="tx2"/>
              </a:solidFill>
              <a:latin typeface="Overpass Light"/>
              <a:cs typeface="Overpass Light"/>
            </a:endParaRPr>
          </a:p>
          <a:p>
            <a:pPr lvl="2"/>
            <a:r>
              <a:rPr lang="en-US" dirty="0">
                <a:solidFill>
                  <a:schemeClr val="tx2"/>
                </a:solidFill>
                <a:cs typeface="Overpass Bold"/>
              </a:rPr>
              <a:t>Comply with control measures </a:t>
            </a:r>
            <a:r>
              <a:rPr lang="en-US" dirty="0">
                <a:solidFill>
                  <a:schemeClr val="tx2"/>
                </a:solidFill>
                <a:latin typeface="Overpass Light"/>
                <a:cs typeface="Overpass Light"/>
              </a:rPr>
              <a:t>specified by the </a:t>
            </a:r>
            <a:r>
              <a:rPr lang="en-US" dirty="0" smtClean="0">
                <a:solidFill>
                  <a:schemeClr val="tx2"/>
                </a:solidFill>
                <a:latin typeface="Overpass Light"/>
                <a:cs typeface="Overpass Light"/>
              </a:rPr>
              <a:t>employer</a:t>
            </a:r>
          </a:p>
          <a:p>
            <a:pPr lvl="2">
              <a:lnSpc>
                <a:spcPct val="80000"/>
              </a:lnSpc>
            </a:pPr>
            <a:endParaRPr lang="en-US" dirty="0">
              <a:solidFill>
                <a:schemeClr val="tx2"/>
              </a:solidFill>
              <a:latin typeface="Overpass Light"/>
              <a:cs typeface="Overpass Light"/>
            </a:endParaRPr>
          </a:p>
          <a:p>
            <a:pPr lvl="2"/>
            <a:r>
              <a:rPr lang="en-US" dirty="0">
                <a:solidFill>
                  <a:schemeClr val="tx2"/>
                </a:solidFill>
                <a:cs typeface="Overpass Bold"/>
              </a:rPr>
              <a:t>Use safety devices and protective equipment correctly </a:t>
            </a:r>
            <a:r>
              <a:rPr lang="en-US" dirty="0">
                <a:solidFill>
                  <a:schemeClr val="tx2"/>
                </a:solidFill>
                <a:latin typeface="Overpass Light"/>
                <a:cs typeface="Overpass Light"/>
              </a:rPr>
              <a:t>and not rendering them inoperable or unsafe </a:t>
            </a:r>
            <a:endParaRPr lang="en-US" dirty="0" smtClean="0">
              <a:solidFill>
                <a:schemeClr val="tx2"/>
              </a:solidFill>
              <a:latin typeface="Overpass Light"/>
              <a:cs typeface="Overpass Light"/>
            </a:endParaRPr>
          </a:p>
          <a:p>
            <a:pPr lvl="2">
              <a:lnSpc>
                <a:spcPct val="80000"/>
              </a:lnSpc>
            </a:pPr>
            <a:endParaRPr lang="en-US" dirty="0">
              <a:solidFill>
                <a:schemeClr val="tx2"/>
              </a:solidFill>
              <a:latin typeface="Overpass Light"/>
              <a:cs typeface="Overpass Light"/>
            </a:endParaRPr>
          </a:p>
          <a:p>
            <a:pPr lvl="2"/>
            <a:r>
              <a:rPr lang="en-US" dirty="0">
                <a:solidFill>
                  <a:schemeClr val="tx2"/>
                </a:solidFill>
                <a:cs typeface="Overpass Bold"/>
              </a:rPr>
              <a:t>Workers must report immediately </a:t>
            </a:r>
            <a:r>
              <a:rPr lang="en-US" dirty="0">
                <a:solidFill>
                  <a:schemeClr val="tx2"/>
                </a:solidFill>
                <a:latin typeface="Overpass Light"/>
                <a:cs typeface="Overpass Light"/>
              </a:rPr>
              <a:t>to their supervisor any situation which they believe could present a hazard and which they cannot themselves </a:t>
            </a:r>
            <a:r>
              <a:rPr lang="en-US" dirty="0" smtClean="0">
                <a:solidFill>
                  <a:schemeClr val="tx2"/>
                </a:solidFill>
                <a:latin typeface="Overpass Light"/>
                <a:cs typeface="Overpass Light"/>
              </a:rPr>
              <a:t>correct</a:t>
            </a:r>
            <a:endParaRPr lang="en-US" dirty="0">
              <a:solidFill>
                <a:schemeClr val="tx2"/>
              </a:solidFill>
              <a:latin typeface="Overpass Light"/>
              <a:cs typeface="Overpass Light"/>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20</a:t>
            </a:fld>
            <a:endParaRPr lang="en-GB"/>
          </a:p>
        </p:txBody>
      </p:sp>
      <p:sp>
        <p:nvSpPr>
          <p:cNvPr id="9" name="Marcador de texto 8"/>
          <p:cNvSpPr>
            <a:spLocks noGrp="1"/>
          </p:cNvSpPr>
          <p:nvPr>
            <p:ph type="body" sz="quarter" idx="14"/>
          </p:nvPr>
        </p:nvSpPr>
        <p:spPr>
          <a:xfrm>
            <a:off x="8066513" y="5406256"/>
            <a:ext cx="3575044" cy="247650"/>
          </a:xfrm>
        </p:spPr>
        <p:txBody>
          <a:bodyPr/>
          <a:lstStyle/>
          <a:p>
            <a:r>
              <a:rPr lang="es-ES" dirty="0" smtClean="0"/>
              <a:t>Colombia </a:t>
            </a:r>
            <a:endParaRPr lang="es-ES" dirty="0"/>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29968324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Session </a:t>
            </a:r>
            <a:r>
              <a:rPr lang="en-GB" b="0" dirty="0" smtClean="0"/>
              <a:t>2</a:t>
            </a:r>
            <a:endParaRPr lang="es-ES" b="0" dirty="0"/>
          </a:p>
        </p:txBody>
      </p:sp>
      <p:sp>
        <p:nvSpPr>
          <p:cNvPr id="3" name="Marcador de texto 2"/>
          <p:cNvSpPr>
            <a:spLocks noGrp="1"/>
          </p:cNvSpPr>
          <p:nvPr>
            <p:ph type="body" idx="1"/>
          </p:nvPr>
        </p:nvSpPr>
        <p:spPr>
          <a:xfrm>
            <a:off x="490538" y="3596780"/>
            <a:ext cx="8540283" cy="1656000"/>
          </a:xfrm>
        </p:spPr>
        <p:txBody>
          <a:bodyPr/>
          <a:lstStyle/>
          <a:p>
            <a:r>
              <a:rPr lang="en-US" sz="3200" dirty="0" smtClean="0">
                <a:latin typeface="Overpass Light"/>
                <a:cs typeface="Overpass Light"/>
              </a:rPr>
              <a:t>OSH Definitions and Concepts</a:t>
            </a:r>
            <a:endParaRPr lang="es-ES" sz="3200" dirty="0">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21</a:t>
            </a:fld>
            <a:endParaRPr lang="en-GB"/>
          </a:p>
        </p:txBody>
      </p:sp>
      <p:sp>
        <p:nvSpPr>
          <p:cNvPr id="10" name="Footer Placeholder 4"/>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Advancing social justice, promoting decent work</a:t>
            </a:r>
            <a:endParaRPr lang="en-GB" dirty="0"/>
          </a:p>
        </p:txBody>
      </p:sp>
      <p:pic>
        <p:nvPicPr>
          <p:cNvPr id="8" name="Imagen 7" descr="21_slide_session_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7669" y="2685288"/>
            <a:ext cx="7129272" cy="4172712"/>
          </a:xfrm>
          <a:prstGeom prst="rect">
            <a:avLst/>
          </a:prstGeom>
        </p:spPr>
      </p:pic>
      <p:pic>
        <p:nvPicPr>
          <p:cNvPr id="9"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11074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9" name="Imagen 8" descr="22_slide_pictur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67190" y="1270000"/>
            <a:ext cx="3477712" cy="4811059"/>
          </a:xfrm>
          <a:prstGeom prst="rect">
            <a:avLst/>
          </a:prstGeom>
          <a:ln>
            <a:noFill/>
          </a:ln>
          <a:effectLst>
            <a:outerShdw blurRad="292100" dist="139700" dir="2700000" algn="tl" rotWithShape="0">
              <a:srgbClr val="333333">
                <a:alpha val="65000"/>
              </a:srgbClr>
            </a:outerShdw>
          </a:effectLst>
        </p:spPr>
      </p:pic>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3" name="Marcador de pie de página 2"/>
          <p:cNvSpPr>
            <a:spLocks noGrp="1"/>
          </p:cNvSpPr>
          <p:nvPr>
            <p:ph type="ftr" sz="quarter" idx="11"/>
          </p:nvPr>
        </p:nvSpPr>
        <p:spPr/>
        <p:txBody>
          <a:bodyPr/>
          <a:lstStyle/>
          <a:p>
            <a:r>
              <a:rPr lang="en-GB" smtClean="0"/>
              <a:t>Advancing social justice, promoting decent work</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22</a:t>
            </a:fld>
            <a:endParaRPr lang="en-GB"/>
          </a:p>
        </p:txBody>
      </p:sp>
      <p:sp>
        <p:nvSpPr>
          <p:cNvPr id="17" name="Marcador de texto 16"/>
          <p:cNvSpPr>
            <a:spLocks noGrp="1"/>
          </p:cNvSpPr>
          <p:nvPr>
            <p:ph type="body" sz="quarter" idx="14"/>
          </p:nvPr>
        </p:nvSpPr>
        <p:spPr>
          <a:xfrm>
            <a:off x="8083074" y="5406256"/>
            <a:ext cx="3413125" cy="247650"/>
          </a:xfrm>
        </p:spPr>
        <p:txBody>
          <a:bodyPr/>
          <a:lstStyle/>
          <a:p>
            <a:r>
              <a:rPr lang="es-ES" dirty="0" smtClean="0"/>
              <a:t>PH: </a:t>
            </a:r>
            <a:r>
              <a:rPr lang="es-ES" dirty="0" err="1" smtClean="0"/>
              <a:t>Maxime</a:t>
            </a:r>
            <a:r>
              <a:rPr lang="es-ES" dirty="0" smtClean="0"/>
              <a:t> </a:t>
            </a:r>
            <a:r>
              <a:rPr lang="es-ES" dirty="0" err="1" smtClean="0"/>
              <a:t>Fosst</a:t>
            </a:r>
            <a:r>
              <a:rPr lang="es-ES" dirty="0" smtClean="0"/>
              <a:t> / </a:t>
            </a:r>
            <a:r>
              <a:rPr lang="en-US" dirty="0" smtClean="0"/>
              <a:t>Photo Exhibit</a:t>
            </a:r>
            <a:endParaRPr lang="es-ES" dirty="0"/>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US" b="0" dirty="0" smtClean="0"/>
              <a:t>Session </a:t>
            </a:r>
            <a:r>
              <a:rPr lang="en-US" b="0" dirty="0"/>
              <a:t>two</a:t>
            </a:r>
            <a:r>
              <a:rPr lang="en-US" b="0" dirty="0" smtClean="0"/>
              <a:t> objectives</a:t>
            </a:r>
            <a:endParaRPr lang="en-GB" b="0" dirty="0"/>
          </a:p>
        </p:txBody>
      </p:sp>
      <p:sp>
        <p:nvSpPr>
          <p:cNvPr id="6" name="Content Placeholder 2"/>
          <p:cNvSpPr txBox="1">
            <a:spLocks/>
          </p:cNvSpPr>
          <p:nvPr/>
        </p:nvSpPr>
        <p:spPr>
          <a:xfrm>
            <a:off x="471861" y="2393950"/>
            <a:ext cx="731186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dirty="0" smtClean="0">
                <a:solidFill>
                  <a:schemeClr val="tx2"/>
                </a:solidFill>
              </a:rPr>
              <a:t>At the end of the session, you will be able to:</a:t>
            </a:r>
          </a:p>
          <a:p>
            <a:pPr marL="457200" lvl="1" indent="-457200">
              <a:spcBef>
                <a:spcPts val="1200"/>
              </a:spcBef>
              <a:buFont typeface="Calibri" pitchFamily="34" charset="0"/>
              <a:buAutoNum type="arabicPeriod"/>
            </a:pPr>
            <a:r>
              <a:rPr lang="en-US" sz="2000" dirty="0" smtClean="0">
                <a:solidFill>
                  <a:schemeClr val="tx2"/>
                </a:solidFill>
                <a:latin typeface="Overpass Light"/>
                <a:cs typeface="Overpass Light"/>
              </a:rPr>
              <a:t>Describe </a:t>
            </a:r>
            <a:r>
              <a:rPr lang="en-US" sz="2000" dirty="0">
                <a:solidFill>
                  <a:schemeClr val="tx2"/>
                </a:solidFill>
                <a:latin typeface="Overpass Light"/>
                <a:cs typeface="Overpass Light"/>
              </a:rPr>
              <a:t>the goals, principles and characteristics of OSH  and their </a:t>
            </a:r>
            <a:r>
              <a:rPr lang="en-US" sz="2000" dirty="0" smtClean="0">
                <a:solidFill>
                  <a:schemeClr val="tx2"/>
                </a:solidFill>
                <a:latin typeface="Overpass Light"/>
                <a:cs typeface="Overpass Light"/>
              </a:rPr>
              <a:t>importance</a:t>
            </a:r>
            <a:endParaRPr lang="en-US" sz="2000" dirty="0">
              <a:solidFill>
                <a:schemeClr val="tx2"/>
              </a:solidFill>
              <a:latin typeface="Overpass Light"/>
              <a:cs typeface="Overpass Light"/>
            </a:endParaRPr>
          </a:p>
          <a:p>
            <a:pPr marL="457200" lvl="1" indent="-457200">
              <a:spcBef>
                <a:spcPts val="1200"/>
              </a:spcBef>
              <a:buFont typeface="Calibri" pitchFamily="34" charset="0"/>
              <a:buAutoNum type="arabicPeriod"/>
            </a:pPr>
            <a:r>
              <a:rPr lang="en-GB" sz="2000" dirty="0" smtClean="0">
                <a:solidFill>
                  <a:schemeClr val="tx2"/>
                </a:solidFill>
                <a:latin typeface="Overpass Light"/>
                <a:cs typeface="Overpass Light"/>
              </a:rPr>
              <a:t>Understand the importance of </a:t>
            </a:r>
            <a:r>
              <a:rPr lang="en-US" sz="2000" dirty="0">
                <a:solidFill>
                  <a:schemeClr val="tx2"/>
                </a:solidFill>
                <a:latin typeface="Overpass Light"/>
                <a:cs typeface="Overpass Light"/>
              </a:rPr>
              <a:t>building and maintaining a </a:t>
            </a:r>
            <a:r>
              <a:rPr lang="en-GB" sz="2000" dirty="0">
                <a:solidFill>
                  <a:schemeClr val="tx2"/>
                </a:solidFill>
                <a:latin typeface="Overpass Light"/>
                <a:cs typeface="Overpass Light"/>
              </a:rPr>
              <a:t>preventative safety and health culture</a:t>
            </a:r>
            <a:r>
              <a:rPr lang="en-GB" sz="2000" b="1" dirty="0">
                <a:solidFill>
                  <a:schemeClr val="tx2"/>
                </a:solidFill>
                <a:latin typeface="Overpass Light"/>
                <a:cs typeface="Overpass Light"/>
              </a:rPr>
              <a:t> </a:t>
            </a:r>
            <a:r>
              <a:rPr lang="en-US" sz="2000" dirty="0">
                <a:solidFill>
                  <a:schemeClr val="tx2"/>
                </a:solidFill>
                <a:latin typeface="Overpass Light"/>
                <a:cs typeface="Overpass Light"/>
              </a:rPr>
              <a:t>at the </a:t>
            </a:r>
            <a:r>
              <a:rPr lang="en-US" sz="2000" dirty="0" smtClean="0">
                <a:solidFill>
                  <a:schemeClr val="tx2"/>
                </a:solidFill>
                <a:latin typeface="Overpass Light"/>
                <a:cs typeface="Overpass Light"/>
              </a:rPr>
              <a:t>workplace</a:t>
            </a:r>
            <a:r>
              <a:rPr lang="en-GB" sz="2000" dirty="0" smtClean="0">
                <a:solidFill>
                  <a:schemeClr val="tx2"/>
                </a:solidFill>
                <a:latin typeface="Overpass Light"/>
                <a:cs typeface="Overpass Light"/>
              </a:rPr>
              <a:t>;</a:t>
            </a:r>
          </a:p>
          <a:p>
            <a:pPr marL="457200" lvl="1" indent="-457200">
              <a:spcBef>
                <a:spcPts val="1200"/>
              </a:spcBef>
              <a:buFont typeface="Calibri" pitchFamily="34" charset="0"/>
              <a:buAutoNum type="arabicPeriod"/>
            </a:pPr>
            <a:r>
              <a:rPr lang="en-GB" sz="2000" dirty="0" smtClean="0">
                <a:solidFill>
                  <a:schemeClr val="tx2"/>
                </a:solidFill>
                <a:latin typeface="Overpass Light"/>
                <a:cs typeface="Overpass Light"/>
              </a:rPr>
              <a:t>Realize the role of the workplace in promoting Global Health</a:t>
            </a:r>
            <a:endParaRPr lang="en-GB" sz="2000" dirty="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38090274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8223" y="1429656"/>
            <a:ext cx="4008395" cy="4374285"/>
          </a:xfrm>
          <a:prstGeom prst="rect">
            <a:avLst/>
          </a:prstGeom>
        </p:spPr>
      </p:pic>
      <p:sp>
        <p:nvSpPr>
          <p:cNvPr id="2" name="Title 1"/>
          <p:cNvSpPr>
            <a:spLocks noGrp="1"/>
          </p:cNvSpPr>
          <p:nvPr>
            <p:ph type="title"/>
          </p:nvPr>
        </p:nvSpPr>
        <p:spPr/>
        <p:txBody>
          <a:bodyPr/>
          <a:lstStyle/>
          <a:p>
            <a:r>
              <a:rPr lang="fr-CH" b="0" dirty="0"/>
              <a:t>Occupational Hazard</a:t>
            </a:r>
            <a:endParaRPr lang="en-GB" b="0" dirty="0"/>
          </a:p>
        </p:txBody>
      </p:sp>
      <p:sp>
        <p:nvSpPr>
          <p:cNvPr id="3" name="Content Placeholder 2"/>
          <p:cNvSpPr>
            <a:spLocks noGrp="1"/>
          </p:cNvSpPr>
          <p:nvPr>
            <p:ph sz="half" idx="1"/>
          </p:nvPr>
        </p:nvSpPr>
        <p:spPr>
          <a:xfrm>
            <a:off x="490538" y="2393950"/>
            <a:ext cx="6392328" cy="3482976"/>
          </a:xfrm>
        </p:spPr>
        <p:txBody>
          <a:bodyPr/>
          <a:lstStyle/>
          <a:p>
            <a:pPr lvl="2"/>
            <a:r>
              <a:rPr lang="en-US" dirty="0" smtClean="0">
                <a:solidFill>
                  <a:schemeClr val="tx2"/>
                </a:solidFill>
                <a:latin typeface="Overpass Light" panose="00000400000000000000" pitchFamily="2" charset="0"/>
              </a:rPr>
              <a:t>An</a:t>
            </a:r>
            <a:r>
              <a:rPr lang="en-US" dirty="0" smtClean="0">
                <a:latin typeface="Overpass Light" panose="00000400000000000000" pitchFamily="2" charset="0"/>
              </a:rPr>
              <a:t> </a:t>
            </a:r>
            <a:r>
              <a:rPr lang="en-US" dirty="0" smtClean="0">
                <a:solidFill>
                  <a:srgbClr val="FF0000"/>
                </a:solidFill>
                <a:latin typeface="Overpass Light" panose="00000400000000000000" pitchFamily="2" charset="0"/>
              </a:rPr>
              <a:t>occupational hazard</a:t>
            </a:r>
            <a:r>
              <a:rPr lang="en-US" dirty="0" smtClean="0">
                <a:latin typeface="Overpass Light" panose="00000400000000000000" pitchFamily="2" charset="0"/>
              </a:rPr>
              <a:t> </a:t>
            </a:r>
            <a:r>
              <a:rPr lang="en-US" dirty="0" smtClean="0">
                <a:solidFill>
                  <a:schemeClr val="tx2"/>
                </a:solidFill>
                <a:latin typeface="Overpass Light" panose="00000400000000000000" pitchFamily="2" charset="0"/>
              </a:rPr>
              <a:t>is anything that has the potential to cause injury or damage to people’s health</a:t>
            </a:r>
          </a:p>
          <a:p>
            <a:pPr lvl="2"/>
            <a:endParaRPr lang="en-US" dirty="0" smtClean="0">
              <a:solidFill>
                <a:schemeClr val="tx2"/>
              </a:solidFill>
              <a:latin typeface="Overpass Light" panose="00000400000000000000" pitchFamily="2" charset="0"/>
            </a:endParaRPr>
          </a:p>
          <a:p>
            <a:pPr lvl="2"/>
            <a:r>
              <a:rPr lang="fr-CH" dirty="0" smtClean="0">
                <a:solidFill>
                  <a:schemeClr val="tx2"/>
                </a:solidFill>
                <a:latin typeface="Overpass Light" panose="00000400000000000000" pitchFamily="2" charset="0"/>
              </a:rPr>
              <a:t>Hazards can be found practically in any workplace and come in </a:t>
            </a:r>
            <a:r>
              <a:rPr lang="fr-CH" dirty="0" err="1" smtClean="0">
                <a:solidFill>
                  <a:schemeClr val="tx2"/>
                </a:solidFill>
                <a:latin typeface="Overpass Light" panose="00000400000000000000" pitchFamily="2" charset="0"/>
              </a:rPr>
              <a:t>many</a:t>
            </a:r>
            <a:r>
              <a:rPr lang="fr-CH" dirty="0" smtClean="0">
                <a:solidFill>
                  <a:schemeClr val="tx2"/>
                </a:solidFill>
                <a:latin typeface="Overpass Light" panose="00000400000000000000" pitchFamily="2" charset="0"/>
              </a:rPr>
              <a:t> </a:t>
            </a:r>
            <a:r>
              <a:rPr lang="fr-CH" dirty="0" err="1" smtClean="0">
                <a:solidFill>
                  <a:schemeClr val="tx2"/>
                </a:solidFill>
                <a:latin typeface="Overpass Light" panose="00000400000000000000" pitchFamily="2" charset="0"/>
              </a:rPr>
              <a:t>forms</a:t>
            </a:r>
            <a:endParaRPr lang="fr-CH" dirty="0" smtClean="0">
              <a:solidFill>
                <a:schemeClr val="tx2"/>
              </a:solidFill>
              <a:latin typeface="Overpass Light" panose="00000400000000000000" pitchFamily="2" charset="0"/>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23</a:t>
            </a:fld>
            <a:endParaRPr lang="en-GB"/>
          </a:p>
        </p:txBody>
      </p:sp>
    </p:spTree>
    <p:extLst>
      <p:ext uri="{BB962C8B-B14F-4D97-AF65-F5344CB8AC3E}">
        <p14:creationId xmlns:p14="http://schemas.microsoft.com/office/powerpoint/2010/main" val="422333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24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2378" y="1598790"/>
            <a:ext cx="7267388" cy="4631680"/>
          </a:xfrm>
          <a:prstGeom prst="rect">
            <a:avLst/>
          </a:prstGeom>
        </p:spPr>
      </p:pic>
      <p:sp>
        <p:nvSpPr>
          <p:cNvPr id="4" name="Title 3"/>
          <p:cNvSpPr>
            <a:spLocks noGrp="1"/>
          </p:cNvSpPr>
          <p:nvPr>
            <p:ph type="title"/>
          </p:nvPr>
        </p:nvSpPr>
        <p:spPr/>
        <p:txBody>
          <a:bodyPr/>
          <a:lstStyle/>
          <a:p>
            <a:r>
              <a:rPr lang="fr-CH" b="0" dirty="0"/>
              <a:t>Occupational Health Hazards</a:t>
            </a:r>
            <a:endParaRPr lang="en-GB" b="0" dirty="0"/>
          </a:p>
        </p:txBody>
      </p:sp>
      <p:sp>
        <p:nvSpPr>
          <p:cNvPr id="5" name="Content Placeholder 4"/>
          <p:cNvSpPr>
            <a:spLocks noGrp="1"/>
          </p:cNvSpPr>
          <p:nvPr>
            <p:ph idx="1"/>
          </p:nvPr>
        </p:nvSpPr>
        <p:spPr>
          <a:xfrm>
            <a:off x="490538" y="2393950"/>
            <a:ext cx="6643183" cy="3482975"/>
          </a:xfrm>
        </p:spPr>
        <p:txBody>
          <a:bodyPr/>
          <a:lstStyle/>
          <a:p>
            <a:pPr lvl="3"/>
            <a:r>
              <a:rPr lang="en-GB" sz="1800" dirty="0" smtClean="0"/>
              <a:t>Examples include:</a:t>
            </a:r>
          </a:p>
          <a:p>
            <a:pPr lvl="5"/>
            <a:r>
              <a:rPr lang="en-GB" sz="1800" dirty="0" smtClean="0">
                <a:solidFill>
                  <a:schemeClr val="tx2"/>
                </a:solidFill>
                <a:latin typeface="Overpass Light" panose="00000400000000000000" pitchFamily="2" charset="0"/>
              </a:rPr>
              <a:t>Unguarded machine</a:t>
            </a:r>
          </a:p>
          <a:p>
            <a:pPr lvl="5"/>
            <a:r>
              <a:rPr lang="en-US" sz="1800" dirty="0">
                <a:solidFill>
                  <a:schemeClr val="tx2"/>
                </a:solidFill>
                <a:latin typeface="Overpass Light" panose="00000400000000000000" pitchFamily="2" charset="0"/>
              </a:rPr>
              <a:t>w</a:t>
            </a:r>
            <a:r>
              <a:rPr lang="en-GB" sz="1800" dirty="0" smtClean="0">
                <a:solidFill>
                  <a:schemeClr val="tx2"/>
                </a:solidFill>
                <a:latin typeface="Overpass Light" panose="00000400000000000000" pitchFamily="2" charset="0"/>
              </a:rPr>
              <a:t>et floor</a:t>
            </a:r>
          </a:p>
          <a:p>
            <a:pPr lvl="5"/>
            <a:r>
              <a:rPr lang="es-ES" sz="1800" dirty="0">
                <a:solidFill>
                  <a:schemeClr val="tx2"/>
                </a:solidFill>
                <a:latin typeface="Overpass Light" panose="00000400000000000000" pitchFamily="2" charset="0"/>
              </a:rPr>
              <a:t>u</a:t>
            </a:r>
            <a:r>
              <a:rPr lang="en-GB" sz="1800" dirty="0" err="1" smtClean="0">
                <a:solidFill>
                  <a:schemeClr val="tx2"/>
                </a:solidFill>
                <a:latin typeface="Overpass Light" panose="00000400000000000000" pitchFamily="2" charset="0"/>
              </a:rPr>
              <a:t>nstable</a:t>
            </a:r>
            <a:r>
              <a:rPr lang="en-GB" sz="1800" dirty="0" smtClean="0">
                <a:solidFill>
                  <a:schemeClr val="tx2"/>
                </a:solidFill>
                <a:latin typeface="Overpass Light" panose="00000400000000000000" pitchFamily="2" charset="0"/>
              </a:rPr>
              <a:t> objects</a:t>
            </a:r>
          </a:p>
          <a:p>
            <a:pPr lvl="5"/>
            <a:r>
              <a:rPr lang="es-ES" sz="1800" dirty="0" smtClean="0">
                <a:solidFill>
                  <a:schemeClr val="tx2"/>
                </a:solidFill>
                <a:latin typeface="Overpass Light" panose="00000400000000000000" pitchFamily="2" charset="0"/>
              </a:rPr>
              <a:t>e</a:t>
            </a:r>
            <a:r>
              <a:rPr lang="en-GB" sz="1800" dirty="0" err="1" smtClean="0">
                <a:solidFill>
                  <a:schemeClr val="tx2"/>
                </a:solidFill>
                <a:latin typeface="Overpass Light" panose="00000400000000000000" pitchFamily="2" charset="0"/>
              </a:rPr>
              <a:t>lectricity</a:t>
            </a:r>
            <a:endParaRPr lang="en-GB" sz="1800" dirty="0" smtClean="0">
              <a:solidFill>
                <a:schemeClr val="tx2"/>
              </a:solidFill>
              <a:latin typeface="Overpass Light" panose="00000400000000000000" pitchFamily="2" charset="0"/>
            </a:endParaRPr>
          </a:p>
        </p:txBody>
      </p:sp>
      <p:sp>
        <p:nvSpPr>
          <p:cNvPr id="10" name="Date Placeholder 9"/>
          <p:cNvSpPr>
            <a:spLocks noGrp="1"/>
          </p:cNvSpPr>
          <p:nvPr>
            <p:ph type="dt" sz="half" idx="10"/>
          </p:nvPr>
        </p:nvSpPr>
        <p:spPr/>
        <p:txBody>
          <a:bodyPr/>
          <a:lstStyle/>
          <a:p>
            <a:r>
              <a:rPr lang="en-GB" smtClean="0"/>
              <a:t>Date: Monday / 01 / October / 2019</a:t>
            </a:r>
            <a:endParaRPr lang="en-GB"/>
          </a:p>
        </p:txBody>
      </p:sp>
      <p:sp>
        <p:nvSpPr>
          <p:cNvPr id="11" name="Footer Placeholder 10"/>
          <p:cNvSpPr>
            <a:spLocks noGrp="1"/>
          </p:cNvSpPr>
          <p:nvPr>
            <p:ph type="ftr" sz="quarter" idx="11"/>
          </p:nvPr>
        </p:nvSpPr>
        <p:spPr/>
        <p:txBody>
          <a:bodyPr/>
          <a:lstStyle/>
          <a:p>
            <a:r>
              <a:rPr lang="en-GB" dirty="0" smtClean="0"/>
              <a:t>Advancing social justice, promoting decent work</a:t>
            </a:r>
            <a:endParaRPr lang="en-GB" dirty="0"/>
          </a:p>
        </p:txBody>
      </p:sp>
      <p:sp>
        <p:nvSpPr>
          <p:cNvPr id="28" name="Slide Number Placeholder 27"/>
          <p:cNvSpPr>
            <a:spLocks noGrp="1"/>
          </p:cNvSpPr>
          <p:nvPr>
            <p:ph type="sldNum" sz="quarter" idx="12"/>
          </p:nvPr>
        </p:nvSpPr>
        <p:spPr/>
        <p:txBody>
          <a:bodyPr/>
          <a:lstStyle/>
          <a:p>
            <a:fld id="{856227C0-AD57-4F9B-BAE3-EEFB0D0EE427}" type="slidenum">
              <a:rPr lang="en-GB" smtClean="0"/>
              <a:t>24</a:t>
            </a:fld>
            <a:endParaRPr lang="en-GB"/>
          </a:p>
        </p:txBody>
      </p:sp>
    </p:spTree>
    <p:extLst>
      <p:ext uri="{BB962C8B-B14F-4D97-AF65-F5344CB8AC3E}">
        <p14:creationId xmlns:p14="http://schemas.microsoft.com/office/powerpoint/2010/main" val="24370509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r-CH" b="0" dirty="0"/>
              <a:t>Occupational Health Hazards</a:t>
            </a:r>
            <a:endParaRPr lang="en-GB" b="0" dirty="0"/>
          </a:p>
        </p:txBody>
      </p:sp>
      <p:sp>
        <p:nvSpPr>
          <p:cNvPr id="5" name="Content Placeholder 4"/>
          <p:cNvSpPr>
            <a:spLocks noGrp="1"/>
          </p:cNvSpPr>
          <p:nvPr>
            <p:ph idx="1"/>
          </p:nvPr>
        </p:nvSpPr>
        <p:spPr>
          <a:xfrm>
            <a:off x="490538" y="2393950"/>
            <a:ext cx="6643183" cy="3482975"/>
          </a:xfrm>
        </p:spPr>
        <p:txBody>
          <a:bodyPr/>
          <a:lstStyle/>
          <a:p>
            <a:pPr lvl="2"/>
            <a:r>
              <a:rPr lang="en-GB" dirty="0" smtClean="0">
                <a:solidFill>
                  <a:schemeClr val="tx2"/>
                </a:solidFill>
                <a:latin typeface="Overpass Light" panose="00000400000000000000" pitchFamily="2" charset="0"/>
              </a:rPr>
              <a:t>Anything that can create or cause health problems at work</a:t>
            </a:r>
          </a:p>
          <a:p>
            <a:pPr lvl="3"/>
            <a:r>
              <a:rPr lang="en-GB" sz="1800" dirty="0" smtClean="0"/>
              <a:t>Examples include:</a:t>
            </a:r>
          </a:p>
          <a:p>
            <a:pPr lvl="5"/>
            <a:r>
              <a:rPr lang="en-GB" sz="1800" dirty="0" smtClean="0">
                <a:solidFill>
                  <a:schemeClr val="tx2"/>
                </a:solidFill>
                <a:latin typeface="Overpass Light" panose="00000400000000000000" pitchFamily="2" charset="0"/>
              </a:rPr>
              <a:t>Exposure to chemicals / pesticides (insecticides, fungicides, herbicides, etc.)</a:t>
            </a:r>
          </a:p>
          <a:p>
            <a:pPr lvl="5"/>
            <a:r>
              <a:rPr lang="en-GB" sz="1800" dirty="0" smtClean="0">
                <a:solidFill>
                  <a:schemeClr val="tx2"/>
                </a:solidFill>
                <a:latin typeface="Overpass Light" panose="00000400000000000000" pitchFamily="2" charset="0"/>
              </a:rPr>
              <a:t>Exposure to crop or animal dust</a:t>
            </a:r>
          </a:p>
          <a:p>
            <a:pPr lvl="5"/>
            <a:r>
              <a:rPr lang="en-GB" sz="1800" dirty="0" smtClean="0">
                <a:solidFill>
                  <a:schemeClr val="tx2"/>
                </a:solidFill>
                <a:latin typeface="Overpass Light" panose="00000400000000000000" pitchFamily="2" charset="0"/>
              </a:rPr>
              <a:t>Carrying loads regularly or irregularly</a:t>
            </a:r>
          </a:p>
          <a:p>
            <a:pPr lvl="5"/>
            <a:r>
              <a:rPr lang="en-GB" sz="1800" dirty="0" smtClean="0">
                <a:solidFill>
                  <a:schemeClr val="tx2"/>
                </a:solidFill>
                <a:latin typeface="Overpass Light" panose="00000400000000000000" pitchFamily="2" charset="0"/>
              </a:rPr>
              <a:t>Psychosocial health hazards</a:t>
            </a:r>
          </a:p>
          <a:p>
            <a:pPr lvl="5"/>
            <a:r>
              <a:rPr lang="en-GB" sz="1800" dirty="0" smtClean="0">
                <a:solidFill>
                  <a:schemeClr val="tx2"/>
                </a:solidFill>
                <a:latin typeface="Overpass Light" panose="00000400000000000000" pitchFamily="2" charset="0"/>
              </a:rPr>
              <a:t>May have a long latency period</a:t>
            </a:r>
            <a:endParaRPr lang="en-GB" sz="1800" dirty="0">
              <a:solidFill>
                <a:schemeClr val="tx2"/>
              </a:solidFill>
              <a:latin typeface="Overpass Light" panose="00000400000000000000" pitchFamily="2" charset="0"/>
            </a:endParaRPr>
          </a:p>
        </p:txBody>
      </p:sp>
      <p:sp>
        <p:nvSpPr>
          <p:cNvPr id="10" name="Date Placeholder 9"/>
          <p:cNvSpPr>
            <a:spLocks noGrp="1"/>
          </p:cNvSpPr>
          <p:nvPr>
            <p:ph type="dt" sz="half" idx="10"/>
          </p:nvPr>
        </p:nvSpPr>
        <p:spPr/>
        <p:txBody>
          <a:bodyPr/>
          <a:lstStyle/>
          <a:p>
            <a:r>
              <a:rPr lang="en-GB" smtClean="0"/>
              <a:t>Date: Monday / 01 / October / 2019</a:t>
            </a:r>
            <a:endParaRPr lang="en-GB"/>
          </a:p>
        </p:txBody>
      </p:sp>
      <p:sp>
        <p:nvSpPr>
          <p:cNvPr id="11" name="Footer Placeholder 10"/>
          <p:cNvSpPr>
            <a:spLocks noGrp="1"/>
          </p:cNvSpPr>
          <p:nvPr>
            <p:ph type="ftr" sz="quarter" idx="11"/>
          </p:nvPr>
        </p:nvSpPr>
        <p:spPr/>
        <p:txBody>
          <a:bodyPr/>
          <a:lstStyle/>
          <a:p>
            <a:r>
              <a:rPr lang="en-GB" dirty="0" smtClean="0"/>
              <a:t>Advancing social justice, promoting decent work</a:t>
            </a:r>
            <a:endParaRPr lang="en-GB" dirty="0"/>
          </a:p>
        </p:txBody>
      </p:sp>
      <p:sp>
        <p:nvSpPr>
          <p:cNvPr id="28" name="Slide Number Placeholder 27"/>
          <p:cNvSpPr>
            <a:spLocks noGrp="1"/>
          </p:cNvSpPr>
          <p:nvPr>
            <p:ph type="sldNum" sz="quarter" idx="12"/>
          </p:nvPr>
        </p:nvSpPr>
        <p:spPr/>
        <p:txBody>
          <a:bodyPr/>
          <a:lstStyle/>
          <a:p>
            <a:fld id="{856227C0-AD57-4F9B-BAE3-EEFB0D0EE427}" type="slidenum">
              <a:rPr lang="en-GB" smtClean="0"/>
              <a:t>25</a:t>
            </a:fld>
            <a:endParaRPr lang="en-GB"/>
          </a:p>
        </p:txBody>
      </p:sp>
      <p:pic>
        <p:nvPicPr>
          <p:cNvPr id="3" name="Imagen 2" descr="25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5793" y="1600199"/>
            <a:ext cx="4465320" cy="4660392"/>
          </a:xfrm>
          <a:prstGeom prst="rect">
            <a:avLst/>
          </a:prstGeom>
        </p:spPr>
      </p:pic>
    </p:spTree>
    <p:extLst>
      <p:ext uri="{BB962C8B-B14F-4D97-AF65-F5344CB8AC3E}">
        <p14:creationId xmlns:p14="http://schemas.microsoft.com/office/powerpoint/2010/main" val="24370509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26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6921" y="1075763"/>
            <a:ext cx="5034188" cy="5199529"/>
          </a:xfrm>
          <a:prstGeom prst="rect">
            <a:avLst/>
          </a:prstGeom>
        </p:spPr>
      </p:pic>
      <p:sp>
        <p:nvSpPr>
          <p:cNvPr id="2" name="Title 1"/>
          <p:cNvSpPr>
            <a:spLocks noGrp="1"/>
          </p:cNvSpPr>
          <p:nvPr>
            <p:ph type="title"/>
          </p:nvPr>
        </p:nvSpPr>
        <p:spPr>
          <a:xfrm>
            <a:off x="490538" y="1423195"/>
            <a:ext cx="5523746" cy="720000"/>
          </a:xfrm>
        </p:spPr>
        <p:txBody>
          <a:bodyPr/>
          <a:lstStyle/>
          <a:p>
            <a:r>
              <a:rPr lang="fr-CH" b="0" dirty="0" smtClean="0"/>
              <a:t>How do hazardous substances get into the body?</a:t>
            </a:r>
            <a:endParaRPr lang="en-GB" b="0" dirty="0"/>
          </a:p>
        </p:txBody>
      </p:sp>
      <p:sp>
        <p:nvSpPr>
          <p:cNvPr id="3" name="Content Placeholder 2"/>
          <p:cNvSpPr>
            <a:spLocks noGrp="1"/>
          </p:cNvSpPr>
          <p:nvPr>
            <p:ph sz="half" idx="1"/>
          </p:nvPr>
        </p:nvSpPr>
        <p:spPr>
          <a:xfrm>
            <a:off x="509216" y="2393950"/>
            <a:ext cx="6179451" cy="4153606"/>
          </a:xfrm>
        </p:spPr>
        <p:txBody>
          <a:bodyPr/>
          <a:lstStyle/>
          <a:p>
            <a:pPr lvl="2"/>
            <a:r>
              <a:rPr lang="en-US" b="1" dirty="0" smtClean="0">
                <a:solidFill>
                  <a:schemeClr val="tx2"/>
                </a:solidFill>
                <a:latin typeface="Overpass Light" panose="00000400000000000000" pitchFamily="2" charset="0"/>
                <a:cs typeface="Overpass Light"/>
              </a:rPr>
              <a:t>Inhalation: </a:t>
            </a:r>
            <a:r>
              <a:rPr lang="en-US" dirty="0" smtClean="0">
                <a:solidFill>
                  <a:schemeClr val="tx2"/>
                </a:solidFill>
                <a:latin typeface="Overpass Light" panose="00000400000000000000" pitchFamily="2" charset="0"/>
                <a:cs typeface="Overpass Light"/>
              </a:rPr>
              <a:t>e.g. breathing in of gas, asbestos fibers, </a:t>
            </a:r>
            <a:br>
              <a:rPr lang="en-US" dirty="0" smtClean="0">
                <a:solidFill>
                  <a:schemeClr val="tx2"/>
                </a:solidFill>
                <a:latin typeface="Overpass Light" panose="00000400000000000000" pitchFamily="2" charset="0"/>
                <a:cs typeface="Overpass Light"/>
              </a:rPr>
            </a:br>
            <a:r>
              <a:rPr lang="en-US" dirty="0" smtClean="0">
                <a:solidFill>
                  <a:schemeClr val="tx2"/>
                </a:solidFill>
                <a:latin typeface="Overpass Light" panose="00000400000000000000" pitchFamily="2" charset="0"/>
                <a:cs typeface="Overpass Light"/>
              </a:rPr>
              <a:t>wood dust, mold, etc.</a:t>
            </a:r>
          </a:p>
          <a:p>
            <a:pPr marL="0" lvl="2" indent="0">
              <a:buNone/>
            </a:pPr>
            <a:endParaRPr lang="fr-CH" dirty="0">
              <a:solidFill>
                <a:schemeClr val="tx2"/>
              </a:solidFill>
              <a:latin typeface="Overpass Light" panose="00000400000000000000" pitchFamily="2" charset="0"/>
            </a:endParaRPr>
          </a:p>
          <a:p>
            <a:pPr lvl="2"/>
            <a:r>
              <a:rPr lang="en-US" b="1" dirty="0" smtClean="0">
                <a:solidFill>
                  <a:schemeClr val="tx2"/>
                </a:solidFill>
                <a:latin typeface="Overpass Light" panose="00000400000000000000" pitchFamily="2" charset="0"/>
                <a:cs typeface="Overpass Light"/>
              </a:rPr>
              <a:t>Absorption </a:t>
            </a:r>
            <a:r>
              <a:rPr lang="en-US" b="1" dirty="0">
                <a:solidFill>
                  <a:schemeClr val="tx2"/>
                </a:solidFill>
                <a:latin typeface="Overpass Light" panose="00000400000000000000" pitchFamily="2" charset="0"/>
                <a:cs typeface="Overpass Light"/>
              </a:rPr>
              <a:t>through the skin: </a:t>
            </a:r>
            <a:r>
              <a:rPr lang="en-US" b="1" dirty="0" smtClean="0">
                <a:solidFill>
                  <a:schemeClr val="tx2"/>
                </a:solidFill>
                <a:latin typeface="Overpass Light" panose="00000400000000000000" pitchFamily="2" charset="0"/>
                <a:cs typeface="Overpass Light"/>
              </a:rPr>
              <a:t> </a:t>
            </a:r>
            <a:r>
              <a:rPr lang="en-US" dirty="0" smtClean="0">
                <a:solidFill>
                  <a:schemeClr val="tx2"/>
                </a:solidFill>
                <a:latin typeface="Overpass Light" panose="00000400000000000000" pitchFamily="2" charset="0"/>
                <a:cs typeface="Overpass Light"/>
              </a:rPr>
              <a:t>e.g</a:t>
            </a:r>
            <a:r>
              <a:rPr lang="en-US" dirty="0">
                <a:solidFill>
                  <a:schemeClr val="tx2"/>
                </a:solidFill>
                <a:latin typeface="Overpass Light" panose="00000400000000000000" pitchFamily="2" charset="0"/>
                <a:cs typeface="Overpass Light"/>
              </a:rPr>
              <a:t>. for a </a:t>
            </a:r>
            <a:r>
              <a:rPr lang="en-US" dirty="0" smtClean="0">
                <a:solidFill>
                  <a:schemeClr val="tx2"/>
                </a:solidFill>
                <a:latin typeface="Overpass Light" panose="00000400000000000000" pitchFamily="2" charset="0"/>
                <a:cs typeface="Overpass Light"/>
              </a:rPr>
              <a:t>solvent</a:t>
            </a:r>
          </a:p>
          <a:p>
            <a:pPr lvl="2"/>
            <a:endParaRPr lang="en-US" dirty="0">
              <a:solidFill>
                <a:schemeClr val="tx2"/>
              </a:solidFill>
              <a:latin typeface="Overpass Light" panose="00000400000000000000" pitchFamily="2" charset="0"/>
            </a:endParaRPr>
          </a:p>
          <a:p>
            <a:pPr lvl="2"/>
            <a:r>
              <a:rPr lang="en-US" b="1" dirty="0" smtClean="0">
                <a:solidFill>
                  <a:schemeClr val="tx2"/>
                </a:solidFill>
                <a:latin typeface="Overpass Light" panose="00000400000000000000" pitchFamily="2" charset="0"/>
                <a:cs typeface="Overpass Light"/>
              </a:rPr>
              <a:t>Ingestion-swallowing: </a:t>
            </a:r>
            <a:r>
              <a:rPr lang="en-US" dirty="0" smtClean="0">
                <a:solidFill>
                  <a:schemeClr val="tx2"/>
                </a:solidFill>
                <a:latin typeface="Overpass Light" panose="00000400000000000000" pitchFamily="2" charset="0"/>
                <a:cs typeface="Overpass Light"/>
              </a:rPr>
              <a:t>e.g</a:t>
            </a:r>
            <a:r>
              <a:rPr lang="en-US" dirty="0">
                <a:solidFill>
                  <a:schemeClr val="tx2"/>
                </a:solidFill>
                <a:latin typeface="Overpass Light" panose="00000400000000000000" pitchFamily="2" charset="0"/>
                <a:cs typeface="Overpass Light"/>
              </a:rPr>
              <a:t>. a chemical stored in an unlabeled </a:t>
            </a:r>
            <a:r>
              <a:rPr lang="en-US" dirty="0" smtClean="0">
                <a:solidFill>
                  <a:schemeClr val="tx2"/>
                </a:solidFill>
                <a:latin typeface="Overpass Light" panose="00000400000000000000" pitchFamily="2" charset="0"/>
                <a:cs typeface="Overpass Light"/>
              </a:rPr>
              <a:t>bottle </a:t>
            </a:r>
          </a:p>
          <a:p>
            <a:pPr lvl="2"/>
            <a:endParaRPr lang="en-US" dirty="0">
              <a:solidFill>
                <a:schemeClr val="tx2"/>
              </a:solidFill>
              <a:latin typeface="Overpass Light" panose="00000400000000000000" pitchFamily="2" charset="0"/>
              <a:cs typeface="Overpass Light"/>
            </a:endParaRPr>
          </a:p>
          <a:p>
            <a:r>
              <a:rPr lang="en-US" dirty="0">
                <a:solidFill>
                  <a:schemeClr val="tx2"/>
                </a:solidFill>
                <a:latin typeface="Overpass Light" panose="00000400000000000000" pitchFamily="2" charset="0"/>
                <a:cs typeface="Overpass Light"/>
              </a:rPr>
              <a:t>Absorption means the uptake of a substance from the environment into the body</a:t>
            </a:r>
          </a:p>
          <a:p>
            <a:pPr lvl="2"/>
            <a:endParaRPr lang="fr-CH" dirty="0" smtClean="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26</a:t>
            </a:fld>
            <a:endParaRPr lang="en-GB"/>
          </a:p>
        </p:txBody>
      </p:sp>
    </p:spTree>
    <p:extLst>
      <p:ext uri="{BB962C8B-B14F-4D97-AF65-F5344CB8AC3E}">
        <p14:creationId xmlns:p14="http://schemas.microsoft.com/office/powerpoint/2010/main" val="247380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23195"/>
            <a:ext cx="5523746" cy="720000"/>
          </a:xfrm>
        </p:spPr>
        <p:txBody>
          <a:bodyPr/>
          <a:lstStyle/>
          <a:p>
            <a:r>
              <a:rPr lang="en-GB" b="0" dirty="0"/>
              <a:t>Psychosocial health hazards</a:t>
            </a:r>
          </a:p>
        </p:txBody>
      </p:sp>
      <p:sp>
        <p:nvSpPr>
          <p:cNvPr id="3" name="Content Placeholder 2"/>
          <p:cNvSpPr>
            <a:spLocks noGrp="1"/>
          </p:cNvSpPr>
          <p:nvPr>
            <p:ph sz="half" idx="1"/>
          </p:nvPr>
        </p:nvSpPr>
        <p:spPr>
          <a:xfrm>
            <a:off x="509216" y="2163049"/>
            <a:ext cx="5990694" cy="3482976"/>
          </a:xfrm>
        </p:spPr>
        <p:txBody>
          <a:bodyPr/>
          <a:lstStyle/>
          <a:p>
            <a:pPr lvl="2"/>
            <a:r>
              <a:rPr lang="en-GB" b="1" dirty="0" smtClean="0">
                <a:solidFill>
                  <a:schemeClr val="tx2"/>
                </a:solidFill>
                <a:latin typeface="Overpass Light"/>
                <a:cs typeface="Overpass Light"/>
              </a:rPr>
              <a:t>Work</a:t>
            </a:r>
            <a:r>
              <a:rPr lang="en-GB" b="1" dirty="0">
                <a:solidFill>
                  <a:schemeClr val="tx2"/>
                </a:solidFill>
                <a:latin typeface="Overpass Light"/>
                <a:cs typeface="Overpass Light"/>
              </a:rPr>
              <a:t>-related stress: </a:t>
            </a:r>
            <a:r>
              <a:rPr lang="en-GB" b="0" dirty="0">
                <a:solidFill>
                  <a:schemeClr val="tx2"/>
                </a:solidFill>
                <a:latin typeface="Overpass Light"/>
                <a:cs typeface="Overpass Light"/>
              </a:rPr>
              <a:t>demands of the job do not match or exceed the capabilities, resources, or needs of the </a:t>
            </a:r>
            <a:r>
              <a:rPr lang="en-GB" b="0" dirty="0" smtClean="0">
                <a:solidFill>
                  <a:schemeClr val="tx2"/>
                </a:solidFill>
                <a:latin typeface="Overpass Light"/>
                <a:cs typeface="Overpass Light"/>
              </a:rPr>
              <a:t>worker</a:t>
            </a:r>
          </a:p>
          <a:p>
            <a:pPr lvl="2"/>
            <a:endParaRPr lang="en-GB" dirty="0">
              <a:solidFill>
                <a:schemeClr val="tx2"/>
              </a:solidFill>
              <a:latin typeface="Overpass Light"/>
              <a:cs typeface="Overpass Light"/>
            </a:endParaRPr>
          </a:p>
          <a:p>
            <a:pPr lvl="2"/>
            <a:r>
              <a:rPr lang="en-GB" b="1" dirty="0" smtClean="0">
                <a:solidFill>
                  <a:schemeClr val="tx2"/>
                </a:solidFill>
                <a:latin typeface="Overpass Light"/>
                <a:cs typeface="Overpass Light"/>
              </a:rPr>
              <a:t>Violence </a:t>
            </a:r>
            <a:r>
              <a:rPr lang="en-GB" b="1" dirty="0">
                <a:solidFill>
                  <a:schemeClr val="tx2"/>
                </a:solidFill>
                <a:latin typeface="Overpass Light"/>
                <a:cs typeface="Overpass Light"/>
              </a:rPr>
              <a:t>and harassment: </a:t>
            </a:r>
            <a:r>
              <a:rPr lang="en-US" b="0" dirty="0">
                <a:solidFill>
                  <a:schemeClr val="tx2"/>
                </a:solidFill>
                <a:latin typeface="Overpass Light"/>
                <a:cs typeface="Overpass Light"/>
              </a:rPr>
              <a:t>unacceptable </a:t>
            </a:r>
            <a:r>
              <a:rPr lang="en-US" b="0" dirty="0" err="1">
                <a:solidFill>
                  <a:schemeClr val="tx2"/>
                </a:solidFill>
                <a:latin typeface="Overpass Light"/>
                <a:cs typeface="Overpass Light"/>
              </a:rPr>
              <a:t>behaviours</a:t>
            </a:r>
            <a:r>
              <a:rPr lang="en-US" b="0" dirty="0">
                <a:solidFill>
                  <a:schemeClr val="tx2"/>
                </a:solidFill>
                <a:latin typeface="Overpass Light"/>
                <a:cs typeface="Overpass Light"/>
              </a:rPr>
              <a:t> and practices, or threats, whether a single occurrence or repeated, that aim at, result in, or are likely to result in physical, psychological, sexual or economic harm</a:t>
            </a:r>
            <a:r>
              <a:rPr lang="en-GB" b="0" dirty="0">
                <a:solidFill>
                  <a:schemeClr val="tx2"/>
                </a:solidFill>
                <a:latin typeface="Overpass Light"/>
                <a:cs typeface="Overpass Light"/>
              </a:rPr>
              <a:t> </a:t>
            </a:r>
            <a:endParaRPr lang="en-GB" b="0" dirty="0" smtClean="0">
              <a:solidFill>
                <a:schemeClr val="tx2"/>
              </a:solidFill>
              <a:latin typeface="Overpass Light"/>
              <a:cs typeface="Overpass Light"/>
            </a:endParaRPr>
          </a:p>
          <a:p>
            <a:pPr lvl="2"/>
            <a:endParaRPr lang="en-GB" dirty="0">
              <a:solidFill>
                <a:schemeClr val="tx2"/>
              </a:solidFill>
              <a:latin typeface="Overpass Light"/>
              <a:cs typeface="Overpass Light"/>
            </a:endParaRPr>
          </a:p>
          <a:p>
            <a:pPr lvl="2"/>
            <a:r>
              <a:rPr lang="en-US" b="1" dirty="0" smtClean="0">
                <a:solidFill>
                  <a:schemeClr val="tx2"/>
                </a:solidFill>
                <a:latin typeface="Overpass Light"/>
                <a:cs typeface="Overpass Light"/>
              </a:rPr>
              <a:t>Gender</a:t>
            </a:r>
            <a:r>
              <a:rPr lang="en-US" b="1" dirty="0">
                <a:solidFill>
                  <a:schemeClr val="tx2"/>
                </a:solidFill>
                <a:latin typeface="Overpass Light"/>
                <a:cs typeface="Overpass Light"/>
              </a:rPr>
              <a:t>-based violence and harassment </a:t>
            </a:r>
            <a:r>
              <a:rPr lang="en-US" b="0" dirty="0">
                <a:solidFill>
                  <a:schemeClr val="tx2"/>
                </a:solidFill>
                <a:latin typeface="Overpass Light"/>
                <a:cs typeface="Overpass Light"/>
              </a:rPr>
              <a:t>means violence and harassment directed at persons because of their sex or gender</a:t>
            </a:r>
            <a:endParaRPr lang="en-GB" b="0" dirty="0">
              <a:solidFill>
                <a:schemeClr val="tx2"/>
              </a:solidFill>
              <a:latin typeface="Overpass Light"/>
              <a:cs typeface="Overpass Light"/>
            </a:endParaRPr>
          </a:p>
          <a:p>
            <a:pPr lvl="2"/>
            <a:endParaRPr lang="en-US" dirty="0">
              <a:solidFill>
                <a:schemeClr val="tx2"/>
              </a:solidFill>
              <a:latin typeface="Overpass Light"/>
              <a:cs typeface="Overpass Light"/>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27</a:t>
            </a:fld>
            <a:endParaRPr lang="en-GB"/>
          </a:p>
        </p:txBody>
      </p:sp>
      <p:pic>
        <p:nvPicPr>
          <p:cNvPr id="9" name="Imagen 8" descr="27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3252" y="1273633"/>
            <a:ext cx="5364755" cy="4912014"/>
          </a:xfrm>
          <a:prstGeom prst="rect">
            <a:avLst/>
          </a:prstGeom>
        </p:spPr>
      </p:pic>
    </p:spTree>
    <p:extLst>
      <p:ext uri="{BB962C8B-B14F-4D97-AF65-F5344CB8AC3E}">
        <p14:creationId xmlns:p14="http://schemas.microsoft.com/office/powerpoint/2010/main" val="42938322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a:xfrm>
            <a:off x="490538" y="1423195"/>
            <a:ext cx="5523746" cy="720000"/>
          </a:xfrm>
        </p:spPr>
        <p:txBody>
          <a:bodyPr/>
          <a:lstStyle/>
          <a:p>
            <a:r>
              <a:rPr lang="en-GB" b="0" dirty="0" smtClean="0"/>
              <a:t>Risk</a:t>
            </a:r>
            <a:endParaRPr lang="en-GB" b="0" dirty="0"/>
          </a:p>
        </p:txBody>
      </p:sp>
      <p:sp>
        <p:nvSpPr>
          <p:cNvPr id="3" name="Content Placeholder 2"/>
          <p:cNvSpPr>
            <a:spLocks noGrp="1"/>
          </p:cNvSpPr>
          <p:nvPr>
            <p:ph sz="half" idx="1"/>
          </p:nvPr>
        </p:nvSpPr>
        <p:spPr>
          <a:xfrm>
            <a:off x="524896" y="1818090"/>
            <a:ext cx="4554942" cy="3482976"/>
          </a:xfrm>
        </p:spPr>
        <p:txBody>
          <a:bodyPr/>
          <a:lstStyle/>
          <a:p>
            <a:pPr marL="0" lvl="2" indent="0">
              <a:buNone/>
            </a:pPr>
            <a:endParaRPr lang="en-GB" dirty="0" smtClean="0">
              <a:solidFill>
                <a:schemeClr val="tx2"/>
              </a:solidFill>
              <a:latin typeface="Overpass Light"/>
              <a:cs typeface="Overpass Light"/>
            </a:endParaRPr>
          </a:p>
          <a:p>
            <a:pPr lvl="2"/>
            <a:r>
              <a:rPr lang="en-US" b="1" dirty="0" smtClean="0">
                <a:solidFill>
                  <a:schemeClr val="accent2"/>
                </a:solidFill>
                <a:latin typeface="Overpass Light"/>
                <a:cs typeface="Overpass Light"/>
              </a:rPr>
              <a:t>Risk </a:t>
            </a:r>
            <a:r>
              <a:rPr lang="en-US" b="1" dirty="0">
                <a:solidFill>
                  <a:schemeClr val="accent2"/>
                </a:solidFill>
                <a:latin typeface="Overpass Light"/>
                <a:cs typeface="Overpass Light"/>
              </a:rPr>
              <a:t>= Probability x </a:t>
            </a:r>
            <a:r>
              <a:rPr lang="en-US" b="1" dirty="0" smtClean="0">
                <a:solidFill>
                  <a:schemeClr val="accent2"/>
                </a:solidFill>
                <a:latin typeface="Overpass Light"/>
                <a:cs typeface="Overpass Light"/>
              </a:rPr>
              <a:t>Severity</a:t>
            </a:r>
          </a:p>
          <a:p>
            <a:pPr marL="0" lvl="2" indent="0">
              <a:buNone/>
            </a:pPr>
            <a:endParaRPr lang="en-US" dirty="0">
              <a:solidFill>
                <a:schemeClr val="tx2"/>
              </a:solidFill>
              <a:latin typeface="Overpass Light"/>
              <a:cs typeface="Overpass Light"/>
            </a:endParaRPr>
          </a:p>
          <a:p>
            <a:pPr lvl="2"/>
            <a:r>
              <a:rPr lang="en-US" dirty="0" smtClean="0">
                <a:solidFill>
                  <a:schemeClr val="tx2"/>
                </a:solidFill>
                <a:latin typeface="Overpass Light"/>
                <a:cs typeface="Overpass Light"/>
              </a:rPr>
              <a:t>Risk </a:t>
            </a:r>
            <a:r>
              <a:rPr lang="en-US" dirty="0">
                <a:solidFill>
                  <a:schemeClr val="tx2"/>
                </a:solidFill>
                <a:latin typeface="Overpass Light"/>
                <a:cs typeface="Overpass Light"/>
              </a:rPr>
              <a:t>is a combination of the </a:t>
            </a:r>
            <a:r>
              <a:rPr lang="en-US" b="1" dirty="0">
                <a:solidFill>
                  <a:srgbClr val="FA3C4B"/>
                </a:solidFill>
                <a:latin typeface="Overpass Light"/>
                <a:cs typeface="Overpass Light"/>
              </a:rPr>
              <a:t>probability</a:t>
            </a:r>
            <a:r>
              <a:rPr lang="en-US" dirty="0">
                <a:solidFill>
                  <a:schemeClr val="tx2"/>
                </a:solidFill>
                <a:latin typeface="Overpass Light"/>
                <a:cs typeface="Overpass Light"/>
              </a:rPr>
              <a:t> –high or low- that a hazard will cause harm, together with an indication of </a:t>
            </a:r>
            <a:r>
              <a:rPr lang="en-US" b="1" dirty="0">
                <a:solidFill>
                  <a:srgbClr val="FA3C4B"/>
                </a:solidFill>
                <a:latin typeface="Overpass Light"/>
                <a:cs typeface="Overpass Light"/>
              </a:rPr>
              <a:t>how serious the harm </a:t>
            </a:r>
            <a:r>
              <a:rPr lang="en-US" dirty="0">
                <a:solidFill>
                  <a:schemeClr val="tx2"/>
                </a:solidFill>
                <a:latin typeface="Overpass Light"/>
                <a:cs typeface="Overpass Light"/>
              </a:rPr>
              <a:t>could </a:t>
            </a:r>
            <a:r>
              <a:rPr lang="en-US" dirty="0" smtClean="0">
                <a:solidFill>
                  <a:schemeClr val="tx2"/>
                </a:solidFill>
                <a:latin typeface="Overpass Light"/>
                <a:cs typeface="Overpass Light"/>
              </a:rPr>
              <a:t>be</a:t>
            </a:r>
          </a:p>
          <a:p>
            <a:pPr lvl="2"/>
            <a:endParaRPr lang="en-US" dirty="0">
              <a:solidFill>
                <a:schemeClr val="tx2"/>
              </a:solidFill>
              <a:latin typeface="Overpass Light"/>
              <a:cs typeface="Overpass Light"/>
            </a:endParaRPr>
          </a:p>
          <a:p>
            <a:pPr lvl="2"/>
            <a:r>
              <a:rPr lang="en-US" b="1" dirty="0" smtClean="0">
                <a:solidFill>
                  <a:srgbClr val="FA3C4B"/>
                </a:solidFill>
                <a:latin typeface="Overpass Light"/>
                <a:cs typeface="Overpass Light"/>
              </a:rPr>
              <a:t>Acceptable </a:t>
            </a:r>
            <a:r>
              <a:rPr lang="en-US" b="1" dirty="0">
                <a:solidFill>
                  <a:srgbClr val="FA3C4B"/>
                </a:solidFill>
                <a:latin typeface="Overpass Light"/>
                <a:cs typeface="Overpass Light"/>
              </a:rPr>
              <a:t>Risk </a:t>
            </a:r>
            <a:r>
              <a:rPr lang="en-US" dirty="0">
                <a:solidFill>
                  <a:schemeClr val="tx2"/>
                </a:solidFill>
                <a:latin typeface="Overpass Light"/>
                <a:cs typeface="Overpass Light"/>
              </a:rPr>
              <a:t>is the degree to which a person, an organization or a society is willing to tolerate something that poses a danger of illness or </a:t>
            </a:r>
            <a:r>
              <a:rPr lang="en-US" dirty="0" smtClean="0">
                <a:solidFill>
                  <a:schemeClr val="tx2"/>
                </a:solidFill>
                <a:latin typeface="Overpass Light"/>
                <a:cs typeface="Overpass Light"/>
              </a:rPr>
              <a:t>injury</a:t>
            </a:r>
            <a:endParaRPr lang="en-US" dirty="0">
              <a:solidFill>
                <a:schemeClr val="tx2"/>
              </a:solidFill>
              <a:latin typeface="Overpass Light"/>
              <a:cs typeface="Overpass Light"/>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28</a:t>
            </a:fld>
            <a:endParaRPr lang="en-GB"/>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8949" y="2550197"/>
            <a:ext cx="6617525" cy="24987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69616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fr-CH" b="0" dirty="0"/>
              <a:t>What hazard is </a:t>
            </a:r>
            <a:r>
              <a:rPr lang="fr-CH" b="0" dirty="0" smtClean="0"/>
              <a:t>present </a:t>
            </a:r>
            <a:r>
              <a:rPr lang="fr-CH" b="0" dirty="0"/>
              <a:t>here?</a:t>
            </a:r>
            <a:endParaRPr lang="es-ES" b="0" dirty="0"/>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smtClean="0"/>
              <a:t>Advancing social justice, promoting decent work</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29</a:t>
            </a:fld>
            <a:endParaRPr lang="en-GB"/>
          </a:p>
        </p:txBody>
      </p:sp>
      <p:sp>
        <p:nvSpPr>
          <p:cNvPr id="12" name="Marcador de contenido 11"/>
          <p:cNvSpPr>
            <a:spLocks noGrp="1"/>
          </p:cNvSpPr>
          <p:nvPr>
            <p:ph type="body" sz="quarter" idx="13"/>
          </p:nvPr>
        </p:nvSpPr>
        <p:spPr>
          <a:xfrm>
            <a:off x="490538" y="3726498"/>
            <a:ext cx="7380000" cy="3482976"/>
          </a:xfrm>
        </p:spPr>
        <p:txBody>
          <a:bodyPr/>
          <a:lstStyle/>
          <a:p>
            <a:r>
              <a:rPr lang="en-GB" b="1" dirty="0" smtClean="0">
                <a:solidFill>
                  <a:srgbClr val="FA3C4B"/>
                </a:solidFill>
                <a:cs typeface="Overpass Bold"/>
              </a:rPr>
              <a:t>Remember</a:t>
            </a:r>
            <a:r>
              <a:rPr lang="en-GB" b="0" dirty="0" smtClean="0">
                <a:solidFill>
                  <a:srgbClr val="FA3C4B"/>
                </a:solidFill>
                <a:cs typeface="Overpass Bold"/>
              </a:rPr>
              <a:t> </a:t>
            </a:r>
            <a:r>
              <a:rPr lang="en-GB" b="0" dirty="0" smtClean="0">
                <a:latin typeface="Overpass Light"/>
                <a:cs typeface="Overpass Light"/>
              </a:rPr>
              <a:t/>
            </a:r>
            <a:br>
              <a:rPr lang="en-GB" b="0" dirty="0" smtClean="0">
                <a:latin typeface="Overpass Light"/>
                <a:cs typeface="Overpass Light"/>
              </a:rPr>
            </a:br>
            <a:r>
              <a:rPr lang="en-GB" b="0" dirty="0" smtClean="0">
                <a:latin typeface="Overpass Light"/>
                <a:cs typeface="Overpass Light"/>
              </a:rPr>
              <a:t/>
            </a:r>
            <a:br>
              <a:rPr lang="en-GB" b="0" dirty="0" smtClean="0">
                <a:latin typeface="Overpass Light"/>
                <a:cs typeface="Overpass Light"/>
              </a:rPr>
            </a:br>
            <a:r>
              <a:rPr lang="en-US" altLang="en-US" b="0" dirty="0" smtClean="0">
                <a:solidFill>
                  <a:prstClr val="black"/>
                </a:solidFill>
                <a:latin typeface="Overpass Light"/>
                <a:cs typeface="Overpass Light"/>
              </a:rPr>
              <a:t>A </a:t>
            </a:r>
            <a:r>
              <a:rPr lang="en-US" altLang="en-US" b="0" u="sng" dirty="0">
                <a:solidFill>
                  <a:prstClr val="black"/>
                </a:solidFill>
                <a:latin typeface="Overpass Light"/>
                <a:cs typeface="Overpass Light"/>
              </a:rPr>
              <a:t>hazard</a:t>
            </a:r>
            <a:r>
              <a:rPr lang="en-US" altLang="en-US" b="0" dirty="0">
                <a:solidFill>
                  <a:prstClr val="black"/>
                </a:solidFill>
                <a:latin typeface="Overpass Light"/>
                <a:cs typeface="Overpass Light"/>
              </a:rPr>
              <a:t> is anything that may cause harm</a:t>
            </a:r>
            <a:endParaRPr lang="en-GB" b="0" dirty="0">
              <a:latin typeface="Overpass Light"/>
              <a:cs typeface="Overpass Light"/>
            </a:endParaRPr>
          </a:p>
        </p:txBody>
      </p:sp>
      <p:pic>
        <p:nvPicPr>
          <p:cNvPr id="3" name="Imagen 2" descr="29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6775" y="1382460"/>
            <a:ext cx="3465576" cy="46055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158573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CH" b="0" dirty="0" smtClean="0"/>
              <a:t>About the ILO</a:t>
            </a:r>
            <a:endParaRPr lang="es-ES" b="0" dirty="0"/>
          </a:p>
        </p:txBody>
      </p:sp>
      <p:sp>
        <p:nvSpPr>
          <p:cNvPr id="3" name="Marcador de contenido 2"/>
          <p:cNvSpPr>
            <a:spLocks noGrp="1"/>
          </p:cNvSpPr>
          <p:nvPr>
            <p:ph sz="half" idx="1"/>
          </p:nvPr>
        </p:nvSpPr>
        <p:spPr>
          <a:xfrm>
            <a:off x="503367" y="2175878"/>
            <a:ext cx="3412800" cy="3482976"/>
          </a:xfrm>
        </p:spPr>
        <p:txBody>
          <a:bodyPr/>
          <a:lstStyle/>
          <a:p>
            <a:r>
              <a:rPr lang="fr-CH" dirty="0" smtClean="0">
                <a:solidFill>
                  <a:srgbClr val="FF0000"/>
                </a:solidFill>
              </a:rPr>
              <a:t>LABADMIN OSH</a:t>
            </a:r>
          </a:p>
          <a:p>
            <a:r>
              <a:rPr lang="en-US" sz="1400" b="0" dirty="0">
                <a:solidFill>
                  <a:schemeClr val="tx2"/>
                </a:solidFill>
                <a:latin typeface="Overpass Light"/>
                <a:cs typeface="Overpass Light"/>
              </a:rPr>
              <a:t>LABADMIN/OSH works in the areas of  </a:t>
            </a:r>
            <a:r>
              <a:rPr lang="en-US" sz="1400" b="0" dirty="0" err="1">
                <a:solidFill>
                  <a:schemeClr val="tx2"/>
                </a:solidFill>
                <a:latin typeface="Overpass Light"/>
                <a:cs typeface="Overpass Light"/>
              </a:rPr>
              <a:t>labour</a:t>
            </a:r>
            <a:r>
              <a:rPr lang="en-US" sz="1400" b="0" dirty="0">
                <a:solidFill>
                  <a:schemeClr val="tx2"/>
                </a:solidFill>
                <a:latin typeface="Overpass Light"/>
                <a:cs typeface="Overpass Light"/>
              </a:rPr>
              <a:t> administration, </a:t>
            </a:r>
            <a:r>
              <a:rPr lang="en-US" sz="1400" b="0" dirty="0" err="1">
                <a:solidFill>
                  <a:schemeClr val="tx2"/>
                </a:solidFill>
                <a:latin typeface="Overpass Light"/>
                <a:cs typeface="Overpass Light"/>
              </a:rPr>
              <a:t>labour</a:t>
            </a:r>
            <a:r>
              <a:rPr lang="en-US" sz="1400" b="0" dirty="0">
                <a:solidFill>
                  <a:schemeClr val="tx2"/>
                </a:solidFill>
                <a:latin typeface="Overpass Light"/>
                <a:cs typeface="Overpass Light"/>
              </a:rPr>
              <a:t> inspection and occupational safety and health to develop comprehensive strategies that deliver services and products that are solutions to governments, employers, and workers priority problems. Through the </a:t>
            </a:r>
            <a:r>
              <a:rPr lang="en-US" sz="1400" b="0" dirty="0" err="1">
                <a:solidFill>
                  <a:schemeClr val="tx2"/>
                </a:solidFill>
                <a:latin typeface="Overpass Light"/>
                <a:cs typeface="Overpass Light"/>
              </a:rPr>
              <a:t>Safety+Health</a:t>
            </a:r>
            <a:r>
              <a:rPr lang="en-US" sz="1400" b="0" dirty="0">
                <a:solidFill>
                  <a:schemeClr val="tx2"/>
                </a:solidFill>
                <a:latin typeface="Overpass Light"/>
                <a:cs typeface="Overpass Light"/>
              </a:rPr>
              <a:t> Flagship </a:t>
            </a:r>
            <a:r>
              <a:rPr lang="en-US" sz="1400" b="0" dirty="0" err="1">
                <a:solidFill>
                  <a:schemeClr val="tx2"/>
                </a:solidFill>
                <a:latin typeface="Overpass Light"/>
                <a:cs typeface="Overpass Light"/>
              </a:rPr>
              <a:t>Programme</a:t>
            </a:r>
            <a:r>
              <a:rPr lang="en-US" sz="1400" b="0" dirty="0">
                <a:solidFill>
                  <a:schemeClr val="tx2"/>
                </a:solidFill>
                <a:latin typeface="Overpass Light"/>
                <a:cs typeface="Overpass Light"/>
              </a:rPr>
              <a:t>, it offers </a:t>
            </a:r>
            <a:r>
              <a:rPr lang="en-US" sz="1400" b="0" dirty="0" smtClean="0">
                <a:solidFill>
                  <a:schemeClr val="tx2"/>
                </a:solidFill>
                <a:latin typeface="Overpass Light"/>
                <a:cs typeface="Overpass Light"/>
              </a:rPr>
              <a:t>support to ILO constituents </a:t>
            </a:r>
            <a:r>
              <a:rPr lang="en-US" sz="1400" b="0" dirty="0">
                <a:solidFill>
                  <a:schemeClr val="tx2"/>
                </a:solidFill>
                <a:latin typeface="Overpass Light"/>
                <a:cs typeface="Overpass Light"/>
              </a:rPr>
              <a:t>on 4 strategic areas: building knowledge, strengthening national capacities, creating conducive national frameworks  and promoting demand for safe and healthy workplaces</a:t>
            </a:r>
            <a:endParaRPr lang="es-ES" sz="1400" b="0" dirty="0">
              <a:solidFill>
                <a:schemeClr val="tx2"/>
              </a:solidFill>
            </a:endParaRPr>
          </a:p>
        </p:txBody>
      </p:sp>
      <p:sp>
        <p:nvSpPr>
          <p:cNvPr id="4" name="Marcador de contenido 3"/>
          <p:cNvSpPr>
            <a:spLocks noGrp="1"/>
          </p:cNvSpPr>
          <p:nvPr>
            <p:ph sz="half" idx="2"/>
          </p:nvPr>
        </p:nvSpPr>
        <p:spPr>
          <a:xfrm>
            <a:off x="4402429" y="2175877"/>
            <a:ext cx="3412800" cy="3482977"/>
          </a:xfrm>
        </p:spPr>
        <p:txBody>
          <a:bodyPr/>
          <a:lstStyle/>
          <a:p>
            <a:pPr>
              <a:lnSpc>
                <a:spcPct val="110000"/>
              </a:lnSpc>
            </a:pPr>
            <a:endParaRPr lang="en-US" sz="1400" b="0" dirty="0" smtClean="0">
              <a:solidFill>
                <a:schemeClr val="tx2"/>
              </a:solidFill>
              <a:latin typeface="Overpass Light"/>
              <a:cs typeface="Overpass Light"/>
            </a:endParaRPr>
          </a:p>
          <a:p>
            <a:r>
              <a:rPr lang="en-US" sz="1400" b="0" dirty="0" smtClean="0">
                <a:solidFill>
                  <a:schemeClr val="tx2"/>
                </a:solidFill>
                <a:latin typeface="Overpass Light"/>
                <a:cs typeface="Overpass Light"/>
              </a:rPr>
              <a:t>SCORE </a:t>
            </a:r>
            <a:r>
              <a:rPr lang="en-US" sz="1400" b="0" dirty="0">
                <a:solidFill>
                  <a:schemeClr val="tx2"/>
                </a:solidFill>
                <a:latin typeface="Overpass Light"/>
                <a:cs typeface="Overpass Light"/>
              </a:rPr>
              <a:t>is an ILO global </a:t>
            </a:r>
            <a:r>
              <a:rPr lang="en-US" sz="1400" b="0" dirty="0" err="1">
                <a:solidFill>
                  <a:schemeClr val="tx2"/>
                </a:solidFill>
                <a:latin typeface="Overpass Light"/>
                <a:cs typeface="Overpass Light"/>
              </a:rPr>
              <a:t>programme</a:t>
            </a:r>
            <a:r>
              <a:rPr lang="en-US" sz="1400" b="0" dirty="0">
                <a:solidFill>
                  <a:schemeClr val="tx2"/>
                </a:solidFill>
                <a:latin typeface="Overpass Light"/>
                <a:cs typeface="Overpass Light"/>
              </a:rPr>
              <a:t> that improves productivity and working conditions in small and medium enterprises (SMEs). The primary goal of the global </a:t>
            </a:r>
            <a:r>
              <a:rPr lang="en-US" sz="1400" b="0" dirty="0" err="1">
                <a:solidFill>
                  <a:schemeClr val="tx2"/>
                </a:solidFill>
                <a:latin typeface="Overpass Light"/>
                <a:cs typeface="Overpass Light"/>
              </a:rPr>
              <a:t>programme</a:t>
            </a:r>
            <a:r>
              <a:rPr lang="en-US" sz="1400" b="0" dirty="0">
                <a:solidFill>
                  <a:schemeClr val="tx2"/>
                </a:solidFill>
                <a:latin typeface="Overpass Light"/>
                <a:cs typeface="Overpass Light"/>
              </a:rPr>
              <a:t> is the effective implementation of SCORE Training - which combines practical classroom training with in-factory consulting</a:t>
            </a:r>
            <a:r>
              <a:rPr lang="en-US" sz="1400" b="0" dirty="0" smtClean="0">
                <a:solidFill>
                  <a:schemeClr val="tx2"/>
                </a:solidFill>
                <a:latin typeface="Overpass Light"/>
                <a:cs typeface="Overpass Light"/>
              </a:rPr>
              <a:t>. More information: ilo.org/score  </a:t>
            </a:r>
            <a:endParaRPr lang="fr-CH" sz="1400" b="0" dirty="0">
              <a:solidFill>
                <a:schemeClr val="tx2"/>
              </a:solidFill>
              <a:latin typeface="Overpass Light"/>
              <a:cs typeface="Overpass Light"/>
            </a:endParaRPr>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dirty="0" smtClean="0"/>
              <a:t>Advancing social justice, promoting decent work</a:t>
            </a:r>
            <a:endParaRPr lang="en-GB" dirty="0"/>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a:t>
            </a:fld>
            <a:endParaRPr lang="en-GB"/>
          </a:p>
        </p:txBody>
      </p:sp>
      <p:sp>
        <p:nvSpPr>
          <p:cNvPr id="8" name="Marcador de contenido 7"/>
          <p:cNvSpPr>
            <a:spLocks noGrp="1"/>
          </p:cNvSpPr>
          <p:nvPr>
            <p:ph sz="half" idx="13"/>
          </p:nvPr>
        </p:nvSpPr>
        <p:spPr>
          <a:xfrm>
            <a:off x="8301491" y="2175877"/>
            <a:ext cx="3412800" cy="3482977"/>
          </a:xfrm>
        </p:spPr>
        <p:txBody>
          <a:bodyPr/>
          <a:lstStyle/>
          <a:p>
            <a:pPr algn="ctr"/>
            <a:endParaRPr lang="fr-CH" sz="1400" b="0" dirty="0">
              <a:solidFill>
                <a:schemeClr val="tx2"/>
              </a:solidFill>
              <a:latin typeface="Overpass Light"/>
              <a:cs typeface="Overpass Light"/>
            </a:endParaRPr>
          </a:p>
          <a:p>
            <a:r>
              <a:rPr lang="en-GB" sz="1400" b="0" dirty="0" smtClean="0">
                <a:solidFill>
                  <a:schemeClr val="tx2"/>
                </a:solidFill>
                <a:latin typeface="Overpass Light"/>
                <a:cs typeface="Overpass Light"/>
              </a:rPr>
              <a:t>VZF </a:t>
            </a:r>
            <a:r>
              <a:rPr lang="en-GB" sz="1400" b="0" dirty="0">
                <a:solidFill>
                  <a:schemeClr val="tx2"/>
                </a:solidFill>
                <a:latin typeface="Overpass Light"/>
                <a:cs typeface="Overpass Light"/>
              </a:rPr>
              <a:t>brings together governments, employers’ and workers’ organizations, companies, and other stakeholders to jointly advance towards the vision of achieving zero severe and fatal work-related accidents, injuries and diseases in global supply chains. </a:t>
            </a:r>
            <a:r>
              <a:rPr lang="en-GB" sz="1400" b="0" dirty="0" smtClean="0">
                <a:solidFill>
                  <a:schemeClr val="tx2"/>
                </a:solidFill>
                <a:latin typeface="Overpass Light"/>
                <a:cs typeface="Overpass Light"/>
              </a:rPr>
              <a:t>It </a:t>
            </a:r>
            <a:r>
              <a:rPr lang="en-GB" sz="1400" b="0" dirty="0">
                <a:solidFill>
                  <a:schemeClr val="tx2"/>
                </a:solidFill>
                <a:latin typeface="Overpass Light"/>
                <a:cs typeface="Overpass Light"/>
              </a:rPr>
              <a:t>works at global, country and workplace </a:t>
            </a:r>
            <a:r>
              <a:rPr lang="en-GB" sz="1400" b="0" dirty="0" smtClean="0">
                <a:solidFill>
                  <a:schemeClr val="tx2"/>
                </a:solidFill>
                <a:latin typeface="Overpass Light"/>
                <a:cs typeface="Overpass Light"/>
              </a:rPr>
              <a:t>levels to </a:t>
            </a:r>
            <a:r>
              <a:rPr lang="en-GB" sz="1400" b="0" dirty="0">
                <a:solidFill>
                  <a:schemeClr val="tx2"/>
                </a:solidFill>
                <a:latin typeface="Overpass Light"/>
                <a:cs typeface="Overpass Light"/>
              </a:rPr>
              <a:t>strengthen the </a:t>
            </a:r>
            <a:r>
              <a:rPr lang="en-GB" sz="1400" b="0" dirty="0" smtClean="0">
                <a:solidFill>
                  <a:schemeClr val="tx2"/>
                </a:solidFill>
                <a:latin typeface="Overpass Light"/>
                <a:cs typeface="Overpass Light"/>
              </a:rPr>
              <a:t>enabling </a:t>
            </a:r>
            <a:r>
              <a:rPr lang="en-GB" sz="1400" b="0" dirty="0">
                <a:solidFill>
                  <a:schemeClr val="tx2"/>
                </a:solidFill>
                <a:latin typeface="Overpass Light"/>
                <a:cs typeface="Overpass Light"/>
              </a:rPr>
              <a:t>environment for safe and healthy working conditions; improve national legal and policy frameworks; and implement more effective prevention, protection and compensation mechanisms for women and men working in targeted supply </a:t>
            </a:r>
            <a:r>
              <a:rPr lang="en-GB" sz="1400" b="0" dirty="0" smtClean="0">
                <a:solidFill>
                  <a:schemeClr val="tx2"/>
                </a:solidFill>
                <a:latin typeface="Overpass Light"/>
                <a:cs typeface="Overpass Light"/>
              </a:rPr>
              <a:t>chains. </a:t>
            </a:r>
            <a:r>
              <a:rPr lang="en-GB" sz="1400" b="0" dirty="0">
                <a:solidFill>
                  <a:schemeClr val="tx2"/>
                </a:solidFill>
                <a:latin typeface="Overpass Light"/>
                <a:cs typeface="Overpass Light"/>
              </a:rPr>
              <a:t>More information: ilo.org/</a:t>
            </a:r>
            <a:r>
              <a:rPr lang="en-GB" sz="1400" b="0" dirty="0" err="1">
                <a:solidFill>
                  <a:schemeClr val="tx2"/>
                </a:solidFill>
                <a:latin typeface="Overpass Light"/>
                <a:cs typeface="Overpass Light"/>
              </a:rPr>
              <a:t>vzf</a:t>
            </a:r>
            <a:r>
              <a:rPr lang="en-GB" sz="1400" b="0" dirty="0">
                <a:solidFill>
                  <a:schemeClr val="tx2"/>
                </a:solidFill>
                <a:latin typeface="Overpass Light"/>
                <a:cs typeface="Overpass Light"/>
              </a:rPr>
              <a:t> </a:t>
            </a:r>
          </a:p>
        </p:txBody>
      </p:sp>
      <p:pic>
        <p:nvPicPr>
          <p:cNvPr id="9" name="Imagen 8" descr="SCOR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7325" y="2008475"/>
            <a:ext cx="1306714" cy="698698"/>
          </a:xfrm>
          <a:prstGeom prst="rect">
            <a:avLst/>
          </a:prstGeom>
        </p:spPr>
      </p:pic>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7716" y="1807631"/>
            <a:ext cx="1579500" cy="1116156"/>
          </a:xfrm>
          <a:prstGeom prst="rect">
            <a:avLst/>
          </a:prstGeom>
        </p:spPr>
      </p:pic>
    </p:spTree>
    <p:extLst>
      <p:ext uri="{BB962C8B-B14F-4D97-AF65-F5344CB8AC3E}">
        <p14:creationId xmlns:p14="http://schemas.microsoft.com/office/powerpoint/2010/main" val="29277083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GB" dirty="0">
                <a:solidFill>
                  <a:schemeClr val="accent2"/>
                </a:solidFill>
              </a:rPr>
              <a:t>Risk = Probability X Severity</a:t>
            </a:r>
            <a:r>
              <a:rPr lang="en-GB" sz="2800" dirty="0">
                <a:solidFill>
                  <a:srgbClr val="8E0000"/>
                </a:solidFill>
              </a:rPr>
              <a:t/>
            </a:r>
            <a:br>
              <a:rPr lang="en-GB" sz="2800" dirty="0">
                <a:solidFill>
                  <a:srgbClr val="8E0000"/>
                </a:solidFill>
              </a:rPr>
            </a:br>
            <a:endParaRPr lang="es-ES" dirty="0"/>
          </a:p>
        </p:txBody>
      </p:sp>
      <p:pic>
        <p:nvPicPr>
          <p:cNvPr id="13" name="Marcador de contenido 1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51476" y="2240870"/>
            <a:ext cx="3841694" cy="3727585"/>
          </a:xfrm>
          <a:prstGeom prst="rect">
            <a:avLst/>
          </a:prstGeom>
          <a:ln>
            <a:noFill/>
          </a:ln>
          <a:effectLst>
            <a:outerShdw blurRad="292100" dist="139700" dir="2700000" algn="tl" rotWithShape="0">
              <a:srgbClr val="333333">
                <a:alpha val="65000"/>
              </a:srgbClr>
            </a:outerShdw>
          </a:effectLst>
        </p:spPr>
      </p:pic>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smtClean="0"/>
              <a:t>Advancing social justice, promoting decent work</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30</a:t>
            </a:fld>
            <a:endParaRPr lang="en-GB"/>
          </a:p>
        </p:txBody>
      </p:sp>
      <p:pic>
        <p:nvPicPr>
          <p:cNvPr id="3" name="Imagen 2" descr="30a_slide-foto.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8471" y="2248275"/>
            <a:ext cx="3839015" cy="37095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790798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a:solidFill>
                  <a:schemeClr val="accent2"/>
                </a:solidFill>
              </a:rPr>
              <a:t>Risk = Probability X Severity</a:t>
            </a:r>
            <a:r>
              <a:rPr lang="en-GB" sz="2800" dirty="0">
                <a:solidFill>
                  <a:srgbClr val="8E0000"/>
                </a:solidFill>
              </a:rPr>
              <a:t/>
            </a:r>
            <a:br>
              <a:rPr lang="en-GB" sz="2800" dirty="0">
                <a:solidFill>
                  <a:srgbClr val="8E0000"/>
                </a:solidFill>
              </a:rPr>
            </a:br>
            <a:endParaRPr lang="es-ES" dirty="0"/>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smtClean="0"/>
              <a:t>Advancing social justice, promoting decent work</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31</a:t>
            </a:fld>
            <a:endParaRPr lang="en-GB"/>
          </a:p>
        </p:txBody>
      </p:sp>
      <p:cxnSp>
        <p:nvCxnSpPr>
          <p:cNvPr id="9" name="Conector recto de flecha 8"/>
          <p:cNvCxnSpPr/>
          <p:nvPr/>
        </p:nvCxnSpPr>
        <p:spPr>
          <a:xfrm flipV="1">
            <a:off x="7416050" y="3688507"/>
            <a:ext cx="3430244" cy="1446079"/>
          </a:xfrm>
          <a:prstGeom prst="straightConnector1">
            <a:avLst/>
          </a:prstGeom>
          <a:ln>
            <a:solidFill>
              <a:schemeClr val="accent2">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1" name="Rectángulo 10"/>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10" name="Marcador de contenido 9"/>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567891" y="2477553"/>
            <a:ext cx="3409784" cy="3354935"/>
          </a:xfrm>
          <a:prstGeom prst="rect">
            <a:avLst/>
          </a:prstGeom>
          <a:ln>
            <a:noFill/>
          </a:ln>
          <a:effectLst>
            <a:outerShdw blurRad="292100" dist="139700" dir="2700000" algn="tl" rotWithShape="0">
              <a:srgbClr val="333333">
                <a:alpha val="65000"/>
              </a:srgbClr>
            </a:outerShdw>
          </a:effectLst>
        </p:spPr>
      </p:pic>
      <p:pic>
        <p:nvPicPr>
          <p:cNvPr id="4" name="Marcador de contenido 3"/>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822454" y="2479159"/>
            <a:ext cx="5220511" cy="33977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308495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GB" b="0" dirty="0"/>
              <a:t>Risk levels and risk matrices</a:t>
            </a:r>
            <a:endParaRPr lang="es-ES" b="0" dirty="0"/>
          </a:p>
        </p:txBody>
      </p:sp>
      <p:sp>
        <p:nvSpPr>
          <p:cNvPr id="3" name="Marcador de contenido 2"/>
          <p:cNvSpPr>
            <a:spLocks noGrp="1"/>
          </p:cNvSpPr>
          <p:nvPr>
            <p:ph sz="half" idx="1"/>
          </p:nvPr>
        </p:nvSpPr>
        <p:spPr>
          <a:xfrm>
            <a:off x="476427" y="2596444"/>
            <a:ext cx="3001842" cy="3149490"/>
          </a:xfrm>
        </p:spPr>
        <p:txBody>
          <a:bodyPr/>
          <a:lstStyle/>
          <a:p>
            <a:pPr>
              <a:buClr>
                <a:schemeClr val="accent1"/>
              </a:buClr>
            </a:pPr>
            <a:r>
              <a:rPr lang="en-GB" b="0" dirty="0" smtClean="0">
                <a:solidFill>
                  <a:srgbClr val="FA3C4B"/>
                </a:solidFill>
                <a:latin typeface="Overpass Light"/>
                <a:cs typeface="Overpass Light"/>
              </a:rPr>
              <a:t>▶︎  </a:t>
            </a:r>
            <a:r>
              <a:rPr lang="en-GB" b="0" dirty="0" smtClean="0">
                <a:solidFill>
                  <a:schemeClr val="tx2"/>
                </a:solidFill>
                <a:latin typeface="Overpass Light"/>
                <a:cs typeface="Overpass Light"/>
              </a:rPr>
              <a:t>On </a:t>
            </a:r>
            <a:r>
              <a:rPr lang="en-GB" b="0" dirty="0">
                <a:solidFill>
                  <a:schemeClr val="tx2"/>
                </a:solidFill>
                <a:latin typeface="Overpass Light"/>
                <a:cs typeface="Overpass Light"/>
              </a:rPr>
              <a:t>the basis of the likelihood of occurrence and the severity of the consequences (harm to health or safety), risks are rated and determination made as to the level of </a:t>
            </a:r>
            <a:r>
              <a:rPr lang="en-GB" b="0" dirty="0" smtClean="0">
                <a:solidFill>
                  <a:schemeClr val="tx2"/>
                </a:solidFill>
                <a:latin typeface="Overpass Light"/>
                <a:cs typeface="Overpass Light"/>
              </a:rPr>
              <a:t>risk</a:t>
            </a:r>
          </a:p>
          <a:p>
            <a:pPr>
              <a:buClr>
                <a:schemeClr val="accent1"/>
              </a:buClr>
            </a:pPr>
            <a:r>
              <a:rPr lang="en-GB" b="0" dirty="0" smtClean="0">
                <a:solidFill>
                  <a:schemeClr val="tx2"/>
                </a:solidFill>
                <a:latin typeface="Overpass Light"/>
                <a:cs typeface="Overpass Light"/>
              </a:rPr>
              <a:t> </a:t>
            </a:r>
            <a:endParaRPr lang="es-ES" b="0" dirty="0">
              <a:solidFill>
                <a:schemeClr val="tx2"/>
              </a:solidFill>
              <a:latin typeface="Overpass Light"/>
              <a:cs typeface="Overpass Light"/>
            </a:endParaRPr>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smtClean="0"/>
              <a:t>Advancing social justice, promoting decent work</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32</a:t>
            </a:fld>
            <a:endParaRPr lang="en-GB"/>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1792" y="2522080"/>
            <a:ext cx="7135502" cy="24617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165849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Probability of an event happening</a:t>
            </a:r>
            <a:endParaRPr lang="es-ES" b="0" dirty="0"/>
          </a:p>
        </p:txBody>
      </p:sp>
      <p:sp>
        <p:nvSpPr>
          <p:cNvPr id="3" name="Marcador de contenido 2"/>
          <p:cNvSpPr>
            <a:spLocks noGrp="1"/>
          </p:cNvSpPr>
          <p:nvPr>
            <p:ph sz="half" idx="1"/>
          </p:nvPr>
        </p:nvSpPr>
        <p:spPr>
          <a:xfrm>
            <a:off x="361217" y="2751666"/>
            <a:ext cx="3001842" cy="3216721"/>
          </a:xfrm>
        </p:spPr>
        <p:txBody>
          <a:bodyPr/>
          <a:lstStyle/>
          <a:p>
            <a:pPr lvl="0"/>
            <a:r>
              <a:rPr lang="en-GB" b="0" dirty="0" smtClean="0">
                <a:solidFill>
                  <a:srgbClr val="FA3C4B"/>
                </a:solidFill>
                <a:latin typeface="Overpass Light"/>
                <a:cs typeface="Overpass Light"/>
              </a:rPr>
              <a:t>▶︎  </a:t>
            </a:r>
            <a:r>
              <a:rPr lang="en-GB" b="0" dirty="0" smtClean="0">
                <a:solidFill>
                  <a:schemeClr val="tx2"/>
                </a:solidFill>
                <a:latin typeface="Overpass Light"/>
                <a:cs typeface="Overpass Light"/>
              </a:rPr>
              <a:t>Low probability</a:t>
            </a:r>
          </a:p>
          <a:p>
            <a:pPr lvl="0"/>
            <a:r>
              <a:rPr lang="en-GB" b="0" dirty="0" smtClean="0">
                <a:solidFill>
                  <a:srgbClr val="FA3C4B"/>
                </a:solidFill>
                <a:latin typeface="Overpass Light"/>
                <a:cs typeface="Overpass Light"/>
              </a:rPr>
              <a:t>▶︎   </a:t>
            </a:r>
            <a:r>
              <a:rPr lang="en-GB" b="0" dirty="0" smtClean="0">
                <a:solidFill>
                  <a:schemeClr val="tx2"/>
                </a:solidFill>
                <a:latin typeface="Overpass Light"/>
                <a:cs typeface="Overpass Light"/>
              </a:rPr>
              <a:t>Probable</a:t>
            </a:r>
          </a:p>
          <a:p>
            <a:pPr lvl="0"/>
            <a:r>
              <a:rPr lang="en-GB" b="0" dirty="0" smtClean="0">
                <a:solidFill>
                  <a:srgbClr val="FA3C4B"/>
                </a:solidFill>
                <a:latin typeface="Overpass Light"/>
                <a:cs typeface="Overpass Light"/>
              </a:rPr>
              <a:t>▶︎   </a:t>
            </a:r>
            <a:r>
              <a:rPr lang="en-GB" b="0" dirty="0" smtClean="0">
                <a:solidFill>
                  <a:schemeClr val="tx2"/>
                </a:solidFill>
                <a:latin typeface="Overpass Light"/>
                <a:cs typeface="Overpass Light"/>
              </a:rPr>
              <a:t>Highly probable</a:t>
            </a:r>
          </a:p>
          <a:p>
            <a:pPr>
              <a:buClr>
                <a:schemeClr val="accent1"/>
              </a:buClr>
            </a:pPr>
            <a:r>
              <a:rPr lang="en-GB" b="0" dirty="0" smtClean="0">
                <a:solidFill>
                  <a:schemeClr val="tx2"/>
                </a:solidFill>
                <a:latin typeface="Overpass Light"/>
                <a:cs typeface="Overpass Light"/>
              </a:rPr>
              <a:t> </a:t>
            </a:r>
            <a:endParaRPr lang="es-ES" b="0" dirty="0">
              <a:solidFill>
                <a:schemeClr val="tx2"/>
              </a:solidFill>
              <a:latin typeface="Overpass Light"/>
              <a:cs typeface="Overpass Light"/>
            </a:endParaRPr>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smtClean="0"/>
              <a:t>Advancing social justice, promoting decent work</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33</a:t>
            </a:fld>
            <a:endParaRPr lang="en-GB"/>
          </a:p>
        </p:txBody>
      </p:sp>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2317" y="2423329"/>
            <a:ext cx="7764977" cy="26788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531159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GB" b="0" dirty="0"/>
              <a:t>Severity</a:t>
            </a:r>
            <a:endParaRPr lang="es-ES" b="0" dirty="0"/>
          </a:p>
        </p:txBody>
      </p:sp>
      <p:sp>
        <p:nvSpPr>
          <p:cNvPr id="3" name="Marcador de contenido 2"/>
          <p:cNvSpPr>
            <a:spLocks noGrp="1"/>
          </p:cNvSpPr>
          <p:nvPr>
            <p:ph sz="half" idx="1"/>
          </p:nvPr>
        </p:nvSpPr>
        <p:spPr>
          <a:xfrm>
            <a:off x="375328" y="2895937"/>
            <a:ext cx="3001842" cy="2042952"/>
          </a:xfrm>
        </p:spPr>
        <p:txBody>
          <a:bodyPr/>
          <a:lstStyle/>
          <a:p>
            <a:pPr algn="just"/>
            <a:r>
              <a:rPr lang="en-GB" b="0" dirty="0" smtClean="0">
                <a:solidFill>
                  <a:srgbClr val="FA3C4B"/>
                </a:solidFill>
                <a:latin typeface="Overpass Light"/>
                <a:cs typeface="Overpass Light"/>
              </a:rPr>
              <a:t>▶︎  </a:t>
            </a:r>
            <a:r>
              <a:rPr lang="en-US" b="0" dirty="0">
                <a:solidFill>
                  <a:schemeClr val="tx2"/>
                </a:solidFill>
                <a:latin typeface="Overpass Light"/>
                <a:cs typeface="Overpass Light"/>
              </a:rPr>
              <a:t>Slightly harmful</a:t>
            </a:r>
          </a:p>
          <a:p>
            <a:pPr algn="just"/>
            <a:r>
              <a:rPr lang="en-GB" b="0" dirty="0" smtClean="0">
                <a:solidFill>
                  <a:srgbClr val="FA3C4B"/>
                </a:solidFill>
                <a:latin typeface="Overpass Light"/>
                <a:cs typeface="Overpass Light"/>
              </a:rPr>
              <a:t>▶︎   </a:t>
            </a:r>
            <a:r>
              <a:rPr lang="en-US" b="0" dirty="0">
                <a:solidFill>
                  <a:schemeClr val="tx2"/>
                </a:solidFill>
                <a:latin typeface="Overpass Light"/>
                <a:cs typeface="Overpass Light"/>
              </a:rPr>
              <a:t>Moderately harmful</a:t>
            </a:r>
          </a:p>
          <a:p>
            <a:pPr algn="just"/>
            <a:r>
              <a:rPr lang="en-GB" b="0" dirty="0" smtClean="0">
                <a:solidFill>
                  <a:srgbClr val="FA3C4B"/>
                </a:solidFill>
                <a:latin typeface="Overpass Light"/>
                <a:cs typeface="Overpass Light"/>
              </a:rPr>
              <a:t>▶︎   </a:t>
            </a:r>
            <a:r>
              <a:rPr lang="en-US" b="0" dirty="0">
                <a:solidFill>
                  <a:schemeClr val="tx2"/>
                </a:solidFill>
                <a:latin typeface="Overpass Light"/>
                <a:cs typeface="Overpass Light"/>
              </a:rPr>
              <a:t>Very </a:t>
            </a:r>
            <a:r>
              <a:rPr lang="en-US" b="0" dirty="0" smtClean="0">
                <a:solidFill>
                  <a:schemeClr val="tx2"/>
                </a:solidFill>
                <a:latin typeface="Overpass Light"/>
                <a:cs typeface="Overpass Light"/>
              </a:rPr>
              <a:t>harmful</a:t>
            </a:r>
            <a:r>
              <a:rPr lang="en-GB" b="0" dirty="0" smtClean="0">
                <a:solidFill>
                  <a:schemeClr val="tx2"/>
                </a:solidFill>
                <a:latin typeface="Overpass Light"/>
                <a:cs typeface="Overpass Light"/>
              </a:rPr>
              <a:t> </a:t>
            </a:r>
            <a:endParaRPr lang="es-ES" b="0" dirty="0">
              <a:solidFill>
                <a:schemeClr val="tx2"/>
              </a:solidFill>
              <a:latin typeface="Overpass Light"/>
              <a:cs typeface="Overpass Light"/>
            </a:endParaRPr>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smtClean="0"/>
              <a:t>Advancing social justice, promoting decent work</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34</a:t>
            </a:fld>
            <a:endParaRPr lang="en-GB"/>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4492" y="2492273"/>
            <a:ext cx="7427979" cy="25626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41582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GB" b="0" dirty="0"/>
              <a:t>Risk levels</a:t>
            </a:r>
            <a:endParaRPr lang="es-ES" b="0" dirty="0"/>
          </a:p>
        </p:txBody>
      </p:sp>
      <p:sp>
        <p:nvSpPr>
          <p:cNvPr id="3" name="Marcador de contenido 2"/>
          <p:cNvSpPr>
            <a:spLocks noGrp="1"/>
          </p:cNvSpPr>
          <p:nvPr>
            <p:ph sz="half" idx="1"/>
          </p:nvPr>
        </p:nvSpPr>
        <p:spPr>
          <a:xfrm>
            <a:off x="490537" y="2205922"/>
            <a:ext cx="7577698" cy="3754564"/>
          </a:xfrm>
        </p:spPr>
        <p:txBody>
          <a:bodyPr/>
          <a:lstStyle/>
          <a:p>
            <a:r>
              <a:rPr lang="en-US" b="0" dirty="0">
                <a:solidFill>
                  <a:schemeClr val="tx2"/>
                </a:solidFill>
                <a:latin typeface="Overpass Light" panose="00000400000000000000" pitchFamily="2" charset="0"/>
                <a:cs typeface="Overpass Light"/>
              </a:rPr>
              <a:t>Select the probability and severity related to each hazard. The estimated risk level will be at the “crossroad” between those two </a:t>
            </a:r>
            <a:r>
              <a:rPr lang="en-US" b="0" dirty="0" smtClean="0">
                <a:solidFill>
                  <a:schemeClr val="tx2"/>
                </a:solidFill>
                <a:latin typeface="Overpass Light" panose="00000400000000000000" pitchFamily="2" charset="0"/>
                <a:cs typeface="Overpass Light"/>
              </a:rPr>
              <a:t>factors</a:t>
            </a:r>
          </a:p>
          <a:p>
            <a:pPr>
              <a:lnSpc>
                <a:spcPct val="50000"/>
              </a:lnSpc>
            </a:pPr>
            <a:endParaRPr lang="en-US" b="0" dirty="0">
              <a:solidFill>
                <a:srgbClr val="000000"/>
              </a:solidFill>
              <a:latin typeface="Overpass Light" panose="00000400000000000000" pitchFamily="2" charset="0"/>
              <a:cs typeface="Overpass Light"/>
            </a:endParaRPr>
          </a:p>
          <a:p>
            <a:pPr algn="just"/>
            <a:r>
              <a:rPr lang="en-GB" b="0" dirty="0" smtClean="0">
                <a:solidFill>
                  <a:srgbClr val="FA3C4B"/>
                </a:solidFill>
                <a:latin typeface="Overpass Light" panose="00000400000000000000" pitchFamily="2" charset="0"/>
                <a:cs typeface="Overpass Light"/>
              </a:rPr>
              <a:t>▶︎  </a:t>
            </a:r>
            <a:r>
              <a:rPr lang="en-US" b="0" dirty="0" smtClean="0">
                <a:solidFill>
                  <a:schemeClr val="tx2"/>
                </a:solidFill>
                <a:latin typeface="Overpass Light" panose="00000400000000000000" pitchFamily="2" charset="0"/>
                <a:cs typeface="Overpass Light"/>
              </a:rPr>
              <a:t>Low risk</a:t>
            </a:r>
            <a:endParaRPr lang="en-US" b="0" dirty="0">
              <a:solidFill>
                <a:schemeClr val="tx2"/>
              </a:solidFill>
              <a:latin typeface="Overpass Light" panose="00000400000000000000" pitchFamily="2" charset="0"/>
              <a:cs typeface="Overpass Light"/>
            </a:endParaRPr>
          </a:p>
          <a:p>
            <a:pPr algn="just"/>
            <a:r>
              <a:rPr lang="en-GB" b="0" dirty="0" smtClean="0">
                <a:solidFill>
                  <a:srgbClr val="FA3C4B"/>
                </a:solidFill>
                <a:latin typeface="Overpass Light" panose="00000400000000000000" pitchFamily="2" charset="0"/>
                <a:cs typeface="Overpass Light"/>
              </a:rPr>
              <a:t>▶︎   </a:t>
            </a:r>
            <a:r>
              <a:rPr lang="en-US" b="0" dirty="0" smtClean="0">
                <a:solidFill>
                  <a:schemeClr val="tx2"/>
                </a:solidFill>
                <a:latin typeface="Overpass Light" panose="00000400000000000000" pitchFamily="2" charset="0"/>
                <a:cs typeface="Overpass Light"/>
              </a:rPr>
              <a:t>Medium risk</a:t>
            </a:r>
            <a:endParaRPr lang="en-US" b="0" dirty="0">
              <a:solidFill>
                <a:schemeClr val="tx2"/>
              </a:solidFill>
              <a:latin typeface="Overpass Light" panose="00000400000000000000" pitchFamily="2" charset="0"/>
              <a:cs typeface="Overpass Light"/>
            </a:endParaRPr>
          </a:p>
          <a:p>
            <a:pPr algn="just"/>
            <a:r>
              <a:rPr lang="en-GB" b="0" dirty="0" smtClean="0">
                <a:solidFill>
                  <a:srgbClr val="FA3C4B"/>
                </a:solidFill>
                <a:latin typeface="Overpass Light" panose="00000400000000000000" pitchFamily="2" charset="0"/>
                <a:cs typeface="Overpass Light"/>
              </a:rPr>
              <a:t>▶︎   </a:t>
            </a:r>
            <a:r>
              <a:rPr lang="en-US" b="0" dirty="0" smtClean="0">
                <a:solidFill>
                  <a:schemeClr val="tx2"/>
                </a:solidFill>
                <a:latin typeface="Overpass Light" panose="00000400000000000000" pitchFamily="2" charset="0"/>
                <a:cs typeface="Overpass Light"/>
              </a:rPr>
              <a:t>High risk</a:t>
            </a:r>
            <a:endParaRPr lang="es-ES" b="0" dirty="0">
              <a:solidFill>
                <a:schemeClr val="tx2"/>
              </a:solidFill>
              <a:latin typeface="Overpass Light" panose="00000400000000000000" pitchFamily="2" charset="0"/>
              <a:cs typeface="Overpass Light"/>
            </a:endParaRPr>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smtClean="0"/>
              <a:t>Advancing social justice, promoting decent work</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35</a:t>
            </a:fld>
            <a:endParaRPr lang="en-GB"/>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8302" y="3270569"/>
            <a:ext cx="7364051" cy="25405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90453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3" name="Marcador de fecha 2"/>
          <p:cNvSpPr>
            <a:spLocks noGrp="1"/>
          </p:cNvSpPr>
          <p:nvPr>
            <p:ph type="dt" sz="half" idx="10"/>
          </p:nvPr>
        </p:nvSpPr>
        <p:spPr/>
        <p:txBody>
          <a:bodyPr/>
          <a:lstStyle/>
          <a:p>
            <a:r>
              <a:rPr lang="en-GB" smtClean="0"/>
              <a:t>Date: Monday / 01 / October / 2019</a:t>
            </a:r>
            <a:endParaRPr lang="en-GB"/>
          </a:p>
        </p:txBody>
      </p:sp>
      <p:sp>
        <p:nvSpPr>
          <p:cNvPr id="4" name="Marcador de pie de página 3"/>
          <p:cNvSpPr>
            <a:spLocks noGrp="1"/>
          </p:cNvSpPr>
          <p:nvPr>
            <p:ph type="ftr" sz="quarter" idx="11"/>
          </p:nvPr>
        </p:nvSpPr>
        <p:spPr/>
        <p:txBody>
          <a:bodyPr/>
          <a:lstStyle/>
          <a:p>
            <a:r>
              <a:rPr lang="en-GB" smtClean="0"/>
              <a:t>Advancing social justice, promoting decent work</a:t>
            </a:r>
            <a:endParaRPr lang="en-GB"/>
          </a:p>
        </p:txBody>
      </p:sp>
      <p:sp>
        <p:nvSpPr>
          <p:cNvPr id="5" name="Marcador de número de diapositiva 4"/>
          <p:cNvSpPr>
            <a:spLocks noGrp="1"/>
          </p:cNvSpPr>
          <p:nvPr>
            <p:ph type="sldNum" sz="quarter" idx="12"/>
          </p:nvPr>
        </p:nvSpPr>
        <p:spPr/>
        <p:txBody>
          <a:bodyPr/>
          <a:lstStyle/>
          <a:p>
            <a:fld id="{856227C0-AD57-4F9B-BAE3-EEFB0D0EE427}" type="slidenum">
              <a:rPr lang="en-GB" smtClean="0"/>
              <a:t>36</a:t>
            </a:fld>
            <a:endParaRPr lang="en-GB"/>
          </a:p>
        </p:txBody>
      </p:sp>
      <p:sp>
        <p:nvSpPr>
          <p:cNvPr id="6" name="Marcador de texto 5"/>
          <p:cNvSpPr>
            <a:spLocks noGrp="1"/>
          </p:cNvSpPr>
          <p:nvPr>
            <p:ph type="body" sz="quarter" idx="13"/>
          </p:nvPr>
        </p:nvSpPr>
        <p:spPr>
          <a:xfrm>
            <a:off x="490538" y="2136588"/>
            <a:ext cx="7380000" cy="3760493"/>
          </a:xfrm>
        </p:spPr>
        <p:txBody>
          <a:bodyPr/>
          <a:lstStyle/>
          <a:p>
            <a:pPr lvl="0"/>
            <a:r>
              <a:rPr lang="en-GB" sz="2500" dirty="0">
                <a:solidFill>
                  <a:schemeClr val="accent1"/>
                </a:solidFill>
                <a:cs typeface="Overpass Bold"/>
              </a:rPr>
              <a:t>Hazard </a:t>
            </a:r>
            <a:r>
              <a:rPr lang="en-GB" sz="2500" dirty="0" smtClean="0">
                <a:solidFill>
                  <a:schemeClr val="accent1"/>
                </a:solidFill>
                <a:cs typeface="Overpass Bold"/>
              </a:rPr>
              <a:t>vs. risk?</a:t>
            </a:r>
            <a:endParaRPr lang="en-GB" sz="2500" b="1" dirty="0" smtClean="0">
              <a:solidFill>
                <a:schemeClr val="accent1"/>
              </a:solidFill>
              <a:latin typeface="Arial" pitchFamily="34" charset="0"/>
              <a:cs typeface="Arial" pitchFamily="34" charset="0"/>
            </a:endParaRPr>
          </a:p>
          <a:p>
            <a:r>
              <a:rPr lang="en-GB" sz="2500" dirty="0">
                <a:solidFill>
                  <a:srgbClr val="FF0000"/>
                </a:solidFill>
                <a:cs typeface="Overpass Bold"/>
              </a:rPr>
              <a:t>Hazard still </a:t>
            </a:r>
            <a:r>
              <a:rPr lang="en-GB" sz="2500" dirty="0" smtClean="0">
                <a:solidFill>
                  <a:srgbClr val="FF0000"/>
                </a:solidFill>
                <a:cs typeface="Overpass Bold"/>
              </a:rPr>
              <a:t>present?</a:t>
            </a:r>
            <a:endParaRPr lang="en-GB" sz="2500" dirty="0">
              <a:solidFill>
                <a:srgbClr val="FF0000"/>
              </a:solidFill>
              <a:cs typeface="Overpass Bold"/>
            </a:endParaRPr>
          </a:p>
          <a:p>
            <a:pPr lvl="0"/>
            <a:r>
              <a:rPr lang="en-GB" sz="2500" dirty="0">
                <a:solidFill>
                  <a:srgbClr val="00B050"/>
                </a:solidFill>
                <a:cs typeface="Overpass Bold"/>
              </a:rPr>
              <a:t>Acceptable </a:t>
            </a:r>
            <a:r>
              <a:rPr lang="en-GB" sz="2500" dirty="0" smtClean="0">
                <a:solidFill>
                  <a:srgbClr val="00B050"/>
                </a:solidFill>
                <a:cs typeface="Overpass Bold"/>
              </a:rPr>
              <a:t>risk</a:t>
            </a:r>
          </a:p>
          <a:p>
            <a:pPr marL="0" indent="0">
              <a:buNone/>
            </a:pPr>
            <a:endParaRPr lang="es-ES" sz="2500" dirty="0"/>
          </a:p>
        </p:txBody>
      </p:sp>
      <p:pic>
        <p:nvPicPr>
          <p:cNvPr id="10" name="Marcador de posición de imagen 7" descr="36b_slide-foto.jpg"/>
          <p:cNvPicPr>
            <a:picLocks noChangeAspect="1"/>
          </p:cNvPicPr>
          <p:nvPr/>
        </p:nvPicPr>
        <p:blipFill>
          <a:blip r:embed="rId3" cstate="print">
            <a:extLst>
              <a:ext uri="{28A0092B-C50C-407E-A947-70E740481C1C}">
                <a14:useLocalDpi xmlns:a14="http://schemas.microsoft.com/office/drawing/2010/main" val="0"/>
              </a:ext>
            </a:extLst>
          </a:blip>
          <a:srcRect l="8483" r="8483"/>
          <a:stretch>
            <a:fillRect/>
          </a:stretch>
        </p:blipFill>
        <p:spPr>
          <a:xfrm>
            <a:off x="8056351" y="2026775"/>
            <a:ext cx="3182934" cy="3181264"/>
          </a:xfrm>
          <a:prstGeom prst="rect">
            <a:avLst/>
          </a:prstGeom>
          <a:ln>
            <a:noFill/>
          </a:ln>
          <a:effectLst>
            <a:outerShdw blurRad="292100" dist="139700" dir="2700000" algn="tl" rotWithShape="0">
              <a:srgbClr val="333333">
                <a:alpha val="65000"/>
              </a:srgbClr>
            </a:outerShdw>
          </a:effectLst>
        </p:spPr>
      </p:pic>
      <p:pic>
        <p:nvPicPr>
          <p:cNvPr id="11" name="Imagen 10" descr="36_slide-ilus.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1259" y="2706641"/>
            <a:ext cx="2744290" cy="3296713"/>
          </a:xfrm>
          <a:prstGeom prst="rect">
            <a:avLst/>
          </a:prstGeom>
        </p:spPr>
      </p:pic>
    </p:spTree>
    <p:extLst>
      <p:ext uri="{BB962C8B-B14F-4D97-AF65-F5344CB8AC3E}">
        <p14:creationId xmlns:p14="http://schemas.microsoft.com/office/powerpoint/2010/main" val="24321130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1818" y="2779890"/>
            <a:ext cx="8033916" cy="3304368"/>
          </a:xfrm>
          <a:prstGeom prst="rect">
            <a:avLst/>
          </a:prstGeom>
        </p:spPr>
      </p:pic>
      <p:sp>
        <p:nvSpPr>
          <p:cNvPr id="3" name="Marcador de fecha 2"/>
          <p:cNvSpPr>
            <a:spLocks noGrp="1"/>
          </p:cNvSpPr>
          <p:nvPr>
            <p:ph type="dt" sz="half" idx="10"/>
          </p:nvPr>
        </p:nvSpPr>
        <p:spPr/>
        <p:txBody>
          <a:bodyPr/>
          <a:lstStyle/>
          <a:p>
            <a:r>
              <a:rPr lang="en-GB" smtClean="0"/>
              <a:t>Date: Monday / 01 / October / 2019</a:t>
            </a:r>
            <a:endParaRPr lang="en-GB"/>
          </a:p>
        </p:txBody>
      </p:sp>
      <p:sp>
        <p:nvSpPr>
          <p:cNvPr id="5" name="Marcador de número de diapositiva 4"/>
          <p:cNvSpPr>
            <a:spLocks noGrp="1"/>
          </p:cNvSpPr>
          <p:nvPr>
            <p:ph type="sldNum" sz="quarter" idx="12"/>
          </p:nvPr>
        </p:nvSpPr>
        <p:spPr/>
        <p:txBody>
          <a:bodyPr/>
          <a:lstStyle/>
          <a:p>
            <a:fld id="{856227C0-AD57-4F9B-BAE3-EEFB0D0EE427}" type="slidenum">
              <a:rPr lang="en-GB" smtClean="0"/>
              <a:t>37</a:t>
            </a:fld>
            <a:endParaRPr lang="en-GB"/>
          </a:p>
        </p:txBody>
      </p:sp>
      <p:sp>
        <p:nvSpPr>
          <p:cNvPr id="2" name="Título 1"/>
          <p:cNvSpPr>
            <a:spLocks noGrp="1"/>
          </p:cNvSpPr>
          <p:nvPr>
            <p:ph type="title"/>
          </p:nvPr>
        </p:nvSpPr>
        <p:spPr>
          <a:xfrm>
            <a:off x="490538" y="1423195"/>
            <a:ext cx="11210924" cy="317275"/>
          </a:xfrm>
        </p:spPr>
        <p:txBody>
          <a:bodyPr/>
          <a:lstStyle/>
          <a:p>
            <a:r>
              <a:rPr lang="en-GB" b="0" dirty="0"/>
              <a:t>Occupational accidents and diseases</a:t>
            </a:r>
            <a:endParaRPr lang="es-ES" b="0" dirty="0"/>
          </a:p>
        </p:txBody>
      </p:sp>
      <p:sp>
        <p:nvSpPr>
          <p:cNvPr id="7" name="Rectángulo 6"/>
          <p:cNvSpPr/>
          <p:nvPr/>
        </p:nvSpPr>
        <p:spPr>
          <a:xfrm>
            <a:off x="450442" y="2049664"/>
            <a:ext cx="8940552" cy="369332"/>
          </a:xfrm>
          <a:prstGeom prst="rect">
            <a:avLst/>
          </a:prstGeom>
        </p:spPr>
        <p:txBody>
          <a:bodyPr wrap="square">
            <a:spAutoFit/>
          </a:bodyPr>
          <a:lstStyle/>
          <a:p>
            <a:pPr marL="285750" lvl="1" indent="-285750" eaLnBrk="0" fontAlgn="base" hangingPunct="0">
              <a:spcBef>
                <a:spcPct val="0"/>
              </a:spcBef>
              <a:spcAft>
                <a:spcPct val="0"/>
              </a:spcAft>
              <a:buClr>
                <a:srgbClr val="FA3C4B"/>
              </a:buClr>
              <a:buFont typeface="Lucida Grande"/>
              <a:buChar char="▶"/>
              <a:defRPr/>
            </a:pPr>
            <a:r>
              <a:rPr lang="en-US" altLang="es-ES" dirty="0">
                <a:solidFill>
                  <a:schemeClr val="tx2"/>
                </a:solidFill>
                <a:latin typeface="Overpass Light"/>
                <a:ea typeface="Calibri" panose="020F0502020204030204" pitchFamily="34" charset="0"/>
                <a:cs typeface="Overpass Light"/>
              </a:rPr>
              <a:t>A healthy and safe workplace can prevent occupational accidents and </a:t>
            </a:r>
            <a:r>
              <a:rPr lang="en-US" altLang="es-ES" dirty="0" smtClean="0">
                <a:solidFill>
                  <a:schemeClr val="tx2"/>
                </a:solidFill>
                <a:latin typeface="Overpass Light"/>
                <a:ea typeface="Calibri" panose="020F0502020204030204" pitchFamily="34" charset="0"/>
                <a:cs typeface="Overpass Light"/>
              </a:rPr>
              <a:t>diseases</a:t>
            </a:r>
            <a:endParaRPr lang="en-US" altLang="es-ES" dirty="0">
              <a:solidFill>
                <a:schemeClr val="tx2"/>
              </a:solidFill>
              <a:latin typeface="Overpass Light"/>
              <a:cs typeface="Overpass Light"/>
            </a:endParaRPr>
          </a:p>
        </p:txBody>
      </p:sp>
      <p:sp>
        <p:nvSpPr>
          <p:cNvPr id="4" name="Marcador de pie de página 3"/>
          <p:cNvSpPr>
            <a:spLocks noGrp="1"/>
          </p:cNvSpPr>
          <p:nvPr>
            <p:ph type="ftr" sz="quarter" idx="11"/>
          </p:nvPr>
        </p:nvSpPr>
        <p:spPr/>
        <p:txBody>
          <a:bodyPr/>
          <a:lstStyle/>
          <a:p>
            <a:r>
              <a:rPr lang="en-GB" dirty="0" smtClean="0"/>
              <a:t>Advancing social justice, promoting decent work</a:t>
            </a:r>
            <a:endParaRPr lang="en-GB" dirty="0"/>
          </a:p>
        </p:txBody>
      </p:sp>
    </p:spTree>
    <p:extLst>
      <p:ext uri="{BB962C8B-B14F-4D97-AF65-F5344CB8AC3E}">
        <p14:creationId xmlns:p14="http://schemas.microsoft.com/office/powerpoint/2010/main" val="22204241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9388" y="2072778"/>
            <a:ext cx="4519612" cy="4099232"/>
          </a:xfrm>
          <a:prstGeom prst="rect">
            <a:avLst/>
          </a:prstGeom>
        </p:spPr>
      </p:pic>
      <p:sp>
        <p:nvSpPr>
          <p:cNvPr id="2" name="Title 1"/>
          <p:cNvSpPr>
            <a:spLocks noGrp="1"/>
          </p:cNvSpPr>
          <p:nvPr>
            <p:ph type="title"/>
          </p:nvPr>
        </p:nvSpPr>
        <p:spPr>
          <a:xfrm>
            <a:off x="323438" y="1373052"/>
            <a:ext cx="10454481" cy="1066833"/>
          </a:xfrm>
        </p:spPr>
        <p:txBody>
          <a:bodyPr/>
          <a:lstStyle/>
          <a:p>
            <a:r>
              <a:rPr lang="it-IT" b="0" dirty="0" err="1"/>
              <a:t>Costs</a:t>
            </a:r>
            <a:r>
              <a:rPr lang="it-IT" b="0" dirty="0"/>
              <a:t> of </a:t>
            </a:r>
            <a:r>
              <a:rPr lang="it-IT" b="0" dirty="0" err="1"/>
              <a:t>Occupational</a:t>
            </a:r>
            <a:r>
              <a:rPr lang="it-IT" b="0" dirty="0"/>
              <a:t> </a:t>
            </a:r>
            <a:r>
              <a:rPr lang="it-IT" b="0" dirty="0" smtClean="0"/>
              <a:t>Accidents </a:t>
            </a:r>
            <a:r>
              <a:rPr lang="it-IT" b="0" dirty="0"/>
              <a:t>and </a:t>
            </a:r>
            <a:r>
              <a:rPr lang="it-IT" b="0" dirty="0" err="1"/>
              <a:t>Diseases</a:t>
            </a:r>
            <a:endParaRPr lang="en-GB" b="0" dirty="0"/>
          </a:p>
        </p:txBody>
      </p:sp>
      <p:sp>
        <p:nvSpPr>
          <p:cNvPr id="3" name="Content Placeholder 2"/>
          <p:cNvSpPr>
            <a:spLocks noGrp="1"/>
          </p:cNvSpPr>
          <p:nvPr>
            <p:ph sz="half" idx="1"/>
          </p:nvPr>
        </p:nvSpPr>
        <p:spPr>
          <a:xfrm>
            <a:off x="5135233" y="6356356"/>
            <a:ext cx="4678787" cy="289148"/>
          </a:xfrm>
        </p:spPr>
        <p:txBody>
          <a:bodyPr/>
          <a:lstStyle/>
          <a:p>
            <a:pPr algn="ctr"/>
            <a:r>
              <a:rPr lang="it-IT" sz="1050" b="0" dirty="0" err="1">
                <a:solidFill>
                  <a:schemeClr val="tx2"/>
                </a:solidFill>
                <a:latin typeface="Overpass Light"/>
                <a:cs typeface="Overpass Light"/>
              </a:rPr>
              <a:t>Contribution</a:t>
            </a:r>
            <a:r>
              <a:rPr lang="it-IT" sz="1050" b="0" dirty="0">
                <a:solidFill>
                  <a:schemeClr val="tx2"/>
                </a:solidFill>
                <a:latin typeface="Overpass Light"/>
                <a:cs typeface="Overpass Light"/>
              </a:rPr>
              <a:t> of </a:t>
            </a:r>
            <a:r>
              <a:rPr lang="it-IT" sz="1050" b="0" dirty="0" err="1">
                <a:solidFill>
                  <a:schemeClr val="tx2"/>
                </a:solidFill>
                <a:latin typeface="Overpass Light"/>
                <a:cs typeface="Overpass Light"/>
              </a:rPr>
              <a:t>occupational</a:t>
            </a:r>
            <a:r>
              <a:rPr lang="it-IT" sz="1050" b="0" dirty="0">
                <a:solidFill>
                  <a:schemeClr val="tx2"/>
                </a:solidFill>
                <a:latin typeface="Overpass Light"/>
                <a:cs typeface="Overpass Light"/>
              </a:rPr>
              <a:t> </a:t>
            </a:r>
            <a:r>
              <a:rPr lang="it-IT" sz="1050" b="0" dirty="0" err="1">
                <a:solidFill>
                  <a:schemeClr val="tx2"/>
                </a:solidFill>
                <a:latin typeface="Overpass Light"/>
                <a:cs typeface="Overpass Light"/>
              </a:rPr>
              <a:t>accidents</a:t>
            </a:r>
            <a:r>
              <a:rPr lang="it-IT" sz="1050" b="0" dirty="0">
                <a:solidFill>
                  <a:schemeClr val="tx2"/>
                </a:solidFill>
                <a:latin typeface="Overpass Light"/>
                <a:cs typeface="Overpass Light"/>
              </a:rPr>
              <a:t> and </a:t>
            </a:r>
            <a:r>
              <a:rPr lang="it-IT" sz="1050" b="0" dirty="0" err="1">
                <a:solidFill>
                  <a:schemeClr val="tx2"/>
                </a:solidFill>
                <a:latin typeface="Overpass Light"/>
                <a:cs typeface="Overpass Light"/>
              </a:rPr>
              <a:t>diseases</a:t>
            </a:r>
            <a:r>
              <a:rPr lang="it-IT" sz="1050" b="0" dirty="0">
                <a:solidFill>
                  <a:schemeClr val="tx2"/>
                </a:solidFill>
                <a:latin typeface="Overpass Light"/>
                <a:cs typeface="Overpass Light"/>
              </a:rPr>
              <a:t> to </a:t>
            </a:r>
            <a:r>
              <a:rPr lang="it-IT" sz="1050" b="0" dirty="0" err="1">
                <a:solidFill>
                  <a:schemeClr val="tx2"/>
                </a:solidFill>
                <a:latin typeface="Overpass Light"/>
                <a:cs typeface="Overpass Light"/>
              </a:rPr>
              <a:t>compensation</a:t>
            </a:r>
            <a:r>
              <a:rPr lang="it-IT" sz="1050" b="0" dirty="0">
                <a:solidFill>
                  <a:schemeClr val="tx2"/>
                </a:solidFill>
                <a:latin typeface="Overpass Light"/>
                <a:cs typeface="Overpass Light"/>
              </a:rPr>
              <a:t> </a:t>
            </a:r>
            <a:r>
              <a:rPr lang="it-IT" sz="1050" b="0" dirty="0" err="1">
                <a:solidFill>
                  <a:schemeClr val="tx2"/>
                </a:solidFill>
                <a:latin typeface="Overpass Light"/>
                <a:cs typeface="Overpass Light"/>
              </a:rPr>
              <a:t>costs</a:t>
            </a:r>
            <a:endParaRPr lang="es-ES" sz="1050" b="0" dirty="0">
              <a:solidFill>
                <a:schemeClr val="tx2"/>
              </a:solidFill>
              <a:latin typeface="Overpass Light"/>
              <a:cs typeface="Overpass Light"/>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38</a:t>
            </a:fld>
            <a:endParaRPr lang="en-GB"/>
          </a:p>
        </p:txBody>
      </p:sp>
      <p:sp>
        <p:nvSpPr>
          <p:cNvPr id="11" name="CuadroTexto 10"/>
          <p:cNvSpPr txBox="1"/>
          <p:nvPr/>
        </p:nvSpPr>
        <p:spPr>
          <a:xfrm>
            <a:off x="357294" y="2652821"/>
            <a:ext cx="3770065" cy="1200329"/>
          </a:xfrm>
          <a:prstGeom prst="rect">
            <a:avLst/>
          </a:prstGeom>
          <a:noFill/>
        </p:spPr>
        <p:txBody>
          <a:bodyPr wrap="square" rtlCol="0">
            <a:spAutoFit/>
          </a:bodyPr>
          <a:lstStyle/>
          <a:p>
            <a:pPr marL="285750" indent="-285750">
              <a:buClr>
                <a:schemeClr val="accent2"/>
              </a:buClr>
              <a:buFont typeface="Arial Unicode MS"/>
              <a:buChar char="▶"/>
            </a:pPr>
            <a:r>
              <a:rPr lang="it-IT" dirty="0" err="1" smtClean="0">
                <a:solidFill>
                  <a:schemeClr val="tx2"/>
                </a:solidFill>
                <a:latin typeface="Overpass Light"/>
                <a:cs typeface="Overpass Light"/>
              </a:rPr>
              <a:t>These</a:t>
            </a:r>
            <a:r>
              <a:rPr lang="it-IT" dirty="0" smtClean="0">
                <a:solidFill>
                  <a:schemeClr val="tx2"/>
                </a:solidFill>
                <a:latin typeface="Overpass Light"/>
                <a:cs typeface="Overpass Light"/>
              </a:rPr>
              <a:t> </a:t>
            </a:r>
            <a:r>
              <a:rPr lang="it-IT" dirty="0" err="1" smtClean="0">
                <a:solidFill>
                  <a:schemeClr val="tx2"/>
                </a:solidFill>
                <a:latin typeface="Overpass Light"/>
                <a:cs typeface="Overpass Light"/>
              </a:rPr>
              <a:t>undesired</a:t>
            </a:r>
            <a:r>
              <a:rPr lang="it-IT" dirty="0" smtClean="0">
                <a:solidFill>
                  <a:schemeClr val="tx2"/>
                </a:solidFill>
                <a:latin typeface="Overpass Light"/>
                <a:cs typeface="Overpass Light"/>
              </a:rPr>
              <a:t> </a:t>
            </a:r>
            <a:r>
              <a:rPr lang="it-IT" dirty="0" err="1" smtClean="0">
                <a:solidFill>
                  <a:schemeClr val="tx2"/>
                </a:solidFill>
                <a:latin typeface="Overpass Light"/>
                <a:cs typeface="Overpass Light"/>
              </a:rPr>
              <a:t>events</a:t>
            </a:r>
            <a:r>
              <a:rPr lang="it-IT" dirty="0" smtClean="0">
                <a:solidFill>
                  <a:schemeClr val="tx2"/>
                </a:solidFill>
                <a:latin typeface="Overpass Light"/>
                <a:cs typeface="Overpass Light"/>
              </a:rPr>
              <a:t> </a:t>
            </a:r>
            <a:r>
              <a:rPr lang="it-IT" dirty="0" err="1" smtClean="0">
                <a:solidFill>
                  <a:schemeClr val="tx2"/>
                </a:solidFill>
                <a:latin typeface="Overpass Light"/>
                <a:cs typeface="Overpass Light"/>
              </a:rPr>
              <a:t>severely</a:t>
            </a:r>
            <a:r>
              <a:rPr lang="it-IT" dirty="0" smtClean="0">
                <a:solidFill>
                  <a:schemeClr val="tx2"/>
                </a:solidFill>
                <a:latin typeface="Overpass Light"/>
                <a:cs typeface="Overpass Light"/>
              </a:rPr>
              <a:t> </a:t>
            </a:r>
            <a:r>
              <a:rPr lang="it-IT" dirty="0" err="1" smtClean="0">
                <a:solidFill>
                  <a:schemeClr val="tx2"/>
                </a:solidFill>
                <a:latin typeface="Overpass Light"/>
                <a:cs typeface="Overpass Light"/>
              </a:rPr>
              <a:t>affect</a:t>
            </a:r>
            <a:r>
              <a:rPr lang="it-IT" dirty="0" smtClean="0">
                <a:solidFill>
                  <a:schemeClr val="tx2"/>
                </a:solidFill>
                <a:latin typeface="Overpass Light"/>
                <a:cs typeface="Overpass Light"/>
              </a:rPr>
              <a:t> </a:t>
            </a:r>
            <a:r>
              <a:rPr lang="it-IT" dirty="0" err="1" smtClean="0">
                <a:solidFill>
                  <a:schemeClr val="tx2"/>
                </a:solidFill>
                <a:latin typeface="Overpass Light"/>
                <a:cs typeface="Overpass Light"/>
              </a:rPr>
              <a:t>our</a:t>
            </a:r>
            <a:r>
              <a:rPr lang="it-IT" dirty="0" smtClean="0">
                <a:solidFill>
                  <a:schemeClr val="tx2"/>
                </a:solidFill>
                <a:latin typeface="Overpass Light"/>
                <a:cs typeface="Overpass Light"/>
              </a:rPr>
              <a:t> global economy, </a:t>
            </a:r>
            <a:r>
              <a:rPr lang="it-IT" dirty="0" err="1" smtClean="0">
                <a:solidFill>
                  <a:schemeClr val="tx2"/>
                </a:solidFill>
                <a:latin typeface="Overpass Light"/>
                <a:cs typeface="Overpass Light"/>
              </a:rPr>
              <a:t>causing</a:t>
            </a:r>
            <a:r>
              <a:rPr lang="it-IT" dirty="0" smtClean="0">
                <a:solidFill>
                  <a:schemeClr val="tx2"/>
                </a:solidFill>
                <a:latin typeface="Overpass Light"/>
                <a:cs typeface="Overpass Light"/>
              </a:rPr>
              <a:t> a </a:t>
            </a:r>
            <a:r>
              <a:rPr lang="it-IT" dirty="0" err="1" smtClean="0">
                <a:solidFill>
                  <a:schemeClr val="tx2"/>
                </a:solidFill>
                <a:latin typeface="Overpass Light"/>
                <a:cs typeface="Overpass Light"/>
              </a:rPr>
              <a:t>loss</a:t>
            </a:r>
            <a:r>
              <a:rPr lang="it-IT" dirty="0" smtClean="0">
                <a:solidFill>
                  <a:schemeClr val="tx2"/>
                </a:solidFill>
                <a:latin typeface="Overpass Light"/>
                <a:cs typeface="Overpass Light"/>
              </a:rPr>
              <a:t> </a:t>
            </a:r>
            <a:r>
              <a:rPr lang="it-IT" dirty="0" err="1" smtClean="0">
                <a:solidFill>
                  <a:schemeClr val="tx2"/>
                </a:solidFill>
                <a:latin typeface="Overpass Light"/>
                <a:cs typeface="Overpass Light"/>
              </a:rPr>
              <a:t>equal</a:t>
            </a:r>
            <a:r>
              <a:rPr lang="it-IT" dirty="0" smtClean="0">
                <a:solidFill>
                  <a:schemeClr val="tx2"/>
                </a:solidFill>
                <a:latin typeface="Overpass Light"/>
                <a:cs typeface="Overpass Light"/>
              </a:rPr>
              <a:t> to 4% of the </a:t>
            </a:r>
            <a:r>
              <a:rPr lang="it-IT" dirty="0" err="1" smtClean="0">
                <a:solidFill>
                  <a:schemeClr val="tx2"/>
                </a:solidFill>
                <a:latin typeface="Overpass Light"/>
                <a:cs typeface="Overpass Light"/>
              </a:rPr>
              <a:t>yearly</a:t>
            </a:r>
            <a:r>
              <a:rPr lang="it-IT" dirty="0" smtClean="0">
                <a:solidFill>
                  <a:schemeClr val="tx2"/>
                </a:solidFill>
                <a:latin typeface="Overpass Light"/>
                <a:cs typeface="Overpass Light"/>
              </a:rPr>
              <a:t> GDP</a:t>
            </a:r>
            <a:endParaRPr lang="it-IT" dirty="0">
              <a:solidFill>
                <a:schemeClr val="tx2"/>
              </a:solidFill>
              <a:latin typeface="Overpass Light"/>
              <a:cs typeface="Overpass Light"/>
            </a:endParaRPr>
          </a:p>
        </p:txBody>
      </p:sp>
    </p:spTree>
    <p:extLst>
      <p:ext uri="{BB962C8B-B14F-4D97-AF65-F5344CB8AC3E}">
        <p14:creationId xmlns:p14="http://schemas.microsoft.com/office/powerpoint/2010/main" val="36784079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996128"/>
            <a:ext cx="6152444" cy="5650204"/>
          </a:xfrm>
          <a:prstGeom prst="rect">
            <a:avLst/>
          </a:prstGeom>
        </p:spPr>
      </p:pic>
      <p:sp>
        <p:nvSpPr>
          <p:cNvPr id="2" name="Título 1"/>
          <p:cNvSpPr>
            <a:spLocks noGrp="1"/>
          </p:cNvSpPr>
          <p:nvPr>
            <p:ph type="title"/>
          </p:nvPr>
        </p:nvSpPr>
        <p:spPr/>
        <p:txBody>
          <a:bodyPr/>
          <a:lstStyle/>
          <a:p>
            <a:r>
              <a:rPr lang="en-GB" b="0" dirty="0"/>
              <a:t>Occupational</a:t>
            </a:r>
            <a:r>
              <a:rPr lang="fr-CH" b="0" dirty="0"/>
              <a:t> accidents</a:t>
            </a:r>
            <a:endParaRPr lang="es-ES" b="0" dirty="0"/>
          </a:p>
        </p:txBody>
      </p:sp>
      <p:sp>
        <p:nvSpPr>
          <p:cNvPr id="3" name="Marcador de contenido 2"/>
          <p:cNvSpPr>
            <a:spLocks noGrp="1"/>
          </p:cNvSpPr>
          <p:nvPr>
            <p:ph sz="half" idx="1"/>
          </p:nvPr>
        </p:nvSpPr>
        <p:spPr>
          <a:xfrm>
            <a:off x="490538" y="2577781"/>
            <a:ext cx="5324526" cy="3482976"/>
          </a:xfrm>
        </p:spPr>
        <p:txBody>
          <a:bodyPr/>
          <a:lstStyle/>
          <a:p>
            <a:r>
              <a:rPr lang="en-GB" b="0" i="1" dirty="0" smtClean="0">
                <a:solidFill>
                  <a:srgbClr val="FA3C4B"/>
                </a:solidFill>
                <a:latin typeface="Overpass Ligth"/>
                <a:cs typeface="Overpass Ligth"/>
              </a:rPr>
              <a:t>▶︎  </a:t>
            </a:r>
            <a:r>
              <a:rPr lang="fr-CH" b="0" dirty="0">
                <a:solidFill>
                  <a:schemeClr val="tx2"/>
                </a:solidFill>
                <a:latin typeface="Overpass Light" panose="00000400000000000000" pitchFamily="2" charset="0"/>
                <a:cs typeface="Overpass Ligth"/>
              </a:rPr>
              <a:t>An occurrence arising out of, or in the course of, </a:t>
            </a:r>
            <a:r>
              <a:rPr lang="en-GB" b="0" dirty="0">
                <a:solidFill>
                  <a:schemeClr val="tx2"/>
                </a:solidFill>
                <a:latin typeface="Overpass Light" panose="00000400000000000000" pitchFamily="2" charset="0"/>
                <a:cs typeface="Overpass Ligth"/>
              </a:rPr>
              <a:t>work which results </a:t>
            </a:r>
            <a:r>
              <a:rPr lang="fr-CH" b="0" dirty="0">
                <a:solidFill>
                  <a:schemeClr val="tx2"/>
                </a:solidFill>
                <a:latin typeface="Overpass Light" panose="00000400000000000000" pitchFamily="2" charset="0"/>
                <a:cs typeface="Overpass Ligth"/>
              </a:rPr>
              <a:t>in a fatal or </a:t>
            </a:r>
            <a:r>
              <a:rPr lang="fr-CH" b="0" dirty="0" smtClean="0">
                <a:solidFill>
                  <a:schemeClr val="tx2"/>
                </a:solidFill>
                <a:latin typeface="Overpass Light" panose="00000400000000000000" pitchFamily="2" charset="0"/>
                <a:cs typeface="Overpass Ligth"/>
              </a:rPr>
              <a:t>non</a:t>
            </a:r>
            <a:r>
              <a:rPr lang="fr-CH" b="0" dirty="0">
                <a:solidFill>
                  <a:schemeClr val="tx2"/>
                </a:solidFill>
                <a:latin typeface="Overpass Light" panose="00000400000000000000" pitchFamily="2" charset="0"/>
                <a:cs typeface="Overpass Ligth"/>
              </a:rPr>
              <a:t>-fatal </a:t>
            </a:r>
            <a:r>
              <a:rPr lang="en-US" b="0" dirty="0" smtClean="0">
                <a:solidFill>
                  <a:schemeClr val="tx2"/>
                </a:solidFill>
                <a:latin typeface="Overpass Light" panose="00000400000000000000" pitchFamily="2" charset="0"/>
                <a:cs typeface="Overpass Ligth"/>
              </a:rPr>
              <a:t>injury</a:t>
            </a:r>
            <a:endParaRPr lang="en-US" b="0" strike="sngStrike" dirty="0">
              <a:solidFill>
                <a:schemeClr val="tx2"/>
              </a:solidFill>
              <a:latin typeface="Overpass Light" panose="00000400000000000000" pitchFamily="2" charset="0"/>
              <a:cs typeface="Overpass Ligth"/>
            </a:endParaRPr>
          </a:p>
          <a:p>
            <a:r>
              <a:rPr lang="en-GB" b="0" dirty="0" smtClean="0">
                <a:solidFill>
                  <a:srgbClr val="FA3C4B"/>
                </a:solidFill>
                <a:latin typeface="Overpass Light" panose="00000400000000000000" pitchFamily="2" charset="0"/>
                <a:cs typeface="Overpass Light"/>
              </a:rPr>
              <a:t>▶︎   </a:t>
            </a:r>
            <a:r>
              <a:rPr lang="en-US" b="0" dirty="0">
                <a:solidFill>
                  <a:schemeClr val="tx2"/>
                </a:solidFill>
                <a:latin typeface="Overpass Light" panose="00000400000000000000" pitchFamily="2" charset="0"/>
                <a:cs typeface="Overpass Ligth"/>
              </a:rPr>
              <a:t>Many factors contribute to cause an occupational accident (causation chain) </a:t>
            </a:r>
          </a:p>
          <a:p>
            <a:r>
              <a:rPr lang="en-GB" b="0" dirty="0" smtClean="0">
                <a:solidFill>
                  <a:srgbClr val="FA3C4B"/>
                </a:solidFill>
                <a:latin typeface="Overpass Light" panose="00000400000000000000" pitchFamily="2" charset="0"/>
                <a:cs typeface="Overpass Light"/>
              </a:rPr>
              <a:t>▶︎   </a:t>
            </a:r>
            <a:r>
              <a:rPr lang="it-IT" b="0" dirty="0">
                <a:solidFill>
                  <a:schemeClr val="tx2"/>
                </a:solidFill>
                <a:latin typeface="Overpass Light" panose="00000400000000000000" pitchFamily="2" charset="0"/>
                <a:cs typeface="Overpass Ligth"/>
              </a:rPr>
              <a:t>Young </a:t>
            </a:r>
            <a:r>
              <a:rPr lang="en-US" b="0" dirty="0">
                <a:solidFill>
                  <a:schemeClr val="tx2"/>
                </a:solidFill>
                <a:latin typeface="Overpass Light" panose="00000400000000000000" pitchFamily="2" charset="0"/>
                <a:cs typeface="Overpass Ligth"/>
              </a:rPr>
              <a:t>workers</a:t>
            </a:r>
            <a:r>
              <a:rPr lang="it-IT" b="0" dirty="0">
                <a:solidFill>
                  <a:schemeClr val="tx2"/>
                </a:solidFill>
                <a:latin typeface="Overpass Light" panose="00000400000000000000" pitchFamily="2" charset="0"/>
                <a:cs typeface="Overpass Ligth"/>
              </a:rPr>
              <a:t> are </a:t>
            </a:r>
            <a:r>
              <a:rPr lang="en-US" b="0" dirty="0">
                <a:solidFill>
                  <a:schemeClr val="tx2"/>
                </a:solidFill>
                <a:latin typeface="Overpass Light" panose="00000400000000000000" pitchFamily="2" charset="0"/>
                <a:cs typeface="Overpass Ligth"/>
              </a:rPr>
              <a:t>40% more likely to suffer a workplace injury than older workers (European Agency for Safety and Health, 2018</a:t>
            </a:r>
            <a:r>
              <a:rPr lang="en-US" b="0" dirty="0" smtClean="0">
                <a:solidFill>
                  <a:schemeClr val="tx2"/>
                </a:solidFill>
                <a:latin typeface="Overpass Light" panose="00000400000000000000" pitchFamily="2" charset="0"/>
                <a:cs typeface="Overpass Ligth"/>
              </a:rPr>
              <a:t>)</a:t>
            </a:r>
            <a:r>
              <a:rPr lang="en-GB" b="0" dirty="0" smtClean="0">
                <a:solidFill>
                  <a:schemeClr val="tx2"/>
                </a:solidFill>
                <a:latin typeface="Overpass Light" panose="00000400000000000000" pitchFamily="2" charset="0"/>
                <a:cs typeface="Overpass Ligth"/>
              </a:rPr>
              <a:t> </a:t>
            </a:r>
            <a:endParaRPr lang="es-ES" b="0" dirty="0">
              <a:solidFill>
                <a:schemeClr val="tx2"/>
              </a:solidFill>
              <a:latin typeface="Overpass Light" panose="00000400000000000000" pitchFamily="2" charset="0"/>
              <a:cs typeface="Overpass Ligth"/>
            </a:endParaRPr>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smtClean="0"/>
              <a:t>Advancing social justice, promoting decent work</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39</a:t>
            </a:fld>
            <a:endParaRPr lang="en-GB"/>
          </a:p>
        </p:txBody>
      </p:sp>
      <p:pic>
        <p:nvPicPr>
          <p:cNvPr id="9"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28487334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pic>
        <p:nvPicPr>
          <p:cNvPr id="6" name="Marcador de posición de imagen 5"/>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319956" y="1407002"/>
            <a:ext cx="3297699" cy="4393009"/>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490538" y="1423195"/>
            <a:ext cx="7270947" cy="720000"/>
          </a:xfrm>
        </p:spPr>
        <p:txBody>
          <a:bodyPr/>
          <a:lstStyle/>
          <a:p>
            <a:r>
              <a:rPr lang="en-US" b="0" dirty="0"/>
              <a:t>Improving occupational safety </a:t>
            </a:r>
            <a:r>
              <a:rPr lang="en-US" b="0" dirty="0" smtClean="0"/>
              <a:t>and </a:t>
            </a:r>
            <a:r>
              <a:rPr lang="en-US" b="0" dirty="0"/>
              <a:t>health in small and medium-sized enterprises</a:t>
            </a:r>
            <a:endParaRPr lang="en-GB" b="0" dirty="0"/>
          </a:p>
        </p:txBody>
      </p:sp>
      <p:sp>
        <p:nvSpPr>
          <p:cNvPr id="5" name="Content Placeholder 4"/>
          <p:cNvSpPr>
            <a:spLocks noGrp="1"/>
          </p:cNvSpPr>
          <p:nvPr>
            <p:ph idx="1"/>
          </p:nvPr>
        </p:nvSpPr>
        <p:spPr/>
        <p:txBody>
          <a:bodyPr/>
          <a:lstStyle/>
          <a:p>
            <a:pPr marL="0" lvl="2" indent="0">
              <a:buNone/>
            </a:pPr>
            <a:r>
              <a:rPr lang="en-US" dirty="0" smtClean="0">
                <a:solidFill>
                  <a:schemeClr val="tx2"/>
                </a:solidFill>
              </a:rPr>
              <a:t>By </a:t>
            </a:r>
            <a:r>
              <a:rPr lang="en-US" dirty="0">
                <a:solidFill>
                  <a:schemeClr val="tx2"/>
                </a:solidFill>
              </a:rPr>
              <a:t>the end of the training, you will be able to</a:t>
            </a:r>
            <a:r>
              <a:rPr lang="en-US" dirty="0" smtClean="0">
                <a:solidFill>
                  <a:schemeClr val="tx2"/>
                </a:solidFill>
              </a:rPr>
              <a:t>:</a:t>
            </a:r>
            <a:endParaRPr lang="en-GB" dirty="0" smtClean="0">
              <a:solidFill>
                <a:schemeClr val="tx2"/>
              </a:solidFill>
            </a:endParaRPr>
          </a:p>
          <a:p>
            <a:pPr lvl="5"/>
            <a:endParaRPr lang="en-CA" dirty="0" smtClean="0">
              <a:solidFill>
                <a:schemeClr val="tx2"/>
              </a:solidFill>
            </a:endParaRPr>
          </a:p>
          <a:p>
            <a:pPr lvl="5"/>
            <a:r>
              <a:rPr lang="en-CA" sz="1800" dirty="0" smtClean="0">
                <a:solidFill>
                  <a:schemeClr val="tx2"/>
                </a:solidFill>
                <a:latin typeface="Overpass Light"/>
                <a:cs typeface="Overpass Light"/>
              </a:rPr>
              <a:t>Identify </a:t>
            </a:r>
            <a:r>
              <a:rPr lang="en-CA" sz="1800" dirty="0">
                <a:solidFill>
                  <a:schemeClr val="tx2"/>
                </a:solidFill>
                <a:latin typeface="Overpass Light"/>
                <a:cs typeface="Overpass Light"/>
              </a:rPr>
              <a:t>and assess hazards and risks to safety and </a:t>
            </a:r>
            <a:r>
              <a:rPr lang="en-CA" sz="1800" dirty="0" smtClean="0">
                <a:solidFill>
                  <a:schemeClr val="tx2"/>
                </a:solidFill>
                <a:latin typeface="Overpass Light"/>
                <a:cs typeface="Overpass Light"/>
              </a:rPr>
              <a:t>health</a:t>
            </a:r>
          </a:p>
          <a:p>
            <a:pPr lvl="5"/>
            <a:endParaRPr lang="en-CA" sz="1800" dirty="0" smtClean="0">
              <a:solidFill>
                <a:schemeClr val="tx2"/>
              </a:solidFill>
              <a:latin typeface="Overpass Light"/>
              <a:cs typeface="Overpass Light"/>
            </a:endParaRPr>
          </a:p>
          <a:p>
            <a:pPr lvl="5"/>
            <a:r>
              <a:rPr lang="en-CA" sz="1800" dirty="0" smtClean="0">
                <a:solidFill>
                  <a:schemeClr val="tx2"/>
                </a:solidFill>
                <a:latin typeface="Overpass Light"/>
                <a:cs typeface="Overpass Light"/>
              </a:rPr>
              <a:t>Implement key practices and procedures to eliminate/reduce risks:</a:t>
            </a:r>
          </a:p>
          <a:p>
            <a:pPr marL="454025" lvl="5" indent="-187325">
              <a:lnSpc>
                <a:spcPct val="120000"/>
              </a:lnSpc>
            </a:pPr>
            <a:r>
              <a:rPr lang="en-CA" dirty="0" smtClean="0">
                <a:solidFill>
                  <a:schemeClr val="tx2"/>
                </a:solidFill>
                <a:latin typeface="Overpass Light"/>
                <a:cs typeface="Overpass Light"/>
              </a:rPr>
              <a:t>A Health and Safety Management System and policy</a:t>
            </a:r>
          </a:p>
          <a:p>
            <a:pPr marL="454025" lvl="5" indent="-187325">
              <a:lnSpc>
                <a:spcPct val="120000"/>
              </a:lnSpc>
            </a:pPr>
            <a:r>
              <a:rPr lang="en-CA" dirty="0" smtClean="0">
                <a:solidFill>
                  <a:schemeClr val="tx2"/>
                </a:solidFill>
                <a:latin typeface="Overpass Light"/>
                <a:cs typeface="Overpass Light"/>
              </a:rPr>
              <a:t>A </a:t>
            </a:r>
            <a:r>
              <a:rPr lang="en-CA" dirty="0">
                <a:solidFill>
                  <a:schemeClr val="tx2"/>
                </a:solidFill>
                <a:latin typeface="Overpass Light"/>
                <a:cs typeface="Overpass Light"/>
              </a:rPr>
              <a:t>Joint Health and Safety </a:t>
            </a:r>
            <a:r>
              <a:rPr lang="en-CA" dirty="0" smtClean="0">
                <a:solidFill>
                  <a:schemeClr val="tx2"/>
                </a:solidFill>
                <a:latin typeface="Overpass Light"/>
                <a:cs typeface="Overpass Light"/>
              </a:rPr>
              <a:t>Committee</a:t>
            </a:r>
          </a:p>
          <a:p>
            <a:pPr marL="454025" lvl="5" indent="-187325">
              <a:lnSpc>
                <a:spcPct val="120000"/>
              </a:lnSpc>
            </a:pPr>
            <a:r>
              <a:rPr lang="en-CA" dirty="0" smtClean="0">
                <a:solidFill>
                  <a:schemeClr val="tx2"/>
                </a:solidFill>
                <a:latin typeface="Overpass Light"/>
                <a:cs typeface="Overpass Light"/>
              </a:rPr>
              <a:t>Appropriate </a:t>
            </a:r>
            <a:r>
              <a:rPr lang="en-CA" dirty="0">
                <a:solidFill>
                  <a:schemeClr val="tx2"/>
                </a:solidFill>
                <a:latin typeface="Overpass Light"/>
                <a:cs typeface="Overpass Light"/>
              </a:rPr>
              <a:t>safety </a:t>
            </a:r>
            <a:r>
              <a:rPr lang="en-CA" dirty="0" smtClean="0">
                <a:solidFill>
                  <a:schemeClr val="tx2"/>
                </a:solidFill>
                <a:latin typeface="Overpass Light"/>
                <a:cs typeface="Overpass Light"/>
              </a:rPr>
              <a:t>standards</a:t>
            </a:r>
          </a:p>
          <a:p>
            <a:pPr marL="454025" lvl="5" indent="-187325"/>
            <a:endParaRPr lang="en-GB" sz="1800" dirty="0" smtClean="0">
              <a:solidFill>
                <a:schemeClr val="tx2"/>
              </a:solidFill>
              <a:latin typeface="Overpass Bold"/>
            </a:endParaRPr>
          </a:p>
          <a:p>
            <a:pPr lvl="5"/>
            <a:r>
              <a:rPr lang="en-US" sz="1800" dirty="0" smtClean="0">
                <a:solidFill>
                  <a:schemeClr val="tx2"/>
                </a:solidFill>
                <a:latin typeface="Overpass Light"/>
                <a:cs typeface="Overpass Light"/>
              </a:rPr>
              <a:t>Manage </a:t>
            </a:r>
            <a:r>
              <a:rPr lang="en-US" sz="1800" dirty="0">
                <a:solidFill>
                  <a:schemeClr val="tx2"/>
                </a:solidFill>
                <a:latin typeface="Overpass Light"/>
                <a:cs typeface="Overpass Light"/>
              </a:rPr>
              <a:t>the day-to-day operations of a healthy/safe </a:t>
            </a:r>
            <a:r>
              <a:rPr lang="en-US" sz="1800" dirty="0" smtClean="0">
                <a:solidFill>
                  <a:schemeClr val="tx2"/>
                </a:solidFill>
                <a:latin typeface="Overpass Light"/>
                <a:cs typeface="Overpass Light"/>
              </a:rPr>
              <a:t>workplace</a:t>
            </a:r>
            <a:endParaRPr lang="en-US" sz="1800" dirty="0">
              <a:solidFill>
                <a:schemeClr val="tx2"/>
              </a:solidFill>
              <a:latin typeface="Overpass Light"/>
              <a:cs typeface="Overpass Light"/>
            </a:endParaRPr>
          </a:p>
        </p:txBody>
      </p:sp>
      <p:sp>
        <p:nvSpPr>
          <p:cNvPr id="10" name="Date Placeholder 9"/>
          <p:cNvSpPr>
            <a:spLocks noGrp="1"/>
          </p:cNvSpPr>
          <p:nvPr>
            <p:ph type="dt" sz="half" idx="10"/>
          </p:nvPr>
        </p:nvSpPr>
        <p:spPr/>
        <p:txBody>
          <a:bodyPr/>
          <a:lstStyle/>
          <a:p>
            <a:r>
              <a:rPr lang="en-GB" smtClean="0"/>
              <a:t>Date: Monday / 01 / October / 2019</a:t>
            </a:r>
            <a:endParaRPr lang="en-GB"/>
          </a:p>
        </p:txBody>
      </p:sp>
      <p:sp>
        <p:nvSpPr>
          <p:cNvPr id="11" name="Footer Placeholder 10"/>
          <p:cNvSpPr>
            <a:spLocks noGrp="1"/>
          </p:cNvSpPr>
          <p:nvPr>
            <p:ph type="ftr" sz="quarter" idx="11"/>
          </p:nvPr>
        </p:nvSpPr>
        <p:spPr/>
        <p:txBody>
          <a:bodyPr/>
          <a:lstStyle/>
          <a:p>
            <a:r>
              <a:rPr lang="en-GB" dirty="0" smtClean="0"/>
              <a:t>Advancing social justice, promoting decent work</a:t>
            </a:r>
            <a:endParaRPr lang="en-GB" dirty="0"/>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
        <p:nvSpPr>
          <p:cNvPr id="3" name="Marcador de texto 2"/>
          <p:cNvSpPr>
            <a:spLocks noGrp="1"/>
          </p:cNvSpPr>
          <p:nvPr>
            <p:ph type="body" sz="quarter" idx="14"/>
          </p:nvPr>
        </p:nvSpPr>
        <p:spPr>
          <a:xfrm>
            <a:off x="8288339" y="5339410"/>
            <a:ext cx="3370124" cy="203632"/>
          </a:xfrm>
        </p:spPr>
        <p:txBody>
          <a:bodyPr/>
          <a:lstStyle/>
          <a:p>
            <a:r>
              <a:rPr lang="en-US" sz="800" smtClean="0"/>
              <a:t>Ethiopia</a:t>
            </a:r>
            <a:endParaRPr lang="es-ES" sz="800" dirty="0"/>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53953"/>
            <a:ext cx="644400" cy="172266"/>
          </a:xfrm>
          <a:prstGeom prst="rect">
            <a:avLst/>
          </a:prstGeom>
        </p:spPr>
      </p:pic>
    </p:spTree>
    <p:extLst>
      <p:ext uri="{BB962C8B-B14F-4D97-AF65-F5344CB8AC3E}">
        <p14:creationId xmlns:p14="http://schemas.microsoft.com/office/powerpoint/2010/main" val="32408020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438" y="1373053"/>
            <a:ext cx="10454481" cy="584242"/>
          </a:xfrm>
        </p:spPr>
        <p:txBody>
          <a:bodyPr/>
          <a:lstStyle/>
          <a:p>
            <a:r>
              <a:rPr lang="en-GB" b="0" dirty="0"/>
              <a:t>Causation chain example</a:t>
            </a: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40</a:t>
            </a:fld>
            <a:endParaRPr lang="en-GB"/>
          </a:p>
        </p:txBody>
      </p:sp>
      <p:sp>
        <p:nvSpPr>
          <p:cNvPr id="11" name="CuadroTexto 10"/>
          <p:cNvSpPr txBox="1"/>
          <p:nvPr/>
        </p:nvSpPr>
        <p:spPr>
          <a:xfrm>
            <a:off x="371405" y="3262800"/>
            <a:ext cx="3770065" cy="1200329"/>
          </a:xfrm>
          <a:prstGeom prst="rect">
            <a:avLst/>
          </a:prstGeom>
          <a:noFill/>
        </p:spPr>
        <p:txBody>
          <a:bodyPr wrap="square" rtlCol="0">
            <a:spAutoFit/>
          </a:bodyPr>
          <a:lstStyle/>
          <a:p>
            <a:pPr marL="285750" indent="-285750">
              <a:buClr>
                <a:schemeClr val="accent2"/>
              </a:buClr>
              <a:buFont typeface="Arial Unicode MS"/>
              <a:buChar char="▶"/>
            </a:pPr>
            <a:r>
              <a:rPr lang="en-GB" dirty="0" smtClean="0">
                <a:solidFill>
                  <a:schemeClr val="tx2"/>
                </a:solidFill>
                <a:latin typeface="Overpass Light"/>
                <a:cs typeface="Overpass Light"/>
              </a:rPr>
              <a:t>Accidents </a:t>
            </a:r>
            <a:r>
              <a:rPr lang="en-GB" dirty="0">
                <a:solidFill>
                  <a:schemeClr val="tx2"/>
                </a:solidFill>
                <a:latin typeface="Overpass Light"/>
                <a:cs typeface="Overpass Light"/>
              </a:rPr>
              <a:t>are generally caused by multiple factors, immediate, underlying and root causes</a:t>
            </a:r>
          </a:p>
          <a:p>
            <a:pPr marL="285750" indent="-285750">
              <a:buClr>
                <a:schemeClr val="accent2"/>
              </a:buClr>
              <a:buFont typeface="Arial Unicode MS"/>
              <a:buChar char="▶"/>
            </a:pPr>
            <a:endParaRPr lang="it-IT" dirty="0">
              <a:latin typeface="Overpass Ligth"/>
              <a:cs typeface="Overpass Ligth"/>
            </a:endParaRP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79921" y="1947334"/>
            <a:ext cx="6817520" cy="3825798"/>
          </a:xfrm>
          <a:prstGeom prst="rect">
            <a:avLst/>
          </a:prstGeom>
        </p:spPr>
      </p:pic>
    </p:spTree>
    <p:extLst>
      <p:ext uri="{BB962C8B-B14F-4D97-AF65-F5344CB8AC3E}">
        <p14:creationId xmlns:p14="http://schemas.microsoft.com/office/powerpoint/2010/main" val="4480134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Occupational diseases</a:t>
            </a:r>
          </a:p>
        </p:txBody>
      </p:sp>
      <p:sp>
        <p:nvSpPr>
          <p:cNvPr id="3" name="Content Placeholder 2"/>
          <p:cNvSpPr>
            <a:spLocks noGrp="1"/>
          </p:cNvSpPr>
          <p:nvPr>
            <p:ph sz="half" idx="1"/>
          </p:nvPr>
        </p:nvSpPr>
        <p:spPr>
          <a:xfrm>
            <a:off x="490538" y="2393950"/>
            <a:ext cx="4338443" cy="3482976"/>
          </a:xfrm>
        </p:spPr>
        <p:txBody>
          <a:bodyPr/>
          <a:lstStyle/>
          <a:p>
            <a:pPr lvl="2"/>
            <a:r>
              <a:rPr lang="en-CA" dirty="0" smtClean="0">
                <a:solidFill>
                  <a:schemeClr val="tx2"/>
                </a:solidFill>
                <a:latin typeface="Overpass Light"/>
                <a:cs typeface="Overpass Light"/>
              </a:rPr>
              <a:t>Any disease contracted as a result of exposure to risk factors arsing from work activity</a:t>
            </a:r>
            <a:endParaRPr lang="en-US" b="1" dirty="0">
              <a:solidFill>
                <a:schemeClr val="tx2"/>
              </a:solidFill>
              <a:latin typeface="Overpass Light"/>
              <a:cs typeface="Overpass Light"/>
            </a:endParaRPr>
          </a:p>
          <a:p>
            <a:pPr lvl="2"/>
            <a:endParaRPr lang="en-CA" dirty="0" smtClean="0">
              <a:solidFill>
                <a:schemeClr val="tx2"/>
              </a:solidFill>
              <a:latin typeface="Overpass Light"/>
              <a:cs typeface="Overpass Light"/>
            </a:endParaRPr>
          </a:p>
          <a:p>
            <a:pPr lvl="2"/>
            <a:r>
              <a:rPr lang="en-US" altLang="es-ES" dirty="0">
                <a:solidFill>
                  <a:schemeClr val="tx2"/>
                </a:solidFill>
                <a:latin typeface="Overpass Light"/>
                <a:ea typeface="Calibri" panose="020F0502020204030204" pitchFamily="34" charset="0"/>
                <a:cs typeface="Overpass Light"/>
              </a:rPr>
              <a:t>Example: noise-induced hearing loss, silicosis (a lung disease caused by inhalation of silica dust), musculoskeletal disorders caused by repetitive/strenuous work etc. </a:t>
            </a:r>
            <a:endParaRPr lang="en-CA" dirty="0">
              <a:solidFill>
                <a:schemeClr val="tx2"/>
              </a:solidFill>
              <a:latin typeface="Overpass Light"/>
              <a:cs typeface="Overpass Light"/>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41</a:t>
            </a:fld>
            <a:endParaRPr lang="en-GB"/>
          </a:p>
        </p:txBody>
      </p:sp>
      <p:pic>
        <p:nvPicPr>
          <p:cNvPr id="8" name="Imagen 7" descr="41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5058" y="2017059"/>
            <a:ext cx="6835230" cy="3633403"/>
          </a:xfrm>
          <a:prstGeom prst="rect">
            <a:avLst/>
          </a:prstGeom>
        </p:spPr>
      </p:pic>
    </p:spTree>
    <p:extLst>
      <p:ext uri="{BB962C8B-B14F-4D97-AF65-F5344CB8AC3E}">
        <p14:creationId xmlns:p14="http://schemas.microsoft.com/office/powerpoint/2010/main" val="37217660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GB" b="0" dirty="0"/>
              <a:t>Dangerous occurrence and Near Miss</a:t>
            </a:r>
            <a:endParaRPr lang="es-ES" b="0" dirty="0"/>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smtClean="0"/>
              <a:t>Advancing social justice, promoting decent work</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42</a:t>
            </a:fld>
            <a:endParaRPr lang="en-GB"/>
          </a:p>
        </p:txBody>
      </p:sp>
      <p:sp>
        <p:nvSpPr>
          <p:cNvPr id="11" name="Marcador de contenido 10"/>
          <p:cNvSpPr>
            <a:spLocks noGrp="1"/>
          </p:cNvSpPr>
          <p:nvPr>
            <p:ph sz="half" idx="1"/>
          </p:nvPr>
        </p:nvSpPr>
        <p:spPr>
          <a:xfrm>
            <a:off x="490538" y="2136439"/>
            <a:ext cx="3412800" cy="3482976"/>
          </a:xfrm>
        </p:spPr>
        <p:txBody>
          <a:bodyPr/>
          <a:lstStyle/>
          <a:p>
            <a:pPr marL="342900" indent="-342900">
              <a:buClr>
                <a:schemeClr val="accent2"/>
              </a:buClr>
              <a:buFont typeface="Lucida Grande"/>
              <a:buChar char="‣"/>
            </a:pPr>
            <a:r>
              <a:rPr lang="en-GB" sz="2000" b="0" dirty="0" smtClean="0">
                <a:cs typeface="Overpass Bold"/>
              </a:rPr>
              <a:t>Dangerous occurrence</a:t>
            </a:r>
            <a:r>
              <a:rPr lang="en-GB" sz="2000" dirty="0" smtClean="0">
                <a:latin typeface="Overpass Ligth"/>
              </a:rPr>
              <a:t/>
            </a:r>
            <a:br>
              <a:rPr lang="en-GB" sz="2000" dirty="0" smtClean="0">
                <a:latin typeface="Overpass Ligth"/>
              </a:rPr>
            </a:br>
            <a:r>
              <a:rPr lang="en-US" b="0" dirty="0" smtClean="0">
                <a:solidFill>
                  <a:schemeClr val="tx2"/>
                </a:solidFill>
                <a:latin typeface="Overpass Light"/>
                <a:ea typeface="Calibri" panose="020F0502020204030204" pitchFamily="34" charset="0"/>
                <a:cs typeface="Overpass Light"/>
              </a:rPr>
              <a:t>A readily identifiable event as defined under national laws and regulations, with potential to cause an injury or disease to persons at work or to the public</a:t>
            </a:r>
            <a:r>
              <a:rPr lang="en-US" b="0" i="1" dirty="0" smtClean="0">
                <a:solidFill>
                  <a:schemeClr val="tx2"/>
                </a:solidFill>
                <a:latin typeface="Overpass Light"/>
                <a:ea typeface="Calibri" panose="020F0502020204030204" pitchFamily="34" charset="0"/>
                <a:cs typeface="Overpass Light"/>
              </a:rPr>
              <a:t>. </a:t>
            </a:r>
            <a:r>
              <a:rPr lang="en-US" b="0" dirty="0" smtClean="0">
                <a:solidFill>
                  <a:schemeClr val="tx2"/>
                </a:solidFill>
                <a:latin typeface="Overpass Light"/>
                <a:cs typeface="Overpass Light"/>
              </a:rPr>
              <a:t>For example a crane that has failed </a:t>
            </a:r>
          </a:p>
          <a:p>
            <a:pPr marL="285750" indent="-285750">
              <a:buClr>
                <a:schemeClr val="accent2"/>
              </a:buClr>
              <a:buFont typeface="Lucida Grande"/>
              <a:buChar char="‣"/>
            </a:pPr>
            <a:r>
              <a:rPr lang="en-GB" b="0" dirty="0" smtClean="0">
                <a:cs typeface="Overpass Bold"/>
              </a:rPr>
              <a:t>Near miss</a:t>
            </a:r>
            <a:r>
              <a:rPr lang="en-GB" dirty="0" smtClean="0">
                <a:latin typeface="Overpass Ligth"/>
              </a:rPr>
              <a:t/>
            </a:r>
            <a:br>
              <a:rPr lang="en-GB" dirty="0" smtClean="0">
                <a:latin typeface="Overpass Ligth"/>
              </a:rPr>
            </a:br>
            <a:r>
              <a:rPr lang="en-US" b="0" dirty="0" smtClean="0">
                <a:solidFill>
                  <a:schemeClr val="tx2"/>
                </a:solidFill>
                <a:latin typeface="Overpass Light"/>
                <a:ea typeface="Calibri" panose="020F0502020204030204" pitchFamily="34" charset="0"/>
                <a:cs typeface="Overpass Light"/>
              </a:rPr>
              <a:t>Still no injury but not defined by national legislation</a:t>
            </a:r>
            <a:endParaRPr lang="en-GB" b="0" dirty="0" smtClean="0">
              <a:solidFill>
                <a:schemeClr val="tx2"/>
              </a:solidFill>
              <a:latin typeface="Overpass Light"/>
              <a:ea typeface="Calibri" panose="020F0502020204030204" pitchFamily="34" charset="0"/>
              <a:cs typeface="Overpass Light"/>
            </a:endParaRPr>
          </a:p>
          <a:p>
            <a:r>
              <a:rPr lang="en-US" sz="1400" b="0" i="1" dirty="0" smtClean="0">
                <a:solidFill>
                  <a:srgbClr val="000000"/>
                </a:solidFill>
                <a:ea typeface="Calibri" panose="020F0502020204030204" pitchFamily="34" charset="0"/>
              </a:rPr>
              <a:t/>
            </a:r>
            <a:br>
              <a:rPr lang="en-US" sz="1400" b="0" i="1" dirty="0" smtClean="0">
                <a:solidFill>
                  <a:srgbClr val="000000"/>
                </a:solidFill>
                <a:ea typeface="Calibri" panose="020F0502020204030204" pitchFamily="34" charset="0"/>
              </a:rPr>
            </a:br>
            <a:endParaRPr lang="en-US" sz="1400" b="0" dirty="0">
              <a:solidFill>
                <a:schemeClr val="tx2"/>
              </a:solidFill>
              <a:latin typeface="Overpass"/>
              <a:ea typeface="Calibri" panose="020F0502020204030204" pitchFamily="34" charset="0"/>
              <a:cs typeface="Overpass"/>
            </a:endParaRPr>
          </a:p>
        </p:txBody>
      </p:sp>
      <p:pic>
        <p:nvPicPr>
          <p:cNvPr id="4" name="Imagen 3" descr="42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3088" y="2349250"/>
            <a:ext cx="3386328" cy="3432048"/>
          </a:xfrm>
          <a:prstGeom prst="rect">
            <a:avLst/>
          </a:prstGeom>
          <a:ln>
            <a:noFill/>
          </a:ln>
          <a:effectLst>
            <a:outerShdw blurRad="292100" dist="139700" dir="2700000" algn="tl" rotWithShape="0">
              <a:srgbClr val="333333">
                <a:alpha val="65000"/>
              </a:srgbClr>
            </a:outerShdw>
          </a:effectLst>
        </p:spPr>
      </p:pic>
      <p:pic>
        <p:nvPicPr>
          <p:cNvPr id="12" name="Marcador de contenido 11" descr="42_slide_ilus.jp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4605" r="4605"/>
          <a:stretch>
            <a:fillRect/>
          </a:stretch>
        </p:blipFill>
        <p:spPr/>
      </p:pic>
    </p:spTree>
    <p:extLst>
      <p:ext uri="{BB962C8B-B14F-4D97-AF65-F5344CB8AC3E}">
        <p14:creationId xmlns:p14="http://schemas.microsoft.com/office/powerpoint/2010/main" val="12858785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Investigating accidents/diseases and near misses</a:t>
            </a:r>
            <a:endParaRPr lang="en-GB" b="0" dirty="0"/>
          </a:p>
        </p:txBody>
      </p:sp>
      <p:sp>
        <p:nvSpPr>
          <p:cNvPr id="3" name="Content Placeholder 2"/>
          <p:cNvSpPr>
            <a:spLocks noGrp="1"/>
          </p:cNvSpPr>
          <p:nvPr>
            <p:ph sz="half" idx="1"/>
          </p:nvPr>
        </p:nvSpPr>
        <p:spPr>
          <a:xfrm>
            <a:off x="490537" y="2440990"/>
            <a:ext cx="5307817" cy="3482976"/>
          </a:xfrm>
        </p:spPr>
        <p:txBody>
          <a:bodyPr/>
          <a:lstStyle/>
          <a:p>
            <a:r>
              <a:rPr lang="en-GB" b="0" dirty="0">
                <a:solidFill>
                  <a:schemeClr val="tx2"/>
                </a:solidFill>
              </a:rPr>
              <a:t>Accidents, diseases and near misses should be investigated and analysed to:</a:t>
            </a:r>
          </a:p>
          <a:p>
            <a:pPr lvl="2">
              <a:lnSpc>
                <a:spcPct val="150000"/>
              </a:lnSpc>
            </a:pPr>
            <a:r>
              <a:rPr lang="en-GB" dirty="0" smtClean="0">
                <a:solidFill>
                  <a:schemeClr val="tx2"/>
                </a:solidFill>
                <a:latin typeface="Overpass"/>
                <a:cs typeface="Overpass"/>
              </a:rPr>
              <a:t>To </a:t>
            </a:r>
            <a:r>
              <a:rPr lang="en-GB" dirty="0">
                <a:solidFill>
                  <a:schemeClr val="tx2"/>
                </a:solidFill>
                <a:latin typeface="Overpass"/>
                <a:cs typeface="Overpass"/>
              </a:rPr>
              <a:t>find out why it happened – its </a:t>
            </a:r>
            <a:r>
              <a:rPr lang="en-GB" dirty="0" smtClean="0">
                <a:solidFill>
                  <a:schemeClr val="tx2"/>
                </a:solidFill>
                <a:latin typeface="Overpass"/>
                <a:cs typeface="Overpass"/>
              </a:rPr>
              <a:t>causes</a:t>
            </a:r>
          </a:p>
          <a:p>
            <a:pPr lvl="2">
              <a:lnSpc>
                <a:spcPct val="150000"/>
              </a:lnSpc>
            </a:pPr>
            <a:r>
              <a:rPr lang="en-GB" dirty="0" smtClean="0">
                <a:solidFill>
                  <a:schemeClr val="tx2"/>
                </a:solidFill>
                <a:latin typeface="Overpass"/>
                <a:cs typeface="Overpass"/>
              </a:rPr>
              <a:t>To </a:t>
            </a:r>
            <a:r>
              <a:rPr lang="en-GB" dirty="0">
                <a:solidFill>
                  <a:schemeClr val="tx2"/>
                </a:solidFill>
                <a:latin typeface="Overpass"/>
                <a:cs typeface="Overpass"/>
              </a:rPr>
              <a:t>gather/preserve evidence for </a:t>
            </a:r>
            <a:r>
              <a:rPr lang="en-GB" dirty="0" smtClean="0">
                <a:solidFill>
                  <a:schemeClr val="tx2"/>
                </a:solidFill>
                <a:latin typeface="Overpass"/>
                <a:cs typeface="Overpass"/>
              </a:rPr>
              <a:t>claims</a:t>
            </a:r>
          </a:p>
          <a:p>
            <a:pPr lvl="2">
              <a:lnSpc>
                <a:spcPct val="150000"/>
              </a:lnSpc>
            </a:pPr>
            <a:r>
              <a:rPr lang="en-GB" dirty="0" smtClean="0">
                <a:solidFill>
                  <a:schemeClr val="tx2"/>
                </a:solidFill>
                <a:latin typeface="Overpass"/>
                <a:cs typeface="Overpass"/>
              </a:rPr>
              <a:t>To </a:t>
            </a:r>
            <a:r>
              <a:rPr lang="en-GB" dirty="0">
                <a:solidFill>
                  <a:schemeClr val="tx2"/>
                </a:solidFill>
                <a:latin typeface="Overpass"/>
                <a:cs typeface="Overpass"/>
              </a:rPr>
              <a:t>identify the controls needed to ensure it doesn’t happen </a:t>
            </a:r>
            <a:r>
              <a:rPr lang="en-GB" dirty="0" smtClean="0">
                <a:solidFill>
                  <a:schemeClr val="tx2"/>
                </a:solidFill>
                <a:latin typeface="Overpass"/>
                <a:cs typeface="Overpass"/>
              </a:rPr>
              <a:t>again</a:t>
            </a:r>
          </a:p>
          <a:p>
            <a:pPr lvl="2">
              <a:lnSpc>
                <a:spcPct val="150000"/>
              </a:lnSpc>
            </a:pPr>
            <a:r>
              <a:rPr lang="en-GB" dirty="0" smtClean="0">
                <a:solidFill>
                  <a:schemeClr val="tx2"/>
                </a:solidFill>
                <a:latin typeface="Overpass"/>
                <a:cs typeface="Overpass"/>
              </a:rPr>
              <a:t>To </a:t>
            </a:r>
            <a:r>
              <a:rPr lang="en-GB" dirty="0">
                <a:solidFill>
                  <a:schemeClr val="tx2"/>
                </a:solidFill>
                <a:latin typeface="Overpass"/>
                <a:cs typeface="Overpass"/>
              </a:rPr>
              <a:t>prevent future injury or loss of </a:t>
            </a:r>
            <a:r>
              <a:rPr lang="en-GB" dirty="0" smtClean="0">
                <a:solidFill>
                  <a:schemeClr val="tx2"/>
                </a:solidFill>
                <a:latin typeface="Overpass"/>
                <a:cs typeface="Overpass"/>
              </a:rPr>
              <a:t>productivity</a:t>
            </a:r>
            <a:endParaRPr lang="en-GB" dirty="0">
              <a:solidFill>
                <a:schemeClr val="tx2"/>
              </a:solidFill>
              <a:latin typeface="Overpass"/>
              <a:cs typeface="Overpass"/>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43</a:t>
            </a:fld>
            <a:endParaRPr lang="en-GB"/>
          </a:p>
        </p:txBody>
      </p:sp>
      <p:pic>
        <p:nvPicPr>
          <p:cNvPr id="4" name="Imagen 3" descr="43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613" y="2342776"/>
            <a:ext cx="5684520" cy="3587496"/>
          </a:xfrm>
          <a:prstGeom prst="rect">
            <a:avLst/>
          </a:prstGeom>
        </p:spPr>
      </p:pic>
    </p:spTree>
    <p:extLst>
      <p:ext uri="{BB962C8B-B14F-4D97-AF65-F5344CB8AC3E}">
        <p14:creationId xmlns:p14="http://schemas.microsoft.com/office/powerpoint/2010/main" val="6422798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t-IT" b="0" dirty="0"/>
              <a:t>The 5 </a:t>
            </a:r>
            <a:r>
              <a:rPr lang="it-IT" b="0" dirty="0" err="1"/>
              <a:t>Ws</a:t>
            </a:r>
            <a:r>
              <a:rPr lang="it-IT" b="0" dirty="0"/>
              <a:t> and 1 H</a:t>
            </a:r>
            <a:endParaRPr lang="es-ES" b="0" dirty="0"/>
          </a:p>
        </p:txBody>
      </p:sp>
      <p:sp>
        <p:nvSpPr>
          <p:cNvPr id="3" name="Marcador de contenido 2"/>
          <p:cNvSpPr>
            <a:spLocks noGrp="1"/>
          </p:cNvSpPr>
          <p:nvPr>
            <p:ph idx="1"/>
          </p:nvPr>
        </p:nvSpPr>
        <p:spPr/>
        <p:txBody>
          <a:bodyPr/>
          <a:lstStyle/>
          <a:p>
            <a:pPr lvl="0" eaLnBrk="0" fontAlgn="base" hangingPunct="0">
              <a:lnSpc>
                <a:spcPct val="90000"/>
              </a:lnSpc>
              <a:spcBef>
                <a:spcPct val="0"/>
              </a:spcBef>
              <a:spcAft>
                <a:spcPct val="0"/>
              </a:spcAft>
            </a:pPr>
            <a:r>
              <a:rPr lang="en-US" altLang="es-ES" b="0" dirty="0">
                <a:solidFill>
                  <a:schemeClr val="tx2"/>
                </a:solidFill>
                <a:latin typeface="Overpass Light"/>
                <a:ea typeface="Calibri" panose="020F0502020204030204" pitchFamily="34" charset="0"/>
                <a:cs typeface="Overpass Light"/>
              </a:rPr>
              <a:t>All occupational accidents/diseases (incidents) should be investigated, with the aim of answering the following questions:</a:t>
            </a:r>
          </a:p>
          <a:p>
            <a:pPr lvl="0" eaLnBrk="0" fontAlgn="base" hangingPunct="0">
              <a:lnSpc>
                <a:spcPct val="90000"/>
              </a:lnSpc>
              <a:spcBef>
                <a:spcPct val="0"/>
              </a:spcBef>
              <a:spcAft>
                <a:spcPct val="0"/>
              </a:spcAft>
            </a:pPr>
            <a:endParaRPr lang="en-US" altLang="es-ES" b="0" dirty="0">
              <a:solidFill>
                <a:srgbClr val="000000"/>
              </a:solidFill>
              <a:latin typeface="Overpass Ligth"/>
              <a:ea typeface="Calibri" panose="020F0502020204030204" pitchFamily="34" charset="0"/>
              <a:cs typeface="Overpass Ligth"/>
            </a:endParaRPr>
          </a:p>
          <a:p>
            <a:pPr marL="285750" lvl="0" indent="-285750" eaLnBrk="0" fontAlgn="base" hangingPunct="0">
              <a:lnSpc>
                <a:spcPct val="150000"/>
              </a:lnSpc>
              <a:spcBef>
                <a:spcPct val="0"/>
              </a:spcBef>
              <a:spcAft>
                <a:spcPct val="0"/>
              </a:spcAft>
              <a:buClr>
                <a:schemeClr val="accent2"/>
              </a:buClr>
              <a:buFont typeface="Arial Unicode MS"/>
              <a:buChar char="▶"/>
            </a:pPr>
            <a:r>
              <a:rPr lang="en-US" altLang="es-ES" b="0" dirty="0" smtClean="0">
                <a:ea typeface="Calibri" panose="020F0502020204030204" pitchFamily="34" charset="0"/>
                <a:cs typeface="Overpass Bold"/>
              </a:rPr>
              <a:t>W</a:t>
            </a:r>
            <a:r>
              <a:rPr lang="en-US" altLang="es-ES" b="0" dirty="0" smtClean="0">
                <a:solidFill>
                  <a:schemeClr val="tx2"/>
                </a:solidFill>
                <a:latin typeface="Overpass Light"/>
                <a:ea typeface="Calibri" panose="020F0502020204030204" pitchFamily="34" charset="0"/>
                <a:cs typeface="Overpass Light"/>
              </a:rPr>
              <a:t>ho </a:t>
            </a:r>
            <a:r>
              <a:rPr lang="en-US" altLang="es-ES" b="0" dirty="0">
                <a:solidFill>
                  <a:schemeClr val="tx2"/>
                </a:solidFill>
                <a:latin typeface="Overpass Light"/>
                <a:ea typeface="Calibri" panose="020F0502020204030204" pitchFamily="34" charset="0"/>
                <a:cs typeface="Overpass Light"/>
              </a:rPr>
              <a:t>was injured, suffered ill health or was otherwise involved in the event under investigation</a:t>
            </a:r>
            <a:r>
              <a:rPr lang="en-US" altLang="es-ES" b="0" dirty="0" smtClean="0">
                <a:solidFill>
                  <a:schemeClr val="tx2"/>
                </a:solidFill>
                <a:latin typeface="Overpass Light"/>
                <a:ea typeface="Calibri" panose="020F0502020204030204" pitchFamily="34" charset="0"/>
                <a:cs typeface="Overpass Light"/>
              </a:rPr>
              <a:t>?</a:t>
            </a:r>
            <a:endParaRPr lang="en-US" altLang="es-ES" b="0" dirty="0" smtClean="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r>
              <a:rPr lang="en-US" altLang="es-ES" b="0" dirty="0">
                <a:ea typeface="Calibri" panose="020F0502020204030204" pitchFamily="34" charset="0"/>
                <a:cs typeface="Overpass Bold"/>
              </a:rPr>
              <a:t>W</a:t>
            </a:r>
            <a:r>
              <a:rPr lang="en-US" altLang="es-ES" b="0" dirty="0" smtClean="0">
                <a:solidFill>
                  <a:schemeClr val="tx2"/>
                </a:solidFill>
                <a:latin typeface="Overpass Light"/>
                <a:ea typeface="Calibri" panose="020F0502020204030204" pitchFamily="34" charset="0"/>
                <a:cs typeface="Overpass Light"/>
              </a:rPr>
              <a:t>here </a:t>
            </a:r>
            <a:r>
              <a:rPr lang="en-US" altLang="es-ES" b="0" dirty="0">
                <a:solidFill>
                  <a:schemeClr val="tx2"/>
                </a:solidFill>
                <a:latin typeface="Overpass Light"/>
                <a:ea typeface="Calibri" panose="020F0502020204030204" pitchFamily="34" charset="0"/>
                <a:cs typeface="Overpass Light"/>
              </a:rPr>
              <a:t>did the incident occur</a:t>
            </a:r>
            <a:r>
              <a:rPr lang="en-US" altLang="es-ES" b="0" dirty="0" smtClean="0">
                <a:solidFill>
                  <a:schemeClr val="tx2"/>
                </a:solidFill>
                <a:latin typeface="Overpass Light"/>
                <a:ea typeface="Calibri" panose="020F0502020204030204" pitchFamily="34" charset="0"/>
                <a:cs typeface="Overpass Light"/>
              </a:rPr>
              <a:t>?</a:t>
            </a:r>
            <a:endParaRPr lang="en-US" altLang="es-ES" b="0" dirty="0" smtClean="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r>
              <a:rPr lang="en-US" altLang="es-ES" b="0" dirty="0">
                <a:ea typeface="Calibri" panose="020F0502020204030204" pitchFamily="34" charset="0"/>
                <a:cs typeface="Overpass Bold"/>
              </a:rPr>
              <a:t>W</a:t>
            </a:r>
            <a:r>
              <a:rPr lang="en-US" altLang="es-ES" b="0" dirty="0" smtClean="0">
                <a:solidFill>
                  <a:schemeClr val="tx2"/>
                </a:solidFill>
                <a:latin typeface="Overpass Light"/>
                <a:ea typeface="Calibri" panose="020F0502020204030204" pitchFamily="34" charset="0"/>
                <a:cs typeface="Overpass Light"/>
              </a:rPr>
              <a:t>hen did </a:t>
            </a:r>
            <a:r>
              <a:rPr lang="en-US" altLang="es-ES" b="0" dirty="0">
                <a:solidFill>
                  <a:schemeClr val="tx2"/>
                </a:solidFill>
                <a:latin typeface="Overpass Light"/>
                <a:ea typeface="Calibri" panose="020F0502020204030204" pitchFamily="34" charset="0"/>
                <a:cs typeface="Overpass Light"/>
              </a:rPr>
              <a:t>the incident occur</a:t>
            </a:r>
            <a:r>
              <a:rPr lang="en-US" altLang="es-ES" b="0" dirty="0" smtClean="0">
                <a:solidFill>
                  <a:schemeClr val="tx2"/>
                </a:solidFill>
                <a:latin typeface="Overpass Light"/>
                <a:ea typeface="Calibri" panose="020F0502020204030204" pitchFamily="34" charset="0"/>
                <a:cs typeface="Overpass Light"/>
              </a:rPr>
              <a:t>?</a:t>
            </a:r>
            <a:endParaRPr lang="en-US" altLang="es-ES" b="0" dirty="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r>
              <a:rPr lang="en-US" altLang="es-ES" b="0" dirty="0">
                <a:ea typeface="Calibri" panose="020F0502020204030204" pitchFamily="34" charset="0"/>
                <a:cs typeface="Overpass Bold"/>
              </a:rPr>
              <a:t>W</a:t>
            </a:r>
            <a:r>
              <a:rPr lang="en-US" altLang="es-ES" b="0" dirty="0" smtClean="0">
                <a:solidFill>
                  <a:schemeClr val="tx2"/>
                </a:solidFill>
                <a:latin typeface="Overpass Light"/>
                <a:ea typeface="Calibri" panose="020F0502020204030204" pitchFamily="34" charset="0"/>
                <a:cs typeface="Overpass Light"/>
              </a:rPr>
              <a:t>hat </a:t>
            </a:r>
            <a:r>
              <a:rPr lang="en-US" altLang="es-ES" b="0" dirty="0">
                <a:solidFill>
                  <a:schemeClr val="tx2"/>
                </a:solidFill>
                <a:latin typeface="Overpass Light"/>
                <a:ea typeface="Calibri" panose="020F0502020204030204" pitchFamily="34" charset="0"/>
                <a:cs typeface="Overpass Light"/>
              </a:rPr>
              <a:t>happened at the time of the incident</a:t>
            </a:r>
            <a:r>
              <a:rPr lang="en-US" altLang="es-ES" b="0" dirty="0" smtClean="0">
                <a:solidFill>
                  <a:schemeClr val="tx2"/>
                </a:solidFill>
                <a:latin typeface="Overpass Light"/>
                <a:ea typeface="Calibri" panose="020F0502020204030204" pitchFamily="34" charset="0"/>
                <a:cs typeface="Overpass Light"/>
              </a:rPr>
              <a:t>?</a:t>
            </a:r>
            <a:endParaRPr lang="en-US" altLang="es-ES" b="0" dirty="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r>
              <a:rPr lang="en-US" altLang="es-ES" b="0" dirty="0" smtClean="0">
                <a:solidFill>
                  <a:srgbClr val="FA3C4B"/>
                </a:solidFill>
                <a:ea typeface="Calibri" panose="020F0502020204030204" pitchFamily="34" charset="0"/>
                <a:cs typeface="Overpass Bold"/>
              </a:rPr>
              <a:t>H</a:t>
            </a:r>
            <a:r>
              <a:rPr lang="en-US" altLang="es-ES" b="0" dirty="0" smtClean="0">
                <a:solidFill>
                  <a:schemeClr val="tx2"/>
                </a:solidFill>
                <a:latin typeface="Overpass Light"/>
                <a:ea typeface="Calibri" panose="020F0502020204030204" pitchFamily="34" charset="0"/>
                <a:cs typeface="Overpass Light"/>
              </a:rPr>
              <a:t>ow </a:t>
            </a:r>
            <a:r>
              <a:rPr lang="en-US" altLang="es-ES" b="0" dirty="0">
                <a:solidFill>
                  <a:schemeClr val="tx2"/>
                </a:solidFill>
                <a:latin typeface="Overpass Light"/>
                <a:ea typeface="Calibri" panose="020F0502020204030204" pitchFamily="34" charset="0"/>
                <a:cs typeface="Overpass Light"/>
              </a:rPr>
              <a:t>did the incident occur</a:t>
            </a:r>
            <a:r>
              <a:rPr lang="en-US" altLang="es-ES" b="0" dirty="0" smtClean="0">
                <a:solidFill>
                  <a:schemeClr val="tx2"/>
                </a:solidFill>
                <a:latin typeface="Overpass Light"/>
                <a:ea typeface="Calibri" panose="020F0502020204030204" pitchFamily="34" charset="0"/>
                <a:cs typeface="Overpass Light"/>
              </a:rPr>
              <a:t>?</a:t>
            </a:r>
            <a:endParaRPr lang="en-US" altLang="es-ES" b="0" dirty="0" smtClean="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r>
              <a:rPr lang="en-US" altLang="es-ES" b="0" dirty="0">
                <a:ea typeface="Calibri" panose="020F0502020204030204" pitchFamily="34" charset="0"/>
                <a:cs typeface="Overpass Bold"/>
              </a:rPr>
              <a:t>W</a:t>
            </a:r>
            <a:r>
              <a:rPr lang="en-US" altLang="es-ES" b="0" dirty="0" smtClean="0">
                <a:solidFill>
                  <a:schemeClr val="tx2"/>
                </a:solidFill>
                <a:latin typeface="Overpass Light"/>
                <a:ea typeface="Calibri" panose="020F0502020204030204" pitchFamily="34" charset="0"/>
                <a:cs typeface="Overpass Light"/>
              </a:rPr>
              <a:t>hy </a:t>
            </a:r>
            <a:r>
              <a:rPr lang="en-US" altLang="es-ES" b="0" dirty="0">
                <a:solidFill>
                  <a:schemeClr val="tx2"/>
                </a:solidFill>
                <a:latin typeface="Overpass Light"/>
                <a:ea typeface="Calibri" panose="020F0502020204030204" pitchFamily="34" charset="0"/>
                <a:cs typeface="Overpass Light"/>
              </a:rPr>
              <a:t>did the incident occur</a:t>
            </a:r>
            <a:r>
              <a:rPr lang="en-US" altLang="es-ES" b="0" dirty="0" smtClean="0">
                <a:solidFill>
                  <a:schemeClr val="tx2"/>
                </a:solidFill>
                <a:latin typeface="Overpass Light"/>
                <a:ea typeface="Calibri" panose="020F0502020204030204" pitchFamily="34" charset="0"/>
                <a:cs typeface="Overpass Light"/>
              </a:rPr>
              <a:t>?</a:t>
            </a:r>
            <a:endParaRPr lang="en-US" altLang="es-ES"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44</a:t>
            </a:fld>
            <a:endParaRPr lang="en-GB"/>
          </a:p>
        </p:txBody>
      </p:sp>
    </p:spTree>
    <p:extLst>
      <p:ext uri="{BB962C8B-B14F-4D97-AF65-F5344CB8AC3E}">
        <p14:creationId xmlns:p14="http://schemas.microsoft.com/office/powerpoint/2010/main" val="21505609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a:xfrm>
            <a:off x="490538" y="1423194"/>
            <a:ext cx="4689548" cy="1150383"/>
          </a:xfrm>
        </p:spPr>
        <p:txBody>
          <a:bodyPr/>
          <a:lstStyle/>
          <a:p>
            <a:r>
              <a:rPr lang="en-US" b="0" dirty="0"/>
              <a:t>Reporting, recording and investigating incidents</a:t>
            </a:r>
            <a:endParaRPr lang="en-GB" b="0" dirty="0"/>
          </a:p>
        </p:txBody>
      </p:sp>
      <p:sp>
        <p:nvSpPr>
          <p:cNvPr id="3" name="Content Placeholder 2"/>
          <p:cNvSpPr>
            <a:spLocks noGrp="1"/>
          </p:cNvSpPr>
          <p:nvPr>
            <p:ph sz="half" idx="1"/>
          </p:nvPr>
        </p:nvSpPr>
        <p:spPr>
          <a:xfrm>
            <a:off x="490537" y="2440990"/>
            <a:ext cx="5307817" cy="3482976"/>
          </a:xfrm>
        </p:spPr>
        <p:txBody>
          <a:bodyPr/>
          <a:lstStyle/>
          <a:p>
            <a:pPr marL="0" lvl="2" indent="0">
              <a:lnSpc>
                <a:spcPct val="150000"/>
              </a:lnSpc>
              <a:buNone/>
            </a:pPr>
            <a:endParaRPr lang="en-GB" dirty="0">
              <a:latin typeface="Overpass"/>
              <a:cs typeface="Overpass"/>
            </a:endParaRPr>
          </a:p>
          <a:p>
            <a:pPr lvl="2">
              <a:lnSpc>
                <a:spcPct val="150000"/>
              </a:lnSpc>
            </a:pPr>
            <a:r>
              <a:rPr lang="en-US" dirty="0" smtClean="0">
                <a:solidFill>
                  <a:schemeClr val="tx2"/>
                </a:solidFill>
                <a:latin typeface="Overpass Light"/>
                <a:cs typeface="Overpass Light"/>
              </a:rPr>
              <a:t>Report </a:t>
            </a:r>
            <a:r>
              <a:rPr lang="en-US" dirty="0">
                <a:solidFill>
                  <a:schemeClr val="tx2"/>
                </a:solidFill>
                <a:latin typeface="Overpass Light"/>
                <a:cs typeface="Overpass Light"/>
              </a:rPr>
              <a:t>all incidents as required by national legislation</a:t>
            </a:r>
          </a:p>
          <a:p>
            <a:pPr lvl="2">
              <a:lnSpc>
                <a:spcPct val="150000"/>
              </a:lnSpc>
            </a:pPr>
            <a:r>
              <a:rPr lang="en-US" dirty="0">
                <a:solidFill>
                  <a:schemeClr val="tx2"/>
                </a:solidFill>
                <a:latin typeface="Overpass Light"/>
                <a:cs typeface="Overpass Light"/>
              </a:rPr>
              <a:t>Record all incidents so company can learn from incident and take action to prevent a similar </a:t>
            </a:r>
            <a:r>
              <a:rPr lang="en-US" dirty="0" smtClean="0">
                <a:solidFill>
                  <a:schemeClr val="tx2"/>
                </a:solidFill>
                <a:latin typeface="Overpass Light"/>
                <a:cs typeface="Overpass Light"/>
              </a:rPr>
              <a:t>one</a:t>
            </a:r>
            <a:endParaRPr lang="en-GB" dirty="0" smtClean="0">
              <a:solidFill>
                <a:schemeClr val="tx2"/>
              </a:solidFill>
              <a:latin typeface="Overpass Light"/>
              <a:cs typeface="Overpass Light"/>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45</a:t>
            </a:fld>
            <a:endParaRPr lang="en-GB"/>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0093" y="1432843"/>
            <a:ext cx="2987726" cy="45343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665345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t-IT" b="0" dirty="0" err="1"/>
              <a:t>Preventative</a:t>
            </a:r>
            <a:r>
              <a:rPr lang="it-IT" b="0" dirty="0"/>
              <a:t> </a:t>
            </a:r>
            <a:r>
              <a:rPr lang="it-IT" b="0" dirty="0" err="1"/>
              <a:t>Safety</a:t>
            </a:r>
            <a:r>
              <a:rPr lang="it-IT" b="0" dirty="0"/>
              <a:t> and </a:t>
            </a:r>
            <a:r>
              <a:rPr lang="it-IT" b="0" dirty="0" err="1"/>
              <a:t>Health</a:t>
            </a:r>
            <a:r>
              <a:rPr lang="it-IT" b="0" dirty="0"/>
              <a:t> Culture</a:t>
            </a:r>
            <a:endParaRPr lang="es-ES" b="0" dirty="0"/>
          </a:p>
        </p:txBody>
      </p:sp>
      <p:sp>
        <p:nvSpPr>
          <p:cNvPr id="3" name="Marcador de contenido 2"/>
          <p:cNvSpPr>
            <a:spLocks noGrp="1"/>
          </p:cNvSpPr>
          <p:nvPr>
            <p:ph sz="half" idx="1"/>
          </p:nvPr>
        </p:nvSpPr>
        <p:spPr>
          <a:xfrm>
            <a:off x="490538" y="2935633"/>
            <a:ext cx="5360400" cy="1988673"/>
          </a:xfrm>
        </p:spPr>
        <p:txBody>
          <a:bodyPr/>
          <a:lstStyle/>
          <a:p>
            <a:pPr marL="285750" indent="-285750">
              <a:buClr>
                <a:schemeClr val="accent2"/>
              </a:buClr>
              <a:buFont typeface="Lucida Grande"/>
              <a:buChar char="▶"/>
            </a:pPr>
            <a:r>
              <a:rPr lang="en-US" dirty="0">
                <a:solidFill>
                  <a:schemeClr val="tx2"/>
                </a:solidFill>
                <a:latin typeface="Overpass Light" panose="00000400000000000000" pitchFamily="2" charset="0"/>
                <a:cs typeface="Overpass "/>
              </a:rPr>
              <a:t>Prevention</a:t>
            </a:r>
            <a:r>
              <a:rPr lang="es-ES" dirty="0">
                <a:solidFill>
                  <a:schemeClr val="tx2"/>
                </a:solidFill>
                <a:latin typeface="Overpass Light" panose="00000400000000000000" pitchFamily="2" charset="0"/>
                <a:cs typeface="Overpass "/>
              </a:rPr>
              <a:t>: </a:t>
            </a:r>
            <a:r>
              <a:rPr lang="en-GB" b="0" dirty="0">
                <a:solidFill>
                  <a:schemeClr val="tx2"/>
                </a:solidFill>
                <a:latin typeface="Overpass Light" panose="00000400000000000000" pitchFamily="2" charset="0"/>
                <a:cs typeface="Overpass "/>
              </a:rPr>
              <a:t>stopping something from </a:t>
            </a:r>
            <a:r>
              <a:rPr lang="en-GB" b="0" dirty="0" smtClean="0">
                <a:solidFill>
                  <a:schemeClr val="tx2"/>
                </a:solidFill>
                <a:latin typeface="Overpass Light" panose="00000400000000000000" pitchFamily="2" charset="0"/>
                <a:cs typeface="Overpass "/>
              </a:rPr>
              <a:t>happening. </a:t>
            </a:r>
            <a:endParaRPr lang="es-ES" b="0" dirty="0">
              <a:solidFill>
                <a:schemeClr val="tx2"/>
              </a:solidFill>
              <a:latin typeface="Overpass Light" panose="00000400000000000000" pitchFamily="2" charset="0"/>
              <a:cs typeface="Overpass "/>
            </a:endParaRPr>
          </a:p>
          <a:p>
            <a:pPr marL="266700"/>
            <a:r>
              <a:rPr lang="en-GB" b="0" dirty="0" smtClean="0">
                <a:solidFill>
                  <a:schemeClr val="tx2"/>
                </a:solidFill>
                <a:latin typeface="Overpass Light" panose="00000400000000000000" pitchFamily="2" charset="0"/>
                <a:cs typeface="Overpass "/>
              </a:rPr>
              <a:t>Occupational </a:t>
            </a:r>
            <a:r>
              <a:rPr lang="en-GB" b="0" dirty="0">
                <a:solidFill>
                  <a:schemeClr val="tx2"/>
                </a:solidFill>
                <a:latin typeface="Overpass Light" panose="00000400000000000000" pitchFamily="2" charset="0"/>
                <a:cs typeface="Overpass "/>
              </a:rPr>
              <a:t>accidents and ill health cause an intolerable burden, damaging reputation for good business and negatively impacting sustainable economic growth. In short, </a:t>
            </a:r>
            <a:r>
              <a:rPr lang="en-GB" dirty="0">
                <a:solidFill>
                  <a:schemeClr val="tx2"/>
                </a:solidFill>
                <a:latin typeface="Overpass Light" panose="00000400000000000000" pitchFamily="2" charset="0"/>
                <a:cs typeface="Overpass "/>
              </a:rPr>
              <a:t>prevention </a:t>
            </a:r>
            <a:r>
              <a:rPr lang="en-GB" dirty="0" smtClean="0">
                <a:solidFill>
                  <a:schemeClr val="tx2"/>
                </a:solidFill>
                <a:latin typeface="Overpass Light" panose="00000400000000000000" pitchFamily="2" charset="0"/>
                <a:cs typeface="Overpass "/>
              </a:rPr>
              <a:t>pays</a:t>
            </a:r>
            <a:endParaRPr lang="es-ES" b="0" dirty="0">
              <a:solidFill>
                <a:schemeClr val="tx2"/>
              </a:solidFill>
              <a:latin typeface="Overpass Light" panose="00000400000000000000" pitchFamily="2" charset="0"/>
              <a:cs typeface="Overpass "/>
            </a:endParaRPr>
          </a:p>
        </p:txBody>
      </p:sp>
      <p:sp>
        <p:nvSpPr>
          <p:cNvPr id="4" name="Marcador de contenido 3"/>
          <p:cNvSpPr>
            <a:spLocks noGrp="1"/>
          </p:cNvSpPr>
          <p:nvPr>
            <p:ph sz="half" idx="2"/>
          </p:nvPr>
        </p:nvSpPr>
        <p:spPr>
          <a:xfrm>
            <a:off x="6341062" y="2935632"/>
            <a:ext cx="5360400" cy="2467771"/>
          </a:xfrm>
        </p:spPr>
        <p:txBody>
          <a:bodyPr/>
          <a:lstStyle/>
          <a:p>
            <a:pPr marL="285750" indent="-285750">
              <a:buClr>
                <a:schemeClr val="accent2"/>
              </a:buClr>
              <a:buFont typeface="Lucida Grande"/>
              <a:buChar char="▶"/>
            </a:pPr>
            <a:r>
              <a:rPr lang="en-GB" dirty="0">
                <a:solidFill>
                  <a:schemeClr val="tx2"/>
                </a:solidFill>
                <a:latin typeface="Overpass Light" panose="00000400000000000000" pitchFamily="2" charset="0"/>
                <a:cs typeface="Overpass "/>
              </a:rPr>
              <a:t>A Preventative safety and health </a:t>
            </a:r>
            <a:r>
              <a:rPr lang="en-GB" dirty="0" smtClean="0">
                <a:solidFill>
                  <a:schemeClr val="tx2"/>
                </a:solidFill>
                <a:latin typeface="Overpass Light" panose="00000400000000000000" pitchFamily="2" charset="0"/>
                <a:cs typeface="Overpass "/>
              </a:rPr>
              <a:t>culture:</a:t>
            </a:r>
          </a:p>
          <a:p>
            <a:pPr>
              <a:buClr>
                <a:schemeClr val="accent2"/>
              </a:buClr>
            </a:pPr>
            <a:r>
              <a:rPr lang="en-GB" b="0" dirty="0" smtClean="0">
                <a:solidFill>
                  <a:schemeClr val="tx2"/>
                </a:solidFill>
                <a:latin typeface="Overpass Light" panose="00000400000000000000" pitchFamily="2" charset="0"/>
                <a:cs typeface="Overpass "/>
              </a:rPr>
              <a:t>Right </a:t>
            </a:r>
            <a:r>
              <a:rPr lang="en-GB" b="0" dirty="0">
                <a:solidFill>
                  <a:schemeClr val="tx2"/>
                </a:solidFill>
                <a:latin typeface="Overpass Light" panose="00000400000000000000" pitchFamily="2" charset="0"/>
                <a:cs typeface="Overpass "/>
              </a:rPr>
              <a:t>to a safe and healthy working environment ensured by government, employers and workers through a system of defined rights, responsibilities and duties, where the principle of prevention is accorded the </a:t>
            </a:r>
            <a:r>
              <a:rPr lang="en-GB" dirty="0">
                <a:solidFill>
                  <a:schemeClr val="tx2"/>
                </a:solidFill>
                <a:latin typeface="Overpass Light" panose="00000400000000000000" pitchFamily="2" charset="0"/>
                <a:cs typeface="Overpass "/>
              </a:rPr>
              <a:t>highest </a:t>
            </a:r>
            <a:r>
              <a:rPr lang="en-GB" dirty="0" smtClean="0">
                <a:solidFill>
                  <a:schemeClr val="tx2"/>
                </a:solidFill>
                <a:latin typeface="Overpass Light" panose="00000400000000000000" pitchFamily="2" charset="0"/>
                <a:cs typeface="Overpass "/>
              </a:rPr>
              <a:t>priority   </a:t>
            </a:r>
            <a:endParaRPr lang="es-ES" dirty="0">
              <a:solidFill>
                <a:schemeClr val="tx2"/>
              </a:solidFill>
              <a:latin typeface="Overpass Light" panose="00000400000000000000" pitchFamily="2" charset="0"/>
              <a:cs typeface="Overpass "/>
            </a:endParaRPr>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smtClean="0"/>
              <a:t>Advancing social justice, promoting decent work</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46</a:t>
            </a:fld>
            <a:endParaRPr lang="en-GB"/>
          </a:p>
        </p:txBody>
      </p:sp>
      <p:sp>
        <p:nvSpPr>
          <p:cNvPr id="8" name="CuadroTexto 7"/>
          <p:cNvSpPr txBox="1"/>
          <p:nvPr/>
        </p:nvSpPr>
        <p:spPr>
          <a:xfrm>
            <a:off x="3088620" y="2139077"/>
            <a:ext cx="5134739" cy="646331"/>
          </a:xfrm>
          <a:prstGeom prst="rect">
            <a:avLst/>
          </a:prstGeom>
          <a:noFill/>
        </p:spPr>
        <p:txBody>
          <a:bodyPr wrap="none" rtlCol="0">
            <a:spAutoFit/>
          </a:bodyPr>
          <a:lstStyle/>
          <a:p>
            <a:r>
              <a:rPr lang="en-US" dirty="0">
                <a:solidFill>
                  <a:schemeClr val="tx2"/>
                </a:solidFill>
                <a:latin typeface="Overpass"/>
                <a:cs typeface="Overpass"/>
              </a:rPr>
              <a:t>“</a:t>
            </a:r>
            <a:r>
              <a:rPr lang="en-US" i="1" dirty="0">
                <a:solidFill>
                  <a:schemeClr val="tx2"/>
                </a:solidFill>
                <a:latin typeface="Overpass"/>
                <a:cs typeface="Overpass"/>
              </a:rPr>
              <a:t>An ounce of </a:t>
            </a:r>
            <a:r>
              <a:rPr lang="en-US" b="1" i="1" dirty="0">
                <a:solidFill>
                  <a:schemeClr val="tx2"/>
                </a:solidFill>
                <a:latin typeface="Overpass"/>
                <a:cs typeface="Overpass"/>
              </a:rPr>
              <a:t>prevention</a:t>
            </a:r>
            <a:r>
              <a:rPr lang="en-US" i="1" dirty="0">
                <a:solidFill>
                  <a:schemeClr val="tx2"/>
                </a:solidFill>
                <a:latin typeface="Overpass"/>
                <a:cs typeface="Overpass"/>
              </a:rPr>
              <a:t> is worth a pound of </a:t>
            </a:r>
            <a:r>
              <a:rPr lang="en-US" i="1" dirty="0" smtClean="0">
                <a:solidFill>
                  <a:schemeClr val="tx2"/>
                </a:solidFill>
                <a:latin typeface="Overpass"/>
                <a:cs typeface="Overpass"/>
              </a:rPr>
              <a:t>cur</a:t>
            </a:r>
            <a:r>
              <a:rPr lang="en-US" dirty="0" smtClean="0">
                <a:solidFill>
                  <a:schemeClr val="tx2"/>
                </a:solidFill>
                <a:latin typeface="Overpass"/>
                <a:cs typeface="Overpass"/>
              </a:rPr>
              <a:t>e”</a:t>
            </a:r>
            <a:endParaRPr lang="en-US" b="1" dirty="0">
              <a:solidFill>
                <a:schemeClr val="tx2"/>
              </a:solidFill>
              <a:latin typeface="Overpass"/>
              <a:cs typeface="Overpass"/>
            </a:endParaRPr>
          </a:p>
          <a:p>
            <a:endParaRPr lang="es-ES" dirty="0">
              <a:solidFill>
                <a:srgbClr val="000000"/>
              </a:solidFill>
              <a:latin typeface="Overpass"/>
              <a:cs typeface="Overpass"/>
            </a:endParaRPr>
          </a:p>
        </p:txBody>
      </p:sp>
      <p:sp>
        <p:nvSpPr>
          <p:cNvPr id="9" name="CuadroTexto 8"/>
          <p:cNvSpPr txBox="1"/>
          <p:nvPr/>
        </p:nvSpPr>
        <p:spPr>
          <a:xfrm>
            <a:off x="518009" y="5511637"/>
            <a:ext cx="10995149" cy="636328"/>
          </a:xfrm>
          <a:prstGeom prst="rect">
            <a:avLst/>
          </a:prstGeom>
          <a:noFill/>
        </p:spPr>
        <p:txBody>
          <a:bodyPr wrap="square" rtlCol="0">
            <a:spAutoFit/>
          </a:bodyPr>
          <a:lstStyle/>
          <a:p>
            <a:pPr algn="ctr">
              <a:lnSpc>
                <a:spcPct val="110000"/>
              </a:lnSpc>
            </a:pPr>
            <a:r>
              <a:rPr lang="en-US" sz="1050" dirty="0">
                <a:solidFill>
                  <a:schemeClr val="tx2"/>
                </a:solidFill>
                <a:latin typeface="Overpass Light"/>
                <a:cs typeface="Overpass Light"/>
              </a:rPr>
              <a:t>Promotional Framework for Occupational Safety and Health Convention, 2006 (No. 187). Available at: </a:t>
            </a:r>
            <a:r>
              <a:rPr lang="en-US" sz="1050" u="sng" dirty="0">
                <a:solidFill>
                  <a:schemeClr val="tx2"/>
                </a:solidFill>
                <a:latin typeface="Overpass Light"/>
                <a:cs typeface="Overpass Light"/>
                <a:hlinkClick r:id="rId3"/>
              </a:rPr>
              <a:t>https://www.ilo.org/dyn/normlex/en/f?p=NORMLEXPUB:12100:0::NO::P12100_ILO_CODE:C187</a:t>
            </a:r>
            <a:r>
              <a:rPr lang="en-US" sz="1050" dirty="0">
                <a:solidFill>
                  <a:schemeClr val="tx2"/>
                </a:solidFill>
                <a:latin typeface="Overpass Light"/>
                <a:cs typeface="Overpass Light"/>
              </a:rPr>
              <a:t> </a:t>
            </a:r>
            <a:endParaRPr lang="es-ES" sz="1050" dirty="0">
              <a:solidFill>
                <a:schemeClr val="tx2"/>
              </a:solidFill>
              <a:latin typeface="Overpass Light"/>
              <a:cs typeface="Overpass Light"/>
            </a:endParaRPr>
          </a:p>
          <a:p>
            <a:pPr>
              <a:lnSpc>
                <a:spcPct val="120000"/>
              </a:lnSpc>
            </a:pPr>
            <a:endParaRPr lang="es-ES" sz="1050" dirty="0">
              <a:latin typeface=" Overpass Ligth"/>
              <a:cs typeface=" Overpass Ligth"/>
            </a:endParaRPr>
          </a:p>
        </p:txBody>
      </p:sp>
    </p:spTree>
    <p:extLst>
      <p:ext uri="{BB962C8B-B14F-4D97-AF65-F5344CB8AC3E}">
        <p14:creationId xmlns:p14="http://schemas.microsoft.com/office/powerpoint/2010/main" val="25640165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7" y="1423195"/>
            <a:ext cx="6812521" cy="720000"/>
          </a:xfrm>
        </p:spPr>
        <p:txBody>
          <a:bodyPr/>
          <a:lstStyle/>
          <a:p>
            <a:r>
              <a:rPr lang="en-US" altLang="en-US" b="0" dirty="0"/>
              <a:t>Workplace Risk Assessment: a preventive tool to ensure safer/healthier working conditions</a:t>
            </a:r>
            <a:endParaRPr lang="es-ES" b="0" dirty="0"/>
          </a:p>
        </p:txBody>
      </p:sp>
      <p:sp>
        <p:nvSpPr>
          <p:cNvPr id="3" name="Marcador de fecha 2"/>
          <p:cNvSpPr>
            <a:spLocks noGrp="1"/>
          </p:cNvSpPr>
          <p:nvPr>
            <p:ph type="dt" sz="half" idx="10"/>
          </p:nvPr>
        </p:nvSpPr>
        <p:spPr/>
        <p:txBody>
          <a:bodyPr/>
          <a:lstStyle/>
          <a:p>
            <a:r>
              <a:rPr lang="en-GB" smtClean="0"/>
              <a:t>Date: Monday / 01 / October / 2019</a:t>
            </a:r>
            <a:endParaRPr lang="en-GB"/>
          </a:p>
        </p:txBody>
      </p:sp>
      <p:sp>
        <p:nvSpPr>
          <p:cNvPr id="4" name="Marcador de pie de página 3"/>
          <p:cNvSpPr>
            <a:spLocks noGrp="1"/>
          </p:cNvSpPr>
          <p:nvPr>
            <p:ph type="ftr" sz="quarter" idx="11"/>
          </p:nvPr>
        </p:nvSpPr>
        <p:spPr/>
        <p:txBody>
          <a:bodyPr/>
          <a:lstStyle/>
          <a:p>
            <a:r>
              <a:rPr lang="en-GB" smtClean="0"/>
              <a:t>Advancing social justice, promoting decent work</a:t>
            </a:r>
            <a:endParaRPr lang="en-GB"/>
          </a:p>
        </p:txBody>
      </p:sp>
      <p:sp>
        <p:nvSpPr>
          <p:cNvPr id="5" name="Marcador de número de diapositiva 4"/>
          <p:cNvSpPr>
            <a:spLocks noGrp="1"/>
          </p:cNvSpPr>
          <p:nvPr>
            <p:ph type="sldNum" sz="quarter" idx="12"/>
          </p:nvPr>
        </p:nvSpPr>
        <p:spPr/>
        <p:txBody>
          <a:bodyPr/>
          <a:lstStyle/>
          <a:p>
            <a:fld id="{856227C0-AD57-4F9B-BAE3-EEFB0D0EE427}" type="slidenum">
              <a:rPr lang="en-GB" smtClean="0"/>
              <a:t>47</a:t>
            </a:fld>
            <a:endParaRPr lang="en-GB"/>
          </a:p>
        </p:txBody>
      </p:sp>
      <p:sp>
        <p:nvSpPr>
          <p:cNvPr id="6" name="Marcador de texto 5"/>
          <p:cNvSpPr>
            <a:spLocks noGrp="1"/>
          </p:cNvSpPr>
          <p:nvPr>
            <p:ph type="body" sz="quarter" idx="13"/>
          </p:nvPr>
        </p:nvSpPr>
        <p:spPr>
          <a:xfrm>
            <a:off x="490538" y="3655133"/>
            <a:ext cx="5310510" cy="3482976"/>
          </a:xfrm>
        </p:spPr>
        <p:txBody>
          <a:bodyPr/>
          <a:lstStyle/>
          <a:p>
            <a:r>
              <a:rPr lang="es-ES" sz="1800" dirty="0" err="1" smtClean="0">
                <a:solidFill>
                  <a:schemeClr val="tx2"/>
                </a:solidFill>
                <a:latin typeface="Overpass Light" panose="00000400000000000000" pitchFamily="2" charset="0"/>
                <a:cs typeface="Overpass Bold"/>
              </a:rPr>
              <a:t>Risk</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Assessment</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careful</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examination</a:t>
            </a:r>
            <a:r>
              <a:rPr lang="es-ES" sz="1800" dirty="0" smtClean="0">
                <a:solidFill>
                  <a:schemeClr val="tx2"/>
                </a:solidFill>
                <a:latin typeface="Overpass Light" panose="00000400000000000000" pitchFamily="2" charset="0"/>
                <a:cs typeface="Overpass Bold"/>
              </a:rPr>
              <a:t> of </a:t>
            </a:r>
            <a:r>
              <a:rPr lang="es-ES" sz="1800" dirty="0" err="1" smtClean="0">
                <a:solidFill>
                  <a:schemeClr val="tx2"/>
                </a:solidFill>
                <a:latin typeface="Overpass Light" panose="00000400000000000000" pitchFamily="2" charset="0"/>
                <a:cs typeface="Overpass Bold"/>
              </a:rPr>
              <a:t>what</a:t>
            </a:r>
            <a:r>
              <a:rPr lang="es-ES" sz="1800" dirty="0" smtClean="0">
                <a:solidFill>
                  <a:schemeClr val="tx2"/>
                </a:solidFill>
                <a:latin typeface="Overpass Light" panose="00000400000000000000" pitchFamily="2" charset="0"/>
                <a:cs typeface="Overpass Bold"/>
              </a:rPr>
              <a:t> at </a:t>
            </a:r>
            <a:r>
              <a:rPr lang="es-ES" sz="1800" dirty="0" err="1" smtClean="0">
                <a:solidFill>
                  <a:schemeClr val="tx2"/>
                </a:solidFill>
                <a:latin typeface="Overpass Light" panose="00000400000000000000" pitchFamily="2" charset="0"/>
                <a:cs typeface="Overpass Bold"/>
              </a:rPr>
              <a:t>work</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could</a:t>
            </a:r>
            <a:r>
              <a:rPr lang="es-ES" sz="1800" dirty="0" smtClean="0">
                <a:solidFill>
                  <a:schemeClr val="tx2"/>
                </a:solidFill>
                <a:latin typeface="Overpass Light" panose="00000400000000000000" pitchFamily="2" charset="0"/>
                <a:cs typeface="Overpass Bold"/>
              </a:rPr>
              <a:t> cause </a:t>
            </a:r>
            <a:r>
              <a:rPr lang="es-ES" sz="1800" dirty="0" err="1" smtClean="0">
                <a:solidFill>
                  <a:schemeClr val="tx2"/>
                </a:solidFill>
                <a:latin typeface="Overpass Light" panose="00000400000000000000" pitchFamily="2" charset="0"/>
                <a:cs typeface="Overpass Bold"/>
              </a:rPr>
              <a:t>injury</a:t>
            </a:r>
            <a:r>
              <a:rPr lang="es-ES" sz="1800" dirty="0" smtClean="0">
                <a:solidFill>
                  <a:schemeClr val="tx2"/>
                </a:solidFill>
                <a:latin typeface="Overpass Light" panose="00000400000000000000" pitchFamily="2" charset="0"/>
                <a:cs typeface="Overpass Bold"/>
              </a:rPr>
              <a:t>/</a:t>
            </a:r>
            <a:r>
              <a:rPr lang="es-ES" sz="1800" dirty="0" err="1" smtClean="0">
                <a:solidFill>
                  <a:schemeClr val="tx2"/>
                </a:solidFill>
                <a:latin typeface="Overpass Light" panose="00000400000000000000" pitchFamily="2" charset="0"/>
                <a:cs typeface="Overpass Bold"/>
              </a:rPr>
              <a:t>ill</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health</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to</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people</a:t>
            </a:r>
            <a:endParaRPr lang="es-ES" sz="1800" dirty="0" smtClean="0">
              <a:solidFill>
                <a:schemeClr val="tx2"/>
              </a:solidFill>
              <a:latin typeface="Overpass Light" panose="00000400000000000000" pitchFamily="2" charset="0"/>
              <a:cs typeface="Overpass Bold"/>
            </a:endParaRPr>
          </a:p>
          <a:p>
            <a:r>
              <a:rPr lang="es-ES" sz="1800" dirty="0" err="1" smtClean="0">
                <a:solidFill>
                  <a:schemeClr val="tx2"/>
                </a:solidFill>
                <a:latin typeface="Overpass Light" panose="00000400000000000000" pitchFamily="2" charset="0"/>
                <a:cs typeface="Overpass Bold"/>
              </a:rPr>
              <a:t>Goal</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ensuring</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that</a:t>
            </a:r>
            <a:r>
              <a:rPr lang="es-ES" sz="1800" dirty="0" smtClean="0">
                <a:solidFill>
                  <a:schemeClr val="tx2"/>
                </a:solidFill>
                <a:latin typeface="Overpass Light" panose="00000400000000000000" pitchFamily="2" charset="0"/>
                <a:cs typeface="Overpass Bold"/>
              </a:rPr>
              <a:t> no </a:t>
            </a:r>
            <a:r>
              <a:rPr lang="es-ES" sz="1800" dirty="0" err="1" smtClean="0">
                <a:solidFill>
                  <a:schemeClr val="tx2"/>
                </a:solidFill>
                <a:latin typeface="Overpass Light" panose="00000400000000000000" pitchFamily="2" charset="0"/>
                <a:cs typeface="Overpass Bold"/>
              </a:rPr>
              <a:t>one</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gets</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hurt</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or</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falss</a:t>
            </a:r>
            <a:r>
              <a:rPr lang="es-ES" sz="1800" dirty="0" smtClean="0">
                <a:solidFill>
                  <a:schemeClr val="tx2"/>
                </a:solidFill>
                <a:latin typeface="Overpass Light" panose="00000400000000000000" pitchFamily="2" charset="0"/>
                <a:cs typeface="Overpass Bold"/>
              </a:rPr>
              <a:t> </a:t>
            </a:r>
            <a:r>
              <a:rPr lang="es-ES" sz="1800" dirty="0" err="1" smtClean="0">
                <a:solidFill>
                  <a:schemeClr val="tx2"/>
                </a:solidFill>
                <a:latin typeface="Overpass Light" panose="00000400000000000000" pitchFamily="2" charset="0"/>
                <a:cs typeface="Overpass Bold"/>
              </a:rPr>
              <a:t>ill</a:t>
            </a:r>
            <a:endParaRPr lang="es-ES" sz="1800" dirty="0">
              <a:solidFill>
                <a:schemeClr val="tx2"/>
              </a:solidFill>
              <a:latin typeface="Overpass Light" panose="00000400000000000000" pitchFamily="2" charset="0"/>
              <a:cs typeface="Overpass Bold"/>
            </a:endParaRPr>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3888" y="2487845"/>
            <a:ext cx="4282062" cy="35182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49784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Risk assessments</a:t>
            </a:r>
            <a:endParaRPr lang="es-ES" b="0" dirty="0"/>
          </a:p>
        </p:txBody>
      </p:sp>
      <p:sp>
        <p:nvSpPr>
          <p:cNvPr id="3" name="Marcador de contenido 2"/>
          <p:cNvSpPr>
            <a:spLocks noGrp="1"/>
          </p:cNvSpPr>
          <p:nvPr>
            <p:ph idx="1"/>
          </p:nvPr>
        </p:nvSpPr>
        <p:spPr>
          <a:xfrm>
            <a:off x="490538" y="2393950"/>
            <a:ext cx="10186543" cy="3482975"/>
          </a:xfrm>
        </p:spPr>
        <p:txBody>
          <a:bodyPr/>
          <a:lstStyle/>
          <a:p>
            <a:pPr marL="285750" lvl="0" indent="-285750" eaLnBrk="0" fontAlgn="base" hangingPunct="0">
              <a:lnSpc>
                <a:spcPct val="150000"/>
              </a:lnSpc>
              <a:spcBef>
                <a:spcPct val="0"/>
              </a:spcBef>
              <a:spcAft>
                <a:spcPct val="0"/>
              </a:spcAft>
              <a:buClr>
                <a:schemeClr val="accent2"/>
              </a:buClr>
              <a:buFont typeface="Arial Unicode MS"/>
              <a:buChar char="▶"/>
            </a:pPr>
            <a:r>
              <a:rPr lang="en-GB" b="0" dirty="0" smtClean="0">
                <a:solidFill>
                  <a:schemeClr val="tx2"/>
                </a:solidFill>
                <a:latin typeface="Overpass Light"/>
                <a:cs typeface="Overpass Light"/>
              </a:rPr>
              <a:t>The </a:t>
            </a:r>
            <a:r>
              <a:rPr lang="en-GB" b="0" dirty="0">
                <a:solidFill>
                  <a:schemeClr val="tx2"/>
                </a:solidFill>
                <a:latin typeface="Overpass Light"/>
                <a:cs typeface="Overpass Light"/>
              </a:rPr>
              <a:t>careful examination of what, at work, could cause injury or ill health to </a:t>
            </a:r>
            <a:r>
              <a:rPr lang="en-GB" b="0" dirty="0" smtClean="0">
                <a:solidFill>
                  <a:schemeClr val="tx2"/>
                </a:solidFill>
                <a:latin typeface="Overpass Light"/>
                <a:cs typeface="Overpass Light"/>
              </a:rPr>
              <a:t>people</a:t>
            </a:r>
          </a:p>
          <a:p>
            <a:pPr marL="285750" lvl="0" indent="-285750" eaLnBrk="0" fontAlgn="base" hangingPunct="0">
              <a:lnSpc>
                <a:spcPct val="150000"/>
              </a:lnSpc>
              <a:spcBef>
                <a:spcPct val="0"/>
              </a:spcBef>
              <a:spcAft>
                <a:spcPct val="0"/>
              </a:spcAft>
              <a:buClr>
                <a:schemeClr val="accent2"/>
              </a:buClr>
              <a:buFont typeface="Arial Unicode MS"/>
              <a:buChar char="▶"/>
            </a:pPr>
            <a:r>
              <a:rPr lang="en-GB" b="0" dirty="0" smtClean="0">
                <a:solidFill>
                  <a:schemeClr val="tx2"/>
                </a:solidFill>
                <a:latin typeface="Overpass Light"/>
                <a:cs typeface="Overpass Light"/>
              </a:rPr>
              <a:t>Responsibility </a:t>
            </a:r>
            <a:r>
              <a:rPr lang="en-GB" b="0" dirty="0">
                <a:solidFill>
                  <a:schemeClr val="tx2"/>
                </a:solidFill>
                <a:latin typeface="Overpass Light"/>
                <a:cs typeface="Overpass Light"/>
              </a:rPr>
              <a:t>to carry out Risk Assessments is the </a:t>
            </a:r>
            <a:r>
              <a:rPr lang="en-GB" b="0" dirty="0" smtClean="0">
                <a:solidFill>
                  <a:schemeClr val="tx2"/>
                </a:solidFill>
                <a:latin typeface="Overpass Light"/>
                <a:cs typeface="Overpass Light"/>
              </a:rPr>
              <a:t>employers</a:t>
            </a:r>
          </a:p>
          <a:p>
            <a:pPr marL="285750" lvl="0" indent="-285750" eaLnBrk="0" fontAlgn="base" hangingPunct="0">
              <a:lnSpc>
                <a:spcPct val="150000"/>
              </a:lnSpc>
              <a:spcBef>
                <a:spcPct val="0"/>
              </a:spcBef>
              <a:spcAft>
                <a:spcPct val="0"/>
              </a:spcAft>
              <a:buClr>
                <a:schemeClr val="accent2"/>
              </a:buClr>
              <a:buFont typeface="Arial Unicode MS"/>
              <a:buChar char="▶"/>
            </a:pPr>
            <a:r>
              <a:rPr lang="en-GB" b="0" dirty="0" smtClean="0">
                <a:solidFill>
                  <a:schemeClr val="tx2"/>
                </a:solidFill>
                <a:latin typeface="Overpass Light"/>
                <a:cs typeface="Overpass Light"/>
              </a:rPr>
              <a:t>Workers</a:t>
            </a:r>
            <a:r>
              <a:rPr lang="en-GB" b="0" dirty="0">
                <a:solidFill>
                  <a:schemeClr val="tx2"/>
                </a:solidFill>
                <a:latin typeface="Overpass Light"/>
                <a:cs typeface="Overpass Light"/>
              </a:rPr>
              <a:t>’ collaboration is </a:t>
            </a:r>
            <a:r>
              <a:rPr lang="en-GB" b="0" dirty="0" smtClean="0">
                <a:solidFill>
                  <a:schemeClr val="tx2"/>
                </a:solidFill>
                <a:latin typeface="Overpass Light"/>
                <a:cs typeface="Overpass Light"/>
              </a:rPr>
              <a:t>fundamental</a:t>
            </a:r>
          </a:p>
          <a:p>
            <a:pPr marL="285750" lvl="0" indent="-285750" eaLnBrk="0" fontAlgn="base" hangingPunct="0">
              <a:lnSpc>
                <a:spcPct val="150000"/>
              </a:lnSpc>
              <a:spcBef>
                <a:spcPct val="0"/>
              </a:spcBef>
              <a:spcAft>
                <a:spcPct val="0"/>
              </a:spcAft>
              <a:buClr>
                <a:schemeClr val="accent2"/>
              </a:buClr>
              <a:buFont typeface="Arial Unicode MS"/>
              <a:buChar char="▶"/>
            </a:pPr>
            <a:r>
              <a:rPr lang="en-GB" b="0" dirty="0" smtClean="0">
                <a:solidFill>
                  <a:schemeClr val="tx2"/>
                </a:solidFill>
                <a:latin typeface="Overpass Light"/>
                <a:cs typeface="Overpass Light"/>
              </a:rPr>
              <a:t>An </a:t>
            </a:r>
            <a:r>
              <a:rPr lang="en-GB" b="0" dirty="0">
                <a:solidFill>
                  <a:schemeClr val="tx2"/>
                </a:solidFill>
                <a:latin typeface="Overpass Light"/>
                <a:cs typeface="Overpass Light"/>
              </a:rPr>
              <a:t>individual or team with knowledge of the workplace and work processes, and good OSH skills can be tasked with conducting risk </a:t>
            </a:r>
            <a:r>
              <a:rPr lang="en-GB" b="0" dirty="0" smtClean="0">
                <a:solidFill>
                  <a:schemeClr val="tx2"/>
                </a:solidFill>
                <a:latin typeface="Overpass Light"/>
                <a:cs typeface="Overpass Light"/>
              </a:rPr>
              <a:t>assessments</a:t>
            </a:r>
            <a:endParaRPr lang="es-ES" b="0" dirty="0">
              <a:solidFill>
                <a:schemeClr val="tx2"/>
              </a:solidFill>
              <a:latin typeface="Overpass Ligh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endParaRPr lang="en-US" altLang="es-ES" b="0" dirty="0" smtClean="0">
              <a:solidFill>
                <a:schemeClr val="tx2"/>
              </a:solidFill>
              <a:latin typeface="Overpass Ligth"/>
              <a:cs typeface="Overpass Ligth"/>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48</a:t>
            </a:fld>
            <a:endParaRPr lang="en-GB"/>
          </a:p>
        </p:txBody>
      </p:sp>
    </p:spTree>
    <p:extLst>
      <p:ext uri="{BB962C8B-B14F-4D97-AF65-F5344CB8AC3E}">
        <p14:creationId xmlns:p14="http://schemas.microsoft.com/office/powerpoint/2010/main" val="360373351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US" altLang="en-US" b="0" dirty="0">
                <a:cs typeface="Overpass Bold"/>
              </a:rPr>
              <a:t>Risk Assessments in everyday life</a:t>
            </a:r>
            <a:endParaRPr lang="es-ES" b="0" dirty="0">
              <a:cs typeface="Overpass Bold"/>
            </a:endParaRPr>
          </a:p>
        </p:txBody>
      </p:sp>
      <p:sp>
        <p:nvSpPr>
          <p:cNvPr id="3" name="Marcador de contenido 2"/>
          <p:cNvSpPr>
            <a:spLocks noGrp="1"/>
          </p:cNvSpPr>
          <p:nvPr>
            <p:ph idx="1"/>
          </p:nvPr>
        </p:nvSpPr>
        <p:spPr/>
        <p:txBody>
          <a:bodyPr/>
          <a:lstStyle/>
          <a:p>
            <a:pPr lvl="1"/>
            <a:r>
              <a:rPr lang="en-GB" altLang="en-US" dirty="0">
                <a:solidFill>
                  <a:schemeClr val="tx2"/>
                </a:solidFill>
                <a:latin typeface="Overpass Light"/>
                <a:cs typeface="Overpass Light"/>
              </a:rPr>
              <a:t>Example: Crossing a road</a:t>
            </a:r>
          </a:p>
          <a:p>
            <a:pPr marL="285750" lvl="0" indent="-285750" eaLnBrk="0" fontAlgn="base" hangingPunct="0">
              <a:lnSpc>
                <a:spcPct val="150000"/>
              </a:lnSpc>
              <a:spcBef>
                <a:spcPct val="0"/>
              </a:spcBef>
              <a:spcAft>
                <a:spcPct val="0"/>
              </a:spcAft>
              <a:buClr>
                <a:schemeClr val="accent2"/>
              </a:buClr>
              <a:buFont typeface="Arial Unicode MS"/>
              <a:buChar char="▶"/>
            </a:pPr>
            <a:r>
              <a:rPr lang="en-GB" altLang="en-US" b="0" dirty="0" smtClean="0">
                <a:solidFill>
                  <a:schemeClr val="tx2"/>
                </a:solidFill>
                <a:cs typeface="Overpass Bold"/>
              </a:rPr>
              <a:t>I </a:t>
            </a:r>
            <a:r>
              <a:rPr lang="en-GB" altLang="en-US" b="0" dirty="0">
                <a:solidFill>
                  <a:schemeClr val="tx2"/>
                </a:solidFill>
                <a:cs typeface="Overpass Bold"/>
              </a:rPr>
              <a:t>look both ways and go</a:t>
            </a:r>
            <a:r>
              <a:rPr lang="en-GB" altLang="en-US" b="0" dirty="0" smtClean="0">
                <a:solidFill>
                  <a:schemeClr val="tx2"/>
                </a:solidFill>
                <a:cs typeface="Overpass Bold"/>
              </a:rPr>
              <a:t>?</a:t>
            </a:r>
          </a:p>
          <a:p>
            <a:pPr marL="285750" lvl="0" indent="-285750" eaLnBrk="0" fontAlgn="base" hangingPunct="0">
              <a:lnSpc>
                <a:spcPct val="150000"/>
              </a:lnSpc>
              <a:spcBef>
                <a:spcPct val="0"/>
              </a:spcBef>
              <a:spcAft>
                <a:spcPct val="0"/>
              </a:spcAft>
              <a:buClr>
                <a:schemeClr val="accent2"/>
              </a:buClr>
              <a:buFont typeface="Arial Unicode MS"/>
              <a:buChar char="▶"/>
            </a:pPr>
            <a:r>
              <a:rPr lang="en-GB" altLang="en-US" b="0" dirty="0" smtClean="0">
                <a:solidFill>
                  <a:schemeClr val="tx2"/>
                </a:solidFill>
                <a:cs typeface="Overpass Bold"/>
              </a:rPr>
              <a:t>Do </a:t>
            </a:r>
            <a:r>
              <a:rPr lang="en-GB" altLang="en-US" b="0" dirty="0">
                <a:solidFill>
                  <a:schemeClr val="tx2"/>
                </a:solidFill>
                <a:cs typeface="Overpass Bold"/>
              </a:rPr>
              <a:t>I use the zebra crossing</a:t>
            </a:r>
            <a:r>
              <a:rPr lang="en-GB" altLang="en-US" b="0" dirty="0" smtClean="0">
                <a:solidFill>
                  <a:schemeClr val="tx2"/>
                </a:solidFill>
                <a:cs typeface="Overpass Bold"/>
              </a:rPr>
              <a:t>?</a:t>
            </a:r>
          </a:p>
          <a:p>
            <a:pPr marL="285750" lvl="0" indent="-285750" eaLnBrk="0" fontAlgn="base" hangingPunct="0">
              <a:lnSpc>
                <a:spcPct val="150000"/>
              </a:lnSpc>
              <a:spcBef>
                <a:spcPct val="0"/>
              </a:spcBef>
              <a:spcAft>
                <a:spcPct val="0"/>
              </a:spcAft>
              <a:buClr>
                <a:schemeClr val="accent2"/>
              </a:buClr>
              <a:buFont typeface="Arial Unicode MS"/>
              <a:buChar char="▶"/>
            </a:pPr>
            <a:r>
              <a:rPr lang="en-GB" altLang="en-US" b="0" dirty="0" smtClean="0">
                <a:solidFill>
                  <a:schemeClr val="tx2"/>
                </a:solidFill>
                <a:cs typeface="Overpass Bold"/>
              </a:rPr>
              <a:t>Do </a:t>
            </a:r>
            <a:r>
              <a:rPr lang="en-GB" altLang="en-US" b="0" dirty="0">
                <a:solidFill>
                  <a:schemeClr val="tx2"/>
                </a:solidFill>
                <a:cs typeface="Overpass Bold"/>
              </a:rPr>
              <a:t>I use the crossing point</a:t>
            </a:r>
            <a:r>
              <a:rPr lang="en-GB" altLang="en-US" b="0" dirty="0" smtClean="0">
                <a:solidFill>
                  <a:schemeClr val="tx2"/>
                </a:solidFill>
                <a:cs typeface="Overpass Bold"/>
              </a:rPr>
              <a:t>?</a:t>
            </a:r>
          </a:p>
          <a:p>
            <a:pPr marL="285750" lvl="0" indent="-285750" eaLnBrk="0" fontAlgn="base" hangingPunct="0">
              <a:lnSpc>
                <a:spcPct val="150000"/>
              </a:lnSpc>
              <a:spcBef>
                <a:spcPct val="0"/>
              </a:spcBef>
              <a:spcAft>
                <a:spcPct val="0"/>
              </a:spcAft>
              <a:buClr>
                <a:schemeClr val="accent2"/>
              </a:buClr>
              <a:buFont typeface="Arial Unicode MS"/>
              <a:buChar char="▶"/>
            </a:pPr>
            <a:r>
              <a:rPr lang="en-GB" altLang="en-US" b="0" dirty="0" smtClean="0">
                <a:solidFill>
                  <a:schemeClr val="tx2"/>
                </a:solidFill>
                <a:cs typeface="Overpass Bold"/>
              </a:rPr>
              <a:t>Same </a:t>
            </a:r>
            <a:r>
              <a:rPr lang="en-GB" altLang="en-US" b="0" dirty="0">
                <a:solidFill>
                  <a:schemeClr val="tx2"/>
                </a:solidFill>
                <a:cs typeface="Overpass Bold"/>
              </a:rPr>
              <a:t>on every road? </a:t>
            </a:r>
            <a:r>
              <a:rPr lang="en-US" altLang="es-ES" b="0" dirty="0" smtClean="0">
                <a:solidFill>
                  <a:schemeClr val="tx2"/>
                </a:solidFill>
                <a:latin typeface="Overpass Light"/>
                <a:cs typeface="Overpass Light"/>
              </a:rPr>
              <a:t/>
            </a:r>
            <a:br>
              <a:rPr lang="en-US" altLang="es-ES" b="0" dirty="0" smtClean="0">
                <a:solidFill>
                  <a:schemeClr val="tx2"/>
                </a:solidFill>
                <a:latin typeface="Overpass Light"/>
                <a:cs typeface="Overpass Light"/>
              </a:rPr>
            </a:br>
            <a:r>
              <a:rPr lang="en-GB" altLang="en-US" b="0" dirty="0">
                <a:latin typeface="Overpass Light"/>
                <a:cs typeface="Overpass Light"/>
              </a:rPr>
              <a:t>•</a:t>
            </a:r>
            <a:r>
              <a:rPr lang="en-US" altLang="es-ES" b="0" dirty="0" smtClean="0">
                <a:solidFill>
                  <a:schemeClr val="tx2"/>
                </a:solidFill>
                <a:latin typeface="Overpass Light"/>
                <a:cs typeface="Overpass Light"/>
              </a:rPr>
              <a:t> </a:t>
            </a:r>
            <a:r>
              <a:rPr lang="en-US" altLang="es-ES" b="0" dirty="0" err="1" smtClean="0">
                <a:solidFill>
                  <a:schemeClr val="tx2"/>
                </a:solidFill>
                <a:latin typeface="Overpass Light"/>
                <a:cs typeface="Overpass Light"/>
              </a:rPr>
              <a:t>Ve</a:t>
            </a:r>
            <a:r>
              <a:rPr lang="en-GB" altLang="en-US" b="0" dirty="0" err="1" smtClean="0">
                <a:solidFill>
                  <a:schemeClr val="tx2"/>
                </a:solidFill>
                <a:latin typeface="Overpass Light"/>
                <a:cs typeface="Overpass Light"/>
              </a:rPr>
              <a:t>hicle</a:t>
            </a:r>
            <a:r>
              <a:rPr lang="en-GB" altLang="en-US" b="0" dirty="0" smtClean="0">
                <a:solidFill>
                  <a:schemeClr val="tx2"/>
                </a:solidFill>
                <a:latin typeface="Overpass Light"/>
                <a:cs typeface="Overpass Light"/>
              </a:rPr>
              <a:t> </a:t>
            </a:r>
            <a:r>
              <a:rPr lang="en-GB" altLang="en-US" b="0" dirty="0">
                <a:solidFill>
                  <a:schemeClr val="tx2"/>
                </a:solidFill>
                <a:latin typeface="Overpass Light"/>
                <a:cs typeface="Overpass Light"/>
              </a:rPr>
              <a:t>speed</a:t>
            </a:r>
            <a:r>
              <a:rPr lang="en-GB" altLang="en-US" b="0" dirty="0" smtClean="0">
                <a:solidFill>
                  <a:schemeClr val="tx2"/>
                </a:solidFill>
                <a:latin typeface="Overpass Light"/>
                <a:cs typeface="Overpass Light"/>
              </a:rPr>
              <a:t>!</a:t>
            </a:r>
            <a:br>
              <a:rPr lang="en-GB" altLang="en-US" b="0" dirty="0" smtClean="0">
                <a:solidFill>
                  <a:schemeClr val="tx2"/>
                </a:solidFill>
                <a:latin typeface="Overpass Light"/>
                <a:cs typeface="Overpass Light"/>
              </a:rPr>
            </a:br>
            <a:r>
              <a:rPr lang="en-GB" altLang="en-US" b="0" dirty="0" smtClean="0">
                <a:solidFill>
                  <a:srgbClr val="FA3C4B"/>
                </a:solidFill>
                <a:latin typeface="Overpass Light"/>
                <a:cs typeface="Overpass Light"/>
              </a:rPr>
              <a:t>•</a:t>
            </a:r>
            <a:r>
              <a:rPr lang="en-GB" altLang="en-US" b="0" dirty="0" smtClean="0">
                <a:solidFill>
                  <a:schemeClr val="tx2"/>
                </a:solidFill>
                <a:latin typeface="Overpass Light"/>
                <a:cs typeface="Overpass Light"/>
              </a:rPr>
              <a:t> Is </a:t>
            </a:r>
            <a:r>
              <a:rPr lang="en-GB" altLang="en-US" b="0" dirty="0">
                <a:solidFill>
                  <a:schemeClr val="tx2"/>
                </a:solidFill>
                <a:latin typeface="Overpass Light"/>
                <a:cs typeface="Overpass Light"/>
              </a:rPr>
              <a:t>the road straight</a:t>
            </a:r>
            <a:r>
              <a:rPr lang="en-GB" altLang="en-US" b="0" dirty="0" smtClean="0">
                <a:solidFill>
                  <a:schemeClr val="tx2"/>
                </a:solidFill>
                <a:latin typeface="Overpass Light"/>
                <a:cs typeface="Overpass Light"/>
              </a:rPr>
              <a:t>?</a:t>
            </a:r>
            <a:endParaRPr lang="en-US" altLang="en-US"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49</a:t>
            </a:fld>
            <a:endParaRPr lang="en-GB"/>
          </a:p>
        </p:txBody>
      </p:sp>
      <p:pic>
        <p:nvPicPr>
          <p:cNvPr id="9" name="Marcador de posición de imagen 8"/>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60250" y="1655536"/>
            <a:ext cx="3421694" cy="4127603"/>
          </a:xfrm>
          <a:prstGeom prst="rect">
            <a:avLst/>
          </a:prstGeom>
          <a:ln>
            <a:noFill/>
          </a:ln>
          <a:effectLst>
            <a:outerShdw blurRad="292100" dist="139700" dir="2700000" algn="tl" rotWithShape="0">
              <a:srgbClr val="333333">
                <a:alpha val="65000"/>
              </a:srgbClr>
            </a:outerShdw>
          </a:effectLst>
        </p:spPr>
      </p:pic>
      <p:sp>
        <p:nvSpPr>
          <p:cNvPr id="8" name="Marcador de texto 7"/>
          <p:cNvSpPr>
            <a:spLocks noGrp="1"/>
          </p:cNvSpPr>
          <p:nvPr>
            <p:ph type="body" sz="quarter" idx="14"/>
          </p:nvPr>
        </p:nvSpPr>
        <p:spPr>
          <a:xfrm>
            <a:off x="8060466" y="5406256"/>
            <a:ext cx="3413125" cy="247650"/>
          </a:xfrm>
        </p:spPr>
        <p:txBody>
          <a:bodyPr/>
          <a:lstStyle/>
          <a:p>
            <a:r>
              <a:rPr lang="nl-NL" dirty="0" smtClean="0"/>
              <a:t>PH: </a:t>
            </a:r>
            <a:r>
              <a:rPr lang="nl-NL" dirty="0" err="1" smtClean="0"/>
              <a:t>christian</a:t>
            </a:r>
            <a:r>
              <a:rPr lang="nl-NL" dirty="0" err="1"/>
              <a:t>-wiediger</a:t>
            </a:r>
            <a:r>
              <a:rPr lang="nl-NL" dirty="0" err="1" smtClean="0"/>
              <a:t>-unsplash</a:t>
            </a:r>
            <a:endParaRPr lang="es-ES" dirty="0"/>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3722259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Training methodology</a:t>
            </a:r>
            <a:endParaRPr lang="en-GB" b="0" dirty="0"/>
          </a:p>
        </p:txBody>
      </p:sp>
      <p:sp>
        <p:nvSpPr>
          <p:cNvPr id="3" name="Content Placeholder 2"/>
          <p:cNvSpPr>
            <a:spLocks noGrp="1"/>
          </p:cNvSpPr>
          <p:nvPr>
            <p:ph sz="half" idx="1"/>
          </p:nvPr>
        </p:nvSpPr>
        <p:spPr>
          <a:xfrm>
            <a:off x="490538" y="2393950"/>
            <a:ext cx="4338443" cy="3482976"/>
          </a:xfrm>
        </p:spPr>
        <p:txBody>
          <a:bodyPr/>
          <a:lstStyle/>
          <a:p>
            <a:pPr lvl="2"/>
            <a:r>
              <a:rPr lang="en-CA" dirty="0" smtClean="0">
                <a:solidFill>
                  <a:schemeClr val="tx2"/>
                </a:solidFill>
                <a:latin typeface="Overpass Light"/>
                <a:cs typeface="Overpass Light"/>
              </a:rPr>
              <a:t>Two</a:t>
            </a:r>
            <a:r>
              <a:rPr lang="en-CA" dirty="0">
                <a:solidFill>
                  <a:schemeClr val="tx2"/>
                </a:solidFill>
                <a:latin typeface="Overpass Light"/>
                <a:cs typeface="Overpass Light"/>
              </a:rPr>
              <a:t>-day </a:t>
            </a:r>
            <a:r>
              <a:rPr lang="en-CA" b="1" dirty="0">
                <a:solidFill>
                  <a:schemeClr val="tx2"/>
                </a:solidFill>
                <a:latin typeface="Overpass Light"/>
                <a:cs typeface="Overpass Light"/>
              </a:rPr>
              <a:t>classroom training </a:t>
            </a:r>
            <a:r>
              <a:rPr lang="en-CA" dirty="0">
                <a:solidFill>
                  <a:schemeClr val="tx2"/>
                </a:solidFill>
                <a:latin typeface="Overpass Light"/>
                <a:cs typeface="Overpass Light"/>
              </a:rPr>
              <a:t>sessions, followed </a:t>
            </a:r>
            <a:r>
              <a:rPr lang="en-CA" b="1" dirty="0">
                <a:solidFill>
                  <a:schemeClr val="tx2"/>
                </a:solidFill>
                <a:latin typeface="Overpass Light"/>
                <a:cs typeface="Overpass Light"/>
              </a:rPr>
              <a:t>by in-factory, on-the-job learning</a:t>
            </a:r>
            <a:r>
              <a:rPr lang="en-CA" b="1" dirty="0" smtClean="0">
                <a:solidFill>
                  <a:schemeClr val="tx2"/>
                </a:solidFill>
                <a:latin typeface="Overpass Light"/>
                <a:cs typeface="Overpass Light"/>
              </a:rPr>
              <a:t>.</a:t>
            </a:r>
            <a:endParaRPr lang="en-US" b="1" dirty="0" smtClean="0">
              <a:solidFill>
                <a:schemeClr val="tx2"/>
              </a:solidFill>
              <a:latin typeface="Overpass Light"/>
              <a:cs typeface="Overpass Light"/>
            </a:endParaRPr>
          </a:p>
          <a:p>
            <a:pPr lvl="2"/>
            <a:endParaRPr lang="en-US" dirty="0" smtClean="0">
              <a:solidFill>
                <a:schemeClr val="tx2"/>
              </a:solidFill>
            </a:endParaRPr>
          </a:p>
          <a:p>
            <a:pPr lvl="2"/>
            <a:r>
              <a:rPr lang="en-CA" dirty="0" smtClean="0">
                <a:solidFill>
                  <a:schemeClr val="tx2"/>
                </a:solidFill>
                <a:latin typeface="Overpass Light"/>
                <a:cs typeface="Overpass Light"/>
              </a:rPr>
              <a:t>Hands</a:t>
            </a:r>
            <a:r>
              <a:rPr lang="en-CA" dirty="0">
                <a:solidFill>
                  <a:schemeClr val="tx2"/>
                </a:solidFill>
                <a:latin typeface="Overpass Light"/>
                <a:cs typeface="Overpass Light"/>
              </a:rPr>
              <a:t>-on training that leads to action</a:t>
            </a:r>
          </a:p>
          <a:p>
            <a:pPr lvl="2"/>
            <a:endParaRPr lang="fr-CH" dirty="0" smtClean="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5</a:t>
            </a:fld>
            <a:endParaRPr lang="en-GB"/>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7111" y="1561255"/>
            <a:ext cx="6020546" cy="4445403"/>
          </a:xfrm>
          <a:prstGeom prst="rect">
            <a:avLst/>
          </a:prstGeom>
        </p:spPr>
      </p:pic>
    </p:spTree>
    <p:extLst>
      <p:ext uri="{BB962C8B-B14F-4D97-AF65-F5344CB8AC3E}">
        <p14:creationId xmlns:p14="http://schemas.microsoft.com/office/powerpoint/2010/main" val="18159507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GB" b="0" dirty="0">
                <a:cs typeface="Overpass Bold"/>
              </a:rPr>
              <a:t>Risk assessment</a:t>
            </a:r>
            <a:endParaRPr lang="es-ES" b="0" dirty="0">
              <a:cs typeface="Overpass Bold"/>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50</a:t>
            </a:fld>
            <a:endParaRPr lang="en-GB"/>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8902" y="1771829"/>
            <a:ext cx="5577976" cy="43406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505219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GB" b="0" dirty="0"/>
              <a:t>Risk Assessment Template</a:t>
            </a:r>
            <a:endParaRPr lang="es-ES" b="0" dirty="0">
              <a:latin typeface="Overpass"/>
              <a:cs typeface="Overpass"/>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51</a:t>
            </a:fld>
            <a:endParaRPr lang="en-GB"/>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5361" y="2156431"/>
            <a:ext cx="8484708" cy="37727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6028461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8" y="1320801"/>
            <a:ext cx="3725862" cy="2032000"/>
          </a:xfrm>
        </p:spPr>
        <p:txBody>
          <a:bodyPr/>
          <a:lstStyle/>
          <a:p>
            <a:pPr marL="0" marR="0">
              <a:lnSpc>
                <a:spcPct val="107000"/>
              </a:lnSpc>
              <a:spcBef>
                <a:spcPts val="0"/>
              </a:spcBef>
              <a:spcAft>
                <a:spcPts val="0"/>
              </a:spcAft>
            </a:pPr>
            <a:r>
              <a:rPr lang="en-US" b="0" dirty="0">
                <a:latin typeface="Overpass Light"/>
                <a:cs typeface="Overpass Light"/>
              </a:rPr>
              <a:t>Exercise 1. </a:t>
            </a:r>
            <a:r>
              <a:rPr lang="en-US" b="0" dirty="0" smtClean="0">
                <a:latin typeface="Overpass Light"/>
                <a:cs typeface="Overpass Light"/>
              </a:rPr>
              <a:t/>
            </a:r>
            <a:br>
              <a:rPr lang="en-US" b="0" dirty="0" smtClean="0">
                <a:latin typeface="Overpass Light"/>
                <a:cs typeface="Overpass Light"/>
              </a:rPr>
            </a:br>
            <a:r>
              <a:rPr lang="en-US" b="0" dirty="0" smtClean="0">
                <a:latin typeface="Overpass Light"/>
                <a:cs typeface="Overpass Light"/>
              </a:rPr>
              <a:t>Spot </a:t>
            </a:r>
            <a:r>
              <a:rPr lang="en-US" b="0" dirty="0">
                <a:latin typeface="Overpass Light"/>
                <a:cs typeface="Overpass Light"/>
              </a:rPr>
              <a:t>the Hazard Identification </a:t>
            </a:r>
            <a:r>
              <a:rPr lang="mr-IN" b="0" dirty="0" smtClean="0">
                <a:latin typeface="Overpass Light"/>
                <a:cs typeface="Overpass Light"/>
              </a:rPr>
              <a:t>–</a:t>
            </a:r>
            <a:r>
              <a:rPr lang="en-US" b="0" dirty="0" smtClean="0">
                <a:latin typeface="Overpass Light"/>
                <a:cs typeface="Overpass Light"/>
              </a:rPr>
              <a:t> </a:t>
            </a:r>
            <a:br>
              <a:rPr lang="en-US" b="0" dirty="0" smtClean="0">
                <a:latin typeface="Overpass Light"/>
                <a:cs typeface="Overpass Light"/>
              </a:rPr>
            </a:br>
            <a:r>
              <a:rPr lang="en-US" b="0" dirty="0" smtClean="0">
                <a:latin typeface="Overpass Light"/>
                <a:cs typeface="Overpass Light"/>
              </a:rPr>
              <a:t>Exercise </a:t>
            </a:r>
            <a:r>
              <a:rPr lang="en-US" b="0" dirty="0">
                <a:latin typeface="Overpass Light"/>
                <a:cs typeface="Overpass Light"/>
              </a:rPr>
              <a:t>from NSW </a:t>
            </a:r>
            <a:endParaRPr lang="en-GB" b="0" dirty="0">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52</a:t>
            </a:fld>
            <a:endParaRPr lang="en-GB"/>
          </a:p>
        </p:txBody>
      </p:sp>
      <p:pic>
        <p:nvPicPr>
          <p:cNvPr id="7" name="Imagen 6" descr="52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0400" y="1300778"/>
            <a:ext cx="6959601" cy="4928642"/>
          </a:xfrm>
          <a:prstGeom prst="rect">
            <a:avLst/>
          </a:prstGeom>
        </p:spPr>
      </p:pic>
      <p:sp>
        <p:nvSpPr>
          <p:cNvPr id="9" name="CuadroTexto 8"/>
          <p:cNvSpPr txBox="1"/>
          <p:nvPr/>
        </p:nvSpPr>
        <p:spPr>
          <a:xfrm>
            <a:off x="558800" y="3759200"/>
            <a:ext cx="3276600" cy="707886"/>
          </a:xfrm>
          <a:prstGeom prst="rect">
            <a:avLst/>
          </a:prstGeom>
          <a:noFill/>
        </p:spPr>
        <p:txBody>
          <a:bodyPr wrap="square" rtlCol="0">
            <a:spAutoFit/>
          </a:bodyPr>
          <a:lstStyle/>
          <a:p>
            <a:r>
              <a:rPr lang="es-ES" sz="2000" i="1" dirty="0" err="1" smtClean="0">
                <a:solidFill>
                  <a:schemeClr val="tx2"/>
                </a:solidFill>
                <a:latin typeface="Overpass Light" panose="00000400000000000000" pitchFamily="2" charset="0"/>
                <a:cs typeface="Overpass Bold"/>
              </a:rPr>
              <a:t>How</a:t>
            </a:r>
            <a:r>
              <a:rPr lang="es-ES" sz="2000" i="1" dirty="0" smtClean="0">
                <a:solidFill>
                  <a:schemeClr val="tx2"/>
                </a:solidFill>
                <a:latin typeface="Overpass Light" panose="00000400000000000000" pitchFamily="2" charset="0"/>
                <a:cs typeface="Overpass Bold"/>
              </a:rPr>
              <a:t> </a:t>
            </a:r>
            <a:r>
              <a:rPr lang="es-ES" sz="2000" i="1" dirty="0" err="1" smtClean="0">
                <a:solidFill>
                  <a:schemeClr val="tx2"/>
                </a:solidFill>
                <a:latin typeface="Overpass Light" panose="00000400000000000000" pitchFamily="2" charset="0"/>
                <a:cs typeface="Overpass Bold"/>
              </a:rPr>
              <a:t>many</a:t>
            </a:r>
            <a:r>
              <a:rPr lang="es-ES" sz="2000" i="1" dirty="0" smtClean="0">
                <a:solidFill>
                  <a:schemeClr val="tx2"/>
                </a:solidFill>
                <a:latin typeface="Overpass Light" panose="00000400000000000000" pitchFamily="2" charset="0"/>
                <a:cs typeface="Overpass Bold"/>
              </a:rPr>
              <a:t> </a:t>
            </a:r>
            <a:r>
              <a:rPr lang="es-ES" sz="2000" i="1" dirty="0" err="1" smtClean="0">
                <a:solidFill>
                  <a:schemeClr val="tx2"/>
                </a:solidFill>
                <a:latin typeface="Overpass Light" panose="00000400000000000000" pitchFamily="2" charset="0"/>
                <a:cs typeface="Overpass Bold"/>
              </a:rPr>
              <a:t>hazards</a:t>
            </a:r>
            <a:r>
              <a:rPr lang="es-ES" sz="2000" i="1" dirty="0" smtClean="0">
                <a:solidFill>
                  <a:schemeClr val="tx2"/>
                </a:solidFill>
                <a:latin typeface="Overpass Light" panose="00000400000000000000" pitchFamily="2" charset="0"/>
                <a:cs typeface="Overpass Bold"/>
              </a:rPr>
              <a:t> can </a:t>
            </a:r>
            <a:r>
              <a:rPr lang="es-ES" sz="2000" i="1" dirty="0" err="1" smtClean="0">
                <a:solidFill>
                  <a:schemeClr val="tx2"/>
                </a:solidFill>
                <a:latin typeface="Overpass Light" panose="00000400000000000000" pitchFamily="2" charset="0"/>
                <a:cs typeface="Overpass Bold"/>
              </a:rPr>
              <a:t>you</a:t>
            </a:r>
            <a:r>
              <a:rPr lang="es-ES" sz="2000" i="1" dirty="0" smtClean="0">
                <a:solidFill>
                  <a:schemeClr val="tx2"/>
                </a:solidFill>
                <a:latin typeface="Overpass Light" panose="00000400000000000000" pitchFamily="2" charset="0"/>
                <a:cs typeface="Overpass Bold"/>
              </a:rPr>
              <a:t> </a:t>
            </a:r>
            <a:r>
              <a:rPr lang="es-ES" sz="2000" i="1" dirty="0" err="1" smtClean="0">
                <a:solidFill>
                  <a:schemeClr val="tx2"/>
                </a:solidFill>
                <a:latin typeface="Overpass Light" panose="00000400000000000000" pitchFamily="2" charset="0"/>
                <a:cs typeface="Overpass Bold"/>
              </a:rPr>
              <a:t>find</a:t>
            </a:r>
            <a:r>
              <a:rPr lang="es-ES" sz="2000" i="1" dirty="0" smtClean="0">
                <a:solidFill>
                  <a:schemeClr val="tx2"/>
                </a:solidFill>
                <a:latin typeface="Overpass Light" panose="00000400000000000000" pitchFamily="2" charset="0"/>
                <a:cs typeface="Overpass Bold"/>
              </a:rPr>
              <a:t>?</a:t>
            </a:r>
            <a:endParaRPr lang="es-ES" sz="2000" i="1" dirty="0">
              <a:solidFill>
                <a:schemeClr val="tx2"/>
              </a:solidFill>
              <a:latin typeface="Overpass Light" panose="00000400000000000000" pitchFamily="2" charset="0"/>
              <a:cs typeface="Overpass Bold"/>
            </a:endParaRPr>
          </a:p>
        </p:txBody>
      </p:sp>
    </p:spTree>
    <p:extLst>
      <p:ext uri="{BB962C8B-B14F-4D97-AF65-F5344CB8AC3E}">
        <p14:creationId xmlns:p14="http://schemas.microsoft.com/office/powerpoint/2010/main" val="159068014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53</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0401" y="1300778"/>
            <a:ext cx="6959599" cy="4928642"/>
          </a:xfrm>
          <a:prstGeom prst="rect">
            <a:avLst/>
          </a:prstGeom>
        </p:spPr>
      </p:pic>
      <p:sp>
        <p:nvSpPr>
          <p:cNvPr id="10" name="CuadroTexto 9"/>
          <p:cNvSpPr txBox="1"/>
          <p:nvPr/>
        </p:nvSpPr>
        <p:spPr>
          <a:xfrm>
            <a:off x="558800" y="3759200"/>
            <a:ext cx="3276600" cy="707886"/>
          </a:xfrm>
          <a:prstGeom prst="rect">
            <a:avLst/>
          </a:prstGeom>
          <a:noFill/>
        </p:spPr>
        <p:txBody>
          <a:bodyPr wrap="square" rtlCol="0">
            <a:spAutoFit/>
          </a:bodyPr>
          <a:lstStyle/>
          <a:p>
            <a:r>
              <a:rPr lang="es-ES" sz="2000" i="1" dirty="0" err="1" smtClean="0">
                <a:solidFill>
                  <a:schemeClr val="tx2"/>
                </a:solidFill>
                <a:latin typeface="Overpass"/>
                <a:cs typeface="Overpass"/>
              </a:rPr>
              <a:t>How</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many</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hazards</a:t>
            </a:r>
            <a:r>
              <a:rPr lang="es-ES" sz="2000" i="1" dirty="0" smtClean="0">
                <a:solidFill>
                  <a:schemeClr val="tx2"/>
                </a:solidFill>
                <a:latin typeface="Overpass"/>
                <a:cs typeface="Overpass"/>
              </a:rPr>
              <a:t> can </a:t>
            </a:r>
            <a:r>
              <a:rPr lang="es-ES" sz="2000" i="1" dirty="0" err="1" smtClean="0">
                <a:solidFill>
                  <a:schemeClr val="tx2"/>
                </a:solidFill>
                <a:latin typeface="Overpass"/>
                <a:cs typeface="Overpass"/>
              </a:rPr>
              <a:t>you</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find</a:t>
            </a:r>
            <a:r>
              <a:rPr lang="es-ES" sz="2000" i="1" dirty="0" smtClean="0">
                <a:solidFill>
                  <a:schemeClr val="tx2"/>
                </a:solidFill>
                <a:latin typeface="Overpass"/>
                <a:cs typeface="Overpass"/>
              </a:rPr>
              <a:t>?</a:t>
            </a:r>
            <a:endParaRPr lang="es-ES" sz="2000" i="1" dirty="0">
              <a:solidFill>
                <a:schemeClr val="tx2"/>
              </a:solidFill>
              <a:latin typeface="Overpass"/>
              <a:cs typeface="Overpass"/>
            </a:endParaRPr>
          </a:p>
        </p:txBody>
      </p:sp>
    </p:spTree>
    <p:extLst>
      <p:ext uri="{BB962C8B-B14F-4D97-AF65-F5344CB8AC3E}">
        <p14:creationId xmlns:p14="http://schemas.microsoft.com/office/powerpoint/2010/main" val="41186493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54</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0401" y="1300778"/>
            <a:ext cx="6959599" cy="4928641"/>
          </a:xfrm>
          <a:prstGeom prst="rect">
            <a:avLst/>
          </a:prstGeom>
        </p:spPr>
      </p:pic>
      <p:sp>
        <p:nvSpPr>
          <p:cNvPr id="9" name="CuadroTexto 8"/>
          <p:cNvSpPr txBox="1"/>
          <p:nvPr/>
        </p:nvSpPr>
        <p:spPr>
          <a:xfrm>
            <a:off x="558800" y="3759200"/>
            <a:ext cx="3276600" cy="707886"/>
          </a:xfrm>
          <a:prstGeom prst="rect">
            <a:avLst/>
          </a:prstGeom>
          <a:noFill/>
        </p:spPr>
        <p:txBody>
          <a:bodyPr wrap="square" rtlCol="0">
            <a:spAutoFit/>
          </a:bodyPr>
          <a:lstStyle/>
          <a:p>
            <a:r>
              <a:rPr lang="es-ES" sz="2000" i="1" dirty="0" err="1" smtClean="0">
                <a:solidFill>
                  <a:schemeClr val="tx2"/>
                </a:solidFill>
                <a:latin typeface="Overpass"/>
                <a:cs typeface="Overpass"/>
              </a:rPr>
              <a:t>How</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many</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hazards</a:t>
            </a:r>
            <a:r>
              <a:rPr lang="es-ES" sz="2000" i="1" dirty="0" smtClean="0">
                <a:solidFill>
                  <a:schemeClr val="tx2"/>
                </a:solidFill>
                <a:latin typeface="Overpass"/>
                <a:cs typeface="Overpass"/>
              </a:rPr>
              <a:t> can </a:t>
            </a:r>
            <a:r>
              <a:rPr lang="es-ES" sz="2000" i="1" dirty="0" err="1" smtClean="0">
                <a:solidFill>
                  <a:schemeClr val="tx2"/>
                </a:solidFill>
                <a:latin typeface="Overpass"/>
                <a:cs typeface="Overpass"/>
              </a:rPr>
              <a:t>you</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find</a:t>
            </a:r>
            <a:r>
              <a:rPr lang="es-ES" sz="2000" i="1" dirty="0" smtClean="0">
                <a:solidFill>
                  <a:schemeClr val="tx2"/>
                </a:solidFill>
                <a:latin typeface="Overpass"/>
                <a:cs typeface="Overpass"/>
              </a:rPr>
              <a:t>?</a:t>
            </a:r>
            <a:endParaRPr lang="es-ES" sz="2000" i="1" dirty="0">
              <a:solidFill>
                <a:schemeClr val="tx2"/>
              </a:solidFill>
              <a:latin typeface="Overpass"/>
              <a:cs typeface="Overpass"/>
            </a:endParaRPr>
          </a:p>
        </p:txBody>
      </p:sp>
    </p:spTree>
    <p:extLst>
      <p:ext uri="{BB962C8B-B14F-4D97-AF65-F5344CB8AC3E}">
        <p14:creationId xmlns:p14="http://schemas.microsoft.com/office/powerpoint/2010/main" val="36173547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55</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0401" y="1300778"/>
            <a:ext cx="6959598" cy="4928641"/>
          </a:xfrm>
          <a:prstGeom prst="rect">
            <a:avLst/>
          </a:prstGeom>
        </p:spPr>
      </p:pic>
      <p:sp>
        <p:nvSpPr>
          <p:cNvPr id="9" name="CuadroTexto 8"/>
          <p:cNvSpPr txBox="1"/>
          <p:nvPr/>
        </p:nvSpPr>
        <p:spPr>
          <a:xfrm>
            <a:off x="558800" y="3759200"/>
            <a:ext cx="3276600" cy="707886"/>
          </a:xfrm>
          <a:prstGeom prst="rect">
            <a:avLst/>
          </a:prstGeom>
          <a:noFill/>
        </p:spPr>
        <p:txBody>
          <a:bodyPr wrap="square" rtlCol="0">
            <a:spAutoFit/>
          </a:bodyPr>
          <a:lstStyle/>
          <a:p>
            <a:r>
              <a:rPr lang="es-ES" sz="2000" i="1" dirty="0" err="1" smtClean="0">
                <a:solidFill>
                  <a:schemeClr val="tx2"/>
                </a:solidFill>
                <a:latin typeface="Overpass"/>
                <a:cs typeface="Overpass"/>
              </a:rPr>
              <a:t>How</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many</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hazards</a:t>
            </a:r>
            <a:r>
              <a:rPr lang="es-ES" sz="2000" i="1" dirty="0" smtClean="0">
                <a:solidFill>
                  <a:schemeClr val="tx2"/>
                </a:solidFill>
                <a:latin typeface="Overpass"/>
                <a:cs typeface="Overpass"/>
              </a:rPr>
              <a:t> can </a:t>
            </a:r>
            <a:r>
              <a:rPr lang="es-ES" sz="2000" i="1" dirty="0" err="1" smtClean="0">
                <a:solidFill>
                  <a:schemeClr val="tx2"/>
                </a:solidFill>
                <a:latin typeface="Overpass"/>
                <a:cs typeface="Overpass"/>
              </a:rPr>
              <a:t>you</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find</a:t>
            </a:r>
            <a:r>
              <a:rPr lang="es-ES" sz="2000" i="1" dirty="0" smtClean="0">
                <a:solidFill>
                  <a:schemeClr val="tx2"/>
                </a:solidFill>
                <a:latin typeface="Overpass"/>
                <a:cs typeface="Overpass"/>
              </a:rPr>
              <a:t>?</a:t>
            </a:r>
            <a:endParaRPr lang="es-ES" sz="2000" i="1" dirty="0">
              <a:solidFill>
                <a:schemeClr val="tx2"/>
              </a:solidFill>
              <a:latin typeface="Overpass"/>
              <a:cs typeface="Overpass"/>
            </a:endParaRPr>
          </a:p>
        </p:txBody>
      </p:sp>
    </p:spTree>
    <p:extLst>
      <p:ext uri="{BB962C8B-B14F-4D97-AF65-F5344CB8AC3E}">
        <p14:creationId xmlns:p14="http://schemas.microsoft.com/office/powerpoint/2010/main" val="16108358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56</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0401" y="1300778"/>
            <a:ext cx="6959598" cy="4928640"/>
          </a:xfrm>
          <a:prstGeom prst="rect">
            <a:avLst/>
          </a:prstGeom>
        </p:spPr>
      </p:pic>
      <p:sp>
        <p:nvSpPr>
          <p:cNvPr id="9" name="CuadroTexto 8"/>
          <p:cNvSpPr txBox="1"/>
          <p:nvPr/>
        </p:nvSpPr>
        <p:spPr>
          <a:xfrm>
            <a:off x="558800" y="3759200"/>
            <a:ext cx="3276600" cy="707886"/>
          </a:xfrm>
          <a:prstGeom prst="rect">
            <a:avLst/>
          </a:prstGeom>
          <a:noFill/>
        </p:spPr>
        <p:txBody>
          <a:bodyPr wrap="square" rtlCol="0">
            <a:spAutoFit/>
          </a:bodyPr>
          <a:lstStyle/>
          <a:p>
            <a:r>
              <a:rPr lang="es-ES" sz="2000" i="1" dirty="0" err="1" smtClean="0">
                <a:solidFill>
                  <a:schemeClr val="tx2"/>
                </a:solidFill>
                <a:latin typeface="Overpass"/>
                <a:cs typeface="Overpass"/>
              </a:rPr>
              <a:t>How</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many</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hazards</a:t>
            </a:r>
            <a:r>
              <a:rPr lang="es-ES" sz="2000" i="1" dirty="0" smtClean="0">
                <a:solidFill>
                  <a:schemeClr val="tx2"/>
                </a:solidFill>
                <a:latin typeface="Overpass"/>
                <a:cs typeface="Overpass"/>
              </a:rPr>
              <a:t> can </a:t>
            </a:r>
            <a:r>
              <a:rPr lang="es-ES" sz="2000" i="1" dirty="0" err="1" smtClean="0">
                <a:solidFill>
                  <a:schemeClr val="tx2"/>
                </a:solidFill>
                <a:latin typeface="Overpass"/>
                <a:cs typeface="Overpass"/>
              </a:rPr>
              <a:t>you</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find</a:t>
            </a:r>
            <a:r>
              <a:rPr lang="es-ES" sz="2000" i="1" dirty="0" smtClean="0">
                <a:solidFill>
                  <a:schemeClr val="tx2"/>
                </a:solidFill>
                <a:latin typeface="Overpass"/>
                <a:cs typeface="Overpass"/>
              </a:rPr>
              <a:t>?</a:t>
            </a:r>
            <a:endParaRPr lang="es-ES" sz="2000" i="1" dirty="0">
              <a:solidFill>
                <a:schemeClr val="tx2"/>
              </a:solidFill>
              <a:latin typeface="Overpass"/>
              <a:cs typeface="Overpass"/>
            </a:endParaRPr>
          </a:p>
        </p:txBody>
      </p:sp>
    </p:spTree>
    <p:extLst>
      <p:ext uri="{BB962C8B-B14F-4D97-AF65-F5344CB8AC3E}">
        <p14:creationId xmlns:p14="http://schemas.microsoft.com/office/powerpoint/2010/main" val="371441133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57</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0402" y="1300778"/>
            <a:ext cx="6959596" cy="4928640"/>
          </a:xfrm>
          <a:prstGeom prst="rect">
            <a:avLst/>
          </a:prstGeom>
        </p:spPr>
      </p:pic>
      <p:sp>
        <p:nvSpPr>
          <p:cNvPr id="9" name="CuadroTexto 8"/>
          <p:cNvSpPr txBox="1"/>
          <p:nvPr/>
        </p:nvSpPr>
        <p:spPr>
          <a:xfrm>
            <a:off x="558800" y="3759200"/>
            <a:ext cx="3276600" cy="707886"/>
          </a:xfrm>
          <a:prstGeom prst="rect">
            <a:avLst/>
          </a:prstGeom>
          <a:noFill/>
        </p:spPr>
        <p:txBody>
          <a:bodyPr wrap="square" rtlCol="0">
            <a:spAutoFit/>
          </a:bodyPr>
          <a:lstStyle/>
          <a:p>
            <a:r>
              <a:rPr lang="es-ES" sz="2000" i="1" dirty="0" err="1" smtClean="0">
                <a:solidFill>
                  <a:schemeClr val="tx2"/>
                </a:solidFill>
                <a:latin typeface="Overpass"/>
                <a:cs typeface="Overpass"/>
              </a:rPr>
              <a:t>How</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many</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hazards</a:t>
            </a:r>
            <a:r>
              <a:rPr lang="es-ES" sz="2000" i="1" dirty="0" smtClean="0">
                <a:solidFill>
                  <a:schemeClr val="tx2"/>
                </a:solidFill>
                <a:latin typeface="Overpass"/>
                <a:cs typeface="Overpass"/>
              </a:rPr>
              <a:t> can </a:t>
            </a:r>
            <a:r>
              <a:rPr lang="es-ES" sz="2000" i="1" dirty="0" err="1" smtClean="0">
                <a:solidFill>
                  <a:schemeClr val="tx2"/>
                </a:solidFill>
                <a:latin typeface="Overpass"/>
                <a:cs typeface="Overpass"/>
              </a:rPr>
              <a:t>you</a:t>
            </a:r>
            <a:r>
              <a:rPr lang="es-ES" sz="2000" i="1" dirty="0" smtClean="0">
                <a:solidFill>
                  <a:schemeClr val="tx2"/>
                </a:solidFill>
                <a:latin typeface="Overpass"/>
                <a:cs typeface="Overpass"/>
              </a:rPr>
              <a:t> </a:t>
            </a:r>
            <a:r>
              <a:rPr lang="es-ES" sz="2000" i="1" dirty="0" err="1" smtClean="0">
                <a:solidFill>
                  <a:schemeClr val="tx2"/>
                </a:solidFill>
                <a:latin typeface="Overpass"/>
                <a:cs typeface="Overpass"/>
              </a:rPr>
              <a:t>find</a:t>
            </a:r>
            <a:r>
              <a:rPr lang="es-ES" sz="2000" i="1" dirty="0" smtClean="0">
                <a:solidFill>
                  <a:schemeClr val="tx2"/>
                </a:solidFill>
                <a:latin typeface="Overpass"/>
                <a:cs typeface="Overpass"/>
              </a:rPr>
              <a:t>?</a:t>
            </a:r>
            <a:endParaRPr lang="es-ES" sz="2000" i="1" dirty="0">
              <a:solidFill>
                <a:schemeClr val="tx2"/>
              </a:solidFill>
              <a:latin typeface="Overpass"/>
              <a:cs typeface="Overpass"/>
            </a:endParaRPr>
          </a:p>
        </p:txBody>
      </p:sp>
    </p:spTree>
    <p:extLst>
      <p:ext uri="{BB962C8B-B14F-4D97-AF65-F5344CB8AC3E}">
        <p14:creationId xmlns:p14="http://schemas.microsoft.com/office/powerpoint/2010/main" val="90597368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a:t>Session 3</a:t>
            </a:r>
            <a:endParaRPr lang="es-ES" dirty="0"/>
          </a:p>
        </p:txBody>
      </p:sp>
      <p:sp>
        <p:nvSpPr>
          <p:cNvPr id="3" name="Marcador de texto 2"/>
          <p:cNvSpPr>
            <a:spLocks noGrp="1"/>
          </p:cNvSpPr>
          <p:nvPr>
            <p:ph type="body" idx="1"/>
          </p:nvPr>
        </p:nvSpPr>
        <p:spPr>
          <a:xfrm>
            <a:off x="490538" y="3596780"/>
            <a:ext cx="8540283" cy="1656000"/>
          </a:xfrm>
        </p:spPr>
        <p:txBody>
          <a:bodyPr/>
          <a:lstStyle/>
          <a:p>
            <a:r>
              <a:rPr lang="en-GB" sz="3200" dirty="0">
                <a:latin typeface="Overpass Light"/>
                <a:cs typeface="Overpass Light"/>
              </a:rPr>
              <a:t>Risk assessment</a:t>
            </a:r>
            <a:endParaRPr lang="es-ES" sz="3200" dirty="0">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58</a:t>
            </a:fld>
            <a:endParaRPr lang="en-GB"/>
          </a:p>
        </p:txBody>
      </p:sp>
      <p:sp>
        <p:nvSpPr>
          <p:cNvPr id="8" name="Footer Placeholder 4"/>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2" name="Imagen 11" descr="58_slide_session_3.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6358" y="2648065"/>
            <a:ext cx="7193280" cy="4227576"/>
          </a:xfrm>
          <a:prstGeom prst="rect">
            <a:avLst/>
          </a:prstGeom>
        </p:spPr>
      </p:pic>
      <p:pic>
        <p:nvPicPr>
          <p:cNvPr id="13"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09463" y="6519863"/>
            <a:ext cx="644400" cy="172266"/>
          </a:xfrm>
          <a:prstGeom prst="rect">
            <a:avLst/>
          </a:prstGeom>
        </p:spPr>
      </p:pic>
    </p:spTree>
    <p:extLst>
      <p:ext uri="{BB962C8B-B14F-4D97-AF65-F5344CB8AC3E}">
        <p14:creationId xmlns:p14="http://schemas.microsoft.com/office/powerpoint/2010/main" val="320136714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59</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8062946" y="1538940"/>
            <a:ext cx="3295209" cy="4381095"/>
          </a:xfrm>
          <a:prstGeom prst="rect">
            <a:avLst/>
          </a:prstGeom>
          <a:ln>
            <a:noFill/>
          </a:ln>
          <a:effectLst>
            <a:outerShdw blurRad="292100" dist="139700" dir="2700000" algn="tl" rotWithShape="0">
              <a:srgbClr val="333333">
                <a:alpha val="65000"/>
              </a:srgbClr>
            </a:outerShdw>
          </a:effectLst>
        </p:spPr>
      </p:pic>
      <p:sp>
        <p:nvSpPr>
          <p:cNvPr id="17" name="Marcador de texto 16"/>
          <p:cNvSpPr>
            <a:spLocks noGrp="1"/>
          </p:cNvSpPr>
          <p:nvPr>
            <p:ph type="body" sz="quarter" idx="14"/>
          </p:nvPr>
        </p:nvSpPr>
        <p:spPr>
          <a:xfrm>
            <a:off x="8059068" y="5271786"/>
            <a:ext cx="3285646" cy="247650"/>
          </a:xfrm>
        </p:spPr>
        <p:txBody>
          <a:bodyPr/>
          <a:lstStyle/>
          <a:p>
            <a:r>
              <a:rPr lang="en-US" dirty="0" smtClean="0"/>
              <a:t>PH: </a:t>
            </a:r>
            <a:r>
              <a:rPr lang="en-US" dirty="0" err="1" smtClean="0"/>
              <a:t>Maxime</a:t>
            </a:r>
            <a:r>
              <a:rPr lang="en-US" dirty="0" smtClean="0"/>
              <a:t> </a:t>
            </a:r>
            <a:r>
              <a:rPr lang="en-US" dirty="0" err="1" smtClean="0"/>
              <a:t>Fossat</a:t>
            </a:r>
            <a:r>
              <a:rPr lang="en-US" dirty="0" smtClean="0"/>
              <a:t> / Photo Exhibit</a:t>
            </a:r>
            <a:endParaRPr lang="es-ES" dirty="0"/>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US" b="0" dirty="0" smtClean="0"/>
              <a:t>Session three objectives</a:t>
            </a:r>
            <a:endParaRPr lang="en-GB" b="0" dirty="0"/>
          </a:p>
        </p:txBody>
      </p:sp>
      <p:sp>
        <p:nvSpPr>
          <p:cNvPr id="6" name="Content Placeholder 2"/>
          <p:cNvSpPr txBox="1">
            <a:spLocks/>
          </p:cNvSpPr>
          <p:nvPr/>
        </p:nvSpPr>
        <p:spPr>
          <a:xfrm>
            <a:off x="471861" y="239395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dirty="0" smtClean="0">
                <a:solidFill>
                  <a:schemeClr val="tx2"/>
                </a:solidFill>
              </a:rPr>
              <a:t>At the end of the session, you will be understand the concept of risk assessments and be able to:</a:t>
            </a:r>
          </a:p>
          <a:p>
            <a:pPr marL="457200" lvl="1" indent="-457200">
              <a:spcBef>
                <a:spcPts val="1200"/>
              </a:spcBef>
              <a:buFont typeface="Calibri" pitchFamily="34" charset="0"/>
              <a:buAutoNum type="arabicPeriod"/>
            </a:pPr>
            <a:r>
              <a:rPr lang="en-US" sz="2000" dirty="0">
                <a:solidFill>
                  <a:schemeClr val="tx2"/>
                </a:solidFill>
                <a:latin typeface="Overpass Light"/>
                <a:cs typeface="Overpass Light"/>
              </a:rPr>
              <a:t>Identify hazards</a:t>
            </a:r>
          </a:p>
          <a:p>
            <a:pPr marL="457200" lvl="1" indent="-457200">
              <a:spcBef>
                <a:spcPts val="1200"/>
              </a:spcBef>
              <a:buFont typeface="Calibri" pitchFamily="34" charset="0"/>
              <a:buAutoNum type="arabicPeriod"/>
            </a:pPr>
            <a:r>
              <a:rPr lang="en-US" sz="2000" dirty="0" smtClean="0">
                <a:solidFill>
                  <a:schemeClr val="tx2"/>
                </a:solidFill>
                <a:latin typeface="Overpass Light"/>
                <a:cs typeface="Overpass Light"/>
              </a:rPr>
              <a:t>Define who may be harmed and how</a:t>
            </a:r>
            <a:endParaRPr lang="en-GB" sz="2000" dirty="0" smtClean="0">
              <a:solidFill>
                <a:schemeClr val="tx2"/>
              </a:solidFill>
              <a:latin typeface="Overpass Light"/>
              <a:cs typeface="Overpass Light"/>
            </a:endParaRPr>
          </a:p>
          <a:p>
            <a:pPr marL="457200" lvl="1" indent="-457200">
              <a:spcBef>
                <a:spcPts val="1200"/>
              </a:spcBef>
              <a:buFont typeface="Calibri" pitchFamily="34" charset="0"/>
              <a:buAutoNum type="arabicPeriod"/>
            </a:pPr>
            <a:r>
              <a:rPr lang="en-GB" sz="2000" dirty="0" smtClean="0">
                <a:solidFill>
                  <a:schemeClr val="tx2"/>
                </a:solidFill>
                <a:latin typeface="Overpass Light"/>
                <a:cs typeface="Overpass Light"/>
              </a:rPr>
              <a:t>Evaluate workplace risk</a:t>
            </a:r>
          </a:p>
          <a:p>
            <a:pPr marL="457200" lvl="1" indent="-457200">
              <a:spcBef>
                <a:spcPts val="1200"/>
              </a:spcBef>
              <a:buFont typeface="Calibri" pitchFamily="34" charset="0"/>
              <a:buAutoNum type="arabicPeriod"/>
            </a:pPr>
            <a:r>
              <a:rPr lang="en-GB" sz="2000" dirty="0" smtClean="0">
                <a:solidFill>
                  <a:schemeClr val="tx2"/>
                </a:solidFill>
                <a:latin typeface="Overpass Light"/>
                <a:cs typeface="Overpass Light"/>
              </a:rPr>
              <a:t>Know and use Risk Maps and Risk Matrixes</a:t>
            </a:r>
            <a:endParaRPr lang="en-GB" sz="2000" dirty="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sp>
        <p:nvSpPr>
          <p:cNvPr id="8" name="Footer Placeholder 5"/>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3665433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7713662" cy="392905"/>
          </a:xfrm>
        </p:spPr>
        <p:txBody>
          <a:bodyPr/>
          <a:lstStyle/>
          <a:p>
            <a:r>
              <a:rPr lang="fr-CH" b="0" dirty="0"/>
              <a:t>Day 1: Training agenda for the module workshop </a:t>
            </a:r>
            <a:endParaRPr lang="es-ES" b="0"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4272107823"/>
              </p:ext>
            </p:extLst>
          </p:nvPr>
        </p:nvGraphicFramePr>
        <p:xfrm>
          <a:off x="522994" y="1971481"/>
          <a:ext cx="8506706" cy="4575912"/>
        </p:xfrm>
        <a:graphic>
          <a:graphicData uri="http://schemas.openxmlformats.org/drawingml/2006/table">
            <a:tbl>
              <a:tblPr firstRow="1" bandRow="1">
                <a:tableStyleId>{0660B408-B3CF-4A94-85FC-2B1E0A45F4A2}</a:tableStyleId>
              </a:tblPr>
              <a:tblGrid>
                <a:gridCol w="1026406">
                  <a:extLst>
                    <a:ext uri="{9D8B030D-6E8A-4147-A177-3AD203B41FA5}">
                      <a16:colId xmlns:a16="http://schemas.microsoft.com/office/drawing/2014/main" val="20000"/>
                    </a:ext>
                  </a:extLst>
                </a:gridCol>
                <a:gridCol w="4644732">
                  <a:extLst>
                    <a:ext uri="{9D8B030D-6E8A-4147-A177-3AD203B41FA5}">
                      <a16:colId xmlns:a16="http://schemas.microsoft.com/office/drawing/2014/main" val="20001"/>
                    </a:ext>
                  </a:extLst>
                </a:gridCol>
                <a:gridCol w="2835568">
                  <a:extLst>
                    <a:ext uri="{9D8B030D-6E8A-4147-A177-3AD203B41FA5}">
                      <a16:colId xmlns:a16="http://schemas.microsoft.com/office/drawing/2014/main" val="20002"/>
                    </a:ext>
                  </a:extLst>
                </a:gridCol>
              </a:tblGrid>
              <a:tr h="230455">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effectLst/>
                        </a:rPr>
                        <a:t>TIME</a:t>
                      </a:r>
                      <a:endParaRPr lang="en-GB" sz="105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algn="ctr">
                        <a:lnSpc>
                          <a:spcPct val="90000"/>
                        </a:lnSpc>
                      </a:pPr>
                      <a:r>
                        <a:rPr lang="es-ES" sz="1050" dirty="0" smtClean="0"/>
                        <a:t>TOPIC MATTER</a:t>
                      </a:r>
                      <a:endParaRPr lang="es-ES" sz="1050" dirty="0"/>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effectLst/>
                        </a:rPr>
                        <a:t>ACTIVITY INVOLVEMENT</a:t>
                      </a:r>
                      <a:endParaRPr lang="en-GB" sz="105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0"/>
                  </a:ext>
                </a:extLst>
              </a:tr>
              <a:tr h="1078222">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08:30-10:00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90000"/>
                        </a:lnSpc>
                        <a:spcBef>
                          <a:spcPts val="0"/>
                        </a:spcBef>
                        <a:spcAft>
                          <a:spcPts val="0"/>
                        </a:spcAft>
                      </a:pPr>
                      <a:r>
                        <a:rPr lang="en-US" sz="1050" dirty="0" smtClean="0">
                          <a:solidFill>
                            <a:schemeClr val="tx2"/>
                          </a:solidFill>
                          <a:effectLst/>
                        </a:rPr>
                        <a:t>- Welcome</a:t>
                      </a:r>
                      <a:endParaRPr lang="en-GB" sz="1050" dirty="0" smtClean="0">
                        <a:solidFill>
                          <a:schemeClr val="tx2"/>
                        </a:solidFill>
                        <a:effectLst/>
                      </a:endParaRPr>
                    </a:p>
                    <a:p>
                      <a:pPr marL="0" marR="0">
                        <a:lnSpc>
                          <a:spcPct val="90000"/>
                        </a:lnSpc>
                        <a:spcBef>
                          <a:spcPts val="0"/>
                        </a:spcBef>
                        <a:spcAft>
                          <a:spcPts val="0"/>
                        </a:spcAft>
                      </a:pPr>
                      <a:r>
                        <a:rPr lang="en-US" sz="1050" dirty="0" smtClean="0">
                          <a:solidFill>
                            <a:schemeClr val="tx2"/>
                          </a:solidFill>
                          <a:effectLst/>
                        </a:rPr>
                        <a:t>- Participants’ Introduction </a:t>
                      </a:r>
                      <a:endParaRPr lang="en-GB" sz="1050" dirty="0" smtClean="0">
                        <a:solidFill>
                          <a:schemeClr val="tx2"/>
                        </a:solidFill>
                        <a:effectLst/>
                      </a:endParaRPr>
                    </a:p>
                    <a:p>
                      <a:pPr marL="0" marR="0">
                        <a:lnSpc>
                          <a:spcPct val="90000"/>
                        </a:lnSpc>
                        <a:spcBef>
                          <a:spcPts val="0"/>
                        </a:spcBef>
                        <a:spcAft>
                          <a:spcPts val="0"/>
                        </a:spcAft>
                      </a:pPr>
                      <a:r>
                        <a:rPr lang="en-US" sz="1050" dirty="0" smtClean="0">
                          <a:solidFill>
                            <a:schemeClr val="tx2"/>
                          </a:solidFill>
                          <a:effectLst/>
                        </a:rPr>
                        <a:t>- Workshop Objectives </a:t>
                      </a:r>
                      <a:endParaRPr lang="en-GB" sz="1050" dirty="0" smtClean="0">
                        <a:solidFill>
                          <a:schemeClr val="tx2"/>
                        </a:solidFill>
                        <a:effectLst/>
                      </a:endParaRPr>
                    </a:p>
                    <a:p>
                      <a:pPr marL="0" marR="0" indent="0">
                        <a:lnSpc>
                          <a:spcPct val="90000"/>
                        </a:lnSpc>
                        <a:spcBef>
                          <a:spcPts val="0"/>
                        </a:spcBef>
                        <a:spcAft>
                          <a:spcPts val="0"/>
                        </a:spcAft>
                        <a:buFontTx/>
                        <a:buNone/>
                      </a:pPr>
                      <a:r>
                        <a:rPr lang="en-US" sz="1050" dirty="0" smtClean="0">
                          <a:solidFill>
                            <a:schemeClr val="tx2"/>
                          </a:solidFill>
                          <a:effectLst/>
                        </a:rPr>
                        <a:t>- </a:t>
                      </a:r>
                      <a:r>
                        <a:rPr lang="en-US" sz="1050" dirty="0" err="1" smtClean="0">
                          <a:solidFill>
                            <a:schemeClr val="tx2"/>
                          </a:solidFill>
                          <a:effectLst/>
                        </a:rPr>
                        <a:t>Programme</a:t>
                      </a:r>
                      <a:r>
                        <a:rPr lang="en-US" sz="1050" dirty="0" smtClean="0">
                          <a:solidFill>
                            <a:schemeClr val="tx2"/>
                          </a:solidFill>
                          <a:effectLst/>
                        </a:rPr>
                        <a:t> Presentation</a:t>
                      </a:r>
                    </a:p>
                    <a:p>
                      <a:pPr marL="0" marR="0" indent="0" algn="l" defTabSz="914400" rtl="0" eaLnBrk="1" fontAlgn="auto" latinLnBrk="0" hangingPunct="1">
                        <a:lnSpc>
                          <a:spcPct val="150000"/>
                        </a:lnSpc>
                        <a:spcBef>
                          <a:spcPts val="0"/>
                        </a:spcBef>
                        <a:spcAft>
                          <a:spcPts val="0"/>
                        </a:spcAft>
                        <a:buClrTx/>
                        <a:buSzTx/>
                        <a:buFontTx/>
                        <a:buNone/>
                        <a:tabLst/>
                        <a:defRPr/>
                      </a:pPr>
                      <a:r>
                        <a:rPr lang="en-US" sz="1050" dirty="0" smtClean="0">
                          <a:solidFill>
                            <a:schemeClr val="tx2"/>
                          </a:solidFill>
                          <a:effectLst/>
                        </a:rPr>
                        <a:t>Session 1: Introduction to Occupational Safety and  </a:t>
                      </a:r>
                    </a:p>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Health in Small and Medium-sized Enterprises: overview and rationale</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90000"/>
                        </a:lnSpc>
                        <a:spcBef>
                          <a:spcPts val="0"/>
                        </a:spcBef>
                        <a:spcAft>
                          <a:spcPts val="0"/>
                        </a:spcAft>
                      </a:pPr>
                      <a:r>
                        <a:rPr lang="en-US" sz="1050" dirty="0" smtClean="0">
                          <a:solidFill>
                            <a:schemeClr val="tx2"/>
                          </a:solidFill>
                          <a:effectLst/>
                        </a:rPr>
                        <a:t>Presentation</a:t>
                      </a:r>
                      <a:endParaRPr lang="en-GB" sz="1050" dirty="0" smtClean="0">
                        <a:solidFill>
                          <a:schemeClr val="tx2"/>
                        </a:solidFill>
                        <a:effectLst/>
                      </a:endParaRPr>
                    </a:p>
                    <a:p>
                      <a:pPr marL="0" marR="0">
                        <a:lnSpc>
                          <a:spcPct val="90000"/>
                        </a:lnSpc>
                        <a:spcBef>
                          <a:spcPts val="0"/>
                        </a:spcBef>
                        <a:spcAft>
                          <a:spcPts val="0"/>
                        </a:spcAft>
                      </a:pPr>
                      <a:r>
                        <a:rPr lang="en-US" sz="1050" dirty="0" smtClean="0">
                          <a:solidFill>
                            <a:schemeClr val="tx2"/>
                          </a:solidFill>
                          <a:effectLst/>
                        </a:rPr>
                        <a:t>Trainer and participants</a:t>
                      </a:r>
                    </a:p>
                    <a:p>
                      <a:pPr marL="0" marR="0">
                        <a:lnSpc>
                          <a:spcPct val="90000"/>
                        </a:lnSpc>
                        <a:spcBef>
                          <a:spcPts val="0"/>
                        </a:spcBef>
                        <a:spcAft>
                          <a:spcPts val="0"/>
                        </a:spcAft>
                      </a:pPr>
                      <a:endParaRPr lang="en-US" sz="1050" dirty="0" smtClean="0">
                        <a:solidFill>
                          <a:schemeClr val="tx2"/>
                        </a:solidFill>
                        <a:effectLst/>
                      </a:endParaRPr>
                    </a:p>
                    <a:p>
                      <a:pPr marL="0" marR="0">
                        <a:lnSpc>
                          <a:spcPct val="90000"/>
                        </a:lnSpc>
                        <a:spcBef>
                          <a:spcPts val="0"/>
                        </a:spcBef>
                        <a:spcAft>
                          <a:spcPts val="0"/>
                        </a:spcAft>
                      </a:pPr>
                      <a:endParaRPr lang="en-US" sz="1050" dirty="0" smtClean="0">
                        <a:solidFill>
                          <a:schemeClr val="tx2"/>
                        </a:solidFill>
                        <a:effectLst/>
                      </a:endParaRPr>
                    </a:p>
                    <a:p>
                      <a:pPr marL="0" marR="0">
                        <a:lnSpc>
                          <a:spcPct val="90000"/>
                        </a:lnSpc>
                        <a:spcBef>
                          <a:spcPts val="0"/>
                        </a:spcBef>
                        <a:spcAft>
                          <a:spcPts val="0"/>
                        </a:spcAft>
                      </a:pPr>
                      <a:endParaRPr lang="en-US" sz="1050" dirty="0" smtClean="0">
                        <a:solidFill>
                          <a:schemeClr val="tx2"/>
                        </a:solidFill>
                        <a:effectLst/>
                      </a:endParaRPr>
                    </a:p>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Presentation and plenary discussion</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1"/>
                  </a:ext>
                </a:extLst>
              </a:tr>
              <a:tr h="316353">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10:00-10:30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                                                  Coffee/Tea Break</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a:lnSpc>
                          <a:spcPct val="90000"/>
                        </a:lnSpc>
                      </a:pPr>
                      <a:endParaRPr lang="es-ES" sz="1050" dirty="0">
                        <a:solidFill>
                          <a:schemeClr val="tx2"/>
                        </a:solidFill>
                      </a:endParaRPr>
                    </a:p>
                  </a:txBody>
                  <a:tcPr marL="78004" marR="78004" marT="39002" marB="39002"/>
                </a:tc>
                <a:extLst>
                  <a:ext uri="{0D108BD9-81ED-4DB2-BD59-A6C34878D82A}">
                    <a16:rowId xmlns:a16="http://schemas.microsoft.com/office/drawing/2014/main" val="10002"/>
                  </a:ext>
                </a:extLst>
              </a:tr>
              <a:tr h="316353">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10:30-12:00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Session 2: OSH definitions and concepts</a:t>
                      </a:r>
                      <a:endParaRPr lang="en-GB" sz="1050" dirty="0" smtClean="0">
                        <a:solidFill>
                          <a:schemeClr val="tx2"/>
                        </a:solidFill>
                        <a:effectLst/>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Presentation – Trainer</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3"/>
                  </a:ext>
                </a:extLst>
              </a:tr>
              <a:tr h="328059">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12:00-12:30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90000"/>
                        </a:lnSpc>
                        <a:spcBef>
                          <a:spcPts val="0"/>
                        </a:spcBef>
                        <a:spcAft>
                          <a:spcPts val="0"/>
                        </a:spcAft>
                      </a:pPr>
                      <a:r>
                        <a:rPr lang="en-US" sz="1050" dirty="0" smtClean="0">
                          <a:solidFill>
                            <a:schemeClr val="tx2"/>
                          </a:solidFill>
                          <a:effectLst/>
                        </a:rPr>
                        <a:t>Exercise: Spot the hazard identification</a:t>
                      </a:r>
                      <a:endParaRPr lang="en-GB" sz="1050" dirty="0" smtClean="0">
                        <a:solidFill>
                          <a:schemeClr val="tx2"/>
                        </a:solidFill>
                        <a:effectLst/>
                      </a:endParaRPr>
                    </a:p>
                    <a:p>
                      <a:pPr marL="0" marR="0">
                        <a:lnSpc>
                          <a:spcPct val="90000"/>
                        </a:lnSpc>
                        <a:spcBef>
                          <a:spcPts val="0"/>
                        </a:spcBef>
                        <a:spcAft>
                          <a:spcPts val="0"/>
                        </a:spcAft>
                      </a:pPr>
                      <a:r>
                        <a:rPr lang="en-US" sz="1050" dirty="0" smtClean="0">
                          <a:solidFill>
                            <a:schemeClr val="tx2"/>
                          </a:solidFill>
                          <a:effectLst/>
                        </a:rPr>
                        <a:t>Exercise from </a:t>
                      </a:r>
                      <a:r>
                        <a:rPr lang="en-US" sz="1050" dirty="0" err="1" smtClean="0">
                          <a:solidFill>
                            <a:schemeClr val="tx2"/>
                          </a:solidFill>
                          <a:effectLst/>
                        </a:rPr>
                        <a:t>SafeWork</a:t>
                      </a:r>
                      <a:r>
                        <a:rPr lang="en-US" sz="1050" dirty="0" smtClean="0">
                          <a:solidFill>
                            <a:schemeClr val="tx2"/>
                          </a:solidFill>
                          <a:effectLst/>
                        </a:rPr>
                        <a:t> New South Wales (Australia) </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Group work and plenary discussion</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4"/>
                  </a:ext>
                </a:extLst>
              </a:tr>
              <a:tr h="316353">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12:30-13:30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s-ES" sz="1050" dirty="0" smtClean="0">
                          <a:solidFill>
                            <a:schemeClr val="tx2"/>
                          </a:solidFill>
                        </a:rPr>
                        <a:t>                                                           </a:t>
                      </a:r>
                      <a:r>
                        <a:rPr lang="en-US" sz="1050" dirty="0" smtClean="0">
                          <a:solidFill>
                            <a:schemeClr val="tx2"/>
                          </a:solidFill>
                          <a:effectLst/>
                        </a:rPr>
                        <a:t>Lunch</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a:lnSpc>
                          <a:spcPct val="90000"/>
                        </a:lnSpc>
                      </a:pPr>
                      <a:endParaRPr lang="es-ES" sz="1050" dirty="0">
                        <a:solidFill>
                          <a:schemeClr val="tx2"/>
                        </a:solidFill>
                      </a:endParaRPr>
                    </a:p>
                  </a:txBody>
                  <a:tcPr marL="78004" marR="78004" marT="39002" marB="39002"/>
                </a:tc>
                <a:extLst>
                  <a:ext uri="{0D108BD9-81ED-4DB2-BD59-A6C34878D82A}">
                    <a16:rowId xmlns:a16="http://schemas.microsoft.com/office/drawing/2014/main" val="10005"/>
                  </a:ext>
                </a:extLst>
              </a:tr>
              <a:tr h="352885">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13:30-14:30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Session 3: Risk assessment</a:t>
                      </a:r>
                      <a:endParaRPr lang="en-GB" sz="1050" dirty="0" smtClean="0">
                        <a:solidFill>
                          <a:schemeClr val="tx2"/>
                        </a:solidFill>
                        <a:effectLst/>
                      </a:endParaRPr>
                    </a:p>
                    <a:p>
                      <a:pPr marL="0" marR="0">
                        <a:lnSpc>
                          <a:spcPct val="107000"/>
                        </a:lnSpc>
                        <a:spcBef>
                          <a:spcPts val="0"/>
                        </a:spcBef>
                        <a:spcAft>
                          <a:spcPts val="0"/>
                        </a:spcAft>
                      </a:pPr>
                      <a:r>
                        <a:rPr lang="en-US" sz="1050" dirty="0" smtClean="0">
                          <a:solidFill>
                            <a:schemeClr val="tx2"/>
                          </a:solidFill>
                          <a:effectLst/>
                        </a:rPr>
                        <a:t>Step 1:</a:t>
                      </a:r>
                      <a:r>
                        <a:rPr lang="en-GB" sz="1050" baseline="0" dirty="0" smtClean="0">
                          <a:solidFill>
                            <a:schemeClr val="tx2"/>
                          </a:solidFill>
                          <a:effectLst/>
                        </a:rPr>
                        <a:t> </a:t>
                      </a:r>
                      <a:r>
                        <a:rPr lang="en-US" sz="1050" dirty="0" smtClean="0">
                          <a:solidFill>
                            <a:schemeClr val="tx2"/>
                          </a:solidFill>
                          <a:effectLst/>
                        </a:rPr>
                        <a:t>Hazard identification</a:t>
                      </a:r>
                      <a:endParaRPr lang="es-ES" sz="1050" dirty="0">
                        <a:solidFill>
                          <a:schemeClr val="tx2"/>
                        </a:solidFill>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US" sz="1050" dirty="0" smtClean="0">
                        <a:solidFill>
                          <a:schemeClr val="tx2"/>
                        </a:solidFill>
                        <a:effectLst/>
                      </a:endParaRPr>
                    </a:p>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Presentation – Trainer</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6"/>
                  </a:ext>
                </a:extLst>
              </a:tr>
              <a:tr h="316353">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14:30-15:00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a:lnSpc>
                          <a:spcPct val="90000"/>
                        </a:lnSpc>
                      </a:pPr>
                      <a:r>
                        <a:rPr lang="en-US" sz="1050" dirty="0" smtClean="0">
                          <a:solidFill>
                            <a:schemeClr val="tx2"/>
                          </a:solidFill>
                          <a:effectLst/>
                        </a:rPr>
                        <a:t>                                                  Coffee/Tea Break</a:t>
                      </a:r>
                      <a:endParaRPr lang="es-ES" sz="1050" dirty="0">
                        <a:solidFill>
                          <a:schemeClr val="tx2"/>
                        </a:solidFill>
                      </a:endParaRPr>
                    </a:p>
                  </a:txBody>
                  <a:tcPr marL="78004" marR="78004" marT="39002" marB="39002"/>
                </a:tc>
                <a:tc>
                  <a:txBody>
                    <a:bodyPr/>
                    <a:lstStyle/>
                    <a:p>
                      <a:pPr>
                        <a:lnSpc>
                          <a:spcPct val="90000"/>
                        </a:lnSpc>
                      </a:pPr>
                      <a:r>
                        <a:rPr lang="es-ES" sz="1050" dirty="0" smtClean="0">
                          <a:solidFill>
                            <a:schemeClr val="tx2"/>
                          </a:solidFill>
                        </a:rPr>
                        <a:t> </a:t>
                      </a:r>
                      <a:endParaRPr lang="es-ES" sz="1050" dirty="0">
                        <a:solidFill>
                          <a:schemeClr val="tx2"/>
                        </a:solidFill>
                      </a:endParaRPr>
                    </a:p>
                  </a:txBody>
                  <a:tcPr marL="78004" marR="78004" marT="39002" marB="39002"/>
                </a:tc>
                <a:extLst>
                  <a:ext uri="{0D108BD9-81ED-4DB2-BD59-A6C34878D82A}">
                    <a16:rowId xmlns:a16="http://schemas.microsoft.com/office/drawing/2014/main" val="10007"/>
                  </a:ext>
                </a:extLst>
              </a:tr>
              <a:tr h="316353">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15:00-15:20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Factory Exercise 1: Identify hazards at your workplace</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Group work and plenary discussion</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8"/>
                  </a:ext>
                </a:extLst>
              </a:tr>
              <a:tr h="560172">
                <a:tc>
                  <a:txBody>
                    <a:bodyPr/>
                    <a:lstStyle/>
                    <a:p>
                      <a:pPr marL="0" marR="0" indent="0" algn="ctr" defTabSz="914400" rtl="0" eaLnBrk="1" fontAlgn="auto" latinLnBrk="0" hangingPunct="1">
                        <a:lnSpc>
                          <a:spcPct val="200000"/>
                        </a:lnSpc>
                        <a:spcBef>
                          <a:spcPts val="0"/>
                        </a:spcBef>
                        <a:spcAft>
                          <a:spcPts val="0"/>
                        </a:spcAft>
                        <a:buClrTx/>
                        <a:buSzTx/>
                        <a:buFontTx/>
                        <a:buNone/>
                        <a:tabLst/>
                        <a:defRPr/>
                      </a:pPr>
                      <a:r>
                        <a:rPr lang="en-US" sz="1050" dirty="0" smtClean="0">
                          <a:solidFill>
                            <a:schemeClr val="tx2"/>
                          </a:solidFill>
                          <a:effectLst/>
                        </a:rPr>
                        <a:t>15:20-16:00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30000"/>
                        </a:lnSpc>
                        <a:spcBef>
                          <a:spcPts val="0"/>
                        </a:spcBef>
                        <a:spcAft>
                          <a:spcPts val="0"/>
                        </a:spcAft>
                      </a:pPr>
                      <a:r>
                        <a:rPr lang="en-US" sz="1050" dirty="0" smtClean="0">
                          <a:solidFill>
                            <a:schemeClr val="tx2"/>
                          </a:solidFill>
                          <a:effectLst/>
                        </a:rPr>
                        <a:t>Step 2:</a:t>
                      </a:r>
                      <a:r>
                        <a:rPr lang="en-GB" sz="1050" baseline="0" dirty="0" smtClean="0">
                          <a:solidFill>
                            <a:schemeClr val="tx2"/>
                          </a:solidFill>
                          <a:effectLst/>
                        </a:rPr>
                        <a:t> </a:t>
                      </a:r>
                      <a:r>
                        <a:rPr lang="en-US" sz="1050" dirty="0" smtClean="0">
                          <a:solidFill>
                            <a:schemeClr val="tx2"/>
                          </a:solidFill>
                          <a:effectLst/>
                        </a:rPr>
                        <a:t>Identify who might be harmed and how. Assessment of current risk </a:t>
                      </a:r>
                    </a:p>
                    <a:p>
                      <a:pPr marL="0" marR="0">
                        <a:lnSpc>
                          <a:spcPct val="130000"/>
                        </a:lnSpc>
                        <a:spcBef>
                          <a:spcPts val="0"/>
                        </a:spcBef>
                        <a:spcAft>
                          <a:spcPts val="0"/>
                        </a:spcAft>
                      </a:pPr>
                      <a:r>
                        <a:rPr lang="en-US" sz="1050" dirty="0" smtClean="0">
                          <a:solidFill>
                            <a:schemeClr val="tx2"/>
                          </a:solidFill>
                          <a:effectLst/>
                        </a:rPr>
                        <a:t>Step 3:</a:t>
                      </a:r>
                      <a:r>
                        <a:rPr lang="en-GB" sz="1050" baseline="0" dirty="0" smtClean="0">
                          <a:solidFill>
                            <a:schemeClr val="tx2"/>
                          </a:solidFill>
                          <a:effectLst/>
                        </a:rPr>
                        <a:t> </a:t>
                      </a:r>
                      <a:r>
                        <a:rPr lang="en-US" sz="1050" dirty="0" smtClean="0">
                          <a:solidFill>
                            <a:schemeClr val="tx2"/>
                          </a:solidFill>
                          <a:effectLst/>
                        </a:rPr>
                        <a:t>Identify and decide on the safety and health risk control measures</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130000"/>
                        </a:lnSpc>
                        <a:spcBef>
                          <a:spcPts val="0"/>
                        </a:spcBef>
                        <a:spcAft>
                          <a:spcPts val="0"/>
                        </a:spcAft>
                        <a:buClrTx/>
                        <a:buSzTx/>
                        <a:buFontTx/>
                        <a:buNone/>
                        <a:tabLst/>
                        <a:defRPr/>
                      </a:pPr>
                      <a:r>
                        <a:rPr lang="en-US" sz="1050" dirty="0" smtClean="0">
                          <a:solidFill>
                            <a:schemeClr val="tx2"/>
                          </a:solidFill>
                          <a:effectLst/>
                        </a:rPr>
                        <a:t>Presentation – Trainer</a:t>
                      </a:r>
                      <a:endParaRPr lang="en-GB" sz="1050" dirty="0" smtClean="0">
                        <a:solidFill>
                          <a:schemeClr val="tx2"/>
                        </a:solidFill>
                        <a:effectLst/>
                      </a:endParaRPr>
                    </a:p>
                  </a:txBody>
                  <a:tcPr marL="78004" marR="78004" marT="39002" marB="39002"/>
                </a:tc>
                <a:extLst>
                  <a:ext uri="{0D108BD9-81ED-4DB2-BD59-A6C34878D82A}">
                    <a16:rowId xmlns:a16="http://schemas.microsoft.com/office/drawing/2014/main" val="10009"/>
                  </a:ext>
                </a:extLst>
              </a:tr>
              <a:tr h="328059">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16:00-16:30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Factory Exercise 2: Identifying who is at risk and assess current level of risks at your workplace</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Group work and plenary discussion</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10"/>
                  </a:ext>
                </a:extLst>
              </a:tr>
            </a:tbl>
          </a:graphicData>
        </a:graphic>
      </p:graphicFrame>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161918473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Risk assessments</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60</a:t>
            </a:fld>
            <a:endParaRPr lang="en-GB"/>
          </a:p>
        </p:txBody>
      </p:sp>
      <p:sp>
        <p:nvSpPr>
          <p:cNvPr id="3" name="Marcador de contenido 2"/>
          <p:cNvSpPr>
            <a:spLocks noGrp="1"/>
          </p:cNvSpPr>
          <p:nvPr>
            <p:ph type="body" sz="quarter" idx="13"/>
          </p:nvPr>
        </p:nvSpPr>
        <p:spPr>
          <a:xfrm>
            <a:off x="385951" y="2584824"/>
            <a:ext cx="3125226" cy="3137648"/>
          </a:xfrm>
        </p:spPr>
        <p:txBody>
          <a:bodyPr/>
          <a:lstStyle/>
          <a:p>
            <a:pPr defTabSz="457200"/>
            <a:r>
              <a:rPr lang="en-GB" sz="1800" dirty="0" smtClean="0">
                <a:solidFill>
                  <a:srgbClr val="FF0000"/>
                </a:solidFill>
              </a:rPr>
              <a:t>We tend to pay attention only to the risk BUT we need to </a:t>
            </a:r>
            <a:r>
              <a:rPr lang="en-GB" sz="1800" b="1" u="sng" dirty="0" smtClean="0">
                <a:solidFill>
                  <a:srgbClr val="FF0000"/>
                </a:solidFill>
              </a:rPr>
              <a:t>focus on the hazards</a:t>
            </a:r>
            <a:r>
              <a:rPr lang="en-GB" sz="1800" dirty="0" smtClean="0">
                <a:solidFill>
                  <a:srgbClr val="FF0000"/>
                </a:solidFill>
              </a:rPr>
              <a:t> when conducting risk assessments</a:t>
            </a:r>
            <a:endParaRPr lang="en-US" sz="1800" dirty="0" smtClean="0">
              <a:solidFill>
                <a:srgbClr val="000000"/>
              </a:solidFill>
              <a:latin typeface="Overpass Light"/>
              <a:cs typeface="Overpass Light"/>
            </a:endParaRPr>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5175" y="1670740"/>
            <a:ext cx="8230235" cy="3684975"/>
          </a:xfrm>
          <a:prstGeom prst="rect">
            <a:avLst/>
          </a:prstGeom>
        </p:spPr>
      </p:pic>
      <p:sp>
        <p:nvSpPr>
          <p:cNvPr id="8" name="Marcador de contenido 2"/>
          <p:cNvSpPr txBox="1">
            <a:spLocks/>
          </p:cNvSpPr>
          <p:nvPr/>
        </p:nvSpPr>
        <p:spPr>
          <a:xfrm>
            <a:off x="7919847" y="5496873"/>
            <a:ext cx="2815450" cy="612552"/>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eaLnBrk="0" fontAlgn="base" hangingPunct="0">
              <a:lnSpc>
                <a:spcPct val="110000"/>
              </a:lnSpc>
              <a:spcBef>
                <a:spcPct val="0"/>
              </a:spcBef>
              <a:spcAft>
                <a:spcPct val="0"/>
              </a:spcAft>
              <a:buClr>
                <a:schemeClr val="accent2"/>
              </a:buClr>
              <a:buFont typeface="Arial Unicode MS"/>
              <a:buChar char="▶"/>
            </a:pPr>
            <a:r>
              <a:rPr lang="en-GB" sz="1400" b="0" dirty="0">
                <a:solidFill>
                  <a:schemeClr val="tx2"/>
                </a:solidFill>
                <a:latin typeface="Overpass Light"/>
                <a:cs typeface="Overpass Light"/>
              </a:rPr>
              <a:t>A</a:t>
            </a:r>
            <a:r>
              <a:rPr lang="en-GB" sz="1400" b="0" dirty="0" smtClean="0">
                <a:solidFill>
                  <a:schemeClr val="tx2"/>
                </a:solidFill>
                <a:latin typeface="Overpass Light"/>
                <a:cs typeface="Overpass Light"/>
              </a:rPr>
              <a:t>ccidents happen with humans interaction</a:t>
            </a:r>
          </a:p>
        </p:txBody>
      </p:sp>
      <p:sp>
        <p:nvSpPr>
          <p:cNvPr id="13" name="Marcador de contenido 2"/>
          <p:cNvSpPr txBox="1">
            <a:spLocks/>
          </p:cNvSpPr>
          <p:nvPr/>
        </p:nvSpPr>
        <p:spPr>
          <a:xfrm>
            <a:off x="3799121" y="5484922"/>
            <a:ext cx="2815450" cy="612552"/>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eaLnBrk="0" fontAlgn="base" hangingPunct="0">
              <a:lnSpc>
                <a:spcPct val="110000"/>
              </a:lnSpc>
              <a:spcBef>
                <a:spcPct val="0"/>
              </a:spcBef>
              <a:spcAft>
                <a:spcPct val="0"/>
              </a:spcAft>
              <a:buClr>
                <a:schemeClr val="accent2"/>
              </a:buClr>
              <a:buFont typeface="Arial Unicode MS"/>
              <a:buChar char="▶"/>
            </a:pPr>
            <a:r>
              <a:rPr lang="en-GB" sz="1400" b="0" dirty="0" smtClean="0">
                <a:solidFill>
                  <a:schemeClr val="tx2"/>
                </a:solidFill>
                <a:latin typeface="Overpass Light"/>
                <a:cs typeface="Overpass Light"/>
              </a:rPr>
              <a:t>No accidents happen without the interaction of humans</a:t>
            </a:r>
          </a:p>
        </p:txBody>
      </p:sp>
      <p:cxnSp>
        <p:nvCxnSpPr>
          <p:cNvPr id="16" name="Conector recto 15"/>
          <p:cNvCxnSpPr/>
          <p:nvPr/>
        </p:nvCxnSpPr>
        <p:spPr>
          <a:xfrm>
            <a:off x="3780118" y="5393765"/>
            <a:ext cx="2674470" cy="0"/>
          </a:xfrm>
          <a:prstGeom prst="line">
            <a:avLst/>
          </a:prstGeom>
          <a:ln w="6350" cmpd="sng">
            <a:solidFill>
              <a:schemeClr val="tx2">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7" name="Conector recto 16"/>
          <p:cNvCxnSpPr/>
          <p:nvPr/>
        </p:nvCxnSpPr>
        <p:spPr>
          <a:xfrm>
            <a:off x="7921554" y="5399622"/>
            <a:ext cx="2759293" cy="0"/>
          </a:xfrm>
          <a:prstGeom prst="line">
            <a:avLst/>
          </a:prstGeom>
          <a:ln w="6350" cmpd="sng">
            <a:solidFill>
              <a:schemeClr val="tx2">
                <a:lumMod val="65000"/>
                <a:lumOff val="3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872547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43982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a:xfrm>
            <a:off x="490537" y="1423195"/>
            <a:ext cx="6199769" cy="745343"/>
          </a:xfrm>
        </p:spPr>
        <p:txBody>
          <a:bodyPr/>
          <a:lstStyle/>
          <a:p>
            <a:r>
              <a:rPr lang="en-GB" b="0" dirty="0"/>
              <a:t>The 5 steps of risk assessment</a:t>
            </a:r>
            <a:endParaRPr lang="es-ES" b="0" dirty="0">
              <a:latin typeface="Overpass"/>
              <a:cs typeface="Overpass"/>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61</a:t>
            </a:fld>
            <a:endParaRPr lang="en-GB"/>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8526" y="1964229"/>
            <a:ext cx="5490396" cy="4272506"/>
          </a:xfrm>
          <a:prstGeom prst="rect">
            <a:avLst/>
          </a:prstGeom>
        </p:spPr>
      </p:pic>
    </p:spTree>
    <p:extLst>
      <p:ext uri="{BB962C8B-B14F-4D97-AF65-F5344CB8AC3E}">
        <p14:creationId xmlns:p14="http://schemas.microsoft.com/office/powerpoint/2010/main" val="82811440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3" name="Marcador de pie de página 2"/>
          <p:cNvSpPr>
            <a:spLocks noGrp="1"/>
          </p:cNvSpPr>
          <p:nvPr>
            <p:ph type="ftr" sz="quarter" idx="11"/>
          </p:nvPr>
        </p:nvSpPr>
        <p:spPr/>
        <p:txBody>
          <a:bodyPr/>
          <a:lstStyle/>
          <a:p>
            <a:r>
              <a:rPr lang="en-GB" dirty="0" smtClean="0"/>
              <a:t>Advancing social justice, promoting decent work</a:t>
            </a:r>
            <a:endParaRPr lang="en-GB"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62</a:t>
            </a:fld>
            <a:endParaRPr lang="en-GB"/>
          </a:p>
        </p:txBody>
      </p:sp>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9326" y="2715177"/>
            <a:ext cx="4363341" cy="2780819"/>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0556" y="2539112"/>
            <a:ext cx="3682245" cy="2865443"/>
          </a:xfrm>
          <a:prstGeom prst="rect">
            <a:avLst/>
          </a:prstGeom>
        </p:spPr>
      </p:pic>
      <p:sp>
        <p:nvSpPr>
          <p:cNvPr id="7" name="Título 1"/>
          <p:cNvSpPr txBox="1">
            <a:spLocks/>
          </p:cNvSpPr>
          <p:nvPr/>
        </p:nvSpPr>
        <p:spPr>
          <a:xfrm>
            <a:off x="490537" y="1423195"/>
            <a:ext cx="6199769" cy="745343"/>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GB" b="0" dirty="0"/>
              <a:t>Identifying hazards</a:t>
            </a:r>
            <a:endParaRPr lang="es-ES" b="0" dirty="0">
              <a:latin typeface="Overpass"/>
              <a:cs typeface="Overpass"/>
            </a:endParaRPr>
          </a:p>
        </p:txBody>
      </p:sp>
      <p:sp>
        <p:nvSpPr>
          <p:cNvPr id="8" name="CuadroTexto 7"/>
          <p:cNvSpPr txBox="1"/>
          <p:nvPr/>
        </p:nvSpPr>
        <p:spPr>
          <a:xfrm>
            <a:off x="526552" y="2338329"/>
            <a:ext cx="2973470" cy="3416320"/>
          </a:xfrm>
          <a:prstGeom prst="rect">
            <a:avLst/>
          </a:prstGeom>
          <a:noFill/>
        </p:spPr>
        <p:txBody>
          <a:bodyPr wrap="square" rtlCol="0">
            <a:spAutoFit/>
          </a:bodyPr>
          <a:lstStyle/>
          <a:p>
            <a:pPr marL="285750" indent="-285750" algn="just">
              <a:buClr>
                <a:schemeClr val="accent2"/>
              </a:buClr>
              <a:buFont typeface="Lucida Grande"/>
              <a:buChar char="▶"/>
            </a:pPr>
            <a:r>
              <a:rPr lang="en-GB" dirty="0">
                <a:solidFill>
                  <a:schemeClr val="tx2"/>
                </a:solidFill>
                <a:latin typeface="Overpass Bold"/>
                <a:cs typeface="Overpass Bold"/>
              </a:rPr>
              <a:t>It is the first step of the risk assessment that aims to result in a safe and healthy </a:t>
            </a:r>
            <a:r>
              <a:rPr lang="en-GB" dirty="0" smtClean="0">
                <a:solidFill>
                  <a:schemeClr val="tx2"/>
                </a:solidFill>
                <a:latin typeface="Overpass Bold"/>
                <a:cs typeface="Overpass Bold"/>
              </a:rPr>
              <a:t>workplace</a:t>
            </a:r>
          </a:p>
          <a:p>
            <a:pPr marL="285750" indent="-285750" algn="just">
              <a:buClr>
                <a:schemeClr val="accent2"/>
              </a:buClr>
              <a:buFont typeface="Lucida Grande"/>
              <a:buChar char="▶"/>
            </a:pPr>
            <a:endParaRPr lang="en-GB" dirty="0" smtClean="0">
              <a:solidFill>
                <a:schemeClr val="tx2"/>
              </a:solidFill>
              <a:latin typeface="Overpass Bold"/>
              <a:cs typeface="Overpass Bold"/>
            </a:endParaRPr>
          </a:p>
          <a:p>
            <a:pPr marL="285750" indent="-285750" algn="just">
              <a:buClr>
                <a:schemeClr val="accent2"/>
              </a:buClr>
              <a:buFont typeface="Lucida Grande"/>
              <a:buChar char="▶"/>
            </a:pPr>
            <a:r>
              <a:rPr lang="en-GB" dirty="0" smtClean="0">
                <a:solidFill>
                  <a:schemeClr val="tx2"/>
                </a:solidFill>
                <a:latin typeface="Overpass Bold"/>
                <a:cs typeface="Overpass Bold"/>
              </a:rPr>
              <a:t>Hazard </a:t>
            </a:r>
            <a:r>
              <a:rPr lang="en-GB" dirty="0">
                <a:solidFill>
                  <a:schemeClr val="tx2"/>
                </a:solidFill>
                <a:latin typeface="Overpass Bold"/>
                <a:cs typeface="Overpass Bold"/>
              </a:rPr>
              <a:t>Identification = finding out what can cause harm to people at the workplace, e.g.: products, situations, etc</a:t>
            </a:r>
            <a:r>
              <a:rPr lang="en-GB" dirty="0">
                <a:solidFill>
                  <a:schemeClr val="tx2"/>
                </a:solidFill>
                <a:latin typeface="Overpass"/>
                <a:cs typeface="Overpass"/>
              </a:rPr>
              <a:t>.</a:t>
            </a:r>
          </a:p>
          <a:p>
            <a:endParaRPr lang="es-ES" dirty="0"/>
          </a:p>
        </p:txBody>
      </p:sp>
    </p:spTree>
    <p:extLst>
      <p:ext uri="{BB962C8B-B14F-4D97-AF65-F5344CB8AC3E}">
        <p14:creationId xmlns:p14="http://schemas.microsoft.com/office/powerpoint/2010/main" val="216805553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CH" b="0" dirty="0"/>
              <a:t>How to identify hazards? </a:t>
            </a:r>
            <a:endParaRPr lang="es-ES" b="0" dirty="0"/>
          </a:p>
        </p:txBody>
      </p:sp>
      <p:sp>
        <p:nvSpPr>
          <p:cNvPr id="3" name="Marcador de fecha 2"/>
          <p:cNvSpPr>
            <a:spLocks noGrp="1"/>
          </p:cNvSpPr>
          <p:nvPr>
            <p:ph type="dt" sz="half" idx="10"/>
          </p:nvPr>
        </p:nvSpPr>
        <p:spPr/>
        <p:txBody>
          <a:bodyPr/>
          <a:lstStyle/>
          <a:p>
            <a:r>
              <a:rPr lang="en-GB" smtClean="0"/>
              <a:t>Date: Monday / 01 / October / 2019</a:t>
            </a:r>
            <a:endParaRPr lang="en-GB"/>
          </a:p>
        </p:txBody>
      </p:sp>
      <p:sp>
        <p:nvSpPr>
          <p:cNvPr id="4" name="Marcador de pie de página 3"/>
          <p:cNvSpPr>
            <a:spLocks noGrp="1"/>
          </p:cNvSpPr>
          <p:nvPr>
            <p:ph type="ftr" sz="quarter" idx="11"/>
          </p:nvPr>
        </p:nvSpPr>
        <p:spPr/>
        <p:txBody>
          <a:bodyPr/>
          <a:lstStyle/>
          <a:p>
            <a:r>
              <a:rPr lang="en-GB" smtClean="0"/>
              <a:t>Advancing social justice, promoting decent work</a:t>
            </a:r>
            <a:endParaRPr lang="en-GB"/>
          </a:p>
        </p:txBody>
      </p:sp>
      <p:sp>
        <p:nvSpPr>
          <p:cNvPr id="5" name="Marcador de número de diapositiva 4"/>
          <p:cNvSpPr>
            <a:spLocks noGrp="1"/>
          </p:cNvSpPr>
          <p:nvPr>
            <p:ph type="sldNum" sz="quarter" idx="12"/>
          </p:nvPr>
        </p:nvSpPr>
        <p:spPr/>
        <p:txBody>
          <a:bodyPr/>
          <a:lstStyle/>
          <a:p>
            <a:fld id="{856227C0-AD57-4F9B-BAE3-EEFB0D0EE427}" type="slidenum">
              <a:rPr lang="en-GB" smtClean="0"/>
              <a:t>63</a:t>
            </a:fld>
            <a:endParaRPr lang="en-GB"/>
          </a:p>
        </p:txBody>
      </p:sp>
      <p:graphicFrame>
        <p:nvGraphicFramePr>
          <p:cNvPr id="6" name="Diagram 7"/>
          <p:cNvGraphicFramePr/>
          <p:nvPr>
            <p:extLst>
              <p:ext uri="{D42A27DB-BD31-4B8C-83A1-F6EECF244321}">
                <p14:modId xmlns:p14="http://schemas.microsoft.com/office/powerpoint/2010/main" val="2238424426"/>
              </p:ext>
            </p:extLst>
          </p:nvPr>
        </p:nvGraphicFramePr>
        <p:xfrm>
          <a:off x="5191448" y="1593135"/>
          <a:ext cx="5333632" cy="4408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418138" y="2055521"/>
            <a:ext cx="4087903" cy="3626404"/>
          </a:xfrm>
          <a:prstGeom prst="rect">
            <a:avLst/>
          </a:prstGeom>
        </p:spPr>
      </p:pic>
    </p:spTree>
    <p:extLst>
      <p:ext uri="{BB962C8B-B14F-4D97-AF65-F5344CB8AC3E}">
        <p14:creationId xmlns:p14="http://schemas.microsoft.com/office/powerpoint/2010/main" val="155095732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64_slide-ilus_26.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1733" y="2648712"/>
            <a:ext cx="3868273" cy="4074817"/>
          </a:xfrm>
          <a:prstGeom prst="rect">
            <a:avLst/>
          </a:prstGeom>
        </p:spPr>
      </p:pic>
      <p:sp>
        <p:nvSpPr>
          <p:cNvPr id="4" name="Title 3"/>
          <p:cNvSpPr>
            <a:spLocks noGrp="1"/>
          </p:cNvSpPr>
          <p:nvPr>
            <p:ph type="title"/>
          </p:nvPr>
        </p:nvSpPr>
        <p:spPr/>
        <p:txBody>
          <a:bodyPr/>
          <a:lstStyle/>
          <a:p>
            <a:r>
              <a:rPr lang="en-GB" b="0" dirty="0"/>
              <a:t>Some more tips to identify hazards</a:t>
            </a:r>
          </a:p>
        </p:txBody>
      </p:sp>
      <p:sp>
        <p:nvSpPr>
          <p:cNvPr id="5" name="Content Placeholder 4"/>
          <p:cNvSpPr>
            <a:spLocks noGrp="1"/>
          </p:cNvSpPr>
          <p:nvPr>
            <p:ph idx="1"/>
          </p:nvPr>
        </p:nvSpPr>
        <p:spPr>
          <a:xfrm>
            <a:off x="490538" y="2128828"/>
            <a:ext cx="9408750" cy="3748097"/>
          </a:xfrm>
        </p:spPr>
        <p:txBody>
          <a:bodyPr/>
          <a:lstStyle/>
          <a:p>
            <a:pPr lvl="5">
              <a:lnSpc>
                <a:spcPct val="110000"/>
              </a:lnSpc>
            </a:pPr>
            <a:r>
              <a:rPr lang="en-GB" sz="1800" dirty="0" smtClean="0">
                <a:solidFill>
                  <a:schemeClr val="tx2"/>
                </a:solidFill>
                <a:latin typeface="Overpass Light"/>
                <a:cs typeface="Overpass Light"/>
              </a:rPr>
              <a:t>We </a:t>
            </a:r>
            <a:r>
              <a:rPr lang="en-GB" sz="1800" dirty="0">
                <a:solidFill>
                  <a:schemeClr val="tx2"/>
                </a:solidFill>
                <a:latin typeface="Overpass Light"/>
                <a:cs typeface="Overpass Light"/>
              </a:rPr>
              <a:t>can get information from our senses: e.g. from our sight, hearing, smell…But beware, for instance, the absence of smell does not mean there isn’t a hazardous substance in the workplace air</a:t>
            </a:r>
            <a:r>
              <a:rPr lang="en-GB" sz="1800" dirty="0" smtClean="0">
                <a:solidFill>
                  <a:schemeClr val="tx2"/>
                </a:solidFill>
                <a:latin typeface="Overpass Light"/>
                <a:cs typeface="Overpass Light"/>
              </a:rPr>
              <a:t>!</a:t>
            </a:r>
          </a:p>
          <a:p>
            <a:pPr lvl="5">
              <a:lnSpc>
                <a:spcPct val="80000"/>
              </a:lnSpc>
            </a:pPr>
            <a:endParaRPr lang="en-GB" sz="1800" dirty="0" smtClean="0">
              <a:solidFill>
                <a:schemeClr val="tx2"/>
              </a:solidFill>
              <a:latin typeface="Overpass Light"/>
              <a:cs typeface="Overpass Light"/>
            </a:endParaRPr>
          </a:p>
          <a:p>
            <a:pPr lvl="5">
              <a:lnSpc>
                <a:spcPct val="110000"/>
              </a:lnSpc>
            </a:pPr>
            <a:r>
              <a:rPr lang="en-GB" sz="1800" dirty="0" smtClean="0">
                <a:solidFill>
                  <a:schemeClr val="tx2"/>
                </a:solidFill>
                <a:latin typeface="Overpass Light"/>
                <a:cs typeface="Overpass Light"/>
              </a:rPr>
              <a:t>Look </a:t>
            </a:r>
            <a:r>
              <a:rPr lang="en-GB" sz="1800" dirty="0">
                <a:solidFill>
                  <a:schemeClr val="tx2"/>
                </a:solidFill>
                <a:latin typeface="Overpass Light"/>
                <a:cs typeface="Overpass Light"/>
              </a:rPr>
              <a:t>at the working practices in </a:t>
            </a:r>
            <a:r>
              <a:rPr lang="en-GB" sz="1800" dirty="0" smtClean="0">
                <a:solidFill>
                  <a:schemeClr val="tx2"/>
                </a:solidFill>
                <a:latin typeface="Overpass Light"/>
                <a:cs typeface="Overpass Light"/>
              </a:rPr>
              <a:t>operation</a:t>
            </a:r>
            <a:br>
              <a:rPr lang="en-GB" sz="1800" dirty="0" smtClean="0">
                <a:solidFill>
                  <a:schemeClr val="tx2"/>
                </a:solidFill>
                <a:latin typeface="Overpass Light"/>
                <a:cs typeface="Overpass Light"/>
              </a:rPr>
            </a:br>
            <a:r>
              <a:rPr lang="en-GB" sz="1800" i="1" dirty="0" smtClean="0">
                <a:solidFill>
                  <a:schemeClr val="tx2"/>
                </a:solidFill>
                <a:latin typeface="Overpass Light"/>
                <a:cs typeface="Overpass Light"/>
              </a:rPr>
              <a:t>-Are workers visibly exposed to fume, liquids, dust, etc.?</a:t>
            </a:r>
          </a:p>
          <a:p>
            <a:pPr lvl="5">
              <a:lnSpc>
                <a:spcPct val="80000"/>
              </a:lnSpc>
            </a:pPr>
            <a:endParaRPr lang="en-GB" sz="1800" i="1" dirty="0" smtClean="0">
              <a:solidFill>
                <a:schemeClr val="tx2"/>
              </a:solidFill>
              <a:latin typeface="Overpass Light"/>
              <a:cs typeface="Overpass Light"/>
            </a:endParaRPr>
          </a:p>
          <a:p>
            <a:pPr lvl="5">
              <a:lnSpc>
                <a:spcPct val="110000"/>
              </a:lnSpc>
            </a:pPr>
            <a:r>
              <a:rPr lang="en-GB" sz="1800" dirty="0" smtClean="0">
                <a:solidFill>
                  <a:schemeClr val="tx2"/>
                </a:solidFill>
                <a:latin typeface="Overpass Light"/>
                <a:cs typeface="Overpass Light"/>
              </a:rPr>
              <a:t>Anticipate </a:t>
            </a:r>
            <a:r>
              <a:rPr lang="en-GB" sz="1800" dirty="0">
                <a:solidFill>
                  <a:schemeClr val="tx2"/>
                </a:solidFill>
                <a:latin typeface="Overpass Light"/>
                <a:cs typeface="Overpass Light"/>
              </a:rPr>
              <a:t>the working practice, how will work be done</a:t>
            </a:r>
            <a:r>
              <a:rPr lang="en-GB" sz="1800" dirty="0" smtClean="0">
                <a:solidFill>
                  <a:schemeClr val="tx2"/>
                </a:solidFill>
                <a:latin typeface="Overpass Light"/>
                <a:cs typeface="Overpass Light"/>
              </a:rPr>
              <a:t>?</a:t>
            </a:r>
            <a:br>
              <a:rPr lang="en-GB" sz="1800" dirty="0" smtClean="0">
                <a:solidFill>
                  <a:schemeClr val="tx2"/>
                </a:solidFill>
                <a:latin typeface="Overpass Light"/>
                <a:cs typeface="Overpass Light"/>
              </a:rPr>
            </a:br>
            <a:r>
              <a:rPr lang="en-GB" sz="1800" i="1" dirty="0" smtClean="0">
                <a:solidFill>
                  <a:schemeClr val="tx2"/>
                </a:solidFill>
                <a:latin typeface="Overpass Light"/>
                <a:cs typeface="Overpass Light"/>
              </a:rPr>
              <a:t>- </a:t>
            </a:r>
            <a:r>
              <a:rPr lang="en-GB" sz="1800" i="1" dirty="0">
                <a:solidFill>
                  <a:schemeClr val="tx2"/>
                </a:solidFill>
                <a:latin typeface="Overpass Light"/>
                <a:cs typeface="Overpass Light"/>
              </a:rPr>
              <a:t>Is it likely workers will be exposed to fume, liquids, dust, etc.? </a:t>
            </a:r>
            <a:endParaRPr lang="en-GB" sz="1800" i="1" dirty="0" smtClean="0">
              <a:solidFill>
                <a:schemeClr val="tx2"/>
              </a:solidFill>
              <a:latin typeface="Overpass Light"/>
              <a:cs typeface="Overpass Light"/>
            </a:endParaRPr>
          </a:p>
          <a:p>
            <a:pPr marL="0" lvl="5" indent="0">
              <a:lnSpc>
                <a:spcPct val="80000"/>
              </a:lnSpc>
              <a:buNone/>
            </a:pPr>
            <a:endParaRPr lang="en-GB" sz="1800" i="1" dirty="0" smtClean="0">
              <a:solidFill>
                <a:schemeClr val="tx2"/>
              </a:solidFill>
              <a:latin typeface="Overpass Light"/>
              <a:cs typeface="Overpass Light"/>
            </a:endParaRPr>
          </a:p>
          <a:p>
            <a:pPr lvl="5">
              <a:lnSpc>
                <a:spcPct val="110000"/>
              </a:lnSpc>
            </a:pPr>
            <a:r>
              <a:rPr lang="en-GB" sz="1800" dirty="0" smtClean="0">
                <a:solidFill>
                  <a:schemeClr val="tx2"/>
                </a:solidFill>
                <a:latin typeface="Overpass Light"/>
                <a:cs typeface="Overpass Light"/>
              </a:rPr>
              <a:t>Why </a:t>
            </a:r>
            <a:r>
              <a:rPr lang="en-GB" sz="1800" dirty="0">
                <a:solidFill>
                  <a:schemeClr val="tx2"/>
                </a:solidFill>
                <a:latin typeface="Overpass Light"/>
                <a:cs typeface="Overpass Light"/>
              </a:rPr>
              <a:t>is hazard present</a:t>
            </a:r>
            <a:r>
              <a:rPr lang="en-GB" sz="1800" dirty="0" smtClean="0">
                <a:solidFill>
                  <a:schemeClr val="tx2"/>
                </a:solidFill>
                <a:latin typeface="Overpass Light"/>
                <a:cs typeface="Overpass Light"/>
              </a:rPr>
              <a:t>?</a:t>
            </a:r>
            <a:br>
              <a:rPr lang="en-GB" sz="1800" dirty="0" smtClean="0">
                <a:solidFill>
                  <a:schemeClr val="tx2"/>
                </a:solidFill>
                <a:latin typeface="Overpass Light"/>
                <a:cs typeface="Overpass Light"/>
              </a:rPr>
            </a:br>
            <a:r>
              <a:rPr lang="en-GB" sz="1800" i="1" dirty="0" smtClean="0">
                <a:solidFill>
                  <a:schemeClr val="tx2"/>
                </a:solidFill>
                <a:latin typeface="Overpass Light"/>
                <a:cs typeface="Overpass Light"/>
              </a:rPr>
              <a:t>- </a:t>
            </a:r>
            <a:r>
              <a:rPr lang="en-GB" sz="1800" i="1" dirty="0">
                <a:solidFill>
                  <a:schemeClr val="tx2"/>
                </a:solidFill>
                <a:latin typeface="Overpass Light"/>
                <a:cs typeface="Overpass Light"/>
              </a:rPr>
              <a:t>Potentially due to failure in other working processes</a:t>
            </a:r>
          </a:p>
        </p:txBody>
      </p:sp>
      <p:sp>
        <p:nvSpPr>
          <p:cNvPr id="11" name="Footer Placeholder 10"/>
          <p:cNvSpPr>
            <a:spLocks noGrp="1"/>
          </p:cNvSpPr>
          <p:nvPr>
            <p:ph type="ftr" sz="quarter" idx="11"/>
          </p:nvPr>
        </p:nvSpPr>
        <p:spPr/>
        <p:txBody>
          <a:bodyPr/>
          <a:lstStyle/>
          <a:p>
            <a:r>
              <a:rPr lang="en-GB" dirty="0" smtClean="0"/>
              <a:t>Advancing social justice, promoting decent work</a:t>
            </a:r>
            <a:endParaRPr lang="en-GB" dirty="0"/>
          </a:p>
        </p:txBody>
      </p:sp>
      <p:sp>
        <p:nvSpPr>
          <p:cNvPr id="28" name="Slide Number Placeholder 27"/>
          <p:cNvSpPr>
            <a:spLocks noGrp="1"/>
          </p:cNvSpPr>
          <p:nvPr>
            <p:ph type="sldNum" sz="quarter" idx="12"/>
          </p:nvPr>
        </p:nvSpPr>
        <p:spPr/>
        <p:txBody>
          <a:bodyPr/>
          <a:lstStyle/>
          <a:p>
            <a:fld id="{856227C0-AD57-4F9B-BAE3-EEFB0D0EE427}" type="slidenum">
              <a:rPr lang="en-GB" smtClean="0"/>
              <a:t>64</a:t>
            </a:fld>
            <a:endParaRPr lang="en-GB"/>
          </a:p>
        </p:txBody>
      </p:sp>
      <p:pic>
        <p:nvPicPr>
          <p:cNvPr id="8"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316600371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Title 3"/>
          <p:cNvSpPr>
            <a:spLocks noGrp="1"/>
          </p:cNvSpPr>
          <p:nvPr>
            <p:ph type="title"/>
          </p:nvPr>
        </p:nvSpPr>
        <p:spPr/>
        <p:txBody>
          <a:bodyPr/>
          <a:lstStyle/>
          <a:p>
            <a:r>
              <a:rPr lang="en-GB" b="0" dirty="0"/>
              <a:t>Some more tips to identify </a:t>
            </a:r>
            <a:r>
              <a:rPr lang="en-GB" b="0" dirty="0" smtClean="0"/>
              <a:t>hazards</a:t>
            </a:r>
            <a:endParaRPr lang="en-GB" b="0" dirty="0"/>
          </a:p>
        </p:txBody>
      </p:sp>
      <p:sp>
        <p:nvSpPr>
          <p:cNvPr id="5" name="Content Placeholder 4"/>
          <p:cNvSpPr>
            <a:spLocks noGrp="1"/>
          </p:cNvSpPr>
          <p:nvPr>
            <p:ph idx="1"/>
          </p:nvPr>
        </p:nvSpPr>
        <p:spPr/>
        <p:txBody>
          <a:bodyPr/>
          <a:lstStyle/>
          <a:p>
            <a:pPr lvl="5">
              <a:lnSpc>
                <a:spcPct val="110000"/>
              </a:lnSpc>
            </a:pPr>
            <a:r>
              <a:rPr lang="en-GB" sz="1800" b="0" dirty="0" smtClean="0">
                <a:solidFill>
                  <a:schemeClr val="tx2"/>
                </a:solidFill>
                <a:latin typeface="Overpass Light"/>
                <a:cs typeface="Overpass Light"/>
              </a:rPr>
              <a:t>Ask </a:t>
            </a:r>
            <a:r>
              <a:rPr lang="en-GB" sz="1800" b="0" dirty="0">
                <a:solidFill>
                  <a:schemeClr val="tx2"/>
                </a:solidFill>
                <a:latin typeface="Overpass Light"/>
                <a:cs typeface="Overpass Light"/>
              </a:rPr>
              <a:t>workers about hazards at the </a:t>
            </a:r>
            <a:r>
              <a:rPr lang="en-GB" sz="1800" b="0" dirty="0" smtClean="0">
                <a:solidFill>
                  <a:schemeClr val="tx2"/>
                </a:solidFill>
                <a:latin typeface="Overpass Light"/>
                <a:cs typeface="Overpass Light"/>
              </a:rPr>
              <a:t>workplace</a:t>
            </a:r>
          </a:p>
          <a:p>
            <a:pPr lvl="5">
              <a:lnSpc>
                <a:spcPct val="80000"/>
              </a:lnSpc>
            </a:pPr>
            <a:endParaRPr lang="en-GB" sz="1800" dirty="0">
              <a:solidFill>
                <a:schemeClr val="tx2"/>
              </a:solidFill>
              <a:latin typeface="Overpass Light"/>
              <a:cs typeface="Overpass Light"/>
            </a:endParaRPr>
          </a:p>
          <a:p>
            <a:pPr lvl="5">
              <a:lnSpc>
                <a:spcPct val="110000"/>
              </a:lnSpc>
            </a:pPr>
            <a:r>
              <a:rPr lang="en-GB" sz="1800" b="0" dirty="0" smtClean="0">
                <a:solidFill>
                  <a:schemeClr val="tx2"/>
                </a:solidFill>
                <a:latin typeface="Overpass Light"/>
                <a:cs typeface="Overpass Light"/>
              </a:rPr>
              <a:t>Ask </a:t>
            </a:r>
            <a:r>
              <a:rPr lang="en-GB" sz="1800" b="0" dirty="0">
                <a:solidFill>
                  <a:schemeClr val="tx2"/>
                </a:solidFill>
                <a:latin typeface="Overpass Light"/>
                <a:cs typeface="Overpass Light"/>
              </a:rPr>
              <a:t>workers if they have had a near </a:t>
            </a:r>
            <a:r>
              <a:rPr lang="en-GB" sz="1800" b="0" dirty="0" smtClean="0">
                <a:solidFill>
                  <a:schemeClr val="tx2"/>
                </a:solidFill>
                <a:latin typeface="Overpass Light"/>
                <a:cs typeface="Overpass Light"/>
              </a:rPr>
              <a:t>miss</a:t>
            </a:r>
          </a:p>
          <a:p>
            <a:pPr lvl="5">
              <a:lnSpc>
                <a:spcPct val="80000"/>
              </a:lnSpc>
            </a:pPr>
            <a:endParaRPr lang="en-GB" sz="1800" b="0" dirty="0" smtClean="0">
              <a:solidFill>
                <a:schemeClr val="tx2"/>
              </a:solidFill>
              <a:latin typeface="Overpass Light"/>
              <a:cs typeface="Overpass Light"/>
            </a:endParaRPr>
          </a:p>
          <a:p>
            <a:pPr lvl="5">
              <a:lnSpc>
                <a:spcPct val="110000"/>
              </a:lnSpc>
            </a:pPr>
            <a:r>
              <a:rPr lang="en-GB" sz="1800" b="0" dirty="0" smtClean="0">
                <a:solidFill>
                  <a:schemeClr val="tx2"/>
                </a:solidFill>
                <a:latin typeface="Overpass Light"/>
                <a:cs typeface="Overpass Light"/>
              </a:rPr>
              <a:t>Ask </a:t>
            </a:r>
            <a:r>
              <a:rPr lang="en-GB" sz="1800" b="0" dirty="0">
                <a:solidFill>
                  <a:schemeClr val="tx2"/>
                </a:solidFill>
                <a:latin typeface="Overpass Light"/>
                <a:cs typeface="Overpass Light"/>
              </a:rPr>
              <a:t>workers why the near miss </a:t>
            </a:r>
            <a:r>
              <a:rPr lang="en-GB" sz="1800" b="0" dirty="0" smtClean="0">
                <a:solidFill>
                  <a:schemeClr val="tx2"/>
                </a:solidFill>
                <a:latin typeface="Overpass Light"/>
                <a:cs typeface="Overpass Light"/>
              </a:rPr>
              <a:t>happened</a:t>
            </a:r>
          </a:p>
          <a:p>
            <a:pPr lvl="5">
              <a:lnSpc>
                <a:spcPct val="80000"/>
              </a:lnSpc>
            </a:pPr>
            <a:endParaRPr lang="en-GB" sz="1800" b="0" dirty="0" smtClean="0">
              <a:solidFill>
                <a:schemeClr val="tx2"/>
              </a:solidFill>
              <a:latin typeface="Overpass Light"/>
              <a:cs typeface="Overpass Light"/>
            </a:endParaRPr>
          </a:p>
          <a:p>
            <a:pPr lvl="5">
              <a:lnSpc>
                <a:spcPct val="110000"/>
              </a:lnSpc>
            </a:pPr>
            <a:r>
              <a:rPr lang="en-GB" sz="1800" b="0" dirty="0" smtClean="0">
                <a:solidFill>
                  <a:schemeClr val="tx2"/>
                </a:solidFill>
                <a:latin typeface="Overpass Light"/>
                <a:cs typeface="Overpass Light"/>
              </a:rPr>
              <a:t>For </a:t>
            </a:r>
            <a:r>
              <a:rPr lang="en-GB" sz="1800" b="0" dirty="0">
                <a:solidFill>
                  <a:schemeClr val="tx2"/>
                </a:solidFill>
                <a:latin typeface="Overpass Light"/>
                <a:cs typeface="Overpass Light"/>
              </a:rPr>
              <a:t>later when identifying how to control risks ask workers what can be done to reduce the </a:t>
            </a:r>
            <a:r>
              <a:rPr lang="en-GB" sz="1800" b="0" dirty="0" smtClean="0">
                <a:solidFill>
                  <a:schemeClr val="tx2"/>
                </a:solidFill>
                <a:latin typeface="Overpass Light"/>
                <a:cs typeface="Overpass Light"/>
              </a:rPr>
              <a:t>risk</a:t>
            </a:r>
            <a:endParaRPr lang="en-GB" sz="2800" dirty="0" smtClean="0">
              <a:solidFill>
                <a:schemeClr val="tx2"/>
              </a:solidFill>
              <a:latin typeface="Overpass Light"/>
              <a:cs typeface="Overpass Light"/>
            </a:endParaRPr>
          </a:p>
        </p:txBody>
      </p:sp>
      <p:sp>
        <p:nvSpPr>
          <p:cNvPr id="11" name="Footer Placeholder 10"/>
          <p:cNvSpPr>
            <a:spLocks noGrp="1"/>
          </p:cNvSpPr>
          <p:nvPr>
            <p:ph type="ftr" sz="quarter" idx="11"/>
          </p:nvPr>
        </p:nvSpPr>
        <p:spPr/>
        <p:txBody>
          <a:bodyPr/>
          <a:lstStyle/>
          <a:p>
            <a:r>
              <a:rPr lang="en-GB" dirty="0" smtClean="0"/>
              <a:t>Advancing social justice, promoting decent work</a:t>
            </a:r>
            <a:endParaRPr lang="en-GB" dirty="0"/>
          </a:p>
        </p:txBody>
      </p:sp>
      <p:sp>
        <p:nvSpPr>
          <p:cNvPr id="28" name="Slide Number Placeholder 27"/>
          <p:cNvSpPr>
            <a:spLocks noGrp="1"/>
          </p:cNvSpPr>
          <p:nvPr>
            <p:ph type="sldNum" sz="quarter" idx="12"/>
          </p:nvPr>
        </p:nvSpPr>
        <p:spPr/>
        <p:txBody>
          <a:bodyPr/>
          <a:lstStyle/>
          <a:p>
            <a:fld id="{856227C0-AD57-4F9B-BAE3-EEFB0D0EE427}" type="slidenum">
              <a:rPr lang="en-GB" smtClean="0"/>
              <a:t>65</a:t>
            </a:fld>
            <a:endParaRPr lang="en-GB"/>
          </a:p>
        </p:txBody>
      </p:sp>
      <p:pic>
        <p:nvPicPr>
          <p:cNvPr id="9" name="Marcador de posición de imagen 8"/>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53295" y="1429185"/>
            <a:ext cx="3675266" cy="4206905"/>
          </a:xfrm>
          <a:prstGeom prst="rect">
            <a:avLst/>
          </a:prstGeom>
          <a:ln>
            <a:noFill/>
          </a:ln>
          <a:effectLst>
            <a:outerShdw blurRad="292100" dist="139700" dir="2700000" algn="tl" rotWithShape="0">
              <a:srgbClr val="333333">
                <a:alpha val="65000"/>
              </a:srgbClr>
            </a:outerShdw>
          </a:effectLst>
        </p:spPr>
      </p:pic>
      <p:sp>
        <p:nvSpPr>
          <p:cNvPr id="7" name="Marcador de texto 6"/>
          <p:cNvSpPr>
            <a:spLocks noGrp="1"/>
          </p:cNvSpPr>
          <p:nvPr>
            <p:ph type="body" sz="quarter" idx="14"/>
          </p:nvPr>
        </p:nvSpPr>
        <p:spPr>
          <a:xfrm>
            <a:off x="8056484" y="5091040"/>
            <a:ext cx="3413125" cy="247650"/>
          </a:xfrm>
        </p:spPr>
        <p:txBody>
          <a:bodyPr/>
          <a:lstStyle/>
          <a:p>
            <a:r>
              <a:rPr lang="en-US" dirty="0" smtClean="0"/>
              <a:t>PH: </a:t>
            </a:r>
            <a:r>
              <a:rPr lang="en-US" dirty="0" err="1" smtClean="0"/>
              <a:t>Maxime</a:t>
            </a:r>
            <a:r>
              <a:rPr lang="en-US" dirty="0" smtClean="0"/>
              <a:t> </a:t>
            </a:r>
            <a:r>
              <a:rPr lang="en-US" dirty="0" err="1" smtClean="0"/>
              <a:t>Fossat</a:t>
            </a:r>
            <a:r>
              <a:rPr lang="en-US" dirty="0" smtClean="0"/>
              <a:t> / Photo Exhibit</a:t>
            </a:r>
            <a:endParaRPr lang="es-ES" dirty="0"/>
          </a:p>
        </p:txBody>
      </p:sp>
      <p:sp>
        <p:nvSpPr>
          <p:cNvPr id="2" name="Rectángulo 1"/>
          <p:cNvSpPr/>
          <p:nvPr/>
        </p:nvSpPr>
        <p:spPr>
          <a:xfrm>
            <a:off x="638551" y="5121746"/>
            <a:ext cx="6934168" cy="425758"/>
          </a:xfrm>
          <a:prstGeom prst="rect">
            <a:avLst/>
          </a:prstGeom>
        </p:spPr>
        <p:txBody>
          <a:bodyPr wrap="square">
            <a:spAutoFit/>
          </a:bodyPr>
          <a:lstStyle/>
          <a:p>
            <a:pPr marL="0" lvl="5">
              <a:lnSpc>
                <a:spcPct val="110000"/>
              </a:lnSpc>
            </a:pPr>
            <a:r>
              <a:rPr lang="en-GB" sz="2000" dirty="0">
                <a:solidFill>
                  <a:schemeClr val="accent2"/>
                </a:solidFill>
                <a:latin typeface="Overpass Bold"/>
                <a:cs typeface="Overpass Bold"/>
              </a:rPr>
              <a:t>Involving workers is vital and makes business </a:t>
            </a:r>
            <a:r>
              <a:rPr lang="en-GB" sz="2000" dirty="0" smtClean="0">
                <a:solidFill>
                  <a:schemeClr val="accent2"/>
                </a:solidFill>
                <a:latin typeface="Overpass Bold"/>
                <a:cs typeface="Overpass Bold"/>
              </a:rPr>
              <a:t>sense</a:t>
            </a:r>
            <a:endParaRPr lang="en-GB" sz="2000" dirty="0">
              <a:solidFill>
                <a:schemeClr val="accent2"/>
              </a:solidFill>
              <a:latin typeface="Overpass Bold"/>
              <a:cs typeface="Overpass Bold"/>
            </a:endParaRPr>
          </a:p>
        </p:txBody>
      </p:sp>
    </p:spTree>
    <p:extLst>
      <p:ext uri="{BB962C8B-B14F-4D97-AF65-F5344CB8AC3E}">
        <p14:creationId xmlns:p14="http://schemas.microsoft.com/office/powerpoint/2010/main" val="132645988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p:txBody>
          <a:bodyPr/>
          <a:lstStyle/>
          <a:p>
            <a:r>
              <a:rPr lang="en-US" b="0" dirty="0"/>
              <a:t>How to collect the information?</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66</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4358" y="1548045"/>
            <a:ext cx="4253137" cy="4342470"/>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571180" y="2696287"/>
            <a:ext cx="4710844" cy="348297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US" dirty="0" smtClean="0">
                <a:solidFill>
                  <a:schemeClr val="tx2"/>
                </a:solidFill>
                <a:latin typeface="Overpass Light"/>
                <a:cs typeface="Overpass Light"/>
              </a:rPr>
              <a:t>Lists </a:t>
            </a:r>
            <a:r>
              <a:rPr lang="en-US" dirty="0">
                <a:solidFill>
                  <a:schemeClr val="tx2"/>
                </a:solidFill>
                <a:latin typeface="Overpass Light"/>
                <a:cs typeface="Overpass Light"/>
              </a:rPr>
              <a:t>of yes/no questions to be answered whenever a workplace inspection or risk assessment takes </a:t>
            </a:r>
            <a:r>
              <a:rPr lang="en-US" dirty="0" smtClean="0">
                <a:solidFill>
                  <a:schemeClr val="tx2"/>
                </a:solidFill>
                <a:latin typeface="Overpass Light"/>
                <a:cs typeface="Overpass Light"/>
              </a:rPr>
              <a:t>place</a:t>
            </a:r>
          </a:p>
          <a:p>
            <a:pPr lvl="2"/>
            <a:endParaRPr lang="en-US" b="1" dirty="0">
              <a:solidFill>
                <a:schemeClr val="tx2"/>
              </a:solidFill>
              <a:latin typeface="Overpass Light"/>
              <a:cs typeface="Overpass Light"/>
            </a:endParaRPr>
          </a:p>
          <a:p>
            <a:pPr lvl="2"/>
            <a:r>
              <a:rPr lang="en-US" dirty="0">
                <a:solidFill>
                  <a:schemeClr val="tx2"/>
                </a:solidFill>
                <a:latin typeface="Overpass Light"/>
                <a:cs typeface="Overpass Light"/>
              </a:rPr>
              <a:t>Acts as a written record of the check/hazards </a:t>
            </a:r>
            <a:r>
              <a:rPr lang="en-US" dirty="0" smtClean="0">
                <a:solidFill>
                  <a:schemeClr val="tx2"/>
                </a:solidFill>
                <a:latin typeface="Overpass Light"/>
                <a:cs typeface="Overpass Light"/>
              </a:rPr>
              <a:t>noted</a:t>
            </a:r>
          </a:p>
          <a:p>
            <a:pPr lvl="2"/>
            <a:endParaRPr lang="en-US" dirty="0">
              <a:solidFill>
                <a:schemeClr val="tx2"/>
              </a:solidFill>
              <a:latin typeface="Overpass Light"/>
              <a:cs typeface="Overpass Light"/>
            </a:endParaRPr>
          </a:p>
          <a:p>
            <a:pPr lvl="2"/>
            <a:r>
              <a:rPr lang="en-US" dirty="0">
                <a:solidFill>
                  <a:schemeClr val="tx2"/>
                </a:solidFill>
                <a:latin typeface="Overpass Light"/>
                <a:cs typeface="Overpass Light"/>
              </a:rPr>
              <a:t>Questions/checks can be tailored to your </a:t>
            </a:r>
            <a:r>
              <a:rPr lang="en-US" dirty="0" smtClean="0">
                <a:solidFill>
                  <a:schemeClr val="tx2"/>
                </a:solidFill>
                <a:latin typeface="Overpass Light"/>
                <a:cs typeface="Overpass Light"/>
              </a:rPr>
              <a:t>enterprise</a:t>
            </a:r>
          </a:p>
        </p:txBody>
      </p:sp>
      <p:sp>
        <p:nvSpPr>
          <p:cNvPr id="11" name="Title 1"/>
          <p:cNvSpPr txBox="1">
            <a:spLocks/>
          </p:cNvSpPr>
          <p:nvPr/>
        </p:nvSpPr>
        <p:spPr>
          <a:xfrm>
            <a:off x="490538" y="2148803"/>
            <a:ext cx="4589882" cy="45129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US" sz="1800" b="0" dirty="0" smtClean="0">
                <a:solidFill>
                  <a:schemeClr val="accent2"/>
                </a:solidFill>
              </a:rPr>
              <a:t>Use Checklists</a:t>
            </a:r>
            <a:endParaRPr lang="en-GB" sz="1800" b="0" dirty="0">
              <a:solidFill>
                <a:schemeClr val="accent2"/>
              </a:solidFill>
            </a:endParaRPr>
          </a:p>
        </p:txBody>
      </p:sp>
    </p:spTree>
    <p:extLst>
      <p:ext uri="{BB962C8B-B14F-4D97-AF65-F5344CB8AC3E}">
        <p14:creationId xmlns:p14="http://schemas.microsoft.com/office/powerpoint/2010/main" val="428307754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a:xfrm>
            <a:off x="490538" y="1423195"/>
            <a:ext cx="11210924" cy="451291"/>
          </a:xfrm>
        </p:spPr>
        <p:txBody>
          <a:bodyPr/>
          <a:lstStyle/>
          <a:p>
            <a:r>
              <a:rPr lang="en-US" b="0" dirty="0" smtClean="0"/>
              <a:t>Checklists</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67</a:t>
            </a:fld>
            <a:endParaRPr lang="en-GB"/>
          </a:p>
        </p:txBody>
      </p:sp>
      <p:sp>
        <p:nvSpPr>
          <p:cNvPr id="10" name="Content Placeholder 2"/>
          <p:cNvSpPr txBox="1">
            <a:spLocks/>
          </p:cNvSpPr>
          <p:nvPr/>
        </p:nvSpPr>
        <p:spPr>
          <a:xfrm>
            <a:off x="544331" y="2756755"/>
            <a:ext cx="6088440" cy="348297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US" dirty="0" smtClean="0">
                <a:solidFill>
                  <a:schemeClr val="tx2"/>
                </a:solidFill>
                <a:latin typeface="Overpass Light"/>
                <a:cs typeface="Overpass Light"/>
              </a:rPr>
              <a:t>Lists </a:t>
            </a:r>
            <a:r>
              <a:rPr lang="en-US" dirty="0">
                <a:solidFill>
                  <a:schemeClr val="tx2"/>
                </a:solidFill>
                <a:latin typeface="Overpass Light"/>
                <a:cs typeface="Overpass Light"/>
              </a:rPr>
              <a:t>of yes/no questions to be answered whenever a workplace inspection or risk assessment takes </a:t>
            </a:r>
            <a:r>
              <a:rPr lang="en-US" dirty="0" smtClean="0">
                <a:solidFill>
                  <a:schemeClr val="tx2"/>
                </a:solidFill>
                <a:latin typeface="Overpass Light"/>
                <a:cs typeface="Overpass Light"/>
              </a:rPr>
              <a:t>place</a:t>
            </a:r>
          </a:p>
          <a:p>
            <a:pPr lvl="2">
              <a:lnSpc>
                <a:spcPct val="80000"/>
              </a:lnSpc>
            </a:pPr>
            <a:endParaRPr lang="en-US" dirty="0" smtClean="0">
              <a:solidFill>
                <a:schemeClr val="tx2"/>
              </a:solidFill>
              <a:latin typeface="Overpass Light"/>
              <a:cs typeface="Overpass Light"/>
            </a:endParaRPr>
          </a:p>
          <a:p>
            <a:pPr lvl="2"/>
            <a:r>
              <a:rPr lang="en-US" dirty="0" smtClean="0">
                <a:solidFill>
                  <a:schemeClr val="tx2"/>
                </a:solidFill>
                <a:latin typeface="Overpass Light"/>
                <a:cs typeface="Overpass Light"/>
              </a:rPr>
              <a:t>Person </a:t>
            </a:r>
            <a:r>
              <a:rPr lang="en-US" dirty="0">
                <a:solidFill>
                  <a:schemeClr val="tx2"/>
                </a:solidFill>
                <a:latin typeface="Overpass Light"/>
                <a:cs typeface="Overpass Light"/>
              </a:rPr>
              <a:t>carrying out the </a:t>
            </a:r>
            <a:r>
              <a:rPr lang="en-US" dirty="0" smtClean="0">
                <a:solidFill>
                  <a:schemeClr val="tx2"/>
                </a:solidFill>
                <a:latin typeface="Overpass Light"/>
                <a:cs typeface="Overpass Light"/>
              </a:rPr>
              <a:t>inspection </a:t>
            </a:r>
            <a:r>
              <a:rPr lang="en-US" dirty="0">
                <a:solidFill>
                  <a:schemeClr val="tx2"/>
                </a:solidFill>
                <a:latin typeface="Overpass Light"/>
                <a:cs typeface="Overpass Light"/>
              </a:rPr>
              <a:t>also has to complete an ‘Action Required’ </a:t>
            </a:r>
            <a:r>
              <a:rPr lang="en-US" dirty="0" smtClean="0">
                <a:solidFill>
                  <a:schemeClr val="tx2"/>
                </a:solidFill>
                <a:latin typeface="Overpass Light"/>
                <a:cs typeface="Overpass Light"/>
              </a:rPr>
              <a:t>section</a:t>
            </a:r>
            <a:r>
              <a:rPr lang="en-US" dirty="0" smtClean="0">
                <a:solidFill>
                  <a:srgbClr val="000000"/>
                </a:solidFill>
                <a:latin typeface="Overpass Light"/>
                <a:cs typeface="Overpass Light"/>
              </a:rPr>
              <a:t/>
            </a:r>
            <a:br>
              <a:rPr lang="en-US" dirty="0" smtClean="0">
                <a:solidFill>
                  <a:srgbClr val="000000"/>
                </a:solidFill>
                <a:latin typeface="Overpass Light"/>
                <a:cs typeface="Overpass Light"/>
              </a:rPr>
            </a:br>
            <a:endParaRPr lang="en-US" dirty="0" smtClean="0">
              <a:solidFill>
                <a:srgbClr val="000000"/>
              </a:solidFill>
              <a:latin typeface="Overpass Light"/>
              <a:cs typeface="Overpass Light"/>
            </a:endParaRPr>
          </a:p>
          <a:p>
            <a:pPr marL="0" lvl="2" indent="0">
              <a:lnSpc>
                <a:spcPct val="130000"/>
              </a:lnSpc>
              <a:buNone/>
            </a:pPr>
            <a:r>
              <a:rPr lang="en-US" dirty="0" smtClean="0">
                <a:solidFill>
                  <a:schemeClr val="accent1"/>
                </a:solidFill>
                <a:latin typeface="Overpass Light"/>
                <a:cs typeface="Overpass Light"/>
              </a:rPr>
              <a:t>Advantages:</a:t>
            </a:r>
          </a:p>
          <a:p>
            <a:pPr lvl="2"/>
            <a:r>
              <a:rPr lang="en-US" dirty="0" smtClean="0">
                <a:solidFill>
                  <a:schemeClr val="tx2"/>
                </a:solidFill>
                <a:latin typeface="Overpass Light"/>
                <a:cs typeface="Overpass Light"/>
              </a:rPr>
              <a:t>Target </a:t>
            </a:r>
            <a:r>
              <a:rPr lang="en-US" dirty="0">
                <a:solidFill>
                  <a:schemeClr val="tx2"/>
                </a:solidFill>
                <a:latin typeface="Overpass Light"/>
                <a:cs typeface="Overpass Light"/>
              </a:rPr>
              <a:t>significant safety and health issues </a:t>
            </a:r>
            <a:endParaRPr lang="en-US" dirty="0" smtClean="0">
              <a:solidFill>
                <a:schemeClr val="tx2"/>
              </a:solidFill>
              <a:latin typeface="Overpass Light"/>
              <a:cs typeface="Overpass Light"/>
            </a:endParaRPr>
          </a:p>
          <a:p>
            <a:pPr lvl="2"/>
            <a:r>
              <a:rPr lang="en-US" dirty="0" smtClean="0">
                <a:solidFill>
                  <a:schemeClr val="tx2"/>
                </a:solidFill>
                <a:latin typeface="Overpass Light"/>
                <a:cs typeface="Overpass Light"/>
              </a:rPr>
              <a:t>Written </a:t>
            </a:r>
            <a:r>
              <a:rPr lang="en-US" dirty="0">
                <a:solidFill>
                  <a:schemeClr val="tx2"/>
                </a:solidFill>
                <a:latin typeface="Overpass Light"/>
                <a:cs typeface="Overpass Light"/>
              </a:rPr>
              <a:t>record of the check/problems </a:t>
            </a:r>
            <a:r>
              <a:rPr lang="en-US" dirty="0" smtClean="0">
                <a:solidFill>
                  <a:schemeClr val="tx2"/>
                </a:solidFill>
                <a:latin typeface="Overpass Light"/>
                <a:cs typeface="Overpass Light"/>
              </a:rPr>
              <a:t>noted</a:t>
            </a:r>
          </a:p>
          <a:p>
            <a:pPr lvl="2"/>
            <a:r>
              <a:rPr lang="en-US" dirty="0" smtClean="0">
                <a:solidFill>
                  <a:schemeClr val="tx2"/>
                </a:solidFill>
                <a:latin typeface="Overpass Light"/>
                <a:cs typeface="Overpass Light"/>
              </a:rPr>
              <a:t>Basis </a:t>
            </a:r>
            <a:r>
              <a:rPr lang="en-US" dirty="0">
                <a:solidFill>
                  <a:schemeClr val="tx2"/>
                </a:solidFill>
                <a:latin typeface="Overpass Light"/>
                <a:cs typeface="Overpass Light"/>
              </a:rPr>
              <a:t>for a specific hazard report/</a:t>
            </a:r>
            <a:r>
              <a:rPr lang="en-US" dirty="0" smtClean="0">
                <a:solidFill>
                  <a:schemeClr val="tx2"/>
                </a:solidFill>
                <a:latin typeface="Overpass Light"/>
                <a:cs typeface="Overpass Light"/>
              </a:rPr>
              <a:t>discussion</a:t>
            </a:r>
            <a:endParaRPr lang="en-US" dirty="0">
              <a:solidFill>
                <a:schemeClr val="tx2"/>
              </a:solidFill>
              <a:latin typeface="Overpass Light"/>
              <a:cs typeface="Overpass Light"/>
            </a:endParaRPr>
          </a:p>
        </p:txBody>
      </p:sp>
      <p:sp>
        <p:nvSpPr>
          <p:cNvPr id="11" name="Title 1"/>
          <p:cNvSpPr txBox="1">
            <a:spLocks/>
          </p:cNvSpPr>
          <p:nvPr/>
        </p:nvSpPr>
        <p:spPr>
          <a:xfrm>
            <a:off x="490538" y="2068179"/>
            <a:ext cx="5799506" cy="59238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US" sz="1800" b="0" dirty="0">
                <a:solidFill>
                  <a:schemeClr val="tx2"/>
                </a:solidFill>
              </a:rPr>
              <a:t>Lists of yes/no questions to be answered whenever a workplace inspection or risk assessment takes place.  </a:t>
            </a:r>
          </a:p>
        </p:txBody>
      </p:sp>
      <p:pic>
        <p:nvPicPr>
          <p:cNvPr id="3" name="Imagen 2" descr="67_slide_not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8605" y="1587704"/>
            <a:ext cx="3519348" cy="43926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2927378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7" y="1423195"/>
            <a:ext cx="6222875" cy="1338145"/>
          </a:xfrm>
        </p:spPr>
        <p:txBody>
          <a:bodyPr/>
          <a:lstStyle/>
          <a:p>
            <a:r>
              <a:rPr lang="en-GB" b="0" dirty="0">
                <a:solidFill>
                  <a:srgbClr val="1E2DBE"/>
                </a:solidFill>
                <a:cs typeface="Overpass Bold"/>
              </a:rPr>
              <a:t>The Globally Harmonized System of Classification and Labelling of Chemicals</a:t>
            </a: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68</a:t>
            </a:fld>
            <a:endParaRPr lang="en-GB"/>
          </a:p>
        </p:txBody>
      </p:sp>
      <p:sp>
        <p:nvSpPr>
          <p:cNvPr id="10" name="Content Placeholder 2"/>
          <p:cNvSpPr txBox="1">
            <a:spLocks/>
          </p:cNvSpPr>
          <p:nvPr/>
        </p:nvSpPr>
        <p:spPr>
          <a:xfrm>
            <a:off x="544331" y="2555197"/>
            <a:ext cx="6088440" cy="348297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it-IT" dirty="0" smtClean="0">
                <a:solidFill>
                  <a:schemeClr val="tx2"/>
                </a:solidFill>
                <a:latin typeface="Overpass Light"/>
                <a:cs typeface="Overpass Light"/>
              </a:rPr>
              <a:t>A</a:t>
            </a:r>
            <a:r>
              <a:rPr lang="en-GB" dirty="0" smtClean="0">
                <a:solidFill>
                  <a:schemeClr val="tx2"/>
                </a:solidFill>
                <a:latin typeface="Overpass Light"/>
                <a:cs typeface="Overpass Light"/>
              </a:rPr>
              <a:t> </a:t>
            </a:r>
            <a:r>
              <a:rPr lang="en-GB" dirty="0">
                <a:solidFill>
                  <a:schemeClr val="tx2"/>
                </a:solidFill>
                <a:latin typeface="Overpass Light"/>
                <a:cs typeface="Overpass Light"/>
              </a:rPr>
              <a:t>single system classification and labelling of chemicals proposed by the United </a:t>
            </a:r>
            <a:r>
              <a:rPr lang="en-GB" dirty="0" smtClean="0">
                <a:solidFill>
                  <a:schemeClr val="tx2"/>
                </a:solidFill>
                <a:latin typeface="Overpass Light"/>
                <a:cs typeface="Overpass Light"/>
              </a:rPr>
              <a:t>Nations</a:t>
            </a:r>
          </a:p>
          <a:p>
            <a:pPr lvl="2"/>
            <a:r>
              <a:rPr lang="en-GB" dirty="0">
                <a:solidFill>
                  <a:schemeClr val="tx2"/>
                </a:solidFill>
                <a:latin typeface="Overpass Light"/>
                <a:cs typeface="Overpass Light"/>
              </a:rPr>
              <a:t>Goals: inform and protect </a:t>
            </a:r>
            <a:r>
              <a:rPr lang="en-GB" dirty="0" smtClean="0">
                <a:solidFill>
                  <a:schemeClr val="tx2"/>
                </a:solidFill>
                <a:latin typeface="Overpass Light"/>
                <a:cs typeface="Overpass Light"/>
              </a:rPr>
              <a:t>people </a:t>
            </a:r>
            <a:r>
              <a:rPr lang="en-GB" dirty="0">
                <a:solidFill>
                  <a:schemeClr val="tx2"/>
                </a:solidFill>
                <a:latin typeface="Overpass Light"/>
                <a:cs typeface="Overpass Light"/>
              </a:rPr>
              <a:t>involved in their production, handling, transport, use and disposal and the </a:t>
            </a:r>
            <a:r>
              <a:rPr lang="en-GB" dirty="0" smtClean="0">
                <a:solidFill>
                  <a:schemeClr val="tx2"/>
                </a:solidFill>
                <a:latin typeface="Overpass Light"/>
                <a:cs typeface="Overpass Light"/>
              </a:rPr>
              <a:t>environment</a:t>
            </a:r>
          </a:p>
          <a:p>
            <a:pPr lvl="2"/>
            <a:r>
              <a:rPr lang="en-GB" dirty="0" smtClean="0">
                <a:solidFill>
                  <a:schemeClr val="tx2"/>
                </a:solidFill>
                <a:latin typeface="Overpass Light"/>
                <a:cs typeface="Overpass Light"/>
              </a:rPr>
              <a:t>Countries </a:t>
            </a:r>
            <a:r>
              <a:rPr lang="en-GB" dirty="0">
                <a:solidFill>
                  <a:schemeClr val="tx2"/>
                </a:solidFill>
                <a:latin typeface="Overpass Light"/>
                <a:cs typeface="Overpass Light"/>
              </a:rPr>
              <a:t>adopting the GHS are “speaking the same language” in the classification of chemicals and hazard </a:t>
            </a:r>
            <a:r>
              <a:rPr lang="en-GB" dirty="0" smtClean="0">
                <a:solidFill>
                  <a:schemeClr val="tx2"/>
                </a:solidFill>
                <a:latin typeface="Overpass Light"/>
                <a:cs typeface="Overpass Light"/>
              </a:rPr>
              <a:t>communicatio</a:t>
            </a:r>
            <a:r>
              <a:rPr lang="en-GB" dirty="0">
                <a:solidFill>
                  <a:schemeClr val="tx2"/>
                </a:solidFill>
                <a:latin typeface="Overpass Light"/>
                <a:cs typeface="Overpass Light"/>
              </a:rPr>
              <a:t>n</a:t>
            </a:r>
            <a:endParaRPr lang="en-GB" dirty="0" smtClean="0">
              <a:solidFill>
                <a:schemeClr val="tx2"/>
              </a:solidFill>
              <a:latin typeface="Overpass Light"/>
              <a:cs typeface="Overpass Light"/>
            </a:endParaRPr>
          </a:p>
          <a:p>
            <a:pPr lvl="2"/>
            <a:r>
              <a:rPr lang="en-GB" dirty="0">
                <a:solidFill>
                  <a:schemeClr val="tx2"/>
                </a:solidFill>
              </a:rPr>
              <a:t>Useful for workers, transport workers, emergency responders and consumers in identifying </a:t>
            </a:r>
            <a:r>
              <a:rPr lang="en-GB" dirty="0" smtClean="0">
                <a:solidFill>
                  <a:schemeClr val="tx2"/>
                </a:solidFill>
              </a:rPr>
              <a:t>hazards </a:t>
            </a:r>
            <a:endParaRPr lang="es-ES" dirty="0">
              <a:solidFill>
                <a:schemeClr val="tx2"/>
              </a:solidFill>
            </a:endParaRPr>
          </a:p>
        </p:txBody>
      </p:sp>
      <p:pic>
        <p:nvPicPr>
          <p:cNvPr id="3" name="Imagen 2" descr="68_slide-misc.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0006" y="1004131"/>
            <a:ext cx="4839008" cy="5412839"/>
          </a:xfrm>
          <a:prstGeom prst="rect">
            <a:avLst/>
          </a:prstGeom>
        </p:spPr>
      </p:pic>
    </p:spTree>
    <p:extLst>
      <p:ext uri="{BB962C8B-B14F-4D97-AF65-F5344CB8AC3E}">
        <p14:creationId xmlns:p14="http://schemas.microsoft.com/office/powerpoint/2010/main" val="160050347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a:xfrm>
            <a:off x="490537" y="1423195"/>
            <a:ext cx="6222875" cy="491603"/>
          </a:xfrm>
        </p:spPr>
        <p:txBody>
          <a:bodyPr/>
          <a:lstStyle/>
          <a:p>
            <a:r>
              <a:rPr lang="en-GB" b="0" dirty="0">
                <a:solidFill>
                  <a:srgbClr val="1E2DBE"/>
                </a:solidFill>
              </a:rPr>
              <a:t>GHS Labels</a:t>
            </a: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69</a:t>
            </a:fld>
            <a:endParaRPr lang="en-GB"/>
          </a:p>
        </p:txBody>
      </p:sp>
      <p:pic>
        <p:nvPicPr>
          <p:cNvPr id="8" name="Imagen 7" descr="69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1396" y="1572631"/>
            <a:ext cx="6140875" cy="44602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63173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7713662" cy="392905"/>
          </a:xfrm>
        </p:spPr>
        <p:txBody>
          <a:bodyPr/>
          <a:lstStyle/>
          <a:p>
            <a:r>
              <a:rPr lang="fr-CH" b="0" dirty="0"/>
              <a:t>Day </a:t>
            </a:r>
            <a:r>
              <a:rPr lang="fr-CH" b="0" dirty="0" smtClean="0"/>
              <a:t>2: </a:t>
            </a:r>
            <a:r>
              <a:rPr lang="fr-CH" b="0" dirty="0"/>
              <a:t>Training agenda for the module workshop </a:t>
            </a:r>
            <a:endParaRPr lang="es-ES" b="0"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4081953698"/>
              </p:ext>
            </p:extLst>
          </p:nvPr>
        </p:nvGraphicFramePr>
        <p:xfrm>
          <a:off x="522994" y="2120882"/>
          <a:ext cx="8506706" cy="4038375"/>
        </p:xfrm>
        <a:graphic>
          <a:graphicData uri="http://schemas.openxmlformats.org/drawingml/2006/table">
            <a:tbl>
              <a:tblPr firstRow="1" bandRow="1">
                <a:tableStyleId>{0660B408-B3CF-4A94-85FC-2B1E0A45F4A2}</a:tableStyleId>
              </a:tblPr>
              <a:tblGrid>
                <a:gridCol w="1026406">
                  <a:extLst>
                    <a:ext uri="{9D8B030D-6E8A-4147-A177-3AD203B41FA5}">
                      <a16:colId xmlns:a16="http://schemas.microsoft.com/office/drawing/2014/main" val="20000"/>
                    </a:ext>
                  </a:extLst>
                </a:gridCol>
                <a:gridCol w="4644732">
                  <a:extLst>
                    <a:ext uri="{9D8B030D-6E8A-4147-A177-3AD203B41FA5}">
                      <a16:colId xmlns:a16="http://schemas.microsoft.com/office/drawing/2014/main" val="20001"/>
                    </a:ext>
                  </a:extLst>
                </a:gridCol>
                <a:gridCol w="2835568">
                  <a:extLst>
                    <a:ext uri="{9D8B030D-6E8A-4147-A177-3AD203B41FA5}">
                      <a16:colId xmlns:a16="http://schemas.microsoft.com/office/drawing/2014/main" val="20002"/>
                    </a:ext>
                  </a:extLst>
                </a:gridCol>
              </a:tblGrid>
              <a:tr h="230455">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effectLst/>
                        </a:rPr>
                        <a:t>TIME</a:t>
                      </a:r>
                      <a:endParaRPr lang="en-GB" sz="105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algn="ctr">
                        <a:lnSpc>
                          <a:spcPct val="90000"/>
                        </a:lnSpc>
                      </a:pPr>
                      <a:r>
                        <a:rPr lang="es-ES" sz="1050" dirty="0" smtClean="0"/>
                        <a:t>TOPIC MATTER</a:t>
                      </a:r>
                      <a:endParaRPr lang="es-ES" sz="1050" dirty="0"/>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effectLst/>
                        </a:rPr>
                        <a:t>ACTIVITY INVOLVEMENT</a:t>
                      </a:r>
                      <a:endParaRPr lang="en-GB" sz="105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0"/>
                  </a:ext>
                </a:extLst>
              </a:tr>
              <a:tr h="467187">
                <a:tc>
                  <a:txBody>
                    <a:bodyPr/>
                    <a:lstStyle/>
                    <a:p>
                      <a:pPr marL="0" marR="0" algn="ctr">
                        <a:lnSpc>
                          <a:spcPct val="107000"/>
                        </a:lnSpc>
                        <a:spcBef>
                          <a:spcPts val="0"/>
                        </a:spcBef>
                        <a:spcAft>
                          <a:spcPts val="0"/>
                        </a:spcAft>
                      </a:pPr>
                      <a:r>
                        <a:rPr lang="en-US" sz="1050" dirty="0" smtClean="0">
                          <a:solidFill>
                            <a:schemeClr val="tx2"/>
                          </a:solidFill>
                          <a:effectLst/>
                        </a:rPr>
                        <a:t>08:30-08:40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Revision of day 1 and introduction to day 2</a:t>
                      </a:r>
                      <a:endParaRPr lang="en-GB" sz="1050" dirty="0">
                        <a:solidFill>
                          <a:schemeClr val="tx2"/>
                        </a:solidFill>
                        <a:effectLst/>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Presentation</a:t>
                      </a:r>
                      <a:endParaRPr lang="en-GB" sz="1050" dirty="0" smtClean="0">
                        <a:solidFill>
                          <a:schemeClr val="tx2"/>
                        </a:solidFill>
                        <a:effectLst/>
                      </a:endParaRPr>
                    </a:p>
                    <a:p>
                      <a:pPr marL="0" marR="0">
                        <a:lnSpc>
                          <a:spcPct val="107000"/>
                        </a:lnSpc>
                        <a:spcBef>
                          <a:spcPts val="0"/>
                        </a:spcBef>
                        <a:spcAft>
                          <a:spcPts val="0"/>
                        </a:spcAft>
                      </a:pPr>
                      <a:r>
                        <a:rPr lang="en-US" sz="1050" dirty="0" smtClean="0">
                          <a:solidFill>
                            <a:schemeClr val="tx2"/>
                          </a:solidFill>
                          <a:effectLst/>
                        </a:rPr>
                        <a:t>Trainer and participants</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1"/>
                  </a:ext>
                </a:extLst>
              </a:tr>
              <a:tr h="316353">
                <a:tc>
                  <a:txBody>
                    <a:bodyPr/>
                    <a:lstStyle/>
                    <a:p>
                      <a:pPr marL="0" marR="0" algn="ctr">
                        <a:lnSpc>
                          <a:spcPct val="107000"/>
                        </a:lnSpc>
                        <a:spcBef>
                          <a:spcPts val="0"/>
                        </a:spcBef>
                        <a:spcAft>
                          <a:spcPts val="0"/>
                        </a:spcAft>
                      </a:pPr>
                      <a:r>
                        <a:rPr lang="en-US" sz="1050" dirty="0" smtClean="0">
                          <a:solidFill>
                            <a:schemeClr val="tx2"/>
                          </a:solidFill>
                          <a:effectLst/>
                        </a:rPr>
                        <a:t>08:40-10:00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Session 4: Hierarchy of Controls</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Presentation </a:t>
                      </a:r>
                      <a:endParaRPr lang="en-GB" sz="1050" dirty="0" smtClean="0">
                        <a:solidFill>
                          <a:schemeClr val="tx2"/>
                        </a:solidFill>
                        <a:effectLst/>
                      </a:endParaRPr>
                    </a:p>
                    <a:p>
                      <a:pPr marL="0" marR="0">
                        <a:lnSpc>
                          <a:spcPct val="107000"/>
                        </a:lnSpc>
                        <a:spcBef>
                          <a:spcPts val="0"/>
                        </a:spcBef>
                        <a:spcAft>
                          <a:spcPts val="0"/>
                        </a:spcAft>
                      </a:pPr>
                      <a:r>
                        <a:rPr lang="en-US" sz="1050" dirty="0" smtClean="0">
                          <a:solidFill>
                            <a:schemeClr val="tx2"/>
                          </a:solidFill>
                          <a:effectLst/>
                        </a:rPr>
                        <a:t>Trainer</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2"/>
                  </a:ext>
                </a:extLst>
              </a:tr>
              <a:tr h="251661">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10:00-10:30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Coffee/Tea Break</a:t>
                      </a:r>
                      <a:endParaRPr lang="en-GB" sz="1050" dirty="0" smtClean="0">
                        <a:solidFill>
                          <a:schemeClr val="tx2"/>
                        </a:solidFill>
                        <a:effectLst/>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3"/>
                  </a:ext>
                </a:extLst>
              </a:tr>
              <a:tr h="328059">
                <a:tc>
                  <a:txBody>
                    <a:bodyPr/>
                    <a:lstStyle/>
                    <a:p>
                      <a:pPr marL="0" marR="0" algn="ctr">
                        <a:lnSpc>
                          <a:spcPct val="107000"/>
                        </a:lnSpc>
                        <a:spcBef>
                          <a:spcPts val="0"/>
                        </a:spcBef>
                        <a:spcAft>
                          <a:spcPts val="0"/>
                        </a:spcAft>
                      </a:pPr>
                      <a:r>
                        <a:rPr lang="en-US" sz="1050" dirty="0" smtClean="0">
                          <a:solidFill>
                            <a:schemeClr val="tx2"/>
                          </a:solidFill>
                          <a:effectLst/>
                        </a:rPr>
                        <a:t>10:30-11:00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Ready Made Garment exercise</a:t>
                      </a:r>
                      <a:endParaRPr lang="en-GB" sz="1050" dirty="0">
                        <a:solidFill>
                          <a:schemeClr val="tx2"/>
                        </a:solidFill>
                        <a:effectLst/>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All Plenary discussions </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4"/>
                  </a:ext>
                </a:extLst>
              </a:tr>
              <a:tr h="316353">
                <a:tc>
                  <a:txBody>
                    <a:bodyPr/>
                    <a:lstStyle/>
                    <a:p>
                      <a:pPr marL="0" marR="0" algn="ctr">
                        <a:lnSpc>
                          <a:spcPct val="107000"/>
                        </a:lnSpc>
                        <a:spcBef>
                          <a:spcPts val="0"/>
                        </a:spcBef>
                        <a:spcAft>
                          <a:spcPts val="0"/>
                        </a:spcAft>
                      </a:pPr>
                      <a:r>
                        <a:rPr lang="en-US" sz="1050" dirty="0" smtClean="0">
                          <a:solidFill>
                            <a:schemeClr val="tx2"/>
                          </a:solidFill>
                          <a:effectLst/>
                        </a:rPr>
                        <a:t>11:00-12:30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Session 5: Risk assessment the process (continued)</a:t>
                      </a:r>
                      <a:endParaRPr lang="en-GB" sz="1050" dirty="0" smtClean="0">
                        <a:solidFill>
                          <a:schemeClr val="tx2"/>
                        </a:solidFill>
                        <a:effectLst/>
                      </a:endParaRPr>
                    </a:p>
                    <a:p>
                      <a:pPr marL="0" marR="0">
                        <a:lnSpc>
                          <a:spcPct val="107000"/>
                        </a:lnSpc>
                        <a:spcBef>
                          <a:spcPts val="0"/>
                        </a:spcBef>
                        <a:spcAft>
                          <a:spcPts val="0"/>
                        </a:spcAft>
                      </a:pPr>
                      <a:r>
                        <a:rPr lang="en-US" sz="1050" dirty="0" smtClean="0">
                          <a:solidFill>
                            <a:schemeClr val="tx2"/>
                          </a:solidFill>
                          <a:effectLst/>
                        </a:rPr>
                        <a:t>Factory Exercise 3. Suggest control measures</a:t>
                      </a:r>
                      <a:endParaRPr lang="en-GB" sz="1050" dirty="0" smtClean="0">
                        <a:solidFill>
                          <a:schemeClr val="tx2"/>
                        </a:solidFill>
                        <a:effectLst/>
                      </a:endParaRPr>
                    </a:p>
                    <a:p>
                      <a:pPr marL="0" marR="0">
                        <a:lnSpc>
                          <a:spcPct val="107000"/>
                        </a:lnSpc>
                        <a:spcBef>
                          <a:spcPts val="0"/>
                        </a:spcBef>
                        <a:spcAft>
                          <a:spcPts val="0"/>
                        </a:spcAft>
                      </a:pPr>
                      <a:r>
                        <a:rPr lang="en-US" sz="1050" dirty="0" smtClean="0">
                          <a:solidFill>
                            <a:schemeClr val="tx2"/>
                          </a:solidFill>
                          <a:effectLst/>
                        </a:rPr>
                        <a:t>Additional Exercise on pillar drill</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Presentation and exercise</a:t>
                      </a:r>
                      <a:endParaRPr lang="en-GB" sz="1050" dirty="0" smtClean="0">
                        <a:solidFill>
                          <a:schemeClr val="tx2"/>
                        </a:solidFill>
                        <a:effectLst/>
                      </a:endParaRPr>
                    </a:p>
                  </a:txBody>
                  <a:tcPr marL="78004" marR="78004" marT="39002" marB="39002"/>
                </a:tc>
                <a:extLst>
                  <a:ext uri="{0D108BD9-81ED-4DB2-BD59-A6C34878D82A}">
                    <a16:rowId xmlns:a16="http://schemas.microsoft.com/office/drawing/2014/main" val="10005"/>
                  </a:ext>
                </a:extLst>
              </a:tr>
              <a:tr h="294204">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12:30-13:30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Lunch</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6"/>
                  </a:ext>
                </a:extLst>
              </a:tr>
              <a:tr h="316353">
                <a:tc>
                  <a:txBody>
                    <a:bodyPr/>
                    <a:lstStyle/>
                    <a:p>
                      <a:pPr marL="0" marR="0" algn="ctr">
                        <a:lnSpc>
                          <a:spcPct val="107000"/>
                        </a:lnSpc>
                        <a:spcBef>
                          <a:spcPts val="0"/>
                        </a:spcBef>
                        <a:spcAft>
                          <a:spcPts val="0"/>
                        </a:spcAft>
                      </a:pPr>
                      <a:r>
                        <a:rPr lang="en-US" sz="1050" dirty="0" smtClean="0">
                          <a:solidFill>
                            <a:schemeClr val="tx2"/>
                          </a:solidFill>
                          <a:effectLst/>
                        </a:rPr>
                        <a:t>13:30-14:30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Session 6: OSH Management systems</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s-ES" sz="1050" dirty="0" smtClean="0">
                          <a:solidFill>
                            <a:schemeClr val="tx2"/>
                          </a:solidFill>
                        </a:rPr>
                        <a:t> </a:t>
                      </a:r>
                      <a:r>
                        <a:rPr lang="en-US" sz="1050" dirty="0" smtClean="0">
                          <a:solidFill>
                            <a:schemeClr val="tx2"/>
                          </a:solidFill>
                          <a:effectLst/>
                        </a:rPr>
                        <a:t>Trainer and participants</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7"/>
                  </a:ext>
                </a:extLst>
              </a:tr>
              <a:tr h="316353">
                <a:tc>
                  <a:txBody>
                    <a:bodyPr/>
                    <a:lstStyle/>
                    <a:p>
                      <a:pPr marL="0" marR="0" algn="ctr">
                        <a:lnSpc>
                          <a:spcPct val="107000"/>
                        </a:lnSpc>
                        <a:spcBef>
                          <a:spcPts val="0"/>
                        </a:spcBef>
                        <a:spcAft>
                          <a:spcPts val="0"/>
                        </a:spcAft>
                      </a:pPr>
                      <a:r>
                        <a:rPr lang="en-US" sz="1050" dirty="0" smtClean="0">
                          <a:solidFill>
                            <a:schemeClr val="tx2"/>
                          </a:solidFill>
                          <a:effectLst/>
                        </a:rPr>
                        <a:t>14:30-15:00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gn="ctr">
                        <a:lnSpc>
                          <a:spcPct val="107000"/>
                        </a:lnSpc>
                        <a:spcBef>
                          <a:spcPts val="0"/>
                        </a:spcBef>
                        <a:spcAft>
                          <a:spcPts val="0"/>
                        </a:spcAft>
                      </a:pPr>
                      <a:r>
                        <a:rPr lang="en-US" sz="1050" dirty="0" smtClean="0">
                          <a:solidFill>
                            <a:schemeClr val="tx2"/>
                          </a:solidFill>
                          <a:effectLst/>
                        </a:rPr>
                        <a:t> Coffee/Tea Break</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8"/>
                  </a:ext>
                </a:extLst>
              </a:tr>
              <a:tr h="425536">
                <a:tc>
                  <a:txBody>
                    <a:bodyPr/>
                    <a:lstStyle/>
                    <a:p>
                      <a:pPr marL="0" marR="0" algn="ctr">
                        <a:lnSpc>
                          <a:spcPct val="107000"/>
                        </a:lnSpc>
                        <a:spcBef>
                          <a:spcPts val="0"/>
                        </a:spcBef>
                        <a:spcAft>
                          <a:spcPts val="0"/>
                        </a:spcAft>
                      </a:pPr>
                      <a:r>
                        <a:rPr lang="en-US" sz="1050" dirty="0" smtClean="0">
                          <a:solidFill>
                            <a:schemeClr val="tx2"/>
                          </a:solidFill>
                          <a:effectLst/>
                        </a:rPr>
                        <a:t>15:00-16:00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30000"/>
                        </a:lnSpc>
                        <a:spcBef>
                          <a:spcPts val="0"/>
                        </a:spcBef>
                        <a:spcAft>
                          <a:spcPts val="0"/>
                        </a:spcAft>
                      </a:pPr>
                      <a:r>
                        <a:rPr lang="en-US" sz="1050" dirty="0" smtClean="0">
                          <a:solidFill>
                            <a:schemeClr val="tx2"/>
                          </a:solidFill>
                          <a:effectLst/>
                        </a:rPr>
                        <a:t>Session 7: Taking action</a:t>
                      </a:r>
                      <a:endParaRPr lang="en-GB" sz="1050" dirty="0" smtClean="0">
                        <a:solidFill>
                          <a:schemeClr val="tx2"/>
                        </a:solidFill>
                        <a:effectLst/>
                      </a:endParaRPr>
                    </a:p>
                    <a:p>
                      <a:pPr marL="0" marR="0">
                        <a:lnSpc>
                          <a:spcPct val="130000"/>
                        </a:lnSpc>
                        <a:spcBef>
                          <a:spcPts val="0"/>
                        </a:spcBef>
                        <a:spcAft>
                          <a:spcPts val="0"/>
                        </a:spcAft>
                      </a:pPr>
                      <a:r>
                        <a:rPr lang="en-US" sz="1050" dirty="0" smtClean="0">
                          <a:solidFill>
                            <a:schemeClr val="tx2"/>
                          </a:solidFill>
                          <a:effectLst/>
                        </a:rPr>
                        <a:t>The action exercise</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130000"/>
                        </a:lnSpc>
                        <a:spcBef>
                          <a:spcPts val="0"/>
                        </a:spcBef>
                        <a:spcAft>
                          <a:spcPts val="0"/>
                        </a:spcAft>
                        <a:buClrTx/>
                        <a:buSzTx/>
                        <a:buFontTx/>
                        <a:buNone/>
                        <a:tabLst/>
                        <a:defRPr/>
                      </a:pPr>
                      <a:r>
                        <a:rPr lang="en-US" sz="1050" dirty="0" smtClean="0">
                          <a:solidFill>
                            <a:schemeClr val="tx2"/>
                          </a:solidFill>
                          <a:effectLst/>
                        </a:rPr>
                        <a:t>Presentation – Trainer</a:t>
                      </a:r>
                    </a:p>
                    <a:p>
                      <a:pPr marL="0" marR="0" indent="0" algn="l" defTabSz="914400" rtl="0" eaLnBrk="1" fontAlgn="auto" latinLnBrk="0" hangingPunct="1">
                        <a:lnSpc>
                          <a:spcPct val="130000"/>
                        </a:lnSpc>
                        <a:spcBef>
                          <a:spcPts val="0"/>
                        </a:spcBef>
                        <a:spcAft>
                          <a:spcPts val="0"/>
                        </a:spcAft>
                        <a:buClrTx/>
                        <a:buSzTx/>
                        <a:buFontTx/>
                        <a:buNone/>
                        <a:tabLst/>
                        <a:defRPr/>
                      </a:pPr>
                      <a:r>
                        <a:rPr lang="en-US" sz="1050" dirty="0" smtClean="0">
                          <a:solidFill>
                            <a:schemeClr val="tx2"/>
                          </a:solidFill>
                          <a:effectLst/>
                        </a:rPr>
                        <a:t>Presentation – Trainer</a:t>
                      </a:r>
                      <a:endParaRPr lang="en-GB" sz="1050" dirty="0" smtClean="0">
                        <a:solidFill>
                          <a:schemeClr val="tx2"/>
                        </a:solidFill>
                        <a:effectLst/>
                      </a:endParaRPr>
                    </a:p>
                  </a:txBody>
                  <a:tcPr marL="78004" marR="78004" marT="39002" marB="39002"/>
                </a:tc>
                <a:extLst>
                  <a:ext uri="{0D108BD9-81ED-4DB2-BD59-A6C34878D82A}">
                    <a16:rowId xmlns:a16="http://schemas.microsoft.com/office/drawing/2014/main" val="10009"/>
                  </a:ext>
                </a:extLst>
              </a:tr>
              <a:tr h="328059">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16:00-16:30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Workshop evaluation and suggestions</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All</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10"/>
                  </a:ext>
                </a:extLst>
              </a:tr>
            </a:tbl>
          </a:graphicData>
        </a:graphic>
      </p:graphicFrame>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a:t>
            </a:fld>
            <a:endParaRPr lang="en-GB"/>
          </a:p>
        </p:txBody>
      </p:sp>
      <p:sp>
        <p:nvSpPr>
          <p:cNvPr id="8" name="Footer Placeholder 4"/>
          <p:cNvSpPr>
            <a:spLocks noGrp="1"/>
          </p:cNvSpPr>
          <p:nvPr>
            <p:ph type="ftr" sz="quarter" idx="4294967295"/>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latin typeface="Overpass Bold"/>
              </a:defRPr>
            </a:lvl1pPr>
          </a:lstStyle>
          <a:p>
            <a:r>
              <a:rPr lang="en-GB" dirty="0" smtClean="0"/>
              <a:t>Advancing social justice, promoting decent work</a:t>
            </a:r>
            <a:endParaRPr lang="en-GB" dirty="0"/>
          </a:p>
        </p:txBody>
      </p:sp>
    </p:spTree>
    <p:extLst>
      <p:ext uri="{BB962C8B-B14F-4D97-AF65-F5344CB8AC3E}">
        <p14:creationId xmlns:p14="http://schemas.microsoft.com/office/powerpoint/2010/main" val="63353138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0635" y="2209733"/>
            <a:ext cx="3481333" cy="4383243"/>
          </a:xfrm>
          <a:prstGeom prst="rect">
            <a:avLst/>
          </a:prstGeom>
        </p:spPr>
      </p:pic>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3" name="Marcador de pie de página 2"/>
          <p:cNvSpPr>
            <a:spLocks noGrp="1"/>
          </p:cNvSpPr>
          <p:nvPr>
            <p:ph type="ftr" sz="quarter" idx="11"/>
          </p:nvPr>
        </p:nvSpPr>
        <p:spPr/>
        <p:txBody>
          <a:bodyPr/>
          <a:lstStyle/>
          <a:p>
            <a:r>
              <a:rPr lang="en-GB" dirty="0" smtClean="0"/>
              <a:t>Advancing social justice, promoting decent work</a:t>
            </a:r>
            <a:endParaRPr lang="en-GB" dirty="0"/>
          </a:p>
        </p:txBody>
      </p:sp>
      <p:sp>
        <p:nvSpPr>
          <p:cNvPr id="4" name="Marcador de número de diapositiva 3"/>
          <p:cNvSpPr>
            <a:spLocks noGrp="1"/>
          </p:cNvSpPr>
          <p:nvPr>
            <p:ph type="sldNum" sz="quarter" idx="12"/>
          </p:nvPr>
        </p:nvSpPr>
        <p:spPr/>
        <p:txBody>
          <a:bodyPr/>
          <a:lstStyle/>
          <a:p>
            <a:fld id="{856227C0-AD57-4F9B-BAE3-EEFB0D0EE427}" type="slidenum">
              <a:rPr lang="en-GB" smtClean="0"/>
              <a:t>70</a:t>
            </a:fld>
            <a:endParaRPr lang="en-GB"/>
          </a:p>
        </p:txBody>
      </p:sp>
      <p:sp>
        <p:nvSpPr>
          <p:cNvPr id="7" name="Título 1"/>
          <p:cNvSpPr txBox="1">
            <a:spLocks/>
          </p:cNvSpPr>
          <p:nvPr/>
        </p:nvSpPr>
        <p:spPr>
          <a:xfrm>
            <a:off x="490537" y="1423195"/>
            <a:ext cx="6199769" cy="745343"/>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GB" altLang="en-US" b="0" dirty="0">
                <a:solidFill>
                  <a:srgbClr val="1E2DBE"/>
                </a:solidFill>
                <a:ea typeface="ＭＳ Ｐゴシック" pitchFamily="80" charset="-128"/>
              </a:rPr>
              <a:t>Safety Data Sheet (SDS)-1</a:t>
            </a:r>
            <a:endParaRPr lang="es-ES" b="0" dirty="0">
              <a:solidFill>
                <a:srgbClr val="1E2DBE"/>
              </a:solidFill>
              <a:latin typeface="Overpass"/>
              <a:cs typeface="Overpass"/>
            </a:endParaRPr>
          </a:p>
        </p:txBody>
      </p:sp>
      <p:sp>
        <p:nvSpPr>
          <p:cNvPr id="8" name="CuadroTexto 7"/>
          <p:cNvSpPr txBox="1"/>
          <p:nvPr/>
        </p:nvSpPr>
        <p:spPr>
          <a:xfrm>
            <a:off x="546711" y="3547677"/>
            <a:ext cx="4332105" cy="2308324"/>
          </a:xfrm>
          <a:prstGeom prst="rect">
            <a:avLst/>
          </a:prstGeom>
          <a:noFill/>
        </p:spPr>
        <p:txBody>
          <a:bodyPr wrap="square" rtlCol="0">
            <a:spAutoFit/>
          </a:bodyPr>
          <a:lstStyle/>
          <a:p>
            <a:pPr marL="261938" indent="-261938"/>
            <a:r>
              <a:rPr lang="en-US" b="1" dirty="0">
                <a:solidFill>
                  <a:schemeClr val="tx2"/>
                </a:solidFill>
                <a:latin typeface="Overpass Light"/>
                <a:cs typeface="Overpass Light"/>
              </a:rPr>
              <a:t>1</a:t>
            </a:r>
            <a:r>
              <a:rPr lang="en-US" b="1" dirty="0" smtClean="0">
                <a:solidFill>
                  <a:schemeClr val="tx2"/>
                </a:solidFill>
                <a:latin typeface="Overpass Light"/>
                <a:cs typeface="Overpass Light"/>
              </a:rPr>
              <a:t>.	Identification</a:t>
            </a:r>
            <a:r>
              <a:rPr lang="en-US" dirty="0">
                <a:solidFill>
                  <a:schemeClr val="tx2"/>
                </a:solidFill>
                <a:latin typeface="Overpass Light"/>
                <a:cs typeface="Overpass Light"/>
              </a:rPr>
              <a:t>: for product and </a:t>
            </a:r>
            <a:r>
              <a:rPr lang="en-US" dirty="0" smtClean="0">
                <a:solidFill>
                  <a:schemeClr val="tx2"/>
                </a:solidFill>
                <a:latin typeface="Overpass Light"/>
                <a:cs typeface="Overpass Light"/>
              </a:rPr>
              <a:t>supplier</a:t>
            </a:r>
            <a:endParaRPr lang="en-US" dirty="0">
              <a:solidFill>
                <a:schemeClr val="tx2"/>
              </a:solidFill>
              <a:latin typeface="Overpass Light"/>
              <a:cs typeface="Overpass Light"/>
            </a:endParaRPr>
          </a:p>
          <a:p>
            <a:pPr marL="261938" indent="-261938"/>
            <a:r>
              <a:rPr lang="en-US" b="1" dirty="0">
                <a:solidFill>
                  <a:schemeClr val="tx2"/>
                </a:solidFill>
                <a:latin typeface="Overpass Light"/>
                <a:cs typeface="Overpass Light"/>
              </a:rPr>
              <a:t>2. Hazards:</a:t>
            </a:r>
            <a:r>
              <a:rPr lang="en-US" dirty="0">
                <a:solidFill>
                  <a:schemeClr val="tx2"/>
                </a:solidFill>
                <a:latin typeface="Overpass Light"/>
                <a:cs typeface="Overpass Light"/>
              </a:rPr>
              <a:t> physical (fire, reactivity, </a:t>
            </a:r>
            <a:r>
              <a:rPr lang="en-US" dirty="0" err="1">
                <a:solidFill>
                  <a:schemeClr val="tx2"/>
                </a:solidFill>
                <a:latin typeface="Overpass Light"/>
                <a:cs typeface="Overpass Light"/>
              </a:rPr>
              <a:t>corrosivity</a:t>
            </a:r>
            <a:r>
              <a:rPr lang="en-US" dirty="0">
                <a:solidFill>
                  <a:schemeClr val="tx2"/>
                </a:solidFill>
                <a:latin typeface="Overpass Light"/>
                <a:cs typeface="Overpass Light"/>
              </a:rPr>
              <a:t>) and </a:t>
            </a:r>
            <a:r>
              <a:rPr lang="en-US" dirty="0" smtClean="0">
                <a:solidFill>
                  <a:schemeClr val="tx2"/>
                </a:solidFill>
                <a:latin typeface="Overpass Light"/>
                <a:cs typeface="Overpass Light"/>
              </a:rPr>
              <a:t>health</a:t>
            </a:r>
            <a:endParaRPr lang="en-US" dirty="0">
              <a:solidFill>
                <a:schemeClr val="tx2"/>
              </a:solidFill>
              <a:latin typeface="Overpass Light"/>
              <a:cs typeface="Overpass Light"/>
            </a:endParaRPr>
          </a:p>
          <a:p>
            <a:pPr marL="261938" indent="-261938"/>
            <a:r>
              <a:rPr lang="en-US" b="1" dirty="0">
                <a:solidFill>
                  <a:schemeClr val="tx2"/>
                </a:solidFill>
                <a:latin typeface="Overpass Light"/>
                <a:cs typeface="Overpass Light"/>
              </a:rPr>
              <a:t>3. Prevention:</a:t>
            </a:r>
            <a:r>
              <a:rPr lang="en-US" dirty="0">
                <a:solidFill>
                  <a:schemeClr val="tx2"/>
                </a:solidFill>
                <a:latin typeface="Overpass Light"/>
                <a:cs typeface="Overpass Light"/>
              </a:rPr>
              <a:t> steps to work safely, reduce or prevent exposure, or in an </a:t>
            </a:r>
            <a:r>
              <a:rPr lang="en-US" dirty="0" smtClean="0">
                <a:solidFill>
                  <a:schemeClr val="tx2"/>
                </a:solidFill>
                <a:latin typeface="Overpass Light"/>
                <a:cs typeface="Overpass Light"/>
              </a:rPr>
              <a:t>emergency</a:t>
            </a:r>
            <a:endParaRPr lang="en-US" dirty="0">
              <a:solidFill>
                <a:schemeClr val="tx2"/>
              </a:solidFill>
              <a:latin typeface="Overpass Light"/>
              <a:cs typeface="Overpass Light"/>
            </a:endParaRPr>
          </a:p>
          <a:p>
            <a:pPr marL="261938" indent="-261938"/>
            <a:r>
              <a:rPr lang="en-US" b="1" dirty="0">
                <a:solidFill>
                  <a:schemeClr val="tx2"/>
                </a:solidFill>
                <a:latin typeface="Overpass Light"/>
                <a:cs typeface="Overpass Light"/>
              </a:rPr>
              <a:t>4. Response</a:t>
            </a:r>
            <a:r>
              <a:rPr lang="en-US" dirty="0">
                <a:solidFill>
                  <a:schemeClr val="tx2"/>
                </a:solidFill>
                <a:latin typeface="Overpass Light"/>
                <a:cs typeface="Overpass Light"/>
              </a:rPr>
              <a:t>: in various situations (e.g., first-aid, fire, accidental release</a:t>
            </a:r>
            <a:r>
              <a:rPr lang="en-US" dirty="0" smtClean="0">
                <a:solidFill>
                  <a:schemeClr val="tx2"/>
                </a:solidFill>
                <a:latin typeface="Overpass Light"/>
                <a:cs typeface="Overpass Light"/>
              </a:rPr>
              <a:t>)</a:t>
            </a:r>
            <a:endParaRPr lang="en-US" dirty="0">
              <a:solidFill>
                <a:schemeClr val="tx2"/>
              </a:solidFill>
              <a:latin typeface="Overpass Light"/>
              <a:cs typeface="Overpass Light"/>
            </a:endParaRPr>
          </a:p>
        </p:txBody>
      </p:sp>
      <p:sp>
        <p:nvSpPr>
          <p:cNvPr id="9" name="CuadroTexto 8"/>
          <p:cNvSpPr txBox="1"/>
          <p:nvPr/>
        </p:nvSpPr>
        <p:spPr>
          <a:xfrm>
            <a:off x="584651" y="2055887"/>
            <a:ext cx="4939297" cy="1338828"/>
          </a:xfrm>
          <a:prstGeom prst="rect">
            <a:avLst/>
          </a:prstGeom>
          <a:noFill/>
        </p:spPr>
        <p:txBody>
          <a:bodyPr wrap="square" rtlCol="0">
            <a:spAutoFit/>
          </a:bodyPr>
          <a:lstStyle/>
          <a:p>
            <a:r>
              <a:rPr lang="en-GB" b="1" dirty="0">
                <a:solidFill>
                  <a:schemeClr val="accent2"/>
                </a:solidFill>
                <a:latin typeface="Overpass Light"/>
                <a:ea typeface="ＭＳ Ｐゴシック" pitchFamily="80" charset="-128"/>
                <a:cs typeface="Overpass Light"/>
              </a:rPr>
              <a:t>M</a:t>
            </a:r>
            <a:r>
              <a:rPr lang="en-US" b="1" dirty="0" err="1">
                <a:solidFill>
                  <a:schemeClr val="accent2"/>
                </a:solidFill>
                <a:latin typeface="Overpass Light"/>
                <a:cs typeface="Overpass Light"/>
              </a:rPr>
              <a:t>ain</a:t>
            </a:r>
            <a:r>
              <a:rPr lang="en-US" b="1" dirty="0">
                <a:solidFill>
                  <a:schemeClr val="accent2"/>
                </a:solidFill>
                <a:latin typeface="Overpass Light"/>
                <a:cs typeface="Overpass Light"/>
              </a:rPr>
              <a:t> purposes</a:t>
            </a:r>
            <a:r>
              <a:rPr lang="en-US" b="1" dirty="0" smtClean="0">
                <a:solidFill>
                  <a:schemeClr val="accent2"/>
                </a:solidFill>
                <a:latin typeface="Overpass Light"/>
                <a:cs typeface="Overpass Light"/>
              </a:rPr>
              <a:t>:</a:t>
            </a:r>
          </a:p>
          <a:p>
            <a:pPr>
              <a:lnSpc>
                <a:spcPct val="50000"/>
              </a:lnSpc>
            </a:pPr>
            <a:endParaRPr lang="en-GB" altLang="en-US" b="1" dirty="0" smtClean="0">
              <a:solidFill>
                <a:schemeClr val="accent2"/>
              </a:solidFill>
              <a:latin typeface="Overpass Light"/>
              <a:ea typeface="ＭＳ Ｐゴシック" pitchFamily="80" charset="-128"/>
              <a:cs typeface="Overpass Light"/>
            </a:endParaRPr>
          </a:p>
          <a:p>
            <a:r>
              <a:rPr lang="en-GB" altLang="en-US" dirty="0" smtClean="0">
                <a:solidFill>
                  <a:schemeClr val="tx2"/>
                </a:solidFill>
                <a:latin typeface="Overpass Light"/>
                <a:ea typeface="ＭＳ Ｐゴシック" pitchFamily="80" charset="-128"/>
                <a:cs typeface="Overpass Light"/>
              </a:rPr>
              <a:t>Comprehensive </a:t>
            </a:r>
            <a:r>
              <a:rPr lang="en-GB" altLang="en-US" dirty="0">
                <a:solidFill>
                  <a:schemeClr val="tx2"/>
                </a:solidFill>
                <a:latin typeface="Overpass Light"/>
                <a:ea typeface="ＭＳ Ｐゴシック" pitchFamily="80" charset="-128"/>
                <a:cs typeface="Overpass Light"/>
              </a:rPr>
              <a:t>information on hazards: e.g. how the product may harm users and guidance on precautions needed</a:t>
            </a:r>
            <a:r>
              <a:rPr lang="en-GB" altLang="en-US" dirty="0" smtClean="0">
                <a:solidFill>
                  <a:schemeClr val="tx2"/>
                </a:solidFill>
                <a:latin typeface="Overpass Light"/>
                <a:ea typeface="ＭＳ Ｐゴシック" pitchFamily="80" charset="-128"/>
                <a:cs typeface="Overpass Light"/>
              </a:rPr>
              <a:t>.</a:t>
            </a:r>
            <a:endParaRPr lang="en-GB" altLang="en-US" dirty="0">
              <a:solidFill>
                <a:schemeClr val="tx2"/>
              </a:solidFill>
              <a:latin typeface="Overpass Light"/>
              <a:ea typeface="ＭＳ Ｐゴシック" pitchFamily="80" charset="-128"/>
              <a:cs typeface="Overpass Light"/>
            </a:endParaRPr>
          </a:p>
        </p:txBody>
      </p:sp>
      <p:pic>
        <p:nvPicPr>
          <p:cNvPr id="10" name="Imagen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0746" y="2232142"/>
            <a:ext cx="3090817" cy="3509597"/>
          </a:xfrm>
          <a:prstGeom prst="rect">
            <a:avLst/>
          </a:prstGeom>
          <a:noFill/>
          <a:ln>
            <a:noFill/>
          </a:ln>
        </p:spPr>
      </p:pic>
    </p:spTree>
    <p:extLst>
      <p:ext uri="{BB962C8B-B14F-4D97-AF65-F5344CB8AC3E}">
        <p14:creationId xmlns:p14="http://schemas.microsoft.com/office/powerpoint/2010/main" val="259554351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SDS-2</a:t>
            </a:r>
            <a:endParaRPr lang="es-ES" b="0" dirty="0"/>
          </a:p>
        </p:txBody>
      </p:sp>
      <p:sp>
        <p:nvSpPr>
          <p:cNvPr id="3" name="Marcador de contenido 2"/>
          <p:cNvSpPr>
            <a:spLocks noGrp="1"/>
          </p:cNvSpPr>
          <p:nvPr>
            <p:ph idx="1"/>
          </p:nvPr>
        </p:nvSpPr>
        <p:spPr>
          <a:xfrm>
            <a:off x="490538" y="2393950"/>
            <a:ext cx="10186543" cy="3482975"/>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SDS </a:t>
            </a:r>
            <a:r>
              <a:rPr lang="en-GB" b="0" dirty="0">
                <a:solidFill>
                  <a:schemeClr val="tx2"/>
                </a:solidFill>
                <a:latin typeface="Overpass Light"/>
                <a:cs typeface="Overpass Light"/>
              </a:rPr>
              <a:t>help users of chemicals as a source of information for risk assessment. They describe the hazards the </a:t>
            </a:r>
            <a:r>
              <a:rPr lang="en-GB" b="0" dirty="0">
                <a:solidFill>
                  <a:srgbClr val="000000"/>
                </a:solidFill>
                <a:latin typeface="Overpass Light"/>
                <a:cs typeface="Overpass Light"/>
              </a:rPr>
              <a:t>chemical presents, and give information on handling, storage and emergency measures in case of </a:t>
            </a:r>
            <a:r>
              <a:rPr lang="en-GB" b="0" dirty="0" smtClean="0">
                <a:solidFill>
                  <a:srgbClr val="000000"/>
                </a:solidFill>
                <a:latin typeface="Overpass Light"/>
                <a:cs typeface="Overpass Light"/>
              </a:rPr>
              <a:t>accident</a:t>
            </a:r>
            <a:endParaRPr lang="en-GB" dirty="0" smtClean="0">
              <a:solidFill>
                <a:srgbClr val="000000"/>
              </a:solidFill>
              <a:latin typeface="Overpass Light"/>
              <a:cs typeface="Overpass Light"/>
            </a:endParaRPr>
          </a:p>
          <a:p>
            <a:pPr eaLnBrk="0" fontAlgn="base" hangingPunct="0">
              <a:lnSpc>
                <a:spcPct val="150000"/>
              </a:lnSpc>
              <a:spcBef>
                <a:spcPct val="0"/>
              </a:spcBef>
              <a:spcAft>
                <a:spcPct val="0"/>
              </a:spcAft>
              <a:buClr>
                <a:schemeClr val="accent2"/>
              </a:buClr>
            </a:pPr>
            <a:endParaRPr lang="en-GB" dirty="0" smtClean="0">
              <a:solidFill>
                <a:srgbClr val="000000"/>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rgbClr val="000000"/>
                </a:solidFill>
                <a:cs typeface="Overpass Bold"/>
              </a:rPr>
              <a:t>On </a:t>
            </a:r>
            <a:r>
              <a:rPr lang="en-GB" b="0" dirty="0">
                <a:solidFill>
                  <a:srgbClr val="000000"/>
                </a:solidFill>
                <a:cs typeface="Overpass Bold"/>
              </a:rPr>
              <a:t>their own they are not sufficient to identify all appropriate control </a:t>
            </a:r>
            <a:r>
              <a:rPr lang="en-GB" b="0" dirty="0" smtClean="0">
                <a:solidFill>
                  <a:srgbClr val="000000"/>
                </a:solidFill>
                <a:cs typeface="Overpass Bold"/>
              </a:rPr>
              <a:t>measures</a:t>
            </a:r>
          </a:p>
          <a:p>
            <a:pPr eaLnBrk="0" fontAlgn="base" hangingPunct="0">
              <a:lnSpc>
                <a:spcPct val="80000"/>
              </a:lnSpc>
              <a:spcBef>
                <a:spcPct val="0"/>
              </a:spcBef>
              <a:spcAft>
                <a:spcPct val="0"/>
              </a:spcAft>
              <a:buClr>
                <a:schemeClr val="accent2"/>
              </a:buClr>
            </a:pPr>
            <a:endParaRPr lang="en-GB" b="0" dirty="0">
              <a:solidFill>
                <a:srgbClr val="000000"/>
              </a:solidFill>
              <a:latin typeface="Overpass Light"/>
              <a:cs typeface="Overpass Light"/>
            </a:endParaRPr>
          </a:p>
          <a:p>
            <a:pPr marL="920750" lvl="1" indent="-285750">
              <a:buClr>
                <a:schemeClr val="accent1"/>
              </a:buClr>
              <a:buFont typeface="Lucida Grande"/>
              <a:buChar char="►"/>
            </a:pPr>
            <a:r>
              <a:rPr lang="en-GB" dirty="0">
                <a:solidFill>
                  <a:srgbClr val="000000"/>
                </a:solidFill>
                <a:latin typeface="Overpass Light"/>
                <a:cs typeface="Overpass Light"/>
              </a:rPr>
              <a:t>For example is the chemical used in a liquid form on a rag, or sprayed as an aerosol? How is it decanted from the main storage vessel? </a:t>
            </a:r>
          </a:p>
          <a:p>
            <a:pPr marL="920750" lvl="1" indent="-285750">
              <a:buClr>
                <a:schemeClr val="accent1"/>
              </a:buClr>
              <a:buFont typeface="Lucida Grande"/>
              <a:buChar char="►"/>
            </a:pPr>
            <a:r>
              <a:rPr lang="en-GB" dirty="0">
                <a:solidFill>
                  <a:srgbClr val="000000"/>
                </a:solidFill>
                <a:latin typeface="Overpass Light"/>
                <a:cs typeface="Overpass Light"/>
              </a:rPr>
              <a:t>The SDS does not cover these matters</a:t>
            </a:r>
          </a:p>
          <a:p>
            <a:pPr marL="285750" lvl="0" indent="-285750" eaLnBrk="0" fontAlgn="base" hangingPunct="0">
              <a:lnSpc>
                <a:spcPct val="150000"/>
              </a:lnSpc>
              <a:spcBef>
                <a:spcPct val="0"/>
              </a:spcBef>
              <a:spcAft>
                <a:spcPct val="0"/>
              </a:spcAft>
              <a:buClr>
                <a:schemeClr val="accent2"/>
              </a:buClr>
              <a:buFont typeface="Arial Unicode MS"/>
              <a:buChar char="▶"/>
            </a:pPr>
            <a:endParaRPr lang="en-US" altLang="es-ES" b="0" dirty="0" smtClean="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71</a:t>
            </a:fld>
            <a:endParaRPr lang="en-GB"/>
          </a:p>
        </p:txBody>
      </p:sp>
    </p:spTree>
    <p:extLst>
      <p:ext uri="{BB962C8B-B14F-4D97-AF65-F5344CB8AC3E}">
        <p14:creationId xmlns:p14="http://schemas.microsoft.com/office/powerpoint/2010/main" val="69758923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Visual representation of hazards</a:t>
            </a:r>
            <a:r>
              <a:rPr lang="en-US" b="0" dirty="0" smtClean="0"/>
              <a:t>?</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72</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7995" y="1577323"/>
            <a:ext cx="4357801" cy="4994028"/>
          </a:xfrm>
          <a:prstGeom prst="rect">
            <a:avLst/>
          </a:prstGeom>
        </p:spPr>
      </p:pic>
      <p:sp>
        <p:nvSpPr>
          <p:cNvPr id="10" name="Content Placeholder 2"/>
          <p:cNvSpPr txBox="1">
            <a:spLocks/>
          </p:cNvSpPr>
          <p:nvPr/>
        </p:nvSpPr>
        <p:spPr>
          <a:xfrm>
            <a:off x="409897" y="2168679"/>
            <a:ext cx="4710844" cy="3950117"/>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GB" dirty="0" smtClean="0">
                <a:solidFill>
                  <a:schemeClr val="tx2"/>
                </a:solidFill>
                <a:latin typeface="Overpass Light"/>
                <a:cs typeface="Overpass Light"/>
              </a:rPr>
              <a:t>Using </a:t>
            </a:r>
            <a:r>
              <a:rPr lang="en-GB" dirty="0">
                <a:solidFill>
                  <a:schemeClr val="tx2"/>
                </a:solidFill>
                <a:latin typeface="Overpass Light"/>
                <a:cs typeface="Overpass Light"/>
              </a:rPr>
              <a:t>the checklist, you identify if a hazard exists in a particular work </a:t>
            </a:r>
            <a:r>
              <a:rPr lang="en-GB" dirty="0" smtClean="0">
                <a:solidFill>
                  <a:schemeClr val="tx2"/>
                </a:solidFill>
                <a:latin typeface="Overpass Light"/>
                <a:cs typeface="Overpass Light"/>
              </a:rPr>
              <a:t>area</a:t>
            </a:r>
          </a:p>
          <a:p>
            <a:pPr lvl="2"/>
            <a:endParaRPr lang="en-GB" dirty="0" smtClean="0">
              <a:solidFill>
                <a:schemeClr val="tx2"/>
              </a:solidFill>
              <a:latin typeface="Overpass Light"/>
              <a:cs typeface="Overpass Light"/>
            </a:endParaRPr>
          </a:p>
          <a:p>
            <a:pPr lvl="2"/>
            <a:r>
              <a:rPr lang="en-GB" dirty="0" smtClean="0">
                <a:solidFill>
                  <a:schemeClr val="tx2"/>
                </a:solidFill>
                <a:latin typeface="Overpass Light"/>
                <a:cs typeface="Overpass Light"/>
              </a:rPr>
              <a:t>You </a:t>
            </a:r>
            <a:r>
              <a:rPr lang="en-GB" dirty="0">
                <a:solidFill>
                  <a:schemeClr val="tx2"/>
                </a:solidFill>
                <a:latin typeface="Overpass Light"/>
                <a:cs typeface="Overpass Light"/>
              </a:rPr>
              <a:t>can create a map of the work area and plot exactly where the hazard </a:t>
            </a:r>
            <a:r>
              <a:rPr lang="en-GB" dirty="0" smtClean="0">
                <a:solidFill>
                  <a:schemeClr val="tx2"/>
                </a:solidFill>
                <a:latin typeface="Overpass Light"/>
                <a:cs typeface="Overpass Light"/>
              </a:rPr>
              <a:t>exists</a:t>
            </a:r>
          </a:p>
          <a:p>
            <a:pPr lvl="2"/>
            <a:endParaRPr lang="en-GB" dirty="0" smtClean="0">
              <a:solidFill>
                <a:schemeClr val="tx2"/>
              </a:solidFill>
              <a:latin typeface="Overpass Light"/>
              <a:cs typeface="Overpass Light"/>
            </a:endParaRPr>
          </a:p>
          <a:p>
            <a:pPr lvl="2"/>
            <a:r>
              <a:rPr lang="en-GB" dirty="0" smtClean="0">
                <a:solidFill>
                  <a:schemeClr val="tx2"/>
                </a:solidFill>
                <a:latin typeface="Overpass Light"/>
                <a:cs typeface="Overpass Light"/>
              </a:rPr>
              <a:t>You </a:t>
            </a:r>
            <a:r>
              <a:rPr lang="en-GB" dirty="0">
                <a:solidFill>
                  <a:schemeClr val="tx2"/>
                </a:solidFill>
                <a:latin typeface="Overpass Light"/>
                <a:cs typeface="Overpass Light"/>
              </a:rPr>
              <a:t>can then write a description of the </a:t>
            </a:r>
            <a:r>
              <a:rPr lang="en-GB" dirty="0" smtClean="0">
                <a:solidFill>
                  <a:schemeClr val="tx2"/>
                </a:solidFill>
                <a:latin typeface="Overpass Light"/>
                <a:cs typeface="Overpass Light"/>
              </a:rPr>
              <a:t>hazard</a:t>
            </a:r>
          </a:p>
          <a:p>
            <a:pPr lvl="2"/>
            <a:endParaRPr lang="en-GB" dirty="0" smtClean="0">
              <a:solidFill>
                <a:schemeClr val="tx2"/>
              </a:solidFill>
              <a:latin typeface="Overpass Light"/>
              <a:cs typeface="Overpass Light"/>
            </a:endParaRPr>
          </a:p>
          <a:p>
            <a:pPr lvl="2"/>
            <a:r>
              <a:rPr lang="en-GB" dirty="0" smtClean="0">
                <a:solidFill>
                  <a:schemeClr val="tx2"/>
                </a:solidFill>
                <a:latin typeface="Overpass Light"/>
                <a:cs typeface="Overpass Light"/>
              </a:rPr>
              <a:t>You </a:t>
            </a:r>
            <a:r>
              <a:rPr lang="en-GB" dirty="0">
                <a:solidFill>
                  <a:schemeClr val="tx2"/>
                </a:solidFill>
                <a:latin typeface="Overpass Light"/>
                <a:cs typeface="Overpass Light"/>
              </a:rPr>
              <a:t>will use this visual map later when identifying the risk control measures to take</a:t>
            </a:r>
          </a:p>
          <a:p>
            <a:pPr lvl="2"/>
            <a:endParaRPr lang="en-US" dirty="0" smtClean="0">
              <a:latin typeface="Overpass Light"/>
              <a:cs typeface="Overpass Light"/>
            </a:endParaRPr>
          </a:p>
        </p:txBody>
      </p:sp>
    </p:spTree>
    <p:extLst>
      <p:ext uri="{BB962C8B-B14F-4D97-AF65-F5344CB8AC3E}">
        <p14:creationId xmlns:p14="http://schemas.microsoft.com/office/powerpoint/2010/main" val="401380017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73</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2135" y="887954"/>
            <a:ext cx="7015818" cy="4463041"/>
          </a:xfrm>
          <a:prstGeom prst="rect">
            <a:avLst/>
          </a:prstGeom>
        </p:spPr>
      </p:pic>
      <p:sp>
        <p:nvSpPr>
          <p:cNvPr id="8" name="CuadroTexto 7"/>
          <p:cNvSpPr txBox="1"/>
          <p:nvPr/>
        </p:nvSpPr>
        <p:spPr>
          <a:xfrm>
            <a:off x="2757472" y="5433033"/>
            <a:ext cx="8366564" cy="584776"/>
          </a:xfrm>
          <a:prstGeom prst="rect">
            <a:avLst/>
          </a:prstGeom>
          <a:noFill/>
        </p:spPr>
        <p:txBody>
          <a:bodyPr wrap="square" rtlCol="0">
            <a:spAutoFit/>
          </a:bodyPr>
          <a:lstStyle/>
          <a:p>
            <a:r>
              <a:rPr lang="en-US" dirty="0">
                <a:solidFill>
                  <a:schemeClr val="tx2"/>
                </a:solidFill>
                <a:latin typeface="Overpass Light"/>
                <a:cs typeface="Overpass Light"/>
              </a:rPr>
              <a:t>Risk map for slips and trips in an enterprise kitchen</a:t>
            </a:r>
            <a:endParaRPr lang="es-ES" dirty="0">
              <a:solidFill>
                <a:schemeClr val="tx2"/>
              </a:solidFill>
              <a:latin typeface="Overpass Light"/>
              <a:cs typeface="Overpass Light"/>
            </a:endParaRPr>
          </a:p>
          <a:p>
            <a:r>
              <a:rPr lang="en-US" sz="1400" dirty="0">
                <a:solidFill>
                  <a:schemeClr val="tx2"/>
                </a:solidFill>
                <a:latin typeface="Overpass Light"/>
                <a:cs typeface="Overpass Light"/>
              </a:rPr>
              <a:t>Source: UK </a:t>
            </a:r>
            <a:r>
              <a:rPr lang="en-US" sz="1400" dirty="0" smtClean="0">
                <a:solidFill>
                  <a:schemeClr val="tx2"/>
                </a:solidFill>
                <a:latin typeface="Overpass Light"/>
                <a:cs typeface="Overpass Light"/>
              </a:rPr>
              <a:t>HSE</a:t>
            </a:r>
            <a:endParaRPr lang="es-ES" sz="1400" dirty="0">
              <a:solidFill>
                <a:schemeClr val="tx2"/>
              </a:solidFill>
              <a:latin typeface="Overpass Light"/>
              <a:cs typeface="Overpass Light"/>
            </a:endParaRPr>
          </a:p>
        </p:txBody>
      </p:sp>
    </p:spTree>
    <p:extLst>
      <p:ext uri="{BB962C8B-B14F-4D97-AF65-F5344CB8AC3E}">
        <p14:creationId xmlns:p14="http://schemas.microsoft.com/office/powerpoint/2010/main" val="113120639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74</a:t>
            </a:fld>
            <a:endParaRPr lang="en-GB"/>
          </a:p>
        </p:txBody>
      </p:sp>
      <p:sp>
        <p:nvSpPr>
          <p:cNvPr id="8" name="CuadroTexto 7"/>
          <p:cNvSpPr txBox="1"/>
          <p:nvPr/>
        </p:nvSpPr>
        <p:spPr>
          <a:xfrm>
            <a:off x="2399087" y="4837384"/>
            <a:ext cx="7423419" cy="1200329"/>
          </a:xfrm>
          <a:prstGeom prst="rect">
            <a:avLst/>
          </a:prstGeom>
          <a:noFill/>
        </p:spPr>
        <p:txBody>
          <a:bodyPr wrap="square" rtlCol="0">
            <a:spAutoFit/>
          </a:bodyPr>
          <a:lstStyle/>
          <a:p>
            <a:pPr>
              <a:spcBef>
                <a:spcPct val="0"/>
              </a:spcBef>
            </a:pPr>
            <a:r>
              <a:rPr lang="en-GB" altLang="es-ES" dirty="0">
                <a:solidFill>
                  <a:schemeClr val="tx2"/>
                </a:solidFill>
                <a:latin typeface="Overpass Light"/>
                <a:ea typeface="Calibri" panose="020F0502020204030204" pitchFamily="34" charset="0"/>
                <a:cs typeface="Overpass Light"/>
              </a:rPr>
              <a:t>Start by looking at what is expected to cause harm. Three examples for the woodworking industry are listed in the first column (in red). </a:t>
            </a:r>
          </a:p>
          <a:p>
            <a:pPr>
              <a:spcBef>
                <a:spcPct val="0"/>
              </a:spcBef>
            </a:pPr>
            <a:r>
              <a:rPr lang="en-GB" altLang="es-ES" dirty="0">
                <a:solidFill>
                  <a:schemeClr val="tx2"/>
                </a:solidFill>
                <a:latin typeface="Overpass Light"/>
                <a:cs typeface="Overpass Light"/>
              </a:rPr>
              <a:t>Consider ALL work areas and activities (including maintenance) and involve workers</a:t>
            </a:r>
            <a:r>
              <a:rPr lang="en-GB" altLang="es-ES" dirty="0" smtClean="0">
                <a:solidFill>
                  <a:schemeClr val="tx2"/>
                </a:solidFill>
                <a:latin typeface="Overpass Light"/>
                <a:cs typeface="Overpass Light"/>
              </a:rPr>
              <a:t>!</a:t>
            </a:r>
            <a:endParaRPr lang="en-GB" altLang="es-ES" dirty="0">
              <a:solidFill>
                <a:schemeClr val="tx2"/>
              </a:solidFill>
              <a:latin typeface="Overpass Light"/>
              <a:cs typeface="Overpass Light"/>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5638" y="1404597"/>
            <a:ext cx="7134203" cy="31766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9127227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Factory exercise 1</a:t>
            </a:r>
            <a:r>
              <a:rPr lang="it-IT" b="0" dirty="0"/>
              <a:t> </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75</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3038" y="1880322"/>
            <a:ext cx="5729189" cy="4005161"/>
          </a:xfrm>
          <a:prstGeom prst="rect">
            <a:avLst/>
          </a:prstGeom>
        </p:spPr>
      </p:pic>
      <p:sp>
        <p:nvSpPr>
          <p:cNvPr id="10" name="Content Placeholder 2"/>
          <p:cNvSpPr txBox="1">
            <a:spLocks/>
          </p:cNvSpPr>
          <p:nvPr/>
        </p:nvSpPr>
        <p:spPr>
          <a:xfrm>
            <a:off x="409897" y="2499315"/>
            <a:ext cx="47108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US" sz="2000" dirty="0" smtClean="0">
                <a:solidFill>
                  <a:schemeClr val="tx2"/>
                </a:solidFill>
                <a:latin typeface="Overpass Light" panose="00000400000000000000" pitchFamily="2" charset="0"/>
              </a:rPr>
              <a:t>Individual </a:t>
            </a:r>
            <a:r>
              <a:rPr lang="en-US" sz="2000" dirty="0">
                <a:solidFill>
                  <a:schemeClr val="tx2"/>
                </a:solidFill>
                <a:latin typeface="Overpass Light" panose="00000400000000000000" pitchFamily="2" charset="0"/>
              </a:rPr>
              <a:t>work: Identify hazards at your workplace: write down three hazards present at your </a:t>
            </a:r>
            <a:r>
              <a:rPr lang="en-US" sz="2000" dirty="0" smtClean="0">
                <a:solidFill>
                  <a:schemeClr val="tx2"/>
                </a:solidFill>
                <a:latin typeface="Overpass Light" panose="00000400000000000000" pitchFamily="2" charset="0"/>
              </a:rPr>
              <a:t>workplace</a:t>
            </a:r>
          </a:p>
          <a:p>
            <a:pPr lvl="2"/>
            <a:endParaRPr lang="en-US" sz="2000" dirty="0">
              <a:solidFill>
                <a:schemeClr val="tx2"/>
              </a:solidFill>
              <a:latin typeface="Overpass Light" panose="00000400000000000000" pitchFamily="2" charset="0"/>
            </a:endParaRPr>
          </a:p>
          <a:p>
            <a:pPr lvl="2"/>
            <a:r>
              <a:rPr lang="en-US" sz="2000" dirty="0" smtClean="0">
                <a:solidFill>
                  <a:schemeClr val="tx2"/>
                </a:solidFill>
                <a:latin typeface="Overpass Light" panose="00000400000000000000" pitchFamily="2" charset="0"/>
              </a:rPr>
              <a:t>Identify </a:t>
            </a:r>
            <a:r>
              <a:rPr lang="en-US" sz="2000" dirty="0">
                <a:solidFill>
                  <a:schemeClr val="tx2"/>
                </a:solidFill>
                <a:latin typeface="Overpass Light" panose="00000400000000000000" pitchFamily="2" charset="0"/>
              </a:rPr>
              <a:t>where these hazards are </a:t>
            </a:r>
            <a:r>
              <a:rPr lang="en-US" sz="2000" dirty="0" smtClean="0">
                <a:solidFill>
                  <a:schemeClr val="tx2"/>
                </a:solidFill>
                <a:latin typeface="Overpass Light" panose="00000400000000000000" pitchFamily="2" charset="0"/>
              </a:rPr>
              <a:t>located</a:t>
            </a:r>
            <a:endParaRPr lang="es-ES" sz="2000" dirty="0">
              <a:solidFill>
                <a:schemeClr val="tx2"/>
              </a:solidFill>
              <a:latin typeface="Overpass Light" panose="00000400000000000000" pitchFamily="2" charset="0"/>
            </a:endParaRPr>
          </a:p>
          <a:p>
            <a:pPr lvl="2"/>
            <a:endParaRPr lang="en-US" sz="2000" dirty="0" smtClean="0">
              <a:solidFill>
                <a:schemeClr val="tx2"/>
              </a:solidFill>
              <a:latin typeface="Overpass Light"/>
              <a:cs typeface="Overpass Light"/>
            </a:endParaRPr>
          </a:p>
        </p:txBody>
      </p:sp>
    </p:spTree>
    <p:extLst>
      <p:ext uri="{BB962C8B-B14F-4D97-AF65-F5344CB8AC3E}">
        <p14:creationId xmlns:p14="http://schemas.microsoft.com/office/powerpoint/2010/main" val="173863065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Step 2: Identifying who might be harmed and how</a:t>
            </a: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76</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1203" y="2440663"/>
            <a:ext cx="4745567" cy="3692897"/>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409897" y="2499315"/>
            <a:ext cx="47108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US" dirty="0" smtClean="0">
                <a:solidFill>
                  <a:schemeClr val="tx2"/>
                </a:solidFill>
                <a:latin typeface="Overpass Light"/>
                <a:cs typeface="Overpass Light"/>
              </a:rPr>
              <a:t>For </a:t>
            </a:r>
            <a:r>
              <a:rPr lang="en-US" dirty="0" smtClean="0">
                <a:solidFill>
                  <a:schemeClr val="accent2"/>
                </a:solidFill>
                <a:latin typeface="Overpass Light"/>
                <a:cs typeface="Overpass Light"/>
              </a:rPr>
              <a:t>each hazard </a:t>
            </a:r>
            <a:r>
              <a:rPr lang="en-US" dirty="0" smtClean="0">
                <a:solidFill>
                  <a:schemeClr val="tx2"/>
                </a:solidFill>
                <a:latin typeface="Overpass Light"/>
                <a:cs typeface="Overpass Light"/>
              </a:rPr>
              <a:t>identified, be clear about </a:t>
            </a:r>
            <a:r>
              <a:rPr lang="en-US" dirty="0" smtClean="0">
                <a:solidFill>
                  <a:srgbClr val="FA3C4B"/>
                </a:solidFill>
                <a:latin typeface="Overpass Light"/>
                <a:cs typeface="Overpass Light"/>
              </a:rPr>
              <a:t>who might be </a:t>
            </a:r>
            <a:r>
              <a:rPr lang="en-US" dirty="0" smtClean="0">
                <a:solidFill>
                  <a:schemeClr val="tx2"/>
                </a:solidFill>
                <a:latin typeface="Overpass Light"/>
                <a:cs typeface="Overpass Light"/>
              </a:rPr>
              <a:t>harmed </a:t>
            </a:r>
          </a:p>
          <a:p>
            <a:pPr lvl="2"/>
            <a:endParaRPr lang="en-US" dirty="0" smtClean="0">
              <a:solidFill>
                <a:schemeClr val="tx2"/>
              </a:solidFill>
              <a:latin typeface="Overpass Light"/>
              <a:cs typeface="Overpass Light"/>
            </a:endParaRPr>
          </a:p>
          <a:p>
            <a:pPr lvl="2"/>
            <a:r>
              <a:rPr lang="en-US" dirty="0" smtClean="0">
                <a:solidFill>
                  <a:schemeClr val="tx2"/>
                </a:solidFill>
                <a:latin typeface="Overpass Light"/>
                <a:cs typeface="Overpass Light"/>
              </a:rPr>
              <a:t>Names</a:t>
            </a:r>
            <a:r>
              <a:rPr lang="en-US" dirty="0">
                <a:solidFill>
                  <a:schemeClr val="tx2"/>
                </a:solidFill>
                <a:latin typeface="Overpass Light"/>
                <a:cs typeface="Overpass Light"/>
              </a:rPr>
              <a:t>? not necessarily but  groups of </a:t>
            </a:r>
            <a:r>
              <a:rPr lang="en-US" dirty="0" smtClean="0">
                <a:solidFill>
                  <a:schemeClr val="tx2"/>
                </a:solidFill>
                <a:latin typeface="Overpass Light"/>
                <a:cs typeface="Overpass Light"/>
              </a:rPr>
              <a:t>workers</a:t>
            </a:r>
          </a:p>
          <a:p>
            <a:pPr lvl="2"/>
            <a:endParaRPr lang="en-US" dirty="0" smtClean="0">
              <a:solidFill>
                <a:schemeClr val="tx2"/>
              </a:solidFill>
              <a:latin typeface="Overpass Light"/>
              <a:cs typeface="Overpass Light"/>
            </a:endParaRPr>
          </a:p>
          <a:p>
            <a:pPr lvl="2"/>
            <a:r>
              <a:rPr lang="en-GB" dirty="0" smtClean="0">
                <a:solidFill>
                  <a:schemeClr val="tx2"/>
                </a:solidFill>
                <a:latin typeface="Overpass Light"/>
                <a:cs typeface="Overpass Light"/>
              </a:rPr>
              <a:t>How harmed?</a:t>
            </a:r>
          </a:p>
          <a:p>
            <a:pPr lvl="2"/>
            <a:endParaRPr lang="en-GB" dirty="0" smtClean="0">
              <a:solidFill>
                <a:schemeClr val="tx2"/>
              </a:solidFill>
              <a:latin typeface="Overpass Light"/>
              <a:cs typeface="Overpass Light"/>
            </a:endParaRPr>
          </a:p>
          <a:p>
            <a:pPr lvl="2"/>
            <a:r>
              <a:rPr lang="en-US" dirty="0" smtClean="0">
                <a:solidFill>
                  <a:schemeClr val="tx2"/>
                </a:solidFill>
                <a:latin typeface="Overpass Light"/>
                <a:cs typeface="Overpass Light"/>
              </a:rPr>
              <a:t>What</a:t>
            </a:r>
            <a:r>
              <a:rPr lang="fr-CH" dirty="0" smtClean="0">
                <a:solidFill>
                  <a:schemeClr val="tx2"/>
                </a:solidFill>
                <a:latin typeface="Overpass Light"/>
                <a:cs typeface="Overpass Light"/>
              </a:rPr>
              <a:t> </a:t>
            </a:r>
            <a:r>
              <a:rPr lang="fr-CH" dirty="0">
                <a:solidFill>
                  <a:schemeClr val="tx2"/>
                </a:solidFill>
                <a:latin typeface="Overpass Light"/>
                <a:cs typeface="Overpass Light"/>
              </a:rPr>
              <a:t>type of </a:t>
            </a:r>
            <a:r>
              <a:rPr lang="en-US" dirty="0">
                <a:solidFill>
                  <a:schemeClr val="tx2"/>
                </a:solidFill>
                <a:latin typeface="Overpass Light"/>
                <a:cs typeface="Overpass Light"/>
              </a:rPr>
              <a:t>injury</a:t>
            </a:r>
            <a:r>
              <a:rPr lang="en-US" dirty="0" smtClean="0">
                <a:solidFill>
                  <a:schemeClr val="tx2"/>
                </a:solidFill>
                <a:latin typeface="Overpass Light"/>
                <a:cs typeface="Overpass Light"/>
              </a:rPr>
              <a:t>?</a:t>
            </a:r>
            <a:endParaRPr lang="es-ES" dirty="0">
              <a:solidFill>
                <a:schemeClr val="tx2"/>
              </a:solidFill>
              <a:latin typeface="Overpass Light"/>
              <a:cs typeface="Overpass Light"/>
            </a:endParaRPr>
          </a:p>
          <a:p>
            <a:pPr lvl="2"/>
            <a:endParaRPr lang="en-US" dirty="0" smtClean="0">
              <a:solidFill>
                <a:schemeClr val="tx2"/>
              </a:solidFill>
              <a:latin typeface="Overpass Light"/>
              <a:cs typeface="Overpass Light"/>
            </a:endParaRPr>
          </a:p>
        </p:txBody>
      </p:sp>
    </p:spTree>
    <p:extLst>
      <p:ext uri="{BB962C8B-B14F-4D97-AF65-F5344CB8AC3E}">
        <p14:creationId xmlns:p14="http://schemas.microsoft.com/office/powerpoint/2010/main" val="112954492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b="0" dirty="0"/>
              <a:t>Identifying who might be harmed and how</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77</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9070" y="2322037"/>
            <a:ext cx="4759079" cy="3703411"/>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409897" y="2106707"/>
            <a:ext cx="4710844" cy="4012090"/>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en-US" dirty="0" smtClean="0">
                <a:solidFill>
                  <a:schemeClr val="accent2"/>
                </a:solidFill>
                <a:cs typeface="Overpass Bold"/>
              </a:rPr>
              <a:t>Remember!</a:t>
            </a:r>
          </a:p>
          <a:p>
            <a:pPr lvl="2"/>
            <a:r>
              <a:rPr lang="en-US" dirty="0">
                <a:solidFill>
                  <a:schemeClr val="tx2"/>
                </a:solidFill>
                <a:cs typeface="Overpass Bold"/>
              </a:rPr>
              <a:t>Some workers have particular requirements, </a:t>
            </a:r>
            <a:r>
              <a:rPr lang="en-US" dirty="0">
                <a:solidFill>
                  <a:schemeClr val="tx2"/>
                </a:solidFill>
                <a:latin typeface="Overpass Light"/>
                <a:cs typeface="Overpass Light"/>
              </a:rPr>
              <a:t>e.g. new and young workers, new or expectant mothers and people with disabilities may be at particular risk. Extra thought will be needed for some </a:t>
            </a:r>
            <a:r>
              <a:rPr lang="en-US" dirty="0" smtClean="0">
                <a:solidFill>
                  <a:schemeClr val="tx2"/>
                </a:solidFill>
                <a:latin typeface="Overpass Light"/>
                <a:cs typeface="Overpass Light"/>
              </a:rPr>
              <a:t>hazards</a:t>
            </a:r>
          </a:p>
          <a:p>
            <a:pPr lvl="2"/>
            <a:endParaRPr lang="en-US" dirty="0" smtClean="0">
              <a:solidFill>
                <a:schemeClr val="tx2"/>
              </a:solidFill>
              <a:latin typeface="Overpass Light"/>
              <a:cs typeface="Overpass Light"/>
            </a:endParaRPr>
          </a:p>
          <a:p>
            <a:pPr lvl="2"/>
            <a:r>
              <a:rPr lang="en-US" dirty="0" smtClean="0">
                <a:solidFill>
                  <a:schemeClr val="tx2"/>
                </a:solidFill>
                <a:cs typeface="Overpass Bold"/>
              </a:rPr>
              <a:t>If </a:t>
            </a:r>
            <a:r>
              <a:rPr lang="en-US" dirty="0">
                <a:solidFill>
                  <a:schemeClr val="tx2"/>
                </a:solidFill>
                <a:cs typeface="Overpass Bold"/>
              </a:rPr>
              <a:t>the workplace is shared, </a:t>
            </a:r>
            <a:r>
              <a:rPr lang="en-US" dirty="0">
                <a:solidFill>
                  <a:schemeClr val="tx2"/>
                </a:solidFill>
                <a:latin typeface="Overpass Light"/>
                <a:cs typeface="Overpass Light"/>
              </a:rPr>
              <a:t>think about how your work activities affect others present, as well as how their work affects your colleagues – talk to them</a:t>
            </a:r>
            <a:endParaRPr lang="en-GB" dirty="0">
              <a:solidFill>
                <a:schemeClr val="tx2"/>
              </a:solidFill>
              <a:latin typeface="Overpass Light"/>
              <a:cs typeface="Overpass Light"/>
            </a:endParaRPr>
          </a:p>
          <a:p>
            <a:pPr lvl="2"/>
            <a:endParaRPr lang="en-US" dirty="0" smtClean="0">
              <a:solidFill>
                <a:srgbClr val="000000"/>
              </a:solidFill>
              <a:latin typeface="Overpass Light"/>
              <a:cs typeface="Overpass Light"/>
            </a:endParaRPr>
          </a:p>
        </p:txBody>
      </p:sp>
    </p:spTree>
    <p:extLst>
      <p:ext uri="{BB962C8B-B14F-4D97-AF65-F5344CB8AC3E}">
        <p14:creationId xmlns:p14="http://schemas.microsoft.com/office/powerpoint/2010/main" val="273876074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b="0" dirty="0"/>
              <a:t>Identifying who might be harmed and how</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78</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5969" y="2222971"/>
            <a:ext cx="4751503" cy="3707908"/>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409897" y="2106707"/>
            <a:ext cx="4710844" cy="4012090"/>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en-US" dirty="0" smtClean="0">
                <a:solidFill>
                  <a:schemeClr val="accent2"/>
                </a:solidFill>
                <a:cs typeface="Overpass Bold"/>
              </a:rPr>
              <a:t>Remember!</a:t>
            </a:r>
          </a:p>
          <a:p>
            <a:pPr marL="0" lvl="2" indent="0">
              <a:buNone/>
            </a:pPr>
            <a:endParaRPr lang="en-US" dirty="0" smtClean="0">
              <a:solidFill>
                <a:schemeClr val="accent2"/>
              </a:solidFill>
              <a:cs typeface="Overpass Bold"/>
            </a:endParaRPr>
          </a:p>
          <a:p>
            <a:pPr lvl="2"/>
            <a:r>
              <a:rPr lang="en-US" dirty="0">
                <a:solidFill>
                  <a:schemeClr val="tx2"/>
                </a:solidFill>
                <a:latin typeface="Overpass Light"/>
                <a:cs typeface="Overpass Light"/>
              </a:rPr>
              <a:t>C</a:t>
            </a:r>
            <a:r>
              <a:rPr lang="en-US" b="0" dirty="0" smtClean="0">
                <a:solidFill>
                  <a:schemeClr val="tx2"/>
                </a:solidFill>
                <a:latin typeface="Overpass Light"/>
                <a:cs typeface="Overpass Light"/>
              </a:rPr>
              <a:t>leaners</a:t>
            </a:r>
            <a:r>
              <a:rPr lang="en-US" b="0" dirty="0">
                <a:solidFill>
                  <a:schemeClr val="tx2"/>
                </a:solidFill>
                <a:latin typeface="Overpass Light"/>
                <a:cs typeface="Overpass Light"/>
              </a:rPr>
              <a:t>, visitors, contractors, maintenance workers etc., who may not be in the workplace all the </a:t>
            </a:r>
            <a:r>
              <a:rPr lang="en-US" b="0" dirty="0" smtClean="0">
                <a:solidFill>
                  <a:schemeClr val="tx2"/>
                </a:solidFill>
                <a:latin typeface="Overpass Light"/>
                <a:cs typeface="Overpass Light"/>
              </a:rPr>
              <a:t>time</a:t>
            </a:r>
          </a:p>
          <a:p>
            <a:pPr lvl="2"/>
            <a:endParaRPr lang="en-US" b="0" dirty="0" smtClean="0">
              <a:solidFill>
                <a:schemeClr val="tx2"/>
              </a:solidFill>
              <a:latin typeface="Overpass Light"/>
              <a:cs typeface="Overpass Light"/>
            </a:endParaRPr>
          </a:p>
          <a:p>
            <a:pPr lvl="2"/>
            <a:r>
              <a:rPr lang="en-US" dirty="0">
                <a:solidFill>
                  <a:schemeClr val="tx2"/>
                </a:solidFill>
                <a:latin typeface="Overpass Light"/>
                <a:cs typeface="Overpass Light"/>
              </a:rPr>
              <a:t>M</a:t>
            </a:r>
            <a:r>
              <a:rPr lang="en-US" b="0" dirty="0" smtClean="0">
                <a:solidFill>
                  <a:schemeClr val="tx2"/>
                </a:solidFill>
                <a:latin typeface="Overpass Light"/>
                <a:cs typeface="Overpass Light"/>
              </a:rPr>
              <a:t>embers </a:t>
            </a:r>
            <a:r>
              <a:rPr lang="en-US" b="0" dirty="0">
                <a:solidFill>
                  <a:schemeClr val="tx2"/>
                </a:solidFill>
                <a:latin typeface="Overpass Light"/>
                <a:cs typeface="Overpass Light"/>
              </a:rPr>
              <a:t>of the public, if </a:t>
            </a:r>
            <a:r>
              <a:rPr lang="en-US" dirty="0">
                <a:solidFill>
                  <a:schemeClr val="tx2"/>
                </a:solidFill>
                <a:latin typeface="Overpass Light"/>
                <a:cs typeface="Overpass Light"/>
              </a:rPr>
              <a:t>they could be hurt by your </a:t>
            </a:r>
            <a:r>
              <a:rPr lang="en-US" dirty="0" smtClean="0">
                <a:solidFill>
                  <a:schemeClr val="tx2"/>
                </a:solidFill>
                <a:latin typeface="Overpass Light"/>
                <a:cs typeface="Overpass Light"/>
              </a:rPr>
              <a:t>activities</a:t>
            </a:r>
            <a:endParaRPr lang="en-GB" dirty="0">
              <a:solidFill>
                <a:schemeClr val="tx2"/>
              </a:solidFill>
              <a:latin typeface="Overpass Light"/>
              <a:cs typeface="Overpass Light"/>
            </a:endParaRPr>
          </a:p>
        </p:txBody>
      </p:sp>
    </p:spTree>
    <p:extLst>
      <p:ext uri="{BB962C8B-B14F-4D97-AF65-F5344CB8AC3E}">
        <p14:creationId xmlns:p14="http://schemas.microsoft.com/office/powerpoint/2010/main" val="374564719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solidFill>
                  <a:srgbClr val="1E2DBE"/>
                </a:solidFill>
              </a:rPr>
              <a:t>Who can be harmed?</a:t>
            </a:r>
            <a:endParaRPr lang="es-ES" b="0" dirty="0">
              <a:solidFill>
                <a:srgbClr val="1E2DBE"/>
              </a:solidFill>
            </a:endParaRPr>
          </a:p>
        </p:txBody>
      </p:sp>
      <p:sp>
        <p:nvSpPr>
          <p:cNvPr id="3" name="Marcador de contenido 2"/>
          <p:cNvSpPr>
            <a:spLocks noGrp="1"/>
          </p:cNvSpPr>
          <p:nvPr>
            <p:ph idx="1"/>
          </p:nvPr>
        </p:nvSpPr>
        <p:spPr>
          <a:xfrm>
            <a:off x="490538" y="2211294"/>
            <a:ext cx="10186543" cy="3665631"/>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Persons </a:t>
            </a:r>
            <a:r>
              <a:rPr lang="en-GB" b="0" dirty="0">
                <a:solidFill>
                  <a:schemeClr val="tx2"/>
                </a:solidFill>
                <a:latin typeface="Overpass Light"/>
                <a:cs typeface="Overpass Light"/>
              </a:rPr>
              <a:t>exposed at the </a:t>
            </a:r>
            <a:r>
              <a:rPr lang="en-GB" b="0" dirty="0" smtClean="0">
                <a:solidFill>
                  <a:schemeClr val="tx2"/>
                </a:solidFill>
                <a:latin typeface="Overpass Light"/>
                <a:cs typeface="Overpass Light"/>
              </a:rPr>
              <a:t>workplace</a:t>
            </a:r>
            <a:endParaRPr lang="en-GB" b="0" dirty="0">
              <a:solidFill>
                <a:schemeClr val="tx2"/>
              </a:solidFill>
              <a:latin typeface="Overpass Light"/>
              <a:cs typeface="Overpass Light"/>
            </a:endParaRPr>
          </a:p>
          <a:p>
            <a:pPr marL="920750" lvl="1" indent="-285750">
              <a:buClr>
                <a:schemeClr val="accent1"/>
              </a:buClr>
              <a:buFont typeface="Lucida Grande"/>
              <a:buChar char="►"/>
            </a:pPr>
            <a:r>
              <a:rPr lang="en-GB" dirty="0" smtClean="0">
                <a:solidFill>
                  <a:schemeClr val="tx2"/>
                </a:solidFill>
                <a:latin typeface="Overpass Light"/>
                <a:cs typeface="Overpass Light"/>
              </a:rPr>
              <a:t>E.g</a:t>
            </a:r>
            <a:r>
              <a:rPr lang="en-GB" dirty="0">
                <a:solidFill>
                  <a:schemeClr val="tx2"/>
                </a:solidFill>
                <a:latin typeface="Overpass Light"/>
                <a:cs typeface="Overpass Light"/>
              </a:rPr>
              <a:t>. those working with the substance or exposed to the substance through the system of </a:t>
            </a:r>
            <a:r>
              <a:rPr lang="en-GB" dirty="0" smtClean="0">
                <a:solidFill>
                  <a:schemeClr val="tx2"/>
                </a:solidFill>
                <a:latin typeface="Overpass Light"/>
                <a:cs typeface="Overpass Light"/>
              </a:rPr>
              <a:t>work (</a:t>
            </a:r>
            <a:r>
              <a:rPr lang="en-GB" dirty="0">
                <a:solidFill>
                  <a:schemeClr val="tx2"/>
                </a:solidFill>
                <a:latin typeface="Overpass Light"/>
                <a:cs typeface="Overpass Light"/>
              </a:rPr>
              <a:t>including visitors…</a:t>
            </a:r>
            <a:r>
              <a:rPr lang="en-GB" dirty="0" smtClean="0">
                <a:solidFill>
                  <a:schemeClr val="tx2"/>
                </a:solidFill>
                <a:latin typeface="Overpass Light"/>
                <a:cs typeface="Overpass Light"/>
              </a:rPr>
              <a:t>)</a:t>
            </a:r>
          </a:p>
          <a:p>
            <a:pPr marL="920750" lvl="1" indent="-285750">
              <a:buClr>
                <a:schemeClr val="accent1"/>
              </a:buClr>
              <a:buFont typeface="Lucida Grande"/>
              <a:buChar char="►"/>
            </a:pPr>
            <a:endParaRPr lang="en-GB"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Other </a:t>
            </a:r>
            <a:r>
              <a:rPr lang="en-GB" b="0" dirty="0">
                <a:solidFill>
                  <a:schemeClr val="tx2"/>
                </a:solidFill>
                <a:latin typeface="Overpass Light"/>
                <a:cs typeface="Overpass Light"/>
              </a:rPr>
              <a:t>community members (the public) </a:t>
            </a:r>
          </a:p>
          <a:p>
            <a:pPr marL="920750" lvl="1" indent="-285750">
              <a:buClr>
                <a:schemeClr val="accent1"/>
              </a:buClr>
              <a:buFont typeface="Lucida Grande"/>
              <a:buChar char="►"/>
            </a:pPr>
            <a:r>
              <a:rPr lang="en-GB" dirty="0" smtClean="0">
                <a:solidFill>
                  <a:schemeClr val="tx2"/>
                </a:solidFill>
                <a:latin typeface="Overpass Light"/>
                <a:cs typeface="Overpass Light"/>
              </a:rPr>
              <a:t>Workers</a:t>
            </a:r>
            <a:r>
              <a:rPr lang="en-GB" dirty="0">
                <a:solidFill>
                  <a:schemeClr val="tx2"/>
                </a:solidFill>
                <a:latin typeface="Overpass Light"/>
                <a:cs typeface="Overpass Light"/>
              </a:rPr>
              <a:t>’ family members handling contaminated clothes (e.g. asbestos dust</a:t>
            </a:r>
            <a:r>
              <a:rPr lang="en-GB" dirty="0" smtClean="0">
                <a:solidFill>
                  <a:schemeClr val="tx2"/>
                </a:solidFill>
                <a:latin typeface="Overpass Light"/>
                <a:cs typeface="Overpass Light"/>
              </a:rPr>
              <a:t>)</a:t>
            </a:r>
          </a:p>
          <a:p>
            <a:pPr marL="920750" lvl="1" indent="-285750">
              <a:buClr>
                <a:schemeClr val="accent1"/>
              </a:buClr>
              <a:buFont typeface="Lucida Grande"/>
              <a:buChar char="►"/>
            </a:pPr>
            <a:r>
              <a:rPr lang="en-GB" dirty="0" smtClean="0">
                <a:solidFill>
                  <a:schemeClr val="tx2"/>
                </a:solidFill>
                <a:latin typeface="Overpass Light"/>
                <a:cs typeface="Overpass Light"/>
              </a:rPr>
              <a:t>Passers</a:t>
            </a:r>
            <a:r>
              <a:rPr lang="en-GB" dirty="0">
                <a:solidFill>
                  <a:schemeClr val="tx2"/>
                </a:solidFill>
                <a:latin typeface="Overpass Light"/>
                <a:cs typeface="Overpass Light"/>
              </a:rPr>
              <a:t>-by or area residents who breath substances coming out of exhaust ventilation systems, </a:t>
            </a:r>
            <a:r>
              <a:rPr lang="en-GB" dirty="0" smtClean="0">
                <a:solidFill>
                  <a:schemeClr val="tx2"/>
                </a:solidFill>
                <a:latin typeface="Overpass Light"/>
                <a:cs typeface="Overpass Light"/>
              </a:rPr>
              <a:t>etc.</a:t>
            </a:r>
          </a:p>
          <a:p>
            <a:pPr marL="920750" lvl="1" indent="-285750">
              <a:buClr>
                <a:schemeClr val="accent1"/>
              </a:buClr>
              <a:buFont typeface="Lucida Grande"/>
              <a:buChar char="►"/>
            </a:pPr>
            <a:r>
              <a:rPr lang="en-GB" dirty="0" smtClean="0">
                <a:solidFill>
                  <a:schemeClr val="tx2"/>
                </a:solidFill>
                <a:latin typeface="Overpass Light"/>
                <a:cs typeface="Overpass Light"/>
              </a:rPr>
              <a:t>People </a:t>
            </a:r>
            <a:r>
              <a:rPr lang="en-GB" dirty="0">
                <a:solidFill>
                  <a:schemeClr val="tx2"/>
                </a:solidFill>
                <a:latin typeface="Overpass Light"/>
                <a:cs typeface="Overpass Light"/>
              </a:rPr>
              <a:t>exposed during major industrial accidents, etc.</a:t>
            </a:r>
          </a:p>
          <a:p>
            <a:pPr marL="920750" lvl="1" indent="-285750">
              <a:buClr>
                <a:schemeClr val="accent1"/>
              </a:buClr>
              <a:buFont typeface="Lucida Grande"/>
              <a:buChar char="►"/>
            </a:pPr>
            <a:endParaRPr lang="en-GB" dirty="0">
              <a:solidFill>
                <a:srgbClr val="000000"/>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79</a:t>
            </a:fld>
            <a:endParaRPr lang="en-GB"/>
          </a:p>
        </p:txBody>
      </p:sp>
    </p:spTree>
    <p:extLst>
      <p:ext uri="{BB962C8B-B14F-4D97-AF65-F5344CB8AC3E}">
        <p14:creationId xmlns:p14="http://schemas.microsoft.com/office/powerpoint/2010/main" val="3147872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Session </a:t>
            </a:r>
            <a:r>
              <a:rPr lang="en-GB" b="0" dirty="0" smtClean="0"/>
              <a:t>1</a:t>
            </a:r>
            <a:endParaRPr lang="es-ES" b="0" dirty="0"/>
          </a:p>
        </p:txBody>
      </p:sp>
      <p:sp>
        <p:nvSpPr>
          <p:cNvPr id="3" name="Marcador de texto 2"/>
          <p:cNvSpPr>
            <a:spLocks noGrp="1"/>
          </p:cNvSpPr>
          <p:nvPr>
            <p:ph type="body" idx="1"/>
          </p:nvPr>
        </p:nvSpPr>
        <p:spPr>
          <a:xfrm>
            <a:off x="490538" y="3596780"/>
            <a:ext cx="8540283" cy="1656000"/>
          </a:xfrm>
        </p:spPr>
        <p:txBody>
          <a:bodyPr/>
          <a:lstStyle/>
          <a:p>
            <a:r>
              <a:rPr lang="en-US" sz="3200" dirty="0" smtClean="0">
                <a:latin typeface="Overpass Light"/>
                <a:cs typeface="Overpass Light"/>
              </a:rPr>
              <a:t>Introduction to </a:t>
            </a:r>
            <a:r>
              <a:rPr lang="en-US" sz="3200" dirty="0" smtClean="0">
                <a:cs typeface="Overpass Bold"/>
              </a:rPr>
              <a:t>Occupational Safety and Health (OSH) in small and Medium-sized </a:t>
            </a:r>
            <a:br>
              <a:rPr lang="en-US" sz="3200" dirty="0" smtClean="0">
                <a:cs typeface="Overpass Bold"/>
              </a:rPr>
            </a:br>
            <a:r>
              <a:rPr lang="en-US" sz="3200" dirty="0" smtClean="0">
                <a:cs typeface="Overpass Bold"/>
              </a:rPr>
              <a:t>Enterprises (SME)</a:t>
            </a:r>
            <a:r>
              <a:rPr lang="en-US" sz="3200" dirty="0" smtClean="0">
                <a:latin typeface="Overpass Light"/>
                <a:cs typeface="Overpass Light"/>
              </a:rPr>
              <a:t>:</a:t>
            </a:r>
            <a:r>
              <a:rPr lang="en-US" sz="3200" dirty="0" smtClean="0">
                <a:cs typeface="Overpass Bold"/>
              </a:rPr>
              <a:t> </a:t>
            </a:r>
            <a:r>
              <a:rPr lang="en-US" sz="3200" dirty="0" smtClean="0">
                <a:latin typeface="Overpass Light"/>
                <a:cs typeface="Overpass Light"/>
              </a:rPr>
              <a:t>Overview and Rationale</a:t>
            </a:r>
            <a:endParaRPr lang="es-ES" sz="3200" dirty="0">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8</a:t>
            </a:fld>
            <a:endParaRPr lang="en-GB"/>
          </a:p>
        </p:txBody>
      </p:sp>
      <p:sp>
        <p:nvSpPr>
          <p:cNvPr id="8" name="Footer Placeholder 4"/>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2" name="Imagen 11" descr="8_slide_session_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5502" y="2730361"/>
            <a:ext cx="7184136" cy="4145280"/>
          </a:xfrm>
          <a:prstGeom prst="rect">
            <a:avLst/>
          </a:prstGeom>
        </p:spPr>
      </p:pic>
      <p:pic>
        <p:nvPicPr>
          <p:cNvPr id="13"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09463" y="6519863"/>
            <a:ext cx="644400" cy="172266"/>
          </a:xfrm>
          <a:prstGeom prst="rect">
            <a:avLst/>
          </a:prstGeom>
        </p:spPr>
      </p:pic>
    </p:spTree>
    <p:extLst>
      <p:ext uri="{BB962C8B-B14F-4D97-AF65-F5344CB8AC3E}">
        <p14:creationId xmlns:p14="http://schemas.microsoft.com/office/powerpoint/2010/main" val="146509759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59438"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en-GB" sz="2800" b="0" dirty="0"/>
              <a:t>How can workers be harmed? </a:t>
            </a:r>
            <a:endParaRPr lang="es-ES" b="0" dirty="0"/>
          </a:p>
        </p:txBody>
      </p:sp>
      <p:sp>
        <p:nvSpPr>
          <p:cNvPr id="3" name="Marcador de contenido 2"/>
          <p:cNvSpPr>
            <a:spLocks noGrp="1"/>
          </p:cNvSpPr>
          <p:nvPr>
            <p:ph idx="1"/>
          </p:nvPr>
        </p:nvSpPr>
        <p:spPr>
          <a:xfrm>
            <a:off x="490539" y="2211294"/>
            <a:ext cx="7966168" cy="3665631"/>
          </a:xfrm>
        </p:spPr>
        <p:txBody>
          <a:bodyPr/>
          <a:lstStyle/>
          <a:p>
            <a:pPr eaLnBrk="0" fontAlgn="base" hangingPunct="0">
              <a:lnSpc>
                <a:spcPct val="150000"/>
              </a:lnSpc>
              <a:spcBef>
                <a:spcPct val="0"/>
              </a:spcBef>
              <a:spcAft>
                <a:spcPct val="0"/>
              </a:spcAft>
              <a:buClr>
                <a:schemeClr val="accent2"/>
              </a:buClr>
            </a:pPr>
            <a:r>
              <a:rPr lang="en-US" b="0" dirty="0">
                <a:cs typeface="Arial" panose="020B0604020202020204" pitchFamily="34" charset="0"/>
              </a:rPr>
              <a:t>Some examples: </a:t>
            </a:r>
            <a:endParaRPr lang="en-US" b="0" dirty="0" smtClean="0">
              <a:cs typeface="Arial" panose="020B0604020202020204" pitchFamily="34" charset="0"/>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Skin</a:t>
            </a:r>
            <a:r>
              <a:rPr lang="en-US" b="0" dirty="0">
                <a:solidFill>
                  <a:schemeClr val="tx2"/>
                </a:solidFill>
                <a:latin typeface="Overpass Light"/>
                <a:cs typeface="Overpass Light"/>
              </a:rPr>
              <a:t>/eye irritation or permanent damage (e.g. burns) </a:t>
            </a:r>
            <a:endParaRPr lang="en-US"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Breathing </a:t>
            </a:r>
            <a:r>
              <a:rPr lang="en-US" b="0" dirty="0">
                <a:solidFill>
                  <a:schemeClr val="tx2"/>
                </a:solidFill>
                <a:latin typeface="Overpass Light"/>
                <a:cs typeface="Overpass Light"/>
              </a:rPr>
              <a:t>problems (e.g. allergy or asthma, breathing difficulties, cough</a:t>
            </a:r>
            <a:r>
              <a:rPr lang="en-US" b="0" dirty="0" smtClean="0">
                <a:solidFill>
                  <a:schemeClr val="tx2"/>
                </a:solidFill>
                <a:latin typeface="Overpass Light"/>
                <a:cs typeface="Overpass Light"/>
              </a:rPr>
              <a:t>)</a:t>
            </a: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Cuts </a:t>
            </a:r>
            <a:r>
              <a:rPr lang="en-US" b="0" dirty="0">
                <a:solidFill>
                  <a:schemeClr val="tx2"/>
                </a:solidFill>
                <a:latin typeface="Overpass Light"/>
                <a:cs typeface="Overpass Light"/>
              </a:rPr>
              <a:t>and amputations </a:t>
            </a:r>
            <a:endParaRPr lang="en-US"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Crushing</a:t>
            </a:r>
            <a:r>
              <a:rPr lang="en-US" b="0" dirty="0">
                <a:solidFill>
                  <a:schemeClr val="tx2"/>
                </a:solidFill>
                <a:latin typeface="Overpass Light"/>
                <a:cs typeface="Overpass Light"/>
              </a:rPr>
              <a:t>/</a:t>
            </a:r>
            <a:r>
              <a:rPr lang="en-US" b="0" dirty="0" smtClean="0">
                <a:solidFill>
                  <a:schemeClr val="tx2"/>
                </a:solidFill>
                <a:latin typeface="Overpass Light"/>
                <a:cs typeface="Overpass Light"/>
              </a:rPr>
              <a:t>entanglements</a:t>
            </a: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Musculoskeletal </a:t>
            </a:r>
            <a:r>
              <a:rPr lang="en-US" b="0" dirty="0">
                <a:solidFill>
                  <a:schemeClr val="tx2"/>
                </a:solidFill>
                <a:latin typeface="Overpass Light"/>
                <a:cs typeface="Overpass Light"/>
              </a:rPr>
              <a:t>disorders (back pain and repetitive strain injuries) </a:t>
            </a:r>
            <a:endParaRPr lang="en-US"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Damage </a:t>
            </a:r>
            <a:r>
              <a:rPr lang="en-US" b="0" dirty="0">
                <a:solidFill>
                  <a:schemeClr val="tx2"/>
                </a:solidFill>
                <a:latin typeface="Overpass Light"/>
                <a:cs typeface="Overpass Light"/>
              </a:rPr>
              <a:t>to fertility, to the unborn child (baby), to </a:t>
            </a:r>
            <a:r>
              <a:rPr lang="en-US" b="0" dirty="0" smtClean="0">
                <a:solidFill>
                  <a:schemeClr val="tx2"/>
                </a:solidFill>
                <a:latin typeface="Overpass Light"/>
                <a:cs typeface="Overpass Light"/>
              </a:rPr>
              <a:t>breast-feed children</a:t>
            </a: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Cancer</a:t>
            </a: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Death</a:t>
            </a:r>
            <a:endParaRPr lang="en-US"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80</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1959" y="2918154"/>
            <a:ext cx="2736525" cy="1987120"/>
          </a:xfrm>
          <a:prstGeom prst="rect">
            <a:avLst/>
          </a:prstGeom>
          <a:noFill/>
          <a:ln>
            <a:noFill/>
          </a:ln>
        </p:spPr>
      </p:pic>
    </p:spTree>
    <p:extLst>
      <p:ext uri="{BB962C8B-B14F-4D97-AF65-F5344CB8AC3E}">
        <p14:creationId xmlns:p14="http://schemas.microsoft.com/office/powerpoint/2010/main" val="328467716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it-IT" b="0" dirty="0" err="1"/>
              <a:t>Risk</a:t>
            </a:r>
            <a:r>
              <a:rPr lang="it-IT" b="0" dirty="0"/>
              <a:t> </a:t>
            </a:r>
            <a:r>
              <a:rPr lang="it-IT" b="0" dirty="0" err="1"/>
              <a:t>Assessment</a:t>
            </a:r>
            <a:r>
              <a:rPr lang="it-IT" b="0" dirty="0"/>
              <a:t> </a:t>
            </a:r>
            <a:r>
              <a:rPr lang="it-IT" b="0" dirty="0" err="1"/>
              <a:t>Template</a:t>
            </a:r>
            <a:r>
              <a:rPr lang="it-IT" b="0" dirty="0" smtClean="0"/>
              <a:t>: </a:t>
            </a:r>
            <a:r>
              <a:rPr lang="it-IT" b="0" dirty="0" err="1" smtClean="0"/>
              <a:t>Step</a:t>
            </a:r>
            <a:r>
              <a:rPr lang="it-IT" b="0" dirty="0" smtClean="0"/>
              <a:t> 2</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81</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96744" y="2337225"/>
            <a:ext cx="5377649" cy="38609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4563537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p:txBody>
          <a:bodyPr/>
          <a:lstStyle/>
          <a:p>
            <a:r>
              <a:rPr lang="en-US" b="0" dirty="0"/>
              <a:t>Step 3: Identify and decide on the safety and health risk control measures</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82</a:t>
            </a:fld>
            <a:endParaRPr lang="en-GB"/>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4973" y="2377755"/>
            <a:ext cx="4101018" cy="3677439"/>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409897" y="2499315"/>
            <a:ext cx="47108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en-US" dirty="0" smtClean="0">
                <a:solidFill>
                  <a:schemeClr val="accent2"/>
                </a:solidFill>
                <a:cs typeface="Overpass Bold"/>
              </a:rPr>
              <a:t>Step </a:t>
            </a:r>
            <a:r>
              <a:rPr lang="en-US" dirty="0">
                <a:solidFill>
                  <a:schemeClr val="accent2"/>
                </a:solidFill>
                <a:cs typeface="Overpass Bold"/>
              </a:rPr>
              <a:t>3 contains two parts: </a:t>
            </a:r>
            <a:endParaRPr lang="en-US" dirty="0" smtClean="0">
              <a:solidFill>
                <a:schemeClr val="accent2"/>
              </a:solidFill>
              <a:cs typeface="Overpass Bold"/>
            </a:endParaRPr>
          </a:p>
          <a:p>
            <a:pPr marL="0" lvl="2" indent="0">
              <a:buNone/>
            </a:pPr>
            <a:endParaRPr lang="en-US" dirty="0" smtClean="0">
              <a:solidFill>
                <a:schemeClr val="accent2"/>
              </a:solidFill>
              <a:cs typeface="Overpass Bold"/>
            </a:endParaRPr>
          </a:p>
          <a:p>
            <a:pPr lvl="2"/>
            <a:r>
              <a:rPr lang="en-US" dirty="0" smtClean="0">
                <a:solidFill>
                  <a:schemeClr val="tx2"/>
                </a:solidFill>
                <a:cs typeface="Overpass Bold"/>
              </a:rPr>
              <a:t>Step </a:t>
            </a:r>
            <a:r>
              <a:rPr lang="en-US" dirty="0">
                <a:solidFill>
                  <a:schemeClr val="tx2"/>
                </a:solidFill>
                <a:cs typeface="Overpass Bold"/>
              </a:rPr>
              <a:t>3.A: </a:t>
            </a:r>
            <a:r>
              <a:rPr lang="en-US" b="0" dirty="0">
                <a:solidFill>
                  <a:schemeClr val="tx2"/>
                </a:solidFill>
                <a:latin typeface="Overpass Light"/>
                <a:cs typeface="Overpass Light"/>
              </a:rPr>
              <a:t>Identify what you are already doing in terms of existing risk control measures. Is this sufficient to reduce risk to an acceptable level</a:t>
            </a:r>
            <a:r>
              <a:rPr lang="en-US" b="0" dirty="0" smtClean="0">
                <a:solidFill>
                  <a:schemeClr val="tx2"/>
                </a:solidFill>
                <a:latin typeface="Overpass Light"/>
                <a:cs typeface="Overpass Light"/>
              </a:rPr>
              <a:t>?</a:t>
            </a:r>
          </a:p>
          <a:p>
            <a:pPr lvl="2"/>
            <a:endParaRPr lang="en-US" b="0" dirty="0" smtClean="0">
              <a:solidFill>
                <a:schemeClr val="tx2"/>
              </a:solidFill>
              <a:latin typeface="Overpass Light"/>
              <a:cs typeface="Overpass Light"/>
            </a:endParaRPr>
          </a:p>
          <a:p>
            <a:pPr lvl="2"/>
            <a:r>
              <a:rPr lang="en-US" dirty="0" smtClean="0">
                <a:solidFill>
                  <a:schemeClr val="tx2"/>
                </a:solidFill>
                <a:cs typeface="Overpass Bold"/>
              </a:rPr>
              <a:t>Step </a:t>
            </a:r>
            <a:r>
              <a:rPr lang="en-US" dirty="0">
                <a:solidFill>
                  <a:schemeClr val="tx2"/>
                </a:solidFill>
                <a:cs typeface="Overpass Bold"/>
              </a:rPr>
              <a:t>3.B: </a:t>
            </a:r>
            <a:r>
              <a:rPr lang="en-US" b="0" dirty="0">
                <a:solidFill>
                  <a:schemeClr val="tx2"/>
                </a:solidFill>
                <a:latin typeface="Overpass Light"/>
                <a:cs typeface="Overpass Light"/>
              </a:rPr>
              <a:t>Identify what further risk control measures are necessary to reduce risk to an acceptable </a:t>
            </a:r>
            <a:r>
              <a:rPr lang="en-US" b="0" dirty="0" smtClean="0">
                <a:solidFill>
                  <a:schemeClr val="tx2"/>
                </a:solidFill>
                <a:latin typeface="Overpass Light"/>
                <a:cs typeface="Overpass Light"/>
              </a:rPr>
              <a:t>level</a:t>
            </a:r>
            <a:endParaRPr lang="en-GB" b="0" dirty="0">
              <a:solidFill>
                <a:schemeClr val="tx2"/>
              </a:solidFill>
              <a:latin typeface="Overpass Light"/>
              <a:cs typeface="Overpass Light"/>
            </a:endParaRPr>
          </a:p>
          <a:p>
            <a:pPr lvl="2"/>
            <a:endParaRPr lang="en-US" dirty="0" smtClean="0">
              <a:solidFill>
                <a:schemeClr val="tx2"/>
              </a:solidFill>
              <a:latin typeface="Overpass Light"/>
              <a:cs typeface="Overpass Light"/>
            </a:endParaRPr>
          </a:p>
        </p:txBody>
      </p:sp>
    </p:spTree>
    <p:extLst>
      <p:ext uri="{BB962C8B-B14F-4D97-AF65-F5344CB8AC3E}">
        <p14:creationId xmlns:p14="http://schemas.microsoft.com/office/powerpoint/2010/main" val="342682937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ítulo 1"/>
          <p:cNvSpPr>
            <a:spLocks noGrp="1"/>
          </p:cNvSpPr>
          <p:nvPr>
            <p:ph type="title"/>
          </p:nvPr>
        </p:nvSpPr>
        <p:spPr/>
        <p:txBody>
          <a:bodyPr/>
          <a:lstStyle/>
          <a:p>
            <a:r>
              <a:rPr lang="it-IT" b="0" dirty="0" err="1"/>
              <a:t>Risk</a:t>
            </a:r>
            <a:r>
              <a:rPr lang="it-IT" b="0" dirty="0"/>
              <a:t> </a:t>
            </a:r>
            <a:r>
              <a:rPr lang="it-IT" b="0" dirty="0" err="1"/>
              <a:t>Assessment</a:t>
            </a:r>
            <a:r>
              <a:rPr lang="it-IT" b="0" dirty="0"/>
              <a:t> </a:t>
            </a:r>
            <a:r>
              <a:rPr lang="it-IT" b="0" dirty="0" err="1"/>
              <a:t>Template</a:t>
            </a:r>
            <a:r>
              <a:rPr lang="it-IT" b="0" dirty="0" smtClean="0"/>
              <a:t>: </a:t>
            </a:r>
            <a:r>
              <a:rPr lang="it-IT" b="0" dirty="0" err="1" smtClean="0"/>
              <a:t>Step</a:t>
            </a:r>
            <a:r>
              <a:rPr lang="it-IT" b="0" dirty="0" smtClean="0"/>
              <a:t> 3.A</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83</a:t>
            </a:fld>
            <a:endParaRPr lang="en-GB"/>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8867" y="2073247"/>
            <a:ext cx="5838288" cy="39704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044018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en-US" b="0" dirty="0">
                <a:solidFill>
                  <a:srgbClr val="1E2DBE"/>
                </a:solidFill>
              </a:rPr>
              <a:t>Determining risk</a:t>
            </a:r>
            <a:endParaRPr lang="es-ES" b="0" dirty="0">
              <a:solidFill>
                <a:srgbClr val="1E2DBE"/>
              </a:solidFill>
            </a:endParaRPr>
          </a:p>
        </p:txBody>
      </p:sp>
      <p:sp>
        <p:nvSpPr>
          <p:cNvPr id="3" name="Marcador de contenido 2"/>
          <p:cNvSpPr>
            <a:spLocks noGrp="1"/>
          </p:cNvSpPr>
          <p:nvPr>
            <p:ph idx="1"/>
          </p:nvPr>
        </p:nvSpPr>
        <p:spPr>
          <a:xfrm>
            <a:off x="490538" y="2211294"/>
            <a:ext cx="10186543" cy="3875748"/>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en-US" altLang="en-US" b="0" dirty="0" smtClean="0">
                <a:solidFill>
                  <a:schemeClr val="tx2"/>
                </a:solidFill>
                <a:cs typeface="Overpass Bold"/>
              </a:rPr>
              <a:t>Frequency </a:t>
            </a:r>
            <a:r>
              <a:rPr lang="en-US" altLang="en-US" b="0" dirty="0">
                <a:solidFill>
                  <a:schemeClr val="tx2"/>
                </a:solidFill>
                <a:cs typeface="Overpass Bold"/>
              </a:rPr>
              <a:t>of exposure to hazard - increases the </a:t>
            </a:r>
            <a:r>
              <a:rPr lang="en-US" altLang="en-US" b="0" dirty="0" smtClean="0">
                <a:solidFill>
                  <a:schemeClr val="tx2"/>
                </a:solidFill>
                <a:cs typeface="Overpass Bold"/>
              </a:rPr>
              <a:t>risk</a:t>
            </a:r>
            <a:endParaRPr lang="en-GB" b="0" dirty="0">
              <a:solidFill>
                <a:schemeClr val="tx2"/>
              </a:solidFill>
              <a:cs typeface="Overpass Bold"/>
            </a:endParaRPr>
          </a:p>
          <a:p>
            <a:pPr marL="920750" lvl="1" indent="-285750">
              <a:buClr>
                <a:schemeClr val="accent1"/>
              </a:buClr>
              <a:buFont typeface="Lucida Grande"/>
              <a:buChar char="►"/>
            </a:pPr>
            <a:r>
              <a:rPr lang="en-US" altLang="en-US" dirty="0" smtClean="0">
                <a:solidFill>
                  <a:schemeClr val="tx2"/>
                </a:solidFill>
                <a:latin typeface="Overpass Light"/>
                <a:cs typeface="Overpass Light"/>
              </a:rPr>
              <a:t>How </a:t>
            </a:r>
            <a:r>
              <a:rPr lang="en-US" altLang="en-US" dirty="0">
                <a:solidFill>
                  <a:schemeClr val="tx2"/>
                </a:solidFill>
                <a:latin typeface="Overpass Light"/>
                <a:cs typeface="Overpass Light"/>
              </a:rPr>
              <a:t>often is worker next to fan</a:t>
            </a:r>
          </a:p>
          <a:p>
            <a:pPr eaLnBrk="0" fontAlgn="base" hangingPunct="0">
              <a:lnSpc>
                <a:spcPct val="150000"/>
              </a:lnSpc>
              <a:spcBef>
                <a:spcPct val="0"/>
              </a:spcBef>
              <a:spcAft>
                <a:spcPct val="0"/>
              </a:spcAft>
              <a:buClr>
                <a:schemeClr val="accent2"/>
              </a:buClr>
            </a:pPr>
            <a:endParaRPr lang="en-GB"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US" altLang="en-US" b="0" dirty="0" smtClean="0">
                <a:solidFill>
                  <a:schemeClr val="tx2"/>
                </a:solidFill>
                <a:cs typeface="Overpass Bold"/>
              </a:rPr>
              <a:t>Severity </a:t>
            </a:r>
            <a:r>
              <a:rPr lang="en-US" altLang="en-US" b="0" dirty="0">
                <a:solidFill>
                  <a:schemeClr val="tx2"/>
                </a:solidFill>
                <a:cs typeface="Overpass Bold"/>
              </a:rPr>
              <a:t>of injury - increases the </a:t>
            </a:r>
            <a:r>
              <a:rPr lang="en-US" altLang="en-US" b="0" dirty="0" smtClean="0">
                <a:solidFill>
                  <a:schemeClr val="tx2"/>
                </a:solidFill>
                <a:cs typeface="Overpass Bold"/>
              </a:rPr>
              <a:t>risk</a:t>
            </a:r>
            <a:endParaRPr lang="en-GB" b="0" dirty="0">
              <a:solidFill>
                <a:schemeClr val="tx2"/>
              </a:solidFill>
              <a:cs typeface="Overpass Bold"/>
            </a:endParaRPr>
          </a:p>
          <a:p>
            <a:pPr marL="920750" lvl="1" indent="-285750">
              <a:buClr>
                <a:schemeClr val="accent1"/>
              </a:buClr>
              <a:buFont typeface="Lucida Grande"/>
              <a:buChar char="►"/>
            </a:pPr>
            <a:r>
              <a:rPr lang="en-US" altLang="en-US" dirty="0" smtClean="0">
                <a:solidFill>
                  <a:schemeClr val="tx2"/>
                </a:solidFill>
                <a:latin typeface="Overpass Light"/>
                <a:cs typeface="Overpass Light"/>
              </a:rPr>
              <a:t>Does </a:t>
            </a:r>
            <a:r>
              <a:rPr lang="en-US" altLang="en-US" dirty="0">
                <a:solidFill>
                  <a:schemeClr val="tx2"/>
                </a:solidFill>
                <a:latin typeface="Overpass Light"/>
                <a:cs typeface="Overpass Light"/>
              </a:rPr>
              <a:t>the speed of the fan increase severity of injury</a:t>
            </a:r>
            <a:r>
              <a:rPr lang="en-US" altLang="en-US" dirty="0" smtClean="0">
                <a:solidFill>
                  <a:schemeClr val="tx2"/>
                </a:solidFill>
                <a:latin typeface="Overpass Light"/>
                <a:cs typeface="Overpass Light"/>
              </a:rPr>
              <a:t>?</a:t>
            </a:r>
          </a:p>
          <a:p>
            <a:pPr marL="920750" lvl="1" indent="-285750">
              <a:buClr>
                <a:schemeClr val="accent1"/>
              </a:buClr>
              <a:buFont typeface="Lucida Grande"/>
              <a:buChar char="►"/>
            </a:pPr>
            <a:endParaRPr lang="en-GB"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US" altLang="en-US" b="0" dirty="0" smtClean="0">
                <a:solidFill>
                  <a:schemeClr val="tx2"/>
                </a:solidFill>
                <a:cs typeface="Overpass Bold"/>
              </a:rPr>
              <a:t>Numbers </a:t>
            </a:r>
            <a:r>
              <a:rPr lang="en-US" altLang="en-US" b="0" dirty="0">
                <a:solidFill>
                  <a:schemeClr val="tx2"/>
                </a:solidFill>
                <a:cs typeface="Overpass Bold"/>
              </a:rPr>
              <a:t>of workers exposed - increases the </a:t>
            </a:r>
            <a:r>
              <a:rPr lang="en-US" altLang="en-US" b="0" dirty="0" smtClean="0">
                <a:solidFill>
                  <a:schemeClr val="tx2"/>
                </a:solidFill>
                <a:cs typeface="Overpass Bold"/>
              </a:rPr>
              <a:t>risk</a:t>
            </a:r>
            <a:endParaRPr lang="en-GB" b="0" dirty="0" smtClean="0">
              <a:solidFill>
                <a:schemeClr val="tx2"/>
              </a:solidFill>
              <a:cs typeface="Overpass Bold"/>
            </a:endParaRPr>
          </a:p>
          <a:p>
            <a:pPr marL="920750" lvl="1" indent="-285750">
              <a:buClr>
                <a:schemeClr val="accent1"/>
              </a:buClr>
              <a:buFont typeface="Lucida Grande"/>
              <a:buChar char="►"/>
            </a:pPr>
            <a:r>
              <a:rPr lang="en-US" altLang="en-US" dirty="0" smtClean="0">
                <a:solidFill>
                  <a:schemeClr val="tx2"/>
                </a:solidFill>
                <a:latin typeface="Overpass Light"/>
                <a:cs typeface="Overpass Light"/>
              </a:rPr>
              <a:t>1 </a:t>
            </a:r>
            <a:r>
              <a:rPr lang="en-US" altLang="en-US" dirty="0">
                <a:solidFill>
                  <a:schemeClr val="tx2"/>
                </a:solidFill>
                <a:latin typeface="Overpass Light"/>
                <a:cs typeface="Overpass Light"/>
              </a:rPr>
              <a:t>workers exposed or 10 workers exposed </a:t>
            </a:r>
            <a:endParaRPr lang="en-US" altLang="en-US" dirty="0" smtClean="0">
              <a:solidFill>
                <a:schemeClr val="tx2"/>
              </a:solidFill>
              <a:latin typeface="Overpass Light"/>
              <a:cs typeface="Overpass Light"/>
            </a:endParaRPr>
          </a:p>
          <a:p>
            <a:pPr marL="920750" lvl="1" indent="-285750">
              <a:buClr>
                <a:schemeClr val="accent1"/>
              </a:buClr>
              <a:buFont typeface="Lucida Grande"/>
              <a:buChar char="►"/>
            </a:pPr>
            <a:r>
              <a:rPr lang="en-US" altLang="en-US" dirty="0">
                <a:solidFill>
                  <a:schemeClr val="tx2"/>
                </a:solidFill>
                <a:latin typeface="Overpass Light"/>
                <a:cs typeface="Overpass Light"/>
              </a:rPr>
              <a:t>F</a:t>
            </a:r>
            <a:r>
              <a:rPr lang="en-US" altLang="en-US" dirty="0" smtClean="0">
                <a:solidFill>
                  <a:schemeClr val="tx2"/>
                </a:solidFill>
                <a:latin typeface="Overpass Light"/>
                <a:cs typeface="Overpass Light"/>
              </a:rPr>
              <a:t>an </a:t>
            </a:r>
            <a:r>
              <a:rPr lang="en-US" altLang="en-US" dirty="0">
                <a:solidFill>
                  <a:schemeClr val="tx2"/>
                </a:solidFill>
                <a:latin typeface="Overpass Light"/>
                <a:cs typeface="Overpass Light"/>
              </a:rPr>
              <a:t>on one desk or desk in a meeting </a:t>
            </a:r>
            <a:r>
              <a:rPr lang="en-US" altLang="en-US" dirty="0" smtClean="0">
                <a:solidFill>
                  <a:schemeClr val="tx2"/>
                </a:solidFill>
                <a:latin typeface="Overpass Light"/>
                <a:cs typeface="Overpass Light"/>
              </a:rPr>
              <a:t>room</a:t>
            </a:r>
            <a:endParaRPr lang="en-US" altLang="en-US"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84</a:t>
            </a:fld>
            <a:endParaRPr lang="en-GB"/>
          </a:p>
        </p:txBody>
      </p:sp>
    </p:spTree>
    <p:extLst>
      <p:ext uri="{BB962C8B-B14F-4D97-AF65-F5344CB8AC3E}">
        <p14:creationId xmlns:p14="http://schemas.microsoft.com/office/powerpoint/2010/main" val="134429367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Evaluating risk levels through risk matrices</a:t>
            </a:r>
            <a:endParaRPr lang="es-ES" b="0" dirty="0"/>
          </a:p>
        </p:txBody>
      </p:sp>
      <p:sp>
        <p:nvSpPr>
          <p:cNvPr id="5" name="Marcador de fecha 4"/>
          <p:cNvSpPr>
            <a:spLocks noGrp="1"/>
          </p:cNvSpPr>
          <p:nvPr>
            <p:ph type="dt" sz="half" idx="10"/>
          </p:nvPr>
        </p:nvSpPr>
        <p:spPr/>
        <p:txBody>
          <a:bodyPr/>
          <a:lstStyle/>
          <a:p>
            <a:r>
              <a:rPr lang="en-GB" smtClean="0"/>
              <a:t>Date: Monday / 01 / October / 2019</a:t>
            </a:r>
            <a:endParaRPr lang="en-GB"/>
          </a:p>
        </p:txBody>
      </p:sp>
      <p:sp>
        <p:nvSpPr>
          <p:cNvPr id="6" name="Marcador de pie de página 5"/>
          <p:cNvSpPr>
            <a:spLocks noGrp="1"/>
          </p:cNvSpPr>
          <p:nvPr>
            <p:ph type="ftr" sz="quarter" idx="11"/>
          </p:nvPr>
        </p:nvSpPr>
        <p:spPr/>
        <p:txBody>
          <a:bodyPr/>
          <a:lstStyle/>
          <a:p>
            <a:r>
              <a:rPr lang="en-GB" smtClean="0"/>
              <a:t>Advancing social justice, promoting decent work</a:t>
            </a:r>
            <a:endParaRPr lang="en-GB"/>
          </a:p>
        </p:txBody>
      </p:sp>
      <p:sp>
        <p:nvSpPr>
          <p:cNvPr id="7" name="Marcador de número de diapositiva 6"/>
          <p:cNvSpPr>
            <a:spLocks noGrp="1"/>
          </p:cNvSpPr>
          <p:nvPr>
            <p:ph type="sldNum" sz="quarter" idx="12"/>
          </p:nvPr>
        </p:nvSpPr>
        <p:spPr/>
        <p:txBody>
          <a:bodyPr/>
          <a:lstStyle/>
          <a:p>
            <a:fld id="{856227C0-AD57-4F9B-BAE3-EEFB0D0EE427}" type="slidenum">
              <a:rPr lang="en-GB" smtClean="0"/>
              <a:t>85</a:t>
            </a:fld>
            <a:endParaRPr lang="en-GB"/>
          </a:p>
        </p:txBody>
      </p:sp>
      <p:pic>
        <p:nvPicPr>
          <p:cNvPr id="9" name="Marcador de contenido 8"/>
          <p:cNvPicPr>
            <a:picLocks noGrp="1" noChangeAspect="1"/>
          </p:cNvPicPr>
          <p:nvPr>
            <p:ph sz="half" idx="13"/>
          </p:nvPr>
        </p:nvPicPr>
        <p:blipFill>
          <a:blip r:embed="rId3" cstate="print">
            <a:extLst>
              <a:ext uri="{28A0092B-C50C-407E-A947-70E740481C1C}">
                <a14:useLocalDpi xmlns:a14="http://schemas.microsoft.com/office/drawing/2010/main" val="0"/>
              </a:ext>
            </a:extLst>
          </a:blip>
          <a:stretch>
            <a:fillRect/>
          </a:stretch>
        </p:blipFill>
        <p:spPr>
          <a:xfrm>
            <a:off x="3585921" y="3019198"/>
            <a:ext cx="6979691" cy="2407965"/>
          </a:xfrm>
          <a:prstGeom prst="rect">
            <a:avLst/>
          </a:prstGeom>
          <a:ln>
            <a:noFill/>
          </a:ln>
          <a:effectLst>
            <a:outerShdw blurRad="292100" dist="139700" dir="2700000" algn="tl" rotWithShape="0">
              <a:srgbClr val="333333">
                <a:alpha val="65000"/>
              </a:srgbClr>
            </a:outerShdw>
          </a:effectLst>
        </p:spPr>
      </p:pic>
      <p:pic>
        <p:nvPicPr>
          <p:cNvPr id="11" name="Imagen 10" descr="85_slide_cuadrito.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476" y="3043520"/>
            <a:ext cx="2595341" cy="2424801"/>
          </a:xfrm>
          <a:prstGeom prst="rect">
            <a:avLst/>
          </a:prstGeom>
        </p:spPr>
      </p:pic>
      <p:sp>
        <p:nvSpPr>
          <p:cNvPr id="12" name="CuadroTexto 11"/>
          <p:cNvSpPr txBox="1"/>
          <p:nvPr/>
        </p:nvSpPr>
        <p:spPr>
          <a:xfrm>
            <a:off x="544331" y="2257445"/>
            <a:ext cx="3403496" cy="646331"/>
          </a:xfrm>
          <a:prstGeom prst="rect">
            <a:avLst/>
          </a:prstGeom>
          <a:noFill/>
        </p:spPr>
        <p:txBody>
          <a:bodyPr wrap="none" rtlCol="0">
            <a:spAutoFit/>
          </a:bodyPr>
          <a:lstStyle/>
          <a:p>
            <a:r>
              <a:rPr lang="en-GB" dirty="0">
                <a:solidFill>
                  <a:schemeClr val="accent2"/>
                </a:solidFill>
                <a:latin typeface="Overpass Bold"/>
                <a:cs typeface="Overpass Bold"/>
              </a:rPr>
              <a:t>Is the level of risk acceptable?</a:t>
            </a:r>
          </a:p>
          <a:p>
            <a:endParaRPr lang="es-ES" dirty="0">
              <a:solidFill>
                <a:schemeClr val="accent2"/>
              </a:solidFill>
              <a:latin typeface="Overpass Bold"/>
              <a:cs typeface="Overpass Bold"/>
            </a:endParaRPr>
          </a:p>
        </p:txBody>
      </p:sp>
    </p:spTree>
    <p:extLst>
      <p:ext uri="{BB962C8B-B14F-4D97-AF65-F5344CB8AC3E}">
        <p14:creationId xmlns:p14="http://schemas.microsoft.com/office/powerpoint/2010/main" val="427140155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Factory exercise </a:t>
            </a:r>
            <a:r>
              <a:rPr lang="it-IT" b="0" dirty="0" smtClean="0"/>
              <a:t>2</a:t>
            </a:r>
            <a:endParaRPr lang="en-GB" b="0" dirty="0"/>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86</a:t>
            </a:fld>
            <a:endParaRPr lang="en-GB"/>
          </a:p>
        </p:txBody>
      </p:sp>
      <p:sp>
        <p:nvSpPr>
          <p:cNvPr id="10" name="Content Placeholder 2"/>
          <p:cNvSpPr txBox="1">
            <a:spLocks/>
          </p:cNvSpPr>
          <p:nvPr/>
        </p:nvSpPr>
        <p:spPr>
          <a:xfrm>
            <a:off x="409897" y="2499315"/>
            <a:ext cx="928725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US" sz="2000" dirty="0" smtClean="0">
                <a:solidFill>
                  <a:schemeClr val="tx2"/>
                </a:solidFill>
                <a:cs typeface="Overpass Bold"/>
              </a:rPr>
              <a:t>Identifying </a:t>
            </a:r>
            <a:r>
              <a:rPr lang="en-US" sz="2000" dirty="0">
                <a:solidFill>
                  <a:schemeClr val="tx2"/>
                </a:solidFill>
                <a:cs typeface="Overpass Bold"/>
              </a:rPr>
              <a:t>who is at risk and assess current level of risks at your </a:t>
            </a:r>
            <a:r>
              <a:rPr lang="en-US" sz="2000" dirty="0" smtClean="0">
                <a:solidFill>
                  <a:schemeClr val="tx2"/>
                </a:solidFill>
                <a:cs typeface="Overpass Bold"/>
              </a:rPr>
              <a:t>workplace</a:t>
            </a:r>
          </a:p>
          <a:p>
            <a:pPr lvl="2"/>
            <a:endParaRPr lang="en-US" sz="2000" dirty="0" smtClean="0">
              <a:solidFill>
                <a:schemeClr val="tx2"/>
              </a:solidFill>
              <a:latin typeface="Overpass Light"/>
              <a:cs typeface="Overpass Light"/>
            </a:endParaRPr>
          </a:p>
          <a:p>
            <a:pPr lvl="2"/>
            <a:r>
              <a:rPr lang="en-US" sz="2000" dirty="0">
                <a:solidFill>
                  <a:schemeClr val="tx2"/>
                </a:solidFill>
                <a:latin typeface="Overpass Light"/>
                <a:cs typeface="Overpass Light"/>
              </a:rPr>
              <a:t>Using your responses to Factory exercise 1 to advance in your enterprise risk assessment by defining </a:t>
            </a:r>
            <a:r>
              <a:rPr lang="en-US" sz="2000" b="1" dirty="0">
                <a:solidFill>
                  <a:schemeClr val="tx2"/>
                </a:solidFill>
                <a:latin typeface="Overpass Light"/>
                <a:cs typeface="Overpass Light"/>
              </a:rPr>
              <a:t>who may be harmed and how </a:t>
            </a:r>
            <a:r>
              <a:rPr lang="en-US" sz="2000" dirty="0">
                <a:solidFill>
                  <a:schemeClr val="tx2"/>
                </a:solidFill>
                <a:latin typeface="Overpass Light"/>
                <a:cs typeface="Overpass Light"/>
              </a:rPr>
              <a:t>and identify using the risk matrix</a:t>
            </a:r>
            <a:r>
              <a:rPr lang="en-US" sz="2000" b="1" dirty="0">
                <a:solidFill>
                  <a:schemeClr val="tx2"/>
                </a:solidFill>
                <a:latin typeface="Overpass Light"/>
                <a:cs typeface="Overpass Light"/>
              </a:rPr>
              <a:t> what is the current level of risk</a:t>
            </a:r>
            <a:endParaRPr lang="es-ES" sz="2000" b="1" dirty="0">
              <a:solidFill>
                <a:schemeClr val="tx2"/>
              </a:solidFill>
              <a:latin typeface="Overpass Light"/>
              <a:cs typeface="Overpass Light"/>
            </a:endParaRPr>
          </a:p>
          <a:p>
            <a:pPr lvl="2"/>
            <a:endParaRPr lang="en-US" sz="2000" dirty="0">
              <a:solidFill>
                <a:schemeClr val="tx2"/>
              </a:solidFill>
              <a:latin typeface="Overpass Light"/>
              <a:cs typeface="Overpass Light"/>
            </a:endParaRPr>
          </a:p>
          <a:p>
            <a:pPr lvl="2"/>
            <a:endParaRPr lang="en-US" sz="2000" dirty="0">
              <a:solidFill>
                <a:schemeClr val="tx2"/>
              </a:solidFill>
              <a:latin typeface="Overpass Light"/>
              <a:cs typeface="Overpass Light"/>
            </a:endParaRPr>
          </a:p>
        </p:txBody>
      </p:sp>
    </p:spTree>
    <p:extLst>
      <p:ext uri="{BB962C8B-B14F-4D97-AF65-F5344CB8AC3E}">
        <p14:creationId xmlns:p14="http://schemas.microsoft.com/office/powerpoint/2010/main" val="46658881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7" y="2872800"/>
            <a:ext cx="9732217" cy="608525"/>
          </a:xfrm>
        </p:spPr>
        <p:txBody>
          <a:bodyPr/>
          <a:lstStyle/>
          <a:p>
            <a:r>
              <a:rPr lang="en-US" b="0" dirty="0" smtClean="0"/>
              <a:t>Training </a:t>
            </a:r>
            <a:r>
              <a:rPr lang="en-US" b="0" dirty="0" err="1" smtClean="0"/>
              <a:t>Programme</a:t>
            </a:r>
            <a:endParaRPr lang="en-GB" b="0" dirty="0"/>
          </a:p>
        </p:txBody>
      </p:sp>
      <p:sp>
        <p:nvSpPr>
          <p:cNvPr id="3" name="Text Placeholder 2"/>
          <p:cNvSpPr>
            <a:spLocks noGrp="1"/>
          </p:cNvSpPr>
          <p:nvPr>
            <p:ph type="body" idx="1"/>
          </p:nvPr>
        </p:nvSpPr>
        <p:spPr>
          <a:xfrm>
            <a:off x="490537" y="3728124"/>
            <a:ext cx="8388775" cy="1493908"/>
          </a:xfrm>
        </p:spPr>
        <p:txBody>
          <a:bodyPr/>
          <a:lstStyle/>
          <a:p>
            <a:r>
              <a:rPr lang="en-US" dirty="0" smtClean="0">
                <a:latin typeface="Overpass Light"/>
                <a:cs typeface="Overpass Light"/>
              </a:rPr>
              <a:t>Safety and </a:t>
            </a:r>
            <a:r>
              <a:rPr lang="en-US" dirty="0">
                <a:latin typeface="Overpass Light"/>
                <a:cs typeface="Overpass Light"/>
              </a:rPr>
              <a:t>Health at </a:t>
            </a:r>
            <a:r>
              <a:rPr lang="en-US" dirty="0" smtClean="0">
                <a:latin typeface="Overpass Light"/>
                <a:cs typeface="Overpass Light"/>
              </a:rPr>
              <a:t>work </a:t>
            </a:r>
            <a:r>
              <a:rPr lang="mr-IN" dirty="0" smtClean="0">
                <a:latin typeface="Overpass Light"/>
                <a:cs typeface="Overpass Light"/>
              </a:rPr>
              <a:t>–</a:t>
            </a:r>
            <a:r>
              <a:rPr lang="en-US" dirty="0" smtClean="0">
                <a:latin typeface="Overpass Light"/>
                <a:cs typeface="Overpass Light"/>
              </a:rPr>
              <a:t> Day </a:t>
            </a:r>
            <a:r>
              <a:rPr lang="en-US" dirty="0">
                <a:latin typeface="Overpass Light"/>
                <a:cs typeface="Overpass Light"/>
              </a:rPr>
              <a:t>2</a:t>
            </a:r>
            <a:endParaRPr lang="en-GB" dirty="0">
              <a:latin typeface="Overpass Light"/>
              <a:cs typeface="Overpass Light"/>
            </a:endParaRPr>
          </a:p>
        </p:txBody>
      </p:sp>
      <p:sp>
        <p:nvSpPr>
          <p:cNvPr id="4" name="Date Placeholder 3"/>
          <p:cNvSpPr>
            <a:spLocks noGrp="1"/>
          </p:cNvSpPr>
          <p:nvPr>
            <p:ph type="dt" sz="half" idx="10"/>
          </p:nvPr>
        </p:nvSpPr>
        <p:spPr/>
        <p:txBody>
          <a:bodyPr/>
          <a:lstStyle/>
          <a:p>
            <a:r>
              <a:rPr lang="en-GB" smtClean="0"/>
              <a:t>Date: Monday / 01 / October / 2019</a:t>
            </a:r>
            <a:endParaRPr lang="en-GB"/>
          </a:p>
        </p:txBody>
      </p:sp>
      <p:sp>
        <p:nvSpPr>
          <p:cNvPr id="5" name="Footer Placeholder 4"/>
          <p:cNvSpPr>
            <a:spLocks noGrp="1"/>
          </p:cNvSpPr>
          <p:nvPr>
            <p:ph type="ftr" sz="quarter" idx="11"/>
          </p:nvPr>
        </p:nvSpPr>
        <p:spPr/>
        <p:txBody>
          <a:bodyPr/>
          <a:lstStyle/>
          <a:p>
            <a:r>
              <a:rPr lang="en-GB" smtClean="0"/>
              <a:t>Advancing social justice, promoting decent work</a:t>
            </a:r>
            <a:endParaRPr lang="en-GB"/>
          </a:p>
        </p:txBody>
      </p:sp>
      <p:sp>
        <p:nvSpPr>
          <p:cNvPr id="6" name="Slide Number Placeholder 5"/>
          <p:cNvSpPr>
            <a:spLocks noGrp="1"/>
          </p:cNvSpPr>
          <p:nvPr>
            <p:ph type="sldNum" sz="quarter" idx="12"/>
          </p:nvPr>
        </p:nvSpPr>
        <p:spPr/>
        <p:txBody>
          <a:bodyPr/>
          <a:lstStyle/>
          <a:p>
            <a:fld id="{856227C0-AD57-4F9B-BAE3-EEFB0D0EE427}" type="slidenum">
              <a:rPr lang="en-GB" smtClean="0"/>
              <a:t>87</a:t>
            </a:fld>
            <a:endParaRPr lang="en-GB"/>
          </a:p>
        </p:txBody>
      </p:sp>
    </p:spTree>
    <p:extLst>
      <p:ext uri="{BB962C8B-B14F-4D97-AF65-F5344CB8AC3E}">
        <p14:creationId xmlns:p14="http://schemas.microsoft.com/office/powerpoint/2010/main" val="123713361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7713662" cy="392905"/>
          </a:xfrm>
        </p:spPr>
        <p:txBody>
          <a:bodyPr/>
          <a:lstStyle/>
          <a:p>
            <a:r>
              <a:rPr lang="fr-CH" b="0" dirty="0"/>
              <a:t>Day </a:t>
            </a:r>
            <a:r>
              <a:rPr lang="fr-CH" b="0" dirty="0" smtClean="0"/>
              <a:t>2: </a:t>
            </a:r>
            <a:r>
              <a:rPr lang="fr-CH" b="0" dirty="0"/>
              <a:t>Training agenda for the module workshop </a:t>
            </a:r>
            <a:endParaRPr lang="es-ES" b="0" dirty="0"/>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88</a:t>
            </a:fld>
            <a:endParaRPr lang="en-GB"/>
          </a:p>
        </p:txBody>
      </p:sp>
      <p:sp>
        <p:nvSpPr>
          <p:cNvPr id="8" name="Footer Placeholder 4"/>
          <p:cNvSpPr>
            <a:spLocks noGrp="1"/>
          </p:cNvSpPr>
          <p:nvPr>
            <p:ph type="ftr" sz="quarter" idx="4294967295"/>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latin typeface="Overpass Bold"/>
              </a:defRPr>
            </a:lvl1pPr>
          </a:lstStyle>
          <a:p>
            <a:r>
              <a:rPr lang="en-GB" dirty="0" smtClean="0"/>
              <a:t>Advancing social justice, promoting decent work</a:t>
            </a:r>
            <a:endParaRPr lang="en-GB" dirty="0"/>
          </a:p>
        </p:txBody>
      </p:sp>
      <p:graphicFrame>
        <p:nvGraphicFramePr>
          <p:cNvPr id="9" name="Marcador de contenido 6"/>
          <p:cNvGraphicFramePr>
            <a:graphicFrameLocks noGrp="1"/>
          </p:cNvGraphicFramePr>
          <p:nvPr>
            <p:ph idx="1"/>
            <p:extLst>
              <p:ext uri="{D42A27DB-BD31-4B8C-83A1-F6EECF244321}">
                <p14:modId xmlns:p14="http://schemas.microsoft.com/office/powerpoint/2010/main" val="2168477761"/>
              </p:ext>
            </p:extLst>
          </p:nvPr>
        </p:nvGraphicFramePr>
        <p:xfrm>
          <a:off x="522994" y="2120882"/>
          <a:ext cx="8506706" cy="4038375"/>
        </p:xfrm>
        <a:graphic>
          <a:graphicData uri="http://schemas.openxmlformats.org/drawingml/2006/table">
            <a:tbl>
              <a:tblPr firstRow="1" bandRow="1">
                <a:tableStyleId>{0660B408-B3CF-4A94-85FC-2B1E0A45F4A2}</a:tableStyleId>
              </a:tblPr>
              <a:tblGrid>
                <a:gridCol w="1026406">
                  <a:extLst>
                    <a:ext uri="{9D8B030D-6E8A-4147-A177-3AD203B41FA5}">
                      <a16:colId xmlns:a16="http://schemas.microsoft.com/office/drawing/2014/main" val="20000"/>
                    </a:ext>
                  </a:extLst>
                </a:gridCol>
                <a:gridCol w="4644732">
                  <a:extLst>
                    <a:ext uri="{9D8B030D-6E8A-4147-A177-3AD203B41FA5}">
                      <a16:colId xmlns:a16="http://schemas.microsoft.com/office/drawing/2014/main" val="20001"/>
                    </a:ext>
                  </a:extLst>
                </a:gridCol>
                <a:gridCol w="2835568">
                  <a:extLst>
                    <a:ext uri="{9D8B030D-6E8A-4147-A177-3AD203B41FA5}">
                      <a16:colId xmlns:a16="http://schemas.microsoft.com/office/drawing/2014/main" val="20002"/>
                    </a:ext>
                  </a:extLst>
                </a:gridCol>
              </a:tblGrid>
              <a:tr h="230455">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effectLst/>
                        </a:rPr>
                        <a:t>TIME</a:t>
                      </a:r>
                      <a:endParaRPr lang="en-GB" sz="105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algn="ctr">
                        <a:lnSpc>
                          <a:spcPct val="90000"/>
                        </a:lnSpc>
                      </a:pPr>
                      <a:r>
                        <a:rPr lang="es-ES" sz="1050" dirty="0" smtClean="0"/>
                        <a:t>TOPIC MATTER</a:t>
                      </a:r>
                      <a:endParaRPr lang="es-ES" sz="1050" dirty="0"/>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effectLst/>
                        </a:rPr>
                        <a:t>ACTIVITY INVOLVEMENT</a:t>
                      </a:r>
                      <a:endParaRPr lang="en-GB" sz="105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0"/>
                  </a:ext>
                </a:extLst>
              </a:tr>
              <a:tr h="467187">
                <a:tc>
                  <a:txBody>
                    <a:bodyPr/>
                    <a:lstStyle/>
                    <a:p>
                      <a:pPr marL="0" marR="0" algn="ctr">
                        <a:lnSpc>
                          <a:spcPct val="107000"/>
                        </a:lnSpc>
                        <a:spcBef>
                          <a:spcPts val="0"/>
                        </a:spcBef>
                        <a:spcAft>
                          <a:spcPts val="0"/>
                        </a:spcAft>
                      </a:pPr>
                      <a:r>
                        <a:rPr lang="en-US" sz="1050" dirty="0" smtClean="0">
                          <a:solidFill>
                            <a:schemeClr val="tx2"/>
                          </a:solidFill>
                          <a:effectLst/>
                        </a:rPr>
                        <a:t>08:30-08:40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Revision of day 1 and introduction to day 2</a:t>
                      </a:r>
                      <a:endParaRPr lang="en-GB" sz="1050" dirty="0">
                        <a:solidFill>
                          <a:schemeClr val="tx2"/>
                        </a:solidFill>
                        <a:effectLst/>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Presentation</a:t>
                      </a:r>
                      <a:endParaRPr lang="en-GB" sz="1050" dirty="0" smtClean="0">
                        <a:solidFill>
                          <a:schemeClr val="tx2"/>
                        </a:solidFill>
                        <a:effectLst/>
                      </a:endParaRPr>
                    </a:p>
                    <a:p>
                      <a:pPr marL="0" marR="0">
                        <a:lnSpc>
                          <a:spcPct val="107000"/>
                        </a:lnSpc>
                        <a:spcBef>
                          <a:spcPts val="0"/>
                        </a:spcBef>
                        <a:spcAft>
                          <a:spcPts val="0"/>
                        </a:spcAft>
                      </a:pPr>
                      <a:r>
                        <a:rPr lang="en-US" sz="1050" dirty="0" smtClean="0">
                          <a:solidFill>
                            <a:schemeClr val="tx2"/>
                          </a:solidFill>
                          <a:effectLst/>
                        </a:rPr>
                        <a:t>Trainer and participants</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1"/>
                  </a:ext>
                </a:extLst>
              </a:tr>
              <a:tr h="316353">
                <a:tc>
                  <a:txBody>
                    <a:bodyPr/>
                    <a:lstStyle/>
                    <a:p>
                      <a:pPr marL="0" marR="0" algn="ctr">
                        <a:lnSpc>
                          <a:spcPct val="107000"/>
                        </a:lnSpc>
                        <a:spcBef>
                          <a:spcPts val="0"/>
                        </a:spcBef>
                        <a:spcAft>
                          <a:spcPts val="0"/>
                        </a:spcAft>
                      </a:pPr>
                      <a:r>
                        <a:rPr lang="en-US" sz="1050" dirty="0" smtClean="0">
                          <a:solidFill>
                            <a:schemeClr val="tx2"/>
                          </a:solidFill>
                          <a:effectLst/>
                        </a:rPr>
                        <a:t>08:40-10:00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Session 4: Hierarchy of Controls</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Presentation </a:t>
                      </a:r>
                      <a:endParaRPr lang="en-GB" sz="1050" dirty="0" smtClean="0">
                        <a:solidFill>
                          <a:schemeClr val="tx2"/>
                        </a:solidFill>
                        <a:effectLst/>
                      </a:endParaRPr>
                    </a:p>
                    <a:p>
                      <a:pPr marL="0" marR="0">
                        <a:lnSpc>
                          <a:spcPct val="107000"/>
                        </a:lnSpc>
                        <a:spcBef>
                          <a:spcPts val="0"/>
                        </a:spcBef>
                        <a:spcAft>
                          <a:spcPts val="0"/>
                        </a:spcAft>
                      </a:pPr>
                      <a:r>
                        <a:rPr lang="en-US" sz="1050" dirty="0" smtClean="0">
                          <a:solidFill>
                            <a:schemeClr val="tx2"/>
                          </a:solidFill>
                          <a:effectLst/>
                        </a:rPr>
                        <a:t>Trainer</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2"/>
                  </a:ext>
                </a:extLst>
              </a:tr>
              <a:tr h="251661">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10:00-10:30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Coffee/Tea Break</a:t>
                      </a:r>
                      <a:endParaRPr lang="en-GB" sz="1050" dirty="0" smtClean="0">
                        <a:solidFill>
                          <a:schemeClr val="tx2"/>
                        </a:solidFill>
                        <a:effectLst/>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3"/>
                  </a:ext>
                </a:extLst>
              </a:tr>
              <a:tr h="328059">
                <a:tc>
                  <a:txBody>
                    <a:bodyPr/>
                    <a:lstStyle/>
                    <a:p>
                      <a:pPr marL="0" marR="0" algn="ctr">
                        <a:lnSpc>
                          <a:spcPct val="107000"/>
                        </a:lnSpc>
                        <a:spcBef>
                          <a:spcPts val="0"/>
                        </a:spcBef>
                        <a:spcAft>
                          <a:spcPts val="0"/>
                        </a:spcAft>
                      </a:pPr>
                      <a:r>
                        <a:rPr lang="en-US" sz="1050" dirty="0" smtClean="0">
                          <a:solidFill>
                            <a:schemeClr val="tx2"/>
                          </a:solidFill>
                          <a:effectLst/>
                        </a:rPr>
                        <a:t>10:30-11:00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Ready Made Garment exercise</a:t>
                      </a:r>
                      <a:endParaRPr lang="en-GB" sz="1050" dirty="0">
                        <a:solidFill>
                          <a:schemeClr val="tx2"/>
                        </a:solidFill>
                        <a:effectLst/>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All Plenary discussions </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4"/>
                  </a:ext>
                </a:extLst>
              </a:tr>
              <a:tr h="316353">
                <a:tc>
                  <a:txBody>
                    <a:bodyPr/>
                    <a:lstStyle/>
                    <a:p>
                      <a:pPr marL="0" marR="0" algn="ctr">
                        <a:lnSpc>
                          <a:spcPct val="200000"/>
                        </a:lnSpc>
                        <a:spcBef>
                          <a:spcPts val="0"/>
                        </a:spcBef>
                        <a:spcAft>
                          <a:spcPts val="0"/>
                        </a:spcAft>
                      </a:pPr>
                      <a:r>
                        <a:rPr lang="en-US" sz="1050" dirty="0" smtClean="0">
                          <a:solidFill>
                            <a:schemeClr val="tx2"/>
                          </a:solidFill>
                          <a:effectLst/>
                        </a:rPr>
                        <a:t>11:00-12:30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Session 5: Risk assessment the process (continued)</a:t>
                      </a:r>
                      <a:endParaRPr lang="en-GB" sz="1050" dirty="0" smtClean="0">
                        <a:solidFill>
                          <a:schemeClr val="tx2"/>
                        </a:solidFill>
                        <a:effectLst/>
                      </a:endParaRPr>
                    </a:p>
                    <a:p>
                      <a:pPr marL="0" marR="0">
                        <a:lnSpc>
                          <a:spcPct val="107000"/>
                        </a:lnSpc>
                        <a:spcBef>
                          <a:spcPts val="0"/>
                        </a:spcBef>
                        <a:spcAft>
                          <a:spcPts val="0"/>
                        </a:spcAft>
                      </a:pPr>
                      <a:r>
                        <a:rPr lang="en-US" sz="1050" dirty="0" smtClean="0">
                          <a:solidFill>
                            <a:schemeClr val="tx2"/>
                          </a:solidFill>
                          <a:effectLst/>
                        </a:rPr>
                        <a:t>Factory Exercise 3. Suggest control measures</a:t>
                      </a:r>
                      <a:endParaRPr lang="en-GB" sz="1050" dirty="0" smtClean="0">
                        <a:solidFill>
                          <a:schemeClr val="tx2"/>
                        </a:solidFill>
                        <a:effectLst/>
                      </a:endParaRPr>
                    </a:p>
                    <a:p>
                      <a:pPr marL="0" marR="0">
                        <a:lnSpc>
                          <a:spcPct val="107000"/>
                        </a:lnSpc>
                        <a:spcBef>
                          <a:spcPts val="0"/>
                        </a:spcBef>
                        <a:spcAft>
                          <a:spcPts val="0"/>
                        </a:spcAft>
                      </a:pPr>
                      <a:r>
                        <a:rPr lang="en-US" sz="1050" dirty="0" smtClean="0">
                          <a:solidFill>
                            <a:schemeClr val="tx2"/>
                          </a:solidFill>
                          <a:effectLst/>
                        </a:rPr>
                        <a:t>Additional Exercise on pillar drill</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Presentation and exercise</a:t>
                      </a:r>
                      <a:endParaRPr lang="en-GB" sz="1050" dirty="0" smtClean="0">
                        <a:solidFill>
                          <a:schemeClr val="tx2"/>
                        </a:solidFill>
                        <a:effectLst/>
                      </a:endParaRPr>
                    </a:p>
                  </a:txBody>
                  <a:tcPr marL="78004" marR="78004" marT="39002" marB="39002"/>
                </a:tc>
                <a:extLst>
                  <a:ext uri="{0D108BD9-81ED-4DB2-BD59-A6C34878D82A}">
                    <a16:rowId xmlns:a16="http://schemas.microsoft.com/office/drawing/2014/main" val="10005"/>
                  </a:ext>
                </a:extLst>
              </a:tr>
              <a:tr h="294204">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12:30-13:30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smtClean="0">
                          <a:solidFill>
                            <a:schemeClr val="tx2"/>
                          </a:solidFill>
                          <a:effectLst/>
                        </a:rPr>
                        <a:t>Lunch</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6"/>
                  </a:ext>
                </a:extLst>
              </a:tr>
              <a:tr h="316353">
                <a:tc>
                  <a:txBody>
                    <a:bodyPr/>
                    <a:lstStyle/>
                    <a:p>
                      <a:pPr marL="0" marR="0" algn="ctr">
                        <a:lnSpc>
                          <a:spcPct val="107000"/>
                        </a:lnSpc>
                        <a:spcBef>
                          <a:spcPts val="0"/>
                        </a:spcBef>
                        <a:spcAft>
                          <a:spcPts val="0"/>
                        </a:spcAft>
                      </a:pPr>
                      <a:r>
                        <a:rPr lang="en-US" sz="1050" dirty="0" smtClean="0">
                          <a:solidFill>
                            <a:schemeClr val="tx2"/>
                          </a:solidFill>
                          <a:effectLst/>
                        </a:rPr>
                        <a:t>13:30-14:30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en-US" sz="1050" dirty="0" smtClean="0">
                          <a:solidFill>
                            <a:schemeClr val="tx2"/>
                          </a:solidFill>
                          <a:effectLst/>
                        </a:rPr>
                        <a:t>Session 6: OSH Management systems</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s-ES" sz="1050" dirty="0" smtClean="0">
                          <a:solidFill>
                            <a:schemeClr val="tx2"/>
                          </a:solidFill>
                        </a:rPr>
                        <a:t> </a:t>
                      </a:r>
                      <a:r>
                        <a:rPr lang="en-US" sz="1050" dirty="0" smtClean="0">
                          <a:solidFill>
                            <a:schemeClr val="tx2"/>
                          </a:solidFill>
                          <a:effectLst/>
                        </a:rPr>
                        <a:t>Trainer and participants</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7"/>
                  </a:ext>
                </a:extLst>
              </a:tr>
              <a:tr h="316353">
                <a:tc>
                  <a:txBody>
                    <a:bodyPr/>
                    <a:lstStyle/>
                    <a:p>
                      <a:pPr marL="0" marR="0" algn="ctr">
                        <a:lnSpc>
                          <a:spcPct val="107000"/>
                        </a:lnSpc>
                        <a:spcBef>
                          <a:spcPts val="0"/>
                        </a:spcBef>
                        <a:spcAft>
                          <a:spcPts val="0"/>
                        </a:spcAft>
                      </a:pPr>
                      <a:r>
                        <a:rPr lang="en-US" sz="1050" dirty="0" smtClean="0">
                          <a:solidFill>
                            <a:schemeClr val="tx2"/>
                          </a:solidFill>
                          <a:effectLst/>
                        </a:rPr>
                        <a:t>14:30-15:00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gn="ctr">
                        <a:lnSpc>
                          <a:spcPct val="107000"/>
                        </a:lnSpc>
                        <a:spcBef>
                          <a:spcPts val="0"/>
                        </a:spcBef>
                        <a:spcAft>
                          <a:spcPts val="0"/>
                        </a:spcAft>
                      </a:pPr>
                      <a:r>
                        <a:rPr lang="en-US" sz="1050" dirty="0" smtClean="0">
                          <a:solidFill>
                            <a:schemeClr val="tx2"/>
                          </a:solidFill>
                          <a:effectLst/>
                        </a:rPr>
                        <a:t> Coffee/Tea Break</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8"/>
                  </a:ext>
                </a:extLst>
              </a:tr>
              <a:tr h="425536">
                <a:tc>
                  <a:txBody>
                    <a:bodyPr/>
                    <a:lstStyle/>
                    <a:p>
                      <a:pPr marL="0" marR="0" algn="ctr">
                        <a:lnSpc>
                          <a:spcPct val="200000"/>
                        </a:lnSpc>
                        <a:spcBef>
                          <a:spcPts val="0"/>
                        </a:spcBef>
                        <a:spcAft>
                          <a:spcPts val="0"/>
                        </a:spcAft>
                      </a:pPr>
                      <a:r>
                        <a:rPr lang="en-US" sz="1050" dirty="0" smtClean="0">
                          <a:solidFill>
                            <a:schemeClr val="tx2"/>
                          </a:solidFill>
                          <a:effectLst/>
                        </a:rPr>
                        <a:t>15:00-16:00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30000"/>
                        </a:lnSpc>
                        <a:spcBef>
                          <a:spcPts val="0"/>
                        </a:spcBef>
                        <a:spcAft>
                          <a:spcPts val="0"/>
                        </a:spcAft>
                      </a:pPr>
                      <a:r>
                        <a:rPr lang="en-US" sz="1050" dirty="0" smtClean="0">
                          <a:solidFill>
                            <a:schemeClr val="tx2"/>
                          </a:solidFill>
                          <a:effectLst/>
                        </a:rPr>
                        <a:t>Session 7: Taking action</a:t>
                      </a:r>
                      <a:endParaRPr lang="en-GB" sz="1050" dirty="0" smtClean="0">
                        <a:solidFill>
                          <a:schemeClr val="tx2"/>
                        </a:solidFill>
                        <a:effectLst/>
                      </a:endParaRPr>
                    </a:p>
                    <a:p>
                      <a:pPr marL="0" marR="0">
                        <a:lnSpc>
                          <a:spcPct val="130000"/>
                        </a:lnSpc>
                        <a:spcBef>
                          <a:spcPts val="0"/>
                        </a:spcBef>
                        <a:spcAft>
                          <a:spcPts val="0"/>
                        </a:spcAft>
                      </a:pPr>
                      <a:r>
                        <a:rPr lang="en-US" sz="1050" dirty="0" smtClean="0">
                          <a:solidFill>
                            <a:schemeClr val="tx2"/>
                          </a:solidFill>
                          <a:effectLst/>
                        </a:rPr>
                        <a:t>The action exercise</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130000"/>
                        </a:lnSpc>
                        <a:spcBef>
                          <a:spcPts val="0"/>
                        </a:spcBef>
                        <a:spcAft>
                          <a:spcPts val="0"/>
                        </a:spcAft>
                        <a:buClrTx/>
                        <a:buSzTx/>
                        <a:buFontTx/>
                        <a:buNone/>
                        <a:tabLst/>
                        <a:defRPr/>
                      </a:pPr>
                      <a:r>
                        <a:rPr lang="en-US" sz="1050" dirty="0" smtClean="0">
                          <a:solidFill>
                            <a:schemeClr val="tx2"/>
                          </a:solidFill>
                          <a:effectLst/>
                        </a:rPr>
                        <a:t>Presentation – Trainer</a:t>
                      </a:r>
                    </a:p>
                    <a:p>
                      <a:pPr marL="0" marR="0" indent="0" algn="l" defTabSz="914400" rtl="0" eaLnBrk="1" fontAlgn="auto" latinLnBrk="0" hangingPunct="1">
                        <a:lnSpc>
                          <a:spcPct val="130000"/>
                        </a:lnSpc>
                        <a:spcBef>
                          <a:spcPts val="0"/>
                        </a:spcBef>
                        <a:spcAft>
                          <a:spcPts val="0"/>
                        </a:spcAft>
                        <a:buClrTx/>
                        <a:buSzTx/>
                        <a:buFontTx/>
                        <a:buNone/>
                        <a:tabLst/>
                        <a:defRPr/>
                      </a:pPr>
                      <a:r>
                        <a:rPr lang="en-US" sz="1050" dirty="0" smtClean="0">
                          <a:solidFill>
                            <a:schemeClr val="tx2"/>
                          </a:solidFill>
                          <a:effectLst/>
                        </a:rPr>
                        <a:t>Presentation – Trainer</a:t>
                      </a:r>
                      <a:endParaRPr lang="en-GB" sz="1050" dirty="0" smtClean="0">
                        <a:solidFill>
                          <a:schemeClr val="tx2"/>
                        </a:solidFill>
                        <a:effectLst/>
                      </a:endParaRPr>
                    </a:p>
                  </a:txBody>
                  <a:tcPr marL="78004" marR="78004" marT="39002" marB="39002"/>
                </a:tc>
                <a:extLst>
                  <a:ext uri="{0D108BD9-81ED-4DB2-BD59-A6C34878D82A}">
                    <a16:rowId xmlns:a16="http://schemas.microsoft.com/office/drawing/2014/main" val="10009"/>
                  </a:ext>
                </a:extLst>
              </a:tr>
              <a:tr h="328059">
                <a:tc>
                  <a:txBody>
                    <a:bodyPr/>
                    <a:lstStyle/>
                    <a:p>
                      <a:pPr marL="0" marR="0" indent="0" algn="ctr" defTabSz="914400" rtl="0" eaLnBrk="1" fontAlgn="auto" latinLnBrk="0" hangingPunct="1">
                        <a:lnSpc>
                          <a:spcPct val="130000"/>
                        </a:lnSpc>
                        <a:spcBef>
                          <a:spcPts val="0"/>
                        </a:spcBef>
                        <a:spcAft>
                          <a:spcPts val="0"/>
                        </a:spcAft>
                        <a:buClrTx/>
                        <a:buSzTx/>
                        <a:buFontTx/>
                        <a:buNone/>
                        <a:tabLst/>
                        <a:defRPr/>
                      </a:pPr>
                      <a:r>
                        <a:rPr lang="en-US" sz="1050" dirty="0" smtClean="0">
                          <a:solidFill>
                            <a:schemeClr val="tx2"/>
                          </a:solidFill>
                          <a:effectLst/>
                        </a:rPr>
                        <a:t>16:00-16:30</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30000"/>
                        </a:lnSpc>
                        <a:spcBef>
                          <a:spcPts val="0"/>
                        </a:spcBef>
                        <a:spcAft>
                          <a:spcPts val="0"/>
                        </a:spcAft>
                      </a:pPr>
                      <a:r>
                        <a:rPr lang="en-US" sz="1050" dirty="0" smtClean="0">
                          <a:solidFill>
                            <a:schemeClr val="tx2"/>
                          </a:solidFill>
                          <a:effectLst/>
                        </a:rPr>
                        <a:t>Workshop evaluation and suggestions</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130000"/>
                        </a:lnSpc>
                        <a:spcBef>
                          <a:spcPts val="0"/>
                        </a:spcBef>
                        <a:spcAft>
                          <a:spcPts val="0"/>
                        </a:spcAft>
                        <a:buClrTx/>
                        <a:buSzTx/>
                        <a:buFontTx/>
                        <a:buNone/>
                        <a:tabLst/>
                        <a:defRPr/>
                      </a:pPr>
                      <a:r>
                        <a:rPr lang="en-US" sz="1050" dirty="0" smtClean="0">
                          <a:solidFill>
                            <a:schemeClr val="tx2"/>
                          </a:solidFill>
                          <a:effectLst/>
                        </a:rPr>
                        <a:t>All</a:t>
                      </a:r>
                      <a:endParaRPr lang="en-GB" sz="105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23389940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cs typeface="Overpass Bold"/>
              </a:rPr>
              <a:t>Day 2 </a:t>
            </a: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89</a:t>
            </a:fld>
            <a:endParaRPr lang="en-GB"/>
          </a:p>
        </p:txBody>
      </p:sp>
      <p:sp>
        <p:nvSpPr>
          <p:cNvPr id="10" name="Content Placeholder 2"/>
          <p:cNvSpPr txBox="1">
            <a:spLocks/>
          </p:cNvSpPr>
          <p:nvPr/>
        </p:nvSpPr>
        <p:spPr>
          <a:xfrm>
            <a:off x="409897" y="2522832"/>
            <a:ext cx="928725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GB" sz="2000" dirty="0" smtClean="0">
                <a:solidFill>
                  <a:schemeClr val="tx2"/>
                </a:solidFill>
                <a:latin typeface="Overpass Light"/>
                <a:cs typeface="Overpass Light"/>
              </a:rPr>
              <a:t>Revision </a:t>
            </a:r>
            <a:r>
              <a:rPr lang="en-GB" sz="2000" dirty="0">
                <a:solidFill>
                  <a:schemeClr val="tx2"/>
                </a:solidFill>
                <a:latin typeface="Overpass Light"/>
                <a:cs typeface="Overpass Light"/>
              </a:rPr>
              <a:t>of the first </a:t>
            </a:r>
            <a:r>
              <a:rPr lang="en-GB" sz="2000" dirty="0" smtClean="0">
                <a:solidFill>
                  <a:schemeClr val="tx2"/>
                </a:solidFill>
                <a:latin typeface="Overpass Light"/>
                <a:cs typeface="Overpass Light"/>
              </a:rPr>
              <a:t>day</a:t>
            </a:r>
          </a:p>
          <a:p>
            <a:pPr lvl="2"/>
            <a:endParaRPr lang="en-GB" sz="2000" dirty="0">
              <a:solidFill>
                <a:schemeClr val="tx2"/>
              </a:solidFill>
              <a:latin typeface="Overpass Light"/>
              <a:cs typeface="Overpass Light"/>
            </a:endParaRPr>
          </a:p>
          <a:p>
            <a:pPr lvl="2"/>
            <a:r>
              <a:rPr lang="en-GB" sz="2000" dirty="0" smtClean="0">
                <a:solidFill>
                  <a:schemeClr val="tx2"/>
                </a:solidFill>
                <a:latin typeface="Overpass Light"/>
                <a:cs typeface="Overpass Light"/>
              </a:rPr>
              <a:t>Step </a:t>
            </a:r>
            <a:r>
              <a:rPr lang="en-GB" sz="2000" dirty="0">
                <a:solidFill>
                  <a:schemeClr val="tx2"/>
                </a:solidFill>
                <a:latin typeface="Overpass Light"/>
                <a:cs typeface="Overpass Light"/>
              </a:rPr>
              <a:t>3b What further action (risk control measures) are necessary to reduce the risk? </a:t>
            </a:r>
            <a:endParaRPr lang="en-GB" sz="2000" dirty="0" smtClean="0">
              <a:solidFill>
                <a:schemeClr val="tx2"/>
              </a:solidFill>
              <a:latin typeface="Overpass Light"/>
              <a:cs typeface="Overpass Light"/>
            </a:endParaRPr>
          </a:p>
          <a:p>
            <a:pPr lvl="2"/>
            <a:endParaRPr lang="en-GB" sz="2000" dirty="0">
              <a:solidFill>
                <a:schemeClr val="tx2"/>
              </a:solidFill>
              <a:latin typeface="Overpass Light"/>
              <a:cs typeface="Overpass Light"/>
            </a:endParaRPr>
          </a:p>
          <a:p>
            <a:pPr lvl="2"/>
            <a:r>
              <a:rPr lang="en-GB" sz="2000" dirty="0" smtClean="0">
                <a:solidFill>
                  <a:schemeClr val="tx2"/>
                </a:solidFill>
                <a:latin typeface="Overpass Light"/>
                <a:cs typeface="Overpass Light"/>
              </a:rPr>
              <a:t>To </a:t>
            </a:r>
            <a:r>
              <a:rPr lang="en-GB" sz="2000" dirty="0">
                <a:solidFill>
                  <a:schemeClr val="tx2"/>
                </a:solidFill>
                <a:latin typeface="Overpass Light"/>
                <a:cs typeface="Overpass Light"/>
              </a:rPr>
              <a:t>decide we need to know about the </a:t>
            </a:r>
            <a:r>
              <a:rPr lang="en-GB" sz="2000" dirty="0" smtClean="0">
                <a:solidFill>
                  <a:schemeClr val="tx2"/>
                </a:solidFill>
                <a:latin typeface="Overpass Light"/>
                <a:cs typeface="Overpass Light"/>
              </a:rPr>
              <a:t> </a:t>
            </a:r>
            <a:r>
              <a:rPr lang="en-GB" sz="2500" u="sng" dirty="0" smtClean="0">
                <a:solidFill>
                  <a:schemeClr val="accent2"/>
                </a:solidFill>
                <a:latin typeface="Overpass Light"/>
                <a:cs typeface="Overpass Light"/>
              </a:rPr>
              <a:t>Hierarchy </a:t>
            </a:r>
            <a:r>
              <a:rPr lang="en-GB" sz="2500" u="sng" dirty="0">
                <a:solidFill>
                  <a:schemeClr val="accent2"/>
                </a:solidFill>
                <a:latin typeface="Overpass Light"/>
                <a:cs typeface="Overpass Light"/>
              </a:rPr>
              <a:t>of </a:t>
            </a:r>
            <a:r>
              <a:rPr lang="en-GB" sz="2500" u="sng" dirty="0" smtClean="0">
                <a:solidFill>
                  <a:schemeClr val="accent2"/>
                </a:solidFill>
                <a:latin typeface="Overpass Light"/>
                <a:cs typeface="Overpass Light"/>
              </a:rPr>
              <a:t>Controls</a:t>
            </a:r>
            <a:endParaRPr lang="en-GB" sz="2500" u="sng" dirty="0">
              <a:solidFill>
                <a:schemeClr val="accent2"/>
              </a:solidFill>
              <a:latin typeface="Overpass Light"/>
              <a:cs typeface="Overpass Light"/>
            </a:endParaRPr>
          </a:p>
        </p:txBody>
      </p:sp>
    </p:spTree>
    <p:extLst>
      <p:ext uri="{BB962C8B-B14F-4D97-AF65-F5344CB8AC3E}">
        <p14:creationId xmlns:p14="http://schemas.microsoft.com/office/powerpoint/2010/main" val="38891936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Title 1"/>
          <p:cNvSpPr>
            <a:spLocks noGrp="1"/>
          </p:cNvSpPr>
          <p:nvPr>
            <p:ph type="title"/>
          </p:nvPr>
        </p:nvSpPr>
        <p:spPr/>
        <p:txBody>
          <a:bodyPr/>
          <a:lstStyle/>
          <a:p>
            <a:r>
              <a:rPr lang="en-US" b="0" dirty="0"/>
              <a:t>Session one objectives</a:t>
            </a:r>
            <a:endParaRPr lang="en-GB" b="0" dirty="0"/>
          </a:p>
        </p:txBody>
      </p:sp>
      <p:sp>
        <p:nvSpPr>
          <p:cNvPr id="3" name="Content Placeholder 2"/>
          <p:cNvSpPr>
            <a:spLocks noGrp="1"/>
          </p:cNvSpPr>
          <p:nvPr>
            <p:ph idx="1"/>
          </p:nvPr>
        </p:nvSpPr>
        <p:spPr/>
        <p:txBody>
          <a:bodyPr/>
          <a:lstStyle/>
          <a:p>
            <a:r>
              <a:rPr lang="en-GB" dirty="0">
                <a:solidFill>
                  <a:schemeClr val="tx2"/>
                </a:solidFill>
                <a:latin typeface="Overpass Light"/>
                <a:cs typeface="Overpass Light"/>
              </a:rPr>
              <a:t>At the end of the session, you will be able to:</a:t>
            </a:r>
          </a:p>
          <a:p>
            <a:pPr marL="457200" lvl="1" indent="-457200">
              <a:spcBef>
                <a:spcPts val="1200"/>
              </a:spcBef>
              <a:buFont typeface="Calibri" pitchFamily="34" charset="0"/>
              <a:buAutoNum type="arabicPeriod"/>
            </a:pPr>
            <a:r>
              <a:rPr lang="en-GB" dirty="0">
                <a:solidFill>
                  <a:schemeClr val="tx2"/>
                </a:solidFill>
                <a:latin typeface="Overpass Light"/>
                <a:cs typeface="Overpass Light"/>
              </a:rPr>
              <a:t>Understand the importance of Occupational Safety and Health in improving workers’ lives </a:t>
            </a:r>
            <a:r>
              <a:rPr lang="en-GB" dirty="0" smtClean="0">
                <a:solidFill>
                  <a:schemeClr val="tx2"/>
                </a:solidFill>
                <a:latin typeface="Overpass Light"/>
                <a:cs typeface="Overpass Light"/>
              </a:rPr>
              <a:t>and </a:t>
            </a:r>
            <a:r>
              <a:rPr lang="en-GB" dirty="0">
                <a:solidFill>
                  <a:schemeClr val="tx2"/>
                </a:solidFill>
                <a:latin typeface="Overpass Light"/>
                <a:cs typeface="Overpass Light"/>
              </a:rPr>
              <a:t>Global Health </a:t>
            </a:r>
          </a:p>
          <a:p>
            <a:pPr marL="457200" lvl="1" indent="-457200">
              <a:spcBef>
                <a:spcPts val="1200"/>
              </a:spcBef>
              <a:buFont typeface="Calibri" pitchFamily="34" charset="0"/>
              <a:buAutoNum type="arabicPeriod"/>
            </a:pPr>
            <a:r>
              <a:rPr lang="en-GB" dirty="0">
                <a:solidFill>
                  <a:schemeClr val="tx2"/>
                </a:solidFill>
                <a:latin typeface="Overpass Light"/>
                <a:cs typeface="Overpass Light"/>
              </a:rPr>
              <a:t>Realize the role of Small and Medium-Sized Enterprises in advancing </a:t>
            </a:r>
            <a:r>
              <a:rPr lang="en-GB" dirty="0" smtClean="0">
                <a:solidFill>
                  <a:schemeClr val="tx2"/>
                </a:solidFill>
                <a:latin typeface="Overpass Light"/>
                <a:cs typeface="Overpass Light"/>
              </a:rPr>
              <a:t>OSH</a:t>
            </a:r>
            <a:endParaRPr lang="en-GB" dirty="0">
              <a:solidFill>
                <a:schemeClr val="tx2"/>
              </a:solidFill>
              <a:latin typeface="Overpass Light"/>
              <a:cs typeface="Overpass Light"/>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9</a:t>
            </a:fld>
            <a:endParaRPr lang="en-GB"/>
          </a:p>
        </p:txBody>
      </p:sp>
      <p:pic>
        <p:nvPicPr>
          <p:cNvPr id="11" name="Marcador de posición de imagen 10"/>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8061317" y="1740690"/>
            <a:ext cx="2905507" cy="3907074"/>
          </a:xfrm>
          <a:prstGeom prst="rect">
            <a:avLst/>
          </a:prstGeom>
          <a:ln>
            <a:noFill/>
          </a:ln>
          <a:effectLst>
            <a:outerShdw blurRad="292100" dist="139700" dir="2700000" algn="tl" rotWithShape="0">
              <a:srgbClr val="333333">
                <a:alpha val="65000"/>
              </a:srgbClr>
            </a:outerShdw>
          </a:effectLst>
        </p:spPr>
      </p:pic>
      <p:sp>
        <p:nvSpPr>
          <p:cNvPr id="9" name="Marcador de texto 8"/>
          <p:cNvSpPr>
            <a:spLocks noGrp="1"/>
          </p:cNvSpPr>
          <p:nvPr>
            <p:ph type="body" sz="quarter" idx="14"/>
          </p:nvPr>
        </p:nvSpPr>
        <p:spPr>
          <a:xfrm>
            <a:off x="8061009" y="5048733"/>
            <a:ext cx="2919000" cy="272875"/>
          </a:xfrm>
        </p:spPr>
        <p:txBody>
          <a:bodyPr/>
          <a:lstStyle/>
          <a:p>
            <a:r>
              <a:rPr lang="en-US" dirty="0" smtClean="0"/>
              <a:t>PH </a:t>
            </a:r>
            <a:r>
              <a:rPr lang="en-US" dirty="0" err="1" smtClean="0"/>
              <a:t>Maxime</a:t>
            </a:r>
            <a:r>
              <a:rPr lang="en-US" dirty="0" smtClean="0"/>
              <a:t> </a:t>
            </a:r>
            <a:r>
              <a:rPr lang="en-US" dirty="0" err="1" smtClean="0"/>
              <a:t>Fosst</a:t>
            </a:r>
            <a:r>
              <a:rPr lang="en-US" dirty="0" smtClean="0"/>
              <a:t>/ </a:t>
            </a:r>
            <a:r>
              <a:rPr lang="en-US" dirty="0" err="1" smtClean="0"/>
              <a:t>ILOPhotoExhibit</a:t>
            </a:r>
            <a:endParaRPr lang="es-ES" dirty="0"/>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33488850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foto_recortada_4.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88021" y="2957380"/>
            <a:ext cx="6816808" cy="3935713"/>
          </a:xfrm>
          <a:prstGeom prst="rect">
            <a:avLst/>
          </a:prstGeom>
        </p:spPr>
      </p:pic>
      <p:sp>
        <p:nvSpPr>
          <p:cNvPr id="2" name="Título 1"/>
          <p:cNvSpPr>
            <a:spLocks noGrp="1"/>
          </p:cNvSpPr>
          <p:nvPr>
            <p:ph type="title"/>
          </p:nvPr>
        </p:nvSpPr>
        <p:spPr/>
        <p:txBody>
          <a:bodyPr/>
          <a:lstStyle/>
          <a:p>
            <a:r>
              <a:rPr lang="en-GB" b="0" dirty="0"/>
              <a:t>Session </a:t>
            </a:r>
            <a:r>
              <a:rPr lang="en-GB" b="0" dirty="0" smtClean="0"/>
              <a:t>4</a:t>
            </a:r>
            <a:endParaRPr lang="es-ES" b="0" dirty="0"/>
          </a:p>
        </p:txBody>
      </p:sp>
      <p:sp>
        <p:nvSpPr>
          <p:cNvPr id="3" name="Marcador de texto 2"/>
          <p:cNvSpPr>
            <a:spLocks noGrp="1"/>
          </p:cNvSpPr>
          <p:nvPr>
            <p:ph type="body" idx="1"/>
          </p:nvPr>
        </p:nvSpPr>
        <p:spPr>
          <a:xfrm>
            <a:off x="490538" y="3596780"/>
            <a:ext cx="8540283" cy="1656000"/>
          </a:xfrm>
        </p:spPr>
        <p:txBody>
          <a:bodyPr/>
          <a:lstStyle/>
          <a:p>
            <a:r>
              <a:rPr lang="en-GB" sz="3200" dirty="0">
                <a:latin typeface="Overpass Light"/>
                <a:cs typeface="Overpass Light"/>
              </a:rPr>
              <a:t>Hierarchy of controls</a:t>
            </a:r>
            <a:endParaRPr lang="es-ES" sz="3200" dirty="0">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90</a:t>
            </a:fld>
            <a:endParaRPr lang="en-GB"/>
          </a:p>
        </p:txBody>
      </p:sp>
      <p:sp>
        <p:nvSpPr>
          <p:cNvPr id="8" name="Footer Placeholder 4"/>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9463" y="6519863"/>
            <a:ext cx="644400" cy="172266"/>
          </a:xfrm>
          <a:prstGeom prst="rect">
            <a:avLst/>
          </a:prstGeom>
        </p:spPr>
      </p:pic>
    </p:spTree>
    <p:extLst>
      <p:ext uri="{BB962C8B-B14F-4D97-AF65-F5344CB8AC3E}">
        <p14:creationId xmlns:p14="http://schemas.microsoft.com/office/powerpoint/2010/main" val="92035291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Marcador de fecha 1"/>
          <p:cNvSpPr>
            <a:spLocks noGrp="1"/>
          </p:cNvSpPr>
          <p:nvPr>
            <p:ph type="dt" sz="half" idx="10"/>
          </p:nvPr>
        </p:nvSpPr>
        <p:spPr/>
        <p:txBody>
          <a:bodyPr/>
          <a:lstStyle/>
          <a:p>
            <a:r>
              <a:rPr lang="en-GB" smtClean="0"/>
              <a:t>Date: Monday / 01 / October / 2019</a:t>
            </a:r>
            <a:endParaRPr lang="en-GB"/>
          </a:p>
        </p:txBody>
      </p:sp>
      <p:sp>
        <p:nvSpPr>
          <p:cNvPr id="3" name="Marcador de pie de página 2"/>
          <p:cNvSpPr>
            <a:spLocks noGrp="1"/>
          </p:cNvSpPr>
          <p:nvPr>
            <p:ph type="ftr" sz="quarter" idx="11"/>
          </p:nvPr>
        </p:nvSpPr>
        <p:spPr/>
        <p:txBody>
          <a:bodyPr/>
          <a:lstStyle/>
          <a:p>
            <a:r>
              <a:rPr lang="en-GB" smtClean="0"/>
              <a:t>Advancing social justice, promoting decent work</a:t>
            </a:r>
            <a:endParaRPr lang="en-GB"/>
          </a:p>
        </p:txBody>
      </p:sp>
      <p:sp>
        <p:nvSpPr>
          <p:cNvPr id="4" name="Marcador de número de diapositiva 3"/>
          <p:cNvSpPr>
            <a:spLocks noGrp="1"/>
          </p:cNvSpPr>
          <p:nvPr>
            <p:ph type="sldNum" sz="quarter" idx="12"/>
          </p:nvPr>
        </p:nvSpPr>
        <p:spPr/>
        <p:txBody>
          <a:bodyPr/>
          <a:lstStyle/>
          <a:p>
            <a:fld id="{856227C0-AD57-4F9B-BAE3-EEFB0D0EE427}" type="slidenum">
              <a:rPr lang="en-GB" smtClean="0"/>
              <a:t>91</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8056348" y="1472538"/>
            <a:ext cx="3375421" cy="4471560"/>
          </a:xfrm>
          <a:prstGeom prst="rect">
            <a:avLst/>
          </a:prstGeom>
          <a:ln>
            <a:noFill/>
          </a:ln>
          <a:effectLst>
            <a:outerShdw blurRad="292100" dist="139700" dir="2700000" algn="tl" rotWithShape="0">
              <a:srgbClr val="333333">
                <a:alpha val="65000"/>
              </a:srgbClr>
            </a:outerShdw>
          </a:effectLst>
        </p:spPr>
      </p:pic>
      <p:sp>
        <p:nvSpPr>
          <p:cNvPr id="17" name="Marcador de texto 16"/>
          <p:cNvSpPr>
            <a:spLocks noGrp="1"/>
          </p:cNvSpPr>
          <p:nvPr>
            <p:ph type="body" sz="quarter" idx="14"/>
          </p:nvPr>
        </p:nvSpPr>
        <p:spPr>
          <a:xfrm>
            <a:off x="8051350" y="5189263"/>
            <a:ext cx="3378792" cy="240554"/>
          </a:xfrm>
        </p:spPr>
        <p:txBody>
          <a:bodyPr/>
          <a:lstStyle/>
          <a:p>
            <a:r>
              <a:rPr lang="en-US" dirty="0" smtClean="0"/>
              <a:t>PH: </a:t>
            </a:r>
            <a:r>
              <a:rPr lang="en-US" dirty="0" err="1" smtClean="0"/>
              <a:t>Maxime</a:t>
            </a:r>
            <a:r>
              <a:rPr lang="en-US" dirty="0" smtClean="0"/>
              <a:t> </a:t>
            </a:r>
            <a:r>
              <a:rPr lang="en-US" dirty="0" err="1" smtClean="0"/>
              <a:t>Fossat</a:t>
            </a:r>
            <a:r>
              <a:rPr lang="en-US" dirty="0" smtClean="0"/>
              <a:t> / Photo Exhibit</a:t>
            </a:r>
            <a:endParaRPr lang="es-ES" dirty="0"/>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en-US" b="0" dirty="0" smtClean="0"/>
              <a:t>Session four objectives</a:t>
            </a:r>
            <a:endParaRPr lang="en-GB" b="0" dirty="0"/>
          </a:p>
        </p:txBody>
      </p:sp>
      <p:sp>
        <p:nvSpPr>
          <p:cNvPr id="6" name="Content Placeholder 2"/>
          <p:cNvSpPr txBox="1">
            <a:spLocks/>
          </p:cNvSpPr>
          <p:nvPr/>
        </p:nvSpPr>
        <p:spPr>
          <a:xfrm>
            <a:off x="471861" y="239395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dirty="0" smtClean="0">
                <a:solidFill>
                  <a:schemeClr val="tx2"/>
                </a:solidFill>
              </a:rPr>
              <a:t>At the end of the session, you will be able to:</a:t>
            </a:r>
          </a:p>
          <a:p>
            <a:pPr marL="457200" lvl="1" indent="-457200">
              <a:spcBef>
                <a:spcPts val="1200"/>
              </a:spcBef>
              <a:buFont typeface="Calibri" pitchFamily="34" charset="0"/>
              <a:buAutoNum type="arabicPeriod"/>
            </a:pPr>
            <a:r>
              <a:rPr lang="en-US" sz="2000" b="0" dirty="0" smtClean="0">
                <a:solidFill>
                  <a:schemeClr val="tx2"/>
                </a:solidFill>
                <a:latin typeface="Overpass Light"/>
                <a:cs typeface="Overpass Light"/>
              </a:rPr>
              <a:t>Understand </a:t>
            </a:r>
            <a:r>
              <a:rPr lang="en-US" sz="2000" b="0" dirty="0">
                <a:solidFill>
                  <a:schemeClr val="tx2"/>
                </a:solidFill>
                <a:latin typeface="Overpass Light"/>
                <a:cs typeface="Overpass Light"/>
              </a:rPr>
              <a:t>Risk Control Measures and how to select and apply them following the Hierarchy of </a:t>
            </a:r>
            <a:r>
              <a:rPr lang="en-US" sz="2000" b="0" dirty="0" smtClean="0">
                <a:solidFill>
                  <a:schemeClr val="tx2"/>
                </a:solidFill>
                <a:latin typeface="Overpass Light"/>
                <a:cs typeface="Overpass Light"/>
              </a:rPr>
              <a:t>Controls</a:t>
            </a:r>
          </a:p>
          <a:p>
            <a:pPr marL="457200" lvl="1" indent="-457200">
              <a:spcBef>
                <a:spcPts val="1200"/>
              </a:spcBef>
              <a:buFont typeface="Calibri" pitchFamily="34" charset="0"/>
              <a:buAutoNum type="arabicPeriod"/>
            </a:pPr>
            <a:r>
              <a:rPr lang="en-US" sz="2000" b="0" dirty="0" smtClean="0">
                <a:solidFill>
                  <a:schemeClr val="tx2"/>
                </a:solidFill>
                <a:latin typeface="Overpass Light"/>
                <a:cs typeface="Overpass Light"/>
              </a:rPr>
              <a:t>Identify </a:t>
            </a:r>
            <a:r>
              <a:rPr lang="en-US" sz="2000" b="0" dirty="0">
                <a:solidFill>
                  <a:schemeClr val="tx2"/>
                </a:solidFill>
                <a:latin typeface="Overpass Light"/>
                <a:cs typeface="Overpass Light"/>
              </a:rPr>
              <a:t>and decide on Risk Control Measures to reduce risk to acceptable levels</a:t>
            </a: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Date: Monday / 01 / October / 2019</a:t>
            </a:r>
            <a:endParaRPr lang="en-GB"/>
          </a:p>
        </p:txBody>
      </p:sp>
      <p:sp>
        <p:nvSpPr>
          <p:cNvPr id="8" name="Footer Placeholder 5"/>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Advancing social justice, promoting decent work</a:t>
            </a:r>
            <a:endParaRPr lang="en-GB" dirty="0"/>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401047645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The hierarchy of control measures: first things first!</a:t>
            </a:r>
            <a:endParaRPr lang="es-ES" b="0" dirty="0"/>
          </a:p>
        </p:txBody>
      </p:sp>
      <p:sp>
        <p:nvSpPr>
          <p:cNvPr id="3" name="Marcador de fecha 2"/>
          <p:cNvSpPr>
            <a:spLocks noGrp="1"/>
          </p:cNvSpPr>
          <p:nvPr>
            <p:ph type="dt" sz="half" idx="10"/>
          </p:nvPr>
        </p:nvSpPr>
        <p:spPr/>
        <p:txBody>
          <a:bodyPr/>
          <a:lstStyle/>
          <a:p>
            <a:r>
              <a:rPr lang="en-GB" smtClean="0"/>
              <a:t>Date: Monday / 01 / October / 2019</a:t>
            </a:r>
            <a:endParaRPr lang="en-GB"/>
          </a:p>
        </p:txBody>
      </p:sp>
      <p:sp>
        <p:nvSpPr>
          <p:cNvPr id="4" name="Marcador de pie de página 3"/>
          <p:cNvSpPr>
            <a:spLocks noGrp="1"/>
          </p:cNvSpPr>
          <p:nvPr>
            <p:ph type="ftr" sz="quarter" idx="11"/>
          </p:nvPr>
        </p:nvSpPr>
        <p:spPr/>
        <p:txBody>
          <a:bodyPr/>
          <a:lstStyle/>
          <a:p>
            <a:r>
              <a:rPr lang="en-GB" smtClean="0"/>
              <a:t>Advancing social justice, promoting decent work</a:t>
            </a:r>
            <a:endParaRPr lang="en-GB"/>
          </a:p>
        </p:txBody>
      </p:sp>
      <p:sp>
        <p:nvSpPr>
          <p:cNvPr id="5" name="Marcador de número de diapositiva 4"/>
          <p:cNvSpPr>
            <a:spLocks noGrp="1"/>
          </p:cNvSpPr>
          <p:nvPr>
            <p:ph type="sldNum" sz="quarter" idx="12"/>
          </p:nvPr>
        </p:nvSpPr>
        <p:spPr/>
        <p:txBody>
          <a:bodyPr/>
          <a:lstStyle/>
          <a:p>
            <a:fld id="{856227C0-AD57-4F9B-BAE3-EEFB0D0EE427}" type="slidenum">
              <a:rPr lang="en-GB" smtClean="0"/>
              <a:t>92</a:t>
            </a:fld>
            <a:endParaRPr lang="en-GB"/>
          </a:p>
        </p:txBody>
      </p:sp>
      <p:sp>
        <p:nvSpPr>
          <p:cNvPr id="6" name="Marcador de texto 5"/>
          <p:cNvSpPr>
            <a:spLocks noGrp="1"/>
          </p:cNvSpPr>
          <p:nvPr>
            <p:ph type="body" sz="quarter" idx="13"/>
          </p:nvPr>
        </p:nvSpPr>
        <p:spPr>
          <a:xfrm>
            <a:off x="344235" y="3233516"/>
            <a:ext cx="3349941" cy="2101455"/>
          </a:xfrm>
        </p:spPr>
        <p:txBody>
          <a:bodyPr/>
          <a:lstStyle/>
          <a:p>
            <a:r>
              <a:rPr lang="en-US" sz="1800" i="1" dirty="0" smtClean="0">
                <a:solidFill>
                  <a:schemeClr val="tx2"/>
                </a:solidFill>
                <a:latin typeface="Overpass Light"/>
                <a:cs typeface="Overpass Light"/>
              </a:rPr>
              <a:t>“Things </a:t>
            </a:r>
            <a:r>
              <a:rPr lang="en-US" sz="1800" i="1" dirty="0">
                <a:solidFill>
                  <a:schemeClr val="tx2"/>
                </a:solidFill>
                <a:latin typeface="Overpass Light"/>
                <a:cs typeface="Overpass Light"/>
              </a:rPr>
              <a:t>which matter most must never be at the mercy of things which matter </a:t>
            </a:r>
            <a:r>
              <a:rPr lang="en-US" sz="1800" i="1" dirty="0" smtClean="0">
                <a:solidFill>
                  <a:schemeClr val="tx2"/>
                </a:solidFill>
                <a:latin typeface="Overpass Light"/>
                <a:cs typeface="Overpass Light"/>
              </a:rPr>
              <a:t>least “</a:t>
            </a:r>
            <a:r>
              <a:rPr lang="en-US" i="1" dirty="0" smtClean="0">
                <a:solidFill>
                  <a:schemeClr val="tx2"/>
                </a:solidFill>
                <a:latin typeface="Overpass Light"/>
                <a:cs typeface="Overpass Light"/>
              </a:rPr>
              <a:t> </a:t>
            </a:r>
            <a:endParaRPr lang="es-ES" dirty="0">
              <a:solidFill>
                <a:schemeClr val="tx2"/>
              </a:solidFill>
              <a:latin typeface="Overpass Light"/>
              <a:cs typeface="Overpass Light"/>
            </a:endParaRPr>
          </a:p>
          <a:p>
            <a:pPr marL="184150" indent="0" algn="ctr">
              <a:lnSpc>
                <a:spcPct val="70000"/>
              </a:lnSpc>
              <a:buNone/>
            </a:pPr>
            <a:r>
              <a:rPr lang="es-ES" sz="1400" dirty="0">
                <a:solidFill>
                  <a:schemeClr val="tx2"/>
                </a:solidFill>
                <a:latin typeface="Overpass Light"/>
                <a:cs typeface="Overpass Light"/>
              </a:rPr>
              <a:t>Johann Wolfgang von </a:t>
            </a:r>
            <a:r>
              <a:rPr lang="en-US" sz="1400" dirty="0" smtClean="0">
                <a:solidFill>
                  <a:schemeClr val="tx2"/>
                </a:solidFill>
                <a:latin typeface="Overpass Light"/>
                <a:cs typeface="Overpass Light"/>
              </a:rPr>
              <a:t>Goethe</a:t>
            </a:r>
            <a:endParaRPr lang="es-ES" sz="1400" dirty="0">
              <a:solidFill>
                <a:schemeClr val="tx2"/>
              </a:solidFill>
              <a:latin typeface="Overpass Light"/>
              <a:cs typeface="Overpass Light"/>
            </a:endParaRPr>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8098" y="2084825"/>
            <a:ext cx="6131194" cy="4537083"/>
          </a:xfrm>
          <a:prstGeom prst="rect">
            <a:avLst/>
          </a:prstGeom>
        </p:spPr>
      </p:pic>
    </p:spTree>
    <p:extLst>
      <p:ext uri="{BB962C8B-B14F-4D97-AF65-F5344CB8AC3E}">
        <p14:creationId xmlns:p14="http://schemas.microsoft.com/office/powerpoint/2010/main" val="170160363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93</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136" y="1937136"/>
            <a:ext cx="6615330" cy="3788385"/>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nl-NL" altLang="en-US" sz="2500" dirty="0" smtClean="0">
                <a:solidFill>
                  <a:schemeClr val="accent1"/>
                </a:solidFill>
                <a:latin typeface="Overpass Bold"/>
                <a:cs typeface="Overpass Bold"/>
              </a:rPr>
              <a:t>1. </a:t>
            </a:r>
            <a:r>
              <a:rPr lang="nl-NL" altLang="en-US" sz="2500" dirty="0" err="1" smtClean="0">
                <a:solidFill>
                  <a:schemeClr val="accent1"/>
                </a:solidFill>
                <a:latin typeface="Overpass Bold"/>
                <a:cs typeface="Overpass Bold"/>
              </a:rPr>
              <a:t>Eliminate</a:t>
            </a:r>
            <a:r>
              <a:rPr lang="nl-NL" altLang="en-US" sz="2500" dirty="0" smtClean="0">
                <a:solidFill>
                  <a:schemeClr val="accent1"/>
                </a:solidFill>
                <a:latin typeface="Overpass Bold"/>
                <a:cs typeface="Overpass Bold"/>
              </a:rPr>
              <a:t> Hazard</a:t>
            </a:r>
            <a:endParaRPr lang="es-ES" sz="2500" dirty="0">
              <a:latin typeface="Overpass Bold"/>
              <a:cs typeface="Overpass Bold"/>
            </a:endParaRPr>
          </a:p>
        </p:txBody>
      </p:sp>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2876" y="2281576"/>
            <a:ext cx="4188322" cy="3099358"/>
          </a:xfrm>
          <a:prstGeom prst="rect">
            <a:avLst/>
          </a:prstGeom>
        </p:spPr>
      </p:pic>
      <p:sp>
        <p:nvSpPr>
          <p:cNvPr id="8" name="CuadroTexto 7"/>
          <p:cNvSpPr txBox="1"/>
          <p:nvPr/>
        </p:nvSpPr>
        <p:spPr>
          <a:xfrm>
            <a:off x="711382" y="2196960"/>
            <a:ext cx="4034245" cy="1200329"/>
          </a:xfrm>
          <a:prstGeom prst="rect">
            <a:avLst/>
          </a:prstGeom>
          <a:noFill/>
        </p:spPr>
        <p:txBody>
          <a:bodyPr wrap="square" rtlCol="0">
            <a:spAutoFit/>
          </a:bodyPr>
          <a:lstStyle/>
          <a:p>
            <a:pPr marL="0" lvl="1" indent="0">
              <a:buNone/>
            </a:pPr>
            <a:r>
              <a:rPr lang="en-GB" altLang="en-US" dirty="0">
                <a:solidFill>
                  <a:schemeClr val="tx2"/>
                </a:solidFill>
                <a:latin typeface="Overpass Light"/>
                <a:cs typeface="Overpass Light"/>
              </a:rPr>
              <a:t>Whenever possible, the best way to eliminate the risk is to completely remove the hazardous item or substance or work </a:t>
            </a:r>
            <a:r>
              <a:rPr lang="en-GB" altLang="en-US" dirty="0" smtClean="0">
                <a:solidFill>
                  <a:schemeClr val="tx2"/>
                </a:solidFill>
                <a:latin typeface="Overpass Light"/>
                <a:cs typeface="Overpass Light"/>
              </a:rPr>
              <a:t>practice </a:t>
            </a:r>
            <a:endParaRPr lang="en-GB" altLang="en-US" sz="3200" dirty="0">
              <a:solidFill>
                <a:schemeClr val="tx2"/>
              </a:solidFill>
              <a:latin typeface="Overpass Light"/>
              <a:cs typeface="Overpass Light"/>
            </a:endParaRPr>
          </a:p>
        </p:txBody>
      </p:sp>
    </p:spTree>
    <p:extLst>
      <p:ext uri="{BB962C8B-B14F-4D97-AF65-F5344CB8AC3E}">
        <p14:creationId xmlns:p14="http://schemas.microsoft.com/office/powerpoint/2010/main" val="358948962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94</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1771" y="1884975"/>
            <a:ext cx="4799113" cy="4358604"/>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nl-NL" altLang="en-US" sz="2500" dirty="0">
                <a:solidFill>
                  <a:schemeClr val="accent1"/>
                </a:solidFill>
                <a:latin typeface="Overpass Bold"/>
                <a:cs typeface="Overpass Bold"/>
              </a:rPr>
              <a:t>2</a:t>
            </a:r>
            <a:r>
              <a:rPr lang="nl-NL" altLang="en-US" sz="2500" dirty="0" smtClean="0">
                <a:solidFill>
                  <a:schemeClr val="accent1"/>
                </a:solidFill>
                <a:latin typeface="Overpass Bold"/>
                <a:cs typeface="Overpass Bold"/>
              </a:rPr>
              <a:t>. </a:t>
            </a:r>
            <a:r>
              <a:rPr lang="nl-NL" altLang="en-US" sz="2500" dirty="0" err="1" smtClean="0">
                <a:solidFill>
                  <a:schemeClr val="accent1"/>
                </a:solidFill>
                <a:latin typeface="Overpass Bold"/>
                <a:cs typeface="Overpass Bold"/>
              </a:rPr>
              <a:t>Substitution</a:t>
            </a:r>
            <a:r>
              <a:rPr lang="nl-NL" altLang="en-US" sz="2500" dirty="0" smtClean="0">
                <a:solidFill>
                  <a:schemeClr val="accent1"/>
                </a:solidFill>
                <a:latin typeface="Overpass Bold"/>
                <a:cs typeface="Overpass Bold"/>
              </a:rPr>
              <a:t> Hazard</a:t>
            </a:r>
            <a:endParaRPr lang="es-ES" sz="2500" dirty="0">
              <a:latin typeface="Overpass Bold"/>
              <a:cs typeface="Overpass Bold"/>
            </a:endParaRPr>
          </a:p>
        </p:txBody>
      </p:sp>
      <p:sp>
        <p:nvSpPr>
          <p:cNvPr id="8" name="CuadroTexto 7"/>
          <p:cNvSpPr txBox="1"/>
          <p:nvPr/>
        </p:nvSpPr>
        <p:spPr>
          <a:xfrm>
            <a:off x="711383" y="2196960"/>
            <a:ext cx="3014938" cy="2585323"/>
          </a:xfrm>
          <a:prstGeom prst="rect">
            <a:avLst/>
          </a:prstGeom>
          <a:noFill/>
        </p:spPr>
        <p:txBody>
          <a:bodyPr wrap="square" rtlCol="0">
            <a:spAutoFit/>
          </a:bodyPr>
          <a:lstStyle/>
          <a:p>
            <a:r>
              <a:rPr lang="en-GB" dirty="0">
                <a:solidFill>
                  <a:schemeClr val="tx2"/>
                </a:solidFill>
                <a:latin typeface="Overpass Light"/>
                <a:cs typeface="Overpass Light"/>
              </a:rPr>
              <a:t>If it is impossible to get rid of a hazard completely, the most effective control option to minimize the risk is to substitute the hazardous substance, process or work practice with a safer, harmless </a:t>
            </a:r>
            <a:r>
              <a:rPr lang="en-GB" dirty="0" smtClean="0">
                <a:solidFill>
                  <a:schemeClr val="tx2"/>
                </a:solidFill>
                <a:latin typeface="Overpass Light"/>
                <a:cs typeface="Overpass Light"/>
              </a:rPr>
              <a:t>alternative</a:t>
            </a:r>
            <a:endParaRPr lang="en-GB" dirty="0">
              <a:solidFill>
                <a:schemeClr val="tx2"/>
              </a:solidFill>
              <a:latin typeface="Overpass Light"/>
              <a:cs typeface="Overpass Light"/>
            </a:endParaRPr>
          </a:p>
        </p:txBody>
      </p:sp>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454" y="2303100"/>
            <a:ext cx="4188322" cy="3099358"/>
          </a:xfrm>
          <a:prstGeom prst="rect">
            <a:avLst/>
          </a:prstGeom>
        </p:spPr>
      </p:pic>
    </p:spTree>
    <p:extLst>
      <p:ext uri="{BB962C8B-B14F-4D97-AF65-F5344CB8AC3E}">
        <p14:creationId xmlns:p14="http://schemas.microsoft.com/office/powerpoint/2010/main" val="419577046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5489" y="2364114"/>
            <a:ext cx="6853459" cy="3278026"/>
          </a:xfrm>
          <a:prstGeom prst="rect">
            <a:avLst/>
          </a:prstGeom>
        </p:spPr>
      </p:pic>
      <p:sp>
        <p:nvSpPr>
          <p:cNvPr id="2" name="Title 1"/>
          <p:cNvSpPr>
            <a:spLocks noGrp="1"/>
          </p:cNvSpPr>
          <p:nvPr>
            <p:ph type="title"/>
          </p:nvPr>
        </p:nvSpPr>
        <p:spPr/>
        <p:txBody>
          <a:bodyPr/>
          <a:lstStyle/>
          <a:p>
            <a:r>
              <a:rPr lang="en-US" altLang="pt-BR" b="0" dirty="0">
                <a:cs typeface="Overpass Bold"/>
              </a:rPr>
              <a:t>Substitutions of Workplace Hazards</a:t>
            </a:r>
            <a:endParaRPr lang="en-GB" b="0" dirty="0"/>
          </a:p>
        </p:txBody>
      </p:sp>
      <p:sp>
        <p:nvSpPr>
          <p:cNvPr id="3" name="Content Placeholder 2"/>
          <p:cNvSpPr>
            <a:spLocks noGrp="1"/>
          </p:cNvSpPr>
          <p:nvPr>
            <p:ph sz="half" idx="1"/>
          </p:nvPr>
        </p:nvSpPr>
        <p:spPr>
          <a:xfrm>
            <a:off x="490539" y="2393949"/>
            <a:ext cx="4855832" cy="3564415"/>
          </a:xfrm>
        </p:spPr>
        <p:txBody>
          <a:bodyPr/>
          <a:lstStyle/>
          <a:p>
            <a:pPr lvl="2">
              <a:buFont typeface="Lucida Grande"/>
              <a:buChar char="▶"/>
            </a:pPr>
            <a:r>
              <a:rPr lang="en-US" dirty="0" smtClean="0">
                <a:solidFill>
                  <a:schemeClr val="tx2"/>
                </a:solidFill>
                <a:latin typeface="Overpass Light" panose="00000400000000000000" pitchFamily="2" charset="0"/>
                <a:cs typeface="Overpass "/>
              </a:rPr>
              <a:t>Pesticides: consider those with the lowest toxicity</a:t>
            </a:r>
          </a:p>
          <a:p>
            <a:pPr lvl="2">
              <a:buFont typeface="Lucida Grande"/>
              <a:buChar char="▶"/>
            </a:pPr>
            <a:r>
              <a:rPr lang="en-US" dirty="0" smtClean="0">
                <a:solidFill>
                  <a:schemeClr val="tx2"/>
                </a:solidFill>
                <a:latin typeface="Overpass Light" panose="00000400000000000000" pitchFamily="2" charset="0"/>
                <a:cs typeface="Overpass "/>
              </a:rPr>
              <a:t>Building </a:t>
            </a:r>
            <a:r>
              <a:rPr lang="en-US" dirty="0">
                <a:solidFill>
                  <a:schemeClr val="tx2"/>
                </a:solidFill>
                <a:latin typeface="Overpass Light" panose="00000400000000000000" pitchFamily="2" charset="0"/>
                <a:cs typeface="Overpass "/>
              </a:rPr>
              <a:t>materials: use non-fibrous, low-risk alternatives rather than asbestos</a:t>
            </a:r>
          </a:p>
          <a:p>
            <a:pPr lvl="2">
              <a:buFont typeface="Lucida Grande"/>
              <a:buChar char="▶"/>
            </a:pPr>
            <a:r>
              <a:rPr lang="en-US" dirty="0" smtClean="0">
                <a:solidFill>
                  <a:schemeClr val="tx2"/>
                </a:solidFill>
                <a:latin typeface="Overpass Light" panose="00000400000000000000" pitchFamily="2" charset="0"/>
                <a:cs typeface="Overpass "/>
              </a:rPr>
              <a:t>Replacing </a:t>
            </a:r>
            <a:r>
              <a:rPr lang="en-US" dirty="0">
                <a:solidFill>
                  <a:schemeClr val="tx2"/>
                </a:solidFill>
                <a:latin typeface="Overpass Light" panose="00000400000000000000" pitchFamily="2" charset="0"/>
                <a:cs typeface="Overpass "/>
              </a:rPr>
              <a:t>a noisy machine with a quieter </a:t>
            </a:r>
            <a:r>
              <a:rPr lang="en-US" dirty="0" smtClean="0">
                <a:solidFill>
                  <a:schemeClr val="tx2"/>
                </a:solidFill>
                <a:latin typeface="Overpass Light" panose="00000400000000000000" pitchFamily="2" charset="0"/>
                <a:cs typeface="Overpass "/>
              </a:rPr>
              <a:t>one</a:t>
            </a:r>
          </a:p>
          <a:p>
            <a:pPr lvl="2">
              <a:buFont typeface="Lucida Grande"/>
              <a:buChar char="▶"/>
            </a:pPr>
            <a:r>
              <a:rPr lang="en-US" dirty="0" smtClean="0">
                <a:solidFill>
                  <a:schemeClr val="tx2"/>
                </a:solidFill>
                <a:latin typeface="Overpass Light" panose="00000400000000000000" pitchFamily="2" charset="0"/>
                <a:cs typeface="Overpass "/>
              </a:rPr>
              <a:t>Use </a:t>
            </a:r>
            <a:r>
              <a:rPr lang="en-US" dirty="0">
                <a:solidFill>
                  <a:schemeClr val="tx2"/>
                </a:solidFill>
                <a:latin typeface="Overpass Light" panose="00000400000000000000" pitchFamily="2" charset="0"/>
                <a:cs typeface="Overpass "/>
              </a:rPr>
              <a:t>lead-free paints, glazes and </a:t>
            </a:r>
            <a:r>
              <a:rPr lang="en-US" dirty="0" smtClean="0">
                <a:solidFill>
                  <a:schemeClr val="tx2"/>
                </a:solidFill>
                <a:latin typeface="Overpass Light" panose="00000400000000000000" pitchFamily="2" charset="0"/>
                <a:cs typeface="Overpass "/>
              </a:rPr>
              <a:t>pigments.</a:t>
            </a:r>
          </a:p>
          <a:p>
            <a:pPr lvl="2">
              <a:buFont typeface="Lucida Grande"/>
              <a:buChar char="▶"/>
            </a:pPr>
            <a:r>
              <a:rPr lang="en-US" dirty="0" smtClean="0">
                <a:solidFill>
                  <a:schemeClr val="tx2"/>
                </a:solidFill>
                <a:latin typeface="Overpass Light" panose="00000400000000000000" pitchFamily="2" charset="0"/>
                <a:cs typeface="Overpass "/>
              </a:rPr>
              <a:t>Use </a:t>
            </a:r>
            <a:r>
              <a:rPr lang="en-US" dirty="0">
                <a:solidFill>
                  <a:schemeClr val="tx2"/>
                </a:solidFill>
                <a:latin typeface="Overpass Light" panose="00000400000000000000" pitchFamily="2" charset="0"/>
                <a:cs typeface="Overpass "/>
              </a:rPr>
              <a:t>synthetic instead of sandstone grinding </a:t>
            </a:r>
            <a:r>
              <a:rPr lang="en-US" dirty="0" smtClean="0">
                <a:solidFill>
                  <a:schemeClr val="tx2"/>
                </a:solidFill>
                <a:latin typeface="Overpass Light" panose="00000400000000000000" pitchFamily="2" charset="0"/>
                <a:cs typeface="Overpass "/>
              </a:rPr>
              <a:t>wheels</a:t>
            </a:r>
          </a:p>
          <a:p>
            <a:pPr lvl="2">
              <a:buFont typeface="Lucida Grande"/>
              <a:buChar char="▶"/>
            </a:pPr>
            <a:r>
              <a:rPr lang="en-US" dirty="0" smtClean="0">
                <a:solidFill>
                  <a:schemeClr val="tx2"/>
                </a:solidFill>
                <a:latin typeface="Overpass Light" panose="00000400000000000000" pitchFamily="2" charset="0"/>
                <a:cs typeface="Overpass "/>
              </a:rPr>
              <a:t>Use </a:t>
            </a:r>
            <a:r>
              <a:rPr lang="en-US" dirty="0">
                <a:solidFill>
                  <a:schemeClr val="tx2"/>
                </a:solidFill>
                <a:latin typeface="Overpass Light" panose="00000400000000000000" pitchFamily="2" charset="0"/>
                <a:cs typeface="Overpass "/>
              </a:rPr>
              <a:t>pellets rather than powder lowers inhalation risk </a:t>
            </a:r>
          </a:p>
          <a:p>
            <a:pPr marL="285750" indent="-285750">
              <a:buClr>
                <a:schemeClr val="accent2"/>
              </a:buClr>
              <a:buFont typeface="Lucida Grande"/>
              <a:buChar char="▶"/>
            </a:pPr>
            <a:endParaRPr lang="en-GB" b="0" dirty="0">
              <a:solidFill>
                <a:schemeClr val="tx1"/>
              </a:solidFill>
            </a:endParaRPr>
          </a:p>
        </p:txBody>
      </p:sp>
      <p:sp>
        <p:nvSpPr>
          <p:cNvPr id="5" name="Date Placeholder 4"/>
          <p:cNvSpPr>
            <a:spLocks noGrp="1"/>
          </p:cNvSpPr>
          <p:nvPr>
            <p:ph type="dt" sz="half" idx="10"/>
          </p:nvPr>
        </p:nvSpPr>
        <p:spPr/>
        <p:txBody>
          <a:bodyPr/>
          <a:lstStyle/>
          <a:p>
            <a:r>
              <a:rPr lang="en-GB" smtClean="0"/>
              <a:t>Date: Monday / 01 / October / 2019</a:t>
            </a:r>
            <a:endParaRPr lang="en-GB"/>
          </a:p>
        </p:txBody>
      </p:sp>
      <p:sp>
        <p:nvSpPr>
          <p:cNvPr id="6" name="Footer Placeholder 5"/>
          <p:cNvSpPr>
            <a:spLocks noGrp="1"/>
          </p:cNvSpPr>
          <p:nvPr>
            <p:ph type="ftr" sz="quarter" idx="11"/>
          </p:nvPr>
        </p:nvSpPr>
        <p:spPr/>
        <p:txBody>
          <a:bodyPr/>
          <a:lstStyle/>
          <a:p>
            <a:r>
              <a:rPr lang="en-GB" dirty="0" smtClean="0"/>
              <a:t>Advancing social justice, promoting decent work</a:t>
            </a:r>
            <a:endParaRPr lang="en-GB" dirty="0"/>
          </a:p>
        </p:txBody>
      </p:sp>
      <p:sp>
        <p:nvSpPr>
          <p:cNvPr id="7" name="Slide Number Placeholder 6"/>
          <p:cNvSpPr>
            <a:spLocks noGrp="1"/>
          </p:cNvSpPr>
          <p:nvPr>
            <p:ph type="sldNum" sz="quarter" idx="12"/>
          </p:nvPr>
        </p:nvSpPr>
        <p:spPr/>
        <p:txBody>
          <a:bodyPr/>
          <a:lstStyle/>
          <a:p>
            <a:fld id="{856227C0-AD57-4F9B-BAE3-EEFB0D0EE427}" type="slidenum">
              <a:rPr lang="en-GB" smtClean="0"/>
              <a:pPr/>
              <a:t>95</a:t>
            </a:fld>
            <a:endParaRPr lang="en-GB"/>
          </a:p>
        </p:txBody>
      </p:sp>
    </p:spTree>
    <p:extLst>
      <p:ext uri="{BB962C8B-B14F-4D97-AF65-F5344CB8AC3E}">
        <p14:creationId xmlns:p14="http://schemas.microsoft.com/office/powerpoint/2010/main" val="203543835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smtClean="0"/>
              <a:t>Advancing social justice, promoting decent work</a:t>
            </a:r>
            <a:endParaRPr lang="en-GB"/>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96</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655" y="1186306"/>
            <a:ext cx="6098143" cy="3887465"/>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nl-NL" altLang="en-US" sz="2500" dirty="0" smtClean="0">
                <a:solidFill>
                  <a:schemeClr val="accent1"/>
                </a:solidFill>
                <a:latin typeface="Overpass Bold"/>
                <a:cs typeface="Overpass Bold"/>
              </a:rPr>
              <a:t>3. </a:t>
            </a:r>
            <a:r>
              <a:rPr lang="nl-NL" altLang="en-US" sz="2500" dirty="0" smtClean="0">
                <a:solidFill>
                  <a:srgbClr val="1E2DBE"/>
                </a:solidFill>
                <a:latin typeface="Overpass Bold"/>
                <a:cs typeface="Overpass Bold"/>
              </a:rPr>
              <a:t>Engineering Controls</a:t>
            </a:r>
            <a:endParaRPr lang="es-ES" sz="2500" dirty="0">
              <a:solidFill>
                <a:srgbClr val="1E2DBE"/>
              </a:solidFill>
              <a:latin typeface="Overpass Bold"/>
              <a:cs typeface="Overpass Bold"/>
            </a:endParaRPr>
          </a:p>
        </p:txBody>
      </p:sp>
      <p:sp>
        <p:nvSpPr>
          <p:cNvPr id="8" name="CuadroTexto 7"/>
          <p:cNvSpPr txBox="1"/>
          <p:nvPr/>
        </p:nvSpPr>
        <p:spPr>
          <a:xfrm>
            <a:off x="618269" y="5180578"/>
            <a:ext cx="10794630" cy="1415772"/>
          </a:xfrm>
          <a:prstGeom prst="rect">
            <a:avLst/>
          </a:prstGeom>
          <a:noFill/>
        </p:spPr>
        <p:txBody>
          <a:bodyPr wrap="square" rtlCol="0">
            <a:spAutoFit/>
          </a:bodyPr>
          <a:lstStyle/>
          <a:p>
            <a:pPr marL="0" lvl="1" indent="0">
              <a:buNone/>
            </a:pPr>
            <a:r>
              <a:rPr lang="en-GB" dirty="0" smtClean="0">
                <a:solidFill>
                  <a:schemeClr val="tx2"/>
                </a:solidFill>
                <a:latin typeface="Overpass Light"/>
                <a:cs typeface="Overpass Light"/>
              </a:rPr>
              <a:t>Where </a:t>
            </a:r>
            <a:r>
              <a:rPr lang="en-GB" dirty="0">
                <a:solidFill>
                  <a:schemeClr val="tx2"/>
                </a:solidFill>
                <a:latin typeface="Overpass Light"/>
                <a:cs typeface="Overpass Light"/>
              </a:rPr>
              <a:t>the elimination or substitution of hazardous substances is not practicable, technical measures should be applied to prevent access to the hazard by enclosing it completely to prevent the hazard from reaching the </a:t>
            </a:r>
            <a:r>
              <a:rPr lang="en-GB" dirty="0" smtClean="0">
                <a:solidFill>
                  <a:schemeClr val="tx2"/>
                </a:solidFill>
                <a:latin typeface="Overpass Light"/>
                <a:cs typeface="Overpass Light"/>
              </a:rPr>
              <a:t>worker</a:t>
            </a:r>
            <a:endParaRPr lang="en-GB" dirty="0">
              <a:solidFill>
                <a:schemeClr val="tx2"/>
              </a:solidFill>
              <a:latin typeface="Overpass Light"/>
              <a:cs typeface="Overpass Light"/>
            </a:endParaRPr>
          </a:p>
          <a:p>
            <a:pPr marL="0" lvl="1" indent="0">
              <a:buNone/>
            </a:pPr>
            <a:endParaRPr lang="en-GB" altLang="en-US" sz="3200" dirty="0">
              <a:latin typeface="Overpass Light"/>
              <a:cs typeface="Overpass Light"/>
            </a:endParaRPr>
          </a:p>
        </p:txBody>
      </p:sp>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2876" y="1894149"/>
            <a:ext cx="4188322" cy="3099358"/>
          </a:xfrm>
          <a:prstGeom prst="rect">
            <a:avLst/>
          </a:prstGeom>
        </p:spPr>
      </p:pic>
    </p:spTree>
    <p:extLst>
      <p:ext uri="{BB962C8B-B14F-4D97-AF65-F5344CB8AC3E}">
        <p14:creationId xmlns:p14="http://schemas.microsoft.com/office/powerpoint/2010/main" val="361347325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solidFill>
                  <a:srgbClr val="1E2DBE"/>
                </a:solidFill>
                <a:cs typeface="Overpass Bold"/>
              </a:rPr>
              <a:t>Types of engineering </a:t>
            </a:r>
            <a:r>
              <a:rPr lang="en-GB" b="0" dirty="0" smtClean="0">
                <a:solidFill>
                  <a:srgbClr val="1E2DBE"/>
                </a:solidFill>
                <a:cs typeface="Overpass Bold"/>
              </a:rPr>
              <a:t>controls  </a:t>
            </a:r>
            <a:endParaRPr lang="es-ES" b="0" dirty="0">
              <a:solidFill>
                <a:srgbClr val="1E2DBE"/>
              </a:solidFill>
              <a:cs typeface="Overpass Bold"/>
            </a:endParaRPr>
          </a:p>
        </p:txBody>
      </p:sp>
      <p:sp>
        <p:nvSpPr>
          <p:cNvPr id="3" name="Marcador de contenido 2"/>
          <p:cNvSpPr>
            <a:spLocks noGrp="1"/>
          </p:cNvSpPr>
          <p:nvPr>
            <p:ph idx="1"/>
          </p:nvPr>
        </p:nvSpPr>
        <p:spPr/>
        <p:txBody>
          <a:bodyPr/>
          <a:lstStyle/>
          <a:p>
            <a:pPr eaLnBrk="0" fontAlgn="base" hangingPunct="0">
              <a:lnSpc>
                <a:spcPct val="150000"/>
              </a:lnSpc>
              <a:spcBef>
                <a:spcPct val="0"/>
              </a:spcBef>
              <a:spcAft>
                <a:spcPct val="0"/>
              </a:spcAft>
              <a:buClr>
                <a:schemeClr val="accent2"/>
              </a:buClr>
            </a:pPr>
            <a:r>
              <a:rPr lang="en-US" altLang="pt-BR" dirty="0" smtClean="0"/>
              <a:t>Modification </a:t>
            </a:r>
            <a:r>
              <a:rPr lang="en-US" altLang="pt-BR" dirty="0"/>
              <a:t>of workplace or job </a:t>
            </a:r>
            <a:r>
              <a:rPr lang="en-US" altLang="pt-BR" dirty="0" smtClean="0"/>
              <a:t>process</a:t>
            </a:r>
            <a:endParaRPr lang="en-US" b="0" dirty="0" smtClean="0">
              <a:cs typeface="Arial" panose="020B0604020202020204" pitchFamily="34" charset="0"/>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Changing </a:t>
            </a:r>
            <a:r>
              <a:rPr lang="en-US" b="0" dirty="0">
                <a:solidFill>
                  <a:schemeClr val="tx2"/>
                </a:solidFill>
                <a:latin typeface="Overpass Light"/>
                <a:cs typeface="Overpass Light"/>
              </a:rPr>
              <a:t>work station or the way a job activity or process is done to reduce the </a:t>
            </a:r>
            <a:r>
              <a:rPr lang="en-US" b="0" dirty="0" smtClean="0">
                <a:solidFill>
                  <a:schemeClr val="tx2"/>
                </a:solidFill>
                <a:latin typeface="Overpass Light"/>
                <a:cs typeface="Overpass Light"/>
              </a:rPr>
              <a:t>risk</a:t>
            </a:r>
          </a:p>
          <a:p>
            <a:pPr eaLnBrk="0" fontAlgn="base" hangingPunct="0">
              <a:lnSpc>
                <a:spcPct val="150000"/>
              </a:lnSpc>
              <a:spcBef>
                <a:spcPct val="0"/>
              </a:spcBef>
              <a:spcAft>
                <a:spcPct val="0"/>
              </a:spcAft>
              <a:buClr>
                <a:schemeClr val="accent2"/>
              </a:buClr>
            </a:pPr>
            <a:endParaRPr lang="en-US" altLang="pt-BR" dirty="0" smtClean="0"/>
          </a:p>
          <a:p>
            <a:pPr eaLnBrk="0" fontAlgn="base" hangingPunct="0">
              <a:lnSpc>
                <a:spcPct val="150000"/>
              </a:lnSpc>
              <a:spcBef>
                <a:spcPct val="0"/>
              </a:spcBef>
              <a:spcAft>
                <a:spcPct val="0"/>
              </a:spcAft>
              <a:buClr>
                <a:schemeClr val="accent2"/>
              </a:buClr>
            </a:pPr>
            <a:r>
              <a:rPr lang="en-US" altLang="pt-BR" dirty="0" smtClean="0">
                <a:cs typeface="Overpass Bold"/>
              </a:rPr>
              <a:t>Examples</a:t>
            </a:r>
            <a:endParaRPr lang="en-US" b="0" dirty="0" smtClean="0">
              <a:solidFill>
                <a:schemeClr val="tx2"/>
              </a:solidFill>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Redesigning </a:t>
            </a:r>
            <a:r>
              <a:rPr lang="en-US" b="0" dirty="0">
                <a:solidFill>
                  <a:schemeClr val="tx2"/>
                </a:solidFill>
                <a:latin typeface="Overpass Light"/>
                <a:cs typeface="Overpass Light"/>
              </a:rPr>
              <a:t>a work station to reduce ergonomic </a:t>
            </a:r>
            <a:r>
              <a:rPr lang="en-US" b="0" dirty="0" smtClean="0">
                <a:solidFill>
                  <a:schemeClr val="tx2"/>
                </a:solidFill>
                <a:latin typeface="Overpass Light"/>
                <a:cs typeface="Overpass Light"/>
              </a:rPr>
              <a:t>hazards</a:t>
            </a: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chemeClr val="tx2"/>
                </a:solidFill>
                <a:latin typeface="Overpass Light"/>
                <a:cs typeface="Overpass Light"/>
              </a:rPr>
              <a:t>Decrease </a:t>
            </a:r>
            <a:r>
              <a:rPr lang="en-GB" b="0" dirty="0">
                <a:solidFill>
                  <a:schemeClr val="tx2"/>
                </a:solidFill>
                <a:latin typeface="Overpass Light"/>
                <a:cs typeface="Overpass Light"/>
              </a:rPr>
              <a:t>the temperature of a process so that less vapour is </a:t>
            </a:r>
            <a:r>
              <a:rPr lang="en-GB" b="0" dirty="0" smtClean="0">
                <a:solidFill>
                  <a:schemeClr val="tx2"/>
                </a:solidFill>
                <a:latin typeface="Overpass Light"/>
                <a:cs typeface="Overpass Light"/>
              </a:rPr>
              <a:t>released</a:t>
            </a:r>
            <a:endParaRPr lang="en-US"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Use </a:t>
            </a:r>
            <a:r>
              <a:rPr lang="en-US" b="0" dirty="0">
                <a:solidFill>
                  <a:schemeClr val="tx2"/>
                </a:solidFill>
                <a:latin typeface="Overpass Light"/>
                <a:cs typeface="Overpass Light"/>
              </a:rPr>
              <a:t>automation – reduces potential for exposure </a:t>
            </a:r>
            <a:endParaRPr lang="en-US" altLang="pt-BR"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97</a:t>
            </a:fld>
            <a:endParaRPr lang="en-GB"/>
          </a:p>
        </p:txBody>
      </p:sp>
      <p:sp>
        <p:nvSpPr>
          <p:cNvPr id="11" name="Marcador de texto 10"/>
          <p:cNvSpPr>
            <a:spLocks noGrp="1"/>
          </p:cNvSpPr>
          <p:nvPr>
            <p:ph type="body" sz="quarter" idx="14"/>
          </p:nvPr>
        </p:nvSpPr>
        <p:spPr/>
        <p:txBody>
          <a:bodyPr/>
          <a:lstStyle/>
          <a:p>
            <a:r>
              <a:rPr lang="es-ES_tradnl" dirty="0" smtClean="0"/>
              <a:t>Afroamericano Trabajando En Fórmula En El Centro Científico RF._.STUDIO</a:t>
            </a:r>
            <a:endParaRPr lang="es-ES" dirty="0"/>
          </a:p>
        </p:txBody>
      </p:sp>
      <p:pic>
        <p:nvPicPr>
          <p:cNvPr id="13"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7" name="Imagen 6" descr="97_slide_picture.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7077" y="1012588"/>
            <a:ext cx="4174923" cy="5845412"/>
          </a:xfrm>
          <a:prstGeom prst="rect">
            <a:avLst/>
          </a:prstGeom>
        </p:spPr>
      </p:pic>
      <p:sp>
        <p:nvSpPr>
          <p:cNvPr id="9" name="Triángulo rectángulo 8"/>
          <p:cNvSpPr/>
          <p:nvPr/>
        </p:nvSpPr>
        <p:spPr>
          <a:xfrm rot="10800000">
            <a:off x="8005057" y="978448"/>
            <a:ext cx="4186941" cy="2420888"/>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91600934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Types of engineering controls</a:t>
            </a:r>
            <a:endParaRPr lang="es-ES" b="0" dirty="0">
              <a:cs typeface="Overpass Bold"/>
            </a:endParaRPr>
          </a:p>
        </p:txBody>
      </p:sp>
      <p:sp>
        <p:nvSpPr>
          <p:cNvPr id="3" name="Marcador de contenido 2"/>
          <p:cNvSpPr>
            <a:spLocks noGrp="1"/>
          </p:cNvSpPr>
          <p:nvPr>
            <p:ph idx="1"/>
          </p:nvPr>
        </p:nvSpPr>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Keep </a:t>
            </a:r>
            <a:r>
              <a:rPr lang="en-US" b="0" dirty="0">
                <a:solidFill>
                  <a:schemeClr val="tx2"/>
                </a:solidFill>
                <a:latin typeface="Overpass Light"/>
                <a:cs typeface="Overpass Light"/>
              </a:rPr>
              <a:t>the hazard "in" and the worker "out" (or vice versa</a:t>
            </a:r>
            <a:r>
              <a:rPr lang="en-US" b="0" dirty="0" smtClean="0">
                <a:solidFill>
                  <a:schemeClr val="tx2"/>
                </a:solidFill>
                <a:latin typeface="Overpass Light"/>
                <a:cs typeface="Overpass Light"/>
              </a:rPr>
              <a:t>)</a:t>
            </a:r>
            <a:endParaRPr lang="en-US" b="0" dirty="0">
              <a:solidFill>
                <a:schemeClr val="tx2"/>
              </a:solidFill>
              <a:latin typeface="Overpass Light"/>
              <a:cs typeface="Overpass Light"/>
            </a:endParaRPr>
          </a:p>
          <a:p>
            <a:pPr eaLnBrk="0" fontAlgn="base" hangingPunct="0">
              <a:lnSpc>
                <a:spcPct val="150000"/>
              </a:lnSpc>
              <a:spcBef>
                <a:spcPct val="0"/>
              </a:spcBef>
              <a:spcAft>
                <a:spcPct val="0"/>
              </a:spcAft>
              <a:buClr>
                <a:schemeClr val="accent2"/>
              </a:buClr>
            </a:pPr>
            <a:endParaRPr lang="en-US" altLang="pt-BR" dirty="0" smtClean="0"/>
          </a:p>
          <a:p>
            <a:pPr eaLnBrk="0" fontAlgn="base" hangingPunct="0">
              <a:lnSpc>
                <a:spcPct val="150000"/>
              </a:lnSpc>
              <a:spcBef>
                <a:spcPct val="0"/>
              </a:spcBef>
              <a:spcAft>
                <a:spcPct val="0"/>
              </a:spcAft>
              <a:buClr>
                <a:schemeClr val="accent2"/>
              </a:buClr>
            </a:pPr>
            <a:r>
              <a:rPr lang="en-US" altLang="pt-BR" dirty="0" smtClean="0">
                <a:cs typeface="Overpass Bold"/>
              </a:rPr>
              <a:t>Examples</a:t>
            </a:r>
            <a:endParaRPr lang="en-US" b="0" dirty="0" smtClean="0">
              <a:solidFill>
                <a:schemeClr val="tx2"/>
              </a:solidFill>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Complete </a:t>
            </a:r>
            <a:r>
              <a:rPr lang="en-US" b="0" dirty="0">
                <a:solidFill>
                  <a:schemeClr val="tx2"/>
                </a:solidFill>
                <a:latin typeface="Overpass Light"/>
                <a:cs typeface="Overpass Light"/>
              </a:rPr>
              <a:t>enclosure of moving parts of </a:t>
            </a:r>
            <a:r>
              <a:rPr lang="en-US" b="0" dirty="0" smtClean="0">
                <a:solidFill>
                  <a:schemeClr val="tx2"/>
                </a:solidFill>
                <a:latin typeface="Overpass Light"/>
                <a:cs typeface="Overpass Light"/>
              </a:rPr>
              <a:t>machinery</a:t>
            </a: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Complete </a:t>
            </a:r>
            <a:r>
              <a:rPr lang="en-US" b="0" dirty="0">
                <a:solidFill>
                  <a:schemeClr val="tx2"/>
                </a:solidFill>
                <a:latin typeface="Overpass Light"/>
                <a:cs typeface="Overpass Light"/>
              </a:rPr>
              <a:t>containment of toxic liquids or </a:t>
            </a:r>
            <a:r>
              <a:rPr lang="en-US" b="0" dirty="0" smtClean="0">
                <a:solidFill>
                  <a:schemeClr val="tx2"/>
                </a:solidFill>
                <a:latin typeface="Overpass Light"/>
                <a:cs typeface="Overpass Light"/>
              </a:rPr>
              <a:t>gases</a:t>
            </a: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Glove </a:t>
            </a:r>
            <a:r>
              <a:rPr lang="en-US" b="0" dirty="0">
                <a:solidFill>
                  <a:schemeClr val="tx2"/>
                </a:solidFill>
                <a:latin typeface="Overpass Light"/>
                <a:cs typeface="Overpass Light"/>
              </a:rPr>
              <a:t>box operations to enclose work with dangerous microorganisms, radioisotopes, or toxic substances </a:t>
            </a:r>
            <a:endParaRPr lang="en-US" b="0" dirty="0" smtClean="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Complete </a:t>
            </a:r>
            <a:r>
              <a:rPr lang="en-US" b="0" dirty="0">
                <a:solidFill>
                  <a:schemeClr val="tx2"/>
                </a:solidFill>
                <a:latin typeface="Overpass Light"/>
                <a:cs typeface="Overpass Light"/>
              </a:rPr>
              <a:t>containment of noise, heat, or pressure-producing processes</a:t>
            </a:r>
          </a:p>
          <a:p>
            <a:pPr marL="285750" indent="-285750" eaLnBrk="0" fontAlgn="base" hangingPunct="0">
              <a:lnSpc>
                <a:spcPct val="150000"/>
              </a:lnSpc>
              <a:spcBef>
                <a:spcPct val="0"/>
              </a:spcBef>
              <a:spcAft>
                <a:spcPct val="0"/>
              </a:spcAft>
              <a:buClr>
                <a:schemeClr val="accent2"/>
              </a:buClr>
              <a:buFont typeface="Lucida Grande"/>
              <a:buChar char="►"/>
            </a:pPr>
            <a:endParaRPr lang="en-US" dirty="0" smtClean="0">
              <a:solidFill>
                <a:prstClr val="black"/>
              </a:solidFill>
              <a:latin typeface="Overpass Light"/>
              <a:cs typeface="Overpass Light"/>
            </a:endParaRPr>
          </a:p>
        </p:txBody>
      </p:sp>
      <p:sp>
        <p:nvSpPr>
          <p:cNvPr id="4" name="Marcador de fecha 3"/>
          <p:cNvSpPr>
            <a:spLocks noGrp="1"/>
          </p:cNvSpPr>
          <p:nvPr>
            <p:ph type="dt" sz="half" idx="10"/>
          </p:nvPr>
        </p:nvSpPr>
        <p:spPr/>
        <p:txBody>
          <a:bodyPr/>
          <a:lstStyle/>
          <a:p>
            <a:r>
              <a:rPr lang="en-GB" smtClean="0"/>
              <a:t>Date: Monday / 01 / October / 2019</a:t>
            </a:r>
            <a:endParaRPr lang="en-GB"/>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98</a:t>
            </a:fld>
            <a:endParaRPr lang="en-GB"/>
          </a:p>
        </p:txBody>
      </p:sp>
    </p:spTree>
    <p:extLst>
      <p:ext uri="{BB962C8B-B14F-4D97-AF65-F5344CB8AC3E}">
        <p14:creationId xmlns:p14="http://schemas.microsoft.com/office/powerpoint/2010/main" val="116257586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t>Types of engineering controls</a:t>
            </a:r>
            <a:endParaRPr lang="es-ES" b="0" dirty="0">
              <a:cs typeface="Overpass Bold"/>
            </a:endParaRPr>
          </a:p>
        </p:txBody>
      </p:sp>
      <p:sp>
        <p:nvSpPr>
          <p:cNvPr id="3" name="Marcador de contenido 2"/>
          <p:cNvSpPr>
            <a:spLocks noGrp="1"/>
          </p:cNvSpPr>
          <p:nvPr>
            <p:ph idx="1"/>
          </p:nvPr>
        </p:nvSpPr>
        <p:spPr>
          <a:xfrm>
            <a:off x="490538" y="2393950"/>
            <a:ext cx="10287381" cy="3482975"/>
          </a:xfrm>
        </p:spPr>
        <p:txBody>
          <a:bodyPr/>
          <a:lstStyle/>
          <a:p>
            <a:pPr marL="285750" indent="-285750" eaLnBrk="0" fontAlgn="base" hangingPunct="0">
              <a:lnSpc>
                <a:spcPct val="120000"/>
              </a:lnSpc>
              <a:spcBef>
                <a:spcPct val="0"/>
              </a:spcBef>
              <a:spcAft>
                <a:spcPct val="0"/>
              </a:spcAft>
              <a:buClr>
                <a:schemeClr val="accent2"/>
              </a:buClr>
              <a:buFont typeface="Lucida Grande"/>
              <a:buChar char="►"/>
            </a:pPr>
            <a:r>
              <a:rPr lang="en-US" b="0" dirty="0" smtClean="0">
                <a:solidFill>
                  <a:schemeClr val="tx2"/>
                </a:solidFill>
                <a:latin typeface="Overpass Light"/>
                <a:cs typeface="Overpass Light"/>
              </a:rPr>
              <a:t>Separate </a:t>
            </a:r>
            <a:r>
              <a:rPr lang="en-US" b="0" dirty="0">
                <a:solidFill>
                  <a:schemeClr val="tx2"/>
                </a:solidFill>
                <a:latin typeface="Overpass Light"/>
                <a:cs typeface="Overpass Light"/>
              </a:rPr>
              <a:t>the hazard from workers, isolating the path where the hazard "travels“ to the route(s) of exposure </a:t>
            </a:r>
            <a:endParaRPr lang="en-US" b="0" dirty="0" smtClean="0">
              <a:solidFill>
                <a:schemeClr val="tx2"/>
              </a:solidFill>
              <a:latin typeface="Overpass Light"/>
              <a:cs typeface="Overpass Light"/>
            </a:endParaRPr>
          </a:p>
          <a:p>
            <a:pPr marL="285750" indent="-285750" eaLnBrk="0" fontAlgn="base" hangingPunct="0">
              <a:lnSpc>
                <a:spcPct val="120000"/>
              </a:lnSpc>
              <a:spcBef>
                <a:spcPct val="0"/>
              </a:spcBef>
              <a:spcAft>
                <a:spcPct val="0"/>
              </a:spcAft>
              <a:buClr>
                <a:schemeClr val="accent2"/>
              </a:buClr>
              <a:buFont typeface="Lucida Grande"/>
              <a:buChar char="►"/>
            </a:pPr>
            <a:endParaRPr lang="en-US" b="0" dirty="0">
              <a:solidFill>
                <a:srgbClr val="000000"/>
              </a:solidFill>
              <a:latin typeface="Overpass Light"/>
              <a:cs typeface="Overpass Light"/>
            </a:endParaRPr>
          </a:p>
          <a:p>
            <a:pPr eaLnBrk="0" fontAlgn="base" hangingPunct="0">
              <a:lnSpc>
                <a:spcPct val="150000"/>
              </a:lnSpc>
              <a:spcBef>
                <a:spcPct val="0"/>
              </a:spcBef>
              <a:spcAft>
                <a:spcPct val="0"/>
              </a:spcAft>
              <a:buClr>
                <a:schemeClr val="accent2"/>
              </a:buClr>
            </a:pPr>
            <a:r>
              <a:rPr lang="en-US" altLang="pt-BR" dirty="0" smtClean="0">
                <a:cs typeface="Overpass Bold"/>
              </a:rPr>
              <a:t>Examples</a:t>
            </a:r>
            <a:endParaRPr lang="en-US" b="0" dirty="0" smtClean="0">
              <a:solidFill>
                <a:schemeClr val="tx2"/>
              </a:solidFill>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rgbClr val="000000"/>
                </a:solidFill>
                <a:latin typeface="Overpass Light"/>
                <a:cs typeface="Overpass Light"/>
              </a:rPr>
              <a:t>Machine </a:t>
            </a:r>
            <a:r>
              <a:rPr lang="en-US" b="0" dirty="0">
                <a:solidFill>
                  <a:srgbClr val="000000"/>
                </a:solidFill>
                <a:latin typeface="Overpass Light"/>
                <a:cs typeface="Overpass Light"/>
              </a:rPr>
              <a:t>guarding fixed, interlocked, light guards, pressure sensitive </a:t>
            </a:r>
            <a:r>
              <a:rPr lang="en-US" b="0" dirty="0" smtClean="0">
                <a:solidFill>
                  <a:srgbClr val="000000"/>
                </a:solidFill>
                <a:latin typeface="Overpass Light"/>
                <a:cs typeface="Overpass Light"/>
              </a:rPr>
              <a:t>mats</a:t>
            </a: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rgbClr val="000000"/>
                </a:solidFill>
                <a:latin typeface="Overpass Light"/>
                <a:cs typeface="Overpass Light"/>
              </a:rPr>
              <a:t>Isolation </a:t>
            </a:r>
            <a:r>
              <a:rPr lang="en-US" b="0" dirty="0">
                <a:solidFill>
                  <a:srgbClr val="000000"/>
                </a:solidFill>
                <a:latin typeface="Overpass Light"/>
                <a:cs typeface="Overpass Light"/>
              </a:rPr>
              <a:t>of a process in an area away from workers exception maintenance </a:t>
            </a:r>
            <a:r>
              <a:rPr lang="en-US" b="0" dirty="0" smtClean="0">
                <a:solidFill>
                  <a:srgbClr val="000000"/>
                </a:solidFill>
                <a:latin typeface="Overpass Light"/>
                <a:cs typeface="Overpass Light"/>
              </a:rPr>
              <a:t>work</a:t>
            </a: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rgbClr val="000000"/>
                </a:solidFill>
                <a:latin typeface="Overpass Light"/>
                <a:cs typeface="Overpass Light"/>
              </a:rPr>
              <a:t>Baffles </a:t>
            </a:r>
            <a:r>
              <a:rPr lang="en-US" b="0" dirty="0">
                <a:solidFill>
                  <a:srgbClr val="000000"/>
                </a:solidFill>
                <a:latin typeface="Overpass Light"/>
                <a:cs typeface="Overpass Light"/>
              </a:rPr>
              <a:t>used as noise-absorbing barriers, welding screens - (protection of bystanders) </a:t>
            </a:r>
            <a:endParaRPr lang="en-US" b="0" dirty="0" smtClean="0">
              <a:solidFill>
                <a:srgbClr val="000000"/>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en-US" b="0" dirty="0" smtClean="0">
                <a:solidFill>
                  <a:srgbClr val="000000"/>
                </a:solidFill>
                <a:latin typeface="Overpass Light"/>
                <a:cs typeface="Overpass Light"/>
              </a:rPr>
              <a:t>Lead </a:t>
            </a:r>
            <a:r>
              <a:rPr lang="en-US" b="0" dirty="0">
                <a:solidFill>
                  <a:srgbClr val="000000"/>
                </a:solidFill>
                <a:latin typeface="Overpass Light"/>
                <a:cs typeface="Overpass Light"/>
              </a:rPr>
              <a:t>lined doors to protect from x-rays and/or heat </a:t>
            </a:r>
            <a:r>
              <a:rPr lang="en-US" b="0" dirty="0" smtClean="0">
                <a:solidFill>
                  <a:srgbClr val="000000"/>
                </a:solidFill>
                <a:latin typeface="Overpass Light"/>
                <a:cs typeface="Overpass Light"/>
              </a:rPr>
              <a:t>shields</a:t>
            </a:r>
          </a:p>
          <a:p>
            <a:pPr marL="285750" indent="-285750" eaLnBrk="0" fontAlgn="base" hangingPunct="0">
              <a:lnSpc>
                <a:spcPct val="150000"/>
              </a:lnSpc>
              <a:spcBef>
                <a:spcPct val="0"/>
              </a:spcBef>
              <a:spcAft>
                <a:spcPct val="0"/>
              </a:spcAft>
              <a:buClr>
                <a:schemeClr val="accent2"/>
              </a:buClr>
              <a:buFont typeface="Lucida Grande"/>
              <a:buChar char="►"/>
            </a:pPr>
            <a:r>
              <a:rPr lang="en-GB" b="0" dirty="0" smtClean="0">
                <a:solidFill>
                  <a:srgbClr val="000000"/>
                </a:solidFill>
                <a:latin typeface="Overpass Light"/>
                <a:cs typeface="Overpass Light"/>
              </a:rPr>
              <a:t>Local </a:t>
            </a:r>
            <a:r>
              <a:rPr lang="en-GB" b="0" dirty="0">
                <a:solidFill>
                  <a:srgbClr val="000000"/>
                </a:solidFill>
                <a:latin typeface="Overpass Light"/>
                <a:cs typeface="Overpass Light"/>
              </a:rPr>
              <a:t>exhaust ventilation – extract contaminant from workers breathing zone</a:t>
            </a:r>
          </a:p>
          <a:p>
            <a:pPr marL="285750" indent="-285750" eaLnBrk="0" fontAlgn="base" hangingPunct="0">
              <a:lnSpc>
                <a:spcPct val="120000"/>
              </a:lnSpc>
              <a:spcBef>
                <a:spcPct val="0"/>
              </a:spcBef>
              <a:spcAft>
                <a:spcPct val="0"/>
              </a:spcAft>
              <a:buClr>
                <a:schemeClr val="accent2"/>
              </a:buClr>
              <a:buFont typeface="Lucida Grande"/>
              <a:buChar char="►"/>
            </a:pPr>
            <a:endParaRPr lang="en-US" dirty="0" smtClean="0">
              <a:solidFill>
                <a:prstClr val="black"/>
              </a:solidFill>
              <a:latin typeface="Overpass Light"/>
              <a:cs typeface="Overpass Light"/>
            </a:endParaRPr>
          </a:p>
        </p:txBody>
      </p:sp>
      <p:sp>
        <p:nvSpPr>
          <p:cNvPr id="4" name="Marcador de fecha 3"/>
          <p:cNvSpPr>
            <a:spLocks noGrp="1"/>
          </p:cNvSpPr>
          <p:nvPr>
            <p:ph type="dt" sz="half" idx="10"/>
          </p:nvPr>
        </p:nvSpPr>
        <p:spPr/>
        <p:txBody>
          <a:bodyPr/>
          <a:lstStyle/>
          <a:p>
            <a:r>
              <a:rPr lang="en-GB" dirty="0" smtClean="0"/>
              <a:t>Date: Monday / 01 / October / 2019</a:t>
            </a:r>
            <a:endParaRPr lang="en-GB" dirty="0"/>
          </a:p>
        </p:txBody>
      </p:sp>
      <p:sp>
        <p:nvSpPr>
          <p:cNvPr id="5" name="Marcador de pie de página 4"/>
          <p:cNvSpPr>
            <a:spLocks noGrp="1"/>
          </p:cNvSpPr>
          <p:nvPr>
            <p:ph type="ftr" sz="quarter" idx="11"/>
          </p:nvPr>
        </p:nvSpPr>
        <p:spPr/>
        <p:txBody>
          <a:bodyPr/>
          <a:lstStyle/>
          <a:p>
            <a:r>
              <a:rPr lang="en-GB" dirty="0" smtClean="0"/>
              <a:t>Advancing social justice, promoting decent work</a:t>
            </a:r>
            <a:endParaRPr lang="en-GB"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99</a:t>
            </a:fld>
            <a:endParaRPr lang="en-GB"/>
          </a:p>
        </p:txBody>
      </p:sp>
    </p:spTree>
    <p:extLst>
      <p:ext uri="{BB962C8B-B14F-4D97-AF65-F5344CB8AC3E}">
        <p14:creationId xmlns:p14="http://schemas.microsoft.com/office/powerpoint/2010/main" val="3489728913"/>
      </p:ext>
    </p:extLst>
  </p:cSld>
  <p:clrMapOvr>
    <a:masterClrMapping/>
  </p:clrMapOvr>
  <p:timing>
    <p:tnLst>
      <p:par>
        <p:cTn id="1" dur="indefinite" restart="never" nodeType="tmRoot"/>
      </p:par>
    </p:tnLst>
  </p:timing>
</p:sld>
</file>

<file path=ppt/theme/theme1.xml><?xml version="1.0" encoding="utf-8"?>
<a:theme xmlns:a="http://schemas.openxmlformats.org/drawingml/2006/main" name="English+PowerPoint+Presentation">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English+PowerPoint+Presentation.potx</Template>
  <TotalTime>6666</TotalTime>
  <Words>17239</Words>
  <Application>Microsoft Office PowerPoint</Application>
  <PresentationFormat>Widescreen</PresentationFormat>
  <Paragraphs>2045</Paragraphs>
  <Slides>167</Slides>
  <Notes>141</Notes>
  <HiddenSlides>0</HiddenSlides>
  <MMClips>2</MMClips>
  <ScaleCrop>false</ScaleCrop>
  <HeadingPairs>
    <vt:vector size="6" baseType="variant">
      <vt:variant>
        <vt:lpstr>Fonts Used</vt:lpstr>
      </vt:variant>
      <vt:variant>
        <vt:i4>22</vt:i4>
      </vt:variant>
      <vt:variant>
        <vt:lpstr>Theme</vt:lpstr>
      </vt:variant>
      <vt:variant>
        <vt:i4>1</vt:i4>
      </vt:variant>
      <vt:variant>
        <vt:lpstr>Slide Titles</vt:lpstr>
      </vt:variant>
      <vt:variant>
        <vt:i4>167</vt:i4>
      </vt:variant>
    </vt:vector>
  </HeadingPairs>
  <TitlesOfParts>
    <vt:vector size="190" baseType="lpstr">
      <vt:lpstr>ＭＳ Ｐゴシック</vt:lpstr>
      <vt:lpstr>宋体</vt:lpstr>
      <vt:lpstr> Overpass Ligth</vt:lpstr>
      <vt:lpstr>Arial</vt:lpstr>
      <vt:lpstr>Arial Unicode MS</vt:lpstr>
      <vt:lpstr>Calibri</vt:lpstr>
      <vt:lpstr>Futura Md</vt:lpstr>
      <vt:lpstr>Gulim</vt:lpstr>
      <vt:lpstr>Lucida Grande</vt:lpstr>
      <vt:lpstr>Mangal</vt:lpstr>
      <vt:lpstr>Overpass</vt:lpstr>
      <vt:lpstr>Overpass </vt:lpstr>
      <vt:lpstr>Overpass Bold</vt:lpstr>
      <vt:lpstr>Overpass Bold</vt:lpstr>
      <vt:lpstr>Overpass Light</vt:lpstr>
      <vt:lpstr>Overpass Ligth</vt:lpstr>
      <vt:lpstr>黑体</vt:lpstr>
      <vt:lpstr>Tahoma</vt:lpstr>
      <vt:lpstr>Times New Roman</vt:lpstr>
      <vt:lpstr>Verdana</vt:lpstr>
      <vt:lpstr>Wingdings</vt:lpstr>
      <vt:lpstr>Wingdings 3</vt:lpstr>
      <vt:lpstr>English+PowerPoint+Presentation</vt:lpstr>
      <vt:lpstr>Improving Occupational Safety and Health in Small and Medium-sized Enterprises</vt:lpstr>
      <vt:lpstr>Introduction  to the Training Programme</vt:lpstr>
      <vt:lpstr>About the ILO</vt:lpstr>
      <vt:lpstr>Improving occupational safety and health in small and medium-sized enterprises</vt:lpstr>
      <vt:lpstr>Training methodology</vt:lpstr>
      <vt:lpstr>Day 1: Training agenda for the module workshop </vt:lpstr>
      <vt:lpstr>Day 2: Training agenda for the module workshop </vt:lpstr>
      <vt:lpstr>Session 1</vt:lpstr>
      <vt:lpstr>Session one objectives</vt:lpstr>
      <vt:lpstr>What is your understanding of OSH?</vt:lpstr>
      <vt:lpstr>Occupational Safety and Health</vt:lpstr>
      <vt:lpstr>Why implement OSH measures at workplace?</vt:lpstr>
      <vt:lpstr>Why implement OSH measures at workplace?</vt:lpstr>
      <vt:lpstr>Why implement OSH measures at workplace?</vt:lpstr>
      <vt:lpstr>Why OSH in SME matters? </vt:lpstr>
      <vt:lpstr>Exercise: Small business, big challenges</vt:lpstr>
      <vt:lpstr>OSH challenges</vt:lpstr>
      <vt:lpstr>What can SMEs do?</vt:lpstr>
      <vt:lpstr>Employers’ responsibility</vt:lpstr>
      <vt:lpstr>Workers’ responsibility</vt:lpstr>
      <vt:lpstr>Session 2</vt:lpstr>
      <vt:lpstr>PowerPoint Presentation</vt:lpstr>
      <vt:lpstr>Occupational Hazard</vt:lpstr>
      <vt:lpstr>Occupational Health Hazards</vt:lpstr>
      <vt:lpstr>Occupational Health Hazards</vt:lpstr>
      <vt:lpstr>How do hazardous substances get into the body?</vt:lpstr>
      <vt:lpstr>Psychosocial health hazards</vt:lpstr>
      <vt:lpstr>Risk</vt:lpstr>
      <vt:lpstr>What hazard is present here?</vt:lpstr>
      <vt:lpstr>Risk = Probability X Severity </vt:lpstr>
      <vt:lpstr>Risk = Probability X Severity </vt:lpstr>
      <vt:lpstr>Risk levels and risk matrices</vt:lpstr>
      <vt:lpstr>Probability of an event happening</vt:lpstr>
      <vt:lpstr>Severity</vt:lpstr>
      <vt:lpstr>Risk levels</vt:lpstr>
      <vt:lpstr>PowerPoint Presentation</vt:lpstr>
      <vt:lpstr>Occupational accidents and diseases</vt:lpstr>
      <vt:lpstr>Costs of Occupational Accidents and Diseases</vt:lpstr>
      <vt:lpstr>Occupational accidents</vt:lpstr>
      <vt:lpstr>Causation chain example</vt:lpstr>
      <vt:lpstr>Occupational diseases</vt:lpstr>
      <vt:lpstr>Dangerous occurrence and Near Miss</vt:lpstr>
      <vt:lpstr>Investigating accidents/diseases and near misses</vt:lpstr>
      <vt:lpstr>The 5 Ws and 1 H</vt:lpstr>
      <vt:lpstr>Reporting, recording and investigating incidents</vt:lpstr>
      <vt:lpstr>Preventative Safety and Health Culture</vt:lpstr>
      <vt:lpstr>Workplace Risk Assessment: a preventive tool to ensure safer/healthier working conditions</vt:lpstr>
      <vt:lpstr>Risk assessments</vt:lpstr>
      <vt:lpstr>Risk Assessments in everyday life</vt:lpstr>
      <vt:lpstr>Risk assessment</vt:lpstr>
      <vt:lpstr>Risk Assessment Template</vt:lpstr>
      <vt:lpstr>Exercise 1.  Spot the Hazard Identification –  Exercise from NSW </vt:lpstr>
      <vt:lpstr>PowerPoint Presentation</vt:lpstr>
      <vt:lpstr>PowerPoint Presentation</vt:lpstr>
      <vt:lpstr>PowerPoint Presentation</vt:lpstr>
      <vt:lpstr>PowerPoint Presentation</vt:lpstr>
      <vt:lpstr>PowerPoint Presentation</vt:lpstr>
      <vt:lpstr>Session 3</vt:lpstr>
      <vt:lpstr>PowerPoint Presentation</vt:lpstr>
      <vt:lpstr>Risk assessments</vt:lpstr>
      <vt:lpstr>The 5 steps of risk assessment</vt:lpstr>
      <vt:lpstr>PowerPoint Presentation</vt:lpstr>
      <vt:lpstr>How to identify hazards? </vt:lpstr>
      <vt:lpstr>Some more tips to identify hazards</vt:lpstr>
      <vt:lpstr>Some more tips to identify hazards</vt:lpstr>
      <vt:lpstr>How to collect the information?</vt:lpstr>
      <vt:lpstr>Checklists</vt:lpstr>
      <vt:lpstr>The Globally Harmonized System of Classification and Labelling of Chemicals</vt:lpstr>
      <vt:lpstr>GHS Labels</vt:lpstr>
      <vt:lpstr>PowerPoint Presentation</vt:lpstr>
      <vt:lpstr>SDS-2</vt:lpstr>
      <vt:lpstr>Visual representation of hazards?</vt:lpstr>
      <vt:lpstr>PowerPoint Presentation</vt:lpstr>
      <vt:lpstr>PowerPoint Presentation</vt:lpstr>
      <vt:lpstr>Factory exercise 1 </vt:lpstr>
      <vt:lpstr>Step 2: Identifying who might be harmed and how</vt:lpstr>
      <vt:lpstr>Identifying who might be harmed and how</vt:lpstr>
      <vt:lpstr>Identifying who might be harmed and how</vt:lpstr>
      <vt:lpstr>Who can be harmed?</vt:lpstr>
      <vt:lpstr>How can workers be harmed? </vt:lpstr>
      <vt:lpstr>Risk Assessment Template: Step 2</vt:lpstr>
      <vt:lpstr>Step 3: Identify and decide on the safety and health risk control measures</vt:lpstr>
      <vt:lpstr>Risk Assessment Template: Step 3.A</vt:lpstr>
      <vt:lpstr>Determining risk</vt:lpstr>
      <vt:lpstr>Evaluating risk levels through risk matrices</vt:lpstr>
      <vt:lpstr>Factory exercise 2</vt:lpstr>
      <vt:lpstr>Training Programme</vt:lpstr>
      <vt:lpstr>Day 2: Training agenda for the module workshop </vt:lpstr>
      <vt:lpstr>Day 2 </vt:lpstr>
      <vt:lpstr>Session 4</vt:lpstr>
      <vt:lpstr>PowerPoint Presentation</vt:lpstr>
      <vt:lpstr>The hierarchy of control measures: first things first!</vt:lpstr>
      <vt:lpstr>PowerPoint Presentation</vt:lpstr>
      <vt:lpstr>PowerPoint Presentation</vt:lpstr>
      <vt:lpstr>Substitutions of Workplace Hazards</vt:lpstr>
      <vt:lpstr>PowerPoint Presentation</vt:lpstr>
      <vt:lpstr>Types of engineering controls  </vt:lpstr>
      <vt:lpstr>Types of engineering controls</vt:lpstr>
      <vt:lpstr>Types of engineering controls</vt:lpstr>
      <vt:lpstr>Video «Example of Machinery Guarding and other Safety Features»</vt:lpstr>
      <vt:lpstr>Engineering Controls </vt:lpstr>
      <vt:lpstr>Engineering Controls: Local Exhaust Ventilation &amp; welding screens</vt:lpstr>
      <vt:lpstr>Engineering controls: Machine guards</vt:lpstr>
      <vt:lpstr>PowerPoint Presentation</vt:lpstr>
      <vt:lpstr>Administrative Controls</vt:lpstr>
      <vt:lpstr>Examples of Administrative Controls</vt:lpstr>
      <vt:lpstr>Examples of Administrative Controls</vt:lpstr>
      <vt:lpstr>Examples of Administrative Controls</vt:lpstr>
      <vt:lpstr>Examples of Administrative Controls</vt:lpstr>
      <vt:lpstr>Examples of Administrative Controls</vt:lpstr>
      <vt:lpstr>Examples of Administrative Controls</vt:lpstr>
      <vt:lpstr>Examples of Administrative Controls</vt:lpstr>
      <vt:lpstr>PowerPoint Presentation</vt:lpstr>
      <vt:lpstr>When should PPE be used?</vt:lpstr>
      <vt:lpstr>Personal Protective Equipment</vt:lpstr>
      <vt:lpstr>Examples of PPE </vt:lpstr>
      <vt:lpstr>Which PPE is more appropriate?</vt:lpstr>
      <vt:lpstr>RMG Risk Assessment Exercise</vt:lpstr>
      <vt:lpstr>1. Identify the hazards</vt:lpstr>
      <vt:lpstr>1. Identify the hazards</vt:lpstr>
      <vt:lpstr>2. Who might be harmed and how? </vt:lpstr>
      <vt:lpstr>2. Who might be harmed and how?</vt:lpstr>
      <vt:lpstr>3. Identify current control measures</vt:lpstr>
      <vt:lpstr>3. Identify whether further control measures required</vt:lpstr>
      <vt:lpstr>3. Identify current control measures and whether further controls are required to reduce risk </vt:lpstr>
      <vt:lpstr>3. Identify current control measures and whether further controls are required to reduce risk </vt:lpstr>
      <vt:lpstr>3. Identify current control measures and whether further controls are required to reduce risk </vt:lpstr>
      <vt:lpstr>Engineering controls - Guarding</vt:lpstr>
      <vt:lpstr>Session 5</vt:lpstr>
      <vt:lpstr>PowerPoint Presentation</vt:lpstr>
      <vt:lpstr>Identify and decide on the safety and health risk control measures</vt:lpstr>
      <vt:lpstr>Risk Assessment Template: Step 3.A</vt:lpstr>
      <vt:lpstr>Factory exercise 3</vt:lpstr>
      <vt:lpstr>Record who is responsible for implementing which control measures and the timeframe</vt:lpstr>
      <vt:lpstr>Risk Assessment Template: Steps 4 and 5</vt:lpstr>
      <vt:lpstr>Remember</vt:lpstr>
      <vt:lpstr>Workplace inspections</vt:lpstr>
      <vt:lpstr>Health Surveillance </vt:lpstr>
      <vt:lpstr>What could be improved here?</vt:lpstr>
      <vt:lpstr>After - What else could be improved?</vt:lpstr>
      <vt:lpstr>After - What else could be improved?</vt:lpstr>
      <vt:lpstr>Session 6</vt:lpstr>
      <vt:lpstr>PowerPoint Presentation</vt:lpstr>
      <vt:lpstr>PowerPoint Presentation</vt:lpstr>
      <vt:lpstr>OSH Management System (OSHMS) </vt:lpstr>
      <vt:lpstr>PowerPoint Presentation</vt:lpstr>
      <vt:lpstr>The enterprise OSH Policy</vt:lpstr>
      <vt:lpstr>OSH policy should respect laws and international standards</vt:lpstr>
      <vt:lpstr>OSH policy</vt:lpstr>
      <vt:lpstr>Conditions needed for OSH Policy implementation</vt:lpstr>
      <vt:lpstr>You will need to</vt:lpstr>
      <vt:lpstr>Tell everyone about your OSH Policy and promote OSH standards</vt:lpstr>
      <vt:lpstr>PowerPoint Presentation</vt:lpstr>
      <vt:lpstr>Workers’ participation: The Joint Health and Safety Committee (JHSC)</vt:lpstr>
      <vt:lpstr>Organizing</vt:lpstr>
      <vt:lpstr>Planning and Implementation </vt:lpstr>
      <vt:lpstr>Planning and Implementation</vt:lpstr>
      <vt:lpstr>Evaluating your OSHMS with Progress Indicators</vt:lpstr>
      <vt:lpstr>Evaluating progress in OSHMS </vt:lpstr>
      <vt:lpstr>Session 7</vt:lpstr>
      <vt:lpstr>PowerPoint Presentation</vt:lpstr>
      <vt:lpstr>PowerPoint Presentation</vt:lpstr>
      <vt:lpstr>PowerPoint Presentation</vt:lpstr>
      <vt:lpstr>PowerPoint Presentation</vt:lpstr>
      <vt:lpstr>Exercise : The Action Exercise</vt:lpstr>
      <vt:lpstr>PowerPoint Presentation</vt:lpstr>
      <vt:lpstr>Exercise 6: Role Playing, the JHSC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Alun Gwyndaf Roberts</dc:creator>
  <cp:lastModifiedBy>Munaretto, Maria</cp:lastModifiedBy>
  <cp:revision>1621</cp:revision>
  <dcterms:created xsi:type="dcterms:W3CDTF">2020-01-08T14:39:45Z</dcterms:created>
  <dcterms:modified xsi:type="dcterms:W3CDTF">2021-04-29T17:42:01Z</dcterms:modified>
</cp:coreProperties>
</file>