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1" r:id="rId2"/>
    <p:sldId id="4129" r:id="rId3"/>
    <p:sldId id="4131" r:id="rId4"/>
    <p:sldId id="4130" r:id="rId5"/>
    <p:sldId id="571" r:id="rId6"/>
    <p:sldId id="593" r:id="rId7"/>
    <p:sldId id="4127" r:id="rId8"/>
    <p:sldId id="4128" r:id="rId9"/>
    <p:sldId id="258" r:id="rId1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63" autoAdjust="0"/>
    <p:restoredTop sz="79592" autoAdjust="0"/>
  </p:normalViewPr>
  <p:slideViewPr>
    <p:cSldViewPr snapToGrid="0">
      <p:cViewPr varScale="1">
        <p:scale>
          <a:sx n="53" d="100"/>
          <a:sy n="53" d="100"/>
        </p:scale>
        <p:origin x="1224" y="40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913537250151424E-2"/>
          <c:y val="9.7961531044705397E-2"/>
          <c:w val="0.91793261659600245"/>
          <c:h val="0.812528860347602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6B-48CA-B230-041A5A34D5E6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A6B-48CA-B230-041A5A34D5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A6B-48CA-B230-041A5A34D5E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A6B-48CA-B230-041A5A34D5E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A6B-48CA-B230-041A5A34D5E6}"/>
              </c:ext>
            </c:extLst>
          </c:dPt>
          <c:dLbls>
            <c:numFmt formatCode="#,##0.0_);[Red]\(#,##0.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6.13</c:v>
                </c:pt>
                <c:pt idx="1">
                  <c:v>6.22</c:v>
                </c:pt>
                <c:pt idx="2">
                  <c:v>7.16</c:v>
                </c:pt>
                <c:pt idx="3">
                  <c:v>15.42</c:v>
                </c:pt>
                <c:pt idx="4">
                  <c:v>15.1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A6B-48CA-B230-041A5A34D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46"/>
        <c:axId val="1721018128"/>
        <c:axId val="1721018960"/>
      </c:barChart>
      <c:catAx>
        <c:axId val="172101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1018960"/>
        <c:crosses val="autoZero"/>
        <c:auto val="1"/>
        <c:lblAlgn val="ctr"/>
        <c:lblOffset val="100"/>
        <c:noMultiLvlLbl val="0"/>
      </c:catAx>
      <c:valAx>
        <c:axId val="172101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21018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15/02/2023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70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194 words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338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117 words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370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154 words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466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607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49339" y="2804728"/>
            <a:ext cx="7984488" cy="1976912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High-Level Tripartite Regional                  Seminar on </a:t>
            </a:r>
            <a:r>
              <a:rPr lang="en-GB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Industrial Relations</a:t>
            </a:r>
            <a:br>
              <a:rPr lang="en-GB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GB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Southeast Asian Countries</a:t>
            </a:r>
            <a:endParaRPr lang="en-GB" sz="3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10184" y="5095291"/>
            <a:ext cx="5083728" cy="1631415"/>
          </a:xfrm>
        </p:spPr>
        <p:txBody>
          <a:bodyPr/>
          <a:lstStyle/>
          <a:p>
            <a:endParaRPr lang="en-GB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GB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Yasuo ARIGA</a:t>
            </a:r>
          </a:p>
          <a:p>
            <a:pPr algn="r"/>
            <a:r>
              <a:rPr lang="en-GB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 Japan Partnership Program 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Coordinator</a:t>
            </a:r>
          </a:p>
          <a:p>
            <a:endParaRPr lang="en-GB" sz="3600" b="1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3493CA74-1CD5-41F2-978A-DA09E1BF6B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8" b="4398"/>
          <a:stretch/>
        </p:blipFill>
        <p:spPr>
          <a:xfrm>
            <a:off x="2946400" y="0"/>
            <a:ext cx="9245600" cy="5321300"/>
          </a:xfr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9AEC5D-4E86-4E67-BE98-988E52C864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876" y="436988"/>
            <a:ext cx="848411" cy="56525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7507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C205F2EB-4019-46F9-9E40-2B9167733FE2}"/>
              </a:ext>
            </a:extLst>
          </p:cNvPr>
          <p:cNvSpPr/>
          <p:nvPr/>
        </p:nvSpPr>
        <p:spPr>
          <a:xfrm>
            <a:off x="8192864" y="3896841"/>
            <a:ext cx="3999136" cy="2315814"/>
          </a:xfrm>
          <a:prstGeom prst="rect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F0F03DF-B5AA-4B68-90AB-85CD262D4316}"/>
              </a:ext>
            </a:extLst>
          </p:cNvPr>
          <p:cNvSpPr/>
          <p:nvPr/>
        </p:nvSpPr>
        <p:spPr>
          <a:xfrm>
            <a:off x="1" y="3902740"/>
            <a:ext cx="4185051" cy="23158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E26B83A-FD17-4910-A648-EAB547A96E4C}"/>
              </a:ext>
            </a:extLst>
          </p:cNvPr>
          <p:cNvSpPr/>
          <p:nvPr/>
        </p:nvSpPr>
        <p:spPr>
          <a:xfrm>
            <a:off x="10752083" y="6218554"/>
            <a:ext cx="1308538" cy="581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ADACF3F-FFA8-42AE-AA08-6DE3C1A64C9A}"/>
              </a:ext>
            </a:extLst>
          </p:cNvPr>
          <p:cNvSpPr/>
          <p:nvPr/>
        </p:nvSpPr>
        <p:spPr>
          <a:xfrm>
            <a:off x="8206192" y="1320860"/>
            <a:ext cx="3985808" cy="25398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179DE3-D149-4FA8-B736-ACBF83FD94BE}"/>
              </a:ext>
            </a:extLst>
          </p:cNvPr>
          <p:cNvSpPr/>
          <p:nvPr/>
        </p:nvSpPr>
        <p:spPr>
          <a:xfrm>
            <a:off x="1" y="1337242"/>
            <a:ext cx="4186754" cy="2523450"/>
          </a:xfrm>
          <a:prstGeom prst="rect">
            <a:avLst/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FFFF"/>
              </a:highlight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60A90-E057-41C3-8F14-6FE29A1FA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7F5B30-D0A0-4A20-BEB8-5E5BFC756C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9" t="10266" b="23341"/>
          <a:stretch/>
        </p:blipFill>
        <p:spPr>
          <a:xfrm>
            <a:off x="178943" y="1660748"/>
            <a:ext cx="1754092" cy="180135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8E48D28-6F92-414E-AF7D-0D5767A9F4BB}"/>
              </a:ext>
            </a:extLst>
          </p:cNvPr>
          <p:cNvSpPr txBox="1"/>
          <p:nvPr/>
        </p:nvSpPr>
        <p:spPr>
          <a:xfrm>
            <a:off x="1718308" y="1647877"/>
            <a:ext cx="222638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1.3 </a:t>
            </a:r>
            <a:r>
              <a:rPr lang="en-GB" sz="36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billion</a:t>
            </a:r>
          </a:p>
          <a:p>
            <a:pPr algn="ctr"/>
            <a:r>
              <a:rPr lang="en-GB" sz="2000" dirty="0">
                <a:solidFill>
                  <a:srgbClr val="1E2CBE"/>
                </a:solidFill>
              </a:rPr>
              <a:t>people in informal employment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ED7FE98-47E2-47DE-B8D4-2AFD07F91721}"/>
              </a:ext>
            </a:extLst>
          </p:cNvPr>
          <p:cNvGrpSpPr/>
          <p:nvPr/>
        </p:nvGrpSpPr>
        <p:grpSpPr>
          <a:xfrm>
            <a:off x="4185052" y="1320861"/>
            <a:ext cx="4007812" cy="2539831"/>
            <a:chOff x="3461624" y="1391610"/>
            <a:chExt cx="4158785" cy="291628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076031-DCA8-4996-8AA9-3C3D4AB4ED76}"/>
                </a:ext>
              </a:extLst>
            </p:cNvPr>
            <p:cNvSpPr/>
            <p:nvPr/>
          </p:nvSpPr>
          <p:spPr>
            <a:xfrm>
              <a:off x="3461624" y="1391610"/>
              <a:ext cx="4158785" cy="2916285"/>
            </a:xfrm>
            <a:prstGeom prst="rect">
              <a:avLst/>
            </a:prstGeom>
            <a:solidFill>
              <a:srgbClr val="EBF5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09CBE6-7C73-470E-9D10-A3C1D42F950A}"/>
                </a:ext>
              </a:extLst>
            </p:cNvPr>
            <p:cNvSpPr txBox="1"/>
            <p:nvPr/>
          </p:nvSpPr>
          <p:spPr>
            <a:xfrm>
              <a:off x="5202356" y="1801578"/>
              <a:ext cx="2195906" cy="2137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b="1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60 </a:t>
              </a:r>
              <a:r>
                <a:rPr lang="en-GB" sz="3600" b="1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million</a:t>
              </a:r>
            </a:p>
            <a:p>
              <a:pPr algn="ctr"/>
              <a:r>
                <a:rPr lang="en-GB" sz="2000" dirty="0">
                  <a:solidFill>
                    <a:srgbClr val="1E2CBE"/>
                  </a:solidFill>
                </a:rPr>
                <a:t>workers in extreme poverty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1D4EE08-114C-49AD-86B0-9EC2F19EA6EF}"/>
              </a:ext>
            </a:extLst>
          </p:cNvPr>
          <p:cNvSpPr txBox="1"/>
          <p:nvPr/>
        </p:nvSpPr>
        <p:spPr>
          <a:xfrm>
            <a:off x="8226001" y="2554223"/>
            <a:ext cx="3983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Less than </a:t>
            </a:r>
            <a:r>
              <a:rPr lang="en-GB" sz="4400" b="1" dirty="0">
                <a:solidFill>
                  <a:schemeClr val="bg1"/>
                </a:solidFill>
              </a:rPr>
              <a:t>2 in 5 </a:t>
            </a:r>
            <a:endParaRPr lang="en-GB" sz="3600" b="1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economically active are women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1408ABE-DE5B-4ADF-9C84-55E91E0E7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9" y="3954576"/>
            <a:ext cx="2464524" cy="102199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E00FA879-6202-45F7-8616-599EF693922C}"/>
              </a:ext>
            </a:extLst>
          </p:cNvPr>
          <p:cNvSpPr txBox="1"/>
          <p:nvPr/>
        </p:nvSpPr>
        <p:spPr>
          <a:xfrm>
            <a:off x="8230340" y="4976575"/>
            <a:ext cx="3999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2060"/>
                </a:solidFill>
              </a:rPr>
              <a:t>174 million</a:t>
            </a:r>
          </a:p>
          <a:p>
            <a:pPr algn="ctr"/>
            <a:r>
              <a:rPr lang="en-GB" dirty="0">
                <a:solidFill>
                  <a:srgbClr val="1E2CBE"/>
                </a:solidFill>
              </a:rPr>
              <a:t>youth not in employment,                     education or training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41C362AB-B7BE-4DC5-A68B-45166E238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050" y="4197065"/>
            <a:ext cx="1421299" cy="171536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5E291B24-7E0B-4CFB-A65A-5BDC5EE31EAC}"/>
              </a:ext>
            </a:extLst>
          </p:cNvPr>
          <p:cNvSpPr txBox="1"/>
          <p:nvPr/>
        </p:nvSpPr>
        <p:spPr>
          <a:xfrm>
            <a:off x="1767428" y="4054934"/>
            <a:ext cx="21281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51</a:t>
            </a:r>
            <a:r>
              <a:rPr lang="en-GB" sz="3600" b="1" dirty="0">
                <a:solidFill>
                  <a:schemeClr val="bg1"/>
                </a:solidFill>
              </a:rPr>
              <a:t> </a:t>
            </a:r>
            <a:r>
              <a:rPr lang="en-GB" sz="3200" b="1" dirty="0">
                <a:solidFill>
                  <a:schemeClr val="bg1"/>
                </a:solidFill>
              </a:rPr>
              <a:t>million</a:t>
            </a:r>
            <a:endParaRPr lang="en-GB" sz="3600" b="1" dirty="0">
              <a:solidFill>
                <a:schemeClr val="bg1"/>
              </a:solidFill>
            </a:endParaRPr>
          </a:p>
          <a:p>
            <a:pPr algn="ctr"/>
            <a:r>
              <a:rPr lang="en-GB" dirty="0">
                <a:solidFill>
                  <a:schemeClr val="bg1"/>
                </a:solidFill>
              </a:rPr>
              <a:t>children aged 5-17 engaged in child labour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D3263736-B370-4B78-B4BD-4E76B19C96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0010" y="1844672"/>
            <a:ext cx="1502582" cy="156037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7B42E34-2D85-44E1-B2CD-AF30419E01C0}"/>
              </a:ext>
            </a:extLst>
          </p:cNvPr>
          <p:cNvGrpSpPr>
            <a:grpSpLocks noChangeAspect="1"/>
          </p:cNvGrpSpPr>
          <p:nvPr/>
        </p:nvGrpSpPr>
        <p:grpSpPr>
          <a:xfrm>
            <a:off x="9251315" y="1650611"/>
            <a:ext cx="2084226" cy="914401"/>
            <a:chOff x="9091897" y="1907492"/>
            <a:chExt cx="2320023" cy="1017850"/>
          </a:xfrm>
        </p:grpSpPr>
        <p:sp>
          <p:nvSpPr>
            <p:cNvPr id="28" name="Round Same Side Corner Rectangle 8">
              <a:extLst>
                <a:ext uri="{FF2B5EF4-FFF2-40B4-BE49-F238E27FC236}">
                  <a16:creationId xmlns:a16="http://schemas.microsoft.com/office/drawing/2014/main" id="{6FD4B9AC-17F4-4849-83C1-7BE9FCA0F9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91897" y="1915512"/>
              <a:ext cx="381904" cy="10058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9" name="Round Same Side Corner Rectangle 8">
              <a:extLst>
                <a:ext uri="{FF2B5EF4-FFF2-40B4-BE49-F238E27FC236}">
                  <a16:creationId xmlns:a16="http://schemas.microsoft.com/office/drawing/2014/main" id="{E035E41A-572C-4B13-9C3E-C707A56A1E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49095" y="1907492"/>
              <a:ext cx="381904" cy="10058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0" name="Round Same Side Corner Rectangle 8">
              <a:extLst>
                <a:ext uri="{FF2B5EF4-FFF2-40B4-BE49-F238E27FC236}">
                  <a16:creationId xmlns:a16="http://schemas.microsoft.com/office/drawing/2014/main" id="{87A5C9AB-B367-4A3D-94F8-AEA725B25C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90251" y="1915514"/>
              <a:ext cx="381904" cy="1005840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1" name="Round Same Side Corner Rectangle 20">
              <a:extLst>
                <a:ext uri="{FF2B5EF4-FFF2-40B4-BE49-F238E27FC236}">
                  <a16:creationId xmlns:a16="http://schemas.microsoft.com/office/drawing/2014/main" id="{3AFEB922-8FD7-4DD8-901D-40DD8B9F05DD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0435079" y="1911480"/>
              <a:ext cx="471517" cy="1005840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2" name="Round Same Side Corner Rectangle 20">
              <a:extLst>
                <a:ext uri="{FF2B5EF4-FFF2-40B4-BE49-F238E27FC236}">
                  <a16:creationId xmlns:a16="http://schemas.microsoft.com/office/drawing/2014/main" id="{0EB990E8-5326-4982-8FAB-F396520F699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0940403" y="1919502"/>
              <a:ext cx="471517" cy="1005840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DCBA1BD1-3914-4FFB-8001-0440D4F57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512589"/>
            <a:ext cx="5605462" cy="180000"/>
          </a:xfrm>
        </p:spPr>
        <p:txBody>
          <a:bodyPr/>
          <a:lstStyle/>
          <a:p>
            <a:r>
              <a:rPr lang="en-GB" dirty="0"/>
              <a:t>High-Level Tripartite Regional Seminar on Industrial Relations in Southeast Asian Countries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F79702C6-7784-4781-A594-416739F2F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378" y="518791"/>
            <a:ext cx="10780195" cy="624209"/>
          </a:xfrm>
        </p:spPr>
        <p:txBody>
          <a:bodyPr/>
          <a:lstStyle/>
          <a:p>
            <a:r>
              <a:rPr lang="en-GB" sz="3200" dirty="0">
                <a:solidFill>
                  <a:srgbClr val="002060"/>
                </a:solidFill>
              </a:rPr>
              <a:t>Structural barriers underpin 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decent work deficits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79E86D-79BC-49CC-BCE4-E7C90435A8F4}"/>
              </a:ext>
            </a:extLst>
          </p:cNvPr>
          <p:cNvSpPr/>
          <p:nvPr/>
        </p:nvSpPr>
        <p:spPr>
          <a:xfrm>
            <a:off x="4185052" y="3902739"/>
            <a:ext cx="4021140" cy="2309916"/>
          </a:xfrm>
          <a:prstGeom prst="rect">
            <a:avLst/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00FFFF"/>
              </a:highlight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8BA969-6722-4232-BF4E-BBB8EB672516}"/>
              </a:ext>
            </a:extLst>
          </p:cNvPr>
          <p:cNvSpPr txBox="1"/>
          <p:nvPr/>
        </p:nvSpPr>
        <p:spPr>
          <a:xfrm>
            <a:off x="5807496" y="3993378"/>
            <a:ext cx="222638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1.2</a:t>
            </a:r>
          </a:p>
          <a:p>
            <a:pPr algn="ctr"/>
            <a:r>
              <a:rPr lang="en-GB" sz="3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million</a:t>
            </a:r>
            <a:endParaRPr lang="en-GB" sz="28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en-GB" dirty="0">
                <a:solidFill>
                  <a:srgbClr val="1E2CBE"/>
                </a:solidFill>
              </a:rPr>
              <a:t>deaths attributable to occupational risks in Asia-Pacific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4F7E13EA-7A40-4DD4-8415-2C9090B157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05" y="4326370"/>
            <a:ext cx="1388033" cy="13880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0840FF6-B84B-4004-BE63-58D48181DD8E}"/>
              </a:ext>
            </a:extLst>
          </p:cNvPr>
          <p:cNvSpPr/>
          <p:nvPr/>
        </p:nvSpPr>
        <p:spPr>
          <a:xfrm>
            <a:off x="11887200" y="-10443"/>
            <a:ext cx="304800" cy="34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2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27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6CC9D8D-DED7-4A4F-B29B-CD72142E9D33}"/>
              </a:ext>
            </a:extLst>
          </p:cNvPr>
          <p:cNvSpPr/>
          <p:nvPr/>
        </p:nvSpPr>
        <p:spPr>
          <a:xfrm>
            <a:off x="10752083" y="6218554"/>
            <a:ext cx="1308538" cy="581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>
                <a:solidFill>
                  <a:srgbClr val="002060"/>
                </a:solidFill>
              </a:rPr>
              <a:t>Singapore Statement</a:t>
            </a:r>
            <a:br>
              <a:rPr lang="pt-BR" sz="3200" dirty="0">
                <a:solidFill>
                  <a:srgbClr val="002060"/>
                </a:solidFill>
              </a:rPr>
            </a:br>
            <a:r>
              <a:rPr lang="en-GB" sz="2000" dirty="0">
                <a:solidFill>
                  <a:schemeClr val="accent2">
                    <a:lumMod val="75000"/>
                  </a:schemeClr>
                </a:solidFill>
              </a:rPr>
              <a:t>6-9 December 2022, Singapore</a:t>
            </a:r>
            <a:br>
              <a:rPr lang="en-GB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sz="2000" dirty="0">
                <a:solidFill>
                  <a:schemeClr val="accent2">
                    <a:lumMod val="75000"/>
                  </a:schemeClr>
                </a:solidFill>
              </a:rPr>
              <a:t>17th Asia and the Pacific Regional Meeting (APRM)</a:t>
            </a:r>
            <a:br>
              <a:rPr lang="en-GB" dirty="0">
                <a:solidFill>
                  <a:schemeClr val="accent2">
                    <a:lumMod val="75000"/>
                  </a:schemeClr>
                </a:solidFill>
              </a:rPr>
            </a:b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399523"/>
            <a:ext cx="540000" cy="288000"/>
          </a:xfrm>
        </p:spPr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  <p:pic>
        <p:nvPicPr>
          <p:cNvPr id="17" name="Picture 16" descr="A group of people sitting on a stage with a large screen behind them&#10;&#10;Description automatically generated with medium confidence">
            <a:extLst>
              <a:ext uri="{FF2B5EF4-FFF2-40B4-BE49-F238E27FC236}">
                <a16:creationId xmlns:a16="http://schemas.microsoft.com/office/drawing/2014/main" id="{790DBBF5-74C8-431A-A3BE-516A092B5C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062" y="197828"/>
            <a:ext cx="4243527" cy="2497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CB8FF63C-82FC-46B9-B6E3-4D2E0C01A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15443" y="2397498"/>
            <a:ext cx="2350133" cy="133165"/>
          </a:xfrm>
        </p:spPr>
        <p:txBody>
          <a:bodyPr/>
          <a:lstStyle/>
          <a:p>
            <a:r>
              <a:rPr lang="en-GB" sz="800" dirty="0"/>
              <a:t>17th APRM, Singapore, 6-9 December 2022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093B9A9-5592-493F-9BEF-B6985D83C8F3}"/>
              </a:ext>
            </a:extLst>
          </p:cNvPr>
          <p:cNvSpPr/>
          <p:nvPr/>
        </p:nvSpPr>
        <p:spPr>
          <a:xfrm>
            <a:off x="490538" y="2927909"/>
            <a:ext cx="2678790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Eliminating forced                     &amp; child labour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7BF7B65-06C1-4843-820B-5665ACB82F7B}"/>
              </a:ext>
            </a:extLst>
          </p:cNvPr>
          <p:cNvSpPr/>
          <p:nvPr/>
        </p:nvSpPr>
        <p:spPr>
          <a:xfrm>
            <a:off x="3233738" y="2921797"/>
            <a:ext cx="2678790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Fostering sustainable enterprises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16BC923-0EA7-42F4-A146-7DC7695438FC}"/>
              </a:ext>
            </a:extLst>
          </p:cNvPr>
          <p:cNvSpPr/>
          <p:nvPr/>
        </p:nvSpPr>
        <p:spPr>
          <a:xfrm>
            <a:off x="498075" y="3885213"/>
            <a:ext cx="2678790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Developing policies                 for decent jobs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ABBDF3-DC82-4BF7-BA11-CC8C080A2FB4}"/>
              </a:ext>
            </a:extLst>
          </p:cNvPr>
          <p:cNvSpPr/>
          <p:nvPr/>
        </p:nvSpPr>
        <p:spPr>
          <a:xfrm>
            <a:off x="3233738" y="3885213"/>
            <a:ext cx="2678790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Extending social protection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994CA19-7659-4F77-903F-3B1E996EF452}"/>
              </a:ext>
            </a:extLst>
          </p:cNvPr>
          <p:cNvSpPr/>
          <p:nvPr/>
        </p:nvSpPr>
        <p:spPr>
          <a:xfrm>
            <a:off x="6154003" y="2921797"/>
            <a:ext cx="2678790" cy="9144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Closing gender gaps                   in the world of work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FE389A4-49D1-499F-BB70-63204F015A0E}"/>
              </a:ext>
            </a:extLst>
          </p:cNvPr>
          <p:cNvSpPr/>
          <p:nvPr/>
        </p:nvSpPr>
        <p:spPr>
          <a:xfrm>
            <a:off x="8897203" y="2919964"/>
            <a:ext cx="2678790" cy="9144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Enhancing labour migration policies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5784AC6-D800-4113-AAB7-DCE45018625F}"/>
              </a:ext>
            </a:extLst>
          </p:cNvPr>
          <p:cNvSpPr/>
          <p:nvPr/>
        </p:nvSpPr>
        <p:spPr>
          <a:xfrm>
            <a:off x="6161540" y="3883187"/>
            <a:ext cx="2678790" cy="9144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Building resilience in crises through employment promotion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060A3E7-13F6-4D3D-8677-A7CF46CB2A99}"/>
              </a:ext>
            </a:extLst>
          </p:cNvPr>
          <p:cNvSpPr/>
          <p:nvPr/>
        </p:nvSpPr>
        <p:spPr>
          <a:xfrm>
            <a:off x="8897203" y="3883187"/>
            <a:ext cx="2678790" cy="9144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Fundamental principles and rights at work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B6031F3-8587-4C0C-B3DA-EEA020E5B56F}"/>
              </a:ext>
            </a:extLst>
          </p:cNvPr>
          <p:cNvSpPr/>
          <p:nvPr/>
        </p:nvSpPr>
        <p:spPr>
          <a:xfrm>
            <a:off x="498075" y="5833932"/>
            <a:ext cx="11077918" cy="51625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(Strengthening) Social Dialogue</a:t>
            </a:r>
          </a:p>
        </p:txBody>
      </p:sp>
      <p:sp>
        <p:nvSpPr>
          <p:cNvPr id="53" name="Arrow: Up 52">
            <a:extLst>
              <a:ext uri="{FF2B5EF4-FFF2-40B4-BE49-F238E27FC236}">
                <a16:creationId xmlns:a16="http://schemas.microsoft.com/office/drawing/2014/main" id="{E0EA7857-FD9B-491B-AA51-6711855312AA}"/>
              </a:ext>
            </a:extLst>
          </p:cNvPr>
          <p:cNvSpPr/>
          <p:nvPr/>
        </p:nvSpPr>
        <p:spPr>
          <a:xfrm>
            <a:off x="5681038" y="5416290"/>
            <a:ext cx="711992" cy="402701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B9B3FB26-EA70-448C-8E11-B5C7C7B58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512589"/>
            <a:ext cx="5605462" cy="180000"/>
          </a:xfrm>
        </p:spPr>
        <p:txBody>
          <a:bodyPr/>
          <a:lstStyle/>
          <a:p>
            <a:r>
              <a:rPr lang="en-GB" dirty="0"/>
              <a:t>High-Level Tripartite Regional Seminar on Industrial Relations in Southeast Asian Countries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E69F9C-A7E6-477E-AABF-A02679ED7AC1}"/>
              </a:ext>
            </a:extLst>
          </p:cNvPr>
          <p:cNvSpPr/>
          <p:nvPr/>
        </p:nvSpPr>
        <p:spPr>
          <a:xfrm>
            <a:off x="11887200" y="-10443"/>
            <a:ext cx="304800" cy="34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3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504590-6DE2-49AD-81DC-F62ED0D67E45}"/>
              </a:ext>
            </a:extLst>
          </p:cNvPr>
          <p:cNvSpPr/>
          <p:nvPr/>
        </p:nvSpPr>
        <p:spPr>
          <a:xfrm>
            <a:off x="490538" y="4885099"/>
            <a:ext cx="5421988" cy="51625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Reversing inequalities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970024-7C98-4055-8F2F-4FC90DCC944E}"/>
              </a:ext>
            </a:extLst>
          </p:cNvPr>
          <p:cNvSpPr/>
          <p:nvPr/>
        </p:nvSpPr>
        <p:spPr>
          <a:xfrm>
            <a:off x="6161539" y="4871200"/>
            <a:ext cx="5414453" cy="54306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Strengthening labour market institution</a:t>
            </a:r>
          </a:p>
        </p:txBody>
      </p:sp>
    </p:spTree>
    <p:extLst>
      <p:ext uri="{BB962C8B-B14F-4D97-AF65-F5344CB8AC3E}">
        <p14:creationId xmlns:p14="http://schemas.microsoft.com/office/powerpoint/2010/main" val="207765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>
                <a:solidFill>
                  <a:srgbClr val="002060"/>
                </a:solidFill>
              </a:rPr>
              <a:t>IR Seminars (ILO Japan Programme) </a:t>
            </a:r>
            <a:br>
              <a:rPr lang="pt-BR" sz="3200" dirty="0">
                <a:solidFill>
                  <a:srgbClr val="002060"/>
                </a:solidFill>
              </a:rPr>
            </a:br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Organized since 2009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8" y="2698449"/>
            <a:ext cx="7311862" cy="1035050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GB" sz="2800" dirty="0">
                <a:solidFill>
                  <a:schemeClr val="accent2">
                    <a:lumMod val="75000"/>
                  </a:schemeClr>
                </a:solidFill>
              </a:rPr>
              <a:t>Theme:</a:t>
            </a:r>
          </a:p>
          <a:p>
            <a:pPr lvl="2">
              <a:spcBef>
                <a:spcPts val="300"/>
              </a:spcBef>
            </a:pP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better Industrial Relations towards ASEAN integration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7" r="8477"/>
          <a:stretch/>
        </p:blipFill>
        <p:spPr>
          <a:xfrm>
            <a:off x="8289130" y="981075"/>
            <a:ext cx="3902869" cy="5876925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8289131" y="6294267"/>
            <a:ext cx="2683670" cy="218321"/>
          </a:xfrm>
        </p:spPr>
        <p:txBody>
          <a:bodyPr/>
          <a:lstStyle/>
          <a:p>
            <a:r>
              <a:rPr lang="en-GB" dirty="0"/>
              <a:t>Asian workers in construction industry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F63BF3D-B517-4033-910D-DCABC9E5D157}"/>
              </a:ext>
            </a:extLst>
          </p:cNvPr>
          <p:cNvSpPr txBox="1">
            <a:spLocks/>
          </p:cNvSpPr>
          <p:nvPr/>
        </p:nvSpPr>
        <p:spPr>
          <a:xfrm>
            <a:off x="490538" y="4288754"/>
            <a:ext cx="7311862" cy="10350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GB" sz="2800" dirty="0">
                <a:solidFill>
                  <a:schemeClr val="accent2">
                    <a:lumMod val="75000"/>
                  </a:schemeClr>
                </a:solidFill>
              </a:rPr>
              <a:t>Goal:</a:t>
            </a:r>
          </a:p>
          <a:p>
            <a:pPr lvl="2">
              <a:spcBef>
                <a:spcPts val="300"/>
              </a:spcBef>
            </a:pP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Strengthening the capacity of social partners                 to engage in social dialogue and improving industrial relations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5FEEE1F-C04C-444C-88DA-05DFBF559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512589"/>
            <a:ext cx="5605462" cy="180000"/>
          </a:xfrm>
        </p:spPr>
        <p:txBody>
          <a:bodyPr/>
          <a:lstStyle/>
          <a:p>
            <a:r>
              <a:rPr lang="en-GB" dirty="0"/>
              <a:t>High-Level Tripartite Regional Seminar on Industrial Relations in Southeast Asian Countries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DF1A4B-C6C4-4B16-98A6-21D6152631C9}"/>
              </a:ext>
            </a:extLst>
          </p:cNvPr>
          <p:cNvSpPr/>
          <p:nvPr/>
        </p:nvSpPr>
        <p:spPr>
          <a:xfrm>
            <a:off x="11887200" y="-10443"/>
            <a:ext cx="304800" cy="34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4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427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B2D671EF-2516-4D4C-8BB7-430772E0986A}"/>
              </a:ext>
            </a:extLst>
          </p:cNvPr>
          <p:cNvSpPr/>
          <p:nvPr/>
        </p:nvSpPr>
        <p:spPr>
          <a:xfrm>
            <a:off x="10752083" y="6048262"/>
            <a:ext cx="1308538" cy="581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8E349E22-1F69-4676-ADC0-6004DB4B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512589"/>
            <a:ext cx="5605462" cy="180000"/>
          </a:xfrm>
        </p:spPr>
        <p:txBody>
          <a:bodyPr/>
          <a:lstStyle/>
          <a:p>
            <a:r>
              <a:rPr lang="en-GB" dirty="0"/>
              <a:t>High-Level Tripartite Regional Seminar on Industrial Relations in Southeast Asian Countries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C98082C-AA36-4B19-98FD-52AB8894DA88}"/>
              </a:ext>
            </a:extLst>
          </p:cNvPr>
          <p:cNvSpPr/>
          <p:nvPr/>
        </p:nvSpPr>
        <p:spPr>
          <a:xfrm>
            <a:off x="9699645" y="1370521"/>
            <a:ext cx="2492355" cy="4125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object 15">
            <a:extLst>
              <a:ext uri="{FF2B5EF4-FFF2-40B4-BE49-F238E27FC236}">
                <a16:creationId xmlns:a16="http://schemas.microsoft.com/office/drawing/2014/main" id="{CDFEAD43-FE5C-49D1-98C8-8A0C00A384D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7270" y="1409885"/>
            <a:ext cx="1712933" cy="1654584"/>
            <a:chOff x="5711190" y="4088129"/>
            <a:chExt cx="1043940" cy="1008380"/>
          </a:xfrm>
        </p:grpSpPr>
        <p:sp>
          <p:nvSpPr>
            <p:cNvPr id="46" name="object 16">
              <a:extLst>
                <a:ext uri="{FF2B5EF4-FFF2-40B4-BE49-F238E27FC236}">
                  <a16:creationId xmlns:a16="http://schemas.microsoft.com/office/drawing/2014/main" id="{1E2B7171-3950-4AA3-8B1E-6DA8015A94FA}"/>
                </a:ext>
              </a:extLst>
            </p:cNvPr>
            <p:cNvSpPr/>
            <p:nvPr/>
          </p:nvSpPr>
          <p:spPr>
            <a:xfrm>
              <a:off x="5711190" y="4088129"/>
              <a:ext cx="1043940" cy="1008380"/>
            </a:xfrm>
            <a:custGeom>
              <a:avLst/>
              <a:gdLst/>
              <a:ahLst/>
              <a:cxnLst/>
              <a:rect l="l" t="t" r="r" b="b"/>
              <a:pathLst>
                <a:path w="1043940" h="1008379">
                  <a:moveTo>
                    <a:pt x="521970" y="0"/>
                  </a:moveTo>
                  <a:lnTo>
                    <a:pt x="474458" y="2059"/>
                  </a:lnTo>
                  <a:lnTo>
                    <a:pt x="428141" y="8121"/>
                  </a:lnTo>
                  <a:lnTo>
                    <a:pt x="383204" y="18005"/>
                  </a:lnTo>
                  <a:lnTo>
                    <a:pt x="339832" y="31535"/>
                  </a:lnTo>
                  <a:lnTo>
                    <a:pt x="298207" y="48533"/>
                  </a:lnTo>
                  <a:lnTo>
                    <a:pt x="258515" y="68819"/>
                  </a:lnTo>
                  <a:lnTo>
                    <a:pt x="220940" y="92218"/>
                  </a:lnTo>
                  <a:lnTo>
                    <a:pt x="185665" y="118550"/>
                  </a:lnTo>
                  <a:lnTo>
                    <a:pt x="152876" y="147637"/>
                  </a:lnTo>
                  <a:lnTo>
                    <a:pt x="122756" y="179302"/>
                  </a:lnTo>
                  <a:lnTo>
                    <a:pt x="95489" y="213367"/>
                  </a:lnTo>
                  <a:lnTo>
                    <a:pt x="71261" y="249653"/>
                  </a:lnTo>
                  <a:lnTo>
                    <a:pt x="50254" y="287983"/>
                  </a:lnTo>
                  <a:lnTo>
                    <a:pt x="32654" y="328180"/>
                  </a:lnTo>
                  <a:lnTo>
                    <a:pt x="18644" y="370063"/>
                  </a:lnTo>
                  <a:lnTo>
                    <a:pt x="8409" y="413457"/>
                  </a:lnTo>
                  <a:lnTo>
                    <a:pt x="2132" y="458183"/>
                  </a:lnTo>
                  <a:lnTo>
                    <a:pt x="0" y="504063"/>
                  </a:lnTo>
                  <a:lnTo>
                    <a:pt x="2132" y="549942"/>
                  </a:lnTo>
                  <a:lnTo>
                    <a:pt x="8409" y="594668"/>
                  </a:lnTo>
                  <a:lnTo>
                    <a:pt x="18644" y="638062"/>
                  </a:lnTo>
                  <a:lnTo>
                    <a:pt x="32654" y="679945"/>
                  </a:lnTo>
                  <a:lnTo>
                    <a:pt x="50254" y="720142"/>
                  </a:lnTo>
                  <a:lnTo>
                    <a:pt x="71261" y="758472"/>
                  </a:lnTo>
                  <a:lnTo>
                    <a:pt x="95489" y="794758"/>
                  </a:lnTo>
                  <a:lnTo>
                    <a:pt x="122756" y="828823"/>
                  </a:lnTo>
                  <a:lnTo>
                    <a:pt x="152876" y="860488"/>
                  </a:lnTo>
                  <a:lnTo>
                    <a:pt x="185665" y="889575"/>
                  </a:lnTo>
                  <a:lnTo>
                    <a:pt x="220940" y="915907"/>
                  </a:lnTo>
                  <a:lnTo>
                    <a:pt x="258515" y="939306"/>
                  </a:lnTo>
                  <a:lnTo>
                    <a:pt x="298207" y="959592"/>
                  </a:lnTo>
                  <a:lnTo>
                    <a:pt x="339832" y="976590"/>
                  </a:lnTo>
                  <a:lnTo>
                    <a:pt x="383204" y="990120"/>
                  </a:lnTo>
                  <a:lnTo>
                    <a:pt x="428141" y="1000004"/>
                  </a:lnTo>
                  <a:lnTo>
                    <a:pt x="474458" y="1006066"/>
                  </a:lnTo>
                  <a:lnTo>
                    <a:pt x="521970" y="1008126"/>
                  </a:lnTo>
                  <a:lnTo>
                    <a:pt x="569481" y="1006066"/>
                  </a:lnTo>
                  <a:lnTo>
                    <a:pt x="615798" y="1000004"/>
                  </a:lnTo>
                  <a:lnTo>
                    <a:pt x="660735" y="990120"/>
                  </a:lnTo>
                  <a:lnTo>
                    <a:pt x="704107" y="976590"/>
                  </a:lnTo>
                  <a:lnTo>
                    <a:pt x="745732" y="959592"/>
                  </a:lnTo>
                  <a:lnTo>
                    <a:pt x="785424" y="939306"/>
                  </a:lnTo>
                  <a:lnTo>
                    <a:pt x="822999" y="915907"/>
                  </a:lnTo>
                  <a:lnTo>
                    <a:pt x="858274" y="889575"/>
                  </a:lnTo>
                  <a:lnTo>
                    <a:pt x="891063" y="860488"/>
                  </a:lnTo>
                  <a:lnTo>
                    <a:pt x="921183" y="828823"/>
                  </a:lnTo>
                  <a:lnTo>
                    <a:pt x="948450" y="794758"/>
                  </a:lnTo>
                  <a:lnTo>
                    <a:pt x="972678" y="758472"/>
                  </a:lnTo>
                  <a:lnTo>
                    <a:pt x="993685" y="720142"/>
                  </a:lnTo>
                  <a:lnTo>
                    <a:pt x="1011285" y="679945"/>
                  </a:lnTo>
                  <a:lnTo>
                    <a:pt x="1025295" y="638062"/>
                  </a:lnTo>
                  <a:lnTo>
                    <a:pt x="1035530" y="594668"/>
                  </a:lnTo>
                  <a:lnTo>
                    <a:pt x="1041807" y="549942"/>
                  </a:lnTo>
                  <a:lnTo>
                    <a:pt x="1043939" y="504063"/>
                  </a:lnTo>
                  <a:lnTo>
                    <a:pt x="1041807" y="458183"/>
                  </a:lnTo>
                  <a:lnTo>
                    <a:pt x="1035530" y="413457"/>
                  </a:lnTo>
                  <a:lnTo>
                    <a:pt x="1025295" y="370063"/>
                  </a:lnTo>
                  <a:lnTo>
                    <a:pt x="1011285" y="328180"/>
                  </a:lnTo>
                  <a:lnTo>
                    <a:pt x="993685" y="287983"/>
                  </a:lnTo>
                  <a:lnTo>
                    <a:pt x="972678" y="249653"/>
                  </a:lnTo>
                  <a:lnTo>
                    <a:pt x="948450" y="213367"/>
                  </a:lnTo>
                  <a:lnTo>
                    <a:pt x="921183" y="179302"/>
                  </a:lnTo>
                  <a:lnTo>
                    <a:pt x="891063" y="147637"/>
                  </a:lnTo>
                  <a:lnTo>
                    <a:pt x="858274" y="118550"/>
                  </a:lnTo>
                  <a:lnTo>
                    <a:pt x="822999" y="92218"/>
                  </a:lnTo>
                  <a:lnTo>
                    <a:pt x="785424" y="68819"/>
                  </a:lnTo>
                  <a:lnTo>
                    <a:pt x="745732" y="48533"/>
                  </a:lnTo>
                  <a:lnTo>
                    <a:pt x="704107" y="31535"/>
                  </a:lnTo>
                  <a:lnTo>
                    <a:pt x="660735" y="18005"/>
                  </a:lnTo>
                  <a:lnTo>
                    <a:pt x="615798" y="8121"/>
                  </a:lnTo>
                  <a:lnTo>
                    <a:pt x="569481" y="2059"/>
                  </a:lnTo>
                  <a:lnTo>
                    <a:pt x="521970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17">
              <a:extLst>
                <a:ext uri="{FF2B5EF4-FFF2-40B4-BE49-F238E27FC236}">
                  <a16:creationId xmlns:a16="http://schemas.microsoft.com/office/drawing/2014/main" id="{AB0A2C30-CA1B-45C1-B732-06049BA28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5859" y="4243246"/>
              <a:ext cx="681566" cy="681567"/>
            </a:xfrm>
            <a:prstGeom prst="rect">
              <a:avLst/>
            </a:prstGeom>
            <a:solidFill>
              <a:schemeClr val="accent1"/>
            </a:solidFill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6C1A16B6-87FB-4A06-B6E7-F75FC8FC9B15}"/>
              </a:ext>
            </a:extLst>
          </p:cNvPr>
          <p:cNvSpPr/>
          <p:nvPr/>
        </p:nvSpPr>
        <p:spPr>
          <a:xfrm>
            <a:off x="4885276" y="1370429"/>
            <a:ext cx="2477458" cy="4125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DA2639-B940-4262-B9E4-5A8B4F01EBF7}"/>
              </a:ext>
            </a:extLst>
          </p:cNvPr>
          <p:cNvSpPr/>
          <p:nvPr/>
        </p:nvSpPr>
        <p:spPr>
          <a:xfrm>
            <a:off x="1" y="1370428"/>
            <a:ext cx="2522035" cy="4117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F7B140-033E-4C7B-8FBA-6CDEE0275D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23" t="26859" r="50000" b="10128"/>
          <a:stretch/>
        </p:blipFill>
        <p:spPr>
          <a:xfrm>
            <a:off x="2998402" y="1550527"/>
            <a:ext cx="1342338" cy="1344129"/>
          </a:xfrm>
          <a:prstGeom prst="rect">
            <a:avLst/>
          </a:prstGeom>
        </p:spPr>
      </p:pic>
      <p:grpSp>
        <p:nvGrpSpPr>
          <p:cNvPr id="20" name="object 11">
            <a:extLst>
              <a:ext uri="{FF2B5EF4-FFF2-40B4-BE49-F238E27FC236}">
                <a16:creationId xmlns:a16="http://schemas.microsoft.com/office/drawing/2014/main" id="{FD5DCA1A-8B10-49CD-99F7-DE80533DEDB3}"/>
              </a:ext>
            </a:extLst>
          </p:cNvPr>
          <p:cNvGrpSpPr>
            <a:grpSpLocks noChangeAspect="1"/>
          </p:cNvGrpSpPr>
          <p:nvPr/>
        </p:nvGrpSpPr>
        <p:grpSpPr>
          <a:xfrm>
            <a:off x="436392" y="1434483"/>
            <a:ext cx="1667467" cy="1610666"/>
            <a:chOff x="5705855" y="681990"/>
            <a:chExt cx="1043940" cy="1008380"/>
          </a:xfrm>
          <a:solidFill>
            <a:schemeClr val="accent1"/>
          </a:solidFill>
        </p:grpSpPr>
        <p:sp>
          <p:nvSpPr>
            <p:cNvPr id="21" name="object 12">
              <a:extLst>
                <a:ext uri="{FF2B5EF4-FFF2-40B4-BE49-F238E27FC236}">
                  <a16:creationId xmlns:a16="http://schemas.microsoft.com/office/drawing/2014/main" id="{767D7688-F3C4-4FF1-9034-A36043245321}"/>
                </a:ext>
              </a:extLst>
            </p:cNvPr>
            <p:cNvSpPr/>
            <p:nvPr/>
          </p:nvSpPr>
          <p:spPr>
            <a:xfrm>
              <a:off x="5705855" y="681990"/>
              <a:ext cx="1043940" cy="1008380"/>
            </a:xfrm>
            <a:custGeom>
              <a:avLst/>
              <a:gdLst/>
              <a:ahLst/>
              <a:cxnLst/>
              <a:rect l="l" t="t" r="r" b="b"/>
              <a:pathLst>
                <a:path w="1043940" h="1008380">
                  <a:moveTo>
                    <a:pt x="521970" y="0"/>
                  </a:moveTo>
                  <a:lnTo>
                    <a:pt x="474458" y="2059"/>
                  </a:lnTo>
                  <a:lnTo>
                    <a:pt x="428141" y="8121"/>
                  </a:lnTo>
                  <a:lnTo>
                    <a:pt x="383204" y="18005"/>
                  </a:lnTo>
                  <a:lnTo>
                    <a:pt x="339832" y="31535"/>
                  </a:lnTo>
                  <a:lnTo>
                    <a:pt x="298207" y="48533"/>
                  </a:lnTo>
                  <a:lnTo>
                    <a:pt x="258515" y="68819"/>
                  </a:lnTo>
                  <a:lnTo>
                    <a:pt x="220940" y="92218"/>
                  </a:lnTo>
                  <a:lnTo>
                    <a:pt x="185665" y="118550"/>
                  </a:lnTo>
                  <a:lnTo>
                    <a:pt x="152876" y="147637"/>
                  </a:lnTo>
                  <a:lnTo>
                    <a:pt x="122756" y="179302"/>
                  </a:lnTo>
                  <a:lnTo>
                    <a:pt x="95489" y="213367"/>
                  </a:lnTo>
                  <a:lnTo>
                    <a:pt x="71261" y="249653"/>
                  </a:lnTo>
                  <a:lnTo>
                    <a:pt x="50254" y="287983"/>
                  </a:lnTo>
                  <a:lnTo>
                    <a:pt x="32654" y="328180"/>
                  </a:lnTo>
                  <a:lnTo>
                    <a:pt x="18644" y="370063"/>
                  </a:lnTo>
                  <a:lnTo>
                    <a:pt x="8409" y="413457"/>
                  </a:lnTo>
                  <a:lnTo>
                    <a:pt x="2132" y="458183"/>
                  </a:lnTo>
                  <a:lnTo>
                    <a:pt x="0" y="504063"/>
                  </a:lnTo>
                  <a:lnTo>
                    <a:pt x="2132" y="549942"/>
                  </a:lnTo>
                  <a:lnTo>
                    <a:pt x="8409" y="594668"/>
                  </a:lnTo>
                  <a:lnTo>
                    <a:pt x="18644" y="638062"/>
                  </a:lnTo>
                  <a:lnTo>
                    <a:pt x="32654" y="679945"/>
                  </a:lnTo>
                  <a:lnTo>
                    <a:pt x="50254" y="720142"/>
                  </a:lnTo>
                  <a:lnTo>
                    <a:pt x="71261" y="758472"/>
                  </a:lnTo>
                  <a:lnTo>
                    <a:pt x="95489" y="794758"/>
                  </a:lnTo>
                  <a:lnTo>
                    <a:pt x="122756" y="828823"/>
                  </a:lnTo>
                  <a:lnTo>
                    <a:pt x="152876" y="860488"/>
                  </a:lnTo>
                  <a:lnTo>
                    <a:pt x="185665" y="889575"/>
                  </a:lnTo>
                  <a:lnTo>
                    <a:pt x="220940" y="915907"/>
                  </a:lnTo>
                  <a:lnTo>
                    <a:pt x="258515" y="939306"/>
                  </a:lnTo>
                  <a:lnTo>
                    <a:pt x="298207" y="959592"/>
                  </a:lnTo>
                  <a:lnTo>
                    <a:pt x="339832" y="976590"/>
                  </a:lnTo>
                  <a:lnTo>
                    <a:pt x="383204" y="990120"/>
                  </a:lnTo>
                  <a:lnTo>
                    <a:pt x="428141" y="1000004"/>
                  </a:lnTo>
                  <a:lnTo>
                    <a:pt x="474458" y="1006066"/>
                  </a:lnTo>
                  <a:lnTo>
                    <a:pt x="521970" y="1008126"/>
                  </a:lnTo>
                  <a:lnTo>
                    <a:pt x="569481" y="1006066"/>
                  </a:lnTo>
                  <a:lnTo>
                    <a:pt x="615798" y="1000004"/>
                  </a:lnTo>
                  <a:lnTo>
                    <a:pt x="660735" y="990120"/>
                  </a:lnTo>
                  <a:lnTo>
                    <a:pt x="704107" y="976590"/>
                  </a:lnTo>
                  <a:lnTo>
                    <a:pt x="745732" y="959592"/>
                  </a:lnTo>
                  <a:lnTo>
                    <a:pt x="785424" y="939306"/>
                  </a:lnTo>
                  <a:lnTo>
                    <a:pt x="822999" y="915907"/>
                  </a:lnTo>
                  <a:lnTo>
                    <a:pt x="858274" y="889575"/>
                  </a:lnTo>
                  <a:lnTo>
                    <a:pt x="891063" y="860488"/>
                  </a:lnTo>
                  <a:lnTo>
                    <a:pt x="921183" y="828823"/>
                  </a:lnTo>
                  <a:lnTo>
                    <a:pt x="948450" y="794758"/>
                  </a:lnTo>
                  <a:lnTo>
                    <a:pt x="972678" y="758472"/>
                  </a:lnTo>
                  <a:lnTo>
                    <a:pt x="993685" y="720142"/>
                  </a:lnTo>
                  <a:lnTo>
                    <a:pt x="1011285" y="679945"/>
                  </a:lnTo>
                  <a:lnTo>
                    <a:pt x="1025295" y="638062"/>
                  </a:lnTo>
                  <a:lnTo>
                    <a:pt x="1035530" y="594668"/>
                  </a:lnTo>
                  <a:lnTo>
                    <a:pt x="1041807" y="549942"/>
                  </a:lnTo>
                  <a:lnTo>
                    <a:pt x="1043940" y="504063"/>
                  </a:lnTo>
                  <a:lnTo>
                    <a:pt x="1041807" y="458183"/>
                  </a:lnTo>
                  <a:lnTo>
                    <a:pt x="1035530" y="413457"/>
                  </a:lnTo>
                  <a:lnTo>
                    <a:pt x="1025295" y="370063"/>
                  </a:lnTo>
                  <a:lnTo>
                    <a:pt x="1011285" y="328180"/>
                  </a:lnTo>
                  <a:lnTo>
                    <a:pt x="993685" y="287983"/>
                  </a:lnTo>
                  <a:lnTo>
                    <a:pt x="972678" y="249653"/>
                  </a:lnTo>
                  <a:lnTo>
                    <a:pt x="948450" y="213367"/>
                  </a:lnTo>
                  <a:lnTo>
                    <a:pt x="921183" y="179302"/>
                  </a:lnTo>
                  <a:lnTo>
                    <a:pt x="891063" y="147637"/>
                  </a:lnTo>
                  <a:lnTo>
                    <a:pt x="858274" y="118550"/>
                  </a:lnTo>
                  <a:lnTo>
                    <a:pt x="822999" y="92218"/>
                  </a:lnTo>
                  <a:lnTo>
                    <a:pt x="785424" y="68819"/>
                  </a:lnTo>
                  <a:lnTo>
                    <a:pt x="745732" y="48533"/>
                  </a:lnTo>
                  <a:lnTo>
                    <a:pt x="704107" y="31535"/>
                  </a:lnTo>
                  <a:lnTo>
                    <a:pt x="660735" y="18005"/>
                  </a:lnTo>
                  <a:lnTo>
                    <a:pt x="615798" y="8121"/>
                  </a:lnTo>
                  <a:lnTo>
                    <a:pt x="569481" y="2059"/>
                  </a:lnTo>
                  <a:lnTo>
                    <a:pt x="52197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13">
              <a:extLst>
                <a:ext uri="{FF2B5EF4-FFF2-40B4-BE49-F238E27FC236}">
                  <a16:creationId xmlns:a16="http://schemas.microsoft.com/office/drawing/2014/main" id="{1F57896F-9769-4B47-B3A5-7E151AD68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11813" y="871375"/>
              <a:ext cx="635992" cy="635993"/>
            </a:xfrm>
            <a:prstGeom prst="rect">
              <a:avLst/>
            </a:prstGeom>
            <a:grpFill/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8C299F4-F647-4CE7-B51B-C289A422E816}"/>
              </a:ext>
            </a:extLst>
          </p:cNvPr>
          <p:cNvSpPr txBox="1"/>
          <p:nvPr/>
        </p:nvSpPr>
        <p:spPr>
          <a:xfrm>
            <a:off x="7428480" y="4338089"/>
            <a:ext cx="2087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“Industrial relations and bipartite social dialogue within enterprises in ASEAN Countries”</a:t>
            </a:r>
            <a:endParaRPr lang="en-US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64F117-0BFE-4B8D-B6D6-15E5FAF4B656}"/>
              </a:ext>
            </a:extLst>
          </p:cNvPr>
          <p:cNvSpPr txBox="1"/>
          <p:nvPr/>
        </p:nvSpPr>
        <p:spPr>
          <a:xfrm>
            <a:off x="-62856" y="3039798"/>
            <a:ext cx="264323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n-lt"/>
              </a:rPr>
              <a:t>1st</a:t>
            </a:r>
            <a:r>
              <a:rPr lang="en-US" sz="1600" b="1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+mn-lt"/>
              </a:rPr>
              <a:t>(Bogor, Indonesia,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+mn-lt"/>
              </a:rPr>
              <a:t>26-27 Feb 2009) </a:t>
            </a:r>
            <a:endParaRPr lang="en-GB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ABB631-E58D-4645-B12B-C8EF9E441E73}"/>
              </a:ext>
            </a:extLst>
          </p:cNvPr>
          <p:cNvSpPr txBox="1"/>
          <p:nvPr/>
        </p:nvSpPr>
        <p:spPr>
          <a:xfrm>
            <a:off x="99163" y="4322422"/>
            <a:ext cx="23419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1400" dirty="0">
                <a:solidFill>
                  <a:schemeClr val="bg1"/>
                </a:solidFill>
              </a:rPr>
              <a:t>“Promoting good practices for sound &amp; harmonious industrial relations”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1F1F68-C5F5-42BE-892A-F9F754E9993E}"/>
              </a:ext>
            </a:extLst>
          </p:cNvPr>
          <p:cNvSpPr txBox="1"/>
          <p:nvPr/>
        </p:nvSpPr>
        <p:spPr>
          <a:xfrm>
            <a:off x="2573829" y="3045149"/>
            <a:ext cx="222495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4th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(Bangkok, Thailand, 29 Feb-1 Mar 2012) </a:t>
            </a:r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5F9F967-11B4-45D6-9E1D-11D91B2453EE}"/>
              </a:ext>
            </a:extLst>
          </p:cNvPr>
          <p:cNvSpPr txBox="1"/>
          <p:nvPr/>
        </p:nvSpPr>
        <p:spPr>
          <a:xfrm>
            <a:off x="2639786" y="4322422"/>
            <a:ext cx="21099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1400" dirty="0">
                <a:solidFill>
                  <a:schemeClr val="accent2">
                    <a:lumMod val="75000"/>
                  </a:schemeClr>
                </a:solidFill>
              </a:rPr>
              <a:t>“Wage setting mechanisms through social dialogues in ASEAN countries”</a:t>
            </a:r>
            <a:endParaRPr lang="en-US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7" name="object 11">
            <a:extLst>
              <a:ext uri="{FF2B5EF4-FFF2-40B4-BE49-F238E27FC236}">
                <a16:creationId xmlns:a16="http://schemas.microsoft.com/office/drawing/2014/main" id="{7D46AF77-3B07-44F3-99A8-715C03869D62}"/>
              </a:ext>
            </a:extLst>
          </p:cNvPr>
          <p:cNvGrpSpPr>
            <a:grpSpLocks noChangeAspect="1"/>
          </p:cNvGrpSpPr>
          <p:nvPr/>
        </p:nvGrpSpPr>
        <p:grpSpPr>
          <a:xfrm>
            <a:off x="5299687" y="1417155"/>
            <a:ext cx="1680828" cy="1622549"/>
            <a:chOff x="5516117" y="2843022"/>
            <a:chExt cx="1043940" cy="1007744"/>
          </a:xfrm>
          <a:solidFill>
            <a:schemeClr val="accent1"/>
          </a:solidFill>
        </p:grpSpPr>
        <p:sp>
          <p:nvSpPr>
            <p:cNvPr id="38" name="object 12">
              <a:extLst>
                <a:ext uri="{FF2B5EF4-FFF2-40B4-BE49-F238E27FC236}">
                  <a16:creationId xmlns:a16="http://schemas.microsoft.com/office/drawing/2014/main" id="{2822D637-3826-4005-B3EA-00A22E897B9C}"/>
                </a:ext>
              </a:extLst>
            </p:cNvPr>
            <p:cNvSpPr/>
            <p:nvPr/>
          </p:nvSpPr>
          <p:spPr>
            <a:xfrm>
              <a:off x="5516117" y="2843022"/>
              <a:ext cx="1043940" cy="1007744"/>
            </a:xfrm>
            <a:custGeom>
              <a:avLst/>
              <a:gdLst/>
              <a:ahLst/>
              <a:cxnLst/>
              <a:rect l="l" t="t" r="r" b="b"/>
              <a:pathLst>
                <a:path w="1043940" h="1007745">
                  <a:moveTo>
                    <a:pt x="521970" y="0"/>
                  </a:moveTo>
                  <a:lnTo>
                    <a:pt x="474458" y="2058"/>
                  </a:lnTo>
                  <a:lnTo>
                    <a:pt x="428141" y="8116"/>
                  </a:lnTo>
                  <a:lnTo>
                    <a:pt x="383204" y="17995"/>
                  </a:lnTo>
                  <a:lnTo>
                    <a:pt x="339832" y="31516"/>
                  </a:lnTo>
                  <a:lnTo>
                    <a:pt x="298207" y="48503"/>
                  </a:lnTo>
                  <a:lnTo>
                    <a:pt x="258515" y="68777"/>
                  </a:lnTo>
                  <a:lnTo>
                    <a:pt x="220940" y="92160"/>
                  </a:lnTo>
                  <a:lnTo>
                    <a:pt x="185665" y="118474"/>
                  </a:lnTo>
                  <a:lnTo>
                    <a:pt x="152876" y="147542"/>
                  </a:lnTo>
                  <a:lnTo>
                    <a:pt x="122756" y="179184"/>
                  </a:lnTo>
                  <a:lnTo>
                    <a:pt x="95489" y="213225"/>
                  </a:lnTo>
                  <a:lnTo>
                    <a:pt x="71261" y="249484"/>
                  </a:lnTo>
                  <a:lnTo>
                    <a:pt x="50254" y="287785"/>
                  </a:lnTo>
                  <a:lnTo>
                    <a:pt x="32654" y="327949"/>
                  </a:lnTo>
                  <a:lnTo>
                    <a:pt x="18644" y="369799"/>
                  </a:lnTo>
                  <a:lnTo>
                    <a:pt x="8409" y="413156"/>
                  </a:lnTo>
                  <a:lnTo>
                    <a:pt x="2132" y="457843"/>
                  </a:lnTo>
                  <a:lnTo>
                    <a:pt x="0" y="503681"/>
                  </a:lnTo>
                  <a:lnTo>
                    <a:pt x="2132" y="549520"/>
                  </a:lnTo>
                  <a:lnTo>
                    <a:pt x="8409" y="594207"/>
                  </a:lnTo>
                  <a:lnTo>
                    <a:pt x="18644" y="637564"/>
                  </a:lnTo>
                  <a:lnTo>
                    <a:pt x="32654" y="679414"/>
                  </a:lnTo>
                  <a:lnTo>
                    <a:pt x="50254" y="719578"/>
                  </a:lnTo>
                  <a:lnTo>
                    <a:pt x="71261" y="757879"/>
                  </a:lnTo>
                  <a:lnTo>
                    <a:pt x="95489" y="794138"/>
                  </a:lnTo>
                  <a:lnTo>
                    <a:pt x="122756" y="828179"/>
                  </a:lnTo>
                  <a:lnTo>
                    <a:pt x="152876" y="859821"/>
                  </a:lnTo>
                  <a:lnTo>
                    <a:pt x="185665" y="888889"/>
                  </a:lnTo>
                  <a:lnTo>
                    <a:pt x="220940" y="915203"/>
                  </a:lnTo>
                  <a:lnTo>
                    <a:pt x="258515" y="938586"/>
                  </a:lnTo>
                  <a:lnTo>
                    <a:pt x="298207" y="958860"/>
                  </a:lnTo>
                  <a:lnTo>
                    <a:pt x="339832" y="975847"/>
                  </a:lnTo>
                  <a:lnTo>
                    <a:pt x="383204" y="989368"/>
                  </a:lnTo>
                  <a:lnTo>
                    <a:pt x="428141" y="999247"/>
                  </a:lnTo>
                  <a:lnTo>
                    <a:pt x="474458" y="1005305"/>
                  </a:lnTo>
                  <a:lnTo>
                    <a:pt x="521970" y="1007363"/>
                  </a:lnTo>
                  <a:lnTo>
                    <a:pt x="569481" y="1005305"/>
                  </a:lnTo>
                  <a:lnTo>
                    <a:pt x="615798" y="999247"/>
                  </a:lnTo>
                  <a:lnTo>
                    <a:pt x="660735" y="989368"/>
                  </a:lnTo>
                  <a:lnTo>
                    <a:pt x="704107" y="975847"/>
                  </a:lnTo>
                  <a:lnTo>
                    <a:pt x="745732" y="958860"/>
                  </a:lnTo>
                  <a:lnTo>
                    <a:pt x="785424" y="938586"/>
                  </a:lnTo>
                  <a:lnTo>
                    <a:pt x="822999" y="915203"/>
                  </a:lnTo>
                  <a:lnTo>
                    <a:pt x="858274" y="888889"/>
                  </a:lnTo>
                  <a:lnTo>
                    <a:pt x="891063" y="859821"/>
                  </a:lnTo>
                  <a:lnTo>
                    <a:pt x="921183" y="828179"/>
                  </a:lnTo>
                  <a:lnTo>
                    <a:pt x="948450" y="794138"/>
                  </a:lnTo>
                  <a:lnTo>
                    <a:pt x="972678" y="757879"/>
                  </a:lnTo>
                  <a:lnTo>
                    <a:pt x="993685" y="719578"/>
                  </a:lnTo>
                  <a:lnTo>
                    <a:pt x="1011285" y="679414"/>
                  </a:lnTo>
                  <a:lnTo>
                    <a:pt x="1025295" y="637564"/>
                  </a:lnTo>
                  <a:lnTo>
                    <a:pt x="1035530" y="594207"/>
                  </a:lnTo>
                  <a:lnTo>
                    <a:pt x="1041807" y="549520"/>
                  </a:lnTo>
                  <a:lnTo>
                    <a:pt x="1043939" y="503681"/>
                  </a:lnTo>
                  <a:lnTo>
                    <a:pt x="1041807" y="457843"/>
                  </a:lnTo>
                  <a:lnTo>
                    <a:pt x="1035530" y="413156"/>
                  </a:lnTo>
                  <a:lnTo>
                    <a:pt x="1025295" y="369799"/>
                  </a:lnTo>
                  <a:lnTo>
                    <a:pt x="1011285" y="327949"/>
                  </a:lnTo>
                  <a:lnTo>
                    <a:pt x="993685" y="287785"/>
                  </a:lnTo>
                  <a:lnTo>
                    <a:pt x="972678" y="249484"/>
                  </a:lnTo>
                  <a:lnTo>
                    <a:pt x="948450" y="213225"/>
                  </a:lnTo>
                  <a:lnTo>
                    <a:pt x="921183" y="179184"/>
                  </a:lnTo>
                  <a:lnTo>
                    <a:pt x="891063" y="147542"/>
                  </a:lnTo>
                  <a:lnTo>
                    <a:pt x="858274" y="118474"/>
                  </a:lnTo>
                  <a:lnTo>
                    <a:pt x="822999" y="92160"/>
                  </a:lnTo>
                  <a:lnTo>
                    <a:pt x="785424" y="68777"/>
                  </a:lnTo>
                  <a:lnTo>
                    <a:pt x="745732" y="48503"/>
                  </a:lnTo>
                  <a:lnTo>
                    <a:pt x="704107" y="31516"/>
                  </a:lnTo>
                  <a:lnTo>
                    <a:pt x="660735" y="17995"/>
                  </a:lnTo>
                  <a:lnTo>
                    <a:pt x="615798" y="8116"/>
                  </a:lnTo>
                  <a:lnTo>
                    <a:pt x="569481" y="2058"/>
                  </a:lnTo>
                  <a:lnTo>
                    <a:pt x="52197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13">
              <a:extLst>
                <a:ext uri="{FF2B5EF4-FFF2-40B4-BE49-F238E27FC236}">
                  <a16:creationId xmlns:a16="http://schemas.microsoft.com/office/drawing/2014/main" id="{7D70B321-CABC-4F30-8D99-5DDC50834B3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1528" y="2993898"/>
              <a:ext cx="640079" cy="640079"/>
            </a:xfrm>
            <a:prstGeom prst="rect">
              <a:avLst/>
            </a:prstGeom>
            <a:grpFill/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31053A29-0736-49D9-8908-17F9716B2F9E}"/>
              </a:ext>
            </a:extLst>
          </p:cNvPr>
          <p:cNvSpPr txBox="1"/>
          <p:nvPr/>
        </p:nvSpPr>
        <p:spPr>
          <a:xfrm>
            <a:off x="4819530" y="3039704"/>
            <a:ext cx="264323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n-lt"/>
              </a:rPr>
              <a:t>6th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+mn-lt"/>
              </a:rPr>
              <a:t>(Chiba, Japan,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+mn-lt"/>
              </a:rPr>
              <a:t>26-27 Feb 2014) </a:t>
            </a:r>
            <a:endParaRPr lang="en-GB" sz="16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AD5B1F-D354-45DB-9E82-316D231EA155}"/>
              </a:ext>
            </a:extLst>
          </p:cNvPr>
          <p:cNvSpPr txBox="1"/>
          <p:nvPr/>
        </p:nvSpPr>
        <p:spPr>
          <a:xfrm>
            <a:off x="4930341" y="4327050"/>
            <a:ext cx="23978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1400" dirty="0">
                <a:solidFill>
                  <a:schemeClr val="bg1"/>
                </a:solidFill>
              </a:rPr>
              <a:t>“</a:t>
            </a: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 &amp; good practices of collective bargaining and dispute resolution in ASEAN countries”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2828E57-61A2-4FA4-862E-D06FA6E1F6D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000" t="29969" r="9743" b="3909"/>
          <a:stretch/>
        </p:blipFill>
        <p:spPr>
          <a:xfrm>
            <a:off x="7805681" y="1567539"/>
            <a:ext cx="1411715" cy="1195564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515DD588-C6AB-4FA4-974E-DCA59F75F081}"/>
              </a:ext>
            </a:extLst>
          </p:cNvPr>
          <p:cNvSpPr txBox="1"/>
          <p:nvPr/>
        </p:nvSpPr>
        <p:spPr>
          <a:xfrm>
            <a:off x="9799675" y="3073271"/>
            <a:ext cx="243655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n-lt"/>
              </a:rPr>
              <a:t>9th</a:t>
            </a:r>
            <a:br>
              <a:rPr lang="en-US" sz="1400" b="1" dirty="0">
                <a:solidFill>
                  <a:schemeClr val="bg1"/>
                </a:solidFill>
                <a:latin typeface="+mn-lt"/>
              </a:rPr>
            </a:br>
            <a:r>
              <a:rPr lang="en-US" sz="1600" b="1" dirty="0">
                <a:solidFill>
                  <a:schemeClr val="bg1"/>
                </a:solidFill>
                <a:latin typeface="+mn-lt"/>
              </a:rPr>
              <a:t>(Chiba, Japan,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+mn-lt"/>
              </a:rPr>
              <a:t>18-19 Sep 2019) </a:t>
            </a:r>
            <a:endParaRPr lang="en-GB" sz="14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BFF7894-8864-4070-9094-2FD1728A6AA8}"/>
              </a:ext>
            </a:extLst>
          </p:cNvPr>
          <p:cNvSpPr txBox="1"/>
          <p:nvPr/>
        </p:nvSpPr>
        <p:spPr>
          <a:xfrm>
            <a:off x="7124428" y="3073272"/>
            <a:ext cx="264323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8th</a:t>
            </a:r>
            <a:b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(Hoi An, Vietnam, </a:t>
            </a:r>
          </a:p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8-9 Nov 2017) </a:t>
            </a:r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E647981-90F0-49C1-BD3E-807B287739E8}"/>
              </a:ext>
            </a:extLst>
          </p:cNvPr>
          <p:cNvSpPr txBox="1"/>
          <p:nvPr/>
        </p:nvSpPr>
        <p:spPr>
          <a:xfrm>
            <a:off x="9809236" y="4230366"/>
            <a:ext cx="23827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1400" dirty="0">
                <a:solidFill>
                  <a:schemeClr val="bg1"/>
                </a:solidFill>
              </a:rPr>
              <a:t>“Promotion of sound industrial relations through social dialogue on skills development in the context of the future of work”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5612E686-50FB-475F-AD6D-6C61F89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376" y="484821"/>
            <a:ext cx="7321417" cy="624209"/>
          </a:xfrm>
        </p:spPr>
        <p:txBody>
          <a:bodyPr/>
          <a:lstStyle/>
          <a:p>
            <a:r>
              <a:rPr lang="en-GB" sz="3600" dirty="0">
                <a:solidFill>
                  <a:srgbClr val="002060"/>
                </a:solidFill>
              </a:rPr>
              <a:t>Past IR seminars </a:t>
            </a:r>
            <a:r>
              <a:rPr lang="en-GB" sz="3600" dirty="0">
                <a:solidFill>
                  <a:schemeClr val="accent2">
                    <a:lumMod val="75000"/>
                  </a:schemeClr>
                </a:solidFill>
              </a:rPr>
              <a:t>in the region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714E3D2-5EF6-429D-9EF9-D5A49D5A384A}"/>
              </a:ext>
            </a:extLst>
          </p:cNvPr>
          <p:cNvSpPr/>
          <p:nvPr/>
        </p:nvSpPr>
        <p:spPr>
          <a:xfrm>
            <a:off x="0" y="5569338"/>
            <a:ext cx="12192000" cy="58189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Social Dialogue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0BA2BF6-96E4-428A-B8D3-5F6C6F45AC27}"/>
              </a:ext>
            </a:extLst>
          </p:cNvPr>
          <p:cNvSpPr/>
          <p:nvPr/>
        </p:nvSpPr>
        <p:spPr>
          <a:xfrm>
            <a:off x="11887200" y="-10443"/>
            <a:ext cx="304800" cy="34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5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618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66BFB7D-1FC1-4C0C-87BB-D14DBB06E8D4}"/>
              </a:ext>
            </a:extLst>
          </p:cNvPr>
          <p:cNvSpPr/>
          <p:nvPr/>
        </p:nvSpPr>
        <p:spPr>
          <a:xfrm>
            <a:off x="10752083" y="6048262"/>
            <a:ext cx="1308538" cy="581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E5F7F0-03BF-4613-9CED-FDC4829FDFF1}"/>
              </a:ext>
            </a:extLst>
          </p:cNvPr>
          <p:cNvSpPr/>
          <p:nvPr/>
        </p:nvSpPr>
        <p:spPr>
          <a:xfrm>
            <a:off x="8176945" y="3484948"/>
            <a:ext cx="4023112" cy="21355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205BA0E-B6CA-424A-AB82-BC8358078ED5}"/>
              </a:ext>
            </a:extLst>
          </p:cNvPr>
          <p:cNvSpPr/>
          <p:nvPr/>
        </p:nvSpPr>
        <p:spPr>
          <a:xfrm>
            <a:off x="10874" y="3484948"/>
            <a:ext cx="4131813" cy="2135553"/>
          </a:xfrm>
          <a:prstGeom prst="rect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ADACF3F-FFA8-42AE-AA08-6DE3C1A64C9A}"/>
              </a:ext>
            </a:extLst>
          </p:cNvPr>
          <p:cNvSpPr/>
          <p:nvPr/>
        </p:nvSpPr>
        <p:spPr>
          <a:xfrm>
            <a:off x="4131814" y="1247775"/>
            <a:ext cx="4023112" cy="21783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323B8B4-FDBB-4ECC-B6F9-A39400D01A3B}"/>
              </a:ext>
            </a:extLst>
          </p:cNvPr>
          <p:cNvSpPr/>
          <p:nvPr/>
        </p:nvSpPr>
        <p:spPr>
          <a:xfrm>
            <a:off x="4153833" y="3484949"/>
            <a:ext cx="4023112" cy="2135552"/>
          </a:xfrm>
          <a:prstGeom prst="rect">
            <a:avLst/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b="1" dirty="0">
              <a:solidFill>
                <a:srgbClr val="1E2CBE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179DE3-D149-4FA8-B736-ACBF83FD94BE}"/>
              </a:ext>
            </a:extLst>
          </p:cNvPr>
          <p:cNvSpPr/>
          <p:nvPr/>
        </p:nvSpPr>
        <p:spPr>
          <a:xfrm>
            <a:off x="-1" y="1237499"/>
            <a:ext cx="4142959" cy="2191501"/>
          </a:xfrm>
          <a:prstGeom prst="rect">
            <a:avLst/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7F5B30-D0A0-4A20-BEB8-5E5BFC756C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269" t="10266" b="23341"/>
          <a:stretch/>
        </p:blipFill>
        <p:spPr>
          <a:xfrm>
            <a:off x="1484294" y="1265175"/>
            <a:ext cx="1335610" cy="13716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8E48D28-6F92-414E-AF7D-0D5767A9F4BB}"/>
              </a:ext>
            </a:extLst>
          </p:cNvPr>
          <p:cNvSpPr txBox="1"/>
          <p:nvPr/>
        </p:nvSpPr>
        <p:spPr>
          <a:xfrm>
            <a:off x="-110261" y="2574082"/>
            <a:ext cx="4167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1E2C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Guidance from </a:t>
            </a:r>
          </a:p>
          <a:p>
            <a:pPr algn="ctr"/>
            <a:r>
              <a:rPr lang="en-GB" sz="2000" dirty="0">
                <a:solidFill>
                  <a:srgbClr val="1E2C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ACTRAV &amp; ACTEMP</a:t>
            </a:r>
            <a:endParaRPr lang="en-GB" sz="2400" dirty="0">
              <a:solidFill>
                <a:srgbClr val="1E2C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ED7FE98-47E2-47DE-B8D4-2AFD07F91721}"/>
              </a:ext>
            </a:extLst>
          </p:cNvPr>
          <p:cNvGrpSpPr/>
          <p:nvPr/>
        </p:nvGrpSpPr>
        <p:grpSpPr>
          <a:xfrm>
            <a:off x="5689734" y="1247775"/>
            <a:ext cx="6473005" cy="2191501"/>
            <a:chOff x="3768860" y="1929948"/>
            <a:chExt cx="6716840" cy="249548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076031-DCA8-4996-8AA9-3C3D4AB4ED76}"/>
                </a:ext>
              </a:extLst>
            </p:cNvPr>
            <p:cNvSpPr/>
            <p:nvPr/>
          </p:nvSpPr>
          <p:spPr>
            <a:xfrm>
              <a:off x="6326915" y="1929948"/>
              <a:ext cx="4158785" cy="2495481"/>
            </a:xfrm>
            <a:prstGeom prst="rect">
              <a:avLst/>
            </a:prstGeom>
            <a:solidFill>
              <a:srgbClr val="EBF5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09CBE6-7C73-470E-9D10-A3C1D42F950A}"/>
                </a:ext>
              </a:extLst>
            </p:cNvPr>
            <p:cNvSpPr txBox="1"/>
            <p:nvPr/>
          </p:nvSpPr>
          <p:spPr>
            <a:xfrm>
              <a:off x="3768860" y="2336341"/>
              <a:ext cx="2232294" cy="1752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PANEL discussion: </a:t>
              </a:r>
              <a:r>
                <a:rPr lang="en-GB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Moving from conflict to cooperation</a:t>
              </a:r>
              <a:endPara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1D4EE08-114C-49AD-86B0-9EC2F19EA6EF}"/>
              </a:ext>
            </a:extLst>
          </p:cNvPr>
          <p:cNvSpPr txBox="1"/>
          <p:nvPr/>
        </p:nvSpPr>
        <p:spPr>
          <a:xfrm>
            <a:off x="8199543" y="2121624"/>
            <a:ext cx="400051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PANEL discussion:                  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 management relations                  in Japan from Keidanren, Rengo</a:t>
            </a:r>
          </a:p>
          <a:p>
            <a:pPr algn="ctr"/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Society 5.0 &amp; the role of social partners 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41C362AB-B7BE-4DC5-A68B-45166E238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052" y="1560635"/>
            <a:ext cx="1260682" cy="152151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4040BF2-0AEE-4491-8112-C32AC474E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041" y="3538894"/>
            <a:ext cx="2568673" cy="106518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4201606-9533-40E3-8DFC-FF52082028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993" y="1368070"/>
            <a:ext cx="973776" cy="64877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B6CBF71-44A6-41D9-95ED-42096414D5E5}"/>
              </a:ext>
            </a:extLst>
          </p:cNvPr>
          <p:cNvSpPr txBox="1"/>
          <p:nvPr/>
        </p:nvSpPr>
        <p:spPr>
          <a:xfrm>
            <a:off x="-258889" y="4617266"/>
            <a:ext cx="462665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1E2C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Country situation review &amp;</a:t>
            </a:r>
          </a:p>
          <a:p>
            <a:pPr algn="ctr"/>
            <a:r>
              <a:rPr lang="en-GB" b="1" dirty="0">
                <a:solidFill>
                  <a:srgbClr val="1E2C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presentation </a:t>
            </a:r>
            <a:r>
              <a:rPr lang="en-GB" dirty="0">
                <a:solidFill>
                  <a:srgbClr val="1E2C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tripartite representatives from each country</a:t>
            </a:r>
          </a:p>
          <a:p>
            <a:pPr algn="ctr"/>
            <a:endParaRPr lang="en-GB" sz="2000" b="1" dirty="0">
              <a:solidFill>
                <a:srgbClr val="1E2CBE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5B63402-0FDD-4812-8B8F-E476B93D26C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923" t="26859" r="50000" b="10128"/>
          <a:stretch/>
        </p:blipFill>
        <p:spPr>
          <a:xfrm>
            <a:off x="4308502" y="3915551"/>
            <a:ext cx="1176249" cy="117781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9AAC718-1308-4828-89EF-0B46AA913420}"/>
              </a:ext>
            </a:extLst>
          </p:cNvPr>
          <p:cNvSpPr txBox="1"/>
          <p:nvPr/>
        </p:nvSpPr>
        <p:spPr>
          <a:xfrm>
            <a:off x="5428295" y="3850029"/>
            <a:ext cx="274865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E2C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discussion: </a:t>
            </a:r>
          </a:p>
          <a:p>
            <a:pPr algn="ctr"/>
            <a:r>
              <a:rPr lang="en-GB" dirty="0">
                <a:solidFill>
                  <a:srgbClr val="1E2C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Revitalization of social dialogue &amp; promoting productive industrial relations</a:t>
            </a:r>
          </a:p>
        </p:txBody>
      </p:sp>
      <p:grpSp>
        <p:nvGrpSpPr>
          <p:cNvPr id="42" name="object 11">
            <a:extLst>
              <a:ext uri="{FF2B5EF4-FFF2-40B4-BE49-F238E27FC236}">
                <a16:creationId xmlns:a16="http://schemas.microsoft.com/office/drawing/2014/main" id="{EFBED353-936F-4263-B6E8-1D60060AE1B3}"/>
              </a:ext>
            </a:extLst>
          </p:cNvPr>
          <p:cNvGrpSpPr>
            <a:grpSpLocks noChangeAspect="1"/>
          </p:cNvGrpSpPr>
          <p:nvPr/>
        </p:nvGrpSpPr>
        <p:grpSpPr>
          <a:xfrm>
            <a:off x="8331614" y="3484948"/>
            <a:ext cx="1275094" cy="1201044"/>
            <a:chOff x="5705855" y="681990"/>
            <a:chExt cx="1043940" cy="1008380"/>
          </a:xfrm>
          <a:solidFill>
            <a:schemeClr val="accent1"/>
          </a:solidFill>
        </p:grpSpPr>
        <p:sp>
          <p:nvSpPr>
            <p:cNvPr id="43" name="object 12">
              <a:extLst>
                <a:ext uri="{FF2B5EF4-FFF2-40B4-BE49-F238E27FC236}">
                  <a16:creationId xmlns:a16="http://schemas.microsoft.com/office/drawing/2014/main" id="{2DE0A71D-E6DD-47D2-88AD-C6AB853BF010}"/>
                </a:ext>
              </a:extLst>
            </p:cNvPr>
            <p:cNvSpPr/>
            <p:nvPr/>
          </p:nvSpPr>
          <p:spPr>
            <a:xfrm>
              <a:off x="5705855" y="681990"/>
              <a:ext cx="1043940" cy="1008380"/>
            </a:xfrm>
            <a:custGeom>
              <a:avLst/>
              <a:gdLst/>
              <a:ahLst/>
              <a:cxnLst/>
              <a:rect l="l" t="t" r="r" b="b"/>
              <a:pathLst>
                <a:path w="1043940" h="1008380">
                  <a:moveTo>
                    <a:pt x="521970" y="0"/>
                  </a:moveTo>
                  <a:lnTo>
                    <a:pt x="474458" y="2059"/>
                  </a:lnTo>
                  <a:lnTo>
                    <a:pt x="428141" y="8121"/>
                  </a:lnTo>
                  <a:lnTo>
                    <a:pt x="383204" y="18005"/>
                  </a:lnTo>
                  <a:lnTo>
                    <a:pt x="339832" y="31535"/>
                  </a:lnTo>
                  <a:lnTo>
                    <a:pt x="298207" y="48533"/>
                  </a:lnTo>
                  <a:lnTo>
                    <a:pt x="258515" y="68819"/>
                  </a:lnTo>
                  <a:lnTo>
                    <a:pt x="220940" y="92218"/>
                  </a:lnTo>
                  <a:lnTo>
                    <a:pt x="185665" y="118550"/>
                  </a:lnTo>
                  <a:lnTo>
                    <a:pt x="152876" y="147637"/>
                  </a:lnTo>
                  <a:lnTo>
                    <a:pt x="122756" y="179302"/>
                  </a:lnTo>
                  <a:lnTo>
                    <a:pt x="95489" y="213367"/>
                  </a:lnTo>
                  <a:lnTo>
                    <a:pt x="71261" y="249653"/>
                  </a:lnTo>
                  <a:lnTo>
                    <a:pt x="50254" y="287983"/>
                  </a:lnTo>
                  <a:lnTo>
                    <a:pt x="32654" y="328180"/>
                  </a:lnTo>
                  <a:lnTo>
                    <a:pt x="18644" y="370063"/>
                  </a:lnTo>
                  <a:lnTo>
                    <a:pt x="8409" y="413457"/>
                  </a:lnTo>
                  <a:lnTo>
                    <a:pt x="2132" y="458183"/>
                  </a:lnTo>
                  <a:lnTo>
                    <a:pt x="0" y="504063"/>
                  </a:lnTo>
                  <a:lnTo>
                    <a:pt x="2132" y="549942"/>
                  </a:lnTo>
                  <a:lnTo>
                    <a:pt x="8409" y="594668"/>
                  </a:lnTo>
                  <a:lnTo>
                    <a:pt x="18644" y="638062"/>
                  </a:lnTo>
                  <a:lnTo>
                    <a:pt x="32654" y="679945"/>
                  </a:lnTo>
                  <a:lnTo>
                    <a:pt x="50254" y="720142"/>
                  </a:lnTo>
                  <a:lnTo>
                    <a:pt x="71261" y="758472"/>
                  </a:lnTo>
                  <a:lnTo>
                    <a:pt x="95489" y="794758"/>
                  </a:lnTo>
                  <a:lnTo>
                    <a:pt x="122756" y="828823"/>
                  </a:lnTo>
                  <a:lnTo>
                    <a:pt x="152876" y="860488"/>
                  </a:lnTo>
                  <a:lnTo>
                    <a:pt x="185665" y="889575"/>
                  </a:lnTo>
                  <a:lnTo>
                    <a:pt x="220940" y="915907"/>
                  </a:lnTo>
                  <a:lnTo>
                    <a:pt x="258515" y="939306"/>
                  </a:lnTo>
                  <a:lnTo>
                    <a:pt x="298207" y="959592"/>
                  </a:lnTo>
                  <a:lnTo>
                    <a:pt x="339832" y="976590"/>
                  </a:lnTo>
                  <a:lnTo>
                    <a:pt x="383204" y="990120"/>
                  </a:lnTo>
                  <a:lnTo>
                    <a:pt x="428141" y="1000004"/>
                  </a:lnTo>
                  <a:lnTo>
                    <a:pt x="474458" y="1006066"/>
                  </a:lnTo>
                  <a:lnTo>
                    <a:pt x="521970" y="1008126"/>
                  </a:lnTo>
                  <a:lnTo>
                    <a:pt x="569481" y="1006066"/>
                  </a:lnTo>
                  <a:lnTo>
                    <a:pt x="615798" y="1000004"/>
                  </a:lnTo>
                  <a:lnTo>
                    <a:pt x="660735" y="990120"/>
                  </a:lnTo>
                  <a:lnTo>
                    <a:pt x="704107" y="976590"/>
                  </a:lnTo>
                  <a:lnTo>
                    <a:pt x="745732" y="959592"/>
                  </a:lnTo>
                  <a:lnTo>
                    <a:pt x="785424" y="939306"/>
                  </a:lnTo>
                  <a:lnTo>
                    <a:pt x="822999" y="915907"/>
                  </a:lnTo>
                  <a:lnTo>
                    <a:pt x="858274" y="889575"/>
                  </a:lnTo>
                  <a:lnTo>
                    <a:pt x="891063" y="860488"/>
                  </a:lnTo>
                  <a:lnTo>
                    <a:pt x="921183" y="828823"/>
                  </a:lnTo>
                  <a:lnTo>
                    <a:pt x="948450" y="794758"/>
                  </a:lnTo>
                  <a:lnTo>
                    <a:pt x="972678" y="758472"/>
                  </a:lnTo>
                  <a:lnTo>
                    <a:pt x="993685" y="720142"/>
                  </a:lnTo>
                  <a:lnTo>
                    <a:pt x="1011285" y="679945"/>
                  </a:lnTo>
                  <a:lnTo>
                    <a:pt x="1025295" y="638062"/>
                  </a:lnTo>
                  <a:lnTo>
                    <a:pt x="1035530" y="594668"/>
                  </a:lnTo>
                  <a:lnTo>
                    <a:pt x="1041807" y="549942"/>
                  </a:lnTo>
                  <a:lnTo>
                    <a:pt x="1043940" y="504063"/>
                  </a:lnTo>
                  <a:lnTo>
                    <a:pt x="1041807" y="458183"/>
                  </a:lnTo>
                  <a:lnTo>
                    <a:pt x="1035530" y="413457"/>
                  </a:lnTo>
                  <a:lnTo>
                    <a:pt x="1025295" y="370063"/>
                  </a:lnTo>
                  <a:lnTo>
                    <a:pt x="1011285" y="328180"/>
                  </a:lnTo>
                  <a:lnTo>
                    <a:pt x="993685" y="287983"/>
                  </a:lnTo>
                  <a:lnTo>
                    <a:pt x="972678" y="249653"/>
                  </a:lnTo>
                  <a:lnTo>
                    <a:pt x="948450" y="213367"/>
                  </a:lnTo>
                  <a:lnTo>
                    <a:pt x="921183" y="179302"/>
                  </a:lnTo>
                  <a:lnTo>
                    <a:pt x="891063" y="147637"/>
                  </a:lnTo>
                  <a:lnTo>
                    <a:pt x="858274" y="118550"/>
                  </a:lnTo>
                  <a:lnTo>
                    <a:pt x="822999" y="92218"/>
                  </a:lnTo>
                  <a:lnTo>
                    <a:pt x="785424" y="68819"/>
                  </a:lnTo>
                  <a:lnTo>
                    <a:pt x="745732" y="48533"/>
                  </a:lnTo>
                  <a:lnTo>
                    <a:pt x="704107" y="31535"/>
                  </a:lnTo>
                  <a:lnTo>
                    <a:pt x="660735" y="18005"/>
                  </a:lnTo>
                  <a:lnTo>
                    <a:pt x="615798" y="8121"/>
                  </a:lnTo>
                  <a:lnTo>
                    <a:pt x="569481" y="2059"/>
                  </a:lnTo>
                  <a:lnTo>
                    <a:pt x="52197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13">
              <a:extLst>
                <a:ext uri="{FF2B5EF4-FFF2-40B4-BE49-F238E27FC236}">
                  <a16:creationId xmlns:a16="http://schemas.microsoft.com/office/drawing/2014/main" id="{0A0F900F-0D49-47E3-98EF-15557539E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11813" y="871375"/>
              <a:ext cx="635992" cy="635993"/>
            </a:xfrm>
            <a:prstGeom prst="rect">
              <a:avLst/>
            </a:prstGeom>
            <a:grpFill/>
          </p:spPr>
        </p:pic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8F1FED4-8078-4C1B-B25F-C9EECB3B6C66}"/>
              </a:ext>
            </a:extLst>
          </p:cNvPr>
          <p:cNvSpPr txBox="1"/>
          <p:nvPr/>
        </p:nvSpPr>
        <p:spPr>
          <a:xfrm>
            <a:off x="8382785" y="3971692"/>
            <a:ext cx="3677836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intervention  </a:t>
            </a:r>
          </a:p>
          <a:p>
            <a:pPr algn="r"/>
            <a:endParaRPr lang="en-GB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GB" sz="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 Business &amp; human rights</a:t>
            </a:r>
          </a:p>
          <a:p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 Fundamental (OSH &amp; child labour)</a:t>
            </a:r>
          </a:p>
          <a:p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 Triangle project (Migrant)</a:t>
            </a:r>
          </a:p>
          <a:p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 Business &amp; human rights project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A8FB1E6F-45B2-4789-9D10-C0FEC299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378" y="518791"/>
            <a:ext cx="10780195" cy="624209"/>
          </a:xfrm>
        </p:spPr>
        <p:txBody>
          <a:bodyPr/>
          <a:lstStyle/>
          <a:p>
            <a:r>
              <a:rPr lang="en-GB" sz="3200" dirty="0">
                <a:solidFill>
                  <a:srgbClr val="002060"/>
                </a:solidFill>
              </a:rPr>
              <a:t>10th High-Level Tripartite 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Regional Seminar on IR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00EA142-9C17-4248-B4C6-B17B99936FA9}"/>
              </a:ext>
            </a:extLst>
          </p:cNvPr>
          <p:cNvSpPr/>
          <p:nvPr/>
        </p:nvSpPr>
        <p:spPr>
          <a:xfrm>
            <a:off x="-1" y="5666172"/>
            <a:ext cx="12192000" cy="5818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Joint agenda for strengthening social dialogue &amp; industrial relations</a:t>
            </a:r>
          </a:p>
        </p:txBody>
      </p:sp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C2DDDB9B-7E76-43A2-95B1-759A884ED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512589"/>
            <a:ext cx="5605462" cy="180000"/>
          </a:xfrm>
        </p:spPr>
        <p:txBody>
          <a:bodyPr/>
          <a:lstStyle/>
          <a:p>
            <a:r>
              <a:rPr lang="en-GB" dirty="0"/>
              <a:t>High-Level Tripartite Regional Seminar on Industrial Relations in Southeast Asian Countries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99BD66-6BB9-46BA-929B-278C01F386CE}"/>
              </a:ext>
            </a:extLst>
          </p:cNvPr>
          <p:cNvSpPr/>
          <p:nvPr/>
        </p:nvSpPr>
        <p:spPr>
          <a:xfrm>
            <a:off x="11887200" y="-10443"/>
            <a:ext cx="304800" cy="34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6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104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31A2E65-06C4-4071-8365-27CE8B2BA229}"/>
              </a:ext>
            </a:extLst>
          </p:cNvPr>
          <p:cNvSpPr/>
          <p:nvPr/>
        </p:nvSpPr>
        <p:spPr>
          <a:xfrm>
            <a:off x="10752083" y="6218554"/>
            <a:ext cx="1308538" cy="581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person speaking into a microphone&#10;&#10;Description automatically generated">
            <a:extLst>
              <a:ext uri="{FF2B5EF4-FFF2-40B4-BE49-F238E27FC236}">
                <a16:creationId xmlns:a16="http://schemas.microsoft.com/office/drawing/2014/main" id="{C133AD6F-6B08-4C5C-8D69-36CA5548A6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6" r="13160"/>
          <a:stretch/>
        </p:blipFill>
        <p:spPr>
          <a:xfrm>
            <a:off x="9441662" y="1356368"/>
            <a:ext cx="2747402" cy="2453404"/>
          </a:xfrm>
          <a:prstGeom prst="rect">
            <a:avLst/>
          </a:prstGeom>
        </p:spPr>
      </p:pic>
      <p:pic>
        <p:nvPicPr>
          <p:cNvPr id="3" name="Picture 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9A9692E3-769D-4E8C-90B2-86E09F7C47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" r="9644" b="21559"/>
          <a:stretch/>
        </p:blipFill>
        <p:spPr>
          <a:xfrm>
            <a:off x="8074543" y="3874532"/>
            <a:ext cx="4117457" cy="2462260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60A90-E057-41C3-8F14-6FE29A1FA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pic>
        <p:nvPicPr>
          <p:cNvPr id="7" name="Picture 6" descr="A group of men holding signs&#10;&#10;Description automatically generated with medium confidence">
            <a:extLst>
              <a:ext uri="{FF2B5EF4-FFF2-40B4-BE49-F238E27FC236}">
                <a16:creationId xmlns:a16="http://schemas.microsoft.com/office/drawing/2014/main" id="{730F0101-A1D4-443E-82A3-F23746873E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7" t="7608" r="16248" b="28444"/>
          <a:stretch/>
        </p:blipFill>
        <p:spPr>
          <a:xfrm>
            <a:off x="-1" y="3869976"/>
            <a:ext cx="2985223" cy="246888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3" name="Picture 22" descr="A person and person sitting at a table with flowers&#10;&#10;Description automatically generated with medium confidence">
            <a:extLst>
              <a:ext uri="{FF2B5EF4-FFF2-40B4-BE49-F238E27FC236}">
                <a16:creationId xmlns:a16="http://schemas.microsoft.com/office/drawing/2014/main" id="{2BD1375A-6E2D-4A5D-B521-27AE5A56024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0" t="18253" r="35507"/>
          <a:stretch/>
        </p:blipFill>
        <p:spPr>
          <a:xfrm>
            <a:off x="2361398" y="1358182"/>
            <a:ext cx="2626675" cy="2453654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0" name="Picture 19" descr="A person and person shaking hands&#10;&#10;Description automatically generated with medium confidence">
            <a:extLst>
              <a:ext uri="{FF2B5EF4-FFF2-40B4-BE49-F238E27FC236}">
                <a16:creationId xmlns:a16="http://schemas.microsoft.com/office/drawing/2014/main" id="{66CE0165-BA37-41A5-934A-F77A33D8A45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8" t="-942" r="17770" b="-79"/>
          <a:stretch/>
        </p:blipFill>
        <p:spPr>
          <a:xfrm>
            <a:off x="0" y="1336597"/>
            <a:ext cx="2361398" cy="2475239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4" name="Picture 23" descr="A group of people holding awards&#10;&#10;Description automatically generated with low confidence">
            <a:extLst>
              <a:ext uri="{FF2B5EF4-FFF2-40B4-BE49-F238E27FC236}">
                <a16:creationId xmlns:a16="http://schemas.microsoft.com/office/drawing/2014/main" id="{076F6A14-5212-4574-9F5C-4B77EBCB87D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2" t="30372" r="38861" b="26445"/>
          <a:stretch/>
        </p:blipFill>
        <p:spPr>
          <a:xfrm>
            <a:off x="2980901" y="3867912"/>
            <a:ext cx="3239617" cy="246888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D4959C2-25B8-4309-B2EA-2EDC17C76C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" t="13638" r="8983"/>
          <a:stretch/>
        </p:blipFill>
        <p:spPr bwMode="auto">
          <a:xfrm>
            <a:off x="4988073" y="1358432"/>
            <a:ext cx="4467945" cy="245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16541A80-D12B-4FF7-8B83-47B968E8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512589"/>
            <a:ext cx="5605462" cy="180000"/>
          </a:xfrm>
        </p:spPr>
        <p:txBody>
          <a:bodyPr/>
          <a:lstStyle/>
          <a:p>
            <a:r>
              <a:rPr lang="en-GB" dirty="0"/>
              <a:t>High-Level Tripartite Regional Seminar on Industrial Relations in Southeast Asian Countries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D5E4AAE-7F80-4FAE-B869-8841EA8B5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180" y="492898"/>
            <a:ext cx="7627420" cy="624209"/>
          </a:xfrm>
        </p:spPr>
        <p:txBody>
          <a:bodyPr/>
          <a:lstStyle/>
          <a:p>
            <a:r>
              <a:rPr lang="pt-BR" sz="3600" dirty="0">
                <a:solidFill>
                  <a:srgbClr val="002060"/>
                </a:solidFill>
              </a:rPr>
              <a:t>Strengthening </a:t>
            </a:r>
            <a:r>
              <a:rPr lang="pt-BR" sz="3600" dirty="0">
                <a:solidFill>
                  <a:schemeClr val="accent2">
                    <a:lumMod val="75000"/>
                  </a:schemeClr>
                </a:solidFill>
              </a:rPr>
              <a:t>social dialogue</a:t>
            </a:r>
            <a:endParaRPr lang="en-GB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Picture 9" descr="A person holding a microphone&#10;&#10;Description automatically generated">
            <a:extLst>
              <a:ext uri="{FF2B5EF4-FFF2-40B4-BE49-F238E27FC236}">
                <a16:creationId xmlns:a16="http://schemas.microsoft.com/office/drawing/2014/main" id="{CF89C511-46CD-4D68-BFFF-A6AAF510FEB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518" y="3872468"/>
            <a:ext cx="1854025" cy="246888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CAA737B-BDEE-43AF-83BB-674243210024}"/>
              </a:ext>
            </a:extLst>
          </p:cNvPr>
          <p:cNvSpPr/>
          <p:nvPr/>
        </p:nvSpPr>
        <p:spPr>
          <a:xfrm>
            <a:off x="11887200" y="-10443"/>
            <a:ext cx="304800" cy="34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7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37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3BDC7D80-D078-4A44-830A-592978CD566E}"/>
              </a:ext>
            </a:extLst>
          </p:cNvPr>
          <p:cNvSpPr/>
          <p:nvPr/>
        </p:nvSpPr>
        <p:spPr>
          <a:xfrm>
            <a:off x="10752083" y="5994994"/>
            <a:ext cx="1308538" cy="581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952FFF-729E-4325-A29D-5F6C8E2F66B2}"/>
              </a:ext>
            </a:extLst>
          </p:cNvPr>
          <p:cNvSpPr/>
          <p:nvPr/>
        </p:nvSpPr>
        <p:spPr>
          <a:xfrm>
            <a:off x="8240237" y="3818269"/>
            <a:ext cx="1308538" cy="581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400152A6-33D6-4F91-87CB-8231AE6C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512589"/>
            <a:ext cx="5605462" cy="180000"/>
          </a:xfrm>
        </p:spPr>
        <p:txBody>
          <a:bodyPr/>
          <a:lstStyle/>
          <a:p>
            <a:r>
              <a:rPr lang="en-GB" dirty="0"/>
              <a:t>High-Level Tripartite Regional Seminar on Industrial Relations in Southeast Asian Countries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DE7B30-CD9A-49C4-9B14-762B20DF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609" y="1849826"/>
            <a:ext cx="7939142" cy="720000"/>
          </a:xfrm>
        </p:spPr>
        <p:txBody>
          <a:bodyPr>
            <a:noAutofit/>
          </a:bodyPr>
          <a:lstStyle/>
          <a:p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Asia &amp; the 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acific countries </a:t>
            </a:r>
            <a:b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(with Asian countries)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20C219-0E83-4B3C-AA35-0F0C89E40358}"/>
              </a:ext>
            </a:extLst>
          </p:cNvPr>
          <p:cNvSpPr txBox="1"/>
          <p:nvPr/>
        </p:nvSpPr>
        <p:spPr>
          <a:xfrm>
            <a:off x="237305" y="2967335"/>
            <a:ext cx="5258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Voluntary contributions to the ILO</a:t>
            </a:r>
            <a:endParaRPr lang="en-GB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4CDB2F9-F54C-4D9A-9C36-B6B9DDD4A838}"/>
              </a:ext>
            </a:extLst>
          </p:cNvPr>
          <p:cNvSpPr txBox="1">
            <a:spLocks/>
          </p:cNvSpPr>
          <p:nvPr/>
        </p:nvSpPr>
        <p:spPr>
          <a:xfrm>
            <a:off x="279609" y="1400098"/>
            <a:ext cx="8559932" cy="6242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2060"/>
                </a:solidFill>
              </a:rPr>
              <a:t>ILO Japan Partnership Programme </a:t>
            </a:r>
            <a:endParaRPr lang="en-GB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91278EA8-447F-44C8-BED4-1CCA950F7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832" y="3578318"/>
            <a:ext cx="5651107" cy="1634367"/>
          </a:xfrm>
        </p:spPr>
        <p:txBody>
          <a:bodyPr/>
          <a:lstStyle/>
          <a:p>
            <a:pPr lvl="2"/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security </a:t>
            </a:r>
          </a:p>
          <a:p>
            <a:pPr lvl="2"/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 and vocational training </a:t>
            </a:r>
          </a:p>
          <a:p>
            <a:pPr lvl="2"/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supply chains </a:t>
            </a:r>
          </a:p>
          <a:p>
            <a:pPr lvl="2"/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Occupational safety &amp; health</a:t>
            </a:r>
          </a:p>
          <a:p>
            <a:pPr lvl="2"/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labour</a:t>
            </a:r>
          </a:p>
          <a:p>
            <a:pPr lvl="2"/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Crisis response etc</a:t>
            </a:r>
            <a:endParaRPr lang="en-GB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グループ化 7">
            <a:extLst>
              <a:ext uri="{FF2B5EF4-FFF2-40B4-BE49-F238E27FC236}">
                <a16:creationId xmlns:a16="http://schemas.microsoft.com/office/drawing/2014/main" id="{2837DA75-250D-4C68-9182-8F0EF0F1B6DE}"/>
              </a:ext>
            </a:extLst>
          </p:cNvPr>
          <p:cNvGrpSpPr/>
          <p:nvPr/>
        </p:nvGrpSpPr>
        <p:grpSpPr>
          <a:xfrm>
            <a:off x="6096000" y="2027785"/>
            <a:ext cx="5379720" cy="4423410"/>
            <a:chOff x="-49703" y="0"/>
            <a:chExt cx="6755625" cy="4402667"/>
          </a:xfrm>
        </p:grpSpPr>
        <p:grpSp>
          <p:nvGrpSpPr>
            <p:cNvPr id="43" name="グループ化 3">
              <a:extLst>
                <a:ext uri="{FF2B5EF4-FFF2-40B4-BE49-F238E27FC236}">
                  <a16:creationId xmlns:a16="http://schemas.microsoft.com/office/drawing/2014/main" id="{BA81C25E-0C6B-4032-8A9B-731A356B61C7}"/>
                </a:ext>
              </a:extLst>
            </p:cNvPr>
            <p:cNvGrpSpPr/>
            <p:nvPr/>
          </p:nvGrpSpPr>
          <p:grpSpPr>
            <a:xfrm>
              <a:off x="-49703" y="0"/>
              <a:ext cx="6755625" cy="4402667"/>
              <a:chOff x="-49703" y="0"/>
              <a:chExt cx="6755625" cy="4402667"/>
            </a:xfrm>
          </p:grpSpPr>
          <p:graphicFrame>
            <p:nvGraphicFramePr>
              <p:cNvPr id="47" name="グラフ 5">
                <a:extLst>
                  <a:ext uri="{FF2B5EF4-FFF2-40B4-BE49-F238E27FC236}">
                    <a16:creationId xmlns:a16="http://schemas.microsoft.com/office/drawing/2014/main" id="{147F3DD0-4493-46E6-BD0C-FE2E0B086D3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74014597"/>
                  </p:ext>
                </p:extLst>
              </p:nvPr>
            </p:nvGraphicFramePr>
            <p:xfrm>
              <a:off x="101922" y="0"/>
              <a:ext cx="6604000" cy="440266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8" name="正方形/長方形 15">
                <a:extLst>
                  <a:ext uri="{FF2B5EF4-FFF2-40B4-BE49-F238E27FC236}">
                    <a16:creationId xmlns:a16="http://schemas.microsoft.com/office/drawing/2014/main" id="{A093E48E-A89A-4F0E-97D7-6B4B0C89C2C1}"/>
                  </a:ext>
                </a:extLst>
              </p:cNvPr>
              <p:cNvSpPr/>
              <p:nvPr/>
            </p:nvSpPr>
            <p:spPr>
              <a:xfrm>
                <a:off x="-49703" y="25471"/>
                <a:ext cx="1371353" cy="296384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 algn="ctr">
                  <a:lnSpc>
                    <a:spcPct val="130000"/>
                  </a:lnSpc>
                  <a:spcAft>
                    <a:spcPts val="700"/>
                  </a:spcAft>
                </a:pPr>
                <a:r>
                  <a:rPr lang="en-US" sz="11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Arial" panose="020B0604020202020204" pitchFamily="34" charset="0"/>
                    <a:ea typeface="Meiryo" panose="020B0604030504040204" pitchFamily="34" charset="-128"/>
                    <a:cs typeface="Cordia New" panose="020B0304020202020204" pitchFamily="34" charset="-34"/>
                  </a:rPr>
                  <a:t>(Million USD)</a:t>
                </a:r>
                <a:endParaRPr lang="en-GB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ordia New" panose="020B0304020202020204" pitchFamily="34" charset="-34"/>
                </a:endParaRPr>
              </a:p>
            </p:txBody>
          </p:sp>
        </p:grpSp>
        <p:sp>
          <p:nvSpPr>
            <p:cNvPr id="46" name="正方形/長方形 14">
              <a:extLst>
                <a:ext uri="{FF2B5EF4-FFF2-40B4-BE49-F238E27FC236}">
                  <a16:creationId xmlns:a16="http://schemas.microsoft.com/office/drawing/2014/main" id="{66FA5DB4-428B-46DC-9A10-E53EE1CBA7A1}"/>
                </a:ext>
              </a:extLst>
            </p:cNvPr>
            <p:cNvSpPr/>
            <p:nvPr/>
          </p:nvSpPr>
          <p:spPr>
            <a:xfrm>
              <a:off x="6077674" y="750222"/>
              <a:ext cx="373263" cy="29638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ctr">
                <a:lnSpc>
                  <a:spcPct val="130000"/>
                </a:lnSpc>
                <a:spcAft>
                  <a:spcPts val="700"/>
                </a:spcAft>
              </a:pPr>
              <a:r>
                <a:rPr lang="en-US" sz="1100" b="1" kern="1200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Meiryo" panose="020B0604030504040204" pitchFamily="34" charset="-128"/>
                  <a:cs typeface="Cordia New" panose="020B0304020202020204" pitchFamily="34" charset="-34"/>
                </a:rPr>
                <a:t>(*)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sp>
        <p:nvSpPr>
          <p:cNvPr id="49" name="正方形/長方形 15">
            <a:extLst>
              <a:ext uri="{FF2B5EF4-FFF2-40B4-BE49-F238E27FC236}">
                <a16:creationId xmlns:a16="http://schemas.microsoft.com/office/drawing/2014/main" id="{AC11967A-378E-475A-96C0-C709094440DE}"/>
              </a:ext>
            </a:extLst>
          </p:cNvPr>
          <p:cNvSpPr/>
          <p:nvPr/>
        </p:nvSpPr>
        <p:spPr>
          <a:xfrm>
            <a:off x="10819524" y="6094914"/>
            <a:ext cx="1092052" cy="2977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30000"/>
              </a:lnSpc>
              <a:spcAft>
                <a:spcPts val="700"/>
              </a:spcAft>
            </a:pPr>
            <a:r>
              <a:rPr lang="en-US" sz="1100" kern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Meiryo" panose="020B0604030504040204" pitchFamily="34" charset="-128"/>
                <a:cs typeface="Cordia New" panose="020B0304020202020204" pitchFamily="34" charset="-34"/>
              </a:rPr>
              <a:t>(Year)</a:t>
            </a:r>
            <a:endParaRPr lang="en-GB" sz="1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964975-59B7-4B23-9AA6-71A6F85CDBD3}"/>
              </a:ext>
            </a:extLst>
          </p:cNvPr>
          <p:cNvSpPr/>
          <p:nvPr/>
        </p:nvSpPr>
        <p:spPr>
          <a:xfrm>
            <a:off x="11887200" y="-10443"/>
            <a:ext cx="304800" cy="340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8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213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very much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  <p:pic>
        <p:nvPicPr>
          <p:cNvPr id="10" name="Picture Placeholder 25">
            <a:extLst>
              <a:ext uri="{FF2B5EF4-FFF2-40B4-BE49-F238E27FC236}">
                <a16:creationId xmlns:a16="http://schemas.microsoft.com/office/drawing/2014/main" id="{8BDC7BCD-1F9A-43DA-8671-480799D745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5" b="6755"/>
          <a:stretch/>
        </p:blipFill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23AF91-A3C3-4485-AADC-A7AB917CDF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876" y="436988"/>
            <a:ext cx="848411" cy="56525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382910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English PowerPoint Presentation</Template>
  <TotalTime>0</TotalTime>
  <Words>638</Words>
  <Application>Microsoft Office PowerPoint</Application>
  <PresentationFormat>Widescreen</PresentationFormat>
  <Paragraphs>118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 3</vt:lpstr>
      <vt:lpstr>ILO 2020</vt:lpstr>
      <vt:lpstr>High-Level Tripartite Regional                  Seminar on Industrial Relations in Southeast Asian Countries</vt:lpstr>
      <vt:lpstr>Structural barriers underpin decent work deficits</vt:lpstr>
      <vt:lpstr>Singapore Statement 6-9 December 2022, Singapore 17th Asia and the Pacific Regional Meeting (APRM) </vt:lpstr>
      <vt:lpstr>IR Seminars (ILO Japan Programme)  Organized since 2009</vt:lpstr>
      <vt:lpstr>Past IR seminars in the region</vt:lpstr>
      <vt:lpstr>10th High-Level Tripartite Regional Seminar on IR</vt:lpstr>
      <vt:lpstr>Strengthening social dialogue</vt:lpstr>
      <vt:lpstr>Asia &amp; the Pacific countries  (with Asian countries)</vt:lpstr>
      <vt:lpstr>Thank you very much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Williams, David</dc:creator>
  <cp:lastModifiedBy>Ariga, Yasuo</cp:lastModifiedBy>
  <cp:revision>15</cp:revision>
  <cp:lastPrinted>2023-02-15T03:57:12Z</cp:lastPrinted>
  <dcterms:created xsi:type="dcterms:W3CDTF">2023-01-31T07:45:23Z</dcterms:created>
  <dcterms:modified xsi:type="dcterms:W3CDTF">2023-02-15T03:57:29Z</dcterms:modified>
</cp:coreProperties>
</file>