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377" r:id="rId2"/>
    <p:sldId id="354" r:id="rId3"/>
    <p:sldId id="374" r:id="rId4"/>
    <p:sldId id="330" r:id="rId5"/>
    <p:sldId id="371" r:id="rId6"/>
    <p:sldId id="387" r:id="rId7"/>
    <p:sldId id="381" r:id="rId8"/>
    <p:sldId id="38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A87BC-A5EB-4872-9C6A-3DA54D5631B9}" v="55" dt="2023-02-10T13:27:44.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mar, Arun" userId="1ae4e2d7-5e1e-48e5-9c2a-f4c749718041" providerId="ADAL" clId="{05EA87BC-A5EB-4872-9C6A-3DA54D5631B9}"/>
    <pc:docChg chg="undo redo custSel addSld delSld modSld">
      <pc:chgData name="Kumar, Arun" userId="1ae4e2d7-5e1e-48e5-9c2a-f4c749718041" providerId="ADAL" clId="{05EA87BC-A5EB-4872-9C6A-3DA54D5631B9}" dt="2023-02-14T07:02:35.699" v="2296" actId="14100"/>
      <pc:docMkLst>
        <pc:docMk/>
      </pc:docMkLst>
      <pc:sldChg chg="modSp add del mod">
        <pc:chgData name="Kumar, Arun" userId="1ae4e2d7-5e1e-48e5-9c2a-f4c749718041" providerId="ADAL" clId="{05EA87BC-A5EB-4872-9C6A-3DA54D5631B9}" dt="2023-02-10T13:37:05.484" v="372" actId="47"/>
        <pc:sldMkLst>
          <pc:docMk/>
          <pc:sldMk cId="228878062" sldId="274"/>
        </pc:sldMkLst>
        <pc:spChg chg="mod">
          <ac:chgData name="Kumar, Arun" userId="1ae4e2d7-5e1e-48e5-9c2a-f4c749718041" providerId="ADAL" clId="{05EA87BC-A5EB-4872-9C6A-3DA54D5631B9}" dt="2023-02-10T13:27:37.133" v="129" actId="1036"/>
          <ac:spMkLst>
            <pc:docMk/>
            <pc:sldMk cId="228878062" sldId="274"/>
            <ac:spMk id="13" creationId="{00000000-0000-0000-0000-000000000000}"/>
          </ac:spMkLst>
        </pc:spChg>
        <pc:spChg chg="mod">
          <ac:chgData name="Kumar, Arun" userId="1ae4e2d7-5e1e-48e5-9c2a-f4c749718041" providerId="ADAL" clId="{05EA87BC-A5EB-4872-9C6A-3DA54D5631B9}" dt="2023-02-10T13:27:37.133" v="129" actId="1036"/>
          <ac:spMkLst>
            <pc:docMk/>
            <pc:sldMk cId="228878062" sldId="274"/>
            <ac:spMk id="14" creationId="{00000000-0000-0000-0000-000000000000}"/>
          </ac:spMkLst>
        </pc:spChg>
        <pc:spChg chg="mod">
          <ac:chgData name="Kumar, Arun" userId="1ae4e2d7-5e1e-48e5-9c2a-f4c749718041" providerId="ADAL" clId="{05EA87BC-A5EB-4872-9C6A-3DA54D5631B9}" dt="2023-02-10T13:27:37.133" v="129" actId="1036"/>
          <ac:spMkLst>
            <pc:docMk/>
            <pc:sldMk cId="228878062" sldId="274"/>
            <ac:spMk id="15" creationId="{00000000-0000-0000-0000-000000000000}"/>
          </ac:spMkLst>
        </pc:spChg>
        <pc:spChg chg="mod">
          <ac:chgData name="Kumar, Arun" userId="1ae4e2d7-5e1e-48e5-9c2a-f4c749718041" providerId="ADAL" clId="{05EA87BC-A5EB-4872-9C6A-3DA54D5631B9}" dt="2023-02-10T13:27:37.133" v="129" actId="1036"/>
          <ac:spMkLst>
            <pc:docMk/>
            <pc:sldMk cId="228878062" sldId="274"/>
            <ac:spMk id="16" creationId="{00000000-0000-0000-0000-000000000000}"/>
          </ac:spMkLst>
        </pc:spChg>
        <pc:spChg chg="mod">
          <ac:chgData name="Kumar, Arun" userId="1ae4e2d7-5e1e-48e5-9c2a-f4c749718041" providerId="ADAL" clId="{05EA87BC-A5EB-4872-9C6A-3DA54D5631B9}" dt="2023-02-10T13:27:37.133" v="129" actId="1036"/>
          <ac:spMkLst>
            <pc:docMk/>
            <pc:sldMk cId="228878062" sldId="274"/>
            <ac:spMk id="17" creationId="{00000000-0000-0000-0000-000000000000}"/>
          </ac:spMkLst>
        </pc:spChg>
        <pc:spChg chg="mod">
          <ac:chgData name="Kumar, Arun" userId="1ae4e2d7-5e1e-48e5-9c2a-f4c749718041" providerId="ADAL" clId="{05EA87BC-A5EB-4872-9C6A-3DA54D5631B9}" dt="2023-02-10T13:27:37.133" v="129" actId="1036"/>
          <ac:spMkLst>
            <pc:docMk/>
            <pc:sldMk cId="228878062" sldId="274"/>
            <ac:spMk id="18" creationId="{00000000-0000-0000-0000-000000000000}"/>
          </ac:spMkLst>
        </pc:spChg>
        <pc:spChg chg="mod">
          <ac:chgData name="Kumar, Arun" userId="1ae4e2d7-5e1e-48e5-9c2a-f4c749718041" providerId="ADAL" clId="{05EA87BC-A5EB-4872-9C6A-3DA54D5631B9}" dt="2023-02-10T13:27:37.133" v="129" actId="1036"/>
          <ac:spMkLst>
            <pc:docMk/>
            <pc:sldMk cId="228878062" sldId="274"/>
            <ac:spMk id="19" creationId="{00000000-0000-0000-0000-000000000000}"/>
          </ac:spMkLst>
        </pc:spChg>
        <pc:spChg chg="mod">
          <ac:chgData name="Kumar, Arun" userId="1ae4e2d7-5e1e-48e5-9c2a-f4c749718041" providerId="ADAL" clId="{05EA87BC-A5EB-4872-9C6A-3DA54D5631B9}" dt="2023-02-10T13:27:44.357" v="145" actId="1035"/>
          <ac:spMkLst>
            <pc:docMk/>
            <pc:sldMk cId="228878062" sldId="274"/>
            <ac:spMk id="21" creationId="{00000000-0000-0000-0000-000000000000}"/>
          </ac:spMkLst>
        </pc:spChg>
        <pc:spChg chg="mod">
          <ac:chgData name="Kumar, Arun" userId="1ae4e2d7-5e1e-48e5-9c2a-f4c749718041" providerId="ADAL" clId="{05EA87BC-A5EB-4872-9C6A-3DA54D5631B9}" dt="2023-02-10T13:27:44.357" v="145" actId="1035"/>
          <ac:spMkLst>
            <pc:docMk/>
            <pc:sldMk cId="228878062" sldId="274"/>
            <ac:spMk id="22" creationId="{00000000-0000-0000-0000-000000000000}"/>
          </ac:spMkLst>
        </pc:spChg>
        <pc:spChg chg="mod">
          <ac:chgData name="Kumar, Arun" userId="1ae4e2d7-5e1e-48e5-9c2a-f4c749718041" providerId="ADAL" clId="{05EA87BC-A5EB-4872-9C6A-3DA54D5631B9}" dt="2023-02-10T13:27:44.357" v="145" actId="1035"/>
          <ac:spMkLst>
            <pc:docMk/>
            <pc:sldMk cId="228878062" sldId="274"/>
            <ac:spMk id="23" creationId="{00000000-0000-0000-0000-000000000000}"/>
          </ac:spMkLst>
        </pc:spChg>
        <pc:spChg chg="mod">
          <ac:chgData name="Kumar, Arun" userId="1ae4e2d7-5e1e-48e5-9c2a-f4c749718041" providerId="ADAL" clId="{05EA87BC-A5EB-4872-9C6A-3DA54D5631B9}" dt="2023-02-10T13:27:44.357" v="145" actId="1035"/>
          <ac:spMkLst>
            <pc:docMk/>
            <pc:sldMk cId="228878062" sldId="274"/>
            <ac:spMk id="24" creationId="{00000000-0000-0000-0000-000000000000}"/>
          </ac:spMkLst>
        </pc:spChg>
        <pc:spChg chg="mod">
          <ac:chgData name="Kumar, Arun" userId="1ae4e2d7-5e1e-48e5-9c2a-f4c749718041" providerId="ADAL" clId="{05EA87BC-A5EB-4872-9C6A-3DA54D5631B9}" dt="2023-02-10T13:27:44.357" v="145" actId="1035"/>
          <ac:spMkLst>
            <pc:docMk/>
            <pc:sldMk cId="228878062" sldId="274"/>
            <ac:spMk id="25" creationId="{00000000-0000-0000-0000-000000000000}"/>
          </ac:spMkLst>
        </pc:spChg>
        <pc:spChg chg="mod">
          <ac:chgData name="Kumar, Arun" userId="1ae4e2d7-5e1e-48e5-9c2a-f4c749718041" providerId="ADAL" clId="{05EA87BC-A5EB-4872-9C6A-3DA54D5631B9}" dt="2023-02-10T13:27:44.357" v="145" actId="1035"/>
          <ac:spMkLst>
            <pc:docMk/>
            <pc:sldMk cId="228878062" sldId="274"/>
            <ac:spMk id="26" creationId="{00000000-0000-0000-0000-000000000000}"/>
          </ac:spMkLst>
        </pc:spChg>
        <pc:grpChg chg="mod">
          <ac:chgData name="Kumar, Arun" userId="1ae4e2d7-5e1e-48e5-9c2a-f4c749718041" providerId="ADAL" clId="{05EA87BC-A5EB-4872-9C6A-3DA54D5631B9}" dt="2023-02-10T13:27:37.133" v="129" actId="1036"/>
          <ac:grpSpMkLst>
            <pc:docMk/>
            <pc:sldMk cId="228878062" sldId="274"/>
            <ac:grpSpMk id="12" creationId="{00000000-0000-0000-0000-000000000000}"/>
          </ac:grpSpMkLst>
        </pc:grpChg>
        <pc:grpChg chg="mod">
          <ac:chgData name="Kumar, Arun" userId="1ae4e2d7-5e1e-48e5-9c2a-f4c749718041" providerId="ADAL" clId="{05EA87BC-A5EB-4872-9C6A-3DA54D5631B9}" dt="2023-02-10T13:27:44.357" v="145" actId="1035"/>
          <ac:grpSpMkLst>
            <pc:docMk/>
            <pc:sldMk cId="228878062" sldId="274"/>
            <ac:grpSpMk id="20" creationId="{00000000-0000-0000-0000-000000000000}"/>
          </ac:grpSpMkLst>
        </pc:grpChg>
      </pc:sldChg>
      <pc:sldChg chg="modSp mod">
        <pc:chgData name="Kumar, Arun" userId="1ae4e2d7-5e1e-48e5-9c2a-f4c749718041" providerId="ADAL" clId="{05EA87BC-A5EB-4872-9C6A-3DA54D5631B9}" dt="2023-02-14T04:32:33.921" v="1392" actId="20577"/>
        <pc:sldMkLst>
          <pc:docMk/>
          <pc:sldMk cId="3734269078" sldId="354"/>
        </pc:sldMkLst>
        <pc:spChg chg="mod">
          <ac:chgData name="Kumar, Arun" userId="1ae4e2d7-5e1e-48e5-9c2a-f4c749718041" providerId="ADAL" clId="{05EA87BC-A5EB-4872-9C6A-3DA54D5631B9}" dt="2023-02-14T04:32:33.921" v="1392" actId="20577"/>
          <ac:spMkLst>
            <pc:docMk/>
            <pc:sldMk cId="3734269078" sldId="354"/>
            <ac:spMk id="3" creationId="{00000000-0000-0000-0000-000000000000}"/>
          </ac:spMkLst>
        </pc:spChg>
      </pc:sldChg>
      <pc:sldChg chg="add del">
        <pc:chgData name="Kumar, Arun" userId="1ae4e2d7-5e1e-48e5-9c2a-f4c749718041" providerId="ADAL" clId="{05EA87BC-A5EB-4872-9C6A-3DA54D5631B9}" dt="2023-02-10T13:54:37.853" v="955" actId="47"/>
        <pc:sldMkLst>
          <pc:docMk/>
          <pc:sldMk cId="2449158876" sldId="373"/>
        </pc:sldMkLst>
      </pc:sldChg>
      <pc:sldChg chg="modSp mod">
        <pc:chgData name="Kumar, Arun" userId="1ae4e2d7-5e1e-48e5-9c2a-f4c749718041" providerId="ADAL" clId="{05EA87BC-A5EB-4872-9C6A-3DA54D5631B9}" dt="2023-02-14T04:34:15.960" v="1515" actId="33524"/>
        <pc:sldMkLst>
          <pc:docMk/>
          <pc:sldMk cId="3847806732" sldId="374"/>
        </pc:sldMkLst>
        <pc:spChg chg="mod">
          <ac:chgData name="Kumar, Arun" userId="1ae4e2d7-5e1e-48e5-9c2a-f4c749718041" providerId="ADAL" clId="{05EA87BC-A5EB-4872-9C6A-3DA54D5631B9}" dt="2023-02-14T04:34:15.960" v="1515" actId="33524"/>
          <ac:spMkLst>
            <pc:docMk/>
            <pc:sldMk cId="3847806732" sldId="374"/>
            <ac:spMk id="8" creationId="{00000000-0000-0000-0000-000000000000}"/>
          </ac:spMkLst>
        </pc:spChg>
      </pc:sldChg>
      <pc:sldChg chg="modSp add mod">
        <pc:chgData name="Kumar, Arun" userId="1ae4e2d7-5e1e-48e5-9c2a-f4c749718041" providerId="ADAL" clId="{05EA87BC-A5EB-4872-9C6A-3DA54D5631B9}" dt="2023-02-14T07:01:14.074" v="2291" actId="14100"/>
        <pc:sldMkLst>
          <pc:docMk/>
          <pc:sldMk cId="3970393380" sldId="380"/>
        </pc:sldMkLst>
        <pc:spChg chg="mod">
          <ac:chgData name="Kumar, Arun" userId="1ae4e2d7-5e1e-48e5-9c2a-f4c749718041" providerId="ADAL" clId="{05EA87BC-A5EB-4872-9C6A-3DA54D5631B9}" dt="2023-02-14T07:01:14.074" v="2291" actId="14100"/>
          <ac:spMkLst>
            <pc:docMk/>
            <pc:sldMk cId="3970393380" sldId="380"/>
            <ac:spMk id="3" creationId="{B797266D-16E2-42F8-9983-9E1FE626E02D}"/>
          </ac:spMkLst>
        </pc:spChg>
      </pc:sldChg>
      <pc:sldChg chg="modSp add mod">
        <pc:chgData name="Kumar, Arun" userId="1ae4e2d7-5e1e-48e5-9c2a-f4c749718041" providerId="ADAL" clId="{05EA87BC-A5EB-4872-9C6A-3DA54D5631B9}" dt="2023-02-14T07:02:35.699" v="2296" actId="14100"/>
        <pc:sldMkLst>
          <pc:docMk/>
          <pc:sldMk cId="234498888" sldId="381"/>
        </pc:sldMkLst>
        <pc:spChg chg="mod">
          <ac:chgData name="Kumar, Arun" userId="1ae4e2d7-5e1e-48e5-9c2a-f4c749718041" providerId="ADAL" clId="{05EA87BC-A5EB-4872-9C6A-3DA54D5631B9}" dt="2023-02-14T04:53:00.922" v="1807" actId="20577"/>
          <ac:spMkLst>
            <pc:docMk/>
            <pc:sldMk cId="234498888" sldId="381"/>
            <ac:spMk id="2" creationId="{00000000-0000-0000-0000-000000000000}"/>
          </ac:spMkLst>
        </pc:spChg>
        <pc:spChg chg="mod">
          <ac:chgData name="Kumar, Arun" userId="1ae4e2d7-5e1e-48e5-9c2a-f4c749718041" providerId="ADAL" clId="{05EA87BC-A5EB-4872-9C6A-3DA54D5631B9}" dt="2023-02-14T07:02:35.699" v="2296" actId="14100"/>
          <ac:spMkLst>
            <pc:docMk/>
            <pc:sldMk cId="234498888" sldId="381"/>
            <ac:spMk id="3" creationId="{00000000-0000-0000-0000-000000000000}"/>
          </ac:spMkLst>
        </pc:spChg>
      </pc:sldChg>
      <pc:sldChg chg="modSp add mod">
        <pc:chgData name="Kumar, Arun" userId="1ae4e2d7-5e1e-48e5-9c2a-f4c749718041" providerId="ADAL" clId="{05EA87BC-A5EB-4872-9C6A-3DA54D5631B9}" dt="2023-02-14T06:48:49.992" v="1951" actId="20577"/>
        <pc:sldMkLst>
          <pc:docMk/>
          <pc:sldMk cId="3895059286" sldId="387"/>
        </pc:sldMkLst>
        <pc:spChg chg="mod">
          <ac:chgData name="Kumar, Arun" userId="1ae4e2d7-5e1e-48e5-9c2a-f4c749718041" providerId="ADAL" clId="{05EA87BC-A5EB-4872-9C6A-3DA54D5631B9}" dt="2023-02-14T06:45:31.364" v="1866" actId="255"/>
          <ac:spMkLst>
            <pc:docMk/>
            <pc:sldMk cId="3895059286" sldId="387"/>
            <ac:spMk id="2" creationId="{00000000-0000-0000-0000-000000000000}"/>
          </ac:spMkLst>
        </pc:spChg>
        <pc:spChg chg="mod">
          <ac:chgData name="Kumar, Arun" userId="1ae4e2d7-5e1e-48e5-9c2a-f4c749718041" providerId="ADAL" clId="{05EA87BC-A5EB-4872-9C6A-3DA54D5631B9}" dt="2023-02-14T06:48:49.992" v="1951" actId="20577"/>
          <ac:spMkLst>
            <pc:docMk/>
            <pc:sldMk cId="3895059286" sldId="38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0AB88E-49D2-48CC-822E-43BBF566041B}" type="datetimeFigureOut">
              <a:rPr lang="en-GB" smtClean="0"/>
              <a:t>14/02/2023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E461DB-488A-4546-B44B-F25D62A3AEFD}" type="slidenum">
              <a:rPr lang="en-GB" smtClean="0"/>
              <a:t>‹#›</a:t>
            </a:fld>
            <a:endParaRPr lang="en-GB"/>
          </a:p>
        </p:txBody>
      </p:sp>
    </p:spTree>
    <p:extLst>
      <p:ext uri="{BB962C8B-B14F-4D97-AF65-F5344CB8AC3E}">
        <p14:creationId xmlns:p14="http://schemas.microsoft.com/office/powerpoint/2010/main" val="1067608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9CA43-527E-479A-97FD-47396F58DB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213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A3906D-1A2B-45C4-904C-59DF927B0A5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219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9CA43-527E-479A-97FD-47396F58DB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255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9CA43-527E-479A-97FD-47396F58DB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619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9CA43-527E-479A-97FD-47396F58DB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186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9CA43-527E-479A-97FD-47396F58DB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155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919571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317681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Tree>
    <p:extLst>
      <p:ext uri="{BB962C8B-B14F-4D97-AF65-F5344CB8AC3E}">
        <p14:creationId xmlns:p14="http://schemas.microsoft.com/office/powerpoint/2010/main" val="3420432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1055476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2095714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622819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5962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247299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3414502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37135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410396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160964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1689109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33098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3528165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1133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1320498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8643" y="1994722"/>
            <a:ext cx="9585788" cy="2032748"/>
          </a:xfrm>
        </p:spPr>
        <p:txBody>
          <a:bodyPr/>
          <a:lstStyle/>
          <a:p>
            <a:r>
              <a:rPr lang="en-GB" sz="3600" dirty="0"/>
              <a:t>Preventing &amp; Resolving Labour</a:t>
            </a:r>
            <a:br>
              <a:rPr lang="en-GB" sz="3600" dirty="0"/>
            </a:br>
            <a:r>
              <a:rPr lang="en-GB" sz="3600" dirty="0"/>
              <a:t>disputes: Key ILO Principles for </a:t>
            </a:r>
            <a:br>
              <a:rPr lang="en-GB" sz="3600" dirty="0"/>
            </a:br>
            <a:r>
              <a:rPr lang="en-GB" sz="3600" dirty="0"/>
              <a:t>Disputes Prevention &amp; Resolution</a:t>
            </a:r>
          </a:p>
        </p:txBody>
      </p:sp>
      <p:sp>
        <p:nvSpPr>
          <p:cNvPr id="3" name="Subtitle 2"/>
          <p:cNvSpPr>
            <a:spLocks noGrp="1"/>
          </p:cNvSpPr>
          <p:nvPr>
            <p:ph type="subTitle" idx="1"/>
          </p:nvPr>
        </p:nvSpPr>
        <p:spPr>
          <a:xfrm>
            <a:off x="1058090" y="4340274"/>
            <a:ext cx="6632447" cy="1146125"/>
          </a:xfrm>
        </p:spPr>
        <p:txBody>
          <a:bodyPr/>
          <a:lstStyle/>
          <a:p>
            <a:pPr lvl="1">
              <a:spcBef>
                <a:spcPts val="0"/>
              </a:spcBef>
              <a:spcAft>
                <a:spcPts val="0"/>
              </a:spcAft>
            </a:pPr>
            <a:r>
              <a:rPr lang="en-US" sz="2000" b="1" dirty="0">
                <a:solidFill>
                  <a:schemeClr val="tx2"/>
                </a:solidFill>
              </a:rPr>
              <a:t>Arun Kumar</a:t>
            </a:r>
          </a:p>
          <a:p>
            <a:pPr lvl="1">
              <a:spcBef>
                <a:spcPts val="0"/>
              </a:spcBef>
              <a:spcAft>
                <a:spcPts val="0"/>
              </a:spcAft>
            </a:pPr>
            <a:r>
              <a:rPr lang="en-US" sz="2000" b="1" dirty="0">
                <a:solidFill>
                  <a:schemeClr val="tx2"/>
                </a:solidFill>
              </a:rPr>
              <a:t>Collective Bargaining and Social Dialogue Specialist</a:t>
            </a:r>
          </a:p>
          <a:p>
            <a:pPr lvl="1">
              <a:spcBef>
                <a:spcPts val="0"/>
              </a:spcBef>
              <a:spcAft>
                <a:spcPts val="0"/>
              </a:spcAft>
            </a:pPr>
            <a:r>
              <a:rPr lang="en-US" sz="2000" b="1" dirty="0">
                <a:solidFill>
                  <a:schemeClr val="tx2"/>
                </a:solidFill>
              </a:rPr>
              <a:t>ILO Bangkok</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no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no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800" b="0" i="0" u="none" strike="noStrike" kern="1200" cap="none" spc="0" normalizeH="0" baseline="0" noProof="0">
              <a:ln>
                <a:noFill/>
              </a:ln>
              <a:noFill/>
              <a:effectLst/>
              <a:uLnTx/>
              <a:uFillTx/>
              <a:latin typeface="Arial" panose="020B0604020202020204"/>
              <a:ea typeface="+mn-ea"/>
              <a:cs typeface="+mn-cs"/>
            </a:endParaRPr>
          </a:p>
        </p:txBody>
      </p:sp>
      <p:pic>
        <p:nvPicPr>
          <p:cNvPr id="7" name="Picture Placeholder 6"/>
          <p:cNvPicPr>
            <a:picLocks noGrp="1" noChangeAspect="1"/>
          </p:cNvPicPr>
          <p:nvPr>
            <p:ph type="pic" sz="quarter" idx="13"/>
          </p:nvPr>
        </p:nvPicPr>
        <p:blipFill>
          <a:blip r:embed="rId2" cstate="print">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t="34354" b="34354"/>
          <a:stretch>
            <a:fillRect/>
          </a:stretch>
        </p:blipFill>
        <p:spPr>
          <a:xfrm>
            <a:off x="4710845" y="193999"/>
            <a:ext cx="7360486" cy="4094646"/>
          </a:xfrm>
        </p:spPr>
      </p:pic>
    </p:spTree>
    <p:extLst>
      <p:ext uri="{BB962C8B-B14F-4D97-AF65-F5344CB8AC3E}">
        <p14:creationId xmlns:p14="http://schemas.microsoft.com/office/powerpoint/2010/main" val="1250850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2036" y="387919"/>
            <a:ext cx="9069426" cy="921630"/>
          </a:xfrm>
        </p:spPr>
        <p:txBody>
          <a:bodyPr/>
          <a:lstStyle/>
          <a:p>
            <a:r>
              <a:rPr lang="en-GB" sz="3200" dirty="0">
                <a:effectLst>
                  <a:outerShdw blurRad="38100" dist="38100" dir="2700000" algn="tl">
                    <a:srgbClr val="000000">
                      <a:alpha val="43137"/>
                    </a:srgbClr>
                  </a:outerShdw>
                </a:effectLst>
              </a:rPr>
              <a:t>Addressing Grievances &amp; Disputes necessary </a:t>
            </a:r>
            <a:br>
              <a:rPr lang="en-GB" sz="3200" dirty="0">
                <a:effectLst>
                  <a:outerShdw blurRad="38100" dist="38100" dir="2700000" algn="tl">
                    <a:srgbClr val="000000">
                      <a:alpha val="43137"/>
                    </a:srgbClr>
                  </a:outerShdw>
                </a:effectLst>
              </a:rPr>
            </a:br>
            <a:r>
              <a:rPr lang="en-GB" sz="3200" dirty="0">
                <a:effectLst>
                  <a:outerShdw blurRad="38100" dist="38100" dir="2700000" algn="tl">
                    <a:srgbClr val="000000">
                      <a:alpha val="43137"/>
                    </a:srgbClr>
                  </a:outerShdw>
                </a:effectLst>
              </a:rPr>
              <a:t>for sound &amp; productive employment relations</a:t>
            </a:r>
          </a:p>
        </p:txBody>
      </p:sp>
      <p:sp>
        <p:nvSpPr>
          <p:cNvPr id="3" name="Content Placeholder 2"/>
          <p:cNvSpPr>
            <a:spLocks noGrp="1"/>
          </p:cNvSpPr>
          <p:nvPr>
            <p:ph idx="1"/>
          </p:nvPr>
        </p:nvSpPr>
        <p:spPr>
          <a:xfrm>
            <a:off x="490538" y="1469204"/>
            <a:ext cx="11382594" cy="4665951"/>
          </a:xfrm>
        </p:spPr>
        <p:txBody>
          <a:bodyPr/>
          <a:lstStyle/>
          <a:p>
            <a:pPr marL="342900" indent="-342900">
              <a:spcBef>
                <a:spcPts val="1200"/>
              </a:spcBef>
              <a:buFont typeface="Wingdings" panose="05000000000000000000" pitchFamily="2" charset="2"/>
              <a:buChar char="Ø"/>
            </a:pPr>
            <a:r>
              <a:rPr lang="en-GB" sz="2400" b="0" dirty="0">
                <a:solidFill>
                  <a:schemeClr val="tx2"/>
                </a:solidFill>
                <a:latin typeface="Calibri" panose="020F0502020204030204" pitchFamily="34" charset="0"/>
                <a:cs typeface="Calibri" panose="020F0502020204030204" pitchFamily="34" charset="0"/>
              </a:rPr>
              <a:t>Employee grievances &amp; labour disputes are inevitable in employment relationships BUT costs &amp; consequences need not be. How an enterprise manages conflict(s) can make all the difference:</a:t>
            </a:r>
          </a:p>
          <a:p>
            <a:pPr marL="594900" lvl="2" indent="-342900">
              <a:buClrTx/>
              <a:buSzPct val="100000"/>
              <a:buFont typeface="Calibri" panose="020F0502020204030204" pitchFamily="34" charset="0"/>
              <a:buChar char="→"/>
            </a:pPr>
            <a:r>
              <a:rPr lang="en-GB" sz="2400" b="0" dirty="0">
                <a:solidFill>
                  <a:schemeClr val="tx2"/>
                </a:solidFill>
                <a:latin typeface="Calibri" panose="020F0502020204030204" pitchFamily="34" charset="0"/>
                <a:cs typeface="Calibri" panose="020F0502020204030204" pitchFamily="34" charset="0"/>
              </a:rPr>
              <a:t>Between a minor issue and a costly dispute, </a:t>
            </a:r>
          </a:p>
          <a:p>
            <a:pPr marL="594900" lvl="2" indent="-342900">
              <a:spcBef>
                <a:spcPts val="400"/>
              </a:spcBef>
              <a:buClrTx/>
              <a:buSzPct val="100000"/>
              <a:buFont typeface="Calibri" panose="020F0502020204030204" pitchFamily="34" charset="0"/>
              <a:buChar char="→"/>
            </a:pPr>
            <a:r>
              <a:rPr lang="en-GB" sz="2400" b="0" dirty="0">
                <a:solidFill>
                  <a:schemeClr val="tx2"/>
                </a:solidFill>
                <a:latin typeface="Calibri" panose="020F0502020204030204" pitchFamily="34" charset="0"/>
                <a:cs typeface="Calibri" panose="020F0502020204030204" pitchFamily="34" charset="0"/>
              </a:rPr>
              <a:t>For worker commitment and motivation towards work and company goals,</a:t>
            </a:r>
          </a:p>
          <a:p>
            <a:pPr marL="594900" lvl="2" indent="-342900">
              <a:spcBef>
                <a:spcPts val="400"/>
              </a:spcBef>
              <a:buClrTx/>
              <a:buSzPct val="100000"/>
              <a:buFont typeface="Calibri" panose="020F0502020204030204" pitchFamily="34" charset="0"/>
              <a:buChar char="→"/>
            </a:pPr>
            <a:r>
              <a:rPr lang="en-GB" sz="2400" b="0" dirty="0">
                <a:solidFill>
                  <a:schemeClr val="tx2"/>
                </a:solidFill>
                <a:latin typeface="Calibri" panose="020F0502020204030204" pitchFamily="34" charset="0"/>
                <a:cs typeface="Calibri" panose="020F0502020204030204" pitchFamily="34" charset="0"/>
              </a:rPr>
              <a:t>For building trust between workers and managers,</a:t>
            </a:r>
          </a:p>
          <a:p>
            <a:pPr marL="594900" lvl="2" indent="-342900">
              <a:spcBef>
                <a:spcPts val="400"/>
              </a:spcBef>
              <a:buClrTx/>
              <a:buSzPct val="100000"/>
              <a:buFont typeface="Calibri" panose="020F0502020204030204" pitchFamily="34" charset="0"/>
              <a:buChar char="→"/>
            </a:pPr>
            <a:r>
              <a:rPr lang="en-GB" sz="2400" b="0" dirty="0">
                <a:solidFill>
                  <a:schemeClr val="tx2"/>
                </a:solidFill>
                <a:latin typeface="Calibri" panose="020F0502020204030204" pitchFamily="34" charset="0"/>
                <a:cs typeface="Calibri" panose="020F0502020204030204" pitchFamily="34" charset="0"/>
              </a:rPr>
              <a:t>For productivity, value added and profitability of the enterprise.</a:t>
            </a:r>
          </a:p>
          <a:p>
            <a:pPr marL="342900" indent="-342900">
              <a:spcBef>
                <a:spcPts val="1200"/>
              </a:spcBef>
              <a:spcAft>
                <a:spcPts val="0"/>
              </a:spcAft>
              <a:buFont typeface="Wingdings" panose="05000000000000000000" pitchFamily="2" charset="2"/>
              <a:buChar char="Ø"/>
            </a:pPr>
            <a:r>
              <a:rPr lang="en-GB" sz="2400" b="0" dirty="0">
                <a:solidFill>
                  <a:schemeClr val="tx2"/>
                </a:solidFill>
                <a:latin typeface="Calibri" panose="020F0502020204030204" pitchFamily="34" charset="0"/>
                <a:cs typeface="Calibri" panose="020F0502020204030204" pitchFamily="34" charset="0"/>
              </a:rPr>
              <a:t>Its not just workers problem but also management’s as it affects Company performance;</a:t>
            </a:r>
          </a:p>
          <a:p>
            <a:pPr marL="342900" marR="0" lvl="0" indent="-342900" algn="l" defTabSz="914400" rtl="0" eaLnBrk="1" fontAlgn="auto" latinLnBrk="0" hangingPunct="1">
              <a:spcBef>
                <a:spcPts val="1200"/>
              </a:spcBef>
              <a:spcAft>
                <a:spcPts val="0"/>
              </a:spcAft>
              <a:buClrTx/>
              <a:buSzTx/>
              <a:buFont typeface="Wingdings" panose="05000000000000000000" pitchFamily="2" charset="2"/>
              <a:buChar char="Ø"/>
              <a:tabLst/>
              <a:defRPr/>
            </a:pP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This session is about discussing what approach, arrangements and practices countries have for labour disputes prevention and resolution and how effective these are; </a:t>
            </a:r>
            <a:endParaRPr lang="en-GB" sz="2400" b="0" dirty="0">
              <a:solidFill>
                <a:schemeClr val="tx2"/>
              </a:solidFill>
              <a:latin typeface="Calibri" panose="020F0502020204030204" pitchFamily="34" charset="0"/>
              <a:cs typeface="Calibri" panose="020F0502020204030204" pitchFamily="34" charset="0"/>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3426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8495" y="360082"/>
            <a:ext cx="9039496" cy="725626"/>
          </a:xfrm>
        </p:spPr>
        <p:txBody>
          <a:bodyPr/>
          <a:lstStyle/>
          <a:p>
            <a:pPr>
              <a:lnSpc>
                <a:spcPct val="100000"/>
              </a:lnSpc>
            </a:pPr>
            <a:r>
              <a:rPr lang="en-GB" sz="3600" dirty="0">
                <a:effectLst>
                  <a:outerShdw blurRad="38100" dist="38100" dir="2700000" algn="tl">
                    <a:srgbClr val="000000">
                      <a:alpha val="43137"/>
                    </a:srgbClr>
                  </a:outerShdw>
                </a:effectLst>
              </a:rPr>
              <a:t>Preventing &amp; Resolving Labour disputes</a:t>
            </a:r>
            <a:endParaRPr lang="en-GB" sz="3600" dirty="0">
              <a:solidFill>
                <a:srgbClr val="C00000"/>
              </a:solidFill>
              <a:latin typeface="Noto Sans" panose="020B0502040504020204" pitchFamily="34"/>
              <a:ea typeface="Noto Sans" panose="020B0502040504020204" pitchFamily="34"/>
              <a:cs typeface="Noto Sans" panose="020B0502040504020204" pitchFamily="34"/>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8" name="Content Placeholder 7"/>
          <p:cNvSpPr>
            <a:spLocks noGrp="1"/>
          </p:cNvSpPr>
          <p:nvPr>
            <p:ph idx="1"/>
          </p:nvPr>
        </p:nvSpPr>
        <p:spPr>
          <a:xfrm>
            <a:off x="676274" y="1325367"/>
            <a:ext cx="10820401" cy="4777483"/>
          </a:xfrm>
        </p:spPr>
        <p:txBody>
          <a:bodyPr/>
          <a:lstStyle/>
          <a:p>
            <a:pPr marL="342900" indent="-342900">
              <a:spcBef>
                <a:spcPts val="0"/>
              </a:spcBef>
              <a:buFont typeface="Wingdings" panose="05000000000000000000" pitchFamily="2" charset="2"/>
              <a:buChar char="Ø"/>
            </a:pPr>
            <a:r>
              <a:rPr lang="en-GB" sz="2300" dirty="0">
                <a:solidFill>
                  <a:schemeClr val="tx2"/>
                </a:solidFill>
                <a:latin typeface="Calibri" panose="020F0502020204030204" pitchFamily="34" charset="0"/>
                <a:cs typeface="Calibri" panose="020F0502020204030204" pitchFamily="34" charset="0"/>
              </a:rPr>
              <a:t>Preventing &amp; Managing Industrial Disputes requires: </a:t>
            </a:r>
          </a:p>
          <a:p>
            <a:pPr marL="594900" lvl="2" indent="-342900">
              <a:spcBef>
                <a:spcPts val="0"/>
              </a:spcBef>
              <a:spcAft>
                <a:spcPts val="600"/>
              </a:spcAft>
              <a:buClr>
                <a:schemeClr val="tx2"/>
              </a:buClr>
              <a:buFont typeface="Calibri" panose="020F0502020204030204" pitchFamily="34" charset="0"/>
              <a:buChar char="―"/>
            </a:pPr>
            <a:r>
              <a:rPr kumimoji="0" lang="en-GB" sz="2300" b="1" i="0" u="none" strike="noStrike" kern="1200" cap="none" spc="0" normalizeH="0" baseline="0" noProof="0" dirty="0">
                <a:ln>
                  <a:noFill/>
                </a:ln>
                <a:solidFill>
                  <a:prstClr val="black"/>
                </a:solidFill>
                <a:effectLst/>
                <a:uLnTx/>
                <a:uFillTx/>
                <a:latin typeface="Calibri" panose="020F0502020204030204"/>
                <a:ea typeface="+mn-ea"/>
                <a:cs typeface="+mn-cs"/>
              </a:rPr>
              <a:t>Creating the environment </a:t>
            </a: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to promote </a:t>
            </a: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mutual respect between employees and </a:t>
            </a: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managers (Ex practices like: culture of information sharing, recognizing workers as stakeholders, respecting rules &amp; rights at work, what else do companies do for trust building?</a:t>
            </a:r>
          </a:p>
          <a:p>
            <a:pPr marL="594900" lvl="2" indent="-342900">
              <a:spcAft>
                <a:spcPts val="600"/>
              </a:spcAft>
              <a:buClr>
                <a:schemeClr val="tx2"/>
              </a:buClr>
              <a:buFont typeface="Calibri" panose="020F0502020204030204" pitchFamily="34" charset="0"/>
              <a:buChar char="―"/>
              <a:defRPr/>
            </a:pPr>
            <a:r>
              <a:rPr kumimoji="0" lang="en-GB" sz="2300" b="1" i="0" u="none" strike="noStrike" kern="1200" cap="none" spc="0" normalizeH="0" baseline="0" noProof="0" dirty="0">
                <a:ln>
                  <a:noFill/>
                </a:ln>
                <a:solidFill>
                  <a:prstClr val="black"/>
                </a:solidFill>
                <a:effectLst/>
                <a:uLnTx/>
                <a:uFillTx/>
                <a:latin typeface="Calibri" panose="020F0502020204030204"/>
                <a:ea typeface="+mn-ea"/>
                <a:cs typeface="+mn-cs"/>
              </a:rPr>
              <a:t>Tools for dispute prevention &amp; resolution</a:t>
            </a: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 workplace consultation &amp; cooperation arrangement(s), collective bargaining, HR policy that promotes social dialogue </a:t>
            </a: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for establishing the rules, rights &amp; obligations of the parties, </a:t>
            </a: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grievance handling procedure;</a:t>
            </a:r>
          </a:p>
          <a:p>
            <a:pPr marL="342900" indent="-342900">
              <a:spcBef>
                <a:spcPts val="1200"/>
              </a:spcBef>
              <a:buFont typeface="Wingdings" panose="05000000000000000000" pitchFamily="2" charset="2"/>
              <a:buChar char="Ø"/>
            </a:pPr>
            <a:r>
              <a:rPr lang="en-GB" sz="2300" b="0" dirty="0">
                <a:solidFill>
                  <a:schemeClr val="tx2"/>
                </a:solidFill>
                <a:latin typeface="Calibri" panose="020F0502020204030204" pitchFamily="34" charset="0"/>
                <a:cs typeface="Calibri" panose="020F0502020204030204" pitchFamily="34" charset="0"/>
              </a:rPr>
              <a:t>ILO does not prescribe any specific model of dispute resolution, but tripartite constituents have discussed this issue </a:t>
            </a:r>
            <a:r>
              <a:rPr lang="en-GB" sz="2300" dirty="0">
                <a:solidFill>
                  <a:schemeClr val="tx2"/>
                </a:solidFill>
                <a:latin typeface="Calibri" panose="020F0502020204030204" pitchFamily="34" charset="0"/>
                <a:cs typeface="Calibri" panose="020F0502020204030204" pitchFamily="34" charset="0"/>
              </a:rPr>
              <a:t>and come to recommend a number of principles relevant to designing dispute resolution system</a:t>
            </a:r>
            <a:r>
              <a:rPr lang="en-GB" sz="2300" b="0" dirty="0">
                <a:solidFill>
                  <a:schemeClr val="tx2"/>
                </a:solidFill>
                <a:latin typeface="Calibri" panose="020F0502020204030204" pitchFamily="34" charset="0"/>
                <a:cs typeface="Calibri" panose="020F0502020204030204" pitchFamily="34" charset="0"/>
              </a:rPr>
              <a:t>;</a:t>
            </a:r>
          </a:p>
          <a:p>
            <a:pPr marL="342900" indent="-342900">
              <a:spcBef>
                <a:spcPts val="0"/>
              </a:spcBef>
              <a:buFont typeface="Wingdings" panose="05000000000000000000" pitchFamily="2" charset="2"/>
              <a:buChar char="è"/>
            </a:pPr>
            <a:endParaRPr lang="en-GB" sz="2000" b="0" dirty="0">
              <a:solidFill>
                <a:schemeClr val="tx2"/>
              </a:solidFill>
              <a:latin typeface="Calibri" panose="020F0502020204030204" pitchFamily="34" charset="0"/>
              <a:cs typeface="Calibri" panose="020F0502020204030204" pitchFamily="34" charset="0"/>
            </a:endParaRPr>
          </a:p>
          <a:p>
            <a:pPr marL="342900" indent="-342900">
              <a:spcBef>
                <a:spcPts val="1200"/>
              </a:spcBef>
              <a:buFont typeface="Wingdings" panose="05000000000000000000" pitchFamily="2" charset="2"/>
              <a:buChar char="è"/>
            </a:pPr>
            <a:endParaRPr lang="en-US" sz="2800" b="0" i="1" dirty="0">
              <a:solidFill>
                <a:schemeClr val="tx2"/>
              </a:solidFill>
              <a:latin typeface="Calibri" panose="020F0502020204030204" pitchFamily="34" charset="0"/>
              <a:ea typeface="Noto Sans" panose="020B0502040504020204" pitchFamily="34"/>
              <a:cs typeface="Calibri" panose="020F0502020204030204" pitchFamily="34" charset="0"/>
            </a:endParaRPr>
          </a:p>
        </p:txBody>
      </p:sp>
    </p:spTree>
    <p:extLst>
      <p:ext uri="{BB962C8B-B14F-4D97-AF65-F5344CB8AC3E}">
        <p14:creationId xmlns:p14="http://schemas.microsoft.com/office/powerpoint/2010/main" val="3847806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327" y="411807"/>
            <a:ext cx="9637135" cy="998122"/>
          </a:xfrm>
        </p:spPr>
        <p:txBody>
          <a:bodyPr/>
          <a:lstStyle/>
          <a:p>
            <a:r>
              <a:rPr lang="en-GB" sz="3600" dirty="0">
                <a:effectLst>
                  <a:outerShdw blurRad="38100" dist="38100" dir="2700000" algn="tl">
                    <a:srgbClr val="000000">
                      <a:alpha val="43137"/>
                    </a:srgbClr>
                  </a:outerShdw>
                </a:effectLst>
                <a:latin typeface="Noto Sans" panose="020B0502040504020204" pitchFamily="34" charset="0"/>
                <a:ea typeface="Noto Sans" panose="020B0502040504020204" pitchFamily="34" charset="0"/>
                <a:cs typeface="Noto Sans" panose="020B0502040504020204" pitchFamily="34" charset="0"/>
              </a:rPr>
              <a:t>Key ILO Principles for prevention and settlement of industrial disputes</a:t>
            </a:r>
            <a:br>
              <a:rPr lang="en-GB" sz="3600" dirty="0">
                <a:effectLst>
                  <a:outerShdw blurRad="38100" dist="38100" dir="2700000" algn="tl">
                    <a:srgbClr val="000000">
                      <a:alpha val="43137"/>
                    </a:srgbClr>
                  </a:outerShdw>
                </a:effectLst>
                <a:latin typeface="Noto Sans" panose="020B0502040504020204" pitchFamily="34" charset="0"/>
                <a:ea typeface="Noto Sans" panose="020B0502040504020204" pitchFamily="34" charset="0"/>
                <a:cs typeface="Noto Sans" panose="020B0502040504020204" pitchFamily="34" charset="0"/>
              </a:rPr>
            </a:br>
            <a:endParaRPr lang="en-GB" sz="3600" dirty="0">
              <a:effectLst>
                <a:outerShdw blurRad="38100" dist="38100" dir="2700000" algn="tl">
                  <a:srgbClr val="000000">
                    <a:alpha val="43137"/>
                  </a:srgbClr>
                </a:outerShdw>
              </a:effectLst>
              <a:latin typeface="Noto Sans" panose="020B0502040504020204" pitchFamily="34" charset="0"/>
              <a:ea typeface="Noto Sans" panose="020B0502040504020204" pitchFamily="34" charset="0"/>
              <a:cs typeface="Noto Sans" panose="020B0502040504020204" pitchFamily="34" charset="0"/>
            </a:endParaRPr>
          </a:p>
        </p:txBody>
      </p:sp>
      <p:sp>
        <p:nvSpPr>
          <p:cNvPr id="3" name="Content Placeholder 2"/>
          <p:cNvSpPr>
            <a:spLocks noGrp="1"/>
          </p:cNvSpPr>
          <p:nvPr>
            <p:ph idx="1"/>
          </p:nvPr>
        </p:nvSpPr>
        <p:spPr>
          <a:xfrm>
            <a:off x="490538" y="1599417"/>
            <a:ext cx="11341244" cy="4463989"/>
          </a:xfrm>
        </p:spPr>
        <p:txBody>
          <a:bodyPr/>
          <a:lstStyle/>
          <a:p>
            <a:pPr marL="342900" lvl="0" indent="-342900">
              <a:spcBef>
                <a:spcPts val="600"/>
              </a:spcBef>
              <a:spcAft>
                <a:spcPts val="0"/>
              </a:spcAft>
              <a:buFont typeface="Wingdings" panose="05000000000000000000" pitchFamily="2" charset="2"/>
              <a:buChar char="Ø"/>
            </a:pPr>
            <a:r>
              <a:rPr lang="en-US" altLang="en-US" sz="2300" i="1" dirty="0">
                <a:solidFill>
                  <a:prstClr val="black"/>
                </a:solidFill>
                <a:latin typeface="Calibri"/>
              </a:rPr>
              <a:t>the best way to govern a relationship between parties is to allow them to regulate it themselves</a:t>
            </a:r>
            <a:r>
              <a:rPr lang="en-US" altLang="en-US" sz="2300" dirty="0">
                <a:solidFill>
                  <a:prstClr val="black"/>
                </a:solidFill>
                <a:latin typeface="Calibri"/>
              </a:rPr>
              <a:t> </a:t>
            </a:r>
            <a:r>
              <a:rPr lang="en-US" altLang="en-US" sz="2300" b="0" dirty="0">
                <a:solidFill>
                  <a:prstClr val="black"/>
                </a:solidFill>
                <a:latin typeface="Calibri"/>
              </a:rPr>
              <a:t>– that’s why ILO constituents agreed to develop &amp; adopt C 87 &amp; C 98 (to provide for Freedom of Association, </a:t>
            </a:r>
            <a:r>
              <a:rPr lang="en-GB" altLang="en-US" sz="2300" b="0" dirty="0">
                <a:solidFill>
                  <a:prstClr val="black"/>
                </a:solidFill>
                <a:latin typeface="Calibri"/>
              </a:rPr>
              <a:t>Right to Organise &amp; Collective Bargaining</a:t>
            </a:r>
            <a:r>
              <a:rPr lang="en-US" altLang="en-US" sz="2300" b="0" dirty="0">
                <a:solidFill>
                  <a:prstClr val="black"/>
                </a:solidFill>
                <a:latin typeface="Calibri"/>
              </a:rPr>
              <a:t>; </a:t>
            </a:r>
          </a:p>
          <a:p>
            <a:pPr marL="342900" indent="-342900">
              <a:spcBef>
                <a:spcPts val="800"/>
              </a:spcBef>
              <a:spcAft>
                <a:spcPts val="0"/>
              </a:spcAft>
              <a:buFont typeface="Wingdings" panose="05000000000000000000" pitchFamily="2" charset="2"/>
              <a:buChar char="Ø"/>
            </a:pPr>
            <a:r>
              <a:rPr lang="en-GB" altLang="en-US" sz="2300" dirty="0">
                <a:solidFill>
                  <a:prstClr val="black"/>
                </a:solidFill>
                <a:latin typeface="Calibri"/>
              </a:rPr>
              <a:t>Dispute Resolution:</a:t>
            </a:r>
            <a:r>
              <a:rPr lang="en-GB" altLang="en-US" sz="2300" b="0" dirty="0">
                <a:solidFill>
                  <a:prstClr val="black"/>
                </a:solidFill>
                <a:latin typeface="Calibri"/>
              </a:rPr>
              <a:t> b</a:t>
            </a:r>
            <a:r>
              <a:rPr lang="en-GB" sz="2300" b="0" dirty="0">
                <a:solidFill>
                  <a:schemeClr val="tx2"/>
                </a:solidFill>
                <a:latin typeface="Calibri" panose="020F0502020204030204" pitchFamily="34" charset="0"/>
                <a:cs typeface="Calibri" panose="020F0502020204030204" pitchFamily="34" charset="0"/>
              </a:rPr>
              <a:t>odies &amp; procedures for the settlement of labour disputes should be so conceived as to contribute to the promotion of </a:t>
            </a:r>
            <a:r>
              <a:rPr lang="en-GB" altLang="en-US" sz="2300" b="0" dirty="0">
                <a:solidFill>
                  <a:prstClr val="black"/>
                </a:solidFill>
                <a:latin typeface="Calibri"/>
              </a:rPr>
              <a:t>Collective Bargaining (C. No 154)</a:t>
            </a:r>
            <a:r>
              <a:rPr lang="en-GB" sz="2300" b="0" dirty="0">
                <a:solidFill>
                  <a:schemeClr val="tx2"/>
                </a:solidFill>
                <a:latin typeface="Calibri" panose="020F0502020204030204" pitchFamily="34" charset="0"/>
                <a:cs typeface="Calibri" panose="020F0502020204030204" pitchFamily="34" charset="0"/>
              </a:rPr>
              <a:t>;</a:t>
            </a:r>
            <a:endParaRPr lang="en-GB" sz="2300" b="0" i="1" dirty="0">
              <a:solidFill>
                <a:schemeClr val="tx2"/>
              </a:solidFill>
              <a:latin typeface="Calibri" panose="020F0502020204030204" pitchFamily="34" charset="0"/>
              <a:cs typeface="Calibri" panose="020F0502020204030204" pitchFamily="34" charset="0"/>
            </a:endParaRPr>
          </a:p>
          <a:p>
            <a:pPr marL="342900" indent="-342900">
              <a:spcBef>
                <a:spcPts val="800"/>
              </a:spcBef>
              <a:spcAft>
                <a:spcPts val="0"/>
              </a:spcAft>
              <a:buFont typeface="Wingdings" panose="05000000000000000000" pitchFamily="2" charset="2"/>
              <a:buChar char="Ø"/>
            </a:pPr>
            <a:r>
              <a:rPr lang="en-GB" altLang="en-US" sz="2300" dirty="0">
                <a:solidFill>
                  <a:prstClr val="black"/>
                </a:solidFill>
                <a:latin typeface="Calibri"/>
              </a:rPr>
              <a:t>Conciliation/Mediation</a:t>
            </a:r>
            <a:r>
              <a:rPr lang="en-GB" altLang="en-US" sz="2300" b="0" dirty="0">
                <a:solidFill>
                  <a:prstClr val="black"/>
                </a:solidFill>
                <a:latin typeface="Calibri"/>
              </a:rPr>
              <a:t> </a:t>
            </a:r>
            <a:r>
              <a:rPr lang="en-GB" altLang="en-US" sz="2300" b="0" u="sng" dirty="0">
                <a:solidFill>
                  <a:prstClr val="black"/>
                </a:solidFill>
                <a:latin typeface="Calibri"/>
              </a:rPr>
              <a:t>can be part of bargaining process provided they are voluntary</a:t>
            </a:r>
            <a:r>
              <a:rPr lang="en-GB" altLang="en-US" sz="2300" b="0" dirty="0">
                <a:solidFill>
                  <a:prstClr val="black"/>
                </a:solidFill>
                <a:latin typeface="Calibri"/>
              </a:rPr>
              <a:t> (R 92 recommends free, speedy &amp; voluntary conciliation/mediation/arbitration services); </a:t>
            </a:r>
          </a:p>
          <a:p>
            <a:pPr marL="342900" indent="-342900">
              <a:spcBef>
                <a:spcPts val="800"/>
              </a:spcBef>
              <a:spcAft>
                <a:spcPts val="0"/>
              </a:spcAft>
              <a:buFont typeface="Wingdings" panose="05000000000000000000" pitchFamily="2" charset="2"/>
              <a:buChar char="Ø"/>
            </a:pPr>
            <a:r>
              <a:rPr lang="en-US" sz="2300" dirty="0">
                <a:solidFill>
                  <a:prstClr val="black"/>
                </a:solidFill>
                <a:latin typeface="Calibri"/>
                <a:cs typeface="Calibri" panose="020F0502020204030204" pitchFamily="34" charset="0"/>
              </a:rPr>
              <a:t>Right to organize protests, including strike: </a:t>
            </a:r>
            <a:r>
              <a:rPr lang="en-US" sz="2300" b="0" dirty="0">
                <a:solidFill>
                  <a:prstClr val="black"/>
                </a:solidFill>
                <a:latin typeface="Calibri"/>
                <a:cs typeface="Calibri" panose="020F0502020204030204" pitchFamily="34" charset="0"/>
              </a:rPr>
              <a:t>necessary part of right to organize &amp; collective bargaining and relevant to dispute resolution; </a:t>
            </a:r>
            <a:r>
              <a:rPr lang="en-GB" sz="2300" b="0" dirty="0">
                <a:solidFill>
                  <a:schemeClr val="tx2"/>
                </a:solidFill>
                <a:latin typeface="Calibri" panose="020F0502020204030204" pitchFamily="34" charset="0"/>
                <a:cs typeface="Calibri" panose="020F0502020204030204" pitchFamily="34" charset="0"/>
              </a:rPr>
              <a:t>Where legitimate restrictions can be imposed (Ex. essential services), these should be accompanied by compensatory guarantees including conciliation and arbitration procedures that are: Adequate, Impartial, Speedy &amp; Enjoy the confidence of the parties;</a:t>
            </a:r>
          </a:p>
          <a:p>
            <a:pPr marL="342900" indent="-342900">
              <a:spcBef>
                <a:spcPts val="600"/>
              </a:spcBef>
              <a:spcAft>
                <a:spcPts val="0"/>
              </a:spcAft>
              <a:buFont typeface="Wingdings" panose="05000000000000000000" pitchFamily="2" charset="2"/>
              <a:buChar char="Ø"/>
            </a:pPr>
            <a:endParaRPr lang="en-GB" sz="2200" b="0" dirty="0">
              <a:solidFill>
                <a:schemeClr val="tx2"/>
              </a:solidFill>
              <a:latin typeface="Calibri" panose="020F0502020204030204" pitchFamily="34" charset="0"/>
              <a:cs typeface="Calibri" panose="020F0502020204030204" pitchFamily="34" charset="0"/>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5782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9745" y="432001"/>
            <a:ext cx="9041717" cy="681700"/>
          </a:xfrm>
        </p:spPr>
        <p:txBody>
          <a:bodyPr/>
          <a:lstStyle/>
          <a:p>
            <a:pPr>
              <a:lnSpc>
                <a:spcPct val="100000"/>
              </a:lnSpc>
            </a:pPr>
            <a:r>
              <a:rPr lang="en-GB" sz="3200" dirty="0">
                <a:effectLst>
                  <a:outerShdw blurRad="38100" dist="38100" dir="2700000" algn="tl">
                    <a:srgbClr val="000000">
                      <a:alpha val="43137"/>
                    </a:srgbClr>
                  </a:outerShdw>
                </a:effectLst>
              </a:rPr>
              <a:t>Other measures relevant to dispute resolution</a:t>
            </a:r>
          </a:p>
        </p:txBody>
      </p:sp>
      <p:sp>
        <p:nvSpPr>
          <p:cNvPr id="3" name="Content Placeholder 2"/>
          <p:cNvSpPr>
            <a:spLocks noGrp="1"/>
          </p:cNvSpPr>
          <p:nvPr>
            <p:ph idx="1"/>
          </p:nvPr>
        </p:nvSpPr>
        <p:spPr>
          <a:xfrm>
            <a:off x="568035" y="1466849"/>
            <a:ext cx="11236036" cy="4476753"/>
          </a:xfrm>
        </p:spPr>
        <p:txBody>
          <a:bodyPr/>
          <a:lstStyle/>
          <a:p>
            <a:pPr marL="342900" indent="-342900">
              <a:spcBef>
                <a:spcPts val="1200"/>
              </a:spcBef>
              <a:spcAft>
                <a:spcPts val="0"/>
              </a:spcAft>
              <a:buFont typeface="Wingdings" panose="05000000000000000000" pitchFamily="2" charset="2"/>
              <a:buChar char="Ø"/>
            </a:pPr>
            <a:r>
              <a:rPr lang="en-GB" sz="2400" dirty="0">
                <a:solidFill>
                  <a:schemeClr val="tx2"/>
                </a:solidFill>
                <a:latin typeface="Calibri" panose="020F0502020204030204" pitchFamily="34" charset="0"/>
                <a:cs typeface="Calibri" panose="020F0502020204030204" pitchFamily="34" charset="0"/>
              </a:rPr>
              <a:t>R. 130 on the Examination of Grievances: </a:t>
            </a:r>
            <a:r>
              <a:rPr lang="en-GB" sz="2400" b="0" dirty="0">
                <a:solidFill>
                  <a:schemeClr val="tx2"/>
                </a:solidFill>
                <a:latin typeface="Calibri" panose="020F0502020204030204" pitchFamily="34" charset="0"/>
                <a:cs typeface="Calibri" panose="020F0502020204030204" pitchFamily="34" charset="0"/>
              </a:rPr>
              <a:t>Encourages establishment of a grievance procedure at enterprise level as a first step before resorting to other procedures, such as courts or arbitration (applies to rights disputes); </a:t>
            </a:r>
            <a:endParaRPr lang="en-US" sz="2400" b="0" dirty="0">
              <a:solidFill>
                <a:schemeClr val="tx2"/>
              </a:solidFill>
              <a:latin typeface="Calibri" panose="020F0502020204030204" pitchFamily="34" charset="0"/>
              <a:cs typeface="Calibri" panose="020F0502020204030204" pitchFamily="34" charset="0"/>
            </a:endParaRPr>
          </a:p>
          <a:p>
            <a:pPr marL="342900" indent="-342900">
              <a:spcBef>
                <a:spcPts val="1200"/>
              </a:spcBef>
              <a:spcAft>
                <a:spcPts val="0"/>
              </a:spcAft>
              <a:buFont typeface="Wingdings" panose="05000000000000000000" pitchFamily="2" charset="2"/>
              <a:buChar char="Ø"/>
            </a:pPr>
            <a:r>
              <a:rPr lang="en-GB" sz="2400" dirty="0">
                <a:solidFill>
                  <a:schemeClr val="tx2"/>
                </a:solidFill>
                <a:latin typeface="Calibri" panose="020F0502020204030204" pitchFamily="34" charset="0"/>
                <a:cs typeface="Calibri" panose="020F0502020204030204" pitchFamily="34" charset="0"/>
              </a:rPr>
              <a:t>R. 94 on Co-operation at the Level of the Undertaking: </a:t>
            </a:r>
            <a:r>
              <a:rPr lang="en-GB" sz="2400" b="0" dirty="0">
                <a:solidFill>
                  <a:schemeClr val="tx2"/>
                </a:solidFill>
                <a:latin typeface="Calibri" panose="020F0502020204030204" pitchFamily="34" charset="0"/>
                <a:cs typeface="Calibri" panose="020F0502020204030204" pitchFamily="34" charset="0"/>
              </a:rPr>
              <a:t>encourages setting up consultation &amp; cooperation arrangements at enterprise level to promote labour-management dialogue for mutual benefit (on issues that are NOT within the scope of collective bargaining or dealt with by other machinery concerned with the determination of terms and conditions of employment); </a:t>
            </a:r>
          </a:p>
          <a:p>
            <a:pPr marL="342900" lvl="1" indent="-342900">
              <a:spcBef>
                <a:spcPts val="1200"/>
              </a:spcBef>
              <a:buFont typeface="Wingdings" panose="05000000000000000000" pitchFamily="2" charset="2"/>
              <a:buChar char="Ø"/>
            </a:pPr>
            <a:r>
              <a:rPr lang="en-GB" sz="2400" b="1" dirty="0">
                <a:solidFill>
                  <a:schemeClr val="tx2"/>
                </a:solidFill>
                <a:latin typeface="Calibri" panose="020F0502020204030204" pitchFamily="34" charset="0"/>
                <a:cs typeface="Calibri" panose="020F0502020204030204" pitchFamily="34" charset="0"/>
              </a:rPr>
              <a:t>R. 129 on Communications within the Undertaking: </a:t>
            </a:r>
            <a:r>
              <a:rPr lang="en-GB" sz="2400" dirty="0">
                <a:solidFill>
                  <a:schemeClr val="tx2"/>
                </a:solidFill>
                <a:latin typeface="Calibri" panose="020F0502020204030204" pitchFamily="34" charset="0"/>
                <a:cs typeface="Calibri" panose="020F0502020204030204" pitchFamily="34" charset="0"/>
              </a:rPr>
              <a:t>recommends formulating communication policy – in consultations with workers' representatives – to create an environment of mutual understanding and confidence within undertakings. </a:t>
            </a:r>
            <a:endParaRPr lang="en-US" sz="2400" dirty="0">
              <a:solidFill>
                <a:schemeClr val="tx2"/>
              </a:solidFill>
              <a:latin typeface="Calibri" panose="020F0502020204030204" pitchFamily="34" charset="0"/>
              <a:cs typeface="Calibri" panose="020F0502020204030204" pitchFamily="34" charset="0"/>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1200" cap="none" spc="0" normalizeH="0" baseline="0" noProof="0" dirty="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575290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32000"/>
            <a:ext cx="9544049" cy="667867"/>
          </a:xfrm>
        </p:spPr>
        <p:txBody>
          <a:bodyPr/>
          <a:lstStyle/>
          <a:p>
            <a:pPr>
              <a:lnSpc>
                <a:spcPct val="100000"/>
              </a:lnSpc>
            </a:pPr>
            <a:r>
              <a:rPr lang="en-GB" sz="3500" dirty="0">
                <a:effectLst>
                  <a:outerShdw blurRad="38100" dist="38100" dir="2700000" algn="tl">
                    <a:srgbClr val="000000">
                      <a:alpha val="43137"/>
                    </a:srgbClr>
                  </a:outerShdw>
                </a:effectLst>
              </a:rPr>
              <a:t>Assessing Dispute Resolution Mechanisms</a:t>
            </a:r>
          </a:p>
        </p:txBody>
      </p:sp>
      <p:sp>
        <p:nvSpPr>
          <p:cNvPr id="3" name="Content Placeholder 2"/>
          <p:cNvSpPr>
            <a:spLocks noGrp="1"/>
          </p:cNvSpPr>
          <p:nvPr>
            <p:ph idx="1"/>
          </p:nvPr>
        </p:nvSpPr>
        <p:spPr>
          <a:xfrm>
            <a:off x="490538" y="1228725"/>
            <a:ext cx="11283646" cy="4720013"/>
          </a:xfrm>
        </p:spPr>
        <p:txBody>
          <a:bodyPr/>
          <a:lstStyle/>
          <a:p>
            <a:pPr marL="342900" marR="0" lvl="0" indent="-342900" algn="l" defTabSz="914400" rtl="0" eaLnBrk="1" fontAlgn="auto" latinLnBrk="0" hangingPunct="1">
              <a:spcBef>
                <a:spcPts val="0"/>
              </a:spcBef>
              <a:buClrTx/>
              <a:buSzTx/>
              <a:buFont typeface="Wingdings" panose="05000000000000000000" pitchFamily="2" charset="2"/>
              <a:buChar char="Ø"/>
              <a:tabLst/>
              <a:defRPr/>
            </a:pPr>
            <a:r>
              <a:rPr kumimoji="0" lang="en-GB" sz="2400" b="0" u="none" strike="noStrike" kern="1200" cap="none" spc="0" normalizeH="0" baseline="0" noProof="0" dirty="0">
                <a:ln>
                  <a:noFill/>
                </a:ln>
                <a:solidFill>
                  <a:prstClr val="black"/>
                </a:solidFill>
                <a:effectLst/>
                <a:uLnTx/>
                <a:uFillTx/>
                <a:latin typeface="Calibri" panose="020F0502020204030204"/>
                <a:ea typeface="+mn-ea"/>
                <a:cs typeface="+mn-cs"/>
              </a:rPr>
              <a:t>Most Asian countries have labour dispute settlement arrangements and procedures; </a:t>
            </a:r>
          </a:p>
          <a:p>
            <a:pPr marL="342900" marR="0" lvl="0" indent="-342900" algn="l" defTabSz="914400" rtl="0" eaLnBrk="1" fontAlgn="auto" latinLnBrk="0" hangingPunct="1">
              <a:spcBef>
                <a:spcPts val="600"/>
              </a:spcBef>
              <a:buClrTx/>
              <a:buSzTx/>
              <a:buFont typeface="Wingdings" panose="05000000000000000000" pitchFamily="2" charset="2"/>
              <a:buChar char="Ø"/>
              <a:tabLst/>
              <a:defRPr/>
            </a:pPr>
            <a:r>
              <a:rPr kumimoji="0" lang="en-GB" sz="2400" u="none" strike="noStrike" kern="1200" cap="none" spc="0" normalizeH="0" baseline="0" noProof="0" dirty="0">
                <a:ln>
                  <a:noFill/>
                </a:ln>
                <a:solidFill>
                  <a:prstClr val="black"/>
                </a:solidFill>
                <a:effectLst/>
                <a:uLnTx/>
                <a:uFillTx/>
                <a:latin typeface="Calibri" panose="020F0502020204030204"/>
                <a:ea typeface="+mn-ea"/>
                <a:cs typeface="+mn-cs"/>
              </a:rPr>
              <a:t>How effective are these? </a:t>
            </a:r>
            <a:r>
              <a:rPr lang="en-GB" sz="2400" dirty="0">
                <a:solidFill>
                  <a:prstClr val="black"/>
                </a:solidFill>
                <a:latin typeface="Calibri" panose="020F0502020204030204"/>
              </a:rPr>
              <a:t>Possible criteria for comparing:</a:t>
            </a:r>
          </a:p>
          <a:p>
            <a:pPr marL="594900" lvl="2" indent="-342900">
              <a:spcBef>
                <a:spcPts val="0"/>
              </a:spcBef>
              <a:spcAft>
                <a:spcPts val="600"/>
              </a:spcAft>
              <a:buClr>
                <a:schemeClr val="tx2"/>
              </a:buClr>
              <a:buFont typeface="Calibri" panose="020F0502020204030204" pitchFamily="34" charset="0"/>
              <a:buChar char="→"/>
              <a:defRPr/>
            </a:pPr>
            <a:r>
              <a:rPr lang="en-GB" sz="2400" b="0" dirty="0">
                <a:solidFill>
                  <a:prstClr val="black"/>
                </a:solidFill>
                <a:latin typeface="Calibri" panose="020F0502020204030204"/>
              </a:rPr>
              <a:t>transaction costs (time, money, emotional energy expended in disputing); </a:t>
            </a:r>
          </a:p>
          <a:p>
            <a:pPr marL="594900" lvl="2" indent="-342900">
              <a:spcBef>
                <a:spcPts val="0"/>
              </a:spcBef>
              <a:spcAft>
                <a:spcPts val="600"/>
              </a:spcAft>
              <a:buClr>
                <a:schemeClr val="tx2"/>
              </a:buClr>
              <a:buFont typeface="Calibri" panose="020F0502020204030204" pitchFamily="34" charset="0"/>
              <a:buChar char="→"/>
              <a:defRPr/>
            </a:pPr>
            <a:r>
              <a:rPr lang="en-GB" sz="2400" b="0" dirty="0">
                <a:solidFill>
                  <a:prstClr val="black"/>
                </a:solidFill>
                <a:latin typeface="Calibri" panose="020F0502020204030204"/>
              </a:rPr>
              <a:t>satisfaction with outcome(s) - parties mutual satisfaction with the result;</a:t>
            </a:r>
          </a:p>
          <a:p>
            <a:pPr marL="594900" lvl="2" indent="-342900">
              <a:spcBef>
                <a:spcPts val="0"/>
              </a:spcBef>
              <a:spcAft>
                <a:spcPts val="600"/>
              </a:spcAft>
              <a:buClr>
                <a:schemeClr val="tx2"/>
              </a:buClr>
              <a:buFont typeface="Calibri" panose="020F0502020204030204" pitchFamily="34" charset="0"/>
              <a:buChar char="→"/>
              <a:defRPr/>
            </a:pPr>
            <a:r>
              <a:rPr lang="en-GB" sz="2400" b="0" dirty="0">
                <a:solidFill>
                  <a:prstClr val="black"/>
                </a:solidFill>
                <a:latin typeface="Calibri" panose="020F0502020204030204"/>
              </a:rPr>
              <a:t>effect on the relationship (causes bitterness/resentments or cooperation, improved motivation to work, etc); </a:t>
            </a:r>
          </a:p>
          <a:p>
            <a:pPr marL="594900" lvl="2" indent="-342900">
              <a:spcBef>
                <a:spcPts val="0"/>
              </a:spcBef>
              <a:spcAft>
                <a:spcPts val="600"/>
              </a:spcAft>
              <a:buClr>
                <a:schemeClr val="tx2"/>
              </a:buClr>
              <a:buFont typeface="Calibri" panose="020F0502020204030204" pitchFamily="34" charset="0"/>
              <a:buChar char="→"/>
              <a:defRPr/>
            </a:pPr>
            <a:r>
              <a:rPr lang="en-GB" sz="2400" b="0" dirty="0">
                <a:solidFill>
                  <a:prstClr val="black"/>
                </a:solidFill>
                <a:latin typeface="Calibri" panose="020F0502020204030204"/>
              </a:rPr>
              <a:t>recurrence of disputes; </a:t>
            </a:r>
          </a:p>
          <a:p>
            <a:pPr marL="594900" lvl="2" indent="-342900">
              <a:spcBef>
                <a:spcPts val="0"/>
              </a:spcBef>
              <a:spcAft>
                <a:spcPts val="600"/>
              </a:spcAft>
              <a:buClr>
                <a:schemeClr val="tx2"/>
              </a:buClr>
              <a:buFont typeface="Calibri" panose="020F0502020204030204" pitchFamily="34" charset="0"/>
              <a:buChar char="→"/>
              <a:defRPr/>
            </a:pPr>
            <a:r>
              <a:rPr lang="en-GB" sz="2400" dirty="0">
                <a:solidFill>
                  <a:prstClr val="black"/>
                </a:solidFill>
                <a:latin typeface="Calibri" panose="020F0502020204030204"/>
              </a:rPr>
              <a:t>Any other criteria? </a:t>
            </a:r>
            <a:endParaRPr lang="en-GB" sz="2400" b="0" dirty="0">
              <a:solidFill>
                <a:prstClr val="black"/>
              </a:solidFill>
              <a:latin typeface="Calibri" panose="020F0502020204030204"/>
            </a:endParaRPr>
          </a:p>
          <a:p>
            <a:pPr marL="342900" lvl="1" indent="-342900">
              <a:buClr>
                <a:schemeClr val="tx2"/>
              </a:buClr>
              <a:buFont typeface="Wingdings" panose="05000000000000000000" pitchFamily="2" charset="2"/>
              <a:buChar char="Ø"/>
              <a:defRPr/>
            </a:pPr>
            <a:r>
              <a:rPr lang="en-GB" sz="2400" b="0" dirty="0">
                <a:solidFill>
                  <a:prstClr val="black"/>
                </a:solidFill>
                <a:latin typeface="Calibri" panose="020F0502020204030204"/>
              </a:rPr>
              <a:t>What is the experience of the countries in regard to the above? Is there any DRS that meets all of the above criteria? </a:t>
            </a:r>
            <a:endParaRPr kumimoji="0" lang="en-GB" sz="2400" b="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0" algn="l" defTabSz="914400" rtl="0" eaLnBrk="1" fontAlgn="auto" latinLnBrk="0" hangingPunct="1">
              <a:lnSpc>
                <a:spcPct val="90000"/>
              </a:lnSpc>
              <a:spcBef>
                <a:spcPts val="1600"/>
              </a:spcBef>
              <a:spcAft>
                <a:spcPts val="0"/>
              </a:spcAft>
              <a:buClrTx/>
              <a:buSzTx/>
              <a:tabLst/>
              <a:defRPr/>
            </a:pPr>
            <a:endParaRPr kumimoji="0" lang="en-GB" sz="2000" b="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95059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9745" y="432001"/>
            <a:ext cx="9041717" cy="681700"/>
          </a:xfrm>
        </p:spPr>
        <p:txBody>
          <a:bodyPr/>
          <a:lstStyle/>
          <a:p>
            <a:pPr>
              <a:lnSpc>
                <a:spcPct val="100000"/>
              </a:lnSpc>
            </a:pPr>
            <a:r>
              <a:rPr lang="en-GB" sz="3200" dirty="0">
                <a:effectLst>
                  <a:outerShdw blurRad="38100" dist="38100" dir="2700000" algn="tl">
                    <a:srgbClr val="000000">
                      <a:alpha val="43137"/>
                    </a:srgbClr>
                  </a:outerShdw>
                </a:effectLst>
              </a:rPr>
              <a:t>Issues for discussion:</a:t>
            </a:r>
          </a:p>
        </p:txBody>
      </p:sp>
      <p:sp>
        <p:nvSpPr>
          <p:cNvPr id="3" name="Content Placeholder 2"/>
          <p:cNvSpPr>
            <a:spLocks noGrp="1"/>
          </p:cNvSpPr>
          <p:nvPr>
            <p:ph idx="1"/>
          </p:nvPr>
        </p:nvSpPr>
        <p:spPr>
          <a:xfrm>
            <a:off x="723899" y="1390649"/>
            <a:ext cx="10706101" cy="4133851"/>
          </a:xfrm>
        </p:spPr>
        <p:txBody>
          <a:bodyPr/>
          <a:lstStyle/>
          <a:p>
            <a:pPr marL="342900" marR="0" lvl="0" indent="-342900" algn="l" defTabSz="914400" rtl="0" eaLnBrk="1" fontAlgn="auto" latinLnBrk="0" hangingPunct="1">
              <a:spcBef>
                <a:spcPts val="0"/>
              </a:spcBef>
              <a:buClrTx/>
              <a:buSzTx/>
              <a:buFont typeface="Wingdings" panose="05000000000000000000" pitchFamily="2" charset="2"/>
              <a:buChar char="Ø"/>
              <a:tabLst/>
              <a:defRPr/>
            </a:pPr>
            <a:r>
              <a:rPr kumimoji="0" lang="en-GB" sz="2200" b="0" u="none" strike="noStrike" kern="1200" cap="none" spc="0" normalizeH="0" baseline="0" noProof="0" dirty="0">
                <a:ln>
                  <a:noFill/>
                </a:ln>
                <a:solidFill>
                  <a:prstClr val="black"/>
                </a:solidFill>
                <a:effectLst/>
                <a:uLnTx/>
                <a:uFillTx/>
                <a:latin typeface="Calibri" panose="020F0502020204030204"/>
                <a:ea typeface="+mn-ea"/>
                <a:cs typeface="+mn-cs"/>
              </a:rPr>
              <a:t>In most South East Asian countries – 3 levels and procedures of dispute resolution: bipartite, intervention of MoL and Judicial/legal adjudication – most disputes are resolved at what level? Which is most effective? </a:t>
            </a:r>
          </a:p>
          <a:p>
            <a:pPr marL="342900" indent="-342900">
              <a:spcBef>
                <a:spcPts val="1200"/>
              </a:spcBef>
              <a:buFont typeface="Wingdings" panose="05000000000000000000" pitchFamily="2" charset="2"/>
              <a:buChar char="Ø"/>
            </a:pPr>
            <a:r>
              <a:rPr kumimoji="0" lang="en-GB" sz="2200" b="0" i="1" u="none" strike="noStrike" kern="1200" cap="none" spc="0" normalizeH="0" baseline="0" noProof="0" dirty="0">
                <a:ln>
                  <a:noFill/>
                </a:ln>
                <a:solidFill>
                  <a:prstClr val="black"/>
                </a:solidFill>
                <a:effectLst/>
                <a:uLnTx/>
                <a:uFillTx/>
                <a:latin typeface="Calibri" panose="020F0502020204030204"/>
                <a:ea typeface="+mn-ea"/>
                <a:cs typeface="+mn-cs"/>
              </a:rPr>
              <a:t>Labour disputes should be negotiated, not litigated – do you agree?  </a:t>
            </a:r>
            <a:r>
              <a:rPr kumimoji="0" lang="en-GB" sz="2200" b="0" u="none" strike="noStrike" kern="1200" cap="none" spc="0" normalizeH="0" baseline="0" noProof="0" dirty="0">
                <a:ln>
                  <a:noFill/>
                </a:ln>
                <a:solidFill>
                  <a:prstClr val="black"/>
                </a:solidFill>
                <a:effectLst/>
                <a:uLnTx/>
                <a:uFillTx/>
                <a:latin typeface="Calibri" panose="020F0502020204030204"/>
                <a:ea typeface="+mn-ea"/>
                <a:cs typeface="+mn-cs"/>
              </a:rPr>
              <a:t>If yes,</a:t>
            </a:r>
            <a:r>
              <a:rPr kumimoji="0" lang="en-GB" sz="2200" b="0" i="1" u="none" strike="noStrike" kern="1200" cap="none" spc="0" normalizeH="0" baseline="0" noProof="0" dirty="0">
                <a:ln>
                  <a:noFill/>
                </a:ln>
                <a:solidFill>
                  <a:prstClr val="black"/>
                </a:solidFill>
                <a:effectLst/>
                <a:uLnTx/>
                <a:uFillTx/>
                <a:latin typeface="Calibri" panose="020F0502020204030204"/>
                <a:ea typeface="+mn-ea"/>
                <a:cs typeface="+mn-cs"/>
              </a:rPr>
              <a:t> </a:t>
            </a:r>
            <a:r>
              <a:rPr lang="en-GB" sz="2200" b="0" i="1" dirty="0">
                <a:solidFill>
                  <a:prstClr val="black"/>
                </a:solidFill>
                <a:latin typeface="Calibri" panose="020F0502020204030204"/>
              </a:rPr>
              <a:t>w</a:t>
            </a:r>
            <a:r>
              <a:rPr kumimoji="0" lang="en-GB" sz="2200" b="0" u="none" strike="noStrike" kern="1200" cap="none" spc="0" normalizeH="0" baseline="0" noProof="0" dirty="0">
                <a:ln>
                  <a:noFill/>
                </a:ln>
                <a:solidFill>
                  <a:prstClr val="black"/>
                </a:solidFill>
                <a:effectLst/>
                <a:uLnTx/>
                <a:uFillTx/>
                <a:latin typeface="Calibri" panose="020F0502020204030204"/>
                <a:ea typeface="+mn-ea"/>
                <a:cs typeface="+mn-cs"/>
              </a:rPr>
              <a:t>hat obstacles hinder the use of </a:t>
            </a:r>
            <a:r>
              <a:rPr lang="en-GB" sz="2200" b="0" dirty="0">
                <a:solidFill>
                  <a:prstClr val="black"/>
                </a:solidFill>
                <a:latin typeface="Calibri" panose="020F0502020204030204"/>
              </a:rPr>
              <a:t>collective bargaining as a dispute resolution mechanism? </a:t>
            </a:r>
          </a:p>
          <a:p>
            <a:pPr marL="342900" indent="-342900">
              <a:spcBef>
                <a:spcPts val="1200"/>
              </a:spcBef>
              <a:buFont typeface="Wingdings" panose="05000000000000000000" pitchFamily="2" charset="2"/>
              <a:buChar char="Ø"/>
            </a:pPr>
            <a:r>
              <a:rPr lang="en-GB" sz="2200" b="0" dirty="0">
                <a:solidFill>
                  <a:prstClr val="black"/>
                </a:solidFill>
                <a:latin typeface="Calibri" panose="020F0502020204030204"/>
              </a:rPr>
              <a:t>Labour Mediation as a dispute resolution method:</a:t>
            </a:r>
            <a:r>
              <a:rPr kumimoji="0" lang="en-GB" sz="2200" b="0" i="0" u="none" strike="noStrike" kern="120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Do Employers and workers prefer labour mediation? Or they prefer going to the court for settlement of disputes? </a:t>
            </a:r>
            <a:r>
              <a:rPr lang="en-GB" sz="2200" b="0" dirty="0">
                <a:solidFill>
                  <a:prstClr val="black"/>
                </a:solidFill>
                <a:latin typeface="Calibri" panose="020F0502020204030204"/>
              </a:rPr>
              <a:t>how can labour mediation be made more effective?  </a:t>
            </a:r>
          </a:p>
          <a:p>
            <a:pPr marL="342900" indent="-342900">
              <a:spcBef>
                <a:spcPts val="1200"/>
              </a:spcBef>
              <a:spcAft>
                <a:spcPts val="0"/>
              </a:spcAft>
              <a:buFont typeface="Wingdings" panose="05000000000000000000" pitchFamily="2" charset="2"/>
              <a:buChar char="Ø"/>
            </a:pPr>
            <a:endParaRPr lang="en-US" sz="2400" dirty="0">
              <a:solidFill>
                <a:schemeClr val="tx2"/>
              </a:solidFill>
              <a:latin typeface="Calibri" panose="020F0502020204030204" pitchFamily="34" charset="0"/>
              <a:cs typeface="Calibri" panose="020F0502020204030204" pitchFamily="34" charset="0"/>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800" b="0" i="0" u="none" strike="noStrike" kern="1200" cap="none" spc="0" normalizeH="0" baseline="0" noProof="0" dirty="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4498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97266D-16E2-42F8-9983-9E1FE626E02D}"/>
              </a:ext>
            </a:extLst>
          </p:cNvPr>
          <p:cNvSpPr>
            <a:spLocks noGrp="1"/>
          </p:cNvSpPr>
          <p:nvPr>
            <p:ph idx="1"/>
          </p:nvPr>
        </p:nvSpPr>
        <p:spPr>
          <a:xfrm>
            <a:off x="954155" y="1762124"/>
            <a:ext cx="10469218" cy="3552825"/>
          </a:xfrm>
        </p:spPr>
        <p:txBody>
          <a:bodyPr/>
          <a:lstStyle/>
          <a:p>
            <a:r>
              <a:rPr lang="en-GB" sz="2800" b="0" u="sng" dirty="0">
                <a:solidFill>
                  <a:schemeClr val="tx2"/>
                </a:solidFill>
                <a:latin typeface="Comic Sans MS" panose="030F0702030302020204" pitchFamily="66" charset="0"/>
              </a:rPr>
              <a:t>Concluding Remark:</a:t>
            </a:r>
          </a:p>
          <a:p>
            <a:r>
              <a:rPr lang="en-GB" sz="2800" dirty="0">
                <a:latin typeface="Comic Sans MS" panose="030F0702030302020204" pitchFamily="66" charset="0"/>
              </a:rPr>
              <a:t>What kind of conflicts we have on hand is not important. How the parties conduct themselves while resolving it is more important. The values we declare and adhere to while resolving conflicts set the tone for building workplace culture and relations.</a:t>
            </a:r>
          </a:p>
          <a:p>
            <a:pPr marL="0" lvl="5" indent="0">
              <a:buNone/>
            </a:pPr>
            <a:r>
              <a:rPr lang="en-GB" sz="2400" dirty="0">
                <a:latin typeface="Comic Sans MS" panose="030F0702030302020204" pitchFamily="66" charset="0"/>
              </a:rPr>
              <a:t>	</a:t>
            </a:r>
            <a:r>
              <a:rPr lang="en-GB" sz="2000" dirty="0">
                <a:latin typeface="Comic Sans MS" panose="030F0702030302020204" pitchFamily="66" charset="0"/>
              </a:rPr>
              <a:t>- Vivek S Patwardhan, Specialist, Human Resources and Employee Relations  </a:t>
            </a:r>
          </a:p>
          <a:p>
            <a:pPr marL="0" lvl="5" indent="0">
              <a:buNone/>
            </a:pPr>
            <a:endParaRPr lang="en-GB" sz="2400" dirty="0">
              <a:latin typeface="Comic Sans MS" panose="030F0702030302020204" pitchFamily="66" charset="0"/>
            </a:endParaRPr>
          </a:p>
          <a:p>
            <a:pPr marL="0" lvl="5" indent="0">
              <a:buNone/>
            </a:pPr>
            <a:endParaRPr lang="en-GB" sz="2400" dirty="0">
              <a:latin typeface="Comic Sans MS" panose="030F0702030302020204" pitchFamily="66" charset="0"/>
            </a:endParaRPr>
          </a:p>
        </p:txBody>
      </p:sp>
      <p:sp>
        <p:nvSpPr>
          <p:cNvPr id="4" name="Date Placeholder 3">
            <a:extLst>
              <a:ext uri="{FF2B5EF4-FFF2-40B4-BE49-F238E27FC236}">
                <a16:creationId xmlns:a16="http://schemas.microsoft.com/office/drawing/2014/main" id="{4D517626-F88F-42F9-A238-A4D7FECEFBFC}"/>
              </a:ext>
            </a:extLst>
          </p:cNvPr>
          <p:cNvSpPr>
            <a:spLocks noGrp="1"/>
          </p:cNvSpPr>
          <p:nvPr>
            <p:ph type="dt" sz="half" idx="10"/>
          </p:nvPr>
        </p:nvSpPr>
        <p:spPr/>
        <p:txBody>
          <a:bodyPr/>
          <a:lstStyle/>
          <a:p>
            <a:r>
              <a:rPr lang="en-GB"/>
              <a:t>Date: Monday / 01 / October / 2019</a:t>
            </a:r>
            <a:endParaRPr lang="en-GB" dirty="0"/>
          </a:p>
        </p:txBody>
      </p:sp>
      <p:sp>
        <p:nvSpPr>
          <p:cNvPr id="5" name="Footer Placeholder 4">
            <a:extLst>
              <a:ext uri="{FF2B5EF4-FFF2-40B4-BE49-F238E27FC236}">
                <a16:creationId xmlns:a16="http://schemas.microsoft.com/office/drawing/2014/main" id="{6FD399BD-756D-4671-8EF0-274B4738CFF5}"/>
              </a:ext>
            </a:extLst>
          </p:cNvPr>
          <p:cNvSpPr>
            <a:spLocks noGrp="1"/>
          </p:cNvSpPr>
          <p:nvPr>
            <p:ph type="ftr" sz="quarter" idx="11"/>
          </p:nvPr>
        </p:nvSpPr>
        <p:spPr/>
        <p:txBody>
          <a:bodyPr/>
          <a:lstStyle/>
          <a:p>
            <a:r>
              <a:rPr lang="en-GB"/>
              <a:t>Advancing social justice, promoting decent work</a:t>
            </a:r>
            <a:endParaRPr lang="en-GB" dirty="0"/>
          </a:p>
        </p:txBody>
      </p:sp>
      <p:sp>
        <p:nvSpPr>
          <p:cNvPr id="6" name="Slide Number Placeholder 5">
            <a:extLst>
              <a:ext uri="{FF2B5EF4-FFF2-40B4-BE49-F238E27FC236}">
                <a16:creationId xmlns:a16="http://schemas.microsoft.com/office/drawing/2014/main" id="{8511A6A5-EB9A-41C4-B465-9EF5377AF475}"/>
              </a:ext>
            </a:extLst>
          </p:cNvPr>
          <p:cNvSpPr>
            <a:spLocks noGrp="1"/>
          </p:cNvSpPr>
          <p:nvPr>
            <p:ph type="sldNum" sz="quarter" idx="12"/>
          </p:nvPr>
        </p:nvSpPr>
        <p:spPr/>
        <p:txBody>
          <a:bodyPr/>
          <a:lstStyle/>
          <a:p>
            <a:fld id="{856227C0-AD57-4F9B-BAE3-EEFB0D0EE427}" type="slidenum">
              <a:rPr lang="en-GB" smtClean="0"/>
              <a:t>8</a:t>
            </a:fld>
            <a:endParaRPr lang="en-GB" dirty="0"/>
          </a:p>
        </p:txBody>
      </p:sp>
    </p:spTree>
    <p:extLst>
      <p:ext uri="{BB962C8B-B14F-4D97-AF65-F5344CB8AC3E}">
        <p14:creationId xmlns:p14="http://schemas.microsoft.com/office/powerpoint/2010/main" val="3970393380"/>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999</Words>
  <Application>Microsoft Office PowerPoint</Application>
  <PresentationFormat>Widescreen</PresentationFormat>
  <Paragraphs>71</Paragraphs>
  <Slides>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Comic Sans MS</vt:lpstr>
      <vt:lpstr>Noto Sans</vt:lpstr>
      <vt:lpstr>Wingdings</vt:lpstr>
      <vt:lpstr>Wingdings 3</vt:lpstr>
      <vt:lpstr>ILO 2020</vt:lpstr>
      <vt:lpstr>Preventing &amp; Resolving Labour disputes: Key ILO Principles for  Disputes Prevention &amp; Resolution</vt:lpstr>
      <vt:lpstr>Addressing Grievances &amp; Disputes necessary  for sound &amp; productive employment relations</vt:lpstr>
      <vt:lpstr>Preventing &amp; Resolving Labour disputes</vt:lpstr>
      <vt:lpstr>Key ILO Principles for prevention and settlement of industrial disputes </vt:lpstr>
      <vt:lpstr>Other measures relevant to dispute resolution</vt:lpstr>
      <vt:lpstr>Assessing Dispute Resolution Mechanisms</vt:lpstr>
      <vt:lpstr>Issues for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&amp; Resolving Labour disputes: Key ILO Principles for  Disputes Prevention &amp; Resolution</dc:title>
  <dc:creator>Kumar, Arun</dc:creator>
  <cp:lastModifiedBy>Kumar, Arun</cp:lastModifiedBy>
  <cp:revision>1</cp:revision>
  <dcterms:created xsi:type="dcterms:W3CDTF">2023-02-10T12:07:00Z</dcterms:created>
  <dcterms:modified xsi:type="dcterms:W3CDTF">2023-02-14T07:02:37Z</dcterms:modified>
</cp:coreProperties>
</file>