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7" r:id="rId5"/>
    <p:sldId id="256" r:id="rId6"/>
    <p:sldId id="295" r:id="rId7"/>
    <p:sldId id="545" r:id="rId8"/>
    <p:sldId id="539" r:id="rId9"/>
    <p:sldId id="312" r:id="rId10"/>
    <p:sldId id="542" r:id="rId11"/>
    <p:sldId id="340" r:id="rId12"/>
    <p:sldId id="551" r:id="rId13"/>
    <p:sldId id="546" r:id="rId14"/>
    <p:sldId id="547" r:id="rId15"/>
    <p:sldId id="549" r:id="rId16"/>
    <p:sldId id="548" r:id="rId17"/>
    <p:sldId id="552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2E290D-B5BB-41C1-A4D3-4537D6468630}" v="8" dt="2023-02-16T03:05:11.0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4643" autoAdjust="0"/>
  </p:normalViewPr>
  <p:slideViewPr>
    <p:cSldViewPr snapToGrid="0">
      <p:cViewPr varScale="1">
        <p:scale>
          <a:sx n="98" d="100"/>
          <a:sy n="98" d="100"/>
        </p:scale>
        <p:origin x="840" y="72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>
        <p:scale>
          <a:sx n="93" d="100"/>
          <a:sy n="93" d="100"/>
        </p:scale>
        <p:origin x="2046" y="-21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jita, Yuka" userId="a478c6b1-2685-4a50-b4d4-bfbd5d01e903" providerId="ADAL" clId="{6B2E290D-B5BB-41C1-A4D3-4537D6468630}"/>
    <pc:docChg chg="modSld">
      <pc:chgData name="Ujita, Yuka" userId="a478c6b1-2685-4a50-b4d4-bfbd5d01e903" providerId="ADAL" clId="{6B2E290D-B5BB-41C1-A4D3-4537D6468630}" dt="2023-02-16T03:05:11.095" v="76" actId="20577"/>
      <pc:docMkLst>
        <pc:docMk/>
      </pc:docMkLst>
      <pc:sldChg chg="modSp mod">
        <pc:chgData name="Ujita, Yuka" userId="a478c6b1-2685-4a50-b4d4-bfbd5d01e903" providerId="ADAL" clId="{6B2E290D-B5BB-41C1-A4D3-4537D6468630}" dt="2023-02-16T03:05:11.095" v="76" actId="20577"/>
        <pc:sldMkLst>
          <pc:docMk/>
          <pc:sldMk cId="596232092" sldId="548"/>
        </pc:sldMkLst>
        <pc:spChg chg="mod">
          <ac:chgData name="Ujita, Yuka" userId="a478c6b1-2685-4a50-b4d4-bfbd5d01e903" providerId="ADAL" clId="{6B2E290D-B5BB-41C1-A4D3-4537D6468630}" dt="2023-02-16T03:03:43.191" v="68" actId="20577"/>
          <ac:spMkLst>
            <pc:docMk/>
            <pc:sldMk cId="596232092" sldId="548"/>
            <ac:spMk id="4" creationId="{00000000-0000-0000-0000-000000000000}"/>
          </ac:spMkLst>
        </pc:spChg>
        <pc:spChg chg="mod">
          <ac:chgData name="Ujita, Yuka" userId="a478c6b1-2685-4a50-b4d4-bfbd5d01e903" providerId="ADAL" clId="{6B2E290D-B5BB-41C1-A4D3-4537D6468630}" dt="2023-02-16T03:05:11.095" v="76" actId="20577"/>
          <ac:spMkLst>
            <pc:docMk/>
            <pc:sldMk cId="596232092" sldId="548"/>
            <ac:spMk id="5" creationId="{00000000-0000-0000-0000-000000000000}"/>
          </ac:spMkLst>
        </pc:spChg>
      </pc:sldChg>
      <pc:sldChg chg="modSp mod">
        <pc:chgData name="Ujita, Yuka" userId="a478c6b1-2685-4a50-b4d4-bfbd5d01e903" providerId="ADAL" clId="{6B2E290D-B5BB-41C1-A4D3-4537D6468630}" dt="2023-02-16T02:59:39.101" v="1" actId="20577"/>
        <pc:sldMkLst>
          <pc:docMk/>
          <pc:sldMk cId="946154038" sldId="549"/>
        </pc:sldMkLst>
        <pc:spChg chg="mod">
          <ac:chgData name="Ujita, Yuka" userId="a478c6b1-2685-4a50-b4d4-bfbd5d01e903" providerId="ADAL" clId="{6B2E290D-B5BB-41C1-A4D3-4537D6468630}" dt="2023-02-16T02:59:39.101" v="1" actId="20577"/>
          <ac:spMkLst>
            <pc:docMk/>
            <pc:sldMk cId="946154038" sldId="549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16/02/2023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6952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726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7006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993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6952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727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9345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716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502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picture, or leave unchanged for plain colour fill</a:t>
            </a:r>
          </a:p>
        </p:txBody>
      </p: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dirty="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dirty="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13D8FD-5928-4529-8B0F-03BD1A15FF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447BE0AA-CBDB-47B6-A214-633AA8FE6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139" y="3157689"/>
            <a:ext cx="7942262" cy="1221271"/>
          </a:xfrm>
        </p:spPr>
        <p:txBody>
          <a:bodyPr/>
          <a:lstStyle/>
          <a:p>
            <a:r>
              <a:rPr lang="fr-CH" b="1" dirty="0"/>
              <a:t>OSH as a Fundamental </a:t>
            </a:r>
            <a:r>
              <a:rPr lang="en-GB" b="1" dirty="0"/>
              <a:t>Principle</a:t>
            </a:r>
            <a:r>
              <a:rPr lang="fr-CH" b="1" dirty="0"/>
              <a:t> and Right at Work</a:t>
            </a:r>
          </a:p>
          <a:p>
            <a:endParaRPr lang="fr-CH" dirty="0"/>
          </a:p>
        </p:txBody>
      </p:sp>
      <p:sp>
        <p:nvSpPr>
          <p:cNvPr id="7" name="Subtitle 12">
            <a:extLst>
              <a:ext uri="{FF2B5EF4-FFF2-40B4-BE49-F238E27FC236}">
                <a16:creationId xmlns:a16="http://schemas.microsoft.com/office/drawing/2014/main" id="{6E51AB0C-93D5-4269-B6B3-E340D93926ED}"/>
              </a:ext>
            </a:extLst>
          </p:cNvPr>
          <p:cNvSpPr txBox="1">
            <a:spLocks/>
          </p:cNvSpPr>
          <p:nvPr/>
        </p:nvSpPr>
        <p:spPr>
          <a:xfrm>
            <a:off x="338139" y="4901297"/>
            <a:ext cx="4498022" cy="1014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400"/>
              </a:spcBef>
              <a:spcAft>
                <a:spcPts val="1200"/>
              </a:spcAft>
              <a:buFont typeface="Arial" panose="020B0604020202020204" pitchFamily="34" charset="0"/>
              <a:buNone/>
              <a:defRPr sz="4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/>
              <a:t>Yuka Ujita MD PhD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/>
              <a:t>ILO DWT/CO-Bangkok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right to safe and healthy working conditions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0538" y="2143196"/>
            <a:ext cx="10839101" cy="3733730"/>
          </a:xfrm>
        </p:spPr>
        <p:txBody>
          <a:bodyPr/>
          <a:lstStyle/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dirty="0">
                <a:solidFill>
                  <a:schemeClr val="accent1"/>
                </a:solidFill>
              </a:rPr>
              <a:t>ILO Constitution (1919)</a:t>
            </a:r>
          </a:p>
          <a:p>
            <a:pPr marL="268288">
              <a:spcBef>
                <a:spcPts val="600"/>
              </a:spcBef>
              <a:buClr>
                <a:schemeClr val="accent2"/>
              </a:buClr>
            </a:pPr>
            <a:r>
              <a:rPr lang="en-GB" dirty="0">
                <a:solidFill>
                  <a:schemeClr val="accent1"/>
                </a:solidFill>
              </a:rPr>
              <a:t>“protection of the worker against sickness, disease and injury arising out of his employment” as a fundamental element of social justice</a:t>
            </a:r>
          </a:p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US" dirty="0">
                <a:solidFill>
                  <a:schemeClr val="accent1"/>
                </a:solidFill>
              </a:rPr>
              <a:t>Philadelphia Declaration (1944)</a:t>
            </a:r>
          </a:p>
          <a:p>
            <a:pPr marL="268288">
              <a:spcBef>
                <a:spcPts val="600"/>
              </a:spcBef>
              <a:buClr>
                <a:schemeClr val="accent2"/>
              </a:buClr>
            </a:pPr>
            <a:r>
              <a:rPr lang="en-GB" dirty="0">
                <a:solidFill>
                  <a:schemeClr val="accent1"/>
                </a:solidFill>
              </a:rPr>
              <a:t>“adequate protection for the life and health of workers in all occupations” as ILO’s “solemn obligation”</a:t>
            </a:r>
            <a:endParaRPr lang="en-US" dirty="0">
              <a:solidFill>
                <a:schemeClr val="accent1"/>
              </a:solidFill>
            </a:endParaRPr>
          </a:p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dirty="0">
                <a:solidFill>
                  <a:schemeClr val="accent1"/>
                </a:solidFill>
              </a:rPr>
              <a:t>Centenary Declaration for the Future of Work (2019)</a:t>
            </a:r>
          </a:p>
          <a:p>
            <a:pPr marL="268288">
              <a:spcBef>
                <a:spcPts val="600"/>
              </a:spcBef>
              <a:buClr>
                <a:schemeClr val="accent2"/>
              </a:buClr>
            </a:pPr>
            <a:r>
              <a:rPr lang="en-GB" dirty="0">
                <a:solidFill>
                  <a:schemeClr val="accent1"/>
                </a:solidFill>
              </a:rPr>
              <a:t>“safe and healthy working conditions are fundamental to decent work”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7050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Safe and healthy working conditions in international laws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0538" y="2143196"/>
            <a:ext cx="10839101" cy="3733730"/>
          </a:xfrm>
        </p:spPr>
        <p:txBody>
          <a:bodyPr/>
          <a:lstStyle/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dirty="0">
                <a:solidFill>
                  <a:schemeClr val="accent1"/>
                </a:solidFill>
              </a:rPr>
              <a:t>The Universal Declaration of Human Rights (1948) </a:t>
            </a:r>
          </a:p>
          <a:p>
            <a:pPr marL="268288">
              <a:spcBef>
                <a:spcPts val="600"/>
              </a:spcBef>
              <a:buClr>
                <a:schemeClr val="accent2"/>
              </a:buClr>
            </a:pPr>
            <a:r>
              <a:rPr lang="en-GB" dirty="0">
                <a:solidFill>
                  <a:schemeClr val="accent1"/>
                </a:solidFill>
              </a:rPr>
              <a:t>Everyone has the right to life, to work, to free choice of employment, to just and favourable conditions of work and to protection against unemployment</a:t>
            </a:r>
          </a:p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dirty="0">
                <a:solidFill>
                  <a:schemeClr val="accent1"/>
                </a:solidFill>
              </a:rPr>
              <a:t>The International Covenant on Economic, Social and Cultural Rights (1976)</a:t>
            </a:r>
            <a:endParaRPr lang="en-US" dirty="0">
              <a:solidFill>
                <a:schemeClr val="accent1"/>
              </a:solidFill>
            </a:endParaRPr>
          </a:p>
          <a:p>
            <a:pPr marL="268288">
              <a:spcBef>
                <a:spcPts val="600"/>
              </a:spcBef>
              <a:buClr>
                <a:schemeClr val="accent2"/>
              </a:buClr>
            </a:pPr>
            <a:r>
              <a:rPr lang="en-GB" dirty="0">
                <a:solidFill>
                  <a:schemeClr val="accent1"/>
                </a:solidFill>
              </a:rPr>
              <a:t>Recognize the right of everyone to work; the right of everyone to enjoyment of just and  favourable conditions of work which ensure in particular, safe and healthy working conditions</a:t>
            </a:r>
            <a:endParaRPr lang="en-US" dirty="0">
              <a:solidFill>
                <a:schemeClr val="accent1"/>
              </a:solidFill>
            </a:endParaRPr>
          </a:p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dirty="0">
                <a:solidFill>
                  <a:schemeClr val="accent1"/>
                </a:solidFill>
              </a:rPr>
              <a:t>UN Committee on Economic, Social and Cultural Rights (2016)</a:t>
            </a:r>
          </a:p>
          <a:p>
            <a:pPr marL="268288">
              <a:spcBef>
                <a:spcPts val="600"/>
              </a:spcBef>
              <a:buClr>
                <a:schemeClr val="accent2"/>
              </a:buClr>
            </a:pPr>
            <a:r>
              <a:rPr lang="en-GB" dirty="0">
                <a:solidFill>
                  <a:schemeClr val="accent1"/>
                </a:solidFill>
              </a:rPr>
              <a:t>Preventing occupational accidents and diseases is a fundamental aspect of the right to just and favourable conditions of work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0872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60274"/>
            <a:ext cx="7714010" cy="674663"/>
          </a:xfrm>
        </p:spPr>
        <p:txBody>
          <a:bodyPr/>
          <a:lstStyle/>
          <a:p>
            <a:r>
              <a:rPr lang="en-GB" dirty="0"/>
              <a:t>Why OSH as FPRW?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836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0538" y="1423195"/>
            <a:ext cx="5203680" cy="720000"/>
          </a:xfrm>
        </p:spPr>
        <p:txBody>
          <a:bodyPr/>
          <a:lstStyle/>
          <a:p>
            <a:r>
              <a:rPr lang="en-GB" sz="2800" dirty="0"/>
              <a:t>Impact of OSH deficits is high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0F166-6DD5-4762-B74F-F115BC61C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586" y="2017574"/>
            <a:ext cx="3414056" cy="4651651"/>
          </a:xfrm>
          <a:prstGeom prst="rect">
            <a:avLst/>
          </a:prstGeom>
        </p:spPr>
      </p:pic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A954AB4-3A70-457F-9E10-CF57731FAAD8}"/>
              </a:ext>
            </a:extLst>
          </p:cNvPr>
          <p:cNvSpPr txBox="1">
            <a:spLocks/>
          </p:cNvSpPr>
          <p:nvPr/>
        </p:nvSpPr>
        <p:spPr>
          <a:xfrm>
            <a:off x="6675600" y="2215495"/>
            <a:ext cx="3412801" cy="4453730"/>
          </a:xfrm>
          <a:prstGeom prst="rect">
            <a:avLst/>
          </a:prstGeom>
        </p:spPr>
        <p:txBody>
          <a:bodyPr vert="horz" lIns="0" tIns="54000" rIns="0" bIns="0" rtlCol="0">
            <a:noAutofit/>
          </a:bodyPr>
          <a:lstStyle>
            <a:lvl1pPr marL="360000" indent="-360000" algn="l" defTabSz="914400" rtl="0" eaLnBrk="1" latinLnBrk="0" hangingPunct="1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4"/>
              </a:buBlip>
              <a:defRPr sz="6000" b="0" kern="1200" spc="-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600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500" dirty="0"/>
              <a:t>402 million</a:t>
            </a:r>
          </a:p>
          <a:p>
            <a:pPr lvl="1"/>
            <a:r>
              <a:rPr lang="en-GB" sz="2000" dirty="0"/>
              <a:t>non-fatal occupational </a:t>
            </a:r>
            <a:r>
              <a:rPr lang="en-GB" sz="2000" b="1" dirty="0">
                <a:solidFill>
                  <a:schemeClr val="accent4"/>
                </a:solidFill>
              </a:rPr>
              <a:t>injuries</a:t>
            </a:r>
            <a:r>
              <a:rPr lang="en-GB" sz="2000" dirty="0"/>
              <a:t> globally </a:t>
            </a:r>
          </a:p>
          <a:p>
            <a:r>
              <a:rPr lang="en-GB" sz="3500" dirty="0"/>
              <a:t>5.4 % </a:t>
            </a:r>
          </a:p>
          <a:p>
            <a:pPr lvl="1"/>
            <a:r>
              <a:rPr lang="en-GB" sz="2000" dirty="0"/>
              <a:t>annual </a:t>
            </a:r>
            <a:r>
              <a:rPr lang="en-GB" sz="2000" b="1" dirty="0">
                <a:solidFill>
                  <a:schemeClr val="accent4"/>
                </a:solidFill>
              </a:rPr>
              <a:t>global GDP lost </a:t>
            </a:r>
            <a:r>
              <a:rPr lang="en-GB" sz="2000" dirty="0"/>
              <a:t>due to occupational accidents</a:t>
            </a:r>
          </a:p>
          <a:p>
            <a:pPr lvl="1"/>
            <a:endParaRPr lang="en-GB" sz="1500" dirty="0"/>
          </a:p>
          <a:p>
            <a:pPr lvl="1"/>
            <a:endParaRPr lang="en-GB" sz="1500" dirty="0"/>
          </a:p>
          <a:p>
            <a:pPr lvl="1"/>
            <a:endParaRPr lang="en-GB" sz="1500" dirty="0"/>
          </a:p>
          <a:p>
            <a:pPr lvl="1"/>
            <a:endParaRPr lang="en-GB" sz="15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9E4EB4-DA11-4099-89A9-B11556FC48F7}"/>
              </a:ext>
            </a:extLst>
          </p:cNvPr>
          <p:cNvSpPr txBox="1"/>
          <p:nvPr/>
        </p:nvSpPr>
        <p:spPr>
          <a:xfrm>
            <a:off x="6675600" y="5862797"/>
            <a:ext cx="4394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Data from the International Commission on Occupational Health (ICOH)</a:t>
            </a:r>
          </a:p>
        </p:txBody>
      </p:sp>
    </p:spTree>
    <p:extLst>
      <p:ext uri="{BB962C8B-B14F-4D97-AF65-F5344CB8AC3E}">
        <p14:creationId xmlns:p14="http://schemas.microsoft.com/office/powerpoint/2010/main" val="49237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International Labour Standards in the area of OSH</a:t>
            </a:r>
            <a:endParaRPr lang="en-GB" sz="28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 dirty="0"/>
          </a:p>
        </p:txBody>
      </p:sp>
      <p:sp>
        <p:nvSpPr>
          <p:cNvPr id="11" name="Rounded Rectangle 10"/>
          <p:cNvSpPr/>
          <p:nvPr/>
        </p:nvSpPr>
        <p:spPr bwMode="auto">
          <a:xfrm>
            <a:off x="936172" y="2481943"/>
            <a:ext cx="4006886" cy="1069646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panose="020B0600070205080204" pitchFamily="34" charset="-128"/>
                <a:cs typeface="Arial" charset="0"/>
              </a:rPr>
              <a:t>C155 + Protocol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panose="020B0600070205080204" pitchFamily="34" charset="-128"/>
                <a:cs typeface="Arial" charset="0"/>
              </a:rPr>
              <a:t>Occupational safety and health </a:t>
            </a: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5236915" y="2481943"/>
            <a:ext cx="2817679" cy="1069646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panose="020B0600070205080204" pitchFamily="34" charset="-128"/>
                <a:cs typeface="+mn-cs"/>
              </a:rPr>
              <a:t>C161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000" kern="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Occupational health services</a:t>
            </a: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8438149" y="2511657"/>
            <a:ext cx="2817679" cy="1010218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panose="020B0600070205080204" pitchFamily="34" charset="-128"/>
                <a:cs typeface="+mn-cs"/>
              </a:rPr>
              <a:t>Others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sz="2000" kern="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Sectoral, specific hazards</a:t>
            </a: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478460" y="5031014"/>
            <a:ext cx="5447825" cy="1204893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panose="020B0600070205080204" pitchFamily="34" charset="-128"/>
                <a:cs typeface="+mn-cs"/>
              </a:rPr>
              <a:t>C187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000" kern="0" noProof="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Promotional framework on OSH</a:t>
            </a: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8" name="Straight Arrow Connector 17"/>
          <p:cNvCxnSpPr>
            <a:cxnSpLocks/>
          </p:cNvCxnSpPr>
          <p:nvPr/>
        </p:nvCxnSpPr>
        <p:spPr>
          <a:xfrm flipH="1">
            <a:off x="6166122" y="4071257"/>
            <a:ext cx="11993" cy="663305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18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54819" y="1482880"/>
            <a:ext cx="4094880" cy="1366838"/>
          </a:xfrm>
        </p:spPr>
        <p:txBody>
          <a:bodyPr/>
          <a:lstStyle/>
          <a:p>
            <a:r>
              <a:rPr lang="en-US" sz="2800" dirty="0"/>
              <a:t>Global Strategy on OSH (2003 ILC Conclusions)</a:t>
            </a:r>
            <a:endParaRPr lang="en-GB" sz="2800" dirty="0"/>
          </a:p>
        </p:txBody>
      </p:sp>
      <p:sp>
        <p:nvSpPr>
          <p:cNvPr id="11" name="Content Placeholder 2"/>
          <p:cNvSpPr>
            <a:spLocks noGrp="1"/>
          </p:cNvSpPr>
          <p:nvPr>
            <p:ph type="body" idx="4294967295"/>
          </p:nvPr>
        </p:nvSpPr>
        <p:spPr>
          <a:xfrm>
            <a:off x="454818" y="3067476"/>
            <a:ext cx="7417943" cy="2586192"/>
          </a:xfrm>
        </p:spPr>
        <p:txBody>
          <a:bodyPr/>
          <a:lstStyle/>
          <a:p>
            <a:pPr lvl="0">
              <a:buClr>
                <a:srgbClr val="FA3C4B"/>
              </a:buClr>
            </a:pPr>
            <a:r>
              <a:rPr lang="en-US" sz="2800" dirty="0">
                <a:solidFill>
                  <a:srgbClr val="FF0000"/>
                </a:solidFill>
              </a:rPr>
              <a:t>Main pillars:</a:t>
            </a:r>
          </a:p>
          <a:p>
            <a:pPr marL="285750" lvl="0" indent="-285750">
              <a:buClr>
                <a:srgbClr val="FA3C4B"/>
              </a:buClr>
              <a:buFont typeface="Wingdings 3" panose="05040102010807070707" pitchFamily="18" charset="2"/>
              <a:buChar char=""/>
            </a:pPr>
            <a:r>
              <a:rPr lang="en-US" sz="2800" dirty="0">
                <a:solidFill>
                  <a:srgbClr val="1E2DBE"/>
                </a:solidFill>
              </a:rPr>
              <a:t>Preventative safety and health culture</a:t>
            </a:r>
          </a:p>
          <a:p>
            <a:pPr marL="285750" lvl="0" indent="-285750">
              <a:buClr>
                <a:srgbClr val="FA3C4B"/>
              </a:buClr>
              <a:buFont typeface="Wingdings 3" panose="05040102010807070707" pitchFamily="18" charset="2"/>
              <a:buChar char=""/>
            </a:pPr>
            <a:r>
              <a:rPr lang="en-US" sz="2800" dirty="0">
                <a:solidFill>
                  <a:srgbClr val="1E2DBE"/>
                </a:solidFill>
              </a:rPr>
              <a:t>Systems approach to OSH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5925" y="1966673"/>
            <a:ext cx="2694666" cy="32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35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E3FF08-4B30-D245-9B0B-015C6D6C7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8" y="1395763"/>
            <a:ext cx="11210924" cy="720000"/>
          </a:xfrm>
        </p:spPr>
        <p:txBody>
          <a:bodyPr/>
          <a:lstStyle/>
          <a:p>
            <a:r>
              <a:rPr lang="en-US" sz="2400" dirty="0"/>
              <a:t>Developments/progresses towards the 110</a:t>
            </a:r>
            <a:r>
              <a:rPr lang="en-US" sz="2400" baseline="30000" dirty="0"/>
              <a:t>th</a:t>
            </a:r>
            <a:r>
              <a:rPr lang="en-US" sz="2400" dirty="0"/>
              <a:t> ILC decision</a:t>
            </a:r>
            <a:br>
              <a:rPr lang="en-US" sz="2400" dirty="0"/>
            </a:br>
            <a:br>
              <a:rPr lang="en-US" sz="2400" dirty="0"/>
            </a:br>
            <a:br>
              <a:rPr lang="en-US" sz="2400" b="0" dirty="0"/>
            </a:br>
            <a:br>
              <a:rPr lang="en-US" sz="2400" b="0" dirty="0"/>
            </a:br>
            <a:r>
              <a:rPr lang="en-US" sz="2400" b="0" dirty="0"/>
              <a:t> </a:t>
            </a:r>
            <a:br>
              <a:rPr lang="en-US" sz="2400" b="0" dirty="0"/>
            </a:br>
            <a:br>
              <a:rPr lang="en-US" sz="2400" b="0" dirty="0"/>
            </a:br>
            <a:endParaRPr lang="en-US" sz="24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EE561E-AC33-9444-BB75-422706F3E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0416DC-A5EE-474D-A868-5EAC2E460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CFF798-6215-4DB9-966D-25DF94FDCDBB}"/>
              </a:ext>
            </a:extLst>
          </p:cNvPr>
          <p:cNvSpPr txBox="1"/>
          <p:nvPr/>
        </p:nvSpPr>
        <p:spPr>
          <a:xfrm>
            <a:off x="490538" y="1963363"/>
            <a:ext cx="10200908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chemeClr val="accent1"/>
                </a:solidFill>
              </a:rPr>
              <a:t>First proposed in 2017 during recurrent discussion on FPRW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chemeClr val="accent1"/>
                </a:solidFill>
              </a:rPr>
              <a:t>Report of Global Commission on the Future of Work, 2019: </a:t>
            </a:r>
            <a:r>
              <a:rPr lang="en-GB" sz="2000" b="1" dirty="0">
                <a:solidFill>
                  <a:schemeClr val="accent1"/>
                </a:solidFill>
              </a:rPr>
              <a:t>Draft declaration indicated that OSH is a FPRW </a:t>
            </a:r>
            <a:r>
              <a:rPr lang="en-GB" sz="2000" dirty="0">
                <a:solidFill>
                  <a:schemeClr val="accent1"/>
                </a:solidFill>
              </a:rPr>
              <a:t>in addition to those specified in the 1998 Declaration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chemeClr val="accent1"/>
                </a:solidFill>
              </a:rPr>
              <a:t>108th ILC session: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chemeClr val="accent1"/>
                </a:solidFill>
              </a:rPr>
              <a:t>Centenary Declaration for the Future of Work: </a:t>
            </a:r>
            <a:r>
              <a:rPr lang="en-GB" sz="2000" b="1" dirty="0">
                <a:solidFill>
                  <a:schemeClr val="accent1"/>
                </a:solidFill>
              </a:rPr>
              <a:t>Safe and Healthy Working Conditions are fundamental to Decent Work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chemeClr val="accent1"/>
                </a:solidFill>
              </a:rPr>
              <a:t>Resolution requesting the Governing Body to consider, as soon as possible, proposals for including safe and healthy working conditions in the ILO’s framework of FPRW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chemeClr val="accent1"/>
                </a:solidFill>
              </a:rPr>
              <a:t>Four GB discussions (November 2019 to March 2022)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chemeClr val="accent1"/>
                </a:solidFill>
              </a:rPr>
              <a:t>Informal tripartite consultations on the draft resolution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07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863" y="1423195"/>
            <a:ext cx="10670924" cy="720000"/>
          </a:xfrm>
        </p:spPr>
        <p:txBody>
          <a:bodyPr/>
          <a:lstStyle/>
          <a:p>
            <a:pPr algn="l"/>
            <a:r>
              <a:rPr lang="en-GB" sz="2800" b="1" i="0" dirty="0">
                <a:effectLst/>
              </a:rPr>
              <a:t>ILO Declaration on Fundamental Principles and Rights at Work (1998)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509" y="2527992"/>
            <a:ext cx="10670924" cy="3791528"/>
          </a:xfrm>
        </p:spPr>
        <p:txBody>
          <a:bodyPr/>
          <a:lstStyle/>
          <a:p>
            <a:pPr marL="285750" lvl="0" indent="-285750">
              <a:buClr>
                <a:srgbClr val="FA3C4B"/>
              </a:buClr>
              <a:buFont typeface="Wingdings 3" panose="05040102010807070707" pitchFamily="18" charset="2"/>
              <a:buChar char=""/>
            </a:pPr>
            <a:r>
              <a:rPr lang="en-GB" sz="2600" dirty="0">
                <a:solidFill>
                  <a:srgbClr val="1E2DBE"/>
                </a:solidFill>
              </a:rPr>
              <a:t>Freedom of association and the right to collective bargaining;</a:t>
            </a:r>
          </a:p>
          <a:p>
            <a:pPr marL="285750" lvl="0" indent="-285750">
              <a:buClr>
                <a:srgbClr val="FA3C4B"/>
              </a:buClr>
              <a:buFont typeface="Wingdings 3" panose="05040102010807070707" pitchFamily="18" charset="2"/>
              <a:buChar char=""/>
            </a:pPr>
            <a:r>
              <a:rPr lang="en-GB" sz="2600" dirty="0">
                <a:solidFill>
                  <a:srgbClr val="1E2DBE"/>
                </a:solidFill>
              </a:rPr>
              <a:t>Elimination of all forms of forced or compulsory labour;</a:t>
            </a:r>
          </a:p>
          <a:p>
            <a:pPr marL="285750" lvl="0" indent="-285750">
              <a:buClr>
                <a:srgbClr val="FA3C4B"/>
              </a:buClr>
              <a:buFont typeface="Wingdings 3" panose="05040102010807070707" pitchFamily="18" charset="2"/>
              <a:buChar char=""/>
            </a:pPr>
            <a:r>
              <a:rPr lang="en-GB" sz="2600" dirty="0">
                <a:solidFill>
                  <a:srgbClr val="1E2DBE"/>
                </a:solidFill>
              </a:rPr>
              <a:t>Abolition of child labour; </a:t>
            </a:r>
          </a:p>
          <a:p>
            <a:pPr marL="285750" lvl="0" indent="-285750">
              <a:buClr>
                <a:srgbClr val="FA3C4B"/>
              </a:buClr>
              <a:buFont typeface="Wingdings 3" panose="05040102010807070707" pitchFamily="18" charset="2"/>
              <a:buChar char=""/>
            </a:pPr>
            <a:r>
              <a:rPr lang="en-GB" sz="2600" dirty="0">
                <a:solidFill>
                  <a:srgbClr val="1E2DBE"/>
                </a:solidFill>
              </a:rPr>
              <a:t>Elimination of discrimination at work</a:t>
            </a:r>
          </a:p>
          <a:p>
            <a:pPr marL="285750" lvl="0" indent="-285750">
              <a:buClr>
                <a:srgbClr val="FA3C4B"/>
              </a:buClr>
              <a:buFont typeface="Wingdings 3" panose="05040102010807070707" pitchFamily="18" charset="2"/>
              <a:buChar char=""/>
            </a:pPr>
            <a:endParaRPr lang="en-GB" sz="2600" dirty="0">
              <a:solidFill>
                <a:srgbClr val="1E2DB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95B6EC-1119-445C-A4AA-EF2A6184894E}"/>
              </a:ext>
            </a:extLst>
          </p:cNvPr>
          <p:cNvSpPr txBox="1"/>
          <p:nvPr/>
        </p:nvSpPr>
        <p:spPr>
          <a:xfrm>
            <a:off x="1442222" y="1734119"/>
            <a:ext cx="3583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2"/>
                </a:solidFill>
              </a:rPr>
              <a:t>as amended in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5913AA-BA43-4A01-91B9-63D0EB53BD6F}"/>
              </a:ext>
            </a:extLst>
          </p:cNvPr>
          <p:cNvSpPr txBox="1"/>
          <p:nvPr/>
        </p:nvSpPr>
        <p:spPr>
          <a:xfrm>
            <a:off x="789819" y="5570442"/>
            <a:ext cx="70834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2"/>
                </a:solidFill>
              </a:rPr>
              <a:t>A safe and heathy working environment </a:t>
            </a:r>
          </a:p>
        </p:txBody>
      </p:sp>
    </p:spTree>
    <p:extLst>
      <p:ext uri="{BB962C8B-B14F-4D97-AF65-F5344CB8AC3E}">
        <p14:creationId xmlns:p14="http://schemas.microsoft.com/office/powerpoint/2010/main" val="183065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Fundamental Conventions in the area of OSH</a:t>
            </a:r>
            <a:endParaRPr lang="en-GB" sz="28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 dirty="0"/>
          </a:p>
        </p:txBody>
      </p:sp>
      <p:sp>
        <p:nvSpPr>
          <p:cNvPr id="11" name="Rounded Rectangle 10"/>
          <p:cNvSpPr/>
          <p:nvPr/>
        </p:nvSpPr>
        <p:spPr bwMode="auto">
          <a:xfrm>
            <a:off x="936172" y="2481943"/>
            <a:ext cx="4006886" cy="1069646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panose="020B0600070205080204" pitchFamily="34" charset="-128"/>
                <a:cs typeface="Arial" charset="0"/>
              </a:rPr>
              <a:t>C155 </a:t>
            </a:r>
            <a:r>
              <a:rPr kumimoji="1" lang="en-GB" altLang="ja-JP" sz="2400" b="0" i="0" u="none" strike="sng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panose="020B0600070205080204" pitchFamily="34" charset="-128"/>
                <a:cs typeface="Arial" charset="0"/>
              </a:rPr>
              <a:t>+ Protocol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panose="020B0600070205080204" pitchFamily="34" charset="-128"/>
                <a:cs typeface="Arial" charset="0"/>
              </a:rPr>
              <a:t>Occupational safety and health </a:t>
            </a: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5236915" y="2481943"/>
            <a:ext cx="2817679" cy="1069646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panose="020B0600070205080204" pitchFamily="34" charset="-128"/>
                <a:cs typeface="+mn-cs"/>
              </a:rPr>
              <a:t>C161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000" kern="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Occupational health services</a:t>
            </a: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8438149" y="2511657"/>
            <a:ext cx="2817679" cy="1010218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panose="020B0600070205080204" pitchFamily="34" charset="-128"/>
                <a:cs typeface="+mn-cs"/>
              </a:rPr>
              <a:t>Others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sz="2000" kern="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Sectoral, specific hazards</a:t>
            </a: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489345" y="4608573"/>
            <a:ext cx="5447825" cy="1204893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ＭＳ Ｐゴシック" panose="020B0600070205080204" pitchFamily="34" charset="-128"/>
                <a:cs typeface="+mn-cs"/>
              </a:rPr>
              <a:t>C187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2000" kern="0" noProof="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Promotional framework on OSH</a:t>
            </a:r>
            <a:endParaRPr kumimoji="1" lang="ja-JP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009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0538" y="1425625"/>
            <a:ext cx="11210924" cy="720000"/>
          </a:xfrm>
        </p:spPr>
        <p:txBody>
          <a:bodyPr/>
          <a:lstStyle/>
          <a:p>
            <a:r>
              <a:rPr lang="en-GB" sz="2800" dirty="0"/>
              <a:t>Why are C155 and C187 important?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5635" y="2145625"/>
            <a:ext cx="10839101" cy="4168089"/>
          </a:xfrm>
        </p:spPr>
        <p:txBody>
          <a:bodyPr/>
          <a:lstStyle/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sz="2400" dirty="0"/>
              <a:t>General principles of OSH </a:t>
            </a:r>
            <a:r>
              <a:rPr lang="en-GB" sz="2400" b="0" dirty="0">
                <a:solidFill>
                  <a:schemeClr val="accent1"/>
                </a:solidFill>
              </a:rPr>
              <a:t>are defined</a:t>
            </a:r>
          </a:p>
          <a:p>
            <a:pPr>
              <a:spcBef>
                <a:spcPts val="0"/>
              </a:spcBef>
              <a:buClr>
                <a:schemeClr val="accent2"/>
              </a:buClr>
            </a:pPr>
            <a:r>
              <a:rPr lang="en-GB" sz="2400" b="0" dirty="0">
                <a:solidFill>
                  <a:schemeClr val="accent1"/>
                </a:solidFill>
              </a:rPr>
              <a:t>	</a:t>
            </a:r>
            <a:r>
              <a:rPr lang="en-GB" sz="2000" b="0" dirty="0">
                <a:solidFill>
                  <a:schemeClr val="accent1"/>
                </a:solidFill>
              </a:rPr>
              <a:t>e.g. applies to </a:t>
            </a:r>
            <a:r>
              <a:rPr lang="en-GB" sz="2000" dirty="0">
                <a:solidFill>
                  <a:schemeClr val="accent1"/>
                </a:solidFill>
              </a:rPr>
              <a:t>all workers </a:t>
            </a:r>
            <a:r>
              <a:rPr lang="en-GB" sz="2000" b="0" dirty="0">
                <a:solidFill>
                  <a:schemeClr val="accent1"/>
                </a:solidFill>
              </a:rPr>
              <a:t>in the </a:t>
            </a:r>
            <a:r>
              <a:rPr lang="en-GB" sz="2000" dirty="0">
                <a:solidFill>
                  <a:schemeClr val="accent1"/>
                </a:solidFill>
              </a:rPr>
              <a:t>all branches of economic activity</a:t>
            </a:r>
          </a:p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sz="2400" dirty="0"/>
              <a:t>Systems approach to the management of OSH </a:t>
            </a:r>
            <a:r>
              <a:rPr lang="en-GB" sz="2400" b="0" dirty="0">
                <a:solidFill>
                  <a:schemeClr val="accent1"/>
                </a:solidFill>
              </a:rPr>
              <a:t>is provided</a:t>
            </a:r>
          </a:p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sz="2400" b="0" dirty="0">
                <a:solidFill>
                  <a:schemeClr val="accent1"/>
                </a:solidFill>
              </a:rPr>
              <a:t>Four inter-related principles</a:t>
            </a:r>
          </a:p>
          <a:p>
            <a:pPr marL="709200" lvl="2" indent="-457200">
              <a:spcBef>
                <a:spcPts val="0"/>
              </a:spcBef>
              <a:buFont typeface="+mj-lt"/>
              <a:buAutoNum type="alphaLcParenR"/>
            </a:pPr>
            <a:r>
              <a:rPr lang="en-GB" sz="2400" b="1" dirty="0">
                <a:solidFill>
                  <a:schemeClr val="accent1"/>
                </a:solidFill>
              </a:rPr>
              <a:t>Prevention-based approach </a:t>
            </a:r>
            <a:r>
              <a:rPr lang="en-GB" sz="2400" dirty="0">
                <a:solidFill>
                  <a:schemeClr val="accent1"/>
                </a:solidFill>
              </a:rPr>
              <a:t>to occupational injuries and diseases</a:t>
            </a:r>
          </a:p>
          <a:p>
            <a:pPr marL="709200" lvl="2" indent="-457200">
              <a:spcBef>
                <a:spcPts val="0"/>
              </a:spcBef>
              <a:buFont typeface="+mj-lt"/>
              <a:buAutoNum type="alphaLcParenR"/>
            </a:pPr>
            <a:r>
              <a:rPr lang="en-GB" sz="2400" b="1" dirty="0">
                <a:solidFill>
                  <a:schemeClr val="accent1"/>
                </a:solidFill>
              </a:rPr>
              <a:t>Progressive realization </a:t>
            </a:r>
          </a:p>
          <a:p>
            <a:pPr marL="709200" lvl="2" indent="-457200">
              <a:spcBef>
                <a:spcPts val="0"/>
              </a:spcBef>
              <a:buFont typeface="+mj-lt"/>
              <a:buAutoNum type="alphaLcParenR"/>
            </a:pPr>
            <a:r>
              <a:rPr lang="en-GB" sz="2400" b="1" dirty="0">
                <a:solidFill>
                  <a:schemeClr val="accent1"/>
                </a:solidFill>
              </a:rPr>
              <a:t>Dialogue and consultations </a:t>
            </a:r>
            <a:r>
              <a:rPr lang="en-GB" sz="2400" dirty="0">
                <a:solidFill>
                  <a:schemeClr val="accent1"/>
                </a:solidFill>
              </a:rPr>
              <a:t>at al levels of OSH management</a:t>
            </a:r>
          </a:p>
          <a:p>
            <a:pPr marL="709200" lvl="2" indent="-457200">
              <a:spcBef>
                <a:spcPts val="0"/>
              </a:spcBef>
              <a:buFont typeface="+mj-lt"/>
              <a:buAutoNum type="alphaLcParenR"/>
            </a:pPr>
            <a:r>
              <a:rPr lang="en-GB" sz="2400" dirty="0">
                <a:solidFill>
                  <a:schemeClr val="accent1"/>
                </a:solidFill>
              </a:rPr>
              <a:t>A system of defined </a:t>
            </a:r>
            <a:r>
              <a:rPr lang="en-GB" sz="2400" b="1" dirty="0">
                <a:solidFill>
                  <a:schemeClr val="accent1"/>
                </a:solidFill>
              </a:rPr>
              <a:t>rights, duties and responsibilities</a:t>
            </a:r>
          </a:p>
          <a:p>
            <a:pPr marL="537750" lvl="2" indent="-285750">
              <a:buFont typeface="Wingdings 3" panose="05040102010807070707" pitchFamily="18" charset="2"/>
              <a:buChar char=""/>
            </a:pPr>
            <a:endParaRPr lang="en-GB" sz="2400" dirty="0">
              <a:solidFill>
                <a:schemeClr val="accent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677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60274"/>
            <a:ext cx="7714010" cy="674663"/>
          </a:xfrm>
        </p:spPr>
        <p:txBody>
          <a:bodyPr/>
          <a:lstStyle/>
          <a:p>
            <a:r>
              <a:rPr lang="en-GB" dirty="0"/>
              <a:t>What are the next actions?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6154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0538" y="1331291"/>
            <a:ext cx="9881369" cy="720000"/>
          </a:xfrm>
        </p:spPr>
        <p:txBody>
          <a:bodyPr/>
          <a:lstStyle/>
          <a:p>
            <a:r>
              <a:rPr lang="en-GB" sz="2800" dirty="0"/>
              <a:t>Strengthening OSH legal/policy framework and improving workplace practices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55315" y="2320240"/>
            <a:ext cx="9881370" cy="4440484"/>
          </a:xfrm>
        </p:spPr>
        <p:txBody>
          <a:bodyPr/>
          <a:lstStyle/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sz="2400" dirty="0">
                <a:solidFill>
                  <a:schemeClr val="accent1"/>
                </a:solidFill>
              </a:rPr>
              <a:t>OSH laws and regulations</a:t>
            </a:r>
          </a:p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sz="2400" dirty="0">
                <a:solidFill>
                  <a:schemeClr val="accent1"/>
                </a:solidFill>
              </a:rPr>
              <a:t>Enforcement and compliance</a:t>
            </a:r>
          </a:p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sz="2400" dirty="0">
                <a:solidFill>
                  <a:schemeClr val="accent1"/>
                </a:solidFill>
              </a:rPr>
              <a:t>Tripartite advisory body</a:t>
            </a:r>
          </a:p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sz="2400" dirty="0">
                <a:solidFill>
                  <a:schemeClr val="accent1"/>
                </a:solidFill>
              </a:rPr>
              <a:t>OSH management system – risk assessment and control</a:t>
            </a:r>
          </a:p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sz="2400" dirty="0">
                <a:solidFill>
                  <a:schemeClr val="accent1"/>
                </a:solidFill>
              </a:rPr>
              <a:t>OSH training and information</a:t>
            </a:r>
          </a:p>
          <a:p>
            <a:pPr marL="285750" indent="-285750">
              <a:buClr>
                <a:schemeClr val="accent2"/>
              </a:buClr>
              <a:buFont typeface="Wingdings 3" panose="05040102010807070707" pitchFamily="18" charset="2"/>
              <a:buChar char=""/>
            </a:pPr>
            <a:r>
              <a:rPr lang="en-GB" sz="2400" dirty="0">
                <a:solidFill>
                  <a:schemeClr val="accent1"/>
                </a:solidFill>
              </a:rPr>
              <a:t>Workers-employers cooperation / </a:t>
            </a:r>
            <a:r>
              <a:rPr lang="en-GB" sz="2400">
                <a:solidFill>
                  <a:schemeClr val="accent1"/>
                </a:solidFill>
              </a:rPr>
              <a:t>social dialogue</a:t>
            </a:r>
            <a:endParaRPr lang="en-GB" sz="2400" dirty="0">
              <a:solidFill>
                <a:schemeClr val="accent1"/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623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13D8FD-5928-4529-8B0F-03BD1A15FF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447BE0AA-CBDB-47B6-A214-633AA8FE6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139" y="3157689"/>
            <a:ext cx="7942262" cy="1221271"/>
          </a:xfrm>
        </p:spPr>
        <p:txBody>
          <a:bodyPr/>
          <a:lstStyle/>
          <a:p>
            <a:r>
              <a:rPr lang="fr-CH" b="1" dirty="0"/>
              <a:t>OSH as a Fundamental </a:t>
            </a:r>
            <a:r>
              <a:rPr lang="en-GB" b="1" dirty="0"/>
              <a:t>Principle</a:t>
            </a:r>
            <a:r>
              <a:rPr lang="fr-CH" b="1" dirty="0"/>
              <a:t> and Right at Work</a:t>
            </a:r>
          </a:p>
          <a:p>
            <a:endParaRPr lang="fr-CH" dirty="0"/>
          </a:p>
        </p:txBody>
      </p:sp>
      <p:sp>
        <p:nvSpPr>
          <p:cNvPr id="7" name="Subtitle 12">
            <a:extLst>
              <a:ext uri="{FF2B5EF4-FFF2-40B4-BE49-F238E27FC236}">
                <a16:creationId xmlns:a16="http://schemas.microsoft.com/office/drawing/2014/main" id="{6E51AB0C-93D5-4269-B6B3-E340D93926ED}"/>
              </a:ext>
            </a:extLst>
          </p:cNvPr>
          <p:cNvSpPr txBox="1">
            <a:spLocks/>
          </p:cNvSpPr>
          <p:nvPr/>
        </p:nvSpPr>
        <p:spPr>
          <a:xfrm>
            <a:off x="338139" y="4901297"/>
            <a:ext cx="4498022" cy="1014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400"/>
              </a:spcBef>
              <a:spcAft>
                <a:spcPts val="1200"/>
              </a:spcAft>
              <a:buFont typeface="Arial" panose="020B0604020202020204" pitchFamily="34" charset="0"/>
              <a:buNone/>
              <a:defRPr sz="4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/>
              <a:t>Yuka Ujita MD PhD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/>
              <a:t>ILO DWT/CO-Bangkok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4221135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EEEFE925D9114F8E9A520C0D9E701E" ma:contentTypeVersion="13" ma:contentTypeDescription="Create a new document." ma:contentTypeScope="" ma:versionID="2fdf5c9e5474b1e1f80f76630fee3149">
  <xsd:schema xmlns:xsd="http://www.w3.org/2001/XMLSchema" xmlns:xs="http://www.w3.org/2001/XMLSchema" xmlns:p="http://schemas.microsoft.com/office/2006/metadata/properties" xmlns:ns3="2249f187-b1c5-42dd-bf9b-f198c4a0b332" xmlns:ns4="bec60f22-bfdc-468a-8d91-c56befb91c3c" targetNamespace="http://schemas.microsoft.com/office/2006/metadata/properties" ma:root="true" ma:fieldsID="27ad89718e5ce6a1ead0ffec969e8810" ns3:_="" ns4:_="">
    <xsd:import namespace="2249f187-b1c5-42dd-bf9b-f198c4a0b332"/>
    <xsd:import namespace="bec60f22-bfdc-468a-8d91-c56befb91c3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49f187-b1c5-42dd-bf9b-f198c4a0b33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c60f22-bfdc-468a-8d91-c56befb91c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A574DA-DE89-492A-9D52-B524042193E7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ec60f22-bfdc-468a-8d91-c56befb91c3c"/>
    <ds:schemaRef ds:uri="http://purl.org/dc/terms/"/>
    <ds:schemaRef ds:uri="2249f187-b1c5-42dd-bf9b-f198c4a0b33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CE036D6-B6E0-4EF3-80E4-35B0140D18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8351CB-85FC-4F90-9156-2990924926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49f187-b1c5-42dd-bf9b-f198c4a0b332"/>
    <ds:schemaRef ds:uri="bec60f22-bfdc-468a-8d91-c56befb91c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ILO 2020</Template>
  <TotalTime>0</TotalTime>
  <Words>795</Words>
  <Application>Microsoft Office PowerPoint</Application>
  <PresentationFormat>Widescreen</PresentationFormat>
  <Paragraphs>122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Wingdings</vt:lpstr>
      <vt:lpstr>Wingdings 3</vt:lpstr>
      <vt:lpstr>ILO 2020</vt:lpstr>
      <vt:lpstr>PowerPoint Presentation</vt:lpstr>
      <vt:lpstr>The right to safe and healthy working conditions</vt:lpstr>
      <vt:lpstr>Safe and healthy working conditions in international laws</vt:lpstr>
      <vt:lpstr>Why OSH as FPRW?</vt:lpstr>
      <vt:lpstr>Impact of OSH deficits is high</vt:lpstr>
      <vt:lpstr>International Labour Standards in the area of OSH</vt:lpstr>
      <vt:lpstr>Global Strategy on OSH (2003 ILC Conclusions)</vt:lpstr>
      <vt:lpstr>Developments/progresses towards the 110th ILC decision       </vt:lpstr>
      <vt:lpstr>ILO Declaration on Fundamental Principles and Rights at Work (1998)</vt:lpstr>
      <vt:lpstr>Fundamental Conventions in the area of OSH</vt:lpstr>
      <vt:lpstr>Why are C155 and C187 important?</vt:lpstr>
      <vt:lpstr>What are the next actions? </vt:lpstr>
      <vt:lpstr>Strengthening OSH legal/policy framework and improving workplace practices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Obligations of Safety and Health at Work</dc:title>
  <dc:creator>Mark Groening</dc:creator>
  <cp:lastModifiedBy>Ujita, Yuka</cp:lastModifiedBy>
  <cp:revision>76</cp:revision>
  <cp:lastPrinted>2022-05-13T11:57:49Z</cp:lastPrinted>
  <dcterms:created xsi:type="dcterms:W3CDTF">2021-03-01T15:33:12Z</dcterms:created>
  <dcterms:modified xsi:type="dcterms:W3CDTF">2023-02-16T03:05:12Z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0x01010041EEEFE925D9114F8E9A520C0D9E701E</vt:lpwstr>
  </property>
</Properties>
</file>