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Lst>
  <p:notesMasterIdLst>
    <p:notesMasterId r:id="rId12"/>
  </p:notesMasterIdLst>
  <p:sldIdLst>
    <p:sldId id="391" r:id="rId2"/>
    <p:sldId id="367" r:id="rId3"/>
    <p:sldId id="368" r:id="rId4"/>
    <p:sldId id="376" r:id="rId5"/>
    <p:sldId id="449" r:id="rId6"/>
    <p:sldId id="455" r:id="rId7"/>
    <p:sldId id="456" r:id="rId8"/>
    <p:sldId id="394" r:id="rId9"/>
    <p:sldId id="451" r:id="rId10"/>
    <p:sldId id="452" r:id="rId11"/>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610" autoAdjust="0"/>
  </p:normalViewPr>
  <p:slideViewPr>
    <p:cSldViewPr snapToGrid="0" snapToObjects="1">
      <p:cViewPr varScale="1">
        <p:scale>
          <a:sx n="60" d="100"/>
          <a:sy n="60" d="100"/>
        </p:scale>
        <p:origin x="1340" y="28"/>
      </p:cViewPr>
      <p:guideLst>
        <p:guide orient="horz" pos="2160"/>
        <p:guide pos="3120"/>
      </p:guideLst>
    </p:cSldViewPr>
  </p:slideViewPr>
  <p:notesTextViewPr>
    <p:cViewPr>
      <p:scale>
        <a:sx n="1" d="1"/>
        <a:sy n="1" d="1"/>
      </p:scale>
      <p:origin x="0" y="0"/>
    </p:cViewPr>
  </p:notesTextViewPr>
  <p:sorterViewPr>
    <p:cViewPr varScale="1">
      <p:scale>
        <a:sx n="1" d="1"/>
        <a:sy n="1" d="1"/>
      </p:scale>
      <p:origin x="0" y="-1128"/>
    </p:cViewPr>
  </p:sorterViewPr>
  <p:notesViewPr>
    <p:cSldViewPr snapToGrid="0" snapToObjects="1">
      <p:cViewPr varScale="1">
        <p:scale>
          <a:sx n="138" d="100"/>
          <a:sy n="138" d="100"/>
        </p:scale>
        <p:origin x="298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879DE78-D622-2748-BAB5-90CB27C45173}" type="datetimeFigureOut">
              <a:rPr lang="en-US" smtClean="0"/>
              <a:t>2/18/2023</a:t>
            </a:fld>
            <a:endParaRPr lang="en-US"/>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52F9770-C957-5C47-8696-145180FAE7E4}" type="slidenum">
              <a:rPr lang="en-US" smtClean="0"/>
              <a:t>‹#›</a:t>
            </a:fld>
            <a:endParaRPr lang="en-US"/>
          </a:p>
        </p:txBody>
      </p:sp>
    </p:spTree>
    <p:extLst>
      <p:ext uri="{BB962C8B-B14F-4D97-AF65-F5344CB8AC3E}">
        <p14:creationId xmlns:p14="http://schemas.microsoft.com/office/powerpoint/2010/main" val="509753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8562" y="2873015"/>
            <a:ext cx="5850000" cy="608525"/>
          </a:xfrm>
        </p:spPr>
        <p:txBody>
          <a:bodyPr wrap="square" bIns="54000" anchor="t" anchorCtr="0">
            <a:noAutofit/>
          </a:bodyPr>
          <a:lstStyle>
            <a:lvl1pPr algn="l">
              <a:defRPr sz="3250"/>
            </a:lvl1pPr>
          </a:lstStyle>
          <a:p>
            <a:r>
              <a:rPr lang="en-US"/>
              <a:t>Click to edit Master title style</a:t>
            </a:r>
            <a:endParaRPr lang="en-GB"/>
          </a:p>
        </p:txBody>
      </p:sp>
      <p:sp>
        <p:nvSpPr>
          <p:cNvPr id="3" name="Subtitle 2"/>
          <p:cNvSpPr>
            <a:spLocks noGrp="1"/>
          </p:cNvSpPr>
          <p:nvPr>
            <p:ph type="subTitle" idx="1"/>
          </p:nvPr>
        </p:nvSpPr>
        <p:spPr>
          <a:xfrm>
            <a:off x="398562" y="3481539"/>
            <a:ext cx="5850000" cy="1655762"/>
          </a:xfrm>
        </p:spPr>
        <p:txBody>
          <a:bodyPr>
            <a:noAutofit/>
          </a:bodyPr>
          <a:lstStyle>
            <a:lvl1pPr marL="0" indent="0" algn="l">
              <a:lnSpc>
                <a:spcPct val="90000"/>
              </a:lnSpc>
              <a:spcAft>
                <a:spcPts val="975"/>
              </a:spcAft>
              <a:buNone/>
              <a:defRPr sz="3250" b="0">
                <a:solidFill>
                  <a:schemeClr val="accent1"/>
                </a:solidFill>
              </a:defRPr>
            </a:lvl1pPr>
            <a:lvl2pPr marL="0" indent="0" algn="l">
              <a:buNone/>
              <a:defRPr sz="1138">
                <a:solidFill>
                  <a:schemeClr val="accent1"/>
                </a:solidFill>
              </a:defRPr>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p:cNvSpPr>
            <a:spLocks noGrp="1"/>
          </p:cNvSpPr>
          <p:nvPr>
            <p:ph type="dt" sz="half" idx="10"/>
          </p:nvPr>
        </p:nvSpPr>
        <p:spPr>
          <a:xfrm>
            <a:off x="398562" y="6180035"/>
            <a:ext cx="2228850" cy="216000"/>
          </a:xfrm>
        </p:spPr>
        <p:txBody>
          <a:bodyPr anchor="b" anchorCtr="0">
            <a:noAutofit/>
          </a:bodyPr>
          <a:lstStyle>
            <a:lvl1pPr>
              <a:defRPr sz="813">
                <a:solidFill>
                  <a:schemeClr val="accent1"/>
                </a:solidFill>
              </a:defRPr>
            </a:lvl1pPr>
          </a:lstStyle>
          <a:p>
            <a:r>
              <a:rPr lang="en-GB" dirty="0"/>
              <a:t>Date: Monday / 01 / October / 2019</a:t>
            </a:r>
          </a:p>
        </p:txBody>
      </p:sp>
      <p:sp>
        <p:nvSpPr>
          <p:cNvPr id="5" name="Footer Placeholder 4"/>
          <p:cNvSpPr>
            <a:spLocks noGrp="1"/>
          </p:cNvSpPr>
          <p:nvPr>
            <p:ph type="ftr" sz="quarter" idx="11"/>
          </p:nvPr>
        </p:nvSpPr>
        <p:spPr>
          <a:xfrm>
            <a:off x="398562" y="6858000"/>
            <a:ext cx="4554438" cy="180000"/>
          </a:xfrm>
          <a:prstGeom prst="rect">
            <a:avLst/>
          </a:prstGeo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9068688" y="6870450"/>
            <a:ext cx="43875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4" y="2988404"/>
            <a:ext cx="174129"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8562" y="490538"/>
            <a:ext cx="1114425" cy="494482"/>
          </a:xfrm>
          <a:prstGeom prst="rect">
            <a:avLst/>
          </a:prstGeom>
        </p:spPr>
      </p:pic>
      <p:sp>
        <p:nvSpPr>
          <p:cNvPr id="11" name="Picture Placeholder 10"/>
          <p:cNvSpPr>
            <a:spLocks noGrp="1"/>
          </p:cNvSpPr>
          <p:nvPr>
            <p:ph type="pic" sz="quarter" idx="13" hasCustomPrompt="1"/>
          </p:nvPr>
        </p:nvSpPr>
        <p:spPr>
          <a:xfrm>
            <a:off x="2393950" y="0"/>
            <a:ext cx="751205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813">
                <a:solidFill>
                  <a:schemeClr val="bg1"/>
                </a:solidFill>
              </a:defRPr>
            </a:lvl1pPr>
          </a:lstStyle>
          <a:p>
            <a:r>
              <a:rPr lang="en-GB" dirty="0"/>
              <a:t>Click icon to insert picture, or leave unchanged for plain colour fill</a:t>
            </a:r>
          </a:p>
        </p:txBody>
      </p:sp>
    </p:spTree>
    <p:extLst>
      <p:ext uri="{BB962C8B-B14F-4D97-AF65-F5344CB8AC3E}">
        <p14:creationId xmlns:p14="http://schemas.microsoft.com/office/powerpoint/2010/main" val="2127994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1621069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398563" y="2393951"/>
            <a:ext cx="5940888"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3722490" y="3244431"/>
            <a:ext cx="6191249" cy="3623095"/>
          </a:xfrm>
          <a:prstGeom prst="rect">
            <a:avLst/>
          </a:prstGeom>
        </p:spPr>
      </p:pic>
      <p:sp>
        <p:nvSpPr>
          <p:cNvPr id="10" name="Text Placeholder 9"/>
          <p:cNvSpPr>
            <a:spLocks noGrp="1"/>
          </p:cNvSpPr>
          <p:nvPr>
            <p:ph type="body" sz="quarter" idx="13"/>
          </p:nvPr>
        </p:nvSpPr>
        <p:spPr>
          <a:xfrm>
            <a:off x="398562" y="4796726"/>
            <a:ext cx="2772900" cy="587519"/>
          </a:xfrm>
        </p:spPr>
        <p:txBody>
          <a:bodyPr tIns="108000">
            <a:spAutoFit/>
          </a:bodyPr>
          <a:lstStyle>
            <a:lvl1pPr marL="397800" indent="-397800">
              <a:buSzPct val="150000"/>
              <a:buFontTx/>
              <a:buBlip>
                <a:blip r:embed="rId3"/>
              </a:buBlip>
              <a:defRPr b="0">
                <a:solidFill>
                  <a:schemeClr val="tx1"/>
                </a:solidFill>
              </a:defRPr>
            </a:lvl1pPr>
            <a:lvl2pPr marL="544050" indent="-146250">
              <a:buClr>
                <a:schemeClr val="accent2"/>
              </a:buClr>
              <a:buSzPct val="80000"/>
              <a:buFont typeface="Wingdings 3" panose="05040102010807070707" pitchFamily="18" charset="2"/>
              <a:buChar char="u"/>
              <a:defRPr sz="813"/>
            </a:lvl2pPr>
          </a:lstStyle>
          <a:p>
            <a:pPr lvl="0"/>
            <a:r>
              <a:rPr lang="en-US"/>
              <a:t>Edit Master text styles</a:t>
            </a:r>
          </a:p>
          <a:p>
            <a:pPr lvl="1"/>
            <a:r>
              <a:rPr lang="en-US"/>
              <a:t>Second level</a:t>
            </a:r>
          </a:p>
        </p:txBody>
      </p:sp>
    </p:spTree>
    <p:extLst>
      <p:ext uri="{BB962C8B-B14F-4D97-AF65-F5344CB8AC3E}">
        <p14:creationId xmlns:p14="http://schemas.microsoft.com/office/powerpoint/2010/main" val="2353566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3812778" y="2538000"/>
            <a:ext cx="6093222"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813" b="1">
                <a:solidFill>
                  <a:schemeClr val="tx1"/>
                </a:solidFill>
              </a:defRPr>
            </a:lvl1pPr>
          </a:lstStyle>
          <a:p>
            <a:r>
              <a:rPr lang="en-GB" dirty="0"/>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398563" y="2393951"/>
            <a:ext cx="5940888"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sp>
        <p:nvSpPr>
          <p:cNvPr id="9" name="TextBox 8"/>
          <p:cNvSpPr txBox="1"/>
          <p:nvPr userDrawn="1"/>
        </p:nvSpPr>
        <p:spPr>
          <a:xfrm>
            <a:off x="3807619" y="6870451"/>
            <a:ext cx="6098381" cy="125099"/>
          </a:xfrm>
          <a:prstGeom prst="rect">
            <a:avLst/>
          </a:prstGeom>
          <a:noFill/>
        </p:spPr>
        <p:txBody>
          <a:bodyPr wrap="square" lIns="0" tIns="0" rIns="0" bIns="0" rtlCol="0">
            <a:spAutoFit/>
          </a:bodyPr>
          <a:lstStyle/>
          <a:p>
            <a:pPr algn="r"/>
            <a:r>
              <a:rPr lang="en-GB" sz="813" dirty="0"/>
              <a:t>NB Manually place “ilo.org” device in front of image</a:t>
            </a:r>
          </a:p>
        </p:txBody>
      </p:sp>
    </p:spTree>
    <p:extLst>
      <p:ext uri="{BB962C8B-B14F-4D97-AF65-F5344CB8AC3E}">
        <p14:creationId xmlns:p14="http://schemas.microsoft.com/office/powerpoint/2010/main" val="1037593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398563" y="2393951"/>
            <a:ext cx="5940888"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sp>
        <p:nvSpPr>
          <p:cNvPr id="9" name="TextBox 8"/>
          <p:cNvSpPr txBox="1"/>
          <p:nvPr userDrawn="1"/>
        </p:nvSpPr>
        <p:spPr>
          <a:xfrm>
            <a:off x="3807619" y="6870451"/>
            <a:ext cx="6098381" cy="125099"/>
          </a:xfrm>
          <a:prstGeom prst="rect">
            <a:avLst/>
          </a:prstGeom>
          <a:noFill/>
        </p:spPr>
        <p:txBody>
          <a:bodyPr wrap="square" lIns="0" tIns="0" rIns="0" bIns="0" rtlCol="0">
            <a:spAutoFit/>
          </a:bodyPr>
          <a:lstStyle/>
          <a:p>
            <a:pPr algn="r"/>
            <a:r>
              <a:rPr lang="en-GB" sz="813" dirty="0"/>
              <a:t>NB Manually place “ilo.org” device in front of image</a:t>
            </a:r>
          </a:p>
        </p:txBody>
      </p:sp>
      <p:sp>
        <p:nvSpPr>
          <p:cNvPr id="10" name="Picture Placeholder 9"/>
          <p:cNvSpPr>
            <a:spLocks noGrp="1"/>
          </p:cNvSpPr>
          <p:nvPr>
            <p:ph type="pic" sz="quarter" idx="13" hasCustomPrompt="1"/>
          </p:nvPr>
        </p:nvSpPr>
        <p:spPr>
          <a:xfrm>
            <a:off x="6734919" y="981075"/>
            <a:ext cx="3171081"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813">
                <a:solidFill>
                  <a:schemeClr val="tx1"/>
                </a:solidFill>
              </a:defRPr>
            </a:lvl1pPr>
          </a:lstStyle>
          <a:p>
            <a:r>
              <a:rPr lang="en-GB" dirty="0"/>
              <a:t>Click icon to insert picture</a:t>
            </a:r>
          </a:p>
        </p:txBody>
      </p:sp>
      <p:sp>
        <p:nvSpPr>
          <p:cNvPr id="12" name="Text Placeholder 11"/>
          <p:cNvSpPr>
            <a:spLocks noGrp="1"/>
          </p:cNvSpPr>
          <p:nvPr>
            <p:ph type="body" sz="quarter" idx="14"/>
          </p:nvPr>
        </p:nvSpPr>
        <p:spPr>
          <a:xfrm>
            <a:off x="6734275" y="5876925"/>
            <a:ext cx="2773164"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813" b="0">
                <a:solidFill>
                  <a:schemeClr val="bg1"/>
                </a:solidFill>
              </a:defRPr>
            </a:lvl1pPr>
            <a:lvl2pPr>
              <a:defRPr sz="813">
                <a:solidFill>
                  <a:schemeClr val="bg1"/>
                </a:solidFill>
              </a:defRPr>
            </a:lvl2pPr>
            <a:lvl3pPr>
              <a:defRPr sz="813">
                <a:solidFill>
                  <a:schemeClr val="bg1"/>
                </a:solidFill>
              </a:defRPr>
            </a:lvl3pPr>
            <a:lvl4pPr>
              <a:defRPr sz="813">
                <a:solidFill>
                  <a:schemeClr val="bg1"/>
                </a:solidFill>
              </a:defRPr>
            </a:lvl4pPr>
            <a:lvl5pPr>
              <a:defRPr sz="813">
                <a:solidFill>
                  <a:schemeClr val="bg1"/>
                </a:solidFill>
              </a:defRPr>
            </a:lvl5pPr>
          </a:lstStyle>
          <a:p>
            <a:pPr lvl="0"/>
            <a:r>
              <a:rPr lang="en-US"/>
              <a:t>Edit Master text styles</a:t>
            </a:r>
          </a:p>
        </p:txBody>
      </p:sp>
    </p:spTree>
    <p:extLst>
      <p:ext uri="{BB962C8B-B14F-4D97-AF65-F5344CB8AC3E}">
        <p14:creationId xmlns:p14="http://schemas.microsoft.com/office/powerpoint/2010/main" val="103769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98562" y="2393950"/>
            <a:ext cx="4355325"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52113" y="2393950"/>
            <a:ext cx="4355325"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dirty="0"/>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354370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98562" y="2393950"/>
            <a:ext cx="27729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566550" y="2393950"/>
            <a:ext cx="27729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dirty="0"/>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dirty="0"/>
          </a:p>
        </p:txBody>
      </p:sp>
      <p:sp>
        <p:nvSpPr>
          <p:cNvPr id="8" name="Content Placeholder 3"/>
          <p:cNvSpPr>
            <a:spLocks noGrp="1"/>
          </p:cNvSpPr>
          <p:nvPr>
            <p:ph sz="half" idx="13"/>
          </p:nvPr>
        </p:nvSpPr>
        <p:spPr>
          <a:xfrm>
            <a:off x="6734538" y="2393950"/>
            <a:ext cx="27729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0836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98562" y="2393950"/>
            <a:ext cx="27729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566550" y="2393950"/>
            <a:ext cx="27729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dirty="0"/>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dirty="0"/>
          </a:p>
        </p:txBody>
      </p:sp>
      <p:sp>
        <p:nvSpPr>
          <p:cNvPr id="10" name="Text Placeholder 9"/>
          <p:cNvSpPr>
            <a:spLocks noGrp="1"/>
          </p:cNvSpPr>
          <p:nvPr>
            <p:ph type="body" sz="quarter" idx="13" hasCustomPrompt="1"/>
          </p:nvPr>
        </p:nvSpPr>
        <p:spPr>
          <a:xfrm>
            <a:off x="6734538" y="2393951"/>
            <a:ext cx="2772901" cy="3482975"/>
          </a:xfrm>
        </p:spPr>
        <p:txBody>
          <a:bodyPr tIns="54000"/>
          <a:lstStyle>
            <a:lvl1pPr marL="292500" indent="-292500">
              <a:lnSpc>
                <a:spcPct val="80000"/>
              </a:lnSpc>
              <a:spcBef>
                <a:spcPts val="2600"/>
              </a:spcBef>
              <a:spcAft>
                <a:spcPts val="0"/>
              </a:spcAft>
              <a:buClr>
                <a:schemeClr val="accent2"/>
              </a:buClr>
              <a:buFontTx/>
              <a:buBlip>
                <a:blip r:embed="rId2"/>
              </a:buBlip>
              <a:defRPr sz="4875" b="0" spc="-163" baseline="0">
                <a:solidFill>
                  <a:schemeClr val="accent1"/>
                </a:solidFill>
              </a:defRPr>
            </a:lvl1pPr>
            <a:lvl2pPr marL="292500" indent="0">
              <a:lnSpc>
                <a:spcPct val="100000"/>
              </a:lnSpc>
              <a:spcBef>
                <a:spcPts val="0"/>
              </a:spcBef>
              <a:spcAft>
                <a:spcPts val="0"/>
              </a:spcAft>
              <a:buFontTx/>
              <a:buNone/>
              <a:defRPr sz="813"/>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375045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dirty="0"/>
              <a:t>Date: Monday / 01 / October / 2019</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dirty="0"/>
          </a:p>
        </p:txBody>
      </p:sp>
      <p:sp>
        <p:nvSpPr>
          <p:cNvPr id="6" name="Text Placeholder 9"/>
          <p:cNvSpPr>
            <a:spLocks noGrp="1"/>
          </p:cNvSpPr>
          <p:nvPr>
            <p:ph type="body" sz="quarter" idx="13" hasCustomPrompt="1"/>
          </p:nvPr>
        </p:nvSpPr>
        <p:spPr>
          <a:xfrm>
            <a:off x="398562" y="2393950"/>
            <a:ext cx="5996250" cy="3482976"/>
          </a:xfrm>
        </p:spPr>
        <p:txBody>
          <a:bodyPr tIns="0">
            <a:noAutofit/>
          </a:bodyPr>
          <a:lstStyle>
            <a:lvl1pPr marL="397800" indent="-397800">
              <a:buSzPct val="120000"/>
              <a:buFontTx/>
              <a:buBlip>
                <a:blip r:embed="rId2"/>
              </a:buBlip>
              <a:defRPr sz="1869" b="0">
                <a:solidFill>
                  <a:schemeClr val="tx1"/>
                </a:solidFill>
              </a:defRPr>
            </a:lvl1pPr>
            <a:lvl2pPr marL="397800" indent="0">
              <a:buClr>
                <a:schemeClr val="accent2"/>
              </a:buClr>
              <a:buSzPct val="80000"/>
              <a:buFont typeface="Wingdings 3" panose="05040102010807070707" pitchFamily="18" charset="2"/>
              <a:buNone/>
              <a:defRPr sz="1869" baseline="0"/>
            </a:lvl2pPr>
            <a:lvl3pPr marL="544050" indent="-146250">
              <a:spcBef>
                <a:spcPts val="1463"/>
              </a:spcBef>
              <a:defRPr sz="813"/>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6719914" y="2447925"/>
            <a:ext cx="2787525" cy="3429000"/>
          </a:xfrm>
        </p:spPr>
        <p:txBody>
          <a:bodyPr/>
          <a:lstStyle>
            <a:lvl1pPr>
              <a:defRPr sz="813">
                <a:solidFill>
                  <a:schemeClr val="tx1"/>
                </a:solidFill>
              </a:defRPr>
            </a:lvl1pPr>
          </a:lstStyle>
          <a:p>
            <a:r>
              <a:rPr lang="en-US" dirty="0"/>
              <a:t>Click icon to add picture</a:t>
            </a:r>
            <a:endParaRPr lang="en-GB" dirty="0"/>
          </a:p>
        </p:txBody>
      </p:sp>
    </p:spTree>
    <p:extLst>
      <p:ext uri="{BB962C8B-B14F-4D97-AF65-F5344CB8AC3E}">
        <p14:creationId xmlns:p14="http://schemas.microsoft.com/office/powerpoint/2010/main" val="2561731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8562" y="2872801"/>
            <a:ext cx="5850000" cy="608525"/>
          </a:xfrm>
        </p:spPr>
        <p:txBody>
          <a:bodyPr bIns="54000" anchor="t" anchorCtr="0">
            <a:noAutofit/>
          </a:bodyPr>
          <a:lstStyle>
            <a:lvl1pPr>
              <a:lnSpc>
                <a:spcPct val="90000"/>
              </a:lnSpc>
              <a:defRPr sz="325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398562" y="3481324"/>
            <a:ext cx="5850000" cy="1656000"/>
          </a:xfrm>
        </p:spPr>
        <p:txBody>
          <a:bodyPr>
            <a:noAutofit/>
          </a:bodyPr>
          <a:lstStyle>
            <a:lvl1pPr marL="0" indent="0">
              <a:lnSpc>
                <a:spcPct val="90000"/>
              </a:lnSpc>
              <a:buNone/>
              <a:defRPr sz="3250" b="0">
                <a:solidFill>
                  <a:schemeClr val="accent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2942134" y="6867374"/>
            <a:ext cx="4554438" cy="180000"/>
          </a:xfrm>
          <a:prstGeom prst="rect">
            <a:avLst/>
          </a:prstGeo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9068688" y="6870450"/>
            <a:ext cx="43875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8562" y="490538"/>
            <a:ext cx="1114425" cy="494482"/>
          </a:xfrm>
          <a:prstGeom prst="rect">
            <a:avLst/>
          </a:prstGeom>
        </p:spPr>
      </p:pic>
      <p:sp>
        <p:nvSpPr>
          <p:cNvPr id="8" name="Right Triangle 7"/>
          <p:cNvSpPr/>
          <p:nvPr userDrawn="1"/>
        </p:nvSpPr>
        <p:spPr>
          <a:xfrm flipH="1">
            <a:off x="4492525" y="3007519"/>
            <a:ext cx="5413475"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463"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34" y="2988404"/>
            <a:ext cx="174129" cy="251584"/>
          </a:xfrm>
          <a:prstGeom prst="rect">
            <a:avLst/>
          </a:prstGeom>
        </p:spPr>
      </p:pic>
    </p:spTree>
    <p:extLst>
      <p:ext uri="{BB962C8B-B14F-4D97-AF65-F5344CB8AC3E}">
        <p14:creationId xmlns:p14="http://schemas.microsoft.com/office/powerpoint/2010/main" val="243753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398562" y="2872801"/>
            <a:ext cx="5850000" cy="608525"/>
          </a:xfrm>
        </p:spPr>
        <p:txBody>
          <a:bodyPr bIns="54000" anchor="t" anchorCtr="0">
            <a:noAutofit/>
          </a:bodyPr>
          <a:lstStyle>
            <a:lvl1pPr>
              <a:lnSpc>
                <a:spcPct val="90000"/>
              </a:lnSpc>
              <a:defRPr sz="325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398562" y="3481324"/>
            <a:ext cx="5850000" cy="1656000"/>
          </a:xfrm>
        </p:spPr>
        <p:txBody>
          <a:bodyPr>
            <a:noAutofit/>
          </a:bodyPr>
          <a:lstStyle>
            <a:lvl1pPr marL="0" indent="0">
              <a:lnSpc>
                <a:spcPct val="90000"/>
              </a:lnSpc>
              <a:buNone/>
              <a:defRPr sz="3250" b="0">
                <a:solidFill>
                  <a:schemeClr val="accent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2926656" y="6866325"/>
            <a:ext cx="4554438" cy="180000"/>
          </a:xfrm>
          <a:prstGeom prst="rect">
            <a:avLst/>
          </a:prstGeo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9068688" y="6870450"/>
            <a:ext cx="43875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8562" y="490538"/>
            <a:ext cx="1114425" cy="494482"/>
          </a:xfrm>
          <a:prstGeom prst="rect">
            <a:avLst/>
          </a:prstGeom>
        </p:spPr>
      </p:pic>
      <p:sp>
        <p:nvSpPr>
          <p:cNvPr id="8" name="Right Triangle 7"/>
          <p:cNvSpPr/>
          <p:nvPr userDrawn="1"/>
        </p:nvSpPr>
        <p:spPr>
          <a:xfrm flipH="1">
            <a:off x="6732984" y="4601106"/>
            <a:ext cx="3173016"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463"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34" y="2988404"/>
            <a:ext cx="174129" cy="251584"/>
          </a:xfrm>
          <a:prstGeom prst="rect">
            <a:avLst/>
          </a:prstGeom>
        </p:spPr>
      </p:pic>
      <p:sp>
        <p:nvSpPr>
          <p:cNvPr id="10" name="Right Triangle 9"/>
          <p:cNvSpPr/>
          <p:nvPr userDrawn="1"/>
        </p:nvSpPr>
        <p:spPr>
          <a:xfrm rot="10800000">
            <a:off x="2592710" y="2238"/>
            <a:ext cx="7311705"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463" dirty="0"/>
          </a:p>
        </p:txBody>
      </p:sp>
    </p:spTree>
    <p:extLst>
      <p:ext uri="{BB962C8B-B14F-4D97-AF65-F5344CB8AC3E}">
        <p14:creationId xmlns:p14="http://schemas.microsoft.com/office/powerpoint/2010/main" val="3135183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398562" y="2872801"/>
            <a:ext cx="5850000" cy="608525"/>
          </a:xfrm>
        </p:spPr>
        <p:txBody>
          <a:bodyPr bIns="54000" anchor="t" anchorCtr="0">
            <a:noAutofit/>
          </a:bodyPr>
          <a:lstStyle>
            <a:lvl1pPr>
              <a:lnSpc>
                <a:spcPct val="90000"/>
              </a:lnSpc>
              <a:defRPr sz="325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398562" y="3481324"/>
            <a:ext cx="5850000" cy="1656000"/>
          </a:xfrm>
        </p:spPr>
        <p:txBody>
          <a:bodyPr>
            <a:noAutofit/>
          </a:bodyPr>
          <a:lstStyle>
            <a:lvl1pPr marL="0" indent="0">
              <a:lnSpc>
                <a:spcPct val="90000"/>
              </a:lnSpc>
              <a:buNone/>
              <a:defRPr sz="3250" b="0">
                <a:solidFill>
                  <a:schemeClr val="accent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2926656" y="6866325"/>
            <a:ext cx="4554438" cy="180000"/>
          </a:xfrm>
          <a:prstGeom prst="rect">
            <a:avLst/>
          </a:prstGeo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9068688" y="6870450"/>
            <a:ext cx="43875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8562" y="490538"/>
            <a:ext cx="1114425"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34" y="2988404"/>
            <a:ext cx="174129" cy="251584"/>
          </a:xfrm>
          <a:prstGeom prst="rect">
            <a:avLst/>
          </a:prstGeom>
        </p:spPr>
      </p:pic>
      <p:sp>
        <p:nvSpPr>
          <p:cNvPr id="10" name="Right Triangle 9"/>
          <p:cNvSpPr/>
          <p:nvPr userDrawn="1"/>
        </p:nvSpPr>
        <p:spPr>
          <a:xfrm rot="10800000">
            <a:off x="4312243" y="0"/>
            <a:ext cx="5593757"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463" dirty="0"/>
          </a:p>
        </p:txBody>
      </p:sp>
    </p:spTree>
    <p:extLst>
      <p:ext uri="{BB962C8B-B14F-4D97-AF65-F5344CB8AC3E}">
        <p14:creationId xmlns:p14="http://schemas.microsoft.com/office/powerpoint/2010/main" val="2862174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8562" y="2872801"/>
            <a:ext cx="5850000" cy="608525"/>
          </a:xfrm>
        </p:spPr>
        <p:txBody>
          <a:bodyPr bIns="54000" anchor="t" anchorCtr="0">
            <a:noAutofit/>
          </a:bodyPr>
          <a:lstStyle>
            <a:lvl1pPr>
              <a:lnSpc>
                <a:spcPct val="90000"/>
              </a:lnSpc>
              <a:defRPr sz="325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398562" y="3481324"/>
            <a:ext cx="5850000" cy="1656000"/>
          </a:xfrm>
        </p:spPr>
        <p:txBody>
          <a:bodyPr>
            <a:noAutofit/>
          </a:bodyPr>
          <a:lstStyle>
            <a:lvl1pPr marL="0" indent="0">
              <a:lnSpc>
                <a:spcPct val="90000"/>
              </a:lnSpc>
              <a:buNone/>
              <a:defRPr sz="3250" b="0">
                <a:solidFill>
                  <a:schemeClr val="bg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2926656" y="6870450"/>
            <a:ext cx="4554438" cy="180000"/>
          </a:xfrm>
          <a:prstGeom prst="rect">
            <a:avLst/>
          </a:prstGeo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9068688" y="6870450"/>
            <a:ext cx="43875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8614" y="490538"/>
            <a:ext cx="1114321"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34" y="2988404"/>
            <a:ext cx="174129" cy="251584"/>
          </a:xfrm>
          <a:prstGeom prst="rect">
            <a:avLst/>
          </a:prstGeom>
        </p:spPr>
      </p:pic>
    </p:spTree>
    <p:extLst>
      <p:ext uri="{BB962C8B-B14F-4D97-AF65-F5344CB8AC3E}">
        <p14:creationId xmlns:p14="http://schemas.microsoft.com/office/powerpoint/2010/main" val="3454596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135854" y="1085562"/>
            <a:ext cx="11053426" cy="5784889"/>
          </a:xfrm>
          <a:prstGeom prst="rect">
            <a:avLst/>
          </a:prstGeom>
        </p:spPr>
      </p:pic>
      <p:sp>
        <p:nvSpPr>
          <p:cNvPr id="2" name="Title 1"/>
          <p:cNvSpPr>
            <a:spLocks noGrp="1"/>
          </p:cNvSpPr>
          <p:nvPr>
            <p:ph type="title"/>
          </p:nvPr>
        </p:nvSpPr>
        <p:spPr>
          <a:xfrm>
            <a:off x="398562" y="2872801"/>
            <a:ext cx="5850000" cy="608525"/>
          </a:xfrm>
        </p:spPr>
        <p:txBody>
          <a:bodyPr bIns="54000" anchor="t" anchorCtr="0">
            <a:noAutofit/>
          </a:bodyPr>
          <a:lstStyle>
            <a:lvl1pPr>
              <a:lnSpc>
                <a:spcPct val="90000"/>
              </a:lnSpc>
              <a:defRPr sz="325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398562" y="3481324"/>
            <a:ext cx="4767750" cy="648000"/>
          </a:xfrm>
        </p:spPr>
        <p:txBody>
          <a:bodyPr>
            <a:noAutofit/>
          </a:bodyPr>
          <a:lstStyle>
            <a:lvl1pPr marL="0" indent="0">
              <a:lnSpc>
                <a:spcPct val="90000"/>
              </a:lnSpc>
              <a:buNone/>
              <a:defRPr sz="3250" b="0">
                <a:solidFill>
                  <a:schemeClr val="accent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2965351" y="6870450"/>
            <a:ext cx="4554438" cy="180000"/>
          </a:xfrm>
          <a:prstGeom prst="rect">
            <a:avLst/>
          </a:prstGeo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9068688" y="6870450"/>
            <a:ext cx="43875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8562" y="490538"/>
            <a:ext cx="1114425"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34" y="2988404"/>
            <a:ext cx="174129" cy="251584"/>
          </a:xfrm>
          <a:prstGeom prst="rect">
            <a:avLst/>
          </a:prstGeom>
        </p:spPr>
      </p:pic>
    </p:spTree>
    <p:extLst>
      <p:ext uri="{BB962C8B-B14F-4D97-AF65-F5344CB8AC3E}">
        <p14:creationId xmlns:p14="http://schemas.microsoft.com/office/powerpoint/2010/main" val="3673855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dirty="0"/>
              <a:t>Date: Monday / 01 / October / 2019</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107247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dirty="0"/>
              <a:t>Date: Monday / 01 / October / 2019</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246641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8562" y="1423195"/>
            <a:ext cx="9108876"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98562" y="2393951"/>
            <a:ext cx="9108876"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98562" y="6870450"/>
            <a:ext cx="2228850" cy="216000"/>
          </a:xfrm>
          <a:prstGeom prst="rect">
            <a:avLst/>
          </a:prstGeom>
        </p:spPr>
        <p:txBody>
          <a:bodyPr vert="horz" lIns="0" tIns="0" rIns="0" bIns="0" rtlCol="0" anchor="ctr">
            <a:noAutofit/>
          </a:bodyPr>
          <a:lstStyle>
            <a:lvl1pPr algn="l">
              <a:defRPr sz="813">
                <a:noFill/>
              </a:defRPr>
            </a:lvl1pPr>
          </a:lstStyle>
          <a:p>
            <a:r>
              <a:rPr lang="en-GB" dirty="0"/>
              <a:t>Date: Monday / 01 / October / 2019</a:t>
            </a:r>
          </a:p>
        </p:txBody>
      </p:sp>
      <p:sp>
        <p:nvSpPr>
          <p:cNvPr id="6" name="Slide Number Placeholder 5"/>
          <p:cNvSpPr>
            <a:spLocks noGrp="1"/>
          </p:cNvSpPr>
          <p:nvPr>
            <p:ph type="sldNum" sz="quarter" idx="4"/>
          </p:nvPr>
        </p:nvSpPr>
        <p:spPr>
          <a:xfrm>
            <a:off x="9068688" y="432000"/>
            <a:ext cx="438750" cy="288000"/>
          </a:xfrm>
          <a:prstGeom prst="rect">
            <a:avLst/>
          </a:prstGeom>
        </p:spPr>
        <p:txBody>
          <a:bodyPr vert="horz" lIns="0" tIns="0" rIns="0" bIns="0" rtlCol="0" anchor="t" anchorCtr="0">
            <a:noAutofit/>
          </a:bodyPr>
          <a:lstStyle>
            <a:lvl1pPr algn="r">
              <a:defRPr sz="1463">
                <a:solidFill>
                  <a:schemeClr val="accent1"/>
                </a:solidFill>
              </a:defRPr>
            </a:lvl1pPr>
          </a:lstStyle>
          <a:p>
            <a:fld id="{856227C0-AD57-4F9B-BAE3-EEFB0D0EE427}" type="slidenum">
              <a:rPr lang="en-GB" smtClean="0"/>
              <a:pPr/>
              <a:t>‹#›</a:t>
            </a:fld>
            <a:endParaRPr lang="en-GB" dirty="0"/>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98562" y="490538"/>
            <a:ext cx="1114425"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934" y="1519079"/>
            <a:ext cx="97104"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983864" y="6367463"/>
            <a:ext cx="523575" cy="172266"/>
          </a:xfrm>
          <a:prstGeom prst="rect">
            <a:avLst/>
          </a:prstGeom>
        </p:spPr>
      </p:pic>
    </p:spTree>
    <p:extLst>
      <p:ext uri="{BB962C8B-B14F-4D97-AF65-F5344CB8AC3E}">
        <p14:creationId xmlns:p14="http://schemas.microsoft.com/office/powerpoint/2010/main" val="1935702756"/>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p:txStyles>
    <p:titleStyle>
      <a:lvl1pPr algn="l" defTabSz="742950" rtl="0" eaLnBrk="1" latinLnBrk="0" hangingPunct="1">
        <a:lnSpc>
          <a:spcPct val="90000"/>
        </a:lnSpc>
        <a:spcBef>
          <a:spcPct val="0"/>
        </a:spcBef>
        <a:buNone/>
        <a:defRPr sz="2031" b="1" kern="1200">
          <a:solidFill>
            <a:schemeClr val="accent1"/>
          </a:solidFill>
          <a:latin typeface="+mj-lt"/>
          <a:ea typeface="+mj-ea"/>
          <a:cs typeface="+mj-cs"/>
        </a:defRPr>
      </a:lvl1pPr>
    </p:titleStyle>
    <p:bodyStyle>
      <a:lvl1pPr marL="0" indent="0" algn="l" defTabSz="742950" rtl="0" eaLnBrk="1" latinLnBrk="0" hangingPunct="1">
        <a:lnSpc>
          <a:spcPct val="100000"/>
        </a:lnSpc>
        <a:spcBef>
          <a:spcPts val="1950"/>
        </a:spcBef>
        <a:spcAft>
          <a:spcPts val="488"/>
        </a:spcAft>
        <a:buFont typeface="Arial" panose="020B0604020202020204" pitchFamily="34" charset="0"/>
        <a:buNone/>
        <a:defRPr sz="1463" b="1" kern="1200">
          <a:solidFill>
            <a:schemeClr val="accent2"/>
          </a:solidFill>
          <a:latin typeface="+mn-lt"/>
          <a:ea typeface="+mn-ea"/>
          <a:cs typeface="+mn-cs"/>
        </a:defRPr>
      </a:lvl1pPr>
      <a:lvl2pPr marL="0" indent="0" algn="l" defTabSz="742950" rtl="0" eaLnBrk="1" latinLnBrk="0" hangingPunct="1">
        <a:lnSpc>
          <a:spcPct val="100000"/>
        </a:lnSpc>
        <a:spcBef>
          <a:spcPts val="488"/>
        </a:spcBef>
        <a:spcAft>
          <a:spcPts val="488"/>
        </a:spcAft>
        <a:buFont typeface="Arial" panose="020B0604020202020204" pitchFamily="34" charset="0"/>
        <a:buNone/>
        <a:defRPr sz="1463" kern="1200">
          <a:solidFill>
            <a:schemeClr val="tx1"/>
          </a:solidFill>
          <a:latin typeface="+mn-lt"/>
          <a:ea typeface="+mn-ea"/>
          <a:cs typeface="+mn-cs"/>
        </a:defRPr>
      </a:lvl2pPr>
      <a:lvl3pPr marL="204750" indent="-204750" algn="l" defTabSz="742950" rtl="0" eaLnBrk="1" latinLnBrk="0" hangingPunct="1">
        <a:lnSpc>
          <a:spcPct val="100000"/>
        </a:lnSpc>
        <a:spcBef>
          <a:spcPts val="488"/>
        </a:spcBef>
        <a:buClr>
          <a:schemeClr val="accent2"/>
        </a:buClr>
        <a:buSzPct val="70000"/>
        <a:buFont typeface="Wingdings 3" panose="05040102010807070707" pitchFamily="18" charset="2"/>
        <a:buChar char=""/>
        <a:defRPr sz="1463" kern="1200">
          <a:solidFill>
            <a:schemeClr val="tx1"/>
          </a:solidFill>
          <a:latin typeface="+mn-lt"/>
          <a:ea typeface="+mn-ea"/>
          <a:cs typeface="+mn-cs"/>
        </a:defRPr>
      </a:lvl3pPr>
      <a:lvl4pPr marL="0" indent="0" algn="l" defTabSz="742950" rtl="0" eaLnBrk="1" latinLnBrk="0" hangingPunct="1">
        <a:lnSpc>
          <a:spcPct val="100000"/>
        </a:lnSpc>
        <a:spcBef>
          <a:spcPts val="1950"/>
        </a:spcBef>
        <a:spcAft>
          <a:spcPts val="366"/>
        </a:spcAft>
        <a:buClr>
          <a:schemeClr val="accent2"/>
        </a:buClr>
        <a:buSzPct val="80000"/>
        <a:buFont typeface="Arial" panose="020B0604020202020204" pitchFamily="34" charset="0"/>
        <a:buNone/>
        <a:defRPr sz="1138" b="1" kern="1200">
          <a:solidFill>
            <a:schemeClr val="accent2"/>
          </a:solidFill>
          <a:latin typeface="+mn-lt"/>
          <a:ea typeface="+mn-ea"/>
          <a:cs typeface="+mn-cs"/>
        </a:defRPr>
      </a:lvl4pPr>
      <a:lvl5pPr marL="0" indent="0" algn="l" defTabSz="742950" rtl="0" eaLnBrk="1" latinLnBrk="0" hangingPunct="1">
        <a:lnSpc>
          <a:spcPct val="100000"/>
        </a:lnSpc>
        <a:spcBef>
          <a:spcPts val="366"/>
        </a:spcBef>
        <a:spcAft>
          <a:spcPts val="366"/>
        </a:spcAft>
        <a:buClr>
          <a:schemeClr val="accent2"/>
        </a:buClr>
        <a:buSzPct val="80000"/>
        <a:buFont typeface="Arial" panose="020B0604020202020204" pitchFamily="34" charset="0"/>
        <a:buNone/>
        <a:defRPr sz="1138" kern="1200">
          <a:solidFill>
            <a:schemeClr val="tx1"/>
          </a:solidFill>
          <a:latin typeface="+mn-lt"/>
          <a:ea typeface="+mn-ea"/>
          <a:cs typeface="+mn-cs"/>
        </a:defRPr>
      </a:lvl5pPr>
      <a:lvl6pPr marL="204750" indent="-204750" algn="l" defTabSz="742950" rtl="0" eaLnBrk="1" latinLnBrk="0" hangingPunct="1">
        <a:lnSpc>
          <a:spcPct val="100000"/>
        </a:lnSpc>
        <a:spcBef>
          <a:spcPts val="366"/>
        </a:spcBef>
        <a:buClr>
          <a:schemeClr val="accent2"/>
        </a:buClr>
        <a:buSzPct val="70000"/>
        <a:buFont typeface="Wingdings 3" panose="05040102010807070707" pitchFamily="18" charset="2"/>
        <a:buChar char="u"/>
        <a:defRPr sz="1138" kern="1200">
          <a:solidFill>
            <a:schemeClr val="tx1"/>
          </a:solidFill>
          <a:latin typeface="+mn-lt"/>
          <a:ea typeface="+mn-ea"/>
          <a:cs typeface="+mn-cs"/>
        </a:defRPr>
      </a:lvl6pPr>
      <a:lvl7pPr marL="0" indent="0" algn="l" defTabSz="742950" rtl="0" eaLnBrk="1" latinLnBrk="0" hangingPunct="1">
        <a:lnSpc>
          <a:spcPct val="100000"/>
        </a:lnSpc>
        <a:spcBef>
          <a:spcPts val="488"/>
        </a:spcBef>
        <a:buFont typeface="Arial" panose="020B0604020202020204" pitchFamily="34" charset="0"/>
        <a:buNone/>
        <a:defRPr sz="813" kern="1200" baseline="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ilo.org/wcmsp5/groups/public/---ed_norm/---relconf/documents/meetingdocument/wcms_863606.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552" y="3315402"/>
            <a:ext cx="6748304" cy="1253685"/>
          </a:xfrm>
        </p:spPr>
        <p:txBody>
          <a:bodyPr/>
          <a:lstStyle/>
          <a:p>
            <a:r>
              <a:rPr lang="en-US" sz="3200" dirty="0"/>
              <a:t>The Fundamental Principles </a:t>
            </a:r>
            <a:br>
              <a:rPr lang="en-US" sz="3200" dirty="0"/>
            </a:br>
            <a:r>
              <a:rPr lang="en-US" sz="3200" dirty="0"/>
              <a:t>and Rights at Work - Child </a:t>
            </a:r>
            <a:r>
              <a:rPr lang="en-US" sz="3200" dirty="0" err="1"/>
              <a:t>Labour</a:t>
            </a:r>
            <a:r>
              <a:rPr lang="en-US" sz="3200" dirty="0"/>
              <a:t> </a:t>
            </a:r>
            <a:endParaRPr lang="en-GB" sz="3200" dirty="0"/>
          </a:p>
        </p:txBody>
      </p:sp>
      <p:sp>
        <p:nvSpPr>
          <p:cNvPr id="3" name="Subtitle 2"/>
          <p:cNvSpPr>
            <a:spLocks noGrp="1"/>
          </p:cNvSpPr>
          <p:nvPr>
            <p:ph type="subTitle" idx="1"/>
          </p:nvPr>
        </p:nvSpPr>
        <p:spPr>
          <a:xfrm>
            <a:off x="398562" y="4819483"/>
            <a:ext cx="6959168" cy="1028254"/>
          </a:xfrm>
        </p:spPr>
        <p:txBody>
          <a:bodyPr/>
          <a:lstStyle/>
          <a:p>
            <a:pPr>
              <a:lnSpc>
                <a:spcPct val="100000"/>
              </a:lnSpc>
              <a:spcBef>
                <a:spcPts val="0"/>
              </a:spcBef>
              <a:spcAft>
                <a:spcPts val="0"/>
              </a:spcAft>
            </a:pPr>
            <a:r>
              <a:rPr lang="en-GB" sz="2000" dirty="0"/>
              <a:t>Bharati Pflug</a:t>
            </a:r>
          </a:p>
          <a:p>
            <a:pPr>
              <a:lnSpc>
                <a:spcPct val="100000"/>
              </a:lnSpc>
              <a:spcBef>
                <a:spcPts val="0"/>
              </a:spcBef>
              <a:spcAft>
                <a:spcPts val="0"/>
              </a:spcAft>
            </a:pPr>
            <a:r>
              <a:rPr lang="en-GB" sz="2000" dirty="0"/>
              <a:t>Senior Specialist Fundamental Principles and Rights at Work</a:t>
            </a:r>
          </a:p>
          <a:p>
            <a:endParaRPr lang="en-GB" sz="2000" dirty="0"/>
          </a:p>
          <a:p>
            <a:endParaRPr lang="en-GB" sz="2000" dirty="0"/>
          </a:p>
        </p:txBody>
      </p:sp>
      <p:sp>
        <p:nvSpPr>
          <p:cNvPr id="4" name="Date Placeholder 3"/>
          <p:cNvSpPr>
            <a:spLocks noGrp="1"/>
          </p:cNvSpPr>
          <p:nvPr>
            <p:ph type="dt" sz="half" idx="10"/>
          </p:nvPr>
        </p:nvSpPr>
        <p:spPr>
          <a:xfrm>
            <a:off x="398562" y="6036218"/>
            <a:ext cx="2627865" cy="320990"/>
          </a:xfrm>
        </p:spPr>
        <p:txBody>
          <a:bodyPr/>
          <a:lstStyle/>
          <a:p>
            <a:pPr defTabSz="742950">
              <a:defRPr/>
            </a:pPr>
            <a:r>
              <a:rPr lang="en-US" sz="1600" dirty="0">
                <a:solidFill>
                  <a:srgbClr val="1E2DBE"/>
                </a:solidFill>
                <a:latin typeface="Arial" panose="020B0604020202020204"/>
              </a:rPr>
              <a:t>Tokyo, 23 February 2023</a:t>
            </a:r>
            <a:endParaRPr lang="en-GB" sz="1600" dirty="0">
              <a:solidFill>
                <a:srgbClr val="1E2DBE"/>
              </a:solidFill>
              <a:latin typeface="Arial" panose="020B0604020202020204"/>
            </a:endParaRPr>
          </a:p>
        </p:txBody>
      </p:sp>
      <p:sp>
        <p:nvSpPr>
          <p:cNvPr id="5" name="Footer Placeholder 4"/>
          <p:cNvSpPr>
            <a:spLocks noGrp="1"/>
          </p:cNvSpPr>
          <p:nvPr>
            <p:ph type="ftr" sz="quarter" idx="11"/>
          </p:nvPr>
        </p:nvSpPr>
        <p:spPr/>
        <p:txBody>
          <a:bodyPr/>
          <a:lstStyle/>
          <a:p>
            <a:pPr defTabSz="742950">
              <a:defRPr/>
            </a:pPr>
            <a:r>
              <a:rPr lang="en-GB" sz="1463" dirty="0">
                <a:latin typeface="Arial" panose="020B0604020202020204"/>
              </a:rPr>
              <a:t>Advancing social justice, promoting decent work</a:t>
            </a:r>
          </a:p>
        </p:txBody>
      </p:sp>
      <p:sp>
        <p:nvSpPr>
          <p:cNvPr id="6" name="Slide Number Placeholder 5"/>
          <p:cNvSpPr>
            <a:spLocks noGrp="1"/>
          </p:cNvSpPr>
          <p:nvPr>
            <p:ph type="sldNum" sz="quarter" idx="12"/>
          </p:nvPr>
        </p:nvSpPr>
        <p:spPr/>
        <p:txBody>
          <a:bodyPr/>
          <a:lstStyle/>
          <a:p>
            <a:pPr defTabSz="742950">
              <a:defRPr/>
            </a:pPr>
            <a:fld id="{856227C0-AD57-4F9B-BAE3-EEFB0D0EE427}" type="slidenum">
              <a:rPr lang="en-GB">
                <a:latin typeface="Arial" panose="020B0604020202020204"/>
              </a:rPr>
              <a:pPr defTabSz="742950">
                <a:defRPr/>
              </a:pPr>
              <a:t>1</a:t>
            </a:fld>
            <a:endParaRPr lang="en-GB" dirty="0">
              <a:latin typeface="Arial" panose="020B0604020202020204"/>
            </a:endParaRPr>
          </a:p>
        </p:txBody>
      </p:sp>
      <p:pic>
        <p:nvPicPr>
          <p:cNvPr id="7" name="Picture Placeholder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867" b="6867"/>
          <a:stretch>
            <a:fillRect/>
          </a:stretch>
        </p:blipFill>
        <p:spPr>
          <a:xfrm>
            <a:off x="2339975" y="513918"/>
            <a:ext cx="7512050" cy="4323556"/>
          </a:xfrm>
        </p:spPr>
      </p:pic>
    </p:spTree>
    <p:extLst>
      <p:ext uri="{BB962C8B-B14F-4D97-AF65-F5344CB8AC3E}">
        <p14:creationId xmlns:p14="http://schemas.microsoft.com/office/powerpoint/2010/main" val="2167273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8204" y="1041500"/>
            <a:ext cx="4309110" cy="566369"/>
          </a:xfrm>
        </p:spPr>
        <p:txBody>
          <a:bodyPr>
            <a:normAutofit/>
          </a:bodyPr>
          <a:lstStyle/>
          <a:p>
            <a:r>
              <a:rPr lang="en-US" sz="2925" dirty="0">
                <a:solidFill>
                  <a:schemeClr val="accent1">
                    <a:lumMod val="50000"/>
                  </a:schemeClr>
                </a:solidFill>
              </a:rPr>
              <a:t>The Big Numbers</a:t>
            </a:r>
            <a:endParaRPr lang="en-GB" sz="2925" dirty="0">
              <a:solidFill>
                <a:schemeClr val="accent1">
                  <a:lumMod val="50000"/>
                </a:schemeClr>
              </a:solidFill>
            </a:endParaRPr>
          </a:p>
        </p:txBody>
      </p:sp>
      <p:sp>
        <p:nvSpPr>
          <p:cNvPr id="3" name="Content Placeholder 2"/>
          <p:cNvSpPr>
            <a:spLocks noGrp="1"/>
          </p:cNvSpPr>
          <p:nvPr>
            <p:ph idx="1"/>
          </p:nvPr>
        </p:nvSpPr>
        <p:spPr>
          <a:xfrm>
            <a:off x="587606" y="2300191"/>
            <a:ext cx="3622444" cy="3268980"/>
          </a:xfrm>
        </p:spPr>
        <p:txBody>
          <a:bodyPr>
            <a:normAutofit/>
          </a:bodyPr>
          <a:lstStyle/>
          <a:p>
            <a:pPr marL="278606" indent="-278606">
              <a:buFont typeface="Arial" panose="020B0604020202020204" pitchFamily="34" charset="0"/>
              <a:buChar char="•"/>
            </a:pPr>
            <a:r>
              <a:rPr lang="en-GB" sz="1950" b="0" dirty="0">
                <a:solidFill>
                  <a:schemeClr val="accent1">
                    <a:lumMod val="50000"/>
                  </a:schemeClr>
                </a:solidFill>
              </a:rPr>
              <a:t>Worldwide, 160 million children are engaged in child labour</a:t>
            </a:r>
          </a:p>
          <a:p>
            <a:pPr marL="278606" indent="-278606">
              <a:buFont typeface="Arial" panose="020B0604020202020204" pitchFamily="34" charset="0"/>
              <a:buChar char="•"/>
            </a:pPr>
            <a:r>
              <a:rPr lang="en-GB" sz="1950" b="0" dirty="0">
                <a:solidFill>
                  <a:schemeClr val="accent1">
                    <a:lumMod val="50000"/>
                  </a:schemeClr>
                </a:solidFill>
              </a:rPr>
              <a:t>79 million of them are performing hazardous work</a:t>
            </a:r>
          </a:p>
          <a:p>
            <a:pPr marL="278606" indent="-278606">
              <a:buFont typeface="Arial" panose="020B0604020202020204" pitchFamily="34" charset="0"/>
              <a:buChar char="•"/>
            </a:pPr>
            <a:r>
              <a:rPr lang="en-GB" sz="1950" b="0" dirty="0">
                <a:solidFill>
                  <a:schemeClr val="accent1">
                    <a:lumMod val="50000"/>
                  </a:schemeClr>
                </a:solidFill>
              </a:rPr>
              <a:t>First increase in 20 years</a:t>
            </a:r>
          </a:p>
        </p:txBody>
      </p:sp>
      <p:sp>
        <p:nvSpPr>
          <p:cNvPr id="6" name="Content Placeholder 2"/>
          <p:cNvSpPr txBox="1">
            <a:spLocks/>
          </p:cNvSpPr>
          <p:nvPr/>
        </p:nvSpPr>
        <p:spPr>
          <a:xfrm>
            <a:off x="5200650" y="2142596"/>
            <a:ext cx="3428184" cy="3268980"/>
          </a:xfrm>
          <a:prstGeom prst="rect">
            <a:avLst/>
          </a:prstGeom>
        </p:spPr>
        <p:txBody>
          <a:bodyPr vert="horz" lIns="0" tIns="37148" rIns="0" bIns="37148"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endParaRPr lang="en-GB" sz="2600" dirty="0">
              <a:solidFill>
                <a:srgbClr val="FF0000"/>
              </a:solidFill>
            </a:endParaRPr>
          </a:p>
        </p:txBody>
      </p:sp>
      <p:pic>
        <p:nvPicPr>
          <p:cNvPr id="5" name="Picture 4"/>
          <p:cNvPicPr>
            <a:picLocks noChangeAspect="1"/>
          </p:cNvPicPr>
          <p:nvPr/>
        </p:nvPicPr>
        <p:blipFill rotWithShape="1">
          <a:blip r:embed="rId2"/>
          <a:srcRect l="23531" t="15521" r="23470" b="-1489"/>
          <a:stretch/>
        </p:blipFill>
        <p:spPr>
          <a:xfrm>
            <a:off x="5792760" y="2142597"/>
            <a:ext cx="3396343" cy="3138220"/>
          </a:xfrm>
          <a:prstGeom prst="rect">
            <a:avLst/>
          </a:prstGeom>
        </p:spPr>
      </p:pic>
    </p:spTree>
    <p:extLst>
      <p:ext uri="{BB962C8B-B14F-4D97-AF65-F5344CB8AC3E}">
        <p14:creationId xmlns:p14="http://schemas.microsoft.com/office/powerpoint/2010/main" val="102182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491" y="1170014"/>
            <a:ext cx="8498790" cy="585000"/>
          </a:xfrm>
        </p:spPr>
        <p:txBody>
          <a:bodyPr>
            <a:noAutofit/>
          </a:bodyPr>
          <a:lstStyle/>
          <a:p>
            <a:pPr algn="ctr"/>
            <a:r>
              <a:rPr lang="en-US" sz="2275" dirty="0">
                <a:solidFill>
                  <a:schemeClr val="accent1">
                    <a:lumMod val="50000"/>
                  </a:schemeClr>
                </a:solidFill>
              </a:rPr>
              <a:t>Child </a:t>
            </a:r>
            <a:r>
              <a:rPr lang="en-US" sz="2275" dirty="0" err="1">
                <a:solidFill>
                  <a:schemeClr val="accent1">
                    <a:lumMod val="50000"/>
                  </a:schemeClr>
                </a:solidFill>
              </a:rPr>
              <a:t>Labour</a:t>
            </a:r>
            <a:r>
              <a:rPr lang="en-US" sz="2275" dirty="0">
                <a:solidFill>
                  <a:schemeClr val="accent1">
                    <a:lumMod val="50000"/>
                  </a:schemeClr>
                </a:solidFill>
              </a:rPr>
              <a:t> in Agriculture Remains a Main Concern</a:t>
            </a:r>
            <a:endParaRPr lang="en-GB" sz="2275" dirty="0">
              <a:solidFill>
                <a:schemeClr val="accent1">
                  <a:lumMod val="50000"/>
                </a:schemeClr>
              </a:solidFill>
            </a:endParaRPr>
          </a:p>
        </p:txBody>
      </p:sp>
      <p:sp>
        <p:nvSpPr>
          <p:cNvPr id="3" name="Content Placeholder 2"/>
          <p:cNvSpPr>
            <a:spLocks noGrp="1"/>
          </p:cNvSpPr>
          <p:nvPr>
            <p:ph idx="1"/>
          </p:nvPr>
        </p:nvSpPr>
        <p:spPr>
          <a:xfrm>
            <a:off x="254231" y="2445248"/>
            <a:ext cx="4118066" cy="3392610"/>
          </a:xfrm>
        </p:spPr>
        <p:txBody>
          <a:bodyPr>
            <a:normAutofit/>
          </a:bodyPr>
          <a:lstStyle/>
          <a:p>
            <a:r>
              <a:rPr lang="en-GB" sz="1950" b="0" dirty="0">
                <a:solidFill>
                  <a:schemeClr val="accent1">
                    <a:lumMod val="50000"/>
                  </a:schemeClr>
                </a:solidFill>
              </a:rPr>
              <a:t>Most child labour – for boys and girls alike – continues to occur in agriculture</a:t>
            </a:r>
          </a:p>
          <a:p>
            <a:r>
              <a:rPr lang="en-GB" sz="1950" b="0" dirty="0">
                <a:solidFill>
                  <a:schemeClr val="accent1">
                    <a:lumMod val="50000"/>
                  </a:schemeClr>
                </a:solidFill>
              </a:rPr>
              <a:t>More than 70% in agriculture</a:t>
            </a:r>
          </a:p>
          <a:p>
            <a:pPr marL="278606" indent="-278606">
              <a:buFont typeface="Wingdings" panose="05000000000000000000" pitchFamily="2" charset="2"/>
              <a:buChar char="Ø"/>
            </a:pPr>
            <a:r>
              <a:rPr lang="en-GB" sz="1950" b="0" dirty="0">
                <a:solidFill>
                  <a:schemeClr val="accent1">
                    <a:lumMod val="50000"/>
                  </a:schemeClr>
                </a:solidFill>
              </a:rPr>
              <a:t>112 million children in total</a:t>
            </a:r>
          </a:p>
          <a:p>
            <a:pPr marL="278606" indent="-278606">
              <a:buFont typeface="Wingdings" panose="05000000000000000000" pitchFamily="2" charset="2"/>
              <a:buChar char="Ø"/>
            </a:pPr>
            <a:r>
              <a:rPr lang="en-GB" sz="1950" b="0" dirty="0">
                <a:solidFill>
                  <a:schemeClr val="accent1">
                    <a:lumMod val="50000"/>
                  </a:schemeClr>
                </a:solidFill>
              </a:rPr>
              <a:t>over three quarters of those aged 5 to 11</a:t>
            </a:r>
          </a:p>
          <a:p>
            <a:endParaRPr lang="en-US" sz="2600" dirty="0"/>
          </a:p>
          <a:p>
            <a:endParaRPr lang="en-US" sz="2600" dirty="0"/>
          </a:p>
        </p:txBody>
      </p:sp>
      <p:sp>
        <p:nvSpPr>
          <p:cNvPr id="5" name="Content Placeholder 2"/>
          <p:cNvSpPr txBox="1">
            <a:spLocks/>
          </p:cNvSpPr>
          <p:nvPr/>
        </p:nvSpPr>
        <p:spPr>
          <a:xfrm>
            <a:off x="5328012" y="2142597"/>
            <a:ext cx="4118066" cy="1557050"/>
          </a:xfrm>
          <a:prstGeom prst="rect">
            <a:avLst/>
          </a:prstGeom>
        </p:spPr>
        <p:txBody>
          <a:bodyPr vert="horz" lIns="0" tIns="37148" rIns="0" bIns="37148"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GB" sz="1625" dirty="0"/>
          </a:p>
        </p:txBody>
      </p:sp>
      <p:pic>
        <p:nvPicPr>
          <p:cNvPr id="6" name="Picture 5"/>
          <p:cNvPicPr>
            <a:picLocks noChangeAspect="1"/>
          </p:cNvPicPr>
          <p:nvPr/>
        </p:nvPicPr>
        <p:blipFill>
          <a:blip r:embed="rId2"/>
          <a:stretch>
            <a:fillRect/>
          </a:stretch>
        </p:blipFill>
        <p:spPr>
          <a:xfrm>
            <a:off x="4372297" y="1755014"/>
            <a:ext cx="5475767" cy="3934587"/>
          </a:xfrm>
          <a:prstGeom prst="rect">
            <a:avLst/>
          </a:prstGeom>
        </p:spPr>
      </p:pic>
    </p:spTree>
    <p:extLst>
      <p:ext uri="{BB962C8B-B14F-4D97-AF65-F5344CB8AC3E}">
        <p14:creationId xmlns:p14="http://schemas.microsoft.com/office/powerpoint/2010/main" val="2730731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549" y="1046073"/>
            <a:ext cx="4892142" cy="585000"/>
          </a:xfrm>
        </p:spPr>
        <p:txBody>
          <a:bodyPr>
            <a:normAutofit/>
          </a:bodyPr>
          <a:lstStyle/>
          <a:p>
            <a:r>
              <a:rPr lang="en-IN" sz="2925" dirty="0">
                <a:solidFill>
                  <a:schemeClr val="accent1">
                    <a:lumMod val="50000"/>
                  </a:schemeClr>
                </a:solidFill>
              </a:rPr>
              <a:t>Regional Differences</a:t>
            </a:r>
            <a:endParaRPr lang="en-GB" sz="2925" dirty="0">
              <a:solidFill>
                <a:schemeClr val="accent1">
                  <a:lumMod val="50000"/>
                </a:schemeClr>
              </a:solidFill>
            </a:endParaRPr>
          </a:p>
        </p:txBody>
      </p:sp>
      <p:sp>
        <p:nvSpPr>
          <p:cNvPr id="3" name="Content Placeholder 2"/>
          <p:cNvSpPr>
            <a:spLocks noGrp="1"/>
          </p:cNvSpPr>
          <p:nvPr>
            <p:ph idx="1"/>
          </p:nvPr>
        </p:nvSpPr>
        <p:spPr>
          <a:xfrm>
            <a:off x="5324074" y="1836161"/>
            <a:ext cx="4459630" cy="3856265"/>
          </a:xfrm>
        </p:spPr>
        <p:txBody>
          <a:bodyPr>
            <a:normAutofit fontScale="85000" lnSpcReduction="20000"/>
          </a:bodyPr>
          <a:lstStyle/>
          <a:p>
            <a:pPr marL="278606" indent="-278606">
              <a:buFont typeface="Arial" panose="020B0604020202020204" pitchFamily="34" charset="0"/>
              <a:buChar char="•"/>
            </a:pPr>
            <a:r>
              <a:rPr lang="en-US" sz="1950" b="0" dirty="0">
                <a:solidFill>
                  <a:schemeClr val="accent1">
                    <a:lumMod val="50000"/>
                  </a:schemeClr>
                </a:solidFill>
              </a:rPr>
              <a:t>2008: Asia and the Pacific 113 million children in child </a:t>
            </a:r>
            <a:r>
              <a:rPr lang="en-US" sz="1950" b="0" dirty="0" err="1">
                <a:solidFill>
                  <a:schemeClr val="accent1">
                    <a:lumMod val="50000"/>
                  </a:schemeClr>
                </a:solidFill>
              </a:rPr>
              <a:t>labour</a:t>
            </a:r>
            <a:endParaRPr lang="en-US" sz="1950" b="0" dirty="0">
              <a:solidFill>
                <a:schemeClr val="accent1">
                  <a:lumMod val="50000"/>
                </a:schemeClr>
              </a:solidFill>
            </a:endParaRPr>
          </a:p>
          <a:p>
            <a:pPr marL="278606" indent="-278606">
              <a:buFont typeface="Arial" panose="020B0604020202020204" pitchFamily="34" charset="0"/>
              <a:buChar char="•"/>
            </a:pPr>
            <a:r>
              <a:rPr lang="en-US" sz="1950" b="0" dirty="0">
                <a:solidFill>
                  <a:schemeClr val="accent1">
                    <a:lumMod val="50000"/>
                  </a:schemeClr>
                </a:solidFill>
              </a:rPr>
              <a:t>2016: 62 m, 28 m in hazardous child </a:t>
            </a:r>
            <a:r>
              <a:rPr lang="en-US" sz="1950" b="0" dirty="0" err="1">
                <a:solidFill>
                  <a:schemeClr val="accent1">
                    <a:lumMod val="50000"/>
                  </a:schemeClr>
                </a:solidFill>
              </a:rPr>
              <a:t>labour</a:t>
            </a:r>
            <a:endParaRPr lang="en-US" sz="1950" b="0" dirty="0">
              <a:solidFill>
                <a:schemeClr val="accent1">
                  <a:lumMod val="50000"/>
                </a:schemeClr>
              </a:solidFill>
            </a:endParaRPr>
          </a:p>
          <a:p>
            <a:pPr marL="278606" indent="-278606">
              <a:buFont typeface="Arial" panose="020B0604020202020204" pitchFamily="34" charset="0"/>
              <a:buChar char="•"/>
            </a:pPr>
            <a:r>
              <a:rPr lang="en-US" sz="1950" dirty="0">
                <a:solidFill>
                  <a:schemeClr val="accent1">
                    <a:lumMod val="50000"/>
                  </a:schemeClr>
                </a:solidFill>
              </a:rPr>
              <a:t>2020: 48,7 m (22,2 m in hazardous child </a:t>
            </a:r>
            <a:r>
              <a:rPr lang="en-US" sz="1950" dirty="0" err="1">
                <a:solidFill>
                  <a:schemeClr val="accent1">
                    <a:lumMod val="50000"/>
                  </a:schemeClr>
                </a:solidFill>
              </a:rPr>
              <a:t>labour</a:t>
            </a:r>
            <a:r>
              <a:rPr lang="en-US" sz="1950" dirty="0">
                <a:solidFill>
                  <a:schemeClr val="accent1">
                    <a:lumMod val="50000"/>
                  </a:schemeClr>
                </a:solidFill>
              </a:rPr>
              <a:t>), significant reduction</a:t>
            </a:r>
          </a:p>
          <a:p>
            <a:pPr marL="278606" indent="-278606">
              <a:buFont typeface="Arial" panose="020B0604020202020204" pitchFamily="34" charset="0"/>
              <a:buChar char="•"/>
            </a:pPr>
            <a:r>
              <a:rPr lang="en-US" sz="1950" b="0" dirty="0">
                <a:solidFill>
                  <a:schemeClr val="accent1">
                    <a:lumMod val="50000"/>
                  </a:schemeClr>
                </a:solidFill>
              </a:rPr>
              <a:t>Asia and the Pacific kept up the same decline rate from 2012 to 2016 to 2020</a:t>
            </a:r>
          </a:p>
          <a:p>
            <a:pPr marL="278606" indent="-278606">
              <a:buFont typeface="Arial" panose="020B0604020202020204" pitchFamily="34" charset="0"/>
              <a:buChar char="•"/>
            </a:pPr>
            <a:r>
              <a:rPr lang="en-US" sz="1950" b="0" dirty="0">
                <a:solidFill>
                  <a:schemeClr val="accent1">
                    <a:lumMod val="50000"/>
                  </a:schemeClr>
                </a:solidFill>
              </a:rPr>
              <a:t>But it is still very far away from achieving the SDG Target</a:t>
            </a:r>
          </a:p>
          <a:p>
            <a:pPr marL="278606" indent="-278606">
              <a:buFont typeface="Arial" panose="020B0604020202020204" pitchFamily="34" charset="0"/>
              <a:buChar char="•"/>
            </a:pPr>
            <a:r>
              <a:rPr lang="en-US" sz="1950" b="0" dirty="0">
                <a:solidFill>
                  <a:schemeClr val="accent1">
                    <a:lumMod val="50000"/>
                  </a:schemeClr>
                </a:solidFill>
              </a:rPr>
              <a:t>Africa: increase of 20 million, 27%</a:t>
            </a:r>
            <a:endParaRPr lang="en-GB" sz="1950" b="0" dirty="0">
              <a:solidFill>
                <a:schemeClr val="accent1">
                  <a:lumMod val="50000"/>
                </a:schemeClr>
              </a:solidFill>
            </a:endParaRPr>
          </a:p>
          <a:p>
            <a:pPr>
              <a:buFont typeface="Wingdings" panose="05000000000000000000" pitchFamily="2" charset="2"/>
              <a:buChar char="Ø"/>
            </a:pPr>
            <a:endParaRPr lang="en-GB" sz="1950" dirty="0"/>
          </a:p>
        </p:txBody>
      </p:sp>
      <p:pic>
        <p:nvPicPr>
          <p:cNvPr id="5" name="Picture 4"/>
          <p:cNvPicPr>
            <a:picLocks noChangeAspect="1"/>
          </p:cNvPicPr>
          <p:nvPr/>
        </p:nvPicPr>
        <p:blipFill>
          <a:blip r:embed="rId2"/>
          <a:stretch>
            <a:fillRect/>
          </a:stretch>
        </p:blipFill>
        <p:spPr>
          <a:xfrm>
            <a:off x="122296" y="1711841"/>
            <a:ext cx="5023862" cy="4100085"/>
          </a:xfrm>
          <a:prstGeom prst="rect">
            <a:avLst/>
          </a:prstGeom>
        </p:spPr>
      </p:pic>
    </p:spTree>
    <p:extLst>
      <p:ext uri="{BB962C8B-B14F-4D97-AF65-F5344CB8AC3E}">
        <p14:creationId xmlns:p14="http://schemas.microsoft.com/office/powerpoint/2010/main" val="316318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22CF-A18C-3B4D-BC46-F82576057EBA}"/>
              </a:ext>
            </a:extLst>
          </p:cNvPr>
          <p:cNvSpPr>
            <a:spLocks noGrp="1"/>
          </p:cNvSpPr>
          <p:nvPr>
            <p:ph type="title"/>
          </p:nvPr>
        </p:nvSpPr>
        <p:spPr>
          <a:xfrm>
            <a:off x="1722475" y="720000"/>
            <a:ext cx="7976350" cy="585000"/>
          </a:xfrm>
        </p:spPr>
        <p:txBody>
          <a:bodyPr/>
          <a:lstStyle/>
          <a:p>
            <a:r>
              <a:rPr lang="en-GB" sz="3600" dirty="0">
                <a:solidFill>
                  <a:srgbClr val="1E2DBE"/>
                </a:solidFill>
                <a:ea typeface="Calibri" panose="020F0502020204030204" pitchFamily="34" charset="0"/>
                <a:cs typeface="Noto Sans" panose="020B0502040504020204" pitchFamily="34" charset="0"/>
              </a:rPr>
              <a:t>Global and Regional Frameworks</a:t>
            </a:r>
            <a:r>
              <a:rPr lang="en-GB" sz="2800" dirty="0">
                <a:solidFill>
                  <a:srgbClr val="1E2DBE"/>
                </a:solidFill>
                <a:ea typeface="Calibri" panose="020F0502020204030204" pitchFamily="34" charset="0"/>
                <a:cs typeface="Noto Sans" panose="020B0502040504020204" pitchFamily="34" charset="0"/>
              </a:rPr>
              <a:t> </a:t>
            </a:r>
            <a:endParaRPr lang="en-US" sz="2600" dirty="0"/>
          </a:p>
        </p:txBody>
      </p:sp>
      <p:sp>
        <p:nvSpPr>
          <p:cNvPr id="3" name="Content Placeholder 2">
            <a:extLst>
              <a:ext uri="{FF2B5EF4-FFF2-40B4-BE49-F238E27FC236}">
                <a16:creationId xmlns:a16="http://schemas.microsoft.com/office/drawing/2014/main" id="{74A1ACA5-7762-004B-9DFA-9C887F39D199}"/>
              </a:ext>
            </a:extLst>
          </p:cNvPr>
          <p:cNvSpPr>
            <a:spLocks noGrp="1"/>
          </p:cNvSpPr>
          <p:nvPr>
            <p:ph idx="1"/>
          </p:nvPr>
        </p:nvSpPr>
        <p:spPr>
          <a:xfrm>
            <a:off x="697713" y="1764105"/>
            <a:ext cx="8809725" cy="4317719"/>
          </a:xfrm>
        </p:spPr>
        <p:txBody>
          <a:bodyPr/>
          <a:lstStyle/>
          <a:p>
            <a:pPr marL="457200" indent="-457200">
              <a:buAutoNum type="arabicPeriod"/>
            </a:pPr>
            <a:r>
              <a:rPr lang="en-GB" sz="2800" b="0" dirty="0">
                <a:solidFill>
                  <a:srgbClr val="1E2DBE"/>
                </a:solidFill>
                <a:ea typeface="Calibri" panose="020F0502020204030204" pitchFamily="34" charset="0"/>
                <a:cs typeface="Noto Sans" panose="020B0502040504020204" pitchFamily="34" charset="0"/>
              </a:rPr>
              <a:t>International Labour Standards (C138, C182)</a:t>
            </a:r>
          </a:p>
          <a:p>
            <a:pPr marL="457200" indent="-457200">
              <a:buAutoNum type="arabicPeriod"/>
            </a:pPr>
            <a:r>
              <a:rPr lang="en-GB" sz="2800" b="0" dirty="0">
                <a:solidFill>
                  <a:srgbClr val="1E2DBE"/>
                </a:solidFill>
                <a:ea typeface="Calibri" panose="020F0502020204030204" pitchFamily="34" charset="0"/>
                <a:cs typeface="Noto Sans" panose="020B0502040504020204" pitchFamily="34" charset="0"/>
              </a:rPr>
              <a:t>SDG Target 8.7</a:t>
            </a:r>
          </a:p>
          <a:p>
            <a:pPr marL="457200" indent="-457200">
              <a:buAutoNum type="arabicPeriod"/>
            </a:pPr>
            <a:r>
              <a:rPr lang="en-GB" sz="2800" b="0" dirty="0">
                <a:solidFill>
                  <a:srgbClr val="1E2DBE"/>
                </a:solidFill>
                <a:ea typeface="Calibri" panose="020F0502020204030204" pitchFamily="34" charset="0"/>
                <a:cs typeface="Noto Sans" panose="020B0502040504020204" pitchFamily="34" charset="0"/>
              </a:rPr>
              <a:t>Durban Call to Action </a:t>
            </a:r>
          </a:p>
          <a:p>
            <a:pPr marL="457200" indent="-457200">
              <a:buAutoNum type="arabicPeriod"/>
            </a:pPr>
            <a:r>
              <a:rPr lang="en-GB" sz="2800" b="0" i="0" dirty="0">
                <a:solidFill>
                  <a:srgbClr val="1E2DBE"/>
                </a:solidFill>
                <a:effectLst/>
                <a:cs typeface="Noto Sans" panose="020B0502040504020204" pitchFamily="34" charset="0"/>
              </a:rPr>
              <a:t>Singapore Statement</a:t>
            </a:r>
          </a:p>
          <a:p>
            <a:pPr marL="457200" indent="-457200">
              <a:buAutoNum type="arabicPeriod"/>
            </a:pPr>
            <a:r>
              <a:rPr lang="en-GB" sz="2800" b="0" dirty="0">
                <a:solidFill>
                  <a:srgbClr val="1E2DBE"/>
                </a:solidFill>
                <a:cs typeface="Noto Sans" panose="020B0502040504020204" pitchFamily="34" charset="0"/>
              </a:rPr>
              <a:t>ASEAN Roadmap on the Elimination of the Worst Forms of Child Labour</a:t>
            </a:r>
            <a:endParaRPr lang="en-GB" sz="2800" b="0" dirty="0">
              <a:solidFill>
                <a:srgbClr val="002060"/>
              </a:solidFill>
              <a:effectLst/>
              <a:ea typeface="Calibri" panose="020F0502020204030204" pitchFamily="34" charset="0"/>
              <a:cs typeface="Arial" panose="020B0604020202020204" pitchFamily="34" charset="0"/>
            </a:endParaRPr>
          </a:p>
          <a:p>
            <a:pPr lvl="1"/>
            <a:endParaRPr lang="en-US" sz="1950" dirty="0"/>
          </a:p>
        </p:txBody>
      </p:sp>
      <p:sp>
        <p:nvSpPr>
          <p:cNvPr id="4" name="Date Placeholder 3">
            <a:extLst>
              <a:ext uri="{FF2B5EF4-FFF2-40B4-BE49-F238E27FC236}">
                <a16:creationId xmlns:a16="http://schemas.microsoft.com/office/drawing/2014/main" id="{C5C3AE39-3BBE-AF42-B301-F6344811AD5B}"/>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9115F0A5-32F0-1044-8EE1-9BAB44CCE7DF}"/>
              </a:ext>
            </a:extLst>
          </p:cNvPr>
          <p:cNvSpPr>
            <a:spLocks noGrp="1"/>
          </p:cNvSpPr>
          <p:nvPr>
            <p:ph type="ftr" sz="quarter" idx="11"/>
          </p:nvPr>
        </p:nvSpPr>
        <p:spPr>
          <a:xfrm>
            <a:off x="398562" y="6337302"/>
            <a:ext cx="4554438"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813"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Advancing social justice, promoting decent work</a:t>
            </a:r>
          </a:p>
        </p:txBody>
      </p:sp>
      <p:sp>
        <p:nvSpPr>
          <p:cNvPr id="6" name="Slide Number Placeholder 5">
            <a:extLst>
              <a:ext uri="{FF2B5EF4-FFF2-40B4-BE49-F238E27FC236}">
                <a16:creationId xmlns:a16="http://schemas.microsoft.com/office/drawing/2014/main" id="{95822915-AADB-9248-B853-D50AC400D5F5}"/>
              </a:ext>
            </a:extLst>
          </p:cNvPr>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1589502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22CF-A18C-3B4D-BC46-F82576057EBA}"/>
              </a:ext>
            </a:extLst>
          </p:cNvPr>
          <p:cNvSpPr>
            <a:spLocks noGrp="1"/>
          </p:cNvSpPr>
          <p:nvPr>
            <p:ph type="title"/>
          </p:nvPr>
        </p:nvSpPr>
        <p:spPr>
          <a:xfrm>
            <a:off x="3534310" y="271896"/>
            <a:ext cx="4017196" cy="585000"/>
          </a:xfrm>
        </p:spPr>
        <p:txBody>
          <a:bodyPr/>
          <a:lstStyle/>
          <a:p>
            <a:r>
              <a:rPr lang="en-GB" sz="2800" dirty="0">
                <a:solidFill>
                  <a:srgbClr val="1E2DBE"/>
                </a:solidFill>
                <a:ea typeface="Calibri" panose="020F0502020204030204" pitchFamily="34" charset="0"/>
                <a:cs typeface="Noto Sans" panose="020B0502040504020204" pitchFamily="34" charset="0"/>
              </a:rPr>
              <a:t>Durban Call to Action </a:t>
            </a:r>
            <a:endParaRPr lang="en-US" sz="2600" dirty="0"/>
          </a:p>
        </p:txBody>
      </p:sp>
      <p:sp>
        <p:nvSpPr>
          <p:cNvPr id="3" name="Content Placeholder 2">
            <a:extLst>
              <a:ext uri="{FF2B5EF4-FFF2-40B4-BE49-F238E27FC236}">
                <a16:creationId xmlns:a16="http://schemas.microsoft.com/office/drawing/2014/main" id="{74A1ACA5-7762-004B-9DFA-9C887F39D199}"/>
              </a:ext>
            </a:extLst>
          </p:cNvPr>
          <p:cNvSpPr>
            <a:spLocks noGrp="1"/>
          </p:cNvSpPr>
          <p:nvPr>
            <p:ph idx="1"/>
          </p:nvPr>
        </p:nvSpPr>
        <p:spPr>
          <a:xfrm>
            <a:off x="235131" y="926937"/>
            <a:ext cx="9494495" cy="5640852"/>
          </a:xfrm>
        </p:spPr>
        <p:txBody>
          <a:bodyPr/>
          <a:lstStyle/>
          <a:p>
            <a:pPr marL="457200" indent="-457200">
              <a:buAutoNum type="arabicPeriod"/>
            </a:pPr>
            <a:r>
              <a:rPr lang="en-GB" sz="2000" b="0" i="0" dirty="0">
                <a:solidFill>
                  <a:srgbClr val="230050"/>
                </a:solidFill>
                <a:effectLst/>
              </a:rPr>
              <a:t>Make </a:t>
            </a:r>
            <a:r>
              <a:rPr lang="en-GB" sz="2000" i="0" dirty="0">
                <a:solidFill>
                  <a:srgbClr val="230050"/>
                </a:solidFill>
                <a:effectLst/>
              </a:rPr>
              <a:t>decent work </a:t>
            </a:r>
            <a:r>
              <a:rPr lang="en-GB" sz="2000" b="0" i="0" dirty="0">
                <a:solidFill>
                  <a:srgbClr val="230050"/>
                </a:solidFill>
                <a:effectLst/>
              </a:rPr>
              <a:t>a reality for adults and youth above the minimum age for work by accelerating multi-stakeholder efforts to eliminate child labour, with priority given to the </a:t>
            </a:r>
            <a:r>
              <a:rPr lang="en-GB" sz="2000" i="0" dirty="0">
                <a:solidFill>
                  <a:srgbClr val="230050"/>
                </a:solidFill>
                <a:effectLst/>
              </a:rPr>
              <a:t>worst forms of child labour</a:t>
            </a:r>
          </a:p>
          <a:p>
            <a:pPr marL="457200" indent="-457200">
              <a:buAutoNum type="arabicPeriod"/>
            </a:pPr>
            <a:r>
              <a:rPr lang="en-GB" sz="2000" b="0" i="0" dirty="0">
                <a:solidFill>
                  <a:srgbClr val="230050"/>
                </a:solidFill>
                <a:effectLst/>
              </a:rPr>
              <a:t>End child labour in agriculture</a:t>
            </a:r>
          </a:p>
          <a:p>
            <a:pPr marL="457200" indent="-457200">
              <a:buAutoNum type="arabicPeriod"/>
            </a:pPr>
            <a:r>
              <a:rPr lang="en-GB" sz="2000" b="0" i="0" dirty="0">
                <a:solidFill>
                  <a:srgbClr val="230050"/>
                </a:solidFill>
                <a:effectLst/>
              </a:rPr>
              <a:t>Strengthen the prevention and elimination of child labour, including its worst forms, forced labour, modern slavery and trafficking in persons, and the protection of survivors through </a:t>
            </a:r>
            <a:r>
              <a:rPr lang="en-GB" sz="2000" i="0" dirty="0">
                <a:solidFill>
                  <a:srgbClr val="230050"/>
                </a:solidFill>
                <a:effectLst/>
              </a:rPr>
              <a:t>data-driven and survivor-informed policy and programmatic responses</a:t>
            </a:r>
          </a:p>
          <a:p>
            <a:pPr marL="457200" indent="-457200">
              <a:buAutoNum type="arabicPeriod"/>
            </a:pPr>
            <a:r>
              <a:rPr lang="en-GB" sz="2000" b="0" i="0" dirty="0">
                <a:solidFill>
                  <a:srgbClr val="230050"/>
                </a:solidFill>
                <a:effectLst/>
              </a:rPr>
              <a:t>Realize children’s </a:t>
            </a:r>
            <a:r>
              <a:rPr lang="en-GB" sz="2000" i="0" dirty="0">
                <a:solidFill>
                  <a:srgbClr val="230050"/>
                </a:solidFill>
                <a:effectLst/>
              </a:rPr>
              <a:t>right to education</a:t>
            </a:r>
            <a:r>
              <a:rPr lang="en-GB" sz="2000" b="0" i="0" dirty="0">
                <a:solidFill>
                  <a:srgbClr val="230050"/>
                </a:solidFill>
                <a:effectLst/>
              </a:rPr>
              <a:t> and ensuring universal access to free, compulsory, quality, equitable and inclusive education and training</a:t>
            </a:r>
          </a:p>
          <a:p>
            <a:pPr marL="457200" indent="-457200">
              <a:buAutoNum type="arabicPeriod"/>
            </a:pPr>
            <a:r>
              <a:rPr lang="en-GB" sz="2000" b="0" i="0" dirty="0">
                <a:solidFill>
                  <a:srgbClr val="230050"/>
                </a:solidFill>
                <a:effectLst/>
              </a:rPr>
              <a:t>Achieving </a:t>
            </a:r>
            <a:r>
              <a:rPr lang="en-GB" sz="2000" i="0" dirty="0">
                <a:solidFill>
                  <a:srgbClr val="230050"/>
                </a:solidFill>
                <a:effectLst/>
              </a:rPr>
              <a:t>universal access to social protection</a:t>
            </a:r>
          </a:p>
          <a:p>
            <a:pPr marL="457200" indent="-457200">
              <a:buAutoNum type="arabicPeriod"/>
            </a:pPr>
            <a:r>
              <a:rPr lang="en-GB" sz="2000" i="0" dirty="0">
                <a:solidFill>
                  <a:srgbClr val="230050"/>
                </a:solidFill>
                <a:effectLst/>
              </a:rPr>
              <a:t>Increasing financing and international cooperation</a:t>
            </a:r>
            <a:r>
              <a:rPr lang="en-GB" sz="2000" b="0" i="0" dirty="0">
                <a:solidFill>
                  <a:srgbClr val="230050"/>
                </a:solidFill>
                <a:effectLst/>
              </a:rPr>
              <a:t> for the elimination of child labour and forced labour</a:t>
            </a:r>
          </a:p>
          <a:p>
            <a:pPr marL="342900" lvl="0" indent="-342900" algn="just">
              <a:lnSpc>
                <a:spcPct val="107000"/>
              </a:lnSpc>
              <a:buFont typeface="Symbol" panose="05050102010706020507" pitchFamily="18" charset="2"/>
              <a:buChar char=""/>
            </a:pPr>
            <a:endParaRPr lang="en-GB" sz="2400" b="0" dirty="0">
              <a:solidFill>
                <a:srgbClr val="002060"/>
              </a:solidFill>
              <a:effectLst/>
              <a:latin typeface="Overpass" panose="00000500000000000000" pitchFamily="2" charset="0"/>
              <a:ea typeface="Calibri" panose="020F0502020204030204" pitchFamily="34" charset="0"/>
              <a:cs typeface="Arial" panose="020B0604020202020204" pitchFamily="34" charset="0"/>
            </a:endParaRPr>
          </a:p>
          <a:p>
            <a:pPr marL="232172" lvl="1" indent="-232172">
              <a:buFont typeface="Arial" panose="020B0604020202020204" pitchFamily="34" charset="0"/>
              <a:buChar char="•"/>
            </a:pPr>
            <a:endParaRPr lang="en-US" sz="1950" dirty="0"/>
          </a:p>
        </p:txBody>
      </p:sp>
      <p:sp>
        <p:nvSpPr>
          <p:cNvPr id="4" name="Date Placeholder 3">
            <a:extLst>
              <a:ext uri="{FF2B5EF4-FFF2-40B4-BE49-F238E27FC236}">
                <a16:creationId xmlns:a16="http://schemas.microsoft.com/office/drawing/2014/main" id="{C5C3AE39-3BBE-AF42-B301-F6344811AD5B}"/>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9115F0A5-32F0-1044-8EE1-9BAB44CCE7DF}"/>
              </a:ext>
            </a:extLst>
          </p:cNvPr>
          <p:cNvSpPr>
            <a:spLocks noGrp="1"/>
          </p:cNvSpPr>
          <p:nvPr>
            <p:ph type="ftr" sz="quarter" idx="11"/>
          </p:nvPr>
        </p:nvSpPr>
        <p:spPr>
          <a:xfrm>
            <a:off x="398562" y="6337302"/>
            <a:ext cx="4554438"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813"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Advancing social justice, promoting decent work</a:t>
            </a:r>
          </a:p>
        </p:txBody>
      </p:sp>
      <p:sp>
        <p:nvSpPr>
          <p:cNvPr id="6" name="Slide Number Placeholder 5">
            <a:extLst>
              <a:ext uri="{FF2B5EF4-FFF2-40B4-BE49-F238E27FC236}">
                <a16:creationId xmlns:a16="http://schemas.microsoft.com/office/drawing/2014/main" id="{95822915-AADB-9248-B853-D50AC400D5F5}"/>
              </a:ext>
            </a:extLst>
          </p:cNvPr>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2682247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22CF-A18C-3B4D-BC46-F82576057EBA}"/>
              </a:ext>
            </a:extLst>
          </p:cNvPr>
          <p:cNvSpPr>
            <a:spLocks noGrp="1"/>
          </p:cNvSpPr>
          <p:nvPr>
            <p:ph type="title"/>
          </p:nvPr>
        </p:nvSpPr>
        <p:spPr>
          <a:xfrm>
            <a:off x="3534310" y="459347"/>
            <a:ext cx="4269988" cy="585000"/>
          </a:xfrm>
        </p:spPr>
        <p:txBody>
          <a:bodyPr/>
          <a:lstStyle/>
          <a:p>
            <a:r>
              <a:rPr lang="en-GB" sz="3000" dirty="0">
                <a:solidFill>
                  <a:srgbClr val="1E2DBE"/>
                </a:solidFill>
                <a:ea typeface="Calibri" panose="020F0502020204030204" pitchFamily="34" charset="0"/>
                <a:cs typeface="Noto Sans" panose="020B0502040504020204" pitchFamily="34" charset="0"/>
              </a:rPr>
              <a:t>Singapore Statement</a:t>
            </a:r>
            <a:endParaRPr lang="en-US" sz="3000" dirty="0"/>
          </a:p>
        </p:txBody>
      </p:sp>
      <p:sp>
        <p:nvSpPr>
          <p:cNvPr id="3" name="Content Placeholder 2">
            <a:extLst>
              <a:ext uri="{FF2B5EF4-FFF2-40B4-BE49-F238E27FC236}">
                <a16:creationId xmlns:a16="http://schemas.microsoft.com/office/drawing/2014/main" id="{74A1ACA5-7762-004B-9DFA-9C887F39D199}"/>
              </a:ext>
            </a:extLst>
          </p:cNvPr>
          <p:cNvSpPr>
            <a:spLocks noGrp="1"/>
          </p:cNvSpPr>
          <p:nvPr>
            <p:ph idx="1"/>
          </p:nvPr>
        </p:nvSpPr>
        <p:spPr>
          <a:xfrm>
            <a:off x="673881" y="1129353"/>
            <a:ext cx="8833557" cy="4949988"/>
          </a:xfrm>
        </p:spPr>
        <p:txBody>
          <a:bodyPr/>
          <a:lstStyle/>
          <a:p>
            <a:r>
              <a:rPr lang="en-GB" sz="2400" b="0" i="0" dirty="0">
                <a:solidFill>
                  <a:schemeClr val="tx1"/>
                </a:solidFill>
                <a:effectLst/>
              </a:rPr>
              <a:t>Among priorities for national action:</a:t>
            </a:r>
          </a:p>
          <a:p>
            <a:r>
              <a:rPr lang="en-GB" sz="2000" b="0" dirty="0">
                <a:solidFill>
                  <a:schemeClr val="tx1"/>
                </a:solidFill>
              </a:rPr>
              <a:t>Strengthen the foundations for social and employment protection and resilience, including:</a:t>
            </a:r>
          </a:p>
          <a:p>
            <a:r>
              <a:rPr lang="en-GB" sz="2000" b="0" dirty="0">
                <a:solidFill>
                  <a:schemeClr val="tx1"/>
                </a:solidFill>
              </a:rPr>
              <a:t>(b) extending labour protections through the strengthening of labour inspections systems and enhancing occupational safety and health (OSH) through the ratification and effective implementation of the OSH conventions that are now part of the fundamental principles and rights at work;</a:t>
            </a:r>
          </a:p>
          <a:p>
            <a:r>
              <a:rPr lang="en-GB" sz="2000" b="0" dirty="0">
                <a:solidFill>
                  <a:schemeClr val="tx1"/>
                </a:solidFill>
              </a:rPr>
              <a:t>(e) eliminating all forms of forced and child labour, including through the ratification and implementation of the fundamental principles and rights at work Conventions</a:t>
            </a:r>
            <a:endParaRPr lang="en-GB" sz="2000" b="0" i="0" dirty="0">
              <a:solidFill>
                <a:schemeClr val="tx1"/>
              </a:solidFill>
              <a:effectLst/>
            </a:endParaRPr>
          </a:p>
          <a:p>
            <a:pPr lvl="0" algn="just">
              <a:lnSpc>
                <a:spcPct val="107000"/>
              </a:lnSpc>
            </a:pPr>
            <a:r>
              <a:rPr lang="en-GB" sz="1600" b="0" dirty="0">
                <a:solidFill>
                  <a:schemeClr val="tx1"/>
                </a:solidFill>
                <a:effectLst/>
                <a:latin typeface="Overpass" panose="00000500000000000000" pitchFamily="2" charset="0"/>
                <a:ea typeface="Calibri" panose="020F0502020204030204" pitchFamily="34" charset="0"/>
                <a:cs typeface="Arial" panose="020B0604020202020204" pitchFamily="34" charset="0"/>
                <a:hlinkClick r:id="rId2"/>
              </a:rPr>
              <a:t>https://www.ilo.org/wcmsp5/groups/public/---ed_norm/---relconf/documents/meetingdocument/wcms_863606.pdf</a:t>
            </a:r>
            <a:r>
              <a:rPr lang="en-GB" sz="1600" b="0" dirty="0">
                <a:solidFill>
                  <a:schemeClr val="tx1"/>
                </a:solidFill>
                <a:effectLst/>
                <a:latin typeface="Overpass" panose="00000500000000000000" pitchFamily="2" charset="0"/>
                <a:ea typeface="Calibri" panose="020F0502020204030204" pitchFamily="34" charset="0"/>
                <a:cs typeface="Arial" panose="020B0604020202020204" pitchFamily="34" charset="0"/>
              </a:rPr>
              <a:t> </a:t>
            </a:r>
            <a:endParaRPr lang="en-US" sz="1950" dirty="0"/>
          </a:p>
        </p:txBody>
      </p:sp>
      <p:sp>
        <p:nvSpPr>
          <p:cNvPr id="4" name="Date Placeholder 3">
            <a:extLst>
              <a:ext uri="{FF2B5EF4-FFF2-40B4-BE49-F238E27FC236}">
                <a16:creationId xmlns:a16="http://schemas.microsoft.com/office/drawing/2014/main" id="{C5C3AE39-3BBE-AF42-B301-F6344811AD5B}"/>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9115F0A5-32F0-1044-8EE1-9BAB44CCE7DF}"/>
              </a:ext>
            </a:extLst>
          </p:cNvPr>
          <p:cNvSpPr>
            <a:spLocks noGrp="1"/>
          </p:cNvSpPr>
          <p:nvPr>
            <p:ph type="ftr" sz="quarter" idx="11"/>
          </p:nvPr>
        </p:nvSpPr>
        <p:spPr>
          <a:xfrm>
            <a:off x="398562" y="6337302"/>
            <a:ext cx="4554438"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813"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95822915-AADB-9248-B853-D50AC400D5F5}"/>
              </a:ext>
            </a:extLst>
          </p:cNvPr>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2796287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CA5D6-CC74-4180-938B-80C7586A3300}"/>
              </a:ext>
            </a:extLst>
          </p:cNvPr>
          <p:cNvSpPr>
            <a:spLocks noGrp="1"/>
          </p:cNvSpPr>
          <p:nvPr>
            <p:ph type="title"/>
          </p:nvPr>
        </p:nvSpPr>
        <p:spPr>
          <a:xfrm>
            <a:off x="1807870" y="830586"/>
            <a:ext cx="7170760" cy="585000"/>
          </a:xfrm>
        </p:spPr>
        <p:txBody>
          <a:bodyPr/>
          <a:lstStyle/>
          <a:p>
            <a:r>
              <a:rPr lang="en-GB" sz="2400" dirty="0"/>
              <a:t>ASEAN Roadmap on the Elimination of the Worst Forms of Child Labour by 2025</a:t>
            </a:r>
          </a:p>
        </p:txBody>
      </p:sp>
      <p:sp>
        <p:nvSpPr>
          <p:cNvPr id="3" name="Content Placeholder 2">
            <a:extLst>
              <a:ext uri="{FF2B5EF4-FFF2-40B4-BE49-F238E27FC236}">
                <a16:creationId xmlns:a16="http://schemas.microsoft.com/office/drawing/2014/main" id="{852E7646-75B9-4F7C-8E78-FCC9E64778B0}"/>
              </a:ext>
            </a:extLst>
          </p:cNvPr>
          <p:cNvSpPr>
            <a:spLocks noGrp="1"/>
          </p:cNvSpPr>
          <p:nvPr>
            <p:ph sz="half" idx="1"/>
          </p:nvPr>
        </p:nvSpPr>
        <p:spPr>
          <a:xfrm>
            <a:off x="398561" y="1987851"/>
            <a:ext cx="5709179" cy="3375492"/>
          </a:xfrm>
        </p:spPr>
        <p:txBody>
          <a:bodyPr/>
          <a:lstStyle/>
          <a:p>
            <a:pPr>
              <a:spcBef>
                <a:spcPts val="0"/>
              </a:spcBef>
              <a:spcAft>
                <a:spcPts val="0"/>
              </a:spcAft>
            </a:pPr>
            <a:r>
              <a:rPr lang="en-GB" sz="2000" b="0" dirty="0">
                <a:solidFill>
                  <a:schemeClr val="accent1">
                    <a:lumMod val="50000"/>
                  </a:schemeClr>
                </a:solidFill>
              </a:rPr>
              <a:t>Guide ASEAN in collectively supporting its AMS in working towards the elimination of the worst forms of child labour in the region </a:t>
            </a:r>
          </a:p>
          <a:p>
            <a:pPr marL="278606" indent="-278606">
              <a:spcBef>
                <a:spcPts val="0"/>
              </a:spcBef>
              <a:spcAft>
                <a:spcPts val="0"/>
              </a:spcAft>
              <a:buFont typeface="Wingdings" panose="05000000000000000000" pitchFamily="2" charset="2"/>
              <a:buChar char="Ø"/>
            </a:pPr>
            <a:r>
              <a:rPr lang="en-GB" sz="2000" b="0" dirty="0">
                <a:solidFill>
                  <a:schemeClr val="accent1">
                    <a:lumMod val="50000"/>
                  </a:schemeClr>
                </a:solidFill>
              </a:rPr>
              <a:t>by building upon achievements and lessons learnt from the implementation of the previous ASEAN Roadmap and similar policy initiatives </a:t>
            </a:r>
          </a:p>
          <a:p>
            <a:pPr>
              <a:spcBef>
                <a:spcPts val="0"/>
              </a:spcBef>
              <a:spcAft>
                <a:spcPts val="0"/>
              </a:spcAft>
            </a:pPr>
            <a:endParaRPr lang="en-GB" sz="2000" b="0" dirty="0">
              <a:solidFill>
                <a:schemeClr val="accent1">
                  <a:lumMod val="50000"/>
                </a:schemeClr>
              </a:solidFill>
            </a:endParaRPr>
          </a:p>
          <a:p>
            <a:pPr>
              <a:spcBef>
                <a:spcPts val="0"/>
              </a:spcBef>
              <a:spcAft>
                <a:spcPts val="0"/>
              </a:spcAft>
            </a:pPr>
            <a:r>
              <a:rPr lang="en-GB" sz="2000" b="0" dirty="0">
                <a:solidFill>
                  <a:schemeClr val="accent1">
                    <a:lumMod val="50000"/>
                  </a:schemeClr>
                </a:solidFill>
              </a:rPr>
              <a:t>Region-wide framework of cooperation that complements the commitments and actions of AMS against child labour at national and global levels </a:t>
            </a:r>
            <a:endParaRPr lang="en-GB" sz="2000" dirty="0">
              <a:solidFill>
                <a:schemeClr val="accent1">
                  <a:lumMod val="50000"/>
                </a:schemeClr>
              </a:solidFill>
            </a:endParaRPr>
          </a:p>
          <a:p>
            <a:endParaRPr lang="en-GB" dirty="0"/>
          </a:p>
        </p:txBody>
      </p:sp>
      <p:sp>
        <p:nvSpPr>
          <p:cNvPr id="5" name="Date Placeholder 4">
            <a:extLst>
              <a:ext uri="{FF2B5EF4-FFF2-40B4-BE49-F238E27FC236}">
                <a16:creationId xmlns:a16="http://schemas.microsoft.com/office/drawing/2014/main" id="{DD9C60F6-6064-44E0-96B5-FC31A90FAE88}"/>
              </a:ext>
            </a:extLst>
          </p:cNvPr>
          <p:cNvSpPr>
            <a:spLocks noGrp="1"/>
          </p:cNvSpPr>
          <p:nvPr>
            <p:ph type="dt" sz="half" idx="10"/>
          </p:nvPr>
        </p:nvSpPr>
        <p:spPr/>
        <p:txBody>
          <a:bodyPr/>
          <a:lstStyle/>
          <a:p>
            <a:r>
              <a:rPr lang="en-GB"/>
              <a:t>Date: Monday / 01 / October / 2019</a:t>
            </a:r>
          </a:p>
        </p:txBody>
      </p:sp>
      <p:sp>
        <p:nvSpPr>
          <p:cNvPr id="6" name="Footer Placeholder 5">
            <a:extLst>
              <a:ext uri="{FF2B5EF4-FFF2-40B4-BE49-F238E27FC236}">
                <a16:creationId xmlns:a16="http://schemas.microsoft.com/office/drawing/2014/main" id="{605E4E12-BC6F-483D-A500-EA76E31D54E0}"/>
              </a:ext>
            </a:extLst>
          </p:cNvPr>
          <p:cNvSpPr>
            <a:spLocks noGrp="1"/>
          </p:cNvSpPr>
          <p:nvPr>
            <p:ph type="ftr" sz="quarter" idx="1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Advancing social justice, promoting decent work</a:t>
            </a:r>
          </a:p>
        </p:txBody>
      </p:sp>
      <p:sp>
        <p:nvSpPr>
          <p:cNvPr id="7" name="Slide Number Placeholder 6">
            <a:extLst>
              <a:ext uri="{FF2B5EF4-FFF2-40B4-BE49-F238E27FC236}">
                <a16:creationId xmlns:a16="http://schemas.microsoft.com/office/drawing/2014/main" id="{484A591A-A617-46D4-8EE8-B5A119E3BAA2}"/>
              </a:ext>
            </a:extLst>
          </p:cNvPr>
          <p:cNvSpPr>
            <a:spLocks noGrp="1"/>
          </p:cNvSpPr>
          <p:nvPr>
            <p:ph type="sldNum" sz="quarter" idx="12"/>
          </p:nvPr>
        </p:nvSpPr>
        <p:spPr/>
        <p:txBody>
          <a:bodyPr/>
          <a:lstStyle/>
          <a:p>
            <a:fld id="{856227C0-AD57-4F9B-BAE3-EEFB0D0EE427}" type="slidenum">
              <a:rPr lang="en-GB" smtClean="0"/>
              <a:t>8</a:t>
            </a:fld>
            <a:endParaRPr lang="en-GB"/>
          </a:p>
        </p:txBody>
      </p:sp>
      <p:pic>
        <p:nvPicPr>
          <p:cNvPr id="8" name="Content Placeholder 7">
            <a:extLst>
              <a:ext uri="{FF2B5EF4-FFF2-40B4-BE49-F238E27FC236}">
                <a16:creationId xmlns:a16="http://schemas.microsoft.com/office/drawing/2014/main" id="{3DD3170A-51AE-4DBC-BF13-20ABF5FAE1AD}"/>
              </a:ext>
            </a:extLst>
          </p:cNvPr>
          <p:cNvPicPr>
            <a:picLocks noGrp="1" noChangeAspect="1"/>
          </p:cNvPicPr>
          <p:nvPr>
            <p:ph sz="half" idx="2"/>
          </p:nvPr>
        </p:nvPicPr>
        <p:blipFill>
          <a:blip r:embed="rId2"/>
          <a:stretch>
            <a:fillRect/>
          </a:stretch>
        </p:blipFill>
        <p:spPr>
          <a:xfrm>
            <a:off x="6533843" y="1998702"/>
            <a:ext cx="2850817" cy="3462984"/>
          </a:xfrm>
          <a:prstGeom prst="rect">
            <a:avLst/>
          </a:prstGeom>
        </p:spPr>
      </p:pic>
    </p:spTree>
    <p:extLst>
      <p:ext uri="{BB962C8B-B14F-4D97-AF65-F5344CB8AC3E}">
        <p14:creationId xmlns:p14="http://schemas.microsoft.com/office/powerpoint/2010/main" val="12452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A8C2A-E4DC-4213-ACF7-378B83CB43F0}"/>
              </a:ext>
            </a:extLst>
          </p:cNvPr>
          <p:cNvSpPr>
            <a:spLocks noGrp="1"/>
          </p:cNvSpPr>
          <p:nvPr>
            <p:ph type="title"/>
          </p:nvPr>
        </p:nvSpPr>
        <p:spPr>
          <a:xfrm>
            <a:off x="1594884" y="890795"/>
            <a:ext cx="7912554" cy="688499"/>
          </a:xfrm>
        </p:spPr>
        <p:txBody>
          <a:bodyPr/>
          <a:lstStyle/>
          <a:p>
            <a:r>
              <a:rPr lang="en-GB" sz="2400" dirty="0"/>
              <a:t>ASEAN Roadmap on the Elimination of the Worst Forms of Child Labour by 2025</a:t>
            </a:r>
          </a:p>
        </p:txBody>
      </p:sp>
      <p:sp>
        <p:nvSpPr>
          <p:cNvPr id="3" name="Content Placeholder 2">
            <a:extLst>
              <a:ext uri="{FF2B5EF4-FFF2-40B4-BE49-F238E27FC236}">
                <a16:creationId xmlns:a16="http://schemas.microsoft.com/office/drawing/2014/main" id="{3CF87CCE-BDD2-4D32-9209-B93871B52183}"/>
              </a:ext>
            </a:extLst>
          </p:cNvPr>
          <p:cNvSpPr>
            <a:spLocks noGrp="1"/>
          </p:cNvSpPr>
          <p:nvPr>
            <p:ph sz="half" idx="1"/>
          </p:nvPr>
        </p:nvSpPr>
        <p:spPr>
          <a:xfrm>
            <a:off x="420513" y="2047190"/>
            <a:ext cx="2979269" cy="3822216"/>
          </a:xfrm>
        </p:spPr>
        <p:txBody>
          <a:bodyPr/>
          <a:lstStyle/>
          <a:p>
            <a:pPr>
              <a:spcBef>
                <a:spcPts val="0"/>
              </a:spcBef>
              <a:spcAft>
                <a:spcPts val="0"/>
              </a:spcAft>
            </a:pPr>
            <a:r>
              <a:rPr lang="en-GB" sz="1625" dirty="0">
                <a:solidFill>
                  <a:schemeClr val="accent1">
                    <a:lumMod val="50000"/>
                  </a:schemeClr>
                </a:solidFill>
              </a:rPr>
              <a:t>Prohibition of child labour practices and promoting good governance for elimination of child labour including:</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Labour inspection,  especially in hard-to-reach sectors</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Institutional capacity for law enforcement</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Strengthening good governance for CL elimination</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Strengthening coordination and cross-sectoral collaboration</a:t>
            </a:r>
          </a:p>
          <a:p>
            <a:endParaRPr lang="en-GB" dirty="0"/>
          </a:p>
        </p:txBody>
      </p:sp>
      <p:sp>
        <p:nvSpPr>
          <p:cNvPr id="4" name="Content Placeholder 3">
            <a:extLst>
              <a:ext uri="{FF2B5EF4-FFF2-40B4-BE49-F238E27FC236}">
                <a16:creationId xmlns:a16="http://schemas.microsoft.com/office/drawing/2014/main" id="{23527745-80ED-41F4-BED3-6553AFC43432}"/>
              </a:ext>
            </a:extLst>
          </p:cNvPr>
          <p:cNvSpPr>
            <a:spLocks noGrp="1"/>
          </p:cNvSpPr>
          <p:nvPr>
            <p:ph sz="half" idx="2"/>
          </p:nvPr>
        </p:nvSpPr>
        <p:spPr>
          <a:xfrm>
            <a:off x="3649933" y="2047190"/>
            <a:ext cx="2990416" cy="3810791"/>
          </a:xfrm>
        </p:spPr>
        <p:txBody>
          <a:bodyPr/>
          <a:lstStyle/>
          <a:p>
            <a:pPr>
              <a:spcBef>
                <a:spcPts val="0"/>
              </a:spcBef>
              <a:spcAft>
                <a:spcPts val="0"/>
              </a:spcAft>
            </a:pPr>
            <a:r>
              <a:rPr lang="en-GB" sz="1625" dirty="0">
                <a:solidFill>
                  <a:schemeClr val="accent1">
                    <a:lumMod val="50000"/>
                  </a:schemeClr>
                </a:solidFill>
              </a:rPr>
              <a:t>Prevention of child labour practices including: </a:t>
            </a:r>
            <a:r>
              <a:rPr lang="en-GB" sz="1625" b="0" dirty="0">
                <a:solidFill>
                  <a:schemeClr val="accent1">
                    <a:lumMod val="50000"/>
                  </a:schemeClr>
                </a:solidFill>
              </a:rPr>
              <a:t> </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Addressing root causes of CL</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Access to education, especially in rural and remote areas</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Rural development and poverty reduction</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Decent work for young workers</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Public awareness raising; understanding modern forms of child labour (e.g. web-based exploitation)</a:t>
            </a:r>
          </a:p>
          <a:p>
            <a:endParaRPr lang="en-GB" dirty="0"/>
          </a:p>
        </p:txBody>
      </p:sp>
      <p:sp>
        <p:nvSpPr>
          <p:cNvPr id="5" name="Date Placeholder 4">
            <a:extLst>
              <a:ext uri="{FF2B5EF4-FFF2-40B4-BE49-F238E27FC236}">
                <a16:creationId xmlns:a16="http://schemas.microsoft.com/office/drawing/2014/main" id="{194CB4FA-1107-437E-9E83-C3BC42E68159}"/>
              </a:ext>
            </a:extLst>
          </p:cNvPr>
          <p:cNvSpPr>
            <a:spLocks noGrp="1"/>
          </p:cNvSpPr>
          <p:nvPr>
            <p:ph type="dt" sz="half" idx="10"/>
          </p:nvPr>
        </p:nvSpPr>
        <p:spPr/>
        <p:txBody>
          <a:bodyPr/>
          <a:lstStyle/>
          <a:p>
            <a:r>
              <a:rPr lang="en-GB"/>
              <a:t>Date: Monday / 01 / October / 2019</a:t>
            </a:r>
          </a:p>
        </p:txBody>
      </p:sp>
      <p:sp>
        <p:nvSpPr>
          <p:cNvPr id="6" name="Footer Placeholder 5">
            <a:extLst>
              <a:ext uri="{FF2B5EF4-FFF2-40B4-BE49-F238E27FC236}">
                <a16:creationId xmlns:a16="http://schemas.microsoft.com/office/drawing/2014/main" id="{B0451699-6E87-49D0-BEF7-CFDFB0BB66EB}"/>
              </a:ext>
            </a:extLst>
          </p:cNvPr>
          <p:cNvSpPr>
            <a:spLocks noGrp="1"/>
          </p:cNvSpPr>
          <p:nvPr>
            <p:ph type="ftr" sz="quarter" idx="1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Advancing social justice, promoting decent work</a:t>
            </a:r>
          </a:p>
        </p:txBody>
      </p:sp>
      <p:sp>
        <p:nvSpPr>
          <p:cNvPr id="7" name="Slide Number Placeholder 6">
            <a:extLst>
              <a:ext uri="{FF2B5EF4-FFF2-40B4-BE49-F238E27FC236}">
                <a16:creationId xmlns:a16="http://schemas.microsoft.com/office/drawing/2014/main" id="{C3D0EC1D-1875-4DA8-ADD8-39CA370C1001}"/>
              </a:ext>
            </a:extLst>
          </p:cNvPr>
          <p:cNvSpPr>
            <a:spLocks noGrp="1"/>
          </p:cNvSpPr>
          <p:nvPr>
            <p:ph type="sldNum" sz="quarter" idx="12"/>
          </p:nvPr>
        </p:nvSpPr>
        <p:spPr/>
        <p:txBody>
          <a:bodyPr/>
          <a:lstStyle/>
          <a:p>
            <a:fld id="{856227C0-AD57-4F9B-BAE3-EEFB0D0EE427}" type="slidenum">
              <a:rPr lang="en-GB" smtClean="0"/>
              <a:t>9</a:t>
            </a:fld>
            <a:endParaRPr lang="en-GB"/>
          </a:p>
        </p:txBody>
      </p:sp>
      <p:sp>
        <p:nvSpPr>
          <p:cNvPr id="8" name="Content Placeholder 7">
            <a:extLst>
              <a:ext uri="{FF2B5EF4-FFF2-40B4-BE49-F238E27FC236}">
                <a16:creationId xmlns:a16="http://schemas.microsoft.com/office/drawing/2014/main" id="{99CBEA6B-350E-47F7-9D17-2387D52DFBF3}"/>
              </a:ext>
            </a:extLst>
          </p:cNvPr>
          <p:cNvSpPr>
            <a:spLocks noGrp="1"/>
          </p:cNvSpPr>
          <p:nvPr>
            <p:ph sz="half" idx="13"/>
          </p:nvPr>
        </p:nvSpPr>
        <p:spPr>
          <a:xfrm>
            <a:off x="6890501" y="2042523"/>
            <a:ext cx="2772900" cy="3401409"/>
          </a:xfrm>
        </p:spPr>
        <p:txBody>
          <a:bodyPr/>
          <a:lstStyle/>
          <a:p>
            <a:pPr>
              <a:spcBef>
                <a:spcPts val="0"/>
              </a:spcBef>
              <a:spcAft>
                <a:spcPts val="0"/>
              </a:spcAft>
            </a:pPr>
            <a:r>
              <a:rPr lang="en-GB" sz="1625" dirty="0">
                <a:solidFill>
                  <a:schemeClr val="accent1">
                    <a:lumMod val="50000"/>
                  </a:schemeClr>
                </a:solidFill>
              </a:rPr>
              <a:t>Protection of children including:</a:t>
            </a:r>
            <a:r>
              <a:rPr lang="en-GB" sz="1625" b="0" dirty="0">
                <a:solidFill>
                  <a:schemeClr val="accent1">
                    <a:lumMod val="50000"/>
                  </a:schemeClr>
                </a:solidFill>
              </a:rPr>
              <a:t> </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Social protection.</a:t>
            </a:r>
          </a:p>
          <a:p>
            <a:pPr marL="278606" indent="-278606">
              <a:spcBef>
                <a:spcPts val="0"/>
              </a:spcBef>
              <a:spcAft>
                <a:spcPts val="0"/>
              </a:spcAft>
              <a:buFont typeface="Arial" panose="020B0604020202020204" pitchFamily="34" charset="0"/>
              <a:buChar char="•"/>
            </a:pPr>
            <a:r>
              <a:rPr lang="en-GB" sz="1625" b="0" dirty="0">
                <a:solidFill>
                  <a:schemeClr val="accent1">
                    <a:lumMod val="50000"/>
                  </a:schemeClr>
                </a:solidFill>
              </a:rPr>
              <a:t>Improvement of systems to identify, withdraw and support children from child labour</a:t>
            </a:r>
          </a:p>
          <a:p>
            <a:pPr marL="278606" indent="-278606">
              <a:spcBef>
                <a:spcPts val="0"/>
              </a:spcBef>
              <a:spcAft>
                <a:spcPts val="0"/>
              </a:spcAft>
              <a:buFont typeface="Arial" panose="020B0604020202020204" pitchFamily="34" charset="0"/>
              <a:buChar char="•"/>
            </a:pPr>
            <a:endParaRPr lang="en-GB" sz="1625" b="0" dirty="0">
              <a:solidFill>
                <a:schemeClr val="accent1">
                  <a:lumMod val="50000"/>
                </a:schemeClr>
              </a:solidFill>
            </a:endParaRPr>
          </a:p>
          <a:p>
            <a:endParaRPr lang="en-GB" dirty="0"/>
          </a:p>
        </p:txBody>
      </p:sp>
    </p:spTree>
    <p:extLst>
      <p:ext uri="{BB962C8B-B14F-4D97-AF65-F5344CB8AC3E}">
        <p14:creationId xmlns:p14="http://schemas.microsoft.com/office/powerpoint/2010/main" val="3510156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9092C-0CFC-4BE9-BEC8-D3B272CDC867}"/>
              </a:ext>
            </a:extLst>
          </p:cNvPr>
          <p:cNvSpPr>
            <a:spLocks noGrp="1"/>
          </p:cNvSpPr>
          <p:nvPr>
            <p:ph type="title"/>
          </p:nvPr>
        </p:nvSpPr>
        <p:spPr>
          <a:xfrm>
            <a:off x="398563" y="1723948"/>
            <a:ext cx="9108876" cy="585000"/>
          </a:xfrm>
        </p:spPr>
        <p:txBody>
          <a:bodyPr/>
          <a:lstStyle/>
          <a:p>
            <a:r>
              <a:rPr lang="en-GB" sz="2275" dirty="0">
                <a:solidFill>
                  <a:schemeClr val="accent1">
                    <a:lumMod val="75000"/>
                  </a:schemeClr>
                </a:solidFill>
                <a:latin typeface="Calibri" panose="020F0502020204030204" pitchFamily="34" charset="0"/>
              </a:rPr>
              <a:t>Whatever the figures tell us: we all have a responsibility to ensure that no child is left behind in child labour</a:t>
            </a:r>
            <a:br>
              <a:rPr lang="en-GB" sz="2275" dirty="0">
                <a:solidFill>
                  <a:schemeClr val="accent1">
                    <a:lumMod val="75000"/>
                  </a:schemeClr>
                </a:solidFill>
                <a:latin typeface="Calibri" panose="020F0502020204030204" pitchFamily="34" charset="0"/>
              </a:rPr>
            </a:br>
            <a:endParaRPr lang="en-GB" sz="2275" dirty="0"/>
          </a:p>
        </p:txBody>
      </p:sp>
      <p:sp>
        <p:nvSpPr>
          <p:cNvPr id="5" name="Date Placeholder 4">
            <a:extLst>
              <a:ext uri="{FF2B5EF4-FFF2-40B4-BE49-F238E27FC236}">
                <a16:creationId xmlns:a16="http://schemas.microsoft.com/office/drawing/2014/main" id="{F3B38C42-5F9C-423C-97AC-0DA17A97FDD9}"/>
              </a:ext>
            </a:extLst>
          </p:cNvPr>
          <p:cNvSpPr>
            <a:spLocks noGrp="1"/>
          </p:cNvSpPr>
          <p:nvPr>
            <p:ph type="dt" sz="half" idx="10"/>
          </p:nvPr>
        </p:nvSpPr>
        <p:spPr/>
        <p:txBody>
          <a:bodyPr/>
          <a:lstStyle/>
          <a:p>
            <a:r>
              <a:rPr lang="en-GB"/>
              <a:t>Date: Monday / 01 / October / 2019</a:t>
            </a:r>
          </a:p>
        </p:txBody>
      </p:sp>
      <p:sp>
        <p:nvSpPr>
          <p:cNvPr id="6" name="Footer Placeholder 5">
            <a:extLst>
              <a:ext uri="{FF2B5EF4-FFF2-40B4-BE49-F238E27FC236}">
                <a16:creationId xmlns:a16="http://schemas.microsoft.com/office/drawing/2014/main" id="{C25E2568-63DC-4229-B6C1-FE213A2796C5}"/>
              </a:ext>
            </a:extLst>
          </p:cNvPr>
          <p:cNvSpPr>
            <a:spLocks noGrp="1"/>
          </p:cNvSpPr>
          <p:nvPr>
            <p:ph type="ftr" sz="quarter" idx="1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Advancing social justice, promoting decent work</a:t>
            </a:r>
          </a:p>
        </p:txBody>
      </p:sp>
      <p:sp>
        <p:nvSpPr>
          <p:cNvPr id="7" name="Slide Number Placeholder 6">
            <a:extLst>
              <a:ext uri="{FF2B5EF4-FFF2-40B4-BE49-F238E27FC236}">
                <a16:creationId xmlns:a16="http://schemas.microsoft.com/office/drawing/2014/main" id="{A9682E12-0963-4F5D-B57A-69AEC0F8B347}"/>
              </a:ext>
            </a:extLst>
          </p:cNvPr>
          <p:cNvSpPr>
            <a:spLocks noGrp="1"/>
          </p:cNvSpPr>
          <p:nvPr>
            <p:ph type="sldNum" sz="quarter" idx="12"/>
          </p:nvPr>
        </p:nvSpPr>
        <p:spPr/>
        <p:txBody>
          <a:bodyPr/>
          <a:lstStyle/>
          <a:p>
            <a:fld id="{856227C0-AD57-4F9B-BAE3-EEFB0D0EE427}" type="slidenum">
              <a:rPr lang="en-GB" smtClean="0"/>
              <a:t>10</a:t>
            </a:fld>
            <a:endParaRPr lang="en-GB"/>
          </a:p>
        </p:txBody>
      </p:sp>
      <p:pic>
        <p:nvPicPr>
          <p:cNvPr id="9" name="Content Placeholder 8" descr="A picture containing outdoor&#10;&#10;Description automatically generated">
            <a:extLst>
              <a:ext uri="{FF2B5EF4-FFF2-40B4-BE49-F238E27FC236}">
                <a16:creationId xmlns:a16="http://schemas.microsoft.com/office/drawing/2014/main" id="{9C032591-7F16-4998-98B7-DAB98101C3F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98562" y="3066949"/>
            <a:ext cx="2773164" cy="2350990"/>
          </a:xfrm>
          <a:prstGeom prst="rect">
            <a:avLst/>
          </a:prstGeom>
        </p:spPr>
      </p:pic>
      <p:pic>
        <p:nvPicPr>
          <p:cNvPr id="10" name="Content Placeholder 9">
            <a:extLst>
              <a:ext uri="{FF2B5EF4-FFF2-40B4-BE49-F238E27FC236}">
                <a16:creationId xmlns:a16="http://schemas.microsoft.com/office/drawing/2014/main" id="{CCD3EA4E-72DB-4AE3-9017-5044247DB97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467745" y="3010296"/>
            <a:ext cx="2773164" cy="2464296"/>
          </a:xfrm>
          <a:prstGeom prst="rect">
            <a:avLst/>
          </a:prstGeom>
        </p:spPr>
      </p:pic>
      <p:pic>
        <p:nvPicPr>
          <p:cNvPr id="12" name="Picture 11" descr="A group of people playing in the water&#10;&#10;Description automatically generated with low confidence">
            <a:extLst>
              <a:ext uri="{FF2B5EF4-FFF2-40B4-BE49-F238E27FC236}">
                <a16:creationId xmlns:a16="http://schemas.microsoft.com/office/drawing/2014/main" id="{D30621EC-E9C3-4CAD-B574-BA29880D7C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1937" y="3010297"/>
            <a:ext cx="3317358" cy="2438113"/>
          </a:xfrm>
          <a:prstGeom prst="rect">
            <a:avLst/>
          </a:prstGeom>
        </p:spPr>
      </p:pic>
      <p:sp>
        <p:nvSpPr>
          <p:cNvPr id="14" name="Content Placeholder 13">
            <a:extLst>
              <a:ext uri="{FF2B5EF4-FFF2-40B4-BE49-F238E27FC236}">
                <a16:creationId xmlns:a16="http://schemas.microsoft.com/office/drawing/2014/main" id="{98147A1A-A136-40EE-A1AA-6F1D9ED2E445}"/>
              </a:ext>
            </a:extLst>
          </p:cNvPr>
          <p:cNvSpPr>
            <a:spLocks noGrp="1"/>
          </p:cNvSpPr>
          <p:nvPr>
            <p:ph sz="half" idx="13"/>
          </p:nvPr>
        </p:nvSpPr>
        <p:spPr/>
        <p:txBody>
          <a:bodyPr/>
          <a:lstStyle/>
          <a:p>
            <a:endParaRPr lang="en-GB"/>
          </a:p>
        </p:txBody>
      </p:sp>
    </p:spTree>
    <p:extLst>
      <p:ext uri="{BB962C8B-B14F-4D97-AF65-F5344CB8AC3E}">
        <p14:creationId xmlns:p14="http://schemas.microsoft.com/office/powerpoint/2010/main" val="3009771965"/>
      </p:ext>
    </p:extLst>
  </p:cSld>
  <p:clrMapOvr>
    <a:masterClrMapping/>
  </p:clrMapOvr>
</p:sld>
</file>

<file path=ppt/theme/theme1.xml><?xml version="1.0" encoding="utf-8"?>
<a:theme xmlns:a="http://schemas.openxmlformats.org/drawingml/2006/main" name="3_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780</Words>
  <Application>Microsoft Office PowerPoint</Application>
  <PresentationFormat>A4 Paper (210x297 mm)</PresentationFormat>
  <Paragraphs>80</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Overpass</vt:lpstr>
      <vt:lpstr>Symbol</vt:lpstr>
      <vt:lpstr>Wingdings</vt:lpstr>
      <vt:lpstr>Wingdings 3</vt:lpstr>
      <vt:lpstr>3_ILO 2020</vt:lpstr>
      <vt:lpstr>The Fundamental Principles  and Rights at Work - Child Labour </vt:lpstr>
      <vt:lpstr>The Big Numbers</vt:lpstr>
      <vt:lpstr>Child Labour in Agriculture Remains a Main Concern</vt:lpstr>
      <vt:lpstr>Regional Differences</vt:lpstr>
      <vt:lpstr>Global and Regional Frameworks </vt:lpstr>
      <vt:lpstr>Durban Call to Action </vt:lpstr>
      <vt:lpstr>Singapore Statement</vt:lpstr>
      <vt:lpstr>ASEAN Roadmap on the Elimination of the Worst Forms of Child Labour by 2025</vt:lpstr>
      <vt:lpstr>ASEAN Roadmap on the Elimination of the Worst Forms of Child Labour by 2025</vt:lpstr>
      <vt:lpstr>Whatever the figures tell us: we all have a responsibility to ensure that no child is left behind in child labour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dombkins@iloguest.org</dc:creator>
  <cp:lastModifiedBy>Pflug, Bharati</cp:lastModifiedBy>
  <cp:revision>366</cp:revision>
  <cp:lastPrinted>2019-06-12T05:21:24Z</cp:lastPrinted>
  <dcterms:created xsi:type="dcterms:W3CDTF">2016-09-05T17:24:19Z</dcterms:created>
  <dcterms:modified xsi:type="dcterms:W3CDTF">2023-02-18T07:16:13Z</dcterms:modified>
</cp:coreProperties>
</file>