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63" r:id="rId5"/>
    <p:sldId id="330" r:id="rId6"/>
    <p:sldId id="341" r:id="rId7"/>
    <p:sldId id="568" r:id="rId8"/>
    <p:sldId id="550" r:id="rId9"/>
    <p:sldId id="310" r:id="rId10"/>
    <p:sldId id="563" r:id="rId11"/>
    <p:sldId id="551" r:id="rId12"/>
    <p:sldId id="549" r:id="rId13"/>
    <p:sldId id="553" r:id="rId14"/>
    <p:sldId id="566" r:id="rId15"/>
    <p:sldId id="329" r:id="rId16"/>
    <p:sldId id="575" r:id="rId17"/>
    <p:sldId id="577" r:id="rId18"/>
    <p:sldId id="576" r:id="rId19"/>
    <p:sldId id="567" r:id="rId20"/>
    <p:sldId id="555" r:id="rId21"/>
    <p:sldId id="556" r:id="rId22"/>
    <p:sldId id="571" r:id="rId23"/>
    <p:sldId id="564" r:id="rId24"/>
    <p:sldId id="331" r:id="rId25"/>
    <p:sldId id="573" r:id="rId26"/>
    <p:sldId id="321" r:id="rId27"/>
    <p:sldId id="561" r:id="rId28"/>
    <p:sldId id="560" r:id="rId29"/>
    <p:sldId id="565" r:id="rId30"/>
    <p:sldId id="574"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raczyk, Halshka" initials="GH" lastIdx="1" clrIdx="0">
    <p:extLst>
      <p:ext uri="{19B8F6BF-5375-455C-9EA6-DF929625EA0E}">
        <p15:presenceInfo xmlns:p15="http://schemas.microsoft.com/office/powerpoint/2012/main" userId="S::graczyk@ilo.org::359684a1-5f64-4e6b-b2f3-4e2ca3b813af" providerId="AD"/>
      </p:ext>
    </p:extLst>
  </p:cmAuthor>
  <p:cmAuthor id="2" name="Oliver WOOTTON" initials="OW" lastIdx="34" clrIdx="1">
    <p:extLst>
      <p:ext uri="{19B8F6BF-5375-455C-9EA6-DF929625EA0E}">
        <p15:presenceInfo xmlns:p15="http://schemas.microsoft.com/office/powerpoint/2012/main" userId="S::Oliver.WOOTTON@unitar.org::b977a4bf-5710-43f6-beab-fb51ac18d06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70" autoAdjust="0"/>
    <p:restoredTop sz="60329" autoAdjust="0"/>
  </p:normalViewPr>
  <p:slideViewPr>
    <p:cSldViewPr snapToGrid="0">
      <p:cViewPr varScale="1">
        <p:scale>
          <a:sx n="64" d="100"/>
          <a:sy n="64" d="100"/>
        </p:scale>
        <p:origin x="576"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14/03/2023</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dirty="0"/>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INSTRUCTIONS: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This session will look at the GHS in detail. It has already been mentioned in previous sessions.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Can anybody in the group tell me what the GHS is?</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35126949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INSTRUCTIONS: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dirty="0">
                <a:latin typeface="Arial" panose="020B0604020202020204" pitchFamily="34" charset="0"/>
                <a:cs typeface="Arial" panose="020B0604020202020204" pitchFamily="34" charset="0"/>
              </a:rPr>
              <a:t>Go through the objectives of the session.</a:t>
            </a:r>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251473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15241273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p>
          <a:p>
            <a:pPr marL="171450" indent="-171450">
              <a:buFont typeface="Arial" panose="020B0604020202020204" pitchFamily="34" charset="0"/>
              <a:buChar char="•"/>
            </a:pPr>
            <a:r>
              <a:rPr lang="en-US" dirty="0"/>
              <a:t>Discuss in a group for 5 minutes.</a:t>
            </a:r>
          </a:p>
          <a:p>
            <a:pPr marL="171450" indent="-171450">
              <a:buFont typeface="Arial" panose="020B0604020202020204" pitchFamily="34" charset="0"/>
              <a:buChar char="•"/>
            </a:pPr>
            <a:r>
              <a:rPr lang="en-US" dirty="0"/>
              <a:t>Some examples – Bhopal and Beirut</a:t>
            </a:r>
          </a:p>
        </p:txBody>
      </p:sp>
      <p:sp>
        <p:nvSpPr>
          <p:cNvPr id="4" name="Slide Number Placeholder 3"/>
          <p:cNvSpPr>
            <a:spLocks noGrp="1"/>
          </p:cNvSpPr>
          <p:nvPr>
            <p:ph type="sldNum" sz="quarter" idx="5"/>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1081116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INSTRUCTIONS: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All of these deaths, injuries and long-term health impacts for workers, their families and broader communities, were preventable.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These major industrial accidents, among others, prompted the international community to focus on achieving the sound management of chemicals with increasing urgency in the 1980s.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Common to several of these catastrophes was the deficiency of information about chemical hazards.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As a result, international efforts on chemicals management devoted considerable efforts to the development of a global system to ensure everyone in the world of work had access to necessary and timely information about chemical hazards. </a:t>
            </a:r>
            <a:endParaRPr lang="en-GB" dirty="0"/>
          </a:p>
          <a:p>
            <a:endParaRPr lang="en-GB" dirty="0">
              <a:effectLst/>
            </a:endParaRP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5</a:t>
            </a:fld>
            <a:endParaRPr lang="en-GB" dirty="0"/>
          </a:p>
        </p:txBody>
      </p:sp>
    </p:spTree>
    <p:extLst>
      <p:ext uri="{BB962C8B-B14F-4D97-AF65-F5344CB8AC3E}">
        <p14:creationId xmlns:p14="http://schemas.microsoft.com/office/powerpoint/2010/main" val="23293028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6</a:t>
            </a:fld>
            <a:endParaRPr lang="en-GB" dirty="0"/>
          </a:p>
        </p:txBody>
      </p:sp>
    </p:spTree>
    <p:extLst>
      <p:ext uri="{BB962C8B-B14F-4D97-AF65-F5344CB8AC3E}">
        <p14:creationId xmlns:p14="http://schemas.microsoft.com/office/powerpoint/2010/main" val="4005728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7</a:t>
            </a:fld>
            <a:endParaRPr lang="en-GB" dirty="0"/>
          </a:p>
        </p:txBody>
      </p:sp>
    </p:spTree>
    <p:extLst>
      <p:ext uri="{BB962C8B-B14F-4D97-AF65-F5344CB8AC3E}">
        <p14:creationId xmlns:p14="http://schemas.microsoft.com/office/powerpoint/2010/main" val="2626434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8</a:t>
            </a:fld>
            <a:endParaRPr lang="en-GB" dirty="0"/>
          </a:p>
        </p:txBody>
      </p:sp>
    </p:spTree>
    <p:extLst>
      <p:ext uri="{BB962C8B-B14F-4D97-AF65-F5344CB8AC3E}">
        <p14:creationId xmlns:p14="http://schemas.microsoft.com/office/powerpoint/2010/main" val="404647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9</a:t>
            </a:fld>
            <a:endParaRPr lang="en-GB" dirty="0"/>
          </a:p>
        </p:txBody>
      </p:sp>
    </p:spTree>
    <p:extLst>
      <p:ext uri="{BB962C8B-B14F-4D97-AF65-F5344CB8AC3E}">
        <p14:creationId xmlns:p14="http://schemas.microsoft.com/office/powerpoint/2010/main" val="3701222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10</a:t>
            </a:fld>
            <a:endParaRPr lang="en-GB" dirty="0"/>
          </a:p>
        </p:txBody>
      </p:sp>
    </p:spTree>
    <p:extLst>
      <p:ext uri="{BB962C8B-B14F-4D97-AF65-F5344CB8AC3E}">
        <p14:creationId xmlns:p14="http://schemas.microsoft.com/office/powerpoint/2010/main" val="3915830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11</a:t>
            </a:fld>
            <a:endParaRPr lang="en-GB" dirty="0"/>
          </a:p>
        </p:txBody>
      </p:sp>
    </p:spTree>
    <p:extLst>
      <p:ext uri="{BB962C8B-B14F-4D97-AF65-F5344CB8AC3E}">
        <p14:creationId xmlns:p14="http://schemas.microsoft.com/office/powerpoint/2010/main" val="2178074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EXTRA INFORMATION: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The GHS is the global standard on hazard classification and communication for the sound management of chemicals. To a significant degree, it has been implemented in countries of the Americas, Europe and parts of Asia, including all members of the OECD (it is a requirement of the OECD). In the EU, the Classification and Labelling of Chemical Products Regulation (No 1272/2008) implements the GHS. </a:t>
            </a:r>
            <a:endParaRPr lang="en-GB" dirty="0"/>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12</a:t>
            </a:fld>
            <a:endParaRPr lang="en-GB" dirty="0"/>
          </a:p>
        </p:txBody>
      </p:sp>
    </p:spTree>
    <p:extLst>
      <p:ext uri="{BB962C8B-B14F-4D97-AF65-F5344CB8AC3E}">
        <p14:creationId xmlns:p14="http://schemas.microsoft.com/office/powerpoint/2010/main" val="4171573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13</a:t>
            </a:fld>
            <a:endParaRPr lang="en-GB" dirty="0"/>
          </a:p>
        </p:txBody>
      </p:sp>
    </p:spTree>
    <p:extLst>
      <p:ext uri="{BB962C8B-B14F-4D97-AF65-F5344CB8AC3E}">
        <p14:creationId xmlns:p14="http://schemas.microsoft.com/office/powerpoint/2010/main" val="3376118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INSTRUCTIONS:</a:t>
            </a:r>
          </a:p>
          <a:p>
            <a:pPr marL="171450" indent="-171450">
              <a:buFont typeface="Arial" panose="020B0604020202020204" pitchFamily="34" charset="0"/>
              <a:buChar char="•"/>
            </a:pPr>
            <a:r>
              <a:rPr lang="en-US" b="0" dirty="0"/>
              <a:t>These two slides give some examples of work done to date by the partnership.</a:t>
            </a:r>
            <a:endParaRPr lang="en-US" b="1" dirty="0"/>
          </a:p>
          <a:p>
            <a:endParaRPr lang="en-US" b="1" dirty="0"/>
          </a:p>
          <a:p>
            <a:r>
              <a:rPr lang="en-US" b="1" dirty="0"/>
              <a:t>REFERENCES:</a:t>
            </a:r>
          </a:p>
          <a:p>
            <a:pPr marL="171450" indent="-171450">
              <a:buFont typeface="Arial" panose="020B0604020202020204" pitchFamily="34" charset="0"/>
              <a:buChar char="•"/>
            </a:pPr>
            <a:r>
              <a:rPr lang="en-US" dirty="0"/>
              <a:t>UNITAR. 2020. Key elements of a national GHS adoption and implementation roadmap. Available at: https://</a:t>
            </a:r>
            <a:r>
              <a:rPr lang="en-US" dirty="0" err="1"/>
              <a:t>unitar.org</a:t>
            </a:r>
            <a:r>
              <a:rPr lang="en-US" dirty="0"/>
              <a:t>/sites/default/files/media/file/Key%20elements%20of%20a%20national%20GHS%20roadmap_FINAL%2006.11.2020.pdf.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ILO. 2021. The GHS in the world of work: Mapping synergies between ILO Instruments and the Globally Harmonized System of Classification and Labelling of Chemicals (GHS). Available at: https://</a:t>
            </a:r>
            <a:r>
              <a:rPr lang="en-US" dirty="0" err="1"/>
              <a:t>www.ilo.org</a:t>
            </a:r>
            <a:r>
              <a:rPr lang="en-US" dirty="0"/>
              <a:t>/global/topics/</a:t>
            </a:r>
            <a:r>
              <a:rPr lang="en-US" dirty="0" err="1"/>
              <a:t>labour</a:t>
            </a:r>
            <a:r>
              <a:rPr lang="en-US" dirty="0"/>
              <a:t>-administration-inspection/resources-library/publications/WCMS_818521/lang--</a:t>
            </a:r>
            <a:r>
              <a:rPr lang="en-US" dirty="0" err="1"/>
              <a:t>en</a:t>
            </a:r>
            <a:r>
              <a:rPr lang="en-US" dirty="0"/>
              <a:t>/</a:t>
            </a:r>
            <a:r>
              <a:rPr lang="en-US" dirty="0" err="1"/>
              <a:t>index.htm</a:t>
            </a:r>
            <a:r>
              <a:rPr lang="en-US" dirty="0"/>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14</a:t>
            </a:fld>
            <a:endParaRPr lang="en-GB" dirty="0"/>
          </a:p>
        </p:txBody>
      </p:sp>
    </p:spTree>
    <p:extLst>
      <p:ext uri="{BB962C8B-B14F-4D97-AF65-F5344CB8AC3E}">
        <p14:creationId xmlns:p14="http://schemas.microsoft.com/office/powerpoint/2010/main" val="4272741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REFERENCES: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UNITAR. 2021. </a:t>
            </a:r>
            <a:r>
              <a:rPr lang="en-GB" sz="1200" b="0" kern="1200" dirty="0">
                <a:solidFill>
                  <a:schemeClr val="tx1"/>
                </a:solidFill>
                <a:effectLst/>
                <a:latin typeface="+mn-lt"/>
                <a:ea typeface="+mn-ea"/>
                <a:cs typeface="+mn-cs"/>
              </a:rPr>
              <a:t>GHS Implementation Experiences and lessons learned. Available at: https://</a:t>
            </a:r>
            <a:r>
              <a:rPr lang="en-GB" sz="1200" b="0" kern="1200" dirty="0" err="1">
                <a:solidFill>
                  <a:schemeClr val="tx1"/>
                </a:solidFill>
                <a:effectLst/>
                <a:latin typeface="+mn-lt"/>
                <a:ea typeface="+mn-ea"/>
                <a:cs typeface="+mn-cs"/>
              </a:rPr>
              <a:t>unitar.org</a:t>
            </a:r>
            <a:r>
              <a:rPr lang="en-GB" sz="1200" b="0" kern="1200" dirty="0">
                <a:solidFill>
                  <a:schemeClr val="tx1"/>
                </a:solidFill>
                <a:effectLst/>
                <a:latin typeface="+mn-lt"/>
                <a:ea typeface="+mn-ea"/>
                <a:cs typeface="+mn-cs"/>
              </a:rPr>
              <a:t>/sites/default/files/media/file/GHS%20Implementation%20Experiences%20and%20lessons%20learned%20-%20FINAL%208.7.2021.pdf.</a:t>
            </a:r>
            <a:endParaRPr lang="en-US" b="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UNITAR. 2021. </a:t>
            </a:r>
            <a:r>
              <a:rPr lang="en-GB" sz="1200" b="0" dirty="0"/>
              <a:t>Options for legislation and standard setting to implement the GHS. </a:t>
            </a:r>
            <a:r>
              <a:rPr lang="en-GB" sz="1200" b="0" dirty="0">
                <a:uFill>
                  <a:solidFill>
                    <a:srgbClr val="2F5496"/>
                  </a:solidFill>
                </a:uFill>
                <a:cs typeface="Calibri" panose="020F0502020204030204" pitchFamily="34" charset="0"/>
              </a:rPr>
              <a:t>Guidance document to support implementation of the Globally Harmonized Systems of Classification and Labelling of Chemicals. </a:t>
            </a:r>
            <a:r>
              <a:rPr lang="en-US" b="0" dirty="0"/>
              <a:t>Available at: https://</a:t>
            </a:r>
            <a:r>
              <a:rPr lang="en-US" b="0" dirty="0" err="1"/>
              <a:t>unitar.org</a:t>
            </a:r>
            <a:r>
              <a:rPr lang="en-US" b="0" dirty="0"/>
              <a:t>/sites/default/files/media/file/GHS%20Legislation%20document_final_14Dec21_0.pdf.</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Bond G. 2019. </a:t>
            </a:r>
            <a:r>
              <a:rPr lang="en-GB" sz="1200" kern="1200" dirty="0">
                <a:solidFill>
                  <a:schemeClr val="tx1"/>
                </a:solidFill>
                <a:effectLst/>
                <a:latin typeface="+mn-lt"/>
                <a:ea typeface="+mn-ea"/>
                <a:cs typeface="+mn-cs"/>
              </a:rPr>
              <a:t>A Selection and Summary of Case-Studies of Countries or Regions with Experience in Adopting and/or Implementing the Globally Harmonized System (GHS) of Classification and Labelling of Chemicals. Available at: https://</a:t>
            </a:r>
            <a:r>
              <a:rPr lang="en-GB" sz="1200" kern="1200" dirty="0" err="1">
                <a:solidFill>
                  <a:schemeClr val="tx1"/>
                </a:solidFill>
                <a:effectLst/>
                <a:latin typeface="+mn-lt"/>
                <a:ea typeface="+mn-ea"/>
                <a:cs typeface="+mn-cs"/>
              </a:rPr>
              <a:t>unitar.org</a:t>
            </a:r>
            <a:r>
              <a:rPr lang="en-GB" sz="1200" kern="1200" dirty="0">
                <a:solidFill>
                  <a:schemeClr val="tx1"/>
                </a:solidFill>
                <a:effectLst/>
                <a:latin typeface="+mn-lt"/>
                <a:ea typeface="+mn-ea"/>
                <a:cs typeface="+mn-cs"/>
              </a:rPr>
              <a:t>/sites/default/files/media/file/Case%20Studies%20to%20Suppport%20GHS%20Implementation%20-%20ICCA%2C%202019.pdf.</a:t>
            </a:r>
            <a:endParaRPr lang="en-GB"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dirty="0"/>
          </a:p>
        </p:txBody>
      </p:sp>
      <p:sp>
        <p:nvSpPr>
          <p:cNvPr id="4" name="Slide Number Placeholder 3"/>
          <p:cNvSpPr>
            <a:spLocks noGrp="1"/>
          </p:cNvSpPr>
          <p:nvPr>
            <p:ph type="sldNum" sz="quarter" idx="5"/>
          </p:nvPr>
        </p:nvSpPr>
        <p:spPr/>
        <p:txBody>
          <a:bodyPr/>
          <a:lstStyle/>
          <a:p>
            <a:fld id="{D0826FEE-2901-4F80-B040-94DEDE5C3ECF}" type="slidenum">
              <a:rPr lang="en-GB" smtClean="0"/>
              <a:t>15</a:t>
            </a:fld>
            <a:endParaRPr lang="en-GB" dirty="0"/>
          </a:p>
        </p:txBody>
      </p:sp>
    </p:spTree>
    <p:extLst>
      <p:ext uri="{BB962C8B-B14F-4D97-AF65-F5344CB8AC3E}">
        <p14:creationId xmlns:p14="http://schemas.microsoft.com/office/powerpoint/2010/main" val="8740602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1524127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INSTRUCTIONS: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Signal word: Indicated relative level of the hazard. Danger is most severe, followed by warning.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Hazard pictograms: Convey health, physical and environmental hazard information. Many use a combination of one to five symbols.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Product name: For example, carbon monoxide or mercury.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Hazard statements: Phrases that describe the nature of hazardous products and the degree of hazard.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Precautionary statements: Phases associated with each hazard statement, that describe general preventative, response, storage or disposal precautions.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kern="1200" dirty="0">
                <a:solidFill>
                  <a:schemeClr val="tx1"/>
                </a:solidFill>
                <a:effectLst/>
                <a:latin typeface="+mn-lt"/>
                <a:ea typeface="+mn-ea"/>
                <a:cs typeface="+mn-cs"/>
              </a:rPr>
              <a:t>Manufacturer info: Company name and contact details.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17</a:t>
            </a:fld>
            <a:endParaRPr lang="en-GB" dirty="0"/>
          </a:p>
        </p:txBody>
      </p:sp>
    </p:spTree>
    <p:extLst>
      <p:ext uri="{BB962C8B-B14F-4D97-AF65-F5344CB8AC3E}">
        <p14:creationId xmlns:p14="http://schemas.microsoft.com/office/powerpoint/2010/main" val="20263631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INSTRUCTIONS: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dirty="0"/>
              <a:t>These hazard symbols are the standard symbols used in the GHS. </a:t>
            </a:r>
          </a:p>
          <a:p>
            <a:pPr marL="171450" indent="-171450">
              <a:buFont typeface="Arial" panose="020B0604020202020204" pitchFamily="34" charset="0"/>
              <a:buChar char="•"/>
            </a:pPr>
            <a:r>
              <a:rPr lang="en-US" altLang="en-US" dirty="0"/>
              <a:t>These pictograms are used on chemical labels appearing on chemical products and on their accompanying safety data sheet. </a:t>
            </a:r>
          </a:p>
          <a:p>
            <a:pPr marL="171450" indent="-171450">
              <a:buFont typeface="Arial" panose="020B0604020202020204" pitchFamily="34" charset="0"/>
              <a:buChar char="•"/>
            </a:pPr>
            <a:r>
              <a:rPr lang="en-US" altLang="en-US" dirty="0"/>
              <a:t>The purpose in using these pictograms is to visually alert those who come in contact with hazardous chemicals of the risks they may be exposed to and their need to take precautionary steps to protect themselves from harm. </a:t>
            </a:r>
          </a:p>
          <a:p>
            <a:pPr marL="171450" indent="-171450">
              <a:buFont typeface="Arial" panose="020B0604020202020204" pitchFamily="34" charset="0"/>
              <a:buChar char="•"/>
            </a:pPr>
            <a:r>
              <a:rPr lang="en-US" altLang="en-US" dirty="0"/>
              <a:t>Each GHS pictogram consists of a distinctive black symbol appearing on a white background framed inside a red diamond-shaped border.</a:t>
            </a:r>
            <a:endParaRPr lang="en-GB" alt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18</a:t>
            </a:fld>
            <a:endParaRPr lang="en-GB" dirty="0"/>
          </a:p>
        </p:txBody>
      </p:sp>
    </p:spTree>
    <p:extLst>
      <p:ext uri="{BB962C8B-B14F-4D97-AF65-F5344CB8AC3E}">
        <p14:creationId xmlns:p14="http://schemas.microsoft.com/office/powerpoint/2010/main" val="4551551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INSTRUCTIONS: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en-US" dirty="0"/>
              <a:t>These are just some examples of hazards. There are others not listed here.</a:t>
            </a:r>
          </a:p>
        </p:txBody>
      </p:sp>
      <p:sp>
        <p:nvSpPr>
          <p:cNvPr id="4" name="Slide Number Placeholder 3"/>
          <p:cNvSpPr>
            <a:spLocks noGrp="1"/>
          </p:cNvSpPr>
          <p:nvPr>
            <p:ph type="sldNum" sz="quarter" idx="5"/>
          </p:nvPr>
        </p:nvSpPr>
        <p:spPr/>
        <p:txBody>
          <a:bodyPr/>
          <a:lstStyle/>
          <a:p>
            <a:fld id="{D0826FEE-2901-4F80-B040-94DEDE5C3ECF}" type="slidenum">
              <a:rPr lang="en-GB" smtClean="0"/>
              <a:t>19</a:t>
            </a:fld>
            <a:endParaRPr lang="en-GB" dirty="0"/>
          </a:p>
        </p:txBody>
      </p:sp>
    </p:spTree>
    <p:extLst>
      <p:ext uri="{BB962C8B-B14F-4D97-AF65-F5344CB8AC3E}">
        <p14:creationId xmlns:p14="http://schemas.microsoft.com/office/powerpoint/2010/main" val="1816205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INSTRUCTIONS:</a:t>
            </a:r>
            <a:endParaRPr kumimoji="0" lang="en-GB" sz="1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All States should fully implement the GHS, as a matter of urgency, and as part of their  implementation of International </a:t>
            </a:r>
            <a:r>
              <a:rPr lang="en-US" dirty="0" err="1"/>
              <a:t>Labour</a:t>
            </a:r>
            <a:r>
              <a:rPr lang="en-US" dirty="0"/>
              <a:t> Standards.</a:t>
            </a:r>
          </a:p>
          <a:p>
            <a:pPr marL="171450" indent="-171450">
              <a:buFont typeface="Arial" panose="020B0604020202020204" pitchFamily="34" charset="0"/>
              <a:buChar char="•"/>
            </a:pPr>
            <a:r>
              <a:rPr lang="en-US" dirty="0"/>
              <a:t>States that have or are in the process of implementing the GHS should ratify and implement Convention No. 170, Convention No. 174, Convention No. 155 and Convention No. 187, among others listed in table 1, capitalizing on the clear synergies between the GHS and these ILS.</a:t>
            </a:r>
          </a:p>
          <a:p>
            <a:pPr marL="171450" indent="-171450">
              <a:buFont typeface="Arial" panose="020B0604020202020204" pitchFamily="34" charset="0"/>
              <a:buChar char="•"/>
            </a:pPr>
            <a:r>
              <a:rPr lang="en-US" dirty="0"/>
              <a:t>To help countries with less resources and to take advantage of lessons learnt from implementation, national </a:t>
            </a:r>
            <a:r>
              <a:rPr lang="en-US" dirty="0" err="1"/>
              <a:t>labour</a:t>
            </a:r>
            <a:r>
              <a:rPr lang="en-US" dirty="0"/>
              <a:t> authorities may wish to consider enhancing international cooperation, both bilaterally and regionally. To this end, international organizations serve as a resource for GHS implementation, which States may consider in their implementation plans.</a:t>
            </a:r>
          </a:p>
          <a:p>
            <a:pPr marL="171450" indent="-171450">
              <a:buFont typeface="Arial" panose="020B0604020202020204" pitchFamily="34" charset="0"/>
              <a:buChar char="•"/>
            </a:pPr>
            <a:r>
              <a:rPr lang="en-US" dirty="0"/>
              <a:t>Businesses should strive to ensure that hazard communication and training procedures are GHS compliant and consider including due diligence responsibilities.</a:t>
            </a:r>
          </a:p>
          <a:p>
            <a:pPr marL="171450" indent="-171450">
              <a:buFont typeface="Arial" panose="020B0604020202020204" pitchFamily="34" charset="0"/>
              <a:buChar char="•"/>
            </a:pPr>
            <a:r>
              <a:rPr lang="en-US" dirty="0"/>
              <a:t>Employers and other businesses should ensure that chemical hazard information is available in workplaces and workers are properly trained in understanding health and safety hazards and precautionary measures to be taken.</a:t>
            </a:r>
          </a:p>
          <a:p>
            <a:pPr marL="171450" indent="-171450">
              <a:buFont typeface="Arial" panose="020B0604020202020204" pitchFamily="34" charset="0"/>
              <a:buChar char="•"/>
            </a:pPr>
            <a:r>
              <a:rPr lang="en-US" dirty="0"/>
              <a:t>Governments, employers organizations and workers organizations should engage in social dialogue on GHS implementation, as it is an “essential element” of occupational safety and health.</a:t>
            </a: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24</a:t>
            </a:fld>
            <a:endParaRPr lang="en-GB" dirty="0"/>
          </a:p>
        </p:txBody>
      </p:sp>
    </p:spTree>
    <p:extLst>
      <p:ext uri="{BB962C8B-B14F-4D97-AF65-F5344CB8AC3E}">
        <p14:creationId xmlns:p14="http://schemas.microsoft.com/office/powerpoint/2010/main" val="23927514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25</a:t>
            </a:fld>
            <a:endParaRPr lang="en-GB" dirty="0"/>
          </a:p>
        </p:txBody>
      </p:sp>
    </p:spTree>
    <p:extLst>
      <p:ext uri="{BB962C8B-B14F-4D97-AF65-F5344CB8AC3E}">
        <p14:creationId xmlns:p14="http://schemas.microsoft.com/office/powerpoint/2010/main" val="3183011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INSTRUCTIONS:</a:t>
            </a:r>
          </a:p>
          <a:p>
            <a:r>
              <a:rPr lang="en-GB" sz="1200" kern="1200" dirty="0">
                <a:solidFill>
                  <a:schemeClr val="tx1"/>
                </a:solidFill>
                <a:effectLst/>
                <a:latin typeface="+mn-lt"/>
                <a:ea typeface="+mn-ea"/>
                <a:cs typeface="+mn-cs"/>
              </a:rPr>
              <a:t>The advisory visits and training cover the following aspects: </a:t>
            </a:r>
            <a:endParaRPr lang="en-GB" dirty="0">
              <a:effectLst/>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chemical management systems for understanding chemical risks and hazards, how to track and store chemicals properly, communication and training requirements, control measures following the hierarchy of controls;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the role of the OSH/chemical/environmental officers;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responsibilities of various procedures (e.g. who controls and translates labels and SDS on receipt from supplier, decisions about storage and use, etc.);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how to read SDS, training for workers working with chemicals, and regular internal inspections;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good practices on labelling and SDS, such as visual posters; and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introduction of restricted substance list from brands and list of prohibited chemicals from the applicable law. </a:t>
            </a:r>
            <a:endParaRPr lang="en-GB" dirty="0">
              <a:effectLst/>
            </a:endParaRP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26</a:t>
            </a:fld>
            <a:endParaRPr lang="en-GB" dirty="0"/>
          </a:p>
        </p:txBody>
      </p:sp>
    </p:spTree>
    <p:extLst>
      <p:ext uri="{BB962C8B-B14F-4D97-AF65-F5344CB8AC3E}">
        <p14:creationId xmlns:p14="http://schemas.microsoft.com/office/powerpoint/2010/main" val="12158172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27</a:t>
            </a:fld>
            <a:endParaRPr lang="en-GB" dirty="0"/>
          </a:p>
        </p:txBody>
      </p:sp>
    </p:spTree>
    <p:extLst>
      <p:ext uri="{BB962C8B-B14F-4D97-AF65-F5344CB8AC3E}">
        <p14:creationId xmlns:p14="http://schemas.microsoft.com/office/powerpoint/2010/main" val="19403526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dirty="0"/>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dirty="0"/>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dirty="0"/>
              <a:t>Date: Monday / 01 / October / 2019</a:t>
            </a:r>
          </a:p>
        </p:txBody>
      </p:sp>
      <p:sp>
        <p:nvSpPr>
          <p:cNvPr id="5" name="Footer Placeholder 4"/>
          <p:cNvSpPr>
            <a:spLocks noGrp="1"/>
          </p:cNvSpPr>
          <p:nvPr>
            <p:ph type="ftr" sz="quarter" idx="11"/>
          </p:nvPr>
        </p:nvSpPr>
        <p:spPr/>
        <p:txBody>
          <a:bodyPr/>
          <a:lstStyle/>
          <a:p>
            <a:r>
              <a:rPr lang="en-GB" dirty="0"/>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dirty="0"/>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dirty="0"/>
              <a:t>Date: Monday / 01 / October / 2019</a:t>
            </a:r>
          </a:p>
        </p:txBody>
      </p:sp>
      <p:sp>
        <p:nvSpPr>
          <p:cNvPr id="5" name="Footer Placeholder 4"/>
          <p:cNvSpPr>
            <a:spLocks noGrp="1"/>
          </p:cNvSpPr>
          <p:nvPr>
            <p:ph type="ftr" sz="quarter" idx="11"/>
          </p:nvPr>
        </p:nvSpPr>
        <p:spPr/>
        <p:txBody>
          <a:bodyPr/>
          <a:lstStyle/>
          <a:p>
            <a:r>
              <a:rPr lang="en-GB" dirty="0"/>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dirty="0"/>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dirty="0"/>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dirty="0"/>
              <a:t>Date: Monday / 01 / October / 2019</a:t>
            </a:r>
          </a:p>
        </p:txBody>
      </p:sp>
      <p:sp>
        <p:nvSpPr>
          <p:cNvPr id="5" name="Footer Placeholder 4"/>
          <p:cNvSpPr>
            <a:spLocks noGrp="1"/>
          </p:cNvSpPr>
          <p:nvPr>
            <p:ph type="ftr" sz="quarter" idx="11"/>
          </p:nvPr>
        </p:nvSpPr>
        <p:spPr/>
        <p:txBody>
          <a:bodyPr/>
          <a:lstStyle/>
          <a:p>
            <a:r>
              <a:rPr lang="en-GB" dirty="0"/>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dirty="0"/>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dirty="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dirty="0"/>
              <a:t>Date: Monday / 01 / October / 2019</a:t>
            </a:r>
          </a:p>
        </p:txBody>
      </p:sp>
      <p:sp>
        <p:nvSpPr>
          <p:cNvPr id="5" name="Footer Placeholder 4"/>
          <p:cNvSpPr>
            <a:spLocks noGrp="1"/>
          </p:cNvSpPr>
          <p:nvPr>
            <p:ph type="ftr" sz="quarter" idx="11"/>
          </p:nvPr>
        </p:nvSpPr>
        <p:spPr/>
        <p:txBody>
          <a:bodyPr/>
          <a:lstStyle/>
          <a:p>
            <a:r>
              <a:rPr lang="en-GB" dirty="0"/>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dirty="0"/>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dirty="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dirty="0"/>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dirty="0"/>
              <a:t>Date: Monday / 01 / October / 2019</a:t>
            </a:r>
          </a:p>
        </p:txBody>
      </p:sp>
      <p:sp>
        <p:nvSpPr>
          <p:cNvPr id="6" name="Footer Placeholder 5"/>
          <p:cNvSpPr>
            <a:spLocks noGrp="1"/>
          </p:cNvSpPr>
          <p:nvPr>
            <p:ph type="ftr" sz="quarter" idx="11"/>
          </p:nvPr>
        </p:nvSpPr>
        <p:spPr/>
        <p:txBody>
          <a:bodyPr/>
          <a:lstStyle/>
          <a:p>
            <a:r>
              <a:rPr lang="en-GB" dirty="0"/>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dirty="0"/>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dirty="0"/>
              <a:t>Date: Monday / 01 / October / 2019</a:t>
            </a:r>
          </a:p>
        </p:txBody>
      </p:sp>
      <p:sp>
        <p:nvSpPr>
          <p:cNvPr id="6" name="Footer Placeholder 5"/>
          <p:cNvSpPr>
            <a:spLocks noGrp="1"/>
          </p:cNvSpPr>
          <p:nvPr>
            <p:ph type="ftr" sz="quarter" idx="11"/>
          </p:nvPr>
        </p:nvSpPr>
        <p:spPr/>
        <p:txBody>
          <a:bodyPr/>
          <a:lstStyle/>
          <a:p>
            <a:r>
              <a:rPr lang="en-GB" dirty="0"/>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dirty="0"/>
          </a:p>
        </p:txBody>
      </p:sp>
      <p:sp>
        <p:nvSpPr>
          <p:cNvPr id="8" name="Content Placeholder 3"/>
          <p:cNvSpPr>
            <a:spLocks noGrp="1"/>
          </p:cNvSpPr>
          <p:nvPr>
            <p:ph sz="half" idx="13"/>
          </p:nvPr>
        </p:nvSpPr>
        <p:spPr>
          <a:xfrm>
            <a:off x="8288662"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dirty="0"/>
              <a:t>Date: Monday / 01 / October / 2019</a:t>
            </a:r>
          </a:p>
        </p:txBody>
      </p:sp>
      <p:sp>
        <p:nvSpPr>
          <p:cNvPr id="6" name="Footer Placeholder 5"/>
          <p:cNvSpPr>
            <a:spLocks noGrp="1"/>
          </p:cNvSpPr>
          <p:nvPr>
            <p:ph type="ftr" sz="quarter" idx="11"/>
          </p:nvPr>
        </p:nvSpPr>
        <p:spPr/>
        <p:txBody>
          <a:bodyPr/>
          <a:lstStyle/>
          <a:p>
            <a:r>
              <a:rPr lang="en-GB" dirty="0"/>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dirty="0"/>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dirty="0"/>
              <a:t>Date: Monday / 01 / October / 2019</a:t>
            </a:r>
          </a:p>
        </p:txBody>
      </p:sp>
      <p:sp>
        <p:nvSpPr>
          <p:cNvPr id="4" name="Footer Placeholder 3"/>
          <p:cNvSpPr>
            <a:spLocks noGrp="1"/>
          </p:cNvSpPr>
          <p:nvPr>
            <p:ph type="ftr" sz="quarter" idx="11"/>
          </p:nvPr>
        </p:nvSpPr>
        <p:spPr/>
        <p:txBody>
          <a:bodyPr/>
          <a:lstStyle/>
          <a:p>
            <a:r>
              <a:rPr lang="en-GB" dirty="0"/>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dirty="0"/>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dirty="0"/>
              <a:t>Drag picture to placeholder or click icon to add</a:t>
            </a:r>
            <a:endParaRPr lang="en-GB" dirty="0"/>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noAutofit/>
          </a:bodyPr>
          <a:lstStyle/>
          <a:p>
            <a:r>
              <a:rPr lang="en-GB" dirty="0"/>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dirty="0"/>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dirty="0"/>
              <a:t>Date: Monday / 01 / October / 2019</a:t>
            </a:r>
          </a:p>
        </p:txBody>
      </p:sp>
      <p:sp>
        <p:nvSpPr>
          <p:cNvPr id="4" name="Footer Placeholder 3"/>
          <p:cNvSpPr>
            <a:spLocks noGrp="1"/>
          </p:cNvSpPr>
          <p:nvPr>
            <p:ph type="ftr" sz="quarter" idx="11"/>
          </p:nvPr>
        </p:nvSpPr>
        <p:spPr/>
        <p:txBody>
          <a:bodyPr/>
          <a:lstStyle/>
          <a:p>
            <a:r>
              <a:rPr lang="en-GB" dirty="0"/>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dirty="0"/>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dirty="0"/>
              <a:t>Date: Monday / 01 / October / 2019</a:t>
            </a:r>
          </a:p>
        </p:txBody>
      </p:sp>
      <p:sp>
        <p:nvSpPr>
          <p:cNvPr id="3" name="Footer Placeholder 2"/>
          <p:cNvSpPr>
            <a:spLocks noGrp="1"/>
          </p:cNvSpPr>
          <p:nvPr>
            <p:ph type="ftr" sz="quarter" idx="11"/>
          </p:nvPr>
        </p:nvSpPr>
        <p:spPr/>
        <p:txBody>
          <a:bodyPr/>
          <a:lstStyle/>
          <a:p>
            <a:r>
              <a:rPr lang="en-GB" dirty="0"/>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dirty="0"/>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dirty="0"/>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dirty="0"/>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dirty="0"/>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8" Type="http://schemas.openxmlformats.org/officeDocument/2006/relationships/hyperlink" Target="https://www.ilo.org/safework/areasofwork/occupational-safety-and-health-management-systems/lang--en/index.htm" TargetMode="External"/><Relationship Id="rId3" Type="http://schemas.openxmlformats.org/officeDocument/2006/relationships/hyperlink" Target="https://www.ilo.org/global/topics/safety-and-health-at-work/news/WCMS_818523/lang--en/index.htm" TargetMode="External"/><Relationship Id="rId7" Type="http://schemas.openxmlformats.org/officeDocument/2006/relationships/hyperlink" Target="https://www.ilo.org/global/topics/safety-and-health-at-work/resources-library/promotion/WCMS_731982/lang--en/index.htm" TargetMode="External"/><Relationship Id="rId12" Type="http://schemas.openxmlformats.org/officeDocument/2006/relationships/hyperlink" Target="https://www.ilo.org/global/topics/safety-and-health-at-work/areasofwork/occupational-health/WCMS_789655/lang--en/index.htm"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www.ilo.org/global/topics/safety-and-health-at-work/resources-library/promotion/WCMS_731974/lang--en/index.htm" TargetMode="External"/><Relationship Id="rId11" Type="http://schemas.openxmlformats.org/officeDocument/2006/relationships/hyperlink" Target="https://www.ilo.org/global/topics/safety-and-health-at-work/normative-instruments/code-of-practice/WCMS_107829/lang--en/index.htm" TargetMode="External"/><Relationship Id="rId5" Type="http://schemas.openxmlformats.org/officeDocument/2006/relationships/hyperlink" Target="https://www.ilo.org/global/topics/safety-and-health-at-work/resources-library/publications/WCMS_735655/lang--en/index.htm" TargetMode="External"/><Relationship Id="rId10" Type="http://schemas.openxmlformats.org/officeDocument/2006/relationships/hyperlink" Target="https://www.ilo.org/global/topics/safety-and-health-at-work/normative-instruments/code-of-practice/WCMS_107823/lang--en/index.htm" TargetMode="External"/><Relationship Id="rId4" Type="http://schemas.openxmlformats.org/officeDocument/2006/relationships/hyperlink" Target="https://www.ilo.org/global/topics/safety-and-health-at-work/resources-library/promotion/WCMS_790104/lang--en/index.htm" TargetMode="External"/><Relationship Id="rId9" Type="http://schemas.openxmlformats.org/officeDocument/2006/relationships/hyperlink" Target="https://www.ilo.org/global/topics/safety-and-health-at-work/resources-library/publications/WCMS_235686/lang--en/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796200"/>
            <a:ext cx="7200000" cy="608525"/>
          </a:xfrm>
        </p:spPr>
        <p:txBody>
          <a:bodyPr/>
          <a:lstStyle/>
          <a:p>
            <a:pPr>
              <a:lnSpc>
                <a:spcPct val="100000"/>
              </a:lnSpc>
              <a:spcBef>
                <a:spcPts val="0"/>
              </a:spcBef>
              <a:spcAft>
                <a:spcPts val="600"/>
              </a:spcAft>
            </a:pPr>
            <a:r>
              <a:rPr lang="en-GB" dirty="0">
                <a:cs typeface="Arial"/>
              </a:rPr>
              <a:t>Intro to Chemical Safety</a:t>
            </a:r>
          </a:p>
        </p:txBody>
      </p:sp>
      <p:sp>
        <p:nvSpPr>
          <p:cNvPr id="3" name="Subtitle 2"/>
          <p:cNvSpPr>
            <a:spLocks noGrp="1"/>
          </p:cNvSpPr>
          <p:nvPr>
            <p:ph type="subTitle" idx="1"/>
          </p:nvPr>
        </p:nvSpPr>
        <p:spPr>
          <a:xfrm>
            <a:off x="490538" y="3665538"/>
            <a:ext cx="7200000" cy="1655762"/>
          </a:xfrm>
        </p:spPr>
        <p:txBody>
          <a:bodyPr vert="horz" lIns="0" tIns="0" rIns="0" bIns="0" rtlCol="0" anchor="t">
            <a:noAutofit/>
          </a:bodyPr>
          <a:lstStyle/>
          <a:p>
            <a:pPr>
              <a:lnSpc>
                <a:spcPct val="100000"/>
              </a:lnSpc>
              <a:spcBef>
                <a:spcPts val="0"/>
              </a:spcBef>
              <a:spcAft>
                <a:spcPts val="900"/>
              </a:spcAft>
            </a:pPr>
            <a:r>
              <a:rPr lang="en-GB" sz="2400" dirty="0">
                <a:latin typeface="+mj-lt"/>
              </a:rPr>
              <a:t>Spotlight on the Globally Harmonized System of Classification and Labelling of Chemicals (GHS)</a:t>
            </a:r>
            <a:r>
              <a:rPr lang="en-GB" sz="3600" dirty="0">
                <a:latin typeface="+mj-lt"/>
              </a:rPr>
              <a:t> </a:t>
            </a:r>
          </a:p>
        </p:txBody>
      </p:sp>
      <p:sp>
        <p:nvSpPr>
          <p:cNvPr id="5" name="Footer Placeholder 4"/>
          <p:cNvSpPr>
            <a:spLocks noGrp="1"/>
          </p:cNvSpPr>
          <p:nvPr>
            <p:ph type="ftr" sz="quarter" idx="11"/>
          </p:nvPr>
        </p:nvSpPr>
        <p:spPr/>
        <p:txBody>
          <a:bodyPr/>
          <a:lstStyle/>
          <a:p>
            <a:r>
              <a:rPr lang="en-GB" dirty="0"/>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pic>
        <p:nvPicPr>
          <p:cNvPr id="9" name="Picture Placeholder 8" descr="A picture containing person, shop&#10;&#10;Description automatically generated">
            <a:extLst>
              <a:ext uri="{FF2B5EF4-FFF2-40B4-BE49-F238E27FC236}">
                <a16:creationId xmlns:a16="http://schemas.microsoft.com/office/drawing/2014/main" id="{D9283AB7-0924-BF4D-BC02-9F70CB1B9964}"/>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t="6596" b="6596"/>
          <a:stretch>
            <a:fillRect/>
          </a:stretch>
        </p:blipFill>
        <p:spPr/>
      </p:pic>
      <p:sp>
        <p:nvSpPr>
          <p:cNvPr id="4" name="Subtitle 2">
            <a:extLst>
              <a:ext uri="{FF2B5EF4-FFF2-40B4-BE49-F238E27FC236}">
                <a16:creationId xmlns:a16="http://schemas.microsoft.com/office/drawing/2014/main" id="{12E8F47D-A91F-DFFB-E480-75EB30A206C7}"/>
              </a:ext>
            </a:extLst>
          </p:cNvPr>
          <p:cNvSpPr txBox="1">
            <a:spLocks/>
          </p:cNvSpPr>
          <p:nvPr/>
        </p:nvSpPr>
        <p:spPr>
          <a:xfrm>
            <a:off x="486363" y="5561143"/>
            <a:ext cx="7200000" cy="1655762"/>
          </a:xfrm>
          <a:prstGeom prst="rect">
            <a:avLst/>
          </a:prstGeom>
        </p:spPr>
        <p:txBody>
          <a:bodyPr vert="horz" lIns="0" tIns="0" rIns="0" bIns="0" rtlCol="0" anchor="t">
            <a:noAutofit/>
          </a:bodyPr>
          <a:lstStyle>
            <a:lvl1pPr marL="0" indent="0" algn="l" defTabSz="914400" rtl="0" eaLnBrk="1" latinLnBrk="0" hangingPunct="1">
              <a:lnSpc>
                <a:spcPct val="90000"/>
              </a:lnSpc>
              <a:spcBef>
                <a:spcPts val="2400"/>
              </a:spcBef>
              <a:spcAft>
                <a:spcPts val="1200"/>
              </a:spcAft>
              <a:buFont typeface="Arial" panose="020B0604020202020204" pitchFamily="34" charset="0"/>
              <a:buNone/>
              <a:defRPr sz="4000" b="0" kern="1200">
                <a:solidFill>
                  <a:schemeClr val="accent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400" kern="1200">
                <a:solidFill>
                  <a:schemeClr val="accent1"/>
                </a:solidFill>
                <a:latin typeface="+mn-lt"/>
                <a:ea typeface="+mn-ea"/>
                <a:cs typeface="+mn-cs"/>
              </a:defRPr>
            </a:lvl2pPr>
            <a:lvl3pPr marL="914400" indent="0" algn="ctr" defTabSz="914400" rtl="0" eaLnBrk="1" latinLnBrk="0" hangingPunct="1">
              <a:lnSpc>
                <a:spcPct val="100000"/>
              </a:lnSpc>
              <a:spcBef>
                <a:spcPts val="600"/>
              </a:spcBef>
              <a:buClr>
                <a:schemeClr val="accent2"/>
              </a:buClr>
              <a:buSzPct val="70000"/>
              <a:buFont typeface="Wingdings 3" panose="05040102010807070707" pitchFamily="18"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600" b="1" kern="1200">
                <a:solidFill>
                  <a:schemeClr val="accent2"/>
                </a:solidFill>
                <a:latin typeface="+mn-lt"/>
                <a:ea typeface="+mn-ea"/>
                <a:cs typeface="+mn-cs"/>
              </a:defRPr>
            </a:lvl4pPr>
            <a:lvl5pPr marL="1828800" indent="0" algn="ctr"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100000"/>
              </a:lnSpc>
              <a:spcBef>
                <a:spcPts val="450"/>
              </a:spcBef>
              <a:buClr>
                <a:schemeClr val="accent2"/>
              </a:buClr>
              <a:buSzPct val="70000"/>
              <a:buFont typeface="Wingdings 3" panose="05040102010807070707" pitchFamily="18" charset="2"/>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0"/>
              </a:spcBef>
              <a:spcAft>
                <a:spcPts val="900"/>
              </a:spcAft>
            </a:pPr>
            <a:endParaRPr lang="en-GB" sz="1800" dirty="0">
              <a:latin typeface="+mj-lt"/>
              <a:cs typeface="Arial"/>
            </a:endParaRPr>
          </a:p>
        </p:txBody>
      </p:sp>
    </p:spTree>
    <p:extLst>
      <p:ext uri="{BB962C8B-B14F-4D97-AF65-F5344CB8AC3E}">
        <p14:creationId xmlns:p14="http://schemas.microsoft.com/office/powerpoint/2010/main" val="396458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E08CBD-95B2-7C41-A498-D6C90D44E016}"/>
              </a:ext>
            </a:extLst>
          </p:cNvPr>
          <p:cNvSpPr>
            <a:spLocks noGrp="1"/>
          </p:cNvSpPr>
          <p:nvPr>
            <p:ph type="title"/>
          </p:nvPr>
        </p:nvSpPr>
        <p:spPr/>
        <p:txBody>
          <a:bodyPr/>
          <a:lstStyle/>
          <a:p>
            <a:r>
              <a:rPr lang="en-US" sz="3200" dirty="0"/>
              <a:t>Session objectives</a:t>
            </a:r>
          </a:p>
        </p:txBody>
      </p:sp>
      <p:sp>
        <p:nvSpPr>
          <p:cNvPr id="4" name="Content Placeholder 3">
            <a:extLst>
              <a:ext uri="{FF2B5EF4-FFF2-40B4-BE49-F238E27FC236}">
                <a16:creationId xmlns:a16="http://schemas.microsoft.com/office/drawing/2014/main" id="{1C270ECC-E92E-EF47-8D4C-13FE0DBA40B9}"/>
              </a:ext>
            </a:extLst>
          </p:cNvPr>
          <p:cNvSpPr>
            <a:spLocks noGrp="1"/>
          </p:cNvSpPr>
          <p:nvPr>
            <p:ph idx="1"/>
          </p:nvPr>
        </p:nvSpPr>
        <p:spPr>
          <a:xfrm>
            <a:off x="490537" y="2278961"/>
            <a:ext cx="10670925" cy="4148613"/>
          </a:xfrm>
        </p:spPr>
        <p:txBody>
          <a:bodyPr vert="horz" lIns="0" tIns="0" rIns="0" bIns="0" rtlCol="0" anchor="t">
            <a:noAutofit/>
          </a:bodyPr>
          <a:lstStyle/>
          <a:p>
            <a:pPr marL="0" lvl="2" indent="0">
              <a:spcBef>
                <a:spcPts val="0"/>
              </a:spcBef>
              <a:spcAft>
                <a:spcPts val="1500"/>
              </a:spcAft>
              <a:buClr>
                <a:srgbClr val="FA3C4B"/>
              </a:buClr>
              <a:buNone/>
            </a:pPr>
            <a:r>
              <a:rPr lang="en-US" sz="2200" b="1" dirty="0">
                <a:solidFill>
                  <a:srgbClr val="230050"/>
                </a:solidFill>
              </a:rPr>
              <a:t>At the end of the session, you will be able to:</a:t>
            </a:r>
          </a:p>
          <a:p>
            <a:pPr marL="914400" lvl="1" indent="-457200">
              <a:spcBef>
                <a:spcPts val="0"/>
              </a:spcBef>
              <a:spcAft>
                <a:spcPts val="900"/>
              </a:spcAft>
              <a:buClr>
                <a:srgbClr val="FF0000"/>
              </a:buClr>
              <a:buFont typeface="+mj-lt"/>
              <a:buAutoNum type="arabicPeriod"/>
            </a:pPr>
            <a:r>
              <a:rPr lang="en-US" sz="2200" dirty="0">
                <a:solidFill>
                  <a:srgbClr val="230050"/>
                </a:solidFill>
              </a:rPr>
              <a:t>Understand the linkages with the world of work.</a:t>
            </a:r>
            <a:endParaRPr lang="en-US" sz="2200" dirty="0">
              <a:solidFill>
                <a:srgbClr val="230050"/>
              </a:solidFill>
              <a:cs typeface="Arial"/>
            </a:endParaRPr>
          </a:p>
          <a:p>
            <a:pPr marL="914400" lvl="1" indent="-457200">
              <a:spcBef>
                <a:spcPts val="0"/>
              </a:spcBef>
              <a:spcAft>
                <a:spcPts val="900"/>
              </a:spcAft>
              <a:buClr>
                <a:srgbClr val="FF0000"/>
              </a:buClr>
              <a:buFont typeface="+mj-lt"/>
              <a:buAutoNum type="arabicPeriod"/>
            </a:pPr>
            <a:r>
              <a:rPr lang="en-US" sz="2200" dirty="0">
                <a:solidFill>
                  <a:srgbClr val="230050"/>
                </a:solidFill>
              </a:rPr>
              <a:t>Define the GHS.</a:t>
            </a:r>
          </a:p>
          <a:p>
            <a:pPr marL="914400" lvl="1" indent="-457200">
              <a:spcBef>
                <a:spcPts val="0"/>
              </a:spcBef>
              <a:spcAft>
                <a:spcPts val="900"/>
              </a:spcAft>
              <a:buClr>
                <a:srgbClr val="FF0000"/>
              </a:buClr>
              <a:buFont typeface="+mj-lt"/>
              <a:buAutoNum type="arabicPeriod"/>
            </a:pPr>
            <a:r>
              <a:rPr lang="en-US" sz="2200" dirty="0">
                <a:solidFill>
                  <a:srgbClr val="230050"/>
                </a:solidFill>
              </a:rPr>
              <a:t>Understand why the GHS is needed.</a:t>
            </a:r>
          </a:p>
          <a:p>
            <a:pPr marL="914400" lvl="1" indent="-457200">
              <a:spcBef>
                <a:spcPts val="0"/>
              </a:spcBef>
              <a:spcAft>
                <a:spcPts val="900"/>
              </a:spcAft>
              <a:buClr>
                <a:srgbClr val="FF0000"/>
              </a:buClr>
              <a:buFont typeface="+mj-lt"/>
              <a:buAutoNum type="arabicPeriod"/>
            </a:pPr>
            <a:r>
              <a:rPr lang="en-US" sz="2200" dirty="0">
                <a:solidFill>
                  <a:srgbClr val="230050"/>
                </a:solidFill>
              </a:rPr>
              <a:t>Explain the history of the GHS.</a:t>
            </a:r>
          </a:p>
          <a:p>
            <a:pPr marL="914400" lvl="1" indent="-457200">
              <a:spcBef>
                <a:spcPts val="0"/>
              </a:spcBef>
              <a:spcAft>
                <a:spcPts val="900"/>
              </a:spcAft>
              <a:buClr>
                <a:srgbClr val="FF0000"/>
              </a:buClr>
              <a:buFont typeface="+mj-lt"/>
              <a:buAutoNum type="arabicPeriod"/>
            </a:pPr>
            <a:r>
              <a:rPr lang="en-US" sz="2200" dirty="0">
                <a:solidFill>
                  <a:srgbClr val="230050"/>
                </a:solidFill>
              </a:rPr>
              <a:t>Identify the different label elements.</a:t>
            </a:r>
          </a:p>
          <a:p>
            <a:pPr marL="914400" lvl="1" indent="-457200">
              <a:spcBef>
                <a:spcPts val="0"/>
              </a:spcBef>
              <a:spcAft>
                <a:spcPts val="900"/>
              </a:spcAft>
              <a:buClr>
                <a:srgbClr val="FF0000"/>
              </a:buClr>
              <a:buFont typeface="+mj-lt"/>
              <a:buAutoNum type="arabicPeriod"/>
            </a:pPr>
            <a:r>
              <a:rPr lang="en-US" sz="2200" dirty="0">
                <a:solidFill>
                  <a:srgbClr val="230050"/>
                </a:solidFill>
              </a:rPr>
              <a:t>Recognize the different GHS pictogram symbols.</a:t>
            </a:r>
          </a:p>
          <a:p>
            <a:pPr marL="914400" lvl="1" indent="-457200">
              <a:spcBef>
                <a:spcPts val="0"/>
              </a:spcBef>
              <a:spcAft>
                <a:spcPts val="900"/>
              </a:spcAft>
              <a:buClr>
                <a:srgbClr val="FF0000"/>
              </a:buClr>
              <a:buFont typeface="+mj-lt"/>
              <a:buAutoNum type="arabicPeriod"/>
            </a:pPr>
            <a:r>
              <a:rPr lang="en-US" sz="2200" dirty="0">
                <a:solidFill>
                  <a:srgbClr val="230050"/>
                </a:solidFill>
              </a:rPr>
              <a:t>Describe the synergies between the ILS and the GHS.</a:t>
            </a:r>
          </a:p>
          <a:p>
            <a:pPr marL="914400" lvl="1" indent="-457200">
              <a:spcBef>
                <a:spcPts val="0"/>
              </a:spcBef>
              <a:spcAft>
                <a:spcPts val="900"/>
              </a:spcAft>
              <a:buClr>
                <a:srgbClr val="FF0000"/>
              </a:buClr>
              <a:buFont typeface="+mj-lt"/>
              <a:buAutoNum type="arabicPeriod"/>
            </a:pPr>
            <a:r>
              <a:rPr lang="en-US" sz="2200" dirty="0">
                <a:solidFill>
                  <a:srgbClr val="230050"/>
                </a:solidFill>
              </a:rPr>
              <a:t>Provide areas for future action.</a:t>
            </a:r>
          </a:p>
        </p:txBody>
      </p:sp>
      <p:sp>
        <p:nvSpPr>
          <p:cNvPr id="5" name="Date Placeholder 4">
            <a:extLst>
              <a:ext uri="{FF2B5EF4-FFF2-40B4-BE49-F238E27FC236}">
                <a16:creationId xmlns:a16="http://schemas.microsoft.com/office/drawing/2014/main" id="{1F513B61-DEFB-4C4D-84CA-2B493B9E7AFF}"/>
              </a:ext>
            </a:extLst>
          </p:cNvPr>
          <p:cNvSpPr>
            <a:spLocks noGrp="1"/>
          </p:cNvSpPr>
          <p:nvPr>
            <p:ph type="dt" sz="half" idx="10"/>
          </p:nvPr>
        </p:nvSpPr>
        <p:spPr/>
        <p:txBody>
          <a:bodyPr/>
          <a:lstStyle/>
          <a:p>
            <a:r>
              <a:rPr lang="en-GB"/>
              <a:t>Date: Monday / 01 / October / 2019</a:t>
            </a:r>
          </a:p>
        </p:txBody>
      </p:sp>
      <p:sp>
        <p:nvSpPr>
          <p:cNvPr id="7" name="Slide Number Placeholder 6">
            <a:extLst>
              <a:ext uri="{FF2B5EF4-FFF2-40B4-BE49-F238E27FC236}">
                <a16:creationId xmlns:a16="http://schemas.microsoft.com/office/drawing/2014/main" id="{820DDDDA-195A-4E43-8BD3-841B2BD5BC53}"/>
              </a:ext>
            </a:extLst>
          </p:cNvPr>
          <p:cNvSpPr>
            <a:spLocks noGrp="1"/>
          </p:cNvSpPr>
          <p:nvPr>
            <p:ph type="sldNum" sz="quarter" idx="12"/>
          </p:nvPr>
        </p:nvSpPr>
        <p:spPr/>
        <p:txBody>
          <a:bodyPr/>
          <a:lstStyle/>
          <a:p>
            <a:fld id="{856227C0-AD57-4F9B-BAE3-EEFB0D0EE427}" type="slidenum">
              <a:rPr lang="en-GB" smtClean="0"/>
              <a:t>2</a:t>
            </a:fld>
            <a:endParaRPr lang="en-GB"/>
          </a:p>
        </p:txBody>
      </p:sp>
      <p:sp>
        <p:nvSpPr>
          <p:cNvPr id="18" name="TextBox 17">
            <a:extLst>
              <a:ext uri="{FF2B5EF4-FFF2-40B4-BE49-F238E27FC236}">
                <a16:creationId xmlns:a16="http://schemas.microsoft.com/office/drawing/2014/main" id="{570BD020-1306-C140-833A-32F9F916EAB1}"/>
              </a:ext>
            </a:extLst>
          </p:cNvPr>
          <p:cNvSpPr txBox="1"/>
          <p:nvPr/>
        </p:nvSpPr>
        <p:spPr>
          <a:xfrm>
            <a:off x="7195220" y="5821852"/>
            <a:ext cx="940157" cy="369332"/>
          </a:xfrm>
          <a:prstGeom prst="rect">
            <a:avLst/>
          </a:prstGeom>
          <a:noFill/>
        </p:spPr>
        <p:txBody>
          <a:bodyPr wrap="square" rtlCol="0">
            <a:spAutoFit/>
          </a:bodyPr>
          <a:lstStyle/>
          <a:p>
            <a:pPr algn="r"/>
            <a:r>
              <a:rPr lang="en-US" dirty="0">
                <a:solidFill>
                  <a:schemeClr val="bg1"/>
                </a:solidFill>
              </a:rPr>
              <a:t>Nepal</a:t>
            </a:r>
          </a:p>
        </p:txBody>
      </p:sp>
    </p:spTree>
    <p:extLst>
      <p:ext uri="{BB962C8B-B14F-4D97-AF65-F5344CB8AC3E}">
        <p14:creationId xmlns:p14="http://schemas.microsoft.com/office/powerpoint/2010/main" val="26801801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56A8-CC68-A141-BF50-29250B6F00A4}"/>
              </a:ext>
            </a:extLst>
          </p:cNvPr>
          <p:cNvSpPr>
            <a:spLocks noGrp="1"/>
          </p:cNvSpPr>
          <p:nvPr>
            <p:ph type="title"/>
          </p:nvPr>
        </p:nvSpPr>
        <p:spPr>
          <a:xfrm>
            <a:off x="490538" y="2872800"/>
            <a:ext cx="4081462" cy="2613600"/>
          </a:xfrm>
        </p:spPr>
        <p:txBody>
          <a:bodyPr/>
          <a:lstStyle/>
          <a:p>
            <a:r>
              <a:rPr lang="en-US" dirty="0"/>
              <a:t>What is the GHS and why was it created?</a:t>
            </a:r>
          </a:p>
        </p:txBody>
      </p:sp>
      <p:sp>
        <p:nvSpPr>
          <p:cNvPr id="4" name="Date Placeholder 3">
            <a:extLst>
              <a:ext uri="{FF2B5EF4-FFF2-40B4-BE49-F238E27FC236}">
                <a16:creationId xmlns:a16="http://schemas.microsoft.com/office/drawing/2014/main" id="{B89A7750-1304-F443-8227-72CBFC475AE1}"/>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3053D27-84B6-D84D-8BCB-593DEA96AC9E}"/>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B3B816CE-600F-B141-BF53-9AF160F7393D}"/>
              </a:ext>
            </a:extLst>
          </p:cNvPr>
          <p:cNvSpPr>
            <a:spLocks noGrp="1"/>
          </p:cNvSpPr>
          <p:nvPr>
            <p:ph type="sldNum" sz="quarter" idx="12"/>
          </p:nvPr>
        </p:nvSpPr>
        <p:spPr/>
        <p:txBody>
          <a:bodyPr/>
          <a:lstStyle/>
          <a:p>
            <a:fld id="{856227C0-AD57-4F9B-BAE3-EEFB0D0EE427}" type="slidenum">
              <a:rPr lang="en-GB" smtClean="0"/>
              <a:pPr/>
              <a:t>3</a:t>
            </a:fld>
            <a:endParaRPr lang="en-GB"/>
          </a:p>
        </p:txBody>
      </p:sp>
    </p:spTree>
    <p:extLst>
      <p:ext uri="{BB962C8B-B14F-4D97-AF65-F5344CB8AC3E}">
        <p14:creationId xmlns:p14="http://schemas.microsoft.com/office/powerpoint/2010/main" val="13073560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3C09A-F959-D745-847F-02B227A98BE5}"/>
              </a:ext>
            </a:extLst>
          </p:cNvPr>
          <p:cNvSpPr>
            <a:spLocks noGrp="1"/>
          </p:cNvSpPr>
          <p:nvPr>
            <p:ph type="title"/>
          </p:nvPr>
        </p:nvSpPr>
        <p:spPr>
          <a:xfrm>
            <a:off x="490538" y="2883573"/>
            <a:ext cx="7200000" cy="608525"/>
          </a:xfrm>
        </p:spPr>
        <p:txBody>
          <a:bodyPr/>
          <a:lstStyle/>
          <a:p>
            <a:r>
              <a:rPr lang="en-US" sz="3200"/>
              <a:t>Question:</a:t>
            </a:r>
          </a:p>
        </p:txBody>
      </p:sp>
      <p:sp>
        <p:nvSpPr>
          <p:cNvPr id="3" name="Text Placeholder 2">
            <a:extLst>
              <a:ext uri="{FF2B5EF4-FFF2-40B4-BE49-F238E27FC236}">
                <a16:creationId xmlns:a16="http://schemas.microsoft.com/office/drawing/2014/main" id="{CF3D6AD0-6B8D-D64F-BE4D-30F60AA27EF7}"/>
              </a:ext>
            </a:extLst>
          </p:cNvPr>
          <p:cNvSpPr>
            <a:spLocks noGrp="1"/>
          </p:cNvSpPr>
          <p:nvPr>
            <p:ph type="body" idx="1"/>
          </p:nvPr>
        </p:nvSpPr>
        <p:spPr>
          <a:xfrm>
            <a:off x="490538" y="3521149"/>
            <a:ext cx="10332633" cy="1656000"/>
          </a:xfrm>
        </p:spPr>
        <p:txBody>
          <a:bodyPr/>
          <a:lstStyle/>
          <a:p>
            <a:pPr>
              <a:lnSpc>
                <a:spcPct val="100000"/>
              </a:lnSpc>
              <a:spcAft>
                <a:spcPts val="1200"/>
              </a:spcAft>
            </a:pPr>
            <a:r>
              <a:rPr lang="en-US" sz="3200" dirty="0"/>
              <a:t>Can you think of any chemical accidents that have happened in the past?</a:t>
            </a:r>
          </a:p>
          <a:p>
            <a:pPr>
              <a:lnSpc>
                <a:spcPct val="100000"/>
              </a:lnSpc>
              <a:spcAft>
                <a:spcPts val="1200"/>
              </a:spcAft>
            </a:pPr>
            <a:endParaRPr lang="en-US" sz="3600" dirty="0"/>
          </a:p>
        </p:txBody>
      </p:sp>
      <p:sp>
        <p:nvSpPr>
          <p:cNvPr id="4" name="Date Placeholder 3">
            <a:extLst>
              <a:ext uri="{FF2B5EF4-FFF2-40B4-BE49-F238E27FC236}">
                <a16:creationId xmlns:a16="http://schemas.microsoft.com/office/drawing/2014/main" id="{AC8072BF-7C92-AC4F-BE90-7143043CA9A0}"/>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B1725D2B-C91B-CC46-A6E4-0227E45CFD8E}"/>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E8E756AE-C820-AB45-BE4A-E66511FA9D2B}"/>
              </a:ext>
            </a:extLst>
          </p:cNvPr>
          <p:cNvSpPr>
            <a:spLocks noGrp="1"/>
          </p:cNvSpPr>
          <p:nvPr>
            <p:ph type="sldNum" sz="quarter" idx="12"/>
          </p:nvPr>
        </p:nvSpPr>
        <p:spPr/>
        <p:txBody>
          <a:bodyPr/>
          <a:lstStyle/>
          <a:p>
            <a:fld id="{856227C0-AD57-4F9B-BAE3-EEFB0D0EE427}" type="slidenum">
              <a:rPr lang="en-GB" smtClean="0"/>
              <a:pPr/>
              <a:t>4</a:t>
            </a:fld>
            <a:endParaRPr lang="en-GB"/>
          </a:p>
        </p:txBody>
      </p:sp>
    </p:spTree>
    <p:extLst>
      <p:ext uri="{BB962C8B-B14F-4D97-AF65-F5344CB8AC3E}">
        <p14:creationId xmlns:p14="http://schemas.microsoft.com/office/powerpoint/2010/main" val="32772358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Preventable accidents</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447925"/>
            <a:ext cx="10670925" cy="3733731"/>
          </a:xfrm>
        </p:spPr>
        <p:txBody>
          <a:bodyPr/>
          <a:lstStyle/>
          <a:p>
            <a:r>
              <a:rPr lang="en-GB" sz="2000" dirty="0"/>
              <a:t>Throughout the 20th century and since, the world of work witnessed a series of preventable industrial accidents, most of which share the inaccessibility of information as a common contributor to the ensuing tragedy. </a:t>
            </a:r>
          </a:p>
          <a:p>
            <a:pPr lvl="2">
              <a:spcAft>
                <a:spcPts val="600"/>
              </a:spcAft>
              <a:buClr>
                <a:srgbClr val="FA3C4B"/>
              </a:buClr>
            </a:pPr>
            <a:r>
              <a:rPr lang="en-GB" sz="2000" dirty="0"/>
              <a:t>1974 - Vapour cloud explosion of cyclohexane took 28 workers’ lives in </a:t>
            </a:r>
            <a:r>
              <a:rPr lang="en-GB" sz="2000" dirty="0" err="1"/>
              <a:t>Flixborough</a:t>
            </a:r>
            <a:r>
              <a:rPr lang="en-GB" sz="2000" dirty="0"/>
              <a:t>, UK. </a:t>
            </a:r>
          </a:p>
          <a:p>
            <a:pPr lvl="2">
              <a:spcAft>
                <a:spcPts val="600"/>
              </a:spcAft>
              <a:buClr>
                <a:srgbClr val="FA3C4B"/>
              </a:buClr>
            </a:pPr>
            <a:r>
              <a:rPr lang="en-GB" sz="2000" dirty="0"/>
              <a:t>1976 - Reactor in a chemical manufacturing plant exploded in Seveso, Italy, releasing a large volume of toxic chemicals (dioxin). </a:t>
            </a:r>
          </a:p>
          <a:p>
            <a:pPr lvl="2">
              <a:spcAft>
                <a:spcPts val="600"/>
              </a:spcAft>
              <a:buClr>
                <a:srgbClr val="FA3C4B"/>
              </a:buClr>
            </a:pPr>
            <a:r>
              <a:rPr lang="en-GB" sz="2000" dirty="0"/>
              <a:t>1984 - Bhopal disaster in Madhya Pradesh, India, where methyl isocyanate instantly killed more than 3,000 workers and local community members.</a:t>
            </a:r>
          </a:p>
          <a:p>
            <a:pPr lvl="2">
              <a:spcAft>
                <a:spcPts val="600"/>
              </a:spcAft>
              <a:buClr>
                <a:srgbClr val="FA3C4B"/>
              </a:buClr>
            </a:pPr>
            <a:r>
              <a:rPr lang="en-GB" sz="2000" dirty="0"/>
              <a:t>1989 - Phillips disaster caused 23 fatalities in Pasadena, Texas when chemicals were released from a complex, wounding around 300 workers. </a:t>
            </a:r>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5</a:t>
            </a:fld>
            <a:endParaRPr lang="en-GB"/>
          </a:p>
        </p:txBody>
      </p:sp>
    </p:spTree>
    <p:extLst>
      <p:ext uri="{BB962C8B-B14F-4D97-AF65-F5344CB8AC3E}">
        <p14:creationId xmlns:p14="http://schemas.microsoft.com/office/powerpoint/2010/main" val="6757404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What is the GHS?</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8" y="2496343"/>
            <a:ext cx="10410545" cy="3733731"/>
          </a:xfrm>
        </p:spPr>
        <p:txBody>
          <a:bodyPr/>
          <a:lstStyle/>
          <a:p>
            <a:pPr lvl="2">
              <a:spcAft>
                <a:spcPts val="600"/>
              </a:spcAft>
              <a:buClr>
                <a:srgbClr val="FA3C4B"/>
              </a:buClr>
            </a:pPr>
            <a:r>
              <a:rPr lang="en-GB" sz="2200" dirty="0"/>
              <a:t>The Globally Harmonized System of Classification and Labelling of Chemicals (or GHS) is an </a:t>
            </a:r>
            <a:r>
              <a:rPr lang="en-GB" sz="2200" b="1" dirty="0"/>
              <a:t>internationally agreed upon system </a:t>
            </a:r>
            <a:r>
              <a:rPr lang="en-GB" sz="2200" dirty="0"/>
              <a:t>to </a:t>
            </a:r>
            <a:r>
              <a:rPr lang="en-GB" sz="2200" b="1" dirty="0"/>
              <a:t>standardize chemical hazard classification</a:t>
            </a:r>
            <a:r>
              <a:rPr lang="en-GB" sz="2200" dirty="0"/>
              <a:t> and communication. </a:t>
            </a:r>
          </a:p>
          <a:p>
            <a:pPr lvl="2">
              <a:spcAft>
                <a:spcPts val="600"/>
              </a:spcAft>
              <a:buClr>
                <a:srgbClr val="FA3C4B"/>
              </a:buClr>
            </a:pPr>
            <a:r>
              <a:rPr lang="en-GB" sz="2200" dirty="0"/>
              <a:t>Implemented in </a:t>
            </a:r>
            <a:r>
              <a:rPr lang="en-GB" sz="2200" b="1" dirty="0"/>
              <a:t>over 60 countries </a:t>
            </a:r>
            <a:r>
              <a:rPr lang="en-GB" sz="2200" dirty="0"/>
              <a:t>globally.</a:t>
            </a:r>
          </a:p>
          <a:p>
            <a:pPr lvl="2">
              <a:spcAft>
                <a:spcPts val="600"/>
              </a:spcAft>
              <a:buClr>
                <a:srgbClr val="FA3C4B"/>
              </a:buClr>
            </a:pPr>
            <a:r>
              <a:rPr lang="en-GB" sz="2200" dirty="0"/>
              <a:t>While the GHS is a </a:t>
            </a:r>
            <a:r>
              <a:rPr lang="en-GB" sz="2200" b="1" dirty="0"/>
              <a:t>voluntary international instrument</a:t>
            </a:r>
            <a:r>
              <a:rPr lang="en-GB" sz="2200" dirty="0"/>
              <a:t>, implementation is typically done through legislation.</a:t>
            </a:r>
          </a:p>
          <a:p>
            <a:pPr lvl="2">
              <a:spcAft>
                <a:spcPts val="600"/>
              </a:spcAft>
              <a:buClr>
                <a:srgbClr val="FA3C4B"/>
              </a:buClr>
            </a:pPr>
            <a:r>
              <a:rPr lang="en-GB" sz="2200" b="1" dirty="0"/>
              <a:t>All chemicals are included </a:t>
            </a:r>
            <a:r>
              <a:rPr lang="en-GB" sz="2200" dirty="0"/>
              <a:t>in the scope of the GHS, with few exceptions. </a:t>
            </a:r>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6</a:t>
            </a:fld>
            <a:endParaRPr lang="en-GB"/>
          </a:p>
        </p:txBody>
      </p:sp>
    </p:spTree>
    <p:extLst>
      <p:ext uri="{BB962C8B-B14F-4D97-AF65-F5344CB8AC3E}">
        <p14:creationId xmlns:p14="http://schemas.microsoft.com/office/powerpoint/2010/main" val="1382126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What is the GHS?</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173811"/>
            <a:ext cx="10482263" cy="3733731"/>
          </a:xfrm>
        </p:spPr>
        <p:txBody>
          <a:bodyPr/>
          <a:lstStyle/>
          <a:p>
            <a:pPr lvl="2">
              <a:spcAft>
                <a:spcPts val="600"/>
              </a:spcAft>
              <a:buClr>
                <a:srgbClr val="FA3C4B"/>
              </a:buClr>
            </a:pPr>
            <a:r>
              <a:rPr lang="en-GB" sz="2200" dirty="0"/>
              <a:t>System of </a:t>
            </a:r>
            <a:r>
              <a:rPr lang="en-GB" sz="2200" b="1" dirty="0"/>
              <a:t>harmonized labels</a:t>
            </a:r>
            <a:r>
              <a:rPr lang="en-GB" sz="2200" dirty="0"/>
              <a:t> </a:t>
            </a:r>
            <a:r>
              <a:rPr lang="en-GB" sz="2200" b="1" dirty="0"/>
              <a:t>with symbols </a:t>
            </a:r>
            <a:r>
              <a:rPr lang="en-GB" sz="2200" dirty="0"/>
              <a:t>(pictograms).</a:t>
            </a:r>
          </a:p>
          <a:p>
            <a:pPr lvl="2">
              <a:spcAft>
                <a:spcPts val="600"/>
              </a:spcAft>
              <a:buClr>
                <a:srgbClr val="FA3C4B"/>
              </a:buClr>
            </a:pPr>
            <a:r>
              <a:rPr lang="en-GB" sz="2200" dirty="0"/>
              <a:t>Can be interpreted by people across linguistic and national boundaries. </a:t>
            </a:r>
          </a:p>
          <a:p>
            <a:pPr lvl="2">
              <a:spcAft>
                <a:spcPts val="600"/>
              </a:spcAft>
              <a:buClr>
                <a:srgbClr val="FA3C4B"/>
              </a:buClr>
            </a:pPr>
            <a:r>
              <a:rPr lang="en-GB" sz="2200" dirty="0"/>
              <a:t>Safety data sheets (SDS) are part of the </a:t>
            </a:r>
            <a:r>
              <a:rPr lang="en-GB" sz="2200" b="1" dirty="0"/>
              <a:t>hazard communication system </a:t>
            </a:r>
            <a:r>
              <a:rPr lang="en-GB" sz="2200" dirty="0"/>
              <a:t>for chemicals used in the workplace. </a:t>
            </a:r>
          </a:p>
          <a:p>
            <a:pPr lvl="2">
              <a:spcAft>
                <a:spcPts val="600"/>
              </a:spcAft>
              <a:buClr>
                <a:srgbClr val="FA3C4B"/>
              </a:buClr>
            </a:pPr>
            <a:r>
              <a:rPr lang="en-GB" sz="2200" dirty="0"/>
              <a:t>The ILO has also contributed to the development of the </a:t>
            </a:r>
            <a:r>
              <a:rPr lang="en-GB" sz="2200" b="1" dirty="0"/>
              <a:t>International Chemical Safety Cards (ICSCs)</a:t>
            </a:r>
            <a:r>
              <a:rPr lang="en-GB" sz="2200" dirty="0"/>
              <a:t>. This project was undertaken between the ILO and the WHO, with the cooperation of </a:t>
            </a:r>
            <a:r>
              <a:rPr lang="en-GB" sz="2400" dirty="0"/>
              <a:t>the European Commission.</a:t>
            </a:r>
            <a:endParaRPr lang="en-GB" sz="2200" dirty="0"/>
          </a:p>
          <a:p>
            <a:pPr lvl="2">
              <a:spcAft>
                <a:spcPts val="600"/>
              </a:spcAft>
              <a:buClr>
                <a:srgbClr val="FA3C4B"/>
              </a:buClr>
            </a:pPr>
            <a:r>
              <a:rPr lang="en-GB" sz="2200" dirty="0"/>
              <a:t>ICSCs provide information in </a:t>
            </a:r>
            <a:r>
              <a:rPr lang="en-GB" sz="2200" b="1" dirty="0"/>
              <a:t>over 10 languages </a:t>
            </a:r>
            <a:r>
              <a:rPr lang="en-GB" sz="2200" dirty="0"/>
              <a:t>on </a:t>
            </a:r>
            <a:r>
              <a:rPr lang="en-GB" sz="2200" b="1" dirty="0"/>
              <a:t>over 1,700 chemicals</a:t>
            </a:r>
            <a:r>
              <a:rPr lang="en-GB" sz="2200" dirty="0"/>
              <a:t>, which are being updated to reflect GHS standards. </a:t>
            </a:r>
          </a:p>
          <a:p>
            <a:pPr lvl="2">
              <a:spcAft>
                <a:spcPts val="600"/>
              </a:spcAft>
              <a:buClr>
                <a:srgbClr val="FA3C4B"/>
              </a:buClr>
            </a:pPr>
            <a:endParaRPr lang="en-GB" sz="2200"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7</a:t>
            </a:fld>
            <a:endParaRPr lang="en-GB"/>
          </a:p>
        </p:txBody>
      </p:sp>
    </p:spTree>
    <p:extLst>
      <p:ext uri="{BB962C8B-B14F-4D97-AF65-F5344CB8AC3E}">
        <p14:creationId xmlns:p14="http://schemas.microsoft.com/office/powerpoint/2010/main" val="26800500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Case study: Agricultural works and pesticide labelling in Punjab</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8" y="2505868"/>
            <a:ext cx="10670924" cy="3733731"/>
          </a:xfrm>
        </p:spPr>
        <p:txBody>
          <a:bodyPr/>
          <a:lstStyle/>
          <a:p>
            <a:pPr lvl="2">
              <a:spcAft>
                <a:spcPts val="600"/>
              </a:spcAft>
              <a:buClr>
                <a:srgbClr val="FA3C4B"/>
              </a:buClr>
            </a:pPr>
            <a:r>
              <a:rPr lang="en-GB" sz="1900" dirty="0"/>
              <a:t>In 2015, a report was filed with FAO on inadequate labelling of pesticides in Punjab.</a:t>
            </a:r>
          </a:p>
          <a:p>
            <a:pPr lvl="2">
              <a:spcAft>
                <a:spcPts val="600"/>
              </a:spcAft>
              <a:buClr>
                <a:srgbClr val="FA3C4B"/>
              </a:buClr>
            </a:pPr>
            <a:r>
              <a:rPr lang="en-GB" sz="1900" dirty="0"/>
              <a:t>Labels lacked adequate safety advice or health warnings.</a:t>
            </a:r>
          </a:p>
          <a:p>
            <a:pPr lvl="2">
              <a:spcAft>
                <a:spcPts val="600"/>
              </a:spcAft>
              <a:buClr>
                <a:srgbClr val="FA3C4B"/>
              </a:buClr>
            </a:pPr>
            <a:r>
              <a:rPr lang="en-GB" sz="1900" dirty="0"/>
              <a:t>Omitted phrases about possible reproductive damage.</a:t>
            </a:r>
          </a:p>
          <a:p>
            <a:pPr lvl="2">
              <a:spcAft>
                <a:spcPts val="600"/>
              </a:spcAft>
              <a:buClr>
                <a:srgbClr val="FA3C4B"/>
              </a:buClr>
            </a:pPr>
            <a:r>
              <a:rPr lang="en-GB" sz="1900" dirty="0"/>
              <a:t>Pesticides didn’t have Punjabi on the label and many farmers were illiterate anyway. </a:t>
            </a:r>
            <a:endParaRPr lang="en-GB" sz="1900" b="1" dirty="0"/>
          </a:p>
          <a:p>
            <a:pPr lvl="2">
              <a:spcAft>
                <a:spcPts val="600"/>
              </a:spcAft>
              <a:buClr>
                <a:srgbClr val="FA3C4B"/>
              </a:buClr>
            </a:pPr>
            <a:r>
              <a:rPr lang="en-GB" sz="1900" dirty="0"/>
              <a:t>Products didn’t use GHS compliant symbols, but rather a colour code system that was confusing to users.</a:t>
            </a:r>
          </a:p>
          <a:p>
            <a:pPr lvl="2">
              <a:spcAft>
                <a:spcPts val="600"/>
              </a:spcAft>
              <a:buClr>
                <a:srgbClr val="FA3C4B"/>
              </a:buClr>
            </a:pPr>
            <a:r>
              <a:rPr lang="en-GB" sz="1900" dirty="0"/>
              <a:t>Users interviewed did not know the correct order or understand the logic of the system.</a:t>
            </a:r>
          </a:p>
          <a:p>
            <a:pPr lvl="2">
              <a:spcAft>
                <a:spcPts val="600"/>
              </a:spcAft>
              <a:buClr>
                <a:srgbClr val="FA3C4B"/>
              </a:buClr>
            </a:pPr>
            <a:r>
              <a:rPr lang="en-GB" sz="1900" dirty="0"/>
              <a:t>One worker believed that products with a green colour “increased the yield” or that yellow was the most dangerous as it “worked from the outside”.</a:t>
            </a:r>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8</a:t>
            </a:fld>
            <a:endParaRPr lang="en-GB"/>
          </a:p>
        </p:txBody>
      </p:sp>
    </p:spTree>
    <p:extLst>
      <p:ext uri="{BB962C8B-B14F-4D97-AF65-F5344CB8AC3E}">
        <p14:creationId xmlns:p14="http://schemas.microsoft.com/office/powerpoint/2010/main" val="3178641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Why is the GHS needed?</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173811"/>
            <a:ext cx="11210923" cy="3733731"/>
          </a:xfrm>
        </p:spPr>
        <p:txBody>
          <a:bodyPr/>
          <a:lstStyle/>
          <a:p>
            <a:pPr lvl="2">
              <a:spcAft>
                <a:spcPts val="600"/>
              </a:spcAft>
              <a:buClr>
                <a:srgbClr val="FA3C4B"/>
              </a:buClr>
            </a:pPr>
            <a:r>
              <a:rPr lang="en-GB" sz="2200" dirty="0"/>
              <a:t>To ensure all countries are “</a:t>
            </a:r>
            <a:r>
              <a:rPr lang="en-GB" sz="2200" b="1" dirty="0"/>
              <a:t>speaking the same language</a:t>
            </a:r>
            <a:r>
              <a:rPr lang="en-GB" sz="2200" dirty="0"/>
              <a:t>” in the classification of chemicals and hazard communication.</a:t>
            </a:r>
          </a:p>
          <a:p>
            <a:pPr lvl="2">
              <a:spcAft>
                <a:spcPts val="600"/>
              </a:spcAft>
              <a:buClr>
                <a:srgbClr val="FA3C4B"/>
              </a:buClr>
            </a:pPr>
            <a:r>
              <a:rPr lang="en-GB" sz="2200" dirty="0"/>
              <a:t>To </a:t>
            </a:r>
            <a:r>
              <a:rPr lang="en-GB" sz="2200" b="1" dirty="0"/>
              <a:t>inform and protect </a:t>
            </a:r>
            <a:r>
              <a:rPr lang="en-GB" sz="2200" dirty="0"/>
              <a:t>people involved in chemical production, handling, transport, use and disposal.</a:t>
            </a:r>
          </a:p>
          <a:p>
            <a:pPr lvl="2">
              <a:spcAft>
                <a:spcPts val="600"/>
              </a:spcAft>
              <a:buClr>
                <a:srgbClr val="FA3C4B"/>
              </a:buClr>
            </a:pPr>
            <a:r>
              <a:rPr lang="en-GB" sz="2200" dirty="0"/>
              <a:t>To enable </a:t>
            </a:r>
            <a:r>
              <a:rPr lang="en-GB" sz="2200" b="1" dirty="0"/>
              <a:t>education and training </a:t>
            </a:r>
            <a:r>
              <a:rPr lang="en-GB" sz="2200" dirty="0"/>
              <a:t>for employers and workers on chemical hazards and risk reduction.</a:t>
            </a:r>
          </a:p>
          <a:p>
            <a:pPr lvl="2">
              <a:spcAft>
                <a:spcPts val="600"/>
              </a:spcAft>
              <a:buClr>
                <a:srgbClr val="FA3C4B"/>
              </a:buClr>
            </a:pPr>
            <a:r>
              <a:rPr lang="en-GB" sz="2200" dirty="0"/>
              <a:t>To </a:t>
            </a:r>
            <a:r>
              <a:rPr lang="en-GB" sz="2200" b="1" dirty="0"/>
              <a:t>facilitate global trade </a:t>
            </a:r>
            <a:r>
              <a:rPr lang="en-GB" sz="2200" dirty="0"/>
              <a:t>by enabling the communication of hazard information about chemicals to those at risk, and to promote </a:t>
            </a:r>
            <a:r>
              <a:rPr lang="en-GB" sz="2200" b="1" dirty="0"/>
              <a:t>regulatory efficiency</a:t>
            </a:r>
            <a:r>
              <a:rPr lang="en-GB" sz="2200" dirty="0"/>
              <a:t>. </a:t>
            </a:r>
          </a:p>
          <a:p>
            <a:pPr lvl="2">
              <a:spcAft>
                <a:spcPts val="600"/>
              </a:spcAft>
              <a:buClr>
                <a:srgbClr val="FA3C4B"/>
              </a:buClr>
            </a:pPr>
            <a:r>
              <a:rPr lang="en-GB" sz="2200" dirty="0"/>
              <a:t>To help users understand the information provided, national programs on GHS have included mandatory workplace training. </a:t>
            </a:r>
          </a:p>
          <a:p>
            <a:pPr lvl="2">
              <a:spcAft>
                <a:spcPts val="600"/>
              </a:spcAft>
              <a:buClr>
                <a:srgbClr val="FA3C4B"/>
              </a:buClr>
            </a:pPr>
            <a:endParaRPr lang="en-GB" dirty="0"/>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9</a:t>
            </a:fld>
            <a:endParaRPr lang="en-GB"/>
          </a:p>
        </p:txBody>
      </p:sp>
    </p:spTree>
    <p:extLst>
      <p:ext uri="{BB962C8B-B14F-4D97-AF65-F5344CB8AC3E}">
        <p14:creationId xmlns:p14="http://schemas.microsoft.com/office/powerpoint/2010/main" val="36225256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History of the GHS</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173811"/>
            <a:ext cx="11210923" cy="3733731"/>
          </a:xfrm>
        </p:spPr>
        <p:txBody>
          <a:bodyPr/>
          <a:lstStyle/>
          <a:p>
            <a:pPr lvl="2">
              <a:spcAft>
                <a:spcPts val="600"/>
              </a:spcAft>
              <a:buClr>
                <a:srgbClr val="FA3C4B"/>
              </a:buClr>
            </a:pPr>
            <a:r>
              <a:rPr lang="en-GB" sz="2000" dirty="0"/>
              <a:t>1952 – The ILO called on its Chemical Industries Committee to study the classification and labelling of dangerous substances. </a:t>
            </a:r>
          </a:p>
          <a:p>
            <a:pPr lvl="2">
              <a:spcAft>
                <a:spcPts val="600"/>
              </a:spcAft>
              <a:buClr>
                <a:srgbClr val="FA3C4B"/>
              </a:buClr>
            </a:pPr>
            <a:r>
              <a:rPr lang="en-GB" sz="2000" dirty="0"/>
              <a:t>1956 - The first internationally recognized classification and labelling system for the purpose of transporting dangerous goods was published the UN Committee of Experts on the Transport of Dangerous Goods (UN CETDG).</a:t>
            </a:r>
          </a:p>
          <a:p>
            <a:pPr lvl="2">
              <a:spcAft>
                <a:spcPts val="600"/>
              </a:spcAft>
              <a:buClr>
                <a:srgbClr val="FA3C4B"/>
              </a:buClr>
            </a:pPr>
            <a:r>
              <a:rPr lang="en-GB" sz="2000" dirty="0"/>
              <a:t>1989 - The ILO adopted a Resolution concerning the harmonization of systems of classification and labelling for the use of hazardous chemicals at work. </a:t>
            </a:r>
          </a:p>
          <a:p>
            <a:pPr lvl="2">
              <a:spcAft>
                <a:spcPts val="600"/>
              </a:spcAft>
              <a:buClr>
                <a:srgbClr val="FA3C4B"/>
              </a:buClr>
            </a:pPr>
            <a:r>
              <a:rPr lang="en-GB" sz="2000" dirty="0"/>
              <a:t>1990 - ILO Convention No. 170 and Recommendation No. 177 concerning safety in the use of chemicals at work were adopted, containing explicit provisions on core elements of what later became the GHS, namely classification, labelling, safety data sheets and training</a:t>
            </a:r>
            <a:r>
              <a:rPr lang="en-GB" dirty="0"/>
              <a:t>. </a:t>
            </a:r>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r>
              <a:rPr lang="en-GB" dirty="0"/>
              <a:t> </a:t>
            </a:r>
          </a:p>
          <a:p>
            <a:pPr lvl="2">
              <a:spcAft>
                <a:spcPts val="600"/>
              </a:spcAft>
              <a:buClr>
                <a:srgbClr val="FA3C4B"/>
              </a:buClr>
            </a:pPr>
            <a:endParaRPr lang="en-GB" dirty="0"/>
          </a:p>
          <a:p>
            <a:pPr lvl="2">
              <a:spcAft>
                <a:spcPts val="600"/>
              </a:spcAft>
              <a:buClr>
                <a:srgbClr val="FA3C4B"/>
              </a:buClr>
            </a:pPr>
            <a:endParaRPr lang="en-GB" dirty="0"/>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10</a:t>
            </a:fld>
            <a:endParaRPr lang="en-GB"/>
          </a:p>
        </p:txBody>
      </p:sp>
    </p:spTree>
    <p:extLst>
      <p:ext uri="{BB962C8B-B14F-4D97-AF65-F5344CB8AC3E}">
        <p14:creationId xmlns:p14="http://schemas.microsoft.com/office/powerpoint/2010/main" val="1417720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History of the GHS</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173811"/>
            <a:ext cx="11210923" cy="4193652"/>
          </a:xfrm>
        </p:spPr>
        <p:txBody>
          <a:bodyPr/>
          <a:lstStyle/>
          <a:p>
            <a:pPr lvl="2">
              <a:spcAft>
                <a:spcPts val="600"/>
              </a:spcAft>
              <a:buClr>
                <a:srgbClr val="FA3C4B"/>
              </a:buClr>
            </a:pPr>
            <a:r>
              <a:rPr lang="en-GB" dirty="0"/>
              <a:t>1992 - the UN Conference on Environment and Development (UNCED), identified harmonization of classification and labelling of chemicals by the year 2000 as one of six action programs on hazardous chemicals as part of the pivotal outcomes of the Rio Conference.</a:t>
            </a:r>
          </a:p>
          <a:p>
            <a:pPr lvl="2">
              <a:spcAft>
                <a:spcPts val="600"/>
              </a:spcAft>
              <a:buClr>
                <a:srgbClr val="FA3C4B"/>
              </a:buClr>
            </a:pPr>
            <a:r>
              <a:rPr lang="en-GB" dirty="0"/>
              <a:t>1994 - The Intergovernmental Forum on Chemical Safety (IFCS) adopted a resolution calling for the completion of classification criteria and hazard communication elements, as well as an international framework to translate the technical work of harmonization into an instrument or recommendations applicable legally at the national level. </a:t>
            </a:r>
          </a:p>
          <a:p>
            <a:pPr lvl="2">
              <a:spcAft>
                <a:spcPts val="600"/>
              </a:spcAft>
              <a:buClr>
                <a:srgbClr val="FA3C4B"/>
              </a:buClr>
            </a:pPr>
            <a:r>
              <a:rPr lang="en-GB" dirty="0"/>
              <a:t>2002 - the GHS was adopted by the United Nations and has been identified as one of the main tools to achieve sound management of chemicals. </a:t>
            </a:r>
          </a:p>
          <a:p>
            <a:pPr lvl="2">
              <a:spcAft>
                <a:spcPts val="600"/>
              </a:spcAft>
              <a:buClr>
                <a:srgbClr val="FA3C4B"/>
              </a:buClr>
            </a:pPr>
            <a:r>
              <a:rPr lang="en-GB" dirty="0"/>
              <a:t>Starting from the 2002 World Summit on Sustainable Development, to the 2006 Strategic Approach to International Chemicals Management (SAICM) and 2015 UN Sustainable Development Goals (12.4), governments continue to be encouraged to implement the GHS as soon as possible. </a:t>
            </a:r>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r>
              <a:rPr lang="en-GB" dirty="0"/>
              <a:t> </a:t>
            </a:r>
          </a:p>
          <a:p>
            <a:pPr lvl="2">
              <a:spcAft>
                <a:spcPts val="600"/>
              </a:spcAft>
              <a:buClr>
                <a:srgbClr val="FA3C4B"/>
              </a:buClr>
            </a:pPr>
            <a:endParaRPr lang="en-GB" dirty="0"/>
          </a:p>
          <a:p>
            <a:pPr lvl="2">
              <a:spcAft>
                <a:spcPts val="600"/>
              </a:spcAft>
              <a:buClr>
                <a:srgbClr val="FA3C4B"/>
              </a:buClr>
            </a:pPr>
            <a:endParaRPr lang="en-GB" dirty="0"/>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11</a:t>
            </a:fld>
            <a:endParaRPr lang="en-GB"/>
          </a:p>
        </p:txBody>
      </p:sp>
    </p:spTree>
    <p:extLst>
      <p:ext uri="{BB962C8B-B14F-4D97-AF65-F5344CB8AC3E}">
        <p14:creationId xmlns:p14="http://schemas.microsoft.com/office/powerpoint/2010/main" val="1697762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Global GHS implementation status</a:t>
            </a:r>
            <a:endParaRPr lang="en-GB" sz="3200" dirty="0"/>
          </a:p>
        </p:txBody>
      </p:sp>
      <p:pic>
        <p:nvPicPr>
          <p:cNvPr id="7" name="Content Placeholder 6"/>
          <p:cNvPicPr>
            <a:picLocks noGrp="1" noChangeAspect="1"/>
          </p:cNvPicPr>
          <p:nvPr>
            <p:ph idx="1"/>
          </p:nvPr>
        </p:nvPicPr>
        <p:blipFill>
          <a:blip r:embed="rId3"/>
          <a:stretch>
            <a:fillRect/>
          </a:stretch>
        </p:blipFill>
        <p:spPr>
          <a:xfrm>
            <a:off x="2554863" y="1821223"/>
            <a:ext cx="7448118" cy="3918982"/>
          </a:xfrm>
          <a:prstGeom prst="rect">
            <a:avLst/>
          </a:prstGeom>
        </p:spPr>
      </p:pic>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12</a:t>
            </a:fld>
            <a:endParaRPr lang="en-GB"/>
          </a:p>
        </p:txBody>
      </p:sp>
      <p:sp>
        <p:nvSpPr>
          <p:cNvPr id="8" name="TextBox 7"/>
          <p:cNvSpPr txBox="1"/>
          <p:nvPr/>
        </p:nvSpPr>
        <p:spPr>
          <a:xfrm>
            <a:off x="1149926" y="5860473"/>
            <a:ext cx="8853055" cy="769441"/>
          </a:xfrm>
          <a:prstGeom prst="rect">
            <a:avLst/>
          </a:prstGeom>
          <a:noFill/>
        </p:spPr>
        <p:txBody>
          <a:bodyPr wrap="square" rtlCol="0">
            <a:spAutoFit/>
          </a:bodyPr>
          <a:lstStyle/>
          <a:p>
            <a:r>
              <a:rPr lang="en-GB" sz="1100" i="1" dirty="0"/>
              <a:t>The boundaries shown on this map do not imply endorsement or acceptance by the ILO</a:t>
            </a:r>
          </a:p>
          <a:p>
            <a:r>
              <a:rPr lang="en-GB" sz="1100" dirty="0"/>
              <a:t>Source: UNITAR, as at 19 April 2021; adapted and updated, based on the GCO-II, UNEP, 2019 and Explaining the Legal Implementation Gap, Stockholm Environment Institute, </a:t>
            </a:r>
            <a:r>
              <a:rPr lang="en-GB" sz="1100" dirty="0" err="1"/>
              <a:t>Persson</a:t>
            </a:r>
            <a:r>
              <a:rPr lang="en-GB" sz="1100" dirty="0"/>
              <a:t> et al. 2017. Updates are based on information received from partners and stakeholders and is presented as an indicator of implementation status, verified to the extent possible.</a:t>
            </a:r>
          </a:p>
        </p:txBody>
      </p:sp>
    </p:spTree>
    <p:extLst>
      <p:ext uri="{BB962C8B-B14F-4D97-AF65-F5344CB8AC3E}">
        <p14:creationId xmlns:p14="http://schemas.microsoft.com/office/powerpoint/2010/main" val="37718421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GHS partnership: ILO, UNITAR and OECD</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173811"/>
            <a:ext cx="11210923" cy="4193652"/>
          </a:xfrm>
        </p:spPr>
        <p:txBody>
          <a:bodyPr/>
          <a:lstStyle/>
          <a:p>
            <a:pPr lvl="2">
              <a:spcAft>
                <a:spcPts val="600"/>
              </a:spcAft>
              <a:buClr>
                <a:srgbClr val="FA3C4B"/>
              </a:buClr>
            </a:pPr>
            <a:r>
              <a:rPr lang="en-GB" sz="1900" dirty="0"/>
              <a:t>Partnership since 2002 to support implementation of the GHS.</a:t>
            </a:r>
          </a:p>
          <a:p>
            <a:pPr lvl="2">
              <a:spcAft>
                <a:spcPts val="600"/>
              </a:spcAft>
              <a:buClr>
                <a:srgbClr val="FA3C4B"/>
              </a:buClr>
            </a:pPr>
            <a:r>
              <a:rPr lang="en-GB" sz="1900" dirty="0"/>
              <a:t>The partnership aims to re-energise commitment and scale up implementation of the GHS.</a:t>
            </a:r>
          </a:p>
          <a:p>
            <a:pPr lvl="2">
              <a:spcAft>
                <a:spcPts val="600"/>
              </a:spcAft>
              <a:buClr>
                <a:srgbClr val="FA3C4B"/>
              </a:buClr>
            </a:pPr>
            <a:r>
              <a:rPr lang="en-GB" sz="1900" dirty="0"/>
              <a:t>Works alongside a coalition of stakeholders including governments, regional economic integration organizations, trade unions, NGOs and the private sector.</a:t>
            </a:r>
          </a:p>
          <a:p>
            <a:pPr lvl="2">
              <a:spcAft>
                <a:spcPts val="600"/>
              </a:spcAft>
              <a:buClr>
                <a:srgbClr val="FA3C4B"/>
              </a:buClr>
            </a:pPr>
            <a:r>
              <a:rPr lang="en-GB" sz="1900" dirty="0"/>
              <a:t>The Partnership and the coalition meet informally, to provide updates and agree on priority activities.</a:t>
            </a:r>
          </a:p>
          <a:p>
            <a:pPr lvl="2">
              <a:spcAft>
                <a:spcPts val="600"/>
              </a:spcAft>
              <a:buClr>
                <a:srgbClr val="FA3C4B"/>
              </a:buClr>
            </a:pPr>
            <a:r>
              <a:rPr lang="en-GB" sz="1900" dirty="0"/>
              <a:t>UNITAR/ILO GHS training programme has provided a range of capacity building services, including: </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Regional workshops in Africa, Latin America and Caribbean, the Asia-Pacific and Central and Eastern Europe.</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National projects for the development of capacities and GHS implementation strategies</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An e-Learning GHS course (12 editions run0, focusing on technical skills for classification and labelling; and publication of guidance documents to support national GHS implementation. </a:t>
            </a:r>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endParaRPr lang="en-GB" dirty="0"/>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13</a:t>
            </a:fld>
            <a:endParaRPr lang="en-GB"/>
          </a:p>
        </p:txBody>
      </p:sp>
    </p:spTree>
    <p:extLst>
      <p:ext uri="{BB962C8B-B14F-4D97-AF65-F5344CB8AC3E}">
        <p14:creationId xmlns:p14="http://schemas.microsoft.com/office/powerpoint/2010/main" val="5462082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GHS partnership: ILO, UNITAR and OECD</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173811"/>
            <a:ext cx="11210923" cy="4193652"/>
          </a:xfrm>
        </p:spPr>
        <p:txBody>
          <a:bodyPr/>
          <a:lstStyle/>
          <a:p>
            <a:pPr lvl="2">
              <a:spcAft>
                <a:spcPts val="600"/>
              </a:spcAft>
              <a:buClr>
                <a:srgbClr val="FA3C4B"/>
              </a:buClr>
            </a:pPr>
            <a:r>
              <a:rPr lang="en-GB" sz="1900" b="1" dirty="0"/>
              <a:t>Key elements of a national GHS adoption and implementation roadmap (2020)</a:t>
            </a:r>
            <a:r>
              <a:rPr lang="en-GB" sz="1900" dirty="0"/>
              <a:t>.</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General guide for the main steps and activities for adoption and implementation.</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Provides suggestions to countries for developing national GHS roadmaps.</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Includes preparatory steps, legal and policy frameworks and implementing activities, such as classification and labelling, awareness raising, technical training, communication, emergency response and monitoring.</a:t>
            </a:r>
          </a:p>
          <a:p>
            <a:pPr lvl="2">
              <a:spcAft>
                <a:spcPts val="600"/>
              </a:spcAft>
              <a:buClr>
                <a:srgbClr val="FA3C4B"/>
              </a:buClr>
            </a:pPr>
            <a:r>
              <a:rPr lang="en-GB" sz="1900" b="1" dirty="0"/>
              <a:t>The GHS in the world of work: Mapping synergies between ILO Instruments and the Globally Harmonized System of Classification and Labelling of Chemicals (GHS) (2021).</a:t>
            </a:r>
            <a:endParaRPr lang="en-GB" sz="1900" dirty="0"/>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ILO report exploring critical synergies between the GHS and the ILO’s instruments on chemicals and occupational safety and health.</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Aims to further promote GHS implementation and an even greater engagement of the world of work in global efforts toward the safer management of chemicals.</a:t>
            </a:r>
            <a:endParaRPr lang="en-GB" sz="1900" dirty="0"/>
          </a:p>
          <a:p>
            <a:pPr lvl="2">
              <a:spcAft>
                <a:spcPts val="600"/>
              </a:spcAft>
              <a:buClr>
                <a:srgbClr val="FA3C4B"/>
              </a:buClr>
            </a:pPr>
            <a:endParaRPr lang="en-GB" dirty="0"/>
          </a:p>
          <a:p>
            <a:pPr lvl="2">
              <a:spcAft>
                <a:spcPts val="600"/>
              </a:spcAft>
              <a:buClr>
                <a:srgbClr val="FA3C4B"/>
              </a:buClr>
            </a:pPr>
            <a:r>
              <a:rPr lang="en-GB" dirty="0"/>
              <a:t> </a:t>
            </a:r>
          </a:p>
          <a:p>
            <a:pPr lvl="2">
              <a:spcAft>
                <a:spcPts val="600"/>
              </a:spcAft>
              <a:buClr>
                <a:srgbClr val="FA3C4B"/>
              </a:buClr>
            </a:pPr>
            <a:endParaRPr lang="en-GB" dirty="0"/>
          </a:p>
          <a:p>
            <a:pPr lvl="2">
              <a:spcAft>
                <a:spcPts val="600"/>
              </a:spcAft>
              <a:buClr>
                <a:srgbClr val="FA3C4B"/>
              </a:buClr>
            </a:pPr>
            <a:endParaRPr lang="en-GB" dirty="0"/>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14</a:t>
            </a:fld>
            <a:endParaRPr lang="en-GB"/>
          </a:p>
        </p:txBody>
      </p:sp>
    </p:spTree>
    <p:extLst>
      <p:ext uri="{BB962C8B-B14F-4D97-AF65-F5344CB8AC3E}">
        <p14:creationId xmlns:p14="http://schemas.microsoft.com/office/powerpoint/2010/main" val="118603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GHS partnership: ILO, UNITAR and OECD</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173810"/>
            <a:ext cx="11210923" cy="4343491"/>
          </a:xfrm>
        </p:spPr>
        <p:txBody>
          <a:bodyPr/>
          <a:lstStyle/>
          <a:p>
            <a:pPr lvl="2">
              <a:spcAft>
                <a:spcPts val="600"/>
              </a:spcAft>
              <a:buClr>
                <a:srgbClr val="FA3C4B"/>
              </a:buClr>
            </a:pPr>
            <a:r>
              <a:rPr lang="en-GB" sz="1900" b="1" dirty="0"/>
              <a:t>GHS Implementation: Experiences and lessons learned (2021).</a:t>
            </a:r>
            <a:endParaRPr lang="en-GB" sz="1900" dirty="0"/>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Identification of lessons learned and good practices from GHS activities and capacity development projects. </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Key determinants which fostered successful GHS implementation, as well as factors impeding success. </a:t>
            </a:r>
          </a:p>
          <a:p>
            <a:pPr lvl="2">
              <a:spcAft>
                <a:spcPts val="600"/>
              </a:spcAft>
              <a:buClr>
                <a:srgbClr val="FA3C4B"/>
              </a:buClr>
            </a:pPr>
            <a:r>
              <a:rPr lang="en-GB" sz="1900" b="1" dirty="0"/>
              <a:t>Options for legislation and standard setting to implement the GHS (2021).</a:t>
            </a:r>
            <a:endParaRPr lang="en-GB" sz="1900" dirty="0"/>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uFill>
                  <a:solidFill>
                    <a:srgbClr val="2F5496"/>
                  </a:solidFill>
                </a:uFill>
                <a:cs typeface="Calibri" panose="020F0502020204030204" pitchFamily="34" charset="0"/>
              </a:rPr>
              <a:t>Guidance document to support implementation of the Globally Harmonized Systems of Classification and Labelling of Chemicals. </a:t>
            </a:r>
            <a:endParaRPr lang="en-GB" sz="1900" dirty="0"/>
          </a:p>
          <a:p>
            <a:pPr lvl="2">
              <a:spcAft>
                <a:spcPts val="600"/>
              </a:spcAft>
              <a:buClr>
                <a:srgbClr val="FA3C4B"/>
              </a:buClr>
            </a:pPr>
            <a:r>
              <a:rPr lang="en-GB" sz="1900" b="1" dirty="0"/>
              <a:t>A Selection and Summary of Case-Studies of Countries or Regions with Experience in Adopting and/or Implementing the Globally Harmonized System (GHS) of Classification and Labelling of Chemicals (2019). </a:t>
            </a:r>
          </a:p>
          <a:p>
            <a:pPr marL="742950" lvl="1" indent="-285750">
              <a:lnSpc>
                <a:spcPct val="110000"/>
              </a:lnSpc>
              <a:spcBef>
                <a:spcPts val="0"/>
              </a:spcBef>
              <a:spcAft>
                <a:spcPts val="0"/>
              </a:spcAft>
              <a:buClr>
                <a:srgbClr val="FF0000"/>
              </a:buClr>
              <a:buFont typeface="Arial" panose="020B0604020202020204" pitchFamily="34" charset="0"/>
              <a:buChar char="•"/>
            </a:pPr>
            <a:r>
              <a:rPr lang="en-GB" sz="1900" dirty="0">
                <a:solidFill>
                  <a:srgbClr val="230050"/>
                </a:solidFill>
                <a:uFill>
                  <a:solidFill>
                    <a:srgbClr val="2F5496"/>
                  </a:solidFill>
                </a:uFill>
                <a:cs typeface="Calibri" panose="020F0502020204030204" pitchFamily="34" charset="0"/>
              </a:rPr>
              <a:t>Some perspectives and examples that may be useful to countries that have not yet adopted GHS. </a:t>
            </a:r>
          </a:p>
          <a:p>
            <a:pPr lvl="2">
              <a:spcAft>
                <a:spcPts val="600"/>
              </a:spcAft>
              <a:buClr>
                <a:srgbClr val="FA3C4B"/>
              </a:buClr>
            </a:pPr>
            <a:endParaRPr lang="en-GB" sz="2000" b="1" dirty="0"/>
          </a:p>
          <a:p>
            <a:pPr lvl="2">
              <a:spcAft>
                <a:spcPts val="600"/>
              </a:spcAft>
              <a:buClr>
                <a:srgbClr val="FA3C4B"/>
              </a:buClr>
            </a:pPr>
            <a:endParaRPr lang="en-GB" dirty="0"/>
          </a:p>
          <a:p>
            <a:pPr lvl="2">
              <a:spcAft>
                <a:spcPts val="600"/>
              </a:spcAft>
              <a:buClr>
                <a:srgbClr val="FA3C4B"/>
              </a:buClr>
            </a:pPr>
            <a:endParaRPr lang="en-GB" dirty="0"/>
          </a:p>
          <a:p>
            <a:pPr lvl="2">
              <a:spcAft>
                <a:spcPts val="600"/>
              </a:spcAft>
              <a:buClr>
                <a:srgbClr val="FA3C4B"/>
              </a:buClr>
            </a:pPr>
            <a:endParaRPr lang="en-GB" dirty="0"/>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dirty="0"/>
              <a:t>Date: Monday / 01 / October / 2019</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15</a:t>
            </a:fld>
            <a:endParaRPr lang="en-GB"/>
          </a:p>
        </p:txBody>
      </p:sp>
    </p:spTree>
    <p:extLst>
      <p:ext uri="{BB962C8B-B14F-4D97-AF65-F5344CB8AC3E}">
        <p14:creationId xmlns:p14="http://schemas.microsoft.com/office/powerpoint/2010/main" val="4957261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0" b="-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556A8-CC68-A141-BF50-29250B6F00A4}"/>
              </a:ext>
            </a:extLst>
          </p:cNvPr>
          <p:cNvSpPr>
            <a:spLocks noGrp="1"/>
          </p:cNvSpPr>
          <p:nvPr>
            <p:ph type="title"/>
          </p:nvPr>
        </p:nvSpPr>
        <p:spPr>
          <a:xfrm>
            <a:off x="490538" y="2872800"/>
            <a:ext cx="4081462" cy="2613600"/>
          </a:xfrm>
        </p:spPr>
        <p:txBody>
          <a:bodyPr/>
          <a:lstStyle/>
          <a:p>
            <a:r>
              <a:rPr lang="en-US" dirty="0"/>
              <a:t>What does a GHS label look like? </a:t>
            </a:r>
          </a:p>
        </p:txBody>
      </p:sp>
      <p:sp>
        <p:nvSpPr>
          <p:cNvPr id="4" name="Date Placeholder 3">
            <a:extLst>
              <a:ext uri="{FF2B5EF4-FFF2-40B4-BE49-F238E27FC236}">
                <a16:creationId xmlns:a16="http://schemas.microsoft.com/office/drawing/2014/main" id="{B89A7750-1304-F443-8227-72CBFC475AE1}"/>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3053D27-84B6-D84D-8BCB-593DEA96AC9E}"/>
              </a:ext>
            </a:extLst>
          </p:cNvPr>
          <p:cNvSpPr>
            <a:spLocks noGrp="1"/>
          </p:cNvSpPr>
          <p:nvPr>
            <p:ph type="ftr" sz="quarter" idx="11"/>
          </p:nvPr>
        </p:nvSpPr>
        <p:spPr/>
        <p:txBody>
          <a:bodyPr/>
          <a:lstStyle/>
          <a:p>
            <a:r>
              <a:rPr lang="en-GB"/>
              <a:t>Advancing social justice, promoting decent work</a:t>
            </a:r>
          </a:p>
        </p:txBody>
      </p:sp>
      <p:sp>
        <p:nvSpPr>
          <p:cNvPr id="6" name="Slide Number Placeholder 5">
            <a:extLst>
              <a:ext uri="{FF2B5EF4-FFF2-40B4-BE49-F238E27FC236}">
                <a16:creationId xmlns:a16="http://schemas.microsoft.com/office/drawing/2014/main" id="{B3B816CE-600F-B141-BF53-9AF160F7393D}"/>
              </a:ext>
            </a:extLst>
          </p:cNvPr>
          <p:cNvSpPr>
            <a:spLocks noGrp="1"/>
          </p:cNvSpPr>
          <p:nvPr>
            <p:ph type="sldNum" sz="quarter" idx="12"/>
          </p:nvPr>
        </p:nvSpPr>
        <p:spPr/>
        <p:txBody>
          <a:bodyPr/>
          <a:lstStyle/>
          <a:p>
            <a:fld id="{856227C0-AD57-4F9B-BAE3-EEFB0D0EE427}" type="slidenum">
              <a:rPr lang="en-GB" smtClean="0"/>
              <a:pPr/>
              <a:t>16</a:t>
            </a:fld>
            <a:endParaRPr lang="en-GB"/>
          </a:p>
        </p:txBody>
      </p:sp>
    </p:spTree>
    <p:extLst>
      <p:ext uri="{BB962C8B-B14F-4D97-AF65-F5344CB8AC3E}">
        <p14:creationId xmlns:p14="http://schemas.microsoft.com/office/powerpoint/2010/main" val="27449435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a:t>Advancing social justice, promoting decent work</a:t>
            </a:r>
            <a:endParaRPr lang="en-GB" dirty="0"/>
          </a:p>
        </p:txBody>
      </p:sp>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a:xfrm>
            <a:off x="490538" y="461816"/>
            <a:ext cx="11210924" cy="720000"/>
          </a:xfrm>
          <a:solidFill>
            <a:schemeClr val="bg2"/>
          </a:solidFill>
        </p:spPr>
        <p:txBody>
          <a:bodyPr/>
          <a:lstStyle/>
          <a:p>
            <a:r>
              <a:rPr lang="en-US" sz="3200" dirty="0"/>
              <a:t>GHS label elements</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17</a:t>
            </a:fld>
            <a:endParaRPr lang="en-GB"/>
          </a:p>
        </p:txBody>
      </p:sp>
      <p:pic>
        <p:nvPicPr>
          <p:cNvPr id="14" name="Picture 13" descr="Diagram&#10;&#10;Description automatically generated with low confidence">
            <a:extLst>
              <a:ext uri="{FF2B5EF4-FFF2-40B4-BE49-F238E27FC236}">
                <a16:creationId xmlns:a16="http://schemas.microsoft.com/office/drawing/2014/main" id="{BCE9E975-CE4D-6342-958E-2DB2C6B990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1400" y="1674732"/>
            <a:ext cx="6479381" cy="4287980"/>
          </a:xfrm>
          <a:prstGeom prst="rect">
            <a:avLst/>
          </a:prstGeom>
        </p:spPr>
      </p:pic>
      <p:cxnSp>
        <p:nvCxnSpPr>
          <p:cNvPr id="20" name="Straight Connector 19">
            <a:extLst>
              <a:ext uri="{FF2B5EF4-FFF2-40B4-BE49-F238E27FC236}">
                <a16:creationId xmlns:a16="http://schemas.microsoft.com/office/drawing/2014/main" id="{401F012D-7DD7-B348-A2B3-F43BF978F66E}"/>
              </a:ext>
            </a:extLst>
          </p:cNvPr>
          <p:cNvCxnSpPr>
            <a:cxnSpLocks/>
          </p:cNvCxnSpPr>
          <p:nvPr/>
        </p:nvCxnSpPr>
        <p:spPr>
          <a:xfrm>
            <a:off x="2302667" y="2076807"/>
            <a:ext cx="1215444" cy="0"/>
          </a:xfrm>
          <a:prstGeom prst="line">
            <a:avLst/>
          </a:prstGeom>
          <a:ln w="69850"/>
        </p:spPr>
        <p:style>
          <a:lnRef idx="3">
            <a:schemeClr val="accent2"/>
          </a:lnRef>
          <a:fillRef idx="0">
            <a:schemeClr val="accent2"/>
          </a:fillRef>
          <a:effectRef idx="2">
            <a:schemeClr val="accent2"/>
          </a:effectRef>
          <a:fontRef idx="minor">
            <a:schemeClr val="tx1"/>
          </a:fontRef>
        </p:style>
      </p:cxnSp>
      <p:sp>
        <p:nvSpPr>
          <p:cNvPr id="22" name="TextBox 21">
            <a:extLst>
              <a:ext uri="{FF2B5EF4-FFF2-40B4-BE49-F238E27FC236}">
                <a16:creationId xmlns:a16="http://schemas.microsoft.com/office/drawing/2014/main" id="{15F1B754-E689-3741-88A6-191FE7C7DE1D}"/>
              </a:ext>
            </a:extLst>
          </p:cNvPr>
          <p:cNvSpPr txBox="1"/>
          <p:nvPr/>
        </p:nvSpPr>
        <p:spPr>
          <a:xfrm>
            <a:off x="430501" y="1932806"/>
            <a:ext cx="1719262" cy="430887"/>
          </a:xfrm>
          <a:prstGeom prst="rect">
            <a:avLst/>
          </a:prstGeom>
          <a:solidFill>
            <a:schemeClr val="accent2">
              <a:lumMod val="20000"/>
              <a:lumOff val="80000"/>
            </a:schemeClr>
          </a:solidFill>
          <a:ln>
            <a:noFill/>
          </a:ln>
        </p:spPr>
        <p:txBody>
          <a:bodyPr wrap="square" rtlCol="0" anchor="ctr">
            <a:spAutoFit/>
          </a:bodyPr>
          <a:lstStyle/>
          <a:p>
            <a:pPr algn="ctr"/>
            <a:r>
              <a:rPr lang="en-US" sz="2200" dirty="0"/>
              <a:t>Signal word</a:t>
            </a:r>
          </a:p>
        </p:txBody>
      </p:sp>
      <p:sp>
        <p:nvSpPr>
          <p:cNvPr id="23" name="TextBox 22">
            <a:extLst>
              <a:ext uri="{FF2B5EF4-FFF2-40B4-BE49-F238E27FC236}">
                <a16:creationId xmlns:a16="http://schemas.microsoft.com/office/drawing/2014/main" id="{3A673449-8B43-E14A-ADE6-7D0262BD5AC0}"/>
              </a:ext>
            </a:extLst>
          </p:cNvPr>
          <p:cNvSpPr txBox="1"/>
          <p:nvPr/>
        </p:nvSpPr>
        <p:spPr>
          <a:xfrm>
            <a:off x="202541" y="4019713"/>
            <a:ext cx="1719262" cy="769441"/>
          </a:xfrm>
          <a:prstGeom prst="rect">
            <a:avLst/>
          </a:prstGeom>
          <a:solidFill>
            <a:schemeClr val="accent2">
              <a:lumMod val="20000"/>
              <a:lumOff val="80000"/>
            </a:schemeClr>
          </a:solidFill>
          <a:ln>
            <a:noFill/>
          </a:ln>
        </p:spPr>
        <p:txBody>
          <a:bodyPr wrap="square" rtlCol="0" anchor="ctr">
            <a:spAutoFit/>
          </a:bodyPr>
          <a:lstStyle/>
          <a:p>
            <a:pPr algn="ctr"/>
            <a:r>
              <a:rPr lang="en-US" sz="2200" dirty="0"/>
              <a:t>Hazard pictograms</a:t>
            </a:r>
          </a:p>
        </p:txBody>
      </p:sp>
      <p:cxnSp>
        <p:nvCxnSpPr>
          <p:cNvPr id="26" name="Straight Connector 25">
            <a:extLst>
              <a:ext uri="{FF2B5EF4-FFF2-40B4-BE49-F238E27FC236}">
                <a16:creationId xmlns:a16="http://schemas.microsoft.com/office/drawing/2014/main" id="{83A35EF4-E50C-A44A-812B-DE04B18BD091}"/>
              </a:ext>
            </a:extLst>
          </p:cNvPr>
          <p:cNvCxnSpPr>
            <a:cxnSpLocks/>
          </p:cNvCxnSpPr>
          <p:nvPr/>
        </p:nvCxnSpPr>
        <p:spPr>
          <a:xfrm>
            <a:off x="2018294" y="4442534"/>
            <a:ext cx="1215444" cy="0"/>
          </a:xfrm>
          <a:prstGeom prst="line">
            <a:avLst/>
          </a:prstGeom>
          <a:ln w="69850"/>
        </p:spPr>
        <p:style>
          <a:lnRef idx="3">
            <a:schemeClr val="accent2"/>
          </a:lnRef>
          <a:fillRef idx="0">
            <a:schemeClr val="accent2"/>
          </a:fillRef>
          <a:effectRef idx="2">
            <a:schemeClr val="accent2"/>
          </a:effectRef>
          <a:fontRef idx="minor">
            <a:schemeClr val="tx1"/>
          </a:fontRef>
        </p:style>
      </p:cxnSp>
      <p:cxnSp>
        <p:nvCxnSpPr>
          <p:cNvPr id="27" name="Straight Connector 26">
            <a:extLst>
              <a:ext uri="{FF2B5EF4-FFF2-40B4-BE49-F238E27FC236}">
                <a16:creationId xmlns:a16="http://schemas.microsoft.com/office/drawing/2014/main" id="{191DB349-825D-0B4F-8B79-15C45C54C746}"/>
              </a:ext>
            </a:extLst>
          </p:cNvPr>
          <p:cNvCxnSpPr>
            <a:cxnSpLocks/>
          </p:cNvCxnSpPr>
          <p:nvPr/>
        </p:nvCxnSpPr>
        <p:spPr>
          <a:xfrm>
            <a:off x="8500190" y="2076807"/>
            <a:ext cx="1215444" cy="0"/>
          </a:xfrm>
          <a:prstGeom prst="line">
            <a:avLst/>
          </a:prstGeom>
          <a:ln w="69850"/>
        </p:spPr>
        <p:style>
          <a:lnRef idx="3">
            <a:schemeClr val="accent2"/>
          </a:lnRef>
          <a:fillRef idx="0">
            <a:schemeClr val="accent2"/>
          </a:fillRef>
          <a:effectRef idx="2">
            <a:schemeClr val="accent2"/>
          </a:effectRef>
          <a:fontRef idx="minor">
            <a:schemeClr val="tx1"/>
          </a:fontRef>
        </p:style>
      </p:cxnSp>
      <p:cxnSp>
        <p:nvCxnSpPr>
          <p:cNvPr id="28" name="Straight Connector 27">
            <a:extLst>
              <a:ext uri="{FF2B5EF4-FFF2-40B4-BE49-F238E27FC236}">
                <a16:creationId xmlns:a16="http://schemas.microsoft.com/office/drawing/2014/main" id="{40CCC094-5E8E-6E41-A732-7CFFC988EFF1}"/>
              </a:ext>
            </a:extLst>
          </p:cNvPr>
          <p:cNvCxnSpPr>
            <a:cxnSpLocks/>
          </p:cNvCxnSpPr>
          <p:nvPr/>
        </p:nvCxnSpPr>
        <p:spPr>
          <a:xfrm>
            <a:off x="8500190" y="2935642"/>
            <a:ext cx="1215444" cy="0"/>
          </a:xfrm>
          <a:prstGeom prst="line">
            <a:avLst/>
          </a:prstGeom>
          <a:ln w="69850"/>
        </p:spPr>
        <p:style>
          <a:lnRef idx="3">
            <a:schemeClr val="accent2"/>
          </a:lnRef>
          <a:fillRef idx="0">
            <a:schemeClr val="accent2"/>
          </a:fillRef>
          <a:effectRef idx="2">
            <a:schemeClr val="accent2"/>
          </a:effectRef>
          <a:fontRef idx="minor">
            <a:schemeClr val="tx1"/>
          </a:fontRef>
        </p:style>
      </p:cxnSp>
      <p:cxnSp>
        <p:nvCxnSpPr>
          <p:cNvPr id="29" name="Straight Connector 28">
            <a:extLst>
              <a:ext uri="{FF2B5EF4-FFF2-40B4-BE49-F238E27FC236}">
                <a16:creationId xmlns:a16="http://schemas.microsoft.com/office/drawing/2014/main" id="{ECC32BA1-859B-F54C-9684-C8F7C3F41AC1}"/>
              </a:ext>
            </a:extLst>
          </p:cNvPr>
          <p:cNvCxnSpPr>
            <a:cxnSpLocks/>
          </p:cNvCxnSpPr>
          <p:nvPr/>
        </p:nvCxnSpPr>
        <p:spPr>
          <a:xfrm>
            <a:off x="8688309" y="4328233"/>
            <a:ext cx="1027325" cy="0"/>
          </a:xfrm>
          <a:prstGeom prst="line">
            <a:avLst/>
          </a:prstGeom>
          <a:ln w="69850"/>
        </p:spPr>
        <p:style>
          <a:lnRef idx="3">
            <a:schemeClr val="accent2"/>
          </a:lnRef>
          <a:fillRef idx="0">
            <a:schemeClr val="accent2"/>
          </a:fillRef>
          <a:effectRef idx="2">
            <a:schemeClr val="accent2"/>
          </a:effectRef>
          <a:fontRef idx="minor">
            <a:schemeClr val="tx1"/>
          </a:fontRef>
        </p:style>
      </p:cxnSp>
      <p:cxnSp>
        <p:nvCxnSpPr>
          <p:cNvPr id="30" name="Straight Connector 29">
            <a:extLst>
              <a:ext uri="{FF2B5EF4-FFF2-40B4-BE49-F238E27FC236}">
                <a16:creationId xmlns:a16="http://schemas.microsoft.com/office/drawing/2014/main" id="{F8815DD7-7F38-7D42-8BB7-8234FDCAD6B3}"/>
              </a:ext>
            </a:extLst>
          </p:cNvPr>
          <p:cNvCxnSpPr>
            <a:cxnSpLocks/>
          </p:cNvCxnSpPr>
          <p:nvPr/>
        </p:nvCxnSpPr>
        <p:spPr>
          <a:xfrm>
            <a:off x="8575015" y="5602642"/>
            <a:ext cx="1215444" cy="0"/>
          </a:xfrm>
          <a:prstGeom prst="line">
            <a:avLst/>
          </a:prstGeom>
          <a:ln w="69850"/>
        </p:spPr>
        <p:style>
          <a:lnRef idx="3">
            <a:schemeClr val="accent2"/>
          </a:lnRef>
          <a:fillRef idx="0">
            <a:schemeClr val="accent2"/>
          </a:fillRef>
          <a:effectRef idx="2">
            <a:schemeClr val="accent2"/>
          </a:effectRef>
          <a:fontRef idx="minor">
            <a:schemeClr val="tx1"/>
          </a:fontRef>
        </p:style>
      </p:cxnSp>
      <p:sp>
        <p:nvSpPr>
          <p:cNvPr id="31" name="TextBox 30">
            <a:extLst>
              <a:ext uri="{FF2B5EF4-FFF2-40B4-BE49-F238E27FC236}">
                <a16:creationId xmlns:a16="http://schemas.microsoft.com/office/drawing/2014/main" id="{0A50EE86-44B5-D943-A75C-2ED335442116}"/>
              </a:ext>
            </a:extLst>
          </p:cNvPr>
          <p:cNvSpPr txBox="1"/>
          <p:nvPr/>
        </p:nvSpPr>
        <p:spPr>
          <a:xfrm>
            <a:off x="9804881" y="1692086"/>
            <a:ext cx="1719262" cy="769441"/>
          </a:xfrm>
          <a:prstGeom prst="rect">
            <a:avLst/>
          </a:prstGeom>
          <a:solidFill>
            <a:schemeClr val="accent2">
              <a:lumMod val="20000"/>
              <a:lumOff val="80000"/>
            </a:schemeClr>
          </a:solidFill>
          <a:ln>
            <a:noFill/>
          </a:ln>
        </p:spPr>
        <p:txBody>
          <a:bodyPr wrap="square" rtlCol="0" anchor="ctr">
            <a:spAutoFit/>
          </a:bodyPr>
          <a:lstStyle/>
          <a:p>
            <a:pPr algn="ctr"/>
            <a:r>
              <a:rPr lang="en-US" sz="2200" dirty="0"/>
              <a:t>Product name</a:t>
            </a:r>
          </a:p>
        </p:txBody>
      </p:sp>
      <p:sp>
        <p:nvSpPr>
          <p:cNvPr id="32" name="TextBox 31">
            <a:extLst>
              <a:ext uri="{FF2B5EF4-FFF2-40B4-BE49-F238E27FC236}">
                <a16:creationId xmlns:a16="http://schemas.microsoft.com/office/drawing/2014/main" id="{BAFF1FDB-3011-0348-ABFF-A0604F14DBCF}"/>
              </a:ext>
            </a:extLst>
          </p:cNvPr>
          <p:cNvSpPr txBox="1"/>
          <p:nvPr/>
        </p:nvSpPr>
        <p:spPr>
          <a:xfrm>
            <a:off x="9860889" y="4028469"/>
            <a:ext cx="1945347" cy="769441"/>
          </a:xfrm>
          <a:prstGeom prst="rect">
            <a:avLst/>
          </a:prstGeom>
          <a:solidFill>
            <a:schemeClr val="accent2">
              <a:lumMod val="20000"/>
              <a:lumOff val="80000"/>
            </a:schemeClr>
          </a:solidFill>
          <a:ln>
            <a:noFill/>
          </a:ln>
        </p:spPr>
        <p:txBody>
          <a:bodyPr wrap="square" rtlCol="0" anchor="ctr">
            <a:spAutoFit/>
          </a:bodyPr>
          <a:lstStyle/>
          <a:p>
            <a:pPr algn="ctr"/>
            <a:r>
              <a:rPr lang="en-US" sz="2200" dirty="0"/>
              <a:t>Precautionary statements</a:t>
            </a:r>
          </a:p>
        </p:txBody>
      </p:sp>
      <p:sp>
        <p:nvSpPr>
          <p:cNvPr id="33" name="TextBox 32">
            <a:extLst>
              <a:ext uri="{FF2B5EF4-FFF2-40B4-BE49-F238E27FC236}">
                <a16:creationId xmlns:a16="http://schemas.microsoft.com/office/drawing/2014/main" id="{432244D5-D41B-0E47-96B0-436FEEA9F714}"/>
              </a:ext>
            </a:extLst>
          </p:cNvPr>
          <p:cNvSpPr txBox="1"/>
          <p:nvPr/>
        </p:nvSpPr>
        <p:spPr>
          <a:xfrm>
            <a:off x="9903752" y="5250777"/>
            <a:ext cx="1945347" cy="769441"/>
          </a:xfrm>
          <a:prstGeom prst="rect">
            <a:avLst/>
          </a:prstGeom>
          <a:solidFill>
            <a:schemeClr val="accent2">
              <a:lumMod val="20000"/>
              <a:lumOff val="80000"/>
            </a:schemeClr>
          </a:solidFill>
          <a:ln>
            <a:noFill/>
          </a:ln>
        </p:spPr>
        <p:txBody>
          <a:bodyPr wrap="square" rtlCol="0" anchor="ctr">
            <a:spAutoFit/>
          </a:bodyPr>
          <a:lstStyle/>
          <a:p>
            <a:pPr algn="ctr"/>
            <a:r>
              <a:rPr lang="en-US" sz="2200" dirty="0"/>
              <a:t>Manufacturer info</a:t>
            </a:r>
          </a:p>
        </p:txBody>
      </p:sp>
      <p:sp>
        <p:nvSpPr>
          <p:cNvPr id="35" name="TextBox 34">
            <a:extLst>
              <a:ext uri="{FF2B5EF4-FFF2-40B4-BE49-F238E27FC236}">
                <a16:creationId xmlns:a16="http://schemas.microsoft.com/office/drawing/2014/main" id="{B4DD721C-A487-3242-9952-AA53A6780A3C}"/>
              </a:ext>
            </a:extLst>
          </p:cNvPr>
          <p:cNvSpPr txBox="1"/>
          <p:nvPr/>
        </p:nvSpPr>
        <p:spPr>
          <a:xfrm>
            <a:off x="9804881" y="2647874"/>
            <a:ext cx="1719262" cy="769441"/>
          </a:xfrm>
          <a:prstGeom prst="rect">
            <a:avLst/>
          </a:prstGeom>
          <a:solidFill>
            <a:schemeClr val="accent2">
              <a:lumMod val="20000"/>
              <a:lumOff val="80000"/>
            </a:schemeClr>
          </a:solidFill>
          <a:ln>
            <a:noFill/>
          </a:ln>
        </p:spPr>
        <p:txBody>
          <a:bodyPr wrap="square" rtlCol="0" anchor="ctr">
            <a:spAutoFit/>
          </a:bodyPr>
          <a:lstStyle/>
          <a:p>
            <a:pPr algn="ctr"/>
            <a:r>
              <a:rPr lang="en-US" sz="2200" dirty="0"/>
              <a:t>Hazard statements</a:t>
            </a:r>
          </a:p>
        </p:txBody>
      </p:sp>
    </p:spTree>
    <p:extLst>
      <p:ext uri="{BB962C8B-B14F-4D97-AF65-F5344CB8AC3E}">
        <p14:creationId xmlns:p14="http://schemas.microsoft.com/office/powerpoint/2010/main" val="22728786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a:xfrm>
            <a:off x="705938" y="1303931"/>
            <a:ext cx="11210924" cy="720000"/>
          </a:xfrm>
          <a:solidFill>
            <a:schemeClr val="bg1"/>
          </a:solidFill>
        </p:spPr>
        <p:txBody>
          <a:bodyPr/>
          <a:lstStyle/>
          <a:p>
            <a:r>
              <a:rPr lang="en-US" sz="3200" dirty="0"/>
              <a:t>GHS pictograms</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18</a:t>
            </a:fld>
            <a:endParaRPr lang="en-GB"/>
          </a:p>
        </p:txBody>
      </p:sp>
      <p:pic>
        <p:nvPicPr>
          <p:cNvPr id="9" name="Picture 8">
            <a:extLst>
              <a:ext uri="{FF2B5EF4-FFF2-40B4-BE49-F238E27FC236}">
                <a16:creationId xmlns:a16="http://schemas.microsoft.com/office/drawing/2014/main" id="{FB3C6E36-DE3F-8347-884A-2ADB54F596D9}"/>
              </a:ext>
            </a:extLst>
          </p:cNvPr>
          <p:cNvPicPr>
            <a:picLocks noChangeAspect="1"/>
          </p:cNvPicPr>
          <p:nvPr/>
        </p:nvPicPr>
        <p:blipFill>
          <a:blip r:embed="rId3"/>
          <a:stretch>
            <a:fillRect/>
          </a:stretch>
        </p:blipFill>
        <p:spPr>
          <a:xfrm>
            <a:off x="5556000" y="1116661"/>
            <a:ext cx="5605462" cy="5183133"/>
          </a:xfrm>
          <a:prstGeom prst="rect">
            <a:avLst/>
          </a:prstGeom>
        </p:spPr>
      </p:pic>
      <p:sp>
        <p:nvSpPr>
          <p:cNvPr id="10" name="Rectangle 9">
            <a:extLst>
              <a:ext uri="{FF2B5EF4-FFF2-40B4-BE49-F238E27FC236}">
                <a16:creationId xmlns:a16="http://schemas.microsoft.com/office/drawing/2014/main" id="{0E915C39-3D33-2242-AAAE-C2ADFBB81089}"/>
              </a:ext>
            </a:extLst>
          </p:cNvPr>
          <p:cNvSpPr/>
          <p:nvPr/>
        </p:nvSpPr>
        <p:spPr>
          <a:xfrm>
            <a:off x="705938" y="2460176"/>
            <a:ext cx="4310062" cy="3323987"/>
          </a:xfrm>
          <a:prstGeom prst="rect">
            <a:avLst/>
          </a:prstGeom>
        </p:spPr>
        <p:txBody>
          <a:bodyPr wrap="square">
            <a:spAutoFit/>
          </a:bodyPr>
          <a:lstStyle/>
          <a:p>
            <a:pPr marL="252000" lvl="2" indent="-252000">
              <a:spcBef>
                <a:spcPts val="600"/>
              </a:spcBef>
              <a:spcAft>
                <a:spcPts val="600"/>
              </a:spcAft>
              <a:buClr>
                <a:srgbClr val="FA3C4B"/>
              </a:buClr>
              <a:buSzPct val="70000"/>
              <a:buFont typeface="Wingdings 3" panose="05040102010807070707" pitchFamily="18" charset="2"/>
              <a:buChar char=""/>
            </a:pPr>
            <a:r>
              <a:rPr lang="en-GB" sz="2000" dirty="0">
                <a:solidFill>
                  <a:srgbClr val="230050"/>
                </a:solidFill>
              </a:rPr>
              <a:t>Hazard symbols are standard symbols used in the GHS.</a:t>
            </a:r>
          </a:p>
          <a:p>
            <a:pPr marL="252000" lvl="2" indent="-252000">
              <a:spcBef>
                <a:spcPts val="600"/>
              </a:spcBef>
              <a:spcAft>
                <a:spcPts val="600"/>
              </a:spcAft>
              <a:buClr>
                <a:srgbClr val="FA3C4B"/>
              </a:buClr>
              <a:buSzPct val="70000"/>
              <a:buFont typeface="Wingdings 3" panose="05040102010807070707" pitchFamily="18" charset="2"/>
              <a:buChar char=""/>
            </a:pPr>
            <a:r>
              <a:rPr lang="en-GB" sz="2000" dirty="0">
                <a:solidFill>
                  <a:srgbClr val="230050"/>
                </a:solidFill>
              </a:rPr>
              <a:t>Used on chemical labels and safety data sheets. </a:t>
            </a:r>
          </a:p>
          <a:p>
            <a:pPr marL="252000" lvl="2" indent="-252000">
              <a:spcBef>
                <a:spcPts val="600"/>
              </a:spcBef>
              <a:spcAft>
                <a:spcPts val="600"/>
              </a:spcAft>
              <a:buClr>
                <a:srgbClr val="FA3C4B"/>
              </a:buClr>
              <a:buSzPct val="70000"/>
              <a:buFont typeface="Wingdings 3" panose="05040102010807070707" pitchFamily="18" charset="2"/>
              <a:buChar char=""/>
            </a:pPr>
            <a:r>
              <a:rPr lang="en-GB" sz="2000" dirty="0">
                <a:solidFill>
                  <a:srgbClr val="230050"/>
                </a:solidFill>
              </a:rPr>
              <a:t>Used to alert users of risks and precautionary steps needed.</a:t>
            </a:r>
          </a:p>
          <a:p>
            <a:pPr marL="252000" lvl="2" indent="-252000">
              <a:spcBef>
                <a:spcPts val="600"/>
              </a:spcBef>
              <a:spcAft>
                <a:spcPts val="600"/>
              </a:spcAft>
              <a:buClr>
                <a:srgbClr val="FA3C4B"/>
              </a:buClr>
              <a:buSzPct val="70000"/>
              <a:buFont typeface="Wingdings 3" panose="05040102010807070707" pitchFamily="18" charset="2"/>
              <a:buChar char=""/>
            </a:pPr>
            <a:r>
              <a:rPr lang="en-GB" sz="2000" dirty="0">
                <a:solidFill>
                  <a:srgbClr val="230050"/>
                </a:solidFill>
              </a:rPr>
              <a:t>Consist of black symbols on a white background with a red diamond-shaped border.</a:t>
            </a:r>
            <a:endParaRPr lang="en-US" sz="2000" dirty="0"/>
          </a:p>
        </p:txBody>
      </p:sp>
    </p:spTree>
    <p:extLst>
      <p:ext uri="{BB962C8B-B14F-4D97-AF65-F5344CB8AC3E}">
        <p14:creationId xmlns:p14="http://schemas.microsoft.com/office/powerpoint/2010/main" val="2191119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Some examples of hazards and pictograms</a:t>
            </a:r>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19</a:t>
            </a:fld>
            <a:endParaRPr lang="en-GB"/>
          </a:p>
        </p:txBody>
      </p:sp>
      <p:pic>
        <p:nvPicPr>
          <p:cNvPr id="13" name="Picture 5" descr="Image result for GHS">
            <a:extLst>
              <a:ext uri="{FF2B5EF4-FFF2-40B4-BE49-F238E27FC236}">
                <a16:creationId xmlns:a16="http://schemas.microsoft.com/office/drawing/2014/main" id="{78791E91-152A-6D48-B0CA-1C2047F9683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6300"/>
          <a:stretch/>
        </p:blipFill>
        <p:spPr bwMode="auto">
          <a:xfrm>
            <a:off x="1394459" y="1914360"/>
            <a:ext cx="8983981" cy="4138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5450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Synergies between the ILS and the GHS</a:t>
            </a:r>
            <a:endParaRPr lang="en-GB" dirty="0"/>
          </a:p>
        </p:txBody>
      </p:sp>
      <p:sp>
        <p:nvSpPr>
          <p:cNvPr id="3" name="Content Placeholder 2"/>
          <p:cNvSpPr>
            <a:spLocks noGrp="1"/>
          </p:cNvSpPr>
          <p:nvPr>
            <p:ph idx="1"/>
          </p:nvPr>
        </p:nvSpPr>
        <p:spPr>
          <a:xfrm>
            <a:off x="490538" y="1951830"/>
            <a:ext cx="11210924" cy="3482975"/>
          </a:xfrm>
        </p:spPr>
        <p:txBody>
          <a:bodyPr/>
          <a:lstStyle/>
          <a:p>
            <a:r>
              <a:rPr lang="en-US" dirty="0"/>
              <a:t>Many ILO instruments, including conventions, recommendations and codes of practice have clear synergies with the GHS. </a:t>
            </a:r>
          </a:p>
          <a:p>
            <a:pPr lvl="1"/>
            <a:r>
              <a:rPr lang="en-US" dirty="0"/>
              <a:t>The GHS is relevant for the implementation of over 25 ILO conventions, recommendations and codes of practice:</a:t>
            </a:r>
          </a:p>
          <a:p>
            <a:pPr lvl="2"/>
            <a:r>
              <a:rPr lang="en-US" b="1" dirty="0"/>
              <a:t>Chemicals Convention, 1990 (No. 170): </a:t>
            </a:r>
            <a:r>
              <a:rPr lang="en-US" dirty="0"/>
              <a:t>includes obligations for ratifying states that cover components of the GHS such as classification, labelling and provision of SDS.</a:t>
            </a:r>
          </a:p>
          <a:p>
            <a:pPr lvl="2"/>
            <a:r>
              <a:rPr lang="en-US" b="1" dirty="0"/>
              <a:t>Convention on Major Industrial Accidents (No. 174): </a:t>
            </a:r>
            <a:r>
              <a:rPr lang="en-US" dirty="0"/>
              <a:t>includes provisions on requiring hazard identification and training.</a:t>
            </a:r>
          </a:p>
          <a:p>
            <a:pPr lvl="2"/>
            <a:r>
              <a:rPr lang="en-US" dirty="0"/>
              <a:t>The GHS is fundamental for the objectives of ILS for specific hazardous substances and sectors including </a:t>
            </a:r>
            <a:r>
              <a:rPr lang="en-US" b="1" dirty="0"/>
              <a:t>asbestos</a:t>
            </a:r>
            <a:r>
              <a:rPr lang="en-US" dirty="0"/>
              <a:t> (Convention No. 162), </a:t>
            </a:r>
            <a:r>
              <a:rPr lang="en-US" b="1" dirty="0"/>
              <a:t>carcinogens in general </a:t>
            </a:r>
            <a:r>
              <a:rPr lang="en-US" dirty="0"/>
              <a:t>(Convention No. 139), </a:t>
            </a:r>
            <a:r>
              <a:rPr lang="en-US" b="1" dirty="0"/>
              <a:t>agriculture</a:t>
            </a:r>
            <a:r>
              <a:rPr lang="en-US" dirty="0"/>
              <a:t> (Convention No. 184), </a:t>
            </a:r>
            <a:r>
              <a:rPr lang="en-US" b="1" dirty="0"/>
              <a:t>mining</a:t>
            </a:r>
            <a:r>
              <a:rPr lang="en-US" dirty="0"/>
              <a:t> (Convention No. 176) and </a:t>
            </a:r>
            <a:r>
              <a:rPr lang="en-US" b="1" dirty="0"/>
              <a:t>construction </a:t>
            </a:r>
            <a:r>
              <a:rPr lang="en-US" dirty="0"/>
              <a:t>(Convention No. 167).</a:t>
            </a:r>
          </a:p>
          <a:p>
            <a:r>
              <a:rPr lang="en-US" dirty="0"/>
              <a:t>By implementing the GHS, States work toward fulfilling obligations in ILS, at the same time by ratifying and implementing many ILS, States work toward fulfilling obligations of the GHS.</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6" name="Slide Number Placeholder 5"/>
          <p:cNvSpPr>
            <a:spLocks noGrp="1"/>
          </p:cNvSpPr>
          <p:nvPr>
            <p:ph type="sldNum" sz="quarter" idx="12"/>
          </p:nvPr>
        </p:nvSpPr>
        <p:spPr/>
        <p:txBody>
          <a:bodyPr/>
          <a:lstStyle/>
          <a:p>
            <a:fld id="{856227C0-AD57-4F9B-BAE3-EEFB0D0EE427}" type="slidenum">
              <a:rPr lang="en-GB" smtClean="0"/>
              <a:t>20</a:t>
            </a:fld>
            <a:endParaRPr lang="en-GB"/>
          </a:p>
        </p:txBody>
      </p:sp>
    </p:spTree>
    <p:extLst>
      <p:ext uri="{BB962C8B-B14F-4D97-AF65-F5344CB8AC3E}">
        <p14:creationId xmlns:p14="http://schemas.microsoft.com/office/powerpoint/2010/main" val="26963869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9" y="513846"/>
            <a:ext cx="11210924" cy="720000"/>
          </a:xfrm>
          <a:solidFill>
            <a:schemeClr val="bg1"/>
          </a:solidFill>
        </p:spPr>
        <p:txBody>
          <a:bodyPr anchor="ctr"/>
          <a:lstStyle/>
          <a:p>
            <a:r>
              <a:rPr lang="en-US" sz="3200" dirty="0"/>
              <a:t>Synergies between the GHS and ILS</a:t>
            </a:r>
            <a:endParaRPr lang="en-GB" sz="3200" dirty="0"/>
          </a:p>
        </p:txBody>
      </p:sp>
      <p:pic>
        <p:nvPicPr>
          <p:cNvPr id="7" name="Content Placeholder 6"/>
          <p:cNvPicPr>
            <a:picLocks noGrp="1" noChangeAspect="1"/>
          </p:cNvPicPr>
          <p:nvPr>
            <p:ph idx="1"/>
          </p:nvPr>
        </p:nvPicPr>
        <p:blipFill>
          <a:blip r:embed="rId2"/>
          <a:stretch>
            <a:fillRect/>
          </a:stretch>
        </p:blipFill>
        <p:spPr>
          <a:xfrm>
            <a:off x="2683668" y="1233846"/>
            <a:ext cx="6323171" cy="4886686"/>
          </a:xfrm>
          <a:prstGeom prst="rect">
            <a:avLst/>
          </a:prstGeom>
          <a:ln>
            <a:noFill/>
          </a:ln>
          <a:effectLst/>
        </p:spPr>
      </p:pic>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21</a:t>
            </a:fld>
            <a:endParaRPr lang="en-GB"/>
          </a:p>
        </p:txBody>
      </p:sp>
    </p:spTree>
    <p:extLst>
      <p:ext uri="{BB962C8B-B14F-4D97-AF65-F5344CB8AC3E}">
        <p14:creationId xmlns:p14="http://schemas.microsoft.com/office/powerpoint/2010/main" val="19584832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9" y="517898"/>
            <a:ext cx="11210924" cy="720000"/>
          </a:xfrm>
          <a:solidFill>
            <a:schemeClr val="bg1"/>
          </a:solidFill>
        </p:spPr>
        <p:txBody>
          <a:bodyPr anchor="ctr"/>
          <a:lstStyle/>
          <a:p>
            <a:r>
              <a:rPr lang="en-US" sz="3200" dirty="0"/>
              <a:t>Synergies between the GHS and ILS</a:t>
            </a:r>
            <a:endParaRPr lang="en-GB" sz="3200"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22</a:t>
            </a:fld>
            <a:endParaRPr lang="en-GB"/>
          </a:p>
        </p:txBody>
      </p:sp>
      <p:pic>
        <p:nvPicPr>
          <p:cNvPr id="9" name="Picture 8">
            <a:extLst>
              <a:ext uri="{FF2B5EF4-FFF2-40B4-BE49-F238E27FC236}">
                <a16:creationId xmlns:a16="http://schemas.microsoft.com/office/drawing/2014/main" id="{E83F77A2-E957-9D46-AA5E-54CF0C6C241A}"/>
              </a:ext>
            </a:extLst>
          </p:cNvPr>
          <p:cNvPicPr>
            <a:picLocks noChangeAspect="1"/>
          </p:cNvPicPr>
          <p:nvPr/>
        </p:nvPicPr>
        <p:blipFill>
          <a:blip r:embed="rId2"/>
          <a:stretch>
            <a:fillRect/>
          </a:stretch>
        </p:blipFill>
        <p:spPr>
          <a:xfrm>
            <a:off x="2553623" y="1344254"/>
            <a:ext cx="6613237" cy="4886691"/>
          </a:xfrm>
          <a:prstGeom prst="rect">
            <a:avLst/>
          </a:prstGeom>
          <a:ln>
            <a:noFill/>
          </a:ln>
          <a:effectLst/>
        </p:spPr>
      </p:pic>
    </p:spTree>
    <p:extLst>
      <p:ext uri="{BB962C8B-B14F-4D97-AF65-F5344CB8AC3E}">
        <p14:creationId xmlns:p14="http://schemas.microsoft.com/office/powerpoint/2010/main" val="13458422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ILO report on GHS in the world of work: </a:t>
            </a:r>
            <a:br>
              <a:rPr lang="en-US" sz="3200" dirty="0"/>
            </a:br>
            <a:r>
              <a:rPr lang="en-US" sz="3200" dirty="0"/>
              <a:t>Mapping synergies between ILO Instruments and the GHS</a:t>
            </a:r>
            <a:endParaRPr lang="en-GB" sz="3200" dirty="0"/>
          </a:p>
        </p:txBody>
      </p:sp>
      <p:sp>
        <p:nvSpPr>
          <p:cNvPr id="3" name="Content Placeholder 2"/>
          <p:cNvSpPr>
            <a:spLocks noGrp="1"/>
          </p:cNvSpPr>
          <p:nvPr>
            <p:ph sz="half" idx="1"/>
          </p:nvPr>
        </p:nvSpPr>
        <p:spPr>
          <a:xfrm>
            <a:off x="490538" y="2510703"/>
            <a:ext cx="5360400" cy="3482976"/>
          </a:xfrm>
        </p:spPr>
        <p:txBody>
          <a:bodyPr/>
          <a:lstStyle/>
          <a:p>
            <a:r>
              <a:rPr lang="en-US" dirty="0"/>
              <a:t>Overview</a:t>
            </a:r>
          </a:p>
          <a:p>
            <a:pPr lvl="2"/>
            <a:r>
              <a:rPr lang="en-US" dirty="0"/>
              <a:t>Introduction and Development of the GHS.</a:t>
            </a:r>
          </a:p>
          <a:p>
            <a:pPr lvl="2"/>
            <a:r>
              <a:rPr lang="en-US" dirty="0"/>
              <a:t>GHS and the world of work in the 21</a:t>
            </a:r>
            <a:r>
              <a:rPr lang="en-US" baseline="30000" dirty="0"/>
              <a:t>st</a:t>
            </a:r>
            <a:r>
              <a:rPr lang="en-US" dirty="0"/>
              <a:t> century.</a:t>
            </a:r>
          </a:p>
          <a:p>
            <a:pPr lvl="2"/>
            <a:r>
              <a:rPr lang="en-US" dirty="0"/>
              <a:t>Agricultural workers and pesticide labelling.</a:t>
            </a:r>
          </a:p>
          <a:p>
            <a:pPr lvl="2"/>
            <a:r>
              <a:rPr lang="en-US" dirty="0"/>
              <a:t>GHS in the garment sector.</a:t>
            </a:r>
          </a:p>
          <a:p>
            <a:pPr lvl="2"/>
            <a:r>
              <a:rPr lang="en-US" dirty="0"/>
              <a:t>The world of work as a driver of GHS development and implementation.</a:t>
            </a:r>
          </a:p>
          <a:p>
            <a:pPr lvl="2"/>
            <a:r>
              <a:rPr lang="en-US" dirty="0"/>
              <a:t>Synergies between ILS and GHS.</a:t>
            </a:r>
          </a:p>
          <a:p>
            <a:pPr lvl="2"/>
            <a:r>
              <a:rPr lang="en-US" dirty="0"/>
              <a:t>Includes an annex with ILO instruments which contain GHS elements.</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23</a:t>
            </a:fld>
            <a:endParaRPr lang="en-GB"/>
          </a:p>
        </p:txBody>
      </p:sp>
      <p:pic>
        <p:nvPicPr>
          <p:cNvPr id="12" name="Picture 11" descr="A picture containing chart&#10;&#10;Description automatically generated">
            <a:extLst>
              <a:ext uri="{FF2B5EF4-FFF2-40B4-BE49-F238E27FC236}">
                <a16:creationId xmlns:a16="http://schemas.microsoft.com/office/drawing/2014/main" id="{2E94F895-EFB2-1445-BF53-57EEA02571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94880" y="2393949"/>
            <a:ext cx="2471291" cy="3482976"/>
          </a:xfrm>
          <a:prstGeom prst="rect">
            <a:avLst/>
          </a:prstGeom>
        </p:spPr>
      </p:pic>
    </p:spTree>
    <p:extLst>
      <p:ext uri="{BB962C8B-B14F-4D97-AF65-F5344CB8AC3E}">
        <p14:creationId xmlns:p14="http://schemas.microsoft.com/office/powerpoint/2010/main" val="4078665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Areas for action</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7" y="2173811"/>
            <a:ext cx="10670925" cy="3733731"/>
          </a:xfrm>
        </p:spPr>
        <p:txBody>
          <a:bodyPr/>
          <a:lstStyle/>
          <a:p>
            <a:pPr lvl="2"/>
            <a:r>
              <a:rPr lang="en-GB" sz="2000" dirty="0"/>
              <a:t>All States should </a:t>
            </a:r>
            <a:r>
              <a:rPr lang="en-GB" sz="2000" b="1" dirty="0"/>
              <a:t>implement the GHS.</a:t>
            </a:r>
            <a:endParaRPr lang="en-GB" sz="2000" dirty="0"/>
          </a:p>
          <a:p>
            <a:pPr lvl="2"/>
            <a:r>
              <a:rPr lang="en-GB" sz="2000" dirty="0"/>
              <a:t>States should also </a:t>
            </a:r>
            <a:r>
              <a:rPr lang="en-GB" sz="2000" b="1" dirty="0"/>
              <a:t>ratify and implement Convention No. 170, Convention No. 174, Convention No. 155 and Convention No. 187.</a:t>
            </a:r>
          </a:p>
          <a:p>
            <a:pPr lvl="2"/>
            <a:r>
              <a:rPr lang="en-GB" sz="2000" dirty="0"/>
              <a:t>National labour authorities should consider </a:t>
            </a:r>
            <a:r>
              <a:rPr lang="en-GB" sz="2000" b="1" dirty="0"/>
              <a:t>enhancing international cooperation</a:t>
            </a:r>
            <a:r>
              <a:rPr lang="en-GB" sz="2000" dirty="0"/>
              <a:t>, both bilaterally and regionally. </a:t>
            </a:r>
          </a:p>
          <a:p>
            <a:pPr lvl="2"/>
            <a:r>
              <a:rPr lang="en-GB" sz="2000" dirty="0"/>
              <a:t>Businesses should </a:t>
            </a:r>
            <a:r>
              <a:rPr lang="en-GB" sz="2000" b="1" dirty="0"/>
              <a:t>ensure that hazard communication and training procedures are GHS compliant </a:t>
            </a:r>
            <a:r>
              <a:rPr lang="en-GB" sz="2000" dirty="0"/>
              <a:t>and consider including due diligence responsibilities.</a:t>
            </a:r>
          </a:p>
          <a:p>
            <a:pPr lvl="2"/>
            <a:r>
              <a:rPr lang="en-GB" sz="2000" dirty="0"/>
              <a:t>Employers should </a:t>
            </a:r>
            <a:r>
              <a:rPr lang="en-GB" sz="2000" b="1" dirty="0"/>
              <a:t>ensure that chemical hazard information is available in workplaces</a:t>
            </a:r>
            <a:r>
              <a:rPr lang="en-GB" sz="2000" dirty="0"/>
              <a:t> and workers are properly trained.</a:t>
            </a:r>
          </a:p>
          <a:p>
            <a:pPr lvl="2"/>
            <a:r>
              <a:rPr lang="en-GB" sz="2000" dirty="0"/>
              <a:t>Governments, employers organizations and workers organizations should </a:t>
            </a:r>
            <a:r>
              <a:rPr lang="en-GB" sz="2000" b="1" dirty="0"/>
              <a:t>engage in social dialogue on GHS implementation.</a:t>
            </a:r>
            <a:endParaRPr lang="en-US" sz="2000"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24</a:t>
            </a:fld>
            <a:endParaRPr lang="en-GB"/>
          </a:p>
        </p:txBody>
      </p:sp>
    </p:spTree>
    <p:extLst>
      <p:ext uri="{BB962C8B-B14F-4D97-AF65-F5344CB8AC3E}">
        <p14:creationId xmlns:p14="http://schemas.microsoft.com/office/powerpoint/2010/main" val="22672145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Case study: The GHS in the garment sector in Vietnam</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8" y="2434220"/>
            <a:ext cx="11210923" cy="3991780"/>
          </a:xfrm>
        </p:spPr>
        <p:txBody>
          <a:bodyPr/>
          <a:lstStyle/>
          <a:p>
            <a:pPr lvl="2">
              <a:spcAft>
                <a:spcPts val="600"/>
              </a:spcAft>
              <a:buClr>
                <a:srgbClr val="FA3C4B"/>
              </a:buClr>
            </a:pPr>
            <a:r>
              <a:rPr lang="en-GB" sz="2100" dirty="0"/>
              <a:t>The garment sector utilizes many different types of hazardous chemicals in its operations.</a:t>
            </a:r>
          </a:p>
          <a:p>
            <a:pPr lvl="2">
              <a:spcAft>
                <a:spcPts val="600"/>
              </a:spcAft>
              <a:buClr>
                <a:srgbClr val="FA3C4B"/>
              </a:buClr>
            </a:pPr>
            <a:r>
              <a:rPr lang="en-GB" sz="2100" dirty="0"/>
              <a:t>In 2012, prior to implementation of the GHS, chemical labelling was not standardised in factories:</a:t>
            </a:r>
          </a:p>
          <a:p>
            <a:pPr marL="742950" lvl="1" indent="-285750" algn="just">
              <a:lnSpc>
                <a:spcPct val="110000"/>
              </a:lnSpc>
              <a:spcBef>
                <a:spcPts val="0"/>
              </a:spcBef>
              <a:spcAft>
                <a:spcPts val="0"/>
              </a:spcAft>
              <a:buClr>
                <a:srgbClr val="FF0000"/>
              </a:buClr>
              <a:buFont typeface="Arial" panose="020B0604020202020204" pitchFamily="34" charset="0"/>
              <a:buChar char="•"/>
            </a:pPr>
            <a:r>
              <a:rPr lang="en-GB" sz="2100" dirty="0"/>
              <a:t>Containers were not labelled with contents in a third of the factories.</a:t>
            </a:r>
          </a:p>
          <a:p>
            <a:pPr marL="742950" lvl="1" indent="-285750" algn="just">
              <a:lnSpc>
                <a:spcPct val="110000"/>
              </a:lnSpc>
              <a:spcBef>
                <a:spcPts val="0"/>
              </a:spcBef>
              <a:spcAft>
                <a:spcPts val="0"/>
              </a:spcAft>
              <a:buClr>
                <a:srgbClr val="FF0000"/>
              </a:buClr>
              <a:buFont typeface="Arial" panose="020B0604020202020204" pitchFamily="34" charset="0"/>
              <a:buChar char="•"/>
            </a:pPr>
            <a:r>
              <a:rPr lang="en-GB" sz="2100" dirty="0"/>
              <a:t>Hazard pictograms were not indicated on secondary containers in most factories.</a:t>
            </a:r>
          </a:p>
          <a:p>
            <a:pPr marL="742950" lvl="1" indent="-285750" algn="just">
              <a:lnSpc>
                <a:spcPct val="110000"/>
              </a:lnSpc>
              <a:spcBef>
                <a:spcPts val="0"/>
              </a:spcBef>
              <a:spcAft>
                <a:spcPts val="0"/>
              </a:spcAft>
              <a:buClr>
                <a:srgbClr val="FF0000"/>
              </a:buClr>
              <a:buFont typeface="Arial" panose="020B0604020202020204" pitchFamily="34" charset="0"/>
              <a:buChar char="•"/>
            </a:pPr>
            <a:r>
              <a:rPr lang="en-GB" sz="2100" dirty="0"/>
              <a:t>Other defects: wrong chemical on the label, chemicals stored in water bottles, the wrong pictogram was used or pictogram was missing.</a:t>
            </a:r>
          </a:p>
          <a:p>
            <a:pPr lvl="2">
              <a:spcAft>
                <a:spcPts val="600"/>
              </a:spcAft>
              <a:buClr>
                <a:srgbClr val="FA3C4B"/>
              </a:buClr>
            </a:pPr>
            <a:r>
              <a:rPr lang="en-GB" sz="2100" dirty="0"/>
              <a:t>Since 2016, Vietnam has fully implemented the GHS through legislation. </a:t>
            </a:r>
          </a:p>
          <a:p>
            <a:pPr lvl="2">
              <a:spcAft>
                <a:spcPts val="600"/>
              </a:spcAft>
              <a:buClr>
                <a:srgbClr val="FA3C4B"/>
              </a:buClr>
            </a:pPr>
            <a:r>
              <a:rPr lang="en-GB" sz="2100" dirty="0"/>
              <a:t>However, practical application of the GHS can take time after reform, with manufactures having existing stocks of chemicals with old labels.</a:t>
            </a:r>
          </a:p>
          <a:p>
            <a:pPr marL="742950" lvl="1" indent="-285750" algn="just">
              <a:lnSpc>
                <a:spcPct val="110000"/>
              </a:lnSpc>
              <a:spcBef>
                <a:spcPts val="0"/>
              </a:spcBef>
              <a:spcAft>
                <a:spcPts val="0"/>
              </a:spcAft>
              <a:buClr>
                <a:srgbClr val="FF0000"/>
              </a:buClr>
              <a:buFont typeface="Arial" panose="020B0604020202020204" pitchFamily="34" charset="0"/>
              <a:buChar char="•"/>
            </a:pPr>
            <a:endParaRPr lang="en-GB" sz="2000" dirty="0"/>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F72BB922-CFAB-D84D-AFE4-CD770642F8A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25</a:t>
            </a:fld>
            <a:endParaRPr lang="en-GB"/>
          </a:p>
        </p:txBody>
      </p:sp>
    </p:spTree>
    <p:extLst>
      <p:ext uri="{BB962C8B-B14F-4D97-AF65-F5344CB8AC3E}">
        <p14:creationId xmlns:p14="http://schemas.microsoft.com/office/powerpoint/2010/main" val="13290875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lumMod val="10000"/>
            <a:lumOff val="9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2AD-0CD6-CF4C-87DF-840DDE5A5B3F}"/>
              </a:ext>
            </a:extLst>
          </p:cNvPr>
          <p:cNvSpPr>
            <a:spLocks noGrp="1"/>
          </p:cNvSpPr>
          <p:nvPr>
            <p:ph type="title"/>
          </p:nvPr>
        </p:nvSpPr>
        <p:spPr/>
        <p:txBody>
          <a:bodyPr/>
          <a:lstStyle/>
          <a:p>
            <a:r>
              <a:rPr lang="en-US" sz="3200" dirty="0"/>
              <a:t>Case study: The GHS in the garment sector in Vietnam</a:t>
            </a:r>
          </a:p>
        </p:txBody>
      </p:sp>
      <p:sp>
        <p:nvSpPr>
          <p:cNvPr id="3" name="Content Placeholder 2">
            <a:extLst>
              <a:ext uri="{FF2B5EF4-FFF2-40B4-BE49-F238E27FC236}">
                <a16:creationId xmlns:a16="http://schemas.microsoft.com/office/drawing/2014/main" id="{609D8AE7-C846-6447-8596-5D4731C68CF4}"/>
              </a:ext>
            </a:extLst>
          </p:cNvPr>
          <p:cNvSpPr>
            <a:spLocks noGrp="1"/>
          </p:cNvSpPr>
          <p:nvPr>
            <p:ph sz="half" idx="1"/>
          </p:nvPr>
        </p:nvSpPr>
        <p:spPr>
          <a:xfrm>
            <a:off x="490538" y="2447925"/>
            <a:ext cx="11210923" cy="3933243"/>
          </a:xfrm>
        </p:spPr>
        <p:txBody>
          <a:bodyPr/>
          <a:lstStyle/>
          <a:p>
            <a:pPr lvl="2">
              <a:spcAft>
                <a:spcPts val="600"/>
              </a:spcAft>
              <a:buClr>
                <a:srgbClr val="FA3C4B"/>
              </a:buClr>
            </a:pPr>
            <a:r>
              <a:rPr lang="en-GB" dirty="0"/>
              <a:t>The ILO/IFC Better Work program was developed to monitor conditions in garment factories and conduct assessments on factory compliance with national legislation and international labour standards. </a:t>
            </a:r>
          </a:p>
          <a:p>
            <a:pPr lvl="2">
              <a:spcAft>
                <a:spcPts val="600"/>
              </a:spcAft>
              <a:buClr>
                <a:srgbClr val="FA3C4B"/>
              </a:buClr>
            </a:pPr>
            <a:r>
              <a:rPr lang="en-GB" dirty="0"/>
              <a:t>The program worked with Vietnamese authorities and businesses to provide regular individual advisory visits to participating factories to help them improve working conditions, as well as joint classroom training sessions (including on chemical management). </a:t>
            </a:r>
          </a:p>
          <a:p>
            <a:pPr lvl="2">
              <a:spcAft>
                <a:spcPts val="600"/>
              </a:spcAft>
              <a:buClr>
                <a:srgbClr val="FA3C4B"/>
              </a:buClr>
            </a:pPr>
            <a:r>
              <a:rPr lang="en-GB" dirty="0"/>
              <a:t>The advisory visits and training cover aspects such as chemical management systems, the role of OSH, good practices on labelling and SDS and restricted substances lists.</a:t>
            </a:r>
          </a:p>
          <a:p>
            <a:pPr lvl="2">
              <a:spcAft>
                <a:spcPts val="600"/>
              </a:spcAft>
              <a:buClr>
                <a:srgbClr val="FA3C4B"/>
              </a:buClr>
            </a:pPr>
            <a:r>
              <a:rPr lang="en-GB" dirty="0"/>
              <a:t>By 2018 significant progress was achieved in GHS implementation in the Vietnamese garment sector.</a:t>
            </a:r>
          </a:p>
          <a:p>
            <a:pPr lvl="2">
              <a:spcAft>
                <a:spcPts val="600"/>
              </a:spcAft>
              <a:buClr>
                <a:srgbClr val="FA3C4B"/>
              </a:buClr>
            </a:pPr>
            <a:r>
              <a:rPr lang="en-GB" dirty="0"/>
              <a:t>Non-compliance related to chemical labelling and SDS concerns were significantly reduced.</a:t>
            </a:r>
          </a:p>
          <a:p>
            <a:pPr lvl="2">
              <a:spcAft>
                <a:spcPts val="600"/>
              </a:spcAft>
              <a:buClr>
                <a:srgbClr val="FA3C4B"/>
              </a:buClr>
            </a:pPr>
            <a:r>
              <a:rPr lang="en-GB" dirty="0"/>
              <a:t>The experience illustrates the potential of the labour sector to be a critical partner in GHS implementation and highlights the potential for expanding this good practice to other countries and regions. </a:t>
            </a:r>
          </a:p>
          <a:p>
            <a:pPr lvl="2">
              <a:spcAft>
                <a:spcPts val="600"/>
              </a:spcAft>
              <a:buClr>
                <a:srgbClr val="FA3C4B"/>
              </a:buClr>
            </a:pPr>
            <a:endParaRPr lang="en-GB" dirty="0"/>
          </a:p>
          <a:p>
            <a:pPr marL="285750" indent="-285750">
              <a:buFont typeface="Arial" panose="020B0604020202020204" pitchFamily="34" charset="0"/>
              <a:buChar char="•"/>
            </a:pPr>
            <a:endParaRPr lang="en-US" dirty="0"/>
          </a:p>
        </p:txBody>
      </p:sp>
      <p:sp>
        <p:nvSpPr>
          <p:cNvPr id="4" name="Date Placeholder 3">
            <a:extLst>
              <a:ext uri="{FF2B5EF4-FFF2-40B4-BE49-F238E27FC236}">
                <a16:creationId xmlns:a16="http://schemas.microsoft.com/office/drawing/2014/main" id="{6D8C65C6-9B77-A448-8996-36D14F718984}"/>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A53E29FE-778A-2440-9226-64E74CDC5B7B}"/>
              </a:ext>
            </a:extLst>
          </p:cNvPr>
          <p:cNvSpPr>
            <a:spLocks noGrp="1"/>
          </p:cNvSpPr>
          <p:nvPr>
            <p:ph type="sldNum" sz="quarter" idx="12"/>
          </p:nvPr>
        </p:nvSpPr>
        <p:spPr/>
        <p:txBody>
          <a:bodyPr/>
          <a:lstStyle/>
          <a:p>
            <a:fld id="{856227C0-AD57-4F9B-BAE3-EEFB0D0EE427}" type="slidenum">
              <a:rPr lang="en-GB" smtClean="0"/>
              <a:t>26</a:t>
            </a:fld>
            <a:endParaRPr lang="en-GB"/>
          </a:p>
        </p:txBody>
      </p:sp>
    </p:spTree>
    <p:extLst>
      <p:ext uri="{BB962C8B-B14F-4D97-AF65-F5344CB8AC3E}">
        <p14:creationId xmlns:p14="http://schemas.microsoft.com/office/powerpoint/2010/main" val="2529845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1C7E15-D2A8-A948-A39F-04C1EB06EA60}"/>
              </a:ext>
            </a:extLst>
          </p:cNvPr>
          <p:cNvSpPr>
            <a:spLocks noGrp="1"/>
          </p:cNvSpPr>
          <p:nvPr>
            <p:ph type="title"/>
          </p:nvPr>
        </p:nvSpPr>
        <p:spPr>
          <a:xfrm>
            <a:off x="490538" y="1186302"/>
            <a:ext cx="11210924" cy="720000"/>
          </a:xfrm>
        </p:spPr>
        <p:txBody>
          <a:bodyPr/>
          <a:lstStyle/>
          <a:p>
            <a:r>
              <a:rPr lang="en-US" sz="3200" dirty="0">
                <a:solidFill>
                  <a:srgbClr val="1C2BBC"/>
                </a:solidFill>
              </a:rPr>
              <a:t>Key ILO resources</a:t>
            </a:r>
          </a:p>
        </p:txBody>
      </p:sp>
      <p:sp>
        <p:nvSpPr>
          <p:cNvPr id="3" name="Content Placeholder 2">
            <a:extLst>
              <a:ext uri="{FF2B5EF4-FFF2-40B4-BE49-F238E27FC236}">
                <a16:creationId xmlns:a16="http://schemas.microsoft.com/office/drawing/2014/main" id="{7AF0A77A-05EC-D843-B88C-99DB6E0424C3}"/>
              </a:ext>
            </a:extLst>
          </p:cNvPr>
          <p:cNvSpPr>
            <a:spLocks noGrp="1"/>
          </p:cNvSpPr>
          <p:nvPr>
            <p:ph idx="1"/>
          </p:nvPr>
        </p:nvSpPr>
        <p:spPr>
          <a:xfrm>
            <a:off x="490538" y="1906302"/>
            <a:ext cx="11210924" cy="3970623"/>
          </a:xfrm>
        </p:spPr>
        <p:txBody>
          <a:bodyPr/>
          <a:lstStyle/>
          <a:p>
            <a:pPr lvl="2">
              <a:spcAft>
                <a:spcPts val="600"/>
              </a:spcAft>
              <a:buClr>
                <a:srgbClr val="FA3C4B"/>
              </a:buClr>
            </a:pPr>
            <a:r>
              <a:rPr lang="en-GB" sz="1700" dirty="0">
                <a:hlinkClick r:id="rId3"/>
              </a:rPr>
              <a:t>The GHS in the world of work: Mapping synergies between ILO Instruments and the Globally Harmonized System of Classification and Labelling of Chemicals (GHS)</a:t>
            </a:r>
            <a:r>
              <a:rPr lang="en-GB" sz="1700" dirty="0"/>
              <a:t>.</a:t>
            </a:r>
            <a:endParaRPr lang="en-GB" sz="1700" dirty="0">
              <a:hlinkClick r:id="rId4"/>
            </a:endParaRPr>
          </a:p>
          <a:p>
            <a:pPr lvl="2">
              <a:spcAft>
                <a:spcPts val="600"/>
              </a:spcAft>
              <a:buClr>
                <a:srgbClr val="FA3C4B"/>
              </a:buClr>
            </a:pPr>
            <a:r>
              <a:rPr lang="en-GB" sz="1700" dirty="0">
                <a:hlinkClick r:id="rId4"/>
              </a:rPr>
              <a:t>Exposure to hazardous chemicals at work and resulting health impacts: A global review (2021)</a:t>
            </a:r>
            <a:r>
              <a:rPr lang="en-GB" sz="1700" dirty="0"/>
              <a:t>.</a:t>
            </a:r>
          </a:p>
          <a:p>
            <a:pPr lvl="2">
              <a:spcAft>
                <a:spcPts val="600"/>
              </a:spcAft>
              <a:buClr>
                <a:srgbClr val="FA3C4B"/>
              </a:buClr>
            </a:pPr>
            <a:r>
              <a:rPr lang="en-GB" sz="1700" dirty="0">
                <a:hlinkClick r:id="rId5"/>
              </a:rPr>
              <a:t>ILO Instruments on Chemical Safety – Analysis and synergies with other international frameworks on the sound management of chemicals (2020)</a:t>
            </a:r>
            <a:r>
              <a:rPr lang="en-GB" sz="1700" dirty="0"/>
              <a:t>.</a:t>
            </a:r>
          </a:p>
          <a:p>
            <a:pPr lvl="2">
              <a:spcAft>
                <a:spcPts val="600"/>
              </a:spcAft>
              <a:buClr>
                <a:srgbClr val="FA3C4B"/>
              </a:buClr>
            </a:pPr>
            <a:r>
              <a:rPr lang="en-GB" sz="1700" dirty="0">
                <a:hlinkClick r:id="rId6"/>
              </a:rPr>
              <a:t>The Sound Management of Chemicals and Waste in the World of Work (2019)</a:t>
            </a:r>
            <a:r>
              <a:rPr lang="en-GB" sz="1700" dirty="0"/>
              <a:t>.</a:t>
            </a:r>
          </a:p>
          <a:p>
            <a:pPr lvl="2">
              <a:spcAft>
                <a:spcPts val="600"/>
              </a:spcAft>
              <a:buClr>
                <a:srgbClr val="FA3C4B"/>
              </a:buClr>
            </a:pPr>
            <a:r>
              <a:rPr lang="en-GB" sz="1700" dirty="0">
                <a:hlinkClick r:id="rId7"/>
              </a:rPr>
              <a:t>All You Need to Know: Convention No. 170</a:t>
            </a:r>
            <a:r>
              <a:rPr lang="en-GB" sz="1700" dirty="0"/>
              <a:t>.</a:t>
            </a:r>
          </a:p>
          <a:p>
            <a:pPr lvl="2">
              <a:spcAft>
                <a:spcPts val="600"/>
              </a:spcAft>
              <a:buClr>
                <a:srgbClr val="FA3C4B"/>
              </a:buClr>
            </a:pPr>
            <a:r>
              <a:rPr lang="en-GB" sz="1700" dirty="0">
                <a:hlinkClick r:id="rId8"/>
              </a:rPr>
              <a:t>Guidelines on occupational safety and health management systems (2001)</a:t>
            </a:r>
            <a:r>
              <a:rPr lang="en-GB" sz="1700" dirty="0"/>
              <a:t>.</a:t>
            </a:r>
          </a:p>
          <a:p>
            <a:pPr lvl="2">
              <a:spcAft>
                <a:spcPts val="600"/>
              </a:spcAft>
              <a:buClr>
                <a:srgbClr val="FA3C4B"/>
              </a:buClr>
            </a:pPr>
            <a:r>
              <a:rPr lang="en-GB" sz="1700" dirty="0">
                <a:hlinkClick r:id="rId9"/>
              </a:rPr>
              <a:t>Major hazard control: A practical manual (1993)</a:t>
            </a:r>
            <a:r>
              <a:rPr lang="en-GB" sz="1700" dirty="0"/>
              <a:t>.</a:t>
            </a:r>
          </a:p>
          <a:p>
            <a:pPr lvl="2">
              <a:spcAft>
                <a:spcPts val="600"/>
              </a:spcAft>
              <a:buClr>
                <a:srgbClr val="FA3C4B"/>
              </a:buClr>
            </a:pPr>
            <a:r>
              <a:rPr lang="en-GB" sz="1700" dirty="0">
                <a:hlinkClick r:id="rId10"/>
              </a:rPr>
              <a:t>Safety in the use of chemicals at work: code of practice (1991)</a:t>
            </a:r>
            <a:r>
              <a:rPr lang="en-GB" sz="1700" dirty="0"/>
              <a:t>.</a:t>
            </a:r>
          </a:p>
          <a:p>
            <a:pPr lvl="2">
              <a:spcAft>
                <a:spcPts val="600"/>
              </a:spcAft>
              <a:buClr>
                <a:srgbClr val="FA3C4B"/>
              </a:buClr>
            </a:pPr>
            <a:r>
              <a:rPr lang="en-GB" sz="1700" dirty="0">
                <a:hlinkClick r:id="rId11"/>
              </a:rPr>
              <a:t>Prevention of major industrial accidents: code of practice (1991)</a:t>
            </a:r>
            <a:r>
              <a:rPr lang="en-GB" sz="1700" dirty="0"/>
              <a:t>.</a:t>
            </a:r>
          </a:p>
          <a:p>
            <a:pPr lvl="2">
              <a:spcAft>
                <a:spcPts val="600"/>
              </a:spcAft>
              <a:buClr>
                <a:srgbClr val="FA3C4B"/>
              </a:buClr>
            </a:pPr>
            <a:r>
              <a:rPr lang="en-GB" sz="1700" dirty="0">
                <a:hlinkClick r:id="rId12"/>
              </a:rPr>
              <a:t>ILO indicators of progress in implementing SAICM (2021)</a:t>
            </a:r>
            <a:r>
              <a:rPr lang="en-GB" sz="1700" dirty="0"/>
              <a:t>.</a:t>
            </a:r>
          </a:p>
          <a:p>
            <a:pPr lvl="2">
              <a:spcAft>
                <a:spcPts val="600"/>
              </a:spcAft>
              <a:buClr>
                <a:srgbClr val="FA3C4B"/>
              </a:buClr>
            </a:pPr>
            <a:endParaRPr lang="en-GB" dirty="0"/>
          </a:p>
        </p:txBody>
      </p:sp>
      <p:sp>
        <p:nvSpPr>
          <p:cNvPr id="4" name="Date Placeholder 3">
            <a:extLst>
              <a:ext uri="{FF2B5EF4-FFF2-40B4-BE49-F238E27FC236}">
                <a16:creationId xmlns:a16="http://schemas.microsoft.com/office/drawing/2014/main" id="{217A5870-7924-BB47-BAE4-DF62B585864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noFill/>
                <a:effectLst/>
                <a:uLnTx/>
                <a:uFillTx/>
                <a:latin typeface="Arial" panose="020B0604020202020204"/>
                <a:ea typeface="+mn-ea"/>
                <a:cs typeface="+mn-cs"/>
              </a:rPr>
              <a:t>Date: Monday / 01 / October / 2019</a:t>
            </a:r>
          </a:p>
        </p:txBody>
      </p:sp>
      <p:sp>
        <p:nvSpPr>
          <p:cNvPr id="7" name="TextBox 6">
            <a:extLst>
              <a:ext uri="{FF2B5EF4-FFF2-40B4-BE49-F238E27FC236}">
                <a16:creationId xmlns:a16="http://schemas.microsoft.com/office/drawing/2014/main" id="{84AC3080-014E-1C47-858D-02244AABAC42}"/>
              </a:ext>
            </a:extLst>
          </p:cNvPr>
          <p:cNvSpPr txBox="1"/>
          <p:nvPr/>
        </p:nvSpPr>
        <p:spPr>
          <a:xfrm>
            <a:off x="0" y="1423195"/>
            <a:ext cx="415553" cy="483107"/>
          </a:xfrm>
          <a:prstGeom prst="rect">
            <a:avLst/>
          </a:prstGeom>
          <a:solidFill>
            <a:schemeClr val="bg2"/>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230050"/>
              </a:solidFill>
              <a:effectLst/>
              <a:uLnTx/>
              <a:uFillTx/>
              <a:latin typeface="Arial" panose="020B0604020202020204"/>
              <a:ea typeface="+mn-ea"/>
              <a:cs typeface="+mn-cs"/>
            </a:endParaRPr>
          </a:p>
        </p:txBody>
      </p:sp>
    </p:spTree>
    <p:extLst>
      <p:ext uri="{BB962C8B-B14F-4D97-AF65-F5344CB8AC3E}">
        <p14:creationId xmlns:p14="http://schemas.microsoft.com/office/powerpoint/2010/main" val="789960599"/>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3908A712D7AA418D95BFCC0ECE245F" ma:contentTypeVersion="16" ma:contentTypeDescription="Create a new document." ma:contentTypeScope="" ma:versionID="bde8a0f58ab94e9838442c6c1c4a27e7">
  <xsd:schema xmlns:xsd="http://www.w3.org/2001/XMLSchema" xmlns:xs="http://www.w3.org/2001/XMLSchema" xmlns:p="http://schemas.microsoft.com/office/2006/metadata/properties" xmlns:ns2="18f9ac08-cad0-4069-9cc9-ad6597f5f3a5" xmlns:ns3="8f68b5b3-e33a-4795-8620-9e287973ee67" xmlns:ns4="2118e9f4-83e0-430e-8618-3d02343c48a9" targetNamespace="http://schemas.microsoft.com/office/2006/metadata/properties" ma:root="true" ma:fieldsID="cde372a217dc6628b2a54a20ff746c26" ns2:_="" ns3:_="" ns4:_="">
    <xsd:import namespace="18f9ac08-cad0-4069-9cc9-ad6597f5f3a5"/>
    <xsd:import namespace="8f68b5b3-e33a-4795-8620-9e287973ee67"/>
    <xsd:import namespace="2118e9f4-83e0-430e-8618-3d02343c48a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8f9ac08-cad0-4069-9cc9-ad6597f5f3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932b82f-ee1f-4246-9d44-c1f8cdfbe54f"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f68b5b3-e33a-4795-8620-9e287973ee67"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118e9f4-83e0-430e-8618-3d02343c48a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a99bea5c-8ec8-4b88-9319-e51098983805}" ma:internalName="TaxCatchAll" ma:showField="CatchAllData" ma:web="8f68b5b3-e33a-4795-8620-9e287973ee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8f9ac08-cad0-4069-9cc9-ad6597f5f3a5">
      <Terms xmlns="http://schemas.microsoft.com/office/infopath/2007/PartnerControls"/>
    </lcf76f155ced4ddcb4097134ff3c332f>
    <TaxCatchAll xmlns="2118e9f4-83e0-430e-8618-3d02343c48a9" xsi:nil="true"/>
  </documentManagement>
</p:properties>
</file>

<file path=customXml/itemProps1.xml><?xml version="1.0" encoding="utf-8"?>
<ds:datastoreItem xmlns:ds="http://schemas.openxmlformats.org/officeDocument/2006/customXml" ds:itemID="{9E64853A-DA05-4EF5-8CA9-94EABBF50F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8f9ac08-cad0-4069-9cc9-ad6597f5f3a5"/>
    <ds:schemaRef ds:uri="8f68b5b3-e33a-4795-8620-9e287973ee67"/>
    <ds:schemaRef ds:uri="2118e9f4-83e0-430e-8618-3d02343c48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BA310E3-5DD1-4832-B1D1-34C93920D134}">
  <ds:schemaRefs>
    <ds:schemaRef ds:uri="http://schemas.microsoft.com/sharepoint/v3/contenttype/forms"/>
  </ds:schemaRefs>
</ds:datastoreItem>
</file>

<file path=customXml/itemProps3.xml><?xml version="1.0" encoding="utf-8"?>
<ds:datastoreItem xmlns:ds="http://schemas.openxmlformats.org/officeDocument/2006/customXml" ds:itemID="{912D63EA-F240-46D5-9A00-0850F4476DB3}">
  <ds:schemaRefs>
    <ds:schemaRef ds:uri="http://schemas.openxmlformats.org/package/2006/metadata/core-properties"/>
    <ds:schemaRef ds:uri="http://schemas.microsoft.com/office/2006/documentManagement/types"/>
    <ds:schemaRef ds:uri="2118e9f4-83e0-430e-8618-3d02343c48a9"/>
    <ds:schemaRef ds:uri="http://purl.org/dc/elements/1.1/"/>
    <ds:schemaRef ds:uri="http://schemas.microsoft.com/office/2006/metadata/properties"/>
    <ds:schemaRef ds:uri="8f68b5b3-e33a-4795-8620-9e287973ee67"/>
    <ds:schemaRef ds:uri="http://schemas.microsoft.com/office/infopath/2007/PartnerControls"/>
    <ds:schemaRef ds:uri="http://purl.org/dc/terms/"/>
    <ds:schemaRef ds:uri="18f9ac08-cad0-4069-9cc9-ad6597f5f3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English+PowerPoint+Presentation (1)</Template>
  <TotalTime>0</TotalTime>
  <Words>3902</Words>
  <Application>Microsoft Office PowerPoint</Application>
  <PresentationFormat>Widescreen</PresentationFormat>
  <Paragraphs>319</Paragraphs>
  <Slides>27</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Wingdings 3</vt:lpstr>
      <vt:lpstr>ILO 2020</vt:lpstr>
      <vt:lpstr>Intro to Chemical Safety</vt:lpstr>
      <vt:lpstr>Session objectives</vt:lpstr>
      <vt:lpstr>What is the GHS and why was it created?</vt:lpstr>
      <vt:lpstr>Question:</vt:lpstr>
      <vt:lpstr>Preventable accidents</vt:lpstr>
      <vt:lpstr>What is the GHS?</vt:lpstr>
      <vt:lpstr>What is the GHS?</vt:lpstr>
      <vt:lpstr>Case study: Agricultural works and pesticide labelling in Punjab</vt:lpstr>
      <vt:lpstr>Why is the GHS needed?</vt:lpstr>
      <vt:lpstr>History of the GHS</vt:lpstr>
      <vt:lpstr>History of the GHS</vt:lpstr>
      <vt:lpstr>Global GHS implementation status</vt:lpstr>
      <vt:lpstr>GHS partnership: ILO, UNITAR and OECD</vt:lpstr>
      <vt:lpstr>GHS partnership: ILO, UNITAR and OECD</vt:lpstr>
      <vt:lpstr>GHS partnership: ILO, UNITAR and OECD</vt:lpstr>
      <vt:lpstr>What does a GHS label look like? </vt:lpstr>
      <vt:lpstr>GHS label elements</vt:lpstr>
      <vt:lpstr>GHS pictograms</vt:lpstr>
      <vt:lpstr>Some examples of hazards and pictograms</vt:lpstr>
      <vt:lpstr>Synergies between the ILS and the GHS</vt:lpstr>
      <vt:lpstr>Synergies between the GHS and ILS</vt:lpstr>
      <vt:lpstr>Synergies between the GHS and ILS</vt:lpstr>
      <vt:lpstr>ILO report on GHS in the world of work:  Mapping synergies between ILO Instruments and the GHS</vt:lpstr>
      <vt:lpstr>Areas for action</vt:lpstr>
      <vt:lpstr>Case study: The GHS in the garment sector in Vietnam</vt:lpstr>
      <vt:lpstr>Case study: The GHS in the garment sector in Vietnam</vt:lpstr>
      <vt:lpstr>Key ILO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Lacye Groening</dc:creator>
  <cp:lastModifiedBy>OSH Team</cp:lastModifiedBy>
  <cp:revision>221</cp:revision>
  <dcterms:created xsi:type="dcterms:W3CDTF">2020-07-16T09:23:55Z</dcterms:created>
  <dcterms:modified xsi:type="dcterms:W3CDTF">2023-03-14T14:46:45Z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0x010100B23908A712D7AA418D95BFCC0ECE245F</vt:lpwstr>
  </property>
  <property fmtid="{D5CDD505-2E9C-101B-9397-08002B2CF9AE}" pid="3" name="MediaServiceImageTags">
    <vt:lpwstr/>
  </property>
</Properties>
</file>