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handoutMasterIdLst>
    <p:handoutMasterId r:id="rId12"/>
  </p:handoutMasterIdLst>
  <p:sldIdLst>
    <p:sldId id="257" r:id="rId5"/>
    <p:sldId id="258" r:id="rId6"/>
    <p:sldId id="267" r:id="rId7"/>
    <p:sldId id="268" r:id="rId8"/>
    <p:sldId id="262" r:id="rId9"/>
    <p:sldId id="264" r:id="rId10"/>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03" autoAdjust="0"/>
    <p:restoredTop sz="89698" autoAdjust="0"/>
  </p:normalViewPr>
  <p:slideViewPr>
    <p:cSldViewPr snapToGrid="0">
      <p:cViewPr varScale="1">
        <p:scale>
          <a:sx n="73" d="100"/>
          <a:sy n="73" d="100"/>
        </p:scale>
        <p:origin x="1147" y="4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marcelocsegovia\Desktop\G20_Youth_2023\G20_YE_country_info_17MAY2023%20data&amp;graph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CEA-430F-A844-34ECD5D674E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CEA-430F-A844-34ECD5D674E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CEA-430F-A844-34ECD5D674EC}"/>
              </c:ext>
            </c:extLst>
          </c:dPt>
          <c:dLbls>
            <c:dLbl>
              <c:idx val="0"/>
              <c:layout>
                <c:manualLayout>
                  <c:x val="-0.21371391076115487"/>
                  <c:y val="1.963535176819039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CEA-430F-A844-34ECD5D674EC}"/>
                </c:ext>
              </c:extLst>
            </c:dLbl>
            <c:dLbl>
              <c:idx val="1"/>
              <c:layout>
                <c:manualLayout>
                  <c:x val="0.22055387607799026"/>
                  <c:y val="-6.741899217481991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CEA-430F-A844-34ECD5D674EC}"/>
                </c:ext>
              </c:extLst>
            </c:dLbl>
            <c:dLbl>
              <c:idx val="2"/>
              <c:layout>
                <c:manualLayout>
                  <c:x val="4.0205383025920444E-2"/>
                  <c:y val="0.120028953235347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CEA-430F-A844-34ECD5D674EC}"/>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('Graphs WF'!$A$4,'Graphs WF'!$A$17,'Graphs WF'!$A$32)</c:f>
              <c:strCache>
                <c:ptCount val="3"/>
                <c:pt idx="0">
                  <c:v>Improving education and skills of youth (labour supply)</c:v>
                </c:pt>
                <c:pt idx="1">
                  <c:v>Improving youth employment (labour demand)</c:v>
                </c:pt>
                <c:pt idx="2">
                  <c:v>Mixed initiatives (combining supply and demand measures)</c:v>
                </c:pt>
              </c:strCache>
            </c:strRef>
          </c:cat>
          <c:val>
            <c:numRef>
              <c:f>('Graphs WF'!$B$4,'Graphs WF'!$B$17,'Graphs WF'!$B$32)</c:f>
              <c:numCache>
                <c:formatCode>0.0</c:formatCode>
                <c:ptCount val="3"/>
                <c:pt idx="0">
                  <c:v>44</c:v>
                </c:pt>
                <c:pt idx="1">
                  <c:v>50</c:v>
                </c:pt>
                <c:pt idx="2" formatCode="General">
                  <c:v>7</c:v>
                </c:pt>
              </c:numCache>
            </c:numRef>
          </c:val>
          <c:extLst>
            <c:ext xmlns:c16="http://schemas.microsoft.com/office/drawing/2014/chart" uri="{C3380CC4-5D6E-409C-BE32-E72D297353CC}">
              <c16:uniqueId val="{00000006-FCEA-430F-A844-34ECD5D674E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9DDDDA-0926-475F-97C9-7E1FB7421F93}"/>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8FEAE86-B84A-46D4-A92F-C203BB043C23}"/>
              </a:ext>
            </a:extLst>
          </p:cNvPr>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E435A6F9-8728-421D-B60F-E7E0388F5EEA}" type="datetimeFigureOut">
              <a:rPr lang="en-US" smtClean="0"/>
              <a:t>7/10/2023</a:t>
            </a:fld>
            <a:endParaRPr lang="en-US"/>
          </a:p>
        </p:txBody>
      </p:sp>
      <p:sp>
        <p:nvSpPr>
          <p:cNvPr id="4" name="Footer Placeholder 3">
            <a:extLst>
              <a:ext uri="{FF2B5EF4-FFF2-40B4-BE49-F238E27FC236}">
                <a16:creationId xmlns:a16="http://schemas.microsoft.com/office/drawing/2014/main" id="{26ECA018-FAAF-4CE3-94C3-888958D16588}"/>
              </a:ext>
            </a:extLst>
          </p:cNvPr>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F5067C0-60CD-445F-8D57-E477E2BF2454}"/>
              </a:ext>
            </a:extLst>
          </p:cNvPr>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0B3B4F80-F285-4CE3-9B47-B1561ECC6649}" type="slidenum">
              <a:rPr lang="en-US" smtClean="0"/>
              <a:t>‹#›</a:t>
            </a:fld>
            <a:endParaRPr lang="en-US"/>
          </a:p>
        </p:txBody>
      </p:sp>
    </p:spTree>
    <p:extLst>
      <p:ext uri="{BB962C8B-B14F-4D97-AF65-F5344CB8AC3E}">
        <p14:creationId xmlns:p14="http://schemas.microsoft.com/office/powerpoint/2010/main" val="4243807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D0D068C6-7325-408C-921E-B389FF684A63}" type="datetimeFigureOut">
              <a:rPr lang="en-GB" smtClean="0"/>
              <a:t>10/07/2023</a:t>
            </a:fld>
            <a:endParaRPr lang="en-GB"/>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a:t>
            </a:fld>
            <a:endParaRPr lang="en-GB"/>
          </a:p>
        </p:txBody>
      </p:sp>
    </p:spTree>
    <p:extLst>
      <p:ext uri="{BB962C8B-B14F-4D97-AF65-F5344CB8AC3E}">
        <p14:creationId xmlns:p14="http://schemas.microsoft.com/office/powerpoint/2010/main" val="2279158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Dear Ministers, let me start with a reminder of the commitment Leaders made in Antalya in 2015.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They agreed to </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reduce the share of young people who are most at risk of being permanently left behind in the </a:t>
            </a: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labour</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market by 15% by 2025.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They subsequently agreed that this would be monitored by focusing on the share of young people aged 15 to 29 who are Not in Employment, Education or Training (the soc-called NEET rate).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Achieving this target was rendered extremely challenging by the COVID-19 crisis.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 I will discuss further, the good news is that youth labour markets in advanced G20 countries have largely recovered from the economic impacts of the COVID-19 pandemic thanks to extensive fiscal responses, with more mixed results in emerging countries.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Nevertheless, young people have seen their long-term prospects scarred by the interruptions to employment and education, increasing inequalities.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Despite progress, policy options to support youth employment in G20 countries are increasingly facing reduced fiscal spaces and high debt levels.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Thus, the bottom line is that G20 countries faces multi-dimensional challenges in reaching the Antalya target and improving durably labour market prospects for all young people..</a:t>
            </a:r>
            <a:endParaRPr lang="es-ES_tradnl" dirty="0"/>
          </a:p>
        </p:txBody>
      </p:sp>
      <p:sp>
        <p:nvSpPr>
          <p:cNvPr id="4" name="Slide Number Placeholder 3"/>
          <p:cNvSpPr>
            <a:spLocks noGrp="1"/>
          </p:cNvSpPr>
          <p:nvPr>
            <p:ph type="sldNum" sz="quarter" idx="5"/>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810035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degree of progress in achieving the Antalya goal is assessed in this chart by comparing the actual decline in the NEET rate in each G20 economy between 2014 and 2022 with the required decline to reach the Antalya goal.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If the actual decline is greater than the required decline, the country/economy concerned is on track or ahead of schedule in reaching the goal.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can be illustrated with the situation in the 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Overall, 12 G20 economies out of 19 for which data are available were back on track in 2022 to meet the Antalya goal.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Progress in reaching the Antalya goal would have been even stronger in most G20 economies </a:t>
            </a:r>
            <a:r>
              <a:rPr lang="en-US" dirty="0" err="1"/>
              <a:t>iif</a:t>
            </a:r>
            <a:r>
              <a:rPr lang="en-US" dirty="0"/>
              <a:t> the pre-pandemic trend decline had not been interrupted by the absence of the COVID-19 pandemic and the influence of the cost-of-living crisis.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Brazil, India, Korea and South Africa face the considerable challenge of reversing the trend rise in the NEET rate which occurred prior to the pandemic</a:t>
            </a:r>
            <a:endParaRPr lang="es-ES_tradnl" dirty="0"/>
          </a:p>
        </p:txBody>
      </p:sp>
      <p:sp>
        <p:nvSpPr>
          <p:cNvPr id="4" name="Slide Number Placeholder 3"/>
          <p:cNvSpPr>
            <a:spLocks noGrp="1"/>
          </p:cNvSpPr>
          <p:nvPr>
            <p:ph type="sldNum" sz="quarter" idx="5"/>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1823663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Further progress will require addressing several structural challenges.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nearly all G20 economies, the NEET rate is higher for young women than for young men.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Young women often face additional barriers to entering the </a:t>
            </a:r>
            <a:r>
              <a:rPr lang="en-US" dirty="0" err="1"/>
              <a:t>labour</a:t>
            </a:r>
            <a:r>
              <a:rPr lang="en-US" dirty="0"/>
              <a:t> market and finding good quality jobs..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addition, most young people who are NEETs are inactive, in other words they are not actively looking for work even though not employed.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group may be particularly hard to reach through traditional employment services and a range of employment barriers may need to be addressed.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COVID-19 pandemic has also left a legacy of disrupted learning and increased mental health problems that will need to address to prevent negative impacts on the long-term </a:t>
            </a:r>
            <a:r>
              <a:rPr lang="en-US" dirty="0" err="1"/>
              <a:t>labour</a:t>
            </a:r>
            <a:r>
              <a:rPr lang="en-US" dirty="0"/>
              <a:t> market prospects of young people.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Finally, improving the quality of young people’s jobs remains a key challenge for all G20 economies.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_tradnl" dirty="0"/>
          </a:p>
        </p:txBody>
      </p:sp>
      <p:sp>
        <p:nvSpPr>
          <p:cNvPr id="4" name="Slide Number Placeholder 3"/>
          <p:cNvSpPr>
            <a:spLocks noGrp="1"/>
          </p:cNvSpPr>
          <p:nvPr>
            <p:ph type="sldNum" sz="quarter" idx="5"/>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321335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noProof="0" dirty="0"/>
              <a:t>A reminder of the areas and actions for promoting better youth employment outcomes in your countries as agreed in the Antalya Goal.</a:t>
            </a:r>
          </a:p>
          <a:p>
            <a:pPr marL="171450" indent="-171450">
              <a:buFont typeface="Arial" panose="020B0604020202020204" pitchFamily="34" charset="0"/>
              <a:buChar char="•"/>
            </a:pPr>
            <a:r>
              <a:rPr lang="en-GB" dirty="0"/>
              <a:t>G20 Policy Principles for Promoting Better Youth Employment Outcomes</a:t>
            </a:r>
            <a:endParaRPr lang="en-GB" noProof="0" dirty="0"/>
          </a:p>
        </p:txBody>
      </p:sp>
      <p:sp>
        <p:nvSpPr>
          <p:cNvPr id="4" name="Slide Number Placeholder 3"/>
          <p:cNvSpPr>
            <a:spLocks noGrp="1"/>
          </p:cNvSpPr>
          <p:nvPr>
            <p:ph type="sldNum" sz="quarter" idx="5"/>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929321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lnSpc>
                <a:spcPts val="1300"/>
              </a:lnSpc>
              <a:spcBef>
                <a:spcPts val="600"/>
              </a:spcBef>
              <a:spcAft>
                <a:spcPts val="600"/>
              </a:spcAft>
              <a:buFont typeface="Arial" panose="020B0604020202020204" pitchFamily="34" charset="0"/>
              <a:buChar char="•"/>
            </a:pPr>
            <a:r>
              <a:rPr lang="en-GB"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Increase </a:t>
            </a: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investments with potential for youth job creation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such as in the green, digital and care economies.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not only creates direct employment opportunities but also spurs economic activity, leading to job creation in related industries.</a:t>
            </a:r>
          </a:p>
          <a:p>
            <a:pPr marL="285750" indent="-285750" algn="just">
              <a:lnSpc>
                <a:spcPts val="1300"/>
              </a:lnSpc>
              <a:spcBef>
                <a:spcPts val="600"/>
              </a:spcBef>
              <a:spcAft>
                <a:spcPts val="600"/>
              </a:spcAft>
              <a:buFont typeface="Arial" panose="020B0604020202020204" pitchFamily="34" charset="0"/>
              <a:buChar char="•"/>
            </a:pPr>
            <a:endParaRPr lang="en-CH"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ts val="1300"/>
              </a:lnSpc>
              <a:spcBef>
                <a:spcPts val="600"/>
              </a:spcBef>
              <a:spcAft>
                <a:spcPts val="600"/>
              </a:spcAft>
              <a:buFont typeface="Arial" panose="020B0604020202020204" pitchFamily="34" charset="0"/>
              <a:buChar char="•"/>
            </a:pPr>
            <a:r>
              <a:rPr lang="en-GB"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Implement active labour market policies</a:t>
            </a: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combination with income support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tackle</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youth unemployment</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inactivity. To be more effective, they can be in the form of integrated packages that combine employment services, job creation programmes, subsidized employment and wages, as well as training, entrepreneurship promotion and self-employment. In addition, they could be linked to income support to reach the most disadvantaged youth – such as many young women – who could otherwise not participate in these programmes.</a:t>
            </a:r>
          </a:p>
          <a:p>
            <a:pPr marL="285750" indent="-285750" algn="just">
              <a:lnSpc>
                <a:spcPts val="1300"/>
              </a:lnSpc>
              <a:spcBef>
                <a:spcPts val="600"/>
              </a:spcBef>
              <a:spcAft>
                <a:spcPts val="600"/>
              </a:spcAft>
              <a:buFont typeface="Arial" panose="020B0604020202020204" pitchFamily="34" charset="0"/>
              <a:buChar char="•"/>
            </a:pPr>
            <a:endParaRPr lang="en-CH"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ts val="1300"/>
              </a:lnSpc>
              <a:spcBef>
                <a:spcPts val="600"/>
              </a:spcBef>
              <a:spcAft>
                <a:spcPts val="600"/>
              </a:spcAft>
              <a:buFont typeface="Arial" panose="020B0604020202020204" pitchFamily="34" charset="0"/>
              <a:buChar char="•"/>
            </a:pPr>
            <a:r>
              <a:rPr lang="en-GB"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Provide access to affordable credit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young entrepreneurs. This facilitates business start-ups and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their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expansion, supporting job creation and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entrepreneurship by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young people. Accessible credit can be vital for young entrepreneurs who may face challenges in obtaining financing through</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conventional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channels</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such as commercial banks.</a:t>
            </a:r>
          </a:p>
          <a:p>
            <a:pPr marL="285750" indent="-285750" algn="just">
              <a:lnSpc>
                <a:spcPts val="1300"/>
              </a:lnSpc>
              <a:spcBef>
                <a:spcPts val="600"/>
              </a:spcBef>
              <a:spcAft>
                <a:spcPts val="600"/>
              </a:spcAft>
              <a:buFont typeface="Arial" panose="020B0604020202020204" pitchFamily="34" charset="0"/>
              <a:buChar char="•"/>
            </a:pPr>
            <a:endParaRPr lang="en-CH"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ts val="1300"/>
              </a:lnSpc>
              <a:spcBef>
                <a:spcPts val="600"/>
              </a:spcBef>
              <a:spcAft>
                <a:spcPts val="600"/>
              </a:spcAft>
              <a:buFont typeface="Arial" panose="020B0604020202020204" pitchFamily="34" charset="0"/>
              <a:buChar char="•"/>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Invest in public</a:t>
            </a:r>
            <a:r>
              <a:rPr lang="en-GB"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education</a:t>
            </a: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training for expanding sectors.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includes investing in quality public education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 and TVET, especially quality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apprenticeship</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quipping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young people</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with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relevant competencies and skills will facilitate their transition into and within the labour market.</a:t>
            </a:r>
          </a:p>
          <a:p>
            <a:pPr marL="285750" indent="-285750" algn="just">
              <a:lnSpc>
                <a:spcPts val="1300"/>
              </a:lnSpc>
              <a:spcBef>
                <a:spcPts val="600"/>
              </a:spcBef>
              <a:spcAft>
                <a:spcPts val="600"/>
              </a:spcAft>
              <a:buFont typeface="Arial" panose="020B0604020202020204" pitchFamily="34" charset="0"/>
              <a:buChar char="•"/>
            </a:pPr>
            <a:endParaRPr lang="en-CH"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ts val="1300"/>
              </a:lnSpc>
              <a:spcBef>
                <a:spcPts val="600"/>
              </a:spcBef>
              <a:spcAft>
                <a:spcPts val="600"/>
              </a:spcAft>
              <a:buFont typeface="Arial" panose="020B0604020202020204" pitchFamily="34" charset="0"/>
              <a:buChar char="•"/>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Consider youth employment in</a:t>
            </a:r>
            <a:r>
              <a:rPr lang="en-GB"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macroeconomic</a:t>
            </a: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policies</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Support job creation for young people through macroeconomic policies. Maintaining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countercyclical expansionary policies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until there is evidence of recovery creates an enabling environment to create decent jobs for young people and to reduce youth NEET rate.</a:t>
            </a:r>
            <a:endParaRPr lang="en-CH"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s-ES_tradnl" dirty="0"/>
          </a:p>
        </p:txBody>
      </p:sp>
      <p:sp>
        <p:nvSpPr>
          <p:cNvPr id="4" name="Slide Number Placeholder 3"/>
          <p:cNvSpPr>
            <a:spLocks noGrp="1"/>
          </p:cNvSpPr>
          <p:nvPr>
            <p:ph type="sldNum" sz="quarter" idx="5"/>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12672756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a:prstGeom prst="rect">
            <a:avLst/>
          </a:prstGeo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4975" y="82065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pic>
        <p:nvPicPr>
          <p:cNvPr id="10" name="Picture 9">
            <a:extLst>
              <a:ext uri="{FF2B5EF4-FFF2-40B4-BE49-F238E27FC236}">
                <a16:creationId xmlns:a16="http://schemas.microsoft.com/office/drawing/2014/main" id="{4BFFFFC5-E05D-4B77-86CB-488443ABC390}"/>
              </a:ext>
            </a:extLst>
          </p:cNvPr>
          <p:cNvPicPr>
            <a:picLocks noChangeAspect="1"/>
          </p:cNvPicPr>
          <p:nvPr userDrawn="1"/>
        </p:nvPicPr>
        <p:blipFill rotWithShape="1">
          <a:blip r:embed="rId4"/>
          <a:srcRect l="54030" t="23229" r="10057" b="11868"/>
          <a:stretch/>
        </p:blipFill>
        <p:spPr>
          <a:xfrm>
            <a:off x="10398258" y="5568465"/>
            <a:ext cx="1526407" cy="827570"/>
          </a:xfrm>
          <a:prstGeom prst="rect">
            <a:avLst/>
          </a:prstGeom>
        </p:spPr>
      </p:pic>
      <p:pic>
        <p:nvPicPr>
          <p:cNvPr id="12" name="Picture 11">
            <a:extLst>
              <a:ext uri="{FF2B5EF4-FFF2-40B4-BE49-F238E27FC236}">
                <a16:creationId xmlns:a16="http://schemas.microsoft.com/office/drawing/2014/main" id="{01BB7E35-4CB2-4004-AE3B-B4320C1F459C}"/>
              </a:ext>
            </a:extLst>
          </p:cNvPr>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1867644" y="879174"/>
            <a:ext cx="1568642" cy="377449"/>
          </a:xfrm>
          <a:prstGeom prst="rect">
            <a:avLst/>
          </a:prstGeom>
          <a:noFill/>
          <a:ln>
            <a:noFill/>
          </a:ln>
        </p:spPr>
      </p:pic>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a:prstGeom prst="rect">
            <a:avLst/>
          </a:prstGeom>
        </p:spPr>
        <p:txBody>
          <a:bodyPr>
            <a:noAutofit/>
          </a:bodyPr>
          <a:lstStyle>
            <a:lvl1pPr>
              <a:defRPr>
                <a:noFill/>
              </a:defRPr>
            </a:lvl1pPr>
          </a:lstStyle>
          <a:p>
            <a:fld id="{856227C0-AD57-4F9B-BAE3-EEFB0D0EE427}" type="slidenum">
              <a:rPr lang="en-GB" smtClean="0"/>
              <a:pPr/>
              <a:t>‹#›</a:t>
            </a:fld>
            <a:endParaRPr lang="en-GB"/>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a:prstGeom prst="rect">
            <a:avLst/>
          </a:prstGeom>
        </p:spPr>
        <p:txBody>
          <a:bodyPr>
            <a:noAutofit/>
          </a:bodyPr>
          <a:lstStyle>
            <a:lvl1pPr>
              <a:defRPr>
                <a:noFill/>
              </a:defRPr>
            </a:lvl1pPr>
          </a:lstStyle>
          <a:p>
            <a:fld id="{856227C0-AD57-4F9B-BAE3-EEFB0D0EE427}" type="slidenum">
              <a:rPr lang="en-GB" smtClean="0"/>
              <a:pPr/>
              <a:t>‹#›</a:t>
            </a:fld>
            <a:endParaRPr lang="en-GB"/>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a:prstGeom prst="rect">
            <a:avLst/>
          </a:prstGeo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a:prstGeom prst="rect">
            <a:avLst/>
          </a:prstGeo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a:prstGeom prst="rect">
            <a:avLst/>
          </a:prstGeo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a:xfrm>
            <a:off x="11161462" y="432000"/>
            <a:ext cx="540000" cy="288000"/>
          </a:xfrm>
          <a:prstGeom prst="rect">
            <a:avLst/>
          </a:prstGeom>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105" y="378166"/>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482752"/>
            <a:ext cx="119513" cy="14029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wallpaperflare.com/target-report-represents-business-graph-and-analysis-advance-wallpaper-aggx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pic>
        <p:nvPicPr>
          <p:cNvPr id="4" name="Picture Placeholder 3" descr="A picture containing human face, person, clothing, outdoor&#10;&#10;Description automatically generated">
            <a:extLst>
              <a:ext uri="{FF2B5EF4-FFF2-40B4-BE49-F238E27FC236}">
                <a16:creationId xmlns:a16="http://schemas.microsoft.com/office/drawing/2014/main" id="{D06CAA58-5537-F65D-FCE1-4329F23357E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6888" b="6888"/>
          <a:stretch>
            <a:fillRect/>
          </a:stretch>
        </p:blipFill>
        <p:spPr/>
      </p:pic>
      <p:sp>
        <p:nvSpPr>
          <p:cNvPr id="10" name="Title 1">
            <a:extLst>
              <a:ext uri="{FF2B5EF4-FFF2-40B4-BE49-F238E27FC236}">
                <a16:creationId xmlns:a16="http://schemas.microsoft.com/office/drawing/2014/main" id="{BB67B1F0-2E80-88A5-E6F1-5C1F9A6262D2}"/>
              </a:ext>
            </a:extLst>
          </p:cNvPr>
          <p:cNvSpPr>
            <a:spLocks noGrp="1"/>
          </p:cNvSpPr>
          <p:nvPr>
            <p:ph type="ctrTitle"/>
          </p:nvPr>
        </p:nvSpPr>
        <p:spPr>
          <a:xfrm>
            <a:off x="490538" y="2873014"/>
            <a:ext cx="7200000" cy="608525"/>
          </a:xfrm>
        </p:spPr>
        <p:txBody>
          <a:bodyPr/>
          <a:lstStyle/>
          <a:p>
            <a:r>
              <a:rPr lang="en-US" dirty="0"/>
              <a:t>Youth at Work in the G20:</a:t>
            </a:r>
            <a:endParaRPr lang="en-GB" dirty="0"/>
          </a:p>
        </p:txBody>
      </p:sp>
      <p:sp>
        <p:nvSpPr>
          <p:cNvPr id="11" name="Subtitle 2">
            <a:extLst>
              <a:ext uri="{FF2B5EF4-FFF2-40B4-BE49-F238E27FC236}">
                <a16:creationId xmlns:a16="http://schemas.microsoft.com/office/drawing/2014/main" id="{2DE4709A-AE9B-7A1F-AB70-56C1E73E6B11}"/>
              </a:ext>
            </a:extLst>
          </p:cNvPr>
          <p:cNvSpPr>
            <a:spLocks noGrp="1"/>
          </p:cNvSpPr>
          <p:nvPr>
            <p:ph type="subTitle" idx="1"/>
          </p:nvPr>
        </p:nvSpPr>
        <p:spPr>
          <a:xfrm>
            <a:off x="490537" y="3481539"/>
            <a:ext cx="7470705" cy="1655762"/>
          </a:xfrm>
        </p:spPr>
        <p:txBody>
          <a:bodyPr/>
          <a:lstStyle/>
          <a:p>
            <a:r>
              <a:rPr lang="en-US" dirty="0"/>
              <a:t>Progress towards the Antalya Goal and Policy Action in 2022</a:t>
            </a:r>
            <a:endParaRPr lang="en-GB" dirty="0"/>
          </a:p>
        </p:txBody>
      </p:sp>
      <p:sp>
        <p:nvSpPr>
          <p:cNvPr id="14" name="Footer Placeholder 4">
            <a:extLst>
              <a:ext uri="{FF2B5EF4-FFF2-40B4-BE49-F238E27FC236}">
                <a16:creationId xmlns:a16="http://schemas.microsoft.com/office/drawing/2014/main" id="{C2B69490-F452-748C-2034-A08ED62A7BCD}"/>
              </a:ext>
            </a:extLst>
          </p:cNvPr>
          <p:cNvSpPr txBox="1">
            <a:spLocks/>
          </p:cNvSpPr>
          <p:nvPr/>
        </p:nvSpPr>
        <p:spPr>
          <a:xfrm>
            <a:off x="490538" y="6858000"/>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Advancing social justice, promoting decent work</a:t>
            </a:r>
          </a:p>
        </p:txBody>
      </p:sp>
      <p:sp>
        <p:nvSpPr>
          <p:cNvPr id="15" name="Slide Number Placeholder 5">
            <a:extLst>
              <a:ext uri="{FF2B5EF4-FFF2-40B4-BE49-F238E27FC236}">
                <a16:creationId xmlns:a16="http://schemas.microsoft.com/office/drawing/2014/main" id="{41A5B0B7-D10A-D309-9534-9A68AF359A0E}"/>
              </a:ext>
            </a:extLst>
          </p:cNvPr>
          <p:cNvSpPr txBox="1">
            <a:spLocks/>
          </p:cNvSpPr>
          <p:nvPr/>
        </p:nvSpPr>
        <p:spPr>
          <a:xfrm>
            <a:off x="11161462" y="6870450"/>
            <a:ext cx="540000" cy="288000"/>
          </a:xfrm>
          <a:prstGeom prst="rect">
            <a:avLst/>
          </a:prstGeom>
        </p:spPr>
        <p:txBody>
          <a:bodyPr vert="horz" lIns="0" tIns="0" rIns="0" bIns="0" rtlCol="0" anchor="t" anchorCtr="0">
            <a:noAutofit/>
          </a:bodyPr>
          <a:lstStyle>
            <a:defPPr>
              <a:defRPr lang="en-US"/>
            </a:defPPr>
            <a:lvl1pPr marL="0" algn="r" defTabSz="914400" rtl="0" eaLnBrk="1" latinLnBrk="0" hangingPunct="1">
              <a:defRPr sz="18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6227C0-AD57-4F9B-BAE3-EEFB0D0EE427}" type="slidenum">
              <a:rPr lang="en-GB" smtClean="0"/>
              <a:pPr/>
              <a:t>1</a:t>
            </a:fld>
            <a:endParaRPr lang="en-GB"/>
          </a:p>
        </p:txBody>
      </p:sp>
      <p:sp>
        <p:nvSpPr>
          <p:cNvPr id="2" name="Date Placeholder 3">
            <a:extLst>
              <a:ext uri="{FF2B5EF4-FFF2-40B4-BE49-F238E27FC236}">
                <a16:creationId xmlns:a16="http://schemas.microsoft.com/office/drawing/2014/main" id="{9E0AF3D4-4423-A3AC-5522-D12FEA86611A}"/>
              </a:ext>
            </a:extLst>
          </p:cNvPr>
          <p:cNvSpPr>
            <a:spLocks noGrp="1"/>
          </p:cNvSpPr>
          <p:nvPr>
            <p:ph type="dt" sz="half" idx="10"/>
          </p:nvPr>
        </p:nvSpPr>
        <p:spPr>
          <a:xfrm>
            <a:off x="490536" y="5604721"/>
            <a:ext cx="5789238" cy="650208"/>
          </a:xfrm>
        </p:spPr>
        <p:txBody>
          <a:bodyPr/>
          <a:lstStyle/>
          <a:p>
            <a:r>
              <a:rPr lang="en-US" sz="2000" dirty="0">
                <a:solidFill>
                  <a:schemeClr val="accent4"/>
                </a:solidFill>
              </a:rPr>
              <a:t>G20 Labour and Employment Ministers’ Meeting Indore, 20-21 July 2023</a:t>
            </a:r>
          </a:p>
        </p:txBody>
      </p:sp>
      <p:sp>
        <p:nvSpPr>
          <p:cNvPr id="3" name="TextBox 2">
            <a:extLst>
              <a:ext uri="{FF2B5EF4-FFF2-40B4-BE49-F238E27FC236}">
                <a16:creationId xmlns:a16="http://schemas.microsoft.com/office/drawing/2014/main" id="{7E22F775-09FB-9654-B810-5C954B8C0627}"/>
              </a:ext>
            </a:extLst>
          </p:cNvPr>
          <p:cNvSpPr txBox="1"/>
          <p:nvPr/>
        </p:nvSpPr>
        <p:spPr>
          <a:xfrm>
            <a:off x="490536" y="4880919"/>
            <a:ext cx="5674295" cy="430887"/>
          </a:xfrm>
          <a:prstGeom prst="rect">
            <a:avLst/>
          </a:prstGeom>
          <a:noFill/>
        </p:spPr>
        <p:txBody>
          <a:bodyPr wrap="square" rtlCol="0">
            <a:spAutoFit/>
          </a:bodyPr>
          <a:lstStyle/>
          <a:p>
            <a:r>
              <a:rPr lang="en-GB" sz="2200" dirty="0">
                <a:solidFill>
                  <a:schemeClr val="accent1"/>
                </a:solidFill>
              </a:rPr>
              <a:t>Gilbert F. </a:t>
            </a:r>
            <a:r>
              <a:rPr lang="en-GB" sz="2200" dirty="0" err="1">
                <a:solidFill>
                  <a:schemeClr val="accent1"/>
                </a:solidFill>
              </a:rPr>
              <a:t>Houngbo</a:t>
            </a:r>
            <a:r>
              <a:rPr lang="en-GB" sz="2200" dirty="0">
                <a:solidFill>
                  <a:schemeClr val="accent1"/>
                </a:solidFill>
              </a:rPr>
              <a:t>, Director-General, ILO</a:t>
            </a:r>
          </a:p>
        </p:txBody>
      </p:sp>
    </p:spTree>
    <p:extLst>
      <p:ext uri="{BB962C8B-B14F-4D97-AF65-F5344CB8AC3E}">
        <p14:creationId xmlns:p14="http://schemas.microsoft.com/office/powerpoint/2010/main" val="90000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DD35448-D9B8-E678-6294-1135D0A70998}"/>
              </a:ext>
            </a:extLst>
          </p:cNvPr>
          <p:cNvSpPr>
            <a:spLocks noGrp="1"/>
          </p:cNvSpPr>
          <p:nvPr>
            <p:ph type="title"/>
          </p:nvPr>
        </p:nvSpPr>
        <p:spPr/>
        <p:txBody>
          <a:bodyPr/>
          <a:lstStyle/>
          <a:p>
            <a:r>
              <a:rPr lang="en-GB" sz="3200" dirty="0"/>
              <a:t>The Antalya Youth Target</a:t>
            </a:r>
          </a:p>
        </p:txBody>
      </p:sp>
      <p:sp>
        <p:nvSpPr>
          <p:cNvPr id="4" name="Date Placeholder 3">
            <a:extLst>
              <a:ext uri="{FF2B5EF4-FFF2-40B4-BE49-F238E27FC236}">
                <a16:creationId xmlns:a16="http://schemas.microsoft.com/office/drawing/2014/main" id="{E1978910-0CB9-40A2-B08D-6F9965EA87CF}"/>
              </a:ext>
            </a:extLst>
          </p:cNvPr>
          <p:cNvSpPr>
            <a:spLocks noGrp="1"/>
          </p:cNvSpPr>
          <p:nvPr>
            <p:ph type="dt" sz="half" idx="10"/>
          </p:nvPr>
        </p:nvSpPr>
        <p:spPr/>
        <p:txBody>
          <a:bodyPr/>
          <a:lstStyle/>
          <a:p>
            <a:r>
              <a:rPr lang="en-GB"/>
              <a:t>Date: Monday / 01 / October / 2019</a:t>
            </a:r>
          </a:p>
        </p:txBody>
      </p:sp>
      <p:sp>
        <p:nvSpPr>
          <p:cNvPr id="6" name="Title 1">
            <a:extLst>
              <a:ext uri="{FF2B5EF4-FFF2-40B4-BE49-F238E27FC236}">
                <a16:creationId xmlns:a16="http://schemas.microsoft.com/office/drawing/2014/main" id="{653DA55D-9D7E-7318-8428-A4B49DDE70A6}"/>
              </a:ext>
            </a:extLst>
          </p:cNvPr>
          <p:cNvSpPr txBox="1">
            <a:spLocks/>
          </p:cNvSpPr>
          <p:nvPr/>
        </p:nvSpPr>
        <p:spPr>
          <a:xfrm>
            <a:off x="412287" y="403361"/>
            <a:ext cx="11210924" cy="57827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algn="ctr"/>
            <a:br>
              <a:rPr lang="en-GB" sz="3200" dirty="0"/>
            </a:br>
            <a:endParaRPr lang="en-GB" sz="3200" dirty="0"/>
          </a:p>
        </p:txBody>
      </p:sp>
      <p:sp>
        <p:nvSpPr>
          <p:cNvPr id="8" name="Date Placeholder 3">
            <a:extLst>
              <a:ext uri="{FF2B5EF4-FFF2-40B4-BE49-F238E27FC236}">
                <a16:creationId xmlns:a16="http://schemas.microsoft.com/office/drawing/2014/main" id="{8089C9C3-0A07-A145-924C-4DD403F7A4D9}"/>
              </a:ext>
            </a:extLst>
          </p:cNvPr>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sp>
        <p:nvSpPr>
          <p:cNvPr id="10" name="Text Placeholder 11">
            <a:extLst>
              <a:ext uri="{FF2B5EF4-FFF2-40B4-BE49-F238E27FC236}">
                <a16:creationId xmlns:a16="http://schemas.microsoft.com/office/drawing/2014/main" id="{DBCC5B9A-D421-F9B4-09FA-69677587C326}"/>
              </a:ext>
            </a:extLst>
          </p:cNvPr>
          <p:cNvSpPr txBox="1">
            <a:spLocks/>
          </p:cNvSpPr>
          <p:nvPr/>
        </p:nvSpPr>
        <p:spPr>
          <a:xfrm>
            <a:off x="502104" y="1352527"/>
            <a:ext cx="11121107" cy="1727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tIns="108000"/>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lt1"/>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lt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lt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lt1"/>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lt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lt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nSpc>
                <a:spcPct val="130000"/>
              </a:lnSpc>
              <a:spcAft>
                <a:spcPts val="0"/>
              </a:spcAft>
            </a:pPr>
            <a:r>
              <a:rPr lang="en-GB" sz="2600" i="1" dirty="0">
                <a:solidFill>
                  <a:schemeClr val="bg1"/>
                </a:solidFill>
              </a:rPr>
              <a:t>In 2015, G20 Leaders agreed to </a:t>
            </a:r>
            <a:r>
              <a:rPr lang="en-GB" sz="2600" i="1" dirty="0">
                <a:solidFill>
                  <a:schemeClr val="accent5"/>
                </a:solidFill>
              </a:rPr>
              <a:t>“reduce the share of young people who are most at risk of being permanently left behind in the labour market by 15% by 2025”</a:t>
            </a:r>
            <a:r>
              <a:rPr lang="en-GB" sz="2600" i="1" dirty="0">
                <a:solidFill>
                  <a:schemeClr val="bg1"/>
                </a:solidFill>
              </a:rPr>
              <a:t>.</a:t>
            </a:r>
          </a:p>
        </p:txBody>
      </p:sp>
      <p:sp>
        <p:nvSpPr>
          <p:cNvPr id="11" name="Content Placeholder 2">
            <a:extLst>
              <a:ext uri="{FF2B5EF4-FFF2-40B4-BE49-F238E27FC236}">
                <a16:creationId xmlns:a16="http://schemas.microsoft.com/office/drawing/2014/main" id="{09C20A63-7100-4AD6-8E74-A5740DF93BE9}"/>
              </a:ext>
            </a:extLst>
          </p:cNvPr>
          <p:cNvSpPr txBox="1">
            <a:spLocks/>
          </p:cNvSpPr>
          <p:nvPr/>
        </p:nvSpPr>
        <p:spPr>
          <a:xfrm>
            <a:off x="449580" y="2963164"/>
            <a:ext cx="6640068" cy="465836"/>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GB" sz="2000" b="1" dirty="0"/>
          </a:p>
        </p:txBody>
      </p:sp>
      <p:sp>
        <p:nvSpPr>
          <p:cNvPr id="15" name="TextBox 14">
            <a:extLst>
              <a:ext uri="{FF2B5EF4-FFF2-40B4-BE49-F238E27FC236}">
                <a16:creationId xmlns:a16="http://schemas.microsoft.com/office/drawing/2014/main" id="{FD817534-CCB0-EF8D-21F6-565B4F31D0D0}"/>
              </a:ext>
            </a:extLst>
          </p:cNvPr>
          <p:cNvSpPr txBox="1"/>
          <p:nvPr/>
        </p:nvSpPr>
        <p:spPr>
          <a:xfrm>
            <a:off x="502103" y="3429000"/>
            <a:ext cx="7920708" cy="2118785"/>
          </a:xfrm>
          <a:prstGeom prst="rect">
            <a:avLst/>
          </a:prstGeom>
          <a:noFill/>
        </p:spPr>
        <p:txBody>
          <a:bodyPr wrap="square">
            <a:spAutoFit/>
          </a:bodyPr>
          <a:lstStyle/>
          <a:p>
            <a:pPr>
              <a:lnSpc>
                <a:spcPct val="130000"/>
              </a:lnSpc>
            </a:pPr>
            <a:r>
              <a:rPr lang="en-US" sz="2600" dirty="0"/>
              <a:t>Ministers of Labour and Employment agreed to monitor the achievement of this target by focusing on </a:t>
            </a:r>
            <a:r>
              <a:rPr lang="en-US" sz="2600" b="1" dirty="0">
                <a:solidFill>
                  <a:schemeClr val="accent2"/>
                </a:solidFill>
              </a:rPr>
              <a:t>young people who are Neither in Employment, nor in Education or Training (NEET)</a:t>
            </a:r>
            <a:endParaRPr lang="en-GB" sz="2600" b="1" dirty="0">
              <a:solidFill>
                <a:schemeClr val="accent2"/>
              </a:solidFill>
            </a:endParaRPr>
          </a:p>
        </p:txBody>
      </p:sp>
      <p:pic>
        <p:nvPicPr>
          <p:cNvPr id="19" name="Picture 18" descr="A picture containing colorfulness, clipart, design&#10;&#10;Description automatically generated">
            <a:extLst>
              <a:ext uri="{FF2B5EF4-FFF2-40B4-BE49-F238E27FC236}">
                <a16:creationId xmlns:a16="http://schemas.microsoft.com/office/drawing/2014/main" id="{3C28A93D-9C1D-3DB1-1893-E25416F35AF9}"/>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422811" y="3590415"/>
            <a:ext cx="3200400" cy="3200400"/>
          </a:xfrm>
          <a:prstGeom prst="rect">
            <a:avLst/>
          </a:prstGeom>
        </p:spPr>
      </p:pic>
    </p:spTree>
    <p:extLst>
      <p:ext uri="{BB962C8B-B14F-4D97-AF65-F5344CB8AC3E}">
        <p14:creationId xmlns:p14="http://schemas.microsoft.com/office/powerpoint/2010/main" val="3454192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2014C-77B4-2260-503D-0B2D70BE4A63}"/>
              </a:ext>
            </a:extLst>
          </p:cNvPr>
          <p:cNvSpPr>
            <a:spLocks noGrp="1"/>
          </p:cNvSpPr>
          <p:nvPr>
            <p:ph type="title"/>
          </p:nvPr>
        </p:nvSpPr>
        <p:spPr/>
        <p:txBody>
          <a:bodyPr/>
          <a:lstStyle/>
          <a:p>
            <a:r>
              <a:rPr lang="en-GB" sz="2800" dirty="0"/>
              <a:t>Unequal progress towards the Antalya Target</a:t>
            </a:r>
          </a:p>
        </p:txBody>
      </p:sp>
      <p:sp>
        <p:nvSpPr>
          <p:cNvPr id="4" name="Date Placeholder 3">
            <a:extLst>
              <a:ext uri="{FF2B5EF4-FFF2-40B4-BE49-F238E27FC236}">
                <a16:creationId xmlns:a16="http://schemas.microsoft.com/office/drawing/2014/main" id="{E1978910-0CB9-40A2-B08D-6F9965EA87CF}"/>
              </a:ext>
            </a:extLst>
          </p:cNvPr>
          <p:cNvSpPr>
            <a:spLocks noGrp="1"/>
          </p:cNvSpPr>
          <p:nvPr>
            <p:ph type="dt" sz="half" idx="10"/>
          </p:nvPr>
        </p:nvSpPr>
        <p:spPr/>
        <p:txBody>
          <a:bodyPr/>
          <a:lstStyle/>
          <a:p>
            <a:r>
              <a:rPr lang="en-GB"/>
              <a:t>Date: Monday / 01 / October / 2019</a:t>
            </a:r>
          </a:p>
        </p:txBody>
      </p:sp>
      <p:sp>
        <p:nvSpPr>
          <p:cNvPr id="8" name="Date Placeholder 3">
            <a:extLst>
              <a:ext uri="{FF2B5EF4-FFF2-40B4-BE49-F238E27FC236}">
                <a16:creationId xmlns:a16="http://schemas.microsoft.com/office/drawing/2014/main" id="{8089C9C3-0A07-A145-924C-4DD403F7A4D9}"/>
              </a:ext>
            </a:extLst>
          </p:cNvPr>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sp>
        <p:nvSpPr>
          <p:cNvPr id="6" name="Date Placeholder 4">
            <a:extLst>
              <a:ext uri="{FF2B5EF4-FFF2-40B4-BE49-F238E27FC236}">
                <a16:creationId xmlns:a16="http://schemas.microsoft.com/office/drawing/2014/main" id="{B51FE3F5-1B9A-32AC-99B7-F205F7E3237F}"/>
              </a:ext>
            </a:extLst>
          </p:cNvPr>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sp>
        <p:nvSpPr>
          <p:cNvPr id="12" name="Title 1">
            <a:extLst>
              <a:ext uri="{FF2B5EF4-FFF2-40B4-BE49-F238E27FC236}">
                <a16:creationId xmlns:a16="http://schemas.microsoft.com/office/drawing/2014/main" id="{7E7C8472-A69E-61DD-1AF1-AA824C4DCD50}"/>
              </a:ext>
            </a:extLst>
          </p:cNvPr>
          <p:cNvSpPr txBox="1">
            <a:spLocks/>
          </p:cNvSpPr>
          <p:nvPr/>
        </p:nvSpPr>
        <p:spPr>
          <a:xfrm>
            <a:off x="490538" y="1176784"/>
            <a:ext cx="11210924" cy="36860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en-US" sz="1800" dirty="0">
                <a:solidFill>
                  <a:schemeClr val="accent2"/>
                </a:solidFill>
              </a:rPr>
              <a:t>Actual versus required decline in NEET rate for 15 to 29-year-olds, 2014-2022 (% points)</a:t>
            </a:r>
            <a:endParaRPr lang="en-GB" sz="1800" dirty="0">
              <a:solidFill>
                <a:schemeClr val="accent2"/>
              </a:solidFill>
            </a:endParaRPr>
          </a:p>
        </p:txBody>
      </p:sp>
      <p:sp>
        <p:nvSpPr>
          <p:cNvPr id="3" name="TextBox 2">
            <a:extLst>
              <a:ext uri="{FF2B5EF4-FFF2-40B4-BE49-F238E27FC236}">
                <a16:creationId xmlns:a16="http://schemas.microsoft.com/office/drawing/2014/main" id="{7AF6D229-AC80-0050-7179-3CEA882F62C3}"/>
              </a:ext>
            </a:extLst>
          </p:cNvPr>
          <p:cNvSpPr txBox="1"/>
          <p:nvPr/>
        </p:nvSpPr>
        <p:spPr>
          <a:xfrm>
            <a:off x="502105" y="6401137"/>
            <a:ext cx="5605670" cy="369332"/>
          </a:xfrm>
          <a:prstGeom prst="rect">
            <a:avLst/>
          </a:prstGeom>
          <a:noFill/>
        </p:spPr>
        <p:txBody>
          <a:bodyPr wrap="square" rtlCol="0">
            <a:spAutoFit/>
          </a:bodyPr>
          <a:lstStyle/>
          <a:p>
            <a:r>
              <a:rPr lang="en-GB" i="1" dirty="0"/>
              <a:t>Source: National Labour Force Surveys.</a:t>
            </a:r>
          </a:p>
        </p:txBody>
      </p:sp>
      <p:pic>
        <p:nvPicPr>
          <p:cNvPr id="13" name="Picture 12">
            <a:extLst>
              <a:ext uri="{FF2B5EF4-FFF2-40B4-BE49-F238E27FC236}">
                <a16:creationId xmlns:a16="http://schemas.microsoft.com/office/drawing/2014/main" id="{DD7DC745-B247-B1FF-8F1A-67D41874382E}"/>
              </a:ext>
            </a:extLst>
          </p:cNvPr>
          <p:cNvPicPr>
            <a:picLocks noChangeAspect="1"/>
          </p:cNvPicPr>
          <p:nvPr/>
        </p:nvPicPr>
        <p:blipFill>
          <a:blip r:embed="rId3"/>
          <a:stretch>
            <a:fillRect/>
          </a:stretch>
        </p:blipFill>
        <p:spPr>
          <a:xfrm>
            <a:off x="609907" y="1612390"/>
            <a:ext cx="10642664" cy="4542196"/>
          </a:xfrm>
          <a:prstGeom prst="rect">
            <a:avLst/>
          </a:prstGeom>
        </p:spPr>
      </p:pic>
    </p:spTree>
    <p:extLst>
      <p:ext uri="{BB962C8B-B14F-4D97-AF65-F5344CB8AC3E}">
        <p14:creationId xmlns:p14="http://schemas.microsoft.com/office/powerpoint/2010/main" val="2631219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1978910-0CB9-40A2-B08D-6F9965EA87CF}"/>
              </a:ext>
            </a:extLst>
          </p:cNvPr>
          <p:cNvSpPr>
            <a:spLocks noGrp="1"/>
          </p:cNvSpPr>
          <p:nvPr>
            <p:ph type="dt" sz="half" idx="10"/>
          </p:nvPr>
        </p:nvSpPr>
        <p:spPr/>
        <p:txBody>
          <a:bodyPr/>
          <a:lstStyle/>
          <a:p>
            <a:r>
              <a:rPr lang="en-GB"/>
              <a:t>Date: Monday / 01 / October / 2019</a:t>
            </a:r>
          </a:p>
        </p:txBody>
      </p:sp>
      <p:sp>
        <p:nvSpPr>
          <p:cNvPr id="8" name="Date Placeholder 3">
            <a:extLst>
              <a:ext uri="{FF2B5EF4-FFF2-40B4-BE49-F238E27FC236}">
                <a16:creationId xmlns:a16="http://schemas.microsoft.com/office/drawing/2014/main" id="{8089C9C3-0A07-A145-924C-4DD403F7A4D9}"/>
              </a:ext>
            </a:extLst>
          </p:cNvPr>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sp>
        <p:nvSpPr>
          <p:cNvPr id="6" name="Date Placeholder 4">
            <a:extLst>
              <a:ext uri="{FF2B5EF4-FFF2-40B4-BE49-F238E27FC236}">
                <a16:creationId xmlns:a16="http://schemas.microsoft.com/office/drawing/2014/main" id="{B51FE3F5-1B9A-32AC-99B7-F205F7E3237F}"/>
              </a:ext>
            </a:extLst>
          </p:cNvPr>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sp>
        <p:nvSpPr>
          <p:cNvPr id="3" name="Title 1">
            <a:extLst>
              <a:ext uri="{FF2B5EF4-FFF2-40B4-BE49-F238E27FC236}">
                <a16:creationId xmlns:a16="http://schemas.microsoft.com/office/drawing/2014/main" id="{2A39C2BB-5282-28CA-E9C4-2D39EA92BDE4}"/>
              </a:ext>
            </a:extLst>
          </p:cNvPr>
          <p:cNvSpPr txBox="1">
            <a:spLocks/>
          </p:cNvSpPr>
          <p:nvPr/>
        </p:nvSpPr>
        <p:spPr>
          <a:xfrm>
            <a:off x="215331" y="351396"/>
            <a:ext cx="4294526" cy="696169"/>
          </a:xfrm>
          <a:prstGeom prst="rect">
            <a:avLst/>
          </a:prstGeom>
          <a:solidFill>
            <a:schemeClr val="bg1"/>
          </a:solidFill>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endParaRPr lang="en-GB" sz="1800" b="0" dirty="0">
              <a:solidFill>
                <a:schemeClr val="tx1"/>
              </a:solidFill>
            </a:endParaRPr>
          </a:p>
        </p:txBody>
      </p:sp>
      <p:sp>
        <p:nvSpPr>
          <p:cNvPr id="12" name="Title 1">
            <a:extLst>
              <a:ext uri="{FF2B5EF4-FFF2-40B4-BE49-F238E27FC236}">
                <a16:creationId xmlns:a16="http://schemas.microsoft.com/office/drawing/2014/main" id="{7E7C8472-A69E-61DD-1AF1-AA824C4DCD50}"/>
              </a:ext>
            </a:extLst>
          </p:cNvPr>
          <p:cNvSpPr txBox="1">
            <a:spLocks/>
          </p:cNvSpPr>
          <p:nvPr/>
        </p:nvSpPr>
        <p:spPr>
          <a:xfrm>
            <a:off x="478971" y="931886"/>
            <a:ext cx="5630423" cy="42560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en-US" sz="2000" dirty="0">
                <a:solidFill>
                  <a:schemeClr val="accent2"/>
                </a:solidFill>
              </a:rPr>
              <a:t>NEET rates remain higher for women, 2022 (%)</a:t>
            </a:r>
            <a:endParaRPr lang="en-GB" sz="2000" dirty="0">
              <a:solidFill>
                <a:schemeClr val="accent2"/>
              </a:solidFill>
            </a:endParaRPr>
          </a:p>
        </p:txBody>
      </p:sp>
      <p:sp>
        <p:nvSpPr>
          <p:cNvPr id="10" name="Title 1">
            <a:extLst>
              <a:ext uri="{FF2B5EF4-FFF2-40B4-BE49-F238E27FC236}">
                <a16:creationId xmlns:a16="http://schemas.microsoft.com/office/drawing/2014/main" id="{C91EF646-3FC5-07F1-9C3B-9D1148586612}"/>
              </a:ext>
            </a:extLst>
          </p:cNvPr>
          <p:cNvSpPr txBox="1">
            <a:spLocks/>
          </p:cNvSpPr>
          <p:nvPr/>
        </p:nvSpPr>
        <p:spPr>
          <a:xfrm>
            <a:off x="6348525" y="843169"/>
            <a:ext cx="5818047" cy="69608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a:lnSpc>
                <a:spcPct val="130000"/>
              </a:lnSpc>
            </a:pPr>
            <a:r>
              <a:rPr lang="en-US" sz="2000" dirty="0">
                <a:solidFill>
                  <a:schemeClr val="accent2"/>
                </a:solidFill>
              </a:rPr>
              <a:t>Greater outreach needed for inactive youth </a:t>
            </a:r>
            <a:br>
              <a:rPr lang="en-US" sz="1800" b="0" dirty="0">
                <a:solidFill>
                  <a:schemeClr val="tx1"/>
                </a:solidFill>
              </a:rPr>
            </a:br>
            <a:r>
              <a:rPr lang="en-US" sz="1600" b="0" dirty="0">
                <a:solidFill>
                  <a:schemeClr val="tx2"/>
                </a:solidFill>
              </a:rPr>
              <a:t>Unemployed &amp; inactive NEETs as a % of all young people, 2022</a:t>
            </a:r>
            <a:endParaRPr lang="en-GB" sz="1600" b="0" dirty="0">
              <a:solidFill>
                <a:schemeClr val="tx2"/>
              </a:solidFill>
            </a:endParaRPr>
          </a:p>
        </p:txBody>
      </p:sp>
      <p:sp>
        <p:nvSpPr>
          <p:cNvPr id="5" name="TextBox 4">
            <a:extLst>
              <a:ext uri="{FF2B5EF4-FFF2-40B4-BE49-F238E27FC236}">
                <a16:creationId xmlns:a16="http://schemas.microsoft.com/office/drawing/2014/main" id="{B9AAF758-3B14-CE55-B00D-44B509D68FB4}"/>
              </a:ext>
            </a:extLst>
          </p:cNvPr>
          <p:cNvSpPr txBox="1"/>
          <p:nvPr/>
        </p:nvSpPr>
        <p:spPr>
          <a:xfrm>
            <a:off x="708385" y="6548858"/>
            <a:ext cx="6160347" cy="369332"/>
          </a:xfrm>
          <a:prstGeom prst="rect">
            <a:avLst/>
          </a:prstGeom>
          <a:noFill/>
        </p:spPr>
        <p:txBody>
          <a:bodyPr wrap="square" rtlCol="0">
            <a:spAutoFit/>
          </a:bodyPr>
          <a:lstStyle/>
          <a:p>
            <a:r>
              <a:rPr lang="en-GB" i="1" dirty="0"/>
              <a:t>Source: National Labour Force Surveys.</a:t>
            </a:r>
          </a:p>
        </p:txBody>
      </p:sp>
      <p:pic>
        <p:nvPicPr>
          <p:cNvPr id="24" name="Picture 23">
            <a:extLst>
              <a:ext uri="{FF2B5EF4-FFF2-40B4-BE49-F238E27FC236}">
                <a16:creationId xmlns:a16="http://schemas.microsoft.com/office/drawing/2014/main" id="{E3835937-D6F0-ADA6-C861-161767BD23AE}"/>
              </a:ext>
            </a:extLst>
          </p:cNvPr>
          <p:cNvPicPr>
            <a:picLocks noChangeAspect="1"/>
          </p:cNvPicPr>
          <p:nvPr/>
        </p:nvPicPr>
        <p:blipFill>
          <a:blip r:embed="rId3"/>
          <a:stretch>
            <a:fillRect/>
          </a:stretch>
        </p:blipFill>
        <p:spPr>
          <a:xfrm>
            <a:off x="478970" y="1462199"/>
            <a:ext cx="5592071" cy="4993616"/>
          </a:xfrm>
          <a:prstGeom prst="rect">
            <a:avLst/>
          </a:prstGeom>
        </p:spPr>
      </p:pic>
      <p:pic>
        <p:nvPicPr>
          <p:cNvPr id="26" name="Picture 25">
            <a:extLst>
              <a:ext uri="{FF2B5EF4-FFF2-40B4-BE49-F238E27FC236}">
                <a16:creationId xmlns:a16="http://schemas.microsoft.com/office/drawing/2014/main" id="{48B992FF-DA1F-E182-B8C3-56BAC6A37FF8}"/>
              </a:ext>
            </a:extLst>
          </p:cNvPr>
          <p:cNvPicPr>
            <a:picLocks noChangeAspect="1"/>
          </p:cNvPicPr>
          <p:nvPr/>
        </p:nvPicPr>
        <p:blipFill>
          <a:blip r:embed="rId4"/>
          <a:stretch>
            <a:fillRect/>
          </a:stretch>
        </p:blipFill>
        <p:spPr>
          <a:xfrm>
            <a:off x="6348525" y="1539249"/>
            <a:ext cx="5614300" cy="4908202"/>
          </a:xfrm>
          <a:prstGeom prst="rect">
            <a:avLst/>
          </a:prstGeom>
        </p:spPr>
      </p:pic>
      <p:sp>
        <p:nvSpPr>
          <p:cNvPr id="14" name="Title 13">
            <a:extLst>
              <a:ext uri="{FF2B5EF4-FFF2-40B4-BE49-F238E27FC236}">
                <a16:creationId xmlns:a16="http://schemas.microsoft.com/office/drawing/2014/main" id="{B740DE4B-014E-D784-7400-D3A6CB73D344}"/>
              </a:ext>
            </a:extLst>
          </p:cNvPr>
          <p:cNvSpPr>
            <a:spLocks noGrp="1"/>
          </p:cNvSpPr>
          <p:nvPr>
            <p:ph type="title"/>
          </p:nvPr>
        </p:nvSpPr>
        <p:spPr/>
        <p:txBody>
          <a:bodyPr/>
          <a:lstStyle/>
          <a:p>
            <a:r>
              <a:rPr lang="en-GB" sz="2800" dirty="0"/>
              <a:t>Further progress is needed:</a:t>
            </a:r>
          </a:p>
        </p:txBody>
      </p:sp>
    </p:spTree>
    <p:extLst>
      <p:ext uri="{BB962C8B-B14F-4D97-AF65-F5344CB8AC3E}">
        <p14:creationId xmlns:p14="http://schemas.microsoft.com/office/powerpoint/2010/main" val="1499995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5B8CA62A-5192-4DAE-C1D3-EA47835F125C}"/>
              </a:ext>
            </a:extLst>
          </p:cNvPr>
          <p:cNvSpPr>
            <a:spLocks noGrp="1"/>
          </p:cNvSpPr>
          <p:nvPr>
            <p:ph type="title"/>
          </p:nvPr>
        </p:nvSpPr>
        <p:spPr/>
        <p:txBody>
          <a:bodyPr/>
          <a:lstStyle/>
          <a:p>
            <a:r>
              <a:rPr lang="en-US" sz="2600" dirty="0"/>
              <a:t>Initiatives implemented in 2022 by G20 countries to achieve the Antalya Target</a:t>
            </a:r>
          </a:p>
        </p:txBody>
      </p:sp>
      <p:sp>
        <p:nvSpPr>
          <p:cNvPr id="4" name="Date Placeholder 3">
            <a:extLst>
              <a:ext uri="{FF2B5EF4-FFF2-40B4-BE49-F238E27FC236}">
                <a16:creationId xmlns:a16="http://schemas.microsoft.com/office/drawing/2014/main" id="{E1978910-0CB9-40A2-B08D-6F9965EA87CF}"/>
              </a:ext>
            </a:extLst>
          </p:cNvPr>
          <p:cNvSpPr>
            <a:spLocks noGrp="1"/>
          </p:cNvSpPr>
          <p:nvPr>
            <p:ph type="dt" sz="half" idx="10"/>
          </p:nvPr>
        </p:nvSpPr>
        <p:spPr/>
        <p:txBody>
          <a:bodyPr/>
          <a:lstStyle/>
          <a:p>
            <a:r>
              <a:rPr lang="en-GB"/>
              <a:t>Date: Monday / 01 / October / 2019</a:t>
            </a:r>
          </a:p>
        </p:txBody>
      </p:sp>
      <p:sp>
        <p:nvSpPr>
          <p:cNvPr id="8" name="Date Placeholder 3">
            <a:extLst>
              <a:ext uri="{FF2B5EF4-FFF2-40B4-BE49-F238E27FC236}">
                <a16:creationId xmlns:a16="http://schemas.microsoft.com/office/drawing/2014/main" id="{8089C9C3-0A07-A145-924C-4DD403F7A4D9}"/>
              </a:ext>
            </a:extLst>
          </p:cNvPr>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sp>
        <p:nvSpPr>
          <p:cNvPr id="6" name="Date Placeholder 9">
            <a:extLst>
              <a:ext uri="{FF2B5EF4-FFF2-40B4-BE49-F238E27FC236}">
                <a16:creationId xmlns:a16="http://schemas.microsoft.com/office/drawing/2014/main" id="{909BC9F6-C644-5FD0-2C42-70A7EE5AA879}"/>
              </a:ext>
            </a:extLst>
          </p:cNvPr>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sp>
        <p:nvSpPr>
          <p:cNvPr id="10" name="Content Placeholder 4">
            <a:extLst>
              <a:ext uri="{FF2B5EF4-FFF2-40B4-BE49-F238E27FC236}">
                <a16:creationId xmlns:a16="http://schemas.microsoft.com/office/drawing/2014/main" id="{55F62CE1-FEB3-BB49-1E04-7C941B112C06}"/>
              </a:ext>
            </a:extLst>
          </p:cNvPr>
          <p:cNvSpPr txBox="1">
            <a:spLocks/>
          </p:cNvSpPr>
          <p:nvPr/>
        </p:nvSpPr>
        <p:spPr>
          <a:xfrm>
            <a:off x="581347" y="1156688"/>
            <a:ext cx="5393427" cy="304085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defTabSz="1066800">
              <a:lnSpc>
                <a:spcPct val="90000"/>
              </a:lnSpc>
              <a:spcBef>
                <a:spcPct val="0"/>
              </a:spcBef>
              <a:spcAft>
                <a:spcPct val="35000"/>
              </a:spcAft>
            </a:pPr>
            <a:endParaRPr lang="en-GB" dirty="0"/>
          </a:p>
        </p:txBody>
      </p:sp>
      <p:graphicFrame>
        <p:nvGraphicFramePr>
          <p:cNvPr id="11" name="Chart 10">
            <a:extLst>
              <a:ext uri="{FF2B5EF4-FFF2-40B4-BE49-F238E27FC236}">
                <a16:creationId xmlns:a16="http://schemas.microsoft.com/office/drawing/2014/main" id="{0456C7B8-1B41-EAB6-AE67-5DDE8A6DFD4F}"/>
              </a:ext>
            </a:extLst>
          </p:cNvPr>
          <p:cNvGraphicFramePr>
            <a:graphicFrameLocks/>
          </p:cNvGraphicFramePr>
          <p:nvPr>
            <p:extLst>
              <p:ext uri="{D42A27DB-BD31-4B8C-83A1-F6EECF244321}">
                <p14:modId xmlns:p14="http://schemas.microsoft.com/office/powerpoint/2010/main" val="3199021419"/>
              </p:ext>
            </p:extLst>
          </p:nvPr>
        </p:nvGraphicFramePr>
        <p:xfrm>
          <a:off x="3535680" y="1884861"/>
          <a:ext cx="5120640" cy="4302393"/>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8BA4D52A-8114-1B58-1275-750A872B4660}"/>
              </a:ext>
            </a:extLst>
          </p:cNvPr>
          <p:cNvSpPr txBox="1"/>
          <p:nvPr/>
        </p:nvSpPr>
        <p:spPr>
          <a:xfrm>
            <a:off x="3404256" y="6321599"/>
            <a:ext cx="5383488" cy="369332"/>
          </a:xfrm>
          <a:prstGeom prst="rect">
            <a:avLst/>
          </a:prstGeom>
          <a:noFill/>
        </p:spPr>
        <p:txBody>
          <a:bodyPr wrap="square" rtlCol="0">
            <a:spAutoFit/>
          </a:bodyPr>
          <a:lstStyle/>
          <a:p>
            <a:r>
              <a:rPr lang="en-GB" i="1" dirty="0"/>
              <a:t>Source: G20 Employment Plans submitted in 2023</a:t>
            </a:r>
          </a:p>
        </p:txBody>
      </p:sp>
      <p:sp>
        <p:nvSpPr>
          <p:cNvPr id="14" name="Content Placeholder 13">
            <a:extLst>
              <a:ext uri="{FF2B5EF4-FFF2-40B4-BE49-F238E27FC236}">
                <a16:creationId xmlns:a16="http://schemas.microsoft.com/office/drawing/2014/main" id="{3F196E67-965C-4A1C-8C9B-F163788B83EC}"/>
              </a:ext>
            </a:extLst>
          </p:cNvPr>
          <p:cNvSpPr>
            <a:spLocks noGrp="1"/>
          </p:cNvSpPr>
          <p:nvPr>
            <p:ph sz="half" idx="13"/>
          </p:nvPr>
        </p:nvSpPr>
        <p:spPr>
          <a:xfrm>
            <a:off x="581347" y="2063464"/>
            <a:ext cx="3236294" cy="4064675"/>
          </a:xfrm>
        </p:spPr>
        <p:txBody>
          <a:bodyPr/>
          <a:lstStyle/>
          <a:p>
            <a:pPr>
              <a:spcBef>
                <a:spcPts val="0"/>
              </a:spcBef>
            </a:pPr>
            <a:r>
              <a:rPr lang="en-GB" sz="2000" dirty="0"/>
              <a:t>Labour supply</a:t>
            </a:r>
          </a:p>
          <a:p>
            <a:pPr>
              <a:spcBef>
                <a:spcPts val="0"/>
              </a:spcBef>
            </a:pPr>
            <a:r>
              <a:rPr lang="en-GB" sz="2000" dirty="0"/>
              <a:t>Improving education and skills of youth – 49%</a:t>
            </a:r>
          </a:p>
          <a:p>
            <a:pPr marL="285750" lvl="1" indent="-285750">
              <a:buFont typeface="Wingdings" panose="05000000000000000000" pitchFamily="2" charset="2"/>
              <a:buChar char="Ø"/>
            </a:pPr>
            <a:r>
              <a:rPr lang="en-US" dirty="0"/>
              <a:t>Ensuring basic skills for all – 2%</a:t>
            </a:r>
            <a:endParaRPr lang="en-GB" dirty="0"/>
          </a:p>
          <a:p>
            <a:pPr marL="285750" lvl="1" indent="-285750">
              <a:buFont typeface="Wingdings" panose="05000000000000000000" pitchFamily="2" charset="2"/>
              <a:buChar char="Ø"/>
            </a:pPr>
            <a:r>
              <a:rPr lang="en-US" dirty="0"/>
              <a:t>Ensuring school completion – 25%</a:t>
            </a:r>
            <a:endParaRPr lang="en-GB" dirty="0"/>
          </a:p>
          <a:p>
            <a:pPr marL="285750" lvl="1" indent="-285750">
              <a:buFont typeface="Wingdings" panose="05000000000000000000" pitchFamily="2" charset="2"/>
              <a:buChar char="Ø"/>
            </a:pPr>
            <a:r>
              <a:rPr lang="en-US" dirty="0"/>
              <a:t>Providing greater choice in educational pathways – 64%</a:t>
            </a:r>
            <a:endParaRPr lang="en-GB" dirty="0"/>
          </a:p>
          <a:p>
            <a:pPr marL="285750" lvl="1" indent="-285750">
              <a:buFont typeface="Wingdings" panose="05000000000000000000" pitchFamily="2" charset="2"/>
              <a:buChar char="Ø"/>
            </a:pPr>
            <a:r>
              <a:rPr lang="en-US" dirty="0"/>
              <a:t>Promoting access to higher education – 9%</a:t>
            </a:r>
            <a:endParaRPr lang="en-GB" dirty="0"/>
          </a:p>
        </p:txBody>
      </p:sp>
      <p:sp>
        <p:nvSpPr>
          <p:cNvPr id="15" name="TextBox 14">
            <a:extLst>
              <a:ext uri="{FF2B5EF4-FFF2-40B4-BE49-F238E27FC236}">
                <a16:creationId xmlns:a16="http://schemas.microsoft.com/office/drawing/2014/main" id="{BA57A7AD-A873-1F65-F85F-D4989EBADB6A}"/>
              </a:ext>
            </a:extLst>
          </p:cNvPr>
          <p:cNvSpPr txBox="1"/>
          <p:nvPr/>
        </p:nvSpPr>
        <p:spPr>
          <a:xfrm>
            <a:off x="3202179" y="1604239"/>
            <a:ext cx="3015049" cy="400110"/>
          </a:xfrm>
          <a:prstGeom prst="rect">
            <a:avLst/>
          </a:prstGeom>
          <a:noFill/>
        </p:spPr>
        <p:txBody>
          <a:bodyPr wrap="square" rtlCol="0">
            <a:spAutoFit/>
          </a:bodyPr>
          <a:lstStyle/>
          <a:p>
            <a:r>
              <a:rPr lang="en-GB" sz="2000" b="1" dirty="0">
                <a:solidFill>
                  <a:schemeClr val="accent3"/>
                </a:solidFill>
              </a:rPr>
              <a:t>Mixed initiatives – 7%</a:t>
            </a:r>
          </a:p>
        </p:txBody>
      </p:sp>
      <p:sp>
        <p:nvSpPr>
          <p:cNvPr id="3" name="Content Placeholder 4">
            <a:extLst>
              <a:ext uri="{FF2B5EF4-FFF2-40B4-BE49-F238E27FC236}">
                <a16:creationId xmlns:a16="http://schemas.microsoft.com/office/drawing/2014/main" id="{9BE07E19-D950-0A63-B229-65D94E776229}"/>
              </a:ext>
            </a:extLst>
          </p:cNvPr>
          <p:cNvSpPr>
            <a:spLocks noGrp="1"/>
          </p:cNvSpPr>
          <p:nvPr>
            <p:ph sz="half" idx="1"/>
          </p:nvPr>
        </p:nvSpPr>
        <p:spPr>
          <a:xfrm>
            <a:off x="8589708" y="2031400"/>
            <a:ext cx="3200400" cy="3726849"/>
          </a:xfrm>
        </p:spPr>
        <p:txBody>
          <a:bodyPr/>
          <a:lstStyle/>
          <a:p>
            <a:pPr lvl="0" defTabSz="1066800">
              <a:lnSpc>
                <a:spcPct val="90000"/>
              </a:lnSpc>
              <a:spcBef>
                <a:spcPct val="0"/>
              </a:spcBef>
              <a:spcAft>
                <a:spcPct val="35000"/>
              </a:spcAft>
            </a:pPr>
            <a:r>
              <a:rPr lang="en-US" sz="2000" dirty="0">
                <a:solidFill>
                  <a:schemeClr val="accent1"/>
                </a:solidFill>
              </a:rPr>
              <a:t>Labour demand</a:t>
            </a:r>
          </a:p>
          <a:p>
            <a:pPr lvl="0" defTabSz="1066800">
              <a:lnSpc>
                <a:spcPct val="90000"/>
              </a:lnSpc>
              <a:spcBef>
                <a:spcPct val="0"/>
              </a:spcBef>
              <a:spcAft>
                <a:spcPct val="35000"/>
              </a:spcAft>
            </a:pPr>
            <a:r>
              <a:rPr lang="en-US" sz="2000" dirty="0">
                <a:solidFill>
                  <a:schemeClr val="accent1"/>
                </a:solidFill>
              </a:rPr>
              <a:t>Improving youth employment – 44%</a:t>
            </a:r>
          </a:p>
          <a:p>
            <a:pPr marL="285750" lvl="1" indent="-285750">
              <a:buFont typeface="Wingdings" panose="05000000000000000000" pitchFamily="2" charset="2"/>
              <a:buChar char="Ø"/>
            </a:pPr>
            <a:r>
              <a:rPr lang="en-US" dirty="0"/>
              <a:t>Strengthening job opportunities – 20%</a:t>
            </a:r>
            <a:endParaRPr lang="en-GB" dirty="0"/>
          </a:p>
          <a:p>
            <a:pPr marL="285750" lvl="1" indent="-285750">
              <a:buFont typeface="Wingdings" panose="05000000000000000000" pitchFamily="2" charset="2"/>
              <a:buChar char="Ø"/>
            </a:pPr>
            <a:r>
              <a:rPr lang="en-US" dirty="0"/>
              <a:t>Tackling unemployment – 64%</a:t>
            </a:r>
            <a:endParaRPr lang="en-GB" dirty="0"/>
          </a:p>
          <a:p>
            <a:pPr marL="285750" lvl="1" indent="-285750">
              <a:buFont typeface="Wingdings" panose="05000000000000000000" pitchFamily="2" charset="2"/>
              <a:buChar char="Ø"/>
            </a:pPr>
            <a:r>
              <a:rPr lang="en-US" dirty="0"/>
              <a:t>Avoiding prolonged    periods out of work – 10%</a:t>
            </a:r>
            <a:endParaRPr lang="en-GB" dirty="0"/>
          </a:p>
          <a:p>
            <a:pPr marL="285750" lvl="1" indent="-285750">
              <a:buFont typeface="Wingdings" panose="05000000000000000000" pitchFamily="2" charset="2"/>
              <a:buChar char="Ø"/>
            </a:pPr>
            <a:r>
              <a:rPr lang="en-US" dirty="0"/>
              <a:t>Improving job quality – 6%</a:t>
            </a:r>
            <a:endParaRPr lang="en-GB" dirty="0"/>
          </a:p>
        </p:txBody>
      </p:sp>
    </p:spTree>
    <p:extLst>
      <p:ext uri="{BB962C8B-B14F-4D97-AF65-F5344CB8AC3E}">
        <p14:creationId xmlns:p14="http://schemas.microsoft.com/office/powerpoint/2010/main" val="1862313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B4A038-56D4-25B7-882E-919603BC9099}"/>
              </a:ext>
            </a:extLst>
          </p:cNvPr>
          <p:cNvSpPr>
            <a:spLocks noGrp="1"/>
          </p:cNvSpPr>
          <p:nvPr>
            <p:ph type="title"/>
          </p:nvPr>
        </p:nvSpPr>
        <p:spPr/>
        <p:txBody>
          <a:bodyPr/>
          <a:lstStyle/>
          <a:p>
            <a:r>
              <a:rPr lang="en-GB" sz="3200" dirty="0"/>
              <a:t>The way forward</a:t>
            </a:r>
          </a:p>
        </p:txBody>
      </p:sp>
      <p:sp>
        <p:nvSpPr>
          <p:cNvPr id="4" name="Date Placeholder 3">
            <a:extLst>
              <a:ext uri="{FF2B5EF4-FFF2-40B4-BE49-F238E27FC236}">
                <a16:creationId xmlns:a16="http://schemas.microsoft.com/office/drawing/2014/main" id="{E1978910-0CB9-40A2-B08D-6F9965EA87CF}"/>
              </a:ext>
            </a:extLst>
          </p:cNvPr>
          <p:cNvSpPr>
            <a:spLocks noGrp="1"/>
          </p:cNvSpPr>
          <p:nvPr>
            <p:ph type="dt" sz="half" idx="10"/>
          </p:nvPr>
        </p:nvSpPr>
        <p:spPr/>
        <p:txBody>
          <a:bodyPr/>
          <a:lstStyle/>
          <a:p>
            <a:r>
              <a:rPr lang="en-GB"/>
              <a:t>Date: Monday / 01 / October / 2019</a:t>
            </a:r>
          </a:p>
        </p:txBody>
      </p:sp>
      <p:sp>
        <p:nvSpPr>
          <p:cNvPr id="8" name="Date Placeholder 3">
            <a:extLst>
              <a:ext uri="{FF2B5EF4-FFF2-40B4-BE49-F238E27FC236}">
                <a16:creationId xmlns:a16="http://schemas.microsoft.com/office/drawing/2014/main" id="{8089C9C3-0A07-A145-924C-4DD403F7A4D9}"/>
              </a:ext>
            </a:extLst>
          </p:cNvPr>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sp>
        <p:nvSpPr>
          <p:cNvPr id="11" name="TextBox 10">
            <a:extLst>
              <a:ext uri="{FF2B5EF4-FFF2-40B4-BE49-F238E27FC236}">
                <a16:creationId xmlns:a16="http://schemas.microsoft.com/office/drawing/2014/main" id="{F5ACDDC4-6937-AD0C-C85F-B7E1A253558E}"/>
              </a:ext>
            </a:extLst>
          </p:cNvPr>
          <p:cNvSpPr txBox="1"/>
          <p:nvPr/>
        </p:nvSpPr>
        <p:spPr>
          <a:xfrm>
            <a:off x="502105" y="1292816"/>
            <a:ext cx="11076177" cy="5061707"/>
          </a:xfrm>
          <a:prstGeom prst="rect">
            <a:avLst/>
          </a:prstGeom>
          <a:noFill/>
        </p:spPr>
        <p:txBody>
          <a:bodyPr wrap="square">
            <a:spAutoFit/>
          </a:bodyPr>
          <a:lstStyle/>
          <a:p>
            <a:pPr marL="457200" indent="-457200">
              <a:lnSpc>
                <a:spcPct val="150000"/>
              </a:lnSpc>
              <a:spcAft>
                <a:spcPts val="600"/>
              </a:spcAft>
              <a:buFont typeface="+mj-lt"/>
              <a:buAutoNum type="arabicPeriod"/>
            </a:pPr>
            <a:r>
              <a:rPr lang="en-GB" sz="2200" b="1" dirty="0"/>
              <a:t>Improve access to </a:t>
            </a:r>
            <a:r>
              <a:rPr lang="en-GB" sz="2200" b="1" dirty="0">
                <a:solidFill>
                  <a:schemeClr val="accent2"/>
                </a:solidFill>
              </a:rPr>
              <a:t>more and better employment </a:t>
            </a:r>
            <a:r>
              <a:rPr lang="en-GB" sz="2200" b="1" dirty="0"/>
              <a:t>for young women and men</a:t>
            </a:r>
          </a:p>
          <a:p>
            <a:pPr marL="914400" lvl="1" indent="-457200">
              <a:lnSpc>
                <a:spcPct val="150000"/>
              </a:lnSpc>
              <a:spcAft>
                <a:spcPts val="600"/>
              </a:spcAft>
              <a:buFont typeface="Wingdings" panose="05000000000000000000" pitchFamily="2" charset="2"/>
              <a:buChar char="ü"/>
            </a:pPr>
            <a:r>
              <a:rPr lang="en-GB" sz="2200" dirty="0"/>
              <a:t>Invest in economic sectors with high youth employment potential and advocate for macroeconomic policies that target full employment</a:t>
            </a:r>
          </a:p>
          <a:p>
            <a:pPr marL="914400" lvl="1" indent="-457200">
              <a:lnSpc>
                <a:spcPct val="150000"/>
              </a:lnSpc>
              <a:spcAft>
                <a:spcPts val="600"/>
              </a:spcAft>
              <a:buFont typeface="Wingdings" panose="05000000000000000000" pitchFamily="2" charset="2"/>
              <a:buChar char="ü"/>
            </a:pPr>
            <a:r>
              <a:rPr lang="en-GB" sz="2200" dirty="0"/>
              <a:t>Invest in improving work quality through strong labour institutions</a:t>
            </a:r>
          </a:p>
          <a:p>
            <a:pPr marL="457200" indent="-457200">
              <a:lnSpc>
                <a:spcPct val="150000"/>
              </a:lnSpc>
              <a:spcAft>
                <a:spcPts val="600"/>
              </a:spcAft>
              <a:buFont typeface="+mj-lt"/>
              <a:buAutoNum type="arabicPeriod"/>
            </a:pPr>
            <a:r>
              <a:rPr lang="en-GB" sz="2200" b="1" dirty="0"/>
              <a:t>Improve the </a:t>
            </a:r>
            <a:r>
              <a:rPr lang="en-GB" sz="2200" b="1" dirty="0">
                <a:solidFill>
                  <a:schemeClr val="accent2"/>
                </a:solidFill>
              </a:rPr>
              <a:t>employability of the youth </a:t>
            </a:r>
            <a:r>
              <a:rPr lang="en-US" sz="2200" b="1" dirty="0">
                <a:solidFill>
                  <a:schemeClr val="accent2"/>
                </a:solidFill>
              </a:rPr>
              <a:t>most at risk </a:t>
            </a:r>
            <a:r>
              <a:rPr lang="en-US" sz="2200" b="1" dirty="0"/>
              <a:t>of being permanently left behind</a:t>
            </a:r>
            <a:r>
              <a:rPr lang="en-GB" sz="2200" dirty="0"/>
              <a:t> </a:t>
            </a:r>
          </a:p>
          <a:p>
            <a:pPr marL="914400" lvl="1" indent="-457200">
              <a:lnSpc>
                <a:spcPct val="150000"/>
              </a:lnSpc>
              <a:spcAft>
                <a:spcPts val="600"/>
              </a:spcAft>
              <a:buFont typeface="Wingdings" panose="05000000000000000000" pitchFamily="2" charset="2"/>
              <a:buChar char="ü"/>
            </a:pPr>
            <a:r>
              <a:rPr lang="en-GB" sz="2200" dirty="0"/>
              <a:t>Invest in education and training, especially TVET and quality apprenticeships</a:t>
            </a:r>
          </a:p>
          <a:p>
            <a:pPr marL="457200" indent="-457200">
              <a:lnSpc>
                <a:spcPct val="150000"/>
              </a:lnSpc>
              <a:spcAft>
                <a:spcPts val="600"/>
              </a:spcAft>
              <a:buFont typeface="+mj-lt"/>
              <a:buAutoNum type="arabicPeriod"/>
            </a:pPr>
            <a:r>
              <a:rPr lang="en-GB" sz="2200" b="1" dirty="0"/>
              <a:t>Tackle </a:t>
            </a:r>
            <a:r>
              <a:rPr lang="en-GB" sz="2200" b="1" dirty="0">
                <a:solidFill>
                  <a:schemeClr val="accent2"/>
                </a:solidFill>
              </a:rPr>
              <a:t>youth inactivity </a:t>
            </a:r>
            <a:r>
              <a:rPr lang="en-GB" sz="2200" b="1" dirty="0"/>
              <a:t>and </a:t>
            </a:r>
            <a:r>
              <a:rPr lang="en-GB" sz="2200" b="1" dirty="0">
                <a:solidFill>
                  <a:schemeClr val="accent2"/>
                </a:solidFill>
              </a:rPr>
              <a:t>gender inequalities</a:t>
            </a:r>
          </a:p>
          <a:p>
            <a:pPr marL="914400" lvl="1" indent="-457200">
              <a:lnSpc>
                <a:spcPct val="150000"/>
              </a:lnSpc>
              <a:spcAft>
                <a:spcPts val="600"/>
              </a:spcAft>
              <a:buFont typeface="Wingdings" panose="05000000000000000000" pitchFamily="2" charset="2"/>
              <a:buChar char="ü"/>
            </a:pPr>
            <a:r>
              <a:rPr lang="en-GB" sz="2200" dirty="0"/>
              <a:t>Invest in active labour market policies combined with income support</a:t>
            </a:r>
          </a:p>
        </p:txBody>
      </p:sp>
    </p:spTree>
    <p:extLst>
      <p:ext uri="{BB962C8B-B14F-4D97-AF65-F5344CB8AC3E}">
        <p14:creationId xmlns:p14="http://schemas.microsoft.com/office/powerpoint/2010/main" val="3843870641"/>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1CF7380FE1E547ABDC6363C342E2B1" ma:contentTypeVersion="4" ma:contentTypeDescription="Create a new document." ma:contentTypeScope="" ma:versionID="fbe516923fd3e1bd96ed28db2b01576f">
  <xsd:schema xmlns:xsd="http://www.w3.org/2001/XMLSchema" xmlns:xs="http://www.w3.org/2001/XMLSchema" xmlns:p="http://schemas.microsoft.com/office/2006/metadata/properties" xmlns:ns2="13b20e89-f10b-4828-84aa-fdaa80014f85" xmlns:ns3="39c921e6-0c99-4ce0-9fd3-fb74f5068b3b" targetNamespace="http://schemas.microsoft.com/office/2006/metadata/properties" ma:root="true" ma:fieldsID="0906f7e1bc23d201f7e8998c87b39438" ns2:_="" ns3:_="">
    <xsd:import namespace="13b20e89-f10b-4828-84aa-fdaa80014f85"/>
    <xsd:import namespace="39c921e6-0c99-4ce0-9fd3-fb74f5068b3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b20e89-f10b-4828-84aa-fdaa80014f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c921e6-0c99-4ce0-9fd3-fb74f5068b3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9c921e6-0c99-4ce0-9fd3-fb74f5068b3b">
      <UserInfo>
        <DisplayName>Cattaneo, Umberto</DisplayName>
        <AccountId>21</AccountId>
        <AccountType/>
      </UserInfo>
    </SharedWithUsers>
  </documentManagement>
</p:properties>
</file>

<file path=customXml/itemProps1.xml><?xml version="1.0" encoding="utf-8"?>
<ds:datastoreItem xmlns:ds="http://schemas.openxmlformats.org/officeDocument/2006/customXml" ds:itemID="{256E3D90-D157-4631-A80A-41AF69C7D5A9}">
  <ds:schemaRefs>
    <ds:schemaRef ds:uri="http://schemas.microsoft.com/sharepoint/v3/contenttype/forms"/>
  </ds:schemaRefs>
</ds:datastoreItem>
</file>

<file path=customXml/itemProps2.xml><?xml version="1.0" encoding="utf-8"?>
<ds:datastoreItem xmlns:ds="http://schemas.openxmlformats.org/officeDocument/2006/customXml" ds:itemID="{7EA1E389-829E-4140-A257-864A11BAF0E4}">
  <ds:schemaRefs>
    <ds:schemaRef ds:uri="13b20e89-f10b-4828-84aa-fdaa80014f85"/>
    <ds:schemaRef ds:uri="39c921e6-0c99-4ce0-9fd3-fb74f5068b3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DB13EF8-5F04-4794-A88B-1337D4E5A1E6}">
  <ds:schemaRefs>
    <ds:schemaRef ds:uri="http://purl.org/dc/elements/1.1/"/>
    <ds:schemaRef ds:uri="http://schemas.microsoft.com/office/2006/documentManagement/types"/>
    <ds:schemaRef ds:uri="http://schemas.microsoft.com/office/infopath/2007/PartnerControls"/>
    <ds:schemaRef ds:uri="13b20e89-f10b-4828-84aa-fdaa80014f85"/>
    <ds:schemaRef ds:uri="http://purl.org/dc/terms/"/>
    <ds:schemaRef ds:uri="http://www.w3.org/XML/1998/namespace"/>
    <ds:schemaRef ds:uri="http://schemas.openxmlformats.org/package/2006/metadata/core-properties"/>
    <ds:schemaRef ds:uri="39c921e6-0c99-4ce0-9fd3-fb74f5068b3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English PowerPoint Presentation(1)</Template>
  <TotalTime>0</TotalTime>
  <Words>1332</Words>
  <Application>Microsoft Office PowerPoint</Application>
  <PresentationFormat>Widescreen</PresentationFormat>
  <Paragraphs>93</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Courier New</vt:lpstr>
      <vt:lpstr>Wingdings</vt:lpstr>
      <vt:lpstr>Wingdings 3</vt:lpstr>
      <vt:lpstr>ILO 2020</vt:lpstr>
      <vt:lpstr>Youth at Work in the G20:</vt:lpstr>
      <vt:lpstr>The Antalya Youth Target</vt:lpstr>
      <vt:lpstr>Unequal progress towards the Antalya Target</vt:lpstr>
      <vt:lpstr>Further progress is needed:</vt:lpstr>
      <vt:lpstr>Initiatives implemented in 2022 by G20 countries to achieve the Antalya Target</vt:lpstr>
      <vt:lpstr>The way forward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Anna Brachtendorf;Claire Harasty</dc:creator>
  <cp:lastModifiedBy>Claire Harasty</cp:lastModifiedBy>
  <cp:revision>75</cp:revision>
  <cp:lastPrinted>2023-05-30T14:24:04Z</cp:lastPrinted>
  <dcterms:created xsi:type="dcterms:W3CDTF">2022-12-01T11:23:43Z</dcterms:created>
  <dcterms:modified xsi:type="dcterms:W3CDTF">2023-07-10T14:02:52Z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0x010100C21CF7380FE1E547ABDC6363C342E2B1</vt:lpwstr>
  </property>
</Properties>
</file>