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65" r:id="rId5"/>
    <p:sldId id="292" r:id="rId6"/>
    <p:sldId id="295" r:id="rId7"/>
    <p:sldId id="290" r:id="rId8"/>
    <p:sldId id="270" r:id="rId9"/>
    <p:sldId id="285" r:id="rId10"/>
    <p:sldId id="29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EF0"/>
    <a:srgbClr val="EF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1" autoAdjust="0"/>
    <p:restoredTop sz="94650" autoAdjust="0"/>
  </p:normalViewPr>
  <p:slideViewPr>
    <p:cSldViewPr snapToGrid="0">
      <p:cViewPr varScale="1">
        <p:scale>
          <a:sx n="78" d="100"/>
          <a:sy n="78" d="100"/>
        </p:scale>
        <p:origin x="864" y="43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chmidt\Desktop\Quaranteen\Cabinet\Figure%202%20re-do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World</c:v>
                </c:pt>
                <c:pt idx="1">
                  <c:v>Low-income countries</c:v>
                </c:pt>
                <c:pt idx="2">
                  <c:v>Lower-middle-income countries</c:v>
                </c:pt>
                <c:pt idx="3">
                  <c:v>Upper-middle-income countries</c:v>
                </c:pt>
                <c:pt idx="4">
                  <c:v>High-income countries</c:v>
                </c:pt>
                <c:pt idx="5">
                  <c:v>G20*</c:v>
                </c:pt>
              </c:strCache>
            </c:strRef>
          </c:cat>
          <c:val>
            <c:numRef>
              <c:f>Sheet1!$B$2:$B$7</c:f>
              <c:numCache>
                <c:formatCode>0.0</c:formatCode>
                <c:ptCount val="6"/>
                <c:pt idx="0">
                  <c:v>5.3</c:v>
                </c:pt>
                <c:pt idx="1">
                  <c:v>5.7</c:v>
                </c:pt>
                <c:pt idx="2">
                  <c:v>5.0999999999999996</c:v>
                </c:pt>
                <c:pt idx="3">
                  <c:v>5.7</c:v>
                </c:pt>
                <c:pt idx="4">
                  <c:v>4.5999999999999996</c:v>
                </c:pt>
                <c:pt idx="5">
                  <c:v>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CE-464B-8E46-6E231F2193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CC006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World</c:v>
                </c:pt>
                <c:pt idx="1">
                  <c:v>Low-income countries</c:v>
                </c:pt>
                <c:pt idx="2">
                  <c:v>Lower-middle-income countries</c:v>
                </c:pt>
                <c:pt idx="3">
                  <c:v>Upper-middle-income countries</c:v>
                </c:pt>
                <c:pt idx="4">
                  <c:v>High-income countries</c:v>
                </c:pt>
                <c:pt idx="5">
                  <c:v>G20*</c:v>
                </c:pt>
              </c:strCache>
            </c:strRef>
          </c:cat>
          <c:val>
            <c:numRef>
              <c:f>Sheet1!$C$2:$C$7</c:f>
              <c:numCache>
                <c:formatCode>0.0</c:formatCode>
                <c:ptCount val="6"/>
                <c:pt idx="0">
                  <c:v>5.4</c:v>
                </c:pt>
                <c:pt idx="1">
                  <c:v>5.7</c:v>
                </c:pt>
                <c:pt idx="2">
                  <c:v>5.0999999999999996</c:v>
                </c:pt>
                <c:pt idx="3">
                  <c:v>6</c:v>
                </c:pt>
                <c:pt idx="4">
                  <c:v>4.5999999999999996</c:v>
                </c:pt>
                <c:pt idx="5">
                  <c:v>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CE-464B-8E46-6E231F2193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00CC"/>
            </a:solidFill>
            <a:ln>
              <a:solidFill>
                <a:srgbClr val="0000CC"/>
              </a:solidFill>
            </a:ln>
            <a:effectLst/>
          </c:spPr>
          <c:invertIfNegative val="0"/>
          <c:dLbls>
            <c:dLbl>
              <c:idx val="3"/>
              <c:layout>
                <c:manualLayout>
                  <c:x val="-5.3847546200665168E-2"/>
                  <c:y val="-4.9232949605219706E-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6.0</a:t>
                    </a:r>
                  </a:p>
                  <a:p>
                    <a:pPr>
                      <a:defRPr sz="1600">
                        <a:solidFill>
                          <a:schemeClr val="bg1"/>
                        </a:solidFill>
                      </a:defRPr>
                    </a:pPr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2401945075467575E-2"/>
                      <c:h val="5.317219981633113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84CE-464B-8E46-6E231F2193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World</c:v>
                </c:pt>
                <c:pt idx="1">
                  <c:v>Low-income countries</c:v>
                </c:pt>
                <c:pt idx="2">
                  <c:v>Lower-middle-income countries</c:v>
                </c:pt>
                <c:pt idx="3">
                  <c:v>Upper-middle-income countries</c:v>
                </c:pt>
                <c:pt idx="4">
                  <c:v>High-income countries</c:v>
                </c:pt>
                <c:pt idx="5">
                  <c:v>G20*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5.5</c:v>
                </c:pt>
                <c:pt idx="1">
                  <c:v>5.2</c:v>
                </c:pt>
                <c:pt idx="2">
                  <c:v>5.5</c:v>
                </c:pt>
                <c:pt idx="3" formatCode="0.0">
                  <c:v>6</c:v>
                </c:pt>
                <c:pt idx="4">
                  <c:v>4.8</c:v>
                </c:pt>
                <c:pt idx="5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CE-464B-8E46-6E231F2193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axId val="636056464"/>
        <c:axId val="636056792"/>
      </c:barChart>
      <c:catAx>
        <c:axId val="636056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056792"/>
        <c:crosses val="autoZero"/>
        <c:auto val="1"/>
        <c:lblAlgn val="ctr"/>
        <c:lblOffset val="100"/>
        <c:noMultiLvlLbl val="0"/>
      </c:catAx>
      <c:valAx>
        <c:axId val="636056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0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8459996801087397"/>
          <c:y val="0.93031346138841065"/>
          <c:w val="0.30742119262519729"/>
          <c:h val="4.28318922397049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6FEF0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10/07/2023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8730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34815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02" y="490538"/>
            <a:ext cx="1371472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noFill/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37DFF8-B184-D003-F5F8-764BFF39F1AE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9494103" y="318271"/>
            <a:ext cx="1250368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873014"/>
            <a:ext cx="7320208" cy="608525"/>
          </a:xfrm>
        </p:spPr>
        <p:txBody>
          <a:bodyPr/>
          <a:lstStyle/>
          <a:p>
            <a:r>
              <a:rPr lang="en-GB" sz="3400" dirty="0"/>
              <a:t>Recent Global Employment Trends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sz="1800" dirty="0"/>
          </a:p>
          <a:p>
            <a:pPr lvl="1"/>
            <a:r>
              <a:rPr lang="en-GB" sz="1800" dirty="0"/>
              <a:t>Gilbert F. </a:t>
            </a:r>
            <a:r>
              <a:rPr lang="en-GB" sz="1800" dirty="0" err="1"/>
              <a:t>Houngbo</a:t>
            </a:r>
            <a:r>
              <a:rPr lang="en-GB" sz="1800" dirty="0"/>
              <a:t>, Director-General, ILO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DDE19A7-AB5C-EC60-1656-BFBBB5BCB87F}"/>
              </a:ext>
            </a:extLst>
          </p:cNvPr>
          <p:cNvSpPr txBox="1">
            <a:spLocks/>
          </p:cNvSpPr>
          <p:nvPr/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Advancing social justice, promoting decent work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B81EBA-3F12-0646-E43C-4BD5B4006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251" y="5137301"/>
            <a:ext cx="1562960" cy="9144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79567CAD-8F09-BF5D-4288-2C76EBF7B2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0538" y="5321300"/>
            <a:ext cx="5951075" cy="689823"/>
          </a:xfr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latin typeface="Arial Narrow" panose="020B0606020202030204" pitchFamily="34" charset="0"/>
              </a:rPr>
              <a:t>G20 Labour and Employment Ministers’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Meeting </a:t>
            </a:r>
            <a:b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Indore, 20-21 July 2023</a:t>
            </a:r>
          </a:p>
        </p:txBody>
      </p:sp>
      <p:pic>
        <p:nvPicPr>
          <p:cNvPr id="17" name="Picture Placeholder 16" descr="A person holding a pink curtain&#10;&#10;Description automatically generated">
            <a:extLst>
              <a:ext uri="{FF2B5EF4-FFF2-40B4-BE49-F238E27FC236}">
                <a16:creationId xmlns:a16="http://schemas.microsoft.com/office/drawing/2014/main" id="{16C50770-97B9-20C5-008A-4AB33FA2AB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2" b="44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80656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248957-6C4B-EF0E-8994-80EB216FE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788" y="1936446"/>
            <a:ext cx="9013248" cy="45093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3E942B-48A1-FC9E-5305-FB1A436CE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216446"/>
            <a:ext cx="11210924" cy="720000"/>
          </a:xfrm>
        </p:spPr>
        <p:txBody>
          <a:bodyPr/>
          <a:lstStyle/>
          <a:p>
            <a:pPr algn="ctr"/>
            <a:r>
              <a:rPr lang="en-GB" dirty="0"/>
              <a:t>Unemployment is falling globally...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EE24F-1784-A79D-BFB6-5D9897021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FFBA6-676C-B502-7211-7C8FF756F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B705FC-4830-231B-591B-B1DF9416779B}"/>
              </a:ext>
            </a:extLst>
          </p:cNvPr>
          <p:cNvSpPr txBox="1"/>
          <p:nvPr/>
        </p:nvSpPr>
        <p:spPr>
          <a:xfrm>
            <a:off x="490538" y="1636406"/>
            <a:ext cx="11210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Unemployment rate, 2007–23, world (percentage)</a:t>
            </a:r>
          </a:p>
        </p:txBody>
      </p:sp>
    </p:spTree>
    <p:extLst>
      <p:ext uri="{BB962C8B-B14F-4D97-AF65-F5344CB8AC3E}">
        <p14:creationId xmlns:p14="http://schemas.microsoft.com/office/powerpoint/2010/main" val="3605975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7E15241-8F40-424C-3557-3683CDAD8B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2289879"/>
              </p:ext>
            </p:extLst>
          </p:nvPr>
        </p:nvGraphicFramePr>
        <p:xfrm>
          <a:off x="1499016" y="1900387"/>
          <a:ext cx="8784235" cy="4729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D3E942B-48A1-FC9E-5305-FB1A436CE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093415"/>
            <a:ext cx="11210924" cy="720000"/>
          </a:xfrm>
        </p:spPr>
        <p:txBody>
          <a:bodyPr/>
          <a:lstStyle/>
          <a:p>
            <a:r>
              <a:rPr lang="en-GB" dirty="0"/>
              <a:t>... but with regional differences: the risk of a further employment divide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EE24F-1784-A79D-BFB6-5D9897021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FFBA6-676C-B502-7211-7C8FF756F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90605A-1373-73CA-43AE-D185608AF0BD}"/>
              </a:ext>
            </a:extLst>
          </p:cNvPr>
          <p:cNvSpPr txBox="1"/>
          <p:nvPr/>
        </p:nvSpPr>
        <p:spPr>
          <a:xfrm>
            <a:off x="490538" y="1541996"/>
            <a:ext cx="114264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Unemployment rates, world and by country income group and G20, 2019, 2022 and 2023 (percentage)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BD796C-5F60-A2B0-7ACD-1201A67D4F77}"/>
              </a:ext>
            </a:extLst>
          </p:cNvPr>
          <p:cNvSpPr txBox="1"/>
          <p:nvPr/>
        </p:nvSpPr>
        <p:spPr>
          <a:xfrm>
            <a:off x="1499016" y="6214052"/>
            <a:ext cx="84211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>
                <a:latin typeface="+mj-lt"/>
              </a:rPr>
              <a:t>Note</a:t>
            </a:r>
            <a:r>
              <a:rPr lang="en-GB" sz="1050" dirty="0">
                <a:latin typeface="+mj-lt"/>
              </a:rPr>
              <a:t>: *G20 data has been calculated for this presentation, Indonesia not included</a:t>
            </a:r>
          </a:p>
          <a:p>
            <a:r>
              <a:rPr lang="en-GB" sz="1050" b="1" dirty="0">
                <a:latin typeface="+mj-lt"/>
              </a:rPr>
              <a:t>Source</a:t>
            </a:r>
            <a:r>
              <a:rPr lang="en-GB" sz="1050" dirty="0">
                <a:latin typeface="+mj-lt"/>
              </a:rPr>
              <a:t>: ILO Estimates</a:t>
            </a:r>
          </a:p>
        </p:txBody>
      </p:sp>
    </p:spTree>
    <p:extLst>
      <p:ext uri="{BB962C8B-B14F-4D97-AF65-F5344CB8AC3E}">
        <p14:creationId xmlns:p14="http://schemas.microsoft.com/office/powerpoint/2010/main" val="2203325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258305"/>
            <a:ext cx="11210924" cy="720000"/>
          </a:xfrm>
        </p:spPr>
        <p:txBody>
          <a:bodyPr/>
          <a:lstStyle/>
          <a:p>
            <a:r>
              <a:rPr lang="en-GB" dirty="0"/>
              <a:t>The global jobs gap: Confirming the employment divide and gender gap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B0C173-76BE-8D8E-031E-9F55E9EBC76C}"/>
              </a:ext>
            </a:extLst>
          </p:cNvPr>
          <p:cNvSpPr txBox="1"/>
          <p:nvPr/>
        </p:nvSpPr>
        <p:spPr>
          <a:xfrm>
            <a:off x="2355524" y="1733678"/>
            <a:ext cx="74809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Jobs gap rate, 2023, by gender and country income group (percentage)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79E67B-C376-596D-882B-97642D6CC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016" y="2154634"/>
            <a:ext cx="8620514" cy="453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472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a graph of a graph&#10;&#10;Description automatically generated">
            <a:extLst>
              <a:ext uri="{FF2B5EF4-FFF2-40B4-BE49-F238E27FC236}">
                <a16:creationId xmlns:a16="http://schemas.microsoft.com/office/drawing/2014/main" id="{F76A6643-E5D2-E92D-D4CE-10DC4F14E7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9" r="319"/>
          <a:stretch/>
        </p:blipFill>
        <p:spPr>
          <a:xfrm>
            <a:off x="1694338" y="1746910"/>
            <a:ext cx="8448581" cy="51085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048445"/>
            <a:ext cx="10022112" cy="720000"/>
          </a:xfrm>
        </p:spPr>
        <p:txBody>
          <a:bodyPr/>
          <a:lstStyle/>
          <a:p>
            <a:r>
              <a:rPr lang="en-GB" dirty="0"/>
              <a:t>Countries in debt distress face highest jobs gap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5</a:t>
            </a:fld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13FDA5-86E7-51E1-B428-9A1AE66A8711}"/>
              </a:ext>
            </a:extLst>
          </p:cNvPr>
          <p:cNvSpPr txBox="1"/>
          <p:nvPr/>
        </p:nvSpPr>
        <p:spPr>
          <a:xfrm>
            <a:off x="1469036" y="1384123"/>
            <a:ext cx="9043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Jobs gap rate in developing countries, 2023, by income and by risk of debt distress (%)</a:t>
            </a:r>
          </a:p>
        </p:txBody>
      </p:sp>
    </p:spTree>
    <p:extLst>
      <p:ext uri="{BB962C8B-B14F-4D97-AF65-F5344CB8AC3E}">
        <p14:creationId xmlns:p14="http://schemas.microsoft.com/office/powerpoint/2010/main" val="426666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showing the effects of social pension expansion&#10;&#10;Description automatically generated">
            <a:extLst>
              <a:ext uri="{FF2B5EF4-FFF2-40B4-BE49-F238E27FC236}">
                <a16:creationId xmlns:a16="http://schemas.microsoft.com/office/drawing/2014/main" id="{58C6377D-D758-4E06-86EF-5B363342F7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8" r="95"/>
          <a:stretch/>
        </p:blipFill>
        <p:spPr>
          <a:xfrm>
            <a:off x="2068645" y="1922058"/>
            <a:ext cx="7600011" cy="49069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273295"/>
            <a:ext cx="10022112" cy="720000"/>
          </a:xfrm>
        </p:spPr>
        <p:txBody>
          <a:bodyPr/>
          <a:lstStyle/>
          <a:p>
            <a:r>
              <a:rPr lang="en-GB" dirty="0"/>
              <a:t>The positive impact of old-age pensions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6</a:t>
            </a:fld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02E768-7350-0069-7DEF-15033616547B}"/>
              </a:ext>
            </a:extLst>
          </p:cNvPr>
          <p:cNvSpPr txBox="1"/>
          <p:nvPr/>
        </p:nvSpPr>
        <p:spPr>
          <a:xfrm>
            <a:off x="2001188" y="1519840"/>
            <a:ext cx="77798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Average effects of historical social pension expansions, available countries</a:t>
            </a:r>
          </a:p>
        </p:txBody>
      </p:sp>
    </p:spTree>
    <p:extLst>
      <p:ext uri="{BB962C8B-B14F-4D97-AF65-F5344CB8AC3E}">
        <p14:creationId xmlns:p14="http://schemas.microsoft.com/office/powerpoint/2010/main" val="3868316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17EEB-06AB-8E5F-1157-B98877174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fr-CH" dirty="0"/>
              <a:t>In 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7A413-03FE-9E3F-98FD-32B7584403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8067400" cy="3482976"/>
          </a:xfrm>
        </p:spPr>
        <p:txBody>
          <a:bodyPr>
            <a:normAutofit/>
          </a:bodyPr>
          <a:lstStyle/>
          <a:p>
            <a:r>
              <a:rPr lang="en-GB" sz="2000" dirty="0"/>
              <a:t>Global resources must be mobilized…</a:t>
            </a:r>
          </a:p>
          <a:p>
            <a:pPr lvl="2"/>
            <a:r>
              <a:rPr lang="en-US" dirty="0"/>
              <a:t>The UN Global Accelerator on Jobs and Social Protection for Just Transitions</a:t>
            </a:r>
          </a:p>
          <a:p>
            <a:pPr lvl="2"/>
            <a:r>
              <a:rPr lang="en-GB" dirty="0"/>
              <a:t>Broader reform of the international financial architecture</a:t>
            </a:r>
            <a:endParaRPr lang="en-US" dirty="0"/>
          </a:p>
          <a:p>
            <a:pPr marL="0" lvl="2" indent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accent2"/>
                </a:solidFill>
              </a:rPr>
              <a:t>… to enable that we collectively:</a:t>
            </a:r>
          </a:p>
          <a:p>
            <a:pPr lvl="2"/>
            <a:r>
              <a:rPr lang="en-GB" dirty="0"/>
              <a:t>Address the jobs gap, including by tackling skill gaps</a:t>
            </a:r>
          </a:p>
          <a:p>
            <a:pPr lvl="2"/>
            <a:r>
              <a:rPr lang="en-GB" dirty="0"/>
              <a:t>Invest in social protection systems for all</a:t>
            </a:r>
          </a:p>
          <a:p>
            <a:pPr lvl="2"/>
            <a:r>
              <a:rPr lang="en-GB" dirty="0"/>
              <a:t>Embrace sustainable financing mechanisms</a:t>
            </a:r>
            <a:r>
              <a:rPr lang="en-US" dirty="0"/>
              <a:t> for employment and social protection policies</a:t>
            </a:r>
          </a:p>
        </p:txBody>
      </p:sp>
      <p:pic>
        <p:nvPicPr>
          <p:cNvPr id="22" name="Picture Placeholder 21" descr="A logo with colorful people and dots&#10;&#10;Description automatically generated">
            <a:extLst>
              <a:ext uri="{FF2B5EF4-FFF2-40B4-BE49-F238E27FC236}">
                <a16:creationId xmlns:a16="http://schemas.microsoft.com/office/drawing/2014/main" id="{E0826AEB-C2E1-1C39-6EFD-61EA35F0BF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938" y="2393950"/>
            <a:ext cx="2603524" cy="3482977"/>
          </a:xfrm>
          <a:noFill/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ED181-D68E-20C6-3C8E-D7CBB9A6D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8ADEF-8375-998D-1212-B55E9DAAB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7</a:t>
            </a:fld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1927A-AA14-206B-5330-ED39D2E31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/>
              <a:t>Date: Monday / 01 / October / 2019</a:t>
            </a:r>
          </a:p>
        </p:txBody>
      </p:sp>
    </p:spTree>
    <p:extLst>
      <p:ext uri="{BB962C8B-B14F-4D97-AF65-F5344CB8AC3E}">
        <p14:creationId xmlns:p14="http://schemas.microsoft.com/office/powerpoint/2010/main" val="3731735431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C7397207656245AAFC9852890AA439" ma:contentTypeVersion="13" ma:contentTypeDescription="Create a new document." ma:contentTypeScope="" ma:versionID="610651e4d7700405109592cffdc37800">
  <xsd:schema xmlns:xsd="http://www.w3.org/2001/XMLSchema" xmlns:xs="http://www.w3.org/2001/XMLSchema" xmlns:p="http://schemas.microsoft.com/office/2006/metadata/properties" xmlns:ns3="05527a4c-459d-4ea3-a2bb-77fef9039b3e" xmlns:ns4="8911ea3c-7f6d-456e-bd45-53d01e2344b7" targetNamespace="http://schemas.microsoft.com/office/2006/metadata/properties" ma:root="true" ma:fieldsID="2bb3ed236e94731195ad89c97a11f094" ns3:_="" ns4:_="">
    <xsd:import namespace="05527a4c-459d-4ea3-a2bb-77fef9039b3e"/>
    <xsd:import namespace="8911ea3c-7f6d-456e-bd45-53d01e2344b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527a4c-459d-4ea3-a2bb-77fef9039b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11ea3c-7f6d-456e-bd45-53d01e2344b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EB27468-BE4A-4226-8477-CD642AE35E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527a4c-459d-4ea3-a2bb-77fef9039b3e"/>
    <ds:schemaRef ds:uri="8911ea3c-7f6d-456e-bd45-53d01e2344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700DCF-2FB6-4300-B453-CEA761C031C6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8911ea3c-7f6d-456e-bd45-53d01e2344b7"/>
    <ds:schemaRef ds:uri="05527a4c-459d-4ea3-a2bb-77fef9039b3e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A3BFB27-91F1-4757-98F0-8EE93D1358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English+PowerPoint+Presentation</Template>
  <TotalTime>0</TotalTime>
  <Words>304</Words>
  <Application>Microsoft Office PowerPoint</Application>
  <PresentationFormat>Widescreen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Narrow</vt:lpstr>
      <vt:lpstr>Calibri</vt:lpstr>
      <vt:lpstr>Wingdings 3</vt:lpstr>
      <vt:lpstr>ILO 2020</vt:lpstr>
      <vt:lpstr>Recent Global Employment Trends</vt:lpstr>
      <vt:lpstr>Unemployment is falling globally...</vt:lpstr>
      <vt:lpstr>... but with regional differences: the risk of a further employment divide</vt:lpstr>
      <vt:lpstr>The global jobs gap: Confirming the employment divide and gender gap</vt:lpstr>
      <vt:lpstr>Countries in debt distress face highest jobs gap</vt:lpstr>
      <vt:lpstr>The positive impact of old-age pensions</vt:lpstr>
      <vt:lpstr>In conclusion</vt:lpstr>
    </vt:vector>
  </TitlesOfParts>
  <Company>ILO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Thompson, Coralie</dc:creator>
  <cp:lastModifiedBy>Claire Harasty</cp:lastModifiedBy>
  <cp:revision>47</cp:revision>
  <dcterms:created xsi:type="dcterms:W3CDTF">2021-03-31T15:14:10Z</dcterms:created>
  <dcterms:modified xsi:type="dcterms:W3CDTF">2023-07-10T10:35:16Z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0x01010040C7397207656245AAFC9852890AA439</vt:lpwstr>
  </property>
</Properties>
</file>