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71" r:id="rId3"/>
    <p:sldId id="256" r:id="rId4"/>
    <p:sldId id="275" r:id="rId5"/>
    <p:sldId id="276" r:id="rId6"/>
    <p:sldId id="302" r:id="rId7"/>
    <p:sldId id="281" r:id="rId8"/>
    <p:sldId id="282" r:id="rId9"/>
    <p:sldId id="283" r:id="rId10"/>
    <p:sldId id="258" r:id="rId11"/>
    <p:sldId id="274" r:id="rId12"/>
    <p:sldId id="292" r:id="rId13"/>
    <p:sldId id="296" r:id="rId14"/>
    <p:sldId id="293" r:id="rId15"/>
    <p:sldId id="298" r:id="rId16"/>
    <p:sldId id="294" r:id="rId17"/>
    <p:sldId id="2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autoAdjust="0"/>
    <p:restoredTop sz="54707" autoAdjust="0"/>
  </p:normalViewPr>
  <p:slideViewPr>
    <p:cSldViewPr snapToGrid="0">
      <p:cViewPr varScale="1">
        <p:scale>
          <a:sx n="58" d="100"/>
          <a:sy n="58" d="100"/>
        </p:scale>
        <p:origin x="2368" y="18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04/11/2023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a:t>
            </a:r>
          </a:p>
          <a:p>
            <a:r>
              <a:rPr lang="en-US" dirty="0"/>
              <a:t>Really pleased to be here. Looking forward to getting to know you over next two days and to a really engaging workshop.</a:t>
            </a:r>
          </a:p>
          <a:p>
            <a:r>
              <a:rPr lang="en-US" dirty="0"/>
              <a:t>We have limited time and lots to cover so I’m going to jump straight in. </a:t>
            </a:r>
          </a:p>
          <a:p>
            <a:r>
              <a:rPr lang="en-US" dirty="0"/>
              <a:t>In this first session, we’re going to cover some of the basics about the workshop and what you can expect.</a:t>
            </a:r>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3924973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objectives for this session. You’ll see one of these slides for each session, and it’s a way of keeping us all on track, and so that you can have a good sense of what we are going to do, and why we are doing it.</a:t>
            </a:r>
          </a:p>
        </p:txBody>
      </p:sp>
      <p:sp>
        <p:nvSpPr>
          <p:cNvPr id="4" name="Slide Number Placeholder 3"/>
          <p:cNvSpPr>
            <a:spLocks noGrp="1"/>
          </p:cNvSpPr>
          <p:nvPr>
            <p:ph type="sldNum" sz="quarter" idx="5"/>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2448936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can’t cover everything. Choices have had to be made. But you should think about this workshop as an opportunity for you to learn more about issues you are interested in – to ask questions, to discuss issues with each other and with us. So if it doesn’t look like we are covering something that you hoped we would, feel free to raise it. Having said that, these objectives highlight the key objectives of the workshop – to provide a sound foundation in labour law and in international labour standards. It is not a workshop on a particular issue – not a labour migration workshop, not a labour inspection workshop. And by necessity, the breadth will mean we can’t go into a lot of detail on some things. But there’s always the breaks, and I </a:t>
            </a:r>
            <a:r>
              <a:rPr lang="en-GB" dirty="0" err="1"/>
              <a:t>realy</a:t>
            </a:r>
            <a:r>
              <a:rPr lang="en-GB" dirty="0"/>
              <a:t> hope you consider me a resource not only during but following the workshop.</a:t>
            </a:r>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 is foundations</a:t>
            </a:r>
          </a:p>
          <a:p>
            <a:r>
              <a:rPr lang="en-US" dirty="0"/>
              <a:t>Day 2 we get into some more detail on particular aspects of labour law – drafting and reform.</a:t>
            </a:r>
          </a:p>
          <a:p>
            <a:r>
              <a:rPr lang="en-US" dirty="0"/>
              <a:t>Last two sessions bring together everything we have learnt in first day and a half – ask you to use your existing and new knowledge on labour law and ILS to engage in a case study of </a:t>
            </a:r>
            <a:r>
              <a:rPr lang="en-US" dirty="0" err="1"/>
              <a:t>thelabour</a:t>
            </a:r>
            <a:r>
              <a:rPr lang="en-US" dirty="0"/>
              <a:t> law reform issues that will arise in the context of the adoption and implementation of the ILO’s Violence and Harassment Convention in your own country. </a:t>
            </a:r>
          </a:p>
          <a:p>
            <a:endParaRPr lang="en-US" dirty="0"/>
          </a:p>
          <a:p>
            <a:r>
              <a:rPr lang="en-US" dirty="0"/>
              <a:t>Case study in two parts – first part is overview of C190. Case study 2 is application. Last session also reflection on workshop.</a:t>
            </a:r>
          </a:p>
          <a:p>
            <a:br>
              <a:rPr lang="en-US" dirty="0"/>
            </a:br>
            <a:r>
              <a:rPr lang="en-US" dirty="0"/>
              <a:t>Questions?</a:t>
            </a:r>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3658651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went to university in Canberra, Melbourne and Vietnam. I graduated just after the Rudd Labor Government had come into power in 2007. This was very opportune because in my first job I found myself thrown into law reform and heavily involved in the proves of drafting Australia’s new federal labour law – the Fair Work Act 2009.  </a:t>
            </a:r>
          </a:p>
          <a:p>
            <a:r>
              <a:rPr lang="en-US" dirty="0"/>
              <a:t>I worked as a legal officer in the Australian and international trade movement for 10 years or so. During this time I represented Australia as part of the Australian delegation to the ILO every June, and was an active member of the CAS. </a:t>
            </a:r>
          </a:p>
          <a:p>
            <a:r>
              <a:rPr lang="en-US" dirty="0"/>
              <a:t>I also did all the international work for the Australian trade unions – regular reporting and filing complaints.</a:t>
            </a:r>
          </a:p>
          <a:p>
            <a:r>
              <a:rPr lang="en-US" dirty="0"/>
              <a:t>When I had my first child, went into academia. Competed PhD. Now tenured academic at Monash Business School and independent consultant. </a:t>
            </a:r>
          </a:p>
          <a:p>
            <a:r>
              <a:rPr lang="en-US" dirty="0"/>
              <a:t>Teach undergraduate employment law and postgraduate human rights and global business. Research and active in labour law, comparative labour law and business and human rights communities.</a:t>
            </a:r>
          </a:p>
          <a:p>
            <a:r>
              <a:rPr lang="en-US" dirty="0"/>
              <a:t>I have extensive experience in labour law reform, int’l labour law and comparative labour law. But I am BY NO MEANS an expert on legal systems or labour law in the Pacific. But I figure I don’t need to be because you have that expertise. Together, we all make a really great team and no doubt will be able to add different perspectives to our discussions.</a:t>
            </a:r>
          </a:p>
          <a:p>
            <a:endParaRPr lang="en-US" dirty="0"/>
          </a:p>
          <a:p>
            <a:r>
              <a:rPr lang="en-US" dirty="0"/>
              <a:t>My approach to teaching – in this day and age, training or teaching is not a matter of conveying information. Information is easy to access. My role is to provide you with the fundamentals – with understanding of how we got to where we are and what labour law and ILS are trying to achieve. To give you the framework and map to navigate the spaces, and opportunities for you to apply new knowledge. </a:t>
            </a:r>
          </a:p>
          <a:p>
            <a:endParaRPr lang="en-US" dirty="0"/>
          </a:p>
          <a:p>
            <a:r>
              <a:rPr lang="en-US" dirty="0"/>
              <a:t>I expect you to actively participate. With busy lives, two day workshop is a real privilege and valuable opportunity to take some time to engage with and reflect on broader issues that often we simply don’t have time or space to do on a daily basis. I really encourage you to use the workshop in this way. </a:t>
            </a:r>
          </a:p>
        </p:txBody>
      </p:sp>
      <p:sp>
        <p:nvSpPr>
          <p:cNvPr id="4" name="Slide Number Placeholder 3"/>
          <p:cNvSpPr>
            <a:spLocks noGrp="1"/>
          </p:cNvSpPr>
          <p:nvPr>
            <p:ph type="sldNum" sz="quarter" idx="5"/>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428882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Before we get on to talk about specific areas of labour law, and different sources – national and international – I want us to step back. To start at the beginning. With a reflection on why we have labour law and the scope of the subject matter. </a:t>
            </a:r>
            <a:endParaRPr lang="en-US" dirty="0"/>
          </a:p>
          <a:p>
            <a:endParaRPr lang="en-AU" dirty="0"/>
          </a:p>
          <a:p>
            <a:r>
              <a:rPr lang="en-AU" dirty="0"/>
              <a:t>Recognising that labour law is a particular area of law with its own rationales and principles is important. It’s important to ensuring some some coherence and consistency in the system – for example, it is on the basis of a good understanding of labour law that we can ensure our statutory body of labour law is coherent, and that the interpretation of terms to some extent reflects the purposes and objectives for which they were drafted.</a:t>
            </a:r>
          </a:p>
          <a:p>
            <a:endParaRPr lang="en-AU" dirty="0"/>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1642458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tackle the terminology</a:t>
            </a:r>
          </a:p>
          <a:p>
            <a:endParaRPr lang="en-US" dirty="0"/>
          </a:p>
          <a:p>
            <a:r>
              <a:rPr lang="en-US" dirty="0"/>
              <a:t>What do you understand as the difference between these three terms? Don’t worry, there’s no correct answer. I’ll give you 2 minutes to discuss with your partner.</a:t>
            </a:r>
          </a:p>
          <a:p>
            <a:endParaRPr lang="en-US" dirty="0"/>
          </a:p>
          <a:p>
            <a:r>
              <a:rPr lang="en-US" dirty="0"/>
              <a:t>Often </a:t>
            </a:r>
            <a:r>
              <a:rPr lang="en-US" b="1" dirty="0"/>
              <a:t>employment law </a:t>
            </a:r>
            <a:r>
              <a:rPr lang="en-US" dirty="0"/>
              <a:t>regarded as the law governing the individual relationship of employees and employers, while </a:t>
            </a:r>
            <a:r>
              <a:rPr lang="en-US" b="1" dirty="0"/>
              <a:t>labour law &amp; IR law</a:t>
            </a:r>
            <a:r>
              <a:rPr lang="en-US" dirty="0"/>
              <a:t> addressing aspects of the law relating to regulation of labour collectively. But no strict rule and use of terms vary.</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344887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concept underpinning labour law is that </a:t>
            </a:r>
            <a:r>
              <a:rPr lang="en-US" b="1" dirty="0"/>
              <a:t>labour is not a commodity</a:t>
            </a:r>
          </a:p>
          <a:p>
            <a:endParaRPr lang="en-US" b="1" dirty="0"/>
          </a:p>
          <a:p>
            <a:r>
              <a:rPr lang="en-US" b="1" dirty="0"/>
              <a:t>The </a:t>
            </a:r>
            <a:r>
              <a:rPr lang="en-US" dirty="0"/>
              <a:t>idea that the relation of persons to their labour is not the same as to other tradeable material items (LIKE CORN OR COAL)</a:t>
            </a:r>
          </a:p>
          <a:p>
            <a:endParaRPr lang="en-US" dirty="0"/>
          </a:p>
          <a:p>
            <a:r>
              <a:rPr lang="en-US" dirty="0"/>
              <a:t>There is an intimate connection between persons and their work. </a:t>
            </a:r>
          </a:p>
          <a:p>
            <a:endParaRPr lang="en-US" dirty="0"/>
          </a:p>
          <a:p>
            <a:r>
              <a:rPr lang="en-US" dirty="0"/>
              <a:t>Embodies several basic principles. </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Workers cannot be bought and sold. Workers are autonomous beings. They are persons, not property.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The pricing of labour (the setting of minimum wages) must not be left to the “invisible hand” of then </a:t>
            </a:r>
            <a:r>
              <a:rPr lang="en-US" dirty="0" err="1"/>
              <a:t>unnregulated</a:t>
            </a:r>
            <a:r>
              <a:rPr lang="en-US" dirty="0"/>
              <a:t> market, because decent wages are essential to the sustenance of workers and their </a:t>
            </a:r>
            <a:r>
              <a:rPr lang="en-US" dirty="0" err="1"/>
              <a:t>dependants</a:t>
            </a:r>
            <a:r>
              <a:rPr lang="en-US" dirty="0"/>
              <a:t>. Labour is not like corn, or coal or any other commodity because it cannot be extracted without the commitment of the human </a:t>
            </a:r>
            <a:r>
              <a:rPr lang="en-US" dirty="0" err="1"/>
              <a:t>labourer</a:t>
            </a:r>
            <a:r>
              <a:rPr lang="en-US" dirty="0"/>
              <a:t>.</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259388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Discussion of the goals of labour law—at the political as well as the academic level—usually takes the basic rules of private law as a background.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That is, the laws of contract, property, corporations, etc. are taken for granted—they are assumed to exist without question and, in effect, are given priority.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These private law rules are seen as structuring and protecting the ‘free market’, which in turn is seen as a necessary and important component of democratic societies.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Labour laws, in contrast, are conceptualized as ‘interventions’ in the free market—and </a:t>
            </a:r>
            <a:r>
              <a:rPr lang="en-AU" b="1" dirty="0"/>
              <a:t>special justifications </a:t>
            </a:r>
            <a:r>
              <a:rPr lang="en-AU" dirty="0"/>
              <a:t>are needed for such impediments to be accepted.</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baseline="0" dirty="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baseline="0" dirty="0"/>
              <a:t>The most widely recognised and well-entrenched function of labour law </a:t>
            </a:r>
            <a:r>
              <a:rPr lang="mr-IN" baseline="0" dirty="0"/>
              <a:t>–</a:t>
            </a:r>
            <a:r>
              <a:rPr lang="en-AU" baseline="0" dirty="0"/>
              <a:t> </a:t>
            </a:r>
            <a:r>
              <a:rPr lang="en-US" baseline="0" dirty="0"/>
              <a:t>in jurisdictions around the world - is the idea that we need labour law to protect workers </a:t>
            </a:r>
            <a:r>
              <a:rPr lang="mr-IN" baseline="0" dirty="0"/>
              <a:t>–</a:t>
            </a:r>
            <a:r>
              <a:rPr lang="en-US" baseline="0" dirty="0"/>
              <a:t> to perform </a:t>
            </a:r>
            <a:r>
              <a:rPr lang="en-US" b="1" baseline="0" dirty="0"/>
              <a:t>a protective function.</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baseline="0" dirty="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AU" sz="1200" kern="1200" baseline="0" dirty="0">
                <a:solidFill>
                  <a:schemeClr val="tx1"/>
                </a:solidFill>
                <a:effectLst/>
                <a:latin typeface="+mn-lt"/>
                <a:ea typeface="+mn-ea"/>
                <a:cs typeface="+mn-cs"/>
              </a:rPr>
              <a:t>Employment </a:t>
            </a:r>
            <a:r>
              <a:rPr lang="en-US" dirty="0"/>
              <a:t>relationships – the relationship between an employer and an employee - have a number of important dimensions that  imply a structured inequality of bargaining power between individual employees and employers.</a:t>
            </a:r>
            <a:r>
              <a:rPr lang="en-US" baseline="0" dirty="0"/>
              <a:t>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baseline="0" dirty="0"/>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kern="1200" baseline="0" dirty="0">
                <a:solidFill>
                  <a:schemeClr val="tx1"/>
                </a:solidFill>
                <a:effectLst/>
                <a:latin typeface="+mn-lt"/>
                <a:ea typeface="+mn-ea"/>
                <a:cs typeface="+mn-cs"/>
              </a:rPr>
              <a:t>Guy Davidov </a:t>
            </a:r>
            <a:r>
              <a:rPr lang="en-AU" sz="1200" kern="1200" baseline="0" dirty="0">
                <a:solidFill>
                  <a:schemeClr val="tx1"/>
                </a:solidFill>
                <a:effectLst/>
                <a:latin typeface="+mn-lt"/>
                <a:ea typeface="+mn-ea"/>
                <a:cs typeface="+mn-cs"/>
              </a:rPr>
              <a:t>– a labour law academic who has written a book on </a:t>
            </a:r>
            <a:r>
              <a:rPr lang="en-AU" sz="1200" b="1" kern="1200" baseline="0" dirty="0">
                <a:solidFill>
                  <a:schemeClr val="tx1"/>
                </a:solidFill>
                <a:effectLst/>
                <a:latin typeface="+mn-lt"/>
                <a:ea typeface="+mn-ea"/>
                <a:cs typeface="+mn-cs"/>
              </a:rPr>
              <a:t>the idea of labour law </a:t>
            </a:r>
            <a:r>
              <a:rPr lang="mr-IN" sz="1200" kern="1200" baseline="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explores these in some depth.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kern="1200" baseline="0" dirty="0">
                <a:solidFill>
                  <a:schemeClr val="tx1"/>
                </a:solidFill>
                <a:effectLst/>
                <a:latin typeface="+mn-lt"/>
                <a:ea typeface="+mn-ea"/>
                <a:cs typeface="+mn-cs"/>
              </a:rPr>
              <a:t>He identifies a number of different types of </a:t>
            </a:r>
            <a:r>
              <a:rPr lang="en-US" sz="1200" i="1" kern="1200" baseline="0" dirty="0">
                <a:solidFill>
                  <a:schemeClr val="tx1"/>
                </a:solidFill>
                <a:effectLst/>
                <a:latin typeface="+mn-lt"/>
                <a:ea typeface="+mn-ea"/>
                <a:cs typeface="+mn-cs"/>
              </a:rPr>
              <a:t>vulnerability </a:t>
            </a:r>
            <a:r>
              <a:rPr lang="en-US" sz="1200" i="0" kern="1200" baseline="0" dirty="0">
                <a:solidFill>
                  <a:schemeClr val="tx1"/>
                </a:solidFill>
                <a:effectLst/>
                <a:latin typeface="+mn-lt"/>
                <a:ea typeface="+mn-ea"/>
                <a:cs typeface="+mn-cs"/>
              </a:rPr>
              <a:t>that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in the context of the employment relationship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workers face and that contribute to their vulnerability. He divides these into 3 categories: </a:t>
            </a:r>
            <a:r>
              <a:rPr lang="en-US" sz="1200" i="1" kern="1200" baseline="0" dirty="0">
                <a:solidFill>
                  <a:schemeClr val="tx1"/>
                </a:solidFill>
                <a:effectLst/>
                <a:latin typeface="+mn-lt"/>
                <a:ea typeface="+mn-ea"/>
                <a:cs typeface="+mn-cs"/>
              </a:rPr>
              <a:t>organizational, social/psychological </a:t>
            </a:r>
            <a:r>
              <a:rPr lang="en-US" sz="1200" i="0" kern="1200" baseline="0" dirty="0">
                <a:solidFill>
                  <a:schemeClr val="tx1"/>
                </a:solidFill>
                <a:effectLst/>
                <a:latin typeface="+mn-lt"/>
                <a:ea typeface="+mn-ea"/>
                <a:cs typeface="+mn-cs"/>
              </a:rPr>
              <a:t>and </a:t>
            </a:r>
            <a:r>
              <a:rPr lang="en-US" sz="1200" i="1" kern="1200" baseline="0" dirty="0">
                <a:solidFill>
                  <a:schemeClr val="tx1"/>
                </a:solidFill>
                <a:effectLst/>
                <a:latin typeface="+mn-lt"/>
                <a:ea typeface="+mn-ea"/>
                <a:cs typeface="+mn-cs"/>
              </a:rPr>
              <a:t>economic.</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b="1" i="1" kern="1200" baseline="0" dirty="0">
                <a:solidFill>
                  <a:schemeClr val="tx1"/>
                </a:solidFill>
                <a:effectLst/>
                <a:latin typeface="+mn-lt"/>
                <a:ea typeface="+mn-ea"/>
                <a:cs typeface="+mn-cs"/>
              </a:rPr>
              <a:t>Organisational vulnerabilities </a:t>
            </a:r>
            <a:r>
              <a:rPr lang="en-US" sz="1200" i="0" kern="1200" baseline="0" dirty="0">
                <a:solidFill>
                  <a:schemeClr val="tx1"/>
                </a:solidFill>
                <a:effectLst/>
                <a:latin typeface="+mn-lt"/>
                <a:ea typeface="+mn-ea"/>
                <a:cs typeface="+mn-cs"/>
              </a:rPr>
              <a:t>are essentially vulnerabilities that arise out of the relationship of subordination that is implicit in the employment relationship. By its very nature, the employment relationship involves one party (the employer) exercising power and control over another (the employee)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power to direct work behaviour and to require orders to be followed. The employment relationship thus entails a structure of governance or control in which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absent any intervention by the law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workers would have little if any control or say over their working life.</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i="0" kern="1200" baseline="0" dirty="0">
                <a:solidFill>
                  <a:schemeClr val="tx1"/>
                </a:solidFill>
                <a:effectLst/>
                <a:latin typeface="+mn-lt"/>
                <a:ea typeface="+mn-ea"/>
                <a:cs typeface="+mn-cs"/>
              </a:rPr>
              <a:t>The second type of vulnerabilities are </a:t>
            </a:r>
            <a:r>
              <a:rPr lang="en-US" sz="1200" b="1" i="1" kern="1200" baseline="0" dirty="0">
                <a:solidFill>
                  <a:schemeClr val="tx1"/>
                </a:solidFill>
                <a:effectLst/>
                <a:latin typeface="+mn-lt"/>
                <a:ea typeface="+mn-ea"/>
                <a:cs typeface="+mn-cs"/>
              </a:rPr>
              <a:t>social/psychological vulnerabilities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goes to the </a:t>
            </a:r>
            <a:r>
              <a:rPr lang="en-US" sz="1200" i="1" kern="1200" baseline="0" dirty="0">
                <a:solidFill>
                  <a:schemeClr val="tx1"/>
                </a:solidFill>
                <a:effectLst/>
                <a:latin typeface="+mn-lt"/>
                <a:ea typeface="+mn-ea"/>
                <a:cs typeface="+mn-cs"/>
              </a:rPr>
              <a:t>dependency </a:t>
            </a:r>
            <a:r>
              <a:rPr lang="en-US" sz="1200" i="0" kern="1200" baseline="0" dirty="0">
                <a:solidFill>
                  <a:schemeClr val="tx1"/>
                </a:solidFill>
                <a:effectLst/>
                <a:latin typeface="+mn-lt"/>
                <a:ea typeface="+mn-ea"/>
                <a:cs typeface="+mn-cs"/>
              </a:rPr>
              <a:t>of the worker on their employer. This dependency is economic, but it is also often social and psychological. Work plays an important social and psychological role for most people </a:t>
            </a:r>
            <a:r>
              <a:rPr lang="mr-IN" sz="1200" i="0" kern="1200" baseline="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it is a source of identity, of relationships and of dignity and self-worth. These dependencies require protection in the form of law.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i="0" kern="1200" baseline="0" dirty="0">
                <a:solidFill>
                  <a:schemeClr val="tx1"/>
                </a:solidFill>
                <a:effectLst/>
                <a:latin typeface="+mn-lt"/>
                <a:ea typeface="+mn-ea"/>
                <a:cs typeface="+mn-cs"/>
              </a:rPr>
              <a:t>The third type of vulnerability in the employment relationship stems from the </a:t>
            </a:r>
            <a:r>
              <a:rPr lang="en-US" sz="1200" b="1" i="1" kern="1200" baseline="0" dirty="0">
                <a:solidFill>
                  <a:schemeClr val="tx1"/>
                </a:solidFill>
                <a:effectLst/>
                <a:latin typeface="+mn-lt"/>
                <a:ea typeface="+mn-ea"/>
                <a:cs typeface="+mn-cs"/>
              </a:rPr>
              <a:t>economic reliance </a:t>
            </a:r>
            <a:r>
              <a:rPr lang="en-US" sz="1200" i="0" kern="1200" baseline="0" dirty="0">
                <a:solidFill>
                  <a:schemeClr val="tx1"/>
                </a:solidFill>
                <a:effectLst/>
                <a:latin typeface="+mn-lt"/>
                <a:ea typeface="+mn-ea"/>
                <a:cs typeface="+mn-cs"/>
              </a:rPr>
              <a:t>of the employee on their employer. Basically, when a worker works for just one employer, they are unable to spread their risk in a way that for example a contractor can by working for a number of different parties. The employee has no choice but to depend and rely on the employer, on its solvency, and on the continuing payment of wages. The employee must generally ‘place all his or her eggs in one basket’.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AU" sz="1200" i="0" kern="1200" baseline="0" dirty="0">
                <a:solidFill>
                  <a:schemeClr val="tx1"/>
                </a:solidFill>
                <a:effectLst/>
                <a:latin typeface="+mn-lt"/>
                <a:ea typeface="+mn-ea"/>
                <a:cs typeface="+mn-cs"/>
              </a:rPr>
              <a:t>So this high level of economic dependency, in the sense of in</a:t>
            </a:r>
            <a:r>
              <a:rPr lang="en-US" sz="1200" i="0" kern="1200" baseline="0" dirty="0">
                <a:solidFill>
                  <a:schemeClr val="tx1"/>
                </a:solidFill>
                <a:effectLst/>
                <a:latin typeface="+mn-lt"/>
                <a:ea typeface="+mn-ea"/>
                <a:cs typeface="+mn-cs"/>
              </a:rPr>
              <a:t>ability to spread risks, also justifies regulatory intervention and protection.</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sz="1200" b="0" i="0" kern="1200" baseline="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tx1"/>
                </a:solidFill>
                <a:effectLst/>
                <a:latin typeface="+mn-lt"/>
                <a:ea typeface="+mn-ea"/>
                <a:cs typeface="+mn-cs"/>
              </a:rPr>
              <a:t>Of course, not all workers</a:t>
            </a:r>
            <a:r>
              <a:rPr lang="en-US" sz="1200" b="0" i="0" kern="1200" baseline="0" dirty="0">
                <a:solidFill>
                  <a:schemeClr val="tx1"/>
                </a:solidFill>
                <a:effectLst/>
                <a:latin typeface="+mn-lt"/>
                <a:ea typeface="+mn-ea"/>
                <a:cs typeface="+mn-cs"/>
              </a:rPr>
              <a:t> experience all these vulnerabilities </a:t>
            </a:r>
            <a:r>
              <a:rPr lang="mr-IN" sz="1200" b="0" i="0" kern="1200" baseline="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or are in a weaker bargaining position vis-à-vis their employer. Some </a:t>
            </a:r>
            <a:r>
              <a:rPr lang="en-US" i="0" baseline="0" dirty="0"/>
              <a:t>workers have the skills and confidence, and mobility, that enable them to negotiate with current or potential employers on more or less equal terms. </a:t>
            </a:r>
            <a:r>
              <a:rPr lang="en-US" sz="1200" b="0" i="0" kern="1200" baseline="0" dirty="0">
                <a:solidFill>
                  <a:schemeClr val="tx1"/>
                </a:solidFill>
                <a:effectLst/>
                <a:latin typeface="+mn-lt"/>
                <a:ea typeface="+mn-ea"/>
                <a:cs typeface="+mn-cs"/>
              </a:rPr>
              <a:t>But most do not.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sz="1200" b="0" i="0" kern="1200" baseline="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tx1"/>
                </a:solidFill>
                <a:effectLst/>
                <a:latin typeface="+mn-lt"/>
                <a:ea typeface="+mn-ea"/>
                <a:cs typeface="+mn-cs"/>
              </a:rPr>
              <a:t>Absent state intervention (in</a:t>
            </a:r>
            <a:r>
              <a:rPr lang="en-US" sz="1200" b="0" i="0" kern="1200" baseline="0" dirty="0">
                <a:solidFill>
                  <a:schemeClr val="tx1"/>
                </a:solidFill>
                <a:effectLst/>
                <a:latin typeface="+mn-lt"/>
                <a:ea typeface="+mn-ea"/>
                <a:cs typeface="+mn-cs"/>
              </a:rPr>
              <a:t> the form of employment law) most workers would face an </a:t>
            </a:r>
            <a:r>
              <a:rPr lang="en-US" sz="1200" b="0" i="0" kern="1200" dirty="0">
                <a:solidFill>
                  <a:schemeClr val="tx1"/>
                </a:solidFill>
                <a:effectLst/>
                <a:latin typeface="+mn-lt"/>
                <a:ea typeface="+mn-ea"/>
                <a:cs typeface="+mn-cs"/>
              </a:rPr>
              <a:t>imbalance of bargaining power with their employer </a:t>
            </a:r>
            <a:r>
              <a:rPr lang="mr-IN"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and</a:t>
            </a:r>
            <a:r>
              <a:rPr lang="en-US" sz="1200" b="0" i="0" kern="1200" baseline="0" dirty="0">
                <a:solidFill>
                  <a:schemeClr val="tx1"/>
                </a:solidFill>
                <a:effectLst/>
                <a:latin typeface="+mn-lt"/>
                <a:ea typeface="+mn-ea"/>
                <a:cs typeface="+mn-cs"/>
              </a:rPr>
              <a:t> experience this imbalance </a:t>
            </a:r>
            <a:r>
              <a:rPr lang="mr-IN" sz="1200" b="0" i="0" kern="1200" baseline="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and suffer its consequences - </a:t>
            </a:r>
            <a:r>
              <a:rPr lang="en-US" sz="1200" b="0" i="0" kern="1200" dirty="0">
                <a:solidFill>
                  <a:schemeClr val="tx1"/>
                </a:solidFill>
                <a:effectLst/>
                <a:latin typeface="+mn-lt"/>
                <a:ea typeface="+mn-ea"/>
                <a:cs typeface="+mn-cs"/>
              </a:rPr>
              <a:t>at all stages of their working lives: when they seek employment, start a job, establish working conditions, when there are changes at work, when they have a grievance with the way their supervisors treat them, when their employment is terminated. </a:t>
            </a: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endParaRPr lang="en-US" sz="1200" b="0" i="0" kern="120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tx1"/>
                </a:solidFill>
                <a:effectLst/>
                <a:latin typeface="+mn-lt"/>
                <a:ea typeface="+mn-ea"/>
                <a:cs typeface="+mn-cs"/>
              </a:rPr>
              <a:t>And</a:t>
            </a:r>
            <a:r>
              <a:rPr lang="en-US" sz="1200" b="0" i="0" kern="1200" baseline="0" dirty="0">
                <a:solidFill>
                  <a:schemeClr val="tx1"/>
                </a:solidFill>
                <a:effectLst/>
                <a:latin typeface="+mn-lt"/>
                <a:ea typeface="+mn-ea"/>
                <a:cs typeface="+mn-cs"/>
              </a:rPr>
              <a:t> it is this inequality of bargaining power that necessitates state intervention.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3445019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682330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Can you think of an example of each type of law?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Protect workers - </a:t>
            </a:r>
            <a:r>
              <a:rPr lang="en-AU" b="1" dirty="0"/>
              <a:t>L</a:t>
            </a:r>
            <a:r>
              <a:rPr lang="en-AU" dirty="0"/>
              <a:t>abour law often intervenes to provide protection for the worker. </a:t>
            </a:r>
            <a:r>
              <a:rPr lang="en-AU" b="1" dirty="0"/>
              <a:t>What about protection of employers? </a:t>
            </a:r>
            <a:r>
              <a:rPr lang="en-AU" dirty="0"/>
              <a:t>But it also protects the interests of employers (e.g. an employer’s prerogative to make managerial decisions in the interest of efficiently running the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Democratic ideals -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idea that workers should have the right to participate in decision-making that affects them.</a:t>
            </a:r>
            <a:endParaRPr lang="en-AU" b="1" dirty="0"/>
          </a:p>
          <a:p>
            <a:endParaRPr lang="en-AU" dirty="0"/>
          </a:p>
          <a:p>
            <a:r>
              <a:rPr lang="en-AU" b="1" dirty="0" err="1"/>
              <a:t>Efficency</a:t>
            </a:r>
            <a:r>
              <a:rPr lang="en-AU" b="1" dirty="0"/>
              <a:t> - </a:t>
            </a:r>
            <a:r>
              <a:rPr lang="en-AU" dirty="0"/>
              <a:t>Some could say that maximizing efficiency is one of the main goals of labour law. </a:t>
            </a:r>
          </a:p>
          <a:p>
            <a:r>
              <a:rPr lang="en-AU" dirty="0"/>
              <a:t>Others would argue that labour laws are by their very nature—because of their intervention in the ‘free’ market—impediments to efficiency. From here the argument could take two opposing directions. Neo-classical economists would argue that because of their inefficiency labour laws are unjustified (and thus would favour in most cases deregulation). </a:t>
            </a:r>
          </a:p>
          <a:p>
            <a:r>
              <a:rPr lang="en-AU" dirty="0"/>
              <a:t>The ‘traditional’ view of labour lawyers, on the other hand, has been to accept (at least implicitly) the charge of inefficiency, but argue that labour laws are justified because they are designed to achieve other goals (say, protect the dignity of workers) that trump efficiency concerns.</a:t>
            </a:r>
          </a:p>
          <a:p>
            <a:r>
              <a:rPr lang="en-AU" dirty="0"/>
              <a:t> With this basic approach in the background, presumably labour lawyers would accept efficiency at least as an ancillary goal, meaning that, if there are two equally valid ways to achieve the goals of labour law, one should prefer (all other things being equal) the law that is more efficient (or less inefficient). </a:t>
            </a:r>
          </a:p>
          <a:p>
            <a:r>
              <a:rPr lang="en-AU" dirty="0"/>
              <a:t>Most scholars today probably hold a more nuanced view towards efficiency: labour laws sometimes enhance it, sometimes they are neutral in this respect, and at other times they can be inefficient and still justified for other reasons.</a:t>
            </a:r>
          </a:p>
          <a:p>
            <a:r>
              <a:rPr lang="en-AU" dirty="0">
                <a:solidFill>
                  <a:srgbClr val="414142"/>
                </a:solidFill>
                <a:effectLst/>
                <a:latin typeface="Helvetica" pitchFamily="2" charset="0"/>
              </a:rPr>
              <a:t>Labour market reforms have often been framed as a trade-off between worker protection and economic growth. However, there is another path forward: emphasizing a collectively negotiated level of regulation that protects workers without impeding economic efficiency and growth. And indeed there is a growing recognition that labour law can play an important positive role in economic development.  And that they should go hand in hand. </a:t>
            </a:r>
          </a:p>
          <a:p>
            <a:r>
              <a:rPr lang="en-AU" b="1" dirty="0">
                <a:solidFill>
                  <a:srgbClr val="414142"/>
                </a:solidFill>
                <a:effectLst/>
                <a:latin typeface="Helvetica" pitchFamily="2" charset="0"/>
              </a:rPr>
              <a:t>Let’s take the fishing sector in the Pacific as an example. </a:t>
            </a:r>
          </a:p>
        </p:txBody>
      </p:sp>
      <p:sp>
        <p:nvSpPr>
          <p:cNvPr id="4" name="Slide Number Placeholder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3000132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brings us to the end of our first session. We’ve covered:</a:t>
            </a:r>
          </a:p>
          <a:p>
            <a:r>
              <a:rPr lang="en-US" dirty="0"/>
              <a:t>Workshop objectives, learning outcomes and agenda</a:t>
            </a:r>
          </a:p>
          <a:p>
            <a:r>
              <a:rPr lang="en-US" dirty="0"/>
              <a:t>Had a chance to introduce ourselves and to discuss our expectations for the workshop</a:t>
            </a:r>
          </a:p>
          <a:p>
            <a:r>
              <a:rPr lang="en-US" dirty="0"/>
              <a:t>I’ve made sure we’ve started at the beginning, with a reflection on what we are talking about when we talk about </a:t>
            </a:r>
            <a:r>
              <a:rPr lang="en-US" b="1" dirty="0"/>
              <a:t>labour law</a:t>
            </a:r>
            <a:r>
              <a:rPr lang="en-US" b="0" dirty="0"/>
              <a:t> and why we have it.</a:t>
            </a:r>
          </a:p>
          <a:p>
            <a:endParaRPr lang="en-US" b="0" dirty="0"/>
          </a:p>
          <a:p>
            <a:r>
              <a:rPr lang="en-US" b="0" dirty="0"/>
              <a:t>After the break, we’re going to consider labour law in the Pacific, including a presentation on this topic from Professor Anand.</a:t>
            </a:r>
          </a:p>
          <a:p>
            <a:endParaRPr lang="en-US" b="0"/>
          </a:p>
          <a:p>
            <a:endParaRPr lang="en-US" dirty="0"/>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3960666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Introductions &amp; Overview</a:t>
            </a:r>
          </a:p>
        </p:txBody>
      </p:sp>
      <p:sp>
        <p:nvSpPr>
          <p:cNvPr id="3" name="Subtitle 2"/>
          <p:cNvSpPr>
            <a:spLocks noGrp="1"/>
          </p:cNvSpPr>
          <p:nvPr>
            <p:ph type="subTitle" idx="1"/>
          </p:nvPr>
        </p:nvSpPr>
        <p:spPr/>
        <p:txBody>
          <a:bodyPr/>
          <a:lstStyle/>
          <a:p>
            <a:pPr lvl="1"/>
            <a:endParaRPr lang="en-GB" dirty="0"/>
          </a:p>
          <a:p>
            <a:pPr lvl="1"/>
            <a:r>
              <a:rPr lang="en-GB" dirty="0"/>
              <a:t>Session 1</a:t>
            </a:r>
          </a:p>
          <a:p>
            <a:pPr lvl="1"/>
            <a:r>
              <a:rPr lang="en-GB" dirty="0"/>
              <a:t>ILO Subregional Labour Law Training Workshop</a:t>
            </a:r>
          </a:p>
          <a:p>
            <a:pPr lvl="1"/>
            <a:r>
              <a:rPr lang="en-GB" dirty="0" err="1"/>
              <a:t>Nadi</a:t>
            </a:r>
            <a:r>
              <a:rPr lang="en-GB" dirty="0"/>
              <a:t>, </a:t>
            </a:r>
            <a:r>
              <a:rPr lang="en-GB" dirty="0" err="1"/>
              <a:t>Fjii</a:t>
            </a:r>
            <a:r>
              <a:rPr lang="en-GB" dirty="0"/>
              <a:t> </a:t>
            </a:r>
          </a:p>
          <a:p>
            <a:pPr lvl="1"/>
            <a:endParaRPr lang="en-GB" dirty="0"/>
          </a:p>
        </p:txBody>
      </p:sp>
      <p:sp>
        <p:nvSpPr>
          <p:cNvPr id="4" name="Date Placeholder 3"/>
          <p:cNvSpPr>
            <a:spLocks noGrp="1"/>
          </p:cNvSpPr>
          <p:nvPr>
            <p:ph type="dt" sz="half" idx="10"/>
          </p:nvPr>
        </p:nvSpPr>
        <p:spPr/>
        <p:txBody>
          <a:bodyPr/>
          <a:lstStyle/>
          <a:p>
            <a:r>
              <a:rPr lang="en-GB" dirty="0"/>
              <a:t>Tuesday 7 November 2023</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a:xfrm>
            <a:off x="2946400" y="348916"/>
            <a:ext cx="9245600" cy="5321300"/>
          </a:xfrm>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Session Objectives</a:t>
            </a:r>
          </a:p>
        </p:txBody>
      </p:sp>
      <p:sp>
        <p:nvSpPr>
          <p:cNvPr id="3" name="Content Placeholder 2"/>
          <p:cNvSpPr>
            <a:spLocks noGrp="1"/>
          </p:cNvSpPr>
          <p:nvPr>
            <p:ph idx="1"/>
          </p:nvPr>
        </p:nvSpPr>
        <p:spPr>
          <a:xfrm>
            <a:off x="490538" y="2401518"/>
            <a:ext cx="10025061" cy="3470609"/>
          </a:xfrm>
        </p:spPr>
        <p:txBody>
          <a:bodyPr/>
          <a:lstStyle/>
          <a:p>
            <a:pPr lvl="2"/>
            <a:r>
              <a:rPr lang="en-GB" dirty="0"/>
              <a:t>To introduce participants to the workshop and learning outcomes</a:t>
            </a:r>
          </a:p>
          <a:p>
            <a:pPr lvl="2"/>
            <a:endParaRPr lang="en-GB" dirty="0"/>
          </a:p>
          <a:p>
            <a:pPr lvl="2"/>
            <a:r>
              <a:rPr lang="en-GB" dirty="0"/>
              <a:t>To answer any questions concerning the workshop agenda</a:t>
            </a:r>
          </a:p>
          <a:p>
            <a:pPr lvl="2"/>
            <a:endParaRPr lang="en-GB" dirty="0"/>
          </a:p>
          <a:p>
            <a:pPr lvl="2"/>
            <a:r>
              <a:rPr lang="en-GB" dirty="0"/>
              <a:t>To explain the learning approach that will be taken in the workshop </a:t>
            </a:r>
          </a:p>
          <a:p>
            <a:pPr lvl="2"/>
            <a:endParaRPr lang="en-GB" dirty="0"/>
          </a:p>
          <a:p>
            <a:pPr lvl="2"/>
            <a:r>
              <a:rPr lang="en-GB" dirty="0"/>
              <a:t>To introduce participants to each other</a:t>
            </a:r>
          </a:p>
          <a:p>
            <a:pPr marL="0" lvl="2" indent="0">
              <a:buNone/>
            </a:pPr>
            <a:endParaRPr lang="en-GB" dirty="0"/>
          </a:p>
          <a:p>
            <a:pPr lvl="2"/>
            <a:r>
              <a:rPr lang="en-GB" dirty="0"/>
              <a:t>To develop understandings of principles and purposes of labour law</a:t>
            </a:r>
          </a:p>
          <a:p>
            <a:pPr marL="342900" lvl="1" indent="-342900">
              <a:buAutoNum type="arabicPeriod"/>
            </a:pP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2</a:t>
            </a:fld>
            <a:endParaRPr lang="en-GB"/>
          </a:p>
        </p:txBody>
      </p:sp>
    </p:spTree>
    <p:extLst>
      <p:ext uri="{BB962C8B-B14F-4D97-AF65-F5344CB8AC3E}">
        <p14:creationId xmlns:p14="http://schemas.microsoft.com/office/powerpoint/2010/main" val="265899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0538" y="1435227"/>
            <a:ext cx="11210924" cy="720000"/>
          </a:xfrm>
        </p:spPr>
        <p:txBody>
          <a:bodyPr/>
          <a:lstStyle/>
          <a:p>
            <a:r>
              <a:rPr lang="en-GB" dirty="0"/>
              <a:t>Workshop Objectives</a:t>
            </a:r>
          </a:p>
        </p:txBody>
      </p:sp>
      <p:sp>
        <p:nvSpPr>
          <p:cNvPr id="5" name="Content Placeholder 4"/>
          <p:cNvSpPr>
            <a:spLocks noGrp="1"/>
          </p:cNvSpPr>
          <p:nvPr>
            <p:ph idx="1"/>
          </p:nvPr>
        </p:nvSpPr>
        <p:spPr/>
        <p:txBody>
          <a:bodyPr/>
          <a:lstStyle/>
          <a:p>
            <a:pPr marL="342900" lvl="1" indent="-342900">
              <a:buAutoNum type="arabicPeriod"/>
            </a:pPr>
            <a:r>
              <a:rPr lang="en-GB" dirty="0"/>
              <a:t>To provide you with a </a:t>
            </a:r>
            <a:r>
              <a:rPr lang="en-GB" b="1" dirty="0"/>
              <a:t>comprehensive understanding on the fundamentals of labour law and interlinkages with international labour standards</a:t>
            </a:r>
          </a:p>
          <a:p>
            <a:pPr marL="342900" lvl="1" indent="-342900">
              <a:buAutoNum type="arabicPeriod"/>
            </a:pPr>
            <a:r>
              <a:rPr lang="en-GB" dirty="0"/>
              <a:t>To </a:t>
            </a:r>
            <a:r>
              <a:rPr lang="en-GB" b="1" dirty="0"/>
              <a:t>enhance your knowledge of the fundamental principles and rights at work</a:t>
            </a:r>
            <a:r>
              <a:rPr lang="en-GB" dirty="0"/>
              <a:t>, including freedom of association, collective bargaining, and the elimination of discrimination in employment.</a:t>
            </a:r>
          </a:p>
          <a:p>
            <a:pPr marL="342900" lvl="1" indent="-342900">
              <a:buAutoNum type="arabicPeriod"/>
            </a:pPr>
            <a:r>
              <a:rPr lang="en-GB" dirty="0"/>
              <a:t>To enhance your knowledge, so you are </a:t>
            </a:r>
            <a:r>
              <a:rPr lang="en-GB" b="1" dirty="0"/>
              <a:t>well-equipped to engage in policy and legal discussions to address labour challenges in the Pacific</a:t>
            </a:r>
            <a:r>
              <a:rPr lang="en-GB" dirty="0"/>
              <a:t>, such as labour mobility; occupational safety and health, forced labour, and eliminating violence and harassment at work;</a:t>
            </a:r>
          </a:p>
          <a:p>
            <a:pPr marL="342900" lvl="1" indent="-342900">
              <a:buAutoNum type="arabicPeriod"/>
            </a:pPr>
            <a:r>
              <a:rPr lang="en-GB" dirty="0"/>
              <a:t>To enable you </a:t>
            </a:r>
            <a:r>
              <a:rPr lang="en-GB" b="1" dirty="0"/>
              <a:t>to interpret and apply labour laws effectively </a:t>
            </a:r>
            <a:r>
              <a:rPr lang="en-GB" dirty="0"/>
              <a:t>in your respective roles and responsibilities to support labour law reforms.</a:t>
            </a:r>
          </a:p>
          <a:p>
            <a:pPr lvl="5"/>
            <a:endParaRPr lang="en-GB"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243705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p:txBody>
          <a:bodyPr/>
          <a:lstStyle/>
          <a:p>
            <a:pPr marL="0" lvl="2" indent="0">
              <a:buNone/>
            </a:pPr>
            <a:r>
              <a:rPr lang="en-GB" dirty="0"/>
              <a:t>By the end of this workshop, you will have the knowledge and skills to: </a:t>
            </a:r>
          </a:p>
          <a:p>
            <a:pPr marL="0" lvl="2" indent="0">
              <a:buNone/>
            </a:pPr>
            <a:endParaRPr lang="en-GB" dirty="0"/>
          </a:p>
          <a:p>
            <a:pPr lvl="2"/>
            <a:r>
              <a:rPr lang="en-GB" dirty="0"/>
              <a:t>Demonstrate a broader understanding of fundamental principles underpinning labour law and its interrelationship with international labour standards (ILS)</a:t>
            </a:r>
          </a:p>
          <a:p>
            <a:pPr lvl="2"/>
            <a:endParaRPr lang="en-GB" dirty="0"/>
          </a:p>
          <a:p>
            <a:pPr lvl="2"/>
            <a:r>
              <a:rPr lang="en-GB" dirty="0"/>
              <a:t>Demonstrate broad understanding of the processes involved in the review, and interpretation of labour law using theoretical, contextual, and practical perspectives; and</a:t>
            </a:r>
          </a:p>
          <a:p>
            <a:pPr lvl="2"/>
            <a:endParaRPr lang="en-GB" dirty="0"/>
          </a:p>
          <a:p>
            <a:pPr lvl="2"/>
            <a:r>
              <a:rPr lang="en-GB" dirty="0"/>
              <a:t>Critically evaluate existing national legislation considering ILS to inform labour law reform.</a:t>
            </a:r>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82082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AABEB-72D4-4047-B13C-A3941CFB285F}"/>
              </a:ext>
            </a:extLst>
          </p:cNvPr>
          <p:cNvSpPr>
            <a:spLocks noGrp="1"/>
          </p:cNvSpPr>
          <p:nvPr>
            <p:ph type="title"/>
          </p:nvPr>
        </p:nvSpPr>
        <p:spPr>
          <a:xfrm>
            <a:off x="490538" y="1396691"/>
            <a:ext cx="11210924" cy="720000"/>
          </a:xfrm>
        </p:spPr>
        <p:txBody>
          <a:bodyPr/>
          <a:lstStyle/>
          <a:p>
            <a:r>
              <a:rPr lang="en-US" dirty="0"/>
              <a:t>Workshop agenda</a:t>
            </a:r>
          </a:p>
        </p:txBody>
      </p:sp>
      <p:sp>
        <p:nvSpPr>
          <p:cNvPr id="4" name="Date Placeholder 3">
            <a:extLst>
              <a:ext uri="{FF2B5EF4-FFF2-40B4-BE49-F238E27FC236}">
                <a16:creationId xmlns:a16="http://schemas.microsoft.com/office/drawing/2014/main" id="{A51651A6-C0AF-E047-BA08-F3D151B1D122}"/>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D4BC3739-28B1-3647-B329-A8EADA217E78}"/>
              </a:ext>
            </a:extLst>
          </p:cNvPr>
          <p:cNvSpPr>
            <a:spLocks noGrp="1"/>
          </p:cNvSpPr>
          <p:nvPr>
            <p:ph type="sldNum" sz="quarter" idx="12"/>
          </p:nvPr>
        </p:nvSpPr>
        <p:spPr/>
        <p:txBody>
          <a:bodyPr/>
          <a:lstStyle/>
          <a:p>
            <a:fld id="{856227C0-AD57-4F9B-BAE3-EEFB0D0EE427}" type="slidenum">
              <a:rPr lang="en-GB" smtClean="0"/>
              <a:t>5</a:t>
            </a:fld>
            <a:endParaRPr lang="en-GB"/>
          </a:p>
        </p:txBody>
      </p:sp>
      <p:graphicFrame>
        <p:nvGraphicFramePr>
          <p:cNvPr id="7" name="Content Placeholder 3">
            <a:extLst>
              <a:ext uri="{FF2B5EF4-FFF2-40B4-BE49-F238E27FC236}">
                <a16:creationId xmlns:a16="http://schemas.microsoft.com/office/drawing/2014/main" id="{EBAE431B-EFAF-F946-A4D6-DED0A936ED55}"/>
              </a:ext>
            </a:extLst>
          </p:cNvPr>
          <p:cNvGraphicFramePr>
            <a:graphicFrameLocks noGrp="1"/>
          </p:cNvGraphicFramePr>
          <p:nvPr>
            <p:ph idx="1"/>
            <p:extLst>
              <p:ext uri="{D42A27DB-BD31-4B8C-83A1-F6EECF244321}">
                <p14:modId xmlns:p14="http://schemas.microsoft.com/office/powerpoint/2010/main" val="1927783509"/>
              </p:ext>
            </p:extLst>
          </p:nvPr>
        </p:nvGraphicFramePr>
        <p:xfrm>
          <a:off x="401241" y="1920332"/>
          <a:ext cx="5664993" cy="4327816"/>
        </p:xfrm>
        <a:graphic>
          <a:graphicData uri="http://schemas.openxmlformats.org/drawingml/2006/table">
            <a:tbl>
              <a:tblPr firstRow="1" bandRow="1">
                <a:tableStyleId>{B301B821-A1FF-4177-AEE7-76D212191A09}</a:tableStyleId>
              </a:tblPr>
              <a:tblGrid>
                <a:gridCol w="919746">
                  <a:extLst>
                    <a:ext uri="{9D8B030D-6E8A-4147-A177-3AD203B41FA5}">
                      <a16:colId xmlns:a16="http://schemas.microsoft.com/office/drawing/2014/main" val="20000"/>
                    </a:ext>
                  </a:extLst>
                </a:gridCol>
                <a:gridCol w="4745247">
                  <a:extLst>
                    <a:ext uri="{9D8B030D-6E8A-4147-A177-3AD203B41FA5}">
                      <a16:colId xmlns:a16="http://schemas.microsoft.com/office/drawing/2014/main" val="20001"/>
                    </a:ext>
                  </a:extLst>
                </a:gridCol>
              </a:tblGrid>
              <a:tr h="0">
                <a:tc gridSpan="2">
                  <a:txBody>
                    <a:bodyPr/>
                    <a:lstStyle/>
                    <a:p>
                      <a:pPr algn="ctr"/>
                      <a:r>
                        <a:rPr lang="en-US" sz="1200" dirty="0"/>
                        <a:t>DAY 1</a:t>
                      </a:r>
                    </a:p>
                  </a:txBody>
                  <a:tcPr/>
                </a:tc>
                <a:tc hMerge="1">
                  <a:txBody>
                    <a:bodyPr/>
                    <a:lstStyle/>
                    <a:p>
                      <a:pPr algn="ctr"/>
                      <a:endParaRPr lang="en-US" dirty="0"/>
                    </a:p>
                  </a:txBody>
                  <a:tcPr/>
                </a:tc>
                <a:extLst>
                  <a:ext uri="{0D108BD9-81ED-4DB2-BD59-A6C34878D82A}">
                    <a16:rowId xmlns:a16="http://schemas.microsoft.com/office/drawing/2014/main" val="3268253315"/>
                  </a:ext>
                </a:extLst>
              </a:tr>
              <a:tr h="650929">
                <a:tc>
                  <a:txBody>
                    <a:bodyPr/>
                    <a:lstStyle/>
                    <a:p>
                      <a:r>
                        <a:rPr lang="en-US" sz="1200" dirty="0"/>
                        <a:t>Session 1</a:t>
                      </a:r>
                    </a:p>
                  </a:txBody>
                  <a:tcPr/>
                </a:tc>
                <a:tc>
                  <a:txBody>
                    <a:bodyPr/>
                    <a:lstStyle/>
                    <a:p>
                      <a:r>
                        <a:rPr lang="en-US" sz="1200" dirty="0"/>
                        <a:t>Introductions and Overview of agenda and learning outcomes</a:t>
                      </a:r>
                    </a:p>
                    <a:p>
                      <a:r>
                        <a:rPr lang="en-US" sz="1200" dirty="0"/>
                        <a:t>Purposes and principles of labour law</a:t>
                      </a:r>
                    </a:p>
                  </a:txBody>
                  <a:tcPr/>
                </a:tc>
                <a:extLst>
                  <a:ext uri="{0D108BD9-81ED-4DB2-BD59-A6C34878D82A}">
                    <a16:rowId xmlns:a16="http://schemas.microsoft.com/office/drawing/2014/main" val="10001"/>
                  </a:ext>
                </a:extLst>
              </a:tr>
              <a:tr h="265193">
                <a:tc gridSpan="2">
                  <a:txBody>
                    <a:bodyPr/>
                    <a:lstStyle/>
                    <a:p>
                      <a:pPr algn="ctr"/>
                      <a:r>
                        <a:rPr lang="en-US" sz="1200" dirty="0"/>
                        <a:t>Break (15 min)</a:t>
                      </a:r>
                    </a:p>
                  </a:txBody>
                  <a:tcPr/>
                </a:tc>
                <a:tc hMerge="1">
                  <a:txBody>
                    <a:bodyPr/>
                    <a:lstStyle/>
                    <a:p>
                      <a:r>
                        <a:rPr lang="en-US" dirty="0"/>
                        <a:t>What do human rights have to do with business?</a:t>
                      </a:r>
                    </a:p>
                  </a:txBody>
                  <a:tcPr/>
                </a:tc>
                <a:extLst>
                  <a:ext uri="{0D108BD9-81ED-4DB2-BD59-A6C34878D82A}">
                    <a16:rowId xmlns:a16="http://schemas.microsoft.com/office/drawing/2014/main" val="10002"/>
                  </a:ext>
                </a:extLst>
              </a:tr>
              <a:tr h="843797">
                <a:tc>
                  <a:txBody>
                    <a:bodyPr/>
                    <a:lstStyle/>
                    <a:p>
                      <a:r>
                        <a:rPr lang="en-US" sz="1200" dirty="0"/>
                        <a:t>Session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Foundations of Labour Law in the Pacific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extLst>
                  <a:ext uri="{0D108BD9-81ED-4DB2-BD59-A6C34878D82A}">
                    <a16:rowId xmlns:a16="http://schemas.microsoft.com/office/drawing/2014/main" val="10003"/>
                  </a:ext>
                </a:extLst>
              </a:tr>
              <a:tr h="265193">
                <a:tc gridSpan="2">
                  <a:txBody>
                    <a:bodyPr/>
                    <a:lstStyle/>
                    <a:p>
                      <a:pPr algn="ctr"/>
                      <a:r>
                        <a:rPr lang="en-US" sz="1200" dirty="0"/>
                        <a:t>Lunch (60 min)</a:t>
                      </a:r>
                    </a:p>
                  </a:txBody>
                  <a:tcPr/>
                </a:tc>
                <a:tc hMerge="1">
                  <a:txBody>
                    <a:bodyPr/>
                    <a:lstStyle/>
                    <a:p>
                      <a:r>
                        <a:rPr lang="en-US" baseline="0" dirty="0"/>
                        <a:t>The State Duty to Protect Human Rights</a:t>
                      </a:r>
                      <a:endParaRPr lang="en-US" dirty="0"/>
                    </a:p>
                  </a:txBody>
                  <a:tcPr/>
                </a:tc>
                <a:extLst>
                  <a:ext uri="{0D108BD9-81ED-4DB2-BD59-A6C34878D82A}">
                    <a16:rowId xmlns:a16="http://schemas.microsoft.com/office/drawing/2014/main" val="10004"/>
                  </a:ext>
                </a:extLst>
              </a:tr>
              <a:tr h="1229532">
                <a:tc>
                  <a:txBody>
                    <a:bodyPr/>
                    <a:lstStyle/>
                    <a:p>
                      <a:r>
                        <a:rPr lang="en-US" sz="1200" dirty="0"/>
                        <a:t>Session 3</a:t>
                      </a:r>
                    </a:p>
                  </a:txBody>
                  <a:tcPr/>
                </a:tc>
                <a:tc>
                  <a:txBody>
                    <a:bodyPr/>
                    <a:lstStyle/>
                    <a:p>
                      <a:r>
                        <a:rPr lang="en-US" sz="1200" dirty="0"/>
                        <a:t>Introduction to the </a:t>
                      </a:r>
                      <a:r>
                        <a:rPr lang="en-US" sz="1200" kern="1200" dirty="0">
                          <a:solidFill>
                            <a:schemeClr val="dk1"/>
                          </a:solidFill>
                          <a:effectLst/>
                          <a:latin typeface="+mn-lt"/>
                          <a:ea typeface="+mn-ea"/>
                          <a:cs typeface="+mn-cs"/>
                        </a:rPr>
                        <a:t>International Labour Organisation and International Labour Standards</a:t>
                      </a:r>
                      <a:endParaRPr lang="en-AU" sz="1200" kern="1200" dirty="0">
                        <a:solidFill>
                          <a:schemeClr val="dk1"/>
                        </a:solidFill>
                        <a:effectLst/>
                        <a:latin typeface="+mn-lt"/>
                        <a:ea typeface="+mn-ea"/>
                        <a:cs typeface="+mn-cs"/>
                      </a:endParaRPr>
                    </a:p>
                  </a:txBody>
                  <a:tcPr/>
                </a:tc>
                <a:extLst>
                  <a:ext uri="{0D108BD9-81ED-4DB2-BD59-A6C34878D82A}">
                    <a16:rowId xmlns:a16="http://schemas.microsoft.com/office/drawing/2014/main" val="10005"/>
                  </a:ext>
                </a:extLst>
              </a:tr>
              <a:tr h="265193">
                <a:tc gridSpan="2">
                  <a:txBody>
                    <a:bodyPr/>
                    <a:lstStyle/>
                    <a:p>
                      <a:pPr algn="ctr"/>
                      <a:r>
                        <a:rPr lang="en-US" sz="1200" dirty="0"/>
                        <a:t>Break (15 min)</a:t>
                      </a:r>
                    </a:p>
                  </a:txBody>
                  <a:tcPr/>
                </a:tc>
                <a:tc hMerge="1">
                  <a:txBody>
                    <a:bodyPr/>
                    <a:lstStyle/>
                    <a:p>
                      <a:r>
                        <a:rPr lang="en-US" dirty="0"/>
                        <a:t>Civil society, partnerships and multi-stakeholder</a:t>
                      </a:r>
                      <a:r>
                        <a:rPr lang="en-US" baseline="0" dirty="0"/>
                        <a:t> initiatives</a:t>
                      </a:r>
                      <a:endParaRPr lang="en-US" dirty="0"/>
                    </a:p>
                  </a:txBody>
                  <a:tcPr/>
                </a:tc>
                <a:extLst>
                  <a:ext uri="{0D108BD9-81ED-4DB2-BD59-A6C34878D82A}">
                    <a16:rowId xmlns:a16="http://schemas.microsoft.com/office/drawing/2014/main" val="10006"/>
                  </a:ext>
                </a:extLst>
              </a:tr>
              <a:tr h="506278">
                <a:tc>
                  <a:txBody>
                    <a:bodyPr/>
                    <a:lstStyle/>
                    <a:p>
                      <a:r>
                        <a:rPr lang="en-US" sz="1200" dirty="0"/>
                        <a:t>Session 4</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200" dirty="0"/>
                        <a:t>ILO Fundamental Principles and Rights at Work</a:t>
                      </a:r>
                      <a:endParaRPr lang="en-US" sz="1200" dirty="0"/>
                    </a:p>
                  </a:txBody>
                  <a:tcPr/>
                </a:tc>
                <a:extLst>
                  <a:ext uri="{0D108BD9-81ED-4DB2-BD59-A6C34878D82A}">
                    <a16:rowId xmlns:a16="http://schemas.microsoft.com/office/drawing/2014/main" val="10007"/>
                  </a:ext>
                </a:extLst>
              </a:tr>
            </a:tbl>
          </a:graphicData>
        </a:graphic>
      </p:graphicFrame>
      <p:graphicFrame>
        <p:nvGraphicFramePr>
          <p:cNvPr id="9" name="Table 8">
            <a:extLst>
              <a:ext uri="{FF2B5EF4-FFF2-40B4-BE49-F238E27FC236}">
                <a16:creationId xmlns:a16="http://schemas.microsoft.com/office/drawing/2014/main" id="{1944380F-4224-184B-90B9-ED59032FE98B}"/>
              </a:ext>
            </a:extLst>
          </p:cNvPr>
          <p:cNvGraphicFramePr>
            <a:graphicFrameLocks noGrp="1"/>
          </p:cNvGraphicFramePr>
          <p:nvPr>
            <p:extLst>
              <p:ext uri="{D42A27DB-BD31-4B8C-83A1-F6EECF244321}">
                <p14:modId xmlns:p14="http://schemas.microsoft.com/office/powerpoint/2010/main" val="1138338011"/>
              </p:ext>
            </p:extLst>
          </p:nvPr>
        </p:nvGraphicFramePr>
        <p:xfrm>
          <a:off x="6347999" y="1920332"/>
          <a:ext cx="5664993" cy="4327816"/>
        </p:xfrm>
        <a:graphic>
          <a:graphicData uri="http://schemas.openxmlformats.org/drawingml/2006/table">
            <a:tbl>
              <a:tblPr firstRow="1" bandRow="1">
                <a:tableStyleId>{B301B821-A1FF-4177-AEE7-76D212191A09}</a:tableStyleId>
              </a:tblPr>
              <a:tblGrid>
                <a:gridCol w="919746">
                  <a:extLst>
                    <a:ext uri="{9D8B030D-6E8A-4147-A177-3AD203B41FA5}">
                      <a16:colId xmlns:a16="http://schemas.microsoft.com/office/drawing/2014/main" val="1664127375"/>
                    </a:ext>
                  </a:extLst>
                </a:gridCol>
                <a:gridCol w="4745247">
                  <a:extLst>
                    <a:ext uri="{9D8B030D-6E8A-4147-A177-3AD203B41FA5}">
                      <a16:colId xmlns:a16="http://schemas.microsoft.com/office/drawing/2014/main" val="4116424749"/>
                    </a:ext>
                  </a:extLst>
                </a:gridCol>
              </a:tblGrid>
              <a:tr h="0">
                <a:tc gridSpan="2">
                  <a:txBody>
                    <a:bodyPr/>
                    <a:lstStyle/>
                    <a:p>
                      <a:pPr algn="ctr"/>
                      <a:r>
                        <a:rPr lang="en-US" sz="1200" dirty="0"/>
                        <a:t>DAY 2</a:t>
                      </a:r>
                    </a:p>
                  </a:txBody>
                  <a:tcPr/>
                </a:tc>
                <a:tc hMerge="1">
                  <a:txBody>
                    <a:bodyPr/>
                    <a:lstStyle/>
                    <a:p>
                      <a:pPr algn="ctr"/>
                      <a:endParaRPr lang="en-US" dirty="0"/>
                    </a:p>
                  </a:txBody>
                  <a:tcPr/>
                </a:tc>
                <a:extLst>
                  <a:ext uri="{0D108BD9-81ED-4DB2-BD59-A6C34878D82A}">
                    <a16:rowId xmlns:a16="http://schemas.microsoft.com/office/drawing/2014/main" val="3631270638"/>
                  </a:ext>
                </a:extLst>
              </a:tr>
              <a:tr h="650929">
                <a:tc>
                  <a:txBody>
                    <a:bodyPr/>
                    <a:lstStyle/>
                    <a:p>
                      <a:r>
                        <a:rPr lang="en-US" sz="1200" dirty="0"/>
                        <a:t>Session 5</a:t>
                      </a:r>
                    </a:p>
                  </a:txBody>
                  <a:tcPr/>
                </a:tc>
                <a:tc>
                  <a:txBody>
                    <a:bodyPr/>
                    <a:lstStyle/>
                    <a:p>
                      <a:r>
                        <a:rPr lang="en-US" sz="1200" dirty="0"/>
                        <a:t>Labour Law Drafting</a:t>
                      </a:r>
                    </a:p>
                  </a:txBody>
                  <a:tcPr/>
                </a:tc>
                <a:extLst>
                  <a:ext uri="{0D108BD9-81ED-4DB2-BD59-A6C34878D82A}">
                    <a16:rowId xmlns:a16="http://schemas.microsoft.com/office/drawing/2014/main" val="4201200862"/>
                  </a:ext>
                </a:extLst>
              </a:tr>
              <a:tr h="265193">
                <a:tc gridSpan="2">
                  <a:txBody>
                    <a:bodyPr/>
                    <a:lstStyle/>
                    <a:p>
                      <a:pPr algn="ctr"/>
                      <a:r>
                        <a:rPr lang="en-US" sz="1200" dirty="0"/>
                        <a:t>Break (15 min)</a:t>
                      </a:r>
                    </a:p>
                  </a:txBody>
                  <a:tcPr/>
                </a:tc>
                <a:tc hMerge="1">
                  <a:txBody>
                    <a:bodyPr/>
                    <a:lstStyle/>
                    <a:p>
                      <a:r>
                        <a:rPr lang="en-US" dirty="0"/>
                        <a:t>What do human rights have to do with business?</a:t>
                      </a:r>
                    </a:p>
                  </a:txBody>
                  <a:tcPr/>
                </a:tc>
                <a:extLst>
                  <a:ext uri="{0D108BD9-81ED-4DB2-BD59-A6C34878D82A}">
                    <a16:rowId xmlns:a16="http://schemas.microsoft.com/office/drawing/2014/main" val="2632584049"/>
                  </a:ext>
                </a:extLst>
              </a:tr>
              <a:tr h="843797">
                <a:tc>
                  <a:txBody>
                    <a:bodyPr/>
                    <a:lstStyle/>
                    <a:p>
                      <a:r>
                        <a:rPr lang="en-US" sz="1200" dirty="0"/>
                        <a:t>Session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Labour Law Reform</a:t>
                      </a:r>
                    </a:p>
                  </a:txBody>
                  <a:tcPr/>
                </a:tc>
                <a:extLst>
                  <a:ext uri="{0D108BD9-81ED-4DB2-BD59-A6C34878D82A}">
                    <a16:rowId xmlns:a16="http://schemas.microsoft.com/office/drawing/2014/main" val="177425454"/>
                  </a:ext>
                </a:extLst>
              </a:tr>
              <a:tr h="265193">
                <a:tc gridSpan="2">
                  <a:txBody>
                    <a:bodyPr/>
                    <a:lstStyle/>
                    <a:p>
                      <a:pPr algn="ctr"/>
                      <a:r>
                        <a:rPr lang="en-US" sz="1200" dirty="0"/>
                        <a:t>Lunch (60 min)</a:t>
                      </a:r>
                    </a:p>
                  </a:txBody>
                  <a:tcPr/>
                </a:tc>
                <a:tc hMerge="1">
                  <a:txBody>
                    <a:bodyPr/>
                    <a:lstStyle/>
                    <a:p>
                      <a:r>
                        <a:rPr lang="en-US" baseline="0" dirty="0"/>
                        <a:t>The State Duty to Protect Human Rights</a:t>
                      </a:r>
                      <a:endParaRPr lang="en-US" dirty="0"/>
                    </a:p>
                  </a:txBody>
                  <a:tcPr/>
                </a:tc>
                <a:extLst>
                  <a:ext uri="{0D108BD9-81ED-4DB2-BD59-A6C34878D82A}">
                    <a16:rowId xmlns:a16="http://schemas.microsoft.com/office/drawing/2014/main" val="297673147"/>
                  </a:ext>
                </a:extLst>
              </a:tr>
              <a:tr h="1229532">
                <a:tc>
                  <a:txBody>
                    <a:bodyPr/>
                    <a:lstStyle/>
                    <a:p>
                      <a:r>
                        <a:rPr lang="en-US" sz="1200" dirty="0"/>
                        <a:t>Session 7</a:t>
                      </a:r>
                    </a:p>
                  </a:txBody>
                  <a:tcPr/>
                </a:tc>
                <a:tc>
                  <a:txBody>
                    <a:bodyPr/>
                    <a:lstStyle/>
                    <a:p>
                      <a:r>
                        <a:rPr lang="en-AU" sz="1200" b="0" kern="1200" dirty="0">
                          <a:solidFill>
                            <a:schemeClr val="dk1"/>
                          </a:solidFill>
                          <a:effectLst/>
                          <a:latin typeface="+mn-lt"/>
                          <a:ea typeface="+mn-ea"/>
                          <a:cs typeface="+mn-cs"/>
                        </a:rPr>
                        <a:t>Case Study Part I</a:t>
                      </a:r>
                    </a:p>
                  </a:txBody>
                  <a:tcPr/>
                </a:tc>
                <a:extLst>
                  <a:ext uri="{0D108BD9-81ED-4DB2-BD59-A6C34878D82A}">
                    <a16:rowId xmlns:a16="http://schemas.microsoft.com/office/drawing/2014/main" val="2776218785"/>
                  </a:ext>
                </a:extLst>
              </a:tr>
              <a:tr h="265193">
                <a:tc gridSpan="2">
                  <a:txBody>
                    <a:bodyPr/>
                    <a:lstStyle/>
                    <a:p>
                      <a:pPr algn="ctr"/>
                      <a:r>
                        <a:rPr lang="en-US" sz="1200" dirty="0"/>
                        <a:t>Break (15 min)</a:t>
                      </a:r>
                    </a:p>
                  </a:txBody>
                  <a:tcPr/>
                </a:tc>
                <a:tc hMerge="1">
                  <a:txBody>
                    <a:bodyPr/>
                    <a:lstStyle/>
                    <a:p>
                      <a:r>
                        <a:rPr lang="en-US" dirty="0"/>
                        <a:t>Civil society, partnerships and multi-stakeholder</a:t>
                      </a:r>
                      <a:r>
                        <a:rPr lang="en-US" baseline="0" dirty="0"/>
                        <a:t> initiatives</a:t>
                      </a:r>
                      <a:endParaRPr lang="en-US" dirty="0"/>
                    </a:p>
                  </a:txBody>
                  <a:tcPr/>
                </a:tc>
                <a:extLst>
                  <a:ext uri="{0D108BD9-81ED-4DB2-BD59-A6C34878D82A}">
                    <a16:rowId xmlns:a16="http://schemas.microsoft.com/office/drawing/2014/main" val="424874023"/>
                  </a:ext>
                </a:extLst>
              </a:tr>
              <a:tr h="506278">
                <a:tc>
                  <a:txBody>
                    <a:bodyPr/>
                    <a:lstStyle/>
                    <a:p>
                      <a:r>
                        <a:rPr lang="en-US" sz="1200" dirty="0"/>
                        <a:t>Session 8</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Case Study Part II</a:t>
                      </a:r>
                    </a:p>
                  </a:txBody>
                  <a:tcPr/>
                </a:tc>
                <a:extLst>
                  <a:ext uri="{0D108BD9-81ED-4DB2-BD59-A6C34878D82A}">
                    <a16:rowId xmlns:a16="http://schemas.microsoft.com/office/drawing/2014/main" val="2383435055"/>
                  </a:ext>
                </a:extLst>
              </a:tr>
            </a:tbl>
          </a:graphicData>
        </a:graphic>
      </p:graphicFrame>
    </p:spTree>
    <p:extLst>
      <p:ext uri="{BB962C8B-B14F-4D97-AF65-F5344CB8AC3E}">
        <p14:creationId xmlns:p14="http://schemas.microsoft.com/office/powerpoint/2010/main" val="333974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4FB3-2980-3D4E-8753-922C69F91864}"/>
              </a:ext>
            </a:extLst>
          </p:cNvPr>
          <p:cNvSpPr>
            <a:spLocks noGrp="1"/>
          </p:cNvSpPr>
          <p:nvPr>
            <p:ph type="title"/>
          </p:nvPr>
        </p:nvSpPr>
        <p:spPr/>
        <p:txBody>
          <a:bodyPr/>
          <a:lstStyle/>
          <a:p>
            <a:r>
              <a:rPr lang="en-US" dirty="0"/>
              <a:t>Three guest speakers</a:t>
            </a:r>
          </a:p>
        </p:txBody>
      </p:sp>
      <p:sp>
        <p:nvSpPr>
          <p:cNvPr id="5" name="Date Placeholder 4">
            <a:extLst>
              <a:ext uri="{FF2B5EF4-FFF2-40B4-BE49-F238E27FC236}">
                <a16:creationId xmlns:a16="http://schemas.microsoft.com/office/drawing/2014/main" id="{AA4B427E-1AD3-A84F-95BE-A7B68DDC5BCE}"/>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7308C6BA-23F3-C547-AEAE-A5C652B40287}"/>
              </a:ext>
            </a:extLst>
          </p:cNvPr>
          <p:cNvSpPr>
            <a:spLocks noGrp="1"/>
          </p:cNvSpPr>
          <p:nvPr>
            <p:ph type="ftr" sz="quarter" idx="11"/>
          </p:nvPr>
        </p:nvSpPr>
        <p:spPr/>
        <p:txBody>
          <a:bodyPr/>
          <a:lstStyle/>
          <a:p>
            <a:r>
              <a:rPr lang="en-GB" dirty="0"/>
              <a:t>Advancing social justice, promoting decent work</a:t>
            </a:r>
          </a:p>
        </p:txBody>
      </p:sp>
      <p:sp>
        <p:nvSpPr>
          <p:cNvPr id="7" name="Slide Number Placeholder 6">
            <a:extLst>
              <a:ext uri="{FF2B5EF4-FFF2-40B4-BE49-F238E27FC236}">
                <a16:creationId xmlns:a16="http://schemas.microsoft.com/office/drawing/2014/main" id="{1426F877-9928-A149-9B84-9DA7D9C179DF}"/>
              </a:ext>
            </a:extLst>
          </p:cNvPr>
          <p:cNvSpPr>
            <a:spLocks noGrp="1"/>
          </p:cNvSpPr>
          <p:nvPr>
            <p:ph type="sldNum" sz="quarter" idx="12"/>
          </p:nvPr>
        </p:nvSpPr>
        <p:spPr/>
        <p:txBody>
          <a:bodyPr/>
          <a:lstStyle/>
          <a:p>
            <a:fld id="{856227C0-AD57-4F9B-BAE3-EEFB0D0EE427}" type="slidenum">
              <a:rPr lang="en-GB" smtClean="0"/>
              <a:t>6</a:t>
            </a:fld>
            <a:endParaRPr lang="en-GB"/>
          </a:p>
        </p:txBody>
      </p:sp>
      <p:pic>
        <p:nvPicPr>
          <p:cNvPr id="3074" name="Picture 2">
            <a:extLst>
              <a:ext uri="{FF2B5EF4-FFF2-40B4-BE49-F238E27FC236}">
                <a16:creationId xmlns:a16="http://schemas.microsoft.com/office/drawing/2014/main" id="{CABE9C56-973E-494B-851D-6427CE17EAA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90538" y="2217950"/>
            <a:ext cx="2443162" cy="24221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4886A2F-6D93-104D-9876-E6EB05E39FA7}"/>
              </a:ext>
            </a:extLst>
          </p:cNvPr>
          <p:cNvSpPr txBox="1"/>
          <p:nvPr/>
        </p:nvSpPr>
        <p:spPr>
          <a:xfrm>
            <a:off x="359717" y="4850157"/>
            <a:ext cx="3391651" cy="1077218"/>
          </a:xfrm>
          <a:prstGeom prst="rect">
            <a:avLst/>
          </a:prstGeom>
          <a:noFill/>
        </p:spPr>
        <p:txBody>
          <a:bodyPr wrap="square" rtlCol="0">
            <a:spAutoFit/>
          </a:bodyPr>
          <a:lstStyle/>
          <a:p>
            <a:r>
              <a:rPr lang="en-US" sz="1600" b="1" dirty="0">
                <a:latin typeface="+mj-lt"/>
              </a:rPr>
              <a:t>Professor Anand Chand</a:t>
            </a:r>
          </a:p>
          <a:p>
            <a:r>
              <a:rPr lang="en-AU" sz="1600" b="0" i="0" dirty="0">
                <a:effectLst/>
                <a:latin typeface="+mj-lt"/>
              </a:rPr>
              <a:t>Deputy Head of School (LTQ), School of Business and Management, USP.</a:t>
            </a:r>
            <a:endParaRPr lang="en-US" sz="1600" dirty="0">
              <a:latin typeface="+mj-lt"/>
            </a:endParaRPr>
          </a:p>
        </p:txBody>
      </p:sp>
      <p:pic>
        <p:nvPicPr>
          <p:cNvPr id="3078" name="Picture 6" descr="Sean Cooney - Professor, Melbourne Law School - The University of Melbourne  | LinkedIn">
            <a:extLst>
              <a:ext uri="{FF2B5EF4-FFF2-40B4-BE49-F238E27FC236}">
                <a16:creationId xmlns:a16="http://schemas.microsoft.com/office/drawing/2014/main" id="{A6580EBE-57D0-8F4A-8BDF-18E70FC0D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9811" y="2207419"/>
            <a:ext cx="2443161" cy="244316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7D194FE-7D57-1A47-B874-A36485E152D9}"/>
              </a:ext>
            </a:extLst>
          </p:cNvPr>
          <p:cNvSpPr txBox="1"/>
          <p:nvPr/>
        </p:nvSpPr>
        <p:spPr>
          <a:xfrm>
            <a:off x="8309809" y="4850157"/>
            <a:ext cx="3391651" cy="1323439"/>
          </a:xfrm>
          <a:prstGeom prst="rect">
            <a:avLst/>
          </a:prstGeom>
          <a:noFill/>
        </p:spPr>
        <p:txBody>
          <a:bodyPr wrap="square" rtlCol="0">
            <a:spAutoFit/>
          </a:bodyPr>
          <a:lstStyle/>
          <a:p>
            <a:r>
              <a:rPr lang="en-US" sz="1600" b="1" dirty="0">
                <a:latin typeface="+mj-lt"/>
              </a:rPr>
              <a:t>Professor Sean Cooney</a:t>
            </a:r>
            <a:br>
              <a:rPr lang="en-AU" sz="1600" dirty="0">
                <a:effectLst/>
                <a:latin typeface="+mj-lt"/>
              </a:rPr>
            </a:br>
            <a:r>
              <a:rPr lang="en-AU" sz="1600" dirty="0">
                <a:effectLst/>
                <a:latin typeface="+mj-lt"/>
              </a:rPr>
              <a:t>Co-Director of Studies, Employment and Labour Relations Law, Melbourne Law School; Consultant (ILO)</a:t>
            </a:r>
          </a:p>
        </p:txBody>
      </p:sp>
      <p:pic>
        <p:nvPicPr>
          <p:cNvPr id="3080" name="Picture 8" descr="Emerita Professor Rosemary Owens">
            <a:extLst>
              <a:ext uri="{FF2B5EF4-FFF2-40B4-BE49-F238E27FC236}">
                <a16:creationId xmlns:a16="http://schemas.microsoft.com/office/drawing/2014/main" id="{3A428604-9C0E-0A49-98F4-9687470065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6406" y="2143195"/>
            <a:ext cx="1648921" cy="247338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B691A12-C414-2749-8A4F-15A0A4A0E907}"/>
              </a:ext>
            </a:extLst>
          </p:cNvPr>
          <p:cNvSpPr txBox="1"/>
          <p:nvPr/>
        </p:nvSpPr>
        <p:spPr>
          <a:xfrm>
            <a:off x="4334763" y="4860685"/>
            <a:ext cx="3391651" cy="1815882"/>
          </a:xfrm>
          <a:prstGeom prst="rect">
            <a:avLst/>
          </a:prstGeom>
          <a:noFill/>
        </p:spPr>
        <p:txBody>
          <a:bodyPr wrap="square" rtlCol="0">
            <a:spAutoFit/>
          </a:bodyPr>
          <a:lstStyle/>
          <a:p>
            <a:r>
              <a:rPr lang="en-US" sz="1600" b="1" dirty="0">
                <a:latin typeface="+mj-lt"/>
              </a:rPr>
              <a:t>Emerita Professor Rosemary Owens, </a:t>
            </a:r>
            <a:r>
              <a:rPr lang="en-US" sz="1600" dirty="0">
                <a:latin typeface="+mj-lt"/>
              </a:rPr>
              <a:t>University of Adelaide, ILO Committee of Experts on the Application of Conventions and Recommendations Member (2010 – 2023)</a:t>
            </a:r>
            <a:br>
              <a:rPr lang="en-AU" sz="1600" dirty="0">
                <a:effectLst/>
                <a:latin typeface="+mj-lt"/>
              </a:rPr>
            </a:br>
            <a:endParaRPr lang="en-AU" sz="1600" dirty="0">
              <a:effectLst/>
              <a:latin typeface="+mj-lt"/>
            </a:endParaRPr>
          </a:p>
        </p:txBody>
      </p:sp>
    </p:spTree>
    <p:extLst>
      <p:ext uri="{BB962C8B-B14F-4D97-AF65-F5344CB8AC3E}">
        <p14:creationId xmlns:p14="http://schemas.microsoft.com/office/powerpoint/2010/main" val="1160644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11210924" cy="720000"/>
          </a:xfrm>
        </p:spPr>
        <p:txBody>
          <a:bodyPr anchor="t">
            <a:normAutofit/>
          </a:bodyPr>
          <a:lstStyle/>
          <a:p>
            <a:r>
              <a:rPr lang="en-GB" dirty="0"/>
              <a:t>About me and my approach</a:t>
            </a:r>
          </a:p>
        </p:txBody>
      </p:sp>
      <p:sp>
        <p:nvSpPr>
          <p:cNvPr id="3" name="Content Placeholder 2"/>
          <p:cNvSpPr>
            <a:spLocks noGrp="1"/>
          </p:cNvSpPr>
          <p:nvPr>
            <p:ph sz="half" idx="1"/>
          </p:nvPr>
        </p:nvSpPr>
        <p:spPr>
          <a:xfrm>
            <a:off x="490538" y="2393950"/>
            <a:ext cx="5360400" cy="3482976"/>
          </a:xfrm>
        </p:spPr>
        <p:txBody>
          <a:bodyPr>
            <a:normAutofit fontScale="85000" lnSpcReduction="20000"/>
          </a:bodyPr>
          <a:lstStyle/>
          <a:p>
            <a:pPr lvl="2"/>
            <a:r>
              <a:rPr lang="en-GB" sz="1900" dirty="0" err="1">
                <a:solidFill>
                  <a:schemeClr val="accent1"/>
                </a:solidFill>
              </a:rPr>
              <a:t>Phd</a:t>
            </a:r>
            <a:r>
              <a:rPr lang="en-GB" sz="1900" dirty="0">
                <a:solidFill>
                  <a:schemeClr val="accent1"/>
                </a:solidFill>
              </a:rPr>
              <a:t> (</a:t>
            </a:r>
            <a:r>
              <a:rPr lang="en-GB" sz="1900" dirty="0" err="1">
                <a:solidFill>
                  <a:schemeClr val="accent1"/>
                </a:solidFill>
              </a:rPr>
              <a:t>UniMelb</a:t>
            </a:r>
            <a:r>
              <a:rPr lang="en-GB" sz="1900" dirty="0">
                <a:solidFill>
                  <a:schemeClr val="accent1"/>
                </a:solidFill>
              </a:rPr>
              <a:t>), </a:t>
            </a:r>
            <a:r>
              <a:rPr lang="en-GB" sz="1900" dirty="0" err="1">
                <a:solidFill>
                  <a:schemeClr val="accent1"/>
                </a:solidFill>
              </a:rPr>
              <a:t>B.Asian</a:t>
            </a:r>
            <a:r>
              <a:rPr lang="en-GB" sz="1900" dirty="0">
                <a:solidFill>
                  <a:schemeClr val="accent1"/>
                </a:solidFill>
              </a:rPr>
              <a:t> Studies/ LLB (Hons)(ANU)</a:t>
            </a:r>
          </a:p>
          <a:p>
            <a:pPr lvl="2"/>
            <a:endParaRPr lang="en-GB" sz="1900" dirty="0">
              <a:solidFill>
                <a:schemeClr val="accent1"/>
              </a:solidFill>
            </a:endParaRPr>
          </a:p>
          <a:p>
            <a:pPr lvl="2"/>
            <a:r>
              <a:rPr lang="en-GB" sz="1900" dirty="0">
                <a:solidFill>
                  <a:schemeClr val="accent1"/>
                </a:solidFill>
              </a:rPr>
              <a:t>Senior Lecturer at Monash Business School, Independent Consultant</a:t>
            </a:r>
          </a:p>
          <a:p>
            <a:pPr lvl="2"/>
            <a:endParaRPr lang="en-GB" sz="1900" dirty="0">
              <a:solidFill>
                <a:schemeClr val="accent1"/>
              </a:solidFill>
            </a:endParaRPr>
          </a:p>
          <a:p>
            <a:pPr lvl="2"/>
            <a:r>
              <a:rPr lang="en-GB" sz="1900" dirty="0">
                <a:solidFill>
                  <a:schemeClr val="accent1"/>
                </a:solidFill>
              </a:rPr>
              <a:t>Over 20 years’ experience in Australian, comparative and international labour law</a:t>
            </a:r>
          </a:p>
          <a:p>
            <a:pPr lvl="2"/>
            <a:endParaRPr lang="en-GB" sz="1900" dirty="0">
              <a:solidFill>
                <a:schemeClr val="accent1"/>
              </a:solidFill>
            </a:endParaRPr>
          </a:p>
          <a:p>
            <a:pPr lvl="2"/>
            <a:r>
              <a:rPr lang="en-GB" sz="1900" dirty="0">
                <a:solidFill>
                  <a:schemeClr val="accent1"/>
                </a:solidFill>
              </a:rPr>
              <a:t>Experienced ILO Worker Delegate and Consultant</a:t>
            </a:r>
          </a:p>
          <a:p>
            <a:pPr lvl="2"/>
            <a:endParaRPr lang="en-GB" sz="1900" dirty="0">
              <a:solidFill>
                <a:schemeClr val="accent1"/>
              </a:solidFill>
            </a:endParaRPr>
          </a:p>
          <a:p>
            <a:pPr lvl="2"/>
            <a:r>
              <a:rPr lang="en-GB" sz="1900" dirty="0">
                <a:solidFill>
                  <a:schemeClr val="accent1"/>
                </a:solidFill>
              </a:rPr>
              <a:t>What you can expect from me</a:t>
            </a:r>
          </a:p>
          <a:p>
            <a:pPr lvl="2"/>
            <a:endParaRPr lang="en-GB" sz="1900" dirty="0">
              <a:solidFill>
                <a:schemeClr val="accent1"/>
              </a:solidFill>
            </a:endParaRPr>
          </a:p>
          <a:p>
            <a:pPr lvl="2"/>
            <a:r>
              <a:rPr lang="en-GB" sz="1900" dirty="0">
                <a:solidFill>
                  <a:schemeClr val="accent1"/>
                </a:solidFill>
              </a:rPr>
              <a:t>What I expect from you</a:t>
            </a:r>
          </a:p>
          <a:p>
            <a:pPr marL="342900" lvl="1" indent="-342900">
              <a:buAutoNum type="arabicPeriod"/>
            </a:pPr>
            <a:endParaRPr lang="en-GB" dirty="0">
              <a:solidFill>
                <a:schemeClr val="accent2"/>
              </a:solidFill>
            </a:endParaRPr>
          </a:p>
        </p:txBody>
      </p:sp>
      <p:pic>
        <p:nvPicPr>
          <p:cNvPr id="3074" name="Picture 2" descr="World Map Icon">
            <a:extLst>
              <a:ext uri="{FF2B5EF4-FFF2-40B4-BE49-F238E27FC236}">
                <a16:creationId xmlns:a16="http://schemas.microsoft.com/office/drawing/2014/main" id="{BE2BECC4-555C-B744-934B-C8750B1216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71321" y="3429000"/>
            <a:ext cx="3054437" cy="3054437"/>
          </a:xfrm>
          <a:prstGeom prst="rect">
            <a:avLst/>
          </a:prstGeom>
          <a:solidFill>
            <a:srgbClr val="FFFFFF"/>
          </a:solidFill>
        </p:spPr>
      </p:pic>
      <p:sp>
        <p:nvSpPr>
          <p:cNvPr id="5" name="Footer Placeholder 4"/>
          <p:cNvSpPr>
            <a:spLocks noGrp="1"/>
          </p:cNvSpPr>
          <p:nvPr>
            <p:ph type="ftr" sz="quarter" idx="11"/>
          </p:nvPr>
        </p:nvSpPr>
        <p:spPr>
          <a:xfrm>
            <a:off x="490538" y="6337302"/>
            <a:ext cx="5605462" cy="180000"/>
          </a:xfrm>
        </p:spPr>
        <p:txBody>
          <a:bodyPr anchor="t">
            <a:normAutofit/>
          </a:bodyPr>
          <a:lstStyle/>
          <a:p>
            <a:pPr>
              <a:spcAft>
                <a:spcPts val="600"/>
              </a:spcAft>
            </a:pPr>
            <a:r>
              <a:rPr lang="en-GB"/>
              <a:t>Advancing social justice, promoting decent work</a:t>
            </a:r>
          </a:p>
        </p:txBody>
      </p:sp>
      <p:sp>
        <p:nvSpPr>
          <p:cNvPr id="6" name="Slide Number Placeholder 5"/>
          <p:cNvSpPr>
            <a:spLocks noGrp="1"/>
          </p:cNvSpPr>
          <p:nvPr>
            <p:ph type="sldNum" sz="quarter" idx="12"/>
          </p:nvPr>
        </p:nvSpPr>
        <p:spPr>
          <a:xfrm>
            <a:off x="11161462" y="432000"/>
            <a:ext cx="540000" cy="288000"/>
          </a:xfrm>
        </p:spPr>
        <p:txBody>
          <a:bodyPr anchor="t">
            <a:normAutofit/>
          </a:bodyPr>
          <a:lstStyle/>
          <a:p>
            <a:pPr>
              <a:spcAft>
                <a:spcPts val="600"/>
              </a:spcAft>
            </a:pPr>
            <a:fld id="{856227C0-AD57-4F9B-BAE3-EEFB0D0EE427}" type="slidenum">
              <a:rPr lang="en-GB" smtClean="0"/>
              <a:pPr>
                <a:spcAft>
                  <a:spcPts val="600"/>
                </a:spcAft>
              </a:pPr>
              <a:t>7</a:t>
            </a:fld>
            <a:endParaRPr lang="en-GB"/>
          </a:p>
        </p:txBody>
      </p:sp>
      <p:sp>
        <p:nvSpPr>
          <p:cNvPr id="4" name="Date Placeholder 3"/>
          <p:cNvSpPr>
            <a:spLocks noGrp="1"/>
          </p:cNvSpPr>
          <p:nvPr>
            <p:ph type="dt" sz="half" idx="10"/>
          </p:nvPr>
        </p:nvSpPr>
        <p:spPr/>
        <p:txBody>
          <a:bodyPr/>
          <a:lstStyle/>
          <a:p>
            <a:pPr>
              <a:spcAft>
                <a:spcPts val="600"/>
              </a:spcAft>
            </a:pPr>
            <a:r>
              <a:rPr lang="en-GB"/>
              <a:t>Date: Monday / 01 / October / 2019</a:t>
            </a:r>
          </a:p>
        </p:txBody>
      </p:sp>
      <p:pic>
        <p:nvPicPr>
          <p:cNvPr id="3078" name="Picture 6" descr="Lego Generic Outline Color icon">
            <a:extLst>
              <a:ext uri="{FF2B5EF4-FFF2-40B4-BE49-F238E27FC236}">
                <a16:creationId xmlns:a16="http://schemas.microsoft.com/office/drawing/2014/main" id="{344A5AD6-9123-0E49-93CA-8591AE6164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6710" y="428452"/>
            <a:ext cx="3149048" cy="3149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22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a:xfrm>
            <a:off x="490538" y="1423195"/>
            <a:ext cx="11210924" cy="720000"/>
          </a:xfrm>
        </p:spPr>
        <p:txBody>
          <a:bodyPr anchor="t">
            <a:normAutofit/>
          </a:bodyPr>
          <a:lstStyle/>
          <a:p>
            <a:r>
              <a:rPr lang="en-US" dirty="0"/>
              <a:t>Workshop engagement </a:t>
            </a:r>
          </a:p>
        </p:txBody>
      </p:sp>
      <p:pic>
        <p:nvPicPr>
          <p:cNvPr id="7" name="Picture 6" descr="group icon, peoples icon">
            <a:extLst>
              <a:ext uri="{FF2B5EF4-FFF2-40B4-BE49-F238E27FC236}">
                <a16:creationId xmlns:a16="http://schemas.microsoft.com/office/drawing/2014/main" id="{3F638E85-3B0B-1F4A-8484-6E080F9294E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538" y="2429038"/>
            <a:ext cx="3412800" cy="3412800"/>
          </a:xfrm>
          <a:prstGeom prst="rect">
            <a:avLst/>
          </a:prstGeom>
          <a:solidFill>
            <a:srgbClr val="FFFFFF"/>
          </a:solidFill>
        </p:spPr>
      </p:pic>
      <p:pic>
        <p:nvPicPr>
          <p:cNvPr id="8" name="Picture 2" descr="Tennis Icon - Free PNG &amp; SVG 29954 - Noun Project">
            <a:extLst>
              <a:ext uri="{FF2B5EF4-FFF2-40B4-BE49-F238E27FC236}">
                <a16:creationId xmlns:a16="http://schemas.microsoft.com/office/drawing/2014/main" id="{596A58C6-74E0-1A48-9F46-07211303B0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89600" y="2429037"/>
            <a:ext cx="3412800" cy="3412800"/>
          </a:xfrm>
          <a:prstGeom prst="rect">
            <a:avLst/>
          </a:prstGeom>
          <a:solidFill>
            <a:srgbClr val="FFFFFF"/>
          </a:solidFill>
        </p:spPr>
      </p:pic>
      <p:sp>
        <p:nvSpPr>
          <p:cNvPr id="13" name="Footer Placeholder 5">
            <a:extLst>
              <a:ext uri="{FF2B5EF4-FFF2-40B4-BE49-F238E27FC236}">
                <a16:creationId xmlns:a16="http://schemas.microsoft.com/office/drawing/2014/main" id="{FFA4333E-C0AA-B075-BC27-1B24E5F033A3}"/>
              </a:ext>
            </a:extLst>
          </p:cNvPr>
          <p:cNvSpPr>
            <a:spLocks noGrp="1"/>
          </p:cNvSpPr>
          <p:nvPr>
            <p:ph type="ftr" sz="quarter" idx="11"/>
          </p:nvPr>
        </p:nvSpPr>
        <p:spPr>
          <a:xfrm>
            <a:off x="490538" y="6337302"/>
            <a:ext cx="5605462" cy="180000"/>
          </a:xfrm>
        </p:spPr>
        <p:txBody>
          <a:bodyPr/>
          <a:lstStyle/>
          <a:p>
            <a:pPr>
              <a:spcAft>
                <a:spcPts val="600"/>
              </a:spcAft>
            </a:pPr>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a:xfrm>
            <a:off x="11161462" y="432000"/>
            <a:ext cx="540000" cy="288000"/>
          </a:xfrm>
        </p:spPr>
        <p:txBody>
          <a:bodyPr anchor="t">
            <a:normAutofit/>
          </a:bodyPr>
          <a:lstStyle/>
          <a:p>
            <a:pPr>
              <a:spcAft>
                <a:spcPts val="600"/>
              </a:spcAft>
            </a:pPr>
            <a:fld id="{856227C0-AD57-4F9B-BAE3-EEFB0D0EE427}" type="slidenum">
              <a:rPr lang="en-GB" smtClean="0"/>
              <a:pPr>
                <a:spcAft>
                  <a:spcPts val="600"/>
                </a:spcAft>
              </a:pPr>
              <a:t>8</a:t>
            </a:fld>
            <a:endParaRPr lang="en-GB"/>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type="body" sz="quarter" idx="13"/>
          </p:nvPr>
        </p:nvSpPr>
        <p:spPr>
          <a:xfrm>
            <a:off x="8182645" y="1687512"/>
            <a:ext cx="3412801" cy="3482975"/>
          </a:xfrm>
        </p:spPr>
        <p:txBody>
          <a:bodyPr>
            <a:normAutofit fontScale="92500" lnSpcReduction="20000"/>
          </a:bodyPr>
          <a:lstStyle/>
          <a:p>
            <a:pPr marL="0" lvl="2" indent="0">
              <a:buNone/>
            </a:pPr>
            <a:r>
              <a:rPr lang="en-GB" sz="1500" b="1" dirty="0">
                <a:solidFill>
                  <a:schemeClr val="accent1"/>
                </a:solidFill>
              </a:rPr>
              <a:t>Please be an active participant! </a:t>
            </a:r>
          </a:p>
          <a:p>
            <a:pPr marL="0" lvl="2" indent="0">
              <a:buNone/>
            </a:pPr>
            <a:endParaRPr lang="en-GB" sz="1500" dirty="0">
              <a:solidFill>
                <a:schemeClr val="accent1"/>
              </a:solidFill>
            </a:endParaRPr>
          </a:p>
          <a:p>
            <a:pPr marL="0" lvl="2" indent="0">
              <a:buNone/>
            </a:pPr>
            <a:r>
              <a:rPr lang="en-GB" sz="1500" dirty="0">
                <a:solidFill>
                  <a:schemeClr val="accent1"/>
                </a:solidFill>
              </a:rPr>
              <a:t>This means:</a:t>
            </a:r>
          </a:p>
          <a:p>
            <a:pPr marL="0" lvl="2" indent="0">
              <a:buNone/>
            </a:pPr>
            <a:endParaRPr lang="en-GB" sz="1500" dirty="0">
              <a:solidFill>
                <a:schemeClr val="accent1"/>
              </a:solidFill>
            </a:endParaRPr>
          </a:p>
          <a:p>
            <a:pPr lvl="2"/>
            <a:r>
              <a:rPr lang="en-GB" sz="1500" dirty="0">
                <a:solidFill>
                  <a:schemeClr val="accent1"/>
                </a:solidFill>
              </a:rPr>
              <a:t>Contributing your insights, ideas, experience and expertise to discussions.</a:t>
            </a:r>
          </a:p>
          <a:p>
            <a:pPr lvl="2"/>
            <a:endParaRPr lang="en-GB" sz="1500" dirty="0">
              <a:solidFill>
                <a:schemeClr val="accent1"/>
              </a:solidFill>
            </a:endParaRPr>
          </a:p>
          <a:p>
            <a:pPr lvl="2"/>
            <a:r>
              <a:rPr lang="en-GB" sz="1500" dirty="0">
                <a:solidFill>
                  <a:schemeClr val="accent1"/>
                </a:solidFill>
              </a:rPr>
              <a:t>Actively and critically reflecting on how the subjects we cover relate to your professional roles and responsibilities</a:t>
            </a:r>
          </a:p>
          <a:p>
            <a:pPr lvl="2"/>
            <a:endParaRPr lang="en-GB" sz="1500" dirty="0">
              <a:solidFill>
                <a:schemeClr val="accent1"/>
              </a:solidFill>
            </a:endParaRPr>
          </a:p>
          <a:p>
            <a:pPr lvl="2"/>
            <a:r>
              <a:rPr lang="en-GB" sz="1500" dirty="0">
                <a:solidFill>
                  <a:schemeClr val="accent1"/>
                </a:solidFill>
              </a:rPr>
              <a:t>Asking questions of me and each other.</a:t>
            </a:r>
          </a:p>
          <a:p>
            <a:pPr lvl="2"/>
            <a:endParaRPr lang="en-GB" sz="1500" dirty="0">
              <a:solidFill>
                <a:schemeClr val="accent1"/>
              </a:solidFill>
            </a:endParaRPr>
          </a:p>
          <a:p>
            <a:pPr lvl="2"/>
            <a:r>
              <a:rPr lang="en-GB" sz="1500" dirty="0">
                <a:solidFill>
                  <a:schemeClr val="accent1"/>
                </a:solidFill>
              </a:rPr>
              <a:t>Observing cell phone etiquette. </a:t>
            </a:r>
          </a:p>
          <a:p>
            <a:endParaRPr lang="en-US" sz="1500"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pPr>
              <a:spcAft>
                <a:spcPts val="600"/>
              </a:spcAft>
            </a:pPr>
            <a:r>
              <a:rPr lang="en-GB"/>
              <a:t>Date: Monday / 01 / October / 2019</a:t>
            </a:r>
          </a:p>
        </p:txBody>
      </p:sp>
    </p:spTree>
    <p:extLst>
      <p:ext uri="{BB962C8B-B14F-4D97-AF65-F5344CB8AC3E}">
        <p14:creationId xmlns:p14="http://schemas.microsoft.com/office/powerpoint/2010/main" val="3631657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4F8F-5A11-F044-8B86-BFB197023A98}"/>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82BFD485-2CDF-1848-91AA-0D69192E89F0}"/>
              </a:ext>
            </a:extLst>
          </p:cNvPr>
          <p:cNvSpPr>
            <a:spLocks noGrp="1"/>
          </p:cNvSpPr>
          <p:nvPr>
            <p:ph idx="1"/>
          </p:nvPr>
        </p:nvSpPr>
        <p:spPr/>
        <p:txBody>
          <a:bodyPr/>
          <a:lstStyle/>
          <a:p>
            <a:r>
              <a:rPr lang="en-US" dirty="0"/>
              <a:t>Please introduce yourself to the group. Please include:</a:t>
            </a:r>
          </a:p>
          <a:p>
            <a:pPr marL="342900" lvl="1" indent="-342900">
              <a:buFont typeface="+mj-lt"/>
              <a:buAutoNum type="arabicPeriod"/>
            </a:pPr>
            <a:r>
              <a:rPr lang="en-US" dirty="0"/>
              <a:t>Your name</a:t>
            </a:r>
          </a:p>
          <a:p>
            <a:pPr marL="342900" lvl="1" indent="-342900">
              <a:buFont typeface="+mj-lt"/>
              <a:buAutoNum type="arabicPeriod"/>
            </a:pPr>
            <a:r>
              <a:rPr lang="en-US" dirty="0"/>
              <a:t>Your professional role</a:t>
            </a:r>
          </a:p>
          <a:p>
            <a:pPr marL="342900" lvl="1" indent="-342900">
              <a:buFont typeface="+mj-lt"/>
              <a:buAutoNum type="arabicPeriod"/>
            </a:pPr>
            <a:r>
              <a:rPr lang="en-US" dirty="0"/>
              <a:t>What are you most interested to learn about in this workshop?</a:t>
            </a:r>
          </a:p>
          <a:p>
            <a:pPr lvl="1"/>
            <a:endParaRPr lang="en-US" dirty="0"/>
          </a:p>
          <a:p>
            <a:pPr lvl="1"/>
            <a:r>
              <a:rPr lang="en-US" b="1" dirty="0">
                <a:solidFill>
                  <a:srgbClr val="FF0000"/>
                </a:solidFill>
              </a:rPr>
              <a:t>Group introductions activity</a:t>
            </a:r>
          </a:p>
        </p:txBody>
      </p:sp>
      <p:sp>
        <p:nvSpPr>
          <p:cNvPr id="4" name="Date Placeholder 3">
            <a:extLst>
              <a:ext uri="{FF2B5EF4-FFF2-40B4-BE49-F238E27FC236}">
                <a16:creationId xmlns:a16="http://schemas.microsoft.com/office/drawing/2014/main" id="{40794849-B2A1-CC42-A0B4-4A4B283CC42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6B5420DB-BD5A-AA40-8E1B-7642A2704023}"/>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47EEF501-E924-4A41-B645-C8C6CD9D5D4A}"/>
              </a:ext>
            </a:extLst>
          </p:cNvPr>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921635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Purposes and Principles of Labour law</a:t>
            </a:r>
            <a:br>
              <a:rPr lang="en-GB" dirty="0"/>
            </a:b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10</a:t>
            </a:fld>
            <a:endParaRPr lang="en-GB"/>
          </a:p>
        </p:txBody>
      </p:sp>
      <p:sp>
        <p:nvSpPr>
          <p:cNvPr id="7" name="Subtitle 2">
            <a:extLst>
              <a:ext uri="{FF2B5EF4-FFF2-40B4-BE49-F238E27FC236}">
                <a16:creationId xmlns:a16="http://schemas.microsoft.com/office/drawing/2014/main" id="{F6F1F93D-DBB4-0948-B005-2AC8F6063CA5}"/>
              </a:ext>
            </a:extLst>
          </p:cNvPr>
          <p:cNvSpPr txBox="1">
            <a:spLocks/>
          </p:cNvSpPr>
          <p:nvPr/>
        </p:nvSpPr>
        <p:spPr>
          <a:xfrm>
            <a:off x="166862" y="4437696"/>
            <a:ext cx="7200000" cy="1655762"/>
          </a:xfrm>
          <a:prstGeom prst="rect">
            <a:avLst/>
          </a:prstGeom>
        </p:spPr>
        <p:txBody>
          <a:bodyPr vert="horz" lIns="0" tIns="0" rIns="0" bIns="0" rtlCol="0">
            <a:noAutofit/>
          </a:bodyPr>
          <a:lstStyle>
            <a:lvl1pPr marL="0" indent="0" algn="l" defTabSz="914400" rtl="0" eaLnBrk="1" latinLnBrk="0" hangingPunct="1">
              <a:lnSpc>
                <a:spcPct val="90000"/>
              </a:lnSpc>
              <a:spcBef>
                <a:spcPts val="2400"/>
              </a:spcBef>
              <a:spcAft>
                <a:spcPts val="600"/>
              </a:spcAft>
              <a:buFont typeface="Arial" panose="020B0604020202020204" pitchFamily="34" charset="0"/>
              <a:buNone/>
              <a:defRPr sz="4000" b="0" kern="1200">
                <a:solidFill>
                  <a:schemeClr val="accent1"/>
                </a:solidFill>
                <a:latin typeface="+mn-lt"/>
                <a:ea typeface="+mn-ea"/>
                <a:cs typeface="+mn-cs"/>
              </a:defRPr>
            </a:lvl1pPr>
            <a:lvl2pPr marL="45720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600"/>
              </a:spcBef>
              <a:buClr>
                <a:schemeClr val="accent2"/>
              </a:buClr>
              <a:buSzPct val="70000"/>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600" b="1"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00000"/>
              </a:lnSpc>
              <a:spcBef>
                <a:spcPts val="450"/>
              </a:spcBef>
              <a:buClr>
                <a:schemeClr val="accent2"/>
              </a:buClr>
              <a:buSzPct val="70000"/>
              <a:buFont typeface="Wingdings 3" panose="05040102010807070707" pitchFamily="18" charset="2"/>
              <a:buNone/>
              <a:defRPr sz="1600" kern="1200">
                <a:solidFill>
                  <a:schemeClr val="tx1">
                    <a:tint val="75000"/>
                  </a:schemeClr>
                </a:solidFill>
                <a:latin typeface="+mn-lt"/>
                <a:ea typeface="+mn-ea"/>
                <a:cs typeface="+mn-cs"/>
              </a:defRPr>
            </a:lvl6pPr>
            <a:lvl7pPr marL="2743200" indent="0" algn="l" defTabSz="914400" rtl="0" eaLnBrk="1" latinLnBrk="0" hangingPunct="1">
              <a:lnSpc>
                <a:spcPct val="100000"/>
              </a:lnSpc>
              <a:spcBef>
                <a:spcPts val="600"/>
              </a:spcBef>
              <a:buFont typeface="Arial" panose="020B0604020202020204" pitchFamily="34" charset="0"/>
              <a:buNone/>
              <a:defRPr sz="16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1"/>
            <a:endParaRPr lang="en-GB" dirty="0"/>
          </a:p>
          <a:p>
            <a:pPr lvl="1"/>
            <a:endParaRPr lang="en-GB" dirty="0"/>
          </a:p>
        </p:txBody>
      </p:sp>
    </p:spTree>
    <p:extLst>
      <p:ext uri="{BB962C8B-B14F-4D97-AF65-F5344CB8AC3E}">
        <p14:creationId xmlns:p14="http://schemas.microsoft.com/office/powerpoint/2010/main" val="7938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Let’s start at the beginning.</a:t>
            </a:r>
          </a:p>
        </p:txBody>
      </p:sp>
      <p:sp>
        <p:nvSpPr>
          <p:cNvPr id="3" name="Content Placeholder 2"/>
          <p:cNvSpPr>
            <a:spLocks noGrp="1"/>
          </p:cNvSpPr>
          <p:nvPr>
            <p:ph idx="1"/>
          </p:nvPr>
        </p:nvSpPr>
        <p:spPr/>
        <p:txBody>
          <a:bodyPr/>
          <a:lstStyle/>
          <a:p>
            <a:r>
              <a:rPr lang="en-GB" sz="2800" dirty="0"/>
              <a:t>Q1. What is labour law?</a:t>
            </a:r>
          </a:p>
          <a:p>
            <a:endParaRPr lang="en-GB" sz="2800" dirty="0"/>
          </a:p>
          <a:p>
            <a:r>
              <a:rPr lang="en-GB" sz="2800" dirty="0"/>
              <a:t>Q2. Why do we have labour law? </a:t>
            </a:r>
          </a:p>
          <a:p>
            <a:endParaRPr lang="en-GB" sz="2800" dirty="0"/>
          </a:p>
          <a:p>
            <a:r>
              <a:rPr lang="en-GB" sz="2800" dirty="0"/>
              <a:t>	</a:t>
            </a:r>
          </a:p>
          <a:p>
            <a:pPr lvl="1"/>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11</a:t>
            </a:fld>
            <a:endParaRPr lang="en-GB"/>
          </a:p>
        </p:txBody>
      </p:sp>
      <p:pic>
        <p:nvPicPr>
          <p:cNvPr id="9" name="Picture Placeholder 8"/>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l="15679" t="29808" r="26750" b="12326"/>
          <a:stretch/>
        </p:blipFill>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80465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What are we talking about?</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143196"/>
            <a:ext cx="10835188" cy="3733730"/>
          </a:xfrm>
        </p:spPr>
        <p:txBody>
          <a:bodyPr/>
          <a:lstStyle/>
          <a:p>
            <a:pPr marL="0" lvl="2" indent="0">
              <a:buNone/>
            </a:pPr>
            <a:endParaRPr lang="en-GB" dirty="0"/>
          </a:p>
          <a:p>
            <a:pPr lvl="2"/>
            <a:r>
              <a:rPr lang="en-GB" b="1" dirty="0">
                <a:solidFill>
                  <a:srgbClr val="C00000"/>
                </a:solidFill>
              </a:rPr>
              <a:t>Employment law, labour law, industrial relations … </a:t>
            </a:r>
            <a:r>
              <a:rPr lang="en-GB" dirty="0"/>
              <a:t>What’s the difference? </a:t>
            </a:r>
          </a:p>
          <a:p>
            <a:pPr lvl="2"/>
            <a:endParaRPr lang="en-GB" dirty="0"/>
          </a:p>
          <a:p>
            <a:pPr lvl="2"/>
            <a:r>
              <a:rPr lang="en-US" dirty="0"/>
              <a:t>In this workshop, we’re using the term </a:t>
            </a:r>
            <a:r>
              <a:rPr lang="en-GB" b="1" dirty="0">
                <a:solidFill>
                  <a:srgbClr val="C00000"/>
                </a:solidFill>
              </a:rPr>
              <a:t>labour law </a:t>
            </a:r>
            <a:r>
              <a:rPr lang="en-US" dirty="0"/>
              <a:t>broadly - to refer to </a:t>
            </a:r>
            <a:r>
              <a:rPr lang="en-US" b="1" dirty="0">
                <a:solidFill>
                  <a:srgbClr val="C00000"/>
                </a:solidFill>
              </a:rPr>
              <a:t>all laws that regulate work</a:t>
            </a:r>
            <a:r>
              <a:rPr lang="en-US" dirty="0"/>
              <a:t>. </a:t>
            </a:r>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12</a:t>
            </a:fld>
            <a:endParaRPr lang="en-GB"/>
          </a:p>
        </p:txBody>
      </p:sp>
    </p:spTree>
    <p:extLst>
      <p:ext uri="{BB962C8B-B14F-4D97-AF65-F5344CB8AC3E}">
        <p14:creationId xmlns:p14="http://schemas.microsoft.com/office/powerpoint/2010/main" val="82693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a:xfrm>
            <a:off x="490538" y="1423195"/>
            <a:ext cx="11210924" cy="720000"/>
          </a:xfrm>
        </p:spPr>
        <p:txBody>
          <a:bodyPr anchor="t">
            <a:normAutofit/>
          </a:bodyPr>
          <a:lstStyle/>
          <a:p>
            <a:r>
              <a:rPr lang="en-US" dirty="0"/>
              <a:t> “Labour is not a Commodity”</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9" y="2393950"/>
            <a:ext cx="7311862" cy="3482975"/>
          </a:xfrm>
        </p:spPr>
        <p:txBody>
          <a:bodyPr>
            <a:normAutofit/>
          </a:bodyPr>
          <a:lstStyle/>
          <a:p>
            <a:pPr marL="0" lvl="2" indent="0">
              <a:buNone/>
            </a:pPr>
            <a:endParaRPr lang="en-GB" sz="2400" dirty="0"/>
          </a:p>
          <a:p>
            <a:pPr lvl="2"/>
            <a:r>
              <a:rPr lang="en-GB" sz="2400" dirty="0"/>
              <a:t>This is a key concept underpinning labour law.</a:t>
            </a:r>
          </a:p>
          <a:p>
            <a:pPr lvl="2"/>
            <a:endParaRPr lang="en-GB" sz="2400" dirty="0"/>
          </a:p>
          <a:p>
            <a:pPr lvl="2"/>
            <a:r>
              <a:rPr lang="en-GB" sz="2400" dirty="0"/>
              <a:t>It is also a foundational principle of the ILO, as expressed in the </a:t>
            </a:r>
            <a:r>
              <a:rPr lang="en-GB" sz="2400" i="1" dirty="0"/>
              <a:t>Philadelphia Declaration </a:t>
            </a:r>
            <a:r>
              <a:rPr lang="en-GB" sz="2400" dirty="0"/>
              <a:t>appended to its </a:t>
            </a:r>
            <a:r>
              <a:rPr lang="en-GB" sz="2400" i="1" dirty="0"/>
              <a:t>Constitution </a:t>
            </a:r>
            <a:r>
              <a:rPr lang="en-GB" sz="2400" dirty="0"/>
              <a:t>in 1944. </a:t>
            </a:r>
          </a:p>
          <a:p>
            <a:pPr lvl="2"/>
            <a:endParaRPr lang="en-GB" sz="2400" dirty="0"/>
          </a:p>
          <a:p>
            <a:pPr lvl="2"/>
            <a:r>
              <a:rPr lang="en-GB" sz="2400" dirty="0"/>
              <a:t>What does this mean?</a:t>
            </a:r>
            <a:endParaRPr lang="en-US" sz="2400" dirty="0"/>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a:xfrm>
            <a:off x="490538" y="6337302"/>
            <a:ext cx="5605462" cy="180000"/>
          </a:xfrm>
        </p:spPr>
        <p:txBody>
          <a:bodyPr anchor="t">
            <a:normAutofit/>
          </a:bodyPr>
          <a:lstStyle/>
          <a:p>
            <a:pPr>
              <a:spcAft>
                <a:spcPts val="600"/>
              </a:spcAft>
            </a:pPr>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a:xfrm>
            <a:off x="11161462" y="432000"/>
            <a:ext cx="540000" cy="288000"/>
          </a:xfrm>
        </p:spPr>
        <p:txBody>
          <a:bodyPr anchor="t">
            <a:normAutofit/>
          </a:bodyPr>
          <a:lstStyle/>
          <a:p>
            <a:pPr>
              <a:spcAft>
                <a:spcPts val="600"/>
              </a:spcAft>
            </a:pPr>
            <a:fld id="{856227C0-AD57-4F9B-BAE3-EEFB0D0EE427}" type="slidenum">
              <a:rPr lang="en-GB" smtClean="0"/>
              <a:pPr>
                <a:spcAft>
                  <a:spcPts val="600"/>
                </a:spcAft>
              </a:pPr>
              <a:t>13</a:t>
            </a:fld>
            <a:endParaRPr lang="en-GB"/>
          </a:p>
        </p:txBody>
      </p:sp>
      <p:pic>
        <p:nvPicPr>
          <p:cNvPr id="7170" name="Picture 2" descr="Corn | History, Cultivation, Uses, &amp; Description | Britannica">
            <a:extLst>
              <a:ext uri="{FF2B5EF4-FFF2-40B4-BE49-F238E27FC236}">
                <a16:creationId xmlns:a16="http://schemas.microsoft.com/office/drawing/2014/main" id="{31F94776-BD7F-7349-804D-223B45A673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38" r="25618" b="-1"/>
          <a:stretch/>
        </p:blipFill>
        <p:spPr bwMode="auto">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a:noFill/>
        </p:spPr>
      </p:pic>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pPr>
              <a:spcAft>
                <a:spcPts val="600"/>
              </a:spcAft>
            </a:pPr>
            <a:r>
              <a:rPr lang="en-GB"/>
              <a:t>Date: Monday / 01 / October / 2019</a:t>
            </a:r>
          </a:p>
        </p:txBody>
      </p:sp>
    </p:spTree>
    <p:extLst>
      <p:ext uri="{BB962C8B-B14F-4D97-AF65-F5344CB8AC3E}">
        <p14:creationId xmlns:p14="http://schemas.microsoft.com/office/powerpoint/2010/main" val="3401921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Why do we have labour law?</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783195"/>
            <a:ext cx="9952175" cy="3499989"/>
          </a:xfrm>
        </p:spPr>
        <p:txBody>
          <a:bodyPr/>
          <a:lstStyle/>
          <a:p>
            <a:pPr marL="0" lvl="2" indent="0">
              <a:buNone/>
            </a:pPr>
            <a:endParaRPr lang="en-GB" dirty="0"/>
          </a:p>
          <a:p>
            <a:pPr lvl="2"/>
            <a:r>
              <a:rPr lang="en-AU" dirty="0"/>
              <a:t>One of the most significant functions of labour law is </a:t>
            </a:r>
            <a:r>
              <a:rPr lang="en-AU" b="1" dirty="0"/>
              <a:t>to protect workers. </a:t>
            </a:r>
            <a:endParaRPr lang="en-AU" dirty="0"/>
          </a:p>
          <a:p>
            <a:pPr lvl="2"/>
            <a:endParaRPr lang="en-AU" dirty="0"/>
          </a:p>
          <a:p>
            <a:pPr lvl="2"/>
            <a:r>
              <a:rPr lang="en-AU" dirty="0"/>
              <a:t>There is </a:t>
            </a:r>
            <a:r>
              <a:rPr lang="en-AU" b="1" i="1" dirty="0"/>
              <a:t>an inequality of bargaining power </a:t>
            </a:r>
            <a:r>
              <a:rPr lang="en-AU" dirty="0"/>
              <a:t>inherent in the individual employment relationship. If left to the market, work relationships will be exploitative. </a:t>
            </a:r>
          </a:p>
          <a:p>
            <a:pPr lvl="2"/>
            <a:endParaRPr lang="en-GB" dirty="0"/>
          </a:p>
          <a:p>
            <a:pPr lvl="2"/>
            <a:r>
              <a:rPr lang="en-GB" dirty="0"/>
              <a:t>Through labour law, the State intervenes to </a:t>
            </a:r>
            <a:r>
              <a:rPr lang="en-GB" b="1" dirty="0"/>
              <a:t>protect and empower </a:t>
            </a:r>
            <a:r>
              <a:rPr lang="en-GB" dirty="0"/>
              <a:t>workers.</a:t>
            </a:r>
          </a:p>
          <a:p>
            <a:pPr lvl="2"/>
            <a:endParaRPr lang="en-GB" dirty="0"/>
          </a:p>
          <a:p>
            <a:pPr lvl="2"/>
            <a:r>
              <a:rPr lang="en-GB" dirty="0"/>
              <a:t>Labour law is dynamic as it responds to society’s evolving expectations as to the minimum wages and conditions of work that ought to apply to ensure decent living standards for working people.</a:t>
            </a:r>
          </a:p>
          <a:p>
            <a:pPr lvl="2"/>
            <a:endParaRPr lang="en-GB" dirty="0"/>
          </a:p>
          <a:p>
            <a:pPr lvl="2"/>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115374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C89A-4B80-6F4C-B873-9E72F0F8D45B}"/>
              </a:ext>
            </a:extLst>
          </p:cNvPr>
          <p:cNvSpPr>
            <a:spLocks noGrp="1"/>
          </p:cNvSpPr>
          <p:nvPr>
            <p:ph type="title"/>
          </p:nvPr>
        </p:nvSpPr>
        <p:spPr/>
        <p:txBody>
          <a:bodyPr/>
          <a:lstStyle/>
          <a:p>
            <a:r>
              <a:rPr lang="en-US" dirty="0">
                <a:solidFill>
                  <a:schemeClr val="accent2"/>
                </a:solidFill>
              </a:rPr>
              <a:t>Questions for discussion:</a:t>
            </a:r>
          </a:p>
        </p:txBody>
      </p:sp>
      <p:sp>
        <p:nvSpPr>
          <p:cNvPr id="3" name="Content Placeholder 2">
            <a:extLst>
              <a:ext uri="{FF2B5EF4-FFF2-40B4-BE49-F238E27FC236}">
                <a16:creationId xmlns:a16="http://schemas.microsoft.com/office/drawing/2014/main" id="{CFE451D2-95D3-1B45-9A2F-F047F347B849}"/>
              </a:ext>
            </a:extLst>
          </p:cNvPr>
          <p:cNvSpPr>
            <a:spLocks noGrp="1"/>
          </p:cNvSpPr>
          <p:nvPr>
            <p:ph idx="1"/>
          </p:nvPr>
        </p:nvSpPr>
        <p:spPr/>
        <p:txBody>
          <a:bodyPr/>
          <a:lstStyle/>
          <a:p>
            <a:r>
              <a:rPr lang="en-US" sz="2400" dirty="0">
                <a:solidFill>
                  <a:schemeClr val="tx1"/>
                </a:solidFill>
              </a:rPr>
              <a:t>Does labour law have other purposes/ functions? Can you think of any? </a:t>
            </a:r>
          </a:p>
          <a:p>
            <a:r>
              <a:rPr lang="en-US" sz="2400" dirty="0">
                <a:solidFill>
                  <a:schemeClr val="tx1"/>
                </a:solidFill>
              </a:rPr>
              <a:t>Are some or all these purposes/ functions consistent across time and place?</a:t>
            </a:r>
          </a:p>
          <a:p>
            <a:r>
              <a:rPr lang="en-AU" sz="2400" dirty="0">
                <a:solidFill>
                  <a:schemeClr val="tx1"/>
                </a:solidFill>
              </a:rPr>
              <a:t>Are some purposes/ functions more important than others?</a:t>
            </a:r>
            <a:endParaRPr lang="en-US" sz="2400" dirty="0">
              <a:solidFill>
                <a:schemeClr val="tx1"/>
              </a:solidFill>
            </a:endParaRPr>
          </a:p>
        </p:txBody>
      </p:sp>
      <p:sp>
        <p:nvSpPr>
          <p:cNvPr id="4" name="Date Placeholder 3">
            <a:extLst>
              <a:ext uri="{FF2B5EF4-FFF2-40B4-BE49-F238E27FC236}">
                <a16:creationId xmlns:a16="http://schemas.microsoft.com/office/drawing/2014/main" id="{797765C1-5A38-274E-BF33-2A517B2663E6}"/>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595AC9C-5847-554E-A6CD-331CA4AFAB78}"/>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B0895690-F468-3247-B16F-BD2886E43DC9}"/>
              </a:ext>
            </a:extLst>
          </p:cNvPr>
          <p:cNvSpPr>
            <a:spLocks noGrp="1"/>
          </p:cNvSpPr>
          <p:nvPr>
            <p:ph type="sldNum" sz="quarter" idx="12"/>
          </p:nvPr>
        </p:nvSpPr>
        <p:spPr/>
        <p:txBody>
          <a:bodyPr/>
          <a:lstStyle/>
          <a:p>
            <a:fld id="{856227C0-AD57-4F9B-BAE3-EEFB0D0EE427}" type="slidenum">
              <a:rPr lang="en-GB" smtClean="0"/>
              <a:t>15</a:t>
            </a:fld>
            <a:endParaRPr lang="en-GB"/>
          </a:p>
        </p:txBody>
      </p:sp>
    </p:spTree>
    <p:extLst>
      <p:ext uri="{BB962C8B-B14F-4D97-AF65-F5344CB8AC3E}">
        <p14:creationId xmlns:p14="http://schemas.microsoft.com/office/powerpoint/2010/main" val="687818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Labour law has many purposes or functions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807286"/>
          </a:xfrm>
        </p:spPr>
        <p:txBody>
          <a:bodyPr/>
          <a:lstStyle/>
          <a:p>
            <a:pPr marL="0" lvl="2" indent="0">
              <a:buNone/>
            </a:pPr>
            <a:endParaRPr lang="en-GB" dirty="0"/>
          </a:p>
          <a:p>
            <a:pPr lvl="2"/>
            <a:r>
              <a:rPr lang="en-AU" b="1" dirty="0"/>
              <a:t>To protect workers</a:t>
            </a:r>
          </a:p>
          <a:p>
            <a:pPr lvl="2"/>
            <a:r>
              <a:rPr lang="en-AU" dirty="0"/>
              <a:t>To </a:t>
            </a:r>
            <a:r>
              <a:rPr lang="en-AU" b="1" dirty="0"/>
              <a:t>redress </a:t>
            </a:r>
            <a:r>
              <a:rPr lang="en-AU" dirty="0"/>
              <a:t>the inequality of bargaining power between employers and workers by enabling workers to organise collectively.</a:t>
            </a:r>
          </a:p>
          <a:p>
            <a:pPr lvl="2"/>
            <a:r>
              <a:rPr lang="en-AU" b="1" dirty="0"/>
              <a:t>To achieve a fairer distribution of resources and opportunities (between capital and labour/ employers and employees; among workers)</a:t>
            </a:r>
          </a:p>
          <a:p>
            <a:pPr lvl="2"/>
            <a:r>
              <a:rPr lang="en-AU" b="1" dirty="0"/>
              <a:t>To promote democratic ideals</a:t>
            </a:r>
          </a:p>
          <a:p>
            <a:pPr lvl="2"/>
            <a:r>
              <a:rPr lang="en-AU" b="1" dirty="0"/>
              <a:t>To promote respect for human rights.</a:t>
            </a:r>
          </a:p>
          <a:p>
            <a:pPr lvl="2"/>
            <a:r>
              <a:rPr lang="en-AU" b="1" dirty="0"/>
              <a:t>To enable the efficient and peaceful resolution of (individual and collective) disputes</a:t>
            </a:r>
            <a:endParaRPr lang="en-AU" dirty="0"/>
          </a:p>
          <a:p>
            <a:pPr lvl="2"/>
            <a:r>
              <a:rPr lang="en-AU" b="1" dirty="0"/>
              <a:t>To re-allocate risk</a:t>
            </a:r>
            <a:endParaRPr lang="en-AU" dirty="0"/>
          </a:p>
          <a:p>
            <a:pPr lvl="2"/>
            <a:r>
              <a:rPr lang="en-AU" b="1" dirty="0"/>
              <a:t>To promote productivity, efficiency and competitiveness.</a:t>
            </a:r>
          </a:p>
          <a:p>
            <a:pPr lvl="2"/>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16</a:t>
            </a:fld>
            <a:endParaRPr lang="en-GB"/>
          </a:p>
        </p:txBody>
      </p:sp>
    </p:spTree>
    <p:extLst>
      <p:ext uri="{BB962C8B-B14F-4D97-AF65-F5344CB8AC3E}">
        <p14:creationId xmlns:p14="http://schemas.microsoft.com/office/powerpoint/2010/main" val="4077728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After the break:</a:t>
            </a:r>
          </a:p>
        </p:txBody>
      </p:sp>
      <p:sp>
        <p:nvSpPr>
          <p:cNvPr id="3" name="Text Placeholder 2"/>
          <p:cNvSpPr>
            <a:spLocks noGrp="1"/>
          </p:cNvSpPr>
          <p:nvPr>
            <p:ph type="body" idx="1"/>
          </p:nvPr>
        </p:nvSpPr>
        <p:spPr/>
        <p:txBody>
          <a:bodyPr/>
          <a:lstStyle/>
          <a:p>
            <a:r>
              <a:rPr lang="en-GB" i="1" dirty="0"/>
              <a:t>Thinking about labour law in the Pacific</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17</a:t>
            </a:fld>
            <a:endParaRPr lang="en-GB"/>
          </a:p>
        </p:txBody>
      </p:sp>
    </p:spTree>
    <p:extLst>
      <p:ext uri="{BB962C8B-B14F-4D97-AF65-F5344CB8AC3E}">
        <p14:creationId xmlns:p14="http://schemas.microsoft.com/office/powerpoint/2010/main" val="394621313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 PowerPoint Presentation (1)</Template>
  <TotalTime>1868</TotalTime>
  <Words>3530</Words>
  <Application>Microsoft Macintosh PowerPoint</Application>
  <PresentationFormat>Widescreen</PresentationFormat>
  <Paragraphs>278</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Helvetica</vt:lpstr>
      <vt:lpstr>Wingdings 3</vt:lpstr>
      <vt:lpstr>ILO 2020</vt:lpstr>
      <vt:lpstr>Introductions &amp; Overview</vt:lpstr>
      <vt:lpstr>Session Objectives</vt:lpstr>
      <vt:lpstr>Workshop Objectives</vt:lpstr>
      <vt:lpstr>Learning Outcomes</vt:lpstr>
      <vt:lpstr>Workshop agenda</vt:lpstr>
      <vt:lpstr>Three guest speakers</vt:lpstr>
      <vt:lpstr>About me and my approach</vt:lpstr>
      <vt:lpstr>Workshop engagement </vt:lpstr>
      <vt:lpstr>Introductions</vt:lpstr>
      <vt:lpstr>Purposes and Principles of Labour law </vt:lpstr>
      <vt:lpstr>Let’s start at the beginning.</vt:lpstr>
      <vt:lpstr>What are we talking about?</vt:lpstr>
      <vt:lpstr> “Labour is not a Commodity”</vt:lpstr>
      <vt:lpstr>Why do we have labour law?</vt:lpstr>
      <vt:lpstr>Questions for discussion:</vt:lpstr>
      <vt:lpstr>Labour law has many purposes or functions</vt:lpstr>
      <vt:lpstr>After the break:</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Olsen, Anna</dc:creator>
  <cp:lastModifiedBy>Ingrid Landau</cp:lastModifiedBy>
  <cp:revision>17</cp:revision>
  <dcterms:created xsi:type="dcterms:W3CDTF">2023-10-16T01:21:45Z</dcterms:created>
  <dcterms:modified xsi:type="dcterms:W3CDTF">2023-11-04T05:04:30Z</dcterms:modified>
</cp:coreProperties>
</file>