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301" r:id="rId3"/>
    <p:sldId id="360" r:id="rId4"/>
    <p:sldId id="307" r:id="rId5"/>
    <p:sldId id="306" r:id="rId6"/>
    <p:sldId id="304" r:id="rId7"/>
    <p:sldId id="305" r:id="rId8"/>
    <p:sldId id="283" r:id="rId9"/>
    <p:sldId id="291" r:id="rId10"/>
    <p:sldId id="25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642" autoAdjust="0"/>
    <p:restoredTop sz="73302" autoAdjust="0"/>
  </p:normalViewPr>
  <p:slideViewPr>
    <p:cSldViewPr snapToGrid="0">
      <p:cViewPr varScale="1">
        <p:scale>
          <a:sx n="80" d="100"/>
          <a:sy n="80" d="100"/>
        </p:scale>
        <p:origin x="312" y="184"/>
      </p:cViewPr>
      <p:guideLst/>
    </p:cSldViewPr>
  </p:slideViewPr>
  <p:outlineViewPr>
    <p:cViewPr>
      <p:scale>
        <a:sx n="33" d="100"/>
        <a:sy n="33" d="100"/>
      </p:scale>
      <p:origin x="0" y="-849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D068C6-7325-408C-921E-B389FF684A63}" type="datetimeFigureOut">
              <a:rPr lang="en-GB" smtClean="0"/>
              <a:t>04/11/2023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26FEE-2901-4F80-B040-94DEDE5C3E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5438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4219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0538" y="2873014"/>
            <a:ext cx="7200000" cy="608525"/>
          </a:xfrm>
        </p:spPr>
        <p:txBody>
          <a:bodyPr wrap="square" bIns="54000" anchor="t" anchorCtr="0">
            <a:no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0538" y="3481539"/>
            <a:ext cx="7200000" cy="1655762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1200"/>
              </a:spcAft>
              <a:buNone/>
              <a:defRPr sz="4000" b="0">
                <a:solidFill>
                  <a:schemeClr val="accent1"/>
                </a:solidFill>
              </a:defRPr>
            </a:lvl1pPr>
            <a:lvl2pPr marL="0" indent="0" algn="l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0538" y="6180035"/>
            <a:ext cx="2743200" cy="216000"/>
          </a:xfrm>
        </p:spPr>
        <p:txBody>
          <a:bodyPr anchor="b" anchorCtr="0">
            <a:noAutofit/>
          </a:bodyPr>
          <a:lstStyle>
            <a:lvl1pPr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0538" y="6858000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2946400" y="0"/>
            <a:ext cx="9245600" cy="5321300"/>
          </a:xfrm>
          <a:custGeom>
            <a:avLst/>
            <a:gdLst>
              <a:gd name="connsiteX0" fmla="*/ 0 w 9245600"/>
              <a:gd name="connsiteY0" fmla="*/ 0 h 5321300"/>
              <a:gd name="connsiteX1" fmla="*/ 9245600 w 9245600"/>
              <a:gd name="connsiteY1" fmla="*/ 0 h 5321300"/>
              <a:gd name="connsiteX2" fmla="*/ 9245600 w 9245600"/>
              <a:gd name="connsiteY2" fmla="*/ 5321300 h 5321300"/>
              <a:gd name="connsiteX3" fmla="*/ 0 w 9245600"/>
              <a:gd name="connsiteY3" fmla="*/ 5321300 h 5321300"/>
              <a:gd name="connsiteX4" fmla="*/ 0 w 9245600"/>
              <a:gd name="connsiteY4" fmla="*/ 0 h 5321300"/>
              <a:gd name="connsiteX0" fmla="*/ 0 w 9245600"/>
              <a:gd name="connsiteY0" fmla="*/ 0 h 5321300"/>
              <a:gd name="connsiteX1" fmla="*/ 9245600 w 9245600"/>
              <a:gd name="connsiteY1" fmla="*/ 0 h 5321300"/>
              <a:gd name="connsiteX2" fmla="*/ 9245600 w 9245600"/>
              <a:gd name="connsiteY2" fmla="*/ 5321300 h 5321300"/>
              <a:gd name="connsiteX3" fmla="*/ 0 w 9245600"/>
              <a:gd name="connsiteY3" fmla="*/ 0 h 532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45600" h="5321300">
                <a:moveTo>
                  <a:pt x="0" y="0"/>
                </a:moveTo>
                <a:lnTo>
                  <a:pt x="9245600" y="0"/>
                </a:lnTo>
                <a:lnTo>
                  <a:pt x="9245600" y="53213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>
            <a:noAutofit/>
          </a:bodyPr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insert picture, or leave unchanged for plain colour fill</a:t>
            </a:r>
          </a:p>
        </p:txBody>
      </p:sp>
    </p:spTree>
    <p:extLst>
      <p:ext uri="{BB962C8B-B14F-4D97-AF65-F5344CB8AC3E}">
        <p14:creationId xmlns:p14="http://schemas.microsoft.com/office/powerpoint/2010/main" val="3166135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1088" y="6867374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sp>
        <p:nvSpPr>
          <p:cNvPr id="8" name="Right Triangle 7"/>
          <p:cNvSpPr/>
          <p:nvPr userDrawn="1"/>
        </p:nvSpPr>
        <p:spPr>
          <a:xfrm flipH="1">
            <a:off x="5529262" y="3007518"/>
            <a:ext cx="6662738" cy="3850481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579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02038" y="6866325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sp>
        <p:nvSpPr>
          <p:cNvPr id="8" name="Right Triangle 7"/>
          <p:cNvSpPr/>
          <p:nvPr userDrawn="1"/>
        </p:nvSpPr>
        <p:spPr>
          <a:xfrm flipH="1">
            <a:off x="8286750" y="4601106"/>
            <a:ext cx="3905250" cy="2256894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sp>
        <p:nvSpPr>
          <p:cNvPr id="10" name="Right Triangle 9"/>
          <p:cNvSpPr/>
          <p:nvPr userDrawn="1"/>
        </p:nvSpPr>
        <p:spPr>
          <a:xfrm rot="10800000">
            <a:off x="3191027" y="2238"/>
            <a:ext cx="8999022" cy="520065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2045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02038" y="6866325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sp>
        <p:nvSpPr>
          <p:cNvPr id="10" name="Right Triangle 9"/>
          <p:cNvSpPr/>
          <p:nvPr userDrawn="1"/>
        </p:nvSpPr>
        <p:spPr>
          <a:xfrm rot="10800000">
            <a:off x="5307376" y="0"/>
            <a:ext cx="6884624" cy="39787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99928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Pho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02038" y="6870450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02" y="490538"/>
            <a:ext cx="1371472" cy="4944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2224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1407" r="38481" b="40746"/>
          <a:stretch/>
        </p:blipFill>
        <p:spPr>
          <a:xfrm>
            <a:off x="-1397975" y="1085561"/>
            <a:ext cx="13604217" cy="578488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5868000" cy="648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49663" y="6870450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2829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0880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1956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8292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Pat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0"/>
            <a:ext cx="7311862" cy="348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34" b="41970"/>
          <a:stretch/>
        </p:blipFill>
        <p:spPr>
          <a:xfrm>
            <a:off x="4581526" y="3244430"/>
            <a:ext cx="7619999" cy="3623095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90538" y="4796725"/>
            <a:ext cx="3412800" cy="970829"/>
          </a:xfrm>
        </p:spPr>
        <p:txBody>
          <a:bodyPr tIns="108000">
            <a:spAutoFit/>
          </a:bodyPr>
          <a:lstStyle>
            <a:lvl1pPr marL="489600" indent="-489600">
              <a:buSzPct val="150000"/>
              <a:buFontTx/>
              <a:buBlip>
                <a:blip r:embed="rId3"/>
              </a:buBlip>
              <a:defRPr b="0">
                <a:solidFill>
                  <a:schemeClr val="tx1"/>
                </a:solidFill>
              </a:defRPr>
            </a:lvl1pPr>
            <a:lvl2pPr marL="669600" indent="-180000">
              <a:buClr>
                <a:schemeClr val="accent2"/>
              </a:buClr>
              <a:buSzPct val="80000"/>
              <a:buFont typeface="Wingdings 3" panose="05040102010807070707" pitchFamily="18" charset="2"/>
              <a:buChar char="u"/>
              <a:defRPr sz="10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1085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Corn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4692650" y="2538000"/>
            <a:ext cx="7499350" cy="4320000"/>
          </a:xfrm>
          <a:custGeom>
            <a:avLst/>
            <a:gdLst>
              <a:gd name="connsiteX0" fmla="*/ 0 w 7499350"/>
              <a:gd name="connsiteY0" fmla="*/ 0 h 4320000"/>
              <a:gd name="connsiteX1" fmla="*/ 7499350 w 7499350"/>
              <a:gd name="connsiteY1" fmla="*/ 0 h 4320000"/>
              <a:gd name="connsiteX2" fmla="*/ 7499350 w 7499350"/>
              <a:gd name="connsiteY2" fmla="*/ 4320000 h 4320000"/>
              <a:gd name="connsiteX3" fmla="*/ 0 w 7499350"/>
              <a:gd name="connsiteY3" fmla="*/ 4320000 h 4320000"/>
              <a:gd name="connsiteX4" fmla="*/ 0 w 7499350"/>
              <a:gd name="connsiteY4" fmla="*/ 0 h 4320000"/>
              <a:gd name="connsiteX0" fmla="*/ 0 w 7499350"/>
              <a:gd name="connsiteY0" fmla="*/ 4320000 h 4320000"/>
              <a:gd name="connsiteX1" fmla="*/ 7499350 w 7499350"/>
              <a:gd name="connsiteY1" fmla="*/ 0 h 4320000"/>
              <a:gd name="connsiteX2" fmla="*/ 7499350 w 7499350"/>
              <a:gd name="connsiteY2" fmla="*/ 4320000 h 4320000"/>
              <a:gd name="connsiteX3" fmla="*/ 0 w 7499350"/>
              <a:gd name="connsiteY3" fmla="*/ 4320000 h 43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99350" h="4320000">
                <a:moveTo>
                  <a:pt x="0" y="4320000"/>
                </a:moveTo>
                <a:lnTo>
                  <a:pt x="7499350" y="0"/>
                </a:lnTo>
                <a:lnTo>
                  <a:pt x="7499350" y="4320000"/>
                </a:lnTo>
                <a:lnTo>
                  <a:pt x="0" y="4320000"/>
                </a:lnTo>
                <a:close/>
              </a:path>
            </a:pathLst>
          </a:custGeom>
        </p:spPr>
        <p:txBody>
          <a:bodyPr anchor="b" anchorCtr="0"/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insert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0"/>
            <a:ext cx="7311862" cy="348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/>
          <p:cNvSpPr txBox="1"/>
          <p:nvPr userDrawn="1"/>
        </p:nvSpPr>
        <p:spPr>
          <a:xfrm>
            <a:off x="4686300" y="6870450"/>
            <a:ext cx="75057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000"/>
              <a:t>NB Manually place “ilo.org” device in front of image</a:t>
            </a:r>
          </a:p>
        </p:txBody>
      </p:sp>
    </p:spTree>
    <p:extLst>
      <p:ext uri="{BB962C8B-B14F-4D97-AF65-F5344CB8AC3E}">
        <p14:creationId xmlns:p14="http://schemas.microsoft.com/office/powerpoint/2010/main" val="259065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Image/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0"/>
            <a:ext cx="7311862" cy="348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/>
          <p:cNvSpPr txBox="1"/>
          <p:nvPr userDrawn="1"/>
        </p:nvSpPr>
        <p:spPr>
          <a:xfrm>
            <a:off x="4686300" y="6870450"/>
            <a:ext cx="75057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000"/>
              <a:t>NB Manually place “ilo.org” device in front of image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8289130" y="981075"/>
            <a:ext cx="3902869" cy="5876925"/>
          </a:xfrm>
          <a:custGeom>
            <a:avLst/>
            <a:gdLst>
              <a:gd name="connsiteX0" fmla="*/ 0 w 3902869"/>
              <a:gd name="connsiteY0" fmla="*/ 0 h 5876925"/>
              <a:gd name="connsiteX1" fmla="*/ 3902869 w 3902869"/>
              <a:gd name="connsiteY1" fmla="*/ 0 h 5876925"/>
              <a:gd name="connsiteX2" fmla="*/ 3902869 w 3902869"/>
              <a:gd name="connsiteY2" fmla="*/ 5876925 h 5876925"/>
              <a:gd name="connsiteX3" fmla="*/ 0 w 3902869"/>
              <a:gd name="connsiteY3" fmla="*/ 5876925 h 5876925"/>
              <a:gd name="connsiteX4" fmla="*/ 0 w 3902869"/>
              <a:gd name="connsiteY4" fmla="*/ 0 h 5876925"/>
              <a:gd name="connsiteX0" fmla="*/ 0 w 3902869"/>
              <a:gd name="connsiteY0" fmla="*/ 0 h 5876925"/>
              <a:gd name="connsiteX1" fmla="*/ 3898107 w 3902869"/>
              <a:gd name="connsiteY1" fmla="*/ 2252663 h 5876925"/>
              <a:gd name="connsiteX2" fmla="*/ 3902869 w 3902869"/>
              <a:gd name="connsiteY2" fmla="*/ 5876925 h 5876925"/>
              <a:gd name="connsiteX3" fmla="*/ 0 w 3902869"/>
              <a:gd name="connsiteY3" fmla="*/ 5876925 h 5876925"/>
              <a:gd name="connsiteX4" fmla="*/ 0 w 3902869"/>
              <a:gd name="connsiteY4" fmla="*/ 0 h 5876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02869" h="5876925">
                <a:moveTo>
                  <a:pt x="0" y="0"/>
                </a:moveTo>
                <a:lnTo>
                  <a:pt x="3898107" y="2252663"/>
                </a:lnTo>
                <a:cubicBezTo>
                  <a:pt x="3899694" y="3460750"/>
                  <a:pt x="3901282" y="4668838"/>
                  <a:pt x="3902869" y="5876925"/>
                </a:cubicBezTo>
                <a:lnTo>
                  <a:pt x="0" y="5876925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b" anchorCtr="0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insert picture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8288338" y="5876925"/>
            <a:ext cx="3413125" cy="247650"/>
          </a:xfrm>
          <a:custGeom>
            <a:avLst/>
            <a:gdLst>
              <a:gd name="connsiteX0" fmla="*/ 0 w 3413125"/>
              <a:gd name="connsiteY0" fmla="*/ 0 h 247650"/>
              <a:gd name="connsiteX1" fmla="*/ 3413125 w 3413125"/>
              <a:gd name="connsiteY1" fmla="*/ 0 h 247650"/>
              <a:gd name="connsiteX2" fmla="*/ 3413125 w 3413125"/>
              <a:gd name="connsiteY2" fmla="*/ 247650 h 247650"/>
              <a:gd name="connsiteX3" fmla="*/ 0 w 3413125"/>
              <a:gd name="connsiteY3" fmla="*/ 247650 h 247650"/>
              <a:gd name="connsiteX4" fmla="*/ 0 w 3413125"/>
              <a:gd name="connsiteY4" fmla="*/ 0 h 247650"/>
              <a:gd name="connsiteX0" fmla="*/ 0 w 3413125"/>
              <a:gd name="connsiteY0" fmla="*/ 0 h 247650"/>
              <a:gd name="connsiteX1" fmla="*/ 3153569 w 3413125"/>
              <a:gd name="connsiteY1" fmla="*/ 0 h 247650"/>
              <a:gd name="connsiteX2" fmla="*/ 3413125 w 3413125"/>
              <a:gd name="connsiteY2" fmla="*/ 247650 h 247650"/>
              <a:gd name="connsiteX3" fmla="*/ 0 w 3413125"/>
              <a:gd name="connsiteY3" fmla="*/ 247650 h 247650"/>
              <a:gd name="connsiteX4" fmla="*/ 0 w 3413125"/>
              <a:gd name="connsiteY4" fmla="*/ 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13125" h="247650">
                <a:moveTo>
                  <a:pt x="0" y="0"/>
                </a:moveTo>
                <a:lnTo>
                  <a:pt x="3153569" y="0"/>
                </a:lnTo>
                <a:lnTo>
                  <a:pt x="3413125" y="247650"/>
                </a:lnTo>
                <a:lnTo>
                  <a:pt x="0" y="2476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lIns="108000" anchor="ctr" anchorCtr="0"/>
          <a:lstStyle>
            <a:lvl1pPr>
              <a:defRPr sz="1000" b="0">
                <a:solidFill>
                  <a:schemeClr val="bg1"/>
                </a:solidFill>
              </a:defRPr>
            </a:lvl1pPr>
            <a:lvl2pPr>
              <a:defRPr sz="1000">
                <a:solidFill>
                  <a:schemeClr val="bg1"/>
                </a:solidFill>
              </a:defRPr>
            </a:lvl2pPr>
            <a:lvl3pPr>
              <a:defRPr sz="1000">
                <a:solidFill>
                  <a:schemeClr val="bg1"/>
                </a:solidFill>
              </a:defRPr>
            </a:lvl3pPr>
            <a:lvl4pPr>
              <a:defRPr sz="1000">
                <a:solidFill>
                  <a:schemeClr val="bg1"/>
                </a:solidFill>
              </a:defRPr>
            </a:lvl4pPr>
            <a:lvl5pPr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7128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5360400" cy="34829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41062" y="2393949"/>
            <a:ext cx="5360400" cy="34829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130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3412800" cy="34829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89600" y="2393949"/>
            <a:ext cx="3412800" cy="34829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ontent Placeholder 3"/>
          <p:cNvSpPr>
            <a:spLocks noGrp="1"/>
          </p:cNvSpPr>
          <p:nvPr>
            <p:ph sz="half" idx="13"/>
          </p:nvPr>
        </p:nvSpPr>
        <p:spPr>
          <a:xfrm>
            <a:off x="8288662" y="2393949"/>
            <a:ext cx="3412800" cy="34829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4147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with Sta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3412800" cy="34829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89600" y="2393949"/>
            <a:ext cx="3412800" cy="34829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8288662" y="2393950"/>
            <a:ext cx="3412801" cy="3482975"/>
          </a:xfrm>
        </p:spPr>
        <p:txBody>
          <a:bodyPr tIns="54000"/>
          <a:lstStyle>
            <a:lvl1pPr marL="360000" indent="-360000">
              <a:lnSpc>
                <a:spcPct val="80000"/>
              </a:lnSpc>
              <a:spcBef>
                <a:spcPts val="3200"/>
              </a:spcBef>
              <a:spcAft>
                <a:spcPts val="0"/>
              </a:spcAft>
              <a:buClr>
                <a:schemeClr val="accent2"/>
              </a:buClr>
              <a:buFontTx/>
              <a:buBlip>
                <a:blip r:embed="rId2"/>
              </a:buBlip>
              <a:defRPr sz="6000" b="0" spc="-200" baseline="0">
                <a:solidFill>
                  <a:schemeClr val="accent1"/>
                </a:solidFill>
              </a:defRPr>
            </a:lvl1pPr>
            <a:lvl2pPr marL="3600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/>
            </a:lvl2pPr>
          </a:lstStyle>
          <a:p>
            <a:pPr lvl="0"/>
            <a:r>
              <a:rPr lang="en-US"/>
              <a:t>00.0%</a:t>
            </a:r>
          </a:p>
          <a:p>
            <a:pPr lvl="1"/>
            <a:r>
              <a:rPr lang="en-US"/>
              <a:t>Supporting text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0062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and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90538" y="2393950"/>
            <a:ext cx="7380000" cy="3482976"/>
          </a:xfrm>
        </p:spPr>
        <p:txBody>
          <a:bodyPr tIns="0">
            <a:noAutofit/>
          </a:bodyPr>
          <a:lstStyle>
            <a:lvl1pPr marL="489600" indent="-489600">
              <a:buSzPct val="120000"/>
              <a:buFontTx/>
              <a:buBlip>
                <a:blip r:embed="rId2"/>
              </a:buBlip>
              <a:defRPr sz="2300" b="0">
                <a:solidFill>
                  <a:schemeClr val="tx1"/>
                </a:solidFill>
              </a:defRPr>
            </a:lvl1pPr>
            <a:lvl2pPr marL="489600" indent="0">
              <a:buClr>
                <a:schemeClr val="accent2"/>
              </a:buClr>
              <a:buSzPct val="80000"/>
              <a:buFont typeface="Wingdings 3" panose="05040102010807070707" pitchFamily="18" charset="2"/>
              <a:buNone/>
              <a:defRPr sz="2300" baseline="0"/>
            </a:lvl2pPr>
            <a:lvl3pPr marL="669600" indent="-180000">
              <a:spcBef>
                <a:spcPts val="1800"/>
              </a:spcBef>
              <a:defRPr sz="1000"/>
            </a:lvl3pPr>
          </a:lstStyle>
          <a:p>
            <a:pPr lvl="0"/>
            <a:r>
              <a:rPr lang="en-US"/>
              <a:t>Quote (level 1)</a:t>
            </a:r>
          </a:p>
          <a:p>
            <a:pPr lvl="1"/>
            <a:r>
              <a:rPr lang="en-US"/>
              <a:t>Continuation paras (level 2)</a:t>
            </a:r>
          </a:p>
          <a:p>
            <a:pPr lvl="2"/>
            <a:r>
              <a:rPr lang="en-GB"/>
              <a:t>Source (level 3)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8270663" y="2447925"/>
            <a:ext cx="3430800" cy="3429000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444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0538" y="1423195"/>
            <a:ext cx="11210924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2393950"/>
            <a:ext cx="11210924" cy="34829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0538" y="6870450"/>
            <a:ext cx="2743200" cy="216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noFill/>
              </a:defRPr>
            </a:lvl1pPr>
          </a:lstStyle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0538" y="6337302"/>
            <a:ext cx="5605462" cy="1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61462" y="432000"/>
            <a:ext cx="540000" cy="28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800">
                <a:solidFill>
                  <a:schemeClr val="accent1"/>
                </a:solidFill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1" y="1519079"/>
            <a:ext cx="119513" cy="14029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063" y="6367463"/>
            <a:ext cx="644400" cy="172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613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7" r:id="rId3"/>
    <p:sldLayoutId id="2147483665" r:id="rId4"/>
    <p:sldLayoutId id="2147483666" r:id="rId5"/>
    <p:sldLayoutId id="2147483652" r:id="rId6"/>
    <p:sldLayoutId id="2147483664" r:id="rId7"/>
    <p:sldLayoutId id="2147483668" r:id="rId8"/>
    <p:sldLayoutId id="2147483669" r:id="rId9"/>
    <p:sldLayoutId id="2147483651" r:id="rId10"/>
    <p:sldLayoutId id="2147483660" r:id="rId11"/>
    <p:sldLayoutId id="2147483661" r:id="rId12"/>
    <p:sldLayoutId id="2147483662" r:id="rId13"/>
    <p:sldLayoutId id="2147483663" r:id="rId14"/>
    <p:sldLayoutId id="2147483654" r:id="rId15"/>
    <p:sldLayoutId id="2147483655" r:id="rId1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2400"/>
        </a:spcBef>
        <a:spcAft>
          <a:spcPts val="600"/>
        </a:spcAft>
        <a:buFont typeface="Arial" panose="020B0604020202020204" pitchFamily="34" charset="0"/>
        <a:buNone/>
        <a:defRPr sz="1800" b="1" kern="1200">
          <a:solidFill>
            <a:schemeClr val="accent2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52000" indent="-252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2"/>
        </a:buClr>
        <a:buSzPct val="70000"/>
        <a:buFont typeface="Wingdings 3" panose="05040102010807070707" pitchFamily="18" charset="2"/>
        <a:buChar char="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2400"/>
        </a:spcBef>
        <a:spcAft>
          <a:spcPts val="450"/>
        </a:spcAft>
        <a:buClr>
          <a:schemeClr val="accent2"/>
        </a:buClr>
        <a:buSzPct val="80000"/>
        <a:buFont typeface="Arial" panose="020B0604020202020204" pitchFamily="34" charset="0"/>
        <a:buNone/>
        <a:defRPr sz="1400" b="1" kern="1200">
          <a:solidFill>
            <a:schemeClr val="accent2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450"/>
        </a:spcBef>
        <a:spcAft>
          <a:spcPts val="450"/>
        </a:spcAft>
        <a:buClr>
          <a:schemeClr val="accent2"/>
        </a:buClr>
        <a:buSzPct val="80000"/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2000" indent="-252000" algn="l" defTabSz="914400" rtl="0" eaLnBrk="1" latinLnBrk="0" hangingPunct="1">
        <a:lnSpc>
          <a:spcPct val="100000"/>
        </a:lnSpc>
        <a:spcBef>
          <a:spcPts val="450"/>
        </a:spcBef>
        <a:buClr>
          <a:schemeClr val="accent2"/>
        </a:buClr>
        <a:buSzPct val="70000"/>
        <a:buFont typeface="Wingdings 3" panose="05040102010807070707" pitchFamily="18" charset="2"/>
        <a:buChar char="u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sz="1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09" userDrawn="1">
          <p15:clr>
            <a:srgbClr val="F26B43"/>
          </p15:clr>
        </p15:guide>
        <p15:guide id="4" pos="7371" userDrawn="1">
          <p15:clr>
            <a:srgbClr val="F26B43"/>
          </p15:clr>
        </p15:guide>
        <p15:guide id="5" orient="horz" pos="309" userDrawn="1">
          <p15:clr>
            <a:srgbClr val="F26B43"/>
          </p15:clr>
        </p15:guide>
        <p15:guide id="6" orient="horz" pos="4011" userDrawn="1">
          <p15:clr>
            <a:srgbClr val="F26B43"/>
          </p15:clr>
        </p15:guide>
        <p15:guide id="7" orient="horz" pos="1508" userDrawn="1">
          <p15:clr>
            <a:srgbClr val="F26B43"/>
          </p15:clr>
        </p15:guide>
        <p15:guide id="8" orient="horz" pos="3702" userDrawn="1">
          <p15:clr>
            <a:srgbClr val="F26B43"/>
          </p15:clr>
        </p15:guide>
        <p15:guide id="9" orient="horz" pos="154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Foundations of Labour Law </a:t>
            </a:r>
            <a:br>
              <a:rPr lang="en-GB" dirty="0"/>
            </a:br>
            <a:r>
              <a:rPr lang="en-GB" dirty="0"/>
              <a:t>in the Pacific</a:t>
            </a:r>
            <a:br>
              <a:rPr lang="en-GB" dirty="0"/>
            </a:br>
            <a:br>
              <a:rPr lang="en-GB" dirty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0538" y="3943503"/>
            <a:ext cx="7200000" cy="1193797"/>
          </a:xfrm>
        </p:spPr>
        <p:txBody>
          <a:bodyPr/>
          <a:lstStyle/>
          <a:p>
            <a:pPr lvl="1"/>
            <a:endParaRPr lang="en-GB" dirty="0"/>
          </a:p>
          <a:p>
            <a:pPr lvl="1"/>
            <a:r>
              <a:rPr lang="en-GB" dirty="0"/>
              <a:t>Session 2</a:t>
            </a:r>
          </a:p>
          <a:p>
            <a:pPr lvl="1"/>
            <a:r>
              <a:rPr lang="en-GB" dirty="0"/>
              <a:t>ILO Subregional Labour Law Training Workshop</a:t>
            </a:r>
          </a:p>
          <a:p>
            <a:pPr lvl="1"/>
            <a:r>
              <a:rPr lang="en-GB" dirty="0" err="1"/>
              <a:t>Nadi</a:t>
            </a:r>
            <a:r>
              <a:rPr lang="en-GB" dirty="0"/>
              <a:t>, </a:t>
            </a:r>
            <a:r>
              <a:rPr lang="en-GB" dirty="0" err="1"/>
              <a:t>Fjii</a:t>
            </a:r>
            <a:r>
              <a:rPr lang="en-GB" dirty="0"/>
              <a:t> </a:t>
            </a:r>
          </a:p>
          <a:p>
            <a:pPr lvl="1"/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/>
              <a:t>Tuesday 7 November 2023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1</a:t>
            </a:fld>
            <a:endParaRPr lang="en-GB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AA7B6A9-9841-E04B-9D4E-1FF24C330E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9000027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After the break: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i="1" dirty="0"/>
              <a:t>The International Labour Organization and International Labour Standards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6213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1423195"/>
            <a:ext cx="11210924" cy="720000"/>
          </a:xfrm>
        </p:spPr>
        <p:txBody>
          <a:bodyPr anchor="t">
            <a:normAutofit/>
          </a:bodyPr>
          <a:lstStyle/>
          <a:p>
            <a:r>
              <a:rPr lang="en-GB" dirty="0"/>
              <a:t>Session Objectives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0538" y="6337302"/>
            <a:ext cx="5605462" cy="18000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432000"/>
            <a:ext cx="540000" cy="28800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856227C0-AD57-4F9B-BAE3-EEFB0D0EE427}" type="slidenum">
              <a:rPr lang="en-GB" smtClean="0"/>
              <a:pPr>
                <a:spcAft>
                  <a:spcPts val="600"/>
                </a:spcAft>
              </a:pPr>
              <a:t>2</a:t>
            </a:fld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GB"/>
              <a:t>Date: Monday / 01 / October / 2019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715FC62-5108-6D47-AF0D-40D47BCE164A}"/>
              </a:ext>
            </a:extLst>
          </p:cNvPr>
          <p:cNvSpPr txBox="1">
            <a:spLocks/>
          </p:cNvSpPr>
          <p:nvPr/>
        </p:nvSpPr>
        <p:spPr>
          <a:xfrm>
            <a:off x="710070" y="2143195"/>
            <a:ext cx="10025061" cy="347060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/>
            <a:r>
              <a:rPr lang="en-GB" dirty="0"/>
              <a:t>To encourage learning, discussion and reflection on the evolution and role of labour law in the Pacific Island Countries</a:t>
            </a:r>
          </a:p>
          <a:p>
            <a:pPr lvl="3"/>
            <a:r>
              <a:rPr lang="en-GB" dirty="0"/>
              <a:t>Guest speaker: </a:t>
            </a:r>
            <a:r>
              <a:rPr lang="en-GB" dirty="0">
                <a:solidFill>
                  <a:schemeClr val="tx1"/>
                </a:solidFill>
              </a:rPr>
              <a:t>Professor</a:t>
            </a:r>
            <a:r>
              <a:rPr lang="en-GB" dirty="0"/>
              <a:t>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Anand Chand, 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Overview of Labour Law in the Pacific &amp; the Challenges &amp; ILS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en-AU" dirty="0">
              <a:latin typeface="Noto Sans" panose="020B0502040504020204" pitchFamily="34" charset="0"/>
              <a:ea typeface="Calibri" panose="020F0502020204030204" pitchFamily="34" charset="0"/>
            </a:endParaRPr>
          </a:p>
          <a:p>
            <a:pPr marL="0" lvl="2" indent="0">
              <a:buFont typeface="Wingdings 3" panose="05040102010807070707" pitchFamily="18" charset="2"/>
              <a:buNone/>
            </a:pPr>
            <a:endParaRPr lang="en-GB" dirty="0"/>
          </a:p>
          <a:p>
            <a:pPr lvl="2"/>
            <a:r>
              <a:rPr lang="en-GB" dirty="0"/>
              <a:t>To unpack the main elements of Labour Law – its sources, subjects and institutions</a:t>
            </a:r>
          </a:p>
          <a:p>
            <a:pPr lvl="2"/>
            <a:endParaRPr lang="en-GB" dirty="0"/>
          </a:p>
          <a:p>
            <a:pPr lvl="2"/>
            <a:r>
              <a:rPr lang="en-GB" dirty="0"/>
              <a:t>To enable participants to map and discuss the labour law systems in their own countries (group activity)</a:t>
            </a:r>
          </a:p>
          <a:p>
            <a:pPr lvl="2"/>
            <a:endParaRPr lang="en-GB" dirty="0"/>
          </a:p>
          <a:p>
            <a:pPr marL="342900" lvl="1" indent="-342900">
              <a:buFont typeface="Arial" panose="020B0604020202020204" pitchFamily="34" charset="0"/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8535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44BCF-2968-5642-86CE-96196EE8C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Guest Speaker: Professor Anand Chand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9768D3-FF77-0F49-BB6C-773FA5A910B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+mj-lt"/>
              </a:rPr>
              <a:t>Professor Anand Chand</a:t>
            </a:r>
            <a:endParaRPr lang="en-US" sz="1800" b="1" dirty="0">
              <a:solidFill>
                <a:schemeClr val="tx1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chemeClr val="tx1"/>
                </a:solidFill>
                <a:latin typeface="+mj-lt"/>
              </a:rPr>
              <a:t>Deputy Head of School (LTQ), School of </a:t>
            </a:r>
            <a:r>
              <a:rPr lang="en-US" dirty="0">
                <a:solidFill>
                  <a:schemeClr val="tx1"/>
                </a:solidFill>
                <a:latin typeface="+mj-lt"/>
              </a:rPr>
              <a:t>Business and </a:t>
            </a:r>
            <a:r>
              <a:rPr lang="en-US" dirty="0" err="1">
                <a:solidFill>
                  <a:schemeClr val="tx1"/>
                </a:solidFill>
                <a:latin typeface="+mj-lt"/>
              </a:rPr>
              <a:t>Managemetn</a:t>
            </a:r>
            <a:r>
              <a:rPr lang="en-US" dirty="0">
                <a:solidFill>
                  <a:schemeClr val="tx1"/>
                </a:solidFill>
                <a:latin typeface="+mj-lt"/>
              </a:rPr>
              <a:t>, USP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effectLst/>
                <a:latin typeface="+mj-lt"/>
              </a:rPr>
              <a:t>Presentation: </a:t>
            </a:r>
            <a:r>
              <a:rPr lang="en-US" i="1" dirty="0">
                <a:solidFill>
                  <a:schemeClr val="tx1"/>
                </a:solidFill>
                <a:latin typeface="+mj-lt"/>
              </a:rPr>
              <a:t>Overview of Labour Law in the Pacific &amp; the Challenges &amp; ILS </a:t>
            </a:r>
            <a:endParaRPr lang="en-AU" sz="1800" dirty="0">
              <a:solidFill>
                <a:schemeClr val="tx1"/>
              </a:solidFill>
              <a:effectLst/>
              <a:latin typeface="+mj-lt"/>
            </a:endParaRPr>
          </a:p>
          <a:p>
            <a:br>
              <a:rPr lang="en-AU" sz="1800" dirty="0">
                <a:effectLst/>
                <a:latin typeface="+mj-lt"/>
              </a:rPr>
            </a:br>
            <a:endParaRPr lang="en-AU" sz="1800" dirty="0">
              <a:effectLst/>
              <a:latin typeface="+mj-lt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9890D7-7EFF-434C-B118-1C6AF819D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725CC7-E7FE-BA41-9722-D3DE22EC5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A40C51-4B67-F84A-8998-693214B4E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3</a:t>
            </a:fld>
            <a:endParaRPr lang="en-GB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9285C9A5-44BF-CB4F-8923-91FC1D2164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5716" y="2143195"/>
            <a:ext cx="3616241" cy="3585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21948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1423195"/>
            <a:ext cx="11210924" cy="720000"/>
          </a:xfrm>
        </p:spPr>
        <p:txBody>
          <a:bodyPr anchor="t">
            <a:normAutofit/>
          </a:bodyPr>
          <a:lstStyle/>
          <a:p>
            <a:r>
              <a:rPr lang="en-GB" dirty="0"/>
              <a:t>Unpacking labour law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5360400" cy="3482976"/>
          </a:xfrm>
        </p:spPr>
        <p:txBody>
          <a:bodyPr>
            <a:normAutofit/>
          </a:bodyPr>
          <a:lstStyle/>
          <a:p>
            <a:pPr lvl="2"/>
            <a:r>
              <a:rPr lang="en-AU" dirty="0"/>
              <a:t>What are the main sources of labour law?</a:t>
            </a:r>
          </a:p>
          <a:p>
            <a:pPr lvl="2"/>
            <a:endParaRPr lang="en-AU" dirty="0"/>
          </a:p>
          <a:p>
            <a:pPr lvl="2"/>
            <a:r>
              <a:rPr lang="en-AU" dirty="0">
                <a:effectLst/>
              </a:rPr>
              <a:t>What are the main subjects of labour law?</a:t>
            </a:r>
          </a:p>
          <a:p>
            <a:pPr lvl="2"/>
            <a:endParaRPr lang="en-AU" dirty="0">
              <a:effectLst/>
            </a:endParaRPr>
          </a:p>
          <a:p>
            <a:pPr lvl="2"/>
            <a:r>
              <a:rPr lang="en-AU" dirty="0"/>
              <a:t>What are the main institutions of labour law?</a:t>
            </a:r>
            <a:endParaRPr lang="en-AU" dirty="0">
              <a:effectLst/>
            </a:endParaRPr>
          </a:p>
          <a:p>
            <a:pPr lvl="2"/>
            <a:endParaRPr lang="en-GB" dirty="0">
              <a:solidFill>
                <a:schemeClr val="accent2"/>
              </a:solidFill>
            </a:endParaRPr>
          </a:p>
          <a:p>
            <a:pPr marL="342900" lvl="1" indent="-342900">
              <a:buAutoNum type="arabicPeriod"/>
            </a:pPr>
            <a:endParaRPr lang="en-GB" dirty="0">
              <a:solidFill>
                <a:schemeClr val="accent2"/>
              </a:solidFill>
            </a:endParaRPr>
          </a:p>
        </p:txBody>
      </p:sp>
      <p:pic>
        <p:nvPicPr>
          <p:cNvPr id="2050" name="Picture 2" descr="400+ Unboxing Icon Illustrations, Royalty-Free Vector Graphics &amp; Clip Art -  iStock">
            <a:extLst>
              <a:ext uri="{FF2B5EF4-FFF2-40B4-BE49-F238E27FC236}">
                <a16:creationId xmlns:a16="http://schemas.microsoft.com/office/drawing/2014/main" id="{D6466017-428B-9841-8728-4A1A15184A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92983" y="995541"/>
            <a:ext cx="4666750" cy="466675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0538" y="6337302"/>
            <a:ext cx="5605462" cy="18000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432000"/>
            <a:ext cx="540000" cy="28800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856227C0-AD57-4F9B-BAE3-EEFB0D0EE427}" type="slidenum">
              <a:rPr lang="en-GB" smtClean="0"/>
              <a:pPr>
                <a:spcAft>
                  <a:spcPts val="600"/>
                </a:spcAft>
              </a:pPr>
              <a:t>4</a:t>
            </a:fld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GB"/>
              <a:t>Date: Monday / 01 / October / 2019</a:t>
            </a:r>
          </a:p>
        </p:txBody>
      </p:sp>
    </p:spTree>
    <p:extLst>
      <p:ext uri="{BB962C8B-B14F-4D97-AF65-F5344CB8AC3E}">
        <p14:creationId xmlns:p14="http://schemas.microsoft.com/office/powerpoint/2010/main" val="2060010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4931D-B7B8-804F-886C-B22454663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Common sources of labour law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3E99B0-A672-A644-8DA5-02E3588B6D8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2"/>
            <a:r>
              <a:rPr lang="en-AU" sz="2000" dirty="0">
                <a:effectLst/>
              </a:rPr>
              <a:t>Individual work agreements (written or verbal)</a:t>
            </a:r>
          </a:p>
          <a:p>
            <a:pPr lvl="2"/>
            <a:r>
              <a:rPr lang="en-AU" sz="2000" dirty="0"/>
              <a:t>Statutes (legislation)</a:t>
            </a:r>
          </a:p>
          <a:p>
            <a:pPr lvl="2"/>
            <a:r>
              <a:rPr lang="en-AU" sz="2000" dirty="0"/>
              <a:t>Case law </a:t>
            </a:r>
          </a:p>
          <a:p>
            <a:pPr lvl="2"/>
            <a:r>
              <a:rPr lang="en-AU" sz="2000" dirty="0"/>
              <a:t>National constitutions</a:t>
            </a:r>
          </a:p>
          <a:p>
            <a:pPr lvl="2"/>
            <a:r>
              <a:rPr lang="en-AU" sz="2000" dirty="0"/>
              <a:t>C</a:t>
            </a:r>
            <a:r>
              <a:rPr lang="en-AU" sz="2000" dirty="0">
                <a:effectLst/>
              </a:rPr>
              <a:t>ollective agreements </a:t>
            </a:r>
          </a:p>
          <a:p>
            <a:pPr lvl="2"/>
            <a:r>
              <a:rPr lang="en-AU" sz="2000" dirty="0"/>
              <a:t>International labour law</a:t>
            </a:r>
          </a:p>
          <a:p>
            <a:pPr lvl="2"/>
            <a:r>
              <a:rPr lang="en-AU" sz="2000" dirty="0"/>
              <a:t>‘Soft law’. E.g., corporate codes of conduct, responsible supply chain programs…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7ED170-6FC4-334D-A8BE-8D6AD86CF5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35026" y="4135437"/>
            <a:ext cx="5360400" cy="3482977"/>
          </a:xfrm>
        </p:spPr>
        <p:txBody>
          <a:bodyPr/>
          <a:lstStyle/>
          <a:p>
            <a:r>
              <a:rPr lang="en-US" sz="1600" dirty="0"/>
              <a:t>Note: While all countries have much the same ‘tools’ in their legal toolkits, there is great variability in sources of labour law, and in their combination, in particular countries.</a:t>
            </a:r>
          </a:p>
          <a:p>
            <a:r>
              <a:rPr lang="en-US" sz="1600" dirty="0"/>
              <a:t>Many other types of law can and do play a role in regulating work (e.g., immigration law, criminal law, human rights law).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9C26D2-A31D-D245-B3CE-EB2851FCA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EF5A38-5311-124C-96F6-705FA1DBD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B8E807-99D8-5E42-9D94-8B769A692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5</a:t>
            </a:fld>
            <a:endParaRPr lang="en-GB"/>
          </a:p>
        </p:txBody>
      </p:sp>
      <p:pic>
        <p:nvPicPr>
          <p:cNvPr id="1026" name="Picture 2" descr="Toolbox - Free Tools and utensils icons">
            <a:extLst>
              <a:ext uri="{FF2B5EF4-FFF2-40B4-BE49-F238E27FC236}">
                <a16:creationId xmlns:a16="http://schemas.microsoft.com/office/drawing/2014/main" id="{775427D6-86FB-7A42-8456-60191E0353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9214" y="1889127"/>
            <a:ext cx="1914526" cy="1914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854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1423195"/>
            <a:ext cx="11210924" cy="720000"/>
          </a:xfrm>
        </p:spPr>
        <p:txBody>
          <a:bodyPr anchor="t">
            <a:normAutofit/>
          </a:bodyPr>
          <a:lstStyle/>
          <a:p>
            <a:r>
              <a:rPr lang="en-GB" dirty="0"/>
              <a:t>Common subjects of labour law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7" y="2393949"/>
            <a:ext cx="6789235" cy="3482977"/>
          </a:xfrm>
        </p:spPr>
        <p:txBody>
          <a:bodyPr>
            <a:normAutofit fontScale="92500" lnSpcReduction="20000"/>
          </a:bodyPr>
          <a:lstStyle/>
          <a:p>
            <a:pPr lvl="2"/>
            <a:r>
              <a:rPr lang="en-AU" dirty="0"/>
              <a:t>The employment relationship and other types of work arrangements</a:t>
            </a:r>
          </a:p>
          <a:p>
            <a:pPr lvl="2"/>
            <a:r>
              <a:rPr lang="en-AU" dirty="0"/>
              <a:t>The employment contract</a:t>
            </a:r>
            <a:endParaRPr lang="en-AU" dirty="0">
              <a:effectLst/>
            </a:endParaRPr>
          </a:p>
          <a:p>
            <a:pPr lvl="2"/>
            <a:r>
              <a:rPr lang="en-AU" dirty="0">
                <a:effectLst/>
              </a:rPr>
              <a:t>Minimum standards (working hours, leave etc.)</a:t>
            </a:r>
          </a:p>
          <a:p>
            <a:pPr lvl="2"/>
            <a:r>
              <a:rPr lang="en-AU" dirty="0"/>
              <a:t>Wages</a:t>
            </a:r>
          </a:p>
          <a:p>
            <a:pPr lvl="2"/>
            <a:r>
              <a:rPr lang="en-AU" dirty="0"/>
              <a:t>Discrimination and victimisation</a:t>
            </a:r>
          </a:p>
          <a:p>
            <a:pPr lvl="2"/>
            <a:r>
              <a:rPr lang="en-AU" dirty="0"/>
              <a:t>Termination of employment</a:t>
            </a:r>
          </a:p>
          <a:p>
            <a:pPr lvl="2"/>
            <a:r>
              <a:rPr lang="en-AU" dirty="0"/>
              <a:t>Collective employment relations - relations between employers and trade unions/ groups of workers, including collective bargaining and industrial action</a:t>
            </a:r>
          </a:p>
          <a:p>
            <a:pPr lvl="2"/>
            <a:r>
              <a:rPr lang="en-AU" dirty="0"/>
              <a:t>Dispute resolution (individual and collective)</a:t>
            </a:r>
          </a:p>
          <a:p>
            <a:pPr lvl="2"/>
            <a:r>
              <a:rPr lang="en-AU" dirty="0"/>
              <a:t>Work health and safety</a:t>
            </a:r>
          </a:p>
          <a:p>
            <a:pPr lvl="2"/>
            <a:r>
              <a:rPr lang="en-AU" dirty="0"/>
              <a:t>Monitoring and enforcement</a:t>
            </a:r>
          </a:p>
          <a:p>
            <a:pPr marL="0" lvl="2" indent="0">
              <a:buNone/>
            </a:pPr>
            <a:endParaRPr lang="en-AU" dirty="0"/>
          </a:p>
          <a:p>
            <a:pPr lvl="2"/>
            <a:endParaRPr lang="en-AU" dirty="0">
              <a:effectLst/>
            </a:endParaRPr>
          </a:p>
          <a:p>
            <a:pPr lvl="2"/>
            <a:endParaRPr lang="en-AU" dirty="0">
              <a:effectLst/>
            </a:endParaRPr>
          </a:p>
          <a:p>
            <a:pPr lvl="2"/>
            <a:endParaRPr lang="en-GB" dirty="0">
              <a:solidFill>
                <a:schemeClr val="accent2"/>
              </a:solidFill>
            </a:endParaRPr>
          </a:p>
          <a:p>
            <a:pPr marL="342900" lvl="1" indent="-342900">
              <a:buAutoNum type="arabicPeriod"/>
            </a:pPr>
            <a:endParaRPr lang="en-GB" dirty="0">
              <a:solidFill>
                <a:schemeClr val="accent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0538" y="6337302"/>
            <a:ext cx="5605462" cy="18000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432000"/>
            <a:ext cx="540000" cy="28800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856227C0-AD57-4F9B-BAE3-EEFB0D0EE427}" type="slidenum">
              <a:rPr lang="en-GB" smtClean="0"/>
              <a:pPr>
                <a:spcAft>
                  <a:spcPts val="600"/>
                </a:spcAft>
              </a:pPr>
              <a:t>6</a:t>
            </a:fld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GB"/>
              <a:t>Date: Monday / 01 / October / 2019</a:t>
            </a:r>
          </a:p>
        </p:txBody>
      </p:sp>
      <p:pic>
        <p:nvPicPr>
          <p:cNvPr id="7" name="Picture 2" descr="How The Results of the 2020 Election May Affect Employment Law">
            <a:extLst>
              <a:ext uri="{FF2B5EF4-FFF2-40B4-BE49-F238E27FC236}">
                <a16:creationId xmlns:a16="http://schemas.microsoft.com/office/drawing/2014/main" id="{5CF20E52-DBA3-0244-91F3-1B0D6109A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76" y="1423195"/>
            <a:ext cx="4233786" cy="3063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5311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1423195"/>
            <a:ext cx="11210924" cy="720000"/>
          </a:xfrm>
        </p:spPr>
        <p:txBody>
          <a:bodyPr anchor="t">
            <a:normAutofit/>
          </a:bodyPr>
          <a:lstStyle/>
          <a:p>
            <a:r>
              <a:rPr lang="en-GB" dirty="0"/>
              <a:t>Common institutions of labour law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5360400" cy="3482976"/>
          </a:xfrm>
        </p:spPr>
        <p:txBody>
          <a:bodyPr>
            <a:normAutofit/>
          </a:bodyPr>
          <a:lstStyle/>
          <a:p>
            <a:pPr lvl="2"/>
            <a:r>
              <a:rPr lang="en-AU" dirty="0">
                <a:effectLst/>
              </a:rPr>
              <a:t>Parliaments</a:t>
            </a:r>
          </a:p>
          <a:p>
            <a:pPr lvl="2"/>
            <a:r>
              <a:rPr lang="en-AU" dirty="0"/>
              <a:t>Courts</a:t>
            </a:r>
          </a:p>
          <a:p>
            <a:pPr lvl="2"/>
            <a:r>
              <a:rPr lang="en-AU" dirty="0">
                <a:effectLst/>
              </a:rPr>
              <a:t>Tribunals or commissions</a:t>
            </a:r>
          </a:p>
          <a:p>
            <a:pPr lvl="2"/>
            <a:r>
              <a:rPr lang="en-AU" dirty="0"/>
              <a:t>Government departments and agencies</a:t>
            </a:r>
            <a:endParaRPr lang="en-AU" dirty="0">
              <a:effectLst/>
            </a:endParaRPr>
          </a:p>
          <a:p>
            <a:pPr lvl="2"/>
            <a:r>
              <a:rPr lang="en-AU" dirty="0"/>
              <a:t>The International Labour Organisation (ILO)</a:t>
            </a:r>
          </a:p>
          <a:p>
            <a:pPr lvl="2"/>
            <a:endParaRPr lang="en-AU" dirty="0">
              <a:effectLst/>
            </a:endParaRPr>
          </a:p>
          <a:p>
            <a:pPr lvl="2"/>
            <a:endParaRPr lang="en-GB" dirty="0">
              <a:solidFill>
                <a:schemeClr val="accent2"/>
              </a:solidFill>
            </a:endParaRPr>
          </a:p>
          <a:p>
            <a:pPr marL="342900" lvl="1" indent="-342900">
              <a:buAutoNum type="arabicPeriod"/>
            </a:pPr>
            <a:endParaRPr lang="en-GB" dirty="0">
              <a:solidFill>
                <a:schemeClr val="accent2"/>
              </a:solidFill>
            </a:endParaRPr>
          </a:p>
        </p:txBody>
      </p:sp>
      <p:pic>
        <p:nvPicPr>
          <p:cNvPr id="2050" name="Picture 2" descr="400+ Unboxing Icon Illustrations, Royalty-Free Vector Graphics &amp; Clip Art -  iStock">
            <a:extLst>
              <a:ext uri="{FF2B5EF4-FFF2-40B4-BE49-F238E27FC236}">
                <a16:creationId xmlns:a16="http://schemas.microsoft.com/office/drawing/2014/main" id="{D6466017-428B-9841-8728-4A1A15184A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79773" y="2393949"/>
            <a:ext cx="3482977" cy="3482977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0538" y="6337302"/>
            <a:ext cx="5605462" cy="18000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432000"/>
            <a:ext cx="540000" cy="28800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856227C0-AD57-4F9B-BAE3-EEFB0D0EE427}" type="slidenum">
              <a:rPr lang="en-GB" smtClean="0"/>
              <a:pPr>
                <a:spcAft>
                  <a:spcPts val="600"/>
                </a:spcAft>
              </a:pPr>
              <a:t>7</a:t>
            </a:fld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GB"/>
              <a:t>Date: Monday / 01 / October / 2019</a:t>
            </a:r>
          </a:p>
        </p:txBody>
      </p:sp>
    </p:spTree>
    <p:extLst>
      <p:ext uri="{BB962C8B-B14F-4D97-AF65-F5344CB8AC3E}">
        <p14:creationId xmlns:p14="http://schemas.microsoft.com/office/powerpoint/2010/main" val="615730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14F8F-5A11-F044-8B86-BFB197023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Group work activity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BFD485-2CDF-1848-91AA-0D69192E8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538" y="2143195"/>
            <a:ext cx="7931567" cy="3380582"/>
          </a:xfrm>
        </p:spPr>
        <p:txBody>
          <a:bodyPr/>
          <a:lstStyle/>
          <a:p>
            <a:r>
              <a:rPr lang="en-US" dirty="0"/>
              <a:t>Working in small groups, do your best to draw a diagram or map that helps explain the labour law system </a:t>
            </a:r>
            <a:r>
              <a:rPr lang="en-US" u="sng" dirty="0"/>
              <a:t>in your country</a:t>
            </a:r>
            <a:r>
              <a:rPr lang="en-US" dirty="0"/>
              <a:t>. </a:t>
            </a:r>
          </a:p>
          <a:p>
            <a:r>
              <a:rPr lang="en-US" dirty="0">
                <a:solidFill>
                  <a:schemeClr val="tx1"/>
                </a:solidFill>
              </a:rPr>
              <a:t>Your diagram(s) or map(s) should include: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dirty="0"/>
              <a:t>The main </a:t>
            </a:r>
            <a:r>
              <a:rPr lang="en-US" b="1" dirty="0"/>
              <a:t>sources </a:t>
            </a:r>
            <a:r>
              <a:rPr lang="en-US" dirty="0"/>
              <a:t>of labour law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dirty="0"/>
              <a:t>The main </a:t>
            </a:r>
            <a:r>
              <a:rPr lang="en-US" b="1" dirty="0"/>
              <a:t>subjects</a:t>
            </a:r>
            <a:r>
              <a:rPr lang="en-US" dirty="0"/>
              <a:t> of labour law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dirty="0"/>
              <a:t>The main </a:t>
            </a:r>
            <a:r>
              <a:rPr lang="en-US" b="1" dirty="0"/>
              <a:t>institutions, departments</a:t>
            </a:r>
            <a:r>
              <a:rPr lang="en-US" dirty="0"/>
              <a:t> and </a:t>
            </a:r>
            <a:r>
              <a:rPr lang="en-US" b="1" dirty="0"/>
              <a:t>regulatory</a:t>
            </a:r>
            <a:r>
              <a:rPr lang="en-US" dirty="0"/>
              <a:t> </a:t>
            </a:r>
            <a:r>
              <a:rPr lang="en-US" b="1" dirty="0"/>
              <a:t>agencies</a:t>
            </a:r>
          </a:p>
          <a:p>
            <a:r>
              <a:rPr lang="en-US" dirty="0">
                <a:solidFill>
                  <a:schemeClr val="tx1"/>
                </a:solidFill>
              </a:rPr>
              <a:t>Be prepared to explain your diagram(s) or map to the group. </a:t>
            </a:r>
          </a:p>
          <a:p>
            <a:r>
              <a:rPr lang="en-US" dirty="0">
                <a:solidFill>
                  <a:schemeClr val="tx1"/>
                </a:solidFill>
              </a:rPr>
              <a:t>I will show you an example before we begin.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794849-B2A1-CC42-A0B4-4A4B283CC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5420DB-BD5A-AA40-8E1B-7642A2704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EEF501-E924-4A41-B645-C8C6CD9D5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8</a:t>
            </a:fld>
            <a:endParaRPr lang="en-GB"/>
          </a:p>
        </p:txBody>
      </p:sp>
      <p:pic>
        <p:nvPicPr>
          <p:cNvPr id="1026" name="Picture 2" descr="Flow Chart free vector icons designed by Eucalyp | Free icons, Icon, Icon  design">
            <a:extLst>
              <a:ext uri="{FF2B5EF4-FFF2-40B4-BE49-F238E27FC236}">
                <a16:creationId xmlns:a16="http://schemas.microsoft.com/office/drawing/2014/main" id="{EF04656A-3EB5-1C42-8CA8-E9BE38684A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3962" y="200025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16352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0CE55-6D82-1243-A484-26F052E88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Suggested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BCE5CD-5299-444D-9B7D-07575E26BB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538" y="2143195"/>
            <a:ext cx="11210924" cy="3482975"/>
          </a:xfrm>
        </p:spPr>
        <p:txBody>
          <a:bodyPr/>
          <a:lstStyle/>
          <a:p>
            <a:pPr marL="0" lvl="2" indent="0">
              <a:buNone/>
            </a:pPr>
            <a:endParaRPr lang="en-US" dirty="0"/>
          </a:p>
          <a:p>
            <a:pPr lvl="2"/>
            <a:r>
              <a:rPr lang="en-US" dirty="0"/>
              <a:t>Shelley Marshall and Colin Fenwick (eds) </a:t>
            </a:r>
            <a:r>
              <a:rPr lang="en-US" i="1" dirty="0"/>
              <a:t>Labour Regulation and Development: Socio-Legal Perspectives </a:t>
            </a:r>
            <a:r>
              <a:rPr lang="en-US" dirty="0"/>
              <a:t>(ILO/ Edward Elgar, 2016).</a:t>
            </a:r>
          </a:p>
          <a:p>
            <a:pPr lvl="2"/>
            <a:endParaRPr lang="en-US" dirty="0"/>
          </a:p>
          <a:p>
            <a:pPr lvl="2"/>
            <a:r>
              <a:rPr lang="en-US" dirty="0"/>
              <a:t>Matthew W. </a:t>
            </a:r>
            <a:r>
              <a:rPr lang="en-US" dirty="0" err="1"/>
              <a:t>Finkin</a:t>
            </a:r>
            <a:r>
              <a:rPr lang="en-US" dirty="0"/>
              <a:t> and Guy </a:t>
            </a:r>
            <a:r>
              <a:rPr lang="en-US" dirty="0" err="1"/>
              <a:t>Mundlak</a:t>
            </a:r>
            <a:r>
              <a:rPr lang="en-US" dirty="0"/>
              <a:t>, </a:t>
            </a:r>
            <a:r>
              <a:rPr lang="en-US" i="1" dirty="0"/>
              <a:t>Comparative Labor Law, </a:t>
            </a:r>
            <a:r>
              <a:rPr lang="en-US" dirty="0"/>
              <a:t>Research Handbook in Comparative Law, Edward Elgar, 2015.</a:t>
            </a:r>
          </a:p>
          <a:p>
            <a:pPr lvl="2"/>
            <a:endParaRPr lang="en-US" dirty="0"/>
          </a:p>
          <a:p>
            <a:pPr lvl="2"/>
            <a:r>
              <a:rPr lang="en-US" dirty="0"/>
              <a:t>ILO Country Office for Pacific Island Countries, </a:t>
            </a:r>
            <a:r>
              <a:rPr lang="en-US" i="1" dirty="0"/>
              <a:t>Improving Labour Market Outcomes in the Pacific, </a:t>
            </a:r>
            <a:r>
              <a:rPr lang="en-US" dirty="0"/>
              <a:t>ILO/ ADB, 2017.</a:t>
            </a:r>
          </a:p>
          <a:p>
            <a:pPr lvl="2"/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19570E-44A8-DA41-A859-88AE90719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7C71F9-B8DE-A64D-8DD5-EB659851E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63C22D-CC81-FB4B-BCDD-9358B4942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2094736"/>
      </p:ext>
    </p:extLst>
  </p:cSld>
  <p:clrMapOvr>
    <a:masterClrMapping/>
  </p:clrMapOvr>
</p:sld>
</file>

<file path=ppt/theme/theme1.xml><?xml version="1.0" encoding="utf-8"?>
<a:theme xmlns:a="http://schemas.openxmlformats.org/drawingml/2006/main" name="ILO 2020">
  <a:themeElements>
    <a:clrScheme name="ILO Jan 2020">
      <a:dk1>
        <a:srgbClr val="230050"/>
      </a:dk1>
      <a:lt1>
        <a:sysClr val="window" lastClr="FFFFFF"/>
      </a:lt1>
      <a:dk2>
        <a:srgbClr val="000000"/>
      </a:dk2>
      <a:lt2>
        <a:srgbClr val="F8FCFE"/>
      </a:lt2>
      <a:accent1>
        <a:srgbClr val="1E2DBE"/>
      </a:accent1>
      <a:accent2>
        <a:srgbClr val="FA3C4B"/>
      </a:accent2>
      <a:accent3>
        <a:srgbClr val="FFCD2D"/>
      </a:accent3>
      <a:accent4>
        <a:srgbClr val="960A55"/>
      </a:accent4>
      <a:accent5>
        <a:srgbClr val="05D2D2"/>
      </a:accent5>
      <a:accent6>
        <a:srgbClr val="8CE164"/>
      </a:accent6>
      <a:hlink>
        <a:srgbClr val="230050"/>
      </a:hlink>
      <a:folHlink>
        <a:srgbClr val="23005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LO Presentation 16x9.potx" id="{1B78B7CC-6F33-4AED-B988-F1824BC14DB2}" vid="{017B0592-C5E0-43A0-8804-D21738B9040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English PowerPoint Presentation (1)</Template>
  <TotalTime>1734</TotalTime>
  <Words>696</Words>
  <Application>Microsoft Macintosh PowerPoint</Application>
  <PresentationFormat>Widescreen</PresentationFormat>
  <Paragraphs>102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Noto Sans</vt:lpstr>
      <vt:lpstr>Wingdings 3</vt:lpstr>
      <vt:lpstr>ILO 2020</vt:lpstr>
      <vt:lpstr>Foundations of Labour Law  in the Pacific  </vt:lpstr>
      <vt:lpstr>Session Objectives</vt:lpstr>
      <vt:lpstr>Guest Speaker: Professor Anand Chand</vt:lpstr>
      <vt:lpstr>Unpacking labour law</vt:lpstr>
      <vt:lpstr>Common sources of labour law</vt:lpstr>
      <vt:lpstr>Common subjects of labour law</vt:lpstr>
      <vt:lpstr>Common institutions of labour law</vt:lpstr>
      <vt:lpstr>Group work activity</vt:lpstr>
      <vt:lpstr>Suggested resources</vt:lpstr>
      <vt:lpstr>After the break:</vt:lpstr>
    </vt:vector>
  </TitlesOfParts>
  <Company>ILO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title here 40pt</dc:title>
  <dc:creator>Olsen, Anna</dc:creator>
  <cp:lastModifiedBy>Ingrid Landau</cp:lastModifiedBy>
  <cp:revision>23</cp:revision>
  <dcterms:created xsi:type="dcterms:W3CDTF">2023-10-16T01:21:45Z</dcterms:created>
  <dcterms:modified xsi:type="dcterms:W3CDTF">2023-11-04T05:08:31Z</dcterms:modified>
</cp:coreProperties>
</file>