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71" r:id="rId3"/>
    <p:sldId id="314" r:id="rId4"/>
    <p:sldId id="315" r:id="rId5"/>
    <p:sldId id="317" r:id="rId6"/>
    <p:sldId id="316" r:id="rId7"/>
    <p:sldId id="320" r:id="rId8"/>
    <p:sldId id="311" r:id="rId9"/>
    <p:sldId id="318" r:id="rId10"/>
    <p:sldId id="322" r:id="rId11"/>
    <p:sldId id="324" r:id="rId12"/>
    <p:sldId id="319" r:id="rId13"/>
    <p:sldId id="291" r:id="rId14"/>
    <p:sldId id="323" r:id="rId15"/>
    <p:sldId id="32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568" autoAdjust="0"/>
    <p:restoredTop sz="73302" autoAdjust="0"/>
  </p:normalViewPr>
  <p:slideViewPr>
    <p:cSldViewPr snapToGrid="0">
      <p:cViewPr varScale="1">
        <p:scale>
          <a:sx n="80" d="100"/>
          <a:sy n="80" d="100"/>
        </p:scale>
        <p:origin x="1456" y="184"/>
      </p:cViewPr>
      <p:guideLst/>
    </p:cSldViewPr>
  </p:slideViewPr>
  <p:outlineViewPr>
    <p:cViewPr>
      <p:scale>
        <a:sx n="33" d="100"/>
        <a:sy n="33" d="100"/>
      </p:scale>
      <p:origin x="0" y="-8496"/>
    </p:cViewPr>
  </p:outlineViewPr>
  <p:notesTextViewPr>
    <p:cViewPr>
      <p:scale>
        <a:sx n="1" d="1"/>
        <a:sy n="1" d="1"/>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D068C6-7325-408C-921E-B389FF684A63}" type="datetimeFigureOut">
              <a:rPr lang="en-GB" smtClean="0"/>
              <a:t>04/11/2023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826FEE-2901-4F80-B040-94DEDE5C3ECF}" type="slidenum">
              <a:rPr lang="en-GB" smtClean="0"/>
              <a:t>‹#›</a:t>
            </a:fld>
            <a:endParaRPr lang="en-GB"/>
          </a:p>
        </p:txBody>
      </p:sp>
    </p:spTree>
    <p:extLst>
      <p:ext uri="{BB962C8B-B14F-4D97-AF65-F5344CB8AC3E}">
        <p14:creationId xmlns:p14="http://schemas.microsoft.com/office/powerpoint/2010/main" val="1475438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0826FEE-2901-4F80-B040-94DEDE5C3ECF}" type="slidenum">
              <a:rPr lang="en-GB" smtClean="0"/>
              <a:t>4</a:t>
            </a:fld>
            <a:endParaRPr lang="en-GB"/>
          </a:p>
        </p:txBody>
      </p:sp>
    </p:spTree>
    <p:extLst>
      <p:ext uri="{BB962C8B-B14F-4D97-AF65-F5344CB8AC3E}">
        <p14:creationId xmlns:p14="http://schemas.microsoft.com/office/powerpoint/2010/main" val="9119671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0826FEE-2901-4F80-B040-94DEDE5C3ECF}" type="slidenum">
              <a:rPr lang="en-GB" smtClean="0"/>
              <a:t>5</a:t>
            </a:fld>
            <a:endParaRPr lang="en-GB"/>
          </a:p>
        </p:txBody>
      </p:sp>
    </p:spTree>
    <p:extLst>
      <p:ext uri="{BB962C8B-B14F-4D97-AF65-F5344CB8AC3E}">
        <p14:creationId xmlns:p14="http://schemas.microsoft.com/office/powerpoint/2010/main" val="16814919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90538" y="2873014"/>
            <a:ext cx="7200000" cy="608525"/>
          </a:xfrm>
        </p:spPr>
        <p:txBody>
          <a:bodyPr wrap="square" bIns="54000" anchor="t" anchorCtr="0">
            <a:noAutofit/>
          </a:bodyPr>
          <a:lstStyle>
            <a:lvl1pPr algn="l">
              <a:defRPr sz="4000"/>
            </a:lvl1pPr>
          </a:lstStyle>
          <a:p>
            <a:r>
              <a:rPr lang="en-US"/>
              <a:t>Click to edit Master title style</a:t>
            </a:r>
            <a:endParaRPr lang="en-GB"/>
          </a:p>
        </p:txBody>
      </p:sp>
      <p:sp>
        <p:nvSpPr>
          <p:cNvPr id="3" name="Subtitle 2"/>
          <p:cNvSpPr>
            <a:spLocks noGrp="1"/>
          </p:cNvSpPr>
          <p:nvPr>
            <p:ph type="subTitle" idx="1"/>
          </p:nvPr>
        </p:nvSpPr>
        <p:spPr>
          <a:xfrm>
            <a:off x="490538" y="3481539"/>
            <a:ext cx="7200000" cy="1655762"/>
          </a:xfrm>
        </p:spPr>
        <p:txBody>
          <a:bodyPr>
            <a:noAutofit/>
          </a:bodyPr>
          <a:lstStyle>
            <a:lvl1pPr marL="0" indent="0" algn="l">
              <a:lnSpc>
                <a:spcPct val="90000"/>
              </a:lnSpc>
              <a:spcAft>
                <a:spcPts val="1200"/>
              </a:spcAft>
              <a:buNone/>
              <a:defRPr sz="4000" b="0">
                <a:solidFill>
                  <a:schemeClr val="accent1"/>
                </a:solidFill>
              </a:defRPr>
            </a:lvl1pPr>
            <a:lvl2pPr marL="0" indent="0" algn="l">
              <a:buNone/>
              <a:defRPr sz="1400">
                <a:solidFill>
                  <a:schemeClr val="accent1"/>
                </a:solidFill>
              </a:defRPr>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490538" y="6180035"/>
            <a:ext cx="2743200" cy="216000"/>
          </a:xfrm>
        </p:spPr>
        <p:txBody>
          <a:bodyPr anchor="b" anchorCtr="0">
            <a:noAutofit/>
          </a:bodyPr>
          <a:lstStyle>
            <a:lvl1pPr>
              <a:defRPr sz="1000">
                <a:solidFill>
                  <a:schemeClr val="accent1"/>
                </a:solidFill>
              </a:defRPr>
            </a:lvl1pPr>
          </a:lstStyle>
          <a:p>
            <a:r>
              <a:rPr lang="en-GB"/>
              <a:t>Date: Monday / 01 / October / 2019</a:t>
            </a:r>
          </a:p>
        </p:txBody>
      </p:sp>
      <p:sp>
        <p:nvSpPr>
          <p:cNvPr id="5" name="Footer Placeholder 4"/>
          <p:cNvSpPr>
            <a:spLocks noGrp="1"/>
          </p:cNvSpPr>
          <p:nvPr>
            <p:ph type="ftr" sz="quarter" idx="11"/>
          </p:nvPr>
        </p:nvSpPr>
        <p:spPr>
          <a:xfrm>
            <a:off x="490538" y="685800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11" name="Picture Placeholder 10"/>
          <p:cNvSpPr>
            <a:spLocks noGrp="1"/>
          </p:cNvSpPr>
          <p:nvPr>
            <p:ph type="pic" sz="quarter" idx="13" hasCustomPrompt="1"/>
          </p:nvPr>
        </p:nvSpPr>
        <p:spPr>
          <a:xfrm>
            <a:off x="2946400" y="0"/>
            <a:ext cx="9245600" cy="5321300"/>
          </a:xfrm>
          <a:custGeom>
            <a:avLst/>
            <a:gdLst>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5321300 h 5321300"/>
              <a:gd name="connsiteX4" fmla="*/ 0 w 9245600"/>
              <a:gd name="connsiteY4" fmla="*/ 0 h 5321300"/>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0 h 5321300"/>
            </a:gdLst>
            <a:ahLst/>
            <a:cxnLst>
              <a:cxn ang="0">
                <a:pos x="connsiteX0" y="connsiteY0"/>
              </a:cxn>
              <a:cxn ang="0">
                <a:pos x="connsiteX1" y="connsiteY1"/>
              </a:cxn>
              <a:cxn ang="0">
                <a:pos x="connsiteX2" y="connsiteY2"/>
              </a:cxn>
              <a:cxn ang="0">
                <a:pos x="connsiteX3" y="connsiteY3"/>
              </a:cxn>
            </a:cxnLst>
            <a:rect l="l" t="t" r="r" b="b"/>
            <a:pathLst>
              <a:path w="9245600" h="5321300">
                <a:moveTo>
                  <a:pt x="0" y="0"/>
                </a:moveTo>
                <a:lnTo>
                  <a:pt x="9245600" y="0"/>
                </a:lnTo>
                <a:lnTo>
                  <a:pt x="9245600" y="5321300"/>
                </a:lnTo>
                <a:lnTo>
                  <a:pt x="0" y="0"/>
                </a:lnTo>
                <a:close/>
              </a:path>
            </a:pathLst>
          </a:custGeom>
          <a:solidFill>
            <a:schemeClr val="accent1"/>
          </a:solidFill>
        </p:spPr>
        <p:txBody>
          <a:bodyPr>
            <a:noAutofit/>
          </a:bodyPr>
          <a:lstStyle>
            <a:lvl1pPr algn="r">
              <a:defRPr sz="1000">
                <a:solidFill>
                  <a:schemeClr val="bg1"/>
                </a:solidFill>
              </a:defRPr>
            </a:lvl1pPr>
          </a:lstStyle>
          <a:p>
            <a:r>
              <a:rPr lang="en-GB"/>
              <a:t>Click icon to insert picture, or leave unchanged for plain colour fill</a:t>
            </a:r>
          </a:p>
        </p:txBody>
      </p:sp>
    </p:spTree>
    <p:extLst>
      <p:ext uri="{BB962C8B-B14F-4D97-AF65-F5344CB8AC3E}">
        <p14:creationId xmlns:p14="http://schemas.microsoft.com/office/powerpoint/2010/main" val="3166135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758292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 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r="7834" b="41970"/>
          <a:stretch/>
        </p:blipFill>
        <p:spPr>
          <a:xfrm>
            <a:off x="4581526" y="3244430"/>
            <a:ext cx="7619999" cy="3623095"/>
          </a:xfrm>
          <a:prstGeom prst="rect">
            <a:avLst/>
          </a:prstGeom>
        </p:spPr>
      </p:pic>
      <p:sp>
        <p:nvSpPr>
          <p:cNvPr id="10" name="Text Placeholder 9"/>
          <p:cNvSpPr>
            <a:spLocks noGrp="1"/>
          </p:cNvSpPr>
          <p:nvPr>
            <p:ph type="body" sz="quarter" idx="13"/>
          </p:nvPr>
        </p:nvSpPr>
        <p:spPr>
          <a:xfrm>
            <a:off x="490538" y="4796725"/>
            <a:ext cx="3412800" cy="970829"/>
          </a:xfrm>
        </p:spPr>
        <p:txBody>
          <a:bodyPr tIns="108000">
            <a:spAutoFit/>
          </a:bodyPr>
          <a:lstStyle>
            <a:lvl1pPr marL="489600" indent="-489600">
              <a:buSzPct val="150000"/>
              <a:buFontTx/>
              <a:buBlip>
                <a:blip r:embed="rId3"/>
              </a:buBlip>
              <a:defRPr b="0">
                <a:solidFill>
                  <a:schemeClr val="tx1"/>
                </a:solidFill>
              </a:defRPr>
            </a:lvl1pPr>
            <a:lvl2pPr marL="669600" indent="-180000">
              <a:buClr>
                <a:schemeClr val="accent2"/>
              </a:buClr>
              <a:buSzPct val="80000"/>
              <a:buFont typeface="Wingdings 3" panose="05040102010807070707" pitchFamily="18" charset="2"/>
              <a:buChar char="u"/>
              <a:defRPr sz="1000"/>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81085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 Corner Image">
    <p:spTree>
      <p:nvGrpSpPr>
        <p:cNvPr id="1" name=""/>
        <p:cNvGrpSpPr/>
        <p:nvPr/>
      </p:nvGrpSpPr>
      <p:grpSpPr>
        <a:xfrm>
          <a:off x="0" y="0"/>
          <a:ext cx="0" cy="0"/>
          <a:chOff x="0" y="0"/>
          <a:chExt cx="0" cy="0"/>
        </a:xfrm>
      </p:grpSpPr>
      <p:sp>
        <p:nvSpPr>
          <p:cNvPr id="8" name="Picture Placeholder 7"/>
          <p:cNvSpPr>
            <a:spLocks noGrp="1"/>
          </p:cNvSpPr>
          <p:nvPr>
            <p:ph type="pic" sz="quarter" idx="13" hasCustomPrompt="1"/>
          </p:nvPr>
        </p:nvSpPr>
        <p:spPr>
          <a:xfrm>
            <a:off x="4692650" y="2538000"/>
            <a:ext cx="7499350" cy="4320000"/>
          </a:xfrm>
          <a:custGeom>
            <a:avLst/>
            <a:gdLst>
              <a:gd name="connsiteX0" fmla="*/ 0 w 7499350"/>
              <a:gd name="connsiteY0" fmla="*/ 0 h 4320000"/>
              <a:gd name="connsiteX1" fmla="*/ 7499350 w 7499350"/>
              <a:gd name="connsiteY1" fmla="*/ 0 h 4320000"/>
              <a:gd name="connsiteX2" fmla="*/ 7499350 w 7499350"/>
              <a:gd name="connsiteY2" fmla="*/ 4320000 h 4320000"/>
              <a:gd name="connsiteX3" fmla="*/ 0 w 7499350"/>
              <a:gd name="connsiteY3" fmla="*/ 4320000 h 4320000"/>
              <a:gd name="connsiteX4" fmla="*/ 0 w 7499350"/>
              <a:gd name="connsiteY4" fmla="*/ 0 h 4320000"/>
              <a:gd name="connsiteX0" fmla="*/ 0 w 7499350"/>
              <a:gd name="connsiteY0" fmla="*/ 4320000 h 4320000"/>
              <a:gd name="connsiteX1" fmla="*/ 7499350 w 7499350"/>
              <a:gd name="connsiteY1" fmla="*/ 0 h 4320000"/>
              <a:gd name="connsiteX2" fmla="*/ 7499350 w 7499350"/>
              <a:gd name="connsiteY2" fmla="*/ 4320000 h 4320000"/>
              <a:gd name="connsiteX3" fmla="*/ 0 w 7499350"/>
              <a:gd name="connsiteY3" fmla="*/ 4320000 h 4320000"/>
            </a:gdLst>
            <a:ahLst/>
            <a:cxnLst>
              <a:cxn ang="0">
                <a:pos x="connsiteX0" y="connsiteY0"/>
              </a:cxn>
              <a:cxn ang="0">
                <a:pos x="connsiteX1" y="connsiteY1"/>
              </a:cxn>
              <a:cxn ang="0">
                <a:pos x="connsiteX2" y="connsiteY2"/>
              </a:cxn>
              <a:cxn ang="0">
                <a:pos x="connsiteX3" y="connsiteY3"/>
              </a:cxn>
            </a:cxnLst>
            <a:rect l="l" t="t" r="r" b="b"/>
            <a:pathLst>
              <a:path w="7499350" h="4320000">
                <a:moveTo>
                  <a:pt x="0" y="4320000"/>
                </a:moveTo>
                <a:lnTo>
                  <a:pt x="7499350" y="0"/>
                </a:lnTo>
                <a:lnTo>
                  <a:pt x="7499350" y="4320000"/>
                </a:lnTo>
                <a:lnTo>
                  <a:pt x="0" y="4320000"/>
                </a:lnTo>
                <a:close/>
              </a:path>
            </a:pathLst>
          </a:custGeom>
        </p:spPr>
        <p:txBody>
          <a:bodyPr anchor="b" anchorCtr="0"/>
          <a:lstStyle>
            <a:lvl1pPr algn="r">
              <a:defRPr sz="1000" b="1">
                <a:solidFill>
                  <a:schemeClr val="tx1"/>
                </a:solidFill>
              </a:defRPr>
            </a:lvl1pPr>
          </a:lstStyle>
          <a:p>
            <a:r>
              <a:rPr lang="en-GB"/>
              <a:t>Click icon to insert picture</a:t>
            </a:r>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Tree>
    <p:extLst>
      <p:ext uri="{BB962C8B-B14F-4D97-AF65-F5344CB8AC3E}">
        <p14:creationId xmlns:p14="http://schemas.microsoft.com/office/powerpoint/2010/main" val="259065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 Image/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
        <p:nvSpPr>
          <p:cNvPr id="10" name="Picture Placeholder 9"/>
          <p:cNvSpPr>
            <a:spLocks noGrp="1"/>
          </p:cNvSpPr>
          <p:nvPr>
            <p:ph type="pic" sz="quarter" idx="13" hasCustomPrompt="1"/>
          </p:nvPr>
        </p:nvSpPr>
        <p:spPr>
          <a:xfrm>
            <a:off x="8289130" y="981075"/>
            <a:ext cx="3902869" cy="5876925"/>
          </a:xfrm>
          <a:custGeom>
            <a:avLst/>
            <a:gdLst>
              <a:gd name="connsiteX0" fmla="*/ 0 w 3902869"/>
              <a:gd name="connsiteY0" fmla="*/ 0 h 5876925"/>
              <a:gd name="connsiteX1" fmla="*/ 3902869 w 3902869"/>
              <a:gd name="connsiteY1" fmla="*/ 0 h 5876925"/>
              <a:gd name="connsiteX2" fmla="*/ 3902869 w 3902869"/>
              <a:gd name="connsiteY2" fmla="*/ 5876925 h 5876925"/>
              <a:gd name="connsiteX3" fmla="*/ 0 w 3902869"/>
              <a:gd name="connsiteY3" fmla="*/ 5876925 h 5876925"/>
              <a:gd name="connsiteX4" fmla="*/ 0 w 3902869"/>
              <a:gd name="connsiteY4" fmla="*/ 0 h 5876925"/>
              <a:gd name="connsiteX0" fmla="*/ 0 w 3902869"/>
              <a:gd name="connsiteY0" fmla="*/ 0 h 5876925"/>
              <a:gd name="connsiteX1" fmla="*/ 3898107 w 3902869"/>
              <a:gd name="connsiteY1" fmla="*/ 2252663 h 5876925"/>
              <a:gd name="connsiteX2" fmla="*/ 3902869 w 3902869"/>
              <a:gd name="connsiteY2" fmla="*/ 5876925 h 5876925"/>
              <a:gd name="connsiteX3" fmla="*/ 0 w 3902869"/>
              <a:gd name="connsiteY3" fmla="*/ 5876925 h 5876925"/>
              <a:gd name="connsiteX4" fmla="*/ 0 w 3902869"/>
              <a:gd name="connsiteY4" fmla="*/ 0 h 587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869" h="5876925">
                <a:moveTo>
                  <a:pt x="0" y="0"/>
                </a:moveTo>
                <a:lnTo>
                  <a:pt x="3898107" y="2252663"/>
                </a:lnTo>
                <a:cubicBezTo>
                  <a:pt x="3899694" y="3460750"/>
                  <a:pt x="3901282" y="4668838"/>
                  <a:pt x="3902869" y="5876925"/>
                </a:cubicBezTo>
                <a:lnTo>
                  <a:pt x="0" y="5876925"/>
                </a:lnTo>
                <a:lnTo>
                  <a:pt x="0" y="0"/>
                </a:lnTo>
                <a:close/>
              </a:path>
            </a:pathLst>
          </a:custGeom>
        </p:spPr>
        <p:txBody>
          <a:bodyPr anchor="b" anchorCtr="0"/>
          <a:lstStyle>
            <a:lvl1pPr algn="r">
              <a:defRPr sz="1000">
                <a:solidFill>
                  <a:schemeClr val="tx1"/>
                </a:solidFill>
              </a:defRPr>
            </a:lvl1pPr>
          </a:lstStyle>
          <a:p>
            <a:r>
              <a:rPr lang="en-GB"/>
              <a:t>Click icon to insert picture</a:t>
            </a:r>
          </a:p>
        </p:txBody>
      </p:sp>
      <p:sp>
        <p:nvSpPr>
          <p:cNvPr id="12" name="Text Placeholder 11"/>
          <p:cNvSpPr>
            <a:spLocks noGrp="1"/>
          </p:cNvSpPr>
          <p:nvPr>
            <p:ph type="body" sz="quarter" idx="14"/>
          </p:nvPr>
        </p:nvSpPr>
        <p:spPr>
          <a:xfrm>
            <a:off x="8288338" y="5876925"/>
            <a:ext cx="3413125" cy="247650"/>
          </a:xfrm>
          <a:custGeom>
            <a:avLst/>
            <a:gdLst>
              <a:gd name="connsiteX0" fmla="*/ 0 w 3413125"/>
              <a:gd name="connsiteY0" fmla="*/ 0 h 247650"/>
              <a:gd name="connsiteX1" fmla="*/ 3413125 w 3413125"/>
              <a:gd name="connsiteY1" fmla="*/ 0 h 247650"/>
              <a:gd name="connsiteX2" fmla="*/ 3413125 w 3413125"/>
              <a:gd name="connsiteY2" fmla="*/ 247650 h 247650"/>
              <a:gd name="connsiteX3" fmla="*/ 0 w 3413125"/>
              <a:gd name="connsiteY3" fmla="*/ 247650 h 247650"/>
              <a:gd name="connsiteX4" fmla="*/ 0 w 3413125"/>
              <a:gd name="connsiteY4" fmla="*/ 0 h 247650"/>
              <a:gd name="connsiteX0" fmla="*/ 0 w 3413125"/>
              <a:gd name="connsiteY0" fmla="*/ 0 h 247650"/>
              <a:gd name="connsiteX1" fmla="*/ 3153569 w 3413125"/>
              <a:gd name="connsiteY1" fmla="*/ 0 h 247650"/>
              <a:gd name="connsiteX2" fmla="*/ 3413125 w 3413125"/>
              <a:gd name="connsiteY2" fmla="*/ 247650 h 247650"/>
              <a:gd name="connsiteX3" fmla="*/ 0 w 3413125"/>
              <a:gd name="connsiteY3" fmla="*/ 247650 h 247650"/>
              <a:gd name="connsiteX4" fmla="*/ 0 w 3413125"/>
              <a:gd name="connsiteY4" fmla="*/ 0 h 24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125" h="247650">
                <a:moveTo>
                  <a:pt x="0" y="0"/>
                </a:moveTo>
                <a:lnTo>
                  <a:pt x="3153569" y="0"/>
                </a:lnTo>
                <a:lnTo>
                  <a:pt x="3413125" y="247650"/>
                </a:lnTo>
                <a:lnTo>
                  <a:pt x="0" y="247650"/>
                </a:lnTo>
                <a:lnTo>
                  <a:pt x="0" y="0"/>
                </a:lnTo>
                <a:close/>
              </a:path>
            </a:pathLst>
          </a:custGeom>
          <a:solidFill>
            <a:schemeClr val="accent2"/>
          </a:solidFill>
        </p:spPr>
        <p:txBody>
          <a:bodyPr lIns="108000" anchor="ctr" anchorCtr="0"/>
          <a:lstStyle>
            <a:lvl1pPr>
              <a:defRPr sz="1000" b="0">
                <a:solidFill>
                  <a:schemeClr val="bg1"/>
                </a:solidFill>
              </a:defRPr>
            </a:lvl1pPr>
            <a:lvl2pPr>
              <a:defRPr sz="1000">
                <a:solidFill>
                  <a:schemeClr val="bg1"/>
                </a:solidFill>
              </a:defRPr>
            </a:lvl2pPr>
            <a:lvl3pPr>
              <a:defRPr sz="1000">
                <a:solidFill>
                  <a:schemeClr val="bg1"/>
                </a:solidFill>
              </a:defRPr>
            </a:lvl3pPr>
            <a:lvl4pPr>
              <a:defRPr sz="1000">
                <a:solidFill>
                  <a:schemeClr val="bg1"/>
                </a:solidFill>
              </a:defRPr>
            </a:lvl4pPr>
            <a:lvl5pPr>
              <a:defRPr sz="1000">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657128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53604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341062" y="2393949"/>
            <a:ext cx="53604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947130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8" name="Content Placeholder 3"/>
          <p:cNvSpPr>
            <a:spLocks noGrp="1"/>
          </p:cNvSpPr>
          <p:nvPr>
            <p:ph sz="half" idx="13"/>
          </p:nvPr>
        </p:nvSpPr>
        <p:spPr>
          <a:xfrm>
            <a:off x="8288662"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34147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Content with Sta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10" name="Text Placeholder 9"/>
          <p:cNvSpPr>
            <a:spLocks noGrp="1"/>
          </p:cNvSpPr>
          <p:nvPr>
            <p:ph type="body" sz="quarter" idx="13" hasCustomPrompt="1"/>
          </p:nvPr>
        </p:nvSpPr>
        <p:spPr>
          <a:xfrm>
            <a:off x="8288662" y="2393950"/>
            <a:ext cx="3412801" cy="3482975"/>
          </a:xfrm>
        </p:spPr>
        <p:txBody>
          <a:bodyPr tIns="54000"/>
          <a:lstStyle>
            <a:lvl1pPr marL="360000" indent="-360000">
              <a:lnSpc>
                <a:spcPct val="80000"/>
              </a:lnSpc>
              <a:spcBef>
                <a:spcPts val="3200"/>
              </a:spcBef>
              <a:spcAft>
                <a:spcPts val="0"/>
              </a:spcAft>
              <a:buClr>
                <a:schemeClr val="accent2"/>
              </a:buClr>
              <a:buFontTx/>
              <a:buBlip>
                <a:blip r:embed="rId2"/>
              </a:buBlip>
              <a:defRPr sz="6000" b="0" spc="-200" baseline="0">
                <a:solidFill>
                  <a:schemeClr val="accent1"/>
                </a:solidFill>
              </a:defRPr>
            </a:lvl1pPr>
            <a:lvl2pPr marL="360000" indent="0">
              <a:lnSpc>
                <a:spcPct val="100000"/>
              </a:lnSpc>
              <a:spcBef>
                <a:spcPts val="0"/>
              </a:spcBef>
              <a:spcAft>
                <a:spcPts val="0"/>
              </a:spcAft>
              <a:buFontTx/>
              <a:buNone/>
              <a:defRPr sz="1000"/>
            </a:lvl2pPr>
          </a:lstStyle>
          <a:p>
            <a:pPr lvl="0"/>
            <a:r>
              <a:rPr lang="en-US"/>
              <a:t>00.0%</a:t>
            </a:r>
          </a:p>
          <a:p>
            <a:pPr lvl="1"/>
            <a:r>
              <a:rPr lang="en-US"/>
              <a:t>Supporting text</a:t>
            </a:r>
            <a:endParaRPr lang="en-GB"/>
          </a:p>
        </p:txBody>
      </p:sp>
    </p:spTree>
    <p:extLst>
      <p:ext uri="{BB962C8B-B14F-4D97-AF65-F5344CB8AC3E}">
        <p14:creationId xmlns:p14="http://schemas.microsoft.com/office/powerpoint/2010/main" val="2400062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and Imag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
        <p:nvSpPr>
          <p:cNvPr id="6" name="Text Placeholder 9"/>
          <p:cNvSpPr>
            <a:spLocks noGrp="1"/>
          </p:cNvSpPr>
          <p:nvPr>
            <p:ph type="body" sz="quarter" idx="13" hasCustomPrompt="1"/>
          </p:nvPr>
        </p:nvSpPr>
        <p:spPr>
          <a:xfrm>
            <a:off x="490538" y="2393950"/>
            <a:ext cx="7380000" cy="3482976"/>
          </a:xfrm>
        </p:spPr>
        <p:txBody>
          <a:bodyPr tIns="0">
            <a:noAutofit/>
          </a:bodyPr>
          <a:lstStyle>
            <a:lvl1pPr marL="489600" indent="-489600">
              <a:buSzPct val="120000"/>
              <a:buFontTx/>
              <a:buBlip>
                <a:blip r:embed="rId2"/>
              </a:buBlip>
              <a:defRPr sz="2300" b="0">
                <a:solidFill>
                  <a:schemeClr val="tx1"/>
                </a:solidFill>
              </a:defRPr>
            </a:lvl1pPr>
            <a:lvl2pPr marL="489600" indent="0">
              <a:buClr>
                <a:schemeClr val="accent2"/>
              </a:buClr>
              <a:buSzPct val="80000"/>
              <a:buFont typeface="Wingdings 3" panose="05040102010807070707" pitchFamily="18" charset="2"/>
              <a:buNone/>
              <a:defRPr sz="2300" baseline="0"/>
            </a:lvl2pPr>
            <a:lvl3pPr marL="669600" indent="-180000">
              <a:spcBef>
                <a:spcPts val="1800"/>
              </a:spcBef>
              <a:defRPr sz="1000"/>
            </a:lvl3pPr>
          </a:lstStyle>
          <a:p>
            <a:pPr lvl="0"/>
            <a:r>
              <a:rPr lang="en-US"/>
              <a:t>Quote (level 1)</a:t>
            </a:r>
          </a:p>
          <a:p>
            <a:pPr lvl="1"/>
            <a:r>
              <a:rPr lang="en-US"/>
              <a:t>Continuation paras (level 2)</a:t>
            </a:r>
          </a:p>
          <a:p>
            <a:pPr lvl="2"/>
            <a:r>
              <a:rPr lang="en-GB"/>
              <a:t>Source (level 3)</a:t>
            </a:r>
          </a:p>
        </p:txBody>
      </p:sp>
      <p:sp>
        <p:nvSpPr>
          <p:cNvPr id="8" name="Picture Placeholder 7"/>
          <p:cNvSpPr>
            <a:spLocks noGrp="1"/>
          </p:cNvSpPr>
          <p:nvPr>
            <p:ph type="pic" sz="quarter" idx="14"/>
          </p:nvPr>
        </p:nvSpPr>
        <p:spPr>
          <a:xfrm>
            <a:off x="8270663" y="2447925"/>
            <a:ext cx="3430800" cy="3429000"/>
          </a:xfrm>
        </p:spPr>
        <p:txBody>
          <a:bodyPr/>
          <a:lstStyle>
            <a:lvl1pPr>
              <a:defRPr sz="1000">
                <a:solidFill>
                  <a:schemeClr val="tx1"/>
                </a:solidFill>
              </a:defRPr>
            </a:lvl1pPr>
          </a:lstStyle>
          <a:p>
            <a:r>
              <a:rPr lang="en-US"/>
              <a:t>Click icon to add picture</a:t>
            </a:r>
            <a:endParaRPr lang="en-GB"/>
          </a:p>
        </p:txBody>
      </p:sp>
    </p:spTree>
    <p:extLst>
      <p:ext uri="{BB962C8B-B14F-4D97-AF65-F5344CB8AC3E}">
        <p14:creationId xmlns:p14="http://schemas.microsoft.com/office/powerpoint/2010/main" val="2610444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21088" y="6867374"/>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8" name="Right Triangle 7"/>
          <p:cNvSpPr/>
          <p:nvPr userDrawn="1"/>
        </p:nvSpPr>
        <p:spPr>
          <a:xfrm flipH="1">
            <a:off x="5529262" y="3007518"/>
            <a:ext cx="6662738" cy="3850481"/>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577579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Section Header B">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8" name="Right Triangle 7"/>
          <p:cNvSpPr/>
          <p:nvPr userDrawn="1"/>
        </p:nvSpPr>
        <p:spPr>
          <a:xfrm flipH="1">
            <a:off x="8286750" y="4601106"/>
            <a:ext cx="3905250" cy="2256894"/>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
        <p:nvSpPr>
          <p:cNvPr id="10" name="Right Triangle 9"/>
          <p:cNvSpPr/>
          <p:nvPr userDrawn="1"/>
        </p:nvSpPr>
        <p:spPr>
          <a:xfrm rot="10800000">
            <a:off x="3191027" y="2238"/>
            <a:ext cx="8999022" cy="5200650"/>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Tree>
    <p:extLst>
      <p:ext uri="{BB962C8B-B14F-4D97-AF65-F5344CB8AC3E}">
        <p14:creationId xmlns:p14="http://schemas.microsoft.com/office/powerpoint/2010/main" val="3072045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C">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
        <p:nvSpPr>
          <p:cNvPr id="10" name="Right Triangle 9"/>
          <p:cNvSpPr/>
          <p:nvPr userDrawn="1"/>
        </p:nvSpPr>
        <p:spPr>
          <a:xfrm rot="10800000">
            <a:off x="5307376" y="0"/>
            <a:ext cx="6884624" cy="3978712"/>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Tree>
    <p:extLst>
      <p:ext uri="{BB962C8B-B14F-4D97-AF65-F5344CB8AC3E}">
        <p14:creationId xmlns:p14="http://schemas.microsoft.com/office/powerpoint/2010/main" val="1319992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602" y="490538"/>
            <a:ext cx="1371472" cy="494482"/>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3808222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attern">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a:extLst>
              <a:ext uri="{28A0092B-C50C-407E-A947-70E740481C1C}">
                <a14:useLocalDpi xmlns:a14="http://schemas.microsoft.com/office/drawing/2010/main" val="0"/>
              </a:ext>
            </a:extLst>
          </a:blip>
          <a:srcRect l="1" t="21407" r="38481" b="40746"/>
          <a:stretch/>
        </p:blipFill>
        <p:spPr>
          <a:xfrm>
            <a:off x="-1397975" y="1085561"/>
            <a:ext cx="13604217" cy="5784889"/>
          </a:xfrm>
          <a:prstGeom prst="rect">
            <a:avLst/>
          </a:prstGeom>
        </p:spPr>
      </p:pic>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5868000" cy="648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49663"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3006282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6420880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GB"/>
              <a:t>Date: Monday / 01 / October / 2019</a:t>
            </a:r>
          </a:p>
        </p:txBody>
      </p:sp>
      <p:sp>
        <p:nvSpPr>
          <p:cNvPr id="3" name="Footer Placeholder 2"/>
          <p:cNvSpPr>
            <a:spLocks noGrp="1"/>
          </p:cNvSpPr>
          <p:nvPr>
            <p:ph type="ftr" sz="quarter" idx="11"/>
          </p:nvPr>
        </p:nvSpPr>
        <p:spPr/>
        <p:txBody>
          <a:bodyPr/>
          <a:lstStyle/>
          <a:p>
            <a:r>
              <a:rPr lang="en-GB"/>
              <a:t>Advancing social justice, promoting decent work</a:t>
            </a:r>
          </a:p>
        </p:txBody>
      </p:sp>
      <p:sp>
        <p:nvSpPr>
          <p:cNvPr id="4" name="Slide Number Placeholder 3"/>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1711956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0538" y="1423195"/>
            <a:ext cx="11210924" cy="720000"/>
          </a:xfrm>
          <a:prstGeom prst="rect">
            <a:avLst/>
          </a:prstGeom>
        </p:spPr>
        <p:txBody>
          <a:bodyPr vert="horz" lIns="0" tIns="0" rIns="0" bIns="0" rtlCol="0" anchor="t" anchorCtr="0">
            <a:noAutofit/>
          </a:bodyPr>
          <a:lstStyle/>
          <a:p>
            <a:r>
              <a:rPr lang="en-US"/>
              <a:t>Click to edit Master title style</a:t>
            </a:r>
            <a:endParaRPr lang="en-GB"/>
          </a:p>
        </p:txBody>
      </p:sp>
      <p:sp>
        <p:nvSpPr>
          <p:cNvPr id="3" name="Text Placeholder 2"/>
          <p:cNvSpPr>
            <a:spLocks noGrp="1"/>
          </p:cNvSpPr>
          <p:nvPr>
            <p:ph type="body" idx="1"/>
          </p:nvPr>
        </p:nvSpPr>
        <p:spPr>
          <a:xfrm>
            <a:off x="490538" y="2393950"/>
            <a:ext cx="11210924" cy="3482975"/>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0538" y="6870450"/>
            <a:ext cx="2743200" cy="216000"/>
          </a:xfrm>
          <a:prstGeom prst="rect">
            <a:avLst/>
          </a:prstGeom>
        </p:spPr>
        <p:txBody>
          <a:bodyPr vert="horz" lIns="0" tIns="0" rIns="0" bIns="0" rtlCol="0" anchor="ctr">
            <a:noAutofit/>
          </a:bodyPr>
          <a:lstStyle>
            <a:lvl1pPr algn="l">
              <a:defRPr sz="1000">
                <a:noFill/>
              </a:defRPr>
            </a:lvl1pPr>
          </a:lstStyle>
          <a:p>
            <a:r>
              <a:rPr lang="en-GB"/>
              <a:t>Date: Monday / 01 / October / 2019</a:t>
            </a:r>
          </a:p>
        </p:txBody>
      </p:sp>
      <p:sp>
        <p:nvSpPr>
          <p:cNvPr id="5" name="Footer Placeholder 4"/>
          <p:cNvSpPr>
            <a:spLocks noGrp="1"/>
          </p:cNvSpPr>
          <p:nvPr>
            <p:ph type="ftr" sz="quarter" idx="3"/>
          </p:nvPr>
        </p:nvSpPr>
        <p:spPr>
          <a:xfrm>
            <a:off x="490538" y="6337302"/>
            <a:ext cx="5605462" cy="180000"/>
          </a:xfrm>
          <a:prstGeom prst="rect">
            <a:avLst/>
          </a:prstGeom>
        </p:spPr>
        <p:txBody>
          <a:bodyPr vert="horz" lIns="0" tIns="0" rIns="0" bIns="0" rtlCol="0" anchor="t" anchorCtr="0">
            <a:noAutofit/>
          </a:bodyPr>
          <a:lstStyle>
            <a:lvl1pPr algn="l">
              <a:defRPr sz="1000" b="1">
                <a:solidFill>
                  <a:schemeClr val="tx1"/>
                </a:solidFill>
              </a:defRPr>
            </a:lvl1pPr>
          </a:lstStyle>
          <a:p>
            <a:r>
              <a:rPr lang="en-GB"/>
              <a:t>Advancing social justice, promoting decent work</a:t>
            </a:r>
          </a:p>
        </p:txBody>
      </p:sp>
      <p:sp>
        <p:nvSpPr>
          <p:cNvPr id="6" name="Slide Number Placeholder 5"/>
          <p:cNvSpPr>
            <a:spLocks noGrp="1"/>
          </p:cNvSpPr>
          <p:nvPr>
            <p:ph type="sldNum" sz="quarter" idx="4"/>
          </p:nvPr>
        </p:nvSpPr>
        <p:spPr>
          <a:xfrm>
            <a:off x="11161462" y="432000"/>
            <a:ext cx="540000" cy="288000"/>
          </a:xfrm>
          <a:prstGeom prst="rect">
            <a:avLst/>
          </a:prstGeom>
        </p:spPr>
        <p:txBody>
          <a:bodyPr vert="horz" lIns="0" tIns="0" rIns="0" bIns="0" rtlCol="0" anchor="t" anchorCtr="0">
            <a:noAutofit/>
          </a:bodyPr>
          <a:lstStyle>
            <a:lvl1pPr algn="r">
              <a:defRPr sz="1800">
                <a:solidFill>
                  <a:schemeClr val="accent1"/>
                </a:solidFill>
              </a:defRPr>
            </a:lvl1pPr>
          </a:lstStyle>
          <a:p>
            <a:fld id="{856227C0-AD57-4F9B-BAE3-EEFB0D0EE427}" type="slidenum">
              <a:rPr lang="en-GB" smtClean="0"/>
              <a:pPr/>
              <a:t>‹#›</a:t>
            </a:fld>
            <a:endParaRPr lang="en-GB"/>
          </a:p>
        </p:txBody>
      </p:sp>
      <p:pic>
        <p:nvPicPr>
          <p:cNvPr id="8" name="Picture 7"/>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11" name="Picture 10"/>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2381" y="1519079"/>
            <a:ext cx="119513" cy="140298"/>
          </a:xfrm>
          <a:prstGeom prst="rect">
            <a:avLst/>
          </a:prstGeom>
        </p:spPr>
      </p:pic>
      <p:pic>
        <p:nvPicPr>
          <p:cNvPr id="12" name="Picture 11"/>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11057063" y="6367463"/>
            <a:ext cx="644400" cy="172266"/>
          </a:xfrm>
          <a:prstGeom prst="rect">
            <a:avLst/>
          </a:prstGeom>
        </p:spPr>
      </p:pic>
    </p:spTree>
    <p:extLst>
      <p:ext uri="{BB962C8B-B14F-4D97-AF65-F5344CB8AC3E}">
        <p14:creationId xmlns:p14="http://schemas.microsoft.com/office/powerpoint/2010/main" val="1767613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7" r:id="rId3"/>
    <p:sldLayoutId id="2147483665" r:id="rId4"/>
    <p:sldLayoutId id="2147483666" r:id="rId5"/>
    <p:sldLayoutId id="2147483652" r:id="rId6"/>
    <p:sldLayoutId id="2147483664" r:id="rId7"/>
    <p:sldLayoutId id="2147483668" r:id="rId8"/>
    <p:sldLayoutId id="2147483669" r:id="rId9"/>
    <p:sldLayoutId id="2147483651" r:id="rId10"/>
    <p:sldLayoutId id="2147483660" r:id="rId11"/>
    <p:sldLayoutId id="2147483661" r:id="rId12"/>
    <p:sldLayoutId id="2147483662" r:id="rId13"/>
    <p:sldLayoutId id="2147483663" r:id="rId14"/>
    <p:sldLayoutId id="2147483654" r:id="rId15"/>
    <p:sldLayoutId id="2147483655" r:id="rId16"/>
  </p:sldLayoutIdLst>
  <p:hf hdr="0"/>
  <p:txStyles>
    <p:titleStyle>
      <a:lvl1pPr algn="l" defTabSz="914400" rtl="0" eaLnBrk="1" latinLnBrk="0" hangingPunct="1">
        <a:lnSpc>
          <a:spcPct val="90000"/>
        </a:lnSpc>
        <a:spcBef>
          <a:spcPct val="0"/>
        </a:spcBef>
        <a:buNone/>
        <a:defRPr sz="2500" b="1" kern="1200">
          <a:solidFill>
            <a:schemeClr val="accent1"/>
          </a:solidFill>
          <a:latin typeface="+mj-lt"/>
          <a:ea typeface="+mj-ea"/>
          <a:cs typeface="+mj-cs"/>
        </a:defRPr>
      </a:lvl1pPr>
    </p:titleStyle>
    <p:body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9" userDrawn="1">
          <p15:clr>
            <a:srgbClr val="F26B43"/>
          </p15:clr>
        </p15:guide>
        <p15:guide id="4" pos="7371" userDrawn="1">
          <p15:clr>
            <a:srgbClr val="F26B43"/>
          </p15:clr>
        </p15:guide>
        <p15:guide id="5" orient="horz" pos="309" userDrawn="1">
          <p15:clr>
            <a:srgbClr val="F26B43"/>
          </p15:clr>
        </p15:guide>
        <p15:guide id="6" orient="horz" pos="4011" userDrawn="1">
          <p15:clr>
            <a:srgbClr val="F26B43"/>
          </p15:clr>
        </p15:guide>
        <p15:guide id="7" orient="horz" pos="1508" userDrawn="1">
          <p15:clr>
            <a:srgbClr val="F26B43"/>
          </p15:clr>
        </p15:guide>
        <p15:guide id="8" orient="horz" pos="3702" userDrawn="1">
          <p15:clr>
            <a:srgbClr val="F26B43"/>
          </p15:clr>
        </p15:guide>
        <p15:guide id="9" orient="horz" pos="1542"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hyperlink" Target="https://www.ilo.org/declaration/lang--en/index.htm"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11.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8" Type="http://schemas.openxmlformats.org/officeDocument/2006/relationships/hyperlink" Target="https://www.ilo.org/global/topics/safety-and-health-at-work/resources-library/promotion/WCMS_850673/lang--en/index.htm" TargetMode="External"/><Relationship Id="rId3" Type="http://schemas.openxmlformats.org/officeDocument/2006/relationships/hyperlink" Target="https://www.ilo.org/global/topics/freedom-of-association-and-the-right-to-collective-bargaining/lang--en/index.htm" TargetMode="External"/><Relationship Id="rId7" Type="http://schemas.openxmlformats.org/officeDocument/2006/relationships/hyperlink" Target="https://www.ilo.org/global/topics/equality-and-discrimination/lang--en/index.htm" TargetMode="External"/><Relationship Id="rId2" Type="http://schemas.openxmlformats.org/officeDocument/2006/relationships/hyperlink" Target="https://www.ilo.org/wcmsp5/groups/public/---ed_norm/---declaration/documents/normativeinstrument/wcms_716594.pdf" TargetMode="External"/><Relationship Id="rId1" Type="http://schemas.openxmlformats.org/officeDocument/2006/relationships/slideLayout" Target="../slideLayouts/slideLayout2.xml"/><Relationship Id="rId6" Type="http://schemas.openxmlformats.org/officeDocument/2006/relationships/hyperlink" Target="https://www.ilo.org/global/topics/child-labour/lang--en/index.htm" TargetMode="External"/><Relationship Id="rId5" Type="http://schemas.openxmlformats.org/officeDocument/2006/relationships/hyperlink" Target="https://www.ilo.org/global/topics/forced-labour/lang--en/index.htm" TargetMode="External"/><Relationship Id="rId4" Type="http://schemas.openxmlformats.org/officeDocument/2006/relationships/hyperlink" Target="https://www.ilo.org/global/topics/collective-bargaining-labour-relations/lang--en/index.htm"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ILO Fundamental Principles </a:t>
            </a:r>
            <a:br>
              <a:rPr lang="en-GB" dirty="0"/>
            </a:br>
            <a:r>
              <a:rPr lang="en-GB" dirty="0"/>
              <a:t>and Rights at Work</a:t>
            </a:r>
          </a:p>
        </p:txBody>
      </p:sp>
      <p:sp>
        <p:nvSpPr>
          <p:cNvPr id="3" name="Subtitle 2"/>
          <p:cNvSpPr>
            <a:spLocks noGrp="1"/>
          </p:cNvSpPr>
          <p:nvPr>
            <p:ph type="subTitle" idx="1"/>
          </p:nvPr>
        </p:nvSpPr>
        <p:spPr>
          <a:xfrm>
            <a:off x="490538" y="4298954"/>
            <a:ext cx="7200000" cy="1193797"/>
          </a:xfrm>
        </p:spPr>
        <p:txBody>
          <a:bodyPr/>
          <a:lstStyle/>
          <a:p>
            <a:pPr lvl="1"/>
            <a:endParaRPr lang="en-GB" dirty="0"/>
          </a:p>
          <a:p>
            <a:pPr lvl="1"/>
            <a:r>
              <a:rPr lang="en-GB" dirty="0"/>
              <a:t>Session 4</a:t>
            </a:r>
          </a:p>
          <a:p>
            <a:pPr lvl="1"/>
            <a:r>
              <a:rPr lang="en-GB" dirty="0"/>
              <a:t>ILO Subregional Labour Law Training Workshop</a:t>
            </a:r>
          </a:p>
          <a:p>
            <a:pPr lvl="1"/>
            <a:r>
              <a:rPr lang="en-GB" dirty="0" err="1"/>
              <a:t>Nadi</a:t>
            </a:r>
            <a:r>
              <a:rPr lang="en-GB" dirty="0"/>
              <a:t>, </a:t>
            </a:r>
            <a:r>
              <a:rPr lang="en-GB" dirty="0" err="1"/>
              <a:t>Fjii</a:t>
            </a:r>
            <a:r>
              <a:rPr lang="en-GB" dirty="0"/>
              <a:t> </a:t>
            </a:r>
          </a:p>
          <a:p>
            <a:pPr lvl="1"/>
            <a:endParaRPr lang="en-GB" dirty="0"/>
          </a:p>
        </p:txBody>
      </p:sp>
      <p:sp>
        <p:nvSpPr>
          <p:cNvPr id="4" name="Date Placeholder 3"/>
          <p:cNvSpPr>
            <a:spLocks noGrp="1"/>
          </p:cNvSpPr>
          <p:nvPr>
            <p:ph type="dt" sz="half" idx="10"/>
          </p:nvPr>
        </p:nvSpPr>
        <p:spPr/>
        <p:txBody>
          <a:bodyPr/>
          <a:lstStyle/>
          <a:p>
            <a:r>
              <a:rPr lang="en-GB" dirty="0"/>
              <a:t>Tuesday 7 November 2023</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pPr/>
              <a:t>1</a:t>
            </a:fld>
            <a:endParaRPr lang="en-GB"/>
          </a:p>
        </p:txBody>
      </p:sp>
      <p:sp>
        <p:nvSpPr>
          <p:cNvPr id="7" name="Picture Placeholder 6">
            <a:extLst>
              <a:ext uri="{FF2B5EF4-FFF2-40B4-BE49-F238E27FC236}">
                <a16:creationId xmlns:a16="http://schemas.microsoft.com/office/drawing/2014/main" id="{9AA7B6A9-9841-E04B-9D4E-1FF24C330EBC}"/>
              </a:ext>
            </a:extLst>
          </p:cNvPr>
          <p:cNvSpPr>
            <a:spLocks noGrp="1"/>
          </p:cNvSpPr>
          <p:nvPr>
            <p:ph type="pic" sz="quarter" idx="13"/>
          </p:nvPr>
        </p:nvSpPr>
        <p:spPr/>
      </p:sp>
    </p:spTree>
    <p:extLst>
      <p:ext uri="{BB962C8B-B14F-4D97-AF65-F5344CB8AC3E}">
        <p14:creationId xmlns:p14="http://schemas.microsoft.com/office/powerpoint/2010/main" val="90000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Session Objectives</a:t>
            </a:r>
          </a:p>
        </p:txBody>
      </p:sp>
      <p:sp>
        <p:nvSpPr>
          <p:cNvPr id="3" name="Content Placeholder 2"/>
          <p:cNvSpPr>
            <a:spLocks noGrp="1"/>
          </p:cNvSpPr>
          <p:nvPr>
            <p:ph idx="1"/>
          </p:nvPr>
        </p:nvSpPr>
        <p:spPr>
          <a:xfrm>
            <a:off x="490538" y="2401518"/>
            <a:ext cx="10025061" cy="3470609"/>
          </a:xfrm>
        </p:spPr>
        <p:txBody>
          <a:bodyPr/>
          <a:lstStyle/>
          <a:p>
            <a:pPr lvl="2"/>
            <a:r>
              <a:rPr lang="en-AU" sz="2000" dirty="0">
                <a:effectLst/>
                <a:ea typeface="Calibri" panose="020F0502020204030204" pitchFamily="34" charset="0"/>
              </a:rPr>
              <a:t>To consolidate participants’ understanding of the Fundamental Principles and Rights at Work (FPRW)</a:t>
            </a:r>
          </a:p>
          <a:p>
            <a:pPr lvl="2"/>
            <a:endParaRPr lang="en-AU" sz="2000" dirty="0"/>
          </a:p>
          <a:p>
            <a:pPr lvl="2"/>
            <a:r>
              <a:rPr lang="en-AU" sz="2000" dirty="0"/>
              <a:t>To discuss how the FPRW relate to ILO Conventions (and Protocols)</a:t>
            </a:r>
          </a:p>
          <a:p>
            <a:pPr lvl="2"/>
            <a:endParaRPr lang="en-GB" sz="2000" dirty="0"/>
          </a:p>
          <a:p>
            <a:pPr lvl="2"/>
            <a:r>
              <a:rPr lang="en-GB" sz="2000" dirty="0"/>
              <a:t>To encourage participants to engage directly with Fundamental Conventions and to discuss challenges in their application to the Pacific Island Countries.</a:t>
            </a:r>
          </a:p>
          <a:p>
            <a:pPr marL="342900" lvl="1" indent="-342900">
              <a:buAutoNum type="arabicPeriod"/>
            </a:pPr>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pPr/>
              <a:t>2</a:t>
            </a:fld>
            <a:endParaRPr lang="en-GB"/>
          </a:p>
        </p:txBody>
      </p:sp>
    </p:spTree>
    <p:extLst>
      <p:ext uri="{BB962C8B-B14F-4D97-AF65-F5344CB8AC3E}">
        <p14:creationId xmlns:p14="http://schemas.microsoft.com/office/powerpoint/2010/main" val="2658993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the Fundamental Principles and Rights at Work?</a:t>
            </a:r>
          </a:p>
        </p:txBody>
      </p:sp>
      <p:sp>
        <p:nvSpPr>
          <p:cNvPr id="3" name="Content Placeholder 2"/>
          <p:cNvSpPr>
            <a:spLocks noGrp="1"/>
          </p:cNvSpPr>
          <p:nvPr>
            <p:ph idx="1"/>
          </p:nvPr>
        </p:nvSpPr>
        <p:spPr>
          <a:xfrm>
            <a:off x="490538" y="2401518"/>
            <a:ext cx="10025061" cy="3470609"/>
          </a:xfrm>
        </p:spPr>
        <p:txBody>
          <a:bodyPr/>
          <a:lstStyle/>
          <a:p>
            <a:pPr lvl="2"/>
            <a:r>
              <a:rPr lang="en-AU" b="0" i="0" dirty="0">
                <a:solidFill>
                  <a:srgbClr val="230050"/>
                </a:solidFill>
                <a:effectLst/>
                <a:latin typeface="Noto Sans" panose="020B0502040504020204" pitchFamily="34" charset="0"/>
              </a:rPr>
              <a:t>The </a:t>
            </a:r>
            <a:r>
              <a:rPr lang="en-AU" b="0" i="0" u="none" strike="noStrike" dirty="0">
                <a:solidFill>
                  <a:srgbClr val="1E2DBE"/>
                </a:solidFill>
                <a:effectLst/>
                <a:latin typeface="Noto Sans" panose="020B0502040504020204" pitchFamily="34" charset="0"/>
                <a:hlinkClick r:id="rId2"/>
              </a:rPr>
              <a:t>1998 Declaration of Fundamental Principles and Rights at Work</a:t>
            </a:r>
            <a:r>
              <a:rPr lang="en-AU" b="0" i="0" u="none" strike="noStrike" dirty="0">
                <a:solidFill>
                  <a:srgbClr val="1E2DBE"/>
                </a:solidFill>
                <a:effectLst/>
                <a:latin typeface="Noto Sans" panose="020B0502040504020204" pitchFamily="34" charset="0"/>
              </a:rPr>
              <a:t> </a:t>
            </a:r>
            <a:r>
              <a:rPr lang="en-AU" sz="1800" dirty="0">
                <a:effectLst/>
                <a:latin typeface="Noto Sans" panose="020B0502040504020204" pitchFamily="34" charset="0"/>
                <a:ea typeface="Calibri" panose="020F0502020204030204" pitchFamily="34" charset="0"/>
              </a:rPr>
              <a:t>identified four principles that are considered </a:t>
            </a:r>
            <a:r>
              <a:rPr lang="en-AU" sz="1800" b="1" dirty="0">
                <a:effectLst/>
                <a:latin typeface="Noto Sans" panose="020B0502040504020204" pitchFamily="34" charset="0"/>
                <a:ea typeface="Calibri" panose="020F0502020204030204" pitchFamily="34" charset="0"/>
              </a:rPr>
              <a:t>fundamental </a:t>
            </a:r>
            <a:r>
              <a:rPr lang="en-AU" sz="1800" dirty="0">
                <a:effectLst/>
                <a:latin typeface="Noto Sans" panose="020B0502040504020204" pitchFamily="34" charset="0"/>
                <a:ea typeface="Calibri" panose="020F0502020204030204" pitchFamily="34" charset="0"/>
              </a:rPr>
              <a:t>because they protect basic workers’ rights.</a:t>
            </a:r>
          </a:p>
          <a:p>
            <a:pPr lvl="2"/>
            <a:endParaRPr lang="en-AU" dirty="0">
              <a:latin typeface="Noto Sans" panose="020B0502040504020204" pitchFamily="34" charset="0"/>
              <a:ea typeface="Calibri" panose="020F0502020204030204" pitchFamily="34" charset="0"/>
            </a:endParaRPr>
          </a:p>
          <a:p>
            <a:pPr lvl="2"/>
            <a:r>
              <a:rPr lang="en-AU" sz="1800" b="1" dirty="0">
                <a:effectLst/>
                <a:latin typeface="Noto Sans" panose="020B0502040504020204" pitchFamily="34" charset="0"/>
                <a:ea typeface="Calibri" panose="020F0502020204030204" pitchFamily="34" charset="0"/>
              </a:rPr>
              <a:t>All ILO </a:t>
            </a:r>
            <a:r>
              <a:rPr lang="en-AU" b="1" dirty="0">
                <a:latin typeface="Noto Sans" panose="020B0502040504020204" pitchFamily="34" charset="0"/>
                <a:ea typeface="Calibri" panose="020F0502020204030204" pitchFamily="34" charset="0"/>
              </a:rPr>
              <a:t>member States </a:t>
            </a:r>
            <a:r>
              <a:rPr lang="en-AU" dirty="0">
                <a:latin typeface="Noto Sans" panose="020B0502040504020204" pitchFamily="34" charset="0"/>
                <a:ea typeface="Calibri" panose="020F0502020204030204" pitchFamily="34" charset="0"/>
              </a:rPr>
              <a:t>have an obligation to respect, to promote and to realise these rights. This obligation arises from the very fact of membership of the Organization and applies </a:t>
            </a:r>
            <a:r>
              <a:rPr lang="en-AU" b="1" dirty="0">
                <a:latin typeface="Noto Sans" panose="020B0502040504020204" pitchFamily="34" charset="0"/>
                <a:ea typeface="Calibri" panose="020F0502020204030204" pitchFamily="34" charset="0"/>
              </a:rPr>
              <a:t>even if the state has not ratified the relevant Conventions</a:t>
            </a:r>
            <a:r>
              <a:rPr lang="en-AU" dirty="0">
                <a:latin typeface="Noto Sans" panose="020B0502040504020204" pitchFamily="34" charset="0"/>
                <a:ea typeface="Calibri" panose="020F0502020204030204" pitchFamily="34" charset="0"/>
              </a:rPr>
              <a:t>.</a:t>
            </a:r>
          </a:p>
          <a:p>
            <a:pPr lvl="2"/>
            <a:endParaRPr lang="en-AU" sz="1800" dirty="0">
              <a:effectLst/>
              <a:latin typeface="Noto Sans" panose="020B0502040504020204" pitchFamily="34" charset="0"/>
              <a:ea typeface="Calibri" panose="020F0502020204030204" pitchFamily="34" charset="0"/>
            </a:endParaRPr>
          </a:p>
          <a:p>
            <a:pPr lvl="2"/>
            <a:r>
              <a:rPr lang="en-AU" dirty="0">
                <a:latin typeface="Noto Sans" panose="020B0502040504020204" pitchFamily="34" charset="0"/>
              </a:rPr>
              <a:t>In 2002, the ILO added a </a:t>
            </a:r>
            <a:r>
              <a:rPr lang="en-AU" b="1" dirty="0">
                <a:latin typeface="Noto Sans" panose="020B0502040504020204" pitchFamily="34" charset="0"/>
              </a:rPr>
              <a:t>fifth</a:t>
            </a:r>
            <a:r>
              <a:rPr lang="en-AU" dirty="0">
                <a:latin typeface="Noto Sans" panose="020B0502040504020204" pitchFamily="34" charset="0"/>
              </a:rPr>
              <a:t> principle to this list.</a:t>
            </a:r>
          </a:p>
          <a:p>
            <a:pPr lvl="2"/>
            <a:endParaRPr lang="en-GB" dirty="0"/>
          </a:p>
          <a:p>
            <a:pPr marL="342900" lvl="1" indent="-342900">
              <a:buAutoNum type="arabicPeriod"/>
            </a:pPr>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pPr/>
              <a:t>3</a:t>
            </a:fld>
            <a:endParaRPr lang="en-GB"/>
          </a:p>
        </p:txBody>
      </p:sp>
    </p:spTree>
    <p:extLst>
      <p:ext uri="{BB962C8B-B14F-4D97-AF65-F5344CB8AC3E}">
        <p14:creationId xmlns:p14="http://schemas.microsoft.com/office/powerpoint/2010/main" val="24621193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There are five Fundamental Principles and Rights </a:t>
            </a:r>
            <a:br>
              <a:rPr lang="en-GB" dirty="0"/>
            </a:br>
            <a:r>
              <a:rPr lang="en-GB" dirty="0"/>
              <a:t>at Work:</a:t>
            </a:r>
          </a:p>
        </p:txBody>
      </p:sp>
      <p:sp>
        <p:nvSpPr>
          <p:cNvPr id="3" name="Content Placeholder 2"/>
          <p:cNvSpPr>
            <a:spLocks noGrp="1"/>
          </p:cNvSpPr>
          <p:nvPr>
            <p:ph idx="1"/>
          </p:nvPr>
        </p:nvSpPr>
        <p:spPr/>
        <p:txBody>
          <a:bodyPr/>
          <a:lstStyle/>
          <a:p>
            <a:pPr marL="342900" indent="-342900">
              <a:buAutoNum type="arabicPeriod"/>
            </a:pPr>
            <a:r>
              <a:rPr lang="en-GB" dirty="0"/>
              <a:t>Freedom of association and the effective recognition of the right to collective bargaining</a:t>
            </a:r>
          </a:p>
          <a:p>
            <a:pPr marL="342900" indent="-342900">
              <a:buAutoNum type="arabicPeriod"/>
            </a:pPr>
            <a:r>
              <a:rPr lang="en-GB" dirty="0"/>
              <a:t>The elimination of all forms of forced or compulsory labour</a:t>
            </a:r>
          </a:p>
          <a:p>
            <a:pPr marL="342900" indent="-342900">
              <a:buAutoNum type="arabicPeriod"/>
            </a:pPr>
            <a:r>
              <a:rPr lang="en-GB" dirty="0"/>
              <a:t>The effective abolition of child labour</a:t>
            </a:r>
          </a:p>
          <a:p>
            <a:pPr marL="342900" indent="-342900">
              <a:buAutoNum type="arabicPeriod"/>
            </a:pPr>
            <a:r>
              <a:rPr lang="en-GB" dirty="0"/>
              <a:t>The elimination of discrimination in respect of employment and occupation; and</a:t>
            </a:r>
          </a:p>
          <a:p>
            <a:pPr marL="342900" indent="-342900">
              <a:buAutoNum type="arabicPeriod"/>
            </a:pPr>
            <a:r>
              <a:rPr lang="en-GB" dirty="0"/>
              <a:t>A safe and healthy work environment</a:t>
            </a:r>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4</a:t>
            </a:fld>
            <a:endParaRPr lang="en-GB"/>
          </a:p>
        </p:txBody>
      </p:sp>
      <p:pic>
        <p:nvPicPr>
          <p:cNvPr id="9" name="Picture Placeholder 8"/>
          <p:cNvPicPr>
            <a:picLocks noGrp="1" noChangeAspect="1"/>
          </p:cNvPicPr>
          <p:nvPr>
            <p:ph type="pic" sz="quarter" idx="13"/>
          </p:nvPr>
        </p:nvPicPr>
        <p:blipFill rotWithShape="1">
          <a:blip r:embed="rId3" cstate="print">
            <a:extLst>
              <a:ext uri="{28A0092B-C50C-407E-A947-70E740481C1C}">
                <a14:useLocalDpi xmlns:a14="http://schemas.microsoft.com/office/drawing/2010/main" val="0"/>
              </a:ext>
            </a:extLst>
          </a:blip>
          <a:srcRect l="15679" t="29808" r="26750" b="12326"/>
          <a:stretch/>
        </p:blipFill>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57063" y="6367463"/>
            <a:ext cx="644399" cy="172266"/>
          </a:xfrm>
          <a:prstGeom prst="rect">
            <a:avLst/>
          </a:prstGeom>
        </p:spPr>
      </p:pic>
    </p:spTree>
    <p:extLst>
      <p:ext uri="{BB962C8B-B14F-4D97-AF65-F5344CB8AC3E}">
        <p14:creationId xmlns:p14="http://schemas.microsoft.com/office/powerpoint/2010/main" val="2547742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5C9CC-1DC8-964B-BDDE-674E22728253}"/>
              </a:ext>
            </a:extLst>
          </p:cNvPr>
          <p:cNvSpPr>
            <a:spLocks noGrp="1"/>
          </p:cNvSpPr>
          <p:nvPr>
            <p:ph type="title"/>
          </p:nvPr>
        </p:nvSpPr>
        <p:spPr/>
        <p:txBody>
          <a:bodyPr/>
          <a:lstStyle/>
          <a:p>
            <a:r>
              <a:rPr lang="en-US" dirty="0"/>
              <a:t>How does the ILO promote the Declaration on Fundamental Principles and Rights at Work? </a:t>
            </a:r>
          </a:p>
        </p:txBody>
      </p:sp>
      <p:sp>
        <p:nvSpPr>
          <p:cNvPr id="3" name="Content Placeholder 2">
            <a:extLst>
              <a:ext uri="{FF2B5EF4-FFF2-40B4-BE49-F238E27FC236}">
                <a16:creationId xmlns:a16="http://schemas.microsoft.com/office/drawing/2014/main" id="{98E0B10B-463B-974C-B7AD-BAAC780FF2EC}"/>
              </a:ext>
            </a:extLst>
          </p:cNvPr>
          <p:cNvSpPr>
            <a:spLocks noGrp="1"/>
          </p:cNvSpPr>
          <p:nvPr>
            <p:ph idx="1"/>
          </p:nvPr>
        </p:nvSpPr>
        <p:spPr/>
        <p:txBody>
          <a:bodyPr/>
          <a:lstStyle/>
          <a:p>
            <a:pPr algn="l"/>
            <a:r>
              <a:rPr lang="en-AU" b="1" i="0" dirty="0">
                <a:solidFill>
                  <a:srgbClr val="FA3C4B"/>
                </a:solidFill>
                <a:effectLst/>
              </a:rPr>
              <a:t>The 1998 Declaration </a:t>
            </a:r>
            <a:r>
              <a:rPr lang="en-AU" dirty="0">
                <a:solidFill>
                  <a:srgbClr val="FA3C4B"/>
                </a:solidFill>
              </a:rPr>
              <a:t>includes a ‘f</a:t>
            </a:r>
            <a:r>
              <a:rPr lang="en-AU" b="1" i="0" dirty="0">
                <a:solidFill>
                  <a:srgbClr val="FA3C4B"/>
                </a:solidFill>
                <a:effectLst/>
              </a:rPr>
              <a:t>ollow-up’ with three elements:</a:t>
            </a:r>
          </a:p>
          <a:p>
            <a:pPr marL="342900" indent="-342900" algn="l">
              <a:buFont typeface="+mj-lt"/>
              <a:buAutoNum type="arabicPeriod"/>
            </a:pPr>
            <a:r>
              <a:rPr lang="en-AU" b="0" dirty="0">
                <a:solidFill>
                  <a:srgbClr val="230050"/>
                </a:solidFill>
              </a:rPr>
              <a:t>Member States are required to submit annual reports for </a:t>
            </a:r>
            <a:r>
              <a:rPr lang="en-AU" b="0" i="0" dirty="0">
                <a:solidFill>
                  <a:srgbClr val="230050"/>
                </a:solidFill>
                <a:effectLst/>
              </a:rPr>
              <a:t>all of the fundamental rights to which they have not ratified the corresponding instruments. The reports are examined by the Governing Body in an </a:t>
            </a:r>
            <a:r>
              <a:rPr lang="en-AU" i="0" dirty="0">
                <a:solidFill>
                  <a:srgbClr val="230050"/>
                </a:solidFill>
                <a:effectLst/>
              </a:rPr>
              <a:t>annual review</a:t>
            </a:r>
            <a:r>
              <a:rPr lang="en-AU" b="0" i="0" dirty="0">
                <a:solidFill>
                  <a:srgbClr val="230050"/>
                </a:solidFill>
                <a:effectLst/>
              </a:rPr>
              <a:t>.</a:t>
            </a:r>
          </a:p>
          <a:p>
            <a:pPr marL="342900" indent="-342900" algn="l">
              <a:buFont typeface="+mj-lt"/>
              <a:buAutoNum type="arabicPeriod"/>
            </a:pPr>
            <a:r>
              <a:rPr lang="en-AU" b="0" dirty="0">
                <a:solidFill>
                  <a:srgbClr val="230050"/>
                </a:solidFill>
              </a:rPr>
              <a:t>Each year the ILO produces a</a:t>
            </a:r>
            <a:r>
              <a:rPr lang="en-AU" b="0" i="0" dirty="0">
                <a:solidFill>
                  <a:srgbClr val="230050"/>
                </a:solidFill>
                <a:effectLst/>
              </a:rPr>
              <a:t> </a:t>
            </a:r>
            <a:r>
              <a:rPr lang="en-AU" b="1" i="0" dirty="0">
                <a:solidFill>
                  <a:srgbClr val="230050"/>
                </a:solidFill>
                <a:effectLst/>
              </a:rPr>
              <a:t>Global Report on one of the fundamental principles and rights at work. </a:t>
            </a:r>
            <a:r>
              <a:rPr lang="en-AU" b="0" dirty="0">
                <a:solidFill>
                  <a:srgbClr val="230050"/>
                </a:solidFill>
              </a:rPr>
              <a:t>This report informs </a:t>
            </a:r>
            <a:r>
              <a:rPr lang="en-AU" b="0" i="0" dirty="0">
                <a:solidFill>
                  <a:srgbClr val="230050"/>
                </a:solidFill>
                <a:effectLst/>
              </a:rPr>
              <a:t>the recurrent discussion at the Conference on the needs of the Members, the ILO action undertaken, and the results achieved in the promotion of the fundamental principles and rights at work.</a:t>
            </a:r>
          </a:p>
          <a:p>
            <a:pPr marL="342900" indent="-342900" algn="l">
              <a:buFont typeface="+mj-lt"/>
              <a:buAutoNum type="arabicPeriod"/>
            </a:pPr>
            <a:r>
              <a:rPr lang="en-AU" b="1" i="0" dirty="0">
                <a:solidFill>
                  <a:srgbClr val="230050"/>
                </a:solidFill>
                <a:effectLst/>
              </a:rPr>
              <a:t>Development Cooperation Projects </a:t>
            </a:r>
            <a:r>
              <a:rPr lang="en-AU" b="0" i="0" dirty="0">
                <a:solidFill>
                  <a:srgbClr val="230050"/>
                </a:solidFill>
                <a:effectLst/>
              </a:rPr>
              <a:t>are another way that the ILO seeks to promote the Declaration as these projects are designed to address identifiable needs in relation to the Declaration and to strengthen local capacities thereby translating principles into practice.</a:t>
            </a:r>
            <a:endParaRPr lang="en-US" dirty="0"/>
          </a:p>
        </p:txBody>
      </p:sp>
      <p:sp>
        <p:nvSpPr>
          <p:cNvPr id="4" name="Date Placeholder 3">
            <a:extLst>
              <a:ext uri="{FF2B5EF4-FFF2-40B4-BE49-F238E27FC236}">
                <a16:creationId xmlns:a16="http://schemas.microsoft.com/office/drawing/2014/main" id="{1409E487-2C1E-F044-A3AB-CD7A164AA442}"/>
              </a:ext>
            </a:extLst>
          </p:cNvPr>
          <p:cNvSpPr>
            <a:spLocks noGrp="1"/>
          </p:cNvSpPr>
          <p:nvPr>
            <p:ph type="dt" sz="half" idx="10"/>
          </p:nvPr>
        </p:nvSpPr>
        <p:spPr/>
        <p:txBody>
          <a:bodyPr/>
          <a:lstStyle/>
          <a:p>
            <a:r>
              <a:rPr lang="en-GB"/>
              <a:t>Date: Monday / 01 / October / 2019</a:t>
            </a:r>
          </a:p>
        </p:txBody>
      </p:sp>
      <p:sp>
        <p:nvSpPr>
          <p:cNvPr id="5" name="Footer Placeholder 4">
            <a:extLst>
              <a:ext uri="{FF2B5EF4-FFF2-40B4-BE49-F238E27FC236}">
                <a16:creationId xmlns:a16="http://schemas.microsoft.com/office/drawing/2014/main" id="{31D902B3-0B23-0F4B-8F43-ADA9294EF81F}"/>
              </a:ext>
            </a:extLst>
          </p:cNvPr>
          <p:cNvSpPr>
            <a:spLocks noGrp="1"/>
          </p:cNvSpPr>
          <p:nvPr>
            <p:ph type="ftr" sz="quarter" idx="11"/>
          </p:nvPr>
        </p:nvSpPr>
        <p:spPr/>
        <p:txBody>
          <a:bodyPr/>
          <a:lstStyle/>
          <a:p>
            <a:r>
              <a:rPr lang="en-GB"/>
              <a:t>Advancing social justice, promoting decent work</a:t>
            </a:r>
          </a:p>
        </p:txBody>
      </p:sp>
      <p:sp>
        <p:nvSpPr>
          <p:cNvPr id="6" name="Slide Number Placeholder 5">
            <a:extLst>
              <a:ext uri="{FF2B5EF4-FFF2-40B4-BE49-F238E27FC236}">
                <a16:creationId xmlns:a16="http://schemas.microsoft.com/office/drawing/2014/main" id="{9864B6D9-5D8F-7D44-9F65-4DFB87444D99}"/>
              </a:ext>
            </a:extLst>
          </p:cNvPr>
          <p:cNvSpPr>
            <a:spLocks noGrp="1"/>
          </p:cNvSpPr>
          <p:nvPr>
            <p:ph type="sldNum" sz="quarter" idx="12"/>
          </p:nvPr>
        </p:nvSpPr>
        <p:spPr/>
        <p:txBody>
          <a:bodyPr/>
          <a:lstStyle/>
          <a:p>
            <a:fld id="{856227C0-AD57-4F9B-BAE3-EEFB0D0EE427}" type="slidenum">
              <a:rPr lang="en-GB" smtClean="0"/>
              <a:t>5</a:t>
            </a:fld>
            <a:endParaRPr lang="en-GB"/>
          </a:p>
        </p:txBody>
      </p:sp>
    </p:spTree>
    <p:extLst>
      <p:ext uri="{BB962C8B-B14F-4D97-AF65-F5344CB8AC3E}">
        <p14:creationId xmlns:p14="http://schemas.microsoft.com/office/powerpoint/2010/main" val="3850979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Fundamental Principles and Rights at Work are one of the four strategic objectives central to achieving social justice through decent work</a:t>
            </a:r>
          </a:p>
        </p:txBody>
      </p:sp>
      <p:sp>
        <p:nvSpPr>
          <p:cNvPr id="3" name="Content Placeholder 2"/>
          <p:cNvSpPr>
            <a:spLocks noGrp="1"/>
          </p:cNvSpPr>
          <p:nvPr>
            <p:ph idx="1"/>
          </p:nvPr>
        </p:nvSpPr>
        <p:spPr>
          <a:xfrm>
            <a:off x="490538" y="2401518"/>
            <a:ext cx="10025061" cy="3470609"/>
          </a:xfrm>
        </p:spPr>
        <p:txBody>
          <a:bodyPr/>
          <a:lstStyle/>
          <a:p>
            <a:pPr lvl="2"/>
            <a:endParaRPr lang="en-AU" b="0" i="0" dirty="0">
              <a:solidFill>
                <a:srgbClr val="230050"/>
              </a:solidFill>
              <a:effectLst/>
              <a:latin typeface="Noto Sans" panose="020B0502040504020204" pitchFamily="34" charset="0"/>
            </a:endParaRPr>
          </a:p>
          <a:p>
            <a:pPr marL="0" lvl="2" indent="0">
              <a:buNone/>
            </a:pPr>
            <a:r>
              <a:rPr lang="en-AU" dirty="0">
                <a:solidFill>
                  <a:srgbClr val="230050"/>
                </a:solidFill>
                <a:latin typeface="Noto Sans" panose="020B0502040504020204" pitchFamily="34" charset="0"/>
              </a:rPr>
              <a:t>The ILO’s Decent Work agenda includes:</a:t>
            </a:r>
          </a:p>
          <a:p>
            <a:pPr marL="0" lvl="2" indent="0">
              <a:buNone/>
            </a:pPr>
            <a:endParaRPr lang="en-AU" b="0" i="0" dirty="0">
              <a:solidFill>
                <a:srgbClr val="230050"/>
              </a:solidFill>
              <a:effectLst/>
              <a:latin typeface="Noto Sans" panose="020B0502040504020204" pitchFamily="34" charset="0"/>
            </a:endParaRPr>
          </a:p>
          <a:p>
            <a:pPr lvl="2"/>
            <a:r>
              <a:rPr lang="en-AU" dirty="0">
                <a:solidFill>
                  <a:srgbClr val="230050"/>
                </a:solidFill>
                <a:latin typeface="Noto Sans" panose="020B0502040504020204" pitchFamily="34" charset="0"/>
              </a:rPr>
              <a:t>Promoting full, productive, and freely chosen employment</a:t>
            </a:r>
          </a:p>
          <a:p>
            <a:pPr lvl="2"/>
            <a:r>
              <a:rPr lang="en-AU" dirty="0">
                <a:solidFill>
                  <a:srgbClr val="230050"/>
                </a:solidFill>
                <a:latin typeface="Noto Sans" panose="020B0502040504020204" pitchFamily="34" charset="0"/>
              </a:rPr>
              <a:t>Social protection</a:t>
            </a:r>
          </a:p>
          <a:p>
            <a:pPr lvl="2"/>
            <a:r>
              <a:rPr lang="en-AU" dirty="0">
                <a:solidFill>
                  <a:srgbClr val="230050"/>
                </a:solidFill>
                <a:latin typeface="Noto Sans" panose="020B0502040504020204" pitchFamily="34" charset="0"/>
              </a:rPr>
              <a:t>Social dialogue</a:t>
            </a:r>
          </a:p>
          <a:p>
            <a:pPr lvl="2"/>
            <a:r>
              <a:rPr lang="en-AU" dirty="0">
                <a:solidFill>
                  <a:srgbClr val="230050"/>
                </a:solidFill>
                <a:latin typeface="Noto Sans" panose="020B0502040504020204" pitchFamily="34" charset="0"/>
              </a:rPr>
              <a:t>Realizing fundamental principles and rights at work.</a:t>
            </a:r>
            <a:endParaRPr lang="en-GB" dirty="0"/>
          </a:p>
          <a:p>
            <a:pPr marL="342900" lvl="1" indent="-342900">
              <a:buAutoNum type="arabicPeriod"/>
            </a:pPr>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pPr/>
              <a:t>6</a:t>
            </a:fld>
            <a:endParaRPr lang="en-GB"/>
          </a:p>
        </p:txBody>
      </p:sp>
    </p:spTree>
    <p:extLst>
      <p:ext uri="{BB962C8B-B14F-4D97-AF65-F5344CB8AC3E}">
        <p14:creationId xmlns:p14="http://schemas.microsoft.com/office/powerpoint/2010/main" val="3651880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BAB81-3BF5-154D-8631-97462F464146}"/>
              </a:ext>
            </a:extLst>
          </p:cNvPr>
          <p:cNvSpPr>
            <a:spLocks noGrp="1"/>
          </p:cNvSpPr>
          <p:nvPr>
            <p:ph type="title"/>
          </p:nvPr>
        </p:nvSpPr>
        <p:spPr/>
        <p:txBody>
          <a:bodyPr/>
          <a:lstStyle/>
          <a:p>
            <a:r>
              <a:rPr lang="en-US" dirty="0"/>
              <a:t>The Fundamental Principles and Rights at Work are underpinned by eleven ‘fundamental’ Conventions</a:t>
            </a:r>
          </a:p>
        </p:txBody>
      </p:sp>
      <p:sp>
        <p:nvSpPr>
          <p:cNvPr id="3" name="Content Placeholder 2">
            <a:extLst>
              <a:ext uri="{FF2B5EF4-FFF2-40B4-BE49-F238E27FC236}">
                <a16:creationId xmlns:a16="http://schemas.microsoft.com/office/drawing/2014/main" id="{B98E39D1-909C-584C-9AE8-6DB743DAB2C6}"/>
              </a:ext>
            </a:extLst>
          </p:cNvPr>
          <p:cNvSpPr>
            <a:spLocks noGrp="1"/>
          </p:cNvSpPr>
          <p:nvPr>
            <p:ph sz="half" idx="1"/>
          </p:nvPr>
        </p:nvSpPr>
        <p:spPr>
          <a:xfrm>
            <a:off x="472953" y="2310737"/>
            <a:ext cx="5850523" cy="3795836"/>
          </a:xfrm>
        </p:spPr>
        <p:txBody>
          <a:bodyPr/>
          <a:lstStyle/>
          <a:p>
            <a:pPr marL="0" marR="0" indent="0" algn="l" rtl="0" eaLnBrk="1" fontAlgn="auto" latinLnBrk="0" hangingPunct="1">
              <a:spcBef>
                <a:spcPts val="0"/>
              </a:spcBef>
              <a:spcAft>
                <a:spcPts val="0"/>
              </a:spcAft>
            </a:pPr>
            <a:r>
              <a:rPr lang="en-AU" sz="1800" b="1" i="0" strike="noStrike" kern="1200" dirty="0">
                <a:solidFill>
                  <a:schemeClr val="tx1"/>
                </a:solidFill>
                <a:effectLst/>
                <a:latin typeface="Arial" panose="020B0604020202020204" pitchFamily="34" charset="0"/>
              </a:rPr>
              <a:t>C029</a:t>
            </a:r>
            <a:r>
              <a:rPr lang="en-AU" sz="1800" b="0" i="0" strike="noStrike" kern="1200" dirty="0">
                <a:solidFill>
                  <a:schemeClr val="tx1"/>
                </a:solidFill>
                <a:effectLst/>
                <a:latin typeface="Arial" panose="020B0604020202020204" pitchFamily="34" charset="0"/>
              </a:rPr>
              <a:t> - Forced Labour Convention, 1930 (No. 29) and </a:t>
            </a:r>
            <a:r>
              <a:rPr lang="en-AU" sz="1800" b="1" i="0" strike="noStrike" kern="1200" dirty="0">
                <a:solidFill>
                  <a:schemeClr val="tx1"/>
                </a:solidFill>
                <a:effectLst/>
                <a:latin typeface="Arial" panose="020B0604020202020204" pitchFamily="34" charset="0"/>
              </a:rPr>
              <a:t>P029</a:t>
            </a:r>
            <a:r>
              <a:rPr lang="en-AU" sz="1800" b="0" i="0" strike="noStrike" kern="1200" dirty="0">
                <a:solidFill>
                  <a:schemeClr val="tx1"/>
                </a:solidFill>
                <a:effectLst/>
                <a:latin typeface="Arial" panose="020B0604020202020204" pitchFamily="34" charset="0"/>
              </a:rPr>
              <a:t> - Protocol of 2014 to the Forced Labour Convention, 1930</a:t>
            </a:r>
          </a:p>
          <a:p>
            <a:pPr marL="0" marR="0" indent="0" algn="l" rtl="0" eaLnBrk="1" fontAlgn="auto" latinLnBrk="0" hangingPunct="1">
              <a:spcBef>
                <a:spcPts val="0"/>
              </a:spcBef>
              <a:spcAft>
                <a:spcPts val="0"/>
              </a:spcAft>
            </a:pPr>
            <a:endParaRPr lang="en-AU" sz="1800" b="0" i="0" strike="noStrike" dirty="0">
              <a:solidFill>
                <a:schemeClr val="tx1"/>
              </a:solidFill>
              <a:effectLst/>
              <a:latin typeface="Arial" panose="020B0604020202020204" pitchFamily="34" charset="0"/>
            </a:endParaRPr>
          </a:p>
          <a:p>
            <a:pPr marL="0" marR="0" indent="0" algn="l" rtl="0" eaLnBrk="1" fontAlgn="auto" latinLnBrk="0" hangingPunct="1">
              <a:spcBef>
                <a:spcPts val="0"/>
              </a:spcBef>
              <a:spcAft>
                <a:spcPts val="0"/>
              </a:spcAft>
            </a:pPr>
            <a:r>
              <a:rPr lang="en-AU" sz="1800" b="1" i="0" strike="noStrike" kern="1200" dirty="0">
                <a:solidFill>
                  <a:schemeClr val="tx1"/>
                </a:solidFill>
                <a:effectLst/>
                <a:latin typeface="Arial" panose="020B0604020202020204" pitchFamily="34" charset="0"/>
              </a:rPr>
              <a:t>C087</a:t>
            </a:r>
            <a:r>
              <a:rPr lang="en-AU" sz="1800" b="0" i="0" strike="noStrike" kern="1200" dirty="0">
                <a:solidFill>
                  <a:schemeClr val="tx1"/>
                </a:solidFill>
                <a:effectLst/>
                <a:latin typeface="Arial" panose="020B0604020202020204" pitchFamily="34" charset="0"/>
              </a:rPr>
              <a:t> - Freedom of Association and Protection of the Right to Organise Convention, 1948 (No. 87)</a:t>
            </a:r>
          </a:p>
          <a:p>
            <a:pPr marL="0" marR="0" indent="0" algn="l" rtl="0" eaLnBrk="1" fontAlgn="auto" latinLnBrk="0" hangingPunct="1">
              <a:spcBef>
                <a:spcPts val="0"/>
              </a:spcBef>
              <a:spcAft>
                <a:spcPts val="0"/>
              </a:spcAft>
            </a:pPr>
            <a:endParaRPr lang="en-AU" sz="1800" b="0" i="0" strike="noStrike" dirty="0">
              <a:solidFill>
                <a:schemeClr val="tx1"/>
              </a:solidFill>
              <a:effectLst/>
              <a:latin typeface="Arial" panose="020B0604020202020204" pitchFamily="34" charset="0"/>
            </a:endParaRPr>
          </a:p>
          <a:p>
            <a:pPr marL="0" marR="0" indent="0" algn="l" rtl="0" eaLnBrk="1" fontAlgn="auto" latinLnBrk="0" hangingPunct="1">
              <a:spcBef>
                <a:spcPts val="0"/>
              </a:spcBef>
              <a:spcAft>
                <a:spcPts val="0"/>
              </a:spcAft>
            </a:pPr>
            <a:r>
              <a:rPr lang="en-AU" sz="1800" b="1" i="0" strike="noStrike" kern="1200" dirty="0">
                <a:solidFill>
                  <a:schemeClr val="tx1"/>
                </a:solidFill>
                <a:effectLst/>
                <a:latin typeface="Arial" panose="020B0604020202020204" pitchFamily="34" charset="0"/>
              </a:rPr>
              <a:t>C098</a:t>
            </a:r>
            <a:r>
              <a:rPr lang="en-AU" sz="1800" b="0" i="0" strike="noStrike" kern="1200" dirty="0">
                <a:solidFill>
                  <a:schemeClr val="tx1"/>
                </a:solidFill>
                <a:effectLst/>
                <a:latin typeface="Arial" panose="020B0604020202020204" pitchFamily="34" charset="0"/>
              </a:rPr>
              <a:t> - Right to Organise and Collective Bargaining Convention, 1949 (No. 98)</a:t>
            </a:r>
          </a:p>
          <a:p>
            <a:pPr marL="0" marR="0" indent="0" algn="l" rtl="0" eaLnBrk="1" fontAlgn="auto" latinLnBrk="0" hangingPunct="1">
              <a:spcBef>
                <a:spcPts val="0"/>
              </a:spcBef>
              <a:spcAft>
                <a:spcPts val="0"/>
              </a:spcAft>
            </a:pPr>
            <a:endParaRPr lang="en-AU" sz="1800" b="0" i="0" strike="noStrike" dirty="0">
              <a:solidFill>
                <a:schemeClr val="tx1"/>
              </a:solidFill>
              <a:effectLst/>
              <a:latin typeface="Arial" panose="020B0604020202020204" pitchFamily="34" charset="0"/>
            </a:endParaRPr>
          </a:p>
          <a:p>
            <a:pPr marL="0" marR="0" indent="0" algn="l" rtl="0" eaLnBrk="1" fontAlgn="auto" latinLnBrk="0" hangingPunct="1">
              <a:spcBef>
                <a:spcPts val="0"/>
              </a:spcBef>
              <a:spcAft>
                <a:spcPts val="0"/>
              </a:spcAft>
            </a:pPr>
            <a:r>
              <a:rPr lang="en-AU" sz="1800" b="1" i="0" strike="noStrike" kern="1200" dirty="0">
                <a:solidFill>
                  <a:schemeClr val="tx1"/>
                </a:solidFill>
                <a:effectLst/>
                <a:latin typeface="Arial" panose="020B0604020202020204" pitchFamily="34" charset="0"/>
              </a:rPr>
              <a:t>C100</a:t>
            </a:r>
            <a:r>
              <a:rPr lang="en-AU" sz="1800" b="0" i="0" strike="noStrike" kern="1200" dirty="0">
                <a:solidFill>
                  <a:schemeClr val="tx1"/>
                </a:solidFill>
                <a:effectLst/>
                <a:latin typeface="Arial" panose="020B0604020202020204" pitchFamily="34" charset="0"/>
              </a:rPr>
              <a:t> - Equal Remuneration Convention, 1951 (No. 100)</a:t>
            </a:r>
          </a:p>
          <a:p>
            <a:pPr marL="0" marR="0" indent="0" algn="l" rtl="0" eaLnBrk="1" fontAlgn="auto" latinLnBrk="0" hangingPunct="1">
              <a:spcBef>
                <a:spcPts val="0"/>
              </a:spcBef>
              <a:spcAft>
                <a:spcPts val="0"/>
              </a:spcAft>
            </a:pPr>
            <a:endParaRPr lang="en-AU" sz="1800" b="0" i="0" strike="noStrike" dirty="0">
              <a:solidFill>
                <a:schemeClr val="tx1"/>
              </a:solidFill>
              <a:effectLst/>
              <a:latin typeface="Arial" panose="020B0604020202020204" pitchFamily="34" charset="0"/>
            </a:endParaRPr>
          </a:p>
          <a:p>
            <a:pPr marL="0" marR="0" indent="0" algn="l" rtl="0" eaLnBrk="1" fontAlgn="auto" latinLnBrk="0" hangingPunct="1">
              <a:spcBef>
                <a:spcPts val="0"/>
              </a:spcBef>
              <a:spcAft>
                <a:spcPts val="0"/>
              </a:spcAft>
            </a:pPr>
            <a:r>
              <a:rPr lang="en-AU" sz="1800" b="1" i="0" strike="noStrike" kern="1200" dirty="0">
                <a:solidFill>
                  <a:schemeClr val="tx1"/>
                </a:solidFill>
                <a:effectLst/>
                <a:latin typeface="Arial" panose="020B0604020202020204" pitchFamily="34" charset="0"/>
              </a:rPr>
              <a:t>C105</a:t>
            </a:r>
            <a:r>
              <a:rPr lang="en-AU" sz="1800" b="0" i="0" strike="noStrike" kern="1200" dirty="0">
                <a:solidFill>
                  <a:schemeClr val="tx1"/>
                </a:solidFill>
                <a:effectLst/>
                <a:latin typeface="Arial" panose="020B0604020202020204" pitchFamily="34" charset="0"/>
              </a:rPr>
              <a:t> - Abolition of Forced Labour Convention, 1957 (No. 105)</a:t>
            </a:r>
            <a:endParaRPr lang="en-AU" sz="1800" b="0" i="0" strike="noStrike" dirty="0">
              <a:solidFill>
                <a:schemeClr val="tx1"/>
              </a:solidFill>
              <a:effectLst/>
              <a:latin typeface="Arial" panose="020B0604020202020204" pitchFamily="34" charset="0"/>
            </a:endParaRPr>
          </a:p>
          <a:p>
            <a:endParaRPr lang="en-US" dirty="0"/>
          </a:p>
        </p:txBody>
      </p:sp>
      <p:sp>
        <p:nvSpPr>
          <p:cNvPr id="4" name="Content Placeholder 3">
            <a:extLst>
              <a:ext uri="{FF2B5EF4-FFF2-40B4-BE49-F238E27FC236}">
                <a16:creationId xmlns:a16="http://schemas.microsoft.com/office/drawing/2014/main" id="{7880455A-808B-EE45-8ED9-30DD045B5EC8}"/>
              </a:ext>
            </a:extLst>
          </p:cNvPr>
          <p:cNvSpPr>
            <a:spLocks noGrp="1"/>
          </p:cNvSpPr>
          <p:nvPr>
            <p:ph sz="half" idx="2"/>
          </p:nvPr>
        </p:nvSpPr>
        <p:spPr>
          <a:xfrm>
            <a:off x="6323476" y="2310737"/>
            <a:ext cx="5850523" cy="3795836"/>
          </a:xfrm>
        </p:spPr>
        <p:txBody>
          <a:bodyPr/>
          <a:lstStyle/>
          <a:p>
            <a:r>
              <a:rPr lang="en-AU" sz="1800" b="1" i="0" strike="noStrike" kern="1200" dirty="0">
                <a:solidFill>
                  <a:schemeClr val="tx1"/>
                </a:solidFill>
                <a:effectLst/>
                <a:latin typeface="Arial" panose="020B0604020202020204" pitchFamily="34" charset="0"/>
              </a:rPr>
              <a:t>C111</a:t>
            </a:r>
            <a:r>
              <a:rPr lang="en-AU" sz="1800" b="0" i="0" strike="noStrike" kern="1200" dirty="0">
                <a:solidFill>
                  <a:schemeClr val="tx1"/>
                </a:solidFill>
                <a:effectLst/>
                <a:latin typeface="Arial" panose="020B0604020202020204" pitchFamily="34" charset="0"/>
              </a:rPr>
              <a:t> - Discrimination (Employment and Occupation) Convention, 1958 (No. 111)</a:t>
            </a:r>
            <a:endParaRPr lang="en-AU" sz="1800" b="0" i="0" strike="noStrike" dirty="0">
              <a:solidFill>
                <a:schemeClr val="tx1"/>
              </a:solidFill>
              <a:effectLst/>
              <a:latin typeface="Arial" panose="020B0604020202020204" pitchFamily="34" charset="0"/>
            </a:endParaRPr>
          </a:p>
          <a:p>
            <a:pPr algn="l"/>
            <a:r>
              <a:rPr lang="en-AU" b="1" i="0" strike="noStrike" dirty="0">
                <a:solidFill>
                  <a:schemeClr val="tx1"/>
                </a:solidFill>
                <a:effectLst/>
                <a:latin typeface="Arial" panose="020B0604020202020204" pitchFamily="34" charset="0"/>
              </a:rPr>
              <a:t>C138</a:t>
            </a:r>
            <a:r>
              <a:rPr lang="en-AU" b="0" i="0" strike="noStrike" dirty="0">
                <a:solidFill>
                  <a:schemeClr val="tx1"/>
                </a:solidFill>
                <a:effectLst/>
                <a:latin typeface="Arial" panose="020B0604020202020204" pitchFamily="34" charset="0"/>
              </a:rPr>
              <a:t> - Minimum Age Convention, 1973 (No. 138)</a:t>
            </a:r>
            <a:endParaRPr lang="en-AU" b="0" dirty="0">
              <a:solidFill>
                <a:schemeClr val="tx1"/>
              </a:solidFill>
              <a:latin typeface="Arial" panose="020B0604020202020204" pitchFamily="34" charset="0"/>
            </a:endParaRPr>
          </a:p>
          <a:p>
            <a:pPr algn="l"/>
            <a:r>
              <a:rPr lang="en-AU" b="1" u="none" strike="noStrike" dirty="0">
                <a:solidFill>
                  <a:schemeClr val="tx1"/>
                </a:solidFill>
                <a:effectLst/>
                <a:latin typeface="Arial" panose="020B0604020202020204" pitchFamily="34" charset="0"/>
              </a:rPr>
              <a:t>C155</a:t>
            </a:r>
            <a:r>
              <a:rPr lang="en-AU" b="0" u="none" strike="noStrike" dirty="0">
                <a:solidFill>
                  <a:schemeClr val="tx1"/>
                </a:solidFill>
                <a:effectLst/>
                <a:latin typeface="Arial" panose="020B0604020202020204" pitchFamily="34" charset="0"/>
              </a:rPr>
              <a:t> - Occupational Safety and Health Convention, 1981 (No. 155)</a:t>
            </a:r>
            <a:endParaRPr lang="en-AU" b="0" dirty="0">
              <a:solidFill>
                <a:schemeClr val="tx1"/>
              </a:solidFill>
              <a:effectLst/>
              <a:latin typeface="Arial" panose="020B0604020202020204" pitchFamily="34" charset="0"/>
            </a:endParaRPr>
          </a:p>
          <a:p>
            <a:pPr algn="l"/>
            <a:r>
              <a:rPr lang="en-AU" b="1" i="0" u="none" strike="noStrike" dirty="0">
                <a:solidFill>
                  <a:schemeClr val="tx1"/>
                </a:solidFill>
                <a:effectLst/>
                <a:latin typeface="Arial" panose="020B0604020202020204" pitchFamily="34" charset="0"/>
              </a:rPr>
              <a:t>C182</a:t>
            </a:r>
            <a:r>
              <a:rPr lang="en-AU" b="0" i="0" u="none" strike="noStrike" dirty="0">
                <a:solidFill>
                  <a:schemeClr val="tx1"/>
                </a:solidFill>
                <a:effectLst/>
                <a:latin typeface="Arial" panose="020B0604020202020204" pitchFamily="34" charset="0"/>
              </a:rPr>
              <a:t> - Worst Forms of Child Labour Convention, 1999 (No. 182)</a:t>
            </a:r>
            <a:endParaRPr lang="en-AU" b="0" i="0" dirty="0">
              <a:solidFill>
                <a:schemeClr val="tx1"/>
              </a:solidFill>
              <a:effectLst/>
              <a:latin typeface="Arial" panose="020B0604020202020204" pitchFamily="34" charset="0"/>
            </a:endParaRPr>
          </a:p>
          <a:p>
            <a:pPr algn="l"/>
            <a:r>
              <a:rPr lang="en-AU" b="1" u="none" strike="noStrike" dirty="0">
                <a:solidFill>
                  <a:schemeClr val="tx1"/>
                </a:solidFill>
                <a:effectLst/>
                <a:latin typeface="Arial" panose="020B0604020202020204" pitchFamily="34" charset="0"/>
              </a:rPr>
              <a:t>C187</a:t>
            </a:r>
            <a:r>
              <a:rPr lang="en-AU" b="0" u="none" strike="noStrike" dirty="0">
                <a:solidFill>
                  <a:schemeClr val="tx1"/>
                </a:solidFill>
                <a:effectLst/>
                <a:latin typeface="Arial" panose="020B0604020202020204" pitchFamily="34" charset="0"/>
              </a:rPr>
              <a:t> - Promotional Framework for Occupational Safety and Health Convention, 2006 (No. 187</a:t>
            </a:r>
            <a:r>
              <a:rPr lang="en-AU" b="0" i="1" u="none" strike="noStrike" dirty="0">
                <a:solidFill>
                  <a:schemeClr val="tx1"/>
                </a:solidFill>
                <a:effectLst/>
                <a:latin typeface="Arial" panose="020B0604020202020204" pitchFamily="34" charset="0"/>
              </a:rPr>
              <a:t>)</a:t>
            </a:r>
            <a:endParaRPr lang="en-AU" b="0" i="1" dirty="0">
              <a:solidFill>
                <a:schemeClr val="tx1"/>
              </a:solidFill>
              <a:effectLst/>
              <a:latin typeface="Arial" panose="020B0604020202020204" pitchFamily="34" charset="0"/>
            </a:endParaRPr>
          </a:p>
          <a:p>
            <a:endParaRPr lang="en-US" dirty="0"/>
          </a:p>
        </p:txBody>
      </p:sp>
      <p:sp>
        <p:nvSpPr>
          <p:cNvPr id="5" name="Date Placeholder 4">
            <a:extLst>
              <a:ext uri="{FF2B5EF4-FFF2-40B4-BE49-F238E27FC236}">
                <a16:creationId xmlns:a16="http://schemas.microsoft.com/office/drawing/2014/main" id="{2A99E486-B6FF-5A4F-A516-40A327E867C5}"/>
              </a:ext>
            </a:extLst>
          </p:cNvPr>
          <p:cNvSpPr>
            <a:spLocks noGrp="1"/>
          </p:cNvSpPr>
          <p:nvPr>
            <p:ph type="dt" sz="half" idx="10"/>
          </p:nvPr>
        </p:nvSpPr>
        <p:spPr/>
        <p:txBody>
          <a:bodyPr/>
          <a:lstStyle/>
          <a:p>
            <a:r>
              <a:rPr lang="en-GB"/>
              <a:t>Date: Monday / 01 / October / 2019</a:t>
            </a:r>
          </a:p>
        </p:txBody>
      </p:sp>
      <p:sp>
        <p:nvSpPr>
          <p:cNvPr id="6" name="Footer Placeholder 5">
            <a:extLst>
              <a:ext uri="{FF2B5EF4-FFF2-40B4-BE49-F238E27FC236}">
                <a16:creationId xmlns:a16="http://schemas.microsoft.com/office/drawing/2014/main" id="{E353D297-8390-0E45-ACCB-33046C4E9A52}"/>
              </a:ext>
            </a:extLst>
          </p:cNvPr>
          <p:cNvSpPr>
            <a:spLocks noGrp="1"/>
          </p:cNvSpPr>
          <p:nvPr>
            <p:ph type="ftr" sz="quarter" idx="11"/>
          </p:nvPr>
        </p:nvSpPr>
        <p:spPr/>
        <p:txBody>
          <a:bodyPr/>
          <a:lstStyle/>
          <a:p>
            <a:r>
              <a:rPr lang="en-GB" dirty="0"/>
              <a:t>Advancing social justice, promoting decent work</a:t>
            </a:r>
          </a:p>
        </p:txBody>
      </p:sp>
      <p:sp>
        <p:nvSpPr>
          <p:cNvPr id="7" name="Slide Number Placeholder 6">
            <a:extLst>
              <a:ext uri="{FF2B5EF4-FFF2-40B4-BE49-F238E27FC236}">
                <a16:creationId xmlns:a16="http://schemas.microsoft.com/office/drawing/2014/main" id="{B96AFDFD-F626-1143-9BB5-23FFDDBE2499}"/>
              </a:ext>
            </a:extLst>
          </p:cNvPr>
          <p:cNvSpPr>
            <a:spLocks noGrp="1"/>
          </p:cNvSpPr>
          <p:nvPr>
            <p:ph type="sldNum" sz="quarter" idx="12"/>
          </p:nvPr>
        </p:nvSpPr>
        <p:spPr/>
        <p:txBody>
          <a:bodyPr/>
          <a:lstStyle/>
          <a:p>
            <a:fld id="{856227C0-AD57-4F9B-BAE3-EEFB0D0EE427}" type="slidenum">
              <a:rPr lang="en-GB" smtClean="0"/>
              <a:t>7</a:t>
            </a:fld>
            <a:endParaRPr lang="en-GB"/>
          </a:p>
        </p:txBody>
      </p:sp>
    </p:spTree>
    <p:extLst>
      <p:ext uri="{BB962C8B-B14F-4D97-AF65-F5344CB8AC3E}">
        <p14:creationId xmlns:p14="http://schemas.microsoft.com/office/powerpoint/2010/main" val="2644967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Four Governance (or Priority) instruments</a:t>
            </a:r>
          </a:p>
        </p:txBody>
      </p:sp>
      <p:sp>
        <p:nvSpPr>
          <p:cNvPr id="3" name="Content Placeholder 2"/>
          <p:cNvSpPr>
            <a:spLocks noGrp="1"/>
          </p:cNvSpPr>
          <p:nvPr>
            <p:ph idx="1"/>
          </p:nvPr>
        </p:nvSpPr>
        <p:spPr>
          <a:xfrm>
            <a:off x="490538" y="2401518"/>
            <a:ext cx="10025061" cy="3470609"/>
          </a:xfrm>
        </p:spPr>
        <p:txBody>
          <a:bodyPr/>
          <a:lstStyle/>
          <a:p>
            <a:pPr lvl="2"/>
            <a:r>
              <a:rPr lang="en-AU" dirty="0"/>
              <a:t>The ILO has also identified four Conventions as </a:t>
            </a:r>
            <a:r>
              <a:rPr lang="en-AU" b="1" dirty="0"/>
              <a:t>governance (or priority) </a:t>
            </a:r>
            <a:r>
              <a:rPr lang="en-AU" dirty="0"/>
              <a:t>instruments. </a:t>
            </a:r>
          </a:p>
          <a:p>
            <a:pPr lvl="2"/>
            <a:r>
              <a:rPr lang="en-AU" dirty="0"/>
              <a:t>Member States are encouraged to ratify these because of their importance to the functioning of the ILS system:</a:t>
            </a:r>
          </a:p>
          <a:p>
            <a:pPr lvl="3"/>
            <a:r>
              <a:rPr lang="en-AU" dirty="0"/>
              <a:t>C081  – Labour Inspection Convention, 1947 (No. 81)</a:t>
            </a:r>
          </a:p>
          <a:p>
            <a:pPr lvl="3"/>
            <a:r>
              <a:rPr lang="en-AU" dirty="0"/>
              <a:t>C122  – Employment Policy Convention, 1964 (No. 122)</a:t>
            </a:r>
          </a:p>
          <a:p>
            <a:pPr lvl="3"/>
            <a:r>
              <a:rPr lang="en-AU" dirty="0"/>
              <a:t>C129  –  Labour Inspection (Agriculture) Convention, 1969 (No. 129)</a:t>
            </a:r>
          </a:p>
          <a:p>
            <a:pPr lvl="3"/>
            <a:r>
              <a:rPr lang="en-AU" dirty="0"/>
              <a:t>C144 – Tripartite Consultation (International Labour Standards) Convention, 1976 (No. 144)</a:t>
            </a:r>
          </a:p>
          <a:p>
            <a:pPr lvl="2"/>
            <a:endParaRPr lang="en-GB" dirty="0"/>
          </a:p>
          <a:p>
            <a:pPr marL="342900" lvl="1" indent="-342900">
              <a:buAutoNum type="arabicPeriod"/>
            </a:pPr>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pPr/>
              <a:t>8</a:t>
            </a:fld>
            <a:endParaRPr lang="en-GB"/>
          </a:p>
        </p:txBody>
      </p:sp>
    </p:spTree>
    <p:extLst>
      <p:ext uri="{BB962C8B-B14F-4D97-AF65-F5344CB8AC3E}">
        <p14:creationId xmlns:p14="http://schemas.microsoft.com/office/powerpoint/2010/main" val="3220731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68DEF-3C12-8446-8F77-A8128586714D}"/>
              </a:ext>
            </a:extLst>
          </p:cNvPr>
          <p:cNvSpPr>
            <a:spLocks noGrp="1"/>
          </p:cNvSpPr>
          <p:nvPr>
            <p:ph type="title"/>
          </p:nvPr>
        </p:nvSpPr>
        <p:spPr/>
        <p:txBody>
          <a:bodyPr/>
          <a:lstStyle/>
          <a:p>
            <a:r>
              <a:rPr lang="en-US" dirty="0"/>
              <a:t>Global ratification of the ILO’s Fundamental Instruments and Governance Conventions </a:t>
            </a:r>
          </a:p>
        </p:txBody>
      </p:sp>
      <p:sp>
        <p:nvSpPr>
          <p:cNvPr id="4" name="Date Placeholder 3">
            <a:extLst>
              <a:ext uri="{FF2B5EF4-FFF2-40B4-BE49-F238E27FC236}">
                <a16:creationId xmlns:a16="http://schemas.microsoft.com/office/drawing/2014/main" id="{0A833C1E-0B7E-A643-A41D-ACD043B0F8AF}"/>
              </a:ext>
            </a:extLst>
          </p:cNvPr>
          <p:cNvSpPr>
            <a:spLocks noGrp="1"/>
          </p:cNvSpPr>
          <p:nvPr>
            <p:ph type="dt" sz="half" idx="10"/>
          </p:nvPr>
        </p:nvSpPr>
        <p:spPr/>
        <p:txBody>
          <a:bodyPr/>
          <a:lstStyle/>
          <a:p>
            <a:r>
              <a:rPr lang="en-GB"/>
              <a:t>Date: Monday / 01 / October / 2019</a:t>
            </a:r>
          </a:p>
        </p:txBody>
      </p:sp>
      <p:sp>
        <p:nvSpPr>
          <p:cNvPr id="5" name="Footer Placeholder 4">
            <a:extLst>
              <a:ext uri="{FF2B5EF4-FFF2-40B4-BE49-F238E27FC236}">
                <a16:creationId xmlns:a16="http://schemas.microsoft.com/office/drawing/2014/main" id="{57E4A391-B14F-3044-9AA1-814F2E12DDD6}"/>
              </a:ext>
            </a:extLst>
          </p:cNvPr>
          <p:cNvSpPr>
            <a:spLocks noGrp="1"/>
          </p:cNvSpPr>
          <p:nvPr>
            <p:ph type="ftr" sz="quarter" idx="11"/>
          </p:nvPr>
        </p:nvSpPr>
        <p:spPr/>
        <p:txBody>
          <a:bodyPr/>
          <a:lstStyle/>
          <a:p>
            <a:r>
              <a:rPr lang="en-GB"/>
              <a:t>Advancing social justice, promoting decent work</a:t>
            </a:r>
          </a:p>
        </p:txBody>
      </p:sp>
      <p:sp>
        <p:nvSpPr>
          <p:cNvPr id="6" name="Slide Number Placeholder 5">
            <a:extLst>
              <a:ext uri="{FF2B5EF4-FFF2-40B4-BE49-F238E27FC236}">
                <a16:creationId xmlns:a16="http://schemas.microsoft.com/office/drawing/2014/main" id="{06324627-8355-FB49-A31C-34C1D261E504}"/>
              </a:ext>
            </a:extLst>
          </p:cNvPr>
          <p:cNvSpPr>
            <a:spLocks noGrp="1"/>
          </p:cNvSpPr>
          <p:nvPr>
            <p:ph type="sldNum" sz="quarter" idx="12"/>
          </p:nvPr>
        </p:nvSpPr>
        <p:spPr/>
        <p:txBody>
          <a:bodyPr/>
          <a:lstStyle/>
          <a:p>
            <a:fld id="{856227C0-AD57-4F9B-BAE3-EEFB0D0EE427}" type="slidenum">
              <a:rPr lang="en-GB" smtClean="0"/>
              <a:t>9</a:t>
            </a:fld>
            <a:endParaRPr lang="en-GB"/>
          </a:p>
        </p:txBody>
      </p:sp>
      <p:pic>
        <p:nvPicPr>
          <p:cNvPr id="10" name="Picture 9" descr="A graph with numbers and a bar&#10;&#10;Description automatically generated">
            <a:extLst>
              <a:ext uri="{FF2B5EF4-FFF2-40B4-BE49-F238E27FC236}">
                <a16:creationId xmlns:a16="http://schemas.microsoft.com/office/drawing/2014/main" id="{8BB3F1DB-D393-DF46-AA15-188EE89416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0450" y="2381946"/>
            <a:ext cx="6291012" cy="2998824"/>
          </a:xfrm>
          <a:prstGeom prst="rect">
            <a:avLst/>
          </a:prstGeom>
        </p:spPr>
      </p:pic>
      <p:pic>
        <p:nvPicPr>
          <p:cNvPr id="14" name="Content Placeholder 13" descr="A graph with numbers and a bar&#10;&#10;Description automatically generated">
            <a:extLst>
              <a:ext uri="{FF2B5EF4-FFF2-40B4-BE49-F238E27FC236}">
                <a16:creationId xmlns:a16="http://schemas.microsoft.com/office/drawing/2014/main" id="{F59FE7BE-DFD1-9E43-8BCE-3AAFCCD6C62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90538" y="2247112"/>
            <a:ext cx="4562113" cy="3946228"/>
          </a:xfrm>
        </p:spPr>
      </p:pic>
      <p:sp>
        <p:nvSpPr>
          <p:cNvPr id="15" name="TextBox 14">
            <a:extLst>
              <a:ext uri="{FF2B5EF4-FFF2-40B4-BE49-F238E27FC236}">
                <a16:creationId xmlns:a16="http://schemas.microsoft.com/office/drawing/2014/main" id="{C6C7D2E0-AF61-664B-AFBB-F4C3F74CAB2A}"/>
              </a:ext>
            </a:extLst>
          </p:cNvPr>
          <p:cNvSpPr txBox="1"/>
          <p:nvPr/>
        </p:nvSpPr>
        <p:spPr>
          <a:xfrm>
            <a:off x="9762631" y="5271388"/>
            <a:ext cx="2797661" cy="369332"/>
          </a:xfrm>
          <a:prstGeom prst="rect">
            <a:avLst/>
          </a:prstGeom>
          <a:noFill/>
        </p:spPr>
        <p:txBody>
          <a:bodyPr wrap="square" rtlCol="0">
            <a:spAutoFit/>
          </a:bodyPr>
          <a:lstStyle/>
          <a:p>
            <a:r>
              <a:rPr lang="en-US" dirty="0"/>
              <a:t>Source: </a:t>
            </a:r>
            <a:r>
              <a:rPr lang="en-US" dirty="0" err="1"/>
              <a:t>Normlex</a:t>
            </a:r>
            <a:endParaRPr lang="en-US" dirty="0"/>
          </a:p>
        </p:txBody>
      </p:sp>
    </p:spTree>
    <p:extLst>
      <p:ext uri="{BB962C8B-B14F-4D97-AF65-F5344CB8AC3E}">
        <p14:creationId xmlns:p14="http://schemas.microsoft.com/office/powerpoint/2010/main" val="39776689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F2D2F-E7EB-3748-A493-D5EDF30554EB}"/>
              </a:ext>
            </a:extLst>
          </p:cNvPr>
          <p:cNvSpPr>
            <a:spLocks noGrp="1"/>
          </p:cNvSpPr>
          <p:nvPr>
            <p:ph type="title"/>
          </p:nvPr>
        </p:nvSpPr>
        <p:spPr/>
        <p:txBody>
          <a:bodyPr/>
          <a:lstStyle/>
          <a:p>
            <a:r>
              <a:rPr lang="en-US" dirty="0"/>
              <a:t>Ratification of ILO Fundamental Instruments in the Pacific</a:t>
            </a:r>
          </a:p>
        </p:txBody>
      </p:sp>
      <p:graphicFrame>
        <p:nvGraphicFramePr>
          <p:cNvPr id="7" name="Table 7">
            <a:extLst>
              <a:ext uri="{FF2B5EF4-FFF2-40B4-BE49-F238E27FC236}">
                <a16:creationId xmlns:a16="http://schemas.microsoft.com/office/drawing/2014/main" id="{9918ED8B-9F8D-C245-8D0D-EE359B878C0A}"/>
              </a:ext>
            </a:extLst>
          </p:cNvPr>
          <p:cNvGraphicFramePr>
            <a:graphicFrameLocks noGrp="1"/>
          </p:cNvGraphicFramePr>
          <p:nvPr>
            <p:ph idx="1"/>
            <p:extLst>
              <p:ext uri="{D42A27DB-BD31-4B8C-83A1-F6EECF244321}">
                <p14:modId xmlns:p14="http://schemas.microsoft.com/office/powerpoint/2010/main" val="1321363526"/>
              </p:ext>
            </p:extLst>
          </p:nvPr>
        </p:nvGraphicFramePr>
        <p:xfrm>
          <a:off x="490538" y="1783195"/>
          <a:ext cx="11573125" cy="4580237"/>
        </p:xfrm>
        <a:graphic>
          <a:graphicData uri="http://schemas.openxmlformats.org/drawingml/2006/table">
            <a:tbl>
              <a:tblPr firstRow="1" bandRow="1">
                <a:tableStyleId>{5C22544A-7EE6-4342-B048-85BDC9FD1C3A}</a:tableStyleId>
              </a:tblPr>
              <a:tblGrid>
                <a:gridCol w="1299681">
                  <a:extLst>
                    <a:ext uri="{9D8B030D-6E8A-4147-A177-3AD203B41FA5}">
                      <a16:colId xmlns:a16="http://schemas.microsoft.com/office/drawing/2014/main" val="324888908"/>
                    </a:ext>
                  </a:extLst>
                </a:gridCol>
                <a:gridCol w="793918">
                  <a:extLst>
                    <a:ext uri="{9D8B030D-6E8A-4147-A177-3AD203B41FA5}">
                      <a16:colId xmlns:a16="http://schemas.microsoft.com/office/drawing/2014/main" val="3619408442"/>
                    </a:ext>
                  </a:extLst>
                </a:gridCol>
                <a:gridCol w="822307">
                  <a:extLst>
                    <a:ext uri="{9D8B030D-6E8A-4147-A177-3AD203B41FA5}">
                      <a16:colId xmlns:a16="http://schemas.microsoft.com/office/drawing/2014/main" val="1640791981"/>
                    </a:ext>
                  </a:extLst>
                </a:gridCol>
                <a:gridCol w="971968">
                  <a:extLst>
                    <a:ext uri="{9D8B030D-6E8A-4147-A177-3AD203B41FA5}">
                      <a16:colId xmlns:a16="http://schemas.microsoft.com/office/drawing/2014/main" val="2034347054"/>
                    </a:ext>
                  </a:extLst>
                </a:gridCol>
                <a:gridCol w="971968">
                  <a:extLst>
                    <a:ext uri="{9D8B030D-6E8A-4147-A177-3AD203B41FA5}">
                      <a16:colId xmlns:a16="http://schemas.microsoft.com/office/drawing/2014/main" val="1306094819"/>
                    </a:ext>
                  </a:extLst>
                </a:gridCol>
                <a:gridCol w="971968">
                  <a:extLst>
                    <a:ext uri="{9D8B030D-6E8A-4147-A177-3AD203B41FA5}">
                      <a16:colId xmlns:a16="http://schemas.microsoft.com/office/drawing/2014/main" val="1182741975"/>
                    </a:ext>
                  </a:extLst>
                </a:gridCol>
                <a:gridCol w="971968">
                  <a:extLst>
                    <a:ext uri="{9D8B030D-6E8A-4147-A177-3AD203B41FA5}">
                      <a16:colId xmlns:a16="http://schemas.microsoft.com/office/drawing/2014/main" val="3781821415"/>
                    </a:ext>
                  </a:extLst>
                </a:gridCol>
                <a:gridCol w="971968">
                  <a:extLst>
                    <a:ext uri="{9D8B030D-6E8A-4147-A177-3AD203B41FA5}">
                      <a16:colId xmlns:a16="http://schemas.microsoft.com/office/drawing/2014/main" val="3597013509"/>
                    </a:ext>
                  </a:extLst>
                </a:gridCol>
                <a:gridCol w="971968">
                  <a:extLst>
                    <a:ext uri="{9D8B030D-6E8A-4147-A177-3AD203B41FA5}">
                      <a16:colId xmlns:a16="http://schemas.microsoft.com/office/drawing/2014/main" val="3392793351"/>
                    </a:ext>
                  </a:extLst>
                </a:gridCol>
                <a:gridCol w="971968">
                  <a:extLst>
                    <a:ext uri="{9D8B030D-6E8A-4147-A177-3AD203B41FA5}">
                      <a16:colId xmlns:a16="http://schemas.microsoft.com/office/drawing/2014/main" val="3538240587"/>
                    </a:ext>
                  </a:extLst>
                </a:gridCol>
                <a:gridCol w="971968">
                  <a:extLst>
                    <a:ext uri="{9D8B030D-6E8A-4147-A177-3AD203B41FA5}">
                      <a16:colId xmlns:a16="http://schemas.microsoft.com/office/drawing/2014/main" val="1889147842"/>
                    </a:ext>
                  </a:extLst>
                </a:gridCol>
                <a:gridCol w="881475">
                  <a:extLst>
                    <a:ext uri="{9D8B030D-6E8A-4147-A177-3AD203B41FA5}">
                      <a16:colId xmlns:a16="http://schemas.microsoft.com/office/drawing/2014/main" val="3600540336"/>
                    </a:ext>
                  </a:extLst>
                </a:gridCol>
              </a:tblGrid>
              <a:tr h="440065">
                <a:tc>
                  <a:txBody>
                    <a:bodyPr/>
                    <a:lstStyle/>
                    <a:p>
                      <a:endParaRPr lang="en-US" sz="1200" dirty="0"/>
                    </a:p>
                  </a:txBody>
                  <a:tcPr/>
                </a:tc>
                <a:tc gridSpan="2">
                  <a:txBody>
                    <a:bodyPr/>
                    <a:lstStyle/>
                    <a:p>
                      <a:pPr algn="ctr"/>
                      <a:r>
                        <a:rPr lang="en-US" sz="1200" dirty="0"/>
                        <a:t>Freedom of association</a:t>
                      </a:r>
                    </a:p>
                  </a:txBody>
                  <a:tcPr/>
                </a:tc>
                <a:tc hMerge="1">
                  <a:txBody>
                    <a:bodyPr/>
                    <a:lstStyle/>
                    <a:p>
                      <a:endParaRPr lang="en-US" sz="1200" dirty="0"/>
                    </a:p>
                  </a:txBody>
                  <a:tcPr/>
                </a:tc>
                <a:tc gridSpan="3">
                  <a:txBody>
                    <a:bodyPr/>
                    <a:lstStyle/>
                    <a:p>
                      <a:pPr algn="ctr"/>
                      <a:r>
                        <a:rPr lang="en-US" sz="1200" dirty="0"/>
                        <a:t>Forced labour</a:t>
                      </a:r>
                    </a:p>
                  </a:txBody>
                  <a:tcPr/>
                </a:tc>
                <a:tc hMerge="1">
                  <a:txBody>
                    <a:bodyPr/>
                    <a:lstStyle/>
                    <a:p>
                      <a:endParaRPr lang="en-US" sz="1200" dirty="0"/>
                    </a:p>
                  </a:txBody>
                  <a:tcPr/>
                </a:tc>
                <a:tc hMerge="1">
                  <a:txBody>
                    <a:bodyPr/>
                    <a:lstStyle/>
                    <a:p>
                      <a:endParaRPr lang="en-US" sz="1200" dirty="0"/>
                    </a:p>
                  </a:txBody>
                  <a:tcPr/>
                </a:tc>
                <a:tc gridSpan="2">
                  <a:txBody>
                    <a:bodyPr/>
                    <a:lstStyle/>
                    <a:p>
                      <a:pPr algn="ctr"/>
                      <a:r>
                        <a:rPr lang="en-US" sz="1200" dirty="0"/>
                        <a:t>Discrimination</a:t>
                      </a:r>
                    </a:p>
                  </a:txBody>
                  <a:tcPr/>
                </a:tc>
                <a:tc hMerge="1">
                  <a:txBody>
                    <a:bodyPr/>
                    <a:lstStyle/>
                    <a:p>
                      <a:endParaRPr lang="en-US" sz="1200" dirty="0"/>
                    </a:p>
                  </a:txBody>
                  <a:tcPr/>
                </a:tc>
                <a:tc gridSpan="2">
                  <a:txBody>
                    <a:bodyPr/>
                    <a:lstStyle/>
                    <a:p>
                      <a:pPr algn="ctr"/>
                      <a:r>
                        <a:rPr lang="en-US" sz="1200" dirty="0"/>
                        <a:t>Child labour</a:t>
                      </a:r>
                    </a:p>
                  </a:txBody>
                  <a:tcPr/>
                </a:tc>
                <a:tc hMerge="1">
                  <a:txBody>
                    <a:bodyPr/>
                    <a:lstStyle/>
                    <a:p>
                      <a:endParaRPr lang="en-US" sz="1200" dirty="0"/>
                    </a:p>
                  </a:txBody>
                  <a:tcPr/>
                </a:tc>
                <a:tc gridSpan="2">
                  <a:txBody>
                    <a:bodyPr/>
                    <a:lstStyle/>
                    <a:p>
                      <a:pPr algn="ctr"/>
                      <a:r>
                        <a:rPr lang="en-US" sz="1200" dirty="0"/>
                        <a:t>Occupational safety &amp; health</a:t>
                      </a:r>
                    </a:p>
                  </a:txBody>
                  <a:tcPr/>
                </a:tc>
                <a:tc hMerge="1">
                  <a:txBody>
                    <a:bodyPr/>
                    <a:lstStyle/>
                    <a:p>
                      <a:endParaRPr lang="en-US" sz="1200" dirty="0"/>
                    </a:p>
                  </a:txBody>
                  <a:tcPr/>
                </a:tc>
                <a:extLst>
                  <a:ext uri="{0D108BD9-81ED-4DB2-BD59-A6C34878D82A}">
                    <a16:rowId xmlns:a16="http://schemas.microsoft.com/office/drawing/2014/main" val="2872556752"/>
                  </a:ext>
                </a:extLst>
              </a:tr>
              <a:tr h="369491">
                <a:tc>
                  <a:txBody>
                    <a:bodyPr/>
                    <a:lstStyle/>
                    <a:p>
                      <a:endParaRPr lang="en-US" sz="1200" dirty="0"/>
                    </a:p>
                  </a:txBody>
                  <a:tcPr/>
                </a:tc>
                <a:tc>
                  <a:txBody>
                    <a:bodyPr/>
                    <a:lstStyle/>
                    <a:p>
                      <a:pPr algn="ctr"/>
                      <a:r>
                        <a:rPr lang="en-US" sz="1200" b="1" dirty="0"/>
                        <a:t>C087</a:t>
                      </a:r>
                    </a:p>
                  </a:txBody>
                  <a:tcPr/>
                </a:tc>
                <a:tc>
                  <a:txBody>
                    <a:bodyPr/>
                    <a:lstStyle/>
                    <a:p>
                      <a:pPr algn="ctr"/>
                      <a:r>
                        <a:rPr lang="en-US" sz="1200" b="1" dirty="0"/>
                        <a:t>C098</a:t>
                      </a:r>
                    </a:p>
                  </a:txBody>
                  <a:tcPr/>
                </a:tc>
                <a:tc>
                  <a:txBody>
                    <a:bodyPr/>
                    <a:lstStyle/>
                    <a:p>
                      <a:pPr algn="ctr"/>
                      <a:r>
                        <a:rPr lang="en-US" sz="1200" b="1" dirty="0"/>
                        <a:t>CO29</a:t>
                      </a:r>
                    </a:p>
                  </a:txBody>
                  <a:tcPr/>
                </a:tc>
                <a:tc>
                  <a:txBody>
                    <a:bodyPr/>
                    <a:lstStyle/>
                    <a:p>
                      <a:pPr algn="ctr"/>
                      <a:r>
                        <a:rPr lang="en-US" sz="1200" b="1" dirty="0"/>
                        <a:t>PO29</a:t>
                      </a:r>
                    </a:p>
                  </a:txBody>
                  <a:tcPr/>
                </a:tc>
                <a:tc>
                  <a:txBody>
                    <a:bodyPr/>
                    <a:lstStyle/>
                    <a:p>
                      <a:pPr algn="ctr"/>
                      <a:r>
                        <a:rPr lang="en-US" sz="1200" b="1" dirty="0"/>
                        <a:t>C105</a:t>
                      </a:r>
                    </a:p>
                  </a:txBody>
                  <a:tcPr/>
                </a:tc>
                <a:tc>
                  <a:txBody>
                    <a:bodyPr/>
                    <a:lstStyle/>
                    <a:p>
                      <a:pPr algn="ctr"/>
                      <a:r>
                        <a:rPr lang="en-US" sz="1200" b="1" dirty="0"/>
                        <a:t>C100</a:t>
                      </a:r>
                    </a:p>
                  </a:txBody>
                  <a:tcPr/>
                </a:tc>
                <a:tc>
                  <a:txBody>
                    <a:bodyPr/>
                    <a:lstStyle/>
                    <a:p>
                      <a:pPr algn="ctr"/>
                      <a:r>
                        <a:rPr lang="en-US" sz="1200" b="1" dirty="0"/>
                        <a:t>C111</a:t>
                      </a:r>
                    </a:p>
                  </a:txBody>
                  <a:tcPr/>
                </a:tc>
                <a:tc>
                  <a:txBody>
                    <a:bodyPr/>
                    <a:lstStyle/>
                    <a:p>
                      <a:pPr algn="ctr"/>
                      <a:r>
                        <a:rPr lang="en-US" sz="1200" b="1" dirty="0"/>
                        <a:t>C138</a:t>
                      </a:r>
                    </a:p>
                  </a:txBody>
                  <a:tcPr/>
                </a:tc>
                <a:tc>
                  <a:txBody>
                    <a:bodyPr/>
                    <a:lstStyle/>
                    <a:p>
                      <a:pPr algn="ctr"/>
                      <a:r>
                        <a:rPr lang="en-US" sz="1200" b="1" dirty="0"/>
                        <a:t>C182</a:t>
                      </a:r>
                    </a:p>
                  </a:txBody>
                  <a:tcPr/>
                </a:tc>
                <a:tc>
                  <a:txBody>
                    <a:bodyPr/>
                    <a:lstStyle/>
                    <a:p>
                      <a:pPr algn="ctr"/>
                      <a:r>
                        <a:rPr lang="en-US" sz="1200" b="1" dirty="0"/>
                        <a:t>C155</a:t>
                      </a:r>
                    </a:p>
                  </a:txBody>
                  <a:tcPr/>
                </a:tc>
                <a:tc>
                  <a:txBody>
                    <a:bodyPr/>
                    <a:lstStyle/>
                    <a:p>
                      <a:pPr algn="ctr"/>
                      <a:r>
                        <a:rPr lang="en-US" sz="1200" b="1" dirty="0"/>
                        <a:t>C187</a:t>
                      </a:r>
                    </a:p>
                  </a:txBody>
                  <a:tcPr/>
                </a:tc>
                <a:extLst>
                  <a:ext uri="{0D108BD9-81ED-4DB2-BD59-A6C34878D82A}">
                    <a16:rowId xmlns:a16="http://schemas.microsoft.com/office/drawing/2014/main" val="4292383300"/>
                  </a:ext>
                </a:extLst>
              </a:tr>
              <a:tr h="264039">
                <a:tc>
                  <a:txBody>
                    <a:bodyPr/>
                    <a:lstStyle/>
                    <a:p>
                      <a:r>
                        <a:rPr lang="en-US" sz="1200" dirty="0"/>
                        <a:t>Cook Islands</a:t>
                      </a:r>
                    </a:p>
                  </a:txBody>
                  <a:tcPr/>
                </a:tc>
                <a:tc>
                  <a:txBody>
                    <a:bodyPr/>
                    <a:lstStyle/>
                    <a:p>
                      <a:endParaRPr lang="en-US" sz="1200"/>
                    </a:p>
                  </a:txBody>
                  <a:tcPr/>
                </a:tc>
                <a:tc>
                  <a:txBody>
                    <a:bodyPr/>
                    <a:lstStyle/>
                    <a:p>
                      <a:endParaRPr lang="en-US" sz="1200" dirty="0"/>
                    </a:p>
                  </a:txBody>
                  <a:tcPr/>
                </a:tc>
                <a:tc>
                  <a:txBody>
                    <a:bodyPr/>
                    <a:lstStyle/>
                    <a:p>
                      <a:r>
                        <a:rPr lang="en-US" sz="1200" dirty="0"/>
                        <a:t>2015</a:t>
                      </a:r>
                    </a:p>
                  </a:txBody>
                  <a:tcPr/>
                </a:tc>
                <a:tc>
                  <a:txBody>
                    <a:bodyPr/>
                    <a:lstStyle/>
                    <a:p>
                      <a:endParaRPr lang="en-US" sz="1200"/>
                    </a:p>
                  </a:txBody>
                  <a:tcPr/>
                </a:tc>
                <a:tc>
                  <a:txBody>
                    <a:bodyPr/>
                    <a:lstStyle/>
                    <a:p>
                      <a:r>
                        <a:rPr lang="en-US" sz="1200" dirty="0"/>
                        <a:t>2015</a:t>
                      </a:r>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r>
                        <a:rPr lang="en-US" sz="1200" dirty="0"/>
                        <a:t>2018</a:t>
                      </a:r>
                    </a:p>
                  </a:txBody>
                  <a:tcPr/>
                </a:tc>
                <a:tc>
                  <a:txBody>
                    <a:bodyPr/>
                    <a:lstStyle/>
                    <a:p>
                      <a:endParaRPr lang="en-US" sz="1200"/>
                    </a:p>
                  </a:txBody>
                  <a:tcPr/>
                </a:tc>
                <a:tc>
                  <a:txBody>
                    <a:bodyPr/>
                    <a:lstStyle/>
                    <a:p>
                      <a:endParaRPr lang="en-US" sz="1200"/>
                    </a:p>
                  </a:txBody>
                  <a:tcPr/>
                </a:tc>
                <a:extLst>
                  <a:ext uri="{0D108BD9-81ED-4DB2-BD59-A6C34878D82A}">
                    <a16:rowId xmlns:a16="http://schemas.microsoft.com/office/drawing/2014/main" val="2694031029"/>
                  </a:ext>
                </a:extLst>
              </a:tr>
              <a:tr h="276392">
                <a:tc>
                  <a:txBody>
                    <a:bodyPr/>
                    <a:lstStyle/>
                    <a:p>
                      <a:r>
                        <a:rPr lang="en-US" sz="1200" dirty="0"/>
                        <a:t>Fiji</a:t>
                      </a:r>
                    </a:p>
                  </a:txBody>
                  <a:tcPr/>
                </a:tc>
                <a:tc>
                  <a:txBody>
                    <a:bodyPr/>
                    <a:lstStyle/>
                    <a:p>
                      <a:r>
                        <a:rPr lang="en-US" sz="1200" dirty="0"/>
                        <a:t>2002</a:t>
                      </a:r>
                    </a:p>
                  </a:txBody>
                  <a:tcPr/>
                </a:tc>
                <a:tc>
                  <a:txBody>
                    <a:bodyPr/>
                    <a:lstStyle/>
                    <a:p>
                      <a:r>
                        <a:rPr lang="en-US" sz="1200" dirty="0"/>
                        <a:t>1974</a:t>
                      </a:r>
                    </a:p>
                  </a:txBody>
                  <a:tcPr/>
                </a:tc>
                <a:tc>
                  <a:txBody>
                    <a:bodyPr/>
                    <a:lstStyle/>
                    <a:p>
                      <a:r>
                        <a:rPr lang="en-US" sz="1200" dirty="0"/>
                        <a:t>1974</a:t>
                      </a:r>
                    </a:p>
                  </a:txBody>
                  <a:tcPr/>
                </a:tc>
                <a:tc>
                  <a:txBody>
                    <a:bodyPr/>
                    <a:lstStyle/>
                    <a:p>
                      <a:endParaRPr lang="en-US" sz="1200"/>
                    </a:p>
                  </a:txBody>
                  <a:tcPr/>
                </a:tc>
                <a:tc>
                  <a:txBody>
                    <a:bodyPr/>
                    <a:lstStyle/>
                    <a:p>
                      <a:r>
                        <a:rPr lang="en-US" sz="1200" dirty="0"/>
                        <a:t>1974</a:t>
                      </a:r>
                    </a:p>
                  </a:txBody>
                  <a:tcPr/>
                </a:tc>
                <a:tc>
                  <a:txBody>
                    <a:bodyPr/>
                    <a:lstStyle/>
                    <a:p>
                      <a:r>
                        <a:rPr lang="en-US" sz="1200" dirty="0"/>
                        <a:t>2002</a:t>
                      </a:r>
                    </a:p>
                  </a:txBody>
                  <a:tcPr/>
                </a:tc>
                <a:tc>
                  <a:txBody>
                    <a:bodyPr/>
                    <a:lstStyle/>
                    <a:p>
                      <a:r>
                        <a:rPr lang="en-US" sz="1200" dirty="0"/>
                        <a:t>2002</a:t>
                      </a:r>
                    </a:p>
                  </a:txBody>
                  <a:tcPr/>
                </a:tc>
                <a:tc>
                  <a:txBody>
                    <a:bodyPr/>
                    <a:lstStyle/>
                    <a:p>
                      <a:r>
                        <a:rPr lang="en-US" sz="1200" dirty="0"/>
                        <a:t>2002</a:t>
                      </a:r>
                    </a:p>
                  </a:txBody>
                  <a:tcPr/>
                </a:tc>
                <a:tc>
                  <a:txBody>
                    <a:bodyPr/>
                    <a:lstStyle/>
                    <a:p>
                      <a:r>
                        <a:rPr lang="en-US" sz="1200" dirty="0"/>
                        <a:t>2002</a:t>
                      </a:r>
                    </a:p>
                  </a:txBody>
                  <a:tcPr/>
                </a:tc>
                <a:tc>
                  <a:txBody>
                    <a:bodyPr/>
                    <a:lstStyle/>
                    <a:p>
                      <a:r>
                        <a:rPr lang="en-US" sz="1200" dirty="0"/>
                        <a:t>2008</a:t>
                      </a:r>
                    </a:p>
                  </a:txBody>
                  <a:tcPr/>
                </a:tc>
                <a:tc>
                  <a:txBody>
                    <a:bodyPr/>
                    <a:lstStyle/>
                    <a:p>
                      <a:endParaRPr lang="en-US" sz="1200"/>
                    </a:p>
                  </a:txBody>
                  <a:tcPr/>
                </a:tc>
                <a:extLst>
                  <a:ext uri="{0D108BD9-81ED-4DB2-BD59-A6C34878D82A}">
                    <a16:rowId xmlns:a16="http://schemas.microsoft.com/office/drawing/2014/main" val="1588856987"/>
                  </a:ext>
                </a:extLst>
              </a:tr>
              <a:tr h="336764">
                <a:tc>
                  <a:txBody>
                    <a:bodyPr/>
                    <a:lstStyle/>
                    <a:p>
                      <a:r>
                        <a:rPr lang="en-US" sz="1200" dirty="0"/>
                        <a:t>Kiribati</a:t>
                      </a:r>
                    </a:p>
                  </a:txBody>
                  <a:tcPr/>
                </a:tc>
                <a:tc>
                  <a:txBody>
                    <a:bodyPr/>
                    <a:lstStyle/>
                    <a:p>
                      <a:r>
                        <a:rPr lang="en-US" sz="1200" dirty="0"/>
                        <a:t>2000</a:t>
                      </a:r>
                    </a:p>
                  </a:txBody>
                  <a:tcPr/>
                </a:tc>
                <a:tc>
                  <a:txBody>
                    <a:bodyPr/>
                    <a:lstStyle/>
                    <a:p>
                      <a:r>
                        <a:rPr lang="en-US" sz="1200" dirty="0"/>
                        <a:t>2000</a:t>
                      </a:r>
                    </a:p>
                  </a:txBody>
                  <a:tcPr/>
                </a:tc>
                <a:tc>
                  <a:txBody>
                    <a:bodyPr/>
                    <a:lstStyle/>
                    <a:p>
                      <a:r>
                        <a:rPr lang="en-US" sz="1200" dirty="0"/>
                        <a:t>2000</a:t>
                      </a:r>
                    </a:p>
                  </a:txBody>
                  <a:tcPr/>
                </a:tc>
                <a:tc>
                  <a:txBody>
                    <a:bodyPr/>
                    <a:lstStyle/>
                    <a:p>
                      <a:endParaRPr lang="en-US" sz="1200" dirty="0"/>
                    </a:p>
                  </a:txBody>
                  <a:tcPr/>
                </a:tc>
                <a:tc>
                  <a:txBody>
                    <a:bodyPr/>
                    <a:lstStyle/>
                    <a:p>
                      <a:r>
                        <a:rPr lang="en-US" sz="1200" dirty="0"/>
                        <a:t>2000</a:t>
                      </a:r>
                    </a:p>
                  </a:txBody>
                  <a:tcPr/>
                </a:tc>
                <a:tc>
                  <a:txBody>
                    <a:bodyPr/>
                    <a:lstStyle/>
                    <a:p>
                      <a:r>
                        <a:rPr lang="en-US" sz="1200" dirty="0"/>
                        <a:t>2009</a:t>
                      </a:r>
                    </a:p>
                  </a:txBody>
                  <a:tcPr/>
                </a:tc>
                <a:tc>
                  <a:txBody>
                    <a:bodyPr/>
                    <a:lstStyle/>
                    <a:p>
                      <a:r>
                        <a:rPr lang="en-US" sz="1200" dirty="0"/>
                        <a:t>2009</a:t>
                      </a:r>
                    </a:p>
                  </a:txBody>
                  <a:tcPr/>
                </a:tc>
                <a:tc>
                  <a:txBody>
                    <a:bodyPr/>
                    <a:lstStyle/>
                    <a:p>
                      <a:r>
                        <a:rPr lang="en-US" sz="1200" dirty="0"/>
                        <a:t>2009</a:t>
                      </a:r>
                    </a:p>
                  </a:txBody>
                  <a:tcPr/>
                </a:tc>
                <a:tc>
                  <a:txBody>
                    <a:bodyPr/>
                    <a:lstStyle/>
                    <a:p>
                      <a:r>
                        <a:rPr lang="en-US" sz="1200" dirty="0"/>
                        <a:t>2009</a:t>
                      </a:r>
                    </a:p>
                  </a:txBody>
                  <a:tcPr/>
                </a:tc>
                <a:tc>
                  <a:txBody>
                    <a:bodyPr/>
                    <a:lstStyle/>
                    <a:p>
                      <a:endParaRPr lang="en-US" sz="1200" dirty="0"/>
                    </a:p>
                  </a:txBody>
                  <a:tcPr/>
                </a:tc>
                <a:tc>
                  <a:txBody>
                    <a:bodyPr/>
                    <a:lstStyle/>
                    <a:p>
                      <a:endParaRPr lang="en-US" sz="1200"/>
                    </a:p>
                  </a:txBody>
                  <a:tcPr/>
                </a:tc>
                <a:extLst>
                  <a:ext uri="{0D108BD9-81ED-4DB2-BD59-A6C34878D82A}">
                    <a16:rowId xmlns:a16="http://schemas.microsoft.com/office/drawing/2014/main" val="523945235"/>
                  </a:ext>
                </a:extLst>
              </a:tr>
              <a:tr h="311690">
                <a:tc>
                  <a:txBody>
                    <a:bodyPr/>
                    <a:lstStyle/>
                    <a:p>
                      <a:r>
                        <a:rPr lang="en-US" sz="1200" dirty="0"/>
                        <a:t>Marshall Islands</a:t>
                      </a:r>
                    </a:p>
                  </a:txBody>
                  <a:tcPr/>
                </a:tc>
                <a:tc>
                  <a:txBody>
                    <a:bodyPr/>
                    <a:lstStyle/>
                    <a:p>
                      <a:endParaRPr lang="en-US" sz="1200"/>
                    </a:p>
                  </a:txBody>
                  <a:tcPr/>
                </a:tc>
                <a:tc>
                  <a:txBody>
                    <a:bodyPr/>
                    <a:lstStyle/>
                    <a:p>
                      <a:endParaRPr lang="en-US" sz="1200" dirty="0"/>
                    </a:p>
                  </a:txBody>
                  <a:tcPr/>
                </a:tc>
                <a:tc>
                  <a:txBody>
                    <a:bodyPr/>
                    <a:lstStyle/>
                    <a:p>
                      <a:endParaRPr lang="en-US" sz="1200"/>
                    </a:p>
                  </a:txBody>
                  <a:tcPr/>
                </a:tc>
                <a:tc>
                  <a:txBody>
                    <a:bodyPr/>
                    <a:lstStyle/>
                    <a:p>
                      <a:endParaRPr lang="en-US" sz="1200"/>
                    </a:p>
                  </a:txBody>
                  <a:tcPr/>
                </a:tc>
                <a:tc>
                  <a:txBody>
                    <a:bodyPr/>
                    <a:lstStyle/>
                    <a:p>
                      <a:endParaRPr lang="en-US" sz="1200" dirty="0"/>
                    </a:p>
                  </a:txBody>
                  <a:tcPr/>
                </a:tc>
                <a:tc>
                  <a:txBody>
                    <a:bodyPr/>
                    <a:lstStyle/>
                    <a:p>
                      <a:endParaRPr lang="en-US" sz="1200" dirty="0"/>
                    </a:p>
                  </a:txBody>
                  <a:tcPr/>
                </a:tc>
                <a:tc>
                  <a:txBody>
                    <a:bodyPr/>
                    <a:lstStyle/>
                    <a:p>
                      <a:endParaRPr lang="en-US" sz="1200" dirty="0"/>
                    </a:p>
                  </a:txBody>
                  <a:tcPr/>
                </a:tc>
                <a:tc>
                  <a:txBody>
                    <a:bodyPr/>
                    <a:lstStyle/>
                    <a:p>
                      <a:endParaRPr lang="en-US" sz="1200"/>
                    </a:p>
                  </a:txBody>
                  <a:tcPr/>
                </a:tc>
                <a:tc>
                  <a:txBody>
                    <a:bodyPr/>
                    <a:lstStyle/>
                    <a:p>
                      <a:r>
                        <a:rPr lang="en-US" sz="1200" dirty="0"/>
                        <a:t>2019</a:t>
                      </a:r>
                    </a:p>
                  </a:txBody>
                  <a:tcPr/>
                </a:tc>
                <a:tc>
                  <a:txBody>
                    <a:bodyPr/>
                    <a:lstStyle/>
                    <a:p>
                      <a:endParaRPr lang="en-US" sz="1200"/>
                    </a:p>
                  </a:txBody>
                  <a:tcPr/>
                </a:tc>
                <a:tc>
                  <a:txBody>
                    <a:bodyPr/>
                    <a:lstStyle/>
                    <a:p>
                      <a:endParaRPr lang="en-US" sz="1200"/>
                    </a:p>
                  </a:txBody>
                  <a:tcPr/>
                </a:tc>
                <a:extLst>
                  <a:ext uri="{0D108BD9-81ED-4DB2-BD59-A6C34878D82A}">
                    <a16:rowId xmlns:a16="http://schemas.microsoft.com/office/drawing/2014/main" val="701396611"/>
                  </a:ext>
                </a:extLst>
              </a:tr>
              <a:tr h="336764">
                <a:tc>
                  <a:txBody>
                    <a:bodyPr/>
                    <a:lstStyle/>
                    <a:p>
                      <a:r>
                        <a:rPr lang="en-US" sz="1200" dirty="0"/>
                        <a:t>Palau</a:t>
                      </a:r>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dirty="0"/>
                    </a:p>
                  </a:txBody>
                  <a:tcPr/>
                </a:tc>
                <a:tc>
                  <a:txBody>
                    <a:bodyPr/>
                    <a:lstStyle/>
                    <a:p>
                      <a:endParaRPr lang="en-US" sz="1200"/>
                    </a:p>
                  </a:txBody>
                  <a:tcPr/>
                </a:tc>
                <a:tc>
                  <a:txBody>
                    <a:bodyPr/>
                    <a:lstStyle/>
                    <a:p>
                      <a:endParaRPr lang="en-US" sz="1200"/>
                    </a:p>
                  </a:txBody>
                  <a:tcPr/>
                </a:tc>
                <a:tc>
                  <a:txBody>
                    <a:bodyPr/>
                    <a:lstStyle/>
                    <a:p>
                      <a:endParaRPr lang="en-US" sz="1200" dirty="0"/>
                    </a:p>
                  </a:txBody>
                  <a:tcPr/>
                </a:tc>
                <a:tc>
                  <a:txBody>
                    <a:bodyPr/>
                    <a:lstStyle/>
                    <a:p>
                      <a:r>
                        <a:rPr lang="en-US" sz="1200" dirty="0"/>
                        <a:t>2019</a:t>
                      </a:r>
                    </a:p>
                  </a:txBody>
                  <a:tcPr/>
                </a:tc>
                <a:tc>
                  <a:txBody>
                    <a:bodyPr/>
                    <a:lstStyle/>
                    <a:p>
                      <a:endParaRPr lang="en-US" sz="1200"/>
                    </a:p>
                  </a:txBody>
                  <a:tcPr/>
                </a:tc>
                <a:tc>
                  <a:txBody>
                    <a:bodyPr/>
                    <a:lstStyle/>
                    <a:p>
                      <a:endParaRPr lang="en-US" sz="1200"/>
                    </a:p>
                  </a:txBody>
                  <a:tcPr/>
                </a:tc>
                <a:extLst>
                  <a:ext uri="{0D108BD9-81ED-4DB2-BD59-A6C34878D82A}">
                    <a16:rowId xmlns:a16="http://schemas.microsoft.com/office/drawing/2014/main" val="2969033984"/>
                  </a:ext>
                </a:extLst>
              </a:tr>
              <a:tr h="336764">
                <a:tc>
                  <a:txBody>
                    <a:bodyPr/>
                    <a:lstStyle/>
                    <a:p>
                      <a:r>
                        <a:rPr lang="en-US" sz="1200" dirty="0"/>
                        <a:t>PNG</a:t>
                      </a:r>
                    </a:p>
                  </a:txBody>
                  <a:tcPr/>
                </a:tc>
                <a:tc>
                  <a:txBody>
                    <a:bodyPr/>
                    <a:lstStyle/>
                    <a:p>
                      <a:r>
                        <a:rPr lang="en-US" sz="1200" dirty="0"/>
                        <a:t>2000</a:t>
                      </a:r>
                    </a:p>
                  </a:txBody>
                  <a:tcPr/>
                </a:tc>
                <a:tc>
                  <a:txBody>
                    <a:bodyPr/>
                    <a:lstStyle/>
                    <a:p>
                      <a:r>
                        <a:rPr lang="en-US" sz="1200" dirty="0"/>
                        <a:t>1976</a:t>
                      </a:r>
                    </a:p>
                  </a:txBody>
                  <a:tcPr/>
                </a:tc>
                <a:tc>
                  <a:txBody>
                    <a:bodyPr/>
                    <a:lstStyle/>
                    <a:p>
                      <a:r>
                        <a:rPr lang="en-US" sz="1200" dirty="0"/>
                        <a:t>1976</a:t>
                      </a:r>
                    </a:p>
                  </a:txBody>
                  <a:tcPr/>
                </a:tc>
                <a:tc>
                  <a:txBody>
                    <a:bodyPr/>
                    <a:lstStyle/>
                    <a:p>
                      <a:endParaRPr lang="en-US" sz="1200" dirty="0"/>
                    </a:p>
                  </a:txBody>
                  <a:tcPr/>
                </a:tc>
                <a:tc>
                  <a:txBody>
                    <a:bodyPr/>
                    <a:lstStyle/>
                    <a:p>
                      <a:r>
                        <a:rPr lang="en-US" sz="1200" dirty="0"/>
                        <a:t>1976</a:t>
                      </a:r>
                    </a:p>
                  </a:txBody>
                  <a:tcPr/>
                </a:tc>
                <a:tc>
                  <a:txBody>
                    <a:bodyPr/>
                    <a:lstStyle/>
                    <a:p>
                      <a:r>
                        <a:rPr lang="en-US" sz="1200" dirty="0"/>
                        <a:t>2000</a:t>
                      </a:r>
                    </a:p>
                  </a:txBody>
                  <a:tcPr/>
                </a:tc>
                <a:tc>
                  <a:txBody>
                    <a:bodyPr/>
                    <a:lstStyle/>
                    <a:p>
                      <a:r>
                        <a:rPr lang="en-US" sz="1200" dirty="0"/>
                        <a:t>2000</a:t>
                      </a:r>
                    </a:p>
                  </a:txBody>
                  <a:tcPr/>
                </a:tc>
                <a:tc>
                  <a:txBody>
                    <a:bodyPr/>
                    <a:lstStyle/>
                    <a:p>
                      <a:r>
                        <a:rPr lang="en-US" sz="1200" dirty="0"/>
                        <a:t>2000</a:t>
                      </a:r>
                    </a:p>
                  </a:txBody>
                  <a:tcPr/>
                </a:tc>
                <a:tc>
                  <a:txBody>
                    <a:bodyPr/>
                    <a:lstStyle/>
                    <a:p>
                      <a:r>
                        <a:rPr lang="en-US" sz="1200" dirty="0"/>
                        <a:t>2000</a:t>
                      </a:r>
                    </a:p>
                  </a:txBody>
                  <a:tcPr/>
                </a:tc>
                <a:tc>
                  <a:txBody>
                    <a:bodyPr/>
                    <a:lstStyle/>
                    <a:p>
                      <a:endParaRPr lang="en-US" sz="1200" dirty="0"/>
                    </a:p>
                  </a:txBody>
                  <a:tcPr/>
                </a:tc>
                <a:tc>
                  <a:txBody>
                    <a:bodyPr/>
                    <a:lstStyle/>
                    <a:p>
                      <a:endParaRPr lang="en-US" sz="1200"/>
                    </a:p>
                  </a:txBody>
                  <a:tcPr/>
                </a:tc>
                <a:extLst>
                  <a:ext uri="{0D108BD9-81ED-4DB2-BD59-A6C34878D82A}">
                    <a16:rowId xmlns:a16="http://schemas.microsoft.com/office/drawing/2014/main" val="233591425"/>
                  </a:ext>
                </a:extLst>
              </a:tr>
              <a:tr h="360891">
                <a:tc>
                  <a:txBody>
                    <a:bodyPr/>
                    <a:lstStyle/>
                    <a:p>
                      <a:r>
                        <a:rPr lang="en-US" sz="1200" dirty="0"/>
                        <a:t>Samoa</a:t>
                      </a:r>
                    </a:p>
                  </a:txBody>
                  <a:tcPr/>
                </a:tc>
                <a:tc>
                  <a:txBody>
                    <a:bodyPr/>
                    <a:lstStyle/>
                    <a:p>
                      <a:r>
                        <a:rPr lang="en-US" sz="1200" dirty="0"/>
                        <a:t>2008</a:t>
                      </a:r>
                    </a:p>
                  </a:txBody>
                  <a:tcPr/>
                </a:tc>
                <a:tc>
                  <a:txBody>
                    <a:bodyPr/>
                    <a:lstStyle/>
                    <a:p>
                      <a:r>
                        <a:rPr lang="en-US" sz="1200" dirty="0"/>
                        <a:t>2008</a:t>
                      </a:r>
                    </a:p>
                  </a:txBody>
                  <a:tcPr/>
                </a:tc>
                <a:tc>
                  <a:txBody>
                    <a:bodyPr/>
                    <a:lstStyle/>
                    <a:p>
                      <a:r>
                        <a:rPr lang="en-US" sz="1200" dirty="0"/>
                        <a:t>2008</a:t>
                      </a:r>
                    </a:p>
                  </a:txBody>
                  <a:tcPr/>
                </a:tc>
                <a:tc>
                  <a:txBody>
                    <a:bodyPr/>
                    <a:lstStyle/>
                    <a:p>
                      <a:endParaRPr lang="en-US" sz="1200"/>
                    </a:p>
                  </a:txBody>
                  <a:tcPr/>
                </a:tc>
                <a:tc>
                  <a:txBody>
                    <a:bodyPr/>
                    <a:lstStyle/>
                    <a:p>
                      <a:r>
                        <a:rPr lang="en-US" sz="1200" dirty="0"/>
                        <a:t>2008</a:t>
                      </a:r>
                    </a:p>
                  </a:txBody>
                  <a:tcPr/>
                </a:tc>
                <a:tc>
                  <a:txBody>
                    <a:bodyPr/>
                    <a:lstStyle/>
                    <a:p>
                      <a:r>
                        <a:rPr lang="en-US" sz="1200" dirty="0"/>
                        <a:t>2008</a:t>
                      </a:r>
                    </a:p>
                  </a:txBody>
                  <a:tcPr/>
                </a:tc>
                <a:tc>
                  <a:txBody>
                    <a:bodyPr/>
                    <a:lstStyle/>
                    <a:p>
                      <a:r>
                        <a:rPr lang="en-US" sz="1200" dirty="0"/>
                        <a:t>2008</a:t>
                      </a:r>
                    </a:p>
                  </a:txBody>
                  <a:tcPr/>
                </a:tc>
                <a:tc>
                  <a:txBody>
                    <a:bodyPr/>
                    <a:lstStyle/>
                    <a:p>
                      <a:r>
                        <a:rPr lang="en-US" sz="1200" dirty="0"/>
                        <a:t>2008</a:t>
                      </a:r>
                    </a:p>
                  </a:txBody>
                  <a:tcPr/>
                </a:tc>
                <a:tc>
                  <a:txBody>
                    <a:bodyPr/>
                    <a:lstStyle/>
                    <a:p>
                      <a:r>
                        <a:rPr lang="en-US" sz="1200" dirty="0"/>
                        <a:t>2008</a:t>
                      </a:r>
                    </a:p>
                  </a:txBody>
                  <a:tcPr/>
                </a:tc>
                <a:tc>
                  <a:txBody>
                    <a:bodyPr/>
                    <a:lstStyle/>
                    <a:p>
                      <a:endParaRPr lang="en-US" sz="1200"/>
                    </a:p>
                  </a:txBody>
                  <a:tcPr/>
                </a:tc>
                <a:tc>
                  <a:txBody>
                    <a:bodyPr/>
                    <a:lstStyle/>
                    <a:p>
                      <a:endParaRPr lang="en-US" sz="1200"/>
                    </a:p>
                  </a:txBody>
                  <a:tcPr/>
                </a:tc>
                <a:extLst>
                  <a:ext uri="{0D108BD9-81ED-4DB2-BD59-A6C34878D82A}">
                    <a16:rowId xmlns:a16="http://schemas.microsoft.com/office/drawing/2014/main" val="3924780561"/>
                  </a:ext>
                </a:extLst>
              </a:tr>
              <a:tr h="509669">
                <a:tc>
                  <a:txBody>
                    <a:bodyPr/>
                    <a:lstStyle/>
                    <a:p>
                      <a:r>
                        <a:rPr lang="en-US" sz="1200" dirty="0"/>
                        <a:t>Solomon Islands</a:t>
                      </a:r>
                    </a:p>
                  </a:txBody>
                  <a:tcPr/>
                </a:tc>
                <a:tc>
                  <a:txBody>
                    <a:bodyPr/>
                    <a:lstStyle/>
                    <a:p>
                      <a:r>
                        <a:rPr lang="en-US" sz="1200" dirty="0"/>
                        <a:t>2012</a:t>
                      </a:r>
                    </a:p>
                  </a:txBody>
                  <a:tcPr/>
                </a:tc>
                <a:tc>
                  <a:txBody>
                    <a:bodyPr/>
                    <a:lstStyle/>
                    <a:p>
                      <a:r>
                        <a:rPr lang="en-US" sz="1200" dirty="0"/>
                        <a:t>2012</a:t>
                      </a:r>
                    </a:p>
                  </a:txBody>
                  <a:tcPr/>
                </a:tc>
                <a:tc>
                  <a:txBody>
                    <a:bodyPr/>
                    <a:lstStyle/>
                    <a:p>
                      <a:r>
                        <a:rPr lang="en-US" sz="1200" dirty="0"/>
                        <a:t>1985</a:t>
                      </a:r>
                    </a:p>
                  </a:txBody>
                  <a:tcPr/>
                </a:tc>
                <a:tc>
                  <a:txBody>
                    <a:bodyPr/>
                    <a:lstStyle/>
                    <a:p>
                      <a:endParaRPr lang="en-US" sz="1200" dirty="0"/>
                    </a:p>
                  </a:txBody>
                  <a:tcPr/>
                </a:tc>
                <a:tc>
                  <a:txBody>
                    <a:bodyPr/>
                    <a:lstStyle/>
                    <a:p>
                      <a:r>
                        <a:rPr lang="en-US" sz="1200" dirty="0"/>
                        <a:t>2012</a:t>
                      </a:r>
                    </a:p>
                  </a:txBody>
                  <a:tcPr/>
                </a:tc>
                <a:tc>
                  <a:txBody>
                    <a:bodyPr/>
                    <a:lstStyle/>
                    <a:p>
                      <a:r>
                        <a:rPr lang="en-US" sz="1200" dirty="0"/>
                        <a:t>2012</a:t>
                      </a:r>
                    </a:p>
                  </a:txBody>
                  <a:tcPr/>
                </a:tc>
                <a:tc>
                  <a:txBody>
                    <a:bodyPr/>
                    <a:lstStyle/>
                    <a:p>
                      <a:r>
                        <a:rPr lang="en-US" sz="1200" dirty="0"/>
                        <a:t>2012</a:t>
                      </a:r>
                    </a:p>
                  </a:txBody>
                  <a:tcPr/>
                </a:tc>
                <a:tc>
                  <a:txBody>
                    <a:bodyPr/>
                    <a:lstStyle/>
                    <a:p>
                      <a:r>
                        <a:rPr lang="en-US" sz="1200" dirty="0"/>
                        <a:t>2013</a:t>
                      </a:r>
                    </a:p>
                  </a:txBody>
                  <a:tcPr/>
                </a:tc>
                <a:tc>
                  <a:txBody>
                    <a:bodyPr/>
                    <a:lstStyle/>
                    <a:p>
                      <a:r>
                        <a:rPr lang="en-US" sz="1200" dirty="0"/>
                        <a:t>2012</a:t>
                      </a:r>
                    </a:p>
                  </a:txBody>
                  <a:tcPr/>
                </a:tc>
                <a:tc>
                  <a:txBody>
                    <a:bodyPr/>
                    <a:lstStyle/>
                    <a:p>
                      <a:endParaRPr lang="en-US" sz="1200" dirty="0"/>
                    </a:p>
                  </a:txBody>
                  <a:tcPr/>
                </a:tc>
                <a:tc>
                  <a:txBody>
                    <a:bodyPr/>
                    <a:lstStyle/>
                    <a:p>
                      <a:endParaRPr lang="en-US" sz="1200" dirty="0"/>
                    </a:p>
                  </a:txBody>
                  <a:tcPr/>
                </a:tc>
                <a:extLst>
                  <a:ext uri="{0D108BD9-81ED-4DB2-BD59-A6C34878D82A}">
                    <a16:rowId xmlns:a16="http://schemas.microsoft.com/office/drawing/2014/main" val="3067151760"/>
                  </a:ext>
                </a:extLst>
              </a:tr>
              <a:tr h="336764">
                <a:tc>
                  <a:txBody>
                    <a:bodyPr/>
                    <a:lstStyle/>
                    <a:p>
                      <a:r>
                        <a:rPr lang="en-US" sz="1200" dirty="0"/>
                        <a:t>Tonga</a:t>
                      </a:r>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dirty="0"/>
                    </a:p>
                  </a:txBody>
                  <a:tcPr/>
                </a:tc>
                <a:tc>
                  <a:txBody>
                    <a:bodyPr/>
                    <a:lstStyle/>
                    <a:p>
                      <a:endParaRPr lang="en-US" sz="1200" dirty="0"/>
                    </a:p>
                  </a:txBody>
                  <a:tcPr/>
                </a:tc>
                <a:tc>
                  <a:txBody>
                    <a:bodyPr/>
                    <a:lstStyle/>
                    <a:p>
                      <a:endParaRPr lang="en-US" sz="1200"/>
                    </a:p>
                  </a:txBody>
                  <a:tcPr/>
                </a:tc>
                <a:tc>
                  <a:txBody>
                    <a:bodyPr/>
                    <a:lstStyle/>
                    <a:p>
                      <a:endParaRPr lang="en-US" sz="1200"/>
                    </a:p>
                  </a:txBody>
                  <a:tcPr/>
                </a:tc>
                <a:tc>
                  <a:txBody>
                    <a:bodyPr/>
                    <a:lstStyle/>
                    <a:p>
                      <a:r>
                        <a:rPr lang="en-US" sz="1200" dirty="0"/>
                        <a:t>2020</a:t>
                      </a:r>
                    </a:p>
                  </a:txBody>
                  <a:tcPr/>
                </a:tc>
                <a:tc>
                  <a:txBody>
                    <a:bodyPr/>
                    <a:lstStyle/>
                    <a:p>
                      <a:endParaRPr lang="en-US" sz="1200"/>
                    </a:p>
                  </a:txBody>
                  <a:tcPr/>
                </a:tc>
                <a:tc>
                  <a:txBody>
                    <a:bodyPr/>
                    <a:lstStyle/>
                    <a:p>
                      <a:endParaRPr lang="en-US" sz="1200" dirty="0"/>
                    </a:p>
                  </a:txBody>
                  <a:tcPr/>
                </a:tc>
                <a:extLst>
                  <a:ext uri="{0D108BD9-81ED-4DB2-BD59-A6C34878D82A}">
                    <a16:rowId xmlns:a16="http://schemas.microsoft.com/office/drawing/2014/main" val="2635994562"/>
                  </a:ext>
                </a:extLst>
              </a:tr>
              <a:tr h="336764">
                <a:tc>
                  <a:txBody>
                    <a:bodyPr/>
                    <a:lstStyle/>
                    <a:p>
                      <a:r>
                        <a:rPr lang="en-US" sz="1200" dirty="0"/>
                        <a:t>Tuvalu</a:t>
                      </a:r>
                    </a:p>
                  </a:txBody>
                  <a:tcPr/>
                </a:tc>
                <a:tc>
                  <a:txBody>
                    <a:bodyPr/>
                    <a:lstStyle/>
                    <a:p>
                      <a:endParaRPr lang="en-US" sz="1200" dirty="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dirty="0"/>
                    </a:p>
                  </a:txBody>
                  <a:tcPr/>
                </a:tc>
                <a:tc>
                  <a:txBody>
                    <a:bodyPr/>
                    <a:lstStyle/>
                    <a:p>
                      <a:endParaRPr lang="en-US" sz="1200" dirty="0"/>
                    </a:p>
                  </a:txBody>
                  <a:tcPr/>
                </a:tc>
                <a:tc>
                  <a:txBody>
                    <a:bodyPr/>
                    <a:lstStyle/>
                    <a:p>
                      <a:endParaRPr lang="en-US" sz="1200"/>
                    </a:p>
                  </a:txBody>
                  <a:tcPr/>
                </a:tc>
                <a:tc>
                  <a:txBody>
                    <a:bodyPr/>
                    <a:lstStyle/>
                    <a:p>
                      <a:endParaRPr lang="en-US" sz="1200"/>
                    </a:p>
                  </a:txBody>
                  <a:tcPr/>
                </a:tc>
                <a:tc>
                  <a:txBody>
                    <a:bodyPr/>
                    <a:lstStyle/>
                    <a:p>
                      <a:r>
                        <a:rPr lang="en-US" sz="1200" dirty="0"/>
                        <a:t>2019</a:t>
                      </a:r>
                    </a:p>
                  </a:txBody>
                  <a:tcPr/>
                </a:tc>
                <a:tc>
                  <a:txBody>
                    <a:bodyPr/>
                    <a:lstStyle/>
                    <a:p>
                      <a:endParaRPr lang="en-US" sz="1200"/>
                    </a:p>
                  </a:txBody>
                  <a:tcPr/>
                </a:tc>
                <a:tc>
                  <a:txBody>
                    <a:bodyPr/>
                    <a:lstStyle/>
                    <a:p>
                      <a:endParaRPr lang="en-US" sz="1200" dirty="0"/>
                    </a:p>
                  </a:txBody>
                  <a:tcPr/>
                </a:tc>
                <a:extLst>
                  <a:ext uri="{0D108BD9-81ED-4DB2-BD59-A6C34878D82A}">
                    <a16:rowId xmlns:a16="http://schemas.microsoft.com/office/drawing/2014/main" val="555323371"/>
                  </a:ext>
                </a:extLst>
              </a:tr>
              <a:tr h="336764">
                <a:tc>
                  <a:txBody>
                    <a:bodyPr/>
                    <a:lstStyle/>
                    <a:p>
                      <a:r>
                        <a:rPr lang="en-US" sz="1200" dirty="0"/>
                        <a:t>Vanuatu</a:t>
                      </a:r>
                    </a:p>
                  </a:txBody>
                  <a:tcPr/>
                </a:tc>
                <a:tc>
                  <a:txBody>
                    <a:bodyPr/>
                    <a:lstStyle/>
                    <a:p>
                      <a:r>
                        <a:rPr lang="en-US" sz="1200" dirty="0"/>
                        <a:t>2006</a:t>
                      </a:r>
                    </a:p>
                  </a:txBody>
                  <a:tcPr/>
                </a:tc>
                <a:tc>
                  <a:txBody>
                    <a:bodyPr/>
                    <a:lstStyle/>
                    <a:p>
                      <a:r>
                        <a:rPr lang="en-US" sz="1200" dirty="0"/>
                        <a:t>2006</a:t>
                      </a:r>
                    </a:p>
                  </a:txBody>
                  <a:tcPr/>
                </a:tc>
                <a:tc>
                  <a:txBody>
                    <a:bodyPr/>
                    <a:lstStyle/>
                    <a:p>
                      <a:r>
                        <a:rPr lang="en-US" sz="1200" dirty="0"/>
                        <a:t>2006</a:t>
                      </a:r>
                    </a:p>
                  </a:txBody>
                  <a:tcPr/>
                </a:tc>
                <a:tc>
                  <a:txBody>
                    <a:bodyPr/>
                    <a:lstStyle/>
                    <a:p>
                      <a:endParaRPr lang="en-US" sz="1200" dirty="0"/>
                    </a:p>
                  </a:txBody>
                  <a:tcPr/>
                </a:tc>
                <a:tc>
                  <a:txBody>
                    <a:bodyPr/>
                    <a:lstStyle/>
                    <a:p>
                      <a:r>
                        <a:rPr lang="en-US" sz="1200" dirty="0"/>
                        <a:t>2006</a:t>
                      </a:r>
                    </a:p>
                  </a:txBody>
                  <a:tcPr/>
                </a:tc>
                <a:tc>
                  <a:txBody>
                    <a:bodyPr/>
                    <a:lstStyle/>
                    <a:p>
                      <a:r>
                        <a:rPr lang="en-US" sz="1200" dirty="0"/>
                        <a:t>2006</a:t>
                      </a:r>
                    </a:p>
                  </a:txBody>
                  <a:tcPr/>
                </a:tc>
                <a:tc>
                  <a:txBody>
                    <a:bodyPr/>
                    <a:lstStyle/>
                    <a:p>
                      <a:r>
                        <a:rPr lang="en-US" sz="1200" dirty="0"/>
                        <a:t>2006</a:t>
                      </a:r>
                    </a:p>
                  </a:txBody>
                  <a:tcPr/>
                </a:tc>
                <a:tc>
                  <a:txBody>
                    <a:bodyPr/>
                    <a:lstStyle/>
                    <a:p>
                      <a:r>
                        <a:rPr lang="en-US" sz="1200" dirty="0"/>
                        <a:t>2019</a:t>
                      </a:r>
                    </a:p>
                  </a:txBody>
                  <a:tcPr/>
                </a:tc>
                <a:tc>
                  <a:txBody>
                    <a:bodyPr/>
                    <a:lstStyle/>
                    <a:p>
                      <a:r>
                        <a:rPr lang="en-US" sz="1200" dirty="0"/>
                        <a:t>2006</a:t>
                      </a:r>
                    </a:p>
                  </a:txBody>
                  <a:tcPr/>
                </a:tc>
                <a:tc>
                  <a:txBody>
                    <a:bodyPr/>
                    <a:lstStyle/>
                    <a:p>
                      <a:endParaRPr lang="en-US" sz="1200"/>
                    </a:p>
                  </a:txBody>
                  <a:tcPr/>
                </a:tc>
                <a:tc>
                  <a:txBody>
                    <a:bodyPr/>
                    <a:lstStyle/>
                    <a:p>
                      <a:endParaRPr lang="en-US" sz="1200" dirty="0"/>
                    </a:p>
                  </a:txBody>
                  <a:tcPr/>
                </a:tc>
                <a:extLst>
                  <a:ext uri="{0D108BD9-81ED-4DB2-BD59-A6C34878D82A}">
                    <a16:rowId xmlns:a16="http://schemas.microsoft.com/office/drawing/2014/main" val="260104079"/>
                  </a:ext>
                </a:extLst>
              </a:tr>
            </a:tbl>
          </a:graphicData>
        </a:graphic>
      </p:graphicFrame>
      <p:sp>
        <p:nvSpPr>
          <p:cNvPr id="4" name="Date Placeholder 3">
            <a:extLst>
              <a:ext uri="{FF2B5EF4-FFF2-40B4-BE49-F238E27FC236}">
                <a16:creationId xmlns:a16="http://schemas.microsoft.com/office/drawing/2014/main" id="{D00267C7-D782-314A-8E16-AAEC104BFD42}"/>
              </a:ext>
            </a:extLst>
          </p:cNvPr>
          <p:cNvSpPr>
            <a:spLocks noGrp="1"/>
          </p:cNvSpPr>
          <p:nvPr>
            <p:ph type="dt" sz="half" idx="10"/>
          </p:nvPr>
        </p:nvSpPr>
        <p:spPr/>
        <p:txBody>
          <a:bodyPr/>
          <a:lstStyle/>
          <a:p>
            <a:r>
              <a:rPr lang="en-GB"/>
              <a:t>Date: Monday / 01 / October / 2019</a:t>
            </a:r>
          </a:p>
        </p:txBody>
      </p:sp>
      <p:sp>
        <p:nvSpPr>
          <p:cNvPr id="5" name="Footer Placeholder 4">
            <a:extLst>
              <a:ext uri="{FF2B5EF4-FFF2-40B4-BE49-F238E27FC236}">
                <a16:creationId xmlns:a16="http://schemas.microsoft.com/office/drawing/2014/main" id="{DF212543-FC87-954C-BB93-B236E22D93BE}"/>
              </a:ext>
            </a:extLst>
          </p:cNvPr>
          <p:cNvSpPr>
            <a:spLocks noGrp="1"/>
          </p:cNvSpPr>
          <p:nvPr>
            <p:ph type="ftr" sz="quarter" idx="11"/>
          </p:nvPr>
        </p:nvSpPr>
        <p:spPr/>
        <p:txBody>
          <a:bodyPr/>
          <a:lstStyle/>
          <a:p>
            <a:r>
              <a:rPr lang="en-GB" dirty="0"/>
              <a:t>Advancing social justice, promoting decent work</a:t>
            </a:r>
          </a:p>
        </p:txBody>
      </p:sp>
      <p:sp>
        <p:nvSpPr>
          <p:cNvPr id="6" name="Slide Number Placeholder 5">
            <a:extLst>
              <a:ext uri="{FF2B5EF4-FFF2-40B4-BE49-F238E27FC236}">
                <a16:creationId xmlns:a16="http://schemas.microsoft.com/office/drawing/2014/main" id="{C64469FD-6767-BF48-8F0F-28E376A6511B}"/>
              </a:ext>
            </a:extLst>
          </p:cNvPr>
          <p:cNvSpPr>
            <a:spLocks noGrp="1"/>
          </p:cNvSpPr>
          <p:nvPr>
            <p:ph type="sldNum" sz="quarter" idx="12"/>
          </p:nvPr>
        </p:nvSpPr>
        <p:spPr/>
        <p:txBody>
          <a:bodyPr/>
          <a:lstStyle/>
          <a:p>
            <a:fld id="{856227C0-AD57-4F9B-BAE3-EEFB0D0EE427}" type="slidenum">
              <a:rPr lang="en-GB" smtClean="0"/>
              <a:t>10</a:t>
            </a:fld>
            <a:endParaRPr lang="en-GB"/>
          </a:p>
        </p:txBody>
      </p:sp>
    </p:spTree>
    <p:extLst>
      <p:ext uri="{BB962C8B-B14F-4D97-AF65-F5344CB8AC3E}">
        <p14:creationId xmlns:p14="http://schemas.microsoft.com/office/powerpoint/2010/main" val="4034275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F2D2F-E7EB-3748-A493-D5EDF30554EB}"/>
              </a:ext>
            </a:extLst>
          </p:cNvPr>
          <p:cNvSpPr>
            <a:spLocks noGrp="1"/>
          </p:cNvSpPr>
          <p:nvPr>
            <p:ph type="title"/>
          </p:nvPr>
        </p:nvSpPr>
        <p:spPr/>
        <p:txBody>
          <a:bodyPr/>
          <a:lstStyle/>
          <a:p>
            <a:r>
              <a:rPr lang="en-US" dirty="0"/>
              <a:t>Ratification of ILO Governance Conventions in the Pacific</a:t>
            </a:r>
          </a:p>
        </p:txBody>
      </p:sp>
      <p:graphicFrame>
        <p:nvGraphicFramePr>
          <p:cNvPr id="7" name="Table 7">
            <a:extLst>
              <a:ext uri="{FF2B5EF4-FFF2-40B4-BE49-F238E27FC236}">
                <a16:creationId xmlns:a16="http://schemas.microsoft.com/office/drawing/2014/main" id="{9918ED8B-9F8D-C245-8D0D-EE359B878C0A}"/>
              </a:ext>
            </a:extLst>
          </p:cNvPr>
          <p:cNvGraphicFramePr>
            <a:graphicFrameLocks noGrp="1"/>
          </p:cNvGraphicFramePr>
          <p:nvPr>
            <p:ph idx="1"/>
            <p:extLst>
              <p:ext uri="{D42A27DB-BD31-4B8C-83A1-F6EECF244321}">
                <p14:modId xmlns:p14="http://schemas.microsoft.com/office/powerpoint/2010/main" val="394919454"/>
              </p:ext>
            </p:extLst>
          </p:nvPr>
        </p:nvGraphicFramePr>
        <p:xfrm>
          <a:off x="490538" y="1832015"/>
          <a:ext cx="7835315" cy="4152139"/>
        </p:xfrm>
        <a:graphic>
          <a:graphicData uri="http://schemas.openxmlformats.org/drawingml/2006/table">
            <a:tbl>
              <a:tblPr firstRow="1" bandRow="1">
                <a:tableStyleId>{5C22544A-7EE6-4342-B048-85BDC9FD1C3A}</a:tableStyleId>
              </a:tblPr>
              <a:tblGrid>
                <a:gridCol w="1352418">
                  <a:extLst>
                    <a:ext uri="{9D8B030D-6E8A-4147-A177-3AD203B41FA5}">
                      <a16:colId xmlns:a16="http://schemas.microsoft.com/office/drawing/2014/main" val="324888908"/>
                    </a:ext>
                  </a:extLst>
                </a:gridCol>
                <a:gridCol w="1518626">
                  <a:extLst>
                    <a:ext uri="{9D8B030D-6E8A-4147-A177-3AD203B41FA5}">
                      <a16:colId xmlns:a16="http://schemas.microsoft.com/office/drawing/2014/main" val="3619408442"/>
                    </a:ext>
                  </a:extLst>
                </a:gridCol>
                <a:gridCol w="1249666">
                  <a:extLst>
                    <a:ext uri="{9D8B030D-6E8A-4147-A177-3AD203B41FA5}">
                      <a16:colId xmlns:a16="http://schemas.microsoft.com/office/drawing/2014/main" val="2900263173"/>
                    </a:ext>
                  </a:extLst>
                </a:gridCol>
                <a:gridCol w="1582147">
                  <a:extLst>
                    <a:ext uri="{9D8B030D-6E8A-4147-A177-3AD203B41FA5}">
                      <a16:colId xmlns:a16="http://schemas.microsoft.com/office/drawing/2014/main" val="2034347054"/>
                    </a:ext>
                  </a:extLst>
                </a:gridCol>
                <a:gridCol w="2132458">
                  <a:extLst>
                    <a:ext uri="{9D8B030D-6E8A-4147-A177-3AD203B41FA5}">
                      <a16:colId xmlns:a16="http://schemas.microsoft.com/office/drawing/2014/main" val="3781821415"/>
                    </a:ext>
                  </a:extLst>
                </a:gridCol>
              </a:tblGrid>
              <a:tr h="529274">
                <a:tc>
                  <a:txBody>
                    <a:bodyPr/>
                    <a:lstStyle/>
                    <a:p>
                      <a:endParaRPr lang="en-US" sz="1200" dirty="0"/>
                    </a:p>
                  </a:txBody>
                  <a:tcPr/>
                </a:tc>
                <a:tc gridSpan="2">
                  <a:txBody>
                    <a:bodyPr/>
                    <a:lstStyle/>
                    <a:p>
                      <a:pPr algn="ctr"/>
                      <a:r>
                        <a:rPr lang="en-US" sz="1200" dirty="0"/>
                        <a:t>Labour Inspection</a:t>
                      </a:r>
                    </a:p>
                  </a:txBody>
                  <a:tcPr/>
                </a:tc>
                <a:tc hMerge="1">
                  <a:txBody>
                    <a:bodyPr/>
                    <a:lstStyle/>
                    <a:p>
                      <a:pPr algn="ctr"/>
                      <a:endParaRPr lang="en-US" sz="1200" dirty="0"/>
                    </a:p>
                  </a:txBody>
                  <a:tcPr/>
                </a:tc>
                <a:tc>
                  <a:txBody>
                    <a:bodyPr/>
                    <a:lstStyle/>
                    <a:p>
                      <a:pPr algn="ctr"/>
                      <a:r>
                        <a:rPr lang="en-US" sz="1200" dirty="0"/>
                        <a:t>Employment Policy</a:t>
                      </a:r>
                    </a:p>
                  </a:txBody>
                  <a:tcPr/>
                </a:tc>
                <a:tc>
                  <a:txBody>
                    <a:bodyPr/>
                    <a:lstStyle/>
                    <a:p>
                      <a:pPr algn="ctr"/>
                      <a:r>
                        <a:rPr lang="en-US" sz="1200" dirty="0"/>
                        <a:t>Tripartite Consultation</a:t>
                      </a:r>
                    </a:p>
                  </a:txBody>
                  <a:tcPr/>
                </a:tc>
                <a:extLst>
                  <a:ext uri="{0D108BD9-81ED-4DB2-BD59-A6C34878D82A}">
                    <a16:rowId xmlns:a16="http://schemas.microsoft.com/office/drawing/2014/main" val="2872556752"/>
                  </a:ext>
                </a:extLst>
              </a:tr>
              <a:tr h="305528">
                <a:tc>
                  <a:txBody>
                    <a:bodyPr/>
                    <a:lstStyle/>
                    <a:p>
                      <a:endParaRPr lang="en-US" sz="1200" dirty="0"/>
                    </a:p>
                  </a:txBody>
                  <a:tcPr/>
                </a:tc>
                <a:tc>
                  <a:txBody>
                    <a:bodyPr/>
                    <a:lstStyle/>
                    <a:p>
                      <a:pPr algn="ctr"/>
                      <a:r>
                        <a:rPr lang="en-US" sz="1200" b="1" dirty="0"/>
                        <a:t>C081</a:t>
                      </a:r>
                    </a:p>
                  </a:txBody>
                  <a:tcPr/>
                </a:tc>
                <a:tc>
                  <a:txBody>
                    <a:bodyPr/>
                    <a:lstStyle/>
                    <a:p>
                      <a:pPr algn="ctr"/>
                      <a:r>
                        <a:rPr lang="en-US" sz="1200" b="1" dirty="0"/>
                        <a:t>C129</a:t>
                      </a:r>
                    </a:p>
                  </a:txBody>
                  <a:tcPr/>
                </a:tc>
                <a:tc>
                  <a:txBody>
                    <a:bodyPr/>
                    <a:lstStyle/>
                    <a:p>
                      <a:pPr algn="ctr"/>
                      <a:r>
                        <a:rPr lang="en-US" sz="1200" b="1" dirty="0"/>
                        <a:t>C122</a:t>
                      </a:r>
                    </a:p>
                  </a:txBody>
                  <a:tcPr/>
                </a:tc>
                <a:tc>
                  <a:txBody>
                    <a:bodyPr/>
                    <a:lstStyle/>
                    <a:p>
                      <a:pPr algn="ctr"/>
                      <a:r>
                        <a:rPr lang="en-US" sz="1200" b="1" dirty="0"/>
                        <a:t>144</a:t>
                      </a:r>
                    </a:p>
                  </a:txBody>
                  <a:tcPr/>
                </a:tc>
                <a:extLst>
                  <a:ext uri="{0D108BD9-81ED-4DB2-BD59-A6C34878D82A}">
                    <a16:rowId xmlns:a16="http://schemas.microsoft.com/office/drawing/2014/main" val="4292383300"/>
                  </a:ext>
                </a:extLst>
              </a:tr>
              <a:tr h="259885">
                <a:tc>
                  <a:txBody>
                    <a:bodyPr/>
                    <a:lstStyle/>
                    <a:p>
                      <a:r>
                        <a:rPr lang="en-US" sz="1200" dirty="0"/>
                        <a:t>Cook Islands</a:t>
                      </a:r>
                    </a:p>
                  </a:txBody>
                  <a:tcPr/>
                </a:tc>
                <a:tc>
                  <a:txBody>
                    <a:bodyPr/>
                    <a:lstStyle/>
                    <a:p>
                      <a:pPr algn="ctr"/>
                      <a:endParaRPr lang="en-US" sz="1200" dirty="0"/>
                    </a:p>
                  </a:txBody>
                  <a:tcPr/>
                </a:tc>
                <a:tc>
                  <a:txBody>
                    <a:bodyPr/>
                    <a:lstStyle/>
                    <a:p>
                      <a:pPr algn="ctr"/>
                      <a:endParaRPr lang="en-US" sz="1200"/>
                    </a:p>
                  </a:txBody>
                  <a:tcPr/>
                </a:tc>
                <a:tc>
                  <a:txBody>
                    <a:bodyPr/>
                    <a:lstStyle/>
                    <a:p>
                      <a:pPr algn="ctr"/>
                      <a:endParaRPr lang="en-US" sz="1200" dirty="0"/>
                    </a:p>
                  </a:txBody>
                  <a:tcPr/>
                </a:tc>
                <a:tc>
                  <a:txBody>
                    <a:bodyPr/>
                    <a:lstStyle/>
                    <a:p>
                      <a:pPr algn="ctr"/>
                      <a:r>
                        <a:rPr lang="en-US" sz="1200" dirty="0"/>
                        <a:t>2018</a:t>
                      </a:r>
                    </a:p>
                  </a:txBody>
                  <a:tcPr/>
                </a:tc>
                <a:extLst>
                  <a:ext uri="{0D108BD9-81ED-4DB2-BD59-A6C34878D82A}">
                    <a16:rowId xmlns:a16="http://schemas.microsoft.com/office/drawing/2014/main" val="2694031029"/>
                  </a:ext>
                </a:extLst>
              </a:tr>
              <a:tr h="259885">
                <a:tc>
                  <a:txBody>
                    <a:bodyPr/>
                    <a:lstStyle/>
                    <a:p>
                      <a:r>
                        <a:rPr lang="en-US" sz="1200" dirty="0"/>
                        <a:t>Fiji</a:t>
                      </a:r>
                    </a:p>
                  </a:txBody>
                  <a:tcPr/>
                </a:tc>
                <a:tc>
                  <a:txBody>
                    <a:bodyPr/>
                    <a:lstStyle/>
                    <a:p>
                      <a:pPr algn="ctr"/>
                      <a:r>
                        <a:rPr lang="en-US" sz="1200" dirty="0"/>
                        <a:t>2008</a:t>
                      </a:r>
                    </a:p>
                  </a:txBody>
                  <a:tcPr/>
                </a:tc>
                <a:tc>
                  <a:txBody>
                    <a:bodyPr/>
                    <a:lstStyle/>
                    <a:p>
                      <a:pPr algn="ctr"/>
                      <a:r>
                        <a:rPr lang="en-US" sz="1200" dirty="0"/>
                        <a:t>2010</a:t>
                      </a:r>
                    </a:p>
                  </a:txBody>
                  <a:tcPr/>
                </a:tc>
                <a:tc>
                  <a:txBody>
                    <a:bodyPr/>
                    <a:lstStyle/>
                    <a:p>
                      <a:pPr algn="ctr"/>
                      <a:r>
                        <a:rPr lang="en-US" sz="1200" dirty="0"/>
                        <a:t>2010</a:t>
                      </a:r>
                    </a:p>
                  </a:txBody>
                  <a:tcPr/>
                </a:tc>
                <a:tc>
                  <a:txBody>
                    <a:bodyPr/>
                    <a:lstStyle/>
                    <a:p>
                      <a:pPr algn="ctr"/>
                      <a:r>
                        <a:rPr lang="en-US" sz="1200" dirty="0"/>
                        <a:t>1998</a:t>
                      </a:r>
                    </a:p>
                  </a:txBody>
                  <a:tcPr/>
                </a:tc>
                <a:extLst>
                  <a:ext uri="{0D108BD9-81ED-4DB2-BD59-A6C34878D82A}">
                    <a16:rowId xmlns:a16="http://schemas.microsoft.com/office/drawing/2014/main" val="1588856987"/>
                  </a:ext>
                </a:extLst>
              </a:tr>
              <a:tr h="278465">
                <a:tc>
                  <a:txBody>
                    <a:bodyPr/>
                    <a:lstStyle/>
                    <a:p>
                      <a:r>
                        <a:rPr lang="en-US" sz="1200" dirty="0"/>
                        <a:t>Kiribati</a:t>
                      </a:r>
                    </a:p>
                  </a:txBody>
                  <a:tcPr/>
                </a:tc>
                <a:tc>
                  <a:txBody>
                    <a:bodyPr/>
                    <a:lstStyle/>
                    <a:p>
                      <a:pPr algn="ctr"/>
                      <a:endParaRPr lang="en-US" sz="1200" dirty="0"/>
                    </a:p>
                  </a:txBody>
                  <a:tcPr/>
                </a:tc>
                <a:tc>
                  <a:txBody>
                    <a:bodyPr/>
                    <a:lstStyle/>
                    <a:p>
                      <a:pPr algn="ctr"/>
                      <a:endParaRPr lang="en-US" sz="1200" dirty="0"/>
                    </a:p>
                  </a:txBody>
                  <a:tcPr/>
                </a:tc>
                <a:tc>
                  <a:txBody>
                    <a:bodyPr/>
                    <a:lstStyle/>
                    <a:p>
                      <a:pPr algn="ctr"/>
                      <a:r>
                        <a:rPr lang="en-US" sz="1200" dirty="0"/>
                        <a:t>2000</a:t>
                      </a:r>
                    </a:p>
                  </a:txBody>
                  <a:tcPr/>
                </a:tc>
                <a:tc>
                  <a:txBody>
                    <a:bodyPr/>
                    <a:lstStyle/>
                    <a:p>
                      <a:pPr algn="ctr"/>
                      <a:r>
                        <a:rPr lang="en-US" sz="1200" dirty="0"/>
                        <a:t>2009</a:t>
                      </a:r>
                    </a:p>
                  </a:txBody>
                  <a:tcPr/>
                </a:tc>
                <a:extLst>
                  <a:ext uri="{0D108BD9-81ED-4DB2-BD59-A6C34878D82A}">
                    <a16:rowId xmlns:a16="http://schemas.microsoft.com/office/drawing/2014/main" val="523945235"/>
                  </a:ext>
                </a:extLst>
              </a:tr>
              <a:tr h="378052">
                <a:tc>
                  <a:txBody>
                    <a:bodyPr/>
                    <a:lstStyle/>
                    <a:p>
                      <a:r>
                        <a:rPr lang="en-US" sz="1200" dirty="0"/>
                        <a:t>Marshall Islands</a:t>
                      </a:r>
                    </a:p>
                  </a:txBody>
                  <a:tcPr/>
                </a:tc>
                <a:tc>
                  <a:txBody>
                    <a:bodyPr/>
                    <a:lstStyle/>
                    <a:p>
                      <a:pPr algn="ctr"/>
                      <a:endParaRPr lang="en-US" sz="1200" dirty="0">
                        <a:highlight>
                          <a:srgbClr val="FFFF00"/>
                        </a:highlight>
                      </a:endParaRPr>
                    </a:p>
                  </a:txBody>
                  <a:tcPr/>
                </a:tc>
                <a:tc>
                  <a:txBody>
                    <a:bodyPr/>
                    <a:lstStyle/>
                    <a:p>
                      <a:pPr algn="ctr"/>
                      <a:endParaRPr lang="en-US" sz="1200" dirty="0">
                        <a:highlight>
                          <a:srgbClr val="FFFF00"/>
                        </a:highlight>
                      </a:endParaRPr>
                    </a:p>
                  </a:txBody>
                  <a:tcPr/>
                </a:tc>
                <a:tc>
                  <a:txBody>
                    <a:bodyPr/>
                    <a:lstStyle/>
                    <a:p>
                      <a:pPr algn="ctr"/>
                      <a:endParaRPr lang="en-US" sz="1200" dirty="0">
                        <a:highlight>
                          <a:srgbClr val="FFFF00"/>
                        </a:highlight>
                      </a:endParaRPr>
                    </a:p>
                  </a:txBody>
                  <a:tcPr/>
                </a:tc>
                <a:tc>
                  <a:txBody>
                    <a:bodyPr/>
                    <a:lstStyle/>
                    <a:p>
                      <a:pPr algn="ctr"/>
                      <a:endParaRPr lang="en-US" sz="1200" dirty="0">
                        <a:highlight>
                          <a:srgbClr val="FFFF00"/>
                        </a:highlight>
                      </a:endParaRPr>
                    </a:p>
                  </a:txBody>
                  <a:tcPr/>
                </a:tc>
                <a:extLst>
                  <a:ext uri="{0D108BD9-81ED-4DB2-BD59-A6C34878D82A}">
                    <a16:rowId xmlns:a16="http://schemas.microsoft.com/office/drawing/2014/main" val="701396611"/>
                  </a:ext>
                </a:extLst>
              </a:tr>
              <a:tr h="278465">
                <a:tc>
                  <a:txBody>
                    <a:bodyPr/>
                    <a:lstStyle/>
                    <a:p>
                      <a:r>
                        <a:rPr lang="en-US" sz="1200" dirty="0"/>
                        <a:t>Palau</a:t>
                      </a:r>
                    </a:p>
                  </a:txBody>
                  <a:tcPr/>
                </a:tc>
                <a:tc>
                  <a:txBody>
                    <a:bodyPr/>
                    <a:lstStyle/>
                    <a:p>
                      <a:pPr algn="ctr"/>
                      <a:endParaRPr lang="en-US" sz="1200" dirty="0"/>
                    </a:p>
                  </a:txBody>
                  <a:tcPr/>
                </a:tc>
                <a:tc>
                  <a:txBody>
                    <a:bodyPr/>
                    <a:lstStyle/>
                    <a:p>
                      <a:pPr algn="ctr"/>
                      <a:endParaRPr lang="en-US" sz="1200"/>
                    </a:p>
                  </a:txBody>
                  <a:tcPr/>
                </a:tc>
                <a:tc>
                  <a:txBody>
                    <a:bodyPr/>
                    <a:lstStyle/>
                    <a:p>
                      <a:pPr algn="ctr"/>
                      <a:endParaRPr lang="en-US" sz="1200" dirty="0"/>
                    </a:p>
                  </a:txBody>
                  <a:tcPr/>
                </a:tc>
                <a:tc>
                  <a:txBody>
                    <a:bodyPr/>
                    <a:lstStyle/>
                    <a:p>
                      <a:pPr algn="ctr"/>
                      <a:endParaRPr lang="en-US" sz="1200"/>
                    </a:p>
                  </a:txBody>
                  <a:tcPr/>
                </a:tc>
                <a:extLst>
                  <a:ext uri="{0D108BD9-81ED-4DB2-BD59-A6C34878D82A}">
                    <a16:rowId xmlns:a16="http://schemas.microsoft.com/office/drawing/2014/main" val="2969033984"/>
                  </a:ext>
                </a:extLst>
              </a:tr>
              <a:tr h="278465">
                <a:tc>
                  <a:txBody>
                    <a:bodyPr/>
                    <a:lstStyle/>
                    <a:p>
                      <a:r>
                        <a:rPr lang="en-US" sz="1200" dirty="0"/>
                        <a:t>PNG</a:t>
                      </a:r>
                    </a:p>
                  </a:txBody>
                  <a:tcPr/>
                </a:tc>
                <a:tc>
                  <a:txBody>
                    <a:bodyPr/>
                    <a:lstStyle/>
                    <a:p>
                      <a:pPr algn="ctr"/>
                      <a:endParaRPr lang="en-US" sz="1200" dirty="0"/>
                    </a:p>
                  </a:txBody>
                  <a:tcPr/>
                </a:tc>
                <a:tc>
                  <a:txBody>
                    <a:bodyPr/>
                    <a:lstStyle/>
                    <a:p>
                      <a:pPr algn="ctr"/>
                      <a:endParaRPr lang="en-US" sz="1200" dirty="0"/>
                    </a:p>
                  </a:txBody>
                  <a:tcPr/>
                </a:tc>
                <a:tc>
                  <a:txBody>
                    <a:bodyPr/>
                    <a:lstStyle/>
                    <a:p>
                      <a:pPr algn="ctr"/>
                      <a:r>
                        <a:rPr lang="en-US" sz="1200" dirty="0"/>
                        <a:t>1976</a:t>
                      </a:r>
                    </a:p>
                  </a:txBody>
                  <a:tcPr/>
                </a:tc>
                <a:tc>
                  <a:txBody>
                    <a:bodyPr/>
                    <a:lstStyle/>
                    <a:p>
                      <a:pPr algn="ctr"/>
                      <a:r>
                        <a:rPr lang="en-US" sz="1200" dirty="0"/>
                        <a:t>1991</a:t>
                      </a:r>
                    </a:p>
                  </a:txBody>
                  <a:tcPr/>
                </a:tc>
                <a:extLst>
                  <a:ext uri="{0D108BD9-81ED-4DB2-BD59-A6C34878D82A}">
                    <a16:rowId xmlns:a16="http://schemas.microsoft.com/office/drawing/2014/main" val="233591425"/>
                  </a:ext>
                </a:extLst>
              </a:tr>
              <a:tr h="298416">
                <a:tc>
                  <a:txBody>
                    <a:bodyPr/>
                    <a:lstStyle/>
                    <a:p>
                      <a:r>
                        <a:rPr lang="en-US" sz="1200" dirty="0"/>
                        <a:t>Samoa</a:t>
                      </a:r>
                    </a:p>
                  </a:txBody>
                  <a:tcPr/>
                </a:tc>
                <a:tc>
                  <a:txBody>
                    <a:bodyPr/>
                    <a:lstStyle/>
                    <a:p>
                      <a:pPr algn="ctr"/>
                      <a:endParaRPr lang="en-US" sz="1200" dirty="0"/>
                    </a:p>
                  </a:txBody>
                  <a:tcPr/>
                </a:tc>
                <a:tc>
                  <a:txBody>
                    <a:bodyPr/>
                    <a:lstStyle/>
                    <a:p>
                      <a:pPr algn="ctr"/>
                      <a:endParaRPr lang="en-US" sz="1200" dirty="0"/>
                    </a:p>
                  </a:txBody>
                  <a:tcPr/>
                </a:tc>
                <a:tc>
                  <a:txBody>
                    <a:bodyPr/>
                    <a:lstStyle/>
                    <a:p>
                      <a:pPr algn="ctr"/>
                      <a:r>
                        <a:rPr lang="en-US" sz="1200" dirty="0"/>
                        <a:t>2008</a:t>
                      </a:r>
                    </a:p>
                  </a:txBody>
                  <a:tcPr/>
                </a:tc>
                <a:tc>
                  <a:txBody>
                    <a:bodyPr/>
                    <a:lstStyle/>
                    <a:p>
                      <a:pPr algn="ctr"/>
                      <a:r>
                        <a:rPr lang="en-US" sz="1200" dirty="0"/>
                        <a:t>2008</a:t>
                      </a:r>
                    </a:p>
                  </a:txBody>
                  <a:tcPr/>
                </a:tc>
                <a:extLst>
                  <a:ext uri="{0D108BD9-81ED-4DB2-BD59-A6C34878D82A}">
                    <a16:rowId xmlns:a16="http://schemas.microsoft.com/office/drawing/2014/main" val="3924780561"/>
                  </a:ext>
                </a:extLst>
              </a:tr>
              <a:tr h="421439">
                <a:tc>
                  <a:txBody>
                    <a:bodyPr/>
                    <a:lstStyle/>
                    <a:p>
                      <a:r>
                        <a:rPr lang="en-US" sz="1200" dirty="0"/>
                        <a:t>Solomon Islands</a:t>
                      </a:r>
                    </a:p>
                  </a:txBody>
                  <a:tcPr/>
                </a:tc>
                <a:tc>
                  <a:txBody>
                    <a:bodyPr/>
                    <a:lstStyle/>
                    <a:p>
                      <a:pPr algn="ctr"/>
                      <a:r>
                        <a:rPr lang="en-US" sz="1200" dirty="0"/>
                        <a:t>1985</a:t>
                      </a:r>
                    </a:p>
                  </a:txBody>
                  <a:tcPr/>
                </a:tc>
                <a:tc>
                  <a:txBody>
                    <a:bodyPr/>
                    <a:lstStyle/>
                    <a:p>
                      <a:pPr algn="ctr"/>
                      <a:endParaRPr lang="en-US" sz="1200" dirty="0"/>
                    </a:p>
                  </a:txBody>
                  <a:tcPr/>
                </a:tc>
                <a:tc>
                  <a:txBody>
                    <a:bodyPr/>
                    <a:lstStyle/>
                    <a:p>
                      <a:pPr algn="ctr"/>
                      <a:endParaRPr lang="en-US" sz="1200" dirty="0"/>
                    </a:p>
                  </a:txBody>
                  <a:tcPr/>
                </a:tc>
                <a:tc>
                  <a:txBody>
                    <a:bodyPr/>
                    <a:lstStyle/>
                    <a:p>
                      <a:pPr algn="ctr"/>
                      <a:endParaRPr lang="en-US" sz="1200" dirty="0"/>
                    </a:p>
                  </a:txBody>
                  <a:tcPr/>
                </a:tc>
                <a:extLst>
                  <a:ext uri="{0D108BD9-81ED-4DB2-BD59-A6C34878D82A}">
                    <a16:rowId xmlns:a16="http://schemas.microsoft.com/office/drawing/2014/main" val="3067151760"/>
                  </a:ext>
                </a:extLst>
              </a:tr>
              <a:tr h="278465">
                <a:tc>
                  <a:txBody>
                    <a:bodyPr/>
                    <a:lstStyle/>
                    <a:p>
                      <a:r>
                        <a:rPr lang="en-US" sz="1200" dirty="0"/>
                        <a:t>Tonga</a:t>
                      </a:r>
                    </a:p>
                  </a:txBody>
                  <a:tcPr/>
                </a:tc>
                <a:tc>
                  <a:txBody>
                    <a:bodyPr/>
                    <a:lstStyle/>
                    <a:p>
                      <a:pPr algn="ctr"/>
                      <a:endParaRPr lang="en-US" sz="1200"/>
                    </a:p>
                  </a:txBody>
                  <a:tcPr/>
                </a:tc>
                <a:tc>
                  <a:txBody>
                    <a:bodyPr/>
                    <a:lstStyle/>
                    <a:p>
                      <a:pPr algn="ctr"/>
                      <a:endParaRPr lang="en-US" sz="1200"/>
                    </a:p>
                  </a:txBody>
                  <a:tcPr/>
                </a:tc>
                <a:tc>
                  <a:txBody>
                    <a:bodyPr/>
                    <a:lstStyle/>
                    <a:p>
                      <a:pPr algn="ctr"/>
                      <a:endParaRPr lang="en-US" sz="1200"/>
                    </a:p>
                  </a:txBody>
                  <a:tcPr/>
                </a:tc>
                <a:tc>
                  <a:txBody>
                    <a:bodyPr/>
                    <a:lstStyle/>
                    <a:p>
                      <a:pPr algn="ctr"/>
                      <a:endParaRPr lang="en-US" sz="1200" dirty="0"/>
                    </a:p>
                  </a:txBody>
                  <a:tcPr/>
                </a:tc>
                <a:extLst>
                  <a:ext uri="{0D108BD9-81ED-4DB2-BD59-A6C34878D82A}">
                    <a16:rowId xmlns:a16="http://schemas.microsoft.com/office/drawing/2014/main" val="2635994562"/>
                  </a:ext>
                </a:extLst>
              </a:tr>
              <a:tr h="278465">
                <a:tc>
                  <a:txBody>
                    <a:bodyPr/>
                    <a:lstStyle/>
                    <a:p>
                      <a:r>
                        <a:rPr lang="en-US" sz="1200" dirty="0"/>
                        <a:t>Tuvalu</a:t>
                      </a:r>
                    </a:p>
                  </a:txBody>
                  <a:tcPr/>
                </a:tc>
                <a:tc>
                  <a:txBody>
                    <a:bodyPr/>
                    <a:lstStyle/>
                    <a:p>
                      <a:pPr algn="ctr"/>
                      <a:endParaRPr lang="en-US" sz="1200" dirty="0"/>
                    </a:p>
                  </a:txBody>
                  <a:tcPr/>
                </a:tc>
                <a:tc>
                  <a:txBody>
                    <a:bodyPr/>
                    <a:lstStyle/>
                    <a:p>
                      <a:pPr algn="ctr"/>
                      <a:endParaRPr lang="en-US" sz="1200" dirty="0"/>
                    </a:p>
                  </a:txBody>
                  <a:tcPr/>
                </a:tc>
                <a:tc>
                  <a:txBody>
                    <a:bodyPr/>
                    <a:lstStyle/>
                    <a:p>
                      <a:pPr algn="ctr"/>
                      <a:endParaRPr lang="en-US" sz="1200"/>
                    </a:p>
                  </a:txBody>
                  <a:tcPr/>
                </a:tc>
                <a:tc>
                  <a:txBody>
                    <a:bodyPr/>
                    <a:lstStyle/>
                    <a:p>
                      <a:pPr algn="ctr"/>
                      <a:endParaRPr lang="en-US" sz="1200" dirty="0"/>
                    </a:p>
                  </a:txBody>
                  <a:tcPr/>
                </a:tc>
                <a:extLst>
                  <a:ext uri="{0D108BD9-81ED-4DB2-BD59-A6C34878D82A}">
                    <a16:rowId xmlns:a16="http://schemas.microsoft.com/office/drawing/2014/main" val="555323371"/>
                  </a:ext>
                </a:extLst>
              </a:tr>
              <a:tr h="278465">
                <a:tc>
                  <a:txBody>
                    <a:bodyPr/>
                    <a:lstStyle/>
                    <a:p>
                      <a:r>
                        <a:rPr lang="en-US" sz="1200" dirty="0"/>
                        <a:t>Vanuatu</a:t>
                      </a:r>
                    </a:p>
                  </a:txBody>
                  <a:tcPr/>
                </a:tc>
                <a:tc>
                  <a:txBody>
                    <a:bodyPr/>
                    <a:lstStyle/>
                    <a:p>
                      <a:pPr algn="ctr"/>
                      <a:r>
                        <a:rPr lang="en-US" sz="1200" dirty="0"/>
                        <a:t>2006</a:t>
                      </a:r>
                    </a:p>
                  </a:txBody>
                  <a:tcPr/>
                </a:tc>
                <a:tc>
                  <a:txBody>
                    <a:bodyPr/>
                    <a:lstStyle/>
                    <a:p>
                      <a:pPr algn="ctr"/>
                      <a:endParaRPr lang="en-US" sz="1200" dirty="0"/>
                    </a:p>
                  </a:txBody>
                  <a:tcPr/>
                </a:tc>
                <a:tc>
                  <a:txBody>
                    <a:bodyPr/>
                    <a:lstStyle/>
                    <a:p>
                      <a:pPr algn="ctr"/>
                      <a:r>
                        <a:rPr lang="en-US" sz="1200" dirty="0"/>
                        <a:t>2006</a:t>
                      </a:r>
                    </a:p>
                  </a:txBody>
                  <a:tcPr/>
                </a:tc>
                <a:tc>
                  <a:txBody>
                    <a:bodyPr/>
                    <a:lstStyle/>
                    <a:p>
                      <a:pPr algn="ctr"/>
                      <a:r>
                        <a:rPr lang="en-US" sz="1200" dirty="0"/>
                        <a:t>2006</a:t>
                      </a:r>
                    </a:p>
                  </a:txBody>
                  <a:tcPr/>
                </a:tc>
                <a:extLst>
                  <a:ext uri="{0D108BD9-81ED-4DB2-BD59-A6C34878D82A}">
                    <a16:rowId xmlns:a16="http://schemas.microsoft.com/office/drawing/2014/main" val="260104079"/>
                  </a:ext>
                </a:extLst>
              </a:tr>
            </a:tbl>
          </a:graphicData>
        </a:graphic>
      </p:graphicFrame>
      <p:sp>
        <p:nvSpPr>
          <p:cNvPr id="4" name="Date Placeholder 3">
            <a:extLst>
              <a:ext uri="{FF2B5EF4-FFF2-40B4-BE49-F238E27FC236}">
                <a16:creationId xmlns:a16="http://schemas.microsoft.com/office/drawing/2014/main" id="{D00267C7-D782-314A-8E16-AAEC104BFD42}"/>
              </a:ext>
            </a:extLst>
          </p:cNvPr>
          <p:cNvSpPr>
            <a:spLocks noGrp="1"/>
          </p:cNvSpPr>
          <p:nvPr>
            <p:ph type="dt" sz="half" idx="10"/>
          </p:nvPr>
        </p:nvSpPr>
        <p:spPr/>
        <p:txBody>
          <a:bodyPr/>
          <a:lstStyle/>
          <a:p>
            <a:r>
              <a:rPr lang="en-GB"/>
              <a:t>Date: Monday / 01 / October / 2019</a:t>
            </a:r>
          </a:p>
        </p:txBody>
      </p:sp>
      <p:sp>
        <p:nvSpPr>
          <p:cNvPr id="5" name="Footer Placeholder 4">
            <a:extLst>
              <a:ext uri="{FF2B5EF4-FFF2-40B4-BE49-F238E27FC236}">
                <a16:creationId xmlns:a16="http://schemas.microsoft.com/office/drawing/2014/main" id="{DF212543-FC87-954C-BB93-B236E22D93BE}"/>
              </a:ext>
            </a:extLst>
          </p:cNvPr>
          <p:cNvSpPr>
            <a:spLocks noGrp="1"/>
          </p:cNvSpPr>
          <p:nvPr>
            <p:ph type="ftr" sz="quarter" idx="11"/>
          </p:nvPr>
        </p:nvSpPr>
        <p:spPr/>
        <p:txBody>
          <a:bodyPr/>
          <a:lstStyle/>
          <a:p>
            <a:r>
              <a:rPr lang="en-GB" dirty="0"/>
              <a:t>Advancing social justice, promoting decent work</a:t>
            </a:r>
          </a:p>
        </p:txBody>
      </p:sp>
      <p:sp>
        <p:nvSpPr>
          <p:cNvPr id="6" name="Slide Number Placeholder 5">
            <a:extLst>
              <a:ext uri="{FF2B5EF4-FFF2-40B4-BE49-F238E27FC236}">
                <a16:creationId xmlns:a16="http://schemas.microsoft.com/office/drawing/2014/main" id="{C64469FD-6767-BF48-8F0F-28E376A6511B}"/>
              </a:ext>
            </a:extLst>
          </p:cNvPr>
          <p:cNvSpPr>
            <a:spLocks noGrp="1"/>
          </p:cNvSpPr>
          <p:nvPr>
            <p:ph type="sldNum" sz="quarter" idx="12"/>
          </p:nvPr>
        </p:nvSpPr>
        <p:spPr/>
        <p:txBody>
          <a:bodyPr/>
          <a:lstStyle/>
          <a:p>
            <a:fld id="{856227C0-AD57-4F9B-BAE3-EEFB0D0EE427}" type="slidenum">
              <a:rPr lang="en-GB" smtClean="0"/>
              <a:t>11</a:t>
            </a:fld>
            <a:endParaRPr lang="en-GB"/>
          </a:p>
        </p:txBody>
      </p:sp>
    </p:spTree>
    <p:extLst>
      <p:ext uri="{BB962C8B-B14F-4D97-AF65-F5344CB8AC3E}">
        <p14:creationId xmlns:p14="http://schemas.microsoft.com/office/powerpoint/2010/main" val="37003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Group work activity</a:t>
            </a:r>
          </a:p>
        </p:txBody>
      </p:sp>
      <p:sp>
        <p:nvSpPr>
          <p:cNvPr id="3" name="Content Placeholder 2"/>
          <p:cNvSpPr>
            <a:spLocks noGrp="1"/>
          </p:cNvSpPr>
          <p:nvPr>
            <p:ph idx="1"/>
          </p:nvPr>
        </p:nvSpPr>
        <p:spPr>
          <a:xfrm>
            <a:off x="490538" y="1987062"/>
            <a:ext cx="11210924" cy="3938953"/>
          </a:xfrm>
        </p:spPr>
        <p:txBody>
          <a:bodyPr/>
          <a:lstStyle/>
          <a:p>
            <a:r>
              <a:rPr lang="en-GB" sz="2000" dirty="0"/>
              <a:t>Instructions: Each small group will be assigned to ONE of the Fundamental Principles and Rights at Work. Your group will be given copies of the relevant Conventions (and Protocols).  Work together to answer the following questions. Be prepared to briefly explain your answers to all workshop participants.</a:t>
            </a:r>
          </a:p>
          <a:p>
            <a:pPr marL="514350" indent="-514350">
              <a:buFont typeface="+mj-lt"/>
              <a:buAutoNum type="arabicPeriod"/>
            </a:pPr>
            <a:r>
              <a:rPr lang="en-GB" sz="2000" dirty="0">
                <a:solidFill>
                  <a:schemeClr val="tx1"/>
                </a:solidFill>
              </a:rPr>
              <a:t>What is the main purpose(s) of the conventions?</a:t>
            </a:r>
          </a:p>
          <a:p>
            <a:pPr marL="514350" indent="-514350">
              <a:buFont typeface="+mj-lt"/>
              <a:buAutoNum type="arabicPeriod"/>
            </a:pPr>
            <a:r>
              <a:rPr lang="en-GB" sz="2000" dirty="0">
                <a:solidFill>
                  <a:schemeClr val="tx1"/>
                </a:solidFill>
              </a:rPr>
              <a:t>What are the key terms used in the conventions and how are these defined?</a:t>
            </a:r>
          </a:p>
          <a:p>
            <a:pPr marL="514350" indent="-514350">
              <a:buFont typeface="+mj-lt"/>
              <a:buAutoNum type="arabicPeriod"/>
            </a:pPr>
            <a:r>
              <a:rPr lang="en-GB" sz="2000" dirty="0">
                <a:solidFill>
                  <a:schemeClr val="tx1"/>
                </a:solidFill>
              </a:rPr>
              <a:t>What do you think are some of the challenges or obstacles to realising these rights for Pacific Island Countries? </a:t>
            </a:r>
            <a:r>
              <a:rPr lang="en-GB" sz="2000" i="1" dirty="0">
                <a:solidFill>
                  <a:schemeClr val="tx1"/>
                </a:solidFill>
              </a:rPr>
              <a:t>Note: these challenges can relate to law and/or practice.</a:t>
            </a:r>
            <a:endParaRPr lang="en-GB" sz="2000" dirty="0">
              <a:solidFill>
                <a:schemeClr val="tx1"/>
              </a:solidFill>
            </a:endParaRPr>
          </a:p>
          <a:p>
            <a:r>
              <a:rPr lang="en-GB" sz="2800" dirty="0"/>
              <a:t>	</a:t>
            </a:r>
          </a:p>
          <a:p>
            <a:pPr lvl="1"/>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6" name="Slide Number Placeholder 5"/>
          <p:cNvSpPr>
            <a:spLocks noGrp="1"/>
          </p:cNvSpPr>
          <p:nvPr>
            <p:ph type="sldNum" sz="quarter" idx="12"/>
          </p:nvPr>
        </p:nvSpPr>
        <p:spPr/>
        <p:txBody>
          <a:bodyPr/>
          <a:lstStyle/>
          <a:p>
            <a:fld id="{856227C0-AD57-4F9B-BAE3-EEFB0D0EE427}" type="slidenum">
              <a:rPr lang="en-GB" smtClean="0"/>
              <a:t>12</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57063" y="6367463"/>
            <a:ext cx="644399" cy="172266"/>
          </a:xfrm>
          <a:prstGeom prst="rect">
            <a:avLst/>
          </a:prstGeom>
        </p:spPr>
      </p:pic>
    </p:spTree>
    <p:extLst>
      <p:ext uri="{BB962C8B-B14F-4D97-AF65-F5344CB8AC3E}">
        <p14:creationId xmlns:p14="http://schemas.microsoft.com/office/powerpoint/2010/main" val="3454831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0CE55-6D82-1243-A484-26F052E88D53}"/>
              </a:ext>
            </a:extLst>
          </p:cNvPr>
          <p:cNvSpPr>
            <a:spLocks noGrp="1"/>
          </p:cNvSpPr>
          <p:nvPr>
            <p:ph type="title"/>
          </p:nvPr>
        </p:nvSpPr>
        <p:spPr/>
        <p:txBody>
          <a:bodyPr/>
          <a:lstStyle/>
          <a:p>
            <a:r>
              <a:rPr lang="en-US" dirty="0"/>
              <a:t>Suggested resources</a:t>
            </a:r>
          </a:p>
        </p:txBody>
      </p:sp>
      <p:sp>
        <p:nvSpPr>
          <p:cNvPr id="3" name="Content Placeholder 2">
            <a:extLst>
              <a:ext uri="{FF2B5EF4-FFF2-40B4-BE49-F238E27FC236}">
                <a16:creationId xmlns:a16="http://schemas.microsoft.com/office/drawing/2014/main" id="{F1BCE5CD-5299-444D-9B7D-07575E26BB99}"/>
              </a:ext>
            </a:extLst>
          </p:cNvPr>
          <p:cNvSpPr>
            <a:spLocks noGrp="1"/>
          </p:cNvSpPr>
          <p:nvPr>
            <p:ph idx="1"/>
          </p:nvPr>
        </p:nvSpPr>
        <p:spPr>
          <a:xfrm>
            <a:off x="490538" y="2143195"/>
            <a:ext cx="11210924" cy="3482975"/>
          </a:xfrm>
        </p:spPr>
        <p:txBody>
          <a:bodyPr/>
          <a:lstStyle/>
          <a:p>
            <a:pPr marL="0" lvl="2" indent="0">
              <a:buNone/>
            </a:pPr>
            <a:endParaRPr lang="en-GB" dirty="0"/>
          </a:p>
          <a:p>
            <a:pPr lvl="2"/>
            <a:r>
              <a:rPr lang="en-US" dirty="0"/>
              <a:t>ILO, </a:t>
            </a:r>
            <a:r>
              <a:rPr lang="en-US" dirty="0">
                <a:hlinkClick r:id="rId2"/>
              </a:rPr>
              <a:t>Declaration on Fundamental Principles and Rights at Work and its Follow-up</a:t>
            </a:r>
            <a:endParaRPr lang="en-US" dirty="0"/>
          </a:p>
          <a:p>
            <a:pPr lvl="2"/>
            <a:r>
              <a:rPr lang="en-US" dirty="0"/>
              <a:t>ILO </a:t>
            </a:r>
            <a:r>
              <a:rPr lang="en-US" dirty="0">
                <a:hlinkClick r:id="rId3"/>
              </a:rPr>
              <a:t>Freedom of Association </a:t>
            </a:r>
            <a:r>
              <a:rPr lang="en-US" dirty="0"/>
              <a:t>and </a:t>
            </a:r>
            <a:r>
              <a:rPr lang="en-US" dirty="0">
                <a:hlinkClick r:id="rId4"/>
              </a:rPr>
              <a:t>Collective Bargaining and Labour Relations</a:t>
            </a:r>
            <a:endParaRPr lang="en-US" dirty="0"/>
          </a:p>
          <a:p>
            <a:pPr lvl="2"/>
            <a:r>
              <a:rPr lang="en-US" dirty="0"/>
              <a:t>ILO, </a:t>
            </a:r>
            <a:r>
              <a:rPr lang="en-US" dirty="0">
                <a:hlinkClick r:id="rId5"/>
              </a:rPr>
              <a:t>Forced Labour, Modern Slavery and Human Trafficking</a:t>
            </a:r>
            <a:endParaRPr lang="en-US" dirty="0"/>
          </a:p>
          <a:p>
            <a:pPr lvl="2"/>
            <a:r>
              <a:rPr lang="en-US" dirty="0"/>
              <a:t>ILO, </a:t>
            </a:r>
            <a:r>
              <a:rPr lang="en-US" dirty="0">
                <a:hlinkClick r:id="rId6"/>
              </a:rPr>
              <a:t>Child Labour</a:t>
            </a:r>
            <a:endParaRPr lang="en-US" dirty="0"/>
          </a:p>
          <a:p>
            <a:pPr lvl="2"/>
            <a:r>
              <a:rPr lang="en-US" dirty="0"/>
              <a:t>ILO, </a:t>
            </a:r>
            <a:r>
              <a:rPr lang="en-US" dirty="0">
                <a:hlinkClick r:id="rId7"/>
              </a:rPr>
              <a:t>Equality and Discrimination</a:t>
            </a:r>
            <a:endParaRPr lang="en-US" dirty="0"/>
          </a:p>
          <a:p>
            <a:pPr lvl="2"/>
            <a:r>
              <a:rPr lang="en-US" dirty="0"/>
              <a:t>ILO, </a:t>
            </a:r>
            <a:r>
              <a:rPr lang="en-US" dirty="0">
                <a:hlinkClick r:id="rId8"/>
              </a:rPr>
              <a:t>Safety and Health at Work</a:t>
            </a:r>
            <a:endParaRPr lang="en-US" dirty="0"/>
          </a:p>
        </p:txBody>
      </p:sp>
      <p:sp>
        <p:nvSpPr>
          <p:cNvPr id="4" name="Date Placeholder 3">
            <a:extLst>
              <a:ext uri="{FF2B5EF4-FFF2-40B4-BE49-F238E27FC236}">
                <a16:creationId xmlns:a16="http://schemas.microsoft.com/office/drawing/2014/main" id="{BC19570E-44A8-DA41-A859-88AE907193F0}"/>
              </a:ext>
            </a:extLst>
          </p:cNvPr>
          <p:cNvSpPr>
            <a:spLocks noGrp="1"/>
          </p:cNvSpPr>
          <p:nvPr>
            <p:ph type="dt" sz="half" idx="10"/>
          </p:nvPr>
        </p:nvSpPr>
        <p:spPr/>
        <p:txBody>
          <a:bodyPr/>
          <a:lstStyle/>
          <a:p>
            <a:r>
              <a:rPr lang="en-GB"/>
              <a:t>Date: Monday / 01 / October / 2019</a:t>
            </a:r>
          </a:p>
        </p:txBody>
      </p:sp>
      <p:sp>
        <p:nvSpPr>
          <p:cNvPr id="5" name="Footer Placeholder 4">
            <a:extLst>
              <a:ext uri="{FF2B5EF4-FFF2-40B4-BE49-F238E27FC236}">
                <a16:creationId xmlns:a16="http://schemas.microsoft.com/office/drawing/2014/main" id="{077C71F9-B8DE-A64D-8DD5-EB659851E7B4}"/>
              </a:ext>
            </a:extLst>
          </p:cNvPr>
          <p:cNvSpPr>
            <a:spLocks noGrp="1"/>
          </p:cNvSpPr>
          <p:nvPr>
            <p:ph type="ftr" sz="quarter" idx="11"/>
          </p:nvPr>
        </p:nvSpPr>
        <p:spPr/>
        <p:txBody>
          <a:bodyPr/>
          <a:lstStyle/>
          <a:p>
            <a:r>
              <a:rPr lang="en-GB"/>
              <a:t>Advancing social justice, promoting decent work</a:t>
            </a:r>
          </a:p>
        </p:txBody>
      </p:sp>
      <p:sp>
        <p:nvSpPr>
          <p:cNvPr id="6" name="Slide Number Placeholder 5">
            <a:extLst>
              <a:ext uri="{FF2B5EF4-FFF2-40B4-BE49-F238E27FC236}">
                <a16:creationId xmlns:a16="http://schemas.microsoft.com/office/drawing/2014/main" id="{FD63C22D-CC81-FB4B-BCDD-9358B494247B}"/>
              </a:ext>
            </a:extLst>
          </p:cNvPr>
          <p:cNvSpPr>
            <a:spLocks noGrp="1"/>
          </p:cNvSpPr>
          <p:nvPr>
            <p:ph type="sldNum" sz="quarter" idx="12"/>
          </p:nvPr>
        </p:nvSpPr>
        <p:spPr/>
        <p:txBody>
          <a:bodyPr/>
          <a:lstStyle/>
          <a:p>
            <a:fld id="{856227C0-AD57-4F9B-BAE3-EEFB0D0EE427}" type="slidenum">
              <a:rPr lang="en-GB" smtClean="0"/>
              <a:t>13</a:t>
            </a:fld>
            <a:endParaRPr lang="en-GB"/>
          </a:p>
        </p:txBody>
      </p:sp>
    </p:spTree>
    <p:extLst>
      <p:ext uri="{BB962C8B-B14F-4D97-AF65-F5344CB8AC3E}">
        <p14:creationId xmlns:p14="http://schemas.microsoft.com/office/powerpoint/2010/main" val="42220947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0CE55-6D82-1243-A484-26F052E88D53}"/>
              </a:ext>
            </a:extLst>
          </p:cNvPr>
          <p:cNvSpPr>
            <a:spLocks noGrp="1"/>
          </p:cNvSpPr>
          <p:nvPr>
            <p:ph type="title"/>
          </p:nvPr>
        </p:nvSpPr>
        <p:spPr>
          <a:xfrm>
            <a:off x="490538" y="1423195"/>
            <a:ext cx="11210924" cy="720000"/>
          </a:xfrm>
        </p:spPr>
        <p:txBody>
          <a:bodyPr anchor="t">
            <a:normAutofit/>
          </a:bodyPr>
          <a:lstStyle/>
          <a:p>
            <a:r>
              <a:rPr lang="en-US" dirty="0"/>
              <a:t>Reflections and feedback on Day 1</a:t>
            </a:r>
          </a:p>
        </p:txBody>
      </p:sp>
      <p:sp>
        <p:nvSpPr>
          <p:cNvPr id="3" name="Content Placeholder 2">
            <a:extLst>
              <a:ext uri="{FF2B5EF4-FFF2-40B4-BE49-F238E27FC236}">
                <a16:creationId xmlns:a16="http://schemas.microsoft.com/office/drawing/2014/main" id="{F1BCE5CD-5299-444D-9B7D-07575E26BB99}"/>
              </a:ext>
            </a:extLst>
          </p:cNvPr>
          <p:cNvSpPr>
            <a:spLocks noGrp="1"/>
          </p:cNvSpPr>
          <p:nvPr>
            <p:ph sz="half" idx="1"/>
          </p:nvPr>
        </p:nvSpPr>
        <p:spPr>
          <a:xfrm>
            <a:off x="490538" y="2393950"/>
            <a:ext cx="5360400" cy="3482976"/>
          </a:xfrm>
        </p:spPr>
        <p:txBody>
          <a:bodyPr>
            <a:normAutofit/>
          </a:bodyPr>
          <a:lstStyle/>
          <a:p>
            <a:pPr marL="0" lvl="2" indent="0">
              <a:buNone/>
            </a:pPr>
            <a:endParaRPr lang="en-GB" dirty="0">
              <a:solidFill>
                <a:schemeClr val="accent2"/>
              </a:solidFill>
            </a:endParaRPr>
          </a:p>
          <a:p>
            <a:pPr lvl="2"/>
            <a:r>
              <a:rPr lang="en-US" dirty="0">
                <a:solidFill>
                  <a:schemeClr val="accent2"/>
                </a:solidFill>
              </a:rPr>
              <a:t>What did you find most interesting today?</a:t>
            </a:r>
          </a:p>
          <a:p>
            <a:pPr lvl="2"/>
            <a:endParaRPr lang="en-US" dirty="0">
              <a:solidFill>
                <a:schemeClr val="accent2"/>
              </a:solidFill>
            </a:endParaRPr>
          </a:p>
          <a:p>
            <a:pPr lvl="2"/>
            <a:r>
              <a:rPr lang="en-US" dirty="0">
                <a:solidFill>
                  <a:schemeClr val="accent2"/>
                </a:solidFill>
              </a:rPr>
              <a:t>What would you liked to have learnt more about?</a:t>
            </a:r>
          </a:p>
          <a:p>
            <a:pPr lvl="2"/>
            <a:endParaRPr lang="en-US" dirty="0">
              <a:solidFill>
                <a:schemeClr val="accent2"/>
              </a:solidFill>
            </a:endParaRPr>
          </a:p>
          <a:p>
            <a:pPr lvl="2"/>
            <a:r>
              <a:rPr lang="en-US" dirty="0">
                <a:solidFill>
                  <a:schemeClr val="accent2"/>
                </a:solidFill>
              </a:rPr>
              <a:t>What would you liked to have had more time to discuss?</a:t>
            </a:r>
          </a:p>
          <a:p>
            <a:pPr lvl="2"/>
            <a:endParaRPr lang="en-US" dirty="0">
              <a:solidFill>
                <a:schemeClr val="accent2"/>
              </a:solidFill>
            </a:endParaRPr>
          </a:p>
          <a:p>
            <a:pPr lvl="2"/>
            <a:r>
              <a:rPr lang="en-US" dirty="0">
                <a:solidFill>
                  <a:schemeClr val="accent2"/>
                </a:solidFill>
              </a:rPr>
              <a:t>Pace of learning? Level of detail?</a:t>
            </a:r>
          </a:p>
          <a:p>
            <a:pPr marL="0" lvl="2" indent="0">
              <a:buNone/>
            </a:pPr>
            <a:endParaRPr lang="en-US" dirty="0">
              <a:solidFill>
                <a:schemeClr val="accent2"/>
              </a:solidFill>
            </a:endParaRPr>
          </a:p>
          <a:p>
            <a:pPr lvl="2"/>
            <a:endParaRPr lang="en-US" dirty="0">
              <a:solidFill>
                <a:schemeClr val="accent2"/>
              </a:solidFill>
            </a:endParaRPr>
          </a:p>
        </p:txBody>
      </p:sp>
      <p:pic>
        <p:nvPicPr>
          <p:cNvPr id="1028" name="Picture 4" descr="Feedback Icon&quot; Images – Browse 1,771 Stock Photos, Vectors, and Video |  Adobe Stock">
            <a:extLst>
              <a:ext uri="{FF2B5EF4-FFF2-40B4-BE49-F238E27FC236}">
                <a16:creationId xmlns:a16="http://schemas.microsoft.com/office/drawing/2014/main" id="{A4A21B37-415F-CE48-A87C-3C2255FA160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41062" y="3329412"/>
            <a:ext cx="5360400" cy="1612051"/>
          </a:xfrm>
          <a:prstGeom prst="rect">
            <a:avLst/>
          </a:prstGeom>
          <a:solidFill>
            <a:srgbClr val="FFFFFF"/>
          </a:solidFill>
        </p:spPr>
      </p:pic>
      <p:sp>
        <p:nvSpPr>
          <p:cNvPr id="5" name="Footer Placeholder 4">
            <a:extLst>
              <a:ext uri="{FF2B5EF4-FFF2-40B4-BE49-F238E27FC236}">
                <a16:creationId xmlns:a16="http://schemas.microsoft.com/office/drawing/2014/main" id="{077C71F9-B8DE-A64D-8DD5-EB659851E7B4}"/>
              </a:ext>
            </a:extLst>
          </p:cNvPr>
          <p:cNvSpPr>
            <a:spLocks noGrp="1"/>
          </p:cNvSpPr>
          <p:nvPr>
            <p:ph type="ftr" sz="quarter" idx="11"/>
          </p:nvPr>
        </p:nvSpPr>
        <p:spPr>
          <a:xfrm>
            <a:off x="490538" y="6337302"/>
            <a:ext cx="5605462" cy="180000"/>
          </a:xfrm>
        </p:spPr>
        <p:txBody>
          <a:bodyPr anchor="t">
            <a:normAutofit/>
          </a:bodyPr>
          <a:lstStyle/>
          <a:p>
            <a:pPr>
              <a:spcAft>
                <a:spcPts val="600"/>
              </a:spcAft>
            </a:pPr>
            <a:r>
              <a:rPr lang="en-GB"/>
              <a:t>Advancing social justice, promoting decent work</a:t>
            </a:r>
          </a:p>
        </p:txBody>
      </p:sp>
      <p:sp>
        <p:nvSpPr>
          <p:cNvPr id="6" name="Slide Number Placeholder 5">
            <a:extLst>
              <a:ext uri="{FF2B5EF4-FFF2-40B4-BE49-F238E27FC236}">
                <a16:creationId xmlns:a16="http://schemas.microsoft.com/office/drawing/2014/main" id="{FD63C22D-CC81-FB4B-BCDD-9358B494247B}"/>
              </a:ext>
            </a:extLst>
          </p:cNvPr>
          <p:cNvSpPr>
            <a:spLocks noGrp="1"/>
          </p:cNvSpPr>
          <p:nvPr>
            <p:ph type="sldNum" sz="quarter" idx="12"/>
          </p:nvPr>
        </p:nvSpPr>
        <p:spPr>
          <a:xfrm>
            <a:off x="11161462" y="432000"/>
            <a:ext cx="540000" cy="288000"/>
          </a:xfrm>
        </p:spPr>
        <p:txBody>
          <a:bodyPr anchor="t">
            <a:normAutofit/>
          </a:bodyPr>
          <a:lstStyle/>
          <a:p>
            <a:pPr>
              <a:spcAft>
                <a:spcPts val="600"/>
              </a:spcAft>
            </a:pPr>
            <a:fld id="{856227C0-AD57-4F9B-BAE3-EEFB0D0EE427}" type="slidenum">
              <a:rPr lang="en-GB" smtClean="0"/>
              <a:pPr>
                <a:spcAft>
                  <a:spcPts val="600"/>
                </a:spcAft>
              </a:pPr>
              <a:t>14</a:t>
            </a:fld>
            <a:endParaRPr lang="en-GB"/>
          </a:p>
        </p:txBody>
      </p:sp>
      <p:sp>
        <p:nvSpPr>
          <p:cNvPr id="4" name="Date Placeholder 3">
            <a:extLst>
              <a:ext uri="{FF2B5EF4-FFF2-40B4-BE49-F238E27FC236}">
                <a16:creationId xmlns:a16="http://schemas.microsoft.com/office/drawing/2014/main" id="{BC19570E-44A8-DA41-A859-88AE907193F0}"/>
              </a:ext>
            </a:extLst>
          </p:cNvPr>
          <p:cNvSpPr>
            <a:spLocks noGrp="1"/>
          </p:cNvSpPr>
          <p:nvPr>
            <p:ph type="dt" sz="half" idx="10"/>
          </p:nvPr>
        </p:nvSpPr>
        <p:spPr/>
        <p:txBody>
          <a:bodyPr/>
          <a:lstStyle/>
          <a:p>
            <a:pPr>
              <a:spcAft>
                <a:spcPts val="600"/>
              </a:spcAft>
            </a:pPr>
            <a:r>
              <a:rPr lang="en-GB"/>
              <a:t>Date: Monday / 01 / October / 2019</a:t>
            </a:r>
          </a:p>
        </p:txBody>
      </p:sp>
    </p:spTree>
    <p:extLst>
      <p:ext uri="{BB962C8B-B14F-4D97-AF65-F5344CB8AC3E}">
        <p14:creationId xmlns:p14="http://schemas.microsoft.com/office/powerpoint/2010/main" val="2359494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3C00C-16DD-4243-89F2-195DCA6B1FC8}"/>
              </a:ext>
            </a:extLst>
          </p:cNvPr>
          <p:cNvSpPr>
            <a:spLocks noGrp="1"/>
          </p:cNvSpPr>
          <p:nvPr>
            <p:ph type="title"/>
          </p:nvPr>
        </p:nvSpPr>
        <p:spPr/>
        <p:txBody>
          <a:bodyPr/>
          <a:lstStyle/>
          <a:p>
            <a:r>
              <a:rPr lang="en-US" dirty="0"/>
              <a:t>Thank you and enjoy your evening!</a:t>
            </a:r>
          </a:p>
        </p:txBody>
      </p:sp>
      <p:sp>
        <p:nvSpPr>
          <p:cNvPr id="4" name="Date Placeholder 3">
            <a:extLst>
              <a:ext uri="{FF2B5EF4-FFF2-40B4-BE49-F238E27FC236}">
                <a16:creationId xmlns:a16="http://schemas.microsoft.com/office/drawing/2014/main" id="{FA81EACD-1BB6-4F45-9BE0-77E310EFE42F}"/>
              </a:ext>
            </a:extLst>
          </p:cNvPr>
          <p:cNvSpPr>
            <a:spLocks noGrp="1"/>
          </p:cNvSpPr>
          <p:nvPr>
            <p:ph type="dt" sz="half" idx="10"/>
          </p:nvPr>
        </p:nvSpPr>
        <p:spPr/>
        <p:txBody>
          <a:bodyPr/>
          <a:lstStyle/>
          <a:p>
            <a:r>
              <a:rPr lang="en-GB"/>
              <a:t>Date: Monday / 01 / October / 2019</a:t>
            </a:r>
          </a:p>
        </p:txBody>
      </p:sp>
      <p:sp>
        <p:nvSpPr>
          <p:cNvPr id="5" name="Footer Placeholder 4">
            <a:extLst>
              <a:ext uri="{FF2B5EF4-FFF2-40B4-BE49-F238E27FC236}">
                <a16:creationId xmlns:a16="http://schemas.microsoft.com/office/drawing/2014/main" id="{243B03B0-B66D-9545-B20D-4B07065725B5}"/>
              </a:ext>
            </a:extLst>
          </p:cNvPr>
          <p:cNvSpPr>
            <a:spLocks noGrp="1"/>
          </p:cNvSpPr>
          <p:nvPr>
            <p:ph type="ftr" sz="quarter" idx="11"/>
          </p:nvPr>
        </p:nvSpPr>
        <p:spPr/>
        <p:txBody>
          <a:bodyPr/>
          <a:lstStyle/>
          <a:p>
            <a:r>
              <a:rPr lang="en-GB"/>
              <a:t>Advancing social justice, promoting decent work</a:t>
            </a:r>
          </a:p>
        </p:txBody>
      </p:sp>
      <p:sp>
        <p:nvSpPr>
          <p:cNvPr id="6" name="Slide Number Placeholder 5">
            <a:extLst>
              <a:ext uri="{FF2B5EF4-FFF2-40B4-BE49-F238E27FC236}">
                <a16:creationId xmlns:a16="http://schemas.microsoft.com/office/drawing/2014/main" id="{2C8FA5A0-6E83-034C-A66F-2C3CF887BD4D}"/>
              </a:ext>
            </a:extLst>
          </p:cNvPr>
          <p:cNvSpPr>
            <a:spLocks noGrp="1"/>
          </p:cNvSpPr>
          <p:nvPr>
            <p:ph type="sldNum" sz="quarter" idx="12"/>
          </p:nvPr>
        </p:nvSpPr>
        <p:spPr/>
        <p:txBody>
          <a:bodyPr/>
          <a:lstStyle/>
          <a:p>
            <a:fld id="{856227C0-AD57-4F9B-BAE3-EEFB0D0EE427}" type="slidenum">
              <a:rPr lang="en-GB" smtClean="0"/>
              <a:pPr/>
              <a:t>15</a:t>
            </a:fld>
            <a:endParaRPr lang="en-GB"/>
          </a:p>
        </p:txBody>
      </p:sp>
    </p:spTree>
    <p:extLst>
      <p:ext uri="{BB962C8B-B14F-4D97-AF65-F5344CB8AC3E}">
        <p14:creationId xmlns:p14="http://schemas.microsoft.com/office/powerpoint/2010/main" val="3338870403"/>
      </p:ext>
    </p:extLst>
  </p:cSld>
  <p:clrMapOvr>
    <a:masterClrMapping/>
  </p:clrMapOvr>
</p:sld>
</file>

<file path=ppt/theme/theme1.xml><?xml version="1.0" encoding="utf-8"?>
<a:theme xmlns:a="http://schemas.openxmlformats.org/drawingml/2006/main" name="ILO 2020">
  <a:themeElements>
    <a:clrScheme name="ILO Jan 2020">
      <a:dk1>
        <a:srgbClr val="230050"/>
      </a:dk1>
      <a:lt1>
        <a:sysClr val="window" lastClr="FFFFFF"/>
      </a:lt1>
      <a:dk2>
        <a:srgbClr val="000000"/>
      </a:dk2>
      <a:lt2>
        <a:srgbClr val="F8FCFE"/>
      </a:lt2>
      <a:accent1>
        <a:srgbClr val="1E2DBE"/>
      </a:accent1>
      <a:accent2>
        <a:srgbClr val="FA3C4B"/>
      </a:accent2>
      <a:accent3>
        <a:srgbClr val="FFCD2D"/>
      </a:accent3>
      <a:accent4>
        <a:srgbClr val="960A55"/>
      </a:accent4>
      <a:accent5>
        <a:srgbClr val="05D2D2"/>
      </a:accent5>
      <a:accent6>
        <a:srgbClr val="8CE164"/>
      </a:accent6>
      <a:hlink>
        <a:srgbClr val="230050"/>
      </a:hlink>
      <a:folHlink>
        <a:srgbClr val="23005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LO Presentation 16x9.potx" id="{1B78B7CC-6F33-4AED-B988-F1824BC14DB2}" vid="{017B0592-C5E0-43A0-8804-D21738B904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English PowerPoint Presentation (1)</Template>
  <TotalTime>1504</TotalTime>
  <Words>1328</Words>
  <Application>Microsoft Macintosh PowerPoint</Application>
  <PresentationFormat>Widescreen</PresentationFormat>
  <Paragraphs>248</Paragraphs>
  <Slides>15</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Noto Sans</vt:lpstr>
      <vt:lpstr>Wingdings 3</vt:lpstr>
      <vt:lpstr>ILO 2020</vt:lpstr>
      <vt:lpstr>ILO Fundamental Principles  and Rights at Work</vt:lpstr>
      <vt:lpstr>Session Objectives</vt:lpstr>
      <vt:lpstr>What are the Fundamental Principles and Rights at Work?</vt:lpstr>
      <vt:lpstr>There are five Fundamental Principles and Rights  at Work:</vt:lpstr>
      <vt:lpstr>How does the ILO promote the Declaration on Fundamental Principles and Rights at Work? </vt:lpstr>
      <vt:lpstr>The Fundamental Principles and Rights at Work are one of the four strategic objectives central to achieving social justice through decent work</vt:lpstr>
      <vt:lpstr>The Fundamental Principles and Rights at Work are underpinned by eleven ‘fundamental’ Conventions</vt:lpstr>
      <vt:lpstr>Four Governance (or Priority) instruments</vt:lpstr>
      <vt:lpstr>Global ratification of the ILO’s Fundamental Instruments and Governance Conventions </vt:lpstr>
      <vt:lpstr>Ratification of ILO Fundamental Instruments in the Pacific</vt:lpstr>
      <vt:lpstr>Ratification of ILO Governance Conventions in the Pacific</vt:lpstr>
      <vt:lpstr>Group work activity</vt:lpstr>
      <vt:lpstr>Suggested resources</vt:lpstr>
      <vt:lpstr>Reflections and feedback on Day 1</vt:lpstr>
      <vt:lpstr>Thank you and enjoy your evening!</vt:lpstr>
    </vt:vector>
  </TitlesOfParts>
  <Company>ILO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title here 40pt</dc:title>
  <dc:creator>Olsen, Anna</dc:creator>
  <cp:lastModifiedBy>Ingrid Landau</cp:lastModifiedBy>
  <cp:revision>26</cp:revision>
  <dcterms:created xsi:type="dcterms:W3CDTF">2023-10-16T01:21:45Z</dcterms:created>
  <dcterms:modified xsi:type="dcterms:W3CDTF">2023-11-05T05:37:31Z</dcterms:modified>
</cp:coreProperties>
</file>