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71" r:id="rId3"/>
    <p:sldId id="330" r:id="rId4"/>
    <p:sldId id="299" r:id="rId5"/>
    <p:sldId id="363" r:id="rId6"/>
    <p:sldId id="337" r:id="rId7"/>
    <p:sldId id="364" r:id="rId8"/>
    <p:sldId id="365" r:id="rId9"/>
    <p:sldId id="366" r:id="rId10"/>
    <p:sldId id="367" r:id="rId11"/>
    <p:sldId id="371" r:id="rId12"/>
    <p:sldId id="331" r:id="rId13"/>
    <p:sldId id="294" r:id="rId14"/>
    <p:sldId id="381" r:id="rId15"/>
    <p:sldId id="361" r:id="rId16"/>
    <p:sldId id="362" r:id="rId17"/>
    <p:sldId id="383" r:id="rId18"/>
    <p:sldId id="374" r:id="rId19"/>
    <p:sldId id="379" r:id="rId20"/>
    <p:sldId id="380" r:id="rId21"/>
    <p:sldId id="376" r:id="rId22"/>
    <p:sldId id="354" r:id="rId23"/>
    <p:sldId id="382" r:id="rId24"/>
    <p:sldId id="385" r:id="rId25"/>
    <p:sldId id="291" r:id="rId26"/>
    <p:sldId id="259"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27" autoAdjust="0"/>
    <p:restoredTop sz="88040" autoAdjust="0"/>
  </p:normalViewPr>
  <p:slideViewPr>
    <p:cSldViewPr snapToGrid="0">
      <p:cViewPr varScale="1">
        <p:scale>
          <a:sx n="98" d="100"/>
          <a:sy n="98" d="100"/>
        </p:scale>
        <p:origin x="696" y="80"/>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03/11/2023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20207854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Helpful for those instructing a legislative drafter, as well as engaging in legislative drafting, to be aware of and understand these issues.</a:t>
            </a:r>
          </a:p>
        </p:txBody>
      </p:sp>
      <p:sp>
        <p:nvSpPr>
          <p:cNvPr id="4" name="Slide Number Placeholder 3"/>
          <p:cNvSpPr>
            <a:spLocks noGrp="1"/>
          </p:cNvSpPr>
          <p:nvPr>
            <p:ph type="sldNum" sz="quarter" idx="5"/>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39271052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187971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1653390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9</a:t>
            </a:fld>
            <a:endParaRPr lang="en-GB"/>
          </a:p>
        </p:txBody>
      </p:sp>
    </p:spTree>
    <p:extLst>
      <p:ext uri="{BB962C8B-B14F-4D97-AF65-F5344CB8AC3E}">
        <p14:creationId xmlns:p14="http://schemas.microsoft.com/office/powerpoint/2010/main" val="990093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8957141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1461901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3242764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39561338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878838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31135452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18</a:t>
            </a:fld>
            <a:endParaRPr lang="en-GB"/>
          </a:p>
        </p:txBody>
      </p:sp>
    </p:spTree>
    <p:extLst>
      <p:ext uri="{BB962C8B-B14F-4D97-AF65-F5344CB8AC3E}">
        <p14:creationId xmlns:p14="http://schemas.microsoft.com/office/powerpoint/2010/main" val="359176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19</a:t>
            </a:fld>
            <a:endParaRPr lang="en-GB"/>
          </a:p>
        </p:txBody>
      </p:sp>
    </p:spTree>
    <p:extLst>
      <p:ext uri="{BB962C8B-B14F-4D97-AF65-F5344CB8AC3E}">
        <p14:creationId xmlns:p14="http://schemas.microsoft.com/office/powerpoint/2010/main" val="25780286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20</a:t>
            </a:fld>
            <a:endParaRPr lang="en-GB"/>
          </a:p>
        </p:txBody>
      </p:sp>
    </p:spTree>
    <p:extLst>
      <p:ext uri="{BB962C8B-B14F-4D97-AF65-F5344CB8AC3E}">
        <p14:creationId xmlns:p14="http://schemas.microsoft.com/office/powerpoint/2010/main" val="3606580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10333778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23</a:t>
            </a:fld>
            <a:endParaRPr lang="en-GB"/>
          </a:p>
        </p:txBody>
      </p:sp>
    </p:spTree>
    <p:extLst>
      <p:ext uri="{BB962C8B-B14F-4D97-AF65-F5344CB8AC3E}">
        <p14:creationId xmlns:p14="http://schemas.microsoft.com/office/powerpoint/2010/main" val="3273647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24</a:t>
            </a:fld>
            <a:endParaRPr lang="en-GB"/>
          </a:p>
        </p:txBody>
      </p:sp>
    </p:spTree>
    <p:extLst>
      <p:ext uri="{BB962C8B-B14F-4D97-AF65-F5344CB8AC3E}">
        <p14:creationId xmlns:p14="http://schemas.microsoft.com/office/powerpoint/2010/main" val="3871949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www.ilo.org/dyn/normlex/en/f?p=1000:12100:0::NO::P12100_ILO_CODE:C188"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ilo.org/dyn/normlex/en/f?p=1000:12100:0::NO::P12100_ILO_CODE:R199"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ilo.org/global/standards/information-resources-andpublications/publications/WCMS_125855/lang--en/index.htm" TargetMode="External"/><Relationship Id="rId2" Type="http://schemas.openxmlformats.org/officeDocument/2006/relationships/hyperlink" Target="https://www.ilo.org/dyn/normlex/en/f?p=NORMLEXPUB:12100:0::NO::P12100_ILO_CODE:R204#:~:text=Through%20the%20transition%20to%20the,considers%20relevant%20factors%2C%20including%20but" TargetMode="External"/><Relationship Id="rId1" Type="http://schemas.openxmlformats.org/officeDocument/2006/relationships/slideLayout" Target="../slideLayouts/slideLayout2.xml"/><Relationship Id="rId4" Type="http://schemas.openxmlformats.org/officeDocument/2006/relationships/hyperlink" Target="https://pilonsec.org/digital-library/pacific-toolkit/"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Labour Law Drafting</a:t>
            </a:r>
          </a:p>
        </p:txBody>
      </p:sp>
      <p:sp>
        <p:nvSpPr>
          <p:cNvPr id="3" name="Subtitle 2"/>
          <p:cNvSpPr>
            <a:spLocks noGrp="1"/>
          </p:cNvSpPr>
          <p:nvPr>
            <p:ph type="subTitle" idx="1"/>
          </p:nvPr>
        </p:nvSpPr>
        <p:spPr>
          <a:xfrm>
            <a:off x="490538" y="3901341"/>
            <a:ext cx="7200000" cy="1349072"/>
          </a:xfrm>
        </p:spPr>
        <p:txBody>
          <a:bodyPr/>
          <a:lstStyle/>
          <a:p>
            <a:pPr lvl="1"/>
            <a:endParaRPr lang="en-GB" dirty="0"/>
          </a:p>
          <a:p>
            <a:pPr lvl="1"/>
            <a:r>
              <a:rPr lang="en-GB" dirty="0"/>
              <a:t>Session 5</a:t>
            </a:r>
          </a:p>
          <a:p>
            <a:pPr lvl="1"/>
            <a:r>
              <a:rPr lang="en-GB" dirty="0"/>
              <a:t>ILO Subregional Labour Law Training Workshop</a:t>
            </a:r>
          </a:p>
          <a:p>
            <a:pPr lvl="1"/>
            <a:r>
              <a:rPr lang="en-GB" dirty="0" err="1"/>
              <a:t>Nadi</a:t>
            </a:r>
            <a:r>
              <a:rPr lang="en-GB" dirty="0"/>
              <a:t>, </a:t>
            </a:r>
            <a:r>
              <a:rPr lang="en-GB" dirty="0" err="1"/>
              <a:t>Fjii</a:t>
            </a:r>
            <a:r>
              <a:rPr lang="en-GB" dirty="0"/>
              <a:t> </a:t>
            </a:r>
          </a:p>
          <a:p>
            <a:pPr lvl="1"/>
            <a:endParaRPr lang="en-GB" dirty="0"/>
          </a:p>
        </p:txBody>
      </p:sp>
      <p:sp>
        <p:nvSpPr>
          <p:cNvPr id="4" name="Date Placeholder 3"/>
          <p:cNvSpPr>
            <a:spLocks noGrp="1"/>
          </p:cNvSpPr>
          <p:nvPr>
            <p:ph type="dt" sz="half" idx="10"/>
          </p:nvPr>
        </p:nvSpPr>
        <p:spPr/>
        <p:txBody>
          <a:bodyPr/>
          <a:lstStyle/>
          <a:p>
            <a:r>
              <a:rPr lang="en-GB" dirty="0"/>
              <a:t>Wednesday 8 November 2023</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a:xfrm>
            <a:off x="2946400" y="348916"/>
            <a:ext cx="9245600" cy="5321300"/>
          </a:xfrm>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Session Objectives</a:t>
            </a:r>
          </a:p>
        </p:txBody>
      </p:sp>
      <p:sp>
        <p:nvSpPr>
          <p:cNvPr id="3" name="Content Placeholder 2"/>
          <p:cNvSpPr>
            <a:spLocks noGrp="1"/>
          </p:cNvSpPr>
          <p:nvPr>
            <p:ph idx="1"/>
          </p:nvPr>
        </p:nvSpPr>
        <p:spPr>
          <a:xfrm>
            <a:off x="490538" y="2401518"/>
            <a:ext cx="10025061" cy="3470609"/>
          </a:xfrm>
        </p:spPr>
        <p:txBody>
          <a:bodyPr/>
          <a:lstStyle/>
          <a:p>
            <a:pPr lvl="2"/>
            <a:r>
              <a:rPr lang="en-GB" dirty="0"/>
              <a:t>To reflect on some of the features of a well-drafted labour law statute</a:t>
            </a:r>
          </a:p>
          <a:p>
            <a:pPr lvl="2"/>
            <a:endParaRPr lang="en-GB" dirty="0"/>
          </a:p>
          <a:p>
            <a:pPr lvl="2"/>
            <a:r>
              <a:rPr lang="en-GB" dirty="0"/>
              <a:t>To learn from an experienced labour law drafter - Guest speaker/ Q&amp;A: Professor Sean Cooney</a:t>
            </a:r>
          </a:p>
          <a:p>
            <a:pPr lvl="2"/>
            <a:endParaRPr lang="en-GB" dirty="0"/>
          </a:p>
          <a:p>
            <a:pPr lvl="2"/>
            <a:r>
              <a:rPr lang="en-GB" dirty="0"/>
              <a:t>To discuss how to avoid common pitfalls when drafting labour law statutes</a:t>
            </a:r>
          </a:p>
          <a:p>
            <a:pPr marL="342900" lvl="1" indent="-342900">
              <a:buAutoNum type="arabicPeriod"/>
            </a:pP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2</a:t>
            </a:fld>
            <a:endParaRPr lang="en-GB"/>
          </a:p>
        </p:txBody>
      </p:sp>
    </p:spTree>
    <p:extLst>
      <p:ext uri="{BB962C8B-B14F-4D97-AF65-F5344CB8AC3E}">
        <p14:creationId xmlns:p14="http://schemas.microsoft.com/office/powerpoint/2010/main" val="26589939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Important!</a:t>
            </a:r>
          </a:p>
        </p:txBody>
      </p:sp>
      <p:sp>
        <p:nvSpPr>
          <p:cNvPr id="3" name="Content Placeholder 2"/>
          <p:cNvSpPr>
            <a:spLocks noGrp="1"/>
          </p:cNvSpPr>
          <p:nvPr>
            <p:ph idx="1"/>
          </p:nvPr>
        </p:nvSpPr>
        <p:spPr>
          <a:xfrm>
            <a:off x="490538" y="2401518"/>
            <a:ext cx="10025061" cy="3470609"/>
          </a:xfrm>
        </p:spPr>
        <p:txBody>
          <a:bodyPr/>
          <a:lstStyle/>
          <a:p>
            <a:pPr lvl="2"/>
            <a:r>
              <a:rPr lang="en-GB" b="0" dirty="0">
                <a:solidFill>
                  <a:schemeClr val="tx1"/>
                </a:solidFill>
              </a:rPr>
              <a:t>This is</a:t>
            </a:r>
            <a:r>
              <a:rPr lang="en-US" b="0" dirty="0">
                <a:solidFill>
                  <a:schemeClr val="tx1"/>
                </a:solidFill>
              </a:rPr>
              <a:t> not a workshop (or session) on legislative drafting. Legislative drafting is a specialist skill, and each Pacific Island country will have its own rules and ways of undertaking legislative drafting. </a:t>
            </a:r>
          </a:p>
          <a:p>
            <a:pPr marL="0" lvl="2" indent="0">
              <a:buNone/>
            </a:pPr>
            <a:endParaRPr lang="en-US" b="0" dirty="0">
              <a:solidFill>
                <a:schemeClr val="tx1"/>
              </a:solidFill>
            </a:endParaRPr>
          </a:p>
          <a:p>
            <a:pPr lvl="2"/>
            <a:r>
              <a:rPr lang="en-US" b="0" dirty="0">
                <a:solidFill>
                  <a:schemeClr val="tx1"/>
                </a:solidFill>
              </a:rPr>
              <a:t>However, there are certain pitfalls found in many labour law statutes that can be avoided or minimized during the drafting</a:t>
            </a:r>
            <a:r>
              <a:rPr lang="en-US" dirty="0"/>
              <a:t> process.</a:t>
            </a:r>
            <a:endParaRPr lang="en-US" b="0" dirty="0">
              <a:solidFill>
                <a:schemeClr val="tx1"/>
              </a:solidFill>
            </a:endParaRPr>
          </a:p>
          <a:p>
            <a:pPr lvl="2"/>
            <a:endParaRPr lang="en-US" b="0" dirty="0">
              <a:solidFill>
                <a:schemeClr val="tx1"/>
              </a:solidFill>
            </a:endParaRPr>
          </a:p>
          <a:p>
            <a:pPr lvl="2"/>
            <a:r>
              <a:rPr lang="en-US" b="0" dirty="0">
                <a:solidFill>
                  <a:schemeClr val="tx1"/>
                </a:solidFill>
              </a:rPr>
              <a:t>We will focus on three issues: complexity, scope and compliance/ enforcement. </a:t>
            </a:r>
          </a:p>
          <a:p>
            <a:pPr lvl="2"/>
            <a:endParaRPr lang="en-US" b="0" dirty="0">
              <a:solidFill>
                <a:schemeClr val="tx1"/>
              </a:solidFill>
            </a:endParaRPr>
          </a:p>
          <a:p>
            <a:pPr marL="0" lvl="2" indent="0">
              <a:buNone/>
            </a:pPr>
            <a:endParaRPr lang="en-US" b="0" dirty="0">
              <a:solidFill>
                <a:schemeClr val="tx1"/>
              </a:solidFill>
            </a:endParaRPr>
          </a:p>
          <a:p>
            <a:pPr lvl="3">
              <a:buFont typeface="Wingdings" pitchFamily="2" charset="2"/>
              <a:buChar char="Ø"/>
            </a:pPr>
            <a:endParaRPr lang="en-GB" dirty="0"/>
          </a:p>
          <a:p>
            <a:pPr marL="342900" lvl="1" indent="-342900">
              <a:buAutoNum type="arabicPeriod"/>
            </a:pP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3</a:t>
            </a:fld>
            <a:endParaRPr lang="en-GB"/>
          </a:p>
        </p:txBody>
      </p:sp>
    </p:spTree>
    <p:extLst>
      <p:ext uri="{BB962C8B-B14F-4D97-AF65-F5344CB8AC3E}">
        <p14:creationId xmlns:p14="http://schemas.microsoft.com/office/powerpoint/2010/main" val="35703869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07BDC-C4AB-D54C-BD44-66141034385D}"/>
              </a:ext>
            </a:extLst>
          </p:cNvPr>
          <p:cNvSpPr>
            <a:spLocks noGrp="1"/>
          </p:cNvSpPr>
          <p:nvPr>
            <p:ph type="title"/>
          </p:nvPr>
        </p:nvSpPr>
        <p:spPr/>
        <p:txBody>
          <a:bodyPr/>
          <a:lstStyle/>
          <a:p>
            <a:r>
              <a:rPr lang="en-US" dirty="0"/>
              <a:t>Guest Speaker: Professor Sean Cooney</a:t>
            </a:r>
          </a:p>
        </p:txBody>
      </p:sp>
      <p:sp>
        <p:nvSpPr>
          <p:cNvPr id="3" name="Content Placeholder 2">
            <a:extLst>
              <a:ext uri="{FF2B5EF4-FFF2-40B4-BE49-F238E27FC236}">
                <a16:creationId xmlns:a16="http://schemas.microsoft.com/office/drawing/2014/main" id="{F6B0890F-0F1E-E74A-88B6-BA759A1F08BB}"/>
              </a:ext>
            </a:extLst>
          </p:cNvPr>
          <p:cNvSpPr>
            <a:spLocks noGrp="1"/>
          </p:cNvSpPr>
          <p:nvPr>
            <p:ph sz="half" idx="1"/>
          </p:nvPr>
        </p:nvSpPr>
        <p:spPr/>
        <p:txBody>
          <a:bodyPr/>
          <a:lstStyle/>
          <a:p>
            <a:r>
              <a:rPr lang="en-US" b="0" dirty="0">
                <a:solidFill>
                  <a:schemeClr val="tx1"/>
                </a:solidFill>
              </a:rPr>
              <a:t>Consultant (ILO) and Professor, Centre for Employment and Labour Relations Law, Melbourne Law School</a:t>
            </a:r>
          </a:p>
          <a:p>
            <a:r>
              <a:rPr lang="en-US" b="0" dirty="0">
                <a:solidFill>
                  <a:schemeClr val="tx1"/>
                </a:solidFill>
              </a:rPr>
              <a:t>Expertise in international and comparative employment law.</a:t>
            </a:r>
          </a:p>
          <a:p>
            <a:r>
              <a:rPr lang="en-AU" b="0" dirty="0">
                <a:solidFill>
                  <a:schemeClr val="tx1"/>
                </a:solidFill>
              </a:rPr>
              <a:t>Former </a:t>
            </a:r>
            <a:r>
              <a:rPr lang="en-AU" b="0" i="0" dirty="0">
                <a:solidFill>
                  <a:schemeClr val="tx1"/>
                </a:solidFill>
                <a:effectLst/>
              </a:rPr>
              <a:t>Legal Specialist in the Labour Law and Reform Unit at the ILO in Geneva, where he provided advice to governments in countries such as China, India, Myanmar and Pakistan.</a:t>
            </a:r>
          </a:p>
          <a:p>
            <a:endParaRPr lang="en-AU" b="0" i="0" dirty="0">
              <a:solidFill>
                <a:schemeClr val="tx1"/>
              </a:solidFill>
              <a:effectLst/>
            </a:endParaRPr>
          </a:p>
          <a:p>
            <a:endParaRPr lang="en-US" dirty="0"/>
          </a:p>
          <a:p>
            <a:endParaRPr lang="en-US" dirty="0"/>
          </a:p>
        </p:txBody>
      </p:sp>
      <p:sp>
        <p:nvSpPr>
          <p:cNvPr id="5" name="Date Placeholder 4">
            <a:extLst>
              <a:ext uri="{FF2B5EF4-FFF2-40B4-BE49-F238E27FC236}">
                <a16:creationId xmlns:a16="http://schemas.microsoft.com/office/drawing/2014/main" id="{43F8431E-BF78-0849-B21B-966B28417C03}"/>
              </a:ext>
            </a:extLst>
          </p:cNvPr>
          <p:cNvSpPr>
            <a:spLocks noGrp="1"/>
          </p:cNvSpPr>
          <p:nvPr>
            <p:ph type="dt" sz="half" idx="10"/>
          </p:nvPr>
        </p:nvSpPr>
        <p:spPr/>
        <p:txBody>
          <a:bodyPr/>
          <a:lstStyle/>
          <a:p>
            <a:r>
              <a:rPr lang="en-GB"/>
              <a:t>Date: Monday / 01 / October / 2019</a:t>
            </a:r>
          </a:p>
        </p:txBody>
      </p:sp>
      <p:sp>
        <p:nvSpPr>
          <p:cNvPr id="6" name="Footer Placeholder 5">
            <a:extLst>
              <a:ext uri="{FF2B5EF4-FFF2-40B4-BE49-F238E27FC236}">
                <a16:creationId xmlns:a16="http://schemas.microsoft.com/office/drawing/2014/main" id="{671712A9-0FC1-C84A-B1C4-4FD580F8CCB1}"/>
              </a:ext>
            </a:extLst>
          </p:cNvPr>
          <p:cNvSpPr>
            <a:spLocks noGrp="1"/>
          </p:cNvSpPr>
          <p:nvPr>
            <p:ph type="ftr" sz="quarter" idx="11"/>
          </p:nvPr>
        </p:nvSpPr>
        <p:spPr/>
        <p:txBody>
          <a:bodyPr/>
          <a:lstStyle/>
          <a:p>
            <a:r>
              <a:rPr lang="en-GB"/>
              <a:t>Advancing social justice, promoting decent work</a:t>
            </a:r>
          </a:p>
        </p:txBody>
      </p:sp>
      <p:sp>
        <p:nvSpPr>
          <p:cNvPr id="7" name="Slide Number Placeholder 6">
            <a:extLst>
              <a:ext uri="{FF2B5EF4-FFF2-40B4-BE49-F238E27FC236}">
                <a16:creationId xmlns:a16="http://schemas.microsoft.com/office/drawing/2014/main" id="{2EBCB359-B771-1445-AE72-A9B4537CF0D4}"/>
              </a:ext>
            </a:extLst>
          </p:cNvPr>
          <p:cNvSpPr>
            <a:spLocks noGrp="1"/>
          </p:cNvSpPr>
          <p:nvPr>
            <p:ph type="sldNum" sz="quarter" idx="12"/>
          </p:nvPr>
        </p:nvSpPr>
        <p:spPr/>
        <p:txBody>
          <a:bodyPr/>
          <a:lstStyle/>
          <a:p>
            <a:fld id="{856227C0-AD57-4F9B-BAE3-EEFB0D0EE427}" type="slidenum">
              <a:rPr lang="en-GB" smtClean="0"/>
              <a:t>4</a:t>
            </a:fld>
            <a:endParaRPr lang="en-GB"/>
          </a:p>
        </p:txBody>
      </p:sp>
      <p:pic>
        <p:nvPicPr>
          <p:cNvPr id="8" name="Picture 6" descr="Sean Cooney - Professor, Melbourne Law School - The University of Melbourne  | LinkedIn">
            <a:extLst>
              <a:ext uri="{FF2B5EF4-FFF2-40B4-BE49-F238E27FC236}">
                <a16:creationId xmlns:a16="http://schemas.microsoft.com/office/drawing/2014/main" id="{D9E8B2EE-ED21-4A44-82EB-0637637E39E2}"/>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7354389" y="2181813"/>
            <a:ext cx="3252992" cy="3252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4001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solidFill>
                  <a:schemeClr val="accent2"/>
                </a:solidFill>
              </a:rPr>
              <a:t>Question for discussion</a:t>
            </a:r>
          </a:p>
        </p:txBody>
      </p:sp>
      <p:sp>
        <p:nvSpPr>
          <p:cNvPr id="3" name="Content Placeholder 2"/>
          <p:cNvSpPr>
            <a:spLocks noGrp="1"/>
          </p:cNvSpPr>
          <p:nvPr>
            <p:ph idx="1"/>
          </p:nvPr>
        </p:nvSpPr>
        <p:spPr/>
        <p:txBody>
          <a:bodyPr/>
          <a:lstStyle/>
          <a:p>
            <a:endParaRPr lang="en-GB" sz="2800" dirty="0"/>
          </a:p>
          <a:p>
            <a:r>
              <a:rPr lang="en-GB" sz="2800" dirty="0">
                <a:solidFill>
                  <a:schemeClr val="accent1"/>
                </a:solidFill>
              </a:rPr>
              <a:t>What do you think are some of the features of a well-drafted labour law statute?</a:t>
            </a:r>
          </a:p>
          <a:p>
            <a:pPr lvl="1"/>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5</a:t>
            </a:fld>
            <a:endParaRPr lang="en-GB"/>
          </a:p>
        </p:txBody>
      </p:sp>
      <p:pic>
        <p:nvPicPr>
          <p:cNvPr id="9" name="Picture Placeholder 8"/>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l="15679" t="29808" r="26750" b="12326"/>
          <a:stretch/>
        </p:blipFill>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Tree>
    <p:extLst>
      <p:ext uri="{BB962C8B-B14F-4D97-AF65-F5344CB8AC3E}">
        <p14:creationId xmlns:p14="http://schemas.microsoft.com/office/powerpoint/2010/main" val="40657866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A4F3-B4C8-4840-83EF-E9F7BCA97DFC}"/>
              </a:ext>
            </a:extLst>
          </p:cNvPr>
          <p:cNvSpPr>
            <a:spLocks noGrp="1"/>
          </p:cNvSpPr>
          <p:nvPr>
            <p:ph type="title"/>
          </p:nvPr>
        </p:nvSpPr>
        <p:spPr/>
        <p:txBody>
          <a:bodyPr/>
          <a:lstStyle/>
          <a:p>
            <a:r>
              <a:rPr lang="en-US" dirty="0"/>
              <a:t>Reducing complexity</a:t>
            </a:r>
          </a:p>
        </p:txBody>
      </p:sp>
      <p:sp>
        <p:nvSpPr>
          <p:cNvPr id="4" name="Date Placeholder 3">
            <a:extLst>
              <a:ext uri="{FF2B5EF4-FFF2-40B4-BE49-F238E27FC236}">
                <a16:creationId xmlns:a16="http://schemas.microsoft.com/office/drawing/2014/main" id="{E9D2333A-CEFC-5745-BC11-2EA847698316}"/>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485240DD-6CC5-A743-97C8-0C617EB8B2DD}"/>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A6FF8396-52A2-8544-B866-2215AEBD9ED4}"/>
              </a:ext>
            </a:extLst>
          </p:cNvPr>
          <p:cNvSpPr>
            <a:spLocks noGrp="1"/>
          </p:cNvSpPr>
          <p:nvPr>
            <p:ph type="sldNum" sz="quarter" idx="12"/>
          </p:nvPr>
        </p:nvSpPr>
        <p:spPr/>
        <p:txBody>
          <a:bodyPr/>
          <a:lstStyle/>
          <a:p>
            <a:fld id="{856227C0-AD57-4F9B-BAE3-EEFB0D0EE427}" type="slidenum">
              <a:rPr lang="en-GB" smtClean="0"/>
              <a:pPr/>
              <a:t>6</a:t>
            </a:fld>
            <a:endParaRPr lang="en-GB"/>
          </a:p>
        </p:txBody>
      </p:sp>
    </p:spTree>
    <p:extLst>
      <p:ext uri="{BB962C8B-B14F-4D97-AF65-F5344CB8AC3E}">
        <p14:creationId xmlns:p14="http://schemas.microsoft.com/office/powerpoint/2010/main" val="1148621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a:xfrm>
            <a:off x="490538" y="1423195"/>
            <a:ext cx="11210924" cy="720000"/>
          </a:xfrm>
        </p:spPr>
        <p:txBody>
          <a:bodyPr anchor="t">
            <a:normAutofit/>
          </a:bodyPr>
          <a:lstStyle/>
          <a:p>
            <a:r>
              <a:rPr lang="en-US" dirty="0"/>
              <a:t>What’s the problem?</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sz="half" idx="1"/>
          </p:nvPr>
        </p:nvSpPr>
        <p:spPr>
          <a:xfrm>
            <a:off x="490537" y="2143195"/>
            <a:ext cx="6328273" cy="3733731"/>
          </a:xfrm>
        </p:spPr>
        <p:txBody>
          <a:bodyPr>
            <a:normAutofit/>
          </a:bodyPr>
          <a:lstStyle/>
          <a:p>
            <a:pPr marL="0" lvl="2" indent="0">
              <a:buNone/>
            </a:pPr>
            <a:endParaRPr lang="en-GB" dirty="0"/>
          </a:p>
          <a:p>
            <a:pPr lvl="2"/>
            <a:r>
              <a:rPr lang="en-GB" b="0" dirty="0"/>
              <a:t>Labour laws may use complicated, out-dated and/or </a:t>
            </a:r>
            <a:r>
              <a:rPr lang="en-GB" dirty="0"/>
              <a:t>use very legalistic language.</a:t>
            </a:r>
          </a:p>
          <a:p>
            <a:pPr lvl="2"/>
            <a:endParaRPr lang="en-GB" dirty="0"/>
          </a:p>
          <a:p>
            <a:pPr lvl="2"/>
            <a:r>
              <a:rPr lang="en-GB" dirty="0"/>
              <a:t>The structure of a labour law may be complex and difficult to navigate.</a:t>
            </a:r>
          </a:p>
          <a:p>
            <a:pPr lvl="2"/>
            <a:endParaRPr lang="en-AU" dirty="0">
              <a:solidFill>
                <a:schemeClr val="accent2"/>
              </a:solidFill>
            </a:endParaRPr>
          </a:p>
          <a:p>
            <a:endParaRPr lang="en-US" dirty="0"/>
          </a:p>
        </p:txBody>
      </p:sp>
      <p:pic>
        <p:nvPicPr>
          <p:cNvPr id="1026" name="Picture 2" descr="Maze - Free education icons">
            <a:extLst>
              <a:ext uri="{FF2B5EF4-FFF2-40B4-BE49-F238E27FC236}">
                <a16:creationId xmlns:a16="http://schemas.microsoft.com/office/drawing/2014/main" id="{DAFA136B-62B4-6A46-B8D8-3CB2537EBA3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7567156" y="1783195"/>
            <a:ext cx="3482977" cy="3482977"/>
          </a:xfrm>
          <a:prstGeom prst="rect">
            <a:avLst/>
          </a:prstGeom>
          <a:solidFill>
            <a:srgbClr val="FFFFFF"/>
          </a:solidFill>
        </p:spPr>
      </p:pic>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a:xfrm>
            <a:off x="490538" y="6337302"/>
            <a:ext cx="5605462" cy="180000"/>
          </a:xfrm>
        </p:spPr>
        <p:txBody>
          <a:bodyPr anchor="t">
            <a:normAutofit/>
          </a:bodyPr>
          <a:lstStyle/>
          <a:p>
            <a:pPr>
              <a:spcAft>
                <a:spcPts val="600"/>
              </a:spcAft>
            </a:pPr>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a:xfrm>
            <a:off x="11161462" y="432000"/>
            <a:ext cx="540000" cy="288000"/>
          </a:xfrm>
        </p:spPr>
        <p:txBody>
          <a:bodyPr anchor="t">
            <a:normAutofit/>
          </a:bodyPr>
          <a:lstStyle/>
          <a:p>
            <a:pPr>
              <a:spcAft>
                <a:spcPts val="600"/>
              </a:spcAft>
            </a:pPr>
            <a:fld id="{856227C0-AD57-4F9B-BAE3-EEFB0D0EE427}" type="slidenum">
              <a:rPr lang="en-GB" smtClean="0"/>
              <a:pPr>
                <a:spcAft>
                  <a:spcPts val="600"/>
                </a:spcAft>
              </a:pPr>
              <a:t>7</a:t>
            </a:fld>
            <a:endParaRPr lang="en-GB"/>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pPr>
              <a:spcAft>
                <a:spcPts val="600"/>
              </a:spcAft>
            </a:pPr>
            <a:r>
              <a:rPr lang="en-GB"/>
              <a:t>Date: Monday / 01 / October / 2019</a:t>
            </a:r>
          </a:p>
        </p:txBody>
      </p:sp>
    </p:spTree>
    <p:extLst>
      <p:ext uri="{BB962C8B-B14F-4D97-AF65-F5344CB8AC3E}">
        <p14:creationId xmlns:p14="http://schemas.microsoft.com/office/powerpoint/2010/main" val="25860348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Why is this a problem?</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latin typeface="Lato" panose="020F0502020204030203" pitchFamily="34" charset="0"/>
              </a:rPr>
              <a:t>Complex legislation makes it difficult, time-consuming and expensive for people to understand their legal rights and obligations. </a:t>
            </a:r>
          </a:p>
          <a:p>
            <a:pPr lvl="2"/>
            <a:endParaRPr lang="en-AU" dirty="0">
              <a:latin typeface="Lato" panose="020F0502020204030203" pitchFamily="34" charset="0"/>
            </a:endParaRPr>
          </a:p>
          <a:p>
            <a:pPr lvl="2"/>
            <a:r>
              <a:rPr lang="en-AU" dirty="0"/>
              <a:t>As employers, employees and others are expected to comply with the law, they are entitled to expect that it is drafted in such a way that they can readily navigate their way around the law and understand what it contains. </a:t>
            </a:r>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2289342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Why is this a problem?</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latin typeface="Lato" panose="020F0502020204030203" pitchFamily="34" charset="0"/>
              </a:rPr>
              <a:t>Complex laws can lead to confusion and inconsistent decision-making, creating unnecessary regulatory burden for business, and restricts access to justice.</a:t>
            </a:r>
          </a:p>
          <a:p>
            <a:pPr lvl="2"/>
            <a:endParaRPr lang="en-AU" dirty="0"/>
          </a:p>
          <a:p>
            <a:pPr lvl="2"/>
            <a:r>
              <a:rPr lang="en-AU" dirty="0"/>
              <a:t>Complex laws can also impede labour inspection and enforcement. Labour inspectors need to be able to understand the law to explain it and enforce it, and this may be difficult, even impossible, when the law is incomplete, inconsistent, too vague, out-of-date, or when there are inadequate definitions. </a:t>
            </a:r>
            <a:endParaRPr lang="en-GB"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618146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Using plain language</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AU" dirty="0"/>
          </a:p>
          <a:p>
            <a:pPr lvl="2"/>
            <a:r>
              <a:rPr lang="en-AU" dirty="0"/>
              <a:t>Using plain language when drafting can help make laws easier to navigate and understand.</a:t>
            </a:r>
          </a:p>
          <a:p>
            <a:pPr lvl="2"/>
            <a:endParaRPr lang="en-AU" dirty="0"/>
          </a:p>
          <a:p>
            <a:pPr lvl="2"/>
            <a:r>
              <a:rPr lang="en-AU" dirty="0"/>
              <a:t>The aim of plain language drafting is to make laws </a:t>
            </a:r>
            <a:r>
              <a:rPr lang="en-AU" b="1" dirty="0"/>
              <a:t>as simple and easy to understand to the greatest number of people possible, </a:t>
            </a:r>
            <a:r>
              <a:rPr lang="en-AU" dirty="0"/>
              <a:t>without taking away from precision or omitting necessary information or unintentionally changing the legal effect. </a:t>
            </a:r>
          </a:p>
          <a:p>
            <a:pPr lvl="2"/>
            <a:endParaRPr lang="en-AU" dirty="0"/>
          </a:p>
          <a:p>
            <a:pPr lvl="2"/>
            <a:r>
              <a:rPr lang="en-AU" dirty="0"/>
              <a:t>Plain language drafting is not just about the language used. It covers </a:t>
            </a:r>
            <a:r>
              <a:rPr lang="en-AU" b="1" dirty="0"/>
              <a:t>language, structure and design </a:t>
            </a:r>
            <a:r>
              <a:rPr lang="en-AU" dirty="0"/>
              <a:t>of the document.  </a:t>
            </a:r>
          </a:p>
          <a:p>
            <a:pPr lvl="2"/>
            <a:endParaRPr lang="en-AU" dirty="0"/>
          </a:p>
          <a:p>
            <a:pPr lvl="2"/>
            <a:endParaRPr lang="en-AU" dirty="0"/>
          </a:p>
          <a:p>
            <a:pPr lvl="2"/>
            <a:endParaRPr lang="en-US" b="0" dirty="0">
              <a:solidFill>
                <a:schemeClr val="tx1"/>
              </a:solidFill>
            </a:endParaRPr>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4307583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967F9-7C2E-9A40-9ED2-7FA787BB4461}"/>
              </a:ext>
            </a:extLst>
          </p:cNvPr>
          <p:cNvSpPr>
            <a:spLocks noGrp="1"/>
          </p:cNvSpPr>
          <p:nvPr>
            <p:ph type="title"/>
          </p:nvPr>
        </p:nvSpPr>
        <p:spPr/>
        <p:txBody>
          <a:bodyPr/>
          <a:lstStyle/>
          <a:p>
            <a:r>
              <a:rPr lang="en-US" dirty="0"/>
              <a:t>Example: Towards simpler unfair dismissal provisions in Australian labour law</a:t>
            </a:r>
          </a:p>
        </p:txBody>
      </p:sp>
      <p:sp>
        <p:nvSpPr>
          <p:cNvPr id="3" name="Content Placeholder 2">
            <a:extLst>
              <a:ext uri="{FF2B5EF4-FFF2-40B4-BE49-F238E27FC236}">
                <a16:creationId xmlns:a16="http://schemas.microsoft.com/office/drawing/2014/main" id="{07E5EB54-6141-6444-92D2-6F47E62EBFB8}"/>
              </a:ext>
            </a:extLst>
          </p:cNvPr>
          <p:cNvSpPr>
            <a:spLocks noGrp="1"/>
          </p:cNvSpPr>
          <p:nvPr>
            <p:ph sz="half" idx="1"/>
          </p:nvPr>
        </p:nvSpPr>
        <p:spPr/>
        <p:txBody>
          <a:bodyPr/>
          <a:lstStyle/>
          <a:p>
            <a:r>
              <a:rPr lang="en-AU" dirty="0">
                <a:solidFill>
                  <a:schemeClr val="tx1"/>
                </a:solidFill>
              </a:rPr>
              <a:t>Subdivision B of Division 4 of Part 12 of the Workplace Relations Act 1996 (</a:t>
            </a:r>
            <a:r>
              <a:rPr lang="en-AU" dirty="0" err="1">
                <a:solidFill>
                  <a:schemeClr val="tx1"/>
                </a:solidFill>
              </a:rPr>
              <a:t>Cth</a:t>
            </a:r>
            <a:r>
              <a:rPr lang="en-AU" dirty="0">
                <a:solidFill>
                  <a:schemeClr val="tx1"/>
                </a:solidFill>
              </a:rPr>
              <a:t>)</a:t>
            </a:r>
          </a:p>
          <a:p>
            <a:pPr marL="285750" indent="-285750">
              <a:buFont typeface="Arial" panose="020B0604020202020204" pitchFamily="34" charset="0"/>
              <a:buChar char="•"/>
            </a:pPr>
            <a:r>
              <a:rPr lang="en-AU" sz="1600" dirty="0">
                <a:solidFill>
                  <a:schemeClr val="tx1"/>
                </a:solidFill>
              </a:rPr>
              <a:t>Subdivision B started with the right to apply to the Commission (s 643) and focused on the process to be followed in applying for redress. </a:t>
            </a:r>
          </a:p>
          <a:p>
            <a:pPr marL="285750" indent="-285750">
              <a:buFont typeface="Arial" panose="020B0604020202020204" pitchFamily="34" charset="0"/>
              <a:buChar char="•"/>
            </a:pPr>
            <a:r>
              <a:rPr lang="en-AU" sz="1600" dirty="0">
                <a:solidFill>
                  <a:schemeClr val="tx1"/>
                </a:solidFill>
              </a:rPr>
              <a:t>The rules about which employees could apply, and in what circumstances redress would be available, were dealt with either as details within procedural provisions (such as section 643) or as scoping or definition provisions in Subdivision A.</a:t>
            </a:r>
          </a:p>
        </p:txBody>
      </p:sp>
      <p:sp>
        <p:nvSpPr>
          <p:cNvPr id="4" name="Content Placeholder 3">
            <a:extLst>
              <a:ext uri="{FF2B5EF4-FFF2-40B4-BE49-F238E27FC236}">
                <a16:creationId xmlns:a16="http://schemas.microsoft.com/office/drawing/2014/main" id="{A7FAE62F-1FB0-714A-ABAC-E9ADB10D8D7D}"/>
              </a:ext>
            </a:extLst>
          </p:cNvPr>
          <p:cNvSpPr>
            <a:spLocks noGrp="1"/>
          </p:cNvSpPr>
          <p:nvPr>
            <p:ph sz="half" idx="2"/>
          </p:nvPr>
        </p:nvSpPr>
        <p:spPr>
          <a:xfrm>
            <a:off x="6341062" y="2368710"/>
            <a:ext cx="5360400" cy="3482977"/>
          </a:xfrm>
        </p:spPr>
        <p:txBody>
          <a:bodyPr/>
          <a:lstStyle/>
          <a:p>
            <a:r>
              <a:rPr lang="en-US" dirty="0"/>
              <a:t>Part 3-2 of the Fair Work Act 2009 (</a:t>
            </a:r>
            <a:r>
              <a:rPr lang="en-US" dirty="0" err="1"/>
              <a:t>Cth</a:t>
            </a:r>
            <a:r>
              <a:rPr lang="en-US" dirty="0"/>
              <a:t>)</a:t>
            </a:r>
          </a:p>
          <a:p>
            <a:pPr marL="285750" indent="-285750">
              <a:buFont typeface="Arial" panose="020B0604020202020204" pitchFamily="34" charset="0"/>
              <a:buChar char="•"/>
            </a:pPr>
            <a:r>
              <a:rPr lang="en-AU" dirty="0"/>
              <a:t>Division 2 creates a concept of a person who is “protected from unfair dismissal”; </a:t>
            </a:r>
          </a:p>
          <a:p>
            <a:pPr marL="285750" indent="-285750">
              <a:buFont typeface="Arial" panose="020B0604020202020204" pitchFamily="34" charset="0"/>
              <a:buChar char="•"/>
            </a:pPr>
            <a:r>
              <a:rPr lang="en-AU" dirty="0"/>
              <a:t>Division 3 describes when a person is “unfairly dismissed”</a:t>
            </a:r>
          </a:p>
          <a:p>
            <a:pPr marL="285750" indent="-285750">
              <a:buFont typeface="Arial" panose="020B0604020202020204" pitchFamily="34" charset="0"/>
              <a:buChar char="•"/>
            </a:pPr>
            <a:r>
              <a:rPr lang="en-AU" dirty="0"/>
              <a:t>Division 4 sets out what remedies are available for an unfair dismissal; </a:t>
            </a:r>
          </a:p>
          <a:p>
            <a:pPr marL="285750" indent="-285750">
              <a:buFont typeface="Arial" panose="020B0604020202020204" pitchFamily="34" charset="0"/>
              <a:buChar char="•"/>
            </a:pPr>
            <a:r>
              <a:rPr lang="en-AU" dirty="0"/>
              <a:t>Division 5 deals with procedural matters.</a:t>
            </a:r>
            <a:endParaRPr lang="en-US" dirty="0"/>
          </a:p>
        </p:txBody>
      </p:sp>
      <p:sp>
        <p:nvSpPr>
          <p:cNvPr id="5" name="Date Placeholder 4">
            <a:extLst>
              <a:ext uri="{FF2B5EF4-FFF2-40B4-BE49-F238E27FC236}">
                <a16:creationId xmlns:a16="http://schemas.microsoft.com/office/drawing/2014/main" id="{388DCA2A-A4F9-734E-A377-3BDA05511858}"/>
              </a:ext>
            </a:extLst>
          </p:cNvPr>
          <p:cNvSpPr>
            <a:spLocks noGrp="1"/>
          </p:cNvSpPr>
          <p:nvPr>
            <p:ph type="dt" sz="half" idx="10"/>
          </p:nvPr>
        </p:nvSpPr>
        <p:spPr/>
        <p:txBody>
          <a:bodyPr/>
          <a:lstStyle/>
          <a:p>
            <a:r>
              <a:rPr lang="en-GB"/>
              <a:t>Date: Monday / 01 / October / 2019</a:t>
            </a:r>
          </a:p>
        </p:txBody>
      </p:sp>
      <p:sp>
        <p:nvSpPr>
          <p:cNvPr id="6" name="Footer Placeholder 5">
            <a:extLst>
              <a:ext uri="{FF2B5EF4-FFF2-40B4-BE49-F238E27FC236}">
                <a16:creationId xmlns:a16="http://schemas.microsoft.com/office/drawing/2014/main" id="{C717FCFC-AA3D-BC4A-8AE7-7F48A90DA1E4}"/>
              </a:ext>
            </a:extLst>
          </p:cNvPr>
          <p:cNvSpPr>
            <a:spLocks noGrp="1"/>
          </p:cNvSpPr>
          <p:nvPr>
            <p:ph type="ftr" sz="quarter" idx="11"/>
          </p:nvPr>
        </p:nvSpPr>
        <p:spPr/>
        <p:txBody>
          <a:bodyPr/>
          <a:lstStyle/>
          <a:p>
            <a:r>
              <a:rPr lang="en-GB"/>
              <a:t>Advancing social justice, promoting decent work</a:t>
            </a:r>
          </a:p>
        </p:txBody>
      </p:sp>
      <p:sp>
        <p:nvSpPr>
          <p:cNvPr id="7" name="Slide Number Placeholder 6">
            <a:extLst>
              <a:ext uri="{FF2B5EF4-FFF2-40B4-BE49-F238E27FC236}">
                <a16:creationId xmlns:a16="http://schemas.microsoft.com/office/drawing/2014/main" id="{2EF8C6E0-F8B7-934B-AB96-92182D44C6E1}"/>
              </a:ext>
            </a:extLst>
          </p:cNvPr>
          <p:cNvSpPr>
            <a:spLocks noGrp="1"/>
          </p:cNvSpPr>
          <p:nvPr>
            <p:ph type="sldNum" sz="quarter" idx="12"/>
          </p:nvPr>
        </p:nvSpPr>
        <p:spPr/>
        <p:txBody>
          <a:bodyPr/>
          <a:lstStyle/>
          <a:p>
            <a:fld id="{856227C0-AD57-4F9B-BAE3-EEFB0D0EE427}" type="slidenum">
              <a:rPr lang="en-GB" smtClean="0"/>
              <a:t>11</a:t>
            </a:fld>
            <a:endParaRPr lang="en-GB"/>
          </a:p>
        </p:txBody>
      </p:sp>
    </p:spTree>
    <p:extLst>
      <p:ext uri="{BB962C8B-B14F-4D97-AF65-F5344CB8AC3E}">
        <p14:creationId xmlns:p14="http://schemas.microsoft.com/office/powerpoint/2010/main" val="387458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91760-54EC-BD45-BDFD-037613B07BB7}"/>
              </a:ext>
            </a:extLst>
          </p:cNvPr>
          <p:cNvSpPr>
            <a:spLocks noGrp="1"/>
          </p:cNvSpPr>
          <p:nvPr>
            <p:ph type="title"/>
          </p:nvPr>
        </p:nvSpPr>
        <p:spPr/>
        <p:txBody>
          <a:bodyPr/>
          <a:lstStyle/>
          <a:p>
            <a:r>
              <a:rPr lang="en-US" dirty="0"/>
              <a:t>Clarifying and broadening scope</a:t>
            </a:r>
          </a:p>
        </p:txBody>
      </p:sp>
      <p:sp>
        <p:nvSpPr>
          <p:cNvPr id="4" name="Date Placeholder 3">
            <a:extLst>
              <a:ext uri="{FF2B5EF4-FFF2-40B4-BE49-F238E27FC236}">
                <a16:creationId xmlns:a16="http://schemas.microsoft.com/office/drawing/2014/main" id="{113D885A-FAE3-8343-BF91-D5FD6C3060E8}"/>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992A9ECB-51DD-8B45-AF12-4F447BCBB050}"/>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027F87C5-0713-CC4B-A46C-2815868A5BFB}"/>
              </a:ext>
            </a:extLst>
          </p:cNvPr>
          <p:cNvSpPr>
            <a:spLocks noGrp="1"/>
          </p:cNvSpPr>
          <p:nvPr>
            <p:ph type="sldNum" sz="quarter" idx="12"/>
          </p:nvPr>
        </p:nvSpPr>
        <p:spPr/>
        <p:txBody>
          <a:bodyPr/>
          <a:lstStyle/>
          <a:p>
            <a:fld id="{856227C0-AD57-4F9B-BAE3-EEFB0D0EE427}" type="slidenum">
              <a:rPr lang="en-GB" smtClean="0"/>
              <a:pPr/>
              <a:t>12</a:t>
            </a:fld>
            <a:endParaRPr lang="en-GB"/>
          </a:p>
        </p:txBody>
      </p:sp>
    </p:spTree>
    <p:extLst>
      <p:ext uri="{BB962C8B-B14F-4D97-AF65-F5344CB8AC3E}">
        <p14:creationId xmlns:p14="http://schemas.microsoft.com/office/powerpoint/2010/main" val="3233113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What’s the problem?</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Labour laws may </a:t>
            </a:r>
            <a:r>
              <a:rPr lang="en-AU" b="1" dirty="0"/>
              <a:t>explicitly exclude </a:t>
            </a:r>
            <a:r>
              <a:rPr lang="en-AU" dirty="0"/>
              <a:t>certain groups of workers from protections.</a:t>
            </a:r>
          </a:p>
          <a:p>
            <a:pPr lvl="2"/>
            <a:endParaRPr lang="en-AU" dirty="0"/>
          </a:p>
          <a:p>
            <a:pPr lvl="2"/>
            <a:r>
              <a:rPr lang="en-AU" dirty="0"/>
              <a:t>Labour laws may </a:t>
            </a:r>
            <a:r>
              <a:rPr lang="en-AU" b="1" dirty="0"/>
              <a:t>implicitly exclude </a:t>
            </a:r>
            <a:r>
              <a:rPr lang="en-AU" dirty="0"/>
              <a:t>certain groups of workers because they only apply only to an ‘employer’ and an ‘employee’.</a:t>
            </a:r>
          </a:p>
          <a:p>
            <a:pPr lvl="2"/>
            <a:endParaRPr lang="en-AU" dirty="0"/>
          </a:p>
          <a:p>
            <a:pPr lvl="2"/>
            <a:r>
              <a:rPr lang="en-AU" dirty="0"/>
              <a:t>Labour laws may not provide adequate clarity around the existence of an </a:t>
            </a:r>
            <a:r>
              <a:rPr lang="en-AU" b="1" dirty="0"/>
              <a:t>employment relationship</a:t>
            </a:r>
            <a:r>
              <a:rPr lang="en-AU" dirty="0"/>
              <a:t>.</a:t>
            </a:r>
          </a:p>
          <a:p>
            <a:pPr lvl="2"/>
            <a:endParaRPr lang="en-AU" dirty="0"/>
          </a:p>
          <a:p>
            <a:pPr lvl="2"/>
            <a:r>
              <a:rPr lang="en-AU" dirty="0"/>
              <a:t>Labour laws may have scope clauses that are </a:t>
            </a:r>
            <a:r>
              <a:rPr lang="en-AU" b="1" dirty="0"/>
              <a:t>poorly or </a:t>
            </a:r>
            <a:r>
              <a:rPr lang="en-AU" b="1" i="0" dirty="0">
                <a:solidFill>
                  <a:srgbClr val="230050"/>
                </a:solidFill>
                <a:effectLst/>
                <a:latin typeface="Noto Sans" panose="020B0502040504020204" pitchFamily="34" charset="0"/>
              </a:rPr>
              <a:t>ambiguously formulated </a:t>
            </a:r>
            <a:r>
              <a:rPr lang="en-AU" b="0" i="0" dirty="0">
                <a:solidFill>
                  <a:srgbClr val="230050"/>
                </a:solidFill>
                <a:effectLst/>
                <a:latin typeface="Noto Sans" panose="020B0502040504020204" pitchFamily="34" charset="0"/>
              </a:rPr>
              <a:t>so that it is unclear who the law (or </a:t>
            </a:r>
            <a:r>
              <a:rPr lang="en-AU" dirty="0">
                <a:solidFill>
                  <a:srgbClr val="230050"/>
                </a:solidFill>
                <a:latin typeface="Noto Sans" panose="020B0502040504020204" pitchFamily="34" charset="0"/>
              </a:rPr>
              <a:t>specific provisions) apply to. </a:t>
            </a:r>
          </a:p>
          <a:p>
            <a:pPr marL="0" lvl="2" indent="0">
              <a:buNone/>
            </a:pPr>
            <a:endParaRPr lang="en-AU" dirty="0">
              <a:solidFill>
                <a:srgbClr val="230050"/>
              </a:solidFill>
              <a:latin typeface="Noto Sans" panose="020B0502040504020204" pitchFamily="34" charset="0"/>
            </a:endParaRPr>
          </a:p>
          <a:p>
            <a:pPr lvl="2"/>
            <a:r>
              <a:rPr lang="en-AU" dirty="0">
                <a:solidFill>
                  <a:srgbClr val="230050"/>
                </a:solidFill>
                <a:latin typeface="Noto Sans" panose="020B0502040504020204" pitchFamily="34" charset="0"/>
              </a:rPr>
              <a:t>Where workers excluded from the scope of general labour laws are not covered by laws providing equivalent specific coverage, these limitations in scope are often inconsistent with ILS.</a:t>
            </a:r>
          </a:p>
          <a:p>
            <a:pPr lvl="2"/>
            <a:endParaRPr lang="en-AU"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13</a:t>
            </a:fld>
            <a:endParaRPr lang="en-GB"/>
          </a:p>
        </p:txBody>
      </p:sp>
    </p:spTree>
    <p:extLst>
      <p:ext uri="{BB962C8B-B14F-4D97-AF65-F5344CB8AC3E}">
        <p14:creationId xmlns:p14="http://schemas.microsoft.com/office/powerpoint/2010/main" val="3946660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Labour law scope and the informal economy</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85554"/>
            <a:ext cx="7516993" cy="3449251"/>
          </a:xfrm>
        </p:spPr>
        <p:txBody>
          <a:bodyPr/>
          <a:lstStyle/>
          <a:p>
            <a:pPr lvl="2"/>
            <a:r>
              <a:rPr lang="en-AU" sz="1600" dirty="0"/>
              <a:t>Explicit and implicit exclusions from the scope of labour laws contributes to vulnerability and decent work deficits, particularly for workers in the informal economy. </a:t>
            </a:r>
          </a:p>
          <a:p>
            <a:pPr lvl="2"/>
            <a:r>
              <a:rPr lang="en-AU" sz="1600" dirty="0"/>
              <a:t>The ILO uses the term ‘informal economy’ to refer to ‘all economic activities that are – in law or practice – not covered or insufficiently covered by formal arrangements.’  It is job-based concept that comprises all jobs in the informal sector as well as informal jobs in formal sector enterprises and in private households.</a:t>
            </a:r>
          </a:p>
          <a:p>
            <a:pPr lvl="2"/>
            <a:r>
              <a:rPr lang="en-AU" sz="1600" dirty="0"/>
              <a:t>Workers and economic units in the informal economy are highly diverse, including wage workers, employers, own account workers and contributing family workers; small and micro-enterprise owners/employers but also larger enterprises; and unrecognized employment relationships and undeclared work.</a:t>
            </a:r>
          </a:p>
          <a:p>
            <a:pPr lvl="2"/>
            <a:r>
              <a:rPr lang="en-AU" sz="1600" dirty="0"/>
              <a:t>While the main challenge to achieving decent work in the informal economy relates to </a:t>
            </a:r>
            <a:r>
              <a:rPr lang="en-AU" sz="1600" b="1" dirty="0"/>
              <a:t>compliance, legal coverage </a:t>
            </a:r>
            <a:r>
              <a:rPr lang="en-AU" sz="1600" dirty="0"/>
              <a:t>is also important!</a:t>
            </a:r>
          </a:p>
          <a:p>
            <a:pPr lvl="2"/>
            <a:endParaRPr lang="en-AU" sz="1600" dirty="0"/>
          </a:p>
          <a:p>
            <a:pPr lvl="2"/>
            <a:endParaRPr lang="en-AU" sz="1600" dirty="0"/>
          </a:p>
          <a:p>
            <a:pPr lvl="2"/>
            <a:endParaRPr lang="en-AU" sz="1600" dirty="0"/>
          </a:p>
          <a:p>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14</a:t>
            </a:fld>
            <a:endParaRPr lang="en-GB"/>
          </a:p>
        </p:txBody>
      </p:sp>
      <p:pic>
        <p:nvPicPr>
          <p:cNvPr id="7" name="Content Placeholder 7">
            <a:extLst>
              <a:ext uri="{FF2B5EF4-FFF2-40B4-BE49-F238E27FC236}">
                <a16:creationId xmlns:a16="http://schemas.microsoft.com/office/drawing/2014/main" id="{6EB73527-081E-0147-B2F5-4919989E17F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3485" y="923694"/>
            <a:ext cx="3122022" cy="5413608"/>
          </a:xfrm>
          <a:prstGeom prst="rect">
            <a:avLst/>
          </a:prstGeom>
        </p:spPr>
      </p:pic>
    </p:spTree>
    <p:extLst>
      <p:ext uri="{BB962C8B-B14F-4D97-AF65-F5344CB8AC3E}">
        <p14:creationId xmlns:p14="http://schemas.microsoft.com/office/powerpoint/2010/main" val="2795493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Common explicit exclusions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US" dirty="0"/>
              <a:t>Part time workers</a:t>
            </a:r>
          </a:p>
          <a:p>
            <a:pPr lvl="2"/>
            <a:r>
              <a:rPr lang="en-US" dirty="0"/>
              <a:t>Home workers</a:t>
            </a:r>
          </a:p>
          <a:p>
            <a:pPr lvl="2"/>
            <a:r>
              <a:rPr lang="en-US" dirty="0"/>
              <a:t>Domestic workers</a:t>
            </a:r>
          </a:p>
          <a:p>
            <a:pPr lvl="2"/>
            <a:r>
              <a:rPr lang="en-US" dirty="0"/>
              <a:t>Employees in enterprises with below a certain number of employees</a:t>
            </a:r>
          </a:p>
          <a:p>
            <a:pPr lvl="2"/>
            <a:r>
              <a:rPr lang="en-AU" dirty="0"/>
              <a:t>Informal workers. </a:t>
            </a:r>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15</a:t>
            </a:fld>
            <a:endParaRPr lang="en-GB"/>
          </a:p>
        </p:txBody>
      </p:sp>
    </p:spTree>
    <p:extLst>
      <p:ext uri="{BB962C8B-B14F-4D97-AF65-F5344CB8AC3E}">
        <p14:creationId xmlns:p14="http://schemas.microsoft.com/office/powerpoint/2010/main" val="694554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Implicit exclusions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Many labour laws recognise </a:t>
            </a:r>
            <a:r>
              <a:rPr lang="en-AU" b="1" dirty="0"/>
              <a:t>the employment relationship </a:t>
            </a:r>
            <a:r>
              <a:rPr lang="en-AU" dirty="0"/>
              <a:t>as the main vehicle through </a:t>
            </a:r>
            <a:r>
              <a:rPr lang="en-AU" b="0" i="0" dirty="0">
                <a:solidFill>
                  <a:srgbClr val="230050"/>
                </a:solidFill>
                <a:effectLst/>
              </a:rPr>
              <a:t>workers gain access to the rights and benefits afforded by labour </a:t>
            </a:r>
            <a:r>
              <a:rPr lang="en-AU" dirty="0">
                <a:solidFill>
                  <a:srgbClr val="230050"/>
                </a:solidFill>
              </a:rPr>
              <a:t>law. It is the key point of reference for determining the nature and extent of employers' rights and obligations towards their workers.</a:t>
            </a:r>
            <a:endParaRPr lang="en-GB" dirty="0"/>
          </a:p>
          <a:p>
            <a:pPr marL="0" lvl="2" indent="0">
              <a:buNone/>
            </a:pPr>
            <a:endParaRPr lang="en-AU" b="0" i="0" dirty="0">
              <a:solidFill>
                <a:srgbClr val="230050"/>
              </a:solidFill>
              <a:effectLst/>
            </a:endParaRPr>
          </a:p>
          <a:p>
            <a:pPr lvl="2"/>
            <a:r>
              <a:rPr lang="en-AU" dirty="0"/>
              <a:t>An employment relationship is formed where an individual works under the authority of an employer in return for payment (a wage or salary)</a:t>
            </a:r>
            <a:r>
              <a:rPr lang="en-US" dirty="0"/>
              <a:t>. </a:t>
            </a:r>
          </a:p>
          <a:p>
            <a:pPr lvl="2"/>
            <a:endParaRPr lang="en-US" dirty="0"/>
          </a:p>
          <a:p>
            <a:pPr lvl="2"/>
            <a:r>
              <a:rPr lang="en-US" dirty="0"/>
              <a:t>While it may be appropriate for labour laws to restrict the application of some rights and responsibilities to employers and employees, many rights and protections can and should be afforded to other categories of </a:t>
            </a:r>
            <a:r>
              <a:rPr lang="en-US" b="1" dirty="0"/>
              <a:t>workers.</a:t>
            </a:r>
            <a:endParaRPr lang="en-US" dirty="0"/>
          </a:p>
          <a:p>
            <a:pPr marL="0" lvl="2" indent="0">
              <a:buNone/>
            </a:pPr>
            <a:endParaRPr lang="en-AU" b="0" i="0" dirty="0">
              <a:solidFill>
                <a:srgbClr val="230050"/>
              </a:solidFill>
              <a:effectLst/>
            </a:endParaRPr>
          </a:p>
          <a:p>
            <a:pPr lvl="2"/>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16</a:t>
            </a:fld>
            <a:endParaRPr lang="en-GB"/>
          </a:p>
        </p:txBody>
      </p:sp>
    </p:spTree>
    <p:extLst>
      <p:ext uri="{BB962C8B-B14F-4D97-AF65-F5344CB8AC3E}">
        <p14:creationId xmlns:p14="http://schemas.microsoft.com/office/powerpoint/2010/main" val="2354967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Exclusion through ambiguity</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Workers can also be excluded from labour law protections where scope clauses are ambiguous.</a:t>
            </a:r>
          </a:p>
          <a:p>
            <a:pPr lvl="2"/>
            <a:endParaRPr lang="en-AU" dirty="0"/>
          </a:p>
          <a:p>
            <a:pPr lvl="2"/>
            <a:r>
              <a:rPr lang="en-AU" dirty="0"/>
              <a:t>This may arise where labour law does not provide sufficient guidance as to the existence of an employment relationship. </a:t>
            </a:r>
          </a:p>
          <a:p>
            <a:pPr lvl="2"/>
            <a:endParaRPr lang="en-AU" dirty="0"/>
          </a:p>
          <a:p>
            <a:pPr lvl="2"/>
            <a:r>
              <a:rPr lang="en-AU" dirty="0"/>
              <a:t>This can mean that it is not easy to determine whether a workers is or is not an employee. </a:t>
            </a:r>
          </a:p>
          <a:p>
            <a:pPr lvl="2"/>
            <a:endParaRPr lang="en-AU" dirty="0"/>
          </a:p>
          <a:p>
            <a:pPr lvl="2"/>
            <a:r>
              <a:rPr lang="en-AU" dirty="0"/>
              <a:t>Employment status ambiguity is a particular problem in the informal economy.</a:t>
            </a:r>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17</a:t>
            </a:fld>
            <a:endParaRPr lang="en-GB"/>
          </a:p>
        </p:txBody>
      </p:sp>
    </p:spTree>
    <p:extLst>
      <p:ext uri="{BB962C8B-B14F-4D97-AF65-F5344CB8AC3E}">
        <p14:creationId xmlns:p14="http://schemas.microsoft.com/office/powerpoint/2010/main" val="1015736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Many explicit and implicit exclusions in labour law statutes are inconsistent with ILS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2143195"/>
            <a:ext cx="11210924" cy="3482975"/>
          </a:xfrm>
        </p:spPr>
        <p:txBody>
          <a:bodyPr/>
          <a:lstStyle/>
          <a:p>
            <a:pPr marL="0" lvl="2" indent="0">
              <a:buNone/>
            </a:pPr>
            <a:endParaRPr lang="en-GB" dirty="0"/>
          </a:p>
          <a:p>
            <a:pPr lvl="2"/>
            <a:r>
              <a:rPr lang="en-US" dirty="0"/>
              <a:t>The Committee of Experts has consistently raised concerns with labour laws that explicitly exclude groups of workers from scope in a manner inconsistent with ILS.</a:t>
            </a:r>
          </a:p>
          <a:p>
            <a:pPr lvl="2"/>
            <a:endParaRPr lang="en-US" dirty="0"/>
          </a:p>
          <a:p>
            <a:pPr lvl="2"/>
            <a:r>
              <a:rPr lang="en-US" dirty="0"/>
              <a:t>Most </a:t>
            </a:r>
            <a:r>
              <a:rPr lang="en-AU" dirty="0"/>
              <a:t>ILS apply to </a:t>
            </a:r>
            <a:r>
              <a:rPr lang="en-AU" b="1" dirty="0"/>
              <a:t>workers </a:t>
            </a:r>
            <a:r>
              <a:rPr lang="en-AU" dirty="0"/>
              <a:t>rather than to the legally narrower category of </a:t>
            </a:r>
            <a:r>
              <a:rPr lang="en-AU" b="1" dirty="0"/>
              <a:t>employees</a:t>
            </a:r>
            <a:r>
              <a:rPr lang="en-AU" dirty="0"/>
              <a:t>, and do not contain wording limiting their application to the formal economy.  Some explicitly refer to the informal economy. </a:t>
            </a:r>
          </a:p>
          <a:p>
            <a:pPr marL="0" lvl="2" indent="0">
              <a:buNone/>
            </a:pPr>
            <a:endParaRPr lang="en-AU" dirty="0"/>
          </a:p>
          <a:p>
            <a:pPr lvl="2"/>
            <a:r>
              <a:rPr lang="en-AU" dirty="0"/>
              <a:t>The ILO encourages member countries to review their labour laws and labour administration practices and seek to extend their coverage to workers in the informal economy.</a:t>
            </a:r>
            <a:endParaRPr lang="en-US" dirty="0"/>
          </a:p>
          <a:p>
            <a:pPr lvl="2"/>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18</a:t>
            </a:fld>
            <a:endParaRPr lang="en-GB"/>
          </a:p>
        </p:txBody>
      </p:sp>
    </p:spTree>
    <p:extLst>
      <p:ext uri="{BB962C8B-B14F-4D97-AF65-F5344CB8AC3E}">
        <p14:creationId xmlns:p14="http://schemas.microsoft.com/office/powerpoint/2010/main" val="5706781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Addressing explicit exclusions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85554"/>
            <a:ext cx="11210924" cy="3449251"/>
          </a:xfrm>
        </p:spPr>
        <p:txBody>
          <a:bodyPr/>
          <a:lstStyle/>
          <a:p>
            <a:pPr lvl="2"/>
            <a:r>
              <a:rPr lang="en-AU" dirty="0"/>
              <a:t>Consideration should be given when drafting or reviewing labour laws to removing explicit exclusions so that protections are extended to as many workers as possible.  </a:t>
            </a:r>
          </a:p>
          <a:p>
            <a:pPr marL="0" lvl="2" indent="0">
              <a:buNone/>
            </a:pPr>
            <a:endParaRPr lang="en-AU" dirty="0"/>
          </a:p>
          <a:p>
            <a:pPr lvl="2"/>
            <a:r>
              <a:rPr lang="en-AU" dirty="0"/>
              <a:t>E.g., some countries have extended their legislation to cover homeworkers, in some cases (e.g. Morocco, Chile, New Zealand).</a:t>
            </a:r>
          </a:p>
          <a:p>
            <a:pPr lvl="2"/>
            <a:endParaRPr lang="en-AU" dirty="0"/>
          </a:p>
          <a:p>
            <a:pPr lvl="2"/>
            <a:r>
              <a:rPr lang="en-AU" dirty="0"/>
              <a:t>The ILO has Conventions and Recommendations that deal specifically with categories of workers who are in ‘non-standard’ employment relationships such as part-time workers, home workers, agency workers and domestic workers.</a:t>
            </a:r>
          </a:p>
          <a:p>
            <a:pPr lvl="2"/>
            <a:endParaRPr lang="en-AU" dirty="0"/>
          </a:p>
          <a:p>
            <a:pPr lvl="2"/>
            <a:r>
              <a:rPr lang="en-AU" dirty="0"/>
              <a:t>Fishers are another category of worker where employment status may be unclear, or workers may not be engaged in an employment relationship– the ILO has developed specific standards for these workers: the </a:t>
            </a:r>
            <a:r>
              <a:rPr lang="en-AU" b="0" i="0" dirty="0">
                <a:solidFill>
                  <a:srgbClr val="230050"/>
                </a:solidFill>
                <a:effectLst/>
              </a:rPr>
              <a:t>the </a:t>
            </a:r>
            <a:r>
              <a:rPr lang="en-AU" b="0" i="0" u="sng" strike="noStrike" dirty="0">
                <a:solidFill>
                  <a:srgbClr val="1E2DBE"/>
                </a:solidFill>
                <a:effectLst/>
                <a:hlinkClick r:id="rId3"/>
              </a:rPr>
              <a:t>Work in Fishing Convention, 2007 (No. 188)</a:t>
            </a:r>
            <a:r>
              <a:rPr lang="en-AU" b="0" i="0" dirty="0">
                <a:solidFill>
                  <a:srgbClr val="230050"/>
                </a:solidFill>
                <a:effectLst/>
              </a:rPr>
              <a:t> and the </a:t>
            </a:r>
            <a:r>
              <a:rPr lang="en-AU" b="0" i="0" u="sng" strike="noStrike" dirty="0">
                <a:solidFill>
                  <a:srgbClr val="1E2DBE"/>
                </a:solidFill>
                <a:effectLst/>
                <a:hlinkClick r:id="rId4"/>
              </a:rPr>
              <a:t>Work in Fishing Recommendation, 2007 (No. 199)</a:t>
            </a:r>
            <a:r>
              <a:rPr lang="en-AU" b="0" i="0" u="none" strike="noStrike" dirty="0">
                <a:solidFill>
                  <a:srgbClr val="1E2DBE"/>
                </a:solidFill>
                <a:effectLst/>
                <a:hlinkClick r:id="rId4"/>
              </a:rPr>
              <a:t> </a:t>
            </a:r>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19</a:t>
            </a:fld>
            <a:endParaRPr lang="en-GB"/>
          </a:p>
        </p:txBody>
      </p:sp>
    </p:spTree>
    <p:extLst>
      <p:ext uri="{BB962C8B-B14F-4D97-AF65-F5344CB8AC3E}">
        <p14:creationId xmlns:p14="http://schemas.microsoft.com/office/powerpoint/2010/main" val="37528599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Addressing implicit exclusions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Consideration should be given when drafting or reviewing labour laws to extending the definition of an employee or extending protection to workers who are economically dependent yet are not regarded as employees (for example home workers and agency workers).</a:t>
            </a:r>
          </a:p>
          <a:p>
            <a:pPr marL="0" lvl="2" indent="0">
              <a:buNone/>
            </a:pPr>
            <a:endParaRPr lang="en-AU" dirty="0"/>
          </a:p>
          <a:p>
            <a:pPr lvl="2"/>
            <a:r>
              <a:rPr lang="en-AU" dirty="0"/>
              <a:t>For example: Morocco has amended its labour code to extend protection to salespersons and home workers, and the Labour Relations Act of Ontario (Canada) deems ‘dependent contractors’ to be ‘employees’.</a:t>
            </a:r>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20</a:t>
            </a:fld>
            <a:endParaRPr lang="en-GB"/>
          </a:p>
        </p:txBody>
      </p:sp>
    </p:spTree>
    <p:extLst>
      <p:ext uri="{BB962C8B-B14F-4D97-AF65-F5344CB8AC3E}">
        <p14:creationId xmlns:p14="http://schemas.microsoft.com/office/powerpoint/2010/main" val="51871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Addressing ambiguity as to the existence of an employment relationship</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AU" dirty="0"/>
          </a:p>
          <a:p>
            <a:pPr lvl="2"/>
            <a:r>
              <a:rPr lang="en-AU" dirty="0"/>
              <a:t>The ILO encourages member States to review laws and codes of practice to ensure that there is clarity in relation to the legal status of workers and effective means of determining the status of individual workers or groups of workers</a:t>
            </a:r>
          </a:p>
          <a:p>
            <a:pPr lvl="2"/>
            <a:endParaRPr lang="en-AU" dirty="0"/>
          </a:p>
          <a:p>
            <a:pPr lvl="2"/>
            <a:r>
              <a:rPr lang="en-AU" dirty="0"/>
              <a:t>The ILO’s </a:t>
            </a:r>
            <a:r>
              <a:rPr lang="en-AU" b="1" dirty="0"/>
              <a:t>Employment Relationship Recommendation, 2006 (No. 198) </a:t>
            </a:r>
            <a:r>
              <a:rPr lang="en-AU" dirty="0"/>
              <a:t>provides important guidance to member States on measures that may be adopted to guard against disguised employment relationships.</a:t>
            </a:r>
          </a:p>
          <a:p>
            <a:pPr lvl="2"/>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21</a:t>
            </a:fld>
            <a:endParaRPr lang="en-GB"/>
          </a:p>
        </p:txBody>
      </p:sp>
    </p:spTree>
    <p:extLst>
      <p:ext uri="{BB962C8B-B14F-4D97-AF65-F5344CB8AC3E}">
        <p14:creationId xmlns:p14="http://schemas.microsoft.com/office/powerpoint/2010/main" val="25147032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18D1B-6AA9-B04F-909B-B44631ED9895}"/>
              </a:ext>
            </a:extLst>
          </p:cNvPr>
          <p:cNvSpPr>
            <a:spLocks noGrp="1"/>
          </p:cNvSpPr>
          <p:nvPr>
            <p:ph type="title"/>
          </p:nvPr>
        </p:nvSpPr>
        <p:spPr/>
        <p:txBody>
          <a:bodyPr/>
          <a:lstStyle/>
          <a:p>
            <a:r>
              <a:rPr lang="en-US" dirty="0"/>
              <a:t>Compliance and enforcement</a:t>
            </a:r>
          </a:p>
        </p:txBody>
      </p:sp>
      <p:sp>
        <p:nvSpPr>
          <p:cNvPr id="4" name="Date Placeholder 3">
            <a:extLst>
              <a:ext uri="{FF2B5EF4-FFF2-40B4-BE49-F238E27FC236}">
                <a16:creationId xmlns:a16="http://schemas.microsoft.com/office/drawing/2014/main" id="{E0BCB079-1316-2D4E-B7FE-B4A7C6EE44FA}"/>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54E754CA-A88A-3F42-9ACB-AF5947DDEA63}"/>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C5578CE8-BAB9-D745-9ED1-F6B374D7B77E}"/>
              </a:ext>
            </a:extLst>
          </p:cNvPr>
          <p:cNvSpPr>
            <a:spLocks noGrp="1"/>
          </p:cNvSpPr>
          <p:nvPr>
            <p:ph type="sldNum" sz="quarter" idx="12"/>
          </p:nvPr>
        </p:nvSpPr>
        <p:spPr/>
        <p:txBody>
          <a:bodyPr/>
          <a:lstStyle/>
          <a:p>
            <a:fld id="{856227C0-AD57-4F9B-BAE3-EEFB0D0EE427}" type="slidenum">
              <a:rPr lang="en-GB" smtClean="0"/>
              <a:pPr/>
              <a:t>22</a:t>
            </a:fld>
            <a:endParaRPr lang="en-GB"/>
          </a:p>
        </p:txBody>
      </p:sp>
    </p:spTree>
    <p:extLst>
      <p:ext uri="{BB962C8B-B14F-4D97-AF65-F5344CB8AC3E}">
        <p14:creationId xmlns:p14="http://schemas.microsoft.com/office/powerpoint/2010/main" val="41785256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What’s the problem?</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r>
              <a:rPr lang="en-AU" dirty="0"/>
              <a:t>Some labour laws pay insufficient attention to </a:t>
            </a:r>
            <a:r>
              <a:rPr lang="en-AU" b="1" dirty="0"/>
              <a:t>compliance and enforcement.</a:t>
            </a:r>
          </a:p>
          <a:p>
            <a:pPr lvl="2"/>
            <a:endParaRPr lang="en-AU" b="1" dirty="0"/>
          </a:p>
          <a:p>
            <a:pPr lvl="2"/>
            <a:r>
              <a:rPr lang="en-AU" dirty="0"/>
              <a:t>As a result, it may be </a:t>
            </a:r>
            <a:r>
              <a:rPr lang="en-AU" b="1" dirty="0"/>
              <a:t>unclear</a:t>
            </a:r>
            <a:r>
              <a:rPr lang="en-AU" dirty="0"/>
              <a:t> how a specific provision can be enforced, by whom and with what consequences.</a:t>
            </a:r>
          </a:p>
          <a:p>
            <a:pPr lvl="2"/>
            <a:endParaRPr lang="en-AU" dirty="0"/>
          </a:p>
          <a:p>
            <a:pPr lvl="2"/>
            <a:r>
              <a:rPr lang="en-AU" dirty="0"/>
              <a:t>This may also lead to ‘</a:t>
            </a:r>
            <a:r>
              <a:rPr lang="en-AU" b="1" dirty="0"/>
              <a:t>legal loopholes</a:t>
            </a:r>
            <a:r>
              <a:rPr lang="en-AU" dirty="0"/>
              <a:t>’ that enable parties to engage in practices that are lawful but contrary to the policy objectives underpinning the law (e.g., imposing caps on duration of fixed term contracts </a:t>
            </a:r>
            <a:r>
              <a:rPr lang="en-AU"/>
              <a:t>but no </a:t>
            </a:r>
            <a:r>
              <a:rPr lang="en-AU" dirty="0"/>
              <a:t>cap on the number of times a fixed-term contract can be renewed).</a:t>
            </a:r>
          </a:p>
          <a:p>
            <a:pPr marL="0" lvl="2" indent="0">
              <a:buNone/>
            </a:pPr>
            <a:endParaRPr lang="en-AU" dirty="0"/>
          </a:p>
          <a:p>
            <a:pPr lvl="2"/>
            <a:r>
              <a:rPr lang="en-AU" dirty="0"/>
              <a:t>Unless effectively administered and enforced, the formal laws will have little meaning.</a:t>
            </a:r>
          </a:p>
          <a:p>
            <a:pPr lvl="2"/>
            <a:endParaRPr lang="en-AU" b="1" dirty="0"/>
          </a:p>
          <a:p>
            <a:pPr lvl="2"/>
            <a:endParaRPr lang="en-AU" b="1" dirty="0"/>
          </a:p>
          <a:p>
            <a:pPr lvl="2"/>
            <a:endParaRPr lang="en-AU" b="1" dirty="0"/>
          </a:p>
          <a:p>
            <a:pPr lvl="2"/>
            <a:endParaRPr lang="en-AU" dirty="0"/>
          </a:p>
          <a:p>
            <a:pPr lvl="2"/>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23</a:t>
            </a:fld>
            <a:endParaRPr lang="en-GB"/>
          </a:p>
        </p:txBody>
      </p:sp>
    </p:spTree>
    <p:extLst>
      <p:ext uri="{BB962C8B-B14F-4D97-AF65-F5344CB8AC3E}">
        <p14:creationId xmlns:p14="http://schemas.microsoft.com/office/powerpoint/2010/main" val="1092045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Compliance and enforcement</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a:xfrm>
            <a:off x="490538" y="1951830"/>
            <a:ext cx="11210924" cy="3482975"/>
          </a:xfrm>
        </p:spPr>
        <p:txBody>
          <a:bodyPr/>
          <a:lstStyle/>
          <a:p>
            <a:pPr marL="0" lvl="2" indent="0">
              <a:buNone/>
            </a:pPr>
            <a:endParaRPr lang="en-GB" dirty="0"/>
          </a:p>
          <a:p>
            <a:pPr lvl="2"/>
            <a:endParaRPr lang="en-AU" dirty="0"/>
          </a:p>
          <a:p>
            <a:pPr lvl="2"/>
            <a:r>
              <a:rPr lang="en-AU" dirty="0"/>
              <a:t>Ensure sufficient attention is paid to the need for, and nature of, compliance and enforcement provisions in labour laws.</a:t>
            </a:r>
          </a:p>
          <a:p>
            <a:pPr lvl="2"/>
            <a:endParaRPr lang="en-AU" dirty="0"/>
          </a:p>
          <a:p>
            <a:pPr lvl="2"/>
            <a:r>
              <a:rPr lang="en-AU" dirty="0"/>
              <a:t>It may be effective for a law to address </a:t>
            </a:r>
            <a:r>
              <a:rPr lang="en-AU" b="1" dirty="0"/>
              <a:t>compliance and enforcement </a:t>
            </a:r>
            <a:r>
              <a:rPr lang="en-AU" dirty="0"/>
              <a:t>in a separate chapter or part. </a:t>
            </a:r>
          </a:p>
          <a:p>
            <a:pPr marL="0" lvl="2" indent="0">
              <a:buNone/>
            </a:pPr>
            <a:endParaRPr lang="en-AU" dirty="0"/>
          </a:p>
          <a:p>
            <a:pPr lvl="2"/>
            <a:r>
              <a:rPr lang="en-AU" b="1" dirty="0"/>
              <a:t>Tables </a:t>
            </a:r>
            <a:r>
              <a:rPr lang="en-AU" dirty="0"/>
              <a:t>can be used to make the law easier to navigate and use (e.g. provision/ person with standing/ court/ maximum penalty)</a:t>
            </a:r>
          </a:p>
          <a:p>
            <a:pPr lvl="2"/>
            <a:endParaRPr lang="en-AU" b="1" dirty="0"/>
          </a:p>
          <a:p>
            <a:pPr lvl="2"/>
            <a:endParaRPr lang="en-AU" dirty="0"/>
          </a:p>
          <a:p>
            <a:pPr lvl="2"/>
            <a:endParaRPr lang="en-AU" dirty="0"/>
          </a:p>
          <a:p>
            <a:pPr lvl="2"/>
            <a:endParaRPr lang="en-US"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24</a:t>
            </a:fld>
            <a:endParaRPr lang="en-GB"/>
          </a:p>
        </p:txBody>
      </p:sp>
    </p:spTree>
    <p:extLst>
      <p:ext uri="{BB962C8B-B14F-4D97-AF65-F5344CB8AC3E}">
        <p14:creationId xmlns:p14="http://schemas.microsoft.com/office/powerpoint/2010/main" val="25687544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0CE55-6D82-1243-A484-26F052E88D53}"/>
              </a:ext>
            </a:extLst>
          </p:cNvPr>
          <p:cNvSpPr>
            <a:spLocks noGrp="1"/>
          </p:cNvSpPr>
          <p:nvPr>
            <p:ph type="title"/>
          </p:nvPr>
        </p:nvSpPr>
        <p:spPr/>
        <p:txBody>
          <a:bodyPr/>
          <a:lstStyle/>
          <a:p>
            <a:r>
              <a:rPr lang="en-US" dirty="0"/>
              <a:t>Suggested resources</a:t>
            </a:r>
          </a:p>
        </p:txBody>
      </p:sp>
      <p:sp>
        <p:nvSpPr>
          <p:cNvPr id="3" name="Content Placeholder 2">
            <a:extLst>
              <a:ext uri="{FF2B5EF4-FFF2-40B4-BE49-F238E27FC236}">
                <a16:creationId xmlns:a16="http://schemas.microsoft.com/office/drawing/2014/main" id="{F1BCE5CD-5299-444D-9B7D-07575E26BB99}"/>
              </a:ext>
            </a:extLst>
          </p:cNvPr>
          <p:cNvSpPr>
            <a:spLocks noGrp="1"/>
          </p:cNvSpPr>
          <p:nvPr>
            <p:ph idx="1"/>
          </p:nvPr>
        </p:nvSpPr>
        <p:spPr/>
        <p:txBody>
          <a:bodyPr/>
          <a:lstStyle/>
          <a:p>
            <a:pPr marL="0" lvl="2" indent="0">
              <a:buNone/>
            </a:pPr>
            <a:endParaRPr lang="en-GB" dirty="0"/>
          </a:p>
          <a:p>
            <a:pPr lvl="2"/>
            <a:r>
              <a:rPr lang="en-AU" dirty="0"/>
              <a:t>ILO. Women and men in the informal economy: A statistical picture, Third Edition, 2018</a:t>
            </a:r>
          </a:p>
          <a:p>
            <a:pPr lvl="2"/>
            <a:endParaRPr lang="en-AU" dirty="0"/>
          </a:p>
          <a:p>
            <a:pPr lvl="2"/>
            <a:r>
              <a:rPr lang="en-AU" dirty="0"/>
              <a:t>ILO, </a:t>
            </a:r>
            <a:r>
              <a:rPr lang="en-AU" dirty="0">
                <a:hlinkClick r:id="rId2"/>
              </a:rPr>
              <a:t>Transition from the Informal to the Formal Economy Recommendation, 2015 (No. 204)</a:t>
            </a:r>
            <a:endParaRPr lang="en-AU" dirty="0"/>
          </a:p>
          <a:p>
            <a:pPr lvl="2"/>
            <a:endParaRPr lang="en-GB" dirty="0"/>
          </a:p>
          <a:p>
            <a:pPr lvl="2"/>
            <a:r>
              <a:rPr lang="en-GB" dirty="0"/>
              <a:t>ILO, </a:t>
            </a:r>
            <a:r>
              <a:rPr lang="en-GB" dirty="0">
                <a:hlinkClick r:id="rId3"/>
              </a:rPr>
              <a:t>‘</a:t>
            </a:r>
            <a:r>
              <a:rPr lang="en-AU" dirty="0">
                <a:hlinkClick r:id="rId3"/>
              </a:rPr>
              <a:t>Extending the scope of application of labour laws to the informal economy: A Digest of Comments of the ILO’s supervisory bodies related to the Informal Economy’ </a:t>
            </a:r>
            <a:r>
              <a:rPr lang="en-AU" dirty="0"/>
              <a:t>2010. </a:t>
            </a:r>
          </a:p>
          <a:p>
            <a:pPr lvl="2"/>
            <a:endParaRPr lang="en-AU" dirty="0"/>
          </a:p>
          <a:p>
            <a:pPr lvl="2"/>
            <a:r>
              <a:rPr lang="en-AU" dirty="0"/>
              <a:t>Pacific Islands Law Officers’ Network (PILON), </a:t>
            </a:r>
            <a:r>
              <a:rPr lang="en-AU" dirty="0">
                <a:hlinkClick r:id="rId4"/>
              </a:rPr>
              <a:t>Pacific Toolkit: From Policy to Legislation </a:t>
            </a:r>
            <a:endParaRPr lang="en-AU" dirty="0"/>
          </a:p>
          <a:p>
            <a:pPr lvl="2"/>
            <a:endParaRPr lang="en-AU" dirty="0"/>
          </a:p>
          <a:p>
            <a:pPr lvl="2"/>
            <a:endParaRPr lang="en-AU" dirty="0"/>
          </a:p>
        </p:txBody>
      </p:sp>
      <p:sp>
        <p:nvSpPr>
          <p:cNvPr id="4" name="Date Placeholder 3">
            <a:extLst>
              <a:ext uri="{FF2B5EF4-FFF2-40B4-BE49-F238E27FC236}">
                <a16:creationId xmlns:a16="http://schemas.microsoft.com/office/drawing/2014/main" id="{BC19570E-44A8-DA41-A859-88AE907193F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077C71F9-B8DE-A64D-8DD5-EB659851E7B4}"/>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FD63C22D-CC81-FB4B-BCDD-9358B494247B}"/>
              </a:ext>
            </a:extLst>
          </p:cNvPr>
          <p:cNvSpPr>
            <a:spLocks noGrp="1"/>
          </p:cNvSpPr>
          <p:nvPr>
            <p:ph type="sldNum" sz="quarter" idx="12"/>
          </p:nvPr>
        </p:nvSpPr>
        <p:spPr/>
        <p:txBody>
          <a:bodyPr/>
          <a:lstStyle/>
          <a:p>
            <a:fld id="{856227C0-AD57-4F9B-BAE3-EEFB0D0EE427}" type="slidenum">
              <a:rPr lang="en-GB" smtClean="0"/>
              <a:t>25</a:t>
            </a:fld>
            <a:endParaRPr lang="en-GB"/>
          </a:p>
        </p:txBody>
      </p:sp>
    </p:spTree>
    <p:extLst>
      <p:ext uri="{BB962C8B-B14F-4D97-AF65-F5344CB8AC3E}">
        <p14:creationId xmlns:p14="http://schemas.microsoft.com/office/powerpoint/2010/main" val="42220947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After the break:</a:t>
            </a:r>
          </a:p>
        </p:txBody>
      </p:sp>
      <p:sp>
        <p:nvSpPr>
          <p:cNvPr id="3" name="Text Placeholder 2"/>
          <p:cNvSpPr>
            <a:spLocks noGrp="1"/>
          </p:cNvSpPr>
          <p:nvPr>
            <p:ph type="body" idx="1"/>
          </p:nvPr>
        </p:nvSpPr>
        <p:spPr/>
        <p:txBody>
          <a:bodyPr/>
          <a:lstStyle/>
          <a:p>
            <a:r>
              <a:rPr lang="en-GB" i="1" dirty="0"/>
              <a:t>L</a:t>
            </a:r>
            <a:r>
              <a:rPr lang="en-GB" i="1"/>
              <a:t>abour law reform</a:t>
            </a:r>
            <a:endParaRPr lang="en-GB" i="1"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26</a:t>
            </a:fld>
            <a:endParaRPr lang="en-GB"/>
          </a:p>
        </p:txBody>
      </p:sp>
    </p:spTree>
    <p:extLst>
      <p:ext uri="{BB962C8B-B14F-4D97-AF65-F5344CB8AC3E}">
        <p14:creationId xmlns:p14="http://schemas.microsoft.com/office/powerpoint/2010/main" val="3946213135"/>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English PowerPoint Presentation (1)</Template>
  <TotalTime>1348</TotalTime>
  <Words>2296</Words>
  <Application>Microsoft Macintosh PowerPoint</Application>
  <PresentationFormat>Widescreen</PresentationFormat>
  <Paragraphs>257</Paragraphs>
  <Slides>26</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Lato</vt:lpstr>
      <vt:lpstr>Noto Sans</vt:lpstr>
      <vt:lpstr>Wingdings</vt:lpstr>
      <vt:lpstr>Wingdings 3</vt:lpstr>
      <vt:lpstr>ILO 2020</vt:lpstr>
      <vt:lpstr>Labour Law Drafting</vt:lpstr>
      <vt:lpstr>Session Objectives</vt:lpstr>
      <vt:lpstr>Important!</vt:lpstr>
      <vt:lpstr>Guest Speaker: Professor Sean Cooney</vt:lpstr>
      <vt:lpstr>Question for discussion</vt:lpstr>
      <vt:lpstr>Reducing complexity</vt:lpstr>
      <vt:lpstr>What’s the problem?</vt:lpstr>
      <vt:lpstr>Why is this a problem?</vt:lpstr>
      <vt:lpstr>Why is this a problem?</vt:lpstr>
      <vt:lpstr>Using plain language</vt:lpstr>
      <vt:lpstr>Example: Towards simpler unfair dismissal provisions in Australian labour law</vt:lpstr>
      <vt:lpstr>Clarifying and broadening scope</vt:lpstr>
      <vt:lpstr>What’s the problem?</vt:lpstr>
      <vt:lpstr>Labour law scope and the informal economy</vt:lpstr>
      <vt:lpstr>Common explicit exclusions</vt:lpstr>
      <vt:lpstr>Implicit exclusions</vt:lpstr>
      <vt:lpstr>Exclusion through ambiguity</vt:lpstr>
      <vt:lpstr>Many explicit and implicit exclusions in labour law statutes are inconsistent with ILS</vt:lpstr>
      <vt:lpstr>Addressing explicit exclusions</vt:lpstr>
      <vt:lpstr>Addressing implicit exclusions</vt:lpstr>
      <vt:lpstr>Addressing ambiguity as to the existence of an employment relationship</vt:lpstr>
      <vt:lpstr>Compliance and enforcement</vt:lpstr>
      <vt:lpstr>What’s the problem?</vt:lpstr>
      <vt:lpstr>Compliance and enforcement</vt:lpstr>
      <vt:lpstr>Suggested resources</vt:lpstr>
      <vt:lpstr>After the break:</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Olsen, Anna</dc:creator>
  <cp:lastModifiedBy>Ingrid Landau</cp:lastModifiedBy>
  <cp:revision>24</cp:revision>
  <dcterms:created xsi:type="dcterms:W3CDTF">2023-10-16T01:21:45Z</dcterms:created>
  <dcterms:modified xsi:type="dcterms:W3CDTF">2023-11-04T04:06:50Z</dcterms:modified>
</cp:coreProperties>
</file>