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399" r:id="rId3"/>
    <p:sldId id="363" r:id="rId4"/>
    <p:sldId id="275" r:id="rId5"/>
    <p:sldId id="364" r:id="rId6"/>
    <p:sldId id="374" r:id="rId7"/>
    <p:sldId id="393" r:id="rId8"/>
    <p:sldId id="369" r:id="rId9"/>
    <p:sldId id="379" r:id="rId10"/>
    <p:sldId id="390" r:id="rId11"/>
    <p:sldId id="395" r:id="rId12"/>
    <p:sldId id="391" r:id="rId13"/>
    <p:sldId id="377" r:id="rId14"/>
    <p:sldId id="385" r:id="rId15"/>
    <p:sldId id="397" r:id="rId16"/>
    <p:sldId id="367" r:id="rId17"/>
    <p:sldId id="398" r:id="rId18"/>
    <p:sldId id="380" r:id="rId19"/>
    <p:sldId id="386" r:id="rId20"/>
    <p:sldId id="387" r:id="rId21"/>
    <p:sldId id="396" r:id="rId22"/>
    <p:sldId id="25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7" autoAdjust="0"/>
    <p:restoredTop sz="87963" autoAdjust="0"/>
  </p:normalViewPr>
  <p:slideViewPr>
    <p:cSldViewPr snapToGrid="0">
      <p:cViewPr varScale="1">
        <p:scale>
          <a:sx n="98" d="100"/>
          <a:sy n="98" d="100"/>
        </p:scale>
        <p:origin x="824" y="72"/>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B603F8-0334-7840-8E77-601ADDD28BA5}" type="doc">
      <dgm:prSet loTypeId="urn:microsoft.com/office/officeart/2005/8/layout/cycle2" loCatId="" qsTypeId="urn:microsoft.com/office/officeart/2005/8/quickstyle/simple1" qsCatId="simple" csTypeId="urn:microsoft.com/office/officeart/2005/8/colors/accent1_2" csCatId="accent1" phldr="1"/>
      <dgm:spPr/>
      <dgm:t>
        <a:bodyPr/>
        <a:lstStyle/>
        <a:p>
          <a:endParaRPr lang="en-GB"/>
        </a:p>
      </dgm:t>
    </dgm:pt>
    <dgm:pt modelId="{FF494B9E-42FC-A545-9ACF-EC7D8A87C409}">
      <dgm:prSet phldrT="[Text]"/>
      <dgm:spPr/>
      <dgm:t>
        <a:bodyPr/>
        <a:lstStyle/>
        <a:p>
          <a:r>
            <a:rPr lang="en-GB" dirty="0"/>
            <a:t>Identification of policy issue that requires law reform</a:t>
          </a:r>
        </a:p>
      </dgm:t>
    </dgm:pt>
    <dgm:pt modelId="{AD78CD6D-3D90-9140-819D-F325F967E9A1}" type="parTrans" cxnId="{2912F8BA-004D-AD43-82A3-D95DE9C8BA79}">
      <dgm:prSet/>
      <dgm:spPr/>
      <dgm:t>
        <a:bodyPr/>
        <a:lstStyle/>
        <a:p>
          <a:endParaRPr lang="en-GB"/>
        </a:p>
      </dgm:t>
    </dgm:pt>
    <dgm:pt modelId="{47393D71-7F1E-C045-80EA-1F578FD968FF}" type="sibTrans" cxnId="{2912F8BA-004D-AD43-82A3-D95DE9C8BA79}">
      <dgm:prSet/>
      <dgm:spPr/>
      <dgm:t>
        <a:bodyPr/>
        <a:lstStyle/>
        <a:p>
          <a:endParaRPr lang="en-GB"/>
        </a:p>
      </dgm:t>
    </dgm:pt>
    <dgm:pt modelId="{DB66250D-CE04-B94A-A2F6-D81A4E568105}">
      <dgm:prSet phldrT="[Text]"/>
      <dgm:spPr/>
      <dgm:t>
        <a:bodyPr/>
        <a:lstStyle/>
        <a:p>
          <a:r>
            <a:rPr lang="en-GB" dirty="0"/>
            <a:t>Public consultations</a:t>
          </a:r>
        </a:p>
      </dgm:t>
    </dgm:pt>
    <dgm:pt modelId="{77F76CBE-1E79-A94C-BC1F-9D59768DE0B5}" type="parTrans" cxnId="{D8F39B18-6E3F-2948-A57D-386263497104}">
      <dgm:prSet/>
      <dgm:spPr/>
      <dgm:t>
        <a:bodyPr/>
        <a:lstStyle/>
        <a:p>
          <a:endParaRPr lang="en-GB"/>
        </a:p>
      </dgm:t>
    </dgm:pt>
    <dgm:pt modelId="{A0579091-B0A9-6149-9920-1E0D3F483E39}" type="sibTrans" cxnId="{D8F39B18-6E3F-2948-A57D-386263497104}">
      <dgm:prSet/>
      <dgm:spPr/>
      <dgm:t>
        <a:bodyPr/>
        <a:lstStyle/>
        <a:p>
          <a:endParaRPr lang="en-GB"/>
        </a:p>
      </dgm:t>
    </dgm:pt>
    <dgm:pt modelId="{06AE83B8-7C1F-BB45-88EE-A09CBFF15943}">
      <dgm:prSet phldrT="[Text]"/>
      <dgm:spPr/>
      <dgm:t>
        <a:bodyPr/>
        <a:lstStyle/>
        <a:p>
          <a:r>
            <a:rPr lang="en-GB" dirty="0"/>
            <a:t>Draft bill</a:t>
          </a:r>
        </a:p>
      </dgm:t>
    </dgm:pt>
    <dgm:pt modelId="{3D233D57-DECF-1641-99D4-8EB6245E91EB}" type="parTrans" cxnId="{1E681A2E-38B5-9A4C-8441-FDF094889316}">
      <dgm:prSet/>
      <dgm:spPr/>
      <dgm:t>
        <a:bodyPr/>
        <a:lstStyle/>
        <a:p>
          <a:endParaRPr lang="en-GB"/>
        </a:p>
      </dgm:t>
    </dgm:pt>
    <dgm:pt modelId="{24D7B248-6403-5A4D-9F1E-E5D90A0E37AA}" type="sibTrans" cxnId="{1E681A2E-38B5-9A4C-8441-FDF094889316}">
      <dgm:prSet/>
      <dgm:spPr/>
      <dgm:t>
        <a:bodyPr/>
        <a:lstStyle/>
        <a:p>
          <a:endParaRPr lang="en-GB"/>
        </a:p>
      </dgm:t>
    </dgm:pt>
    <dgm:pt modelId="{C82AA1A1-C682-1F41-B667-0ACEAFB4988F}">
      <dgm:prSet phldrT="[Text]"/>
      <dgm:spPr/>
      <dgm:t>
        <a:bodyPr/>
        <a:lstStyle/>
        <a:p>
          <a:r>
            <a:rPr lang="en-GB" dirty="0"/>
            <a:t>Public consultations and/ or tripartite ad hoc review of draft bill </a:t>
          </a:r>
        </a:p>
      </dgm:t>
    </dgm:pt>
    <dgm:pt modelId="{F4B6E683-5522-E648-BC3B-B11325D48ADE}" type="parTrans" cxnId="{09F65C2E-C502-8347-879A-53FEB7108CDF}">
      <dgm:prSet/>
      <dgm:spPr/>
      <dgm:t>
        <a:bodyPr/>
        <a:lstStyle/>
        <a:p>
          <a:endParaRPr lang="en-GB"/>
        </a:p>
      </dgm:t>
    </dgm:pt>
    <dgm:pt modelId="{FE4AD2D0-40C9-034E-8102-44586DB0C74D}" type="sibTrans" cxnId="{09F65C2E-C502-8347-879A-53FEB7108CDF}">
      <dgm:prSet/>
      <dgm:spPr/>
      <dgm:t>
        <a:bodyPr/>
        <a:lstStyle/>
        <a:p>
          <a:endParaRPr lang="en-GB"/>
        </a:p>
      </dgm:t>
    </dgm:pt>
    <dgm:pt modelId="{9B79DAE5-5292-1A47-92D3-881CC59EB587}">
      <dgm:prSet phldrT="[Text]"/>
      <dgm:spPr/>
      <dgm:t>
        <a:bodyPr/>
        <a:lstStyle/>
        <a:p>
          <a:r>
            <a:rPr lang="en-GB" dirty="0"/>
            <a:t>Revised bill submitted to Parliament</a:t>
          </a:r>
        </a:p>
      </dgm:t>
    </dgm:pt>
    <dgm:pt modelId="{A772733F-4F2D-9F44-A45D-78541AF2703B}" type="parTrans" cxnId="{296DE618-F514-024A-8799-DF37AFBE152A}">
      <dgm:prSet/>
      <dgm:spPr/>
      <dgm:t>
        <a:bodyPr/>
        <a:lstStyle/>
        <a:p>
          <a:endParaRPr lang="en-GB"/>
        </a:p>
      </dgm:t>
    </dgm:pt>
    <dgm:pt modelId="{79390BA9-0B02-5F42-9F19-0E447FE4F526}" type="sibTrans" cxnId="{296DE618-F514-024A-8799-DF37AFBE152A}">
      <dgm:prSet/>
      <dgm:spPr/>
      <dgm:t>
        <a:bodyPr/>
        <a:lstStyle/>
        <a:p>
          <a:endParaRPr lang="en-GB"/>
        </a:p>
      </dgm:t>
    </dgm:pt>
    <dgm:pt modelId="{595A5CFB-FC1B-1A4C-9266-1B209C2E2E2C}">
      <dgm:prSet/>
      <dgm:spPr/>
      <dgm:t>
        <a:bodyPr/>
        <a:lstStyle/>
        <a:p>
          <a:r>
            <a:rPr lang="en-GB" dirty="0"/>
            <a:t>Further review and/or public consultations (e.g., parliamentary committee)</a:t>
          </a:r>
        </a:p>
      </dgm:t>
    </dgm:pt>
    <dgm:pt modelId="{80BF82CD-0240-DF4B-94EF-F6800FB359DD}" type="parTrans" cxnId="{63BC7327-AD8E-E148-A063-7D2D46F6036C}">
      <dgm:prSet/>
      <dgm:spPr/>
      <dgm:t>
        <a:bodyPr/>
        <a:lstStyle/>
        <a:p>
          <a:endParaRPr lang="en-GB"/>
        </a:p>
      </dgm:t>
    </dgm:pt>
    <dgm:pt modelId="{7598BB90-11B6-1B41-B623-9016A94F9543}" type="sibTrans" cxnId="{63BC7327-AD8E-E148-A063-7D2D46F6036C}">
      <dgm:prSet/>
      <dgm:spPr/>
      <dgm:t>
        <a:bodyPr/>
        <a:lstStyle/>
        <a:p>
          <a:endParaRPr lang="en-GB"/>
        </a:p>
      </dgm:t>
    </dgm:pt>
    <dgm:pt modelId="{D0F9AC4B-9F69-7148-B903-B0D0F132A898}">
      <dgm:prSet/>
      <dgm:spPr/>
      <dgm:t>
        <a:bodyPr/>
        <a:lstStyle/>
        <a:p>
          <a:r>
            <a:rPr lang="en-GB" dirty="0"/>
            <a:t>Parliament adopts bill</a:t>
          </a:r>
        </a:p>
      </dgm:t>
    </dgm:pt>
    <dgm:pt modelId="{F502CAD9-F363-FD46-A879-06FF0372EF23}" type="parTrans" cxnId="{74E42AA7-FDA9-6B4E-A543-C8CFE1A18C4F}">
      <dgm:prSet/>
      <dgm:spPr/>
      <dgm:t>
        <a:bodyPr/>
        <a:lstStyle/>
        <a:p>
          <a:endParaRPr lang="en-GB"/>
        </a:p>
      </dgm:t>
    </dgm:pt>
    <dgm:pt modelId="{CB552E9A-7B1E-B94E-8EBA-5E30F66912AD}" type="sibTrans" cxnId="{74E42AA7-FDA9-6B4E-A543-C8CFE1A18C4F}">
      <dgm:prSet/>
      <dgm:spPr/>
      <dgm:t>
        <a:bodyPr/>
        <a:lstStyle/>
        <a:p>
          <a:endParaRPr lang="en-GB"/>
        </a:p>
      </dgm:t>
    </dgm:pt>
    <dgm:pt modelId="{628F9D5C-4462-1C46-9849-3A3144CEFCE4}" type="pres">
      <dgm:prSet presAssocID="{BEB603F8-0334-7840-8E77-601ADDD28BA5}" presName="cycle" presStyleCnt="0">
        <dgm:presLayoutVars>
          <dgm:dir/>
          <dgm:resizeHandles val="exact"/>
        </dgm:presLayoutVars>
      </dgm:prSet>
      <dgm:spPr/>
    </dgm:pt>
    <dgm:pt modelId="{76DBA3F8-F352-0A45-AC61-CD9E3AF63302}" type="pres">
      <dgm:prSet presAssocID="{FF494B9E-42FC-A545-9ACF-EC7D8A87C409}" presName="node" presStyleLbl="node1" presStyleIdx="0" presStyleCnt="7">
        <dgm:presLayoutVars>
          <dgm:bulletEnabled val="1"/>
        </dgm:presLayoutVars>
      </dgm:prSet>
      <dgm:spPr/>
    </dgm:pt>
    <dgm:pt modelId="{761028B6-128A-0E4B-B76D-5B4FAEA98F98}" type="pres">
      <dgm:prSet presAssocID="{47393D71-7F1E-C045-80EA-1F578FD968FF}" presName="sibTrans" presStyleLbl="sibTrans2D1" presStyleIdx="0" presStyleCnt="7"/>
      <dgm:spPr/>
    </dgm:pt>
    <dgm:pt modelId="{406658F0-6319-A14E-B792-E2752E410367}" type="pres">
      <dgm:prSet presAssocID="{47393D71-7F1E-C045-80EA-1F578FD968FF}" presName="connectorText" presStyleLbl="sibTrans2D1" presStyleIdx="0" presStyleCnt="7"/>
      <dgm:spPr/>
    </dgm:pt>
    <dgm:pt modelId="{511D6249-920E-2E48-9B8C-8D972EFB8C36}" type="pres">
      <dgm:prSet presAssocID="{DB66250D-CE04-B94A-A2F6-D81A4E568105}" presName="node" presStyleLbl="node1" presStyleIdx="1" presStyleCnt="7">
        <dgm:presLayoutVars>
          <dgm:bulletEnabled val="1"/>
        </dgm:presLayoutVars>
      </dgm:prSet>
      <dgm:spPr/>
    </dgm:pt>
    <dgm:pt modelId="{B9131821-D84B-D44F-9647-A107B518DB87}" type="pres">
      <dgm:prSet presAssocID="{A0579091-B0A9-6149-9920-1E0D3F483E39}" presName="sibTrans" presStyleLbl="sibTrans2D1" presStyleIdx="1" presStyleCnt="7"/>
      <dgm:spPr/>
    </dgm:pt>
    <dgm:pt modelId="{A9D0C2EC-51E3-344A-977B-C2BE0C913659}" type="pres">
      <dgm:prSet presAssocID="{A0579091-B0A9-6149-9920-1E0D3F483E39}" presName="connectorText" presStyleLbl="sibTrans2D1" presStyleIdx="1" presStyleCnt="7"/>
      <dgm:spPr/>
    </dgm:pt>
    <dgm:pt modelId="{E73D41A8-148E-2344-9435-3FFEAF31D153}" type="pres">
      <dgm:prSet presAssocID="{06AE83B8-7C1F-BB45-88EE-A09CBFF15943}" presName="node" presStyleLbl="node1" presStyleIdx="2" presStyleCnt="7">
        <dgm:presLayoutVars>
          <dgm:bulletEnabled val="1"/>
        </dgm:presLayoutVars>
      </dgm:prSet>
      <dgm:spPr/>
    </dgm:pt>
    <dgm:pt modelId="{FDF9082A-8EAE-DE41-ADEC-EF1F50803687}" type="pres">
      <dgm:prSet presAssocID="{24D7B248-6403-5A4D-9F1E-E5D90A0E37AA}" presName="sibTrans" presStyleLbl="sibTrans2D1" presStyleIdx="2" presStyleCnt="7"/>
      <dgm:spPr/>
    </dgm:pt>
    <dgm:pt modelId="{0F525938-1302-9841-94BD-FC6FBEFEB294}" type="pres">
      <dgm:prSet presAssocID="{24D7B248-6403-5A4D-9F1E-E5D90A0E37AA}" presName="connectorText" presStyleLbl="sibTrans2D1" presStyleIdx="2" presStyleCnt="7"/>
      <dgm:spPr/>
    </dgm:pt>
    <dgm:pt modelId="{18A293D0-41AA-9542-94D6-6088BD6E9949}" type="pres">
      <dgm:prSet presAssocID="{C82AA1A1-C682-1F41-B667-0ACEAFB4988F}" presName="node" presStyleLbl="node1" presStyleIdx="3" presStyleCnt="7">
        <dgm:presLayoutVars>
          <dgm:bulletEnabled val="1"/>
        </dgm:presLayoutVars>
      </dgm:prSet>
      <dgm:spPr/>
    </dgm:pt>
    <dgm:pt modelId="{8238CF61-C026-6E40-A52D-555E28777E76}" type="pres">
      <dgm:prSet presAssocID="{FE4AD2D0-40C9-034E-8102-44586DB0C74D}" presName="sibTrans" presStyleLbl="sibTrans2D1" presStyleIdx="3" presStyleCnt="7"/>
      <dgm:spPr/>
    </dgm:pt>
    <dgm:pt modelId="{589DE343-1D77-394D-8A0D-EBFE93752143}" type="pres">
      <dgm:prSet presAssocID="{FE4AD2D0-40C9-034E-8102-44586DB0C74D}" presName="connectorText" presStyleLbl="sibTrans2D1" presStyleIdx="3" presStyleCnt="7"/>
      <dgm:spPr/>
    </dgm:pt>
    <dgm:pt modelId="{FF753741-1C10-5442-8108-011AA59E2DD3}" type="pres">
      <dgm:prSet presAssocID="{9B79DAE5-5292-1A47-92D3-881CC59EB587}" presName="node" presStyleLbl="node1" presStyleIdx="4" presStyleCnt="7">
        <dgm:presLayoutVars>
          <dgm:bulletEnabled val="1"/>
        </dgm:presLayoutVars>
      </dgm:prSet>
      <dgm:spPr/>
    </dgm:pt>
    <dgm:pt modelId="{FAE1A196-75BD-0640-9E39-D390F334D6B4}" type="pres">
      <dgm:prSet presAssocID="{79390BA9-0B02-5F42-9F19-0E447FE4F526}" presName="sibTrans" presStyleLbl="sibTrans2D1" presStyleIdx="4" presStyleCnt="7"/>
      <dgm:spPr/>
    </dgm:pt>
    <dgm:pt modelId="{51B49108-AA80-7C4D-B3D9-77DBA619F5B2}" type="pres">
      <dgm:prSet presAssocID="{79390BA9-0B02-5F42-9F19-0E447FE4F526}" presName="connectorText" presStyleLbl="sibTrans2D1" presStyleIdx="4" presStyleCnt="7"/>
      <dgm:spPr/>
    </dgm:pt>
    <dgm:pt modelId="{F30AE088-FA89-574A-9F22-3588386E1E1C}" type="pres">
      <dgm:prSet presAssocID="{595A5CFB-FC1B-1A4C-9266-1B209C2E2E2C}" presName="node" presStyleLbl="node1" presStyleIdx="5" presStyleCnt="7">
        <dgm:presLayoutVars>
          <dgm:bulletEnabled val="1"/>
        </dgm:presLayoutVars>
      </dgm:prSet>
      <dgm:spPr/>
    </dgm:pt>
    <dgm:pt modelId="{B79C3D06-B627-B84F-AA48-927C2A6E1D50}" type="pres">
      <dgm:prSet presAssocID="{7598BB90-11B6-1B41-B623-9016A94F9543}" presName="sibTrans" presStyleLbl="sibTrans2D1" presStyleIdx="5" presStyleCnt="7"/>
      <dgm:spPr/>
    </dgm:pt>
    <dgm:pt modelId="{60A795DD-DF2E-0741-BA36-1ADDC0DD5406}" type="pres">
      <dgm:prSet presAssocID="{7598BB90-11B6-1B41-B623-9016A94F9543}" presName="connectorText" presStyleLbl="sibTrans2D1" presStyleIdx="5" presStyleCnt="7"/>
      <dgm:spPr/>
    </dgm:pt>
    <dgm:pt modelId="{2C745D14-CEF7-E247-9DA1-A10CAEA3ED84}" type="pres">
      <dgm:prSet presAssocID="{D0F9AC4B-9F69-7148-B903-B0D0F132A898}" presName="node" presStyleLbl="node1" presStyleIdx="6" presStyleCnt="7">
        <dgm:presLayoutVars>
          <dgm:bulletEnabled val="1"/>
        </dgm:presLayoutVars>
      </dgm:prSet>
      <dgm:spPr/>
    </dgm:pt>
    <dgm:pt modelId="{6063FB00-C464-3641-B27C-77722906009A}" type="pres">
      <dgm:prSet presAssocID="{CB552E9A-7B1E-B94E-8EBA-5E30F66912AD}" presName="sibTrans" presStyleLbl="sibTrans2D1" presStyleIdx="6" presStyleCnt="7"/>
      <dgm:spPr/>
    </dgm:pt>
    <dgm:pt modelId="{99E5E468-952A-A149-8A4B-5F8D5A635051}" type="pres">
      <dgm:prSet presAssocID="{CB552E9A-7B1E-B94E-8EBA-5E30F66912AD}" presName="connectorText" presStyleLbl="sibTrans2D1" presStyleIdx="6" presStyleCnt="7"/>
      <dgm:spPr/>
    </dgm:pt>
  </dgm:ptLst>
  <dgm:cxnLst>
    <dgm:cxn modelId="{EF67B316-471C-704D-9EBB-CAEDCF05AA9B}" type="presOf" srcId="{7598BB90-11B6-1B41-B623-9016A94F9543}" destId="{B79C3D06-B627-B84F-AA48-927C2A6E1D50}" srcOrd="0" destOrd="0" presId="urn:microsoft.com/office/officeart/2005/8/layout/cycle2"/>
    <dgm:cxn modelId="{D8F39B18-6E3F-2948-A57D-386263497104}" srcId="{BEB603F8-0334-7840-8E77-601ADDD28BA5}" destId="{DB66250D-CE04-B94A-A2F6-D81A4E568105}" srcOrd="1" destOrd="0" parTransId="{77F76CBE-1E79-A94C-BC1F-9D59768DE0B5}" sibTransId="{A0579091-B0A9-6149-9920-1E0D3F483E39}"/>
    <dgm:cxn modelId="{296DE618-F514-024A-8799-DF37AFBE152A}" srcId="{BEB603F8-0334-7840-8E77-601ADDD28BA5}" destId="{9B79DAE5-5292-1A47-92D3-881CC59EB587}" srcOrd="4" destOrd="0" parTransId="{A772733F-4F2D-9F44-A45D-78541AF2703B}" sibTransId="{79390BA9-0B02-5F42-9F19-0E447FE4F526}"/>
    <dgm:cxn modelId="{63BC7327-AD8E-E148-A063-7D2D46F6036C}" srcId="{BEB603F8-0334-7840-8E77-601ADDD28BA5}" destId="{595A5CFB-FC1B-1A4C-9266-1B209C2E2E2C}" srcOrd="5" destOrd="0" parTransId="{80BF82CD-0240-DF4B-94EF-F6800FB359DD}" sibTransId="{7598BB90-11B6-1B41-B623-9016A94F9543}"/>
    <dgm:cxn modelId="{1E681A2E-38B5-9A4C-8441-FDF094889316}" srcId="{BEB603F8-0334-7840-8E77-601ADDD28BA5}" destId="{06AE83B8-7C1F-BB45-88EE-A09CBFF15943}" srcOrd="2" destOrd="0" parTransId="{3D233D57-DECF-1641-99D4-8EB6245E91EB}" sibTransId="{24D7B248-6403-5A4D-9F1E-E5D90A0E37AA}"/>
    <dgm:cxn modelId="{09F65C2E-C502-8347-879A-53FEB7108CDF}" srcId="{BEB603F8-0334-7840-8E77-601ADDD28BA5}" destId="{C82AA1A1-C682-1F41-B667-0ACEAFB4988F}" srcOrd="3" destOrd="0" parTransId="{F4B6E683-5522-E648-BC3B-B11325D48ADE}" sibTransId="{FE4AD2D0-40C9-034E-8102-44586DB0C74D}"/>
    <dgm:cxn modelId="{FC65D636-5947-5A49-9C01-BC64AD31D88B}" type="presOf" srcId="{47393D71-7F1E-C045-80EA-1F578FD968FF}" destId="{761028B6-128A-0E4B-B76D-5B4FAEA98F98}" srcOrd="0" destOrd="0" presId="urn:microsoft.com/office/officeart/2005/8/layout/cycle2"/>
    <dgm:cxn modelId="{E0698C3B-3222-BE4C-BD3C-EBE35DD354A8}" type="presOf" srcId="{DB66250D-CE04-B94A-A2F6-D81A4E568105}" destId="{511D6249-920E-2E48-9B8C-8D972EFB8C36}" srcOrd="0" destOrd="0" presId="urn:microsoft.com/office/officeart/2005/8/layout/cycle2"/>
    <dgm:cxn modelId="{1C61D25A-6204-664C-8067-681C893836BA}" type="presOf" srcId="{FE4AD2D0-40C9-034E-8102-44586DB0C74D}" destId="{8238CF61-C026-6E40-A52D-555E28777E76}" srcOrd="0" destOrd="0" presId="urn:microsoft.com/office/officeart/2005/8/layout/cycle2"/>
    <dgm:cxn modelId="{52B9215B-5514-1447-A9D6-D523D7999EC7}" type="presOf" srcId="{FF494B9E-42FC-A545-9ACF-EC7D8A87C409}" destId="{76DBA3F8-F352-0A45-AC61-CD9E3AF63302}" srcOrd="0" destOrd="0" presId="urn:microsoft.com/office/officeart/2005/8/layout/cycle2"/>
    <dgm:cxn modelId="{F0192679-20BA-A24D-B123-CC1091A6F04F}" type="presOf" srcId="{D0F9AC4B-9F69-7148-B903-B0D0F132A898}" destId="{2C745D14-CEF7-E247-9DA1-A10CAEA3ED84}" srcOrd="0" destOrd="0" presId="urn:microsoft.com/office/officeart/2005/8/layout/cycle2"/>
    <dgm:cxn modelId="{0A0D3679-CD6F-FC45-B6C8-3998EAF482B3}" type="presOf" srcId="{A0579091-B0A9-6149-9920-1E0D3F483E39}" destId="{A9D0C2EC-51E3-344A-977B-C2BE0C913659}" srcOrd="1" destOrd="0" presId="urn:microsoft.com/office/officeart/2005/8/layout/cycle2"/>
    <dgm:cxn modelId="{306B467D-835B-0942-8ED1-318A9D913C56}" type="presOf" srcId="{BEB603F8-0334-7840-8E77-601ADDD28BA5}" destId="{628F9D5C-4462-1C46-9849-3A3144CEFCE4}" srcOrd="0" destOrd="0" presId="urn:microsoft.com/office/officeart/2005/8/layout/cycle2"/>
    <dgm:cxn modelId="{DDF00284-E93A-764E-AD65-715261BFB995}" type="presOf" srcId="{79390BA9-0B02-5F42-9F19-0E447FE4F526}" destId="{FAE1A196-75BD-0640-9E39-D390F334D6B4}" srcOrd="0" destOrd="0" presId="urn:microsoft.com/office/officeart/2005/8/layout/cycle2"/>
    <dgm:cxn modelId="{67CD6C86-4469-AC48-8FF9-FA6F261B32A9}" type="presOf" srcId="{24D7B248-6403-5A4D-9F1E-E5D90A0E37AA}" destId="{0F525938-1302-9841-94BD-FC6FBEFEB294}" srcOrd="1" destOrd="0" presId="urn:microsoft.com/office/officeart/2005/8/layout/cycle2"/>
    <dgm:cxn modelId="{EF57E18F-240E-414E-8E99-C57C7F3A5047}" type="presOf" srcId="{A0579091-B0A9-6149-9920-1E0D3F483E39}" destId="{B9131821-D84B-D44F-9647-A107B518DB87}" srcOrd="0" destOrd="0" presId="urn:microsoft.com/office/officeart/2005/8/layout/cycle2"/>
    <dgm:cxn modelId="{74E42AA7-FDA9-6B4E-A543-C8CFE1A18C4F}" srcId="{BEB603F8-0334-7840-8E77-601ADDD28BA5}" destId="{D0F9AC4B-9F69-7148-B903-B0D0F132A898}" srcOrd="6" destOrd="0" parTransId="{F502CAD9-F363-FD46-A879-06FF0372EF23}" sibTransId="{CB552E9A-7B1E-B94E-8EBA-5E30F66912AD}"/>
    <dgm:cxn modelId="{7E2416B0-FBAC-F844-BB42-E486641E7AAC}" type="presOf" srcId="{595A5CFB-FC1B-1A4C-9266-1B209C2E2E2C}" destId="{F30AE088-FA89-574A-9F22-3588386E1E1C}" srcOrd="0" destOrd="0" presId="urn:microsoft.com/office/officeart/2005/8/layout/cycle2"/>
    <dgm:cxn modelId="{9B4CB4B6-CDD0-AB43-A383-427C03AD09C5}" type="presOf" srcId="{FE4AD2D0-40C9-034E-8102-44586DB0C74D}" destId="{589DE343-1D77-394D-8A0D-EBFE93752143}" srcOrd="1" destOrd="0" presId="urn:microsoft.com/office/officeart/2005/8/layout/cycle2"/>
    <dgm:cxn modelId="{2912F8BA-004D-AD43-82A3-D95DE9C8BA79}" srcId="{BEB603F8-0334-7840-8E77-601ADDD28BA5}" destId="{FF494B9E-42FC-A545-9ACF-EC7D8A87C409}" srcOrd="0" destOrd="0" parTransId="{AD78CD6D-3D90-9140-819D-F325F967E9A1}" sibTransId="{47393D71-7F1E-C045-80EA-1F578FD968FF}"/>
    <dgm:cxn modelId="{7A8B05BB-7F31-B54C-9378-CDDAAAEC784E}" type="presOf" srcId="{9B79DAE5-5292-1A47-92D3-881CC59EB587}" destId="{FF753741-1C10-5442-8108-011AA59E2DD3}" srcOrd="0" destOrd="0" presId="urn:microsoft.com/office/officeart/2005/8/layout/cycle2"/>
    <dgm:cxn modelId="{6F26B2C7-19D2-D34D-91EA-FD1A0233D7C0}" type="presOf" srcId="{CB552E9A-7B1E-B94E-8EBA-5E30F66912AD}" destId="{99E5E468-952A-A149-8A4B-5F8D5A635051}" srcOrd="1" destOrd="0" presId="urn:microsoft.com/office/officeart/2005/8/layout/cycle2"/>
    <dgm:cxn modelId="{1E0A4ACA-95C2-0743-AB35-17B9EA8A6E8A}" type="presOf" srcId="{C82AA1A1-C682-1F41-B667-0ACEAFB4988F}" destId="{18A293D0-41AA-9542-94D6-6088BD6E9949}" srcOrd="0" destOrd="0" presId="urn:microsoft.com/office/officeart/2005/8/layout/cycle2"/>
    <dgm:cxn modelId="{C0CC02CB-0C8D-8348-B10A-394CB646E66F}" type="presOf" srcId="{06AE83B8-7C1F-BB45-88EE-A09CBFF15943}" destId="{E73D41A8-148E-2344-9435-3FFEAF31D153}" srcOrd="0" destOrd="0" presId="urn:microsoft.com/office/officeart/2005/8/layout/cycle2"/>
    <dgm:cxn modelId="{994602DF-ABE3-8B45-85EB-D9C46675A273}" type="presOf" srcId="{79390BA9-0B02-5F42-9F19-0E447FE4F526}" destId="{51B49108-AA80-7C4D-B3D9-77DBA619F5B2}" srcOrd="1" destOrd="0" presId="urn:microsoft.com/office/officeart/2005/8/layout/cycle2"/>
    <dgm:cxn modelId="{96C5DEE6-ACBC-334B-84F9-0A96FF547277}" type="presOf" srcId="{7598BB90-11B6-1B41-B623-9016A94F9543}" destId="{60A795DD-DF2E-0741-BA36-1ADDC0DD5406}" srcOrd="1" destOrd="0" presId="urn:microsoft.com/office/officeart/2005/8/layout/cycle2"/>
    <dgm:cxn modelId="{F0484DE7-3949-3148-8B85-82DE1278DA69}" type="presOf" srcId="{47393D71-7F1E-C045-80EA-1F578FD968FF}" destId="{406658F0-6319-A14E-B792-E2752E410367}" srcOrd="1" destOrd="0" presId="urn:microsoft.com/office/officeart/2005/8/layout/cycle2"/>
    <dgm:cxn modelId="{860F45F7-EEFE-0D4C-B33C-C16FD79A4893}" type="presOf" srcId="{CB552E9A-7B1E-B94E-8EBA-5E30F66912AD}" destId="{6063FB00-C464-3641-B27C-77722906009A}" srcOrd="0" destOrd="0" presId="urn:microsoft.com/office/officeart/2005/8/layout/cycle2"/>
    <dgm:cxn modelId="{466A6CFA-BC4F-B544-91E2-0E2EFDF379EF}" type="presOf" srcId="{24D7B248-6403-5A4D-9F1E-E5D90A0E37AA}" destId="{FDF9082A-8EAE-DE41-ADEC-EF1F50803687}" srcOrd="0" destOrd="0" presId="urn:microsoft.com/office/officeart/2005/8/layout/cycle2"/>
    <dgm:cxn modelId="{8E2CAD95-0F3A-A242-8F1F-F0811BF4C7A3}" type="presParOf" srcId="{628F9D5C-4462-1C46-9849-3A3144CEFCE4}" destId="{76DBA3F8-F352-0A45-AC61-CD9E3AF63302}" srcOrd="0" destOrd="0" presId="urn:microsoft.com/office/officeart/2005/8/layout/cycle2"/>
    <dgm:cxn modelId="{3C6ACFA1-3327-A947-8667-812B4C9E66E3}" type="presParOf" srcId="{628F9D5C-4462-1C46-9849-3A3144CEFCE4}" destId="{761028B6-128A-0E4B-B76D-5B4FAEA98F98}" srcOrd="1" destOrd="0" presId="urn:microsoft.com/office/officeart/2005/8/layout/cycle2"/>
    <dgm:cxn modelId="{9A1D11A1-9259-7241-A9F1-57A3231D91A5}" type="presParOf" srcId="{761028B6-128A-0E4B-B76D-5B4FAEA98F98}" destId="{406658F0-6319-A14E-B792-E2752E410367}" srcOrd="0" destOrd="0" presId="urn:microsoft.com/office/officeart/2005/8/layout/cycle2"/>
    <dgm:cxn modelId="{97FD8639-3F0F-CD45-98D1-7385C19BC311}" type="presParOf" srcId="{628F9D5C-4462-1C46-9849-3A3144CEFCE4}" destId="{511D6249-920E-2E48-9B8C-8D972EFB8C36}" srcOrd="2" destOrd="0" presId="urn:microsoft.com/office/officeart/2005/8/layout/cycle2"/>
    <dgm:cxn modelId="{3CA53A23-F279-FF41-BC73-0E7D19D4BA97}" type="presParOf" srcId="{628F9D5C-4462-1C46-9849-3A3144CEFCE4}" destId="{B9131821-D84B-D44F-9647-A107B518DB87}" srcOrd="3" destOrd="0" presId="urn:microsoft.com/office/officeart/2005/8/layout/cycle2"/>
    <dgm:cxn modelId="{A7E7840C-5D4B-BC41-8175-55EECA38029E}" type="presParOf" srcId="{B9131821-D84B-D44F-9647-A107B518DB87}" destId="{A9D0C2EC-51E3-344A-977B-C2BE0C913659}" srcOrd="0" destOrd="0" presId="urn:microsoft.com/office/officeart/2005/8/layout/cycle2"/>
    <dgm:cxn modelId="{367BD945-FEF6-5442-8F7A-6C32356BEDF7}" type="presParOf" srcId="{628F9D5C-4462-1C46-9849-3A3144CEFCE4}" destId="{E73D41A8-148E-2344-9435-3FFEAF31D153}" srcOrd="4" destOrd="0" presId="urn:microsoft.com/office/officeart/2005/8/layout/cycle2"/>
    <dgm:cxn modelId="{F89B6814-ADAE-AF4D-AFFC-799BFB3C232D}" type="presParOf" srcId="{628F9D5C-4462-1C46-9849-3A3144CEFCE4}" destId="{FDF9082A-8EAE-DE41-ADEC-EF1F50803687}" srcOrd="5" destOrd="0" presId="urn:microsoft.com/office/officeart/2005/8/layout/cycle2"/>
    <dgm:cxn modelId="{9164F3C1-3662-E74B-BC0D-A1CB941EFBFB}" type="presParOf" srcId="{FDF9082A-8EAE-DE41-ADEC-EF1F50803687}" destId="{0F525938-1302-9841-94BD-FC6FBEFEB294}" srcOrd="0" destOrd="0" presId="urn:microsoft.com/office/officeart/2005/8/layout/cycle2"/>
    <dgm:cxn modelId="{C3CDF2A5-237B-614D-8087-D1949EB0D335}" type="presParOf" srcId="{628F9D5C-4462-1C46-9849-3A3144CEFCE4}" destId="{18A293D0-41AA-9542-94D6-6088BD6E9949}" srcOrd="6" destOrd="0" presId="urn:microsoft.com/office/officeart/2005/8/layout/cycle2"/>
    <dgm:cxn modelId="{9337B490-A398-E648-8F65-5D08F0E228FC}" type="presParOf" srcId="{628F9D5C-4462-1C46-9849-3A3144CEFCE4}" destId="{8238CF61-C026-6E40-A52D-555E28777E76}" srcOrd="7" destOrd="0" presId="urn:microsoft.com/office/officeart/2005/8/layout/cycle2"/>
    <dgm:cxn modelId="{8E4111E5-7D93-E646-8084-ADE86484342F}" type="presParOf" srcId="{8238CF61-C026-6E40-A52D-555E28777E76}" destId="{589DE343-1D77-394D-8A0D-EBFE93752143}" srcOrd="0" destOrd="0" presId="urn:microsoft.com/office/officeart/2005/8/layout/cycle2"/>
    <dgm:cxn modelId="{6F4E9513-11FD-0446-85A2-A05A0144EEFB}" type="presParOf" srcId="{628F9D5C-4462-1C46-9849-3A3144CEFCE4}" destId="{FF753741-1C10-5442-8108-011AA59E2DD3}" srcOrd="8" destOrd="0" presId="urn:microsoft.com/office/officeart/2005/8/layout/cycle2"/>
    <dgm:cxn modelId="{42F6D210-BE1A-5745-9A7B-A14DFBFF52F3}" type="presParOf" srcId="{628F9D5C-4462-1C46-9849-3A3144CEFCE4}" destId="{FAE1A196-75BD-0640-9E39-D390F334D6B4}" srcOrd="9" destOrd="0" presId="urn:microsoft.com/office/officeart/2005/8/layout/cycle2"/>
    <dgm:cxn modelId="{31B94BBA-12F3-2C49-8171-30D869BAAD69}" type="presParOf" srcId="{FAE1A196-75BD-0640-9E39-D390F334D6B4}" destId="{51B49108-AA80-7C4D-B3D9-77DBA619F5B2}" srcOrd="0" destOrd="0" presId="urn:microsoft.com/office/officeart/2005/8/layout/cycle2"/>
    <dgm:cxn modelId="{8F9FA849-0969-934B-B54B-AC7DE9FAD84C}" type="presParOf" srcId="{628F9D5C-4462-1C46-9849-3A3144CEFCE4}" destId="{F30AE088-FA89-574A-9F22-3588386E1E1C}" srcOrd="10" destOrd="0" presId="urn:microsoft.com/office/officeart/2005/8/layout/cycle2"/>
    <dgm:cxn modelId="{5C895397-784E-EB40-8FAF-FB8D4EBEEB02}" type="presParOf" srcId="{628F9D5C-4462-1C46-9849-3A3144CEFCE4}" destId="{B79C3D06-B627-B84F-AA48-927C2A6E1D50}" srcOrd="11" destOrd="0" presId="urn:microsoft.com/office/officeart/2005/8/layout/cycle2"/>
    <dgm:cxn modelId="{2407295F-D21B-7140-9432-78BCFE8260E2}" type="presParOf" srcId="{B79C3D06-B627-B84F-AA48-927C2A6E1D50}" destId="{60A795DD-DF2E-0741-BA36-1ADDC0DD5406}" srcOrd="0" destOrd="0" presId="urn:microsoft.com/office/officeart/2005/8/layout/cycle2"/>
    <dgm:cxn modelId="{6080C7E0-D9EE-484F-95F6-D751AE09A99F}" type="presParOf" srcId="{628F9D5C-4462-1C46-9849-3A3144CEFCE4}" destId="{2C745D14-CEF7-E247-9DA1-A10CAEA3ED84}" srcOrd="12" destOrd="0" presId="urn:microsoft.com/office/officeart/2005/8/layout/cycle2"/>
    <dgm:cxn modelId="{4D401705-BE39-B846-86F5-61F59D637D6B}" type="presParOf" srcId="{628F9D5C-4462-1C46-9849-3A3144CEFCE4}" destId="{6063FB00-C464-3641-B27C-77722906009A}" srcOrd="13" destOrd="0" presId="urn:microsoft.com/office/officeart/2005/8/layout/cycle2"/>
    <dgm:cxn modelId="{56A71791-8584-1B44-95C8-8696D4822612}" type="presParOf" srcId="{6063FB00-C464-3641-B27C-77722906009A}" destId="{99E5E468-952A-A149-8A4B-5F8D5A635051}"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BA3F8-F352-0A45-AC61-CD9E3AF63302}">
      <dsp:nvSpPr>
        <dsp:cNvPr id="0" name=""/>
        <dsp:cNvSpPr/>
      </dsp:nvSpPr>
      <dsp:spPr>
        <a:xfrm>
          <a:off x="5248178" y="1890"/>
          <a:ext cx="939493" cy="9394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Identification of policy issue that requires law reform</a:t>
          </a:r>
        </a:p>
      </dsp:txBody>
      <dsp:txXfrm>
        <a:off x="5385764" y="139476"/>
        <a:ext cx="664321" cy="664321"/>
      </dsp:txXfrm>
    </dsp:sp>
    <dsp:sp modelId="{761028B6-128A-0E4B-B76D-5B4FAEA98F98}">
      <dsp:nvSpPr>
        <dsp:cNvPr id="0" name=""/>
        <dsp:cNvSpPr/>
      </dsp:nvSpPr>
      <dsp:spPr>
        <a:xfrm rot="1542857">
          <a:off x="6222084" y="615946"/>
          <a:ext cx="249427" cy="3170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6225789" y="663129"/>
        <a:ext cx="174599" cy="190246"/>
      </dsp:txXfrm>
    </dsp:sp>
    <dsp:sp modelId="{511D6249-920E-2E48-9B8C-8D972EFB8C36}">
      <dsp:nvSpPr>
        <dsp:cNvPr id="0" name=""/>
        <dsp:cNvSpPr/>
      </dsp:nvSpPr>
      <dsp:spPr>
        <a:xfrm>
          <a:off x="6518644" y="613714"/>
          <a:ext cx="939493" cy="9394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Public consultations</a:t>
          </a:r>
        </a:p>
      </dsp:txBody>
      <dsp:txXfrm>
        <a:off x="6656230" y="751300"/>
        <a:ext cx="664321" cy="664321"/>
      </dsp:txXfrm>
    </dsp:sp>
    <dsp:sp modelId="{B9131821-D84B-D44F-9647-A107B518DB87}">
      <dsp:nvSpPr>
        <dsp:cNvPr id="0" name=""/>
        <dsp:cNvSpPr/>
      </dsp:nvSpPr>
      <dsp:spPr>
        <a:xfrm rot="4628571">
          <a:off x="7018996" y="1605417"/>
          <a:ext cx="249427" cy="3170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7048085" y="1632357"/>
        <a:ext cx="174599" cy="190246"/>
      </dsp:txXfrm>
    </dsp:sp>
    <dsp:sp modelId="{E73D41A8-148E-2344-9435-3FFEAF31D153}">
      <dsp:nvSpPr>
        <dsp:cNvPr id="0" name=""/>
        <dsp:cNvSpPr/>
      </dsp:nvSpPr>
      <dsp:spPr>
        <a:xfrm>
          <a:off x="6832423" y="1988471"/>
          <a:ext cx="939493" cy="9394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Draft bill</a:t>
          </a:r>
        </a:p>
      </dsp:txBody>
      <dsp:txXfrm>
        <a:off x="6970009" y="2126057"/>
        <a:ext cx="664321" cy="664321"/>
      </dsp:txXfrm>
    </dsp:sp>
    <dsp:sp modelId="{FDF9082A-8EAE-DE41-ADEC-EF1F50803687}">
      <dsp:nvSpPr>
        <dsp:cNvPr id="0" name=""/>
        <dsp:cNvSpPr/>
      </dsp:nvSpPr>
      <dsp:spPr>
        <a:xfrm rot="7714286">
          <a:off x="6742262" y="2845393"/>
          <a:ext cx="249427" cy="3170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rot="10800000">
        <a:off x="6803003" y="2879558"/>
        <a:ext cx="174599" cy="190246"/>
      </dsp:txXfrm>
    </dsp:sp>
    <dsp:sp modelId="{18A293D0-41AA-9542-94D6-6088BD6E9949}">
      <dsp:nvSpPr>
        <dsp:cNvPr id="0" name=""/>
        <dsp:cNvSpPr/>
      </dsp:nvSpPr>
      <dsp:spPr>
        <a:xfrm>
          <a:off x="5953233" y="3090940"/>
          <a:ext cx="939493" cy="9394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Public consultations and/ or tripartite ad hoc review of draft bill </a:t>
          </a:r>
        </a:p>
      </dsp:txBody>
      <dsp:txXfrm>
        <a:off x="6090819" y="3228526"/>
        <a:ext cx="664321" cy="664321"/>
      </dsp:txXfrm>
    </dsp:sp>
    <dsp:sp modelId="{8238CF61-C026-6E40-A52D-555E28777E76}">
      <dsp:nvSpPr>
        <dsp:cNvPr id="0" name=""/>
        <dsp:cNvSpPr/>
      </dsp:nvSpPr>
      <dsp:spPr>
        <a:xfrm rot="10800000">
          <a:off x="5600270" y="3402147"/>
          <a:ext cx="249427" cy="3170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rot="10800000">
        <a:off x="5675098" y="3465563"/>
        <a:ext cx="174599" cy="190246"/>
      </dsp:txXfrm>
    </dsp:sp>
    <dsp:sp modelId="{FF753741-1C10-5442-8108-011AA59E2DD3}">
      <dsp:nvSpPr>
        <dsp:cNvPr id="0" name=""/>
        <dsp:cNvSpPr/>
      </dsp:nvSpPr>
      <dsp:spPr>
        <a:xfrm>
          <a:off x="4543123" y="3090940"/>
          <a:ext cx="939493" cy="9394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Revised bill submitted to Parliament</a:t>
          </a:r>
        </a:p>
      </dsp:txBody>
      <dsp:txXfrm>
        <a:off x="4680709" y="3228526"/>
        <a:ext cx="664321" cy="664321"/>
      </dsp:txXfrm>
    </dsp:sp>
    <dsp:sp modelId="{FAE1A196-75BD-0640-9E39-D390F334D6B4}">
      <dsp:nvSpPr>
        <dsp:cNvPr id="0" name=""/>
        <dsp:cNvSpPr/>
      </dsp:nvSpPr>
      <dsp:spPr>
        <a:xfrm rot="13885714">
          <a:off x="4452962" y="2856432"/>
          <a:ext cx="249427" cy="3170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rot="10800000">
        <a:off x="4513703" y="2949099"/>
        <a:ext cx="174599" cy="190246"/>
      </dsp:txXfrm>
    </dsp:sp>
    <dsp:sp modelId="{F30AE088-FA89-574A-9F22-3588386E1E1C}">
      <dsp:nvSpPr>
        <dsp:cNvPr id="0" name=""/>
        <dsp:cNvSpPr/>
      </dsp:nvSpPr>
      <dsp:spPr>
        <a:xfrm>
          <a:off x="3663933" y="1988471"/>
          <a:ext cx="939493" cy="9394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Further review and/or public consultations (e.g., parliamentary committee)</a:t>
          </a:r>
        </a:p>
      </dsp:txBody>
      <dsp:txXfrm>
        <a:off x="3801519" y="2126057"/>
        <a:ext cx="664321" cy="664321"/>
      </dsp:txXfrm>
    </dsp:sp>
    <dsp:sp modelId="{B79C3D06-B627-B84F-AA48-927C2A6E1D50}">
      <dsp:nvSpPr>
        <dsp:cNvPr id="0" name=""/>
        <dsp:cNvSpPr/>
      </dsp:nvSpPr>
      <dsp:spPr>
        <a:xfrm rot="16971429">
          <a:off x="4164284" y="1619182"/>
          <a:ext cx="249427" cy="3170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4193373" y="1719074"/>
        <a:ext cx="174599" cy="190246"/>
      </dsp:txXfrm>
    </dsp:sp>
    <dsp:sp modelId="{2C745D14-CEF7-E247-9DA1-A10CAEA3ED84}">
      <dsp:nvSpPr>
        <dsp:cNvPr id="0" name=""/>
        <dsp:cNvSpPr/>
      </dsp:nvSpPr>
      <dsp:spPr>
        <a:xfrm>
          <a:off x="3977712" y="613714"/>
          <a:ext cx="939493" cy="9394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GB" sz="700" kern="1200" dirty="0"/>
            <a:t>Parliament adopts bill</a:t>
          </a:r>
        </a:p>
      </dsp:txBody>
      <dsp:txXfrm>
        <a:off x="4115298" y="751300"/>
        <a:ext cx="664321" cy="664321"/>
      </dsp:txXfrm>
    </dsp:sp>
    <dsp:sp modelId="{6063FB00-C464-3641-B27C-77722906009A}">
      <dsp:nvSpPr>
        <dsp:cNvPr id="0" name=""/>
        <dsp:cNvSpPr/>
      </dsp:nvSpPr>
      <dsp:spPr>
        <a:xfrm rot="20057143">
          <a:off x="4951618" y="622072"/>
          <a:ext cx="249427" cy="31707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4955323" y="701721"/>
        <a:ext cx="174599" cy="19024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04/11/2023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ilo.org/dyn/normlex/en/f?p=NORMLEXPUB:12100:0::NO::P12100_ILO_CODE:R113"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ilo.org/dyn/normlex/en/f?p=NORMLEXPUB:12100:0::NO::P12100_INSTRUMENT_ID:312289"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lo.org/wcmsp5/groups/public/---ed_dialogue/---dialogue/documents/publication/wcms_559300.pdf" TargetMode="External"/><Relationship Id="rId2" Type="http://schemas.openxmlformats.org/officeDocument/2006/relationships/hyperlink" Target="https://ilo.primo.exlibrisgroup.com/discovery/fulldisplay/alma995028191302676/41ILO_INST:41ILO_V2"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Labour Law Reform</a:t>
            </a:r>
          </a:p>
        </p:txBody>
      </p:sp>
      <p:sp>
        <p:nvSpPr>
          <p:cNvPr id="3" name="Subtitle 2"/>
          <p:cNvSpPr>
            <a:spLocks noGrp="1"/>
          </p:cNvSpPr>
          <p:nvPr>
            <p:ph type="subTitle" idx="1"/>
          </p:nvPr>
        </p:nvSpPr>
        <p:spPr>
          <a:xfrm>
            <a:off x="490538" y="3788229"/>
            <a:ext cx="7200000" cy="1349072"/>
          </a:xfrm>
        </p:spPr>
        <p:txBody>
          <a:bodyPr/>
          <a:lstStyle/>
          <a:p>
            <a:pPr lvl="1"/>
            <a:endParaRPr lang="en-GB" dirty="0"/>
          </a:p>
          <a:p>
            <a:pPr lvl="1"/>
            <a:r>
              <a:rPr lang="en-GB" dirty="0"/>
              <a:t>Session 6</a:t>
            </a:r>
          </a:p>
          <a:p>
            <a:pPr lvl="1"/>
            <a:r>
              <a:rPr lang="en-GB" dirty="0"/>
              <a:t>ILO Subregional Labour Law Training Workshop</a:t>
            </a:r>
          </a:p>
          <a:p>
            <a:pPr lvl="1"/>
            <a:r>
              <a:rPr lang="en-GB" dirty="0" err="1"/>
              <a:t>Nadi</a:t>
            </a:r>
            <a:r>
              <a:rPr lang="en-GB" dirty="0"/>
              <a:t>, </a:t>
            </a:r>
            <a:r>
              <a:rPr lang="en-GB" dirty="0" err="1"/>
              <a:t>Fjii</a:t>
            </a:r>
            <a:r>
              <a:rPr lang="en-GB" dirty="0"/>
              <a:t> </a:t>
            </a:r>
          </a:p>
          <a:p>
            <a:pPr lvl="1"/>
            <a:endParaRPr lang="en-GB" dirty="0"/>
          </a:p>
        </p:txBody>
      </p:sp>
      <p:sp>
        <p:nvSpPr>
          <p:cNvPr id="4" name="Date Placeholder 3"/>
          <p:cNvSpPr>
            <a:spLocks noGrp="1"/>
          </p:cNvSpPr>
          <p:nvPr>
            <p:ph type="dt" sz="half" idx="10"/>
          </p:nvPr>
        </p:nvSpPr>
        <p:spPr/>
        <p:txBody>
          <a:bodyPr/>
          <a:lstStyle/>
          <a:p>
            <a:r>
              <a:rPr lang="en-GB" dirty="0"/>
              <a:t>Wednesday 8 November 2023</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a:xfrm>
            <a:off x="2946400" y="348916"/>
            <a:ext cx="9245600" cy="5321300"/>
          </a:xfrm>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Session objectives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GB" dirty="0"/>
              <a:t>To encourage participants to reflect on the reasons for labour law reform</a:t>
            </a:r>
          </a:p>
          <a:p>
            <a:pPr lvl="2"/>
            <a:endParaRPr lang="en-GB" dirty="0"/>
          </a:p>
          <a:p>
            <a:pPr lvl="2"/>
            <a:r>
              <a:rPr lang="en-GB" dirty="0"/>
              <a:t>To discuss the importance of social dialogue, and how this makes labour law reform different to other types of law reform</a:t>
            </a:r>
          </a:p>
          <a:p>
            <a:pPr lvl="2"/>
            <a:endParaRPr lang="en-GB" dirty="0"/>
          </a:p>
          <a:p>
            <a:pPr lvl="2"/>
            <a:r>
              <a:rPr lang="en-GB" dirty="0"/>
              <a:t>To reflect on the process of labour law reform</a:t>
            </a:r>
          </a:p>
          <a:p>
            <a:pPr lvl="2"/>
            <a:endParaRPr lang="en-GB" dirty="0"/>
          </a:p>
          <a:p>
            <a:pPr lvl="2"/>
            <a:r>
              <a:rPr lang="en-GB" dirty="0"/>
              <a:t>To provide an opportunity for participants to reflect on labour law reform processes in  their own countries.</a:t>
            </a:r>
          </a:p>
          <a:p>
            <a:pPr lvl="2"/>
            <a:endParaRPr lang="en-GB"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726758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2"/>
                </a:solidFill>
              </a:rPr>
              <a:t>Question for discussion</a:t>
            </a:r>
          </a:p>
        </p:txBody>
      </p:sp>
      <p:sp>
        <p:nvSpPr>
          <p:cNvPr id="3" name="Content Placeholder 2"/>
          <p:cNvSpPr>
            <a:spLocks noGrp="1"/>
          </p:cNvSpPr>
          <p:nvPr>
            <p:ph idx="1"/>
          </p:nvPr>
        </p:nvSpPr>
        <p:spPr/>
        <p:txBody>
          <a:bodyPr/>
          <a:lstStyle/>
          <a:p>
            <a:endParaRPr lang="en-GB" sz="2800" dirty="0"/>
          </a:p>
          <a:p>
            <a:r>
              <a:rPr lang="en-GB" sz="2800" dirty="0">
                <a:solidFill>
                  <a:schemeClr val="accent1"/>
                </a:solidFill>
              </a:rPr>
              <a:t>What are some of the reasons a country may engage in labour law reform?</a:t>
            </a:r>
          </a:p>
          <a:p>
            <a:pPr lvl="1"/>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3</a:t>
            </a:fld>
            <a:endParaRPr lang="en-GB"/>
          </a:p>
        </p:txBody>
      </p:sp>
      <p:pic>
        <p:nvPicPr>
          <p:cNvPr id="9" name="Picture Placeholder 8"/>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l="15679" t="29808" r="26750" b="12326"/>
          <a:stretch/>
        </p:blipFill>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Tree>
    <p:extLst>
      <p:ext uri="{BB962C8B-B14F-4D97-AF65-F5344CB8AC3E}">
        <p14:creationId xmlns:p14="http://schemas.microsoft.com/office/powerpoint/2010/main" val="4065786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Why engage in labour law reform?</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GB" sz="1600" dirty="0"/>
              <a:t>Labour laws may be failing to achieve their objectives because they do not ‘fit’ well with labour market conditions. This may be because they were inherited or borrowed.</a:t>
            </a:r>
          </a:p>
          <a:p>
            <a:pPr lvl="2"/>
            <a:endParaRPr lang="en-GB" sz="1600" dirty="0"/>
          </a:p>
          <a:p>
            <a:pPr lvl="2"/>
            <a:r>
              <a:rPr lang="en-AU" sz="1600" dirty="0">
                <a:solidFill>
                  <a:srgbClr val="230050"/>
                </a:solidFill>
              </a:rPr>
              <a:t>To address concerns/ problems that have emerged in the labour market because of changes to employment practices (e.g., growth in indirect, temporary employment) and that need to be addressed through law reform</a:t>
            </a:r>
          </a:p>
          <a:p>
            <a:pPr lvl="2"/>
            <a:endParaRPr lang="en-GB" sz="1600" dirty="0"/>
          </a:p>
          <a:p>
            <a:pPr lvl="2"/>
            <a:r>
              <a:rPr lang="en-AU" sz="1600" dirty="0"/>
              <a:t>To reflect changes in societal values (e.g., discrimination at work, work/ family balance)</a:t>
            </a:r>
          </a:p>
          <a:p>
            <a:pPr lvl="2"/>
            <a:endParaRPr lang="en-GB" sz="1600" dirty="0"/>
          </a:p>
          <a:p>
            <a:pPr lvl="2"/>
            <a:r>
              <a:rPr lang="en-GB" sz="1600" dirty="0"/>
              <a:t>To address deficiencies in the law that have been highlighted by legal cases or practices</a:t>
            </a:r>
          </a:p>
          <a:p>
            <a:pPr lvl="2"/>
            <a:endParaRPr lang="en-GB" sz="1600" dirty="0"/>
          </a:p>
          <a:p>
            <a:pPr lvl="2"/>
            <a:r>
              <a:rPr lang="en-AU" sz="1600" dirty="0"/>
              <a:t>To improve compliance with fundamental and ratified ILO Conventions</a:t>
            </a:r>
            <a:endParaRPr lang="en-GB" sz="1600" dirty="0"/>
          </a:p>
          <a:p>
            <a:pPr lvl="2"/>
            <a:endParaRPr lang="en-AU" sz="1600" dirty="0"/>
          </a:p>
          <a:p>
            <a:pPr lvl="2"/>
            <a:endParaRPr lang="en-GB"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820822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Labour law reform and social dialogue</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2050869"/>
            <a:ext cx="10670924" cy="3575301"/>
          </a:xfrm>
        </p:spPr>
        <p:txBody>
          <a:bodyPr/>
          <a:lstStyle/>
          <a:p>
            <a:pPr marL="0" lvl="2" indent="0">
              <a:buNone/>
            </a:pPr>
            <a:endParaRPr lang="en-GB" dirty="0"/>
          </a:p>
          <a:p>
            <a:pPr lvl="2"/>
            <a:r>
              <a:rPr lang="en-GB" b="1" dirty="0"/>
              <a:t>Social dialogue </a:t>
            </a:r>
            <a:r>
              <a:rPr lang="en-GB" dirty="0"/>
              <a:t>plays an important role in designing, implementing and evaluating successful labour law reforms. This feature distinguishes labour law reform from other types of law reform engaged in by the executive branch of government.</a:t>
            </a:r>
          </a:p>
          <a:p>
            <a:pPr lvl="2"/>
            <a:endParaRPr lang="en-GB" dirty="0"/>
          </a:p>
          <a:p>
            <a:pPr lvl="2"/>
            <a:r>
              <a:rPr lang="en-AU" dirty="0"/>
              <a:t>According to the ILO, social dialogue includes:</a:t>
            </a:r>
          </a:p>
          <a:p>
            <a:pPr marL="0" lvl="2" indent="0">
              <a:buNone/>
            </a:pPr>
            <a:r>
              <a:rPr lang="en-AU" dirty="0"/>
              <a:t>	</a:t>
            </a:r>
            <a:r>
              <a:rPr lang="en-AU" b="1" dirty="0"/>
              <a:t>“all types of negotiation, consultation and exchange of information between and among 	representatives of governments, employers and workers on issues of common interest 	relating 	to economic or social policy” </a:t>
            </a:r>
            <a:r>
              <a:rPr lang="en-AU" dirty="0"/>
              <a:t>(ILO, 2013: 39).</a:t>
            </a:r>
            <a:endParaRPr lang="en-GB" dirty="0"/>
          </a:p>
          <a:p>
            <a:pPr lvl="2"/>
            <a:endParaRPr lang="en-GB"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2698082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Bipartite and tripartite social dialogue</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2037807"/>
            <a:ext cx="6393588" cy="3588364"/>
          </a:xfrm>
        </p:spPr>
        <p:txBody>
          <a:bodyPr/>
          <a:lstStyle/>
          <a:p>
            <a:pPr marL="0" lvl="2" indent="0">
              <a:buNone/>
            </a:pPr>
            <a:endParaRPr lang="en-GB" dirty="0"/>
          </a:p>
          <a:p>
            <a:pPr lvl="2"/>
            <a:r>
              <a:rPr lang="en-GB" dirty="0"/>
              <a:t>Social dialogue can be bipartite or tripartite</a:t>
            </a:r>
          </a:p>
          <a:p>
            <a:pPr lvl="2"/>
            <a:endParaRPr lang="en-GB" dirty="0"/>
          </a:p>
          <a:p>
            <a:pPr lvl="2"/>
            <a:r>
              <a:rPr lang="en-AU" b="1" dirty="0"/>
              <a:t>Bipartite social dialogue </a:t>
            </a:r>
            <a:r>
              <a:rPr lang="en-AU" dirty="0"/>
              <a:t>refers to dialogue between the social partners (employer and employee organisations).</a:t>
            </a:r>
          </a:p>
          <a:p>
            <a:pPr lvl="2"/>
            <a:endParaRPr lang="en-GB" dirty="0"/>
          </a:p>
          <a:p>
            <a:pPr lvl="2"/>
            <a:r>
              <a:rPr lang="en-AU" b="1" dirty="0"/>
              <a:t>Tripartite social dialogue </a:t>
            </a:r>
            <a:r>
              <a:rPr lang="en-AU" dirty="0"/>
              <a:t>involves the participation of the State and is most relevant in national law reform and policy discussions.</a:t>
            </a:r>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6</a:t>
            </a:fld>
            <a:endParaRPr lang="en-GB"/>
          </a:p>
        </p:txBody>
      </p:sp>
      <p:pic>
        <p:nvPicPr>
          <p:cNvPr id="7" name="Picture 6" descr="A diagram of a tripartism&#10;&#10;Description automatically generated">
            <a:extLst>
              <a:ext uri="{FF2B5EF4-FFF2-40B4-BE49-F238E27FC236}">
                <a16:creationId xmlns:a16="http://schemas.microsoft.com/office/drawing/2014/main" id="{8B8911ED-E9D5-3A43-B697-965088ECB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4126" y="1836768"/>
            <a:ext cx="5046246" cy="3389845"/>
          </a:xfrm>
          <a:prstGeom prst="rect">
            <a:avLst/>
          </a:prstGeom>
        </p:spPr>
      </p:pic>
    </p:spTree>
    <p:extLst>
      <p:ext uri="{BB962C8B-B14F-4D97-AF65-F5344CB8AC3E}">
        <p14:creationId xmlns:p14="http://schemas.microsoft.com/office/powerpoint/2010/main" val="36179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A349-1893-9B4E-BC37-76625FD99645}"/>
              </a:ext>
            </a:extLst>
          </p:cNvPr>
          <p:cNvSpPr>
            <a:spLocks noGrp="1"/>
          </p:cNvSpPr>
          <p:nvPr>
            <p:ph type="title"/>
          </p:nvPr>
        </p:nvSpPr>
        <p:spPr/>
        <p:txBody>
          <a:bodyPr/>
          <a:lstStyle/>
          <a:p>
            <a:r>
              <a:rPr lang="en-US" dirty="0"/>
              <a:t>Social dialogue and law reform</a:t>
            </a:r>
          </a:p>
        </p:txBody>
      </p:sp>
      <p:sp>
        <p:nvSpPr>
          <p:cNvPr id="3" name="Date Placeholder 2">
            <a:extLst>
              <a:ext uri="{FF2B5EF4-FFF2-40B4-BE49-F238E27FC236}">
                <a16:creationId xmlns:a16="http://schemas.microsoft.com/office/drawing/2014/main" id="{F3AE5175-BD5A-2541-8CF9-A036F5E16C27}"/>
              </a:ext>
            </a:extLst>
          </p:cNvPr>
          <p:cNvSpPr>
            <a:spLocks noGrp="1"/>
          </p:cNvSpPr>
          <p:nvPr>
            <p:ph type="dt" sz="half" idx="10"/>
          </p:nvPr>
        </p:nvSpPr>
        <p:spPr/>
        <p:txBody>
          <a:bodyPr/>
          <a:lstStyle/>
          <a:p>
            <a:r>
              <a:rPr lang="en-GB"/>
              <a:t>Date: Monday / 01 / October / 2019</a:t>
            </a:r>
          </a:p>
        </p:txBody>
      </p:sp>
      <p:sp>
        <p:nvSpPr>
          <p:cNvPr id="4" name="Footer Placeholder 3">
            <a:extLst>
              <a:ext uri="{FF2B5EF4-FFF2-40B4-BE49-F238E27FC236}">
                <a16:creationId xmlns:a16="http://schemas.microsoft.com/office/drawing/2014/main" id="{1322094B-2179-EC45-B368-169255404A95}"/>
              </a:ext>
            </a:extLst>
          </p:cNvPr>
          <p:cNvSpPr>
            <a:spLocks noGrp="1"/>
          </p:cNvSpPr>
          <p:nvPr>
            <p:ph type="ftr" sz="quarter" idx="11"/>
          </p:nvPr>
        </p:nvSpPr>
        <p:spPr/>
        <p:txBody>
          <a:bodyPr/>
          <a:lstStyle/>
          <a:p>
            <a:r>
              <a:rPr lang="en-GB"/>
              <a:t>Advancing social justice, promoting decent work</a:t>
            </a:r>
          </a:p>
        </p:txBody>
      </p:sp>
      <p:sp>
        <p:nvSpPr>
          <p:cNvPr id="5" name="Slide Number Placeholder 4">
            <a:extLst>
              <a:ext uri="{FF2B5EF4-FFF2-40B4-BE49-F238E27FC236}">
                <a16:creationId xmlns:a16="http://schemas.microsoft.com/office/drawing/2014/main" id="{35FEDC30-E1B6-4241-A26D-A153FC5B9A90}"/>
              </a:ext>
            </a:extLst>
          </p:cNvPr>
          <p:cNvSpPr>
            <a:spLocks noGrp="1"/>
          </p:cNvSpPr>
          <p:nvPr>
            <p:ph type="sldNum" sz="quarter" idx="12"/>
          </p:nvPr>
        </p:nvSpPr>
        <p:spPr/>
        <p:txBody>
          <a:bodyPr/>
          <a:lstStyle/>
          <a:p>
            <a:fld id="{856227C0-AD57-4F9B-BAE3-EEFB0D0EE427}" type="slidenum">
              <a:rPr lang="en-GB" smtClean="0"/>
              <a:t>7</a:t>
            </a:fld>
            <a:endParaRPr lang="en-GB"/>
          </a:p>
        </p:txBody>
      </p:sp>
      <p:sp>
        <p:nvSpPr>
          <p:cNvPr id="6" name="Text Placeholder 5">
            <a:extLst>
              <a:ext uri="{FF2B5EF4-FFF2-40B4-BE49-F238E27FC236}">
                <a16:creationId xmlns:a16="http://schemas.microsoft.com/office/drawing/2014/main" id="{FA871318-94FA-264B-BFB5-AB45D0AB9912}"/>
              </a:ext>
            </a:extLst>
          </p:cNvPr>
          <p:cNvSpPr>
            <a:spLocks noGrp="1"/>
          </p:cNvSpPr>
          <p:nvPr>
            <p:ph type="body" sz="quarter" idx="13"/>
          </p:nvPr>
        </p:nvSpPr>
        <p:spPr/>
        <p:txBody>
          <a:bodyPr/>
          <a:lstStyle/>
          <a:p>
            <a:r>
              <a:rPr lang="en-AU" sz="2000" dirty="0">
                <a:effectLst/>
                <a:latin typeface="Helvetica" pitchFamily="2" charset="0"/>
              </a:rPr>
              <a:t>ILO experience shows that labour law reforms that have been crafted through an effective process of tripartite consultation prove more sustainable, since they take into consideration the complex set of interests at play in the labour market. Also, they can ensure a balance between the requirements of economic development and the social needs.</a:t>
            </a:r>
          </a:p>
          <a:p>
            <a:pPr marL="0" indent="0">
              <a:buNone/>
            </a:pPr>
            <a:endParaRPr lang="en-AU" dirty="0">
              <a:effectLst/>
              <a:latin typeface="Helvetica" pitchFamily="2" charset="0"/>
            </a:endParaRPr>
          </a:p>
          <a:p>
            <a:endParaRPr lang="en-US" dirty="0"/>
          </a:p>
        </p:txBody>
      </p:sp>
      <p:pic>
        <p:nvPicPr>
          <p:cNvPr id="9" name="Picture Placeholder 8" descr="A cover of a book&#10;&#10;Description automatically generated">
            <a:extLst>
              <a:ext uri="{FF2B5EF4-FFF2-40B4-BE49-F238E27FC236}">
                <a16:creationId xmlns:a16="http://schemas.microsoft.com/office/drawing/2014/main" id="{78646883-02F7-DC4B-9ABE-686DB5236D96}"/>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2535" b="12535"/>
          <a:stretch>
            <a:fillRect/>
          </a:stretch>
        </p:blipFill>
        <p:spPr>
          <a:xfrm>
            <a:off x="8216658" y="1951829"/>
            <a:ext cx="3484804" cy="3482976"/>
          </a:xfrm>
        </p:spPr>
      </p:pic>
    </p:spTree>
    <p:extLst>
      <p:ext uri="{BB962C8B-B14F-4D97-AF65-F5344CB8AC3E}">
        <p14:creationId xmlns:p14="http://schemas.microsoft.com/office/powerpoint/2010/main" val="3183090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How does social dialogue help produce better labour laws?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2143195"/>
            <a:ext cx="11210924" cy="3482975"/>
          </a:xfrm>
        </p:spPr>
        <p:txBody>
          <a:bodyPr/>
          <a:lstStyle/>
          <a:p>
            <a:pPr marL="0" lvl="2" indent="0">
              <a:buNone/>
            </a:pPr>
            <a:endParaRPr lang="en-GB" dirty="0"/>
          </a:p>
          <a:p>
            <a:pPr lvl="2"/>
            <a:r>
              <a:rPr lang="en-AU" dirty="0"/>
              <a:t>Law are informed by information and experiences provided by the social partners (e.g., real problems encountered in the workplace).</a:t>
            </a:r>
          </a:p>
          <a:p>
            <a:pPr lvl="2"/>
            <a:endParaRPr lang="en-AU" dirty="0"/>
          </a:p>
          <a:p>
            <a:pPr lvl="2"/>
            <a:r>
              <a:rPr lang="en-AU" dirty="0"/>
              <a:t>Social dialogue helps legitimise laws and policies and increase transparency around policy-making and build trust in, and commitment to, new policies which can make them easier to implement. </a:t>
            </a:r>
          </a:p>
          <a:p>
            <a:pPr lvl="2"/>
            <a:endParaRPr lang="en-AU" dirty="0"/>
          </a:p>
          <a:p>
            <a:pPr lvl="2"/>
            <a:r>
              <a:rPr lang="en-AU" dirty="0">
                <a:latin typeface="Helvetica" pitchFamily="2" charset="0"/>
              </a:rPr>
              <a:t>Laws made in consultation with all the social partners can minimize uncertainty and avoid conflict. </a:t>
            </a:r>
          </a:p>
          <a:p>
            <a:pPr lvl="2"/>
            <a:endParaRPr lang="en-AU" dirty="0">
              <a:latin typeface="Helvetica" pitchFamily="2" charset="0"/>
            </a:endParaRPr>
          </a:p>
          <a:p>
            <a:pPr lvl="2"/>
            <a:r>
              <a:rPr lang="en-AU" sz="1800" dirty="0">
                <a:effectLst/>
                <a:latin typeface="Helvetica" pitchFamily="2" charset="0"/>
              </a:rPr>
              <a:t>Conversely, labour law reforms imposed without effective consultations not only often meet with resistance on the part of the labour market actors, but also, more importantly, will lack legitimacy and support and thus will face problems at the implementation stage.</a:t>
            </a:r>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3516925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Social dialogue and ILO standards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Social dialogue is a key pillar of the ILO’s Decent Work Agenda (along with social protection, rights at work and employment). It is widely recognised as an essential building block of sustainable and inclusive growth and development.</a:t>
            </a:r>
          </a:p>
          <a:p>
            <a:pPr lvl="2"/>
            <a:endParaRPr lang="en-AU" dirty="0">
              <a:highlight>
                <a:srgbClr val="FFFF00"/>
              </a:highlight>
            </a:endParaRPr>
          </a:p>
          <a:p>
            <a:pPr lvl="2"/>
            <a:r>
              <a:rPr lang="en-AU" dirty="0"/>
              <a:t>The importance of social dialogue was reaffirmed in the preamble to the ILO Centenary Declaration for the Future of Work (2019) which states that “social dialogue contributes to the overall cohesion of societies and is crucial for a well-functioning and productive economy.” </a:t>
            </a:r>
            <a:endParaRPr lang="en-AU" dirty="0">
              <a:highlight>
                <a:srgbClr val="FFFF00"/>
              </a:highlight>
            </a:endParaRPr>
          </a:p>
          <a:p>
            <a:pPr lvl="2"/>
            <a:endParaRPr lang="en-GB" dirty="0"/>
          </a:p>
          <a:p>
            <a:pPr lvl="2"/>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1265903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Social dialogue and ILO standards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2382904"/>
            <a:ext cx="11210924" cy="3482975"/>
          </a:xfrm>
        </p:spPr>
        <p:txBody>
          <a:bodyPr/>
          <a:lstStyle/>
          <a:p>
            <a:pPr lvl="2"/>
            <a:r>
              <a:rPr lang="en-AU" dirty="0"/>
              <a:t>Of particular importance for social dialogue are the </a:t>
            </a:r>
            <a:r>
              <a:rPr lang="en-AU" b="1" dirty="0"/>
              <a:t>Freedom of Association and Protection of the Right to Organise Convention, 1948 (No. 87)</a:t>
            </a:r>
            <a:r>
              <a:rPr lang="en-AU" dirty="0"/>
              <a:t> and the </a:t>
            </a:r>
            <a:r>
              <a:rPr lang="en-AU" b="1" dirty="0"/>
              <a:t>Right to Organise and Collective Bargaining Convention, 1949 (No. 98)</a:t>
            </a:r>
            <a:r>
              <a:rPr lang="en-AU" dirty="0"/>
              <a:t>, both of which are fundamental Conventions. </a:t>
            </a:r>
          </a:p>
          <a:p>
            <a:pPr lvl="2"/>
            <a:endParaRPr lang="en-AU" dirty="0"/>
          </a:p>
          <a:p>
            <a:pPr lvl="2"/>
            <a:r>
              <a:rPr lang="en-AU" dirty="0"/>
              <a:t>Most ILO standards call for the involvement of the social partners in their implementation, and usually require consultation with the most representative organizations of employers and workers at the national level. </a:t>
            </a:r>
          </a:p>
          <a:p>
            <a:pPr lvl="2"/>
            <a:endParaRPr lang="en-AU" dirty="0"/>
          </a:p>
          <a:p>
            <a:pPr lvl="2"/>
            <a:r>
              <a:rPr lang="en-AU" dirty="0"/>
              <a:t>Some ILO standards focus specifically on tripartite social dialogue, in particular the </a:t>
            </a:r>
            <a:r>
              <a:rPr lang="en-AU" b="1" dirty="0"/>
              <a:t>Tripartite Consultation (International Labour Standards) Convention, 1976 (No. 144)</a:t>
            </a:r>
            <a:r>
              <a:rPr lang="en-AU" dirty="0"/>
              <a:t>, its accompanying </a:t>
            </a:r>
            <a:r>
              <a:rPr lang="en-AU" b="1" dirty="0"/>
              <a:t>Tripartite Consultation (Activities of the International Labour Organisation) Recommendation, 1976 (No. 152)</a:t>
            </a:r>
            <a:r>
              <a:rPr lang="en-AU" dirty="0"/>
              <a:t>.</a:t>
            </a:r>
          </a:p>
          <a:p>
            <a:pPr lvl="2"/>
            <a:endParaRPr lang="en-AU" sz="1600" dirty="0"/>
          </a:p>
          <a:p>
            <a:pPr lvl="2"/>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294690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Social dialogue and ILO standards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lvl="2"/>
            <a:endParaRPr lang="en-AU" sz="1600" dirty="0"/>
          </a:p>
          <a:p>
            <a:pPr lvl="2"/>
            <a:r>
              <a:rPr lang="en-AU" sz="2000" dirty="0"/>
              <a:t>The </a:t>
            </a:r>
            <a:r>
              <a:rPr lang="en-AU" sz="2000" dirty="0">
                <a:hlinkClick r:id="rId2"/>
              </a:rPr>
              <a:t>Consultation (Industrial and National Levels) Recommendation, 1960 (No. 113) </a:t>
            </a:r>
            <a:r>
              <a:rPr lang="en-AU" sz="2000" dirty="0"/>
              <a:t>specifically </a:t>
            </a:r>
            <a:r>
              <a:rPr lang="en-AU" sz="2000" dirty="0">
                <a:effectLst/>
              </a:rPr>
              <a:t>encourages public authorities to </a:t>
            </a:r>
          </a:p>
          <a:p>
            <a:pPr lvl="3"/>
            <a:r>
              <a:rPr lang="en-AU" sz="1600" i="1" dirty="0"/>
              <a:t>	“… seek the views, advice and assistance of employers’ and workers’ organisations in an appropriate 	manner, in respect of such matters as – (</a:t>
            </a:r>
            <a:r>
              <a:rPr lang="en-AU" sz="1600" i="1" dirty="0" err="1"/>
              <a:t>i</a:t>
            </a:r>
            <a:r>
              <a:rPr lang="en-AU" sz="1600" i="1" dirty="0"/>
              <a:t>) the preparation and implementation of laws and regulations 	affecting their interests”.</a:t>
            </a:r>
            <a:endParaRPr lang="en-AU" sz="2000" dirty="0">
              <a:effectLst/>
            </a:endParaRPr>
          </a:p>
          <a:p>
            <a:pPr lvl="2"/>
            <a:endParaRPr lang="en-US" sz="2000" dirty="0"/>
          </a:p>
          <a:p>
            <a:pPr lvl="2"/>
            <a:endParaRPr lang="en-AU" sz="2000" dirty="0">
              <a:effectLst/>
            </a:endParaRPr>
          </a:p>
          <a:p>
            <a:pPr marL="0" lvl="2" indent="0">
              <a:buNone/>
            </a:pPr>
            <a:r>
              <a:rPr lang="en-AU" sz="2000" dirty="0"/>
              <a:t>	</a:t>
            </a:r>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11</a:t>
            </a:fld>
            <a:endParaRPr lang="en-GB"/>
          </a:p>
        </p:txBody>
      </p:sp>
    </p:spTree>
    <p:extLst>
      <p:ext uri="{BB962C8B-B14F-4D97-AF65-F5344CB8AC3E}">
        <p14:creationId xmlns:p14="http://schemas.microsoft.com/office/powerpoint/2010/main" val="1263253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Social dialogue and tripartite labour advisory bodies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The </a:t>
            </a:r>
            <a:r>
              <a:rPr lang="en-AU" b="0" i="0" u="none" strike="noStrike" dirty="0">
                <a:solidFill>
                  <a:srgbClr val="1E2DBE"/>
                </a:solidFill>
                <a:effectLst/>
                <a:hlinkClick r:id="rId2"/>
              </a:rPr>
              <a:t>Tripartite Consultation (International Labour Standards) Convention, 1976 (No. 144)</a:t>
            </a:r>
            <a:r>
              <a:rPr lang="en-AU" b="0" i="0" u="none" strike="noStrike" dirty="0">
                <a:solidFill>
                  <a:srgbClr val="1E2DBE"/>
                </a:solidFill>
                <a:effectLst/>
              </a:rPr>
              <a:t> </a:t>
            </a:r>
            <a:r>
              <a:rPr lang="en-AU" b="0" i="0" u="none" strike="noStrike" dirty="0">
                <a:effectLst/>
              </a:rPr>
              <a:t>and</a:t>
            </a:r>
            <a:r>
              <a:rPr lang="en-AU" dirty="0">
                <a:solidFill>
                  <a:srgbClr val="230050"/>
                </a:solidFill>
              </a:rPr>
              <a:t> supporting ILO recommendations</a:t>
            </a:r>
            <a:r>
              <a:rPr lang="en-AU" dirty="0">
                <a:solidFill>
                  <a:srgbClr val="1E2DBE"/>
                </a:solidFill>
              </a:rPr>
              <a:t> </a:t>
            </a:r>
            <a:r>
              <a:rPr lang="en-AU" dirty="0">
                <a:effectLst/>
              </a:rPr>
              <a:t>promote tripartism and social dialogue at the national level by ensuring the involvement of employers’ and workers’ organizations at each stage of ILO’s standards-related activities.  </a:t>
            </a:r>
          </a:p>
          <a:p>
            <a:pPr lvl="2"/>
            <a:endParaRPr lang="en-AU" dirty="0">
              <a:effectLst/>
            </a:endParaRPr>
          </a:p>
          <a:p>
            <a:pPr lvl="2"/>
            <a:r>
              <a:rPr lang="en-AU" dirty="0">
                <a:effectLst/>
              </a:rPr>
              <a:t>The practice of regular consultation at the national level can foster trust and facilitate social dialogue   </a:t>
            </a:r>
            <a:r>
              <a:rPr lang="en-AU" b="0" i="0" dirty="0">
                <a:solidFill>
                  <a:srgbClr val="230050"/>
                </a:solidFill>
                <a:effectLst/>
              </a:rPr>
              <a:t>between tripartite partners not only in relation to ILO matters, but also promote the principle of engagement on wider social and economic issues.</a:t>
            </a:r>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12</a:t>
            </a:fld>
            <a:endParaRPr lang="en-GB"/>
          </a:p>
        </p:txBody>
      </p:sp>
    </p:spTree>
    <p:extLst>
      <p:ext uri="{BB962C8B-B14F-4D97-AF65-F5344CB8AC3E}">
        <p14:creationId xmlns:p14="http://schemas.microsoft.com/office/powerpoint/2010/main" val="2072785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Social dialogue and tripartite labour advisory bodies</a:t>
            </a:r>
          </a:p>
        </p:txBody>
      </p:sp>
      <p:sp>
        <p:nvSpPr>
          <p:cNvPr id="3" name="Content Placeholder 2"/>
          <p:cNvSpPr>
            <a:spLocks noGrp="1"/>
          </p:cNvSpPr>
          <p:nvPr>
            <p:ph idx="1"/>
          </p:nvPr>
        </p:nvSpPr>
        <p:spPr>
          <a:xfrm>
            <a:off x="490538" y="2401518"/>
            <a:ext cx="10025061" cy="3470609"/>
          </a:xfrm>
        </p:spPr>
        <p:txBody>
          <a:bodyPr/>
          <a:lstStyle/>
          <a:p>
            <a:pPr lvl="2"/>
            <a:r>
              <a:rPr lang="en-AU" b="0" i="0" dirty="0">
                <a:solidFill>
                  <a:srgbClr val="230050"/>
                </a:solidFill>
                <a:effectLst/>
                <a:latin typeface="Noto Sans" panose="020B0502040504020204" pitchFamily="34" charset="0"/>
              </a:rPr>
              <a:t>Tripartite labour advisory bodies, often established to give effect to Convention No. 144, provide an important focal point for dialogue on broader labour policy issues, including labour law reform. </a:t>
            </a:r>
          </a:p>
          <a:p>
            <a:pPr lvl="2"/>
            <a:endParaRPr lang="en-GB" dirty="0"/>
          </a:p>
          <a:p>
            <a:pPr lvl="2"/>
            <a:r>
              <a:rPr lang="en-AU" dirty="0">
                <a:solidFill>
                  <a:srgbClr val="230050"/>
                </a:solidFill>
                <a:latin typeface="Noto Sans" panose="020B0502040504020204" pitchFamily="34" charset="0"/>
              </a:rPr>
              <a:t>Recent years have seen the establishment of tripartite labour advisory bodies in a number of Pacific island countries:</a:t>
            </a:r>
          </a:p>
          <a:p>
            <a:pPr lvl="3"/>
            <a:r>
              <a:rPr lang="en-AU" b="0" i="0" dirty="0">
                <a:effectLst/>
                <a:latin typeface="Noto Sans" panose="020B0502040504020204" pitchFamily="34" charset="0"/>
              </a:rPr>
              <a:t>Solomon Islands Labour Advisory Board</a:t>
            </a:r>
            <a:br>
              <a:rPr lang="en-AU" dirty="0"/>
            </a:br>
            <a:r>
              <a:rPr lang="en-AU" b="0" i="0" dirty="0">
                <a:effectLst/>
                <a:latin typeface="Noto Sans" panose="020B0502040504020204" pitchFamily="34" charset="0"/>
              </a:rPr>
              <a:t>Kiribati Decent Work Agenda Steering Committee</a:t>
            </a:r>
            <a:br>
              <a:rPr lang="en-AU" dirty="0"/>
            </a:br>
            <a:r>
              <a:rPr lang="en-AU" b="0" i="0" dirty="0">
                <a:effectLst/>
                <a:latin typeface="Noto Sans" panose="020B0502040504020204" pitchFamily="34" charset="0"/>
              </a:rPr>
              <a:t>Vanuatu Tripartite Labour Advisory Council</a:t>
            </a:r>
            <a:br>
              <a:rPr lang="en-AU" dirty="0"/>
            </a:br>
            <a:r>
              <a:rPr lang="en-AU" b="0" i="0" dirty="0">
                <a:effectLst/>
                <a:latin typeface="Noto Sans" panose="020B0502040504020204" pitchFamily="34" charset="0"/>
              </a:rPr>
              <a:t>PNG National Tripartite Consultative Council</a:t>
            </a:r>
            <a:br>
              <a:rPr lang="en-AU" dirty="0"/>
            </a:br>
            <a:r>
              <a:rPr lang="en-AU" b="0" i="0" dirty="0">
                <a:effectLst/>
                <a:latin typeface="Noto Sans" panose="020B0502040504020204" pitchFamily="34" charset="0"/>
              </a:rPr>
              <a:t>Fiji Employment Relations Advisory Board</a:t>
            </a:r>
            <a:br>
              <a:rPr lang="en-AU" dirty="0"/>
            </a:br>
            <a:r>
              <a:rPr lang="en-AU" b="0" i="0" dirty="0">
                <a:effectLst/>
                <a:latin typeface="Noto Sans" panose="020B0502040504020204" pitchFamily="34" charset="0"/>
              </a:rPr>
              <a:t>Samoa National Tripartite Forum</a:t>
            </a:r>
            <a:br>
              <a:rPr lang="en-AU" dirty="0"/>
            </a:br>
            <a:r>
              <a:rPr lang="en-AU" b="0" i="0" dirty="0">
                <a:effectLst/>
                <a:latin typeface="Noto Sans" panose="020B0502040504020204" pitchFamily="34" charset="0"/>
              </a:rPr>
              <a:t>Tuvalu Tripartite Maritime Labour Convention Committee</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13</a:t>
            </a:fld>
            <a:endParaRPr lang="en-GB"/>
          </a:p>
        </p:txBody>
      </p:sp>
    </p:spTree>
    <p:extLst>
      <p:ext uri="{BB962C8B-B14F-4D97-AF65-F5344CB8AC3E}">
        <p14:creationId xmlns:p14="http://schemas.microsoft.com/office/powerpoint/2010/main" val="1803995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2"/>
                </a:solidFill>
              </a:rPr>
              <a:t>Questions for discussion</a:t>
            </a:r>
          </a:p>
        </p:txBody>
      </p:sp>
      <p:sp>
        <p:nvSpPr>
          <p:cNvPr id="3" name="Content Placeholder 2"/>
          <p:cNvSpPr>
            <a:spLocks noGrp="1"/>
          </p:cNvSpPr>
          <p:nvPr>
            <p:ph idx="1"/>
          </p:nvPr>
        </p:nvSpPr>
        <p:spPr/>
        <p:txBody>
          <a:bodyPr/>
          <a:lstStyle/>
          <a:p>
            <a:r>
              <a:rPr lang="en-GB" sz="2800" dirty="0">
                <a:solidFill>
                  <a:schemeClr val="accent1"/>
                </a:solidFill>
              </a:rPr>
              <a:t>What are some of the challenges to effective social dialogue in Pacific islands countries? </a:t>
            </a:r>
          </a:p>
          <a:p>
            <a:r>
              <a:rPr lang="en-GB" sz="2800" dirty="0">
                <a:solidFill>
                  <a:schemeClr val="accent1"/>
                </a:solidFill>
              </a:rPr>
              <a:t>What steps could be taken to help address these challenges?</a:t>
            </a:r>
          </a:p>
          <a:p>
            <a:pPr lvl="1"/>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14</a:t>
            </a:fld>
            <a:endParaRPr lang="en-GB"/>
          </a:p>
        </p:txBody>
      </p:sp>
      <p:pic>
        <p:nvPicPr>
          <p:cNvPr id="7" name="Picture 6" descr="A group of people sitting at a table&#10;&#10;Description automatically generated">
            <a:extLst>
              <a:ext uri="{FF2B5EF4-FFF2-40B4-BE49-F238E27FC236}">
                <a16:creationId xmlns:a16="http://schemas.microsoft.com/office/drawing/2014/main" id="{7D6DD83A-73C9-1146-B37C-182CE57AB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0" y="1423195"/>
            <a:ext cx="4191000" cy="4292600"/>
          </a:xfrm>
          <a:prstGeom prst="rect">
            <a:avLst/>
          </a:prstGeom>
        </p:spPr>
      </p:pic>
    </p:spTree>
    <p:extLst>
      <p:ext uri="{BB962C8B-B14F-4D97-AF65-F5344CB8AC3E}">
        <p14:creationId xmlns:p14="http://schemas.microsoft.com/office/powerpoint/2010/main" val="2050448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The challenge of social dialogue and the informal economy</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AU" dirty="0"/>
          </a:p>
          <a:p>
            <a:pPr lvl="2"/>
            <a:r>
              <a:rPr lang="en-AU" dirty="0"/>
              <a:t>The ILO has emphasised that workers in the informal economy have the right to organise and to represent their members in various tripartite bodies and social dialogue structures.</a:t>
            </a:r>
          </a:p>
          <a:p>
            <a:pPr lvl="2"/>
            <a:endParaRPr lang="en-AU" dirty="0"/>
          </a:p>
          <a:p>
            <a:pPr lvl="2"/>
            <a:r>
              <a:rPr lang="en-AU" dirty="0"/>
              <a:t>Formal tripartite social dialogue institutions, and informal social dialogue practices, often fail to adequately include representation of informal economy actors. </a:t>
            </a:r>
          </a:p>
          <a:p>
            <a:pPr lvl="2"/>
            <a:endParaRPr lang="en-AU" dirty="0"/>
          </a:p>
          <a:p>
            <a:pPr lvl="2"/>
            <a:r>
              <a:rPr lang="en-AU" dirty="0"/>
              <a:t>Good practices include:</a:t>
            </a:r>
          </a:p>
          <a:p>
            <a:pPr marL="400050" lvl="2" indent="-400050">
              <a:buAutoNum type="romanLcParenBoth"/>
            </a:pPr>
            <a:r>
              <a:rPr lang="en-AU" sz="1600" dirty="0"/>
              <a:t>Involving informal economy representatives, either directly or indirectly, in formal institutions for tripartite and bipartite social dialogue</a:t>
            </a:r>
          </a:p>
          <a:p>
            <a:pPr marL="400050" lvl="2" indent="-400050">
              <a:buAutoNum type="romanLcParenBoth"/>
            </a:pPr>
            <a:r>
              <a:rPr lang="en-AU" sz="1600" dirty="0"/>
              <a:t>Specific outreach by employers’ and workers’ organizations to informal economy economic units and workers</a:t>
            </a:r>
          </a:p>
          <a:p>
            <a:pPr marL="400050" lvl="2" indent="-400050">
              <a:buAutoNum type="romanLcParenBoth"/>
            </a:pPr>
            <a:r>
              <a:rPr lang="en-AU" sz="1600" dirty="0"/>
              <a:t>Setting up new, informal social dialogue forums involving a broad range of concerned stakeholders, which lend themselves to more direct participation by informal economy actors at the local level.</a:t>
            </a:r>
            <a:endParaRPr lang="en-AU" sz="1600" b="0" i="0" dirty="0">
              <a:solidFill>
                <a:srgbClr val="230050"/>
              </a:solidFill>
              <a:effectLst/>
            </a:endParaRPr>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15</a:t>
            </a:fld>
            <a:endParaRPr lang="en-GB"/>
          </a:p>
        </p:txBody>
      </p:sp>
    </p:spTree>
    <p:extLst>
      <p:ext uri="{BB962C8B-B14F-4D97-AF65-F5344CB8AC3E}">
        <p14:creationId xmlns:p14="http://schemas.microsoft.com/office/powerpoint/2010/main" val="884802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The labour law reform process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687512"/>
            <a:ext cx="10795771" cy="1460637"/>
          </a:xfrm>
        </p:spPr>
        <p:txBody>
          <a:bodyPr/>
          <a:lstStyle/>
          <a:p>
            <a:pPr marL="0" lvl="2" indent="0">
              <a:buNone/>
            </a:pPr>
            <a:endParaRPr lang="en-GB" dirty="0"/>
          </a:p>
          <a:p>
            <a:pPr lvl="2"/>
            <a:r>
              <a:rPr lang="en-GB" dirty="0"/>
              <a:t>There is no blueprint or “one-size-fits-all” labour law reform process. </a:t>
            </a:r>
          </a:p>
          <a:p>
            <a:pPr lvl="2"/>
            <a:endParaRPr lang="en-GB" dirty="0"/>
          </a:p>
          <a:p>
            <a:pPr lvl="2"/>
            <a:r>
              <a:rPr lang="en-GB" dirty="0">
                <a:solidFill>
                  <a:srgbClr val="000000"/>
                </a:solidFill>
              </a:rPr>
              <a:t>L</a:t>
            </a:r>
            <a:r>
              <a:rPr lang="en-GB" b="0" i="0" dirty="0">
                <a:solidFill>
                  <a:srgbClr val="000000"/>
                </a:solidFill>
                <a:effectLst/>
              </a:rPr>
              <a:t>abour law reform processes </a:t>
            </a:r>
            <a:r>
              <a:rPr lang="en-AU" b="0" i="0" dirty="0">
                <a:solidFill>
                  <a:srgbClr val="000000"/>
                </a:solidFill>
                <a:effectLst/>
              </a:rPr>
              <a:t>will differ by country, and according to the scope of the reform project, the range of stakeholders, the complexity of the laws and the time allotted for the process. </a:t>
            </a:r>
          </a:p>
          <a:p>
            <a:pPr lvl="2"/>
            <a:endParaRPr lang="en-AU" b="0" i="0" dirty="0">
              <a:solidFill>
                <a:srgbClr val="000000"/>
              </a:solidFill>
              <a:effectLst/>
            </a:endParaRPr>
          </a:p>
          <a:p>
            <a:pPr lvl="2"/>
            <a:r>
              <a:rPr lang="en-AU" sz="1800" dirty="0">
                <a:solidFill>
                  <a:srgbClr val="000000"/>
                </a:solidFill>
              </a:rPr>
              <a:t>The ILO emphasises that consultation of </a:t>
            </a:r>
            <a:r>
              <a:rPr lang="en-AU" sz="1800" dirty="0">
                <a:effectLst/>
                <a:latin typeface="Helvetica" pitchFamily="2" charset="0"/>
              </a:rPr>
              <a:t>social partners start early in the law reform process and take place at every step. </a:t>
            </a:r>
            <a:r>
              <a:rPr lang="en-AU" sz="1800" dirty="0">
                <a:latin typeface="Helvetica" pitchFamily="2" charset="0"/>
              </a:rPr>
              <a:t>Consultations can </a:t>
            </a:r>
            <a:r>
              <a:rPr lang="en-AU" sz="1800" dirty="0">
                <a:effectLst/>
                <a:latin typeface="Helvetica" pitchFamily="2" charset="0"/>
              </a:rPr>
              <a:t>take place through central bodies, specialized committees or ad hoc procedures, or a combination of all these channels. It can also take place in a more informal way.</a:t>
            </a:r>
          </a:p>
          <a:p>
            <a:pPr lvl="2"/>
            <a:endParaRPr lang="en-AU" b="0" i="0" dirty="0">
              <a:solidFill>
                <a:srgbClr val="000000"/>
              </a:solidFill>
              <a:effectLst/>
            </a:endParaRPr>
          </a:p>
          <a:p>
            <a:pPr lvl="2"/>
            <a:endParaRPr lang="en-AU" dirty="0">
              <a:solidFill>
                <a:srgbClr val="000000"/>
              </a:solidFill>
            </a:endParaRPr>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16</a:t>
            </a:fld>
            <a:endParaRPr lang="en-GB"/>
          </a:p>
        </p:txBody>
      </p:sp>
    </p:spTree>
    <p:extLst>
      <p:ext uri="{BB962C8B-B14F-4D97-AF65-F5344CB8AC3E}">
        <p14:creationId xmlns:p14="http://schemas.microsoft.com/office/powerpoint/2010/main" val="533076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87195-0AF2-9F45-BBBB-9396F7BE620B}"/>
              </a:ext>
            </a:extLst>
          </p:cNvPr>
          <p:cNvSpPr>
            <a:spLocks noGrp="1"/>
          </p:cNvSpPr>
          <p:nvPr>
            <p:ph type="title"/>
          </p:nvPr>
        </p:nvSpPr>
        <p:spPr/>
        <p:txBody>
          <a:bodyPr/>
          <a:lstStyle/>
          <a:p>
            <a:r>
              <a:rPr lang="en-US" dirty="0"/>
              <a:t>Common stages in labour law reform</a:t>
            </a:r>
          </a:p>
        </p:txBody>
      </p:sp>
      <p:graphicFrame>
        <p:nvGraphicFramePr>
          <p:cNvPr id="7" name="Content Placeholder 6">
            <a:extLst>
              <a:ext uri="{FF2B5EF4-FFF2-40B4-BE49-F238E27FC236}">
                <a16:creationId xmlns:a16="http://schemas.microsoft.com/office/drawing/2014/main" id="{A6534036-3D04-DE46-AD64-107E71B8DC4E}"/>
              </a:ext>
            </a:extLst>
          </p:cNvPr>
          <p:cNvGraphicFramePr>
            <a:graphicFrameLocks noGrp="1"/>
          </p:cNvGraphicFramePr>
          <p:nvPr>
            <p:ph idx="1"/>
            <p:extLst>
              <p:ext uri="{D42A27DB-BD31-4B8C-83A1-F6EECF244321}">
                <p14:modId xmlns:p14="http://schemas.microsoft.com/office/powerpoint/2010/main" val="501107409"/>
              </p:ext>
            </p:extLst>
          </p:nvPr>
        </p:nvGraphicFramePr>
        <p:xfrm>
          <a:off x="378075" y="2128404"/>
          <a:ext cx="11435850" cy="4032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07EF25C5-691E-F04B-9C36-FB923E1E0EA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D4CD46C7-BF88-4B4C-88DE-BF1FB549D64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2439E40D-A297-4940-A80E-F36F481992FD}"/>
              </a:ext>
            </a:extLst>
          </p:cNvPr>
          <p:cNvSpPr>
            <a:spLocks noGrp="1"/>
          </p:cNvSpPr>
          <p:nvPr>
            <p:ph type="sldNum" sz="quarter" idx="12"/>
          </p:nvPr>
        </p:nvSpPr>
        <p:spPr/>
        <p:txBody>
          <a:bodyPr/>
          <a:lstStyle/>
          <a:p>
            <a:fld id="{856227C0-AD57-4F9B-BAE3-EEFB0D0EE427}" type="slidenum">
              <a:rPr lang="en-GB" smtClean="0"/>
              <a:t>17</a:t>
            </a:fld>
            <a:endParaRPr lang="en-GB"/>
          </a:p>
        </p:txBody>
      </p:sp>
    </p:spTree>
    <p:extLst>
      <p:ext uri="{BB962C8B-B14F-4D97-AF65-F5344CB8AC3E}">
        <p14:creationId xmlns:p14="http://schemas.microsoft.com/office/powerpoint/2010/main" val="4117463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91E14D-C376-1749-A0F1-6F1CF7846D87}"/>
              </a:ext>
            </a:extLst>
          </p:cNvPr>
          <p:cNvSpPr>
            <a:spLocks noGrp="1"/>
          </p:cNvSpPr>
          <p:nvPr>
            <p:ph type="title"/>
          </p:nvPr>
        </p:nvSpPr>
        <p:spPr>
          <a:xfrm>
            <a:off x="490538" y="1423195"/>
            <a:ext cx="11210924" cy="720000"/>
          </a:xfrm>
        </p:spPr>
        <p:txBody>
          <a:bodyPr anchor="t">
            <a:normAutofit/>
          </a:bodyPr>
          <a:lstStyle/>
          <a:p>
            <a:r>
              <a:rPr lang="en-US" dirty="0"/>
              <a:t>Group work activity</a:t>
            </a:r>
          </a:p>
        </p:txBody>
      </p:sp>
      <p:pic>
        <p:nvPicPr>
          <p:cNvPr id="1030" name="Picture 6" descr="flow chart 1&quot; Icon - Download for free – Iconduck">
            <a:extLst>
              <a:ext uri="{FF2B5EF4-FFF2-40B4-BE49-F238E27FC236}">
                <a16:creationId xmlns:a16="http://schemas.microsoft.com/office/drawing/2014/main" id="{534F15B5-AFF2-0E46-A2F3-568DC10F814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67609" y="2393950"/>
            <a:ext cx="3406258" cy="3482976"/>
          </a:xfrm>
          <a:prstGeom prst="rect">
            <a:avLst/>
          </a:prstGeom>
          <a:solidFill>
            <a:srgbClr val="FFFFFF"/>
          </a:solidFill>
        </p:spPr>
      </p:pic>
      <p:sp>
        <p:nvSpPr>
          <p:cNvPr id="3" name="Content Placeholder 2">
            <a:extLst>
              <a:ext uri="{FF2B5EF4-FFF2-40B4-BE49-F238E27FC236}">
                <a16:creationId xmlns:a16="http://schemas.microsoft.com/office/drawing/2014/main" id="{2AD259B2-2B3B-C840-BCE3-2E6661B5C0C7}"/>
              </a:ext>
            </a:extLst>
          </p:cNvPr>
          <p:cNvSpPr>
            <a:spLocks noGrp="1"/>
          </p:cNvSpPr>
          <p:nvPr>
            <p:ph sz="half" idx="2"/>
          </p:nvPr>
        </p:nvSpPr>
        <p:spPr>
          <a:xfrm>
            <a:off x="6341062" y="2393949"/>
            <a:ext cx="5360400" cy="3482977"/>
          </a:xfrm>
        </p:spPr>
        <p:txBody>
          <a:bodyPr>
            <a:normAutofit/>
          </a:bodyPr>
          <a:lstStyle/>
          <a:p>
            <a:pPr>
              <a:lnSpc>
                <a:spcPct val="90000"/>
              </a:lnSpc>
            </a:pPr>
            <a:r>
              <a:rPr lang="en-AU" dirty="0"/>
              <a:t>Based on your existing knowledge and our discussion today, work in small groups to map out the </a:t>
            </a:r>
            <a:r>
              <a:rPr lang="en-AU" dirty="0">
                <a:solidFill>
                  <a:schemeClr val="accent1"/>
                </a:solidFill>
              </a:rPr>
              <a:t>key stages in a (hypothetical) labour law reform project in your country. </a:t>
            </a:r>
          </a:p>
          <a:p>
            <a:pPr>
              <a:lnSpc>
                <a:spcPct val="90000"/>
              </a:lnSpc>
            </a:pPr>
            <a:r>
              <a:rPr lang="en-AU" b="0" dirty="0">
                <a:solidFill>
                  <a:schemeClr val="tx1"/>
                </a:solidFill>
              </a:rPr>
              <a:t>Your flowchart should cover key stages and actors in the law reform process, starting from identification of priority issue(s) for law reform and finishing with adoption of a bill by Parliament.</a:t>
            </a:r>
          </a:p>
          <a:p>
            <a:pPr>
              <a:lnSpc>
                <a:spcPct val="90000"/>
              </a:lnSpc>
            </a:pPr>
            <a:r>
              <a:rPr lang="en-AU" dirty="0">
                <a:solidFill>
                  <a:schemeClr val="tx1"/>
                </a:solidFill>
              </a:rPr>
              <a:t>Tip</a:t>
            </a:r>
            <a:r>
              <a:rPr lang="en-AU" b="0" dirty="0">
                <a:solidFill>
                  <a:schemeClr val="tx1"/>
                </a:solidFill>
              </a:rPr>
              <a:t>: Consider at what stages and how the social partners and other key stakeholders may be engaged in the law reform process. </a:t>
            </a:r>
            <a:endParaRPr lang="en-US" dirty="0">
              <a:solidFill>
                <a:schemeClr val="tx1"/>
              </a:solidFill>
            </a:endParaRPr>
          </a:p>
        </p:txBody>
      </p:sp>
      <p:sp>
        <p:nvSpPr>
          <p:cNvPr id="5" name="Footer Placeholder 4">
            <a:extLst>
              <a:ext uri="{FF2B5EF4-FFF2-40B4-BE49-F238E27FC236}">
                <a16:creationId xmlns:a16="http://schemas.microsoft.com/office/drawing/2014/main" id="{8E164FCB-A337-2744-A840-AC798564F339}"/>
              </a:ext>
            </a:extLst>
          </p:cNvPr>
          <p:cNvSpPr>
            <a:spLocks noGrp="1"/>
          </p:cNvSpPr>
          <p:nvPr>
            <p:ph type="ftr" sz="quarter" idx="11"/>
          </p:nvPr>
        </p:nvSpPr>
        <p:spPr>
          <a:xfrm>
            <a:off x="490538" y="6337302"/>
            <a:ext cx="5605462" cy="180000"/>
          </a:xfrm>
        </p:spPr>
        <p:txBody>
          <a:bodyPr anchor="t">
            <a:normAutofit/>
          </a:bodyPr>
          <a:lstStyle/>
          <a:p>
            <a:pPr>
              <a:spcAft>
                <a:spcPts val="600"/>
              </a:spcAft>
            </a:pPr>
            <a:r>
              <a:rPr lang="en-GB"/>
              <a:t>Advancing social justice, promoting decent work</a:t>
            </a:r>
          </a:p>
        </p:txBody>
      </p:sp>
      <p:sp>
        <p:nvSpPr>
          <p:cNvPr id="6" name="Slide Number Placeholder 5">
            <a:extLst>
              <a:ext uri="{FF2B5EF4-FFF2-40B4-BE49-F238E27FC236}">
                <a16:creationId xmlns:a16="http://schemas.microsoft.com/office/drawing/2014/main" id="{04D52600-0D38-DC4D-B2BE-43DE43D6E2EB}"/>
              </a:ext>
            </a:extLst>
          </p:cNvPr>
          <p:cNvSpPr>
            <a:spLocks noGrp="1"/>
          </p:cNvSpPr>
          <p:nvPr>
            <p:ph type="sldNum" sz="quarter" idx="12"/>
          </p:nvPr>
        </p:nvSpPr>
        <p:spPr>
          <a:xfrm>
            <a:off x="11161462" y="432000"/>
            <a:ext cx="540000" cy="288000"/>
          </a:xfrm>
        </p:spPr>
        <p:txBody>
          <a:bodyPr anchor="t">
            <a:normAutofit/>
          </a:bodyPr>
          <a:lstStyle/>
          <a:p>
            <a:pPr>
              <a:spcAft>
                <a:spcPts val="600"/>
              </a:spcAft>
            </a:pPr>
            <a:fld id="{856227C0-AD57-4F9B-BAE3-EEFB0D0EE427}" type="slidenum">
              <a:rPr lang="en-GB" smtClean="0"/>
              <a:pPr>
                <a:spcAft>
                  <a:spcPts val="600"/>
                </a:spcAft>
              </a:pPr>
              <a:t>18</a:t>
            </a:fld>
            <a:endParaRPr lang="en-GB"/>
          </a:p>
        </p:txBody>
      </p:sp>
      <p:sp>
        <p:nvSpPr>
          <p:cNvPr id="4" name="Date Placeholder 3">
            <a:extLst>
              <a:ext uri="{FF2B5EF4-FFF2-40B4-BE49-F238E27FC236}">
                <a16:creationId xmlns:a16="http://schemas.microsoft.com/office/drawing/2014/main" id="{8A1DBC2F-BEA1-414C-B998-61EB8AA69E1E}"/>
              </a:ext>
            </a:extLst>
          </p:cNvPr>
          <p:cNvSpPr>
            <a:spLocks noGrp="1"/>
          </p:cNvSpPr>
          <p:nvPr>
            <p:ph type="dt" sz="half" idx="10"/>
          </p:nvPr>
        </p:nvSpPr>
        <p:spPr/>
        <p:txBody>
          <a:bodyPr/>
          <a:lstStyle/>
          <a:p>
            <a:pPr>
              <a:spcAft>
                <a:spcPts val="600"/>
              </a:spcAft>
            </a:pPr>
            <a:r>
              <a:rPr lang="en-GB"/>
              <a:t>Date: Monday / 01 / October / 2019</a:t>
            </a:r>
          </a:p>
        </p:txBody>
      </p:sp>
    </p:spTree>
    <p:extLst>
      <p:ext uri="{BB962C8B-B14F-4D97-AF65-F5344CB8AC3E}">
        <p14:creationId xmlns:p14="http://schemas.microsoft.com/office/powerpoint/2010/main" val="2687972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Lessons learnt from labour law reform processes in other countries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Social partners need to be given sufficient time and information to engage in the process meaningfully. This should include time to consult with their members. </a:t>
            </a:r>
          </a:p>
          <a:p>
            <a:pPr lvl="2"/>
            <a:endParaRPr lang="en-AU" dirty="0"/>
          </a:p>
          <a:p>
            <a:pPr lvl="2"/>
            <a:r>
              <a:rPr lang="en-AU" dirty="0"/>
              <a:t>Civil society organizations often have expertise that is relevant to certain types of labour laws, or certain provisions within the law. They can provide quality feedback on draft laws and increase awareness about proposed reforms among relevant populations. </a:t>
            </a:r>
          </a:p>
          <a:p>
            <a:pPr lvl="2"/>
            <a:endParaRPr lang="en-AU" dirty="0"/>
          </a:p>
          <a:p>
            <a:pPr lvl="2"/>
            <a:r>
              <a:rPr lang="en-AU" dirty="0"/>
              <a:t>Labour law reform efforts must be accompanied by efforts at information and awareness raising, and at building institutional and technical capacity among government and private sector actors.</a:t>
            </a:r>
          </a:p>
          <a:p>
            <a:pPr lvl="2"/>
            <a:endParaRPr lang="en-AU" dirty="0"/>
          </a:p>
          <a:p>
            <a:pPr lvl="2"/>
            <a:r>
              <a:rPr lang="en-AU" dirty="0"/>
              <a:t>Labour law reform can help drive and support tripartite social dialogue.</a:t>
            </a:r>
          </a:p>
          <a:p>
            <a:pPr marL="285750" indent="-285750">
              <a:buFont typeface="Arial" panose="020B0604020202020204" pitchFamily="34" charset="0"/>
              <a:buChar char="•"/>
            </a:pPr>
            <a:endParaRPr lang="en-AU" b="0" i="0" dirty="0">
              <a:solidFill>
                <a:srgbClr val="230050"/>
              </a:solidFill>
              <a:effectLst/>
              <a:latin typeface="Noto Sans" panose="020B0502040504020204" pitchFamily="34" charset="0"/>
            </a:endParaRPr>
          </a:p>
          <a:p>
            <a:endParaRPr lang="en-GB" dirty="0"/>
          </a:p>
          <a:p>
            <a:pPr lvl="2"/>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19</a:t>
            </a:fld>
            <a:endParaRPr lang="en-GB"/>
          </a:p>
        </p:txBody>
      </p:sp>
    </p:spTree>
    <p:extLst>
      <p:ext uri="{BB962C8B-B14F-4D97-AF65-F5344CB8AC3E}">
        <p14:creationId xmlns:p14="http://schemas.microsoft.com/office/powerpoint/2010/main" val="921252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Labour law reform and the ILO</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The International Labour Office has a constitutional mandate to assist member States in framing their labour legislation (art 10, para 2(b) of the ILO Constitution)</a:t>
            </a:r>
          </a:p>
          <a:p>
            <a:pPr lvl="2"/>
            <a:endParaRPr lang="en-AU" dirty="0"/>
          </a:p>
          <a:p>
            <a:pPr lvl="2"/>
            <a:r>
              <a:rPr lang="en-AU" dirty="0"/>
              <a:t>The  </a:t>
            </a:r>
            <a:r>
              <a:rPr lang="en-AU" b="1" dirty="0">
                <a:solidFill>
                  <a:srgbClr val="1E2DBE"/>
                </a:solidFill>
              </a:rPr>
              <a:t>ILO’s Labour Law and Reform Unit (LABOURLAW)</a:t>
            </a:r>
            <a:r>
              <a:rPr lang="en-AU" dirty="0">
                <a:solidFill>
                  <a:srgbClr val="1E2DBE"/>
                </a:solidFill>
              </a:rPr>
              <a:t> </a:t>
            </a:r>
            <a:r>
              <a:rPr lang="en-AU" b="0" i="0" dirty="0">
                <a:solidFill>
                  <a:srgbClr val="230050"/>
                </a:solidFill>
                <a:effectLst/>
              </a:rPr>
              <a:t>is available to give an independent view of the content of a draft law, not only in terms of compliance with ILS but, in principle, as labour law.</a:t>
            </a:r>
          </a:p>
          <a:p>
            <a:pPr lvl="2"/>
            <a:endParaRPr lang="en-AU" b="0" i="0" dirty="0">
              <a:solidFill>
                <a:srgbClr val="230050"/>
              </a:solidFill>
              <a:effectLst/>
            </a:endParaRPr>
          </a:p>
          <a:p>
            <a:pPr lvl="2"/>
            <a:r>
              <a:rPr lang="en-AU" dirty="0">
                <a:solidFill>
                  <a:srgbClr val="230050"/>
                </a:solidFill>
              </a:rPr>
              <a:t>The ILO also offers capacity building for social partners.</a:t>
            </a:r>
            <a:endParaRPr lang="en-AU" b="0" i="0" dirty="0">
              <a:solidFill>
                <a:srgbClr val="230050"/>
              </a:solidFill>
              <a:effectLst/>
            </a:endParaRPr>
          </a:p>
          <a:p>
            <a:pPr marL="285750" indent="-285750">
              <a:buFont typeface="Arial" panose="020B0604020202020204" pitchFamily="34" charset="0"/>
              <a:buChar char="•"/>
            </a:pPr>
            <a:endParaRPr lang="en-AU" b="0" i="0" dirty="0">
              <a:solidFill>
                <a:srgbClr val="230050"/>
              </a:solidFill>
              <a:effectLst/>
              <a:latin typeface="Noto Sans" panose="020B0502040504020204" pitchFamily="34" charset="0"/>
            </a:endParaRPr>
          </a:p>
          <a:p>
            <a:endParaRPr lang="en-GB" dirty="0"/>
          </a:p>
          <a:p>
            <a:pPr lvl="2"/>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20</a:t>
            </a:fld>
            <a:endParaRPr lang="en-GB"/>
          </a:p>
        </p:txBody>
      </p:sp>
    </p:spTree>
    <p:extLst>
      <p:ext uri="{BB962C8B-B14F-4D97-AF65-F5344CB8AC3E}">
        <p14:creationId xmlns:p14="http://schemas.microsoft.com/office/powerpoint/2010/main" val="3915021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GB" dirty="0"/>
              <a:t>Suggested resources</a:t>
            </a:r>
            <a:endParaRPr lang="en-US" dirty="0"/>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b="0" i="0" dirty="0">
                <a:solidFill>
                  <a:srgbClr val="230050"/>
                </a:solidFill>
                <a:effectLst/>
                <a:latin typeface="Noto Sans" panose="020B0502040504020204" pitchFamily="34" charset="0"/>
              </a:rPr>
              <a:t>ILO, </a:t>
            </a:r>
            <a:r>
              <a:rPr lang="en-AU" b="0" i="0" dirty="0">
                <a:solidFill>
                  <a:srgbClr val="230050"/>
                </a:solidFill>
                <a:effectLst/>
                <a:latin typeface="Noto Sans" panose="020B0502040504020204" pitchFamily="34" charset="0"/>
                <a:hlinkClick r:id="rId2"/>
              </a:rPr>
              <a:t>National Tripartite Social Dialogue: An ILO Guide for Improved Governance</a:t>
            </a:r>
            <a:r>
              <a:rPr lang="en-AU" b="0" i="0" dirty="0">
                <a:solidFill>
                  <a:srgbClr val="230050"/>
                </a:solidFill>
                <a:effectLst/>
                <a:latin typeface="Noto Sans" panose="020B0502040504020204" pitchFamily="34" charset="0"/>
              </a:rPr>
              <a:t>, 2013.</a:t>
            </a:r>
          </a:p>
          <a:p>
            <a:pPr lvl="2"/>
            <a:endParaRPr lang="en-AU" b="0" i="0" dirty="0">
              <a:solidFill>
                <a:srgbClr val="230050"/>
              </a:solidFill>
              <a:effectLst/>
              <a:latin typeface="Noto Sans" panose="020B0502040504020204" pitchFamily="34" charset="0"/>
            </a:endParaRPr>
          </a:p>
          <a:p>
            <a:pPr lvl="2"/>
            <a:r>
              <a:rPr lang="en-AU" dirty="0">
                <a:solidFill>
                  <a:srgbClr val="230050"/>
                </a:solidFill>
                <a:latin typeface="Noto Sans" panose="020B0502040504020204" pitchFamily="34" charset="0"/>
              </a:rPr>
              <a:t>ILO, </a:t>
            </a:r>
            <a:r>
              <a:rPr lang="en-AU" dirty="0">
                <a:solidFill>
                  <a:srgbClr val="230050"/>
                </a:solidFill>
                <a:latin typeface="Noto Sans" panose="020B0502040504020204" pitchFamily="34" charset="0"/>
                <a:hlinkClick r:id="rId3"/>
              </a:rPr>
              <a:t>Dialogue in Brief: Transition to Formality: the Critical Role of Social Dialogue, </a:t>
            </a:r>
            <a:r>
              <a:rPr lang="en-AU" dirty="0">
                <a:solidFill>
                  <a:srgbClr val="230050"/>
                </a:solidFill>
                <a:latin typeface="Noto Sans" panose="020B0502040504020204" pitchFamily="34" charset="0"/>
              </a:rPr>
              <a:t>2017.</a:t>
            </a:r>
          </a:p>
          <a:p>
            <a:pPr lvl="2"/>
            <a:endParaRPr lang="en-AU" b="0" i="0" dirty="0">
              <a:solidFill>
                <a:srgbClr val="230050"/>
              </a:solidFill>
              <a:effectLst/>
              <a:latin typeface="Noto Sans" panose="020B0502040504020204" pitchFamily="34" charset="0"/>
            </a:endParaRPr>
          </a:p>
          <a:p>
            <a:endParaRPr lang="en-GB" dirty="0"/>
          </a:p>
          <a:p>
            <a:pPr lvl="2"/>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21</a:t>
            </a:fld>
            <a:endParaRPr lang="en-GB"/>
          </a:p>
        </p:txBody>
      </p:sp>
    </p:spTree>
    <p:extLst>
      <p:ext uri="{BB962C8B-B14F-4D97-AF65-F5344CB8AC3E}">
        <p14:creationId xmlns:p14="http://schemas.microsoft.com/office/powerpoint/2010/main" val="1518414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After the break:</a:t>
            </a:r>
          </a:p>
        </p:txBody>
      </p:sp>
      <p:sp>
        <p:nvSpPr>
          <p:cNvPr id="3" name="Text Placeholder 2"/>
          <p:cNvSpPr>
            <a:spLocks noGrp="1"/>
          </p:cNvSpPr>
          <p:nvPr>
            <p:ph type="body" idx="1"/>
          </p:nvPr>
        </p:nvSpPr>
        <p:spPr/>
        <p:txBody>
          <a:bodyPr/>
          <a:lstStyle/>
          <a:p>
            <a:r>
              <a:rPr lang="en-GB" i="1" dirty="0"/>
              <a:t>Case Study Part I</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22</a:t>
            </a:fld>
            <a:endParaRPr lang="en-GB"/>
          </a:p>
        </p:txBody>
      </p:sp>
    </p:spTree>
    <p:extLst>
      <p:ext uri="{BB962C8B-B14F-4D97-AF65-F5344CB8AC3E}">
        <p14:creationId xmlns:p14="http://schemas.microsoft.com/office/powerpoint/2010/main" val="3946213135"/>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English PowerPoint Presentation (1)</Template>
  <TotalTime>3395</TotalTime>
  <Words>2077</Words>
  <Application>Microsoft Macintosh PowerPoint</Application>
  <PresentationFormat>Widescreen</PresentationFormat>
  <Paragraphs>203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Helvetica</vt:lpstr>
      <vt:lpstr>Noto Sans</vt:lpstr>
      <vt:lpstr>Wingdings 3</vt:lpstr>
      <vt:lpstr>ILO 2020</vt:lpstr>
      <vt:lpstr>Labour Law Reform</vt:lpstr>
      <vt:lpstr>Session objectives</vt:lpstr>
      <vt:lpstr>Question for discussion</vt:lpstr>
      <vt:lpstr>Why engage in labour law reform?</vt:lpstr>
      <vt:lpstr>Labour law reform and social dialogue</vt:lpstr>
      <vt:lpstr>Bipartite and tripartite social dialogue</vt:lpstr>
      <vt:lpstr>Social dialogue and law reform</vt:lpstr>
      <vt:lpstr>How does social dialogue help produce better labour laws?</vt:lpstr>
      <vt:lpstr>Social dialogue and ILO standards</vt:lpstr>
      <vt:lpstr>Social dialogue and ILO standards</vt:lpstr>
      <vt:lpstr>Social dialogue and ILO standards</vt:lpstr>
      <vt:lpstr>Social dialogue and tripartite labour advisory bodies</vt:lpstr>
      <vt:lpstr>Social dialogue and tripartite labour advisory bodies</vt:lpstr>
      <vt:lpstr>Questions for discussion</vt:lpstr>
      <vt:lpstr>The challenge of social dialogue and the informal economy</vt:lpstr>
      <vt:lpstr>The labour law reform process</vt:lpstr>
      <vt:lpstr>Common stages in labour law reform</vt:lpstr>
      <vt:lpstr>Group work activity</vt:lpstr>
      <vt:lpstr>Lessons learnt from labour law reform processes in other countries</vt:lpstr>
      <vt:lpstr>Labour law reform and the ILO</vt:lpstr>
      <vt:lpstr>Suggested resources</vt:lpstr>
      <vt:lpstr>After the break:</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Olsen, Anna</dc:creator>
  <cp:lastModifiedBy>Ingrid Landau</cp:lastModifiedBy>
  <cp:revision>17</cp:revision>
  <dcterms:created xsi:type="dcterms:W3CDTF">2023-10-16T01:21:45Z</dcterms:created>
  <dcterms:modified xsi:type="dcterms:W3CDTF">2023-11-04T04:13:29Z</dcterms:modified>
</cp:coreProperties>
</file>