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7" r:id="rId2"/>
    <p:sldId id="317" r:id="rId3"/>
    <p:sldId id="275" r:id="rId4"/>
    <p:sldId id="296" r:id="rId5"/>
    <p:sldId id="298" r:id="rId6"/>
    <p:sldId id="312" r:id="rId7"/>
    <p:sldId id="311" r:id="rId8"/>
    <p:sldId id="278" r:id="rId9"/>
    <p:sldId id="315" r:id="rId10"/>
    <p:sldId id="316" r:id="rId11"/>
    <p:sldId id="282" r:id="rId12"/>
    <p:sldId id="314" r:id="rId13"/>
    <p:sldId id="284" r:id="rId14"/>
    <p:sldId id="261" r:id="rId15"/>
    <p:sldId id="262" r:id="rId16"/>
    <p:sldId id="295" r:id="rId17"/>
    <p:sldId id="294" r:id="rId18"/>
    <p:sldId id="313" r:id="rId19"/>
    <p:sldId id="288" r:id="rId20"/>
    <p:sldId id="285" r:id="rId21"/>
    <p:sldId id="286" r:id="rId22"/>
    <p:sldId id="290" r:id="rId23"/>
    <p:sldId id="300" r:id="rId24"/>
    <p:sldId id="321" r:id="rId25"/>
    <p:sldId id="266" r:id="rId26"/>
    <p:sldId id="267" r:id="rId27"/>
    <p:sldId id="268" r:id="rId28"/>
    <p:sldId id="269" r:id="rId29"/>
    <p:sldId id="307" r:id="rId30"/>
    <p:sldId id="318" r:id="rId31"/>
    <p:sldId id="319" r:id="rId32"/>
    <p:sldId id="320" r:id="rId33"/>
    <p:sldId id="279" r:id="rId34"/>
    <p:sldId id="28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098" autoAdjust="0"/>
    <p:restoredTop sz="87963" autoAdjust="0"/>
  </p:normalViewPr>
  <p:slideViewPr>
    <p:cSldViewPr snapToGrid="0">
      <p:cViewPr varScale="1">
        <p:scale>
          <a:sx n="98" d="100"/>
          <a:sy n="98" d="100"/>
        </p:scale>
        <p:origin x="512" y="72"/>
      </p:cViewPr>
      <p:guideLst/>
    </p:cSldViewPr>
  </p:slideViewPr>
  <p:outlineViewPr>
    <p:cViewPr>
      <p:scale>
        <a:sx n="33" d="100"/>
        <a:sy n="33" d="100"/>
      </p:scale>
      <p:origin x="0" y="-8496"/>
    </p:cViewPr>
  </p:outlineViewPr>
  <p:notesTextViewPr>
    <p:cViewPr>
      <p:scale>
        <a:sx n="1" d="1"/>
        <a:sy n="1" d="1"/>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D068C6-7325-408C-921E-B389FF684A63}" type="datetimeFigureOut">
              <a:rPr lang="en-GB" smtClean="0"/>
              <a:t>05/11/2023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26FEE-2901-4F80-B040-94DEDE5C3ECF}" type="slidenum">
              <a:rPr lang="en-GB" smtClean="0"/>
              <a:t>‹#›</a:t>
            </a:fld>
            <a:endParaRPr lang="en-GB"/>
          </a:p>
        </p:txBody>
      </p:sp>
    </p:spTree>
    <p:extLst>
      <p:ext uri="{BB962C8B-B14F-4D97-AF65-F5344CB8AC3E}">
        <p14:creationId xmlns:p14="http://schemas.microsoft.com/office/powerpoint/2010/main" val="1475438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7</a:t>
            </a:fld>
            <a:endParaRPr lang="en-GB"/>
          </a:p>
        </p:txBody>
      </p:sp>
    </p:spTree>
    <p:extLst>
      <p:ext uri="{BB962C8B-B14F-4D97-AF65-F5344CB8AC3E}">
        <p14:creationId xmlns:p14="http://schemas.microsoft.com/office/powerpoint/2010/main" val="13110455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AU" b="0" i="0" dirty="0">
              <a:solidFill>
                <a:srgbClr val="230050"/>
              </a:solidFill>
              <a:effectLst/>
              <a:latin typeface="Noto Sans" panose="020B0502040504020204" pitchFamily="34" charset="0"/>
            </a:endParaRPr>
          </a:p>
          <a:p>
            <a:pPr lvl="2"/>
            <a:endParaRPr lang="en-AU" b="0" i="0" dirty="0">
              <a:solidFill>
                <a:srgbClr val="230050"/>
              </a:solidFill>
              <a:effectLst/>
              <a:latin typeface="Noto Sans" panose="020B0502040504020204" pitchFamily="34" charset="0"/>
            </a:endParaRPr>
          </a:p>
          <a:p>
            <a:pPr lvl="2"/>
            <a:endParaRPr lang="en-AU" b="0" i="0" dirty="0">
              <a:solidFill>
                <a:srgbClr val="230050"/>
              </a:solidFill>
              <a:effectLst/>
              <a:latin typeface="Noto Sans" panose="020B0502040504020204" pitchFamily="34" charset="0"/>
            </a:endParaRPr>
          </a:p>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26</a:t>
            </a:fld>
            <a:endParaRPr lang="en-GB"/>
          </a:p>
        </p:txBody>
      </p:sp>
    </p:spTree>
    <p:extLst>
      <p:ext uri="{BB962C8B-B14F-4D97-AF65-F5344CB8AC3E}">
        <p14:creationId xmlns:p14="http://schemas.microsoft.com/office/powerpoint/2010/main" val="2572555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29</a:t>
            </a:fld>
            <a:endParaRPr lang="en-GB"/>
          </a:p>
        </p:txBody>
      </p:sp>
    </p:spTree>
    <p:extLst>
      <p:ext uri="{BB962C8B-B14F-4D97-AF65-F5344CB8AC3E}">
        <p14:creationId xmlns:p14="http://schemas.microsoft.com/office/powerpoint/2010/main" val="3653572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30</a:t>
            </a:fld>
            <a:endParaRPr lang="en-GB"/>
          </a:p>
        </p:txBody>
      </p:sp>
    </p:spTree>
    <p:extLst>
      <p:ext uri="{BB962C8B-B14F-4D97-AF65-F5344CB8AC3E}">
        <p14:creationId xmlns:p14="http://schemas.microsoft.com/office/powerpoint/2010/main" val="4357267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31</a:t>
            </a:fld>
            <a:endParaRPr lang="en-GB"/>
          </a:p>
        </p:txBody>
      </p:sp>
    </p:spTree>
    <p:extLst>
      <p:ext uri="{BB962C8B-B14F-4D97-AF65-F5344CB8AC3E}">
        <p14:creationId xmlns:p14="http://schemas.microsoft.com/office/powerpoint/2010/main" val="979503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32</a:t>
            </a:fld>
            <a:endParaRPr lang="en-GB"/>
          </a:p>
        </p:txBody>
      </p:sp>
    </p:spTree>
    <p:extLst>
      <p:ext uri="{BB962C8B-B14F-4D97-AF65-F5344CB8AC3E}">
        <p14:creationId xmlns:p14="http://schemas.microsoft.com/office/powerpoint/2010/main" val="411241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8</a:t>
            </a:fld>
            <a:endParaRPr lang="en-GB"/>
          </a:p>
        </p:txBody>
      </p:sp>
    </p:spTree>
    <p:extLst>
      <p:ext uri="{BB962C8B-B14F-4D97-AF65-F5344CB8AC3E}">
        <p14:creationId xmlns:p14="http://schemas.microsoft.com/office/powerpoint/2010/main" val="2310725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D0826FEE-2901-4F80-B040-94DEDE5C3ECF}" type="slidenum">
              <a:rPr lang="en-GB" smtClean="0"/>
              <a:t>11</a:t>
            </a:fld>
            <a:endParaRPr lang="en-GB"/>
          </a:p>
        </p:txBody>
      </p:sp>
    </p:spTree>
    <p:extLst>
      <p:ext uri="{BB962C8B-B14F-4D97-AF65-F5344CB8AC3E}">
        <p14:creationId xmlns:p14="http://schemas.microsoft.com/office/powerpoint/2010/main" val="2897003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20</a:t>
            </a:fld>
            <a:endParaRPr lang="en-GB"/>
          </a:p>
        </p:txBody>
      </p:sp>
    </p:spTree>
    <p:extLst>
      <p:ext uri="{BB962C8B-B14F-4D97-AF65-F5344CB8AC3E}">
        <p14:creationId xmlns:p14="http://schemas.microsoft.com/office/powerpoint/2010/main" val="7077725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21</a:t>
            </a:fld>
            <a:endParaRPr lang="en-GB"/>
          </a:p>
        </p:txBody>
      </p:sp>
    </p:spTree>
    <p:extLst>
      <p:ext uri="{BB962C8B-B14F-4D97-AF65-F5344CB8AC3E}">
        <p14:creationId xmlns:p14="http://schemas.microsoft.com/office/powerpoint/2010/main" val="1542322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22</a:t>
            </a:fld>
            <a:endParaRPr lang="en-GB"/>
          </a:p>
        </p:txBody>
      </p:sp>
    </p:spTree>
    <p:extLst>
      <p:ext uri="{BB962C8B-B14F-4D97-AF65-F5344CB8AC3E}">
        <p14:creationId xmlns:p14="http://schemas.microsoft.com/office/powerpoint/2010/main" val="29371080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23</a:t>
            </a:fld>
            <a:endParaRPr lang="en-GB"/>
          </a:p>
        </p:txBody>
      </p:sp>
    </p:spTree>
    <p:extLst>
      <p:ext uri="{BB962C8B-B14F-4D97-AF65-F5344CB8AC3E}">
        <p14:creationId xmlns:p14="http://schemas.microsoft.com/office/powerpoint/2010/main" val="41199796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24</a:t>
            </a:fld>
            <a:endParaRPr lang="en-GB"/>
          </a:p>
        </p:txBody>
      </p:sp>
    </p:spTree>
    <p:extLst>
      <p:ext uri="{BB962C8B-B14F-4D97-AF65-F5344CB8AC3E}">
        <p14:creationId xmlns:p14="http://schemas.microsoft.com/office/powerpoint/2010/main" val="2514083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826FEE-2901-4F80-B040-94DEDE5C3ECF}" type="slidenum">
              <a:rPr lang="en-GB" smtClean="0"/>
              <a:t>25</a:t>
            </a:fld>
            <a:endParaRPr lang="en-GB"/>
          </a:p>
        </p:txBody>
      </p:sp>
    </p:spTree>
    <p:extLst>
      <p:ext uri="{BB962C8B-B14F-4D97-AF65-F5344CB8AC3E}">
        <p14:creationId xmlns:p14="http://schemas.microsoft.com/office/powerpoint/2010/main" val="41021846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9.emf"/><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90538" y="2873014"/>
            <a:ext cx="7200000" cy="608525"/>
          </a:xfrm>
        </p:spPr>
        <p:txBody>
          <a:bodyPr wrap="square" bIns="54000" anchor="t" anchorCtr="0">
            <a:noAutofit/>
          </a:bodyPr>
          <a:lstStyle>
            <a:lvl1pPr algn="l">
              <a:defRPr sz="4000"/>
            </a:lvl1pPr>
          </a:lstStyle>
          <a:p>
            <a:r>
              <a:rPr lang="en-US"/>
              <a:t>Click to edit Master title style</a:t>
            </a:r>
            <a:endParaRPr lang="en-GB"/>
          </a:p>
        </p:txBody>
      </p:sp>
      <p:sp>
        <p:nvSpPr>
          <p:cNvPr id="3" name="Subtitle 2"/>
          <p:cNvSpPr>
            <a:spLocks noGrp="1"/>
          </p:cNvSpPr>
          <p:nvPr>
            <p:ph type="subTitle" idx="1"/>
          </p:nvPr>
        </p:nvSpPr>
        <p:spPr>
          <a:xfrm>
            <a:off x="490538" y="3481539"/>
            <a:ext cx="7200000" cy="1655762"/>
          </a:xfrm>
        </p:spPr>
        <p:txBody>
          <a:bodyPr>
            <a:noAutofit/>
          </a:bodyPr>
          <a:lstStyle>
            <a:lvl1pPr marL="0" indent="0" algn="l">
              <a:lnSpc>
                <a:spcPct val="90000"/>
              </a:lnSpc>
              <a:spcAft>
                <a:spcPts val="1200"/>
              </a:spcAft>
              <a:buNone/>
              <a:defRPr sz="4000" b="0">
                <a:solidFill>
                  <a:schemeClr val="accent1"/>
                </a:solidFill>
              </a:defRPr>
            </a:lvl1pPr>
            <a:lvl2pPr marL="0" indent="0" algn="l">
              <a:buNone/>
              <a:defRPr sz="1400">
                <a:solidFill>
                  <a:schemeClr val="accent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490538" y="6180035"/>
            <a:ext cx="2743200" cy="216000"/>
          </a:xfrm>
        </p:spPr>
        <p:txBody>
          <a:bodyPr anchor="b" anchorCtr="0">
            <a:noAutofit/>
          </a:bodyPr>
          <a:lstStyle>
            <a:lvl1pPr>
              <a:defRPr sz="1000">
                <a:solidFill>
                  <a:schemeClr val="accent1"/>
                </a:solidFill>
              </a:defRPr>
            </a:lvl1pPr>
          </a:lstStyle>
          <a:p>
            <a:r>
              <a:rPr lang="en-GB"/>
              <a:t>Date: Monday / 01 / October / 2019</a:t>
            </a:r>
          </a:p>
        </p:txBody>
      </p:sp>
      <p:sp>
        <p:nvSpPr>
          <p:cNvPr id="5" name="Footer Placeholder 4"/>
          <p:cNvSpPr>
            <a:spLocks noGrp="1"/>
          </p:cNvSpPr>
          <p:nvPr>
            <p:ph type="ftr" sz="quarter" idx="11"/>
          </p:nvPr>
        </p:nvSpPr>
        <p:spPr>
          <a:xfrm>
            <a:off x="490538" y="685800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11" name="Picture Placeholder 10"/>
          <p:cNvSpPr>
            <a:spLocks noGrp="1"/>
          </p:cNvSpPr>
          <p:nvPr>
            <p:ph type="pic" sz="quarter" idx="13" hasCustomPrompt="1"/>
          </p:nvPr>
        </p:nvSpPr>
        <p:spPr>
          <a:xfrm>
            <a:off x="2946400" y="0"/>
            <a:ext cx="9245600" cy="5321300"/>
          </a:xfrm>
          <a:custGeom>
            <a:avLst/>
            <a:gdLst>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5321300 h 5321300"/>
              <a:gd name="connsiteX4" fmla="*/ 0 w 9245600"/>
              <a:gd name="connsiteY4" fmla="*/ 0 h 5321300"/>
              <a:gd name="connsiteX0" fmla="*/ 0 w 9245600"/>
              <a:gd name="connsiteY0" fmla="*/ 0 h 5321300"/>
              <a:gd name="connsiteX1" fmla="*/ 9245600 w 9245600"/>
              <a:gd name="connsiteY1" fmla="*/ 0 h 5321300"/>
              <a:gd name="connsiteX2" fmla="*/ 9245600 w 9245600"/>
              <a:gd name="connsiteY2" fmla="*/ 5321300 h 5321300"/>
              <a:gd name="connsiteX3" fmla="*/ 0 w 9245600"/>
              <a:gd name="connsiteY3" fmla="*/ 0 h 5321300"/>
            </a:gdLst>
            <a:ahLst/>
            <a:cxnLst>
              <a:cxn ang="0">
                <a:pos x="connsiteX0" y="connsiteY0"/>
              </a:cxn>
              <a:cxn ang="0">
                <a:pos x="connsiteX1" y="connsiteY1"/>
              </a:cxn>
              <a:cxn ang="0">
                <a:pos x="connsiteX2" y="connsiteY2"/>
              </a:cxn>
              <a:cxn ang="0">
                <a:pos x="connsiteX3" y="connsiteY3"/>
              </a:cxn>
            </a:cxnLst>
            <a:rect l="l" t="t" r="r" b="b"/>
            <a:pathLst>
              <a:path w="9245600" h="5321300">
                <a:moveTo>
                  <a:pt x="0" y="0"/>
                </a:moveTo>
                <a:lnTo>
                  <a:pt x="9245600" y="0"/>
                </a:lnTo>
                <a:lnTo>
                  <a:pt x="9245600" y="5321300"/>
                </a:lnTo>
                <a:lnTo>
                  <a:pt x="0" y="0"/>
                </a:lnTo>
                <a:close/>
              </a:path>
            </a:pathLst>
          </a:custGeom>
          <a:solidFill>
            <a:schemeClr val="accent1"/>
          </a:solidFill>
        </p:spPr>
        <p:txBody>
          <a:bodyPr>
            <a:noAutofit/>
          </a:bodyPr>
          <a:lstStyle>
            <a:lvl1pPr algn="r">
              <a:defRPr sz="1000">
                <a:solidFill>
                  <a:schemeClr val="bg1"/>
                </a:solidFill>
              </a:defRPr>
            </a:lvl1pPr>
          </a:lstStyle>
          <a:p>
            <a:r>
              <a:rPr lang="en-GB"/>
              <a:t>Click icon to insert picture, or leave unchanged for plain colour fill</a:t>
            </a:r>
          </a:p>
        </p:txBody>
      </p:sp>
    </p:spTree>
    <p:extLst>
      <p:ext uri="{BB962C8B-B14F-4D97-AF65-F5344CB8AC3E}">
        <p14:creationId xmlns:p14="http://schemas.microsoft.com/office/powerpoint/2010/main" val="316613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21088" y="6867374"/>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5529262" y="3007518"/>
            <a:ext cx="6662738" cy="3850481"/>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577579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Section Header B">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sp>
        <p:nvSpPr>
          <p:cNvPr id="8" name="Right Triangle 7"/>
          <p:cNvSpPr/>
          <p:nvPr userDrawn="1"/>
        </p:nvSpPr>
        <p:spPr>
          <a:xfrm flipH="1">
            <a:off x="8286750" y="4601106"/>
            <a:ext cx="3905250" cy="2256894"/>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3191027" y="2238"/>
            <a:ext cx="8999022" cy="520065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3072045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Section Header C">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66325"/>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
        <p:nvSpPr>
          <p:cNvPr id="10" name="Right Triangle 9"/>
          <p:cNvSpPr/>
          <p:nvPr userDrawn="1"/>
        </p:nvSpPr>
        <p:spPr>
          <a:xfrm rot="10800000">
            <a:off x="5307376" y="0"/>
            <a:ext cx="6884624" cy="3978712"/>
          </a:xfrm>
          <a:prstGeom prst="r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Tree>
    <p:extLst>
      <p:ext uri="{BB962C8B-B14F-4D97-AF65-F5344CB8AC3E}">
        <p14:creationId xmlns:p14="http://schemas.microsoft.com/office/powerpoint/2010/main" val="1319992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hot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bg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7200000" cy="1656000"/>
          </a:xfrm>
        </p:spPr>
        <p:txBody>
          <a:bodyPr>
            <a:noAutofit/>
          </a:bodyPr>
          <a:lstStyle>
            <a:lvl1pPr marL="0" indent="0">
              <a:lnSpc>
                <a:spcPct val="90000"/>
              </a:lnSpc>
              <a:buNone/>
              <a:defRPr sz="4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02038"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602" y="490538"/>
            <a:ext cx="1371472"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808222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attern">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1" t="21407" r="38481" b="40746"/>
          <a:stretch/>
        </p:blipFill>
        <p:spPr>
          <a:xfrm>
            <a:off x="-1397975" y="1085561"/>
            <a:ext cx="13604217" cy="5784889"/>
          </a:xfrm>
          <a:prstGeom prst="rect">
            <a:avLst/>
          </a:prstGeom>
        </p:spPr>
      </p:pic>
      <p:sp>
        <p:nvSpPr>
          <p:cNvPr id="2" name="Title 1"/>
          <p:cNvSpPr>
            <a:spLocks noGrp="1"/>
          </p:cNvSpPr>
          <p:nvPr>
            <p:ph type="title"/>
          </p:nvPr>
        </p:nvSpPr>
        <p:spPr>
          <a:xfrm>
            <a:off x="490538" y="2872800"/>
            <a:ext cx="7200000" cy="608525"/>
          </a:xfrm>
        </p:spPr>
        <p:txBody>
          <a:bodyPr bIns="54000" anchor="t" anchorCtr="0">
            <a:noAutofit/>
          </a:bodyPr>
          <a:lstStyle>
            <a:lvl1pPr>
              <a:lnSpc>
                <a:spcPct val="90000"/>
              </a:lnSpc>
              <a:defRPr sz="4000">
                <a:solidFill>
                  <a:schemeClr val="accent1"/>
                </a:solidFill>
              </a:defRPr>
            </a:lvl1pPr>
          </a:lstStyle>
          <a:p>
            <a:r>
              <a:rPr lang="en-US"/>
              <a:t>Click to edit Master title style</a:t>
            </a:r>
            <a:endParaRPr lang="en-GB"/>
          </a:p>
        </p:txBody>
      </p:sp>
      <p:sp>
        <p:nvSpPr>
          <p:cNvPr id="3" name="Text Placeholder 2"/>
          <p:cNvSpPr>
            <a:spLocks noGrp="1"/>
          </p:cNvSpPr>
          <p:nvPr>
            <p:ph type="body" idx="1"/>
          </p:nvPr>
        </p:nvSpPr>
        <p:spPr>
          <a:xfrm>
            <a:off x="490538" y="3481324"/>
            <a:ext cx="5868000" cy="648000"/>
          </a:xfrm>
        </p:spPr>
        <p:txBody>
          <a:bodyPr>
            <a:noAutofit/>
          </a:bodyPr>
          <a:lstStyle>
            <a:lvl1pPr marL="0" indent="0">
              <a:lnSpc>
                <a:spcPct val="90000"/>
              </a:lnSpc>
              <a:buNone/>
              <a:defRPr sz="4000" b="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noAutofit/>
          </a:bodyPr>
          <a:lstStyle/>
          <a:p>
            <a:r>
              <a:rPr lang="en-GB"/>
              <a:t>Date: Monday / 01 / October / 2019</a:t>
            </a:r>
          </a:p>
        </p:txBody>
      </p:sp>
      <p:sp>
        <p:nvSpPr>
          <p:cNvPr id="5" name="Footer Placeholder 4"/>
          <p:cNvSpPr>
            <a:spLocks noGrp="1"/>
          </p:cNvSpPr>
          <p:nvPr>
            <p:ph type="ftr" sz="quarter" idx="11"/>
          </p:nvPr>
        </p:nvSpPr>
        <p:spPr>
          <a:xfrm>
            <a:off x="3649663" y="6870450"/>
            <a:ext cx="5605462" cy="180000"/>
          </a:xfrm>
        </p:spPr>
        <p:txBody>
          <a:bodyPr>
            <a:noAutofit/>
          </a:bodyPr>
          <a:lstStyle>
            <a:lvl1pPr>
              <a:defRPr>
                <a:noFill/>
              </a:defRPr>
            </a:lvl1pPr>
          </a:lstStyle>
          <a:p>
            <a:r>
              <a:rPr lang="en-GB"/>
              <a:t>Advancing social justice, promoting decent work</a:t>
            </a:r>
          </a:p>
        </p:txBody>
      </p:sp>
      <p:sp>
        <p:nvSpPr>
          <p:cNvPr id="6" name="Slide Number Placeholder 5"/>
          <p:cNvSpPr>
            <a:spLocks noGrp="1"/>
          </p:cNvSpPr>
          <p:nvPr>
            <p:ph type="sldNum" sz="quarter" idx="12"/>
          </p:nvPr>
        </p:nvSpPr>
        <p:spPr>
          <a:xfrm>
            <a:off x="11161462" y="6870450"/>
            <a:ext cx="540000" cy="288000"/>
          </a:xfrm>
        </p:spPr>
        <p:txBody>
          <a:bodyPr>
            <a:noAutofit/>
          </a:bodyPr>
          <a:lstStyle>
            <a:lvl1pPr>
              <a:defRPr>
                <a:noFill/>
              </a:defRPr>
            </a:lvl1pPr>
          </a:lstStyle>
          <a:p>
            <a:fld id="{856227C0-AD57-4F9B-BAE3-EEFB0D0EE427}" type="slidenum">
              <a:rPr lang="en-GB" smtClean="0"/>
              <a:pPr/>
              <a:t>‹#›</a:t>
            </a:fld>
            <a:endParaRPr lang="en-GB"/>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80" y="2988404"/>
            <a:ext cx="214312" cy="251584"/>
          </a:xfrm>
          <a:prstGeom prst="rect">
            <a:avLst/>
          </a:prstGeom>
        </p:spPr>
      </p:pic>
    </p:spTree>
    <p:extLst>
      <p:ext uri="{BB962C8B-B14F-4D97-AF65-F5344CB8AC3E}">
        <p14:creationId xmlns:p14="http://schemas.microsoft.com/office/powerpoint/2010/main" val="3006282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642088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GB"/>
              <a:t>Date: Monday / 01 / October / 2019</a:t>
            </a:r>
          </a:p>
        </p:txBody>
      </p:sp>
      <p:sp>
        <p:nvSpPr>
          <p:cNvPr id="3" name="Footer Placeholder 2"/>
          <p:cNvSpPr>
            <a:spLocks noGrp="1"/>
          </p:cNvSpPr>
          <p:nvPr>
            <p:ph type="ftr" sz="quarter" idx="11"/>
          </p:nvPr>
        </p:nvSpPr>
        <p:spPr/>
        <p:txBody>
          <a:bodyPr/>
          <a:lstStyle/>
          <a:p>
            <a:r>
              <a:rPr lang="en-GB"/>
              <a:t>Advancing social justice, promoting decent work</a:t>
            </a:r>
          </a:p>
        </p:txBody>
      </p:sp>
      <p:sp>
        <p:nvSpPr>
          <p:cNvPr id="4" name="Slide Number Placeholder 3"/>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17119567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Headline + Photo">
    <p:spTree>
      <p:nvGrpSpPr>
        <p:cNvPr id="1" name=""/>
        <p:cNvGrpSpPr/>
        <p:nvPr/>
      </p:nvGrpSpPr>
      <p:grpSpPr>
        <a:xfrm>
          <a:off x="0" y="0"/>
          <a:ext cx="0" cy="0"/>
          <a:chOff x="0" y="0"/>
          <a:chExt cx="0" cy="0"/>
        </a:xfrm>
      </p:grpSpPr>
      <p:sp>
        <p:nvSpPr>
          <p:cNvPr id="68" name="Body Level One…"/>
          <p:cNvSpPr txBox="1">
            <a:spLocks noGrp="1"/>
          </p:cNvSpPr>
          <p:nvPr>
            <p:ph type="body" sz="quarter" idx="1" hasCustomPrompt="1"/>
          </p:nvPr>
        </p:nvSpPr>
        <p:spPr>
          <a:xfrm>
            <a:off x="430875" y="365124"/>
            <a:ext cx="5329845" cy="1690690"/>
          </a:xfrm>
          <a:prstGeom prst="rect">
            <a:avLst/>
          </a:prstGeom>
        </p:spPr>
        <p:txBody>
          <a:bodyPr/>
          <a:lstStyle>
            <a:lvl1pPr marL="0" indent="0">
              <a:lnSpc>
                <a:spcPct val="70000"/>
              </a:lnSpc>
              <a:buSzTx/>
              <a:buFontTx/>
              <a:buNone/>
              <a:defRPr sz="7800" b="1">
                <a:solidFill>
                  <a:srgbClr val="240050"/>
                </a:solidFill>
              </a:defRPr>
            </a:lvl1pPr>
            <a:lvl2pPr marL="1200150" indent="-742950">
              <a:lnSpc>
                <a:spcPct val="70000"/>
              </a:lnSpc>
              <a:buFontTx/>
              <a:defRPr sz="7800" b="1">
                <a:solidFill>
                  <a:srgbClr val="240050"/>
                </a:solidFill>
              </a:defRPr>
            </a:lvl2pPr>
            <a:lvl3pPr marL="1805939" indent="-891539">
              <a:lnSpc>
                <a:spcPct val="70000"/>
              </a:lnSpc>
              <a:buFontTx/>
              <a:defRPr sz="7800" b="1">
                <a:solidFill>
                  <a:srgbClr val="240050"/>
                </a:solidFill>
              </a:defRPr>
            </a:lvl3pPr>
            <a:lvl4pPr marL="2362200" indent="-990600">
              <a:lnSpc>
                <a:spcPct val="70000"/>
              </a:lnSpc>
              <a:buFontTx/>
              <a:defRPr sz="7800" b="1">
                <a:solidFill>
                  <a:srgbClr val="240050"/>
                </a:solidFill>
              </a:defRPr>
            </a:lvl4pPr>
            <a:lvl5pPr marL="2819400" indent="-990600">
              <a:lnSpc>
                <a:spcPct val="70000"/>
              </a:lnSpc>
              <a:buFontTx/>
              <a:defRPr sz="7800" b="1">
                <a:solidFill>
                  <a:srgbClr val="240050"/>
                </a:solidFill>
              </a:defRPr>
            </a:lvl5pPr>
          </a:lstStyle>
          <a:p>
            <a:r>
              <a:t>THIS ISA HEADLINE</a:t>
            </a:r>
          </a:p>
          <a:p>
            <a:pPr lvl="1"/>
            <a:endParaRPr/>
          </a:p>
          <a:p>
            <a:pPr lvl="2"/>
            <a:endParaRPr/>
          </a:p>
          <a:p>
            <a:pPr lvl="3"/>
            <a:endParaRPr/>
          </a:p>
          <a:p>
            <a:pPr lvl="4"/>
            <a:endParaRPr/>
          </a:p>
        </p:txBody>
      </p:sp>
      <p:pic>
        <p:nvPicPr>
          <p:cNvPr id="69" name="Picture 12" descr="Picture 12"/>
          <p:cNvPicPr>
            <a:picLocks noChangeAspect="1"/>
          </p:cNvPicPr>
          <p:nvPr/>
        </p:nvPicPr>
        <p:blipFill>
          <a:blip r:embed="rId2"/>
          <a:stretch>
            <a:fillRect/>
          </a:stretch>
        </p:blipFill>
        <p:spPr>
          <a:xfrm>
            <a:off x="11515939" y="6136435"/>
            <a:ext cx="676060" cy="721564"/>
          </a:xfrm>
          <a:prstGeom prst="rect">
            <a:avLst/>
          </a:prstGeom>
          <a:ln w="12700">
            <a:miter lim="400000"/>
          </a:ln>
        </p:spPr>
      </p:pic>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96858954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75829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 Patter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r="7834" b="41970"/>
          <a:stretch/>
        </p:blipFill>
        <p:spPr>
          <a:xfrm>
            <a:off x="4581526" y="3244430"/>
            <a:ext cx="7619999" cy="3623095"/>
          </a:xfrm>
          <a:prstGeom prst="rect">
            <a:avLst/>
          </a:prstGeom>
        </p:spPr>
      </p:pic>
      <p:sp>
        <p:nvSpPr>
          <p:cNvPr id="10" name="Text Placeholder 9"/>
          <p:cNvSpPr>
            <a:spLocks noGrp="1"/>
          </p:cNvSpPr>
          <p:nvPr>
            <p:ph type="body" sz="quarter" idx="13"/>
          </p:nvPr>
        </p:nvSpPr>
        <p:spPr>
          <a:xfrm>
            <a:off x="490538" y="4796725"/>
            <a:ext cx="3412800" cy="970829"/>
          </a:xfrm>
        </p:spPr>
        <p:txBody>
          <a:bodyPr tIns="108000">
            <a:spAutoFit/>
          </a:bodyPr>
          <a:lstStyle>
            <a:lvl1pPr marL="489600" indent="-489600">
              <a:buSzPct val="150000"/>
              <a:buFontTx/>
              <a:buBlip>
                <a:blip r:embed="rId3"/>
              </a:buBlip>
              <a:defRPr b="0">
                <a:solidFill>
                  <a:schemeClr val="tx1"/>
                </a:solidFill>
              </a:defRPr>
            </a:lvl1pPr>
            <a:lvl2pPr marL="669600" indent="-180000">
              <a:buClr>
                <a:schemeClr val="accent2"/>
              </a:buClr>
              <a:buSzPct val="80000"/>
              <a:buFont typeface="Wingdings 3" panose="05040102010807070707" pitchFamily="18" charset="2"/>
              <a:buChar char="u"/>
              <a:defRPr sz="1000"/>
            </a:lvl2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08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Corner Image">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4692650" y="2538000"/>
            <a:ext cx="7499350" cy="4320000"/>
          </a:xfrm>
          <a:custGeom>
            <a:avLst/>
            <a:gdLst>
              <a:gd name="connsiteX0" fmla="*/ 0 w 7499350"/>
              <a:gd name="connsiteY0" fmla="*/ 0 h 4320000"/>
              <a:gd name="connsiteX1" fmla="*/ 7499350 w 7499350"/>
              <a:gd name="connsiteY1" fmla="*/ 0 h 4320000"/>
              <a:gd name="connsiteX2" fmla="*/ 7499350 w 7499350"/>
              <a:gd name="connsiteY2" fmla="*/ 4320000 h 4320000"/>
              <a:gd name="connsiteX3" fmla="*/ 0 w 7499350"/>
              <a:gd name="connsiteY3" fmla="*/ 4320000 h 4320000"/>
              <a:gd name="connsiteX4" fmla="*/ 0 w 7499350"/>
              <a:gd name="connsiteY4" fmla="*/ 0 h 4320000"/>
              <a:gd name="connsiteX0" fmla="*/ 0 w 7499350"/>
              <a:gd name="connsiteY0" fmla="*/ 4320000 h 4320000"/>
              <a:gd name="connsiteX1" fmla="*/ 7499350 w 7499350"/>
              <a:gd name="connsiteY1" fmla="*/ 0 h 4320000"/>
              <a:gd name="connsiteX2" fmla="*/ 7499350 w 7499350"/>
              <a:gd name="connsiteY2" fmla="*/ 4320000 h 4320000"/>
              <a:gd name="connsiteX3" fmla="*/ 0 w 7499350"/>
              <a:gd name="connsiteY3" fmla="*/ 4320000 h 4320000"/>
            </a:gdLst>
            <a:ahLst/>
            <a:cxnLst>
              <a:cxn ang="0">
                <a:pos x="connsiteX0" y="connsiteY0"/>
              </a:cxn>
              <a:cxn ang="0">
                <a:pos x="connsiteX1" y="connsiteY1"/>
              </a:cxn>
              <a:cxn ang="0">
                <a:pos x="connsiteX2" y="connsiteY2"/>
              </a:cxn>
              <a:cxn ang="0">
                <a:pos x="connsiteX3" y="connsiteY3"/>
              </a:cxn>
            </a:cxnLst>
            <a:rect l="l" t="t" r="r" b="b"/>
            <a:pathLst>
              <a:path w="7499350" h="4320000">
                <a:moveTo>
                  <a:pt x="0" y="4320000"/>
                </a:moveTo>
                <a:lnTo>
                  <a:pt x="7499350" y="0"/>
                </a:lnTo>
                <a:lnTo>
                  <a:pt x="7499350" y="4320000"/>
                </a:lnTo>
                <a:lnTo>
                  <a:pt x="0" y="4320000"/>
                </a:lnTo>
                <a:close/>
              </a:path>
            </a:pathLst>
          </a:custGeom>
        </p:spPr>
        <p:txBody>
          <a:bodyPr anchor="b" anchorCtr="0"/>
          <a:lstStyle>
            <a:lvl1pPr algn="r">
              <a:defRPr sz="1000" b="1">
                <a:solidFill>
                  <a:schemeClr val="tx1"/>
                </a:solidFill>
              </a:defRPr>
            </a:lvl1pPr>
          </a:lstStyle>
          <a:p>
            <a:r>
              <a:rPr lang="en-GB"/>
              <a:t>Click icon to insert picture</a:t>
            </a:r>
          </a:p>
        </p:txBody>
      </p:sp>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Tree>
    <p:extLst>
      <p:ext uri="{BB962C8B-B14F-4D97-AF65-F5344CB8AC3E}">
        <p14:creationId xmlns:p14="http://schemas.microsoft.com/office/powerpoint/2010/main" val="2590658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Image/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90539" y="2393950"/>
            <a:ext cx="7311862" cy="3482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GB"/>
              <a:t>Date: Monday / 01 / October / 2019</a:t>
            </a:r>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t>‹#›</a:t>
            </a:fld>
            <a:endParaRPr lang="en-GB"/>
          </a:p>
        </p:txBody>
      </p:sp>
      <p:sp>
        <p:nvSpPr>
          <p:cNvPr id="9" name="TextBox 8"/>
          <p:cNvSpPr txBox="1"/>
          <p:nvPr userDrawn="1"/>
        </p:nvSpPr>
        <p:spPr>
          <a:xfrm>
            <a:off x="4686300" y="6870450"/>
            <a:ext cx="7505700" cy="153888"/>
          </a:xfrm>
          <a:prstGeom prst="rect">
            <a:avLst/>
          </a:prstGeom>
          <a:noFill/>
        </p:spPr>
        <p:txBody>
          <a:bodyPr wrap="square" lIns="0" tIns="0" rIns="0" bIns="0" rtlCol="0">
            <a:spAutoFit/>
          </a:bodyPr>
          <a:lstStyle/>
          <a:p>
            <a:pPr algn="r"/>
            <a:r>
              <a:rPr lang="en-GB" sz="1000"/>
              <a:t>NB Manually place “ilo.org” device in front of image</a:t>
            </a:r>
          </a:p>
        </p:txBody>
      </p:sp>
      <p:sp>
        <p:nvSpPr>
          <p:cNvPr id="10" name="Picture Placeholder 9"/>
          <p:cNvSpPr>
            <a:spLocks noGrp="1"/>
          </p:cNvSpPr>
          <p:nvPr>
            <p:ph type="pic" sz="quarter" idx="13" hasCustomPrompt="1"/>
          </p:nvPr>
        </p:nvSpPr>
        <p:spPr>
          <a:xfrm>
            <a:off x="8289130" y="981075"/>
            <a:ext cx="3902869" cy="5876925"/>
          </a:xfrm>
          <a:custGeom>
            <a:avLst/>
            <a:gdLst>
              <a:gd name="connsiteX0" fmla="*/ 0 w 3902869"/>
              <a:gd name="connsiteY0" fmla="*/ 0 h 5876925"/>
              <a:gd name="connsiteX1" fmla="*/ 3902869 w 3902869"/>
              <a:gd name="connsiteY1" fmla="*/ 0 h 5876925"/>
              <a:gd name="connsiteX2" fmla="*/ 3902869 w 3902869"/>
              <a:gd name="connsiteY2" fmla="*/ 5876925 h 5876925"/>
              <a:gd name="connsiteX3" fmla="*/ 0 w 3902869"/>
              <a:gd name="connsiteY3" fmla="*/ 5876925 h 5876925"/>
              <a:gd name="connsiteX4" fmla="*/ 0 w 3902869"/>
              <a:gd name="connsiteY4" fmla="*/ 0 h 5876925"/>
              <a:gd name="connsiteX0" fmla="*/ 0 w 3902869"/>
              <a:gd name="connsiteY0" fmla="*/ 0 h 5876925"/>
              <a:gd name="connsiteX1" fmla="*/ 3898107 w 3902869"/>
              <a:gd name="connsiteY1" fmla="*/ 2252663 h 5876925"/>
              <a:gd name="connsiteX2" fmla="*/ 3902869 w 3902869"/>
              <a:gd name="connsiteY2" fmla="*/ 5876925 h 5876925"/>
              <a:gd name="connsiteX3" fmla="*/ 0 w 3902869"/>
              <a:gd name="connsiteY3" fmla="*/ 5876925 h 5876925"/>
              <a:gd name="connsiteX4" fmla="*/ 0 w 3902869"/>
              <a:gd name="connsiteY4" fmla="*/ 0 h 58769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2869" h="5876925">
                <a:moveTo>
                  <a:pt x="0" y="0"/>
                </a:moveTo>
                <a:lnTo>
                  <a:pt x="3898107" y="2252663"/>
                </a:lnTo>
                <a:cubicBezTo>
                  <a:pt x="3899694" y="3460750"/>
                  <a:pt x="3901282" y="4668838"/>
                  <a:pt x="3902869" y="5876925"/>
                </a:cubicBezTo>
                <a:lnTo>
                  <a:pt x="0" y="5876925"/>
                </a:lnTo>
                <a:lnTo>
                  <a:pt x="0" y="0"/>
                </a:lnTo>
                <a:close/>
              </a:path>
            </a:pathLst>
          </a:custGeom>
        </p:spPr>
        <p:txBody>
          <a:bodyPr anchor="b" anchorCtr="0"/>
          <a:lstStyle>
            <a:lvl1pPr algn="r">
              <a:defRPr sz="1000">
                <a:solidFill>
                  <a:schemeClr val="tx1"/>
                </a:solidFill>
              </a:defRPr>
            </a:lvl1pPr>
          </a:lstStyle>
          <a:p>
            <a:r>
              <a:rPr lang="en-GB"/>
              <a:t>Click icon to insert picture</a:t>
            </a:r>
          </a:p>
        </p:txBody>
      </p:sp>
      <p:sp>
        <p:nvSpPr>
          <p:cNvPr id="12" name="Text Placeholder 11"/>
          <p:cNvSpPr>
            <a:spLocks noGrp="1"/>
          </p:cNvSpPr>
          <p:nvPr>
            <p:ph type="body" sz="quarter" idx="14"/>
          </p:nvPr>
        </p:nvSpPr>
        <p:spPr>
          <a:xfrm>
            <a:off x="8288338" y="5876925"/>
            <a:ext cx="3413125" cy="247650"/>
          </a:xfrm>
          <a:custGeom>
            <a:avLst/>
            <a:gdLst>
              <a:gd name="connsiteX0" fmla="*/ 0 w 3413125"/>
              <a:gd name="connsiteY0" fmla="*/ 0 h 247650"/>
              <a:gd name="connsiteX1" fmla="*/ 3413125 w 3413125"/>
              <a:gd name="connsiteY1" fmla="*/ 0 h 247650"/>
              <a:gd name="connsiteX2" fmla="*/ 3413125 w 3413125"/>
              <a:gd name="connsiteY2" fmla="*/ 247650 h 247650"/>
              <a:gd name="connsiteX3" fmla="*/ 0 w 3413125"/>
              <a:gd name="connsiteY3" fmla="*/ 247650 h 247650"/>
              <a:gd name="connsiteX4" fmla="*/ 0 w 3413125"/>
              <a:gd name="connsiteY4" fmla="*/ 0 h 247650"/>
              <a:gd name="connsiteX0" fmla="*/ 0 w 3413125"/>
              <a:gd name="connsiteY0" fmla="*/ 0 h 247650"/>
              <a:gd name="connsiteX1" fmla="*/ 3153569 w 3413125"/>
              <a:gd name="connsiteY1" fmla="*/ 0 h 247650"/>
              <a:gd name="connsiteX2" fmla="*/ 3413125 w 3413125"/>
              <a:gd name="connsiteY2" fmla="*/ 247650 h 247650"/>
              <a:gd name="connsiteX3" fmla="*/ 0 w 3413125"/>
              <a:gd name="connsiteY3" fmla="*/ 247650 h 247650"/>
              <a:gd name="connsiteX4" fmla="*/ 0 w 3413125"/>
              <a:gd name="connsiteY4" fmla="*/ 0 h 247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13125" h="247650">
                <a:moveTo>
                  <a:pt x="0" y="0"/>
                </a:moveTo>
                <a:lnTo>
                  <a:pt x="3153569" y="0"/>
                </a:lnTo>
                <a:lnTo>
                  <a:pt x="3413125" y="247650"/>
                </a:lnTo>
                <a:lnTo>
                  <a:pt x="0" y="247650"/>
                </a:lnTo>
                <a:lnTo>
                  <a:pt x="0" y="0"/>
                </a:lnTo>
                <a:close/>
              </a:path>
            </a:pathLst>
          </a:custGeom>
          <a:solidFill>
            <a:schemeClr val="accent2"/>
          </a:solidFill>
        </p:spPr>
        <p:txBody>
          <a:bodyPr lIns="108000" anchor="ctr" anchorCtr="0"/>
          <a:lstStyle>
            <a:lvl1pPr>
              <a:defRPr sz="1000" b="0">
                <a:solidFill>
                  <a:schemeClr val="bg1"/>
                </a:solidFill>
              </a:defRPr>
            </a:lvl1pPr>
            <a:lvl2pPr>
              <a:defRPr sz="1000">
                <a:solidFill>
                  <a:schemeClr val="bg1"/>
                </a:solidFill>
              </a:defRPr>
            </a:lvl2pPr>
            <a:lvl3pPr>
              <a:defRPr sz="1000">
                <a:solidFill>
                  <a:schemeClr val="bg1"/>
                </a:solidFill>
              </a:defRPr>
            </a:lvl3pPr>
            <a:lvl4pPr>
              <a:defRPr sz="1000">
                <a:solidFill>
                  <a:schemeClr val="bg1"/>
                </a:solidFill>
              </a:defRPr>
            </a:lvl4pPr>
            <a:lvl5pPr>
              <a:defRPr sz="1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65712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53604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341062" y="2393949"/>
            <a:ext cx="53604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Tree>
    <p:extLst>
      <p:ext uri="{BB962C8B-B14F-4D97-AF65-F5344CB8AC3E}">
        <p14:creationId xmlns:p14="http://schemas.microsoft.com/office/powerpoint/2010/main" val="2947130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8" name="Content Placeholder 3"/>
          <p:cNvSpPr>
            <a:spLocks noGrp="1"/>
          </p:cNvSpPr>
          <p:nvPr>
            <p:ph sz="half" idx="13"/>
          </p:nvPr>
        </p:nvSpPr>
        <p:spPr>
          <a:xfrm>
            <a:off x="8288662"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34147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ntent with Sta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90538" y="2393950"/>
            <a:ext cx="3412800" cy="34829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389600" y="2393949"/>
            <a:ext cx="3412800" cy="3482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GB"/>
              <a:t>Date: Monday / 01 / October / 2019</a:t>
            </a:r>
          </a:p>
        </p:txBody>
      </p:sp>
      <p:sp>
        <p:nvSpPr>
          <p:cNvPr id="6" name="Footer Placeholder 5"/>
          <p:cNvSpPr>
            <a:spLocks noGrp="1"/>
          </p:cNvSpPr>
          <p:nvPr>
            <p:ph type="ftr" sz="quarter" idx="11"/>
          </p:nvPr>
        </p:nvSpPr>
        <p:spPr/>
        <p:txBody>
          <a:bodyPr/>
          <a:lstStyle/>
          <a:p>
            <a:r>
              <a:rPr lang="en-GB"/>
              <a:t>Advancing social justice, promoting decent work</a:t>
            </a:r>
          </a:p>
        </p:txBody>
      </p:sp>
      <p:sp>
        <p:nvSpPr>
          <p:cNvPr id="7" name="Slide Number Placeholder 6"/>
          <p:cNvSpPr>
            <a:spLocks noGrp="1"/>
          </p:cNvSpPr>
          <p:nvPr>
            <p:ph type="sldNum" sz="quarter" idx="12"/>
          </p:nvPr>
        </p:nvSpPr>
        <p:spPr/>
        <p:txBody>
          <a:bodyPr/>
          <a:lstStyle/>
          <a:p>
            <a:fld id="{856227C0-AD57-4F9B-BAE3-EEFB0D0EE427}" type="slidenum">
              <a:rPr lang="en-GB" smtClean="0"/>
              <a:t>‹#›</a:t>
            </a:fld>
            <a:endParaRPr lang="en-GB"/>
          </a:p>
        </p:txBody>
      </p:sp>
      <p:sp>
        <p:nvSpPr>
          <p:cNvPr id="10" name="Text Placeholder 9"/>
          <p:cNvSpPr>
            <a:spLocks noGrp="1"/>
          </p:cNvSpPr>
          <p:nvPr>
            <p:ph type="body" sz="quarter" idx="13" hasCustomPrompt="1"/>
          </p:nvPr>
        </p:nvSpPr>
        <p:spPr>
          <a:xfrm>
            <a:off x="8288662" y="2393950"/>
            <a:ext cx="3412801" cy="3482975"/>
          </a:xfrm>
        </p:spPr>
        <p:txBody>
          <a:bodyPr tIns="54000"/>
          <a:lstStyle>
            <a:lvl1pPr marL="360000" indent="-360000">
              <a:lnSpc>
                <a:spcPct val="80000"/>
              </a:lnSpc>
              <a:spcBef>
                <a:spcPts val="3200"/>
              </a:spcBef>
              <a:spcAft>
                <a:spcPts val="0"/>
              </a:spcAft>
              <a:buClr>
                <a:schemeClr val="accent2"/>
              </a:buClr>
              <a:buFontTx/>
              <a:buBlip>
                <a:blip r:embed="rId2"/>
              </a:buBlip>
              <a:defRPr sz="6000" b="0" spc="-200" baseline="0">
                <a:solidFill>
                  <a:schemeClr val="accent1"/>
                </a:solidFill>
              </a:defRPr>
            </a:lvl1pPr>
            <a:lvl2pPr marL="360000" indent="0">
              <a:lnSpc>
                <a:spcPct val="100000"/>
              </a:lnSpc>
              <a:spcBef>
                <a:spcPts val="0"/>
              </a:spcBef>
              <a:spcAft>
                <a:spcPts val="0"/>
              </a:spcAft>
              <a:buFontTx/>
              <a:buNone/>
              <a:defRPr sz="1000"/>
            </a:lvl2pPr>
          </a:lstStyle>
          <a:p>
            <a:pPr lvl="0"/>
            <a:r>
              <a:rPr lang="en-US"/>
              <a:t>00.0%</a:t>
            </a:r>
          </a:p>
          <a:p>
            <a:pPr lvl="1"/>
            <a:r>
              <a:rPr lang="en-US"/>
              <a:t>Supporting text</a:t>
            </a:r>
            <a:endParaRPr lang="en-GB"/>
          </a:p>
        </p:txBody>
      </p:sp>
    </p:spTree>
    <p:extLst>
      <p:ext uri="{BB962C8B-B14F-4D97-AF65-F5344CB8AC3E}">
        <p14:creationId xmlns:p14="http://schemas.microsoft.com/office/powerpoint/2010/main" val="2400062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and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r>
              <a:rPr lang="en-GB"/>
              <a:t>Date: Monday / 01 / October / 2019</a:t>
            </a:r>
          </a:p>
        </p:txBody>
      </p:sp>
      <p:sp>
        <p:nvSpPr>
          <p:cNvPr id="4" name="Footer Placeholder 3"/>
          <p:cNvSpPr>
            <a:spLocks noGrp="1"/>
          </p:cNvSpPr>
          <p:nvPr>
            <p:ph type="ftr" sz="quarter" idx="11"/>
          </p:nvPr>
        </p:nvSpPr>
        <p:spPr/>
        <p:txBody>
          <a:bodyPr/>
          <a:lstStyle/>
          <a:p>
            <a:r>
              <a:rPr lang="en-GB"/>
              <a:t>Advancing social justice, promoting decent work</a:t>
            </a:r>
          </a:p>
        </p:txBody>
      </p:sp>
      <p:sp>
        <p:nvSpPr>
          <p:cNvPr id="5" name="Slide Number Placeholder 4"/>
          <p:cNvSpPr>
            <a:spLocks noGrp="1"/>
          </p:cNvSpPr>
          <p:nvPr>
            <p:ph type="sldNum" sz="quarter" idx="12"/>
          </p:nvPr>
        </p:nvSpPr>
        <p:spPr/>
        <p:txBody>
          <a:bodyPr/>
          <a:lstStyle/>
          <a:p>
            <a:fld id="{856227C0-AD57-4F9B-BAE3-EEFB0D0EE427}" type="slidenum">
              <a:rPr lang="en-GB" smtClean="0"/>
              <a:t>‹#›</a:t>
            </a:fld>
            <a:endParaRPr lang="en-GB"/>
          </a:p>
        </p:txBody>
      </p:sp>
      <p:sp>
        <p:nvSpPr>
          <p:cNvPr id="6" name="Text Placeholder 9"/>
          <p:cNvSpPr>
            <a:spLocks noGrp="1"/>
          </p:cNvSpPr>
          <p:nvPr>
            <p:ph type="body" sz="quarter" idx="13" hasCustomPrompt="1"/>
          </p:nvPr>
        </p:nvSpPr>
        <p:spPr>
          <a:xfrm>
            <a:off x="490538" y="2393950"/>
            <a:ext cx="7380000" cy="3482976"/>
          </a:xfrm>
        </p:spPr>
        <p:txBody>
          <a:bodyPr tIns="0">
            <a:noAutofit/>
          </a:bodyPr>
          <a:lstStyle>
            <a:lvl1pPr marL="489600" indent="-489600">
              <a:buSzPct val="120000"/>
              <a:buFontTx/>
              <a:buBlip>
                <a:blip r:embed="rId2"/>
              </a:buBlip>
              <a:defRPr sz="2300" b="0">
                <a:solidFill>
                  <a:schemeClr val="tx1"/>
                </a:solidFill>
              </a:defRPr>
            </a:lvl1pPr>
            <a:lvl2pPr marL="489600" indent="0">
              <a:buClr>
                <a:schemeClr val="accent2"/>
              </a:buClr>
              <a:buSzPct val="80000"/>
              <a:buFont typeface="Wingdings 3" panose="05040102010807070707" pitchFamily="18" charset="2"/>
              <a:buNone/>
              <a:defRPr sz="2300" baseline="0"/>
            </a:lvl2pPr>
            <a:lvl3pPr marL="669600" indent="-180000">
              <a:spcBef>
                <a:spcPts val="1800"/>
              </a:spcBef>
              <a:defRPr sz="1000"/>
            </a:lvl3pPr>
          </a:lstStyle>
          <a:p>
            <a:pPr lvl="0"/>
            <a:r>
              <a:rPr lang="en-US"/>
              <a:t>Quote (level 1)</a:t>
            </a:r>
          </a:p>
          <a:p>
            <a:pPr lvl="1"/>
            <a:r>
              <a:rPr lang="en-US"/>
              <a:t>Continuation paras (level 2)</a:t>
            </a:r>
          </a:p>
          <a:p>
            <a:pPr lvl="2"/>
            <a:r>
              <a:rPr lang="en-GB"/>
              <a:t>Source (level 3)</a:t>
            </a:r>
          </a:p>
        </p:txBody>
      </p:sp>
      <p:sp>
        <p:nvSpPr>
          <p:cNvPr id="8" name="Picture Placeholder 7"/>
          <p:cNvSpPr>
            <a:spLocks noGrp="1"/>
          </p:cNvSpPr>
          <p:nvPr>
            <p:ph type="pic" sz="quarter" idx="14"/>
          </p:nvPr>
        </p:nvSpPr>
        <p:spPr>
          <a:xfrm>
            <a:off x="8270663" y="2447925"/>
            <a:ext cx="3430800" cy="3429000"/>
          </a:xfrm>
        </p:spPr>
        <p:txBody>
          <a:bodyPr/>
          <a:lstStyle>
            <a:lvl1pPr>
              <a:defRPr sz="1000">
                <a:solidFill>
                  <a:schemeClr val="tx1"/>
                </a:solidFill>
              </a:defRPr>
            </a:lvl1pPr>
          </a:lstStyle>
          <a:p>
            <a:r>
              <a:rPr lang="en-US"/>
              <a:t>Click icon to add picture</a:t>
            </a:r>
            <a:endParaRPr lang="en-GB"/>
          </a:p>
        </p:txBody>
      </p:sp>
    </p:spTree>
    <p:extLst>
      <p:ext uri="{BB962C8B-B14F-4D97-AF65-F5344CB8AC3E}">
        <p14:creationId xmlns:p14="http://schemas.microsoft.com/office/powerpoint/2010/main" val="26104444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8" y="1423195"/>
            <a:ext cx="11210924" cy="7200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490538" y="2393950"/>
            <a:ext cx="11210924" cy="34829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90538" y="6870450"/>
            <a:ext cx="2743200" cy="216000"/>
          </a:xfrm>
          <a:prstGeom prst="rect">
            <a:avLst/>
          </a:prstGeom>
        </p:spPr>
        <p:txBody>
          <a:bodyPr vert="horz" lIns="0" tIns="0" rIns="0" bIns="0" rtlCol="0" anchor="ctr">
            <a:noAutofit/>
          </a:bodyPr>
          <a:lstStyle>
            <a:lvl1pPr algn="l">
              <a:defRPr sz="1000">
                <a:noFill/>
              </a:defRPr>
            </a:lvl1pPr>
          </a:lstStyle>
          <a:p>
            <a:r>
              <a:rPr lang="en-GB"/>
              <a:t>Date: Monday / 01 / October / 2019</a:t>
            </a:r>
          </a:p>
        </p:txBody>
      </p:sp>
      <p:sp>
        <p:nvSpPr>
          <p:cNvPr id="5" name="Footer Placeholder 4"/>
          <p:cNvSpPr>
            <a:spLocks noGrp="1"/>
          </p:cNvSpPr>
          <p:nvPr>
            <p:ph type="ftr" sz="quarter" idx="3"/>
          </p:nvPr>
        </p:nvSpPr>
        <p:spPr>
          <a:xfrm>
            <a:off x="490538" y="6337302"/>
            <a:ext cx="5605462" cy="180000"/>
          </a:xfrm>
          <a:prstGeom prst="rect">
            <a:avLst/>
          </a:prstGeom>
        </p:spPr>
        <p:txBody>
          <a:bodyPr vert="horz" lIns="0" tIns="0" rIns="0" bIns="0" rtlCol="0" anchor="t" anchorCtr="0">
            <a:noAutofit/>
          </a:bodyPr>
          <a:lstStyle>
            <a:lvl1pPr algn="l">
              <a:defRPr sz="1000" b="1">
                <a:solidFill>
                  <a:schemeClr val="tx1"/>
                </a:solidFill>
              </a:defRPr>
            </a:lvl1pPr>
          </a:lstStyle>
          <a:p>
            <a:r>
              <a:rPr lang="en-GB"/>
              <a:t>Advancing social justice, promoting decent work</a:t>
            </a:r>
          </a:p>
        </p:txBody>
      </p:sp>
      <p:sp>
        <p:nvSpPr>
          <p:cNvPr id="6" name="Slide Number Placeholder 5"/>
          <p:cNvSpPr>
            <a:spLocks noGrp="1"/>
          </p:cNvSpPr>
          <p:nvPr>
            <p:ph type="sldNum" sz="quarter" idx="4"/>
          </p:nvPr>
        </p:nvSpPr>
        <p:spPr>
          <a:xfrm>
            <a:off x="11161462" y="432000"/>
            <a:ext cx="540000" cy="288000"/>
          </a:xfrm>
          <a:prstGeom prst="rect">
            <a:avLst/>
          </a:prstGeom>
        </p:spPr>
        <p:txBody>
          <a:bodyPr vert="horz" lIns="0" tIns="0" rIns="0" bIns="0" rtlCol="0" anchor="t" anchorCtr="0">
            <a:noAutofit/>
          </a:bodyPr>
          <a:lstStyle>
            <a:lvl1pPr algn="r">
              <a:defRPr sz="1800">
                <a:solidFill>
                  <a:schemeClr val="accent1"/>
                </a:solidFill>
              </a:defRPr>
            </a:lvl1pPr>
          </a:lstStyle>
          <a:p>
            <a:fld id="{856227C0-AD57-4F9B-BAE3-EEFB0D0EE427}" type="slidenum">
              <a:rPr lang="en-GB" smtClean="0"/>
              <a:pPr/>
              <a:t>‹#›</a:t>
            </a:fld>
            <a:endParaRPr lang="en-GB"/>
          </a:p>
        </p:txBody>
      </p:sp>
      <p:pic>
        <p:nvPicPr>
          <p:cNvPr id="8" name="Picture 7"/>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490538" y="490538"/>
            <a:ext cx="1371600" cy="494482"/>
          </a:xfrm>
          <a:prstGeom prst="rect">
            <a:avLst/>
          </a:prstGeom>
        </p:spPr>
      </p:pic>
      <p:pic>
        <p:nvPicPr>
          <p:cNvPr id="11" name="Picture 10"/>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2381" y="1519079"/>
            <a:ext cx="119513" cy="140298"/>
          </a:xfrm>
          <a:prstGeom prst="rect">
            <a:avLst/>
          </a:prstGeom>
        </p:spPr>
      </p:pic>
      <p:pic>
        <p:nvPicPr>
          <p:cNvPr id="12" name="Picture 11"/>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11057063" y="6367463"/>
            <a:ext cx="644400" cy="172266"/>
          </a:xfrm>
          <a:prstGeom prst="rect">
            <a:avLst/>
          </a:prstGeom>
        </p:spPr>
      </p:pic>
    </p:spTree>
    <p:extLst>
      <p:ext uri="{BB962C8B-B14F-4D97-AF65-F5344CB8AC3E}">
        <p14:creationId xmlns:p14="http://schemas.microsoft.com/office/powerpoint/2010/main" val="17676135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7" r:id="rId3"/>
    <p:sldLayoutId id="2147483665" r:id="rId4"/>
    <p:sldLayoutId id="2147483666" r:id="rId5"/>
    <p:sldLayoutId id="2147483652" r:id="rId6"/>
    <p:sldLayoutId id="2147483664" r:id="rId7"/>
    <p:sldLayoutId id="2147483668" r:id="rId8"/>
    <p:sldLayoutId id="2147483669" r:id="rId9"/>
    <p:sldLayoutId id="2147483651" r:id="rId10"/>
    <p:sldLayoutId id="2147483660" r:id="rId11"/>
    <p:sldLayoutId id="2147483661" r:id="rId12"/>
    <p:sldLayoutId id="2147483662" r:id="rId13"/>
    <p:sldLayoutId id="2147483663" r:id="rId14"/>
    <p:sldLayoutId id="2147483654" r:id="rId15"/>
    <p:sldLayoutId id="2147483655" r:id="rId16"/>
    <p:sldLayoutId id="2147483670" r:id="rId17"/>
  </p:sldLayoutIdLst>
  <p:hf hdr="0"/>
  <p:txStyles>
    <p:titleStyle>
      <a:lvl1pPr algn="l" defTabSz="914400" rtl="0" eaLnBrk="1" latinLnBrk="0" hangingPunct="1">
        <a:lnSpc>
          <a:spcPct val="90000"/>
        </a:lnSpc>
        <a:spcBef>
          <a:spcPct val="0"/>
        </a:spcBef>
        <a:buNone/>
        <a:defRPr sz="2500" b="1"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2400"/>
        </a:spcBef>
        <a:spcAft>
          <a:spcPts val="600"/>
        </a:spcAft>
        <a:buFont typeface="Arial" panose="020B0604020202020204" pitchFamily="34" charset="0"/>
        <a:buNone/>
        <a:defRPr sz="1800" b="1" kern="1200">
          <a:solidFill>
            <a:schemeClr val="accent2"/>
          </a:solidFill>
          <a:latin typeface="+mn-lt"/>
          <a:ea typeface="+mn-ea"/>
          <a:cs typeface="+mn-cs"/>
        </a:defRPr>
      </a:lvl1pPr>
      <a:lvl2pPr marL="0" indent="0" algn="l" defTabSz="914400" rtl="0" eaLnBrk="1" latinLnBrk="0" hangingPunct="1">
        <a:lnSpc>
          <a:spcPct val="100000"/>
        </a:lnSpc>
        <a:spcBef>
          <a:spcPts val="600"/>
        </a:spcBef>
        <a:spcAft>
          <a:spcPts val="600"/>
        </a:spcAft>
        <a:buFont typeface="Arial" panose="020B0604020202020204" pitchFamily="34" charset="0"/>
        <a:buNone/>
        <a:defRPr sz="1800" kern="1200">
          <a:solidFill>
            <a:schemeClr val="tx1"/>
          </a:solidFill>
          <a:latin typeface="+mn-lt"/>
          <a:ea typeface="+mn-ea"/>
          <a:cs typeface="+mn-cs"/>
        </a:defRPr>
      </a:lvl2pPr>
      <a:lvl3pPr marL="252000" indent="-252000" algn="l" defTabSz="914400" rtl="0" eaLnBrk="1" latinLnBrk="0" hangingPunct="1">
        <a:lnSpc>
          <a:spcPct val="100000"/>
        </a:lnSpc>
        <a:spcBef>
          <a:spcPts val="600"/>
        </a:spcBef>
        <a:buClr>
          <a:schemeClr val="accent2"/>
        </a:buClr>
        <a:buSzPct val="70000"/>
        <a:buFont typeface="Wingdings 3" panose="05040102010807070707" pitchFamily="18" charset="2"/>
        <a:buChar char=""/>
        <a:defRPr sz="1800" kern="1200">
          <a:solidFill>
            <a:schemeClr val="tx1"/>
          </a:solidFill>
          <a:latin typeface="+mn-lt"/>
          <a:ea typeface="+mn-ea"/>
          <a:cs typeface="+mn-cs"/>
        </a:defRPr>
      </a:lvl3pPr>
      <a:lvl4pPr marL="0" indent="0" algn="l" defTabSz="914400" rtl="0" eaLnBrk="1" latinLnBrk="0" hangingPunct="1">
        <a:lnSpc>
          <a:spcPct val="100000"/>
        </a:lnSpc>
        <a:spcBef>
          <a:spcPts val="2400"/>
        </a:spcBef>
        <a:spcAft>
          <a:spcPts val="450"/>
        </a:spcAft>
        <a:buClr>
          <a:schemeClr val="accent2"/>
        </a:buClr>
        <a:buSzPct val="80000"/>
        <a:buFont typeface="Arial" panose="020B0604020202020204" pitchFamily="34" charset="0"/>
        <a:buNone/>
        <a:defRPr sz="1400" b="1" kern="1200">
          <a:solidFill>
            <a:schemeClr val="accent2"/>
          </a:solidFill>
          <a:latin typeface="+mn-lt"/>
          <a:ea typeface="+mn-ea"/>
          <a:cs typeface="+mn-cs"/>
        </a:defRPr>
      </a:lvl4pPr>
      <a:lvl5pPr marL="0" indent="0" algn="l" defTabSz="914400" rtl="0" eaLnBrk="1" latinLnBrk="0" hangingPunct="1">
        <a:lnSpc>
          <a:spcPct val="100000"/>
        </a:lnSpc>
        <a:spcBef>
          <a:spcPts val="450"/>
        </a:spcBef>
        <a:spcAft>
          <a:spcPts val="450"/>
        </a:spcAft>
        <a:buClr>
          <a:schemeClr val="accent2"/>
        </a:buClr>
        <a:buSzPct val="80000"/>
        <a:buFont typeface="Arial" panose="020B0604020202020204" pitchFamily="34" charset="0"/>
        <a:buNone/>
        <a:defRPr sz="1400" kern="1200">
          <a:solidFill>
            <a:schemeClr val="tx1"/>
          </a:solidFill>
          <a:latin typeface="+mn-lt"/>
          <a:ea typeface="+mn-ea"/>
          <a:cs typeface="+mn-cs"/>
        </a:defRPr>
      </a:lvl5pPr>
      <a:lvl6pPr marL="252000" indent="-252000" algn="l" defTabSz="914400" rtl="0" eaLnBrk="1" latinLnBrk="0" hangingPunct="1">
        <a:lnSpc>
          <a:spcPct val="100000"/>
        </a:lnSpc>
        <a:spcBef>
          <a:spcPts val="450"/>
        </a:spcBef>
        <a:buClr>
          <a:schemeClr val="accent2"/>
        </a:buClr>
        <a:buSzPct val="70000"/>
        <a:buFont typeface="Wingdings 3" panose="05040102010807070707" pitchFamily="18" charset="2"/>
        <a:buChar char="u"/>
        <a:defRPr sz="1400" kern="1200">
          <a:solidFill>
            <a:schemeClr val="tx1"/>
          </a:solidFill>
          <a:latin typeface="+mn-lt"/>
          <a:ea typeface="+mn-ea"/>
          <a:cs typeface="+mn-cs"/>
        </a:defRPr>
      </a:lvl6pPr>
      <a:lvl7pPr marL="0" indent="0" algn="l" defTabSz="914400" rtl="0" eaLnBrk="1" latinLnBrk="0" hangingPunct="1">
        <a:lnSpc>
          <a:spcPct val="100000"/>
        </a:lnSpc>
        <a:spcBef>
          <a:spcPts val="600"/>
        </a:spcBef>
        <a:buFont typeface="Arial" panose="020B0604020202020204" pitchFamily="34" charset="0"/>
        <a:buNone/>
        <a:defRPr sz="1000" kern="1200" baseline="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09" userDrawn="1">
          <p15:clr>
            <a:srgbClr val="F26B43"/>
          </p15:clr>
        </p15:guide>
        <p15:guide id="4" pos="7371" userDrawn="1">
          <p15:clr>
            <a:srgbClr val="F26B43"/>
          </p15:clr>
        </p15:guide>
        <p15:guide id="5" orient="horz" pos="309" userDrawn="1">
          <p15:clr>
            <a:srgbClr val="F26B43"/>
          </p15:clr>
        </p15:guide>
        <p15:guide id="6" orient="horz" pos="4011" userDrawn="1">
          <p15:clr>
            <a:srgbClr val="F26B43"/>
          </p15:clr>
        </p15:guide>
        <p15:guide id="7" orient="horz" pos="1508" userDrawn="1">
          <p15:clr>
            <a:srgbClr val="F26B43"/>
          </p15:clr>
        </p15:guide>
        <p15:guide id="8" orient="horz" pos="3702" userDrawn="1">
          <p15:clr>
            <a:srgbClr val="F26B43"/>
          </p15:clr>
        </p15:guide>
        <p15:guide id="9" orient="horz" pos="154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7.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17.xml"/><Relationship Id="rId5" Type="http://schemas.openxmlformats.org/officeDocument/2006/relationships/image" Target="../media/image16.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ilo.org/dyn/normlex/en/f?p=NORMLEXPUB:12100:0::NO:12100:P12100_INSTRUMENT_ID:4000085:NO" TargetMode="External"/><Relationship Id="rId2" Type="http://schemas.openxmlformats.org/officeDocument/2006/relationships/hyperlink" Target="https://www.ilo.org/dyn/normlex/en/f?p=NORMLEXPUB:12100:0::NO::P12100_ILO_CODE:C190" TargetMode="External"/><Relationship Id="rId1" Type="http://schemas.openxmlformats.org/officeDocument/2006/relationships/slideLayout" Target="../slideLayouts/slideLayout2.xml"/><Relationship Id="rId6" Type="http://schemas.openxmlformats.org/officeDocument/2006/relationships/hyperlink" Target="https://brand.ilo.org/d/XdDMx745iKTL/events-and-campaigns#/campaigns/c190-campaign-toolkit" TargetMode="External"/><Relationship Id="rId5" Type="http://schemas.openxmlformats.org/officeDocument/2006/relationships/hyperlink" Target="https://c190guide.ilo.org/en/" TargetMode="External"/><Relationship Id="rId4" Type="http://schemas.openxmlformats.org/officeDocument/2006/relationships/hyperlink" Target="https://www.ilo.org/global/topics/violence-harassment/lang--en/index.htm"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youtu.be/VmswHjRioeg?si=3Zzp_cUZXb_-EZgy&amp;t=4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Case Study Part I: Towards a world of work free from violence and harassment</a:t>
            </a:r>
          </a:p>
        </p:txBody>
      </p:sp>
      <p:sp>
        <p:nvSpPr>
          <p:cNvPr id="3" name="Subtitle 2"/>
          <p:cNvSpPr>
            <a:spLocks noGrp="1"/>
          </p:cNvSpPr>
          <p:nvPr>
            <p:ph type="subTitle" idx="1"/>
          </p:nvPr>
        </p:nvSpPr>
        <p:spPr>
          <a:xfrm>
            <a:off x="490538" y="4368998"/>
            <a:ext cx="7200000" cy="1349072"/>
          </a:xfrm>
        </p:spPr>
        <p:txBody>
          <a:bodyPr/>
          <a:lstStyle/>
          <a:p>
            <a:pPr lvl="1"/>
            <a:endParaRPr lang="en-GB" dirty="0"/>
          </a:p>
          <a:p>
            <a:pPr lvl="1"/>
            <a:r>
              <a:rPr lang="en-GB" dirty="0"/>
              <a:t>Session 7</a:t>
            </a:r>
          </a:p>
          <a:p>
            <a:pPr lvl="1"/>
            <a:r>
              <a:rPr lang="en-GB" dirty="0"/>
              <a:t>ILO Subregional Labour Law Training Workshop</a:t>
            </a:r>
          </a:p>
          <a:p>
            <a:pPr lvl="1"/>
            <a:r>
              <a:rPr lang="en-GB" dirty="0" err="1"/>
              <a:t>Nadi</a:t>
            </a:r>
            <a:r>
              <a:rPr lang="en-GB" dirty="0"/>
              <a:t>, </a:t>
            </a:r>
            <a:r>
              <a:rPr lang="en-GB" dirty="0" err="1"/>
              <a:t>Fjii</a:t>
            </a:r>
            <a:r>
              <a:rPr lang="en-GB" dirty="0"/>
              <a:t> </a:t>
            </a:r>
          </a:p>
          <a:p>
            <a:pPr lvl="1"/>
            <a:endParaRPr lang="en-GB" dirty="0"/>
          </a:p>
        </p:txBody>
      </p:sp>
      <p:sp>
        <p:nvSpPr>
          <p:cNvPr id="4" name="Date Placeholder 3"/>
          <p:cNvSpPr>
            <a:spLocks noGrp="1"/>
          </p:cNvSpPr>
          <p:nvPr>
            <p:ph type="dt" sz="half" idx="10"/>
          </p:nvPr>
        </p:nvSpPr>
        <p:spPr/>
        <p:txBody>
          <a:bodyPr/>
          <a:lstStyle/>
          <a:p>
            <a:r>
              <a:rPr lang="en-GB"/>
              <a:t>Wednesday 8 November 2023</a:t>
            </a:r>
            <a:endParaRPr lang="en-GB" dirty="0"/>
          </a:p>
        </p:txBody>
      </p:sp>
      <p:sp>
        <p:nvSpPr>
          <p:cNvPr id="5" name="Footer Placeholder 4"/>
          <p:cNvSpPr>
            <a:spLocks noGrp="1"/>
          </p:cNvSpPr>
          <p:nvPr>
            <p:ph type="ftr" sz="quarter" idx="11"/>
          </p:nvPr>
        </p:nvSpPr>
        <p:spPr/>
        <p:txBody>
          <a:bodyPr/>
          <a:lstStyle/>
          <a:p>
            <a:r>
              <a:rPr lang="en-GB"/>
              <a:t>Advancing social justice, promoting decent work</a:t>
            </a:r>
          </a:p>
        </p:txBody>
      </p:sp>
      <p:sp>
        <p:nvSpPr>
          <p:cNvPr id="6" name="Slide Number Placeholder 5"/>
          <p:cNvSpPr>
            <a:spLocks noGrp="1"/>
          </p:cNvSpPr>
          <p:nvPr>
            <p:ph type="sldNum" sz="quarter" idx="12"/>
          </p:nvPr>
        </p:nvSpPr>
        <p:spPr/>
        <p:txBody>
          <a:bodyPr/>
          <a:lstStyle/>
          <a:p>
            <a:fld id="{856227C0-AD57-4F9B-BAE3-EEFB0D0EE427}" type="slidenum">
              <a:rPr lang="en-GB" smtClean="0"/>
              <a:pPr/>
              <a:t>1</a:t>
            </a:fld>
            <a:endParaRPr lang="en-GB"/>
          </a:p>
        </p:txBody>
      </p:sp>
      <p:sp>
        <p:nvSpPr>
          <p:cNvPr id="20" name="Picture Placeholder 19">
            <a:extLst>
              <a:ext uri="{FF2B5EF4-FFF2-40B4-BE49-F238E27FC236}">
                <a16:creationId xmlns:a16="http://schemas.microsoft.com/office/drawing/2014/main" id="{4E1B31D8-153C-BA40-8E4A-DE8C7931EB40}"/>
              </a:ext>
            </a:extLst>
          </p:cNvPr>
          <p:cNvSpPr>
            <a:spLocks noGrp="1"/>
          </p:cNvSpPr>
          <p:nvPr>
            <p:ph type="pic" sz="quarter" idx="13"/>
          </p:nvPr>
        </p:nvSpPr>
        <p:spPr/>
      </p:sp>
    </p:spTree>
    <p:extLst>
      <p:ext uri="{BB962C8B-B14F-4D97-AF65-F5344CB8AC3E}">
        <p14:creationId xmlns:p14="http://schemas.microsoft.com/office/powerpoint/2010/main" val="9000027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AD507-F749-794D-9258-19F3D596BD4C}"/>
              </a:ext>
            </a:extLst>
          </p:cNvPr>
          <p:cNvSpPr>
            <a:spLocks noGrp="1"/>
          </p:cNvSpPr>
          <p:nvPr>
            <p:ph type="title"/>
          </p:nvPr>
        </p:nvSpPr>
        <p:spPr/>
        <p:txBody>
          <a:bodyPr/>
          <a:lstStyle/>
          <a:p>
            <a:r>
              <a:rPr lang="en-US" dirty="0"/>
              <a:t>Group Activity: Thinking about violence and harassment in the world of work</a:t>
            </a:r>
          </a:p>
        </p:txBody>
      </p:sp>
      <p:sp>
        <p:nvSpPr>
          <p:cNvPr id="3" name="Content Placeholder 2">
            <a:extLst>
              <a:ext uri="{FF2B5EF4-FFF2-40B4-BE49-F238E27FC236}">
                <a16:creationId xmlns:a16="http://schemas.microsoft.com/office/drawing/2014/main" id="{0C0704F8-E053-314F-9DA4-70CBD45F00EE}"/>
              </a:ext>
            </a:extLst>
          </p:cNvPr>
          <p:cNvSpPr>
            <a:spLocks noGrp="1"/>
          </p:cNvSpPr>
          <p:nvPr>
            <p:ph idx="1"/>
          </p:nvPr>
        </p:nvSpPr>
        <p:spPr/>
        <p:txBody>
          <a:bodyPr/>
          <a:lstStyle/>
          <a:p>
            <a:r>
              <a:rPr lang="en-AU" dirty="0"/>
              <a:t>In small groups, discuss and note down your answers to the following questions. </a:t>
            </a:r>
          </a:p>
          <a:p>
            <a:pPr marL="342900" indent="-342900">
              <a:buAutoNum type="arabicPeriod"/>
            </a:pPr>
            <a:r>
              <a:rPr lang="en-AU" b="0" dirty="0">
                <a:solidFill>
                  <a:schemeClr val="tx1"/>
                </a:solidFill>
              </a:rPr>
              <a:t>What are some of the different types of violence and harassment that workers face? </a:t>
            </a:r>
          </a:p>
          <a:p>
            <a:pPr marL="342900" indent="-342900">
              <a:buAutoNum type="arabicPeriod"/>
            </a:pPr>
            <a:r>
              <a:rPr lang="en-AU" b="0" dirty="0">
                <a:solidFill>
                  <a:schemeClr val="tx1"/>
                </a:solidFill>
              </a:rPr>
              <a:t>Who are the perpetrators (persons who commit the violence)? </a:t>
            </a:r>
          </a:p>
          <a:p>
            <a:pPr marL="342900" indent="-342900">
              <a:buAutoNum type="arabicPeriod"/>
            </a:pPr>
            <a:r>
              <a:rPr lang="en-AU" b="0" dirty="0">
                <a:solidFill>
                  <a:schemeClr val="tx1"/>
                </a:solidFill>
              </a:rPr>
              <a:t>Who are the victims? </a:t>
            </a:r>
          </a:p>
          <a:p>
            <a:pPr marL="342900" indent="-342900">
              <a:buAutoNum type="arabicPeriod"/>
            </a:pPr>
            <a:r>
              <a:rPr lang="en-AU" b="0" dirty="0">
                <a:solidFill>
                  <a:schemeClr val="tx1"/>
                </a:solidFill>
              </a:rPr>
              <a:t>Which workers are more vulnerable or face greater risk? </a:t>
            </a:r>
          </a:p>
          <a:p>
            <a:pPr marL="342900" indent="-342900">
              <a:buAutoNum type="arabicPeriod"/>
            </a:pPr>
            <a:r>
              <a:rPr lang="en-AU" b="0" dirty="0">
                <a:solidFill>
                  <a:schemeClr val="tx1"/>
                </a:solidFill>
              </a:rPr>
              <a:t>What are the power inequalities that lead to violence and harassment at work? </a:t>
            </a:r>
            <a:endParaRPr lang="en-US" b="0" dirty="0">
              <a:solidFill>
                <a:schemeClr val="tx1"/>
              </a:solidFill>
            </a:endParaRPr>
          </a:p>
        </p:txBody>
      </p:sp>
      <p:sp>
        <p:nvSpPr>
          <p:cNvPr id="4" name="Date Placeholder 3">
            <a:extLst>
              <a:ext uri="{FF2B5EF4-FFF2-40B4-BE49-F238E27FC236}">
                <a16:creationId xmlns:a16="http://schemas.microsoft.com/office/drawing/2014/main" id="{55F2A0E0-1E88-6943-8C00-365C523083A1}"/>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71B560C1-8D58-2C4C-8C98-247C873CAE1A}"/>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338841C1-6DCF-B84F-A352-6146931423C1}"/>
              </a:ext>
            </a:extLst>
          </p:cNvPr>
          <p:cNvSpPr>
            <a:spLocks noGrp="1"/>
          </p:cNvSpPr>
          <p:nvPr>
            <p:ph type="sldNum" sz="quarter" idx="12"/>
          </p:nvPr>
        </p:nvSpPr>
        <p:spPr/>
        <p:txBody>
          <a:bodyPr/>
          <a:lstStyle/>
          <a:p>
            <a:fld id="{856227C0-AD57-4F9B-BAE3-EEFB0D0EE427}" type="slidenum">
              <a:rPr lang="en-GB" smtClean="0"/>
              <a:t>10</a:t>
            </a:fld>
            <a:endParaRPr lang="en-GB"/>
          </a:p>
        </p:txBody>
      </p:sp>
    </p:spTree>
    <p:extLst>
      <p:ext uri="{BB962C8B-B14F-4D97-AF65-F5344CB8AC3E}">
        <p14:creationId xmlns:p14="http://schemas.microsoft.com/office/powerpoint/2010/main" val="1328829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What is the impact of violence and harassment in the world of work?</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289447"/>
            <a:ext cx="11210924" cy="3482975"/>
          </a:xfrm>
        </p:spPr>
        <p:txBody>
          <a:bodyPr/>
          <a:lstStyle/>
          <a:p>
            <a:pPr marL="0" lvl="2" indent="0">
              <a:buNone/>
            </a:pPr>
            <a:endParaRPr lang="en-GB" dirty="0"/>
          </a:p>
          <a:p>
            <a:pPr lvl="2"/>
            <a:r>
              <a:rPr lang="en-GB" dirty="0">
                <a:latin typeface="+mj-lt"/>
              </a:rPr>
              <a:t>On workers and their families?</a:t>
            </a:r>
          </a:p>
          <a:p>
            <a:pPr lvl="2"/>
            <a:endParaRPr lang="en-GB" dirty="0">
              <a:latin typeface="+mj-lt"/>
            </a:endParaRPr>
          </a:p>
          <a:p>
            <a:pPr lvl="2"/>
            <a:r>
              <a:rPr lang="en-AU" b="0" i="0" dirty="0">
                <a:effectLst/>
                <a:latin typeface="+mj-lt"/>
              </a:rPr>
              <a:t>On businesses and economies?</a:t>
            </a:r>
          </a:p>
          <a:p>
            <a:pPr lvl="2"/>
            <a:endParaRPr lang="en-AU" b="0" i="0" dirty="0">
              <a:effectLst/>
              <a:latin typeface="+mj-lt"/>
            </a:endParaRPr>
          </a:p>
          <a:p>
            <a:pPr lvl="2"/>
            <a:r>
              <a:rPr lang="en-AU" dirty="0">
                <a:latin typeface="+mj-lt"/>
              </a:rPr>
              <a:t>On society?</a:t>
            </a:r>
            <a:endParaRPr lang="en-US" dirty="0">
              <a:latin typeface="+mj-lt"/>
            </a:endParaRPr>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11</a:t>
            </a:fld>
            <a:endParaRPr lang="en-GB"/>
          </a:p>
        </p:txBody>
      </p:sp>
    </p:spTree>
    <p:extLst>
      <p:ext uri="{BB962C8B-B14F-4D97-AF65-F5344CB8AC3E}">
        <p14:creationId xmlns:p14="http://schemas.microsoft.com/office/powerpoint/2010/main" val="1594861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Why is Convention No. 190 needed?</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502957" y="1951830"/>
            <a:ext cx="11210924" cy="3482975"/>
          </a:xfrm>
        </p:spPr>
        <p:txBody>
          <a:bodyPr/>
          <a:lstStyle/>
          <a:p>
            <a:pPr marL="0" lvl="2" indent="0">
              <a:buNone/>
            </a:pPr>
            <a:endParaRPr lang="en-GB" sz="2000" dirty="0"/>
          </a:p>
          <a:p>
            <a:pPr lvl="2"/>
            <a:r>
              <a:rPr lang="en-AU" dirty="0"/>
              <a:t>Violence and harassment can constitute a human rights violation or abuse. </a:t>
            </a:r>
            <a:endParaRPr lang="en-GB" dirty="0"/>
          </a:p>
          <a:p>
            <a:pPr lvl="2"/>
            <a:r>
              <a:rPr lang="en-AU" dirty="0"/>
              <a:t>Violence and harassment can harm the health, dignity and wellbeing of everyone at work. ​</a:t>
            </a:r>
            <a:endParaRPr lang="en-GB" dirty="0"/>
          </a:p>
          <a:p>
            <a:pPr lvl="2"/>
            <a:r>
              <a:rPr lang="en-AU" dirty="0"/>
              <a:t>Violence and harassment threatens equal opportunities; is unacceptable and incompatible with decent work.</a:t>
            </a:r>
          </a:p>
          <a:p>
            <a:pPr lvl="2"/>
            <a:r>
              <a:rPr lang="en-AU" dirty="0"/>
              <a:t>It prevents persons, particularly women, from accessing, remaining and advancing in the labor market.​</a:t>
            </a:r>
          </a:p>
          <a:p>
            <a:pPr lvl="2"/>
            <a:r>
              <a:rPr lang="en-AU" dirty="0"/>
              <a:t>Working environments that are free from violence and harassment are more productive. ​</a:t>
            </a:r>
          </a:p>
          <a:p>
            <a:pPr lvl="2"/>
            <a:r>
              <a:rPr lang="en-AU" dirty="0"/>
              <a:t>Businesses that ensure the wellbeing of workers are more secure, in both social and financial terms.</a:t>
            </a:r>
          </a:p>
          <a:p>
            <a:pPr lvl="2"/>
            <a:endParaRPr lang="en-AU" sz="2000" dirty="0"/>
          </a:p>
          <a:p>
            <a:pPr lvl="2"/>
            <a:endParaRPr lang="en-AU" dirty="0"/>
          </a:p>
          <a:p>
            <a:pPr marL="332613" indent="-332613" defTabSz="886968">
              <a:spcBef>
                <a:spcPts val="900"/>
              </a:spcBef>
              <a:buSzPct val="100000"/>
              <a:buFont typeface="Arial"/>
              <a:buChar char="•"/>
              <a:defRPr sz="2134">
                <a:solidFill>
                  <a:srgbClr val="240050"/>
                </a:solidFill>
                <a:latin typeface="Overpass Regular"/>
                <a:ea typeface="Overpass Regular"/>
                <a:cs typeface="Overpass Regular"/>
                <a:sym typeface="Overpass Regular"/>
              </a:defRPr>
            </a:pPr>
            <a:endParaRPr lang="en-AU" sz="2000"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12</a:t>
            </a:fld>
            <a:endParaRPr lang="en-GB"/>
          </a:p>
        </p:txBody>
      </p:sp>
      <p:sp>
        <p:nvSpPr>
          <p:cNvPr id="7" name="Rechteck 2">
            <a:extLst>
              <a:ext uri="{FF2B5EF4-FFF2-40B4-BE49-F238E27FC236}">
                <a16:creationId xmlns:a16="http://schemas.microsoft.com/office/drawing/2014/main" id="{663C31AE-7A89-B548-B5BA-5BEC3A300D5E}"/>
              </a:ext>
            </a:extLst>
          </p:cNvPr>
          <p:cNvSpPr/>
          <p:nvPr/>
        </p:nvSpPr>
        <p:spPr>
          <a:xfrm>
            <a:off x="430873" y="5540376"/>
            <a:ext cx="11346875" cy="448919"/>
          </a:xfrm>
          <a:prstGeom prst="rect">
            <a:avLst/>
          </a:prstGeom>
          <a:solidFill>
            <a:srgbClr val="22005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2200">
                <a:solidFill>
                  <a:srgbClr val="FFFFFF"/>
                </a:solidFill>
                <a:latin typeface="Overpass Regular"/>
                <a:ea typeface="Overpass Regular"/>
                <a:cs typeface="Overpass Regular"/>
                <a:sym typeface="Overpass Regular"/>
              </a:defRPr>
            </a:pPr>
            <a:r>
              <a:rPr dirty="0"/>
              <a:t>​</a:t>
            </a:r>
            <a:r>
              <a:rPr dirty="0">
                <a:latin typeface="Overpass Bold"/>
                <a:ea typeface="Overpass Bold"/>
                <a:cs typeface="Overpass Bold"/>
                <a:sym typeface="Overpass Bold"/>
              </a:rPr>
              <a:t>A world of work that is free from violence and harassment is better for everyone.​</a:t>
            </a:r>
          </a:p>
        </p:txBody>
      </p:sp>
    </p:spTree>
    <p:extLst>
      <p:ext uri="{BB962C8B-B14F-4D97-AF65-F5344CB8AC3E}">
        <p14:creationId xmlns:p14="http://schemas.microsoft.com/office/powerpoint/2010/main" val="29612685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Why is Convention No. 190 needed?</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143195"/>
            <a:ext cx="11210924" cy="3482975"/>
          </a:xfrm>
        </p:spPr>
        <p:txBody>
          <a:bodyPr/>
          <a:lstStyle/>
          <a:p>
            <a:pPr lvl="2"/>
            <a:r>
              <a:rPr lang="en-AU" b="0" i="0" dirty="0">
                <a:solidFill>
                  <a:srgbClr val="230050"/>
                </a:solidFill>
                <a:effectLst/>
              </a:rPr>
              <a:t>Some international labour standards refer directly to various manifestations of violence and harassment in the world of work, and others have been considered by the ILO CEACR to cover certain manifestations of violence and harassment.</a:t>
            </a:r>
          </a:p>
          <a:p>
            <a:pPr lvl="2"/>
            <a:endParaRPr lang="en-AU" b="0" i="0" dirty="0">
              <a:solidFill>
                <a:srgbClr val="230050"/>
              </a:solidFill>
              <a:effectLst/>
            </a:endParaRPr>
          </a:p>
          <a:p>
            <a:pPr lvl="2"/>
            <a:r>
              <a:rPr lang="en-AU" b="0" i="0" dirty="0">
                <a:solidFill>
                  <a:srgbClr val="230050"/>
                </a:solidFill>
                <a:effectLst/>
              </a:rPr>
              <a:t>ILO instruments relating to </a:t>
            </a:r>
            <a:r>
              <a:rPr lang="en-AU" i="0" dirty="0">
                <a:solidFill>
                  <a:srgbClr val="230050"/>
                </a:solidFill>
                <a:effectLst/>
              </a:rPr>
              <a:t>occupational safety and health (OSH)  </a:t>
            </a:r>
            <a:r>
              <a:rPr lang="en-AU" b="0" i="0" dirty="0">
                <a:solidFill>
                  <a:srgbClr val="230050"/>
                </a:solidFill>
                <a:effectLst/>
              </a:rPr>
              <a:t>set out to protect workers’ safety and health, including from the risk of violence and harassment.</a:t>
            </a:r>
          </a:p>
          <a:p>
            <a:pPr lvl="2"/>
            <a:endParaRPr lang="en-AU" b="0" i="0" dirty="0">
              <a:solidFill>
                <a:srgbClr val="230050"/>
              </a:solidFill>
              <a:effectLst/>
            </a:endParaRPr>
          </a:p>
          <a:p>
            <a:pPr lvl="2"/>
            <a:r>
              <a:rPr lang="en-AU" b="0" i="0" dirty="0">
                <a:solidFill>
                  <a:srgbClr val="230050"/>
                </a:solidFill>
                <a:effectLst/>
              </a:rPr>
              <a:t>However, ILS cover the issue in a fragmented manner, protecting only certain groups and only from certain manifestations of violent and harassing behaviours.</a:t>
            </a:r>
          </a:p>
          <a:p>
            <a:pPr lvl="2"/>
            <a:endParaRPr lang="en-AU" b="0" i="0" dirty="0">
              <a:solidFill>
                <a:srgbClr val="230050"/>
              </a:solidFill>
              <a:effectLst/>
            </a:endParaRPr>
          </a:p>
          <a:p>
            <a:pPr lvl="2"/>
            <a:r>
              <a:rPr lang="en-AU" dirty="0">
                <a:solidFill>
                  <a:srgbClr val="230050"/>
                </a:solidFill>
              </a:rPr>
              <a:t>There was a need for a </a:t>
            </a:r>
            <a:r>
              <a:rPr lang="en-AU" b="1" dirty="0">
                <a:solidFill>
                  <a:srgbClr val="230050"/>
                </a:solidFill>
              </a:rPr>
              <a:t>c</a:t>
            </a:r>
            <a:r>
              <a:rPr lang="en-AU" b="1" i="0" dirty="0">
                <a:solidFill>
                  <a:srgbClr val="230050"/>
                </a:solidFill>
                <a:effectLst/>
              </a:rPr>
              <a:t>omprehensive instrument that could cover all instances of violence and harassment for all workers and other persons in the world of work.</a:t>
            </a:r>
            <a:endParaRPr lang="en-US" b="1"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13</a:t>
            </a:fld>
            <a:endParaRPr lang="en-GB"/>
          </a:p>
        </p:txBody>
      </p:sp>
    </p:spTree>
    <p:extLst>
      <p:ext uri="{BB962C8B-B14F-4D97-AF65-F5344CB8AC3E}">
        <p14:creationId xmlns:p14="http://schemas.microsoft.com/office/powerpoint/2010/main" val="2107854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Inhaltsplatzhalter 3"/>
          <p:cNvSpPr txBox="1"/>
          <p:nvPr/>
        </p:nvSpPr>
        <p:spPr>
          <a:xfrm>
            <a:off x="459971" y="6369756"/>
            <a:ext cx="4795653" cy="3235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90000"/>
              </a:lnSpc>
              <a:spcBef>
                <a:spcPts val="1000"/>
              </a:spcBef>
              <a:defRPr sz="1400">
                <a:solidFill>
                  <a:srgbClr val="240050"/>
                </a:solidFill>
                <a:latin typeface="Overpass Light"/>
                <a:ea typeface="Overpass Light"/>
                <a:cs typeface="Overpass Light"/>
                <a:sym typeface="Overpass Light"/>
              </a:defRPr>
            </a:lvl1pPr>
          </a:lstStyle>
          <a:p>
            <a:r>
              <a:t>International Labour Organization (ILO) | C190</a:t>
            </a:r>
          </a:p>
        </p:txBody>
      </p:sp>
      <p:pic>
        <p:nvPicPr>
          <p:cNvPr id="169" name="Grafik 2" descr="Grafik 2"/>
          <p:cNvPicPr>
            <a:picLocks noChangeAspect="1"/>
          </p:cNvPicPr>
          <p:nvPr/>
        </p:nvPicPr>
        <p:blipFill>
          <a:blip r:embed="rId2"/>
          <a:srcRect t="3883"/>
          <a:stretch>
            <a:fillRect/>
          </a:stretch>
        </p:blipFill>
        <p:spPr>
          <a:xfrm>
            <a:off x="1478991" y="-2"/>
            <a:ext cx="10713010" cy="6858002"/>
          </a:xfrm>
          <a:prstGeom prst="rect">
            <a:avLst/>
          </a:prstGeom>
          <a:ln w="12700">
            <a:miter lim="400000"/>
          </a:ln>
        </p:spPr>
      </p:pic>
      <p:pic>
        <p:nvPicPr>
          <p:cNvPr id="170" name="Grafik 14" descr="Grafik 14"/>
          <p:cNvPicPr>
            <a:picLocks noChangeAspect="1"/>
          </p:cNvPicPr>
          <p:nvPr/>
        </p:nvPicPr>
        <p:blipFill>
          <a:blip r:embed="rId3"/>
          <a:stretch>
            <a:fillRect/>
          </a:stretch>
        </p:blipFill>
        <p:spPr>
          <a:xfrm>
            <a:off x="11064299" y="5500913"/>
            <a:ext cx="895473" cy="1019630"/>
          </a:xfrm>
          <a:prstGeom prst="rect">
            <a:avLst/>
          </a:prstGeom>
          <a:ln w="12700">
            <a:miter lim="400000"/>
          </a:ln>
        </p:spPr>
      </p:pic>
      <p:sp>
        <p:nvSpPr>
          <p:cNvPr id="171" name="Rechteck 15"/>
          <p:cNvSpPr/>
          <p:nvPr/>
        </p:nvSpPr>
        <p:spPr>
          <a:xfrm>
            <a:off x="-1" y="-1"/>
            <a:ext cx="5301345" cy="6858001"/>
          </a:xfrm>
          <a:prstGeom prst="rect">
            <a:avLst/>
          </a:prstGeom>
          <a:solidFill>
            <a:srgbClr val="220050"/>
          </a:solidFill>
          <a:ln w="12700">
            <a:solidFill>
              <a:srgbClr val="32538F"/>
            </a:solidFill>
            <a:miter/>
          </a:ln>
        </p:spPr>
        <p:txBody>
          <a:bodyPr lIns="45719" rIns="45719" anchor="ctr"/>
          <a:lstStyle/>
          <a:p>
            <a:pPr algn="ctr">
              <a:defRPr>
                <a:solidFill>
                  <a:srgbClr val="FFFFFF"/>
                </a:solidFill>
              </a:defRPr>
            </a:pPr>
            <a:endParaRPr/>
          </a:p>
        </p:txBody>
      </p:sp>
      <p:sp>
        <p:nvSpPr>
          <p:cNvPr id="172" name="Rechtwinkliges Dreieck 16"/>
          <p:cNvSpPr/>
          <p:nvPr/>
        </p:nvSpPr>
        <p:spPr>
          <a:xfrm>
            <a:off x="-16033" y="4252686"/>
            <a:ext cx="2873831" cy="260531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F83E4B"/>
          </a:solidFill>
          <a:ln w="12700">
            <a:miter lim="400000"/>
          </a:ln>
        </p:spPr>
        <p:txBody>
          <a:bodyPr lIns="45719" rIns="45719" anchor="ctr"/>
          <a:lstStyle/>
          <a:p>
            <a:pPr algn="ctr">
              <a:defRPr>
                <a:solidFill>
                  <a:srgbClr val="FFFFFF"/>
                </a:solidFill>
              </a:defRPr>
            </a:pPr>
            <a:endParaRPr/>
          </a:p>
        </p:txBody>
      </p:sp>
      <p:sp>
        <p:nvSpPr>
          <p:cNvPr id="173" name="Textfeld 5"/>
          <p:cNvSpPr txBox="1"/>
          <p:nvPr/>
        </p:nvSpPr>
        <p:spPr>
          <a:xfrm>
            <a:off x="360001" y="179821"/>
            <a:ext cx="4581342" cy="59581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b">
            <a:spAutoFit/>
          </a:bodyPr>
          <a:lstStyle/>
          <a:p>
            <a:pPr>
              <a:spcBef>
                <a:spcPts val="1000"/>
              </a:spcBef>
              <a:defRPr sz="2400">
                <a:solidFill>
                  <a:srgbClr val="FFFFFF"/>
                </a:solidFill>
                <a:latin typeface="Overpass Bold"/>
                <a:ea typeface="Overpass Bold"/>
                <a:cs typeface="Overpass Bold"/>
                <a:sym typeface="Overpass Bold"/>
              </a:defRPr>
            </a:pPr>
            <a:r>
              <a:t>“For the first time, the right to a world of work free from violence and harassment has been articulated in an international treaty. For the first time, there is a clear and common framework to prevent and address violence and harassment, based on an inclusive, integrated and gender-responsive approach.”​</a:t>
            </a:r>
            <a:br/>
            <a:br/>
            <a:r>
              <a:rPr sz="2200" i="1">
                <a:latin typeface="Overpass Light"/>
                <a:ea typeface="Overpass Light"/>
                <a:cs typeface="Overpass Light"/>
                <a:sym typeface="Overpass Light"/>
              </a:rPr>
              <a:t>Guy Ryder</a:t>
            </a:r>
            <a:br>
              <a:rPr sz="2200" i="1">
                <a:latin typeface="Overpass Light"/>
                <a:ea typeface="Overpass Light"/>
                <a:cs typeface="Overpass Light"/>
                <a:sym typeface="Overpass Light"/>
              </a:rPr>
            </a:br>
            <a:r>
              <a:rPr sz="2200" i="1">
                <a:latin typeface="Overpass Light"/>
                <a:ea typeface="Overpass Light"/>
                <a:cs typeface="Overpass Light"/>
                <a:sym typeface="Overpass Light"/>
              </a:rPr>
              <a:t>ILO Director-General​</a:t>
            </a:r>
          </a:p>
        </p:txBody>
      </p:sp>
      <p:pic>
        <p:nvPicPr>
          <p:cNvPr id="174" name="Grafik 8" descr="Grafik 8"/>
          <p:cNvPicPr>
            <a:picLocks noChangeAspect="1"/>
          </p:cNvPicPr>
          <p:nvPr/>
        </p:nvPicPr>
        <p:blipFill>
          <a:blip r:embed="rId4"/>
          <a:stretch>
            <a:fillRect/>
          </a:stretch>
        </p:blipFill>
        <p:spPr>
          <a:xfrm>
            <a:off x="434518" y="346530"/>
            <a:ext cx="1511301" cy="546101"/>
          </a:xfrm>
          <a:prstGeom prst="rect">
            <a:avLst/>
          </a:prstGeom>
          <a:ln w="12700">
            <a:miter lim="400000"/>
          </a:ln>
        </p:spPr>
      </p:pic>
      <p:sp>
        <p:nvSpPr>
          <p:cNvPr id="175" name="Dreieck 9"/>
          <p:cNvSpPr/>
          <p:nvPr/>
        </p:nvSpPr>
        <p:spPr>
          <a:xfrm rot="5400000">
            <a:off x="7230178" y="5313510"/>
            <a:ext cx="495473" cy="431649"/>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176" name="Dreieck 10"/>
          <p:cNvSpPr/>
          <p:nvPr/>
        </p:nvSpPr>
        <p:spPr>
          <a:xfrm rot="5400000">
            <a:off x="6593184" y="6103997"/>
            <a:ext cx="610103" cy="531513"/>
          </a:xfrm>
          <a:prstGeom prst="triangle">
            <a:avLst/>
          </a:prstGeom>
          <a:solidFill>
            <a:srgbClr val="FFFFFF"/>
          </a:solidFill>
          <a:ln w="12700">
            <a:miter lim="400000"/>
          </a:ln>
        </p:spPr>
        <p:txBody>
          <a:bodyPr lIns="45719" rIns="45719" anchor="ctr"/>
          <a:lstStyle/>
          <a:p>
            <a:pPr algn="ctr">
              <a:defRPr>
                <a:solidFill>
                  <a:srgbClr val="FFFFFF"/>
                </a:solidFill>
              </a:defRPr>
            </a:pPr>
            <a:endParaRPr/>
          </a:p>
        </p:txBody>
      </p:sp>
      <p:sp>
        <p:nvSpPr>
          <p:cNvPr id="177" name="Dreieck 11"/>
          <p:cNvSpPr/>
          <p:nvPr/>
        </p:nvSpPr>
        <p:spPr>
          <a:xfrm rot="5400000">
            <a:off x="8208200" y="5487721"/>
            <a:ext cx="1087354" cy="947285"/>
          </a:xfrm>
          <a:prstGeom prst="triangle">
            <a:avLst/>
          </a:prstGeom>
          <a:solidFill>
            <a:srgbClr val="1F2DBF"/>
          </a:solidFill>
          <a:ln w="12700">
            <a:miter lim="400000"/>
          </a:ln>
        </p:spPr>
        <p:txBody>
          <a:bodyPr lIns="45719" rIns="45719" anchor="ctr"/>
          <a:lstStyle/>
          <a:p>
            <a:pPr algn="ctr">
              <a:defRPr>
                <a:solidFill>
                  <a:srgbClr val="FFFFFF"/>
                </a:solidFill>
              </a:defRPr>
            </a:pPr>
            <a:endParaRPr/>
          </a:p>
        </p:txBody>
      </p:sp>
      <p:sp>
        <p:nvSpPr>
          <p:cNvPr id="178" name="Dreieck 12"/>
          <p:cNvSpPr/>
          <p:nvPr/>
        </p:nvSpPr>
        <p:spPr>
          <a:xfrm rot="5400000">
            <a:off x="9502129" y="5242972"/>
            <a:ext cx="610103" cy="531513"/>
          </a:xfrm>
          <a:prstGeom prst="triangle">
            <a:avLst/>
          </a:prstGeom>
          <a:solidFill>
            <a:srgbClr val="FFFFFF"/>
          </a:solidFill>
          <a:ln w="12700">
            <a:miter lim="400000"/>
          </a:ln>
        </p:spPr>
        <p:txBody>
          <a:bodyPr lIns="45719" rIns="45719" anchor="ctr"/>
          <a:lstStyle/>
          <a:p>
            <a:pPr algn="ctr">
              <a:defRPr>
                <a:solidFill>
                  <a:srgbClr val="FFFFFF"/>
                </a:solidFill>
              </a:defRPr>
            </a:pPr>
            <a:endParaRPr/>
          </a:p>
        </p:txBody>
      </p:sp>
      <p:sp>
        <p:nvSpPr>
          <p:cNvPr id="179" name="Dreieck 13"/>
          <p:cNvSpPr/>
          <p:nvPr/>
        </p:nvSpPr>
        <p:spPr>
          <a:xfrm rot="5400000">
            <a:off x="10041023" y="6189561"/>
            <a:ext cx="495473" cy="431649"/>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 name="Grafik 9" descr="Grafik 9"/>
          <p:cNvPicPr>
            <a:picLocks noChangeAspect="1"/>
          </p:cNvPicPr>
          <p:nvPr/>
        </p:nvPicPr>
        <p:blipFill>
          <a:blip r:embed="rId2"/>
          <a:srcRect r="8829"/>
          <a:stretch>
            <a:fillRect/>
          </a:stretch>
        </p:blipFill>
        <p:spPr>
          <a:xfrm>
            <a:off x="2494808" y="-2"/>
            <a:ext cx="9697192" cy="6858001"/>
          </a:xfrm>
          <a:prstGeom prst="rect">
            <a:avLst/>
          </a:prstGeom>
          <a:ln w="12700">
            <a:miter lim="400000"/>
          </a:ln>
        </p:spPr>
      </p:pic>
      <p:pic>
        <p:nvPicPr>
          <p:cNvPr id="182" name="Grafik 14" descr="Grafik 14"/>
          <p:cNvPicPr>
            <a:picLocks noChangeAspect="1"/>
          </p:cNvPicPr>
          <p:nvPr/>
        </p:nvPicPr>
        <p:blipFill>
          <a:blip r:embed="rId3"/>
          <a:stretch>
            <a:fillRect/>
          </a:stretch>
        </p:blipFill>
        <p:spPr>
          <a:xfrm>
            <a:off x="11064299" y="5500913"/>
            <a:ext cx="895473" cy="1019630"/>
          </a:xfrm>
          <a:prstGeom prst="rect">
            <a:avLst/>
          </a:prstGeom>
          <a:ln w="12700">
            <a:miter lim="400000"/>
          </a:ln>
        </p:spPr>
      </p:pic>
      <p:sp>
        <p:nvSpPr>
          <p:cNvPr id="183" name="Inhaltsplatzhalter 3"/>
          <p:cNvSpPr txBox="1"/>
          <p:nvPr/>
        </p:nvSpPr>
        <p:spPr>
          <a:xfrm>
            <a:off x="459971" y="6369756"/>
            <a:ext cx="4795653" cy="3235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90000"/>
              </a:lnSpc>
              <a:spcBef>
                <a:spcPts val="1000"/>
              </a:spcBef>
              <a:defRPr sz="1400">
                <a:solidFill>
                  <a:srgbClr val="240050"/>
                </a:solidFill>
                <a:latin typeface="Overpass Light"/>
                <a:ea typeface="Overpass Light"/>
                <a:cs typeface="Overpass Light"/>
                <a:sym typeface="Overpass Light"/>
              </a:defRPr>
            </a:lvl1pPr>
          </a:lstStyle>
          <a:p>
            <a:r>
              <a:t>International Labour Organization (ILO) | C190</a:t>
            </a:r>
          </a:p>
        </p:txBody>
      </p:sp>
      <p:sp>
        <p:nvSpPr>
          <p:cNvPr id="184" name="Rechteck 15"/>
          <p:cNvSpPr/>
          <p:nvPr/>
        </p:nvSpPr>
        <p:spPr>
          <a:xfrm>
            <a:off x="-1" y="-1"/>
            <a:ext cx="5301345" cy="6858001"/>
          </a:xfrm>
          <a:prstGeom prst="rect">
            <a:avLst/>
          </a:prstGeom>
          <a:solidFill>
            <a:srgbClr val="220050"/>
          </a:solidFill>
          <a:ln w="12700">
            <a:solidFill>
              <a:srgbClr val="32538F"/>
            </a:solidFill>
            <a:miter/>
          </a:ln>
        </p:spPr>
        <p:txBody>
          <a:bodyPr lIns="45719" rIns="45719" anchor="b"/>
          <a:lstStyle/>
          <a:p>
            <a:pPr algn="ctr">
              <a:defRPr>
                <a:solidFill>
                  <a:srgbClr val="FFFFFF"/>
                </a:solidFill>
              </a:defRPr>
            </a:pPr>
            <a:endParaRPr/>
          </a:p>
        </p:txBody>
      </p:sp>
      <p:sp>
        <p:nvSpPr>
          <p:cNvPr id="185" name="Rechtwinkliges Dreieck 16"/>
          <p:cNvSpPr/>
          <p:nvPr/>
        </p:nvSpPr>
        <p:spPr>
          <a:xfrm>
            <a:off x="-16033" y="4252686"/>
            <a:ext cx="2873831" cy="260531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21600"/>
                </a:lnTo>
                <a:lnTo>
                  <a:pt x="0" y="0"/>
                </a:lnTo>
                <a:close/>
              </a:path>
            </a:pathLst>
          </a:custGeom>
          <a:solidFill>
            <a:srgbClr val="F83E4B"/>
          </a:solidFill>
          <a:ln w="12700">
            <a:miter lim="400000"/>
          </a:ln>
        </p:spPr>
        <p:txBody>
          <a:bodyPr lIns="45719" rIns="45719" anchor="ctr"/>
          <a:lstStyle/>
          <a:p>
            <a:pPr algn="ctr">
              <a:defRPr>
                <a:solidFill>
                  <a:srgbClr val="FFFFFF"/>
                </a:solidFill>
              </a:defRPr>
            </a:pPr>
            <a:endParaRPr/>
          </a:p>
        </p:txBody>
      </p:sp>
      <p:pic>
        <p:nvPicPr>
          <p:cNvPr id="186" name="Grafik 8" descr="Grafik 8"/>
          <p:cNvPicPr>
            <a:picLocks noChangeAspect="1"/>
          </p:cNvPicPr>
          <p:nvPr/>
        </p:nvPicPr>
        <p:blipFill>
          <a:blip r:embed="rId4"/>
          <a:stretch>
            <a:fillRect/>
          </a:stretch>
        </p:blipFill>
        <p:spPr>
          <a:xfrm>
            <a:off x="434518" y="346530"/>
            <a:ext cx="1511301" cy="546101"/>
          </a:xfrm>
          <a:prstGeom prst="rect">
            <a:avLst/>
          </a:prstGeom>
          <a:ln w="12700">
            <a:miter lim="400000"/>
          </a:ln>
        </p:spPr>
      </p:pic>
      <p:sp>
        <p:nvSpPr>
          <p:cNvPr id="187" name="Rechteck 1"/>
          <p:cNvSpPr txBox="1"/>
          <p:nvPr/>
        </p:nvSpPr>
        <p:spPr>
          <a:xfrm>
            <a:off x="343967" y="-796118"/>
            <a:ext cx="4581346" cy="77302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spAutoFit/>
          </a:bodyPr>
          <a:lstStyle/>
          <a:p>
            <a:pPr>
              <a:spcBef>
                <a:spcPts val="1000"/>
              </a:spcBef>
              <a:defRPr sz="2400">
                <a:solidFill>
                  <a:srgbClr val="FFFFFF"/>
                </a:solidFill>
                <a:latin typeface="Overpass Regular"/>
                <a:ea typeface="Overpass Regular"/>
                <a:cs typeface="Overpass Regular"/>
                <a:sym typeface="Overpass Regular"/>
              </a:defRPr>
            </a:pPr>
            <a:endParaRPr/>
          </a:p>
          <a:p>
            <a:pPr>
              <a:spcBef>
                <a:spcPts val="1000"/>
              </a:spcBef>
              <a:defRPr sz="2400">
                <a:solidFill>
                  <a:srgbClr val="FFFFFF"/>
                </a:solidFill>
                <a:latin typeface="Overpass Regular"/>
                <a:ea typeface="Overpass Regular"/>
                <a:cs typeface="Overpass Regular"/>
                <a:sym typeface="Overpass Regular"/>
              </a:defRPr>
            </a:pPr>
            <a:endParaRPr/>
          </a:p>
          <a:p>
            <a:pPr>
              <a:spcBef>
                <a:spcPts val="1000"/>
              </a:spcBef>
              <a:defRPr sz="2400">
                <a:solidFill>
                  <a:srgbClr val="FFFFFF"/>
                </a:solidFill>
                <a:latin typeface="Overpass Regular"/>
                <a:ea typeface="Overpass Regular"/>
                <a:cs typeface="Overpass Regular"/>
                <a:sym typeface="Overpass Regular"/>
              </a:defRPr>
            </a:pPr>
            <a:endParaRPr/>
          </a:p>
          <a:p>
            <a:pPr>
              <a:spcBef>
                <a:spcPts val="1000"/>
              </a:spcBef>
              <a:defRPr sz="2400">
                <a:solidFill>
                  <a:srgbClr val="FFFFFF"/>
                </a:solidFill>
                <a:latin typeface="Overpass Bold"/>
                <a:ea typeface="Overpass Bold"/>
                <a:cs typeface="Overpass Bold"/>
                <a:sym typeface="Overpass Bold"/>
              </a:defRPr>
            </a:pPr>
            <a:r>
              <a:t>“The ratification of C190, and its effective implementation along with R 206, will provide every worker the right to a world of work free from violence and harassment. Whatever the form of their contractual relationship, whether they work in the formal or informal economy, or in a rural or urban setting.”</a:t>
            </a:r>
          </a:p>
          <a:p>
            <a:pPr>
              <a:spcBef>
                <a:spcPts val="1000"/>
              </a:spcBef>
              <a:defRPr sz="2000" i="1">
                <a:solidFill>
                  <a:srgbClr val="FFFFFF"/>
                </a:solidFill>
                <a:latin typeface="Overpass Light"/>
                <a:ea typeface="Overpass Light"/>
                <a:cs typeface="Overpass Light"/>
                <a:sym typeface="Overpass Light"/>
              </a:defRPr>
            </a:pPr>
            <a:r>
              <a:t>Sharan Burrow</a:t>
            </a:r>
            <a:br/>
            <a:r>
              <a:t>General Secretary</a:t>
            </a:r>
            <a:br/>
            <a:r>
              <a:t>International Trade Union Confederation</a:t>
            </a:r>
          </a:p>
        </p:txBody>
      </p:sp>
      <p:pic>
        <p:nvPicPr>
          <p:cNvPr id="188" name="Grafik 10" descr="Grafik 10"/>
          <p:cNvPicPr>
            <a:picLocks noChangeAspect="1"/>
          </p:cNvPicPr>
          <p:nvPr/>
        </p:nvPicPr>
        <p:blipFill>
          <a:blip r:embed="rId5"/>
          <a:stretch>
            <a:fillRect/>
          </a:stretch>
        </p:blipFill>
        <p:spPr>
          <a:xfrm>
            <a:off x="4282440" y="346530"/>
            <a:ext cx="544857" cy="634109"/>
          </a:xfrm>
          <a:prstGeom prst="rect">
            <a:avLst/>
          </a:prstGeom>
          <a:ln w="12700">
            <a:miter lim="400000"/>
          </a:ln>
        </p:spPr>
      </p:pic>
      <p:sp>
        <p:nvSpPr>
          <p:cNvPr id="189" name="Dreieck 11"/>
          <p:cNvSpPr/>
          <p:nvPr/>
        </p:nvSpPr>
        <p:spPr>
          <a:xfrm rot="5400000">
            <a:off x="7230178" y="5313510"/>
            <a:ext cx="495473" cy="431649"/>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190" name="Dreieck 12"/>
          <p:cNvSpPr/>
          <p:nvPr/>
        </p:nvSpPr>
        <p:spPr>
          <a:xfrm rot="5400000">
            <a:off x="6593184" y="6103997"/>
            <a:ext cx="610103" cy="531513"/>
          </a:xfrm>
          <a:prstGeom prst="triangle">
            <a:avLst/>
          </a:prstGeom>
          <a:solidFill>
            <a:srgbClr val="FFFFFF"/>
          </a:solidFill>
          <a:ln w="12700">
            <a:miter lim="400000"/>
          </a:ln>
        </p:spPr>
        <p:txBody>
          <a:bodyPr lIns="45719" rIns="45719" anchor="ctr"/>
          <a:lstStyle/>
          <a:p>
            <a:pPr algn="ctr">
              <a:defRPr>
                <a:solidFill>
                  <a:srgbClr val="FFFFFF"/>
                </a:solidFill>
              </a:defRPr>
            </a:pPr>
            <a:endParaRPr/>
          </a:p>
        </p:txBody>
      </p:sp>
      <p:sp>
        <p:nvSpPr>
          <p:cNvPr id="191" name="Dreieck 13"/>
          <p:cNvSpPr/>
          <p:nvPr/>
        </p:nvSpPr>
        <p:spPr>
          <a:xfrm rot="5400000">
            <a:off x="8208200" y="5487721"/>
            <a:ext cx="1087354" cy="947285"/>
          </a:xfrm>
          <a:prstGeom prst="triangle">
            <a:avLst/>
          </a:prstGeom>
          <a:solidFill>
            <a:srgbClr val="1F2DBF"/>
          </a:solidFill>
          <a:ln w="12700">
            <a:miter lim="400000"/>
          </a:ln>
        </p:spPr>
        <p:txBody>
          <a:bodyPr lIns="45719" rIns="45719" anchor="ctr"/>
          <a:lstStyle/>
          <a:p>
            <a:pPr algn="ctr">
              <a:defRPr>
                <a:solidFill>
                  <a:srgbClr val="FFFFFF"/>
                </a:solidFill>
              </a:defRPr>
            </a:pPr>
            <a:endParaRPr/>
          </a:p>
        </p:txBody>
      </p:sp>
      <p:sp>
        <p:nvSpPr>
          <p:cNvPr id="192" name="Dreieck 17"/>
          <p:cNvSpPr/>
          <p:nvPr/>
        </p:nvSpPr>
        <p:spPr>
          <a:xfrm rot="5400000">
            <a:off x="9502129" y="5242972"/>
            <a:ext cx="610103" cy="531513"/>
          </a:xfrm>
          <a:prstGeom prst="triangle">
            <a:avLst/>
          </a:prstGeom>
          <a:solidFill>
            <a:srgbClr val="FFFFFF"/>
          </a:solidFill>
          <a:ln w="12700">
            <a:miter lim="400000"/>
          </a:ln>
        </p:spPr>
        <p:txBody>
          <a:bodyPr lIns="45719" rIns="45719" anchor="ctr"/>
          <a:lstStyle/>
          <a:p>
            <a:pPr algn="ctr">
              <a:defRPr>
                <a:solidFill>
                  <a:srgbClr val="FFFFFF"/>
                </a:solidFill>
              </a:defRPr>
            </a:pPr>
            <a:endParaRPr/>
          </a:p>
        </p:txBody>
      </p:sp>
      <p:sp>
        <p:nvSpPr>
          <p:cNvPr id="193" name="Dreieck 18"/>
          <p:cNvSpPr/>
          <p:nvPr/>
        </p:nvSpPr>
        <p:spPr>
          <a:xfrm rot="5400000">
            <a:off x="10041023" y="6189561"/>
            <a:ext cx="495473" cy="431649"/>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6FBF3-AC50-6F46-9D58-37CB41DA88F2}"/>
              </a:ext>
            </a:extLst>
          </p:cNvPr>
          <p:cNvSpPr>
            <a:spLocks noGrp="1"/>
          </p:cNvSpPr>
          <p:nvPr>
            <p:ph type="title"/>
          </p:nvPr>
        </p:nvSpPr>
        <p:spPr/>
        <p:txBody>
          <a:bodyPr/>
          <a:lstStyle/>
          <a:p>
            <a:r>
              <a:rPr lang="en-US" dirty="0"/>
              <a:t>Ratification of Convention 190 – All regions</a:t>
            </a:r>
          </a:p>
        </p:txBody>
      </p:sp>
      <p:graphicFrame>
        <p:nvGraphicFramePr>
          <p:cNvPr id="7" name="Table 7">
            <a:extLst>
              <a:ext uri="{FF2B5EF4-FFF2-40B4-BE49-F238E27FC236}">
                <a16:creationId xmlns:a16="http://schemas.microsoft.com/office/drawing/2014/main" id="{9E3EED63-4A6B-0446-AB96-4A7AA4358160}"/>
              </a:ext>
            </a:extLst>
          </p:cNvPr>
          <p:cNvGraphicFramePr>
            <a:graphicFrameLocks noGrp="1"/>
          </p:cNvGraphicFramePr>
          <p:nvPr>
            <p:ph idx="1"/>
          </p:nvPr>
        </p:nvGraphicFramePr>
        <p:xfrm>
          <a:off x="560955" y="1769476"/>
          <a:ext cx="11070090" cy="4510160"/>
        </p:xfrm>
        <a:graphic>
          <a:graphicData uri="http://schemas.openxmlformats.org/drawingml/2006/table">
            <a:tbl>
              <a:tblPr firstRow="1" bandRow="1">
                <a:tableStyleId>{5C22544A-7EE6-4342-B048-85BDC9FD1C3A}</a:tableStyleId>
              </a:tblPr>
              <a:tblGrid>
                <a:gridCol w="2214018">
                  <a:extLst>
                    <a:ext uri="{9D8B030D-6E8A-4147-A177-3AD203B41FA5}">
                      <a16:colId xmlns:a16="http://schemas.microsoft.com/office/drawing/2014/main" val="3891878392"/>
                    </a:ext>
                  </a:extLst>
                </a:gridCol>
                <a:gridCol w="2214018">
                  <a:extLst>
                    <a:ext uri="{9D8B030D-6E8A-4147-A177-3AD203B41FA5}">
                      <a16:colId xmlns:a16="http://schemas.microsoft.com/office/drawing/2014/main" val="2852877065"/>
                    </a:ext>
                  </a:extLst>
                </a:gridCol>
                <a:gridCol w="2214018">
                  <a:extLst>
                    <a:ext uri="{9D8B030D-6E8A-4147-A177-3AD203B41FA5}">
                      <a16:colId xmlns:a16="http://schemas.microsoft.com/office/drawing/2014/main" val="1001822367"/>
                    </a:ext>
                  </a:extLst>
                </a:gridCol>
                <a:gridCol w="2214018">
                  <a:extLst>
                    <a:ext uri="{9D8B030D-6E8A-4147-A177-3AD203B41FA5}">
                      <a16:colId xmlns:a16="http://schemas.microsoft.com/office/drawing/2014/main" val="300838119"/>
                    </a:ext>
                  </a:extLst>
                </a:gridCol>
                <a:gridCol w="2214018">
                  <a:extLst>
                    <a:ext uri="{9D8B030D-6E8A-4147-A177-3AD203B41FA5}">
                      <a16:colId xmlns:a16="http://schemas.microsoft.com/office/drawing/2014/main" val="2429365105"/>
                    </a:ext>
                  </a:extLst>
                </a:gridCol>
              </a:tblGrid>
              <a:tr h="504873">
                <a:tc>
                  <a:txBody>
                    <a:bodyPr/>
                    <a:lstStyle/>
                    <a:p>
                      <a:r>
                        <a:rPr lang="en-US" sz="1400" dirty="0"/>
                        <a:t>Africa</a:t>
                      </a:r>
                    </a:p>
                  </a:txBody>
                  <a:tcPr/>
                </a:tc>
                <a:tc>
                  <a:txBody>
                    <a:bodyPr/>
                    <a:lstStyle/>
                    <a:p>
                      <a:r>
                        <a:rPr lang="en-US" sz="1400" dirty="0"/>
                        <a:t>Americas &amp; the Caribbean</a:t>
                      </a:r>
                    </a:p>
                  </a:txBody>
                  <a:tcPr/>
                </a:tc>
                <a:tc>
                  <a:txBody>
                    <a:bodyPr/>
                    <a:lstStyle/>
                    <a:p>
                      <a:r>
                        <a:rPr lang="en-US" sz="1400" dirty="0"/>
                        <a:t>Asia and the Pacific</a:t>
                      </a:r>
                    </a:p>
                  </a:txBody>
                  <a:tcPr/>
                </a:tc>
                <a:tc>
                  <a:txBody>
                    <a:bodyPr/>
                    <a:lstStyle/>
                    <a:p>
                      <a:r>
                        <a:rPr lang="en-US" sz="1400" dirty="0"/>
                        <a:t>Arab States</a:t>
                      </a:r>
                    </a:p>
                  </a:txBody>
                  <a:tcPr/>
                </a:tc>
                <a:tc>
                  <a:txBody>
                    <a:bodyPr/>
                    <a:lstStyle/>
                    <a:p>
                      <a:r>
                        <a:rPr lang="en-US" sz="1400" dirty="0"/>
                        <a:t>Europe and Central Asia</a:t>
                      </a:r>
                    </a:p>
                  </a:txBody>
                  <a:tcPr/>
                </a:tc>
                <a:extLst>
                  <a:ext uri="{0D108BD9-81ED-4DB2-BD59-A6C34878D82A}">
                    <a16:rowId xmlns:a16="http://schemas.microsoft.com/office/drawing/2014/main" val="1702519459"/>
                  </a:ext>
                </a:extLst>
              </a:tr>
              <a:tr h="504873">
                <a:tc>
                  <a:txBody>
                    <a:bodyPr/>
                    <a:lstStyle/>
                    <a:p>
                      <a:r>
                        <a:rPr lang="en-US" sz="1400" dirty="0"/>
                        <a:t>Central African Republic</a:t>
                      </a:r>
                    </a:p>
                  </a:txBody>
                  <a:tcPr/>
                </a:tc>
                <a:tc>
                  <a:txBody>
                    <a:bodyPr/>
                    <a:lstStyle/>
                    <a:p>
                      <a:r>
                        <a:rPr lang="en-US" sz="1400" dirty="0"/>
                        <a:t>Antigua and Barbuda</a:t>
                      </a:r>
                    </a:p>
                  </a:txBody>
                  <a:tcPr/>
                </a:tc>
                <a:tc>
                  <a:txBody>
                    <a:bodyPr/>
                    <a:lstStyle/>
                    <a:p>
                      <a:r>
                        <a:rPr lang="en-US" sz="1400" dirty="0"/>
                        <a:t>Australia</a:t>
                      </a:r>
                    </a:p>
                  </a:txBody>
                  <a:tcPr/>
                </a:tc>
                <a:tc>
                  <a:txBody>
                    <a:bodyPr/>
                    <a:lstStyle/>
                    <a:p>
                      <a:endParaRPr lang="en-US" sz="1400"/>
                    </a:p>
                  </a:txBody>
                  <a:tcPr/>
                </a:tc>
                <a:tc>
                  <a:txBody>
                    <a:bodyPr/>
                    <a:lstStyle/>
                    <a:p>
                      <a:r>
                        <a:rPr lang="en-US" sz="1400" dirty="0"/>
                        <a:t>Albania</a:t>
                      </a:r>
                    </a:p>
                  </a:txBody>
                  <a:tcPr/>
                </a:tc>
                <a:extLst>
                  <a:ext uri="{0D108BD9-81ED-4DB2-BD59-A6C34878D82A}">
                    <a16:rowId xmlns:a16="http://schemas.microsoft.com/office/drawing/2014/main" val="1881776775"/>
                  </a:ext>
                </a:extLst>
              </a:tr>
              <a:tr h="292295">
                <a:tc>
                  <a:txBody>
                    <a:bodyPr/>
                    <a:lstStyle/>
                    <a:p>
                      <a:r>
                        <a:rPr lang="en-US" sz="1400" dirty="0"/>
                        <a:t>Lesotho</a:t>
                      </a:r>
                    </a:p>
                  </a:txBody>
                  <a:tcPr/>
                </a:tc>
                <a:tc>
                  <a:txBody>
                    <a:bodyPr/>
                    <a:lstStyle/>
                    <a:p>
                      <a:r>
                        <a:rPr lang="en-US" sz="1400" dirty="0"/>
                        <a:t>Argentina</a:t>
                      </a:r>
                    </a:p>
                  </a:txBody>
                  <a:tcPr/>
                </a:tc>
                <a:tc>
                  <a:txBody>
                    <a:bodyPr/>
                    <a:lstStyle/>
                    <a:p>
                      <a:r>
                        <a:rPr lang="en-US" sz="1400" dirty="0"/>
                        <a:t>Fiji</a:t>
                      </a:r>
                    </a:p>
                  </a:txBody>
                  <a:tcPr/>
                </a:tc>
                <a:tc>
                  <a:txBody>
                    <a:bodyPr/>
                    <a:lstStyle/>
                    <a:p>
                      <a:endParaRPr lang="en-US" sz="1400"/>
                    </a:p>
                  </a:txBody>
                  <a:tcPr/>
                </a:tc>
                <a:tc>
                  <a:txBody>
                    <a:bodyPr/>
                    <a:lstStyle/>
                    <a:p>
                      <a:r>
                        <a:rPr lang="en-US" sz="1400" dirty="0"/>
                        <a:t>Belgium</a:t>
                      </a:r>
                    </a:p>
                  </a:txBody>
                  <a:tcPr/>
                </a:tc>
                <a:extLst>
                  <a:ext uri="{0D108BD9-81ED-4DB2-BD59-A6C34878D82A}">
                    <a16:rowId xmlns:a16="http://schemas.microsoft.com/office/drawing/2014/main" val="1256734518"/>
                  </a:ext>
                </a:extLst>
              </a:tr>
              <a:tr h="292295">
                <a:tc>
                  <a:txBody>
                    <a:bodyPr/>
                    <a:lstStyle/>
                    <a:p>
                      <a:r>
                        <a:rPr lang="en-US" sz="1400" dirty="0"/>
                        <a:t>Mauritius</a:t>
                      </a:r>
                    </a:p>
                  </a:txBody>
                  <a:tcPr/>
                </a:tc>
                <a:tc>
                  <a:txBody>
                    <a:bodyPr/>
                    <a:lstStyle/>
                    <a:p>
                      <a:r>
                        <a:rPr lang="en-US" sz="1400" dirty="0"/>
                        <a:t>Bahamas</a:t>
                      </a:r>
                    </a:p>
                  </a:txBody>
                  <a:tcPr/>
                </a:tc>
                <a:tc>
                  <a:txBody>
                    <a:bodyPr/>
                    <a:lstStyle/>
                    <a:p>
                      <a:r>
                        <a:rPr lang="en-US" sz="1400" dirty="0"/>
                        <a:t>PNG</a:t>
                      </a:r>
                    </a:p>
                  </a:txBody>
                  <a:tcPr/>
                </a:tc>
                <a:tc>
                  <a:txBody>
                    <a:bodyPr/>
                    <a:lstStyle/>
                    <a:p>
                      <a:endParaRPr lang="en-US" sz="1400"/>
                    </a:p>
                  </a:txBody>
                  <a:tcPr/>
                </a:tc>
                <a:tc>
                  <a:txBody>
                    <a:bodyPr/>
                    <a:lstStyle/>
                    <a:p>
                      <a:r>
                        <a:rPr lang="en-US" sz="1400" dirty="0"/>
                        <a:t>France</a:t>
                      </a:r>
                    </a:p>
                  </a:txBody>
                  <a:tcPr/>
                </a:tc>
                <a:extLst>
                  <a:ext uri="{0D108BD9-81ED-4DB2-BD59-A6C34878D82A}">
                    <a16:rowId xmlns:a16="http://schemas.microsoft.com/office/drawing/2014/main" val="3593839565"/>
                  </a:ext>
                </a:extLst>
              </a:tr>
              <a:tr h="292295">
                <a:tc>
                  <a:txBody>
                    <a:bodyPr/>
                    <a:lstStyle/>
                    <a:p>
                      <a:r>
                        <a:rPr lang="en-US" sz="1400" dirty="0"/>
                        <a:t>Namibia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Barbados</a:t>
                      </a:r>
                    </a:p>
                  </a:txBody>
                  <a:tcPr/>
                </a:tc>
                <a:tc>
                  <a:txBody>
                    <a:bodyPr/>
                    <a:lstStyle/>
                    <a:p>
                      <a:endParaRPr lang="en-US" sz="1400" dirty="0"/>
                    </a:p>
                  </a:txBody>
                  <a:tcPr/>
                </a:tc>
                <a:tc>
                  <a:txBody>
                    <a:bodyPr/>
                    <a:lstStyle/>
                    <a:p>
                      <a:endParaRPr lang="en-US" sz="1400" dirty="0"/>
                    </a:p>
                  </a:txBody>
                  <a:tcPr/>
                </a:tc>
                <a:tc>
                  <a:txBody>
                    <a:bodyPr/>
                    <a:lstStyle/>
                    <a:p>
                      <a:r>
                        <a:rPr lang="en-US" sz="1400" dirty="0"/>
                        <a:t>Germany</a:t>
                      </a:r>
                    </a:p>
                  </a:txBody>
                  <a:tcPr/>
                </a:tc>
                <a:extLst>
                  <a:ext uri="{0D108BD9-81ED-4DB2-BD59-A6C34878D82A}">
                    <a16:rowId xmlns:a16="http://schemas.microsoft.com/office/drawing/2014/main" val="1168216185"/>
                  </a:ext>
                </a:extLst>
              </a:tr>
              <a:tr h="292295">
                <a:tc>
                  <a:txBody>
                    <a:bodyPr/>
                    <a:lstStyle/>
                    <a:p>
                      <a:r>
                        <a:rPr lang="en-US" sz="1400" dirty="0"/>
                        <a:t>Nigeria</a:t>
                      </a:r>
                    </a:p>
                  </a:txBody>
                  <a:tcPr/>
                </a:tc>
                <a:tc>
                  <a:txBody>
                    <a:bodyPr/>
                    <a:lstStyle/>
                    <a:p>
                      <a:r>
                        <a:rPr lang="en-US" sz="1400" b="0" dirty="0"/>
                        <a:t>Canada</a:t>
                      </a:r>
                    </a:p>
                  </a:txBody>
                  <a:tcPr/>
                </a:tc>
                <a:tc>
                  <a:txBody>
                    <a:bodyPr/>
                    <a:lstStyle/>
                    <a:p>
                      <a:endParaRPr lang="en-US" sz="1400" dirty="0"/>
                    </a:p>
                  </a:txBody>
                  <a:tcPr/>
                </a:tc>
                <a:tc>
                  <a:txBody>
                    <a:bodyPr/>
                    <a:lstStyle/>
                    <a:p>
                      <a:endParaRPr lang="en-US" sz="1400" dirty="0"/>
                    </a:p>
                  </a:txBody>
                  <a:tcPr/>
                </a:tc>
                <a:tc>
                  <a:txBody>
                    <a:bodyPr/>
                    <a:lstStyle/>
                    <a:p>
                      <a:r>
                        <a:rPr lang="en-US" sz="1400" dirty="0"/>
                        <a:t>Greece</a:t>
                      </a:r>
                    </a:p>
                  </a:txBody>
                  <a:tcPr/>
                </a:tc>
                <a:extLst>
                  <a:ext uri="{0D108BD9-81ED-4DB2-BD59-A6C34878D82A}">
                    <a16:rowId xmlns:a16="http://schemas.microsoft.com/office/drawing/2014/main" val="449349332"/>
                  </a:ext>
                </a:extLst>
              </a:tr>
              <a:tr h="292295">
                <a:tc>
                  <a:txBody>
                    <a:bodyPr/>
                    <a:lstStyle/>
                    <a:p>
                      <a:r>
                        <a:rPr lang="en-US" sz="1400" dirty="0"/>
                        <a:t>Somalia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Chile</a:t>
                      </a:r>
                    </a:p>
                  </a:txBody>
                  <a:tcPr/>
                </a:tc>
                <a:tc>
                  <a:txBody>
                    <a:bodyPr/>
                    <a:lstStyle/>
                    <a:p>
                      <a:endParaRPr lang="en-US" sz="1400" dirty="0"/>
                    </a:p>
                  </a:txBody>
                  <a:tcPr/>
                </a:tc>
                <a:tc>
                  <a:txBody>
                    <a:bodyPr/>
                    <a:lstStyle/>
                    <a:p>
                      <a:endParaRPr lang="en-US" sz="1400" dirty="0"/>
                    </a:p>
                  </a:txBody>
                  <a:tcPr/>
                </a:tc>
                <a:tc>
                  <a:txBody>
                    <a:bodyPr/>
                    <a:lstStyle/>
                    <a:p>
                      <a:r>
                        <a:rPr lang="en-US" sz="1400" dirty="0"/>
                        <a:t>Ireland</a:t>
                      </a:r>
                    </a:p>
                  </a:txBody>
                  <a:tcPr/>
                </a:tc>
                <a:extLst>
                  <a:ext uri="{0D108BD9-81ED-4DB2-BD59-A6C34878D82A}">
                    <a16:rowId xmlns:a16="http://schemas.microsoft.com/office/drawing/2014/main" val="3471203662"/>
                  </a:ext>
                </a:extLst>
              </a:tr>
              <a:tr h="292295">
                <a:tc>
                  <a:txBody>
                    <a:bodyPr/>
                    <a:lstStyle/>
                    <a:p>
                      <a:r>
                        <a:rPr lang="en-US" sz="1400" dirty="0"/>
                        <a:t>South Africa</a:t>
                      </a:r>
                    </a:p>
                  </a:txBody>
                  <a:tcPr/>
                </a:tc>
                <a:tc>
                  <a:txBody>
                    <a:bodyPr/>
                    <a:lstStyle/>
                    <a:p>
                      <a:r>
                        <a:rPr lang="en-US" sz="1400" dirty="0"/>
                        <a:t>Ecuador</a:t>
                      </a:r>
                    </a:p>
                  </a:txBody>
                  <a:tcPr/>
                </a:tc>
                <a:tc>
                  <a:txBody>
                    <a:bodyPr/>
                    <a:lstStyle/>
                    <a:p>
                      <a:endParaRPr lang="en-US" sz="1400"/>
                    </a:p>
                  </a:txBody>
                  <a:tcPr/>
                </a:tc>
                <a:tc>
                  <a:txBody>
                    <a:bodyPr/>
                    <a:lstStyle/>
                    <a:p>
                      <a:endParaRPr lang="en-US" sz="1400" dirty="0"/>
                    </a:p>
                  </a:txBody>
                  <a:tcPr/>
                </a:tc>
                <a:tc>
                  <a:txBody>
                    <a:bodyPr/>
                    <a:lstStyle/>
                    <a:p>
                      <a:r>
                        <a:rPr lang="en-US" sz="1400" dirty="0"/>
                        <a:t>Italy</a:t>
                      </a:r>
                    </a:p>
                  </a:txBody>
                  <a:tcPr/>
                </a:tc>
                <a:extLst>
                  <a:ext uri="{0D108BD9-81ED-4DB2-BD59-A6C34878D82A}">
                    <a16:rowId xmlns:a16="http://schemas.microsoft.com/office/drawing/2014/main" val="3221811539"/>
                  </a:ext>
                </a:extLst>
              </a:tr>
              <a:tr h="292295">
                <a:tc>
                  <a:txBody>
                    <a:bodyPr/>
                    <a:lstStyle/>
                    <a:p>
                      <a:r>
                        <a:rPr lang="en-US" sz="1400" dirty="0"/>
                        <a:t>Uganda</a:t>
                      </a:r>
                    </a:p>
                  </a:txBody>
                  <a:tcPr/>
                </a:tc>
                <a:tc>
                  <a:txBody>
                    <a:bodyPr/>
                    <a:lstStyle/>
                    <a:p>
                      <a:r>
                        <a:rPr lang="en-US" sz="1400" dirty="0"/>
                        <a:t>El Salvador</a:t>
                      </a:r>
                    </a:p>
                  </a:txBody>
                  <a:tcPr/>
                </a:tc>
                <a:tc>
                  <a:txBody>
                    <a:bodyPr/>
                    <a:lstStyle/>
                    <a:p>
                      <a:endParaRPr lang="en-US" sz="1400"/>
                    </a:p>
                  </a:txBody>
                  <a:tcPr/>
                </a:tc>
                <a:tc>
                  <a:txBody>
                    <a:bodyPr/>
                    <a:lstStyle/>
                    <a:p>
                      <a:endParaRPr lang="en-US" sz="1400"/>
                    </a:p>
                  </a:txBody>
                  <a:tcPr/>
                </a:tc>
                <a:tc>
                  <a:txBody>
                    <a:bodyPr/>
                    <a:lstStyle/>
                    <a:p>
                      <a:r>
                        <a:rPr lang="en-US" sz="1400" dirty="0"/>
                        <a:t>North Macedonia</a:t>
                      </a:r>
                    </a:p>
                  </a:txBody>
                  <a:tcPr/>
                </a:tc>
                <a:extLst>
                  <a:ext uri="{0D108BD9-81ED-4DB2-BD59-A6C34878D82A}">
                    <a16:rowId xmlns:a16="http://schemas.microsoft.com/office/drawing/2014/main" val="449184246"/>
                  </a:ext>
                </a:extLst>
              </a:tr>
              <a:tr h="292295">
                <a:tc>
                  <a:txBody>
                    <a:bodyPr/>
                    <a:lstStyle/>
                    <a:p>
                      <a:endParaRPr lang="en-US" sz="1400"/>
                    </a:p>
                  </a:txBody>
                  <a:tcPr/>
                </a:tc>
                <a:tc>
                  <a:txBody>
                    <a:bodyPr/>
                    <a:lstStyle/>
                    <a:p>
                      <a:r>
                        <a:rPr lang="en-US" sz="1400" dirty="0"/>
                        <a:t>Mexico</a:t>
                      </a:r>
                    </a:p>
                  </a:txBody>
                  <a:tcPr/>
                </a:tc>
                <a:tc>
                  <a:txBody>
                    <a:bodyPr/>
                    <a:lstStyle/>
                    <a:p>
                      <a:endParaRPr lang="en-US" sz="1400"/>
                    </a:p>
                  </a:txBody>
                  <a:tcPr/>
                </a:tc>
                <a:tc>
                  <a:txBody>
                    <a:bodyPr/>
                    <a:lstStyle/>
                    <a:p>
                      <a:endParaRPr lang="en-US" sz="1400" dirty="0"/>
                    </a:p>
                  </a:txBody>
                  <a:tcPr/>
                </a:tc>
                <a:tc>
                  <a:txBody>
                    <a:bodyPr/>
                    <a:lstStyle/>
                    <a:p>
                      <a:r>
                        <a:rPr lang="en-US" sz="1400" dirty="0"/>
                        <a:t>Norway</a:t>
                      </a:r>
                    </a:p>
                  </a:txBody>
                  <a:tcPr/>
                </a:tc>
                <a:extLst>
                  <a:ext uri="{0D108BD9-81ED-4DB2-BD59-A6C34878D82A}">
                    <a16:rowId xmlns:a16="http://schemas.microsoft.com/office/drawing/2014/main" val="1581555047"/>
                  </a:ext>
                </a:extLst>
              </a:tr>
              <a:tr h="292295">
                <a:tc>
                  <a:txBody>
                    <a:bodyPr/>
                    <a:lstStyle/>
                    <a:p>
                      <a:endParaRPr lang="en-US" sz="1400" dirty="0"/>
                    </a:p>
                  </a:txBody>
                  <a:tcPr/>
                </a:tc>
                <a:tc>
                  <a:txBody>
                    <a:bodyPr/>
                    <a:lstStyle/>
                    <a:p>
                      <a:r>
                        <a:rPr lang="en-US" sz="1400" dirty="0"/>
                        <a:t>Panama</a:t>
                      </a:r>
                    </a:p>
                  </a:txBody>
                  <a:tcPr/>
                </a:tc>
                <a:tc>
                  <a:txBody>
                    <a:bodyPr/>
                    <a:lstStyle/>
                    <a:p>
                      <a:endParaRPr lang="en-US" sz="1400"/>
                    </a:p>
                  </a:txBody>
                  <a:tcPr/>
                </a:tc>
                <a:tc>
                  <a:txBody>
                    <a:bodyPr/>
                    <a:lstStyle/>
                    <a:p>
                      <a:endParaRPr lang="en-US" sz="1400"/>
                    </a:p>
                  </a:txBody>
                  <a:tcPr/>
                </a:tc>
                <a:tc>
                  <a:txBody>
                    <a:bodyPr/>
                    <a:lstStyle/>
                    <a:p>
                      <a:r>
                        <a:rPr lang="en-US" sz="1400" dirty="0"/>
                        <a:t>San </a:t>
                      </a:r>
                      <a:r>
                        <a:rPr lang="en-US" sz="1400" b="1" dirty="0"/>
                        <a:t>Merino</a:t>
                      </a:r>
                    </a:p>
                  </a:txBody>
                  <a:tcPr/>
                </a:tc>
                <a:extLst>
                  <a:ext uri="{0D108BD9-81ED-4DB2-BD59-A6C34878D82A}">
                    <a16:rowId xmlns:a16="http://schemas.microsoft.com/office/drawing/2014/main" val="3352353354"/>
                  </a:ext>
                </a:extLst>
              </a:tr>
              <a:tr h="292295">
                <a:tc>
                  <a:txBody>
                    <a:bodyPr/>
                    <a:lstStyle/>
                    <a:p>
                      <a:endParaRPr lang="en-US" sz="1400" dirty="0"/>
                    </a:p>
                  </a:txBody>
                  <a:tcPr/>
                </a:tc>
                <a:tc>
                  <a:txBody>
                    <a:bodyPr/>
                    <a:lstStyle/>
                    <a:p>
                      <a:r>
                        <a:rPr lang="en-US" sz="1400" dirty="0"/>
                        <a:t>Peru</a:t>
                      </a:r>
                    </a:p>
                  </a:txBody>
                  <a:tcPr/>
                </a:tc>
                <a:tc>
                  <a:txBody>
                    <a:bodyPr/>
                    <a:lstStyle/>
                    <a:p>
                      <a:endParaRPr lang="en-US" sz="1400"/>
                    </a:p>
                  </a:txBody>
                  <a:tcPr/>
                </a:tc>
                <a:tc>
                  <a:txBody>
                    <a:bodyPr/>
                    <a:lstStyle/>
                    <a:p>
                      <a:endParaRPr lang="en-US" sz="1400"/>
                    </a:p>
                  </a:txBody>
                  <a:tcPr/>
                </a:tc>
                <a:tc>
                  <a:txBody>
                    <a:bodyPr/>
                    <a:lstStyle/>
                    <a:p>
                      <a:r>
                        <a:rPr lang="en-US" sz="1400" dirty="0"/>
                        <a:t>Spain</a:t>
                      </a:r>
                    </a:p>
                  </a:txBody>
                  <a:tcPr/>
                </a:tc>
                <a:extLst>
                  <a:ext uri="{0D108BD9-81ED-4DB2-BD59-A6C34878D82A}">
                    <a16:rowId xmlns:a16="http://schemas.microsoft.com/office/drawing/2014/main" val="1014209485"/>
                  </a:ext>
                </a:extLst>
              </a:tr>
              <a:tr h="439127">
                <a:tc>
                  <a:txBody>
                    <a:bodyPr/>
                    <a:lstStyle/>
                    <a:p>
                      <a:endParaRPr lang="en-US" sz="1400" dirty="0"/>
                    </a:p>
                  </a:txBody>
                  <a:tcPr/>
                </a:tc>
                <a:tc>
                  <a:txBody>
                    <a:bodyPr/>
                    <a:lstStyle/>
                    <a:p>
                      <a:r>
                        <a:rPr lang="en-US" sz="1400" dirty="0"/>
                        <a:t>Uruguay</a:t>
                      </a:r>
                    </a:p>
                  </a:txBody>
                  <a:tcPr/>
                </a:tc>
                <a:tc>
                  <a:txBody>
                    <a:bodyPr/>
                    <a:lstStyle/>
                    <a:p>
                      <a:endParaRPr lang="en-US" sz="1400"/>
                    </a:p>
                  </a:txBody>
                  <a:tcPr/>
                </a:tc>
                <a:tc>
                  <a:txBody>
                    <a:bodyPr/>
                    <a:lstStyle/>
                    <a:p>
                      <a:endParaRPr lang="en-US" sz="1400"/>
                    </a:p>
                  </a:txBody>
                  <a:tcPr/>
                </a:tc>
                <a:tc>
                  <a:txBody>
                    <a:bodyPr/>
                    <a:lstStyle/>
                    <a:p>
                      <a:r>
                        <a:rPr lang="en-US" sz="1400" dirty="0"/>
                        <a:t>UK &amp; Northern Ireland</a:t>
                      </a:r>
                    </a:p>
                  </a:txBody>
                  <a:tcPr/>
                </a:tc>
                <a:extLst>
                  <a:ext uri="{0D108BD9-81ED-4DB2-BD59-A6C34878D82A}">
                    <a16:rowId xmlns:a16="http://schemas.microsoft.com/office/drawing/2014/main" val="910825036"/>
                  </a:ext>
                </a:extLst>
              </a:tr>
            </a:tbl>
          </a:graphicData>
        </a:graphic>
      </p:graphicFrame>
      <p:sp>
        <p:nvSpPr>
          <p:cNvPr id="4" name="Date Placeholder 3">
            <a:extLst>
              <a:ext uri="{FF2B5EF4-FFF2-40B4-BE49-F238E27FC236}">
                <a16:creationId xmlns:a16="http://schemas.microsoft.com/office/drawing/2014/main" id="{298898E8-E176-A64A-9259-22D60437C8DD}"/>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8E85039F-9882-3446-ADFA-2F348747FD62}"/>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406034D2-FD65-D041-B2AA-C931E3FEDBEB}"/>
              </a:ext>
            </a:extLst>
          </p:cNvPr>
          <p:cNvSpPr>
            <a:spLocks noGrp="1"/>
          </p:cNvSpPr>
          <p:nvPr>
            <p:ph type="sldNum" sz="quarter" idx="12"/>
          </p:nvPr>
        </p:nvSpPr>
        <p:spPr/>
        <p:txBody>
          <a:bodyPr/>
          <a:lstStyle/>
          <a:p>
            <a:fld id="{856227C0-AD57-4F9B-BAE3-EEFB0D0EE427}" type="slidenum">
              <a:rPr lang="en-GB" smtClean="0"/>
              <a:t>16</a:t>
            </a:fld>
            <a:endParaRPr lang="en-GB"/>
          </a:p>
        </p:txBody>
      </p:sp>
    </p:spTree>
    <p:extLst>
      <p:ext uri="{BB962C8B-B14F-4D97-AF65-F5344CB8AC3E}">
        <p14:creationId xmlns:p14="http://schemas.microsoft.com/office/powerpoint/2010/main" val="1861924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6FBF3-AC50-6F46-9D58-37CB41DA88F2}"/>
              </a:ext>
            </a:extLst>
          </p:cNvPr>
          <p:cNvSpPr>
            <a:spLocks noGrp="1"/>
          </p:cNvSpPr>
          <p:nvPr>
            <p:ph type="title"/>
          </p:nvPr>
        </p:nvSpPr>
        <p:spPr/>
        <p:txBody>
          <a:bodyPr/>
          <a:lstStyle/>
          <a:p>
            <a:r>
              <a:rPr lang="en-US" dirty="0"/>
              <a:t>Ratification of Convention No. 190 - Asia Pacific</a:t>
            </a:r>
          </a:p>
        </p:txBody>
      </p:sp>
      <p:graphicFrame>
        <p:nvGraphicFramePr>
          <p:cNvPr id="7" name="Table 7">
            <a:extLst>
              <a:ext uri="{FF2B5EF4-FFF2-40B4-BE49-F238E27FC236}">
                <a16:creationId xmlns:a16="http://schemas.microsoft.com/office/drawing/2014/main" id="{AE654181-26BC-C74C-A787-B743E6226E67}"/>
              </a:ext>
            </a:extLst>
          </p:cNvPr>
          <p:cNvGraphicFramePr>
            <a:graphicFrameLocks noGrp="1"/>
          </p:cNvGraphicFramePr>
          <p:nvPr>
            <p:ph idx="1"/>
            <p:extLst>
              <p:ext uri="{D42A27DB-BD31-4B8C-83A1-F6EECF244321}">
                <p14:modId xmlns:p14="http://schemas.microsoft.com/office/powerpoint/2010/main" val="3726953058"/>
              </p:ext>
            </p:extLst>
          </p:nvPr>
        </p:nvGraphicFramePr>
        <p:xfrm>
          <a:off x="490538" y="2393950"/>
          <a:ext cx="11210925" cy="2397760"/>
        </p:xfrm>
        <a:graphic>
          <a:graphicData uri="http://schemas.openxmlformats.org/drawingml/2006/table">
            <a:tbl>
              <a:tblPr firstRow="1" bandRow="1">
                <a:tableStyleId>{5C22544A-7EE6-4342-B048-85BDC9FD1C3A}</a:tableStyleId>
              </a:tblPr>
              <a:tblGrid>
                <a:gridCol w="3736975">
                  <a:extLst>
                    <a:ext uri="{9D8B030D-6E8A-4147-A177-3AD203B41FA5}">
                      <a16:colId xmlns:a16="http://schemas.microsoft.com/office/drawing/2014/main" val="4051990301"/>
                    </a:ext>
                  </a:extLst>
                </a:gridCol>
                <a:gridCol w="3736975">
                  <a:extLst>
                    <a:ext uri="{9D8B030D-6E8A-4147-A177-3AD203B41FA5}">
                      <a16:colId xmlns:a16="http://schemas.microsoft.com/office/drawing/2014/main" val="2168870078"/>
                    </a:ext>
                  </a:extLst>
                </a:gridCol>
                <a:gridCol w="3736975">
                  <a:extLst>
                    <a:ext uri="{9D8B030D-6E8A-4147-A177-3AD203B41FA5}">
                      <a16:colId xmlns:a16="http://schemas.microsoft.com/office/drawing/2014/main" val="3172445134"/>
                    </a:ext>
                  </a:extLst>
                </a:gridCol>
              </a:tblGrid>
              <a:tr h="370840">
                <a:tc>
                  <a:txBody>
                    <a:bodyPr/>
                    <a:lstStyle/>
                    <a:p>
                      <a:r>
                        <a:rPr lang="en-US" dirty="0"/>
                        <a:t>Countries that have ratified C190</a:t>
                      </a:r>
                    </a:p>
                  </a:txBody>
                  <a:tcPr/>
                </a:tc>
                <a:tc>
                  <a:txBody>
                    <a:bodyPr/>
                    <a:lstStyle/>
                    <a:p>
                      <a:r>
                        <a:rPr lang="en-US" dirty="0"/>
                        <a:t>Countries that started (or plan to undertake) a pre-ratification analysis</a:t>
                      </a:r>
                    </a:p>
                  </a:txBody>
                  <a:tcPr/>
                </a:tc>
                <a:tc>
                  <a:txBody>
                    <a:bodyPr/>
                    <a:lstStyle/>
                    <a:p>
                      <a:r>
                        <a:rPr lang="en-US"/>
                        <a:t>Countries that have expressed a general interest to work on the issue/ ratify in the future </a:t>
                      </a:r>
                      <a:endParaRPr lang="en-US" dirty="0"/>
                    </a:p>
                  </a:txBody>
                  <a:tcPr/>
                </a:tc>
                <a:extLst>
                  <a:ext uri="{0D108BD9-81ED-4DB2-BD59-A6C34878D82A}">
                    <a16:rowId xmlns:a16="http://schemas.microsoft.com/office/drawing/2014/main" val="1145375417"/>
                  </a:ext>
                </a:extLst>
              </a:tr>
              <a:tr h="370840">
                <a:tc>
                  <a:txBody>
                    <a:bodyPr/>
                    <a:lstStyle/>
                    <a:p>
                      <a:r>
                        <a:rPr lang="en-US" dirty="0"/>
                        <a:t>Fiji (2020)</a:t>
                      </a:r>
                    </a:p>
                  </a:txBody>
                  <a:tcPr/>
                </a:tc>
                <a:tc>
                  <a:txBody>
                    <a:bodyPr/>
                    <a:lstStyle/>
                    <a:p>
                      <a:r>
                        <a:rPr lang="en-US" dirty="0"/>
                        <a:t>Samoa</a:t>
                      </a:r>
                    </a:p>
                  </a:txBody>
                  <a:tcPr/>
                </a:tc>
                <a:tc>
                  <a:txBody>
                    <a:bodyPr/>
                    <a:lstStyle/>
                    <a:p>
                      <a:endParaRPr lang="en-US" dirty="0"/>
                    </a:p>
                  </a:txBody>
                  <a:tcPr/>
                </a:tc>
                <a:extLst>
                  <a:ext uri="{0D108BD9-81ED-4DB2-BD59-A6C34878D82A}">
                    <a16:rowId xmlns:a16="http://schemas.microsoft.com/office/drawing/2014/main" val="3861412351"/>
                  </a:ext>
                </a:extLst>
              </a:tr>
              <a:tr h="370840">
                <a:tc>
                  <a:txBody>
                    <a:bodyPr/>
                    <a:lstStyle/>
                    <a:p>
                      <a:r>
                        <a:rPr lang="en-US" dirty="0"/>
                        <a:t>Australia (2023)</a:t>
                      </a:r>
                    </a:p>
                  </a:txBody>
                  <a:tcPr/>
                </a:tc>
                <a:tc>
                  <a:txBody>
                    <a:bodyPr/>
                    <a:lstStyle/>
                    <a:p>
                      <a:r>
                        <a:rPr lang="en-US" dirty="0"/>
                        <a:t>Vanuatu</a:t>
                      </a:r>
                    </a:p>
                  </a:txBody>
                  <a:tcPr/>
                </a:tc>
                <a:tc>
                  <a:txBody>
                    <a:bodyPr/>
                    <a:lstStyle/>
                    <a:p>
                      <a:endParaRPr lang="en-US" dirty="0"/>
                    </a:p>
                  </a:txBody>
                  <a:tcPr/>
                </a:tc>
                <a:extLst>
                  <a:ext uri="{0D108BD9-81ED-4DB2-BD59-A6C34878D82A}">
                    <a16:rowId xmlns:a16="http://schemas.microsoft.com/office/drawing/2014/main" val="2588240132"/>
                  </a:ext>
                </a:extLst>
              </a:tr>
              <a:tr h="370840">
                <a:tc>
                  <a:txBody>
                    <a:bodyPr/>
                    <a:lstStyle/>
                    <a:p>
                      <a:r>
                        <a:rPr lang="en-US" dirty="0"/>
                        <a:t>PNG (2023)</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397353286"/>
                  </a:ext>
                </a:extLst>
              </a:tr>
              <a:tr h="370840">
                <a:tc>
                  <a:txBody>
                    <a:bodyPr/>
                    <a:lstStyle/>
                    <a:p>
                      <a:endParaRPr lang="en-US"/>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973872217"/>
                  </a:ext>
                </a:extLst>
              </a:tr>
            </a:tbl>
          </a:graphicData>
        </a:graphic>
      </p:graphicFrame>
      <p:sp>
        <p:nvSpPr>
          <p:cNvPr id="4" name="Date Placeholder 3">
            <a:extLst>
              <a:ext uri="{FF2B5EF4-FFF2-40B4-BE49-F238E27FC236}">
                <a16:creationId xmlns:a16="http://schemas.microsoft.com/office/drawing/2014/main" id="{298898E8-E176-A64A-9259-22D60437C8DD}"/>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8E85039F-9882-3446-ADFA-2F348747FD62}"/>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406034D2-FD65-D041-B2AA-C931E3FEDBEB}"/>
              </a:ext>
            </a:extLst>
          </p:cNvPr>
          <p:cNvSpPr>
            <a:spLocks noGrp="1"/>
          </p:cNvSpPr>
          <p:nvPr>
            <p:ph type="sldNum" sz="quarter" idx="12"/>
          </p:nvPr>
        </p:nvSpPr>
        <p:spPr/>
        <p:txBody>
          <a:bodyPr/>
          <a:lstStyle/>
          <a:p>
            <a:fld id="{856227C0-AD57-4F9B-BAE3-EEFB0D0EE427}" type="slidenum">
              <a:rPr lang="en-GB" smtClean="0"/>
              <a:t>17</a:t>
            </a:fld>
            <a:endParaRPr lang="en-GB"/>
          </a:p>
        </p:txBody>
      </p:sp>
    </p:spTree>
    <p:extLst>
      <p:ext uri="{BB962C8B-B14F-4D97-AF65-F5344CB8AC3E}">
        <p14:creationId xmlns:p14="http://schemas.microsoft.com/office/powerpoint/2010/main" val="877755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15A12-AB75-134C-9744-81246CF90EBF}"/>
              </a:ext>
            </a:extLst>
          </p:cNvPr>
          <p:cNvSpPr>
            <a:spLocks noGrp="1"/>
          </p:cNvSpPr>
          <p:nvPr>
            <p:ph type="title"/>
          </p:nvPr>
        </p:nvSpPr>
        <p:spPr/>
        <p:txBody>
          <a:bodyPr/>
          <a:lstStyle/>
          <a:p>
            <a:r>
              <a:rPr lang="en-US" dirty="0"/>
              <a:t>Key elements of Convention No. 190</a:t>
            </a:r>
          </a:p>
        </p:txBody>
      </p:sp>
      <p:sp>
        <p:nvSpPr>
          <p:cNvPr id="4" name="Date Placeholder 3">
            <a:extLst>
              <a:ext uri="{FF2B5EF4-FFF2-40B4-BE49-F238E27FC236}">
                <a16:creationId xmlns:a16="http://schemas.microsoft.com/office/drawing/2014/main" id="{CF9C0276-3BEA-3549-B663-7139FBE9790A}"/>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3245CE22-BCE0-AB45-8E7C-4F24D16E34F5}"/>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B4D47DD0-874D-DD43-862F-B4C31A49DB1F}"/>
              </a:ext>
            </a:extLst>
          </p:cNvPr>
          <p:cNvSpPr>
            <a:spLocks noGrp="1"/>
          </p:cNvSpPr>
          <p:nvPr>
            <p:ph type="sldNum" sz="quarter" idx="12"/>
          </p:nvPr>
        </p:nvSpPr>
        <p:spPr/>
        <p:txBody>
          <a:bodyPr/>
          <a:lstStyle/>
          <a:p>
            <a:fld id="{856227C0-AD57-4F9B-BAE3-EEFB0D0EE427}" type="slidenum">
              <a:rPr lang="en-GB" smtClean="0"/>
              <a:pPr/>
              <a:t>18</a:t>
            </a:fld>
            <a:endParaRPr lang="en-GB"/>
          </a:p>
        </p:txBody>
      </p:sp>
    </p:spTree>
    <p:extLst>
      <p:ext uri="{BB962C8B-B14F-4D97-AF65-F5344CB8AC3E}">
        <p14:creationId xmlns:p14="http://schemas.microsoft.com/office/powerpoint/2010/main" val="17008462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4CA1D-B2D0-644B-8A0A-DED5BCD47FBC}"/>
              </a:ext>
            </a:extLst>
          </p:cNvPr>
          <p:cNvSpPr>
            <a:spLocks noGrp="1"/>
          </p:cNvSpPr>
          <p:nvPr>
            <p:ph type="title"/>
          </p:nvPr>
        </p:nvSpPr>
        <p:spPr/>
        <p:txBody>
          <a:bodyPr/>
          <a:lstStyle/>
          <a:p>
            <a:r>
              <a:rPr lang="en-US" dirty="0"/>
              <a:t>What is violence and harassment at work?</a:t>
            </a:r>
          </a:p>
        </p:txBody>
      </p:sp>
      <p:sp>
        <p:nvSpPr>
          <p:cNvPr id="4" name="Date Placeholder 3">
            <a:extLst>
              <a:ext uri="{FF2B5EF4-FFF2-40B4-BE49-F238E27FC236}">
                <a16:creationId xmlns:a16="http://schemas.microsoft.com/office/drawing/2014/main" id="{C3BB9478-B0ED-BE4B-B982-F0E9EB4EB93F}"/>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D1D1BEEA-81DB-9D4D-A526-8EBA9E53EA3C}"/>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1129FB61-1146-7E42-A8E6-94ACE2EE6939}"/>
              </a:ext>
            </a:extLst>
          </p:cNvPr>
          <p:cNvSpPr>
            <a:spLocks noGrp="1"/>
          </p:cNvSpPr>
          <p:nvPr>
            <p:ph type="sldNum" sz="quarter" idx="12"/>
          </p:nvPr>
        </p:nvSpPr>
        <p:spPr/>
        <p:txBody>
          <a:bodyPr/>
          <a:lstStyle/>
          <a:p>
            <a:fld id="{856227C0-AD57-4F9B-BAE3-EEFB0D0EE427}" type="slidenum">
              <a:rPr lang="en-GB" smtClean="0"/>
              <a:t>19</a:t>
            </a:fld>
            <a:endParaRPr lang="en-GB"/>
          </a:p>
        </p:txBody>
      </p:sp>
      <p:pic>
        <p:nvPicPr>
          <p:cNvPr id="7" name="Content Placeholder 6">
            <a:extLst>
              <a:ext uri="{FF2B5EF4-FFF2-40B4-BE49-F238E27FC236}">
                <a16:creationId xmlns:a16="http://schemas.microsoft.com/office/drawing/2014/main" id="{6BDB1061-CF04-CD4B-8B17-9FA2E977DCF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85109" y="1975457"/>
            <a:ext cx="7985833" cy="4266625"/>
          </a:xfrm>
          <a:prstGeom prst="rect">
            <a:avLst/>
          </a:prstGeom>
        </p:spPr>
      </p:pic>
    </p:spTree>
    <p:extLst>
      <p:ext uri="{BB962C8B-B14F-4D97-AF65-F5344CB8AC3E}">
        <p14:creationId xmlns:p14="http://schemas.microsoft.com/office/powerpoint/2010/main" val="2543342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39B92-8FFC-DF48-B273-93764FB07ADA}"/>
              </a:ext>
            </a:extLst>
          </p:cNvPr>
          <p:cNvSpPr>
            <a:spLocks noGrp="1"/>
          </p:cNvSpPr>
          <p:nvPr>
            <p:ph type="title"/>
          </p:nvPr>
        </p:nvSpPr>
        <p:spPr/>
        <p:txBody>
          <a:bodyPr/>
          <a:lstStyle/>
          <a:p>
            <a:pPr algn="ctr"/>
            <a:r>
              <a:rPr lang="en-US" dirty="0">
                <a:solidFill>
                  <a:schemeClr val="accent2"/>
                </a:solidFill>
              </a:rPr>
              <a:t>Let’s start with a quick quiz </a:t>
            </a:r>
          </a:p>
        </p:txBody>
      </p:sp>
      <p:sp>
        <p:nvSpPr>
          <p:cNvPr id="3" name="Content Placeholder 2">
            <a:extLst>
              <a:ext uri="{FF2B5EF4-FFF2-40B4-BE49-F238E27FC236}">
                <a16:creationId xmlns:a16="http://schemas.microsoft.com/office/drawing/2014/main" id="{1C2C3DC4-359D-124D-8C9D-4B0FB32DD4CC}"/>
              </a:ext>
            </a:extLst>
          </p:cNvPr>
          <p:cNvSpPr>
            <a:spLocks noGrp="1"/>
          </p:cNvSpPr>
          <p:nvPr>
            <p:ph idx="1"/>
          </p:nvPr>
        </p:nvSpPr>
        <p:spPr/>
        <p:txBody>
          <a:bodyPr/>
          <a:lstStyle/>
          <a:p>
            <a:pPr algn="ctr"/>
            <a:r>
              <a:rPr lang="en-US" dirty="0">
                <a:solidFill>
                  <a:schemeClr val="accent1"/>
                </a:solidFill>
              </a:rPr>
              <a:t>Using your phone or laptop, go to the link below. </a:t>
            </a:r>
          </a:p>
          <a:p>
            <a:pPr algn="ctr"/>
            <a:r>
              <a:rPr lang="en-US" dirty="0">
                <a:solidFill>
                  <a:schemeClr val="accent1"/>
                </a:solidFill>
              </a:rPr>
              <a:t>Complete the quiz to see how much you know about sexual harassment at work.</a:t>
            </a:r>
          </a:p>
          <a:p>
            <a:pPr algn="ctr"/>
            <a:r>
              <a:rPr lang="en-US" dirty="0">
                <a:solidFill>
                  <a:schemeClr val="accent1"/>
                </a:solidFill>
              </a:rPr>
              <a:t>Your answers are private and confidential. You will not be asked to share your results with anyone.</a:t>
            </a:r>
          </a:p>
          <a:p>
            <a:pPr algn="ctr"/>
            <a:r>
              <a:rPr lang="en-US" sz="2800" dirty="0">
                <a:solidFill>
                  <a:schemeClr val="tx1"/>
                </a:solidFill>
              </a:rPr>
              <a:t>https://en.breakingthecircle.org/quiz/8m/ </a:t>
            </a:r>
          </a:p>
          <a:p>
            <a:endParaRPr lang="en-US" b="0" dirty="0"/>
          </a:p>
        </p:txBody>
      </p:sp>
      <p:sp>
        <p:nvSpPr>
          <p:cNvPr id="4" name="Date Placeholder 3">
            <a:extLst>
              <a:ext uri="{FF2B5EF4-FFF2-40B4-BE49-F238E27FC236}">
                <a16:creationId xmlns:a16="http://schemas.microsoft.com/office/drawing/2014/main" id="{717D2E4D-A193-3A45-88DA-1CCECFB3222F}"/>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9EDEDDA6-B5ED-E641-A5D5-DDB11EC5DC49}"/>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11BC7130-7036-0A48-8E98-FAB5C6E5BEEC}"/>
              </a:ext>
            </a:extLst>
          </p:cNvPr>
          <p:cNvSpPr>
            <a:spLocks noGrp="1"/>
          </p:cNvSpPr>
          <p:nvPr>
            <p:ph type="sldNum" sz="quarter" idx="12"/>
          </p:nvPr>
        </p:nvSpPr>
        <p:spPr/>
        <p:txBody>
          <a:bodyPr/>
          <a:lstStyle/>
          <a:p>
            <a:fld id="{856227C0-AD57-4F9B-BAE3-EEFB0D0EE427}" type="slidenum">
              <a:rPr lang="en-GB" smtClean="0"/>
              <a:t>2</a:t>
            </a:fld>
            <a:endParaRPr lang="en-GB"/>
          </a:p>
        </p:txBody>
      </p:sp>
    </p:spTree>
    <p:extLst>
      <p:ext uri="{BB962C8B-B14F-4D97-AF65-F5344CB8AC3E}">
        <p14:creationId xmlns:p14="http://schemas.microsoft.com/office/powerpoint/2010/main" val="615952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A broad and flexible definition</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1983783"/>
            <a:ext cx="7398099" cy="3788639"/>
          </a:xfrm>
        </p:spPr>
        <p:txBody>
          <a:bodyPr/>
          <a:lstStyle/>
          <a:p>
            <a:pPr marL="0" lvl="2" indent="0">
              <a:buNone/>
            </a:pPr>
            <a:endParaRPr lang="en-GB" dirty="0"/>
          </a:p>
          <a:p>
            <a:pPr lvl="2"/>
            <a:r>
              <a:rPr lang="en-AU" b="0" i="0" dirty="0">
                <a:solidFill>
                  <a:srgbClr val="230050"/>
                </a:solidFill>
                <a:effectLst/>
                <a:latin typeface="Noto Sans" panose="020B0502040504020204" pitchFamily="34" charset="0"/>
              </a:rPr>
              <a:t>Covers various manifestations of violence and harassment and capable of covering new ones that emerge over time.</a:t>
            </a:r>
          </a:p>
          <a:p>
            <a:pPr lvl="2"/>
            <a:endParaRPr lang="en-AU" b="0" i="0" dirty="0">
              <a:solidFill>
                <a:srgbClr val="230050"/>
              </a:solidFill>
              <a:effectLst/>
              <a:latin typeface="Noto Sans" panose="020B0502040504020204" pitchFamily="34" charset="0"/>
            </a:endParaRPr>
          </a:p>
          <a:p>
            <a:pPr lvl="2"/>
            <a:r>
              <a:rPr lang="en-AU" b="0" i="0" dirty="0">
                <a:solidFill>
                  <a:srgbClr val="230050"/>
                </a:solidFill>
                <a:effectLst/>
                <a:latin typeface="Noto Sans" panose="020B0502040504020204" pitchFamily="34" charset="0"/>
              </a:rPr>
              <a:t>Allows for “violence and harassment” to cover a wide range of terms found in different legislation to describe the same or similar phenomena. These laws often acknowledge that there is no clear line between violence and harassment .</a:t>
            </a:r>
          </a:p>
          <a:p>
            <a:pPr lvl="2"/>
            <a:endParaRPr lang="en-AU" b="0" i="0" dirty="0">
              <a:solidFill>
                <a:srgbClr val="230050"/>
              </a:solidFill>
              <a:effectLst/>
              <a:latin typeface="Noto Sans" panose="020B0502040504020204" pitchFamily="34" charset="0"/>
            </a:endParaRPr>
          </a:p>
          <a:p>
            <a:pPr lvl="2"/>
            <a:r>
              <a:rPr lang="en-AU" dirty="0">
                <a:solidFill>
                  <a:srgbClr val="230050"/>
                </a:solidFill>
                <a:latin typeface="Noto Sans" panose="020B0502040504020204" pitchFamily="34" charset="0"/>
              </a:rPr>
              <a:t>Intent is </a:t>
            </a:r>
            <a:r>
              <a:rPr lang="en-AU" b="1" dirty="0">
                <a:solidFill>
                  <a:srgbClr val="230050"/>
                </a:solidFill>
                <a:latin typeface="Noto Sans" panose="020B0502040504020204" pitchFamily="34" charset="0"/>
              </a:rPr>
              <a:t>not </a:t>
            </a:r>
            <a:r>
              <a:rPr lang="en-AU" dirty="0">
                <a:solidFill>
                  <a:srgbClr val="230050"/>
                </a:solidFill>
                <a:latin typeface="Noto Sans" panose="020B0502040504020204" pitchFamily="34" charset="0"/>
              </a:rPr>
              <a:t>a constitutive element </a:t>
            </a:r>
            <a:endParaRPr lang="en-AU" b="0" i="0" dirty="0">
              <a:solidFill>
                <a:srgbClr val="230050"/>
              </a:solidFill>
              <a:effectLst/>
              <a:latin typeface="Noto Sans" panose="020B0502040504020204" pitchFamily="34" charset="0"/>
            </a:endParaRPr>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20</a:t>
            </a:fld>
            <a:endParaRPr lang="en-GB"/>
          </a:p>
        </p:txBody>
      </p:sp>
      <p:pic>
        <p:nvPicPr>
          <p:cNvPr id="8" name="Picture 7" descr="A poster with words and a globe&#10;&#10;Description automatically generated">
            <a:extLst>
              <a:ext uri="{FF2B5EF4-FFF2-40B4-BE49-F238E27FC236}">
                <a16:creationId xmlns:a16="http://schemas.microsoft.com/office/drawing/2014/main" id="{E66BA06A-7E2C-224C-A672-117F7AFCCC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6313" y="1423195"/>
            <a:ext cx="3529511" cy="4523866"/>
          </a:xfrm>
          <a:prstGeom prst="rect">
            <a:avLst/>
          </a:prstGeom>
        </p:spPr>
      </p:pic>
    </p:spTree>
    <p:extLst>
      <p:ext uri="{BB962C8B-B14F-4D97-AF65-F5344CB8AC3E}">
        <p14:creationId xmlns:p14="http://schemas.microsoft.com/office/powerpoint/2010/main" val="41173811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A broad and flexible definition</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289447"/>
            <a:ext cx="11210924" cy="3482975"/>
          </a:xfrm>
        </p:spPr>
        <p:txBody>
          <a:bodyPr/>
          <a:lstStyle/>
          <a:p>
            <a:pPr algn="l"/>
            <a:r>
              <a:rPr lang="en-GB" b="0" dirty="0">
                <a:solidFill>
                  <a:schemeClr val="tx1"/>
                </a:solidFill>
              </a:rPr>
              <a:t>T</a:t>
            </a:r>
            <a:r>
              <a:rPr lang="en-AU" b="0" dirty="0">
                <a:solidFill>
                  <a:schemeClr val="tx1"/>
                </a:solidFill>
                <a:latin typeface="Noto Sans" panose="020B0502040504020204" pitchFamily="34" charset="0"/>
              </a:rPr>
              <a:t>he Convention </a:t>
            </a:r>
            <a:r>
              <a:rPr lang="en-AU" b="0" i="0" dirty="0">
                <a:solidFill>
                  <a:srgbClr val="230050"/>
                </a:solidFill>
                <a:effectLst/>
                <a:latin typeface="Noto Sans" panose="020B0502040504020204" pitchFamily="34" charset="0"/>
              </a:rPr>
              <a:t>covers all violence and harassment at work, whether it be:</a:t>
            </a:r>
          </a:p>
          <a:p>
            <a:pPr algn="l">
              <a:buFont typeface="+mj-lt"/>
              <a:buAutoNum type="arabicPeriod"/>
            </a:pPr>
            <a:r>
              <a:rPr lang="en-AU" b="0" i="0" dirty="0">
                <a:solidFill>
                  <a:srgbClr val="230050"/>
                </a:solidFill>
                <a:effectLst/>
                <a:latin typeface="Noto Sans" panose="020B0502040504020204" pitchFamily="34" charset="0"/>
              </a:rPr>
              <a:t> by or against individuals exercising the authorities, duties or responsibilities of an employer (</a:t>
            </a:r>
            <a:r>
              <a:rPr lang="en-AU" b="1" i="0" dirty="0">
                <a:solidFill>
                  <a:srgbClr val="230050"/>
                </a:solidFill>
                <a:effectLst/>
                <a:latin typeface="Noto Sans" panose="020B0502040504020204" pitchFamily="34" charset="0"/>
              </a:rPr>
              <a:t>vertical</a:t>
            </a:r>
            <a:r>
              <a:rPr lang="en-AU" b="0" i="0" dirty="0">
                <a:solidFill>
                  <a:srgbClr val="230050"/>
                </a:solidFill>
                <a:effectLst/>
                <a:latin typeface="Noto Sans" panose="020B0502040504020204" pitchFamily="34" charset="0"/>
              </a:rPr>
              <a:t>)</a:t>
            </a:r>
          </a:p>
          <a:p>
            <a:pPr algn="l">
              <a:buFont typeface="+mj-lt"/>
              <a:buAutoNum type="arabicPeriod"/>
            </a:pPr>
            <a:r>
              <a:rPr lang="en-AU" b="0" i="0" dirty="0">
                <a:solidFill>
                  <a:srgbClr val="230050"/>
                </a:solidFill>
                <a:effectLst/>
                <a:latin typeface="Noto Sans" panose="020B0502040504020204" pitchFamily="34" charset="0"/>
              </a:rPr>
              <a:t> directed toward one’s peers (</a:t>
            </a:r>
            <a:r>
              <a:rPr lang="en-AU" b="1" i="0" dirty="0">
                <a:solidFill>
                  <a:srgbClr val="230050"/>
                </a:solidFill>
                <a:effectLst/>
                <a:latin typeface="Noto Sans" panose="020B0502040504020204" pitchFamily="34" charset="0"/>
              </a:rPr>
              <a:t>horizontal</a:t>
            </a:r>
            <a:r>
              <a:rPr lang="en-AU" b="0" i="0" dirty="0">
                <a:solidFill>
                  <a:srgbClr val="230050"/>
                </a:solidFill>
                <a:effectLst/>
                <a:latin typeface="Noto Sans" panose="020B0502040504020204" pitchFamily="34" charset="0"/>
              </a:rPr>
              <a:t>), or</a:t>
            </a:r>
          </a:p>
          <a:p>
            <a:pPr algn="l">
              <a:buFont typeface="+mj-lt"/>
              <a:buAutoNum type="arabicPeriod"/>
            </a:pPr>
            <a:r>
              <a:rPr lang="en-AU" b="0" i="0" dirty="0">
                <a:solidFill>
                  <a:srgbClr val="230050"/>
                </a:solidFill>
                <a:effectLst/>
                <a:latin typeface="Noto Sans" panose="020B0502040504020204" pitchFamily="34" charset="0"/>
              </a:rPr>
              <a:t> involving </a:t>
            </a:r>
            <a:r>
              <a:rPr lang="en-AU" b="1" i="0" dirty="0">
                <a:solidFill>
                  <a:srgbClr val="230050"/>
                </a:solidFill>
                <a:effectLst/>
                <a:latin typeface="Noto Sans" panose="020B0502040504020204" pitchFamily="34" charset="0"/>
              </a:rPr>
              <a:t>third parties</a:t>
            </a:r>
            <a:r>
              <a:rPr lang="en-AU" b="0" i="0" dirty="0">
                <a:solidFill>
                  <a:srgbClr val="230050"/>
                </a:solidFill>
                <a:effectLst/>
                <a:latin typeface="Noto Sans" panose="020B0502040504020204" pitchFamily="34" charset="0"/>
              </a:rPr>
              <a:t>, such as clients, patients, passengers or customers.</a:t>
            </a:r>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21</a:t>
            </a:fld>
            <a:endParaRPr lang="en-GB"/>
          </a:p>
        </p:txBody>
      </p:sp>
    </p:spTree>
    <p:extLst>
      <p:ext uri="{BB962C8B-B14F-4D97-AF65-F5344CB8AC3E}">
        <p14:creationId xmlns:p14="http://schemas.microsoft.com/office/powerpoint/2010/main" val="2137772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Gender-based violence and harassment</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289447"/>
            <a:ext cx="11210924" cy="3482975"/>
          </a:xfrm>
        </p:spPr>
        <p:txBody>
          <a:bodyPr/>
          <a:lstStyle/>
          <a:p>
            <a:pPr marL="0" lvl="2" indent="0">
              <a:buNone/>
            </a:pPr>
            <a:endParaRPr lang="en-GB" dirty="0"/>
          </a:p>
          <a:p>
            <a:pPr lvl="2"/>
            <a:r>
              <a:rPr lang="en-AU" dirty="0">
                <a:solidFill>
                  <a:srgbClr val="230050"/>
                </a:solidFill>
              </a:rPr>
              <a:t>The </a:t>
            </a:r>
            <a:r>
              <a:rPr lang="en-AU" b="0" i="0" dirty="0">
                <a:solidFill>
                  <a:srgbClr val="230050"/>
                </a:solidFill>
                <a:effectLst/>
              </a:rPr>
              <a:t>notion of violence and harassment outlined in Article 1(a) of the Convention, explicitly includes</a:t>
            </a:r>
            <a:r>
              <a:rPr lang="en-AU" b="1" i="0" dirty="0">
                <a:solidFill>
                  <a:srgbClr val="230050"/>
                </a:solidFill>
                <a:effectLst/>
              </a:rPr>
              <a:t> </a:t>
            </a:r>
            <a:r>
              <a:rPr lang="en-AU" i="0" dirty="0">
                <a:solidFill>
                  <a:srgbClr val="230050"/>
                </a:solidFill>
                <a:effectLst/>
              </a:rPr>
              <a:t>”gender-based violence and harassment”.</a:t>
            </a:r>
          </a:p>
          <a:p>
            <a:pPr lvl="2"/>
            <a:endParaRPr lang="en-AU" b="0" i="0" dirty="0">
              <a:solidFill>
                <a:srgbClr val="230050"/>
              </a:solidFill>
              <a:effectLst/>
            </a:endParaRPr>
          </a:p>
          <a:p>
            <a:pPr lvl="2"/>
            <a:r>
              <a:rPr lang="en-AU" b="1" i="0" dirty="0">
                <a:solidFill>
                  <a:srgbClr val="230050"/>
                </a:solidFill>
                <a:effectLst/>
              </a:rPr>
              <a:t>Gender-based violence and harassment </a:t>
            </a:r>
            <a:r>
              <a:rPr lang="en-AU" b="0" i="0" dirty="0">
                <a:solidFill>
                  <a:srgbClr val="230050"/>
                </a:solidFill>
                <a:effectLst/>
              </a:rPr>
              <a:t>is “violence and harassment directed at persons because of their sex or gender, or affecting persons of a particular sex or gender disproportionately, and includes sexual harassment” (Art. 1(b))</a:t>
            </a:r>
          </a:p>
          <a:p>
            <a:br>
              <a:rPr lang="en-AU" dirty="0"/>
            </a:br>
            <a:endParaRPr lang="en-US"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22</a:t>
            </a:fld>
            <a:endParaRPr lang="en-GB"/>
          </a:p>
        </p:txBody>
      </p:sp>
    </p:spTree>
    <p:extLst>
      <p:ext uri="{BB962C8B-B14F-4D97-AF65-F5344CB8AC3E}">
        <p14:creationId xmlns:p14="http://schemas.microsoft.com/office/powerpoint/2010/main" val="35070477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Gender-based violence and harassment</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289447"/>
            <a:ext cx="11210924" cy="3482975"/>
          </a:xfrm>
        </p:spPr>
        <p:txBody>
          <a:bodyPr/>
          <a:lstStyle/>
          <a:p>
            <a:pPr lvl="2"/>
            <a:r>
              <a:rPr lang="en-AU" b="0" i="0" dirty="0">
                <a:solidFill>
                  <a:srgbClr val="230050"/>
                </a:solidFill>
                <a:effectLst/>
                <a:latin typeface="Arial" panose="020B0604020202020204" pitchFamily="34" charset="0"/>
                <a:cs typeface="Arial" panose="020B0604020202020204" pitchFamily="34" charset="0"/>
              </a:rPr>
              <a:t>The reference to </a:t>
            </a:r>
            <a:r>
              <a:rPr lang="en-AU" b="1" i="0" dirty="0">
                <a:solidFill>
                  <a:srgbClr val="230050"/>
                </a:solidFill>
                <a:effectLst/>
                <a:latin typeface="Arial" panose="020B0604020202020204" pitchFamily="34" charset="0"/>
                <a:cs typeface="Arial" panose="020B0604020202020204" pitchFamily="34" charset="0"/>
              </a:rPr>
              <a:t>“persons” </a:t>
            </a:r>
            <a:r>
              <a:rPr lang="en-AU" b="0" i="0" dirty="0">
                <a:solidFill>
                  <a:srgbClr val="230050"/>
                </a:solidFill>
                <a:effectLst/>
                <a:latin typeface="Arial" panose="020B0604020202020204" pitchFamily="34" charset="0"/>
                <a:cs typeface="Arial" panose="020B0604020202020204" pitchFamily="34" charset="0"/>
              </a:rPr>
              <a:t>is significant, as it broadens the definition of gender-based violence compared to other international and regional instruments. While gender-based violence and harassment disproportionately affects women and girls, Convention No. 190 seeks to protect everyone. </a:t>
            </a:r>
          </a:p>
          <a:p>
            <a:pPr lvl="2"/>
            <a:endParaRPr lang="en-AU" b="0" i="0" dirty="0">
              <a:solidFill>
                <a:srgbClr val="230050"/>
              </a:solidFill>
              <a:effectLst/>
              <a:latin typeface="Arial" panose="020B0604020202020204" pitchFamily="34" charset="0"/>
              <a:cs typeface="Arial" panose="020B0604020202020204" pitchFamily="34" charset="0"/>
            </a:endParaRPr>
          </a:p>
          <a:p>
            <a:pPr lvl="2"/>
            <a:r>
              <a:rPr lang="en-AU" b="0" i="0" dirty="0">
                <a:solidFill>
                  <a:srgbClr val="230050"/>
                </a:solidFill>
                <a:effectLst/>
                <a:latin typeface="Arial" panose="020B0604020202020204" pitchFamily="34" charset="0"/>
                <a:cs typeface="Arial" panose="020B0604020202020204" pitchFamily="34" charset="0"/>
              </a:rPr>
              <a:t>The reference to </a:t>
            </a:r>
            <a:r>
              <a:rPr lang="en-AU" b="1" i="0" dirty="0">
                <a:solidFill>
                  <a:srgbClr val="230050"/>
                </a:solidFill>
                <a:effectLst/>
                <a:latin typeface="Arial" panose="020B0604020202020204" pitchFamily="34" charset="0"/>
                <a:cs typeface="Arial" panose="020B0604020202020204" pitchFamily="34" charset="0"/>
              </a:rPr>
              <a:t>“sex or gender” </a:t>
            </a:r>
            <a:r>
              <a:rPr lang="en-AU" b="0" i="0" dirty="0">
                <a:solidFill>
                  <a:srgbClr val="230050"/>
                </a:solidFill>
                <a:effectLst/>
                <a:latin typeface="Arial" panose="020B0604020202020204" pitchFamily="34" charset="0"/>
                <a:cs typeface="Arial" panose="020B0604020202020204" pitchFamily="34" charset="0"/>
              </a:rPr>
              <a:t>makes both the biological functions and characteristics that differentiate men from women (that is, sex) and the sociological differences between men and women that are learned and changeable over time (that is, gender) relevant to Convention No. 190 and Recommendation No. 206 (ILO 2012).</a:t>
            </a:r>
          </a:p>
          <a:p>
            <a:pPr lvl="2"/>
            <a:endParaRPr lang="en-AU" b="0" i="0" dirty="0">
              <a:solidFill>
                <a:srgbClr val="230050"/>
              </a:solidFill>
              <a:effectLst/>
              <a:latin typeface="Arial" panose="020B0604020202020204" pitchFamily="34" charset="0"/>
              <a:cs typeface="Arial" panose="020B0604020202020204" pitchFamily="34" charset="0"/>
            </a:endParaRPr>
          </a:p>
          <a:p>
            <a:pPr lvl="2"/>
            <a:r>
              <a:rPr lang="en-AU" b="0" i="0" dirty="0">
                <a:solidFill>
                  <a:srgbClr val="230050"/>
                </a:solidFill>
                <a:effectLst/>
                <a:latin typeface="Arial" panose="020B0604020202020204" pitchFamily="34" charset="0"/>
                <a:cs typeface="Arial" panose="020B0604020202020204" pitchFamily="34" charset="0"/>
              </a:rPr>
              <a:t>The definition of gender-based violence and harassment explicitly includes “</a:t>
            </a:r>
            <a:r>
              <a:rPr lang="en-AU" b="1" i="0" dirty="0">
                <a:solidFill>
                  <a:srgbClr val="230050"/>
                </a:solidFill>
                <a:effectLst/>
                <a:latin typeface="Arial" panose="020B0604020202020204" pitchFamily="34" charset="0"/>
                <a:cs typeface="Arial" panose="020B0604020202020204" pitchFamily="34" charset="0"/>
              </a:rPr>
              <a:t>sexual harassment</a:t>
            </a:r>
            <a:r>
              <a:rPr lang="en-AU" b="0" i="0" dirty="0">
                <a:solidFill>
                  <a:srgbClr val="230050"/>
                </a:solidFill>
                <a:effectLst/>
                <a:latin typeface="Arial" panose="020B0604020202020204" pitchFamily="34" charset="0"/>
                <a:cs typeface="Arial" panose="020B0604020202020204" pitchFamily="34" charset="0"/>
              </a:rPr>
              <a:t>”.</a:t>
            </a:r>
            <a:br>
              <a:rPr lang="en-AU"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23</a:t>
            </a:fld>
            <a:endParaRPr lang="en-GB"/>
          </a:p>
        </p:txBody>
      </p:sp>
    </p:spTree>
    <p:extLst>
      <p:ext uri="{BB962C8B-B14F-4D97-AF65-F5344CB8AC3E}">
        <p14:creationId xmlns:p14="http://schemas.microsoft.com/office/powerpoint/2010/main" val="2139738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Convention No. 190 and domestic violence</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289447"/>
            <a:ext cx="11210924" cy="3482975"/>
          </a:xfrm>
        </p:spPr>
        <p:txBody>
          <a:bodyPr/>
          <a:lstStyle/>
          <a:p>
            <a:pPr lvl="2"/>
            <a:r>
              <a:rPr lang="en-US" sz="1800" dirty="0">
                <a:effectLst/>
                <a:ea typeface="MS Mincho" panose="02020609040205080304" pitchFamily="49" charset="-128"/>
                <a:cs typeface="Times New Roman" panose="02020603050405020304" pitchFamily="18" charset="0"/>
              </a:rPr>
              <a:t>Convention No. 190 </a:t>
            </a:r>
            <a:r>
              <a:rPr lang="en-US" sz="1800" b="1" dirty="0">
                <a:effectLst/>
                <a:ea typeface="MS Mincho" panose="02020609040205080304" pitchFamily="49" charset="-128"/>
                <a:cs typeface="Times New Roman" panose="02020603050405020304" pitchFamily="18" charset="0"/>
              </a:rPr>
              <a:t>recognizes the link between domestic violence and the world of work</a:t>
            </a:r>
            <a:r>
              <a:rPr lang="en-US" sz="1800" dirty="0">
                <a:effectLst/>
                <a:ea typeface="MS Mincho" panose="02020609040205080304" pitchFamily="49" charset="-128"/>
                <a:cs typeface="Times New Roman" panose="02020603050405020304" pitchFamily="18" charset="0"/>
              </a:rPr>
              <a:t>, since domestic violence can affect people’s ability to get to work, to perform adequately in their job duties, and can affect time off work to access medical, psychosocial and justice services. </a:t>
            </a:r>
          </a:p>
          <a:p>
            <a:pPr lvl="2"/>
            <a:endParaRPr lang="en-US" sz="1800" dirty="0">
              <a:effectLst/>
              <a:ea typeface="MS Mincho" panose="02020609040205080304" pitchFamily="49" charset="-128"/>
              <a:cs typeface="Times New Roman" panose="02020603050405020304" pitchFamily="18" charset="0"/>
            </a:endParaRPr>
          </a:p>
          <a:p>
            <a:pPr lvl="2"/>
            <a:r>
              <a:rPr lang="en-US" sz="1800" dirty="0">
                <a:effectLst/>
                <a:ea typeface="MS Mincho" panose="02020609040205080304" pitchFamily="49" charset="-128"/>
                <a:cs typeface="Times New Roman" panose="02020603050405020304" pitchFamily="18" charset="0"/>
              </a:rPr>
              <a:t>Domestic violence can also affect employment, productivity and health and safety, and governments, employers’ and workers’ organizations, and labour market institutions can help – as part of other measures – to recognize, respond to and address the impacts of domestic violence.</a:t>
            </a:r>
            <a:br>
              <a:rPr lang="en-AU" dirty="0"/>
            </a:br>
            <a:endParaRPr lang="en-US"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24</a:t>
            </a:fld>
            <a:endParaRPr lang="en-GB"/>
          </a:p>
        </p:txBody>
      </p:sp>
    </p:spTree>
    <p:extLst>
      <p:ext uri="{BB962C8B-B14F-4D97-AF65-F5344CB8AC3E}">
        <p14:creationId xmlns:p14="http://schemas.microsoft.com/office/powerpoint/2010/main" val="4118962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Content Placeholder 1"/>
          <p:cNvSpPr txBox="1">
            <a:spLocks noGrp="1"/>
          </p:cNvSpPr>
          <p:nvPr>
            <p:ph type="body" sz="quarter" idx="1"/>
          </p:nvPr>
        </p:nvSpPr>
        <p:spPr>
          <a:xfrm>
            <a:off x="430875" y="392616"/>
            <a:ext cx="11391011" cy="613226"/>
          </a:xfrm>
          <a:prstGeom prst="rect">
            <a:avLst/>
          </a:prstGeom>
        </p:spPr>
        <p:txBody>
          <a:bodyPr/>
          <a:lstStyle>
            <a:lvl1pPr defTabSz="749808">
              <a:spcBef>
                <a:spcPts val="800"/>
              </a:spcBef>
              <a:defRPr sz="3280" b="0">
                <a:latin typeface="Overpass Bold"/>
                <a:ea typeface="Overpass Bold"/>
                <a:cs typeface="Overpass Bold"/>
                <a:sym typeface="Overpass Bold"/>
              </a:defRPr>
            </a:lvl1pPr>
          </a:lstStyle>
          <a:p>
            <a:r>
              <a:rPr sz="2500" b="1" dirty="0">
                <a:solidFill>
                  <a:schemeClr val="accent1"/>
                </a:solidFill>
                <a:latin typeface="+mj-lt"/>
              </a:rPr>
              <a:t>Who is protected?</a:t>
            </a:r>
          </a:p>
        </p:txBody>
      </p:sp>
      <p:grpSp>
        <p:nvGrpSpPr>
          <p:cNvPr id="238" name="Content Placeholder 4"/>
          <p:cNvGrpSpPr/>
          <p:nvPr/>
        </p:nvGrpSpPr>
        <p:grpSpPr>
          <a:xfrm>
            <a:off x="430875" y="1005841"/>
            <a:ext cx="11391011" cy="750388"/>
            <a:chOff x="0" y="0"/>
            <a:chExt cx="11391010" cy="750386"/>
          </a:xfrm>
        </p:grpSpPr>
        <p:sp>
          <p:nvSpPr>
            <p:cNvPr id="236" name="Rectangle"/>
            <p:cNvSpPr/>
            <p:nvPr/>
          </p:nvSpPr>
          <p:spPr>
            <a:xfrm>
              <a:off x="0" y="0"/>
              <a:ext cx="11391011" cy="750387"/>
            </a:xfrm>
            <a:prstGeom prst="rect">
              <a:avLst/>
            </a:prstGeom>
            <a:solidFill>
              <a:srgbClr val="1F2DBF"/>
            </a:solidFill>
            <a:ln w="12700" cap="flat">
              <a:noFill/>
              <a:miter lim="400000"/>
            </a:ln>
            <a:effectLst/>
          </p:spPr>
          <p:txBody>
            <a:bodyPr wrap="square" lIns="45719" tIns="45719" rIns="45719" bIns="45719" numCol="1" anchor="ctr">
              <a:noAutofit/>
            </a:bodyPr>
            <a:lstStyle/>
            <a:p>
              <a:pPr>
                <a:spcBef>
                  <a:spcPts val="1000"/>
                </a:spcBef>
                <a:defRPr sz="2600"/>
              </a:pPr>
              <a:endParaRPr/>
            </a:p>
          </p:txBody>
        </p:sp>
        <p:sp>
          <p:nvSpPr>
            <p:cNvPr id="237" name="The Convention applies to all sectors, whether private or public, in the formal and informal economy, and whether in urban or rural areas."/>
            <p:cNvSpPr txBox="1"/>
            <p:nvPr/>
          </p:nvSpPr>
          <p:spPr>
            <a:xfrm>
              <a:off x="44280" y="0"/>
              <a:ext cx="11301011" cy="75038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rmAutofit/>
            </a:bodyPr>
            <a:lstStyle>
              <a:lvl1pPr>
                <a:spcBef>
                  <a:spcPts val="1000"/>
                </a:spcBef>
                <a:defRPr>
                  <a:solidFill>
                    <a:srgbClr val="FFFFFF"/>
                  </a:solidFill>
                  <a:latin typeface="Overpass Regular"/>
                  <a:ea typeface="Overpass Regular"/>
                  <a:cs typeface="Overpass Regular"/>
                  <a:sym typeface="Overpass Regular"/>
                </a:defRPr>
              </a:lvl1pPr>
            </a:lstStyle>
            <a:p>
              <a:r>
                <a:rPr lang="en-AU" dirty="0"/>
                <a:t>Article 2 makes clear that the</a:t>
              </a:r>
              <a:r>
                <a:rPr dirty="0"/>
                <a:t> Convention applies to all sectors, whether private or public, in the formal and informal economy, and whether in urban or rural areas.</a:t>
              </a:r>
            </a:p>
          </p:txBody>
        </p:sp>
      </p:grpSp>
      <p:sp>
        <p:nvSpPr>
          <p:cNvPr id="239" name="Inhaltsplatzhalter 3"/>
          <p:cNvSpPr txBox="1"/>
          <p:nvPr/>
        </p:nvSpPr>
        <p:spPr>
          <a:xfrm>
            <a:off x="459971" y="6369756"/>
            <a:ext cx="4795653" cy="2378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defTabSz="612648">
              <a:lnSpc>
                <a:spcPct val="90000"/>
              </a:lnSpc>
              <a:spcBef>
                <a:spcPts val="600"/>
              </a:spcBef>
              <a:defRPr sz="938">
                <a:solidFill>
                  <a:srgbClr val="240050"/>
                </a:solidFill>
                <a:latin typeface="Overpass Light"/>
                <a:ea typeface="Overpass Light"/>
                <a:cs typeface="Overpass Light"/>
                <a:sym typeface="Overpass Light"/>
              </a:defRPr>
            </a:lvl1pPr>
          </a:lstStyle>
          <a:p>
            <a:r>
              <a:t>International Labour Organization (ILO) | C190</a:t>
            </a:r>
          </a:p>
        </p:txBody>
      </p:sp>
      <p:grpSp>
        <p:nvGrpSpPr>
          <p:cNvPr id="242" name="Content Placeholder 4"/>
          <p:cNvGrpSpPr/>
          <p:nvPr/>
        </p:nvGrpSpPr>
        <p:grpSpPr>
          <a:xfrm>
            <a:off x="430875" y="1593071"/>
            <a:ext cx="11391011" cy="3764432"/>
            <a:chOff x="0" y="0"/>
            <a:chExt cx="11391010" cy="3764431"/>
          </a:xfrm>
        </p:grpSpPr>
        <p:sp>
          <p:nvSpPr>
            <p:cNvPr id="240" name="Rectangle"/>
            <p:cNvSpPr/>
            <p:nvPr/>
          </p:nvSpPr>
          <p:spPr>
            <a:xfrm>
              <a:off x="0" y="225088"/>
              <a:ext cx="11391011" cy="3314255"/>
            </a:xfrm>
            <a:prstGeom prst="rect">
              <a:avLst/>
            </a:prstGeom>
            <a:solidFill>
              <a:srgbClr val="220050"/>
            </a:solidFill>
            <a:ln w="12700" cap="flat">
              <a:noFill/>
              <a:miter lim="400000"/>
            </a:ln>
            <a:effectLst/>
          </p:spPr>
          <p:txBody>
            <a:bodyPr wrap="square" lIns="45719" tIns="45719" rIns="45719" bIns="45719" numCol="1" anchor="ctr">
              <a:noAutofit/>
            </a:bodyPr>
            <a:lstStyle/>
            <a:p>
              <a:pPr>
                <a:spcBef>
                  <a:spcPts val="1000"/>
                </a:spcBef>
                <a:defRPr sz="2600"/>
              </a:pPr>
              <a:endParaRPr/>
            </a:p>
          </p:txBody>
        </p:sp>
        <p:sp>
          <p:nvSpPr>
            <p:cNvPr id="241" name="The Convention protects workers and other persons in the world of work:…"/>
            <p:cNvSpPr txBox="1"/>
            <p:nvPr/>
          </p:nvSpPr>
          <p:spPr>
            <a:xfrm>
              <a:off x="44280" y="0"/>
              <a:ext cx="11301011" cy="376443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p>
              <a:pPr>
                <a:spcBef>
                  <a:spcPts val="1000"/>
                </a:spcBef>
                <a:defRPr>
                  <a:solidFill>
                    <a:srgbClr val="FFFFFF"/>
                  </a:solidFill>
                  <a:latin typeface="Overpass Regular"/>
                  <a:ea typeface="Overpass Regular"/>
                  <a:cs typeface="Overpass Regular"/>
                  <a:sym typeface="Overpass Regular"/>
                </a:defRPr>
              </a:pPr>
              <a:r>
                <a:rPr dirty="0"/>
                <a:t>The Convention protects workers and other persons in the world of work:</a:t>
              </a:r>
              <a:endParaRPr sz="2600" dirty="0"/>
            </a:p>
            <a:p>
              <a:pPr marL="342900" indent="-342900">
                <a:spcBef>
                  <a:spcPts val="1000"/>
                </a:spcBef>
                <a:buSzPct val="100000"/>
                <a:buFont typeface="Arial"/>
                <a:buChar char="•"/>
                <a:defRPr>
                  <a:solidFill>
                    <a:srgbClr val="FFFFFF"/>
                  </a:solidFill>
                  <a:latin typeface="Overpass Regular"/>
                  <a:ea typeface="Overpass Regular"/>
                  <a:cs typeface="Overpass Regular"/>
                  <a:sym typeface="Overpass Regular"/>
                </a:defRPr>
              </a:pPr>
              <a:r>
                <a:rPr dirty="0"/>
                <a:t>Employees as defined by national law and practice</a:t>
              </a:r>
              <a:endParaRPr sz="2600" dirty="0"/>
            </a:p>
            <a:p>
              <a:pPr marL="342900" indent="-342900">
                <a:spcBef>
                  <a:spcPts val="1000"/>
                </a:spcBef>
                <a:buSzPct val="100000"/>
                <a:buFont typeface="Arial"/>
                <a:buChar char="•"/>
                <a:defRPr>
                  <a:solidFill>
                    <a:srgbClr val="FFFFFF"/>
                  </a:solidFill>
                  <a:latin typeface="Overpass Regular"/>
                  <a:ea typeface="Overpass Regular"/>
                  <a:cs typeface="Overpass Regular"/>
                  <a:sym typeface="Overpass Regular"/>
                </a:defRPr>
              </a:pPr>
              <a:r>
                <a:rPr dirty="0"/>
                <a:t>Persons working irrespective of their contractual status</a:t>
              </a:r>
              <a:endParaRPr sz="2600" dirty="0"/>
            </a:p>
            <a:p>
              <a:pPr marL="342900" indent="-342900">
                <a:spcBef>
                  <a:spcPts val="1000"/>
                </a:spcBef>
                <a:buSzPct val="100000"/>
                <a:buFont typeface="Arial"/>
                <a:buChar char="•"/>
                <a:defRPr>
                  <a:solidFill>
                    <a:srgbClr val="FFFFFF"/>
                  </a:solidFill>
                  <a:latin typeface="Overpass Regular"/>
                  <a:ea typeface="Overpass Regular"/>
                  <a:cs typeface="Overpass Regular"/>
                  <a:sym typeface="Overpass Regular"/>
                </a:defRPr>
              </a:pPr>
              <a:r>
                <a:rPr dirty="0"/>
                <a:t>Persons in training, including interns and apprentices</a:t>
              </a:r>
              <a:endParaRPr sz="2600" dirty="0"/>
            </a:p>
            <a:p>
              <a:pPr marL="342900" indent="-342900">
                <a:spcBef>
                  <a:spcPts val="1000"/>
                </a:spcBef>
                <a:buSzPct val="100000"/>
                <a:buFont typeface="Arial"/>
                <a:buChar char="•"/>
                <a:defRPr>
                  <a:solidFill>
                    <a:srgbClr val="FFFFFF"/>
                  </a:solidFill>
                  <a:latin typeface="Overpass Regular"/>
                  <a:ea typeface="Overpass Regular"/>
                  <a:cs typeface="Overpass Regular"/>
                  <a:sym typeface="Overpass Regular"/>
                </a:defRPr>
              </a:pPr>
              <a:r>
                <a:rPr dirty="0"/>
                <a:t>Workers whose employment has been terminated</a:t>
              </a:r>
              <a:endParaRPr sz="2600" dirty="0"/>
            </a:p>
            <a:p>
              <a:pPr marL="342900" indent="-342900">
                <a:spcBef>
                  <a:spcPts val="1000"/>
                </a:spcBef>
                <a:buSzPct val="100000"/>
                <a:buFont typeface="Arial"/>
                <a:buChar char="•"/>
                <a:defRPr>
                  <a:solidFill>
                    <a:srgbClr val="FFFFFF"/>
                  </a:solidFill>
                  <a:latin typeface="Overpass Regular"/>
                  <a:ea typeface="Overpass Regular"/>
                  <a:cs typeface="Overpass Regular"/>
                  <a:sym typeface="Overpass Regular"/>
                </a:defRPr>
              </a:pPr>
              <a:r>
                <a:rPr dirty="0"/>
                <a:t>Volunteers</a:t>
              </a:r>
              <a:endParaRPr sz="2600" dirty="0"/>
            </a:p>
            <a:p>
              <a:pPr marL="342900" indent="-342900">
                <a:spcBef>
                  <a:spcPts val="1000"/>
                </a:spcBef>
                <a:buSzPct val="100000"/>
                <a:buFont typeface="Arial"/>
                <a:buChar char="•"/>
                <a:defRPr>
                  <a:solidFill>
                    <a:srgbClr val="FFFFFF"/>
                  </a:solidFill>
                  <a:latin typeface="Overpass Regular"/>
                  <a:ea typeface="Overpass Regular"/>
                  <a:cs typeface="Overpass Regular"/>
                  <a:sym typeface="Overpass Regular"/>
                </a:defRPr>
              </a:pPr>
              <a:r>
                <a:rPr dirty="0"/>
                <a:t>Jobseekers and job applicants</a:t>
              </a:r>
              <a:endParaRPr sz="2600" dirty="0"/>
            </a:p>
            <a:p>
              <a:pPr marL="342900" indent="-342900">
                <a:spcBef>
                  <a:spcPts val="1000"/>
                </a:spcBef>
                <a:buSzPct val="100000"/>
                <a:buFont typeface="Arial"/>
                <a:buChar char="•"/>
                <a:defRPr>
                  <a:solidFill>
                    <a:srgbClr val="FFFFFF"/>
                  </a:solidFill>
                  <a:latin typeface="Overpass Regular"/>
                  <a:ea typeface="Overpass Regular"/>
                  <a:cs typeface="Overpass Regular"/>
                  <a:sym typeface="Overpass Regular"/>
                </a:defRPr>
              </a:pPr>
              <a:r>
                <a:rPr dirty="0"/>
                <a:t>Individuals exercising the authority, duties or responsibilities of an employer</a:t>
              </a:r>
            </a:p>
          </p:txBody>
        </p:sp>
      </p:grpSp>
      <p:sp>
        <p:nvSpPr>
          <p:cNvPr id="243" name="Rechteck 2"/>
          <p:cNvSpPr txBox="1"/>
          <p:nvPr/>
        </p:nvSpPr>
        <p:spPr>
          <a:xfrm>
            <a:off x="475154" y="5248453"/>
            <a:ext cx="11301012" cy="7418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spcBef>
                <a:spcPts val="1000"/>
              </a:spcBef>
              <a:defRPr>
                <a:solidFill>
                  <a:srgbClr val="220050"/>
                </a:solidFill>
                <a:latin typeface="Overpass Bold"/>
                <a:ea typeface="Overpass Bold"/>
                <a:cs typeface="Overpass Bold"/>
                <a:sym typeface="Overpass Bold"/>
              </a:defRPr>
            </a:lvl1pPr>
          </a:lstStyle>
          <a:p>
            <a:r>
              <a:t>The Convention requires Members to take into account violence and harassment involving third parties, where applicable, when adopting an inclusive, integrated and gender-responsive approach</a:t>
            </a:r>
          </a:p>
        </p:txBody>
      </p:sp>
      <p:sp>
        <p:nvSpPr>
          <p:cNvPr id="244" name="Dreieck 10"/>
          <p:cNvSpPr/>
          <p:nvPr/>
        </p:nvSpPr>
        <p:spPr>
          <a:xfrm rot="5400000">
            <a:off x="516585" y="4390940"/>
            <a:ext cx="212481" cy="185111"/>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45" name="Dreieck 11"/>
          <p:cNvSpPr/>
          <p:nvPr/>
        </p:nvSpPr>
        <p:spPr>
          <a:xfrm rot="5400000">
            <a:off x="516585" y="4004719"/>
            <a:ext cx="212481" cy="185111"/>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46" name="Dreieck 12"/>
          <p:cNvSpPr/>
          <p:nvPr/>
        </p:nvSpPr>
        <p:spPr>
          <a:xfrm rot="5400000">
            <a:off x="516585" y="3602544"/>
            <a:ext cx="212481" cy="185110"/>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47" name="Dreieck 13"/>
          <p:cNvSpPr/>
          <p:nvPr/>
        </p:nvSpPr>
        <p:spPr>
          <a:xfrm rot="5400000">
            <a:off x="516586" y="3206451"/>
            <a:ext cx="212481" cy="185109"/>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48" name="Dreieck 14"/>
          <p:cNvSpPr/>
          <p:nvPr/>
        </p:nvSpPr>
        <p:spPr>
          <a:xfrm rot="5400000">
            <a:off x="516586" y="2801031"/>
            <a:ext cx="212481" cy="185110"/>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49" name="Dreieck 15"/>
          <p:cNvSpPr/>
          <p:nvPr/>
        </p:nvSpPr>
        <p:spPr>
          <a:xfrm rot="5400000">
            <a:off x="516586" y="2396149"/>
            <a:ext cx="212481" cy="185110"/>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50" name="Dreieck 17"/>
          <p:cNvSpPr/>
          <p:nvPr/>
        </p:nvSpPr>
        <p:spPr>
          <a:xfrm rot="5400000">
            <a:off x="516585" y="4793536"/>
            <a:ext cx="212481" cy="185110"/>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Content Placeholder 1"/>
          <p:cNvSpPr txBox="1">
            <a:spLocks noGrp="1"/>
          </p:cNvSpPr>
          <p:nvPr>
            <p:ph type="body" sz="quarter" idx="1"/>
          </p:nvPr>
        </p:nvSpPr>
        <p:spPr>
          <a:xfrm>
            <a:off x="430875" y="392616"/>
            <a:ext cx="11391011" cy="613226"/>
          </a:xfrm>
          <a:prstGeom prst="rect">
            <a:avLst/>
          </a:prstGeom>
        </p:spPr>
        <p:txBody>
          <a:bodyPr/>
          <a:lstStyle>
            <a:lvl1pPr defTabSz="749808">
              <a:spcBef>
                <a:spcPts val="800"/>
              </a:spcBef>
              <a:defRPr sz="3280" b="0">
                <a:latin typeface="Overpass Bold"/>
                <a:ea typeface="Overpass Bold"/>
                <a:cs typeface="Overpass Bold"/>
                <a:sym typeface="Overpass Bold"/>
              </a:defRPr>
            </a:lvl1pPr>
          </a:lstStyle>
          <a:p>
            <a:r>
              <a:rPr sz="2500" b="1" dirty="0">
                <a:solidFill>
                  <a:schemeClr val="accent1"/>
                </a:solidFill>
                <a:latin typeface="+mj-lt"/>
              </a:rPr>
              <a:t>And where and when?</a:t>
            </a:r>
          </a:p>
        </p:txBody>
      </p:sp>
      <p:grpSp>
        <p:nvGrpSpPr>
          <p:cNvPr id="255" name="Content Placeholder 4"/>
          <p:cNvGrpSpPr/>
          <p:nvPr/>
        </p:nvGrpSpPr>
        <p:grpSpPr>
          <a:xfrm>
            <a:off x="4691805" y="1382838"/>
            <a:ext cx="7004579" cy="3785191"/>
            <a:chOff x="0" y="0"/>
            <a:chExt cx="7004577" cy="3785189"/>
          </a:xfrm>
        </p:grpSpPr>
        <p:sp>
          <p:nvSpPr>
            <p:cNvPr id="253" name="Rectangle"/>
            <p:cNvSpPr/>
            <p:nvPr/>
          </p:nvSpPr>
          <p:spPr>
            <a:xfrm>
              <a:off x="0" y="-1"/>
              <a:ext cx="7004578" cy="3785191"/>
            </a:xfrm>
            <a:prstGeom prst="rect">
              <a:avLst/>
            </a:prstGeom>
            <a:solidFill>
              <a:srgbClr val="1F2DBF"/>
            </a:solidFill>
            <a:ln w="12700" cap="flat">
              <a:noFill/>
              <a:miter lim="400000"/>
            </a:ln>
            <a:effectLst/>
          </p:spPr>
          <p:txBody>
            <a:bodyPr wrap="square" lIns="45719" tIns="45719" rIns="45719" bIns="45719" numCol="1" anchor="ctr">
              <a:noAutofit/>
            </a:bodyPr>
            <a:lstStyle/>
            <a:p>
              <a:pPr>
                <a:spcBef>
                  <a:spcPts val="1000"/>
                </a:spcBef>
                <a:defRPr sz="2600"/>
              </a:pPr>
              <a:endParaRPr/>
            </a:p>
          </p:txBody>
        </p:sp>
        <p:sp>
          <p:nvSpPr>
            <p:cNvPr id="254" name="The workplace…"/>
            <p:cNvSpPr txBox="1"/>
            <p:nvPr/>
          </p:nvSpPr>
          <p:spPr>
            <a:xfrm>
              <a:off x="314280" y="-1"/>
              <a:ext cx="6646018" cy="378519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rmAutofit/>
            </a:bodyPr>
            <a:lstStyle/>
            <a:p>
              <a:pPr defTabSz="859536">
                <a:spcBef>
                  <a:spcPts val="900"/>
                </a:spcBef>
                <a:defRPr sz="1879">
                  <a:solidFill>
                    <a:srgbClr val="FFFFFF"/>
                  </a:solidFill>
                  <a:latin typeface="Overpass Regular"/>
                  <a:ea typeface="Overpass Regular"/>
                  <a:cs typeface="Overpass Regular"/>
                  <a:sym typeface="Overpass Regular"/>
                </a:defRPr>
              </a:pPr>
              <a:r>
                <a:rPr dirty="0"/>
                <a:t>The workplace</a:t>
              </a:r>
              <a:endParaRPr sz="2444" dirty="0"/>
            </a:p>
            <a:p>
              <a:pPr defTabSz="859536">
                <a:spcBef>
                  <a:spcPts val="900"/>
                </a:spcBef>
                <a:defRPr sz="1879">
                  <a:solidFill>
                    <a:srgbClr val="FFFFFF"/>
                  </a:solidFill>
                  <a:latin typeface="Overpass Regular"/>
                  <a:ea typeface="Overpass Regular"/>
                  <a:cs typeface="Overpass Regular"/>
                  <a:sym typeface="Overpass Regular"/>
                </a:defRPr>
              </a:pPr>
              <a:r>
                <a:rPr dirty="0"/>
                <a:t>Public and private spaces, where they are a place of work</a:t>
              </a:r>
              <a:endParaRPr sz="2444" dirty="0"/>
            </a:p>
            <a:p>
              <a:pPr defTabSz="859536">
                <a:spcBef>
                  <a:spcPts val="900"/>
                </a:spcBef>
                <a:defRPr sz="1879">
                  <a:solidFill>
                    <a:srgbClr val="FFFFFF"/>
                  </a:solidFill>
                  <a:latin typeface="Overpass Regular"/>
                  <a:ea typeface="Overpass Regular"/>
                  <a:cs typeface="Overpass Regular"/>
                  <a:sym typeface="Overpass Regular"/>
                </a:defRPr>
              </a:pPr>
              <a:r>
                <a:rPr dirty="0"/>
                <a:t>Places where worker is paid, takes a rest break or a meal</a:t>
              </a:r>
              <a:endParaRPr sz="2444" dirty="0"/>
            </a:p>
            <a:p>
              <a:pPr defTabSz="859536">
                <a:spcBef>
                  <a:spcPts val="900"/>
                </a:spcBef>
                <a:defRPr sz="1879">
                  <a:solidFill>
                    <a:srgbClr val="FFFFFF"/>
                  </a:solidFill>
                  <a:latin typeface="Overpass Regular"/>
                  <a:ea typeface="Overpass Regular"/>
                  <a:cs typeface="Overpass Regular"/>
                  <a:sym typeface="Overpass Regular"/>
                </a:defRPr>
              </a:pPr>
              <a:r>
                <a:rPr dirty="0"/>
                <a:t>Sanitary, washing and changing facilities</a:t>
              </a:r>
              <a:endParaRPr sz="2444" dirty="0"/>
            </a:p>
            <a:p>
              <a:pPr defTabSz="859536">
                <a:spcBef>
                  <a:spcPts val="900"/>
                </a:spcBef>
                <a:defRPr sz="1879">
                  <a:solidFill>
                    <a:srgbClr val="FFFFFF"/>
                  </a:solidFill>
                  <a:latin typeface="Overpass Regular"/>
                  <a:ea typeface="Overpass Regular"/>
                  <a:cs typeface="Overpass Regular"/>
                  <a:sym typeface="Overpass Regular"/>
                </a:defRPr>
              </a:pPr>
              <a:r>
                <a:rPr dirty="0"/>
                <a:t>Work-related trips, travel, training, events or social activities </a:t>
              </a:r>
              <a:endParaRPr sz="2444" dirty="0"/>
            </a:p>
            <a:p>
              <a:pPr defTabSz="859536">
                <a:spcBef>
                  <a:spcPts val="900"/>
                </a:spcBef>
                <a:defRPr sz="1879">
                  <a:solidFill>
                    <a:srgbClr val="FFFFFF"/>
                  </a:solidFill>
                  <a:latin typeface="Overpass Regular"/>
                  <a:ea typeface="Overpass Regular"/>
                  <a:cs typeface="Overpass Regular"/>
                  <a:sym typeface="Overpass Regular"/>
                </a:defRPr>
              </a:pPr>
              <a:r>
                <a:rPr dirty="0"/>
                <a:t>Through work-related communications</a:t>
              </a:r>
              <a:endParaRPr sz="2444" dirty="0"/>
            </a:p>
            <a:p>
              <a:pPr defTabSz="859536">
                <a:spcBef>
                  <a:spcPts val="900"/>
                </a:spcBef>
                <a:defRPr sz="1879">
                  <a:solidFill>
                    <a:srgbClr val="FFFFFF"/>
                  </a:solidFill>
                  <a:latin typeface="Overpass Regular"/>
                  <a:ea typeface="Overpass Regular"/>
                  <a:cs typeface="Overpass Regular"/>
                  <a:sym typeface="Overpass Regular"/>
                </a:defRPr>
              </a:pPr>
              <a:r>
                <a:rPr dirty="0"/>
                <a:t>Employer-provided accommodation </a:t>
              </a:r>
              <a:endParaRPr sz="2444" dirty="0"/>
            </a:p>
            <a:p>
              <a:pPr defTabSz="859536">
                <a:spcBef>
                  <a:spcPts val="900"/>
                </a:spcBef>
                <a:defRPr sz="1879">
                  <a:solidFill>
                    <a:srgbClr val="FFFFFF"/>
                  </a:solidFill>
                  <a:latin typeface="Overpass Regular"/>
                  <a:ea typeface="Overpass Regular"/>
                  <a:cs typeface="Overpass Regular"/>
                  <a:sym typeface="Overpass Regular"/>
                </a:defRPr>
              </a:pPr>
              <a:r>
                <a:rPr dirty="0"/>
                <a:t>Commuting to and from work</a:t>
              </a:r>
            </a:p>
          </p:txBody>
        </p:sp>
      </p:grpSp>
      <p:sp>
        <p:nvSpPr>
          <p:cNvPr id="256" name="Inhaltsplatzhalter 3"/>
          <p:cNvSpPr txBox="1"/>
          <p:nvPr/>
        </p:nvSpPr>
        <p:spPr>
          <a:xfrm>
            <a:off x="459971" y="6369756"/>
            <a:ext cx="4795653" cy="2378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defTabSz="612648">
              <a:lnSpc>
                <a:spcPct val="90000"/>
              </a:lnSpc>
              <a:spcBef>
                <a:spcPts val="600"/>
              </a:spcBef>
              <a:defRPr sz="938">
                <a:solidFill>
                  <a:srgbClr val="240050"/>
                </a:solidFill>
                <a:latin typeface="Overpass Light"/>
                <a:ea typeface="Overpass Light"/>
                <a:cs typeface="Overpass Light"/>
                <a:sym typeface="Overpass Light"/>
              </a:defRPr>
            </a:lvl1pPr>
          </a:lstStyle>
          <a:p>
            <a:r>
              <a:t>International Labour Organization (ILO) | C190</a:t>
            </a:r>
          </a:p>
        </p:txBody>
      </p:sp>
      <p:grpSp>
        <p:nvGrpSpPr>
          <p:cNvPr id="259" name="Rechteck 2"/>
          <p:cNvGrpSpPr/>
          <p:nvPr/>
        </p:nvGrpSpPr>
        <p:grpSpPr>
          <a:xfrm>
            <a:off x="735675" y="1362225"/>
            <a:ext cx="2588098" cy="3785191"/>
            <a:chOff x="0" y="0"/>
            <a:chExt cx="2588096" cy="3785189"/>
          </a:xfrm>
        </p:grpSpPr>
        <p:sp>
          <p:nvSpPr>
            <p:cNvPr id="257" name="Rectangle"/>
            <p:cNvSpPr/>
            <p:nvPr/>
          </p:nvSpPr>
          <p:spPr>
            <a:xfrm>
              <a:off x="-1" y="-1"/>
              <a:ext cx="2588098" cy="3785191"/>
            </a:xfrm>
            <a:prstGeom prst="rect">
              <a:avLst/>
            </a:prstGeom>
            <a:solidFill>
              <a:srgbClr val="220050"/>
            </a:solidFill>
            <a:ln w="12700" cap="flat">
              <a:noFill/>
              <a:miter lim="400000"/>
            </a:ln>
            <a:effectLst/>
          </p:spPr>
          <p:txBody>
            <a:bodyPr wrap="square" lIns="45719" tIns="45719" rIns="45719" bIns="45719" numCol="1" anchor="ctr">
              <a:noAutofit/>
            </a:bodyPr>
            <a:lstStyle/>
            <a:p>
              <a:endParaRPr/>
            </a:p>
          </p:txBody>
        </p:sp>
        <p:sp>
          <p:nvSpPr>
            <p:cNvPr id="258" name="Violence and harassment occurring in the course of, linked with or arising out of work"/>
            <p:cNvSpPr txBox="1"/>
            <p:nvPr/>
          </p:nvSpPr>
          <p:spPr>
            <a:xfrm>
              <a:off x="44279" y="27270"/>
              <a:ext cx="2498098" cy="373064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defRPr sz="2800">
                  <a:solidFill>
                    <a:srgbClr val="FFFFFF"/>
                  </a:solidFill>
                  <a:latin typeface="Overpass Regular"/>
                  <a:ea typeface="Overpass Regular"/>
                  <a:cs typeface="Overpass Regular"/>
                  <a:sym typeface="Overpass Regular"/>
                </a:defRPr>
              </a:lvl1pPr>
            </a:lstStyle>
            <a:p>
              <a:r>
                <a:t>Violence and harassment occurring in the course of, linked with or arising out of work</a:t>
              </a:r>
            </a:p>
          </p:txBody>
        </p:sp>
      </p:grpSp>
      <p:pic>
        <p:nvPicPr>
          <p:cNvPr id="260" name="Picture 8" descr="Picture 8"/>
          <p:cNvPicPr>
            <a:picLocks noChangeAspect="1"/>
          </p:cNvPicPr>
          <p:nvPr/>
        </p:nvPicPr>
        <p:blipFill>
          <a:blip r:embed="rId3"/>
          <a:stretch>
            <a:fillRect/>
          </a:stretch>
        </p:blipFill>
        <p:spPr>
          <a:xfrm>
            <a:off x="3580850" y="2791772"/>
            <a:ext cx="993822" cy="1060714"/>
          </a:xfrm>
          <a:prstGeom prst="rect">
            <a:avLst/>
          </a:prstGeom>
          <a:ln w="12700">
            <a:miter lim="400000"/>
          </a:ln>
        </p:spPr>
      </p:pic>
      <p:sp>
        <p:nvSpPr>
          <p:cNvPr id="261" name="Dreieck 12"/>
          <p:cNvSpPr/>
          <p:nvPr/>
        </p:nvSpPr>
        <p:spPr>
          <a:xfrm rot="5400000">
            <a:off x="8714672" y="6244437"/>
            <a:ext cx="283259" cy="246771"/>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62" name="Dreieck 13"/>
          <p:cNvSpPr/>
          <p:nvPr/>
        </p:nvSpPr>
        <p:spPr>
          <a:xfrm rot="5400000">
            <a:off x="9202160" y="5879767"/>
            <a:ext cx="206944" cy="180287"/>
          </a:xfrm>
          <a:prstGeom prst="triangle">
            <a:avLst/>
          </a:prstGeom>
          <a:solidFill>
            <a:srgbClr val="2C1455"/>
          </a:solidFill>
          <a:ln w="12700">
            <a:miter lim="400000"/>
          </a:ln>
        </p:spPr>
        <p:txBody>
          <a:bodyPr lIns="45719" rIns="45719" anchor="ctr"/>
          <a:lstStyle/>
          <a:p>
            <a:pPr algn="ctr">
              <a:defRPr>
                <a:solidFill>
                  <a:srgbClr val="FFFFFF"/>
                </a:solidFill>
              </a:defRPr>
            </a:pPr>
            <a:endParaRPr/>
          </a:p>
        </p:txBody>
      </p:sp>
      <p:sp>
        <p:nvSpPr>
          <p:cNvPr id="263" name="Dreieck 14"/>
          <p:cNvSpPr/>
          <p:nvPr/>
        </p:nvSpPr>
        <p:spPr>
          <a:xfrm rot="5400000">
            <a:off x="9560293" y="6001823"/>
            <a:ext cx="495474" cy="431648"/>
          </a:xfrm>
          <a:prstGeom prst="triangle">
            <a:avLst/>
          </a:prstGeom>
          <a:solidFill>
            <a:srgbClr val="1F2DBF"/>
          </a:solidFill>
          <a:ln w="12700">
            <a:miter lim="400000"/>
          </a:ln>
        </p:spPr>
        <p:txBody>
          <a:bodyPr lIns="45719" rIns="45719" anchor="ctr"/>
          <a:lstStyle/>
          <a:p>
            <a:pPr algn="ctr">
              <a:defRPr>
                <a:solidFill>
                  <a:srgbClr val="FFFFFF"/>
                </a:solidFill>
              </a:defRPr>
            </a:pPr>
            <a:endParaRPr/>
          </a:p>
        </p:txBody>
      </p:sp>
      <p:sp>
        <p:nvSpPr>
          <p:cNvPr id="264" name="Dreieck 15"/>
          <p:cNvSpPr/>
          <p:nvPr/>
        </p:nvSpPr>
        <p:spPr>
          <a:xfrm rot="5400000">
            <a:off x="10050260" y="5899711"/>
            <a:ext cx="206945" cy="180288"/>
          </a:xfrm>
          <a:prstGeom prst="triangle">
            <a:avLst/>
          </a:prstGeom>
          <a:solidFill>
            <a:srgbClr val="2C1455"/>
          </a:solidFill>
          <a:ln w="12700">
            <a:miter lim="400000"/>
          </a:ln>
        </p:spPr>
        <p:txBody>
          <a:bodyPr lIns="45719" rIns="45719" anchor="ctr"/>
          <a:lstStyle/>
          <a:p>
            <a:pPr algn="ctr">
              <a:defRPr>
                <a:solidFill>
                  <a:srgbClr val="FFFFFF"/>
                </a:solidFill>
              </a:defRPr>
            </a:pPr>
            <a:endParaRPr/>
          </a:p>
        </p:txBody>
      </p:sp>
      <p:sp>
        <p:nvSpPr>
          <p:cNvPr id="265" name="Dreieck 16"/>
          <p:cNvSpPr/>
          <p:nvPr/>
        </p:nvSpPr>
        <p:spPr>
          <a:xfrm rot="5400000">
            <a:off x="10494743" y="6413039"/>
            <a:ext cx="283259" cy="246771"/>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66" name="Dreieck 23"/>
          <p:cNvSpPr/>
          <p:nvPr/>
        </p:nvSpPr>
        <p:spPr>
          <a:xfrm rot="5400000">
            <a:off x="4723839" y="2807961"/>
            <a:ext cx="212481" cy="185109"/>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67" name="Dreieck 24"/>
          <p:cNvSpPr/>
          <p:nvPr/>
        </p:nvSpPr>
        <p:spPr>
          <a:xfrm rot="5400000">
            <a:off x="4723839" y="2351940"/>
            <a:ext cx="212481" cy="185109"/>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68" name="Dreieck 25"/>
          <p:cNvSpPr/>
          <p:nvPr/>
        </p:nvSpPr>
        <p:spPr>
          <a:xfrm rot="5400000">
            <a:off x="4723839" y="1927972"/>
            <a:ext cx="212481" cy="185109"/>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69" name="Dreieck 26"/>
          <p:cNvSpPr/>
          <p:nvPr/>
        </p:nvSpPr>
        <p:spPr>
          <a:xfrm rot="5400000">
            <a:off x="4723839" y="1511790"/>
            <a:ext cx="212482" cy="185110"/>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70" name="Dreieck 27"/>
          <p:cNvSpPr/>
          <p:nvPr/>
        </p:nvSpPr>
        <p:spPr>
          <a:xfrm rot="5400000">
            <a:off x="4723840" y="3238476"/>
            <a:ext cx="212481" cy="185110"/>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71" name="Dreieck 28"/>
          <p:cNvSpPr/>
          <p:nvPr/>
        </p:nvSpPr>
        <p:spPr>
          <a:xfrm rot="5400000">
            <a:off x="4723839" y="4404324"/>
            <a:ext cx="212481" cy="185111"/>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72" name="Dreieck 29"/>
          <p:cNvSpPr/>
          <p:nvPr/>
        </p:nvSpPr>
        <p:spPr>
          <a:xfrm rot="5400000">
            <a:off x="4723839" y="3955284"/>
            <a:ext cx="212481" cy="185110"/>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73" name="Dreieck 30"/>
          <p:cNvSpPr/>
          <p:nvPr/>
        </p:nvSpPr>
        <p:spPr>
          <a:xfrm rot="5400000">
            <a:off x="4723839" y="4834840"/>
            <a:ext cx="212481" cy="185111"/>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Content Placeholder 1"/>
          <p:cNvSpPr txBox="1">
            <a:spLocks noGrp="1"/>
          </p:cNvSpPr>
          <p:nvPr>
            <p:ph type="body" sz="quarter" idx="1"/>
          </p:nvPr>
        </p:nvSpPr>
        <p:spPr>
          <a:xfrm>
            <a:off x="459971" y="609481"/>
            <a:ext cx="11391011" cy="613226"/>
          </a:xfrm>
          <a:prstGeom prst="rect">
            <a:avLst/>
          </a:prstGeom>
        </p:spPr>
        <p:txBody>
          <a:bodyPr/>
          <a:lstStyle>
            <a:lvl1pPr defTabSz="749808">
              <a:spcBef>
                <a:spcPts val="800"/>
              </a:spcBef>
              <a:defRPr sz="3280" b="0">
                <a:latin typeface="Overpass Bold"/>
                <a:ea typeface="Overpass Bold"/>
                <a:cs typeface="Overpass Bold"/>
                <a:sym typeface="Overpass Bold"/>
              </a:defRPr>
            </a:lvl1pPr>
          </a:lstStyle>
          <a:p>
            <a:r>
              <a:rPr sz="2500" b="1" dirty="0">
                <a:solidFill>
                  <a:schemeClr val="accent1"/>
                </a:solidFill>
                <a:latin typeface="+mj-lt"/>
              </a:rPr>
              <a:t>C190: Core Principles</a:t>
            </a:r>
          </a:p>
        </p:txBody>
      </p:sp>
      <p:grpSp>
        <p:nvGrpSpPr>
          <p:cNvPr id="278" name="Content Placeholder 4"/>
          <p:cNvGrpSpPr/>
          <p:nvPr/>
        </p:nvGrpSpPr>
        <p:grpSpPr>
          <a:xfrm>
            <a:off x="1279242" y="1331871"/>
            <a:ext cx="10296002" cy="591482"/>
            <a:chOff x="0" y="0"/>
            <a:chExt cx="10296000" cy="591480"/>
          </a:xfrm>
        </p:grpSpPr>
        <p:sp>
          <p:nvSpPr>
            <p:cNvPr id="276" name="Rectangle"/>
            <p:cNvSpPr/>
            <p:nvPr/>
          </p:nvSpPr>
          <p:spPr>
            <a:xfrm>
              <a:off x="-1" y="-1"/>
              <a:ext cx="10296002" cy="591482"/>
            </a:xfrm>
            <a:prstGeom prst="rect">
              <a:avLst/>
            </a:prstGeom>
            <a:noFill/>
            <a:ln w="9525" cap="flat">
              <a:solidFill>
                <a:srgbClr val="220050"/>
              </a:solidFill>
              <a:prstDash val="solid"/>
              <a:round/>
            </a:ln>
            <a:effectLst/>
          </p:spPr>
          <p:txBody>
            <a:bodyPr wrap="square" lIns="45719" tIns="45719" rIns="45719" bIns="45719" numCol="1" anchor="ctr">
              <a:noAutofit/>
            </a:bodyPr>
            <a:lstStyle/>
            <a:p>
              <a:pPr>
                <a:spcBef>
                  <a:spcPts val="1000"/>
                </a:spcBef>
                <a:defRPr sz="2600"/>
              </a:pPr>
              <a:endParaRPr/>
            </a:p>
          </p:txBody>
        </p:sp>
        <p:sp>
          <p:nvSpPr>
            <p:cNvPr id="277" name="Respect, promote and realize the right of everyone to a world of work free from violence and harassment."/>
            <p:cNvSpPr txBox="1"/>
            <p:nvPr/>
          </p:nvSpPr>
          <p:spPr>
            <a:xfrm>
              <a:off x="49042" y="4762"/>
              <a:ext cx="10196476" cy="58195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noAutofit/>
            </a:bodyPr>
            <a:lstStyle>
              <a:lvl1pPr defTabSz="777240">
                <a:spcBef>
                  <a:spcPts val="800"/>
                </a:spcBef>
                <a:defRPr sz="1700">
                  <a:solidFill>
                    <a:srgbClr val="240050"/>
                  </a:solidFill>
                  <a:latin typeface="Overpass Regular"/>
                  <a:ea typeface="Overpass Regular"/>
                  <a:cs typeface="Overpass Regular"/>
                  <a:sym typeface="Overpass Regular"/>
                </a:defRPr>
              </a:lvl1pPr>
            </a:lstStyle>
            <a:p>
              <a:r>
                <a:rPr sz="1800" dirty="0">
                  <a:latin typeface="+mn-lt"/>
                </a:rPr>
                <a:t>Respect, promote and realize the right of everyone to a world of work free from violence and harassment.</a:t>
              </a:r>
            </a:p>
          </p:txBody>
        </p:sp>
      </p:grpSp>
      <p:sp>
        <p:nvSpPr>
          <p:cNvPr id="279" name="Inhaltsplatzhalter 3"/>
          <p:cNvSpPr txBox="1"/>
          <p:nvPr/>
        </p:nvSpPr>
        <p:spPr>
          <a:xfrm>
            <a:off x="459971" y="6369756"/>
            <a:ext cx="4795653" cy="23787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defTabSz="612648">
              <a:lnSpc>
                <a:spcPct val="90000"/>
              </a:lnSpc>
              <a:spcBef>
                <a:spcPts val="600"/>
              </a:spcBef>
              <a:defRPr sz="938">
                <a:solidFill>
                  <a:srgbClr val="240050"/>
                </a:solidFill>
                <a:latin typeface="Overpass Light"/>
                <a:ea typeface="Overpass Light"/>
                <a:cs typeface="Overpass Light"/>
                <a:sym typeface="Overpass Light"/>
              </a:defRPr>
            </a:lvl1pPr>
          </a:lstStyle>
          <a:p>
            <a:r>
              <a:t>International Labour Organization (ILO) | C190</a:t>
            </a:r>
          </a:p>
        </p:txBody>
      </p:sp>
      <p:grpSp>
        <p:nvGrpSpPr>
          <p:cNvPr id="282" name="Content Placeholder 4"/>
          <p:cNvGrpSpPr/>
          <p:nvPr/>
        </p:nvGrpSpPr>
        <p:grpSpPr>
          <a:xfrm>
            <a:off x="1286784" y="2127104"/>
            <a:ext cx="10296004" cy="465862"/>
            <a:chOff x="-1" y="0"/>
            <a:chExt cx="10296002" cy="465860"/>
          </a:xfrm>
        </p:grpSpPr>
        <p:sp>
          <p:nvSpPr>
            <p:cNvPr id="280" name="Rectangle"/>
            <p:cNvSpPr/>
            <p:nvPr/>
          </p:nvSpPr>
          <p:spPr>
            <a:xfrm>
              <a:off x="-1" y="0"/>
              <a:ext cx="10296002" cy="465860"/>
            </a:xfrm>
            <a:prstGeom prst="rect">
              <a:avLst/>
            </a:prstGeom>
            <a:noFill/>
            <a:ln w="9525" cap="flat">
              <a:solidFill>
                <a:srgbClr val="220050"/>
              </a:solidFill>
              <a:prstDash val="solid"/>
              <a:round/>
            </a:ln>
            <a:effectLst/>
          </p:spPr>
          <p:txBody>
            <a:bodyPr wrap="square" lIns="45719" tIns="45719" rIns="45719" bIns="45719" numCol="1" anchor="ctr">
              <a:noAutofit/>
            </a:bodyPr>
            <a:lstStyle/>
            <a:p>
              <a:pPr>
                <a:spcBef>
                  <a:spcPts val="1000"/>
                </a:spcBef>
                <a:defRPr sz="2600"/>
              </a:pPr>
              <a:endParaRPr/>
            </a:p>
          </p:txBody>
        </p:sp>
        <p:sp>
          <p:nvSpPr>
            <p:cNvPr id="281" name="Adopt an inclusive, integrated and gender-responsive approach"/>
            <p:cNvSpPr txBox="1"/>
            <p:nvPr/>
          </p:nvSpPr>
          <p:spPr>
            <a:xfrm>
              <a:off x="49042" y="48266"/>
              <a:ext cx="10196476" cy="36932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spcBef>
                  <a:spcPts val="1000"/>
                </a:spcBef>
                <a:defRPr sz="2000">
                  <a:solidFill>
                    <a:srgbClr val="240050"/>
                  </a:solidFill>
                  <a:latin typeface="Overpass Regular"/>
                  <a:ea typeface="Overpass Regular"/>
                  <a:cs typeface="Overpass Regular"/>
                  <a:sym typeface="Overpass Regular"/>
                </a:defRPr>
              </a:lvl1pPr>
            </a:lstStyle>
            <a:p>
              <a:r>
                <a:rPr sz="1800" dirty="0">
                  <a:latin typeface="+mn-lt"/>
                </a:rPr>
                <a:t>Adopt an inclusive, integrated and gender-responsive approach</a:t>
              </a:r>
            </a:p>
          </p:txBody>
        </p:sp>
      </p:grpSp>
      <p:pic>
        <p:nvPicPr>
          <p:cNvPr id="283" name="Picture 8" descr="Picture 8"/>
          <p:cNvPicPr>
            <a:picLocks noChangeAspect="1"/>
          </p:cNvPicPr>
          <p:nvPr/>
        </p:nvPicPr>
        <p:blipFill>
          <a:blip r:embed="rId2"/>
          <a:stretch>
            <a:fillRect/>
          </a:stretch>
        </p:blipFill>
        <p:spPr>
          <a:xfrm>
            <a:off x="610727" y="1357408"/>
            <a:ext cx="676059" cy="721564"/>
          </a:xfrm>
          <a:prstGeom prst="rect">
            <a:avLst/>
          </a:prstGeom>
          <a:ln w="12700">
            <a:miter lim="400000"/>
          </a:ln>
        </p:spPr>
      </p:pic>
      <p:grpSp>
        <p:nvGrpSpPr>
          <p:cNvPr id="286" name="Rechteck 2"/>
          <p:cNvGrpSpPr/>
          <p:nvPr/>
        </p:nvGrpSpPr>
        <p:grpSpPr>
          <a:xfrm>
            <a:off x="1274090" y="2796715"/>
            <a:ext cx="10296003" cy="651163"/>
            <a:chOff x="0" y="80056"/>
            <a:chExt cx="10296001" cy="651162"/>
          </a:xfrm>
        </p:grpSpPr>
        <p:sp>
          <p:nvSpPr>
            <p:cNvPr id="284" name="Rectangle"/>
            <p:cNvSpPr/>
            <p:nvPr/>
          </p:nvSpPr>
          <p:spPr>
            <a:xfrm>
              <a:off x="0" y="80056"/>
              <a:ext cx="10296001" cy="651162"/>
            </a:xfrm>
            <a:prstGeom prst="rect">
              <a:avLst/>
            </a:prstGeom>
            <a:noFill/>
            <a:ln w="9525" cap="flat">
              <a:solidFill>
                <a:srgbClr val="220050"/>
              </a:solidFill>
              <a:prstDash val="solid"/>
              <a:round/>
            </a:ln>
            <a:effectLst/>
          </p:spPr>
          <p:txBody>
            <a:bodyPr wrap="square" lIns="45719" tIns="45719" rIns="45719" bIns="45719" numCol="1" anchor="ctr">
              <a:noAutofit/>
            </a:bodyPr>
            <a:lstStyle/>
            <a:p>
              <a:pPr>
                <a:spcBef>
                  <a:spcPts val="1000"/>
                </a:spcBef>
              </a:pPr>
              <a:endParaRPr/>
            </a:p>
          </p:txBody>
        </p:sp>
        <p:sp>
          <p:nvSpPr>
            <p:cNvPr id="285" name="Recognize different and complementary roles and functions of governments, employers and workers, with the varying nature and extent of their responsibilities"/>
            <p:cNvSpPr txBox="1"/>
            <p:nvPr/>
          </p:nvSpPr>
          <p:spPr>
            <a:xfrm>
              <a:off x="49042" y="82473"/>
              <a:ext cx="10196476" cy="64632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spcBef>
                  <a:spcPts val="1000"/>
                </a:spcBef>
                <a:defRPr sz="2000">
                  <a:solidFill>
                    <a:srgbClr val="240050"/>
                  </a:solidFill>
                  <a:latin typeface="Overpass Regular"/>
                  <a:ea typeface="Overpass Regular"/>
                  <a:cs typeface="Overpass Regular"/>
                  <a:sym typeface="Overpass Regular"/>
                </a:defRPr>
              </a:lvl1pPr>
            </a:lstStyle>
            <a:p>
              <a:r>
                <a:rPr sz="1800" dirty="0">
                  <a:latin typeface="+mn-lt"/>
                </a:rPr>
                <a:t>Recognize different and complementary roles and functions of governments, employers and workers, with the varying nature and extent of their responsibilities</a:t>
              </a:r>
            </a:p>
          </p:txBody>
        </p:sp>
      </p:grpSp>
      <p:grpSp>
        <p:nvGrpSpPr>
          <p:cNvPr id="289" name="Rechteck 9"/>
          <p:cNvGrpSpPr/>
          <p:nvPr/>
        </p:nvGrpSpPr>
        <p:grpSpPr>
          <a:xfrm>
            <a:off x="1286785" y="3651628"/>
            <a:ext cx="10296003" cy="651163"/>
            <a:chOff x="0" y="80056"/>
            <a:chExt cx="10296001" cy="651162"/>
          </a:xfrm>
        </p:grpSpPr>
        <p:sp>
          <p:nvSpPr>
            <p:cNvPr id="287" name="Rectangle"/>
            <p:cNvSpPr/>
            <p:nvPr/>
          </p:nvSpPr>
          <p:spPr>
            <a:xfrm>
              <a:off x="0" y="80056"/>
              <a:ext cx="10296001" cy="651162"/>
            </a:xfrm>
            <a:prstGeom prst="rect">
              <a:avLst/>
            </a:prstGeom>
            <a:noFill/>
            <a:ln w="9525" cap="flat">
              <a:solidFill>
                <a:srgbClr val="220050"/>
              </a:solidFill>
              <a:prstDash val="solid"/>
              <a:round/>
            </a:ln>
            <a:effectLst/>
          </p:spPr>
          <p:txBody>
            <a:bodyPr wrap="square" lIns="45719" tIns="45719" rIns="45719" bIns="45719" numCol="1" anchor="ctr">
              <a:noAutofit/>
            </a:bodyPr>
            <a:lstStyle/>
            <a:p>
              <a:pPr>
                <a:spcBef>
                  <a:spcPts val="1000"/>
                </a:spcBef>
              </a:pPr>
              <a:endParaRPr/>
            </a:p>
          </p:txBody>
        </p:sp>
        <p:sp>
          <p:nvSpPr>
            <p:cNvPr id="288" name="Respect, promote and realize the fundamental principles and rights at work and promote decent work"/>
            <p:cNvSpPr txBox="1"/>
            <p:nvPr/>
          </p:nvSpPr>
          <p:spPr>
            <a:xfrm>
              <a:off x="49042" y="82474"/>
              <a:ext cx="10196476" cy="64632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spcBef>
                  <a:spcPts val="1000"/>
                </a:spcBef>
                <a:defRPr sz="2000">
                  <a:solidFill>
                    <a:srgbClr val="240050"/>
                  </a:solidFill>
                  <a:latin typeface="Overpass Regular"/>
                  <a:ea typeface="Overpass Regular"/>
                  <a:cs typeface="Overpass Regular"/>
                  <a:sym typeface="Overpass Regular"/>
                </a:defRPr>
              </a:lvl1pPr>
            </a:lstStyle>
            <a:p>
              <a:r>
                <a:rPr sz="1800" dirty="0">
                  <a:latin typeface="+mn-lt"/>
                </a:rPr>
                <a:t>Respect, promote and realize the fundamental principles and rights at work and promote decent work</a:t>
              </a:r>
            </a:p>
          </p:txBody>
        </p:sp>
      </p:grpSp>
      <p:grpSp>
        <p:nvGrpSpPr>
          <p:cNvPr id="292" name="Rechteck 10"/>
          <p:cNvGrpSpPr/>
          <p:nvPr/>
        </p:nvGrpSpPr>
        <p:grpSpPr>
          <a:xfrm>
            <a:off x="1279242" y="4506541"/>
            <a:ext cx="10296003" cy="994027"/>
            <a:chOff x="0" y="105474"/>
            <a:chExt cx="10296001" cy="994026"/>
          </a:xfrm>
        </p:grpSpPr>
        <p:sp>
          <p:nvSpPr>
            <p:cNvPr id="290" name="Rectangle"/>
            <p:cNvSpPr/>
            <p:nvPr/>
          </p:nvSpPr>
          <p:spPr>
            <a:xfrm>
              <a:off x="0" y="105474"/>
              <a:ext cx="10296001" cy="994026"/>
            </a:xfrm>
            <a:prstGeom prst="rect">
              <a:avLst/>
            </a:prstGeom>
            <a:noFill/>
            <a:ln w="9525" cap="flat">
              <a:solidFill>
                <a:srgbClr val="220050"/>
              </a:solidFill>
              <a:prstDash val="solid"/>
              <a:round/>
            </a:ln>
            <a:effectLst/>
          </p:spPr>
          <p:txBody>
            <a:bodyPr wrap="square" lIns="45719" tIns="45719" rIns="45719" bIns="45719" numCol="1" anchor="ctr">
              <a:noAutofit/>
            </a:bodyPr>
            <a:lstStyle/>
            <a:p>
              <a:pPr>
                <a:spcBef>
                  <a:spcPts val="1000"/>
                </a:spcBef>
              </a:pPr>
              <a:endParaRPr/>
            </a:p>
          </p:txBody>
        </p:sp>
        <p:sp>
          <p:nvSpPr>
            <p:cNvPr id="291" name="Ensure right to equality and non-discrimination, including for women workers, as well as for vulnerable groups or groups in situations of vulnerability disproportionately affected by violence and harassment in the world of work"/>
            <p:cNvSpPr txBox="1"/>
            <p:nvPr/>
          </p:nvSpPr>
          <p:spPr>
            <a:xfrm>
              <a:off x="49042" y="140824"/>
              <a:ext cx="10196476" cy="92332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spcBef>
                  <a:spcPts val="1000"/>
                </a:spcBef>
                <a:defRPr sz="2000">
                  <a:solidFill>
                    <a:srgbClr val="240050"/>
                  </a:solidFill>
                  <a:latin typeface="Overpass Regular"/>
                  <a:ea typeface="Overpass Regular"/>
                  <a:cs typeface="Overpass Regular"/>
                  <a:sym typeface="Overpass Regular"/>
                </a:defRPr>
              </a:lvl1pPr>
            </a:lstStyle>
            <a:p>
              <a:r>
                <a:rPr sz="1800" dirty="0">
                  <a:latin typeface="+mn-lt"/>
                </a:rPr>
                <a:t>Ensure right to equality and non-discrimination, including for women workers, as well as for vulnerable groups or groups in situations of vulnerability disproportionately affected by violence and harassment in the world of work</a:t>
              </a:r>
            </a:p>
          </p:txBody>
        </p:sp>
      </p:grpSp>
      <p:pic>
        <p:nvPicPr>
          <p:cNvPr id="293" name="Picture 8" descr="Picture 8"/>
          <p:cNvPicPr>
            <a:picLocks noChangeAspect="1"/>
          </p:cNvPicPr>
          <p:nvPr/>
        </p:nvPicPr>
        <p:blipFill>
          <a:blip r:embed="rId2"/>
          <a:stretch>
            <a:fillRect/>
          </a:stretch>
        </p:blipFill>
        <p:spPr>
          <a:xfrm>
            <a:off x="610727" y="2097242"/>
            <a:ext cx="676059" cy="721564"/>
          </a:xfrm>
          <a:prstGeom prst="rect">
            <a:avLst/>
          </a:prstGeom>
          <a:ln w="12700">
            <a:miter lim="400000"/>
          </a:ln>
        </p:spPr>
      </p:pic>
      <p:pic>
        <p:nvPicPr>
          <p:cNvPr id="294" name="Picture 8" descr="Picture 8"/>
          <p:cNvPicPr>
            <a:picLocks noChangeAspect="1"/>
          </p:cNvPicPr>
          <p:nvPr/>
        </p:nvPicPr>
        <p:blipFill>
          <a:blip r:embed="rId2"/>
          <a:stretch>
            <a:fillRect/>
          </a:stretch>
        </p:blipFill>
        <p:spPr>
          <a:xfrm>
            <a:off x="610727" y="2828353"/>
            <a:ext cx="676059" cy="721564"/>
          </a:xfrm>
          <a:prstGeom prst="rect">
            <a:avLst/>
          </a:prstGeom>
          <a:ln w="12700">
            <a:miter lim="400000"/>
          </a:ln>
        </p:spPr>
      </p:pic>
      <p:pic>
        <p:nvPicPr>
          <p:cNvPr id="295" name="Picture 8" descr="Picture 8"/>
          <p:cNvPicPr>
            <a:picLocks noChangeAspect="1"/>
          </p:cNvPicPr>
          <p:nvPr/>
        </p:nvPicPr>
        <p:blipFill>
          <a:blip r:embed="rId2"/>
          <a:stretch>
            <a:fillRect/>
          </a:stretch>
        </p:blipFill>
        <p:spPr>
          <a:xfrm>
            <a:off x="610727" y="3679588"/>
            <a:ext cx="676059" cy="721564"/>
          </a:xfrm>
          <a:prstGeom prst="rect">
            <a:avLst/>
          </a:prstGeom>
          <a:ln w="12700">
            <a:miter lim="400000"/>
          </a:ln>
        </p:spPr>
      </p:pic>
      <p:pic>
        <p:nvPicPr>
          <p:cNvPr id="296" name="Picture 8" descr="Picture 8"/>
          <p:cNvPicPr>
            <a:picLocks noChangeAspect="1"/>
          </p:cNvPicPr>
          <p:nvPr/>
        </p:nvPicPr>
        <p:blipFill>
          <a:blip r:embed="rId2"/>
          <a:stretch>
            <a:fillRect/>
          </a:stretch>
        </p:blipFill>
        <p:spPr>
          <a:xfrm>
            <a:off x="610727" y="4722095"/>
            <a:ext cx="676059" cy="721564"/>
          </a:xfrm>
          <a:prstGeom prst="rect">
            <a:avLst/>
          </a:prstGeom>
          <a:ln w="12700">
            <a:miter lim="400000"/>
          </a:ln>
        </p:spPr>
      </p:pic>
      <p:sp>
        <p:nvSpPr>
          <p:cNvPr id="297" name="Dreieck 15"/>
          <p:cNvSpPr/>
          <p:nvPr/>
        </p:nvSpPr>
        <p:spPr>
          <a:xfrm rot="5400000">
            <a:off x="8714672" y="6244437"/>
            <a:ext cx="283259" cy="246771"/>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298" name="Dreieck 16"/>
          <p:cNvSpPr/>
          <p:nvPr/>
        </p:nvSpPr>
        <p:spPr>
          <a:xfrm rot="5400000">
            <a:off x="9202160" y="5879767"/>
            <a:ext cx="206944" cy="180287"/>
          </a:xfrm>
          <a:prstGeom prst="triangle">
            <a:avLst/>
          </a:prstGeom>
          <a:solidFill>
            <a:srgbClr val="2C1455"/>
          </a:solidFill>
          <a:ln w="12700">
            <a:miter lim="400000"/>
          </a:ln>
        </p:spPr>
        <p:txBody>
          <a:bodyPr lIns="45719" rIns="45719" anchor="ctr"/>
          <a:lstStyle/>
          <a:p>
            <a:pPr algn="ctr">
              <a:defRPr>
                <a:solidFill>
                  <a:srgbClr val="FFFFFF"/>
                </a:solidFill>
              </a:defRPr>
            </a:pPr>
            <a:endParaRPr/>
          </a:p>
        </p:txBody>
      </p:sp>
      <p:sp>
        <p:nvSpPr>
          <p:cNvPr id="299" name="Dreieck 17"/>
          <p:cNvSpPr/>
          <p:nvPr/>
        </p:nvSpPr>
        <p:spPr>
          <a:xfrm rot="5400000">
            <a:off x="9560293" y="6001823"/>
            <a:ext cx="495474" cy="431648"/>
          </a:xfrm>
          <a:prstGeom prst="triangle">
            <a:avLst/>
          </a:prstGeom>
          <a:solidFill>
            <a:srgbClr val="1F2DBF"/>
          </a:solidFill>
          <a:ln w="12700">
            <a:miter lim="400000"/>
          </a:ln>
        </p:spPr>
        <p:txBody>
          <a:bodyPr lIns="45719" rIns="45719" anchor="ctr"/>
          <a:lstStyle/>
          <a:p>
            <a:pPr algn="ctr">
              <a:defRPr>
                <a:solidFill>
                  <a:srgbClr val="FFFFFF"/>
                </a:solidFill>
              </a:defRPr>
            </a:pPr>
            <a:endParaRPr/>
          </a:p>
        </p:txBody>
      </p:sp>
      <p:sp>
        <p:nvSpPr>
          <p:cNvPr id="300" name="Dreieck 18"/>
          <p:cNvSpPr/>
          <p:nvPr/>
        </p:nvSpPr>
        <p:spPr>
          <a:xfrm rot="5400000">
            <a:off x="10050260" y="5899711"/>
            <a:ext cx="206945" cy="180288"/>
          </a:xfrm>
          <a:prstGeom prst="triangle">
            <a:avLst/>
          </a:prstGeom>
          <a:solidFill>
            <a:srgbClr val="2C1455"/>
          </a:solidFill>
          <a:ln w="12700">
            <a:miter lim="400000"/>
          </a:ln>
        </p:spPr>
        <p:txBody>
          <a:bodyPr lIns="45719" rIns="45719" anchor="ctr"/>
          <a:lstStyle/>
          <a:p>
            <a:pPr algn="ctr">
              <a:defRPr>
                <a:solidFill>
                  <a:srgbClr val="FFFFFF"/>
                </a:solidFill>
              </a:defRPr>
            </a:pPr>
            <a:endParaRPr/>
          </a:p>
        </p:txBody>
      </p:sp>
      <p:sp>
        <p:nvSpPr>
          <p:cNvPr id="301" name="Dreieck 19"/>
          <p:cNvSpPr/>
          <p:nvPr/>
        </p:nvSpPr>
        <p:spPr>
          <a:xfrm rot="5400000">
            <a:off x="10494743" y="6413039"/>
            <a:ext cx="283259" cy="246771"/>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Inhaltsplatzhalter 3"/>
          <p:cNvSpPr txBox="1"/>
          <p:nvPr/>
        </p:nvSpPr>
        <p:spPr>
          <a:xfrm>
            <a:off x="459971" y="6369756"/>
            <a:ext cx="4795653" cy="3235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nSpc>
                <a:spcPct val="90000"/>
              </a:lnSpc>
              <a:spcBef>
                <a:spcPts val="1000"/>
              </a:spcBef>
              <a:defRPr sz="1400">
                <a:solidFill>
                  <a:srgbClr val="240050"/>
                </a:solidFill>
                <a:latin typeface="Overpass Light"/>
                <a:ea typeface="Overpass Light"/>
                <a:cs typeface="Overpass Light"/>
                <a:sym typeface="Overpass Light"/>
              </a:defRPr>
            </a:lvl1pPr>
          </a:lstStyle>
          <a:p>
            <a:r>
              <a:t>International Labour Organization (ILO) | C190</a:t>
            </a:r>
          </a:p>
        </p:txBody>
      </p:sp>
      <p:grpSp>
        <p:nvGrpSpPr>
          <p:cNvPr id="306" name="Content Placeholder 4"/>
          <p:cNvGrpSpPr/>
          <p:nvPr/>
        </p:nvGrpSpPr>
        <p:grpSpPr>
          <a:xfrm>
            <a:off x="414251" y="374099"/>
            <a:ext cx="11385864" cy="844532"/>
            <a:chOff x="0" y="0"/>
            <a:chExt cx="11385862" cy="844530"/>
          </a:xfrm>
        </p:grpSpPr>
        <p:sp>
          <p:nvSpPr>
            <p:cNvPr id="304" name="Rectangle"/>
            <p:cNvSpPr/>
            <p:nvPr/>
          </p:nvSpPr>
          <p:spPr>
            <a:xfrm>
              <a:off x="-1" y="-1"/>
              <a:ext cx="11385864" cy="844532"/>
            </a:xfrm>
            <a:prstGeom prst="rect">
              <a:avLst/>
            </a:prstGeom>
            <a:solidFill>
              <a:srgbClr val="220050"/>
            </a:solidFill>
            <a:ln w="12700" cap="flat">
              <a:noFill/>
              <a:miter lim="400000"/>
            </a:ln>
            <a:effectLst/>
          </p:spPr>
          <p:txBody>
            <a:bodyPr wrap="square" lIns="45719" tIns="45719" rIns="45719" bIns="45719" numCol="1" anchor="ctr">
              <a:noAutofit/>
            </a:bodyPr>
            <a:lstStyle/>
            <a:p>
              <a:pPr algn="ctr">
                <a:spcBef>
                  <a:spcPts val="1000"/>
                </a:spcBef>
                <a:defRPr sz="2800"/>
              </a:pPr>
              <a:endParaRPr/>
            </a:p>
          </p:txBody>
        </p:sp>
        <p:sp>
          <p:nvSpPr>
            <p:cNvPr id="305" name="C190 adopts an inclusive, integrated and gender-responsive approach"/>
            <p:cNvSpPr txBox="1"/>
            <p:nvPr/>
          </p:nvSpPr>
          <p:spPr>
            <a:xfrm>
              <a:off x="35999" y="104182"/>
              <a:ext cx="11313864" cy="63616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7999" tIns="107999" rIns="107999" bIns="107999" numCol="1" anchor="ctr">
              <a:spAutoFit/>
            </a:bodyPr>
            <a:lstStyle>
              <a:lvl1pPr algn="ctr">
                <a:spcBef>
                  <a:spcPts val="1000"/>
                </a:spcBef>
                <a:defRPr sz="2600">
                  <a:solidFill>
                    <a:srgbClr val="FFFFFF"/>
                  </a:solidFill>
                  <a:latin typeface="Overpass Bold"/>
                  <a:ea typeface="Overpass Bold"/>
                  <a:cs typeface="Overpass Bold"/>
                  <a:sym typeface="Overpass Bold"/>
                </a:defRPr>
              </a:lvl1pPr>
            </a:lstStyle>
            <a:p>
              <a:r>
                <a:t>C190 adopts an inclusive, integrated and gender-responsive approach</a:t>
              </a:r>
            </a:p>
          </p:txBody>
        </p:sp>
      </p:grpSp>
      <p:grpSp>
        <p:nvGrpSpPr>
          <p:cNvPr id="309" name="Content Placeholder 4"/>
          <p:cNvGrpSpPr/>
          <p:nvPr/>
        </p:nvGrpSpPr>
        <p:grpSpPr>
          <a:xfrm>
            <a:off x="414251" y="1500287"/>
            <a:ext cx="3010449" cy="2592002"/>
            <a:chOff x="0" y="0"/>
            <a:chExt cx="3010448" cy="2592000"/>
          </a:xfrm>
        </p:grpSpPr>
        <p:sp>
          <p:nvSpPr>
            <p:cNvPr id="307" name="Rectangle"/>
            <p:cNvSpPr/>
            <p:nvPr/>
          </p:nvSpPr>
          <p:spPr>
            <a:xfrm>
              <a:off x="-1" y="-1"/>
              <a:ext cx="3010450" cy="2592002"/>
            </a:xfrm>
            <a:prstGeom prst="rect">
              <a:avLst/>
            </a:prstGeom>
            <a:solidFill>
              <a:srgbClr val="FFFFFF"/>
            </a:solidFill>
            <a:ln w="9525" cap="flat">
              <a:solidFill>
                <a:srgbClr val="1F2DBF"/>
              </a:solidFill>
              <a:prstDash val="solid"/>
              <a:round/>
            </a:ln>
            <a:effectLst/>
          </p:spPr>
          <p:txBody>
            <a:bodyPr wrap="square" lIns="45719" tIns="45719" rIns="45719" bIns="45719" numCol="1" anchor="ctr">
              <a:noAutofit/>
            </a:bodyPr>
            <a:lstStyle/>
            <a:p>
              <a:pPr>
                <a:spcBef>
                  <a:spcPts val="1000"/>
                </a:spcBef>
                <a:defRPr sz="2200">
                  <a:solidFill>
                    <a:srgbClr val="2C1455"/>
                  </a:solidFill>
                  <a:latin typeface="Overpass Bold"/>
                  <a:ea typeface="Overpass Bold"/>
                  <a:cs typeface="Overpass Bold"/>
                  <a:sym typeface="Overpass Bold"/>
                </a:defRPr>
              </a:pPr>
              <a:endParaRPr/>
            </a:p>
          </p:txBody>
        </p:sp>
        <p:sp>
          <p:nvSpPr>
            <p:cNvPr id="308" name="Protecting those in all sectors, in the formal and informal economy, and in urban or rural areas"/>
            <p:cNvSpPr txBox="1"/>
            <p:nvPr/>
          </p:nvSpPr>
          <p:spPr>
            <a:xfrm>
              <a:off x="40762" y="175721"/>
              <a:ext cx="2928924" cy="224055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7999" tIns="107999" rIns="107999" bIns="107999" numCol="1" anchor="ctr">
              <a:spAutoFit/>
            </a:bodyPr>
            <a:lstStyle>
              <a:lvl1pPr>
                <a:spcBef>
                  <a:spcPts val="1000"/>
                </a:spcBef>
                <a:defRPr sz="2100">
                  <a:solidFill>
                    <a:srgbClr val="2C1455"/>
                  </a:solidFill>
                  <a:latin typeface="Overpass Regular"/>
                  <a:ea typeface="Overpass Regular"/>
                  <a:cs typeface="Overpass Regular"/>
                  <a:sym typeface="Overpass Regular"/>
                </a:defRPr>
              </a:lvl1pPr>
            </a:lstStyle>
            <a:p>
              <a:r>
                <a:t>Protecting those in all sectors, in the formal and informal economy, and in urban or rural areas</a:t>
              </a:r>
            </a:p>
          </p:txBody>
        </p:sp>
      </p:grpSp>
      <p:grpSp>
        <p:nvGrpSpPr>
          <p:cNvPr id="312" name="Content Placeholder 4"/>
          <p:cNvGrpSpPr/>
          <p:nvPr/>
        </p:nvGrpSpPr>
        <p:grpSpPr>
          <a:xfrm>
            <a:off x="4426224" y="1256909"/>
            <a:ext cx="3010449" cy="3078757"/>
            <a:chOff x="0" y="0"/>
            <a:chExt cx="3010448" cy="3078756"/>
          </a:xfrm>
        </p:grpSpPr>
        <p:sp>
          <p:nvSpPr>
            <p:cNvPr id="310" name="Rectangle"/>
            <p:cNvSpPr/>
            <p:nvPr/>
          </p:nvSpPr>
          <p:spPr>
            <a:xfrm>
              <a:off x="0" y="243378"/>
              <a:ext cx="3010449" cy="2592001"/>
            </a:xfrm>
            <a:prstGeom prst="rect">
              <a:avLst/>
            </a:prstGeom>
            <a:solidFill>
              <a:srgbClr val="FFFFFF"/>
            </a:solidFill>
            <a:ln w="9525" cap="flat">
              <a:solidFill>
                <a:srgbClr val="1F2DBF"/>
              </a:solidFill>
              <a:prstDash val="solid"/>
              <a:round/>
            </a:ln>
            <a:effectLst/>
          </p:spPr>
          <p:txBody>
            <a:bodyPr wrap="square" lIns="45719" tIns="45719" rIns="45719" bIns="45719" numCol="1" anchor="ctr">
              <a:noAutofit/>
            </a:bodyPr>
            <a:lstStyle/>
            <a:p>
              <a:pPr>
                <a:spcBef>
                  <a:spcPts val="1000"/>
                </a:spcBef>
                <a:defRPr sz="2200">
                  <a:solidFill>
                    <a:srgbClr val="2C1455"/>
                  </a:solidFill>
                  <a:latin typeface="Overpass Regular"/>
                  <a:ea typeface="Overpass Regular"/>
                  <a:cs typeface="Overpass Regular"/>
                  <a:sym typeface="Overpass Regular"/>
                </a:defRPr>
              </a:pPr>
              <a:endParaRPr/>
            </a:p>
          </p:txBody>
        </p:sp>
        <p:sp>
          <p:nvSpPr>
            <p:cNvPr id="311" name="Addressing violence and harassment through labour, equality and non-discrimination, OSH, migration and criminal law and policies"/>
            <p:cNvSpPr txBox="1"/>
            <p:nvPr/>
          </p:nvSpPr>
          <p:spPr>
            <a:xfrm>
              <a:off x="40762" y="0"/>
              <a:ext cx="2928924" cy="307875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7999" tIns="107999" rIns="107999" bIns="107999" numCol="1" anchor="ctr">
              <a:spAutoFit/>
            </a:bodyPr>
            <a:lstStyle>
              <a:lvl1pPr>
                <a:spcBef>
                  <a:spcPts val="1000"/>
                </a:spcBef>
                <a:defRPr sz="2100">
                  <a:solidFill>
                    <a:srgbClr val="2C1455"/>
                  </a:solidFill>
                  <a:latin typeface="Overpass Regular"/>
                  <a:ea typeface="Overpass Regular"/>
                  <a:cs typeface="Overpass Regular"/>
                  <a:sym typeface="Overpass Regular"/>
                </a:defRPr>
              </a:lvl1pPr>
            </a:lstStyle>
            <a:p>
              <a:r>
                <a:t>Addressing violence and harassment through labour, equality and non-discrimination, OSH, migration and criminal law and policies</a:t>
              </a:r>
            </a:p>
          </p:txBody>
        </p:sp>
      </p:grpSp>
      <p:grpSp>
        <p:nvGrpSpPr>
          <p:cNvPr id="315" name="Content Placeholder 4"/>
          <p:cNvGrpSpPr/>
          <p:nvPr/>
        </p:nvGrpSpPr>
        <p:grpSpPr>
          <a:xfrm>
            <a:off x="8438197" y="1227182"/>
            <a:ext cx="3303860" cy="3078757"/>
            <a:chOff x="0" y="0"/>
            <a:chExt cx="3303859" cy="3078756"/>
          </a:xfrm>
        </p:grpSpPr>
        <p:sp>
          <p:nvSpPr>
            <p:cNvPr id="313" name="Rectangle"/>
            <p:cNvSpPr/>
            <p:nvPr/>
          </p:nvSpPr>
          <p:spPr>
            <a:xfrm>
              <a:off x="0" y="243378"/>
              <a:ext cx="3303860" cy="2592001"/>
            </a:xfrm>
            <a:prstGeom prst="rect">
              <a:avLst/>
            </a:prstGeom>
            <a:solidFill>
              <a:srgbClr val="FFFFFF"/>
            </a:solidFill>
            <a:ln w="9525" cap="flat">
              <a:solidFill>
                <a:srgbClr val="1F2DBF"/>
              </a:solidFill>
              <a:prstDash val="solid"/>
              <a:round/>
            </a:ln>
            <a:effectLst/>
          </p:spPr>
          <p:txBody>
            <a:bodyPr wrap="square" lIns="45719" tIns="45719" rIns="45719" bIns="45719" numCol="1" anchor="ctr">
              <a:noAutofit/>
            </a:bodyPr>
            <a:lstStyle/>
            <a:p>
              <a:pPr>
                <a:spcBef>
                  <a:spcPts val="1000"/>
                </a:spcBef>
                <a:defRPr sz="2200">
                  <a:solidFill>
                    <a:srgbClr val="2C1455"/>
                  </a:solidFill>
                  <a:latin typeface="Overpass Regular"/>
                  <a:ea typeface="Overpass Regular"/>
                  <a:cs typeface="Overpass Regular"/>
                  <a:sym typeface="Overpass Regular"/>
                </a:defRPr>
              </a:pPr>
              <a:endParaRPr/>
            </a:p>
          </p:txBody>
        </p:sp>
        <p:sp>
          <p:nvSpPr>
            <p:cNvPr id="314" name="Addressing discrimination, abuse of power relations and gender norms that support violence and harassment and mitigate its harmful effects."/>
            <p:cNvSpPr txBox="1"/>
            <p:nvPr/>
          </p:nvSpPr>
          <p:spPr>
            <a:xfrm>
              <a:off x="40762" y="0"/>
              <a:ext cx="3222335" cy="307875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7999" tIns="107999" rIns="107999" bIns="107999" numCol="1" anchor="ctr">
              <a:spAutoFit/>
            </a:bodyPr>
            <a:lstStyle>
              <a:lvl1pPr>
                <a:spcBef>
                  <a:spcPts val="1000"/>
                </a:spcBef>
                <a:defRPr sz="2100">
                  <a:solidFill>
                    <a:srgbClr val="2C1455"/>
                  </a:solidFill>
                  <a:latin typeface="Overpass Regular"/>
                  <a:ea typeface="Overpass Regular"/>
                  <a:cs typeface="Overpass Regular"/>
                  <a:sym typeface="Overpass Regular"/>
                </a:defRPr>
              </a:lvl1pPr>
            </a:lstStyle>
            <a:p>
              <a:r>
                <a:t>Addressing discrimination, abuse of power relations and gender norms that support violence and harassment and mitigate its harmful effects.</a:t>
              </a:r>
            </a:p>
          </p:txBody>
        </p:sp>
      </p:grpSp>
      <p:grpSp>
        <p:nvGrpSpPr>
          <p:cNvPr id="318" name="Content Placeholder 4"/>
          <p:cNvGrpSpPr/>
          <p:nvPr/>
        </p:nvGrpSpPr>
        <p:grpSpPr>
          <a:xfrm>
            <a:off x="414250" y="4282358"/>
            <a:ext cx="11327807" cy="1437079"/>
            <a:chOff x="0" y="0"/>
            <a:chExt cx="11327805" cy="1437077"/>
          </a:xfrm>
        </p:grpSpPr>
        <p:sp>
          <p:nvSpPr>
            <p:cNvPr id="316" name="Rectangle"/>
            <p:cNvSpPr/>
            <p:nvPr/>
          </p:nvSpPr>
          <p:spPr>
            <a:xfrm>
              <a:off x="0" y="139904"/>
              <a:ext cx="11327806" cy="1157270"/>
            </a:xfrm>
            <a:prstGeom prst="rect">
              <a:avLst/>
            </a:prstGeom>
            <a:solidFill>
              <a:srgbClr val="1F2DBF"/>
            </a:solidFill>
            <a:ln w="12700" cap="flat">
              <a:noFill/>
              <a:miter lim="400000"/>
            </a:ln>
            <a:effectLst/>
          </p:spPr>
          <p:txBody>
            <a:bodyPr wrap="square" lIns="45719" tIns="45719" rIns="45719" bIns="45719" numCol="1" anchor="ctr">
              <a:noAutofit/>
            </a:bodyPr>
            <a:lstStyle/>
            <a:p>
              <a:pPr>
                <a:spcBef>
                  <a:spcPts val="1000"/>
                </a:spcBef>
                <a:defRPr sz="2800"/>
              </a:pPr>
              <a:endParaRPr/>
            </a:p>
          </p:txBody>
        </p:sp>
        <p:sp>
          <p:nvSpPr>
            <p:cNvPr id="317" name="Recognizes different and complementary roles and functions of governments, employers and workers, with the varying nature and extent of their responsibilities in ensuring accessibility of information, tools and trainings."/>
            <p:cNvSpPr txBox="1"/>
            <p:nvPr/>
          </p:nvSpPr>
          <p:spPr>
            <a:xfrm>
              <a:off x="36000" y="0"/>
              <a:ext cx="11255806" cy="143707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07999" tIns="107999" rIns="107999" bIns="107999" numCol="1" anchor="ctr">
              <a:spAutoFit/>
            </a:bodyPr>
            <a:lstStyle>
              <a:lvl1pPr>
                <a:spcBef>
                  <a:spcPts val="1000"/>
                </a:spcBef>
                <a:defRPr sz="2200">
                  <a:solidFill>
                    <a:srgbClr val="FFFFFF"/>
                  </a:solidFill>
                  <a:latin typeface="Overpass Regular"/>
                  <a:ea typeface="Overpass Regular"/>
                  <a:cs typeface="Overpass Regular"/>
                  <a:sym typeface="Overpass Regular"/>
                </a:defRPr>
              </a:lvl1pPr>
            </a:lstStyle>
            <a:p>
              <a:r>
                <a:t>Recognizes different and complementary roles and functions of governments, employers and workers, with the varying nature and extent of their responsibilities in ensuring accessibility of information, tools and trainings.</a:t>
              </a:r>
            </a:p>
          </p:txBody>
        </p:sp>
      </p:grpSp>
      <p:pic>
        <p:nvPicPr>
          <p:cNvPr id="319" name="Picture 8" descr="Picture 8"/>
          <p:cNvPicPr>
            <a:picLocks noChangeAspect="1"/>
          </p:cNvPicPr>
          <p:nvPr/>
        </p:nvPicPr>
        <p:blipFill>
          <a:blip r:embed="rId2"/>
          <a:stretch>
            <a:fillRect/>
          </a:stretch>
        </p:blipFill>
        <p:spPr>
          <a:xfrm>
            <a:off x="3689582" y="2506727"/>
            <a:ext cx="587870" cy="627438"/>
          </a:xfrm>
          <a:prstGeom prst="rect">
            <a:avLst/>
          </a:prstGeom>
          <a:ln w="12700">
            <a:miter lim="400000"/>
          </a:ln>
        </p:spPr>
      </p:pic>
      <p:pic>
        <p:nvPicPr>
          <p:cNvPr id="320" name="Picture 8" descr="Picture 8"/>
          <p:cNvPicPr>
            <a:picLocks noChangeAspect="1"/>
          </p:cNvPicPr>
          <p:nvPr/>
        </p:nvPicPr>
        <p:blipFill>
          <a:blip r:embed="rId2"/>
          <a:stretch>
            <a:fillRect/>
          </a:stretch>
        </p:blipFill>
        <p:spPr>
          <a:xfrm>
            <a:off x="7701556" y="2495816"/>
            <a:ext cx="587870" cy="627438"/>
          </a:xfrm>
          <a:prstGeom prst="rect">
            <a:avLst/>
          </a:prstGeom>
          <a:ln w="12700">
            <a:miter lim="400000"/>
          </a:ln>
        </p:spPr>
      </p:pic>
      <p:sp>
        <p:nvSpPr>
          <p:cNvPr id="321" name="Dreieck 22"/>
          <p:cNvSpPr/>
          <p:nvPr/>
        </p:nvSpPr>
        <p:spPr>
          <a:xfrm rot="5400000">
            <a:off x="8714672" y="6244437"/>
            <a:ext cx="283259" cy="246771"/>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
        <p:nvSpPr>
          <p:cNvPr id="322" name="Dreieck 23"/>
          <p:cNvSpPr/>
          <p:nvPr/>
        </p:nvSpPr>
        <p:spPr>
          <a:xfrm rot="5400000">
            <a:off x="9202160" y="5879767"/>
            <a:ext cx="206944" cy="180287"/>
          </a:xfrm>
          <a:prstGeom prst="triangle">
            <a:avLst/>
          </a:prstGeom>
          <a:solidFill>
            <a:srgbClr val="2C1455"/>
          </a:solidFill>
          <a:ln w="12700">
            <a:miter lim="400000"/>
          </a:ln>
        </p:spPr>
        <p:txBody>
          <a:bodyPr lIns="45719" rIns="45719" anchor="ctr"/>
          <a:lstStyle/>
          <a:p>
            <a:pPr algn="ctr">
              <a:defRPr>
                <a:solidFill>
                  <a:srgbClr val="FFFFFF"/>
                </a:solidFill>
              </a:defRPr>
            </a:pPr>
            <a:endParaRPr/>
          </a:p>
        </p:txBody>
      </p:sp>
      <p:sp>
        <p:nvSpPr>
          <p:cNvPr id="323" name="Dreieck 24"/>
          <p:cNvSpPr/>
          <p:nvPr/>
        </p:nvSpPr>
        <p:spPr>
          <a:xfrm rot="5400000">
            <a:off x="9560293" y="6001823"/>
            <a:ext cx="495474" cy="431648"/>
          </a:xfrm>
          <a:prstGeom prst="triangle">
            <a:avLst/>
          </a:prstGeom>
          <a:solidFill>
            <a:srgbClr val="1F2DBF"/>
          </a:solidFill>
          <a:ln w="12700">
            <a:miter lim="400000"/>
          </a:ln>
        </p:spPr>
        <p:txBody>
          <a:bodyPr lIns="45719" rIns="45719" anchor="ctr"/>
          <a:lstStyle/>
          <a:p>
            <a:pPr algn="ctr">
              <a:defRPr>
                <a:solidFill>
                  <a:srgbClr val="FFFFFF"/>
                </a:solidFill>
              </a:defRPr>
            </a:pPr>
            <a:endParaRPr/>
          </a:p>
        </p:txBody>
      </p:sp>
      <p:sp>
        <p:nvSpPr>
          <p:cNvPr id="324" name="Dreieck 25"/>
          <p:cNvSpPr/>
          <p:nvPr/>
        </p:nvSpPr>
        <p:spPr>
          <a:xfrm rot="5400000">
            <a:off x="10050260" y="5899711"/>
            <a:ext cx="206945" cy="180288"/>
          </a:xfrm>
          <a:prstGeom prst="triangle">
            <a:avLst/>
          </a:prstGeom>
          <a:solidFill>
            <a:srgbClr val="2C1455"/>
          </a:solidFill>
          <a:ln w="12700">
            <a:miter lim="400000"/>
          </a:ln>
        </p:spPr>
        <p:txBody>
          <a:bodyPr lIns="45719" rIns="45719" anchor="ctr"/>
          <a:lstStyle/>
          <a:p>
            <a:pPr algn="ctr">
              <a:defRPr>
                <a:solidFill>
                  <a:srgbClr val="FFFFFF"/>
                </a:solidFill>
              </a:defRPr>
            </a:pPr>
            <a:endParaRPr/>
          </a:p>
        </p:txBody>
      </p:sp>
      <p:sp>
        <p:nvSpPr>
          <p:cNvPr id="325" name="Dreieck 26"/>
          <p:cNvSpPr/>
          <p:nvPr/>
        </p:nvSpPr>
        <p:spPr>
          <a:xfrm rot="5400000">
            <a:off x="10494743" y="6413039"/>
            <a:ext cx="283259" cy="246771"/>
          </a:xfrm>
          <a:prstGeom prst="triangle">
            <a:avLst/>
          </a:prstGeom>
          <a:solidFill>
            <a:srgbClr val="F83E4B"/>
          </a:solidFill>
          <a:ln w="12700">
            <a:miter lim="400000"/>
          </a:ln>
        </p:spPr>
        <p:txBody>
          <a:bodyPr lIns="45719" rIns="45719" anchor="ctr"/>
          <a:lstStyle/>
          <a:p>
            <a:pPr algn="ctr">
              <a:defRPr>
                <a:solidFill>
                  <a:srgbClr val="FFFFFF"/>
                </a:solidFill>
              </a:defRPr>
            </a:pPr>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Key parts of Convention No. 190</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289447"/>
            <a:ext cx="11210924" cy="3482975"/>
          </a:xfrm>
        </p:spPr>
        <p:txBody>
          <a:bodyPr/>
          <a:lstStyle/>
          <a:p>
            <a:pPr marL="0" lvl="2" indent="0">
              <a:buNone/>
            </a:pPr>
            <a:r>
              <a:rPr lang="en-AU" sz="2000" b="0" i="0" dirty="0">
                <a:solidFill>
                  <a:srgbClr val="230050"/>
                </a:solidFill>
                <a:effectLst/>
              </a:rPr>
              <a:t>In addition to definitions (Part I), scope (Part II) and core principles (Part III), the Convention includes parts </a:t>
            </a:r>
            <a:r>
              <a:rPr lang="en-AU" sz="2000" dirty="0">
                <a:solidFill>
                  <a:srgbClr val="230050"/>
                </a:solidFill>
              </a:rPr>
              <a:t>on:</a:t>
            </a:r>
          </a:p>
          <a:p>
            <a:pPr marL="0" lvl="2" indent="0">
              <a:buNone/>
            </a:pPr>
            <a:endParaRPr lang="en-AU" sz="2000" b="0" i="0" dirty="0">
              <a:solidFill>
                <a:srgbClr val="230050"/>
              </a:solidFill>
              <a:effectLst/>
            </a:endParaRPr>
          </a:p>
          <a:p>
            <a:pPr lvl="2"/>
            <a:r>
              <a:rPr lang="en-AU" sz="2000" b="0" i="0" dirty="0">
                <a:solidFill>
                  <a:srgbClr val="230050"/>
                </a:solidFill>
                <a:effectLst/>
              </a:rPr>
              <a:t>Prevention and protection (Part IV)</a:t>
            </a:r>
          </a:p>
          <a:p>
            <a:pPr lvl="2"/>
            <a:r>
              <a:rPr lang="en-AU" sz="2000" dirty="0">
                <a:solidFill>
                  <a:srgbClr val="230050"/>
                </a:solidFill>
              </a:rPr>
              <a:t>Enforcement </a:t>
            </a:r>
            <a:r>
              <a:rPr lang="en-AU" sz="2000" dirty="0"/>
              <a:t>and remedies (Part IV)</a:t>
            </a:r>
          </a:p>
          <a:p>
            <a:pPr lvl="2"/>
            <a:r>
              <a:rPr lang="en-AU" sz="2000" dirty="0"/>
              <a:t>Guidance, training and awareness-raising (Part IV</a:t>
            </a:r>
          </a:p>
          <a:p>
            <a:pPr lvl="2"/>
            <a:r>
              <a:rPr lang="en-AU" sz="2000" dirty="0"/>
              <a:t>The Convention emphasises the importance of collaboration between governments, employers' and workers' organizations</a:t>
            </a:r>
          </a:p>
          <a:p>
            <a:pPr lvl="2"/>
            <a:endParaRPr lang="en-AU" sz="2400" dirty="0"/>
          </a:p>
          <a:p>
            <a:pPr lvl="2"/>
            <a:endParaRPr lang="en-US"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29</a:t>
            </a:fld>
            <a:endParaRPr lang="en-GB"/>
          </a:p>
        </p:txBody>
      </p:sp>
    </p:spTree>
    <p:extLst>
      <p:ext uri="{BB962C8B-B14F-4D97-AF65-F5344CB8AC3E}">
        <p14:creationId xmlns:p14="http://schemas.microsoft.com/office/powerpoint/2010/main" val="30139613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Session Objectives</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289447"/>
            <a:ext cx="11210924" cy="3482975"/>
          </a:xfrm>
        </p:spPr>
        <p:txBody>
          <a:bodyPr/>
          <a:lstStyle/>
          <a:p>
            <a:pPr lvl="2"/>
            <a:r>
              <a:rPr lang="en-GB" sz="2000" dirty="0"/>
              <a:t>To introduce our case study</a:t>
            </a:r>
          </a:p>
          <a:p>
            <a:pPr lvl="2"/>
            <a:endParaRPr lang="en-GB" sz="2000" dirty="0"/>
          </a:p>
          <a:p>
            <a:pPr lvl="2"/>
            <a:r>
              <a:rPr lang="en-GB" sz="2000" dirty="0"/>
              <a:t>To encourage reflection on existing knowledge about, and attitudes towards, violence and harassment at work </a:t>
            </a:r>
          </a:p>
          <a:p>
            <a:pPr lvl="2"/>
            <a:endParaRPr lang="en-GB" sz="2000" dirty="0"/>
          </a:p>
          <a:p>
            <a:pPr lvl="2"/>
            <a:r>
              <a:rPr lang="en-GB" sz="2000" dirty="0"/>
              <a:t>To provide an overview of the ILO Violence and Harassment Convention, 2019 (No. 190) and Violence and Harassment Recommendation, 2019 (No. 206)</a:t>
            </a:r>
          </a:p>
          <a:p>
            <a:pPr lvl="2"/>
            <a:endParaRPr lang="en-GB" sz="2000" dirty="0"/>
          </a:p>
          <a:p>
            <a:pPr lvl="2"/>
            <a:r>
              <a:rPr lang="en-GB" sz="2000" dirty="0"/>
              <a:t>To lay the foundations for the group activity to be undertaken in Session 8.</a:t>
            </a:r>
          </a:p>
          <a:p>
            <a:pPr lvl="2"/>
            <a:endParaRPr lang="en-GB" sz="2400" dirty="0"/>
          </a:p>
          <a:p>
            <a:pPr lvl="2"/>
            <a:endParaRPr lang="en-GB" sz="2400" dirty="0"/>
          </a:p>
          <a:p>
            <a:pPr lvl="2"/>
            <a:endParaRPr lang="en-GB" dirty="0"/>
          </a:p>
          <a:p>
            <a:pPr lvl="2"/>
            <a:endParaRPr lang="en-GB" dirty="0"/>
          </a:p>
          <a:p>
            <a:endParaRPr lang="en-US"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3</a:t>
            </a:fld>
            <a:endParaRPr lang="en-GB"/>
          </a:p>
        </p:txBody>
      </p:sp>
    </p:spTree>
    <p:extLst>
      <p:ext uri="{BB962C8B-B14F-4D97-AF65-F5344CB8AC3E}">
        <p14:creationId xmlns:p14="http://schemas.microsoft.com/office/powerpoint/2010/main" val="8208227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Prevention and Protection</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143195"/>
            <a:ext cx="11210924" cy="4009411"/>
          </a:xfrm>
        </p:spPr>
        <p:txBody>
          <a:bodyPr/>
          <a:lstStyle/>
          <a:p>
            <a:pPr lvl="2"/>
            <a:r>
              <a:rPr lang="en-AU" b="0" i="0" dirty="0">
                <a:solidFill>
                  <a:srgbClr val="222222"/>
                </a:solidFill>
                <a:effectLst/>
              </a:rPr>
              <a:t>Adoption of laws and regulations to define and prohibit violence and harassment</a:t>
            </a:r>
          </a:p>
          <a:p>
            <a:pPr lvl="2"/>
            <a:r>
              <a:rPr lang="en-AU" b="0" i="0" dirty="0">
                <a:solidFill>
                  <a:srgbClr val="222222"/>
                </a:solidFill>
                <a:effectLst/>
              </a:rPr>
              <a:t>Taking of appropriate measures to prevent violence and harassment in the world of work</a:t>
            </a:r>
          </a:p>
          <a:p>
            <a:pPr lvl="2"/>
            <a:r>
              <a:rPr lang="en-AU" b="0" i="0" dirty="0">
                <a:solidFill>
                  <a:srgbClr val="222222"/>
                </a:solidFill>
                <a:effectLst/>
              </a:rPr>
              <a:t>Adoption of laws and regulations requiring employers to take appropriate steps, commensurate with their degree of control, to prevent violence and harassment, including gender-based violence and harassment, in the world of work.</a:t>
            </a:r>
          </a:p>
          <a:p>
            <a:pPr lvl="2"/>
            <a:r>
              <a:rPr lang="en-AU" b="0" i="0" dirty="0">
                <a:solidFill>
                  <a:srgbClr val="222222"/>
                </a:solidFill>
                <a:effectLst/>
              </a:rPr>
              <a:t>Specific obligations in relation to workers and other persons in the world of work who are particularly vulnerable to violence and harassment. Members are to recognise the important role of public authorities in the case of informal economy workers. </a:t>
            </a:r>
          </a:p>
          <a:p>
            <a:pPr lvl="2"/>
            <a:r>
              <a:rPr lang="en-AU" b="0" i="0" dirty="0">
                <a:solidFill>
                  <a:srgbClr val="222222"/>
                </a:solidFill>
                <a:effectLst/>
              </a:rPr>
              <a:t>Members are, in consultation with employers’ and workers’ organisations, to identify sectors or occupations and work arrangements ‘in which workers and other persons concerned are more exposed to violence and harassment’ and take measures to ‘effectively protect’ these persons.</a:t>
            </a:r>
          </a:p>
          <a:p>
            <a:pPr lvl="2"/>
            <a:r>
              <a:rPr lang="en-AU" b="0" i="0" dirty="0">
                <a:solidFill>
                  <a:srgbClr val="222222"/>
                </a:solidFill>
                <a:effectLst/>
              </a:rPr>
              <a:t>Imposes certain requirements on employers (e.g. to have relevant policy). </a:t>
            </a:r>
            <a:endParaRPr lang="en-AU"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30</a:t>
            </a:fld>
            <a:endParaRPr lang="en-GB"/>
          </a:p>
        </p:txBody>
      </p:sp>
    </p:spTree>
    <p:extLst>
      <p:ext uri="{BB962C8B-B14F-4D97-AF65-F5344CB8AC3E}">
        <p14:creationId xmlns:p14="http://schemas.microsoft.com/office/powerpoint/2010/main" val="29406822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Enforcement and remedies</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143195"/>
            <a:ext cx="11210924" cy="3482975"/>
          </a:xfrm>
        </p:spPr>
        <p:txBody>
          <a:bodyPr/>
          <a:lstStyle/>
          <a:p>
            <a:pPr lvl="2"/>
            <a:r>
              <a:rPr lang="en-AU" sz="2000" dirty="0"/>
              <a:t>Safe, fair effective and gender-responsive reporting and dispute resolution mechanisms (both internal and external to the workplace level)</a:t>
            </a:r>
            <a:endParaRPr lang="en-AU" sz="2400" dirty="0"/>
          </a:p>
          <a:p>
            <a:pPr lvl="2"/>
            <a:r>
              <a:rPr lang="en-AU" sz="2000" dirty="0"/>
              <a:t>Appropriate and effective remedies</a:t>
            </a:r>
            <a:endParaRPr lang="en-AU" sz="2400" dirty="0"/>
          </a:p>
          <a:p>
            <a:pPr lvl="2"/>
            <a:r>
              <a:rPr lang="en-AU" sz="2000" dirty="0"/>
              <a:t>Support and protection against retaliation</a:t>
            </a:r>
            <a:endParaRPr lang="en-AU" sz="2400" dirty="0"/>
          </a:p>
          <a:p>
            <a:pPr lvl="2"/>
            <a:r>
              <a:rPr lang="en-AU" sz="2000" dirty="0"/>
              <a:t>Workers’ right to remove themselves in case of imminent and serious danger</a:t>
            </a:r>
            <a:endParaRPr lang="en-AU" sz="2400" dirty="0"/>
          </a:p>
          <a:p>
            <a:pPr lvl="2"/>
            <a:r>
              <a:rPr lang="en-AU" sz="2000" dirty="0"/>
              <a:t>Confidentiality</a:t>
            </a:r>
            <a:endParaRPr lang="en-AU" sz="2400" dirty="0"/>
          </a:p>
          <a:p>
            <a:pPr lvl="2"/>
            <a:r>
              <a:rPr lang="en-AU" sz="2000" dirty="0"/>
              <a:t>Empower labour inspectors and other authorities</a:t>
            </a:r>
            <a:endParaRPr lang="en-AU" sz="2400" dirty="0"/>
          </a:p>
          <a:p>
            <a:pPr lvl="2"/>
            <a:r>
              <a:rPr lang="en-AU" sz="2000" dirty="0"/>
              <a:t>Sanctions and counselling</a:t>
            </a:r>
            <a:endParaRPr lang="en-AU" sz="2400" dirty="0"/>
          </a:p>
          <a:p>
            <a:pPr lvl="2"/>
            <a:r>
              <a:rPr lang="en-AU" sz="2000" dirty="0"/>
              <a:t>Collection and publication of statistics</a:t>
            </a:r>
          </a:p>
          <a:p>
            <a:pPr lvl="2"/>
            <a:endParaRPr lang="en-AU" sz="2000"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31</a:t>
            </a:fld>
            <a:endParaRPr lang="en-GB"/>
          </a:p>
        </p:txBody>
      </p:sp>
    </p:spTree>
    <p:extLst>
      <p:ext uri="{BB962C8B-B14F-4D97-AF65-F5344CB8AC3E}">
        <p14:creationId xmlns:p14="http://schemas.microsoft.com/office/powerpoint/2010/main" val="34753536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Guidance, training and awareness-raising</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143195"/>
            <a:ext cx="11210924" cy="3482975"/>
          </a:xfrm>
        </p:spPr>
        <p:txBody>
          <a:bodyPr/>
          <a:lstStyle/>
          <a:p>
            <a:pPr lvl="2"/>
            <a:r>
              <a:rPr lang="en-AU" sz="2000" dirty="0"/>
              <a:t>Including violence and harassment in relevant policies​</a:t>
            </a:r>
          </a:p>
          <a:p>
            <a:pPr lvl="2"/>
            <a:r>
              <a:rPr lang="en-AU" sz="2000" dirty="0"/>
              <a:t>Raising awareness​</a:t>
            </a:r>
          </a:p>
          <a:p>
            <a:pPr lvl="2"/>
            <a:r>
              <a:rPr lang="en-AU" sz="2000" dirty="0"/>
              <a:t>Gender-responsive education curricula​</a:t>
            </a:r>
          </a:p>
          <a:p>
            <a:pPr lvl="2"/>
            <a:r>
              <a:rPr lang="en-AU" sz="2000" dirty="0"/>
              <a:t>Providing guidance, resources and training to workers, employers and other relevant authorities (judges, labour inspectors…)​</a:t>
            </a:r>
          </a:p>
          <a:p>
            <a:pPr lvl="2"/>
            <a:r>
              <a:rPr lang="en-AU" sz="2000" dirty="0"/>
              <a:t>Developing materials for journalists and other media personnel</a:t>
            </a:r>
          </a:p>
          <a:p>
            <a:pPr lvl="2"/>
            <a:endParaRPr lang="en-AU" sz="2000"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32</a:t>
            </a:fld>
            <a:endParaRPr lang="en-GB"/>
          </a:p>
        </p:txBody>
      </p:sp>
    </p:spTree>
    <p:extLst>
      <p:ext uri="{BB962C8B-B14F-4D97-AF65-F5344CB8AC3E}">
        <p14:creationId xmlns:p14="http://schemas.microsoft.com/office/powerpoint/2010/main" val="1138846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Suggested resources</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289447"/>
            <a:ext cx="11210924" cy="3482975"/>
          </a:xfrm>
        </p:spPr>
        <p:txBody>
          <a:bodyPr/>
          <a:lstStyle/>
          <a:p>
            <a:pPr lvl="2"/>
            <a:r>
              <a:rPr lang="en-GB" sz="1800" dirty="0"/>
              <a:t>ILO, </a:t>
            </a:r>
            <a:r>
              <a:rPr lang="en-AU" dirty="0">
                <a:solidFill>
                  <a:srgbClr val="230050"/>
                </a:solidFill>
                <a:uFill>
                  <a:solidFill>
                    <a:srgbClr val="0563C1"/>
                  </a:solidFill>
                </a:uFill>
                <a:hlinkClick r:id="rId2">
                  <a:extLst>
                    <a:ext uri="{A12FA001-AC4F-418D-AE19-62706E023703}">
                      <ahyp:hlinkClr xmlns:ahyp="http://schemas.microsoft.com/office/drawing/2018/hyperlinkcolor" val="tx"/>
                    </a:ext>
                  </a:extLst>
                </a:hlinkClick>
              </a:rPr>
              <a:t>Convention N</a:t>
            </a:r>
            <a:r>
              <a:rPr lang="en-AU" sz="1800" dirty="0">
                <a:solidFill>
                  <a:srgbClr val="230050"/>
                </a:solidFill>
                <a:uFill>
                  <a:solidFill>
                    <a:srgbClr val="0563C1"/>
                  </a:solidFill>
                </a:uFill>
                <a:hlinkClick r:id="rId2">
                  <a:extLst>
                    <a:ext uri="{A12FA001-AC4F-418D-AE19-62706E023703}">
                      <ahyp:hlinkClr xmlns:ahyp="http://schemas.microsoft.com/office/drawing/2018/hyperlinkcolor" val="tx"/>
                    </a:ext>
                  </a:extLst>
                </a:hlinkClick>
              </a:rPr>
              <a:t>o. 190 concerning the elimination of violence and harassment in the world of work</a:t>
            </a:r>
            <a:r>
              <a:rPr lang="en-AU" dirty="0">
                <a:solidFill>
                  <a:srgbClr val="230050"/>
                </a:solidFill>
                <a:uFill>
                  <a:solidFill>
                    <a:srgbClr val="0563C1"/>
                  </a:solidFill>
                </a:uFill>
                <a:hlinkClick r:id="rId2">
                  <a:extLst>
                    <a:ext uri="{A12FA001-AC4F-418D-AE19-62706E023703}">
                      <ahyp:hlinkClr xmlns:ahyp="http://schemas.microsoft.com/office/drawing/2018/hyperlinkcolor" val="tx"/>
                    </a:ext>
                  </a:extLst>
                </a:hlinkClick>
              </a:rPr>
              <a:t>, </a:t>
            </a:r>
            <a:r>
              <a:rPr lang="en-AU" dirty="0">
                <a:uFill>
                  <a:solidFill>
                    <a:srgbClr val="0563C1"/>
                  </a:solidFill>
                </a:uFill>
                <a:hlinkClick r:id="rId2">
                  <a:extLst>
                    <a:ext uri="{A12FA001-AC4F-418D-AE19-62706E023703}">
                      <ahyp:hlinkClr xmlns:ahyp="http://schemas.microsoft.com/office/drawing/2018/hyperlinkcolor" val="tx"/>
                    </a:ext>
                  </a:extLst>
                </a:hlinkClick>
              </a:rPr>
              <a:t>2019</a:t>
            </a:r>
          </a:p>
          <a:p>
            <a:pPr lvl="2"/>
            <a:endParaRPr lang="en-AU" dirty="0">
              <a:uFill>
                <a:solidFill>
                  <a:srgbClr val="0563C1"/>
                </a:solidFill>
              </a:uFill>
              <a:hlinkClick r:id="rId2">
                <a:extLst>
                  <a:ext uri="{A12FA001-AC4F-418D-AE19-62706E023703}">
                    <ahyp:hlinkClr xmlns:ahyp="http://schemas.microsoft.com/office/drawing/2018/hyperlinkcolor" val="tx"/>
                  </a:ext>
                </a:extLst>
              </a:hlinkClick>
            </a:endParaRPr>
          </a:p>
          <a:p>
            <a:pPr lvl="2"/>
            <a:r>
              <a:rPr lang="en-AU" b="0" i="0" dirty="0">
                <a:effectLst/>
                <a:latin typeface="Lato" panose="020F0502020204030203" pitchFamily="34" charset="0"/>
              </a:rPr>
              <a:t>ILO, </a:t>
            </a:r>
            <a:r>
              <a:rPr lang="en-AU" b="0" i="0" dirty="0">
                <a:effectLst/>
                <a:latin typeface="Lato" panose="020F0502020204030203" pitchFamily="34" charset="0"/>
                <a:hlinkClick r:id="rId3">
                  <a:extLst>
                    <a:ext uri="{A12FA001-AC4F-418D-AE19-62706E023703}">
                      <ahyp:hlinkClr xmlns:ahyp="http://schemas.microsoft.com/office/drawing/2018/hyperlinkcolor" val="tx"/>
                    </a:ext>
                  </a:extLst>
                </a:hlinkClick>
              </a:rPr>
              <a:t>Recommendation No. 206 concerning  the elimination of violence and harassment Recommendation</a:t>
            </a:r>
          </a:p>
          <a:p>
            <a:pPr lvl="2"/>
            <a:endParaRPr lang="en-AU" b="0" i="0" dirty="0">
              <a:effectLst/>
              <a:latin typeface="Lato" panose="020F0502020204030203" pitchFamily="34" charset="0"/>
              <a:hlinkClick r:id="rId3">
                <a:extLst>
                  <a:ext uri="{A12FA001-AC4F-418D-AE19-62706E023703}">
                    <ahyp:hlinkClr xmlns:ahyp="http://schemas.microsoft.com/office/drawing/2018/hyperlinkcolor" val="tx"/>
                  </a:ext>
                </a:extLst>
              </a:hlinkClick>
            </a:endParaRPr>
          </a:p>
          <a:p>
            <a:pPr lvl="2"/>
            <a:r>
              <a:rPr lang="en-AU" dirty="0"/>
              <a:t>ILO </a:t>
            </a:r>
            <a:r>
              <a:rPr lang="en-AU" dirty="0">
                <a:hlinkClick r:id="rId4">
                  <a:extLst>
                    <a:ext uri="{A12FA001-AC4F-418D-AE19-62706E023703}">
                      <ahyp:hlinkClr xmlns:ahyp="http://schemas.microsoft.com/office/drawing/2018/hyperlinkcolor" val="tx"/>
                    </a:ext>
                  </a:extLst>
                </a:hlinkClick>
              </a:rPr>
              <a:t>Topic Portal on the Eliminating Violence and Harassment in the World of Work</a:t>
            </a:r>
            <a:endParaRPr lang="en-AU" dirty="0"/>
          </a:p>
          <a:p>
            <a:pPr lvl="2"/>
            <a:endParaRPr lang="en-AU" dirty="0">
              <a:latin typeface="Lato" panose="020F0502020204030203" pitchFamily="34" charset="0"/>
              <a:hlinkClick r:id="rId3">
                <a:extLst>
                  <a:ext uri="{A12FA001-AC4F-418D-AE19-62706E023703}">
                    <ahyp:hlinkClr xmlns:ahyp="http://schemas.microsoft.com/office/drawing/2018/hyperlinkcolor" val="tx"/>
                  </a:ext>
                </a:extLst>
              </a:hlinkClick>
            </a:endParaRPr>
          </a:p>
          <a:p>
            <a:pPr lvl="2"/>
            <a:r>
              <a:rPr lang="en-GB" sz="1800" dirty="0"/>
              <a:t>ILO,</a:t>
            </a:r>
            <a:r>
              <a:rPr lang="en-GB" sz="1800" i="1" dirty="0"/>
              <a:t> </a:t>
            </a:r>
            <a:r>
              <a:rPr lang="en-GB" sz="1800" i="1" dirty="0">
                <a:hlinkClick r:id="rId5"/>
              </a:rPr>
              <a:t>Ending Violence and Harassment in the World of Work: A Guide on Convention No. 190 and Recommendation No. 206</a:t>
            </a:r>
            <a:endParaRPr lang="en-GB" i="1" dirty="0"/>
          </a:p>
          <a:p>
            <a:pPr lvl="2"/>
            <a:endParaRPr lang="en-GB" i="1" dirty="0"/>
          </a:p>
          <a:p>
            <a:pPr lvl="2"/>
            <a:r>
              <a:rPr lang="en-GB" dirty="0"/>
              <a:t>ILO, </a:t>
            </a:r>
            <a:r>
              <a:rPr lang="en-GB" dirty="0">
                <a:hlinkClick r:id="rId6"/>
              </a:rPr>
              <a:t>Campaign Toolkit for the Ratification of No. 190 on Violence and Harassment</a:t>
            </a:r>
            <a:endParaRPr lang="en-US"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33</a:t>
            </a:fld>
            <a:endParaRPr lang="en-GB"/>
          </a:p>
        </p:txBody>
      </p:sp>
    </p:spTree>
    <p:extLst>
      <p:ext uri="{BB962C8B-B14F-4D97-AF65-F5344CB8AC3E}">
        <p14:creationId xmlns:p14="http://schemas.microsoft.com/office/powerpoint/2010/main" val="1897116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21818-E316-3C4A-A166-92DA4E905814}"/>
              </a:ext>
            </a:extLst>
          </p:cNvPr>
          <p:cNvSpPr>
            <a:spLocks noGrp="1"/>
          </p:cNvSpPr>
          <p:nvPr>
            <p:ph type="title"/>
          </p:nvPr>
        </p:nvSpPr>
        <p:spPr>
          <a:xfrm>
            <a:off x="599026" y="2814680"/>
            <a:ext cx="7200000" cy="608525"/>
          </a:xfrm>
        </p:spPr>
        <p:txBody>
          <a:bodyPr/>
          <a:lstStyle/>
          <a:p>
            <a:r>
              <a:rPr lang="en-US" dirty="0"/>
              <a:t>After the break:</a:t>
            </a:r>
          </a:p>
        </p:txBody>
      </p:sp>
      <p:sp>
        <p:nvSpPr>
          <p:cNvPr id="3" name="Text Placeholder 2">
            <a:extLst>
              <a:ext uri="{FF2B5EF4-FFF2-40B4-BE49-F238E27FC236}">
                <a16:creationId xmlns:a16="http://schemas.microsoft.com/office/drawing/2014/main" id="{A8B2F8EF-3285-6645-9466-9342F920ACF6}"/>
              </a:ext>
            </a:extLst>
          </p:cNvPr>
          <p:cNvSpPr>
            <a:spLocks noGrp="1"/>
          </p:cNvSpPr>
          <p:nvPr>
            <p:ph type="body" idx="1"/>
          </p:nvPr>
        </p:nvSpPr>
        <p:spPr/>
        <p:txBody>
          <a:bodyPr/>
          <a:lstStyle/>
          <a:p>
            <a:r>
              <a:rPr lang="en-US" sz="2400" i="1" dirty="0">
                <a:effectLst/>
                <a:latin typeface="Calibri" panose="020F0502020204030204" pitchFamily="34" charset="0"/>
                <a:ea typeface="Calibri" panose="020F0502020204030204" pitchFamily="34" charset="0"/>
              </a:rPr>
              <a:t>Towards C190 ratification and compliance – country case studies</a:t>
            </a:r>
            <a:endParaRPr lang="en-AU" sz="2400" i="1" dirty="0">
              <a:effectLst/>
              <a:latin typeface="Noto Sans" panose="020B0502040504020204" pitchFamily="34" charset="0"/>
              <a:ea typeface="Calibri" panose="020F0502020204030204" pitchFamily="34" charset="0"/>
            </a:endParaRPr>
          </a:p>
          <a:p>
            <a:endParaRPr lang="en-US" dirty="0"/>
          </a:p>
        </p:txBody>
      </p:sp>
      <p:sp>
        <p:nvSpPr>
          <p:cNvPr id="4" name="Date Placeholder 3">
            <a:extLst>
              <a:ext uri="{FF2B5EF4-FFF2-40B4-BE49-F238E27FC236}">
                <a16:creationId xmlns:a16="http://schemas.microsoft.com/office/drawing/2014/main" id="{9FDFBFA4-0730-E14D-AE17-EEBF3432AB61}"/>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B87D952-1FF2-BD44-81A5-5475CCBB5E6B}"/>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372715C8-718A-9C4C-8DAC-A7BE48C3E4E6}"/>
              </a:ext>
            </a:extLst>
          </p:cNvPr>
          <p:cNvSpPr>
            <a:spLocks noGrp="1"/>
          </p:cNvSpPr>
          <p:nvPr>
            <p:ph type="sldNum" sz="quarter" idx="12"/>
          </p:nvPr>
        </p:nvSpPr>
        <p:spPr/>
        <p:txBody>
          <a:bodyPr/>
          <a:lstStyle/>
          <a:p>
            <a:fld id="{856227C0-AD57-4F9B-BAE3-EEFB0D0EE427}" type="slidenum">
              <a:rPr lang="en-GB" smtClean="0"/>
              <a:pPr/>
              <a:t>34</a:t>
            </a:fld>
            <a:endParaRPr lang="en-GB"/>
          </a:p>
        </p:txBody>
      </p:sp>
    </p:spTree>
    <p:extLst>
      <p:ext uri="{BB962C8B-B14F-4D97-AF65-F5344CB8AC3E}">
        <p14:creationId xmlns:p14="http://schemas.microsoft.com/office/powerpoint/2010/main" val="2878140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Our case study</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289447"/>
            <a:ext cx="11210924" cy="3482975"/>
          </a:xfrm>
        </p:spPr>
        <p:txBody>
          <a:bodyPr/>
          <a:lstStyle/>
          <a:p>
            <a:pPr lvl="2"/>
            <a:r>
              <a:rPr lang="en-GB" dirty="0"/>
              <a:t>Sessions 7 and 8 of this workshop involve a case study of the ILO’s Violence and Harassment Convention, 2019 (No. 190).</a:t>
            </a:r>
          </a:p>
          <a:p>
            <a:pPr lvl="2"/>
            <a:endParaRPr lang="en-GB" dirty="0"/>
          </a:p>
          <a:p>
            <a:pPr lvl="2"/>
            <a:r>
              <a:rPr lang="en-GB" dirty="0"/>
              <a:t>This case study is intended to: </a:t>
            </a:r>
          </a:p>
          <a:p>
            <a:pPr marL="0" lvl="2" indent="0">
              <a:buNone/>
            </a:pPr>
            <a:r>
              <a:rPr lang="en-GB" dirty="0"/>
              <a:t>	(</a:t>
            </a:r>
            <a:r>
              <a:rPr lang="en-GB" dirty="0" err="1"/>
              <a:t>i</a:t>
            </a:r>
            <a:r>
              <a:rPr lang="en-GB" dirty="0"/>
              <a:t>) consolidate your understanding of the role of the ILO and ILS</a:t>
            </a:r>
          </a:p>
          <a:p>
            <a:pPr marL="0" lvl="2" indent="0">
              <a:buNone/>
            </a:pPr>
            <a:r>
              <a:rPr lang="en-GB" dirty="0"/>
              <a:t>	(ii) introduce you to the subject of violence and harassment at work and encourage you to consider 	the nature and extent of associated challenges in the Pacific islands region</a:t>
            </a:r>
          </a:p>
          <a:p>
            <a:pPr marL="0" lvl="2" indent="0">
              <a:buNone/>
            </a:pPr>
            <a:r>
              <a:rPr lang="en-GB" dirty="0"/>
              <a:t>	(iii) provide you with an opportunity to contextualise and apply your learning on ILS and labour law 	reform to a contemporary and highly relevant topic.</a:t>
            </a:r>
          </a:p>
          <a:p>
            <a:pPr marL="0" lvl="2" indent="0">
              <a:buNone/>
            </a:pPr>
            <a:endParaRPr lang="en-GB" dirty="0"/>
          </a:p>
          <a:p>
            <a:pPr marL="0" lvl="2" indent="0">
              <a:buNone/>
            </a:pPr>
            <a:r>
              <a:rPr lang="en-GB" sz="1200" i="1" dirty="0"/>
              <a:t>Acknowledgements: Material presented in this case study is drawn principally from ILO’s Ending Violence and Harassment in the World of Work: A Guide on Convention No. 190 and Recommendation No. 206 </a:t>
            </a:r>
            <a:r>
              <a:rPr lang="en-GB" sz="1200" dirty="0"/>
              <a:t>and UNI </a:t>
            </a:r>
            <a:r>
              <a:rPr lang="en-GB" sz="1200" dirty="0" err="1"/>
              <a:t>Global’s</a:t>
            </a:r>
            <a:r>
              <a:rPr lang="en-GB" sz="1200" dirty="0"/>
              <a:t> </a:t>
            </a:r>
            <a:r>
              <a:rPr lang="en-GB" sz="1200" i="1" dirty="0"/>
              <a:t>Toolkit on the Violence and Harassment Convention (No. 190) and Recommendation (206). </a:t>
            </a:r>
            <a:r>
              <a:rPr lang="en-GB" sz="1200" dirty="0"/>
              <a:t> </a:t>
            </a:r>
            <a:endParaRPr lang="en-GB" dirty="0"/>
          </a:p>
          <a:p>
            <a:pPr lvl="2"/>
            <a:endParaRPr lang="en-GB" dirty="0"/>
          </a:p>
          <a:p>
            <a:pPr lvl="2"/>
            <a:endParaRPr lang="en-GB" dirty="0"/>
          </a:p>
          <a:p>
            <a:pPr lvl="2"/>
            <a:endParaRPr lang="en-GB" dirty="0"/>
          </a:p>
          <a:p>
            <a:endParaRPr lang="en-US"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dirty="0"/>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4</a:t>
            </a:fld>
            <a:endParaRPr lang="en-GB"/>
          </a:p>
        </p:txBody>
      </p:sp>
    </p:spTree>
    <p:extLst>
      <p:ext uri="{BB962C8B-B14F-4D97-AF65-F5344CB8AC3E}">
        <p14:creationId xmlns:p14="http://schemas.microsoft.com/office/powerpoint/2010/main" val="15032463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Why have we chosen to focus on the Violence and Harassment Convention No. 190?</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2289447"/>
            <a:ext cx="11210924" cy="3482975"/>
          </a:xfrm>
        </p:spPr>
        <p:txBody>
          <a:bodyPr/>
          <a:lstStyle/>
          <a:p>
            <a:pPr marL="0" lvl="2" indent="0">
              <a:buNone/>
            </a:pPr>
            <a:endParaRPr lang="en-GB" dirty="0"/>
          </a:p>
          <a:p>
            <a:pPr lvl="2"/>
            <a:r>
              <a:rPr lang="en-GB" dirty="0"/>
              <a:t>Violence and harassment at work is a major issue across the world, including in our region</a:t>
            </a:r>
          </a:p>
          <a:p>
            <a:pPr lvl="2"/>
            <a:endParaRPr lang="en-GB" dirty="0"/>
          </a:p>
          <a:p>
            <a:pPr lvl="2"/>
            <a:r>
              <a:rPr lang="en-GB" dirty="0"/>
              <a:t>Convention No. 190 is the most recent Convention adopted by the ILO</a:t>
            </a:r>
          </a:p>
          <a:p>
            <a:pPr lvl="2"/>
            <a:endParaRPr lang="en-GB" dirty="0"/>
          </a:p>
          <a:p>
            <a:pPr lvl="2"/>
            <a:r>
              <a:rPr lang="en-GB" dirty="0"/>
              <a:t>Australia, Fiji and PNG have all recently ratified Convention No. 190 and other Pacific Island countries are working towards ratification. </a:t>
            </a:r>
          </a:p>
          <a:p>
            <a:pPr lvl="2"/>
            <a:endParaRPr lang="en-GB" dirty="0"/>
          </a:p>
          <a:p>
            <a:pPr lvl="2"/>
            <a:endParaRPr lang="en-GB" dirty="0"/>
          </a:p>
          <a:p>
            <a:endParaRPr lang="en-US"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5</a:t>
            </a:fld>
            <a:endParaRPr lang="en-GB"/>
          </a:p>
        </p:txBody>
      </p:sp>
    </p:spTree>
    <p:extLst>
      <p:ext uri="{BB962C8B-B14F-4D97-AF65-F5344CB8AC3E}">
        <p14:creationId xmlns:p14="http://schemas.microsoft.com/office/powerpoint/2010/main" val="918480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9553ED-466F-7842-B99D-D6207FCD876B}"/>
              </a:ext>
            </a:extLst>
          </p:cNvPr>
          <p:cNvSpPr>
            <a:spLocks noGrp="1"/>
          </p:cNvSpPr>
          <p:nvPr>
            <p:ph type="title"/>
          </p:nvPr>
        </p:nvSpPr>
        <p:spPr/>
        <p:txBody>
          <a:bodyPr/>
          <a:lstStyle/>
          <a:p>
            <a:r>
              <a:rPr lang="en-US" dirty="0"/>
              <a:t>What is Convention No. 190 and why do we need it?</a:t>
            </a:r>
          </a:p>
        </p:txBody>
      </p:sp>
      <p:sp>
        <p:nvSpPr>
          <p:cNvPr id="4" name="Date Placeholder 3">
            <a:extLst>
              <a:ext uri="{FF2B5EF4-FFF2-40B4-BE49-F238E27FC236}">
                <a16:creationId xmlns:a16="http://schemas.microsoft.com/office/drawing/2014/main" id="{5E5B1C90-84EA-4640-8D01-16C368D6C7B3}"/>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A9F146B3-578D-6041-A016-8652660D9CE7}"/>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764E6D4B-C4FF-B347-A8BC-5DE732C36744}"/>
              </a:ext>
            </a:extLst>
          </p:cNvPr>
          <p:cNvSpPr>
            <a:spLocks noGrp="1"/>
          </p:cNvSpPr>
          <p:nvPr>
            <p:ph type="sldNum" sz="quarter" idx="12"/>
          </p:nvPr>
        </p:nvSpPr>
        <p:spPr/>
        <p:txBody>
          <a:bodyPr/>
          <a:lstStyle/>
          <a:p>
            <a:fld id="{856227C0-AD57-4F9B-BAE3-EEFB0D0EE427}" type="slidenum">
              <a:rPr lang="en-GB" smtClean="0"/>
              <a:pPr/>
              <a:t>6</a:t>
            </a:fld>
            <a:endParaRPr lang="en-GB"/>
          </a:p>
        </p:txBody>
      </p:sp>
    </p:spTree>
    <p:extLst>
      <p:ext uri="{BB962C8B-B14F-4D97-AF65-F5344CB8AC3E}">
        <p14:creationId xmlns:p14="http://schemas.microsoft.com/office/powerpoint/2010/main" val="2279104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C776F-B948-2743-BAEB-B44C527460BC}"/>
              </a:ext>
            </a:extLst>
          </p:cNvPr>
          <p:cNvSpPr>
            <a:spLocks noGrp="1"/>
          </p:cNvSpPr>
          <p:nvPr>
            <p:ph type="title"/>
          </p:nvPr>
        </p:nvSpPr>
        <p:spPr/>
        <p:txBody>
          <a:bodyPr/>
          <a:lstStyle/>
          <a:p>
            <a:r>
              <a:rPr lang="en-US" dirty="0"/>
              <a:t>What is Convention No. 190 and Recommendation No. 206?</a:t>
            </a:r>
          </a:p>
        </p:txBody>
      </p:sp>
      <p:sp>
        <p:nvSpPr>
          <p:cNvPr id="3" name="Content Placeholder 2">
            <a:extLst>
              <a:ext uri="{FF2B5EF4-FFF2-40B4-BE49-F238E27FC236}">
                <a16:creationId xmlns:a16="http://schemas.microsoft.com/office/drawing/2014/main" id="{DA4C1E9E-A3F6-2B49-A26D-61F94CBA3EC5}"/>
              </a:ext>
            </a:extLst>
          </p:cNvPr>
          <p:cNvSpPr>
            <a:spLocks noGrp="1"/>
          </p:cNvSpPr>
          <p:nvPr>
            <p:ph sz="half" idx="1"/>
          </p:nvPr>
        </p:nvSpPr>
        <p:spPr>
          <a:xfrm>
            <a:off x="490538" y="1928630"/>
            <a:ext cx="5925760" cy="3506175"/>
          </a:xfrm>
        </p:spPr>
        <p:txBody>
          <a:bodyPr/>
          <a:lstStyle/>
          <a:p>
            <a:pPr marL="0" lvl="2" indent="0">
              <a:buNone/>
            </a:pPr>
            <a:endParaRPr lang="en-GB" dirty="0"/>
          </a:p>
          <a:p>
            <a:pPr lvl="2"/>
            <a:r>
              <a:rPr lang="en-AU" dirty="0"/>
              <a:t>Convention No. 190 is an international treaty passed in June 2019 at the ILO’s International Labour Conference. </a:t>
            </a:r>
          </a:p>
          <a:p>
            <a:pPr lvl="2"/>
            <a:r>
              <a:rPr lang="en-AU" dirty="0"/>
              <a:t>It is a comprehensive </a:t>
            </a:r>
            <a:r>
              <a:rPr lang="en-AU" sz="1800" i="0" dirty="0">
                <a:solidFill>
                  <a:srgbClr val="230050"/>
                </a:solidFill>
                <a:effectLst/>
              </a:rPr>
              <a:t>instrument that covers all instances of violence and harassment for all workers and other persons in the world of work.</a:t>
            </a:r>
            <a:endParaRPr lang="en-AU" dirty="0"/>
          </a:p>
          <a:p>
            <a:pPr lvl="2"/>
            <a:r>
              <a:rPr lang="en-AU" dirty="0">
                <a:solidFill>
                  <a:schemeClr val="tx1"/>
                </a:solidFill>
              </a:rPr>
              <a:t>Governments that ratify C190 will be required to put in place the necessary laws and policy measures to prevent and address violence and harassment in the world of work.​</a:t>
            </a:r>
          </a:p>
          <a:p>
            <a:pPr lvl="2"/>
            <a:r>
              <a:rPr lang="en-AU" dirty="0"/>
              <a:t>Recommendation No. 206 provides guidance on implementing the Convention.</a:t>
            </a:r>
            <a:endParaRPr lang="en-AU" dirty="0">
              <a:solidFill>
                <a:schemeClr val="tx1"/>
              </a:solidFill>
            </a:endParaRPr>
          </a:p>
        </p:txBody>
      </p:sp>
      <p:sp>
        <p:nvSpPr>
          <p:cNvPr id="5" name="Date Placeholder 4">
            <a:extLst>
              <a:ext uri="{FF2B5EF4-FFF2-40B4-BE49-F238E27FC236}">
                <a16:creationId xmlns:a16="http://schemas.microsoft.com/office/drawing/2014/main" id="{68833DD9-BE56-A04B-8B93-60A639FA4156}"/>
              </a:ext>
            </a:extLst>
          </p:cNvPr>
          <p:cNvSpPr>
            <a:spLocks noGrp="1"/>
          </p:cNvSpPr>
          <p:nvPr>
            <p:ph type="dt" sz="half" idx="10"/>
          </p:nvPr>
        </p:nvSpPr>
        <p:spPr/>
        <p:txBody>
          <a:bodyPr/>
          <a:lstStyle/>
          <a:p>
            <a:r>
              <a:rPr lang="en-GB"/>
              <a:t>Date: Monday / 01 / October / 2019</a:t>
            </a:r>
          </a:p>
        </p:txBody>
      </p:sp>
      <p:sp>
        <p:nvSpPr>
          <p:cNvPr id="6" name="Footer Placeholder 5">
            <a:extLst>
              <a:ext uri="{FF2B5EF4-FFF2-40B4-BE49-F238E27FC236}">
                <a16:creationId xmlns:a16="http://schemas.microsoft.com/office/drawing/2014/main" id="{F3F258AB-1BC9-FD41-AAB4-2817A1C9F1C6}"/>
              </a:ext>
            </a:extLst>
          </p:cNvPr>
          <p:cNvSpPr>
            <a:spLocks noGrp="1"/>
          </p:cNvSpPr>
          <p:nvPr>
            <p:ph type="ftr" sz="quarter" idx="11"/>
          </p:nvPr>
        </p:nvSpPr>
        <p:spPr/>
        <p:txBody>
          <a:bodyPr/>
          <a:lstStyle/>
          <a:p>
            <a:r>
              <a:rPr lang="en-GB"/>
              <a:t>Advancing social justice, promoting decent work</a:t>
            </a:r>
          </a:p>
        </p:txBody>
      </p:sp>
      <p:sp>
        <p:nvSpPr>
          <p:cNvPr id="7" name="Slide Number Placeholder 6">
            <a:extLst>
              <a:ext uri="{FF2B5EF4-FFF2-40B4-BE49-F238E27FC236}">
                <a16:creationId xmlns:a16="http://schemas.microsoft.com/office/drawing/2014/main" id="{F0AEE338-4725-D14A-BBA9-A156CB97C66B}"/>
              </a:ext>
            </a:extLst>
          </p:cNvPr>
          <p:cNvSpPr>
            <a:spLocks noGrp="1"/>
          </p:cNvSpPr>
          <p:nvPr>
            <p:ph type="sldNum" sz="quarter" idx="12"/>
          </p:nvPr>
        </p:nvSpPr>
        <p:spPr/>
        <p:txBody>
          <a:bodyPr/>
          <a:lstStyle/>
          <a:p>
            <a:fld id="{856227C0-AD57-4F9B-BAE3-EEFB0D0EE427}" type="slidenum">
              <a:rPr lang="en-GB" smtClean="0"/>
              <a:t>7</a:t>
            </a:fld>
            <a:endParaRPr lang="en-GB"/>
          </a:p>
        </p:txBody>
      </p:sp>
      <p:pic>
        <p:nvPicPr>
          <p:cNvPr id="8" name="Inhaltsplatzhalter 7" descr="Inhaltsplatzhalter 7">
            <a:extLst>
              <a:ext uri="{FF2B5EF4-FFF2-40B4-BE49-F238E27FC236}">
                <a16:creationId xmlns:a16="http://schemas.microsoft.com/office/drawing/2014/main" id="{45BAC3FD-6400-F342-BAF1-7D0386BF165C}"/>
              </a:ext>
            </a:extLst>
          </p:cNvPr>
          <p:cNvPicPr>
            <a:picLocks noGrp="1" noChangeAspect="1"/>
          </p:cNvPicPr>
          <p:nvPr>
            <p:ph sz="half" idx="2"/>
          </p:nvPr>
        </p:nvPicPr>
        <p:blipFill>
          <a:blip r:embed="rId3"/>
          <a:srcRect r="33041"/>
          <a:stretch>
            <a:fillRect/>
          </a:stretch>
        </p:blipFill>
        <p:spPr>
          <a:xfrm>
            <a:off x="6561351" y="1928630"/>
            <a:ext cx="4429698" cy="4408672"/>
          </a:xfrm>
          <a:prstGeom prst="rect">
            <a:avLst/>
          </a:prstGeom>
          <a:ln w="12700">
            <a:miter lim="400000"/>
          </a:ln>
        </p:spPr>
      </p:pic>
    </p:spTree>
    <p:extLst>
      <p:ext uri="{BB962C8B-B14F-4D97-AF65-F5344CB8AC3E}">
        <p14:creationId xmlns:p14="http://schemas.microsoft.com/office/powerpoint/2010/main" val="13242938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20CE55-6D82-1243-A484-26F052E88D53}"/>
              </a:ext>
            </a:extLst>
          </p:cNvPr>
          <p:cNvSpPr>
            <a:spLocks noGrp="1"/>
          </p:cNvSpPr>
          <p:nvPr>
            <p:ph type="title"/>
          </p:nvPr>
        </p:nvSpPr>
        <p:spPr/>
        <p:txBody>
          <a:bodyPr/>
          <a:lstStyle/>
          <a:p>
            <a:r>
              <a:rPr lang="en-US" dirty="0"/>
              <a:t>Violence and harassment in the world of work is a global problem</a:t>
            </a:r>
          </a:p>
        </p:txBody>
      </p:sp>
      <p:sp>
        <p:nvSpPr>
          <p:cNvPr id="3" name="Content Placeholder 2">
            <a:extLst>
              <a:ext uri="{FF2B5EF4-FFF2-40B4-BE49-F238E27FC236}">
                <a16:creationId xmlns:a16="http://schemas.microsoft.com/office/drawing/2014/main" id="{F1BCE5CD-5299-444D-9B7D-07575E26BB99}"/>
              </a:ext>
            </a:extLst>
          </p:cNvPr>
          <p:cNvSpPr>
            <a:spLocks noGrp="1"/>
          </p:cNvSpPr>
          <p:nvPr>
            <p:ph idx="1"/>
          </p:nvPr>
        </p:nvSpPr>
        <p:spPr>
          <a:xfrm>
            <a:off x="490538" y="1772126"/>
            <a:ext cx="11210924" cy="3482975"/>
          </a:xfrm>
        </p:spPr>
        <p:txBody>
          <a:bodyPr/>
          <a:lstStyle/>
          <a:p>
            <a:pPr marL="0" lvl="2" indent="0">
              <a:buNone/>
            </a:pPr>
            <a:endParaRPr lang="en-GB" dirty="0"/>
          </a:p>
          <a:p>
            <a:pPr lvl="2"/>
            <a:r>
              <a:rPr lang="en-AU" b="0" i="0" dirty="0">
                <a:effectLst/>
              </a:rPr>
              <a:t>A</a:t>
            </a:r>
            <a:r>
              <a:rPr lang="en-AU" dirty="0"/>
              <a:t>ccording to a global study conducted by the ILO, Lloyd’s Register Foundation (LRF) and Gallup in 2021,</a:t>
            </a:r>
            <a:r>
              <a:rPr lang="en-GB" dirty="0"/>
              <a:t> </a:t>
            </a:r>
            <a:r>
              <a:rPr lang="en-GB" b="1" dirty="0"/>
              <a:t>m</a:t>
            </a:r>
            <a:r>
              <a:rPr lang="en-AU" b="1" i="0" dirty="0">
                <a:effectLst/>
              </a:rPr>
              <a:t>ore than one in five people </a:t>
            </a:r>
            <a:r>
              <a:rPr lang="en-AU" b="0" i="0" dirty="0">
                <a:effectLst/>
              </a:rPr>
              <a:t>(almost 23 per cent) in employment have experienced violence and harassment at work, whether physical, psychological or sexual.</a:t>
            </a:r>
          </a:p>
          <a:p>
            <a:pPr lvl="2"/>
            <a:r>
              <a:rPr lang="en-AU" b="1" dirty="0"/>
              <a:t>Nearly one in ten </a:t>
            </a:r>
            <a:r>
              <a:rPr lang="en-AU" dirty="0"/>
              <a:t>(8.5 per cent or 277 million) persons in employment has experienced physical violence and harassment at work. </a:t>
            </a:r>
            <a:endParaRPr lang="en-AU" b="0" i="0" dirty="0">
              <a:effectLst/>
            </a:endParaRPr>
          </a:p>
          <a:p>
            <a:pPr lvl="2"/>
            <a:r>
              <a:rPr lang="en-AU" b="1" dirty="0"/>
              <a:t>One in fifteen </a:t>
            </a:r>
            <a:r>
              <a:rPr lang="en-AU" dirty="0"/>
              <a:t>(6.3 per cent or 205 million) people in employment has experienced sexual violence and harassment at work in their working life. Women were particularly exposed to sexual violence and harassment at work.</a:t>
            </a:r>
          </a:p>
          <a:p>
            <a:pPr lvl="2"/>
            <a:r>
              <a:rPr lang="en-AU" b="1" i="0" dirty="0">
                <a:effectLst/>
              </a:rPr>
              <a:t>In Asia and the Pacific</a:t>
            </a:r>
            <a:r>
              <a:rPr lang="en-AU" b="0" i="0" dirty="0">
                <a:effectLst/>
              </a:rPr>
              <a:t>, sexual harassment and violence against women workers is alarmingly high. UNFPA reports that 47.3 percent of women workers in Nauru, 18.5 percent of women workers in Indonesia and 14 percent of women workers in Mongolia experienced sexual violence perpetrated by non-partners, including co-workers and supervisors (UNFPA 2020).</a:t>
            </a:r>
            <a:endParaRPr lang="en-US" dirty="0"/>
          </a:p>
        </p:txBody>
      </p:sp>
      <p:sp>
        <p:nvSpPr>
          <p:cNvPr id="4" name="Date Placeholder 3">
            <a:extLst>
              <a:ext uri="{FF2B5EF4-FFF2-40B4-BE49-F238E27FC236}">
                <a16:creationId xmlns:a16="http://schemas.microsoft.com/office/drawing/2014/main" id="{BC19570E-44A8-DA41-A859-88AE907193F0}"/>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077C71F9-B8DE-A64D-8DD5-EB659851E7B4}"/>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FD63C22D-CC81-FB4B-BCDD-9358B494247B}"/>
              </a:ext>
            </a:extLst>
          </p:cNvPr>
          <p:cNvSpPr>
            <a:spLocks noGrp="1"/>
          </p:cNvSpPr>
          <p:nvPr>
            <p:ph type="sldNum" sz="quarter" idx="12"/>
          </p:nvPr>
        </p:nvSpPr>
        <p:spPr/>
        <p:txBody>
          <a:bodyPr/>
          <a:lstStyle/>
          <a:p>
            <a:fld id="{856227C0-AD57-4F9B-BAE3-EEFB0D0EE427}" type="slidenum">
              <a:rPr lang="en-GB" smtClean="0"/>
              <a:t>8</a:t>
            </a:fld>
            <a:endParaRPr lang="en-GB"/>
          </a:p>
        </p:txBody>
      </p:sp>
    </p:spTree>
    <p:extLst>
      <p:ext uri="{BB962C8B-B14F-4D97-AF65-F5344CB8AC3E}">
        <p14:creationId xmlns:p14="http://schemas.microsoft.com/office/powerpoint/2010/main" val="1775968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AD507-F749-794D-9258-19F3D596BD4C}"/>
              </a:ext>
            </a:extLst>
          </p:cNvPr>
          <p:cNvSpPr>
            <a:spLocks noGrp="1"/>
          </p:cNvSpPr>
          <p:nvPr>
            <p:ph type="title"/>
          </p:nvPr>
        </p:nvSpPr>
        <p:spPr/>
        <p:txBody>
          <a:bodyPr/>
          <a:lstStyle/>
          <a:p>
            <a:r>
              <a:rPr lang="en-US" dirty="0"/>
              <a:t>Thinking about our understandings of violence and harassment in the world of work</a:t>
            </a:r>
          </a:p>
        </p:txBody>
      </p:sp>
      <p:sp>
        <p:nvSpPr>
          <p:cNvPr id="3" name="Content Placeholder 2">
            <a:extLst>
              <a:ext uri="{FF2B5EF4-FFF2-40B4-BE49-F238E27FC236}">
                <a16:creationId xmlns:a16="http://schemas.microsoft.com/office/drawing/2014/main" id="{0C0704F8-E053-314F-9DA4-70CBD45F00EE}"/>
              </a:ext>
            </a:extLst>
          </p:cNvPr>
          <p:cNvSpPr>
            <a:spLocks noGrp="1"/>
          </p:cNvSpPr>
          <p:nvPr>
            <p:ph idx="1"/>
          </p:nvPr>
        </p:nvSpPr>
        <p:spPr/>
        <p:txBody>
          <a:bodyPr/>
          <a:lstStyle/>
          <a:p>
            <a:pPr algn="ctr"/>
            <a:r>
              <a:rPr lang="en-US" dirty="0"/>
              <a:t>We are going to watch a brief video on violence and harassment at work. </a:t>
            </a:r>
          </a:p>
          <a:p>
            <a:pPr algn="ctr"/>
            <a:r>
              <a:rPr lang="en-US" dirty="0"/>
              <a:t>UNI Global, </a:t>
            </a:r>
            <a:r>
              <a:rPr lang="en-US" dirty="0">
                <a:hlinkClick r:id="rId2"/>
              </a:rPr>
              <a:t>Violence at Work </a:t>
            </a:r>
            <a:r>
              <a:rPr lang="en-US" dirty="0"/>
              <a:t>(2010)</a:t>
            </a:r>
          </a:p>
          <a:p>
            <a:pPr algn="ctr"/>
            <a:r>
              <a:rPr lang="en-US" dirty="0"/>
              <a:t>Does this video challenges any of your pre-existing understandings about the causes and types of violence and harassment that workers face?</a:t>
            </a:r>
          </a:p>
        </p:txBody>
      </p:sp>
      <p:sp>
        <p:nvSpPr>
          <p:cNvPr id="4" name="Date Placeholder 3">
            <a:extLst>
              <a:ext uri="{FF2B5EF4-FFF2-40B4-BE49-F238E27FC236}">
                <a16:creationId xmlns:a16="http://schemas.microsoft.com/office/drawing/2014/main" id="{55F2A0E0-1E88-6943-8C00-365C523083A1}"/>
              </a:ext>
            </a:extLst>
          </p:cNvPr>
          <p:cNvSpPr>
            <a:spLocks noGrp="1"/>
          </p:cNvSpPr>
          <p:nvPr>
            <p:ph type="dt" sz="half" idx="10"/>
          </p:nvPr>
        </p:nvSpPr>
        <p:spPr/>
        <p:txBody>
          <a:bodyPr/>
          <a:lstStyle/>
          <a:p>
            <a:r>
              <a:rPr lang="en-GB"/>
              <a:t>Date: Monday / 01 / October / 2019</a:t>
            </a:r>
          </a:p>
        </p:txBody>
      </p:sp>
      <p:sp>
        <p:nvSpPr>
          <p:cNvPr id="5" name="Footer Placeholder 4">
            <a:extLst>
              <a:ext uri="{FF2B5EF4-FFF2-40B4-BE49-F238E27FC236}">
                <a16:creationId xmlns:a16="http://schemas.microsoft.com/office/drawing/2014/main" id="{71B560C1-8D58-2C4C-8C98-247C873CAE1A}"/>
              </a:ext>
            </a:extLst>
          </p:cNvPr>
          <p:cNvSpPr>
            <a:spLocks noGrp="1"/>
          </p:cNvSpPr>
          <p:nvPr>
            <p:ph type="ftr" sz="quarter" idx="11"/>
          </p:nvPr>
        </p:nvSpPr>
        <p:spPr/>
        <p:txBody>
          <a:bodyPr/>
          <a:lstStyle/>
          <a:p>
            <a:r>
              <a:rPr lang="en-GB"/>
              <a:t>Advancing social justice, promoting decent work</a:t>
            </a:r>
          </a:p>
        </p:txBody>
      </p:sp>
      <p:sp>
        <p:nvSpPr>
          <p:cNvPr id="6" name="Slide Number Placeholder 5">
            <a:extLst>
              <a:ext uri="{FF2B5EF4-FFF2-40B4-BE49-F238E27FC236}">
                <a16:creationId xmlns:a16="http://schemas.microsoft.com/office/drawing/2014/main" id="{338841C1-6DCF-B84F-A352-6146931423C1}"/>
              </a:ext>
            </a:extLst>
          </p:cNvPr>
          <p:cNvSpPr>
            <a:spLocks noGrp="1"/>
          </p:cNvSpPr>
          <p:nvPr>
            <p:ph type="sldNum" sz="quarter" idx="12"/>
          </p:nvPr>
        </p:nvSpPr>
        <p:spPr/>
        <p:txBody>
          <a:bodyPr/>
          <a:lstStyle/>
          <a:p>
            <a:fld id="{856227C0-AD57-4F9B-BAE3-EEFB0D0EE427}" type="slidenum">
              <a:rPr lang="en-GB" smtClean="0"/>
              <a:t>9</a:t>
            </a:fld>
            <a:endParaRPr lang="en-GB"/>
          </a:p>
        </p:txBody>
      </p:sp>
    </p:spTree>
    <p:extLst>
      <p:ext uri="{BB962C8B-B14F-4D97-AF65-F5344CB8AC3E}">
        <p14:creationId xmlns:p14="http://schemas.microsoft.com/office/powerpoint/2010/main" val="1576454854"/>
      </p:ext>
    </p:extLst>
  </p:cSld>
  <p:clrMapOvr>
    <a:masterClrMapping/>
  </p:clrMapOvr>
</p:sld>
</file>

<file path=ppt/theme/theme1.xml><?xml version="1.0" encoding="utf-8"?>
<a:theme xmlns:a="http://schemas.openxmlformats.org/drawingml/2006/main" name="ILO 2020">
  <a:themeElements>
    <a:clrScheme name="ILO Jan 2020">
      <a:dk1>
        <a:srgbClr val="230050"/>
      </a:dk1>
      <a:lt1>
        <a:sysClr val="window" lastClr="FFFFFF"/>
      </a:lt1>
      <a:dk2>
        <a:srgbClr val="000000"/>
      </a:dk2>
      <a:lt2>
        <a:srgbClr val="F8FCFE"/>
      </a:lt2>
      <a:accent1>
        <a:srgbClr val="1E2DBE"/>
      </a:accent1>
      <a:accent2>
        <a:srgbClr val="FA3C4B"/>
      </a:accent2>
      <a:accent3>
        <a:srgbClr val="FFCD2D"/>
      </a:accent3>
      <a:accent4>
        <a:srgbClr val="960A55"/>
      </a:accent4>
      <a:accent5>
        <a:srgbClr val="05D2D2"/>
      </a:accent5>
      <a:accent6>
        <a:srgbClr val="8CE164"/>
      </a:accent6>
      <a:hlink>
        <a:srgbClr val="230050"/>
      </a:hlink>
      <a:folHlink>
        <a:srgbClr val="23005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LO Presentation 16x9.potx" id="{1B78B7CC-6F33-4AED-B988-F1824BC14DB2}" vid="{017B0592-C5E0-43A0-8804-D21738B9040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English PowerPoint Presentation (1)</Template>
  <TotalTime>2129</TotalTime>
  <Words>3200</Words>
  <Application>Microsoft Macintosh PowerPoint</Application>
  <PresentationFormat>Widescreen</PresentationFormat>
  <Paragraphs>354</Paragraphs>
  <Slides>34</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Calibri</vt:lpstr>
      <vt:lpstr>Lato</vt:lpstr>
      <vt:lpstr>Noto Sans</vt:lpstr>
      <vt:lpstr>Overpass Bold</vt:lpstr>
      <vt:lpstr>Overpass Light</vt:lpstr>
      <vt:lpstr>Overpass Regular</vt:lpstr>
      <vt:lpstr>Wingdings 3</vt:lpstr>
      <vt:lpstr>ILO 2020</vt:lpstr>
      <vt:lpstr>Case Study Part I: Towards a world of work free from violence and harassment</vt:lpstr>
      <vt:lpstr>Let’s start with a quick quiz </vt:lpstr>
      <vt:lpstr>Session Objectives</vt:lpstr>
      <vt:lpstr>Our case study</vt:lpstr>
      <vt:lpstr>Why have we chosen to focus on the Violence and Harassment Convention No. 190?</vt:lpstr>
      <vt:lpstr>What is Convention No. 190 and why do we need it?</vt:lpstr>
      <vt:lpstr>What is Convention No. 190 and Recommendation No. 206?</vt:lpstr>
      <vt:lpstr>Violence and harassment in the world of work is a global problem</vt:lpstr>
      <vt:lpstr>Thinking about our understandings of violence and harassment in the world of work</vt:lpstr>
      <vt:lpstr>Group Activity: Thinking about violence and harassment in the world of work</vt:lpstr>
      <vt:lpstr>What is the impact of violence and harassment in the world of work?</vt:lpstr>
      <vt:lpstr>Why is Convention No. 190 needed?</vt:lpstr>
      <vt:lpstr>Why is Convention No. 190 needed?</vt:lpstr>
      <vt:lpstr>PowerPoint Presentation</vt:lpstr>
      <vt:lpstr>PowerPoint Presentation</vt:lpstr>
      <vt:lpstr>Ratification of Convention 190 – All regions</vt:lpstr>
      <vt:lpstr>Ratification of Convention No. 190 - Asia Pacific</vt:lpstr>
      <vt:lpstr>Key elements of Convention No. 190</vt:lpstr>
      <vt:lpstr>What is violence and harassment at work?</vt:lpstr>
      <vt:lpstr>A broad and flexible definition</vt:lpstr>
      <vt:lpstr>A broad and flexible definition</vt:lpstr>
      <vt:lpstr>Gender-based violence and harassment</vt:lpstr>
      <vt:lpstr>Gender-based violence and harassment</vt:lpstr>
      <vt:lpstr>Convention No. 190 and domestic violence</vt:lpstr>
      <vt:lpstr>PowerPoint Presentation</vt:lpstr>
      <vt:lpstr>PowerPoint Presentation</vt:lpstr>
      <vt:lpstr>PowerPoint Presentation</vt:lpstr>
      <vt:lpstr>PowerPoint Presentation</vt:lpstr>
      <vt:lpstr>Key parts of Convention No. 190</vt:lpstr>
      <vt:lpstr>Prevention and Protection</vt:lpstr>
      <vt:lpstr>Enforcement and remedies</vt:lpstr>
      <vt:lpstr>Guidance, training and awareness-raising</vt:lpstr>
      <vt:lpstr>Suggested resources</vt:lpstr>
      <vt:lpstr>After the break:</vt:lpstr>
    </vt:vector>
  </TitlesOfParts>
  <Company>ILO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title here 40pt</dc:title>
  <dc:creator>Olsen, Anna</dc:creator>
  <cp:lastModifiedBy>Ingrid Landau</cp:lastModifiedBy>
  <cp:revision>20</cp:revision>
  <dcterms:created xsi:type="dcterms:W3CDTF">2023-10-16T01:21:45Z</dcterms:created>
  <dcterms:modified xsi:type="dcterms:W3CDTF">2023-11-05T05:39:46Z</dcterms:modified>
</cp:coreProperties>
</file>