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75" r:id="rId3"/>
    <p:sldId id="310" r:id="rId4"/>
    <p:sldId id="282" r:id="rId5"/>
    <p:sldId id="311" r:id="rId6"/>
    <p:sldId id="312" r:id="rId7"/>
    <p:sldId id="314" r:id="rId8"/>
    <p:sldId id="291" r:id="rId9"/>
    <p:sldId id="316" r:id="rId10"/>
    <p:sldId id="315" r:id="rId11"/>
    <p:sldId id="320" r:id="rId12"/>
    <p:sldId id="31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627" autoAdjust="0"/>
    <p:restoredTop sz="87963" autoAdjust="0"/>
  </p:normalViewPr>
  <p:slideViewPr>
    <p:cSldViewPr snapToGrid="0">
      <p:cViewPr varScale="1">
        <p:scale>
          <a:sx n="98" d="100"/>
          <a:sy n="98" d="100"/>
        </p:scale>
        <p:origin x="824" y="184"/>
      </p:cViewPr>
      <p:guideLst/>
    </p:cSldViewPr>
  </p:slideViewPr>
  <p:outlineViewPr>
    <p:cViewPr>
      <p:scale>
        <a:sx n="33" d="100"/>
        <a:sy n="33" d="100"/>
      </p:scale>
      <p:origin x="0" y="-8496"/>
    </p:cViewPr>
  </p:outlineViewPr>
  <p:notesTextViewPr>
    <p:cViewPr>
      <p:scale>
        <a:sx n="1" d="1"/>
        <a:sy n="1" d="1"/>
      </p:scale>
      <p:origin x="0" y="0"/>
    </p:cViewPr>
  </p:notesTextViewPr>
  <p:sorterViewPr>
    <p:cViewPr>
      <p:scale>
        <a:sx n="75" d="100"/>
        <a:sy n="75"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D068C6-7325-408C-921E-B389FF684A63}" type="datetimeFigureOut">
              <a:rPr lang="en-GB" smtClean="0"/>
              <a:t>05/11/2023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26FEE-2901-4F80-B040-94DEDE5C3ECF}" type="slidenum">
              <a:rPr lang="en-GB" smtClean="0"/>
              <a:t>‹#›</a:t>
            </a:fld>
            <a:endParaRPr lang="en-GB"/>
          </a:p>
        </p:txBody>
      </p:sp>
    </p:spTree>
    <p:extLst>
      <p:ext uri="{BB962C8B-B14F-4D97-AF65-F5344CB8AC3E}">
        <p14:creationId xmlns:p14="http://schemas.microsoft.com/office/powerpoint/2010/main" val="1475438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8</a:t>
            </a:fld>
            <a:endParaRPr lang="en-GB"/>
          </a:p>
        </p:txBody>
      </p:sp>
    </p:spTree>
    <p:extLst>
      <p:ext uri="{BB962C8B-B14F-4D97-AF65-F5344CB8AC3E}">
        <p14:creationId xmlns:p14="http://schemas.microsoft.com/office/powerpoint/2010/main" val="9667298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9</a:t>
            </a:fld>
            <a:endParaRPr lang="en-GB"/>
          </a:p>
        </p:txBody>
      </p:sp>
    </p:spTree>
    <p:extLst>
      <p:ext uri="{BB962C8B-B14F-4D97-AF65-F5344CB8AC3E}">
        <p14:creationId xmlns:p14="http://schemas.microsoft.com/office/powerpoint/2010/main" val="93569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10</a:t>
            </a:fld>
            <a:endParaRPr lang="en-GB"/>
          </a:p>
        </p:txBody>
      </p:sp>
    </p:spTree>
    <p:extLst>
      <p:ext uri="{BB962C8B-B14F-4D97-AF65-F5344CB8AC3E}">
        <p14:creationId xmlns:p14="http://schemas.microsoft.com/office/powerpoint/2010/main" val="705469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11</a:t>
            </a:fld>
            <a:endParaRPr lang="en-GB"/>
          </a:p>
        </p:txBody>
      </p:sp>
    </p:spTree>
    <p:extLst>
      <p:ext uri="{BB962C8B-B14F-4D97-AF65-F5344CB8AC3E}">
        <p14:creationId xmlns:p14="http://schemas.microsoft.com/office/powerpoint/2010/main" val="12933129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a:t>Click icon to insert picture, or leave unchanged for plain colour fill</a:t>
            </a:r>
          </a:p>
        </p:txBody>
      </p:sp>
    </p:spTree>
    <p:extLst>
      <p:ext uri="{BB962C8B-B14F-4D97-AF65-F5344CB8AC3E}">
        <p14:creationId xmlns:p14="http://schemas.microsoft.com/office/powerpoint/2010/main" val="3166135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3072045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1319992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602" y="490538"/>
            <a:ext cx="1371472"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642088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Date: Monday / 01 / October / 2019</a:t>
            </a:r>
          </a:p>
        </p:txBody>
      </p:sp>
      <p:sp>
        <p:nvSpPr>
          <p:cNvPr id="3" name="Footer Placeholder 2"/>
          <p:cNvSpPr>
            <a:spLocks noGrp="1"/>
          </p:cNvSpPr>
          <p:nvPr>
            <p:ph type="ftr" sz="quarter" idx="11"/>
          </p:nvPr>
        </p:nvSpPr>
        <p:spPr/>
        <p:txBody>
          <a:bodyPr/>
          <a:lstStyle/>
          <a:p>
            <a:r>
              <a:rPr lang="en-GB"/>
              <a:t>Advancing social justice, promoting decent work</a:t>
            </a:r>
          </a:p>
        </p:txBody>
      </p:sp>
      <p:sp>
        <p:nvSpPr>
          <p:cNvPr id="4" name="Slide Number Placeholder 3"/>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1711956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75829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81085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a:t>Click icon to insert picture</a:t>
            </a: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Tree>
    <p:extLst>
      <p:ext uri="{BB962C8B-B14F-4D97-AF65-F5344CB8AC3E}">
        <p14:creationId xmlns:p14="http://schemas.microsoft.com/office/powerpoint/2010/main" val="259065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a:t>Click icon to insert picture</a:t>
            </a:r>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657128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947130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8" name="Content Placeholder 3"/>
          <p:cNvSpPr>
            <a:spLocks noGrp="1"/>
          </p:cNvSpPr>
          <p:nvPr>
            <p:ph sz="half" idx="13"/>
          </p:nvPr>
        </p:nvSpPr>
        <p:spPr>
          <a:xfrm>
            <a:off x="8288662"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a:t>00.0%</a:t>
            </a:r>
          </a:p>
          <a:p>
            <a:pPr lvl="1"/>
            <a:r>
              <a:rPr lang="en-US"/>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a:t>Quote (level 1)</a:t>
            </a:r>
          </a:p>
          <a:p>
            <a:pPr lvl="1"/>
            <a:r>
              <a:rPr lang="en-US"/>
              <a:t>Continuation paras (level 2)</a:t>
            </a:r>
          </a:p>
          <a:p>
            <a:pPr lvl="2"/>
            <a:r>
              <a:rPr lang="en-GB"/>
              <a:t>Source (level 3)</a:t>
            </a:r>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a:t>Click icon to add picture</a:t>
            </a:r>
            <a:endParaRPr lang="en-GB"/>
          </a:p>
        </p:txBody>
      </p:sp>
    </p:spTree>
    <p:extLst>
      <p:ext uri="{BB962C8B-B14F-4D97-AF65-F5344CB8AC3E}">
        <p14:creationId xmlns:p14="http://schemas.microsoft.com/office/powerpoint/2010/main" val="2610444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a:t>Date: Monday / 01 / October / 2019</a:t>
            </a: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en-GB"/>
              <a:t>Advancing social justice, promoting decent work</a:t>
            </a: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pPr/>
              <a:t>‹#›</a:t>
            </a:fld>
            <a:endParaRPr lang="en-GB"/>
          </a:p>
        </p:txBody>
      </p:sp>
      <p:pic>
        <p:nvPicPr>
          <p:cNvPr id="8" name="Picture 7"/>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11" name="Picture 10"/>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7" r:id="rId3"/>
    <p:sldLayoutId id="2147483665" r:id="rId4"/>
    <p:sldLayoutId id="2147483666" r:id="rId5"/>
    <p:sldLayoutId id="2147483652" r:id="rId6"/>
    <p:sldLayoutId id="2147483664" r:id="rId7"/>
    <p:sldLayoutId id="2147483668" r:id="rId8"/>
    <p:sldLayoutId id="2147483669" r:id="rId9"/>
    <p:sldLayoutId id="2147483651" r:id="rId10"/>
    <p:sldLayoutId id="2147483660" r:id="rId11"/>
    <p:sldLayoutId id="2147483661" r:id="rId12"/>
    <p:sldLayoutId id="2147483662" r:id="rId13"/>
    <p:sldLayoutId id="2147483663" r:id="rId14"/>
    <p:sldLayoutId id="2147483654" r:id="rId15"/>
    <p:sldLayoutId id="2147483655"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ifc.org/content/dam/ifc/doc/mgrt/ifc-solomon-island-survey-report-web-printable-final.pdf" TargetMode="Externa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facebook.com/FWRM1/videos/132980755588139/?mibextid=zDhOQc"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Case study II: Towards implementation of</a:t>
            </a:r>
            <a:br>
              <a:rPr lang="en-GB" dirty="0"/>
            </a:br>
            <a:r>
              <a:rPr lang="en-GB" dirty="0"/>
              <a:t>C190 in the Pacific</a:t>
            </a:r>
          </a:p>
        </p:txBody>
      </p:sp>
      <p:sp>
        <p:nvSpPr>
          <p:cNvPr id="3" name="Subtitle 2"/>
          <p:cNvSpPr>
            <a:spLocks noGrp="1"/>
          </p:cNvSpPr>
          <p:nvPr>
            <p:ph type="subTitle" idx="1"/>
          </p:nvPr>
        </p:nvSpPr>
        <p:spPr>
          <a:xfrm>
            <a:off x="490538" y="4321144"/>
            <a:ext cx="7200000" cy="1349072"/>
          </a:xfrm>
        </p:spPr>
        <p:txBody>
          <a:bodyPr/>
          <a:lstStyle/>
          <a:p>
            <a:pPr lvl="1"/>
            <a:endParaRPr lang="en-GB" dirty="0"/>
          </a:p>
          <a:p>
            <a:pPr lvl="1"/>
            <a:r>
              <a:rPr lang="en-GB" dirty="0"/>
              <a:t>Session 8</a:t>
            </a:r>
          </a:p>
          <a:p>
            <a:pPr lvl="1"/>
            <a:r>
              <a:rPr lang="en-GB" dirty="0"/>
              <a:t>ILO Subregional Labour Law Training Workshop</a:t>
            </a:r>
          </a:p>
          <a:p>
            <a:pPr lvl="1"/>
            <a:r>
              <a:rPr lang="en-GB" dirty="0" err="1"/>
              <a:t>Nadi</a:t>
            </a:r>
            <a:r>
              <a:rPr lang="en-GB" dirty="0"/>
              <a:t>, </a:t>
            </a:r>
            <a:r>
              <a:rPr lang="en-GB" dirty="0" err="1"/>
              <a:t>Fjii</a:t>
            </a:r>
            <a:r>
              <a:rPr lang="en-GB" dirty="0"/>
              <a:t> </a:t>
            </a:r>
          </a:p>
          <a:p>
            <a:pPr lvl="1"/>
            <a:endParaRPr lang="en-GB" dirty="0"/>
          </a:p>
        </p:txBody>
      </p:sp>
      <p:sp>
        <p:nvSpPr>
          <p:cNvPr id="4" name="Date Placeholder 3"/>
          <p:cNvSpPr>
            <a:spLocks noGrp="1"/>
          </p:cNvSpPr>
          <p:nvPr>
            <p:ph type="dt" sz="half" idx="10"/>
          </p:nvPr>
        </p:nvSpPr>
        <p:spPr/>
        <p:txBody>
          <a:bodyPr/>
          <a:lstStyle/>
          <a:p>
            <a:r>
              <a:rPr lang="en-GB" dirty="0"/>
              <a:t>Wednesday 8 November 2023</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pPr/>
              <a:t>1</a:t>
            </a:fld>
            <a:endParaRPr lang="en-GB"/>
          </a:p>
        </p:txBody>
      </p:sp>
      <p:sp>
        <p:nvSpPr>
          <p:cNvPr id="12" name="Picture Placeholder 11"/>
          <p:cNvSpPr>
            <a:spLocks noGrp="1"/>
          </p:cNvSpPr>
          <p:nvPr>
            <p:ph type="pic" sz="quarter" idx="13"/>
          </p:nvPr>
        </p:nvSpPr>
        <p:spPr>
          <a:xfrm>
            <a:off x="2946400" y="348916"/>
            <a:ext cx="9245600" cy="5321300"/>
          </a:xfrm>
        </p:spPr>
      </p:sp>
    </p:spTree>
    <p:extLst>
      <p:ext uri="{BB962C8B-B14F-4D97-AF65-F5344CB8AC3E}">
        <p14:creationId xmlns:p14="http://schemas.microsoft.com/office/powerpoint/2010/main" val="900002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E55-6D82-1243-A484-26F052E88D53}"/>
              </a:ext>
            </a:extLst>
          </p:cNvPr>
          <p:cNvSpPr>
            <a:spLocks noGrp="1"/>
          </p:cNvSpPr>
          <p:nvPr>
            <p:ph type="title"/>
          </p:nvPr>
        </p:nvSpPr>
        <p:spPr/>
        <p:txBody>
          <a:bodyPr/>
          <a:lstStyle/>
          <a:p>
            <a:r>
              <a:rPr lang="en-US" dirty="0"/>
              <a:t>Example </a:t>
            </a:r>
          </a:p>
        </p:txBody>
      </p:sp>
      <p:sp>
        <p:nvSpPr>
          <p:cNvPr id="3" name="Content Placeholder 2">
            <a:extLst>
              <a:ext uri="{FF2B5EF4-FFF2-40B4-BE49-F238E27FC236}">
                <a16:creationId xmlns:a16="http://schemas.microsoft.com/office/drawing/2014/main" id="{F1BCE5CD-5299-444D-9B7D-07575E26BB99}"/>
              </a:ext>
            </a:extLst>
          </p:cNvPr>
          <p:cNvSpPr>
            <a:spLocks noGrp="1"/>
          </p:cNvSpPr>
          <p:nvPr>
            <p:ph idx="1"/>
          </p:nvPr>
        </p:nvSpPr>
        <p:spPr>
          <a:xfrm>
            <a:off x="490538" y="1818621"/>
            <a:ext cx="11210924" cy="3482975"/>
          </a:xfrm>
        </p:spPr>
        <p:txBody>
          <a:bodyPr/>
          <a:lstStyle/>
          <a:p>
            <a:pPr marL="0" lvl="2" indent="0">
              <a:buNone/>
            </a:pPr>
            <a:endParaRPr lang="en-GB" dirty="0"/>
          </a:p>
          <a:p>
            <a:pPr marL="0" lvl="2" indent="0">
              <a:buNone/>
            </a:pPr>
            <a:r>
              <a:rPr lang="en-AU" sz="1800" dirty="0">
                <a:effectLst/>
                <a:ea typeface="Calibri" panose="020F0502020204030204" pitchFamily="34" charset="0"/>
                <a:cs typeface="Times New Roman" panose="02020603050405020304" pitchFamily="18" charset="0"/>
              </a:rPr>
              <a:t>Q1. In Australia, the following Commonwealth legal instruments include definitions that are relevant to Article 1 of the Convention:</a:t>
            </a:r>
          </a:p>
          <a:p>
            <a:pPr marL="0" lvl="2" indent="0">
              <a:buNone/>
            </a:pPr>
            <a:r>
              <a:rPr lang="en-AU" sz="1800" dirty="0">
                <a:effectLst/>
                <a:ea typeface="Calibri" panose="020F0502020204030204" pitchFamily="34" charset="0"/>
                <a:cs typeface="Times New Roman" panose="02020603050405020304" pitchFamily="18" charset="0"/>
              </a:rPr>
              <a:t> </a:t>
            </a:r>
          </a:p>
          <a:p>
            <a:pPr lvl="2"/>
            <a:r>
              <a:rPr lang="en-AU" dirty="0">
                <a:solidFill>
                  <a:srgbClr val="222222"/>
                </a:solidFill>
              </a:rPr>
              <a:t>A</a:t>
            </a:r>
            <a:r>
              <a:rPr lang="en-AU" b="0" dirty="0">
                <a:solidFill>
                  <a:srgbClr val="222222"/>
                </a:solidFill>
                <a:effectLst/>
              </a:rPr>
              <a:t>nti-discrimination statutes </a:t>
            </a:r>
          </a:p>
          <a:p>
            <a:pPr lvl="2"/>
            <a:r>
              <a:rPr lang="en-AU" b="0" dirty="0">
                <a:solidFill>
                  <a:srgbClr val="222222"/>
                </a:solidFill>
                <a:effectLst/>
              </a:rPr>
              <a:t>the Fair Work Act  </a:t>
            </a:r>
          </a:p>
          <a:p>
            <a:pPr lvl="2"/>
            <a:r>
              <a:rPr lang="en-AU" dirty="0">
                <a:solidFill>
                  <a:srgbClr val="222222"/>
                </a:solidFill>
              </a:rPr>
              <a:t>the</a:t>
            </a:r>
            <a:r>
              <a:rPr lang="en-AU" b="0" dirty="0">
                <a:solidFill>
                  <a:srgbClr val="222222"/>
                </a:solidFill>
                <a:effectLst/>
              </a:rPr>
              <a:t> Work Health and Safety Act </a:t>
            </a:r>
          </a:p>
          <a:p>
            <a:pPr lvl="2"/>
            <a:r>
              <a:rPr lang="en-AU" b="0" dirty="0">
                <a:solidFill>
                  <a:srgbClr val="222222"/>
                </a:solidFill>
                <a:effectLst/>
              </a:rPr>
              <a:t>the Criminal Code Act</a:t>
            </a:r>
          </a:p>
          <a:p>
            <a:pPr lvl="2"/>
            <a:endParaRPr lang="en-AU" dirty="0">
              <a:solidFill>
                <a:srgbClr val="222222"/>
              </a:solidFill>
            </a:endParaRPr>
          </a:p>
          <a:p>
            <a:pPr marL="0" lvl="2" indent="0">
              <a:buNone/>
            </a:pPr>
            <a:r>
              <a:rPr lang="en-AU" b="0" dirty="0">
                <a:solidFill>
                  <a:srgbClr val="222222"/>
                </a:solidFill>
                <a:effectLst/>
              </a:rPr>
              <a:t>Q2. In general, it would appear from preliminary analysis that Australian laws cover everyone in the world of work. The most likely challenges for Australia </a:t>
            </a:r>
            <a:r>
              <a:rPr lang="en-AU" dirty="0">
                <a:solidFill>
                  <a:srgbClr val="222222"/>
                </a:solidFill>
              </a:rPr>
              <a:t>with respect to compatibility of national law and practice with Convention 190 relate to (</a:t>
            </a:r>
            <a:r>
              <a:rPr lang="en-AU" dirty="0" err="1">
                <a:solidFill>
                  <a:srgbClr val="222222"/>
                </a:solidFill>
              </a:rPr>
              <a:t>i</a:t>
            </a:r>
            <a:r>
              <a:rPr lang="en-AU" dirty="0">
                <a:solidFill>
                  <a:srgbClr val="222222"/>
                </a:solidFill>
              </a:rPr>
              <a:t>) lack of comprehensive data on violence and harassment in the world of work; and (ii) the complexity of our laws (particularly potential for complexity and inconsistency in federal and state/ territory laws constituting a barrier to access to justice). </a:t>
            </a:r>
            <a:endParaRPr lang="en-AU" b="0" dirty="0">
              <a:solidFill>
                <a:srgbClr val="230050"/>
              </a:solidFill>
              <a:effectLst/>
            </a:endParaRPr>
          </a:p>
        </p:txBody>
      </p:sp>
      <p:sp>
        <p:nvSpPr>
          <p:cNvPr id="4" name="Date Placeholder 3">
            <a:extLst>
              <a:ext uri="{FF2B5EF4-FFF2-40B4-BE49-F238E27FC236}">
                <a16:creationId xmlns:a16="http://schemas.microsoft.com/office/drawing/2014/main" id="{BC19570E-44A8-DA41-A859-88AE907193F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77C71F9-B8DE-A64D-8DD5-EB659851E7B4}"/>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FD63C22D-CC81-FB4B-BCDD-9358B494247B}"/>
              </a:ext>
            </a:extLst>
          </p:cNvPr>
          <p:cNvSpPr>
            <a:spLocks noGrp="1"/>
          </p:cNvSpPr>
          <p:nvPr>
            <p:ph type="sldNum" sz="quarter" idx="12"/>
          </p:nvPr>
        </p:nvSpPr>
        <p:spPr/>
        <p:txBody>
          <a:bodyPr/>
          <a:lstStyle/>
          <a:p>
            <a:fld id="{856227C0-AD57-4F9B-BAE3-EEFB0D0EE427}" type="slidenum">
              <a:rPr lang="en-GB" smtClean="0"/>
              <a:t>10</a:t>
            </a:fld>
            <a:endParaRPr lang="en-GB"/>
          </a:p>
        </p:txBody>
      </p:sp>
    </p:spTree>
    <p:extLst>
      <p:ext uri="{BB962C8B-B14F-4D97-AF65-F5344CB8AC3E}">
        <p14:creationId xmlns:p14="http://schemas.microsoft.com/office/powerpoint/2010/main" val="40478637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E55-6D82-1243-A484-26F052E88D53}"/>
              </a:ext>
            </a:extLst>
          </p:cNvPr>
          <p:cNvSpPr>
            <a:spLocks noGrp="1"/>
          </p:cNvSpPr>
          <p:nvPr>
            <p:ph type="title"/>
          </p:nvPr>
        </p:nvSpPr>
        <p:spPr/>
        <p:txBody>
          <a:bodyPr/>
          <a:lstStyle/>
          <a:p>
            <a:r>
              <a:rPr lang="en-US" dirty="0"/>
              <a:t>Group activity</a:t>
            </a:r>
          </a:p>
        </p:txBody>
      </p:sp>
      <p:sp>
        <p:nvSpPr>
          <p:cNvPr id="3" name="Content Placeholder 2">
            <a:extLst>
              <a:ext uri="{FF2B5EF4-FFF2-40B4-BE49-F238E27FC236}">
                <a16:creationId xmlns:a16="http://schemas.microsoft.com/office/drawing/2014/main" id="{F1BCE5CD-5299-444D-9B7D-07575E26BB99}"/>
              </a:ext>
            </a:extLst>
          </p:cNvPr>
          <p:cNvSpPr>
            <a:spLocks noGrp="1"/>
          </p:cNvSpPr>
          <p:nvPr>
            <p:ph idx="1"/>
          </p:nvPr>
        </p:nvSpPr>
        <p:spPr>
          <a:xfrm>
            <a:off x="490538" y="2143195"/>
            <a:ext cx="11210924" cy="3482975"/>
          </a:xfrm>
        </p:spPr>
        <p:txBody>
          <a:bodyPr/>
          <a:lstStyle/>
          <a:p>
            <a:pPr marL="0" lvl="2" indent="0">
              <a:buNone/>
            </a:pPr>
            <a:r>
              <a:rPr lang="en-GB" b="1" dirty="0">
                <a:solidFill>
                  <a:schemeClr val="accent2"/>
                </a:solidFill>
              </a:rPr>
              <a:t>Working in groups, please discuss your answers to the following questions:</a:t>
            </a:r>
          </a:p>
          <a:p>
            <a:pPr marL="0" lvl="2" indent="0">
              <a:buNone/>
            </a:pPr>
            <a:endParaRPr lang="en-GB" dirty="0">
              <a:solidFill>
                <a:schemeClr val="accent2"/>
              </a:solidFill>
            </a:endParaRPr>
          </a:p>
          <a:p>
            <a:pPr lvl="2"/>
            <a:r>
              <a:rPr lang="en-AU" dirty="0">
                <a:solidFill>
                  <a:srgbClr val="222222"/>
                </a:solidFill>
              </a:rPr>
              <a:t>Can you think of anything we covered in this workshop that you would like to learn more about?</a:t>
            </a:r>
          </a:p>
          <a:p>
            <a:pPr lvl="2"/>
            <a:r>
              <a:rPr lang="en-AU" dirty="0">
                <a:solidFill>
                  <a:srgbClr val="222222"/>
                </a:solidFill>
              </a:rPr>
              <a:t>How will you apply the knowledge you have gained in this workshop?</a:t>
            </a:r>
          </a:p>
          <a:p>
            <a:pPr lvl="2"/>
            <a:r>
              <a:rPr lang="en-AU" dirty="0">
                <a:solidFill>
                  <a:srgbClr val="222222"/>
                </a:solidFill>
              </a:rPr>
              <a:t>What needs to happen in order for you to apply this knowledge?</a:t>
            </a:r>
          </a:p>
          <a:p>
            <a:pPr lvl="2"/>
            <a:r>
              <a:rPr lang="en-AU" dirty="0">
                <a:solidFill>
                  <a:srgbClr val="222222"/>
                </a:solidFill>
              </a:rPr>
              <a:t>Is there anything you hope will be different as a result?</a:t>
            </a:r>
          </a:p>
          <a:p>
            <a:pPr lvl="2"/>
            <a:endParaRPr lang="en-AU" dirty="0">
              <a:solidFill>
                <a:srgbClr val="222222"/>
              </a:solidFill>
            </a:endParaRPr>
          </a:p>
        </p:txBody>
      </p:sp>
      <p:sp>
        <p:nvSpPr>
          <p:cNvPr id="4" name="Date Placeholder 3">
            <a:extLst>
              <a:ext uri="{FF2B5EF4-FFF2-40B4-BE49-F238E27FC236}">
                <a16:creationId xmlns:a16="http://schemas.microsoft.com/office/drawing/2014/main" id="{BC19570E-44A8-DA41-A859-88AE907193F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77C71F9-B8DE-A64D-8DD5-EB659851E7B4}"/>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FD63C22D-CC81-FB4B-BCDD-9358B494247B}"/>
              </a:ext>
            </a:extLst>
          </p:cNvPr>
          <p:cNvSpPr>
            <a:spLocks noGrp="1"/>
          </p:cNvSpPr>
          <p:nvPr>
            <p:ph type="sldNum" sz="quarter" idx="12"/>
          </p:nvPr>
        </p:nvSpPr>
        <p:spPr/>
        <p:txBody>
          <a:bodyPr/>
          <a:lstStyle/>
          <a:p>
            <a:fld id="{856227C0-AD57-4F9B-BAE3-EEFB0D0EE427}" type="slidenum">
              <a:rPr lang="en-GB" smtClean="0"/>
              <a:t>11</a:t>
            </a:fld>
            <a:endParaRPr lang="en-GB"/>
          </a:p>
        </p:txBody>
      </p:sp>
    </p:spTree>
    <p:extLst>
      <p:ext uri="{BB962C8B-B14F-4D97-AF65-F5344CB8AC3E}">
        <p14:creationId xmlns:p14="http://schemas.microsoft.com/office/powerpoint/2010/main" val="9662884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CD497-141C-DD49-8B7E-E2125CF516C7}"/>
              </a:ext>
            </a:extLst>
          </p:cNvPr>
          <p:cNvSpPr>
            <a:spLocks noGrp="1"/>
          </p:cNvSpPr>
          <p:nvPr>
            <p:ph type="title"/>
          </p:nvPr>
        </p:nvSpPr>
        <p:spPr/>
        <p:txBody>
          <a:bodyPr/>
          <a:lstStyle/>
          <a:p>
            <a:pPr fontAlgn="auto"/>
            <a:r>
              <a:rPr lang="en-US" dirty="0"/>
              <a:t>Thank you</a:t>
            </a:r>
            <a:br>
              <a:rPr lang="en-US" dirty="0"/>
            </a:br>
            <a:br>
              <a:rPr lang="en-US" dirty="0"/>
            </a:br>
            <a:br>
              <a:rPr lang="en-US" dirty="0"/>
            </a:br>
            <a:br>
              <a:rPr lang="en-US" dirty="0"/>
            </a:br>
            <a:br>
              <a:rPr lang="en-US" dirty="0"/>
            </a:br>
            <a:r>
              <a:rPr lang="en-US" sz="2000" dirty="0"/>
              <a:t>Email: </a:t>
            </a:r>
            <a:r>
              <a:rPr lang="en-US" sz="2000" b="0" dirty="0"/>
              <a:t>ingrid.landau@monash.edu</a:t>
            </a:r>
            <a:br>
              <a:rPr lang="en-US" sz="2000" dirty="0"/>
            </a:br>
            <a:r>
              <a:rPr lang="en-US" sz="2000" dirty="0"/>
              <a:t>LinkedIn: </a:t>
            </a:r>
            <a:r>
              <a:rPr lang="en-AU" sz="2000" b="0" dirty="0" err="1">
                <a:effectLst/>
              </a:rPr>
              <a:t>www.linkedin.com</a:t>
            </a:r>
            <a:r>
              <a:rPr lang="en-AU" sz="2000" b="0" dirty="0">
                <a:effectLst/>
              </a:rPr>
              <a:t>/in/</a:t>
            </a:r>
            <a:r>
              <a:rPr lang="en-AU" sz="2000" b="0" dirty="0" err="1">
                <a:effectLst/>
              </a:rPr>
              <a:t>ingridlandau</a:t>
            </a:r>
            <a:br>
              <a:rPr lang="en-AU" sz="1050" dirty="0">
                <a:effectLst/>
              </a:rPr>
            </a:br>
            <a:br>
              <a:rPr lang="en-AU" sz="1050" b="0" i="0" dirty="0">
                <a:effectLst/>
                <a:latin typeface="-apple-system"/>
              </a:rPr>
            </a:br>
            <a:br>
              <a:rPr lang="en-AU" sz="1050" b="0" i="0" dirty="0">
                <a:effectLst/>
                <a:latin typeface="-apple-system"/>
              </a:rPr>
            </a:br>
            <a:endParaRPr lang="en-US" sz="2000" dirty="0"/>
          </a:p>
        </p:txBody>
      </p:sp>
      <p:sp>
        <p:nvSpPr>
          <p:cNvPr id="4" name="Date Placeholder 3">
            <a:extLst>
              <a:ext uri="{FF2B5EF4-FFF2-40B4-BE49-F238E27FC236}">
                <a16:creationId xmlns:a16="http://schemas.microsoft.com/office/drawing/2014/main" id="{C0A8B706-D30C-954F-BEBA-84154C63DA0E}"/>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AA7AA8EF-CDEA-694B-BC46-78F9F8E10923}"/>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A70C053E-ECDD-D348-A7FF-E3BDFFCF54A1}"/>
              </a:ext>
            </a:extLst>
          </p:cNvPr>
          <p:cNvSpPr>
            <a:spLocks noGrp="1"/>
          </p:cNvSpPr>
          <p:nvPr>
            <p:ph type="sldNum" sz="quarter" idx="12"/>
          </p:nvPr>
        </p:nvSpPr>
        <p:spPr/>
        <p:txBody>
          <a:bodyPr/>
          <a:lstStyle/>
          <a:p>
            <a:fld id="{856227C0-AD57-4F9B-BAE3-EEFB0D0EE427}" type="slidenum">
              <a:rPr lang="en-GB" smtClean="0"/>
              <a:pPr/>
              <a:t>12</a:t>
            </a:fld>
            <a:endParaRPr lang="en-GB"/>
          </a:p>
        </p:txBody>
      </p:sp>
    </p:spTree>
    <p:extLst>
      <p:ext uri="{BB962C8B-B14F-4D97-AF65-F5344CB8AC3E}">
        <p14:creationId xmlns:p14="http://schemas.microsoft.com/office/powerpoint/2010/main" val="389308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E55-6D82-1243-A484-26F052E88D53}"/>
              </a:ext>
            </a:extLst>
          </p:cNvPr>
          <p:cNvSpPr>
            <a:spLocks noGrp="1"/>
          </p:cNvSpPr>
          <p:nvPr>
            <p:ph type="title"/>
          </p:nvPr>
        </p:nvSpPr>
        <p:spPr/>
        <p:txBody>
          <a:bodyPr/>
          <a:lstStyle/>
          <a:p>
            <a:r>
              <a:rPr lang="en-US" dirty="0"/>
              <a:t>Session Objectives</a:t>
            </a:r>
          </a:p>
        </p:txBody>
      </p:sp>
      <p:sp>
        <p:nvSpPr>
          <p:cNvPr id="3" name="Content Placeholder 2">
            <a:extLst>
              <a:ext uri="{FF2B5EF4-FFF2-40B4-BE49-F238E27FC236}">
                <a16:creationId xmlns:a16="http://schemas.microsoft.com/office/drawing/2014/main" id="{F1BCE5CD-5299-444D-9B7D-07575E26BB99}"/>
              </a:ext>
            </a:extLst>
          </p:cNvPr>
          <p:cNvSpPr>
            <a:spLocks noGrp="1"/>
          </p:cNvSpPr>
          <p:nvPr>
            <p:ph idx="1"/>
          </p:nvPr>
        </p:nvSpPr>
        <p:spPr/>
        <p:txBody>
          <a:bodyPr/>
          <a:lstStyle/>
          <a:p>
            <a:pPr lvl="2"/>
            <a:r>
              <a:rPr lang="en-GB" dirty="0"/>
              <a:t>To consider the challenges and opportunities that ratification and implementation of Convention No. 190 presents for Pacific Island countries</a:t>
            </a:r>
          </a:p>
          <a:p>
            <a:pPr lvl="2"/>
            <a:endParaRPr lang="en-GB" dirty="0"/>
          </a:p>
          <a:p>
            <a:pPr lvl="2"/>
            <a:r>
              <a:rPr lang="en-GB" dirty="0"/>
              <a:t>To encourage participants to begin to apply their knowledge of Convention No. 190 to critically evaluate laws and practices in their own countries</a:t>
            </a:r>
          </a:p>
          <a:p>
            <a:pPr lvl="2"/>
            <a:endParaRPr lang="en-GB" dirty="0"/>
          </a:p>
          <a:p>
            <a:pPr lvl="2"/>
            <a:r>
              <a:rPr lang="en-GB" dirty="0"/>
              <a:t>To provide an opportunity for participants to reflect and provide feedback on the 2-day workshop.</a:t>
            </a:r>
          </a:p>
        </p:txBody>
      </p:sp>
      <p:sp>
        <p:nvSpPr>
          <p:cNvPr id="4" name="Date Placeholder 3">
            <a:extLst>
              <a:ext uri="{FF2B5EF4-FFF2-40B4-BE49-F238E27FC236}">
                <a16:creationId xmlns:a16="http://schemas.microsoft.com/office/drawing/2014/main" id="{BC19570E-44A8-DA41-A859-88AE907193F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77C71F9-B8DE-A64D-8DD5-EB659851E7B4}"/>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FD63C22D-CC81-FB4B-BCDD-9358B494247B}"/>
              </a:ext>
            </a:extLst>
          </p:cNvPr>
          <p:cNvSpPr>
            <a:spLocks noGrp="1"/>
          </p:cNvSpPr>
          <p:nvPr>
            <p:ph type="sldNum" sz="quarter" idx="12"/>
          </p:nvPr>
        </p:nvSpPr>
        <p:spPr/>
        <p:txBody>
          <a:bodyPr/>
          <a:lstStyle/>
          <a:p>
            <a:fld id="{856227C0-AD57-4F9B-BAE3-EEFB0D0EE427}" type="slidenum">
              <a:rPr lang="en-GB" smtClean="0"/>
              <a:t>2</a:t>
            </a:fld>
            <a:endParaRPr lang="en-GB"/>
          </a:p>
        </p:txBody>
      </p:sp>
    </p:spTree>
    <p:extLst>
      <p:ext uri="{BB962C8B-B14F-4D97-AF65-F5344CB8AC3E}">
        <p14:creationId xmlns:p14="http://schemas.microsoft.com/office/powerpoint/2010/main" val="820822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E55-6D82-1243-A484-26F052E88D53}"/>
              </a:ext>
            </a:extLst>
          </p:cNvPr>
          <p:cNvSpPr>
            <a:spLocks noGrp="1"/>
          </p:cNvSpPr>
          <p:nvPr>
            <p:ph type="title"/>
          </p:nvPr>
        </p:nvSpPr>
        <p:spPr/>
        <p:txBody>
          <a:bodyPr/>
          <a:lstStyle/>
          <a:p>
            <a:r>
              <a:rPr lang="en-US" dirty="0"/>
              <a:t>Violence and harassment in the world of work in the Pacific – what do we know?</a:t>
            </a:r>
          </a:p>
        </p:txBody>
      </p:sp>
      <p:sp>
        <p:nvSpPr>
          <p:cNvPr id="3" name="Content Placeholder 2">
            <a:extLst>
              <a:ext uri="{FF2B5EF4-FFF2-40B4-BE49-F238E27FC236}">
                <a16:creationId xmlns:a16="http://schemas.microsoft.com/office/drawing/2014/main" id="{F1BCE5CD-5299-444D-9B7D-07575E26BB99}"/>
              </a:ext>
            </a:extLst>
          </p:cNvPr>
          <p:cNvSpPr>
            <a:spLocks noGrp="1"/>
          </p:cNvSpPr>
          <p:nvPr>
            <p:ph idx="1"/>
          </p:nvPr>
        </p:nvSpPr>
        <p:spPr>
          <a:xfrm>
            <a:off x="490538" y="1874339"/>
            <a:ext cx="11210924" cy="3482975"/>
          </a:xfrm>
        </p:spPr>
        <p:txBody>
          <a:bodyPr/>
          <a:lstStyle/>
          <a:p>
            <a:pPr marL="0" lvl="2" indent="0">
              <a:buNone/>
            </a:pPr>
            <a:endParaRPr lang="en-GB" dirty="0"/>
          </a:p>
          <a:p>
            <a:pPr lvl="2"/>
            <a:r>
              <a:rPr lang="en-AU" b="0" i="0" dirty="0">
                <a:effectLst/>
              </a:rPr>
              <a:t>Comprehensive statistics are unavailable. But the </a:t>
            </a:r>
            <a:r>
              <a:rPr lang="en-AU" dirty="0"/>
              <a:t>available evidence suggests high levels of violence and harassment in Pacific island countries.</a:t>
            </a:r>
          </a:p>
          <a:p>
            <a:pPr lvl="2"/>
            <a:r>
              <a:rPr lang="en-AU" b="0" i="0" dirty="0">
                <a:effectLst/>
              </a:rPr>
              <a:t>A 2016 study by The Fiji Women’s Rights Movement revealed that out of one thousand women surveyed, 20 per cent had experienced sexual harassment in the workplace – one in every five women. The sectors reporting the highest incidence of harassment were the tourism industry (accommodation, hotels, restaurants and bars), followed by the Public Service, Health, and Retail sectors.</a:t>
            </a:r>
          </a:p>
          <a:p>
            <a:pPr lvl="2"/>
            <a:r>
              <a:rPr lang="en-AU" dirty="0"/>
              <a:t>The </a:t>
            </a:r>
            <a:r>
              <a:rPr lang="en-AU" b="0" i="0" dirty="0">
                <a:effectLst/>
              </a:rPr>
              <a:t>Pacific has one of the world’s highest rates of domestic and sexual violence, with the regional average of 2 in 3 women experiencing intimate partner violence across their lifetimes.</a:t>
            </a:r>
            <a:endParaRPr lang="en-GB" dirty="0"/>
          </a:p>
          <a:p>
            <a:pPr lvl="2"/>
            <a:r>
              <a:rPr lang="en-AU" b="0" i="0" dirty="0">
                <a:effectLst/>
              </a:rPr>
              <a:t>Women in the informal sector are at increased risk of abuse and violence. A UN Women study in Port Moresby, Papua New Guinea, found that over half of women and girls experienced violence in marketplaces. At the same time, 22% of female vendors faced multiple instances of sexual violence within a year.</a:t>
            </a:r>
          </a:p>
          <a:p>
            <a:pPr lvl="2"/>
            <a:endParaRPr lang="en-US" dirty="0"/>
          </a:p>
        </p:txBody>
      </p:sp>
      <p:sp>
        <p:nvSpPr>
          <p:cNvPr id="4" name="Date Placeholder 3">
            <a:extLst>
              <a:ext uri="{FF2B5EF4-FFF2-40B4-BE49-F238E27FC236}">
                <a16:creationId xmlns:a16="http://schemas.microsoft.com/office/drawing/2014/main" id="{BC19570E-44A8-DA41-A859-88AE907193F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77C71F9-B8DE-A64D-8DD5-EB659851E7B4}"/>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FD63C22D-CC81-FB4B-BCDD-9358B494247B}"/>
              </a:ext>
            </a:extLst>
          </p:cNvPr>
          <p:cNvSpPr>
            <a:spLocks noGrp="1"/>
          </p:cNvSpPr>
          <p:nvPr>
            <p:ph type="sldNum" sz="quarter" idx="12"/>
          </p:nvPr>
        </p:nvSpPr>
        <p:spPr/>
        <p:txBody>
          <a:bodyPr/>
          <a:lstStyle/>
          <a:p>
            <a:fld id="{856227C0-AD57-4F9B-BAE3-EEFB0D0EE427}" type="slidenum">
              <a:rPr lang="en-GB" smtClean="0"/>
              <a:t>3</a:t>
            </a:fld>
            <a:endParaRPr lang="en-GB"/>
          </a:p>
        </p:txBody>
      </p:sp>
    </p:spTree>
    <p:extLst>
      <p:ext uri="{BB962C8B-B14F-4D97-AF65-F5344CB8AC3E}">
        <p14:creationId xmlns:p14="http://schemas.microsoft.com/office/powerpoint/2010/main" val="3231711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E55-6D82-1243-A484-26F052E88D53}"/>
              </a:ext>
            </a:extLst>
          </p:cNvPr>
          <p:cNvSpPr>
            <a:spLocks noGrp="1"/>
          </p:cNvSpPr>
          <p:nvPr>
            <p:ph type="title"/>
          </p:nvPr>
        </p:nvSpPr>
        <p:spPr/>
        <p:txBody>
          <a:bodyPr/>
          <a:lstStyle/>
          <a:p>
            <a:r>
              <a:rPr lang="en-US" dirty="0"/>
              <a:t>Violence and harassment in the world of work in the Pacific – what do we know?</a:t>
            </a:r>
          </a:p>
        </p:txBody>
      </p:sp>
      <p:sp>
        <p:nvSpPr>
          <p:cNvPr id="3" name="Content Placeholder 2">
            <a:extLst>
              <a:ext uri="{FF2B5EF4-FFF2-40B4-BE49-F238E27FC236}">
                <a16:creationId xmlns:a16="http://schemas.microsoft.com/office/drawing/2014/main" id="{F1BCE5CD-5299-444D-9B7D-07575E26BB99}"/>
              </a:ext>
            </a:extLst>
          </p:cNvPr>
          <p:cNvSpPr>
            <a:spLocks noGrp="1"/>
          </p:cNvSpPr>
          <p:nvPr>
            <p:ph idx="1"/>
          </p:nvPr>
        </p:nvSpPr>
        <p:spPr>
          <a:xfrm>
            <a:off x="490537" y="1959428"/>
            <a:ext cx="7321051" cy="3917497"/>
          </a:xfrm>
        </p:spPr>
        <p:txBody>
          <a:bodyPr/>
          <a:lstStyle/>
          <a:p>
            <a:pPr marL="0" lvl="2" indent="0">
              <a:buNone/>
            </a:pPr>
            <a:endParaRPr lang="en-GB" dirty="0"/>
          </a:p>
          <a:p>
            <a:pPr lvl="2"/>
            <a:r>
              <a:rPr lang="en-AU" dirty="0"/>
              <a:t>A 2018 survey of employees in some of the Solomon Islands' largest companies found that </a:t>
            </a:r>
            <a:r>
              <a:rPr lang="en-AU" b="1" dirty="0"/>
              <a:t>one in three </a:t>
            </a:r>
            <a:r>
              <a:rPr lang="en-AU" dirty="0"/>
              <a:t>of surveyed employees experienced domestic or sexual violence in the 12 months preceding the survey. In two companies, the rate was even higher, with approx. </a:t>
            </a:r>
            <a:r>
              <a:rPr lang="en-AU" b="1" dirty="0"/>
              <a:t>half of employees </a:t>
            </a:r>
            <a:r>
              <a:rPr lang="en-AU" dirty="0"/>
              <a:t>reporting domestic or sexual violence in the preceding 12 months.</a:t>
            </a:r>
          </a:p>
          <a:p>
            <a:pPr lvl="2"/>
            <a:endParaRPr lang="en-AU" dirty="0"/>
          </a:p>
          <a:p>
            <a:pPr lvl="2"/>
            <a:r>
              <a:rPr lang="en-AU" dirty="0"/>
              <a:t>Of those who reported experiencing domestic or sexual violence, 81 percent reported at least one workplace impact. This represents 35 percent — or one in three — of all employees who participated in the survey.</a:t>
            </a:r>
          </a:p>
        </p:txBody>
      </p:sp>
      <p:sp>
        <p:nvSpPr>
          <p:cNvPr id="4" name="Date Placeholder 3">
            <a:extLst>
              <a:ext uri="{FF2B5EF4-FFF2-40B4-BE49-F238E27FC236}">
                <a16:creationId xmlns:a16="http://schemas.microsoft.com/office/drawing/2014/main" id="{BC19570E-44A8-DA41-A859-88AE907193F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77C71F9-B8DE-A64D-8DD5-EB659851E7B4}"/>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FD63C22D-CC81-FB4B-BCDD-9358B494247B}"/>
              </a:ext>
            </a:extLst>
          </p:cNvPr>
          <p:cNvSpPr>
            <a:spLocks noGrp="1"/>
          </p:cNvSpPr>
          <p:nvPr>
            <p:ph type="sldNum" sz="quarter" idx="12"/>
          </p:nvPr>
        </p:nvSpPr>
        <p:spPr/>
        <p:txBody>
          <a:bodyPr/>
          <a:lstStyle/>
          <a:p>
            <a:fld id="{856227C0-AD57-4F9B-BAE3-EEFB0D0EE427}" type="slidenum">
              <a:rPr lang="en-GB" smtClean="0"/>
              <a:t>4</a:t>
            </a:fld>
            <a:endParaRPr lang="en-GB"/>
          </a:p>
        </p:txBody>
      </p:sp>
      <p:pic>
        <p:nvPicPr>
          <p:cNvPr id="8" name="Picture 7" descr="A poster of a survey&#10;&#10;Description automatically generated">
            <a:extLst>
              <a:ext uri="{FF2B5EF4-FFF2-40B4-BE49-F238E27FC236}">
                <a16:creationId xmlns:a16="http://schemas.microsoft.com/office/drawing/2014/main" id="{790AFC19-2F76-604C-9818-E4D7BBDB39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73291" y="1876824"/>
            <a:ext cx="2579165" cy="4054100"/>
          </a:xfrm>
          <a:prstGeom prst="rect">
            <a:avLst/>
          </a:prstGeom>
        </p:spPr>
      </p:pic>
      <p:sp>
        <p:nvSpPr>
          <p:cNvPr id="9" name="TextBox 8">
            <a:extLst>
              <a:ext uri="{FF2B5EF4-FFF2-40B4-BE49-F238E27FC236}">
                <a16:creationId xmlns:a16="http://schemas.microsoft.com/office/drawing/2014/main" id="{75ADDC53-EA7D-134C-9FC3-AF33C86B4642}"/>
              </a:ext>
            </a:extLst>
          </p:cNvPr>
          <p:cNvSpPr txBox="1"/>
          <p:nvPr/>
        </p:nvSpPr>
        <p:spPr>
          <a:xfrm>
            <a:off x="9664335" y="5930924"/>
            <a:ext cx="2834640" cy="276999"/>
          </a:xfrm>
          <a:prstGeom prst="rect">
            <a:avLst/>
          </a:prstGeom>
          <a:noFill/>
        </p:spPr>
        <p:txBody>
          <a:bodyPr wrap="square" rtlCol="0">
            <a:spAutoFit/>
          </a:bodyPr>
          <a:lstStyle/>
          <a:p>
            <a:r>
              <a:rPr lang="en-US" sz="1200" dirty="0"/>
              <a:t>Source: </a:t>
            </a:r>
            <a:r>
              <a:rPr lang="en-US" sz="1200" dirty="0">
                <a:hlinkClick r:id="rId3"/>
              </a:rPr>
              <a:t>IFC 2019</a:t>
            </a:r>
            <a:endParaRPr lang="en-US" sz="1200" dirty="0"/>
          </a:p>
        </p:txBody>
      </p:sp>
    </p:spTree>
    <p:extLst>
      <p:ext uri="{BB962C8B-B14F-4D97-AF65-F5344CB8AC3E}">
        <p14:creationId xmlns:p14="http://schemas.microsoft.com/office/powerpoint/2010/main" val="61663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E55-6D82-1243-A484-26F052E88D53}"/>
              </a:ext>
            </a:extLst>
          </p:cNvPr>
          <p:cNvSpPr>
            <a:spLocks noGrp="1"/>
          </p:cNvSpPr>
          <p:nvPr>
            <p:ph type="title"/>
          </p:nvPr>
        </p:nvSpPr>
        <p:spPr>
          <a:xfrm>
            <a:off x="490538" y="1441341"/>
            <a:ext cx="6142737" cy="701853"/>
          </a:xfrm>
        </p:spPr>
        <p:txBody>
          <a:bodyPr/>
          <a:lstStyle/>
          <a:p>
            <a:r>
              <a:rPr lang="en-US" dirty="0"/>
              <a:t>Progress is being made</a:t>
            </a:r>
          </a:p>
        </p:txBody>
      </p:sp>
      <p:sp>
        <p:nvSpPr>
          <p:cNvPr id="3" name="Content Placeholder 2">
            <a:extLst>
              <a:ext uri="{FF2B5EF4-FFF2-40B4-BE49-F238E27FC236}">
                <a16:creationId xmlns:a16="http://schemas.microsoft.com/office/drawing/2014/main" id="{F1BCE5CD-5299-444D-9B7D-07575E26BB99}"/>
              </a:ext>
            </a:extLst>
          </p:cNvPr>
          <p:cNvSpPr>
            <a:spLocks noGrp="1"/>
          </p:cNvSpPr>
          <p:nvPr>
            <p:ph idx="1"/>
          </p:nvPr>
        </p:nvSpPr>
        <p:spPr>
          <a:xfrm>
            <a:off x="462239" y="1792267"/>
            <a:ext cx="6142737" cy="3862145"/>
          </a:xfrm>
        </p:spPr>
        <p:txBody>
          <a:bodyPr/>
          <a:lstStyle/>
          <a:p>
            <a:pPr lvl="2"/>
            <a:endParaRPr lang="en-AU" dirty="0">
              <a:solidFill>
                <a:srgbClr val="333333"/>
              </a:solidFill>
              <a:latin typeface="-apple-system"/>
            </a:endParaRPr>
          </a:p>
          <a:p>
            <a:pPr lvl="2"/>
            <a:r>
              <a:rPr lang="en-AU" dirty="0">
                <a:latin typeface="-apple-system"/>
              </a:rPr>
              <a:t>In </a:t>
            </a:r>
            <a:r>
              <a:rPr lang="en-AU" dirty="0"/>
              <a:t>recent years, </a:t>
            </a:r>
            <a:r>
              <a:rPr lang="en-GB" sz="1800" dirty="0">
                <a:effectLst/>
                <a:ea typeface="MS Mincho" panose="02020609040205080304" pitchFamily="49" charset="-128"/>
                <a:cs typeface="Cambria" panose="02040503050406030204" pitchFamily="18" charset="0"/>
              </a:rPr>
              <a:t>across the Pacific Islands, Member States have made progress in improving laws and policies in addressing violence and harassment, particularly on sexual harassment</a:t>
            </a:r>
            <a:r>
              <a:rPr lang="en-AU" dirty="0">
                <a:effectLst/>
              </a:rPr>
              <a:t> </a:t>
            </a:r>
          </a:p>
          <a:p>
            <a:pPr lvl="2"/>
            <a:endParaRPr lang="en-AU" dirty="0">
              <a:effectLst/>
            </a:endParaRPr>
          </a:p>
          <a:p>
            <a:pPr lvl="2"/>
            <a:r>
              <a:rPr lang="en-AU" b="0" i="0" dirty="0">
                <a:effectLst/>
              </a:rPr>
              <a:t>Fiji has ratified Convention No. 190 and, with the assistance of the ILO, Samoa and Vanuatu have undertaken legal reviews to assess compliance of national legislation, policies and practice with the Convention.</a:t>
            </a:r>
          </a:p>
          <a:p>
            <a:pPr lvl="2"/>
            <a:endParaRPr lang="en-AU" b="0" i="0" dirty="0">
              <a:effectLst/>
            </a:endParaRPr>
          </a:p>
          <a:p>
            <a:pPr lvl="2"/>
            <a:r>
              <a:rPr lang="en-AU" dirty="0"/>
              <a:t>But many challenges in bringing national law and practice in Pacific Islands countries into compliance with Convention 190 remain.</a:t>
            </a:r>
            <a:endParaRPr lang="en-AU" b="0" i="0" dirty="0">
              <a:effectLst/>
            </a:endParaRPr>
          </a:p>
        </p:txBody>
      </p:sp>
      <p:sp>
        <p:nvSpPr>
          <p:cNvPr id="4" name="Date Placeholder 3">
            <a:extLst>
              <a:ext uri="{FF2B5EF4-FFF2-40B4-BE49-F238E27FC236}">
                <a16:creationId xmlns:a16="http://schemas.microsoft.com/office/drawing/2014/main" id="{BC19570E-44A8-DA41-A859-88AE907193F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77C71F9-B8DE-A64D-8DD5-EB659851E7B4}"/>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FD63C22D-CC81-FB4B-BCDD-9358B494247B}"/>
              </a:ext>
            </a:extLst>
          </p:cNvPr>
          <p:cNvSpPr>
            <a:spLocks noGrp="1"/>
          </p:cNvSpPr>
          <p:nvPr>
            <p:ph type="sldNum" sz="quarter" idx="12"/>
          </p:nvPr>
        </p:nvSpPr>
        <p:spPr/>
        <p:txBody>
          <a:bodyPr/>
          <a:lstStyle/>
          <a:p>
            <a:fld id="{856227C0-AD57-4F9B-BAE3-EEFB0D0EE427}" type="slidenum">
              <a:rPr lang="en-GB" smtClean="0"/>
              <a:t>5</a:t>
            </a:fld>
            <a:endParaRPr lang="en-GB"/>
          </a:p>
        </p:txBody>
      </p:sp>
      <p:pic>
        <p:nvPicPr>
          <p:cNvPr id="1028" name="Picture 4">
            <a:extLst>
              <a:ext uri="{FF2B5EF4-FFF2-40B4-BE49-F238E27FC236}">
                <a16:creationId xmlns:a16="http://schemas.microsoft.com/office/drawing/2014/main" id="{8669B3C3-1D03-8E49-9D1A-A46D371B8B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9856" y="3579112"/>
            <a:ext cx="3900407" cy="219175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C5FB607-6743-424A-8EE2-3323847A3FB0}"/>
              </a:ext>
            </a:extLst>
          </p:cNvPr>
          <p:cNvSpPr txBox="1"/>
          <p:nvPr/>
        </p:nvSpPr>
        <p:spPr>
          <a:xfrm>
            <a:off x="8159856" y="5776504"/>
            <a:ext cx="3791919" cy="400110"/>
          </a:xfrm>
          <a:prstGeom prst="rect">
            <a:avLst/>
          </a:prstGeom>
          <a:noFill/>
        </p:spPr>
        <p:txBody>
          <a:bodyPr wrap="square" rtlCol="0">
            <a:spAutoFit/>
          </a:bodyPr>
          <a:lstStyle/>
          <a:p>
            <a:r>
              <a:rPr lang="en-US" sz="1000" dirty="0"/>
              <a:t>ILO Director-General Guy Ryder and </a:t>
            </a:r>
            <a:r>
              <a:rPr lang="en-AU" sz="1000" b="0" i="0" dirty="0" err="1">
                <a:solidFill>
                  <a:srgbClr val="230050"/>
                </a:solidFill>
                <a:effectLst/>
              </a:rPr>
              <a:t>Nazhat</a:t>
            </a:r>
            <a:r>
              <a:rPr lang="en-AU" sz="1000" b="0" i="0" dirty="0">
                <a:solidFill>
                  <a:srgbClr val="230050"/>
                </a:solidFill>
                <a:effectLst/>
              </a:rPr>
              <a:t> Shameem Khan (ILO 2020)</a:t>
            </a:r>
            <a:endParaRPr lang="en-US" sz="1000" dirty="0"/>
          </a:p>
        </p:txBody>
      </p:sp>
      <p:pic>
        <p:nvPicPr>
          <p:cNvPr id="1030" name="Picture 6">
            <a:extLst>
              <a:ext uri="{FF2B5EF4-FFF2-40B4-BE49-F238E27FC236}">
                <a16:creationId xmlns:a16="http://schemas.microsoft.com/office/drawing/2014/main" id="{D51659FC-369B-7248-A14E-BF7A964D66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8886" y="331676"/>
            <a:ext cx="3466672" cy="260000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5C1A02A-A59B-AE4E-A940-9004CDAFBAE0}"/>
              </a:ext>
            </a:extLst>
          </p:cNvPr>
          <p:cNvSpPr txBox="1"/>
          <p:nvPr/>
        </p:nvSpPr>
        <p:spPr>
          <a:xfrm>
            <a:off x="7118886" y="2932791"/>
            <a:ext cx="3430291" cy="461665"/>
          </a:xfrm>
          <a:prstGeom prst="rect">
            <a:avLst/>
          </a:prstGeom>
          <a:noFill/>
          <a:effectLst>
            <a:softEdge rad="797597"/>
          </a:effectLst>
        </p:spPr>
        <p:txBody>
          <a:bodyPr wrap="square" rtlCol="0">
            <a:spAutoFit/>
          </a:bodyPr>
          <a:lstStyle/>
          <a:p>
            <a:r>
              <a:rPr lang="en-US" sz="1200" dirty="0"/>
              <a:t>Validation workshop on C190 legal report, Samoa (ILO 2020)</a:t>
            </a:r>
          </a:p>
        </p:txBody>
      </p:sp>
    </p:spTree>
    <p:extLst>
      <p:ext uri="{BB962C8B-B14F-4D97-AF65-F5344CB8AC3E}">
        <p14:creationId xmlns:p14="http://schemas.microsoft.com/office/powerpoint/2010/main" val="1080670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B83D4-7E44-404E-B461-26D0F29BE45E}"/>
              </a:ext>
            </a:extLst>
          </p:cNvPr>
          <p:cNvSpPr>
            <a:spLocks noGrp="1"/>
          </p:cNvSpPr>
          <p:nvPr>
            <p:ph type="title"/>
          </p:nvPr>
        </p:nvSpPr>
        <p:spPr/>
        <p:txBody>
          <a:bodyPr/>
          <a:lstStyle/>
          <a:p>
            <a:r>
              <a:rPr lang="en-US" dirty="0"/>
              <a:t>Watch: Fiji Women’s Rights Movement (FWRM)’s C190 Campaign video</a:t>
            </a:r>
          </a:p>
        </p:txBody>
      </p:sp>
      <p:pic>
        <p:nvPicPr>
          <p:cNvPr id="8" name="Content Placeholder 7" descr="A person in a skirt&#10;&#10;Description automatically generated">
            <a:hlinkClick r:id="rId2"/>
            <a:extLst>
              <a:ext uri="{FF2B5EF4-FFF2-40B4-BE49-F238E27FC236}">
                <a16:creationId xmlns:a16="http://schemas.microsoft.com/office/drawing/2014/main" id="{8CCD2ACB-D91A-7849-ACCA-A9D987799F3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19783" y="1930235"/>
            <a:ext cx="6419713" cy="4053919"/>
          </a:xfrm>
        </p:spPr>
      </p:pic>
      <p:sp>
        <p:nvSpPr>
          <p:cNvPr id="4" name="Date Placeholder 3">
            <a:extLst>
              <a:ext uri="{FF2B5EF4-FFF2-40B4-BE49-F238E27FC236}">
                <a16:creationId xmlns:a16="http://schemas.microsoft.com/office/drawing/2014/main" id="{8130BF47-A4EE-F34D-BF68-8C7C5A4DE6D3}"/>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8927D33A-690C-2249-8584-FFBCED7EE6D6}"/>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F9ABD929-AA57-CE4E-BE7F-53F8E0EE3AA6}"/>
              </a:ext>
            </a:extLst>
          </p:cNvPr>
          <p:cNvSpPr>
            <a:spLocks noGrp="1"/>
          </p:cNvSpPr>
          <p:nvPr>
            <p:ph type="sldNum" sz="quarter" idx="12"/>
          </p:nvPr>
        </p:nvSpPr>
        <p:spPr/>
        <p:txBody>
          <a:bodyPr/>
          <a:lstStyle/>
          <a:p>
            <a:fld id="{856227C0-AD57-4F9B-BAE3-EEFB0D0EE427}" type="slidenum">
              <a:rPr lang="en-GB" smtClean="0"/>
              <a:t>6</a:t>
            </a:fld>
            <a:endParaRPr lang="en-GB"/>
          </a:p>
        </p:txBody>
      </p:sp>
    </p:spTree>
    <p:extLst>
      <p:ext uri="{BB962C8B-B14F-4D97-AF65-F5344CB8AC3E}">
        <p14:creationId xmlns:p14="http://schemas.microsoft.com/office/powerpoint/2010/main" val="34134102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E55-6D82-1243-A484-26F052E88D53}"/>
              </a:ext>
            </a:extLst>
          </p:cNvPr>
          <p:cNvSpPr>
            <a:spLocks noGrp="1"/>
          </p:cNvSpPr>
          <p:nvPr>
            <p:ph type="title"/>
          </p:nvPr>
        </p:nvSpPr>
        <p:spPr/>
        <p:txBody>
          <a:bodyPr/>
          <a:lstStyle/>
          <a:p>
            <a:r>
              <a:rPr lang="en-US" dirty="0"/>
              <a:t>Group activity</a:t>
            </a:r>
          </a:p>
        </p:txBody>
      </p:sp>
      <p:sp>
        <p:nvSpPr>
          <p:cNvPr id="3" name="Content Placeholder 2">
            <a:extLst>
              <a:ext uri="{FF2B5EF4-FFF2-40B4-BE49-F238E27FC236}">
                <a16:creationId xmlns:a16="http://schemas.microsoft.com/office/drawing/2014/main" id="{F1BCE5CD-5299-444D-9B7D-07575E26BB99}"/>
              </a:ext>
            </a:extLst>
          </p:cNvPr>
          <p:cNvSpPr>
            <a:spLocks noGrp="1"/>
          </p:cNvSpPr>
          <p:nvPr>
            <p:ph idx="1"/>
          </p:nvPr>
        </p:nvSpPr>
        <p:spPr>
          <a:xfrm>
            <a:off x="490538" y="2143195"/>
            <a:ext cx="11210924" cy="3482975"/>
          </a:xfrm>
        </p:spPr>
        <p:txBody>
          <a:bodyPr/>
          <a:lstStyle/>
          <a:p>
            <a:pPr lvl="2"/>
            <a:r>
              <a:rPr lang="en-AU" dirty="0">
                <a:solidFill>
                  <a:srgbClr val="333333"/>
                </a:solidFill>
              </a:rPr>
              <a:t>A common first step in the process of bringing national laws and practices into compliance with an ILO convention is to conduct a legislative survey and gap analysis to determine the extent to which existing national laws, regulations, policies and other measures implement the requirements of the Convention.</a:t>
            </a:r>
          </a:p>
          <a:p>
            <a:pPr lvl="2"/>
            <a:endParaRPr lang="en-AU" dirty="0">
              <a:solidFill>
                <a:srgbClr val="333333"/>
              </a:solidFill>
            </a:endParaRPr>
          </a:p>
          <a:p>
            <a:pPr lvl="2"/>
            <a:r>
              <a:rPr lang="en-AU" dirty="0">
                <a:solidFill>
                  <a:srgbClr val="333333"/>
                </a:solidFill>
              </a:rPr>
              <a:t>We are going to begin engaging in this process with respect to Convention No. 190.</a:t>
            </a:r>
          </a:p>
          <a:p>
            <a:pPr marL="0" lvl="2" indent="0">
              <a:buNone/>
            </a:pPr>
            <a:endParaRPr lang="en-AU" dirty="0">
              <a:solidFill>
                <a:srgbClr val="333333"/>
              </a:solidFill>
            </a:endParaRPr>
          </a:p>
          <a:p>
            <a:pPr lvl="2"/>
            <a:r>
              <a:rPr lang="en-AU" dirty="0">
                <a:solidFill>
                  <a:srgbClr val="333333"/>
                </a:solidFill>
              </a:rPr>
              <a:t>We are going to focus on assessing compliance with Article 1 of the Convention: </a:t>
            </a:r>
            <a:r>
              <a:rPr lang="en-AU" b="1" dirty="0">
                <a:solidFill>
                  <a:srgbClr val="333333"/>
                </a:solidFill>
              </a:rPr>
              <a:t>defining violence and harassment </a:t>
            </a:r>
            <a:r>
              <a:rPr lang="en-AU" dirty="0">
                <a:solidFill>
                  <a:srgbClr val="333333"/>
                </a:solidFill>
              </a:rPr>
              <a:t>and </a:t>
            </a:r>
            <a:r>
              <a:rPr lang="en-AU" b="1" dirty="0">
                <a:solidFill>
                  <a:srgbClr val="333333"/>
                </a:solidFill>
              </a:rPr>
              <a:t>gender-based violence and harassment.</a:t>
            </a:r>
          </a:p>
          <a:p>
            <a:pPr lvl="2"/>
            <a:endParaRPr lang="en-AU" b="1" dirty="0">
              <a:solidFill>
                <a:srgbClr val="333333"/>
              </a:solidFill>
            </a:endParaRPr>
          </a:p>
          <a:p>
            <a:pPr lvl="2"/>
            <a:r>
              <a:rPr lang="en-AU" b="1" dirty="0">
                <a:solidFill>
                  <a:schemeClr val="accent2"/>
                </a:solidFill>
              </a:rPr>
              <a:t>You are asked to begin to: </a:t>
            </a:r>
            <a:r>
              <a:rPr lang="en-AU" b="1" dirty="0">
                <a:solidFill>
                  <a:schemeClr val="accent1"/>
                </a:solidFill>
              </a:rPr>
              <a:t>(</a:t>
            </a:r>
            <a:r>
              <a:rPr lang="en-AU" b="1" dirty="0" err="1">
                <a:solidFill>
                  <a:schemeClr val="accent1"/>
                </a:solidFill>
              </a:rPr>
              <a:t>i</a:t>
            </a:r>
            <a:r>
              <a:rPr lang="en-AU" b="1" dirty="0">
                <a:solidFill>
                  <a:schemeClr val="accent1"/>
                </a:solidFill>
              </a:rPr>
              <a:t>) identify laws and (if possible) provisions of national laws that are relevant to Article 1; and (ii) identify any ‘gaps’ in national laws that would need to be addressed to achieve compliance with C190. Please see worksheet for additional details.</a:t>
            </a:r>
          </a:p>
        </p:txBody>
      </p:sp>
      <p:sp>
        <p:nvSpPr>
          <p:cNvPr id="4" name="Date Placeholder 3">
            <a:extLst>
              <a:ext uri="{FF2B5EF4-FFF2-40B4-BE49-F238E27FC236}">
                <a16:creationId xmlns:a16="http://schemas.microsoft.com/office/drawing/2014/main" id="{BC19570E-44A8-DA41-A859-88AE907193F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77C71F9-B8DE-A64D-8DD5-EB659851E7B4}"/>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FD63C22D-CC81-FB4B-BCDD-9358B494247B}"/>
              </a:ext>
            </a:extLst>
          </p:cNvPr>
          <p:cNvSpPr>
            <a:spLocks noGrp="1"/>
          </p:cNvSpPr>
          <p:nvPr>
            <p:ph type="sldNum" sz="quarter" idx="12"/>
          </p:nvPr>
        </p:nvSpPr>
        <p:spPr/>
        <p:txBody>
          <a:bodyPr/>
          <a:lstStyle/>
          <a:p>
            <a:fld id="{856227C0-AD57-4F9B-BAE3-EEFB0D0EE427}" type="slidenum">
              <a:rPr lang="en-GB" smtClean="0"/>
              <a:t>7</a:t>
            </a:fld>
            <a:endParaRPr lang="en-GB"/>
          </a:p>
        </p:txBody>
      </p:sp>
    </p:spTree>
    <p:extLst>
      <p:ext uri="{BB962C8B-B14F-4D97-AF65-F5344CB8AC3E}">
        <p14:creationId xmlns:p14="http://schemas.microsoft.com/office/powerpoint/2010/main" val="306985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E55-6D82-1243-A484-26F052E88D53}"/>
              </a:ext>
            </a:extLst>
          </p:cNvPr>
          <p:cNvSpPr>
            <a:spLocks noGrp="1"/>
          </p:cNvSpPr>
          <p:nvPr>
            <p:ph type="title"/>
          </p:nvPr>
        </p:nvSpPr>
        <p:spPr/>
        <p:txBody>
          <a:bodyPr/>
          <a:lstStyle/>
          <a:p>
            <a:r>
              <a:rPr lang="en-US" dirty="0"/>
              <a:t>Defining violence and harassment at work</a:t>
            </a:r>
          </a:p>
        </p:txBody>
      </p:sp>
      <p:sp>
        <p:nvSpPr>
          <p:cNvPr id="3" name="Content Placeholder 2">
            <a:extLst>
              <a:ext uri="{FF2B5EF4-FFF2-40B4-BE49-F238E27FC236}">
                <a16:creationId xmlns:a16="http://schemas.microsoft.com/office/drawing/2014/main" id="{F1BCE5CD-5299-444D-9B7D-07575E26BB99}"/>
              </a:ext>
            </a:extLst>
          </p:cNvPr>
          <p:cNvSpPr>
            <a:spLocks noGrp="1"/>
          </p:cNvSpPr>
          <p:nvPr>
            <p:ph idx="1"/>
          </p:nvPr>
        </p:nvSpPr>
        <p:spPr>
          <a:xfrm>
            <a:off x="490538" y="2289447"/>
            <a:ext cx="11210924" cy="3482975"/>
          </a:xfrm>
        </p:spPr>
        <p:txBody>
          <a:bodyPr/>
          <a:lstStyle/>
          <a:p>
            <a:pPr marL="0" lvl="2" indent="0">
              <a:buNone/>
            </a:pPr>
            <a:endParaRPr lang="en-GB" dirty="0"/>
          </a:p>
          <a:p>
            <a:pPr lvl="2"/>
            <a:r>
              <a:rPr lang="en-AU" dirty="0">
                <a:solidFill>
                  <a:srgbClr val="230050"/>
                </a:solidFill>
                <a:latin typeface="Noto Sans" panose="020B0502040504020204" pitchFamily="34" charset="0"/>
              </a:rPr>
              <a:t>Under Convention No. 190, States must a</a:t>
            </a:r>
            <a:r>
              <a:rPr lang="en-AU" b="0" i="0" dirty="0">
                <a:solidFill>
                  <a:srgbClr val="230050"/>
                </a:solidFill>
                <a:effectLst/>
                <a:latin typeface="Noto Sans" panose="020B0502040504020204" pitchFamily="34" charset="0"/>
              </a:rPr>
              <a:t>dopt laws and regulations </a:t>
            </a:r>
            <a:r>
              <a:rPr lang="en-AU" b="1" i="0" dirty="0">
                <a:solidFill>
                  <a:srgbClr val="230050"/>
                </a:solidFill>
                <a:effectLst/>
                <a:latin typeface="Noto Sans" panose="020B0502040504020204" pitchFamily="34" charset="0"/>
              </a:rPr>
              <a:t>to define and prohibit violence and harassment, including gender-based violence and harassment </a:t>
            </a:r>
            <a:r>
              <a:rPr lang="en-AU" dirty="0">
                <a:solidFill>
                  <a:srgbClr val="230050"/>
                </a:solidFill>
                <a:latin typeface="Noto Sans" panose="020B0502040504020204" pitchFamily="34" charset="0"/>
              </a:rPr>
              <a:t>(Art. 7).</a:t>
            </a:r>
          </a:p>
          <a:p>
            <a:pPr lvl="2"/>
            <a:endParaRPr lang="en-AU" b="0" i="0" dirty="0">
              <a:solidFill>
                <a:srgbClr val="230050"/>
              </a:solidFill>
              <a:effectLst/>
              <a:latin typeface="Noto Sans" panose="020B0502040504020204" pitchFamily="34" charset="0"/>
            </a:endParaRPr>
          </a:p>
          <a:p>
            <a:pPr lvl="2"/>
            <a:r>
              <a:rPr lang="en-AU" b="0" i="0" dirty="0">
                <a:solidFill>
                  <a:srgbClr val="230050"/>
                </a:solidFill>
                <a:effectLst/>
                <a:latin typeface="Noto Sans" panose="020B0502040504020204" pitchFamily="34" charset="0"/>
              </a:rPr>
              <a:t>States can opt for a </a:t>
            </a:r>
            <a:r>
              <a:rPr lang="en-AU" b="1" i="0" dirty="0">
                <a:solidFill>
                  <a:srgbClr val="230050"/>
                </a:solidFill>
                <a:effectLst/>
                <a:latin typeface="Noto Sans" panose="020B0502040504020204" pitchFamily="34" charset="0"/>
              </a:rPr>
              <a:t>single concept or separate concepts</a:t>
            </a:r>
            <a:r>
              <a:rPr lang="en-AU" b="0" i="0" dirty="0">
                <a:solidFill>
                  <a:srgbClr val="230050"/>
                </a:solidFill>
                <a:effectLst/>
                <a:latin typeface="Noto Sans" panose="020B0502040504020204" pitchFamily="34" charset="0"/>
              </a:rPr>
              <a:t> in their definitions in national laws and regulations (Art. 1(2)) – what is important is that all the elements of the definition provided by Convention No. 190 are respected.</a:t>
            </a:r>
          </a:p>
          <a:p>
            <a:pPr lvl="2"/>
            <a:endParaRPr lang="en-AU" b="0" i="0" dirty="0">
              <a:solidFill>
                <a:srgbClr val="230050"/>
              </a:solidFill>
              <a:effectLst/>
              <a:latin typeface="Noto Sans" panose="020B0502040504020204" pitchFamily="34" charset="0"/>
            </a:endParaRPr>
          </a:p>
        </p:txBody>
      </p:sp>
      <p:sp>
        <p:nvSpPr>
          <p:cNvPr id="4" name="Date Placeholder 3">
            <a:extLst>
              <a:ext uri="{FF2B5EF4-FFF2-40B4-BE49-F238E27FC236}">
                <a16:creationId xmlns:a16="http://schemas.microsoft.com/office/drawing/2014/main" id="{BC19570E-44A8-DA41-A859-88AE907193F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77C71F9-B8DE-A64D-8DD5-EB659851E7B4}"/>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FD63C22D-CC81-FB4B-BCDD-9358B494247B}"/>
              </a:ext>
            </a:extLst>
          </p:cNvPr>
          <p:cNvSpPr>
            <a:spLocks noGrp="1"/>
          </p:cNvSpPr>
          <p:nvPr>
            <p:ph type="sldNum" sz="quarter" idx="12"/>
          </p:nvPr>
        </p:nvSpPr>
        <p:spPr/>
        <p:txBody>
          <a:bodyPr/>
          <a:lstStyle/>
          <a:p>
            <a:fld id="{856227C0-AD57-4F9B-BAE3-EEFB0D0EE427}" type="slidenum">
              <a:rPr lang="en-GB" smtClean="0"/>
              <a:t>8</a:t>
            </a:fld>
            <a:endParaRPr lang="en-GB"/>
          </a:p>
        </p:txBody>
      </p:sp>
    </p:spTree>
    <p:extLst>
      <p:ext uri="{BB962C8B-B14F-4D97-AF65-F5344CB8AC3E}">
        <p14:creationId xmlns:p14="http://schemas.microsoft.com/office/powerpoint/2010/main" val="2023029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E55-6D82-1243-A484-26F052E88D53}"/>
              </a:ext>
            </a:extLst>
          </p:cNvPr>
          <p:cNvSpPr>
            <a:spLocks noGrp="1"/>
          </p:cNvSpPr>
          <p:nvPr>
            <p:ph type="title"/>
          </p:nvPr>
        </p:nvSpPr>
        <p:spPr/>
        <p:txBody>
          <a:bodyPr/>
          <a:lstStyle/>
          <a:p>
            <a:r>
              <a:rPr lang="en-US" dirty="0"/>
              <a:t>In what type of statutes might we find relevant definitions and prohibitions?</a:t>
            </a:r>
          </a:p>
        </p:txBody>
      </p:sp>
      <p:sp>
        <p:nvSpPr>
          <p:cNvPr id="3" name="Content Placeholder 2">
            <a:extLst>
              <a:ext uri="{FF2B5EF4-FFF2-40B4-BE49-F238E27FC236}">
                <a16:creationId xmlns:a16="http://schemas.microsoft.com/office/drawing/2014/main" id="{F1BCE5CD-5299-444D-9B7D-07575E26BB99}"/>
              </a:ext>
            </a:extLst>
          </p:cNvPr>
          <p:cNvSpPr>
            <a:spLocks noGrp="1"/>
          </p:cNvSpPr>
          <p:nvPr>
            <p:ph idx="1"/>
          </p:nvPr>
        </p:nvSpPr>
        <p:spPr>
          <a:xfrm>
            <a:off x="490538" y="2289447"/>
            <a:ext cx="11210924" cy="3482975"/>
          </a:xfrm>
        </p:spPr>
        <p:txBody>
          <a:bodyPr/>
          <a:lstStyle/>
          <a:p>
            <a:pPr marL="0" lvl="2" indent="0">
              <a:buNone/>
            </a:pPr>
            <a:endParaRPr lang="en-GB" dirty="0"/>
          </a:p>
          <a:p>
            <a:pPr lvl="2"/>
            <a:r>
              <a:rPr lang="en-AU" dirty="0">
                <a:solidFill>
                  <a:srgbClr val="230050"/>
                </a:solidFill>
              </a:rPr>
              <a:t>Constitutions</a:t>
            </a:r>
          </a:p>
          <a:p>
            <a:pPr lvl="2"/>
            <a:r>
              <a:rPr lang="en-AU" dirty="0">
                <a:solidFill>
                  <a:srgbClr val="230050"/>
                </a:solidFill>
              </a:rPr>
              <a:t>Labour laws (including employment laws, labour relations laws, OHS laws)</a:t>
            </a:r>
          </a:p>
          <a:p>
            <a:pPr lvl="2"/>
            <a:r>
              <a:rPr lang="en-AU" dirty="0">
                <a:solidFill>
                  <a:srgbClr val="230050"/>
                </a:solidFill>
              </a:rPr>
              <a:t>Laws regulating the public service</a:t>
            </a:r>
          </a:p>
          <a:p>
            <a:pPr lvl="2"/>
            <a:r>
              <a:rPr lang="en-AU" dirty="0">
                <a:solidFill>
                  <a:srgbClr val="230050"/>
                </a:solidFill>
              </a:rPr>
              <a:t>Human rights laws</a:t>
            </a:r>
          </a:p>
          <a:p>
            <a:pPr lvl="2"/>
            <a:r>
              <a:rPr lang="en-AU" dirty="0">
                <a:solidFill>
                  <a:srgbClr val="230050"/>
                </a:solidFill>
              </a:rPr>
              <a:t>Criminal laws</a:t>
            </a:r>
          </a:p>
          <a:p>
            <a:pPr marL="0" lvl="2" indent="0">
              <a:buNone/>
            </a:pPr>
            <a:endParaRPr lang="en-AU" dirty="0">
              <a:solidFill>
                <a:srgbClr val="230050"/>
              </a:solidFill>
              <a:latin typeface="Noto Sans" panose="020B0502040504020204" pitchFamily="34" charset="0"/>
            </a:endParaRPr>
          </a:p>
          <a:p>
            <a:pPr lvl="2"/>
            <a:endParaRPr lang="en-AU" b="0" i="0" dirty="0">
              <a:solidFill>
                <a:srgbClr val="230050"/>
              </a:solidFill>
              <a:effectLst/>
              <a:latin typeface="Noto Sans" panose="020B0502040504020204" pitchFamily="34" charset="0"/>
            </a:endParaRPr>
          </a:p>
        </p:txBody>
      </p:sp>
      <p:sp>
        <p:nvSpPr>
          <p:cNvPr id="4" name="Date Placeholder 3">
            <a:extLst>
              <a:ext uri="{FF2B5EF4-FFF2-40B4-BE49-F238E27FC236}">
                <a16:creationId xmlns:a16="http://schemas.microsoft.com/office/drawing/2014/main" id="{BC19570E-44A8-DA41-A859-88AE907193F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77C71F9-B8DE-A64D-8DD5-EB659851E7B4}"/>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FD63C22D-CC81-FB4B-BCDD-9358B494247B}"/>
              </a:ext>
            </a:extLst>
          </p:cNvPr>
          <p:cNvSpPr>
            <a:spLocks noGrp="1"/>
          </p:cNvSpPr>
          <p:nvPr>
            <p:ph type="sldNum" sz="quarter" idx="12"/>
          </p:nvPr>
        </p:nvSpPr>
        <p:spPr/>
        <p:txBody>
          <a:bodyPr/>
          <a:lstStyle/>
          <a:p>
            <a:fld id="{856227C0-AD57-4F9B-BAE3-EEFB0D0EE427}" type="slidenum">
              <a:rPr lang="en-GB" smtClean="0"/>
              <a:t>9</a:t>
            </a:fld>
            <a:endParaRPr lang="en-GB"/>
          </a:p>
        </p:txBody>
      </p:sp>
    </p:spTree>
    <p:extLst>
      <p:ext uri="{BB962C8B-B14F-4D97-AF65-F5344CB8AC3E}">
        <p14:creationId xmlns:p14="http://schemas.microsoft.com/office/powerpoint/2010/main" val="1377420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LO Presentation 16x9.potx" id="{1B78B7CC-6F33-4AED-B988-F1824BC14DB2}" vid="{017B0592-C5E0-43A0-8804-D21738B9040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English PowerPoint Presentation (1)</Template>
  <TotalTime>2735</TotalTime>
  <Words>1238</Words>
  <Application>Microsoft Macintosh PowerPoint</Application>
  <PresentationFormat>Widescreen</PresentationFormat>
  <Paragraphs>111</Paragraphs>
  <Slides>12</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-apple-system</vt:lpstr>
      <vt:lpstr>Arial</vt:lpstr>
      <vt:lpstr>Calibri</vt:lpstr>
      <vt:lpstr>Noto Sans</vt:lpstr>
      <vt:lpstr>Wingdings 3</vt:lpstr>
      <vt:lpstr>ILO 2020</vt:lpstr>
      <vt:lpstr>Case study II: Towards implementation of C190 in the Pacific</vt:lpstr>
      <vt:lpstr>Session Objectives</vt:lpstr>
      <vt:lpstr>Violence and harassment in the world of work in the Pacific – what do we know?</vt:lpstr>
      <vt:lpstr>Violence and harassment in the world of work in the Pacific – what do we know?</vt:lpstr>
      <vt:lpstr>Progress is being made</vt:lpstr>
      <vt:lpstr>Watch: Fiji Women’s Rights Movement (FWRM)’s C190 Campaign video</vt:lpstr>
      <vt:lpstr>Group activity</vt:lpstr>
      <vt:lpstr>Defining violence and harassment at work</vt:lpstr>
      <vt:lpstr>In what type of statutes might we find relevant definitions and prohibitions?</vt:lpstr>
      <vt:lpstr>Example </vt:lpstr>
      <vt:lpstr>Group activity</vt:lpstr>
      <vt:lpstr>Thank you     Email: ingrid.landau@monash.edu LinkedIn: www.linkedin.com/in/ingridlandau   </vt:lpstr>
    </vt:vector>
  </TitlesOfParts>
  <Company>ILO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title here 40pt</dc:title>
  <dc:creator>Olsen, Anna</dc:creator>
  <cp:lastModifiedBy>Ingrid Landau</cp:lastModifiedBy>
  <cp:revision>17</cp:revision>
  <dcterms:created xsi:type="dcterms:W3CDTF">2023-10-16T01:21:45Z</dcterms:created>
  <dcterms:modified xsi:type="dcterms:W3CDTF">2023-11-05T05:43:28Z</dcterms:modified>
</cp:coreProperties>
</file>