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3687" r:id="rId2"/>
    <p:sldMasterId id="2147483699" r:id="rId3"/>
    <p:sldMasterId id="2147483711" r:id="rId4"/>
    <p:sldMasterId id="2147483723" r:id="rId5"/>
    <p:sldMasterId id="2147483735" r:id="rId6"/>
    <p:sldMasterId id="2147483747" r:id="rId7"/>
    <p:sldMasterId id="2147483759" r:id="rId8"/>
  </p:sldMasterIdLst>
  <p:notesMasterIdLst>
    <p:notesMasterId r:id="rId32"/>
  </p:notesMasterIdLst>
  <p:handoutMasterIdLst>
    <p:handoutMasterId r:id="rId33"/>
  </p:handoutMasterIdLst>
  <p:sldIdLst>
    <p:sldId id="289" r:id="rId9"/>
    <p:sldId id="290" r:id="rId10"/>
    <p:sldId id="291" r:id="rId11"/>
    <p:sldId id="318" r:id="rId12"/>
    <p:sldId id="292" r:id="rId13"/>
    <p:sldId id="294" r:id="rId14"/>
    <p:sldId id="337" r:id="rId15"/>
    <p:sldId id="295" r:id="rId16"/>
    <p:sldId id="320" r:id="rId17"/>
    <p:sldId id="336" r:id="rId18"/>
    <p:sldId id="321" r:id="rId19"/>
    <p:sldId id="327" r:id="rId20"/>
    <p:sldId id="322" r:id="rId21"/>
    <p:sldId id="328" r:id="rId22"/>
    <p:sldId id="324" r:id="rId23"/>
    <p:sldId id="325" r:id="rId24"/>
    <p:sldId id="329" r:id="rId25"/>
    <p:sldId id="330" r:id="rId26"/>
    <p:sldId id="331" r:id="rId27"/>
    <p:sldId id="332" r:id="rId28"/>
    <p:sldId id="333" r:id="rId29"/>
    <p:sldId id="334" r:id="rId30"/>
    <p:sldId id="335" r:id="rId31"/>
  </p:sldIdLst>
  <p:sldSz cx="9144000" cy="6858000" type="screen4x3"/>
  <p:notesSz cx="6797675" cy="9928225"/>
  <p:defaultTextStyle>
    <a:defPPr>
      <a:defRPr lang="it-IT"/>
    </a:defPPr>
    <a:lvl1pPr algn="l" rtl="0" fontAlgn="base">
      <a:spcBef>
        <a:spcPct val="0"/>
      </a:spcBef>
      <a:spcAft>
        <a:spcPct val="0"/>
      </a:spcAft>
      <a:defRPr sz="2000" b="1" kern="1200">
        <a:solidFill>
          <a:schemeClr val="tx1"/>
        </a:solidFill>
        <a:latin typeface="Arial" pitchFamily="34" charset="0"/>
        <a:ea typeface="ＭＳ Ｐゴシック" pitchFamily="34" charset="-128"/>
        <a:cs typeface="Arial" pitchFamily="34" charset="0"/>
      </a:defRPr>
    </a:lvl1pPr>
    <a:lvl2pPr marL="457200" algn="l" rtl="0" fontAlgn="base">
      <a:spcBef>
        <a:spcPct val="0"/>
      </a:spcBef>
      <a:spcAft>
        <a:spcPct val="0"/>
      </a:spcAft>
      <a:defRPr sz="2000" b="1" kern="1200">
        <a:solidFill>
          <a:schemeClr val="tx1"/>
        </a:solidFill>
        <a:latin typeface="Arial" pitchFamily="34" charset="0"/>
        <a:ea typeface="ＭＳ Ｐゴシック" pitchFamily="34" charset="-128"/>
        <a:cs typeface="Arial" pitchFamily="34" charset="0"/>
      </a:defRPr>
    </a:lvl2pPr>
    <a:lvl3pPr marL="914400" algn="l" rtl="0" fontAlgn="base">
      <a:spcBef>
        <a:spcPct val="0"/>
      </a:spcBef>
      <a:spcAft>
        <a:spcPct val="0"/>
      </a:spcAft>
      <a:defRPr sz="2000" b="1" kern="1200">
        <a:solidFill>
          <a:schemeClr val="tx1"/>
        </a:solidFill>
        <a:latin typeface="Arial" pitchFamily="34" charset="0"/>
        <a:ea typeface="ＭＳ Ｐゴシック" pitchFamily="34" charset="-128"/>
        <a:cs typeface="Arial" pitchFamily="34" charset="0"/>
      </a:defRPr>
    </a:lvl3pPr>
    <a:lvl4pPr marL="1371600" algn="l" rtl="0" fontAlgn="base">
      <a:spcBef>
        <a:spcPct val="0"/>
      </a:spcBef>
      <a:spcAft>
        <a:spcPct val="0"/>
      </a:spcAft>
      <a:defRPr sz="2000" b="1" kern="1200">
        <a:solidFill>
          <a:schemeClr val="tx1"/>
        </a:solidFill>
        <a:latin typeface="Arial" pitchFamily="34" charset="0"/>
        <a:ea typeface="ＭＳ Ｐゴシック" pitchFamily="34" charset="-128"/>
        <a:cs typeface="Arial" pitchFamily="34" charset="0"/>
      </a:defRPr>
    </a:lvl4pPr>
    <a:lvl5pPr marL="1828800" algn="l" rtl="0" fontAlgn="base">
      <a:spcBef>
        <a:spcPct val="0"/>
      </a:spcBef>
      <a:spcAft>
        <a:spcPct val="0"/>
      </a:spcAft>
      <a:defRPr sz="2000" b="1" kern="1200">
        <a:solidFill>
          <a:schemeClr val="tx1"/>
        </a:solidFill>
        <a:latin typeface="Arial" pitchFamily="34" charset="0"/>
        <a:ea typeface="ＭＳ Ｐゴシック" pitchFamily="34" charset="-128"/>
        <a:cs typeface="Arial" pitchFamily="34" charset="0"/>
      </a:defRPr>
    </a:lvl5pPr>
    <a:lvl6pPr marL="2286000" algn="l" defTabSz="914400" rtl="0" eaLnBrk="1" latinLnBrk="0" hangingPunct="1">
      <a:defRPr sz="2000" b="1" kern="1200">
        <a:solidFill>
          <a:schemeClr val="tx1"/>
        </a:solidFill>
        <a:latin typeface="Arial" pitchFamily="34" charset="0"/>
        <a:ea typeface="ＭＳ Ｐゴシック" pitchFamily="34" charset="-128"/>
        <a:cs typeface="Arial" pitchFamily="34" charset="0"/>
      </a:defRPr>
    </a:lvl6pPr>
    <a:lvl7pPr marL="2743200" algn="l" defTabSz="914400" rtl="0" eaLnBrk="1" latinLnBrk="0" hangingPunct="1">
      <a:defRPr sz="2000" b="1" kern="1200">
        <a:solidFill>
          <a:schemeClr val="tx1"/>
        </a:solidFill>
        <a:latin typeface="Arial" pitchFamily="34" charset="0"/>
        <a:ea typeface="ＭＳ Ｐゴシック" pitchFamily="34" charset="-128"/>
        <a:cs typeface="Arial" pitchFamily="34" charset="0"/>
      </a:defRPr>
    </a:lvl7pPr>
    <a:lvl8pPr marL="3200400" algn="l" defTabSz="914400" rtl="0" eaLnBrk="1" latinLnBrk="0" hangingPunct="1">
      <a:defRPr sz="2000" b="1" kern="1200">
        <a:solidFill>
          <a:schemeClr val="tx1"/>
        </a:solidFill>
        <a:latin typeface="Arial" pitchFamily="34" charset="0"/>
        <a:ea typeface="ＭＳ Ｐゴシック" pitchFamily="34" charset="-128"/>
        <a:cs typeface="Arial" pitchFamily="34" charset="0"/>
      </a:defRPr>
    </a:lvl8pPr>
    <a:lvl9pPr marL="3657600" algn="l" defTabSz="914400" rtl="0" eaLnBrk="1" latinLnBrk="0" hangingPunct="1">
      <a:defRPr sz="2000" b="1" kern="1200">
        <a:solidFill>
          <a:schemeClr val="tx1"/>
        </a:solidFill>
        <a:latin typeface="Arial" pitchFamily="34" charset="0"/>
        <a:ea typeface="ＭＳ Ｐゴシック" pitchFamily="34" charset="-128"/>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990000"/>
    <a:srgbClr val="FFCC66"/>
    <a:srgbClr val="33CCFF"/>
    <a:srgbClr val="FFFF99"/>
    <a:srgbClr val="996633"/>
    <a:srgbClr val="FF6600"/>
    <a:srgbClr val="0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407" autoAdjust="0"/>
  </p:normalViewPr>
  <p:slideViewPr>
    <p:cSldViewPr>
      <p:cViewPr varScale="1">
        <p:scale>
          <a:sx n="47" d="100"/>
          <a:sy n="47" d="100"/>
        </p:scale>
        <p:origin x="-117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58"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1200" b="0">
                <a:effectLst/>
                <a:latin typeface="Arial" charset="0"/>
                <a:ea typeface="ＭＳ Ｐゴシック" pitchFamily="-64" charset="-128"/>
                <a:cs typeface="+mn-cs"/>
              </a:defRPr>
            </a:lvl1pPr>
          </a:lstStyle>
          <a:p>
            <a:pPr>
              <a:defRPr/>
            </a:pPr>
            <a:endParaRPr lang="en-GB" dirty="0"/>
          </a:p>
        </p:txBody>
      </p:sp>
      <p:sp>
        <p:nvSpPr>
          <p:cNvPr id="3686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defRPr sz="1200" b="0">
                <a:effectLst/>
                <a:latin typeface="Arial" charset="0"/>
                <a:ea typeface="ＭＳ Ｐゴシック" pitchFamily="-64" charset="-128"/>
                <a:cs typeface="+mn-cs"/>
              </a:defRPr>
            </a:lvl1pPr>
          </a:lstStyle>
          <a:p>
            <a:pPr>
              <a:defRPr/>
            </a:pPr>
            <a:endParaRPr lang="en-GB" dirty="0"/>
          </a:p>
        </p:txBody>
      </p:sp>
      <p:sp>
        <p:nvSpPr>
          <p:cNvPr id="36868"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spcBef>
                <a:spcPct val="0"/>
              </a:spcBef>
              <a:defRPr sz="1200" b="0">
                <a:effectLst/>
                <a:latin typeface="Arial" charset="0"/>
                <a:ea typeface="ＭＳ Ｐゴシック" pitchFamily="-64" charset="-128"/>
                <a:cs typeface="+mn-cs"/>
              </a:defRPr>
            </a:lvl1pPr>
          </a:lstStyle>
          <a:p>
            <a:pPr>
              <a:defRPr/>
            </a:pPr>
            <a:endParaRPr lang="en-GB" dirty="0"/>
          </a:p>
        </p:txBody>
      </p:sp>
      <p:sp>
        <p:nvSpPr>
          <p:cNvPr id="36869"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spcBef>
                <a:spcPct val="0"/>
              </a:spcBef>
              <a:defRPr sz="1200" b="0">
                <a:effectLst/>
                <a:latin typeface="Arial" charset="0"/>
                <a:ea typeface="ＭＳ Ｐゴシック" pitchFamily="-64" charset="-128"/>
                <a:cs typeface="+mn-cs"/>
              </a:defRPr>
            </a:lvl1pPr>
          </a:lstStyle>
          <a:p>
            <a:pPr>
              <a:defRPr/>
            </a:pPr>
            <a:fld id="{0E29257C-79A0-4DE6-89DC-2D8218FC1C76}" type="slidenum">
              <a:rPr lang="en-GB"/>
              <a:pPr>
                <a:defRPr/>
              </a:pPr>
              <a:t>‹nº›</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18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l">
              <a:spcBef>
                <a:spcPct val="50000"/>
              </a:spcBef>
              <a:defRPr sz="1200">
                <a:effectLst>
                  <a:outerShdw blurRad="38100" dist="38100" dir="2700000" algn="tl">
                    <a:srgbClr val="C0C0C0"/>
                  </a:outerShdw>
                </a:effectLst>
                <a:latin typeface="Arial" charset="0"/>
                <a:ea typeface="ＭＳ Ｐゴシック" pitchFamily="-64" charset="-128"/>
                <a:cs typeface="+mn-cs"/>
              </a:defRPr>
            </a:lvl1pPr>
          </a:lstStyle>
          <a:p>
            <a:pPr>
              <a:defRPr/>
            </a:pPr>
            <a:endParaRPr lang="fr-FR" dirty="0"/>
          </a:p>
        </p:txBody>
      </p:sp>
      <p:sp>
        <p:nvSpPr>
          <p:cNvPr id="88067" name="Rectangle 3"/>
          <p:cNvSpPr>
            <a:spLocks noGrp="1" noChangeArrowheads="1"/>
          </p:cNvSpPr>
          <p:nvPr>
            <p:ph type="dt" idx="1"/>
          </p:nvPr>
        </p:nvSpPr>
        <p:spPr bwMode="auto">
          <a:xfrm>
            <a:off x="3886200" y="0"/>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r">
              <a:spcBef>
                <a:spcPct val="50000"/>
              </a:spcBef>
              <a:defRPr sz="1200">
                <a:effectLst>
                  <a:outerShdw blurRad="38100" dist="38100" dir="2700000" algn="tl">
                    <a:srgbClr val="C0C0C0"/>
                  </a:outerShdw>
                </a:effectLst>
                <a:latin typeface="Arial" charset="0"/>
                <a:ea typeface="ＭＳ Ｐゴシック" pitchFamily="-64" charset="-128"/>
                <a:cs typeface="+mn-cs"/>
              </a:defRPr>
            </a:lvl1pPr>
          </a:lstStyle>
          <a:p>
            <a:pPr>
              <a:defRPr/>
            </a:pPr>
            <a:endParaRPr lang="fr-FR" dirty="0"/>
          </a:p>
        </p:txBody>
      </p:sp>
      <p:sp>
        <p:nvSpPr>
          <p:cNvPr id="21508" name="Rectangle 4"/>
          <p:cNvSpPr>
            <a:spLocks noGrp="1" noRot="1" noChangeAspect="1" noChangeArrowheads="1" noTextEdit="1"/>
          </p:cNvSpPr>
          <p:nvPr>
            <p:ph type="sldImg" idx="2"/>
          </p:nvPr>
        </p:nvSpPr>
        <p:spPr bwMode="auto">
          <a:xfrm>
            <a:off x="901700" y="762000"/>
            <a:ext cx="4978400" cy="3733800"/>
          </a:xfrm>
          <a:prstGeom prst="rect">
            <a:avLst/>
          </a:prstGeom>
          <a:noFill/>
          <a:ln w="9525">
            <a:solidFill>
              <a:srgbClr val="000000"/>
            </a:solidFill>
            <a:miter lim="800000"/>
            <a:headEnd/>
            <a:tailEnd/>
          </a:ln>
        </p:spPr>
      </p:sp>
      <p:sp>
        <p:nvSpPr>
          <p:cNvPr id="88069" name="Rectangle 5"/>
          <p:cNvSpPr>
            <a:spLocks noGrp="1" noChangeArrowheads="1"/>
          </p:cNvSpPr>
          <p:nvPr>
            <p:ph type="body" sz="quarter" idx="3"/>
          </p:nvPr>
        </p:nvSpPr>
        <p:spPr bwMode="auto">
          <a:xfrm>
            <a:off x="914400" y="4724400"/>
            <a:ext cx="4953000" cy="124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88070" name="Rectangle 6"/>
          <p:cNvSpPr>
            <a:spLocks noGrp="1" noChangeArrowheads="1"/>
          </p:cNvSpPr>
          <p:nvPr>
            <p:ph type="ftr" sz="quarter" idx="4"/>
          </p:nvPr>
        </p:nvSpPr>
        <p:spPr bwMode="auto">
          <a:xfrm>
            <a:off x="0" y="9628188"/>
            <a:ext cx="2971800" cy="2778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l">
              <a:spcBef>
                <a:spcPct val="50000"/>
              </a:spcBef>
              <a:defRPr sz="1200">
                <a:effectLst>
                  <a:outerShdw blurRad="38100" dist="38100" dir="2700000" algn="tl">
                    <a:srgbClr val="C0C0C0"/>
                  </a:outerShdw>
                </a:effectLst>
                <a:latin typeface="Arial" charset="0"/>
                <a:ea typeface="ＭＳ Ｐゴシック" pitchFamily="-64" charset="-128"/>
                <a:cs typeface="+mn-cs"/>
              </a:defRPr>
            </a:lvl1pPr>
          </a:lstStyle>
          <a:p>
            <a:pPr>
              <a:defRPr/>
            </a:pPr>
            <a:endParaRPr lang="fr-FR" dirty="0"/>
          </a:p>
        </p:txBody>
      </p:sp>
      <p:sp>
        <p:nvSpPr>
          <p:cNvPr id="88071" name="Rectangle 7"/>
          <p:cNvSpPr>
            <a:spLocks noGrp="1" noChangeArrowheads="1"/>
          </p:cNvSpPr>
          <p:nvPr>
            <p:ph type="sldNum" sz="quarter" idx="5"/>
          </p:nvPr>
        </p:nvSpPr>
        <p:spPr bwMode="auto">
          <a:xfrm>
            <a:off x="3886200" y="9628188"/>
            <a:ext cx="2895600" cy="2778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a:spcBef>
                <a:spcPct val="50000"/>
              </a:spcBef>
              <a:defRPr sz="1200">
                <a:effectLst>
                  <a:outerShdw blurRad="38100" dist="38100" dir="2700000" algn="tl">
                    <a:srgbClr val="C0C0C0"/>
                  </a:outerShdw>
                </a:effectLst>
                <a:latin typeface="Arial" charset="0"/>
                <a:ea typeface="ＭＳ Ｐゴシック" pitchFamily="-64" charset="-128"/>
                <a:cs typeface="+mn-cs"/>
              </a:defRPr>
            </a:lvl1pPr>
          </a:lstStyle>
          <a:p>
            <a:pPr>
              <a:defRPr/>
            </a:pPr>
            <a:fld id="{D1A70BC9-1C03-4F27-9CF6-E1F3F0E8CB63}" type="slidenum">
              <a:rPr lang="fr-FR"/>
              <a:pPr>
                <a:defRPr/>
              </a:pPr>
              <a:t>‹nº›</a:t>
            </a:fld>
            <a:endParaRPr lang="fr-F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6F3539A-27F9-4463-988A-716E13091EEF}" type="slidenum">
              <a:rPr lang="fr-FR"/>
              <a:pPr>
                <a:defRPr/>
              </a:pPr>
              <a:t>1</a:t>
            </a:fld>
            <a:endParaRPr lang="fr-FR" dirty="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10</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11</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12</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13</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14</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15</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16</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17</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18</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19</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A3298CF-0585-48E3-900F-76365655F339}" type="slidenum">
              <a:rPr lang="fr-FR"/>
              <a:pPr>
                <a:defRPr/>
              </a:pPr>
              <a:t>2</a:t>
            </a:fld>
            <a:endParaRPr lang="fr-FR" dirty="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914400" y="4724400"/>
            <a:ext cx="4953000" cy="277813"/>
          </a:xfrm>
          <a:noFill/>
          <a:ln/>
        </p:spPr>
        <p:txBody>
          <a:bodyPr/>
          <a:lstStyle/>
          <a:p>
            <a:pPr eaLnBrk="1" hangingPunct="1"/>
            <a:endParaRPr lang="fr-FR" baseline="0" dirty="0" smtClean="0">
              <a:latin typeface="Arial" pitchFamily="34"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20</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21</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22</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6F3539A-27F9-4463-988A-716E13091EEF}" type="slidenum">
              <a:rPr lang="fr-FR">
                <a:solidFill>
                  <a:prstClr val="black"/>
                </a:solidFill>
              </a:rPr>
              <a:pPr>
                <a:defRPr/>
              </a:pPr>
              <a:t>23</a:t>
            </a:fld>
            <a:endParaRPr lang="fr-FR" dirty="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9FFFD94-591F-429B-B18A-C7D1FA68D3C1}" type="slidenum">
              <a:rPr lang="fr-FR"/>
              <a:pPr>
                <a:defRPr/>
              </a:pPr>
              <a:t>3</a:t>
            </a:fld>
            <a:endParaRPr lang="fr-F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914400" y="4724400"/>
            <a:ext cx="4953000" cy="277813"/>
          </a:xfrm>
          <a:noFill/>
          <a:ln/>
        </p:spPr>
        <p:txBody>
          <a:bodyPr/>
          <a:lstStyle/>
          <a:p>
            <a:r>
              <a:rPr lang="en-US" sz="1200" dirty="0" smtClean="0">
                <a:latin typeface="Arial" pitchFamily="34" charset="0"/>
                <a:ea typeface="ＭＳ Ｐゴシック" pitchFamily="34" charset="-128"/>
              </a:rPr>
              <a:t>The </a:t>
            </a:r>
            <a:r>
              <a:rPr lang="en-US" sz="1200" b="1" dirty="0" smtClean="0">
                <a:latin typeface="Arial" pitchFamily="34" charset="0"/>
                <a:ea typeface="ＭＳ Ｐゴシック" pitchFamily="34" charset="-128"/>
              </a:rPr>
              <a:t>improvement notice to remedy </a:t>
            </a:r>
            <a:r>
              <a:rPr lang="en-US" sz="1200" dirty="0" smtClean="0">
                <a:latin typeface="Arial" pitchFamily="34" charset="0"/>
                <a:ea typeface="ＭＳ Ｐゴシック" pitchFamily="34" charset="-128"/>
              </a:rPr>
              <a:t> any fault regarding health and safety within a reasonable time limit. Fines can be imposed either if the notice is not obeyed by the employer either simultaneously with the improvement notice, according with the inspectors’ technical </a:t>
            </a:r>
            <a:r>
              <a:rPr lang="en-US" sz="1200" dirty="0" err="1" smtClean="0">
                <a:latin typeface="Arial" pitchFamily="34" charset="0"/>
                <a:ea typeface="ＭＳ Ｐゴシック" pitchFamily="34" charset="-128"/>
              </a:rPr>
              <a:t>judgement</a:t>
            </a:r>
            <a:r>
              <a:rPr lang="en-US" sz="1200" dirty="0" smtClean="0">
                <a:latin typeface="Arial" pitchFamily="34" charset="0"/>
                <a:ea typeface="ＭＳ Ｐゴシック" pitchFamily="34" charset="-128"/>
              </a:rPr>
              <a:t>. Inspectors tend to use this instrument as an alternative to the fine, except if they feel the improvement notice by itself is not enough for deterrence purposes or when the circumstances reveal the employer is not willing to comply voluntarily with the recommended measures. </a:t>
            </a:r>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The </a:t>
            </a:r>
            <a:r>
              <a:rPr lang="en-US" sz="1200" b="1" dirty="0" smtClean="0">
                <a:latin typeface="Arial" pitchFamily="34" charset="0"/>
                <a:ea typeface="ＭＳ Ｐゴシック" pitchFamily="34" charset="-128"/>
              </a:rPr>
              <a:t>written warning</a:t>
            </a:r>
            <a:r>
              <a:rPr lang="en-US" sz="1200" dirty="0" smtClean="0">
                <a:latin typeface="Arial" pitchFamily="34" charset="0"/>
                <a:ea typeface="ＭＳ Ｐゴシック" pitchFamily="34" charset="-128"/>
              </a:rPr>
              <a:t> so that a minor breach of the law is overcome within a reasonable time limit, whenever there is no serious and irreparable damage for the worker,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administration  or social security (generally for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law, not for health and safety at work). Failure to comply with the notice can determine the increase of the fine to apply. This is clear to the offender since he is warned, for it is stated on the form the inspector delivers him on the spot;</a:t>
            </a:r>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The </a:t>
            </a:r>
            <a:r>
              <a:rPr lang="en-US" sz="1200" b="1" dirty="0" smtClean="0">
                <a:latin typeface="Arial" pitchFamily="34" charset="0"/>
                <a:ea typeface="ＭＳ Ｐゴシック" pitchFamily="34" charset="-128"/>
              </a:rPr>
              <a:t>prohibition notice</a:t>
            </a:r>
            <a:r>
              <a:rPr lang="en-US" sz="1200" dirty="0" smtClean="0">
                <a:latin typeface="Arial" pitchFamily="34" charset="0"/>
                <a:ea typeface="ＭＳ Ｐゴシック" pitchFamily="34" charset="-128"/>
              </a:rPr>
              <a:t>, in the event of immediate or imminent danger for the safety or health of workers. Work cannot be resumed prior to the correction of deficiencies and the written authorization of the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inspector. Incompliance with the order is sanctioned as a disobedience crime, with imprisonment up to 2 years or judicial fine up to 240 days.</a:t>
            </a:r>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The </a:t>
            </a:r>
            <a:r>
              <a:rPr lang="en-US" sz="1200" b="1" dirty="0" smtClean="0">
                <a:latin typeface="Arial" pitchFamily="34" charset="0"/>
                <a:ea typeface="ＭＳ Ｐゴシック" pitchFamily="34" charset="-128"/>
              </a:rPr>
              <a:t>notice of infringement</a:t>
            </a:r>
            <a:r>
              <a:rPr lang="en-US" sz="1200" dirty="0" smtClean="0">
                <a:latin typeface="Arial" pitchFamily="34" charset="0"/>
                <a:ea typeface="ＭＳ Ｐゴシック" pitchFamily="34" charset="-128"/>
              </a:rPr>
              <a:t>, by which the administrative sanction procedure is initiated with the aim of imposing a fine and, in some cases, an additional sanction; </a:t>
            </a:r>
          </a:p>
          <a:p>
            <a:r>
              <a:rPr lang="en-US" sz="1200" dirty="0" smtClean="0">
                <a:latin typeface="Arial" pitchFamily="34" charset="0"/>
                <a:ea typeface="ＭＳ Ｐゴシック" pitchFamily="34" charset="-128"/>
              </a:rPr>
              <a:t>The notice of infringement is drawn up where the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inspector is personally aware, by direct verification of the facts or indirectly, through </a:t>
            </a:r>
            <a:r>
              <a:rPr lang="en-US" sz="1200" dirty="0" err="1" smtClean="0">
                <a:latin typeface="Arial" pitchFamily="34" charset="0"/>
                <a:ea typeface="ＭＳ Ｐゴシック" pitchFamily="34" charset="-128"/>
              </a:rPr>
              <a:t>analises</a:t>
            </a:r>
            <a:r>
              <a:rPr lang="en-US" sz="1200" dirty="0" smtClean="0">
                <a:latin typeface="Arial" pitchFamily="34" charset="0"/>
                <a:ea typeface="ＭＳ Ｐゴシック" pitchFamily="34" charset="-128"/>
              </a:rPr>
              <a:t> of  documents or other registries, that there has been an infringement of the regulations subject to the competence of the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inspectorate and punishable with a fine.</a:t>
            </a:r>
          </a:p>
          <a:p>
            <a:r>
              <a:rPr lang="en-US" sz="1200" dirty="0" smtClean="0">
                <a:latin typeface="Arial" pitchFamily="34" charset="0"/>
                <a:ea typeface="ＭＳ Ｐゴシック" pitchFamily="34" charset="-128"/>
              </a:rPr>
              <a:t> For offences that the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inspector cannot confirm personally, a report is drawn up on the basis of the available evidence, with identification of at least 2 witnesses. </a:t>
            </a:r>
            <a:endParaRPr lang="pt-PT" sz="1200" dirty="0" smtClean="0">
              <a:latin typeface="Arial" pitchFamily="34" charset="0"/>
              <a:ea typeface="ＭＳ Ｐゴシック" pitchFamily="34" charset="-128"/>
            </a:endParaRPr>
          </a:p>
          <a:p>
            <a:endParaRPr lang="fr-FR" sz="1200" smtClean="0">
              <a:latin typeface="Arial" pitchFamily="34" charset="0"/>
              <a:ea typeface="ＭＳ Ｐゴシック" pitchFamily="34" charset="-128"/>
            </a:endParaRPr>
          </a:p>
          <a:p>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The </a:t>
            </a:r>
            <a:r>
              <a:rPr lang="en-US" sz="1200" b="1" dirty="0" smtClean="0">
                <a:latin typeface="Arial" pitchFamily="34" charset="0"/>
                <a:ea typeface="ＭＳ Ｐゴシック" pitchFamily="34" charset="-128"/>
              </a:rPr>
              <a:t>report to the Public Prosecutor</a:t>
            </a:r>
            <a:r>
              <a:rPr lang="en-US" sz="1200" dirty="0" smtClean="0">
                <a:latin typeface="Arial" pitchFamily="34" charset="0"/>
                <a:ea typeface="ＭＳ Ｐゴシック" pitchFamily="34" charset="-128"/>
              </a:rPr>
              <a:t> in the Criminal Court, if the facts are classifiable as crime.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F451C0E-0013-4D6F-B05C-B3897E985AC3}" type="slidenum">
              <a:rPr lang="fr-FR"/>
              <a:pPr>
                <a:defRPr/>
              </a:pPr>
              <a:t>4</a:t>
            </a:fld>
            <a:endParaRPr lang="fr-F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914400" y="4724400"/>
            <a:ext cx="4953000" cy="277813"/>
          </a:xfrm>
          <a:noFill/>
          <a:ln/>
        </p:spPr>
        <p:txBody>
          <a:bodyPr/>
          <a:lstStyle/>
          <a:p>
            <a:r>
              <a:rPr lang="en-US" sz="1200" dirty="0" smtClean="0">
                <a:latin typeface="Arial" pitchFamily="34" charset="0"/>
                <a:ea typeface="ＭＳ Ｐゴシック" pitchFamily="34" charset="-128"/>
              </a:rPr>
              <a:t>Administrative offences are sanctioned with fines (</a:t>
            </a:r>
            <a:r>
              <a:rPr lang="en-US" sz="1200" dirty="0" err="1" smtClean="0">
                <a:latin typeface="Arial" pitchFamily="34" charset="0"/>
                <a:ea typeface="ＭＳ Ｐゴシック" pitchFamily="34" charset="-128"/>
              </a:rPr>
              <a:t>coimas</a:t>
            </a:r>
            <a:r>
              <a:rPr lang="en-US" sz="1200" dirty="0" smtClean="0">
                <a:latin typeface="Arial" pitchFamily="34" charset="0"/>
                <a:ea typeface="ＭＳ Ｐゴシック" pitchFamily="34" charset="-128"/>
              </a:rPr>
              <a:t>)  and additional sanctions. The values for the fines are obtained in a two stage operation: </a:t>
            </a:r>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 </a:t>
            </a:r>
            <a:endParaRPr lang="pt-PT" sz="1200" dirty="0" smtClean="0">
              <a:latin typeface="Arial" pitchFamily="34" charset="0"/>
              <a:ea typeface="ＭＳ Ｐゴシック" pitchFamily="34" charset="-128"/>
            </a:endParaRPr>
          </a:p>
          <a:p>
            <a:pPr>
              <a:buFontTx/>
              <a:buChar char="-"/>
            </a:pPr>
            <a:r>
              <a:rPr lang="en-US" sz="1200" dirty="0" smtClean="0">
                <a:latin typeface="Arial" pitchFamily="34" charset="0"/>
                <a:ea typeface="ＭＳ Ｐゴシック" pitchFamily="34" charset="-128"/>
              </a:rPr>
              <a:t>first, the law characterizes each infringement according with its seriousness. </a:t>
            </a:r>
          </a:p>
          <a:p>
            <a:pPr>
              <a:buFontTx/>
              <a:buChar char="-"/>
            </a:pPr>
            <a:r>
              <a:rPr lang="en-US" sz="1200" dirty="0" smtClean="0">
                <a:latin typeface="Arial" pitchFamily="34" charset="0"/>
                <a:ea typeface="ＭＳ Ｐゴシック" pitchFamily="34" charset="-128"/>
              </a:rPr>
              <a:t>There are 3 levels of seriousness: minor offences (usually formal obligations), serious and very serious offences.</a:t>
            </a:r>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Each minor, serious or very serious offence has a minimum and maximum ceiling fixed by law.</a:t>
            </a:r>
          </a:p>
          <a:p>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Within the fixed limits, the blame of the offender is considered as a relevant element. </a:t>
            </a:r>
          </a:p>
          <a:p>
            <a:endParaRPr lang="en-US"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When deciding on the specific fine for the case, administration has to contain on between minimum and maximum values. Other circumstances are then taken into account, such as the economic benefit the offender received by committing the offence.</a:t>
            </a:r>
          </a:p>
          <a:p>
            <a:r>
              <a:rPr lang="en-US" sz="1200" dirty="0" smtClean="0">
                <a:latin typeface="Arial" pitchFamily="34" charset="0"/>
                <a:ea typeface="ＭＳ Ｐゴシック" pitchFamily="34" charset="-128"/>
              </a:rPr>
              <a:t>For legal persons, the fine is fixed according with the previous year turnover and the degree of blame (neglect or intent).  Negligence involving the infringement of </a:t>
            </a:r>
            <a:r>
              <a:rPr lang="en-US" sz="1200" dirty="0" err="1" smtClean="0">
                <a:latin typeface="Arial" pitchFamily="34" charset="0"/>
                <a:ea typeface="ＭＳ Ｐゴシック" pitchFamily="34" charset="-128"/>
              </a:rPr>
              <a:t>labour</a:t>
            </a:r>
            <a:r>
              <a:rPr lang="en-US" sz="1200" dirty="0" smtClean="0">
                <a:latin typeface="Arial" pitchFamily="34" charset="0"/>
                <a:ea typeface="ＭＳ Ｐゴシック" pitchFamily="34" charset="-128"/>
              </a:rPr>
              <a:t> law is always punishable. </a:t>
            </a:r>
            <a:endParaRPr lang="pt-PT" sz="1200" dirty="0" smtClean="0">
              <a:latin typeface="Arial" pitchFamily="34" charset="0"/>
              <a:ea typeface="ＭＳ Ｐゴシック" pitchFamily="34" charset="-128"/>
            </a:endParaRPr>
          </a:p>
          <a:p>
            <a:r>
              <a:rPr lang="en-US" sz="1200" dirty="0" smtClean="0">
                <a:latin typeface="Arial" pitchFamily="34" charset="0"/>
                <a:ea typeface="ＭＳ Ｐゴシック" pitchFamily="34" charset="-128"/>
              </a:rPr>
              <a:t>In order to assure that fines are effective and dissuasive, allowing to keep face against inflation, the law created a fictional measure unit in which  the value of the fine is expressed: the UC or Procedural Unit of Account, set in one fourth of the Social Support Index, fixed each year by the Government.  The actual value of one UC is of € 102, 00.</a:t>
            </a:r>
            <a:endParaRPr lang="pt-PT" sz="1200" dirty="0" smtClean="0">
              <a:latin typeface="Arial" pitchFamily="34" charset="0"/>
              <a:ea typeface="ＭＳ Ｐゴシック" pitchFamily="34" charset="-128"/>
            </a:endParaRPr>
          </a:p>
          <a:p>
            <a:endParaRPr lang="pt-PT" sz="1200" dirty="0" smtClean="0">
              <a:latin typeface="Arial" pitchFamily="34" charset="0"/>
              <a:ea typeface="ＭＳ Ｐゴシック" pitchFamily="34" charset="-128"/>
            </a:endParaRPr>
          </a:p>
          <a:p>
            <a:endParaRPr lang="pt-PT" sz="1200" dirty="0" smtClean="0">
              <a:latin typeface="Arial" pitchFamily="34" charset="0"/>
              <a:ea typeface="ＭＳ Ｐゴシック" pitchFamily="34" charset="-128"/>
            </a:endParaRPr>
          </a:p>
          <a:p>
            <a:endParaRPr lang="fr-FR" sz="1200" dirty="0" smtClean="0">
              <a:latin typeface="Arial" pitchFamily="34" charset="0"/>
              <a:ea typeface="ＭＳ Ｐゴシック" pitchFamily="34" charset="-128"/>
            </a:endParaRPr>
          </a:p>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783F914-14AD-45A2-BB26-11FA27FA22AD}" type="slidenum">
              <a:rPr lang="fr-FR"/>
              <a:pPr>
                <a:defRPr/>
              </a:pPr>
              <a:t>5</a:t>
            </a:fld>
            <a:endParaRPr lang="fr-FR" dirty="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12BEF4F-D10E-4228-9DA7-56839C7A85A7}" type="slidenum">
              <a:rPr lang="fr-FR"/>
              <a:pPr>
                <a:defRPr/>
              </a:pPr>
              <a:t>6</a:t>
            </a:fld>
            <a:endParaRPr lang="fr-FR"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12BEF4F-D10E-4228-9DA7-56839C7A85A7}" type="slidenum">
              <a:rPr lang="fr-FR">
                <a:solidFill>
                  <a:prstClr val="black"/>
                </a:solidFill>
              </a:rPr>
              <a:pPr>
                <a:defRPr/>
              </a:pPr>
              <a:t>7</a:t>
            </a:fld>
            <a:endParaRPr lang="fr-FR" dirty="0">
              <a:solidFill>
                <a:prstClr val="black"/>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pPr>
                <a:defRPr/>
              </a:pPr>
              <a:t>8</a:t>
            </a:fld>
            <a:endParaRPr lang="fr-FR" dirty="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CEF5A4-6D6B-494F-8053-5A9077145031}" type="slidenum">
              <a:rPr lang="fr-FR">
                <a:solidFill>
                  <a:prstClr val="black"/>
                </a:solidFill>
              </a:rPr>
              <a:pPr>
                <a:defRPr/>
              </a:pPr>
              <a:t>9</a:t>
            </a:fld>
            <a:endParaRPr lang="fr-FR"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724400"/>
            <a:ext cx="4953000" cy="277813"/>
          </a:xfrm>
          <a:noFill/>
          <a:ln/>
        </p:spPr>
        <p:txBody>
          <a:bodyPr/>
          <a:lstStyle/>
          <a:p>
            <a:pPr eaLnBrk="1" hangingPunct="1"/>
            <a:endParaRPr lang="fr-FR" dirty="0"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p>
        </p:txBody>
      </p:sp>
      <p:sp>
        <p:nvSpPr>
          <p:cNvPr id="5" name="Rectangle 5"/>
          <p:cNvSpPr>
            <a:spLocks noGrp="1" noChangeArrowheads="1"/>
          </p:cNvSpPr>
          <p:nvPr>
            <p:ph type="ftr" sz="quarter" idx="11"/>
          </p:nvPr>
        </p:nvSpPr>
        <p:spPr/>
        <p:txBody>
          <a:bodyPr/>
          <a:lstStyle>
            <a:lvl1pPr>
              <a:defRPr/>
            </a:lvl1pPr>
          </a:lstStyle>
          <a:p>
            <a:pPr>
              <a:defRPr/>
            </a:pPr>
            <a:endParaRPr lang="de-DE" dirty="0"/>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pPr>
                <a:defRPr/>
              </a:pPr>
              <a:t>‹nº›</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pPr>
                <a:defRPr/>
              </a:pPr>
              <a:t>‹nº›</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pPr>
                <a:defRPr/>
              </a:pPr>
              <a:t>‹nº›</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pPr>
                <a:defRPr/>
              </a:pPr>
              <a:t>‹nº›</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pPr>
                <a:defRPr/>
              </a:pPr>
              <a:t>‹nº›</a:t>
            </a:fld>
            <a:endParaRPr lang="fr-F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pPr>
                <a:defRPr/>
              </a:pPr>
              <a:t>‹nº›</a:t>
            </a:fld>
            <a:endParaRPr lang="fr-F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pPr>
                <a:defRPr/>
              </a:pPr>
              <a:t>‹nº›</a:t>
            </a:fld>
            <a:endParaRPr lang="fr-F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pPr>
                <a:defRPr/>
              </a:pPr>
              <a:t>‹nº›</a:t>
            </a:fld>
            <a:endParaRPr lang="fr-FR"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pPr>
                <a:defRPr/>
              </a:pPr>
              <a:t>‹nº›</a:t>
            </a:fld>
            <a:endParaRPr lang="fr-FR"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685800" y="2286000"/>
            <a:ext cx="7772400" cy="1143000"/>
          </a:xfrm>
        </p:spPr>
        <p:txBody>
          <a:bodyPr anchor="ctr"/>
          <a:lstStyle>
            <a:lvl1pPr>
              <a:defRPr/>
            </a:lvl1pPr>
          </a:lstStyle>
          <a:p>
            <a:r>
              <a:rPr lang="de-DE"/>
              <a:t>Cliquez et modifiez le titre</a:t>
            </a:r>
          </a:p>
        </p:txBody>
      </p:sp>
      <p:sp>
        <p:nvSpPr>
          <p:cNvPr id="93187" name="Rectangle 3"/>
          <p:cNvSpPr>
            <a:spLocks noGrp="1" noChangeArrowheads="1"/>
          </p:cNvSpPr>
          <p:nvPr>
            <p:ph type="subTitle" idx="1"/>
          </p:nvPr>
        </p:nvSpPr>
        <p:spPr>
          <a:xfrm>
            <a:off x="1371600" y="3886200"/>
            <a:ext cx="6400800" cy="1752600"/>
          </a:xfrm>
        </p:spPr>
        <p:txBody>
          <a:bodyPr/>
          <a:lstStyle>
            <a:lvl1pPr marL="0" indent="0" algn="ctr">
              <a:buFont typeface="Times" pitchFamily="-96" charset="0"/>
              <a:buNone/>
              <a:defRPr/>
            </a:lvl1pPr>
          </a:lstStyle>
          <a:p>
            <a:r>
              <a:rPr lang="de-DE"/>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de-DE" dirty="0">
              <a:solidFill>
                <a:srgbClr val="333399"/>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de-DE" dirty="0">
              <a:solidFill>
                <a:srgbClr val="333399"/>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DFB3B0-2CE2-452F-93E5-225AA82E767F}" type="slidenum">
              <a:rPr lang="de-DE">
                <a:solidFill>
                  <a:srgbClr val="333399"/>
                </a:solidFill>
              </a:rPr>
              <a:pPr>
                <a:defRPr/>
              </a:pPr>
              <a:t>‹nº›</a:t>
            </a:fld>
            <a:endParaRPr lang="de-DE" dirty="0">
              <a:solidFill>
                <a:srgbClr val="333399"/>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4E4FAB-586C-4326-B20B-4045867E019F}"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pPr>
                <a:defRPr/>
              </a:pPr>
              <a:t>‹nº›</a:t>
            </a:fld>
            <a:endParaRPr lang="fr-FR"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910692-E73A-46D7-B82F-B8AFFF1DF47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526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084D6C-D3FA-48D3-973E-572195210860}"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A4E698-368A-4E5E-96AD-AE486020B06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838BE-95CD-418B-AD20-5512195CE3E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0155A5-4378-48E5-A256-37977ABECBDD}"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EDA8DC-E95D-4160-9952-995467F702A8}"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54EB7-6221-496E-8975-C69D7B5B918A}"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solidFill>
                <a:srgbClr val="333399"/>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solidFill>
                <a:srgbClr val="333399"/>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D79026-A5A1-4E3B-B12C-5935C8053979}" type="slidenum">
              <a:rPr lang="fr-FR">
                <a:solidFill>
                  <a:srgbClr val="333399"/>
                </a:solidFill>
              </a:rPr>
              <a:pPr>
                <a:defRPr/>
              </a:pPr>
              <a:t>‹nº›</a:t>
            </a:fld>
            <a:endParaRPr lang="fr-FR" dirty="0">
              <a:solidFill>
                <a:srgbClr val="333399"/>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7" name="Rectangle 6"/>
          <p:cNvSpPr>
            <a:spLocks noGrp="1" noChangeArrowheads="1"/>
          </p:cNvSpPr>
          <p:nvPr>
            <p:ph type="sldNum" sz="quarter" idx="12"/>
          </p:nvPr>
        </p:nvSpPr>
        <p:spPr>
          <a:ln/>
        </p:spPr>
        <p:txBody>
          <a:bodyPr/>
          <a:lstStyle>
            <a:lvl1pPr>
              <a:defRPr/>
            </a:lvl1pPr>
          </a:lstStyle>
          <a:p>
            <a:pPr>
              <a:defRPr/>
            </a:pPr>
            <a:fld id="{41D34E97-521B-4285-B88C-4F1EBB86DF22}" type="slidenum">
              <a:rPr lang="fr-FR"/>
              <a:pPr>
                <a:defRPr/>
              </a:pPr>
              <a:t>‹nº›</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pPr>
                <a:defRPr/>
              </a:pPr>
              <a:t>‹nº›</a:t>
            </a:fld>
            <a:endParaRPr lang="fr-FR" dirty="0"/>
          </a:p>
        </p:txBody>
      </p:sp>
    </p:spTree>
  </p:cSld>
  <p:clrMap bg1="lt1" tx1="dk1" bg2="lt2" tx2="dk2" accent1="accent1" accent2="accent2" accent3="accent3" accent4="accent4" accent5="accent5" accent6="accent6" hlink="hlink" folHlink="folHlink"/>
  <p:sldLayoutIdLst>
    <p:sldLayoutId id="2147483686"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b" anchorCtr="0" compatLnSpc="1">
            <a:prstTxWarp prst="textNoShape">
              <a:avLst/>
            </a:prstTxWarp>
          </a:bodyPr>
          <a:lstStyle/>
          <a:p>
            <a:pPr lvl="0"/>
            <a:r>
              <a:rPr lang="fr-FR" smtClean="0"/>
              <a:t>Cliquez et modifiez le titre</a:t>
            </a:r>
          </a:p>
        </p:txBody>
      </p:sp>
      <p:sp>
        <p:nvSpPr>
          <p:cNvPr id="92163" name="Rectangle 3"/>
          <p:cNvSpPr>
            <a:spLocks noGrp="1" noChangeArrowheads="1"/>
          </p:cNvSpPr>
          <p:nvPr>
            <p:ph type="body" idx="1"/>
          </p:nvPr>
        </p:nvSpPr>
        <p:spPr bwMode="auto">
          <a:xfrm>
            <a:off x="685800" y="1752600"/>
            <a:ext cx="7772400" cy="43434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921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b="0">
                <a:effectLst/>
                <a:latin typeface="Arial" charset="0"/>
                <a:ea typeface="+mn-ea"/>
                <a:cs typeface="+mn-cs"/>
              </a:defRPr>
            </a:lvl1pPr>
          </a:lstStyle>
          <a:p>
            <a:pPr>
              <a:defRPr/>
            </a:pPr>
            <a:endParaRPr lang="fr-FR" dirty="0">
              <a:solidFill>
                <a:srgbClr val="333399"/>
              </a:solidFill>
            </a:endParaRPr>
          </a:p>
        </p:txBody>
      </p:sp>
      <p:sp>
        <p:nvSpPr>
          <p:cNvPr id="921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algn="ctr" rotWithShape="0">
              <a:srgbClr val="FFFFFF">
                <a:alpha val="75000"/>
              </a:srgbClr>
            </a:outerShdw>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b="0">
                <a:effectLst/>
                <a:latin typeface="Arial" charset="0"/>
                <a:ea typeface="+mn-ea"/>
                <a:cs typeface="+mn-cs"/>
              </a:defRPr>
            </a:lvl1pPr>
          </a:lstStyle>
          <a:p>
            <a:pPr>
              <a:defRPr/>
            </a:pPr>
            <a:fld id="{8A34C151-AD25-4225-B2FC-1DE3443B7E98}" type="slidenum">
              <a:rPr lang="fr-FR">
                <a:solidFill>
                  <a:srgbClr val="333399"/>
                </a:solidFill>
              </a:rPr>
              <a:pPr>
                <a:defRPr/>
              </a:pPr>
              <a:t>‹nº›</a:t>
            </a:fld>
            <a:endParaRPr lang="fr-FR" dirty="0">
              <a:solidFill>
                <a:srgbClr val="333399"/>
              </a:solidFill>
            </a:endParaRP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sldNum="0" hdr="0"/>
  <p:txStyles>
    <p:titleStyle>
      <a:lvl1pPr algn="ctr" rtl="0" eaLnBrk="0" fontAlgn="base" hangingPunct="0">
        <a:spcBef>
          <a:spcPct val="0"/>
        </a:spcBef>
        <a:spcAft>
          <a:spcPct val="0"/>
        </a:spcAft>
        <a:defRPr sz="4400" i="1">
          <a:solidFill>
            <a:schemeClr val="tx2"/>
          </a:solidFill>
          <a:latin typeface="+mj-lt"/>
          <a:ea typeface="+mj-ea"/>
          <a:cs typeface="Osaka"/>
        </a:defRPr>
      </a:lvl1pPr>
      <a:lvl2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2pPr>
      <a:lvl3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3pPr>
      <a:lvl4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4pPr>
      <a:lvl5pPr algn="ctr" rtl="0" eaLnBrk="0" fontAlgn="base" hangingPunct="0">
        <a:spcBef>
          <a:spcPct val="0"/>
        </a:spcBef>
        <a:spcAft>
          <a:spcPct val="0"/>
        </a:spcAft>
        <a:defRPr sz="4400" i="1">
          <a:solidFill>
            <a:schemeClr val="tx2"/>
          </a:solidFill>
          <a:latin typeface="Impact" pitchFamily="-116" charset="0"/>
          <a:ea typeface="Osaka" pitchFamily="-116" charset="-128"/>
          <a:cs typeface="Osaka"/>
        </a:defRPr>
      </a:lvl5pPr>
      <a:lvl6pPr marL="457200" algn="ctr" rtl="0" fontAlgn="base">
        <a:spcBef>
          <a:spcPct val="0"/>
        </a:spcBef>
        <a:spcAft>
          <a:spcPct val="0"/>
        </a:spcAft>
        <a:defRPr sz="4400" i="1">
          <a:solidFill>
            <a:schemeClr val="tx2"/>
          </a:solidFill>
          <a:latin typeface="Impact" pitchFamily="-116" charset="0"/>
          <a:ea typeface="Osaka" pitchFamily="-116" charset="-128"/>
        </a:defRPr>
      </a:lvl6pPr>
      <a:lvl7pPr marL="914400" algn="ctr" rtl="0" fontAlgn="base">
        <a:spcBef>
          <a:spcPct val="0"/>
        </a:spcBef>
        <a:spcAft>
          <a:spcPct val="0"/>
        </a:spcAft>
        <a:defRPr sz="4400" i="1">
          <a:solidFill>
            <a:schemeClr val="tx2"/>
          </a:solidFill>
          <a:latin typeface="Impact" pitchFamily="-116" charset="0"/>
          <a:ea typeface="Osaka" pitchFamily="-116" charset="-128"/>
        </a:defRPr>
      </a:lvl7pPr>
      <a:lvl8pPr marL="1371600" algn="ctr" rtl="0" fontAlgn="base">
        <a:spcBef>
          <a:spcPct val="0"/>
        </a:spcBef>
        <a:spcAft>
          <a:spcPct val="0"/>
        </a:spcAft>
        <a:defRPr sz="4400" i="1">
          <a:solidFill>
            <a:schemeClr val="tx2"/>
          </a:solidFill>
          <a:latin typeface="Impact" pitchFamily="-116" charset="0"/>
          <a:ea typeface="Osaka" pitchFamily="-116" charset="-128"/>
        </a:defRPr>
      </a:lvl8pPr>
      <a:lvl9pPr marL="1828800" algn="ctr" rtl="0" fontAlgn="base">
        <a:spcBef>
          <a:spcPct val="0"/>
        </a:spcBef>
        <a:spcAft>
          <a:spcPct val="0"/>
        </a:spcAft>
        <a:defRPr sz="4400" i="1">
          <a:solidFill>
            <a:schemeClr val="tx2"/>
          </a:solidFill>
          <a:latin typeface="Impact" pitchFamily="-116" charset="0"/>
          <a:ea typeface="Osaka" pitchFamily="-116" charset="-128"/>
        </a:defRPr>
      </a:lvl9pPr>
    </p:titleStyle>
    <p:bodyStyle>
      <a:lvl1pPr marL="342900" indent="-342900" algn="l" rtl="0" eaLnBrk="0" fontAlgn="base" hangingPunct="0">
        <a:spcBef>
          <a:spcPct val="20000"/>
        </a:spcBef>
        <a:spcAft>
          <a:spcPct val="0"/>
        </a:spcAft>
        <a:buFont typeface="Times" pitchFamily="18" charset="0"/>
        <a:buChar char="•"/>
        <a:defRPr sz="3200">
          <a:solidFill>
            <a:schemeClr val="tx1"/>
          </a:solidFill>
          <a:latin typeface="+mn-lt"/>
          <a:ea typeface="+mn-ea"/>
          <a:cs typeface="Osaka"/>
        </a:defRPr>
      </a:lvl1pPr>
      <a:lvl2pPr marL="742950" indent="-285750" algn="l" rtl="0" eaLnBrk="0" fontAlgn="base" hangingPunct="0">
        <a:spcBef>
          <a:spcPct val="20000"/>
        </a:spcBef>
        <a:spcAft>
          <a:spcPct val="0"/>
        </a:spcAft>
        <a:buFont typeface="Times" pitchFamily="18" charset="0"/>
        <a:buChar char="•"/>
        <a:defRPr sz="2800">
          <a:solidFill>
            <a:schemeClr val="tx1"/>
          </a:solidFill>
          <a:latin typeface="+mn-lt"/>
          <a:ea typeface="+mn-ea"/>
          <a:cs typeface="Osaka"/>
        </a:defRPr>
      </a:lvl2pPr>
      <a:lvl3pPr marL="11430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Osaka"/>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ea typeface="+mn-ea"/>
          <a:cs typeface="Osaka"/>
        </a:defRPr>
      </a:lvl5pPr>
      <a:lvl6pPr marL="2514600" indent="-228600" algn="l" rtl="0" fontAlgn="base">
        <a:spcBef>
          <a:spcPct val="20000"/>
        </a:spcBef>
        <a:spcAft>
          <a:spcPct val="0"/>
        </a:spcAft>
        <a:buFont typeface="Times" pitchFamily="-96"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96"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96"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96"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4" name="Text Box 12"/>
          <p:cNvSpPr txBox="1">
            <a:spLocks noChangeArrowheads="1"/>
          </p:cNvSpPr>
          <p:nvPr/>
        </p:nvSpPr>
        <p:spPr bwMode="auto">
          <a:xfrm>
            <a:off x="1295400" y="1066800"/>
            <a:ext cx="7162800" cy="366713"/>
          </a:xfrm>
          <a:prstGeom prst="rect">
            <a:avLst/>
          </a:prstGeom>
          <a:noFill/>
          <a:ln w="9525">
            <a:noFill/>
            <a:miter lim="800000"/>
            <a:headEnd/>
            <a:tailEnd/>
          </a:ln>
        </p:spPr>
        <p:txBody>
          <a:bodyPr>
            <a:spAutoFit/>
          </a:bodyPr>
          <a:lstStyle/>
          <a:p>
            <a:pPr>
              <a:spcBef>
                <a:spcPct val="50000"/>
              </a:spcBef>
            </a:pPr>
            <a:endParaRPr lang="en-GB" sz="1800" b="0" dirty="0"/>
          </a:p>
        </p:txBody>
      </p:sp>
      <p:sp>
        <p:nvSpPr>
          <p:cNvPr id="3075" name="Text Box 13"/>
          <p:cNvSpPr txBox="1">
            <a:spLocks noChangeArrowheads="1"/>
          </p:cNvSpPr>
          <p:nvPr/>
        </p:nvSpPr>
        <p:spPr bwMode="auto">
          <a:xfrm>
            <a:off x="2071688" y="1857375"/>
            <a:ext cx="6929437" cy="1754326"/>
          </a:xfrm>
          <a:prstGeom prst="rect">
            <a:avLst/>
          </a:prstGeom>
          <a:noFill/>
          <a:ln w="9525">
            <a:noFill/>
            <a:miter lim="800000"/>
            <a:headEnd/>
            <a:tailEnd/>
          </a:ln>
        </p:spPr>
        <p:txBody>
          <a:bodyPr>
            <a:spAutoFit/>
          </a:bodyPr>
          <a:lstStyle/>
          <a:p>
            <a:pPr algn="ctr">
              <a:spcBef>
                <a:spcPct val="50000"/>
              </a:spcBef>
            </a:pPr>
            <a:r>
              <a:rPr lang="en-US" sz="3600" dirty="0" smtClean="0">
                <a:solidFill>
                  <a:schemeClr val="bg1"/>
                </a:solidFill>
              </a:rPr>
              <a:t>Strengthening cooperation between labour inspection </a:t>
            </a:r>
            <a:r>
              <a:rPr lang="en-US" sz="3600" dirty="0">
                <a:solidFill>
                  <a:schemeClr val="bg1"/>
                </a:solidFill>
              </a:rPr>
              <a:t>and the </a:t>
            </a:r>
            <a:r>
              <a:rPr lang="en-US" sz="3600" dirty="0" smtClean="0">
                <a:solidFill>
                  <a:schemeClr val="bg1"/>
                </a:solidFill>
              </a:rPr>
              <a:t>judiciary</a:t>
            </a:r>
            <a:endParaRPr lang="en-GB" dirty="0">
              <a:solidFill>
                <a:schemeClr val="bg1"/>
              </a:solidFill>
            </a:endParaRPr>
          </a:p>
        </p:txBody>
      </p:sp>
      <p:sp>
        <p:nvSpPr>
          <p:cNvPr id="3076" name="Rectangle 5"/>
          <p:cNvSpPr>
            <a:spLocks noChangeArrowheads="1"/>
          </p:cNvSpPr>
          <p:nvPr/>
        </p:nvSpPr>
        <p:spPr bwMode="auto">
          <a:xfrm>
            <a:off x="0" y="4214813"/>
            <a:ext cx="9144000" cy="1631216"/>
          </a:xfrm>
          <a:prstGeom prst="rect">
            <a:avLst/>
          </a:prstGeom>
          <a:noFill/>
          <a:ln w="9525">
            <a:noFill/>
            <a:miter lim="800000"/>
            <a:headEnd/>
            <a:tailEnd/>
          </a:ln>
        </p:spPr>
        <p:txBody>
          <a:bodyPr>
            <a:spAutoFit/>
          </a:bodyPr>
          <a:lstStyle/>
          <a:p>
            <a:pPr algn="ctr"/>
            <a:r>
              <a:rPr lang="en-GB" dirty="0" smtClean="0">
                <a:solidFill>
                  <a:schemeClr val="bg1"/>
                </a:solidFill>
              </a:rPr>
              <a:t>VENICE </a:t>
            </a:r>
          </a:p>
          <a:p>
            <a:pPr algn="ctr"/>
            <a:r>
              <a:rPr lang="en-GB" dirty="0" smtClean="0">
                <a:solidFill>
                  <a:schemeClr val="bg1"/>
                </a:solidFill>
              </a:rPr>
              <a:t>29-30 September 2011</a:t>
            </a:r>
          </a:p>
          <a:p>
            <a:pPr algn="ctr"/>
            <a:endParaRPr lang="en-GB" dirty="0" smtClean="0">
              <a:solidFill>
                <a:schemeClr val="bg1"/>
              </a:solidFill>
            </a:endParaRPr>
          </a:p>
          <a:p>
            <a:pPr algn="ctr"/>
            <a:r>
              <a:rPr lang="en-GB" dirty="0" smtClean="0">
                <a:solidFill>
                  <a:schemeClr val="bg1"/>
                </a:solidFill>
              </a:rPr>
              <a:t>Paulo Morgado de </a:t>
            </a:r>
            <a:r>
              <a:rPr lang="en-GB" dirty="0" err="1" smtClean="0">
                <a:solidFill>
                  <a:schemeClr val="bg1"/>
                </a:solidFill>
              </a:rPr>
              <a:t>Carvalho</a:t>
            </a:r>
            <a:endParaRPr lang="en-GB" sz="4400" dirty="0">
              <a:solidFill>
                <a:schemeClr val="bg1"/>
              </a:solidFill>
            </a:endParaRPr>
          </a:p>
          <a:p>
            <a:pPr algn="ctr"/>
            <a:r>
              <a:rPr lang="en-GB" b="0" dirty="0" smtClean="0">
                <a:solidFill>
                  <a:schemeClr val="bg1"/>
                </a:solidFill>
              </a:rPr>
              <a:t>Portugal</a:t>
            </a:r>
            <a:endParaRPr lang="en-GB" b="0" dirty="0">
              <a:solidFill>
                <a:schemeClr val="bg1"/>
              </a:solidFill>
            </a:endParaRPr>
          </a:p>
        </p:txBody>
      </p:sp>
      <p:sp>
        <p:nvSpPr>
          <p:cNvPr id="3077" name="Rectangle 4"/>
          <p:cNvSpPr>
            <a:spLocks noChangeArrowheads="1"/>
          </p:cNvSpPr>
          <p:nvPr/>
        </p:nvSpPr>
        <p:spPr bwMode="auto">
          <a:xfrm>
            <a:off x="3753502" y="6498595"/>
            <a:ext cx="1636987" cy="261610"/>
          </a:xfrm>
          <a:prstGeom prst="rect">
            <a:avLst/>
          </a:prstGeom>
          <a:noFill/>
          <a:ln w="9525">
            <a:noFill/>
            <a:miter lim="800000"/>
            <a:headEnd/>
            <a:tailEnd/>
          </a:ln>
        </p:spPr>
        <p:txBody>
          <a:bodyPr wrap="none" anchor="ctr">
            <a:spAutoFit/>
          </a:bodyPr>
          <a:lstStyle/>
          <a:p>
            <a:pPr algn="ctr" eaLnBrk="0" hangingPunct="0">
              <a:spcBef>
                <a:spcPct val="50000"/>
              </a:spcBef>
            </a:pPr>
            <a:r>
              <a:rPr lang="es-ES" altLang="ja-JP" sz="1100" dirty="0" smtClean="0">
                <a:solidFill>
                  <a:srgbClr val="FFFFFF"/>
                </a:solidFill>
                <a:cs typeface="Times New Roman" pitchFamily="18" charset="0"/>
              </a:rPr>
              <a:t>www.ilo.org/labadmin</a:t>
            </a:r>
            <a:endParaRPr lang="es-ES" altLang="ja-JP" dirty="0">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954107"/>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role of the prosecutor in the administrative procedure</a:t>
            </a:r>
            <a:endParaRPr lang="en-GB" sz="2800" dirty="0">
              <a:solidFill>
                <a:srgbClr val="FFFFFF"/>
              </a:solidFill>
            </a:endParaRPr>
          </a:p>
        </p:txBody>
      </p:sp>
      <p:sp>
        <p:nvSpPr>
          <p:cNvPr id="78857" name="Text Box 9"/>
          <p:cNvSpPr txBox="1">
            <a:spLocks noChangeArrowheads="1"/>
          </p:cNvSpPr>
          <p:nvPr/>
        </p:nvSpPr>
        <p:spPr bwMode="auto">
          <a:xfrm>
            <a:off x="571500" y="1844824"/>
            <a:ext cx="8001000" cy="5037663"/>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400" b="0" dirty="0" smtClean="0">
                <a:solidFill>
                  <a:srgbClr val="333399">
                    <a:lumMod val="75000"/>
                  </a:srgbClr>
                </a:solidFill>
                <a:latin typeface="Arial" charset="0"/>
                <a:ea typeface="ＭＳ Ｐゴシック" pitchFamily="-64" charset="-128"/>
              </a:rPr>
              <a:t>The prosecutor can appeal to the high court if there is an acquittal or if the judge changes the conviction </a:t>
            </a:r>
          </a:p>
          <a:p>
            <a:pPr marL="457200" indent="-457200" algn="just">
              <a:spcBef>
                <a:spcPct val="50000"/>
              </a:spcBef>
              <a:buFont typeface="Wingdings" pitchFamily="2" charset="2"/>
              <a:buChar char="Ø"/>
              <a:defRPr/>
            </a:pPr>
            <a:endParaRPr lang="en-GB" sz="24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400" b="0" dirty="0" smtClean="0">
                <a:solidFill>
                  <a:srgbClr val="333399">
                    <a:lumMod val="75000"/>
                  </a:srgbClr>
                </a:solidFill>
                <a:latin typeface="Arial" charset="0"/>
                <a:ea typeface="ＭＳ Ｐゴシック" pitchFamily="-64" charset="-128"/>
              </a:rPr>
              <a:t>If he decides to appeal he has to ask the cooperation of labour inspection to help him with the preparation of the appeal</a:t>
            </a:r>
          </a:p>
          <a:p>
            <a:pPr marL="457200" indent="-457200" algn="just">
              <a:spcBef>
                <a:spcPct val="50000"/>
              </a:spcBef>
              <a:buFont typeface="Wingdings" pitchFamily="2" charset="2"/>
              <a:buChar char="Ø"/>
              <a:defRPr/>
            </a:pPr>
            <a:endParaRPr lang="en-GB" sz="24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400" b="0" dirty="0" smtClean="0">
                <a:solidFill>
                  <a:srgbClr val="333399">
                    <a:lumMod val="75000"/>
                  </a:srgbClr>
                </a:solidFill>
                <a:latin typeface="Arial" charset="0"/>
                <a:ea typeface="ＭＳ Ｐゴシック" pitchFamily="-64" charset="-128"/>
              </a:rPr>
              <a:t>If he does not want to appeal - labour inspection cannot do anything even if considers that the prosecutor should do it, because of the autonomy of the prosecutor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 calcmode="lin" valueType="num">
                                      <p:cBhvr additive="base">
                                        <p:cTn id="13"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4" end="4"/>
                                            </p:txEl>
                                          </p:spTgt>
                                        </p:tgtEl>
                                        <p:attrNameLst>
                                          <p:attrName>style.visibility</p:attrName>
                                        </p:attrNameLst>
                                      </p:cBhvr>
                                      <p:to>
                                        <p:strVal val="visible"/>
                                      </p:to>
                                    </p:set>
                                    <p:anim calcmode="lin" valueType="num">
                                      <p:cBhvr additive="base">
                                        <p:cTn id="19"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role of the labour inspection at  court</a:t>
            </a:r>
          </a:p>
        </p:txBody>
      </p:sp>
      <p:sp>
        <p:nvSpPr>
          <p:cNvPr id="78857" name="Text Box 9"/>
          <p:cNvSpPr txBox="1">
            <a:spLocks noChangeArrowheads="1"/>
          </p:cNvSpPr>
          <p:nvPr/>
        </p:nvSpPr>
        <p:spPr bwMode="auto">
          <a:xfrm>
            <a:off x="571500" y="1844824"/>
            <a:ext cx="8001000" cy="3647152"/>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Labour inspection does not have an active role in trial:</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appears as witness or expert in some cases, namely in what concerns health and safety issues</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Cooperates with the prosecutor in the preparation of the appeal to the high court, but cannot appeal itself</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Provides information about goods of the employer or if he continues his activity, namely when he does not comply the decision and does not pay the fine or the wages (when he did not pay the wages of the workers)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8857">
                                            <p:txEl>
                                              <p:pRg st="1" end="1"/>
                                            </p:txEl>
                                          </p:spTgt>
                                        </p:tgtEl>
                                        <p:attrNameLst>
                                          <p:attrName>style.visibility</p:attrName>
                                        </p:attrNameLst>
                                      </p:cBhvr>
                                      <p:to>
                                        <p:strVal val="visible"/>
                                      </p:to>
                                    </p:set>
                                    <p:anim calcmode="lin" valueType="num">
                                      <p:cBhvr additive="base">
                                        <p:cTn id="11"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7885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8857">
                                            <p:txEl>
                                              <p:pRg st="2" end="2"/>
                                            </p:txEl>
                                          </p:spTgt>
                                        </p:tgtEl>
                                        <p:attrNameLst>
                                          <p:attrName>style.visibility</p:attrName>
                                        </p:attrNameLst>
                                      </p:cBhvr>
                                      <p:to>
                                        <p:strVal val="visible"/>
                                      </p:to>
                                    </p:set>
                                    <p:anim calcmode="lin" valueType="num">
                                      <p:cBhvr additive="base">
                                        <p:cTn id="15"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8857">
                                            <p:txEl>
                                              <p:pRg st="3" end="3"/>
                                            </p:txEl>
                                          </p:spTgt>
                                        </p:tgtEl>
                                        <p:attrNameLst>
                                          <p:attrName>style.visibility</p:attrName>
                                        </p:attrNameLst>
                                      </p:cBhvr>
                                      <p:to>
                                        <p:strVal val="visible"/>
                                      </p:to>
                                    </p:set>
                                    <p:anim calcmode="lin" valueType="num">
                                      <p:cBhvr additive="base">
                                        <p:cTn id="19"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role of labour inspection </a:t>
            </a:r>
          </a:p>
        </p:txBody>
      </p:sp>
      <p:sp>
        <p:nvSpPr>
          <p:cNvPr id="78857" name="Text Box 9"/>
          <p:cNvSpPr txBox="1">
            <a:spLocks noChangeArrowheads="1"/>
          </p:cNvSpPr>
          <p:nvPr/>
        </p:nvSpPr>
        <p:spPr bwMode="auto">
          <a:xfrm>
            <a:off x="571500" y="1844824"/>
            <a:ext cx="8001000" cy="6186309"/>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But if the employer does not fulfil an inspection order LI cannot promote an enforceable judgement</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However in some cases if the labour inspector notifies the employer to present him documents or registers or if he destroy or hide documents that are important to the labour procedure he commits a crime punished with 2 years of imprisonment </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Also, when a labour inspector faces a situation of immediate or imminent danger for the safety and health of workers he can give an order to stop and suspend the work  the employer was doing until the correction of the situation</a:t>
            </a:r>
          </a:p>
          <a:p>
            <a:pPr marL="914400" lvl="1"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914400" lvl="1"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914400" lvl="1"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1" end="1"/>
                                            </p:txEl>
                                          </p:spTgt>
                                        </p:tgtEl>
                                        <p:attrNameLst>
                                          <p:attrName>style.visibility</p:attrName>
                                        </p:attrNameLst>
                                      </p:cBhvr>
                                      <p:to>
                                        <p:strVal val="visible"/>
                                      </p:to>
                                    </p:set>
                                    <p:anim calcmode="lin" valueType="num">
                                      <p:cBhvr additive="base">
                                        <p:cTn id="7"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 calcmode="lin" valueType="num">
                                      <p:cBhvr additive="base">
                                        <p:cTn id="13"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3" end="3"/>
                                            </p:txEl>
                                          </p:spTgt>
                                        </p:tgtEl>
                                        <p:attrNameLst>
                                          <p:attrName>style.visibility</p:attrName>
                                        </p:attrNameLst>
                                      </p:cBhvr>
                                      <p:to>
                                        <p:strVal val="visible"/>
                                      </p:to>
                                    </p:set>
                                    <p:anim calcmode="lin" valueType="num">
                                      <p:cBhvr additive="base">
                                        <p:cTn id="19"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role of the judge in the procedure</a:t>
            </a:r>
            <a:endParaRPr lang="en-GB" sz="2800" dirty="0">
              <a:solidFill>
                <a:srgbClr val="FFFFFF"/>
              </a:solidFill>
            </a:endParaRPr>
          </a:p>
        </p:txBody>
      </p:sp>
      <p:sp>
        <p:nvSpPr>
          <p:cNvPr id="78857" name="Text Box 9"/>
          <p:cNvSpPr txBox="1">
            <a:spLocks noChangeArrowheads="1"/>
          </p:cNvSpPr>
          <p:nvPr/>
        </p:nvSpPr>
        <p:spPr bwMode="auto">
          <a:xfrm>
            <a:off x="571500" y="1916832"/>
            <a:ext cx="8001000" cy="5170646"/>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When the judge receives the procedure, he can do one of both things:</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decides without judgment, if there is no discussion on the facts, but he must have the agreement of the defendant and of the prosecutor (cases where the discussion is only about the law)</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Decides to realize the judgement, in which the proof is heard and all the documents, namely those that were presented by labour inspection to the prosecutor, will be appreciated</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judge decision can be an acquittal, or maintain or  change the conviction.</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8857">
                                            <p:txEl>
                                              <p:pRg st="1" end="1"/>
                                            </p:txEl>
                                          </p:spTgt>
                                        </p:tgtEl>
                                        <p:attrNameLst>
                                          <p:attrName>style.visibility</p:attrName>
                                        </p:attrNameLst>
                                      </p:cBhvr>
                                      <p:to>
                                        <p:strVal val="visible"/>
                                      </p:to>
                                    </p:set>
                                    <p:anim calcmode="lin" valueType="num">
                                      <p:cBhvr additive="base">
                                        <p:cTn id="11"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7885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8857">
                                            <p:txEl>
                                              <p:pRg st="2" end="2"/>
                                            </p:txEl>
                                          </p:spTgt>
                                        </p:tgtEl>
                                        <p:attrNameLst>
                                          <p:attrName>style.visibility</p:attrName>
                                        </p:attrNameLst>
                                      </p:cBhvr>
                                      <p:to>
                                        <p:strVal val="visible"/>
                                      </p:to>
                                    </p:set>
                                    <p:anim calcmode="lin" valueType="num">
                                      <p:cBhvr additive="base">
                                        <p:cTn id="15"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78857">
                                            <p:txEl>
                                              <p:pRg st="3" end="3"/>
                                            </p:txEl>
                                          </p:spTgt>
                                        </p:tgtEl>
                                        <p:attrNameLst>
                                          <p:attrName>style.visibility</p:attrName>
                                        </p:attrNameLst>
                                      </p:cBhvr>
                                      <p:to>
                                        <p:strVal val="visible"/>
                                      </p:to>
                                    </p:set>
                                    <p:anim calcmode="lin" valueType="num">
                                      <p:cBhvr additive="base">
                                        <p:cTn id="21"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2" dur="1000" fill="hold"/>
                                        <p:tgtEl>
                                          <p:spTgt spid="7885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1600438"/>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cooperation between labour inspection and the prosecutors</a:t>
            </a:r>
          </a:p>
          <a:p>
            <a:pPr algn="ctr" defTabSz="568325">
              <a:spcBef>
                <a:spcPct val="50000"/>
              </a:spcBef>
            </a:pPr>
            <a:r>
              <a:rPr lang="en-GB" sz="2800" dirty="0" smtClean="0">
                <a:solidFill>
                  <a:srgbClr val="FFFFFF"/>
                </a:solidFill>
              </a:rPr>
              <a:t>procedure</a:t>
            </a:r>
            <a:endParaRPr lang="en-GB" sz="2800" dirty="0">
              <a:solidFill>
                <a:srgbClr val="FFFFFF"/>
              </a:solidFill>
            </a:endParaRPr>
          </a:p>
        </p:txBody>
      </p:sp>
      <p:sp>
        <p:nvSpPr>
          <p:cNvPr id="78857" name="Text Box 9"/>
          <p:cNvSpPr txBox="1">
            <a:spLocks noChangeArrowheads="1"/>
          </p:cNvSpPr>
          <p:nvPr/>
        </p:nvSpPr>
        <p:spPr bwMode="auto">
          <a:xfrm>
            <a:off x="571500" y="1628800"/>
            <a:ext cx="8001000" cy="6063779"/>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An important situation of cooperation between labour inspection and the prosecutor respects the investigation of labour accidents</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Labour inspection must communicate all the investigations related with work accidents to the prosecutor in order to be determined if the employer or one of his representatives are guilty or not</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If the prosecutor concludes that the employer is guilty:</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a criminal procedure is initiated in the criminal court </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in the labour court the employer will be demanded to pay a major compensation to the worker</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Moreover, the employer supports the rise of the insurance premium</a:t>
            </a:r>
          </a:p>
          <a:p>
            <a:pPr marL="457200" indent="-457200" algn="just">
              <a:spcBef>
                <a:spcPct val="50000"/>
              </a:spcBef>
              <a:defRPr/>
            </a:pPr>
            <a:endParaRPr lang="en-GB" sz="2200" b="0" dirty="0" smtClean="0">
              <a:solidFill>
                <a:srgbClr val="333399">
                  <a:lumMod val="75000"/>
                </a:srgbClr>
              </a:solidFill>
              <a:latin typeface="Arial" charset="0"/>
              <a:ea typeface="ＭＳ Ｐゴシック" pitchFamily="-6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2" end="2"/>
                                            </p:txEl>
                                          </p:spTgt>
                                        </p:tgtEl>
                                        <p:attrNameLst>
                                          <p:attrName>style.visibility</p:attrName>
                                        </p:attrNameLst>
                                      </p:cBhvr>
                                      <p:to>
                                        <p:strVal val="visible"/>
                                      </p:to>
                                    </p:set>
                                    <p:anim calcmode="lin" valueType="num">
                                      <p:cBhvr additive="base">
                                        <p:cTn id="19"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8857">
                                            <p:txEl>
                                              <p:pRg st="3" end="3"/>
                                            </p:txEl>
                                          </p:spTgt>
                                        </p:tgtEl>
                                        <p:attrNameLst>
                                          <p:attrName>style.visibility</p:attrName>
                                        </p:attrNameLst>
                                      </p:cBhvr>
                                      <p:to>
                                        <p:strVal val="visible"/>
                                      </p:to>
                                    </p:set>
                                    <p:anim calcmode="lin" valueType="num">
                                      <p:cBhvr additive="base">
                                        <p:cTn id="23"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78857">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8857">
                                            <p:txEl>
                                              <p:pRg st="4" end="4"/>
                                            </p:txEl>
                                          </p:spTgt>
                                        </p:tgtEl>
                                        <p:attrNameLst>
                                          <p:attrName>style.visibility</p:attrName>
                                        </p:attrNameLst>
                                      </p:cBhvr>
                                      <p:to>
                                        <p:strVal val="visible"/>
                                      </p:to>
                                    </p:set>
                                    <p:anim calcmode="lin" valueType="num">
                                      <p:cBhvr additive="base">
                                        <p:cTn id="27"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8857">
                                            <p:txEl>
                                              <p:pRg st="5" end="5"/>
                                            </p:txEl>
                                          </p:spTgt>
                                        </p:tgtEl>
                                        <p:attrNameLst>
                                          <p:attrName>style.visibility</p:attrName>
                                        </p:attrNameLst>
                                      </p:cBhvr>
                                      <p:to>
                                        <p:strVal val="visible"/>
                                      </p:to>
                                    </p:set>
                                    <p:anim calcmode="lin" valueType="num">
                                      <p:cBhvr additive="base">
                                        <p:cTn id="33" dur="1000" fill="hold"/>
                                        <p:tgtEl>
                                          <p:spTgt spid="78857">
                                            <p:txEl>
                                              <p:pRg st="5" end="5"/>
                                            </p:txEl>
                                          </p:spTgt>
                                        </p:tgtEl>
                                        <p:attrNameLst>
                                          <p:attrName>ppt_x</p:attrName>
                                        </p:attrNameLst>
                                      </p:cBhvr>
                                      <p:tavLst>
                                        <p:tav tm="0">
                                          <p:val>
                                            <p:strVal val="0-#ppt_w/2"/>
                                          </p:val>
                                        </p:tav>
                                        <p:tav tm="100000">
                                          <p:val>
                                            <p:strVal val="#ppt_x"/>
                                          </p:val>
                                        </p:tav>
                                      </p:tavLst>
                                    </p:anim>
                                    <p:anim calcmode="lin" valueType="num">
                                      <p:cBhvr additive="base">
                                        <p:cTn id="34" dur="1000" fill="hold"/>
                                        <p:tgtEl>
                                          <p:spTgt spid="7885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1600438"/>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cooperation between labour inspection and the training school for magistrates</a:t>
            </a:r>
          </a:p>
          <a:p>
            <a:pPr algn="ctr" defTabSz="568325">
              <a:spcBef>
                <a:spcPct val="50000"/>
              </a:spcBef>
            </a:pPr>
            <a:r>
              <a:rPr lang="en-GB" sz="2800" dirty="0" smtClean="0">
                <a:solidFill>
                  <a:srgbClr val="FFFFFF"/>
                </a:solidFill>
              </a:rPr>
              <a:t>procedure</a:t>
            </a:r>
            <a:endParaRPr lang="en-GB" sz="2800" dirty="0">
              <a:solidFill>
                <a:srgbClr val="FFFFFF"/>
              </a:solidFill>
            </a:endParaRPr>
          </a:p>
        </p:txBody>
      </p:sp>
      <p:sp>
        <p:nvSpPr>
          <p:cNvPr id="78857" name="Text Box 9"/>
          <p:cNvSpPr txBox="1">
            <a:spLocks noChangeArrowheads="1"/>
          </p:cNvSpPr>
          <p:nvPr/>
        </p:nvSpPr>
        <p:spPr bwMode="auto">
          <a:xfrm>
            <a:off x="571500" y="1916832"/>
            <a:ext cx="8001000" cy="5001369"/>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latin typeface="Arial" charset="0"/>
                <a:ea typeface="ＭＳ Ｐゴシック" pitchFamily="-64" charset="-128"/>
              </a:rPr>
              <a:t>Joint organization of seminars and similar events;</a:t>
            </a:r>
          </a:p>
          <a:p>
            <a:pPr marL="457200" indent="-457200" algn="just">
              <a:spcBef>
                <a:spcPct val="50000"/>
              </a:spcBef>
              <a:buFont typeface="Wingdings" pitchFamily="2" charset="2"/>
              <a:buChar char="Ø"/>
              <a:defRPr/>
            </a:pPr>
            <a:r>
              <a:rPr lang="en-GB" sz="2200" b="0" dirty="0" smtClean="0">
                <a:latin typeface="Arial" charset="0"/>
                <a:ea typeface="ＭＳ Ｐゴシック" pitchFamily="-64" charset="-128"/>
              </a:rPr>
              <a:t>Joint publications, namely of the presentations of the seminars;</a:t>
            </a:r>
          </a:p>
          <a:p>
            <a:pPr marL="457200" indent="-457200" algn="just">
              <a:spcBef>
                <a:spcPct val="50000"/>
              </a:spcBef>
              <a:buFont typeface="Wingdings" pitchFamily="2" charset="2"/>
              <a:buChar char="Ø"/>
              <a:defRPr/>
            </a:pPr>
            <a:r>
              <a:rPr lang="en-GB" sz="2200" b="0" dirty="0" smtClean="0">
                <a:latin typeface="Arial" charset="0"/>
                <a:ea typeface="ＭＳ Ｐゴシック" pitchFamily="-64" charset="-128"/>
              </a:rPr>
              <a:t>Organization of specialized courses in labour law and in health and safety issues;</a:t>
            </a:r>
          </a:p>
          <a:p>
            <a:pPr marL="457200" indent="-457200" algn="just">
              <a:spcBef>
                <a:spcPct val="50000"/>
              </a:spcBef>
              <a:buFont typeface="Wingdings" pitchFamily="2" charset="2"/>
              <a:buChar char="Ø"/>
              <a:defRPr/>
            </a:pPr>
            <a:r>
              <a:rPr lang="en-GB" sz="2200" b="0" dirty="0" smtClean="0"/>
              <a:t>Use of reciprocal facilities, including classrooms and libraries as well as exchange of publications and statistical data of activity;</a:t>
            </a:r>
          </a:p>
          <a:p>
            <a:pPr marL="457200" indent="-457200" algn="just">
              <a:spcBef>
                <a:spcPct val="50000"/>
              </a:spcBef>
              <a:buFont typeface="Wingdings" pitchFamily="2" charset="2"/>
              <a:buChar char="Ø"/>
              <a:defRPr/>
            </a:pPr>
            <a:r>
              <a:rPr lang="en-GB" sz="2200" b="0" dirty="0" smtClean="0"/>
              <a:t>Participation in each other initiatives for initial and continuous training, promoted by any of the institutions or in collaboration with the magistrate`s council.</a:t>
            </a:r>
          </a:p>
          <a:p>
            <a:pPr marL="457200" indent="-457200" algn="just">
              <a:spcBef>
                <a:spcPct val="50000"/>
              </a:spcBef>
              <a:buFont typeface="Wingdings" pitchFamily="2" charset="2"/>
              <a:buChar char="Ø"/>
              <a:defRPr/>
            </a:pPr>
            <a:endParaRPr lang="pt-PT" sz="2200" dirty="0" smtClean="0">
              <a:solidFill>
                <a:schemeClr val="tx1">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2" end="2"/>
                                            </p:txEl>
                                          </p:spTgt>
                                        </p:tgtEl>
                                        <p:attrNameLst>
                                          <p:attrName>style.visibility</p:attrName>
                                        </p:attrNameLst>
                                      </p:cBhvr>
                                      <p:to>
                                        <p:strVal val="visible"/>
                                      </p:to>
                                    </p:set>
                                    <p:anim calcmode="lin" valueType="num">
                                      <p:cBhvr additive="base">
                                        <p:cTn id="19"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8857">
                                            <p:txEl>
                                              <p:pRg st="3" end="3"/>
                                            </p:txEl>
                                          </p:spTgt>
                                        </p:tgtEl>
                                        <p:attrNameLst>
                                          <p:attrName>style.visibility</p:attrName>
                                        </p:attrNameLst>
                                      </p:cBhvr>
                                      <p:to>
                                        <p:strVal val="visible"/>
                                      </p:to>
                                    </p:set>
                                    <p:anim calcmode="lin" valueType="num">
                                      <p:cBhvr additive="base">
                                        <p:cTn id="25"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7885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8857">
                                            <p:txEl>
                                              <p:pRg st="4" end="4"/>
                                            </p:txEl>
                                          </p:spTgt>
                                        </p:tgtEl>
                                        <p:attrNameLst>
                                          <p:attrName>style.visibility</p:attrName>
                                        </p:attrNameLst>
                                      </p:cBhvr>
                                      <p:to>
                                        <p:strVal val="visible"/>
                                      </p:to>
                                    </p:set>
                                    <p:anim calcmode="lin" valueType="num">
                                      <p:cBhvr additive="base">
                                        <p:cTn id="31"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Challenges in cooperation</a:t>
            </a:r>
          </a:p>
        </p:txBody>
      </p:sp>
      <p:sp>
        <p:nvSpPr>
          <p:cNvPr id="78857" name="Text Box 9"/>
          <p:cNvSpPr txBox="1">
            <a:spLocks noChangeArrowheads="1"/>
          </p:cNvSpPr>
          <p:nvPr/>
        </p:nvSpPr>
        <p:spPr bwMode="auto">
          <a:xfrm>
            <a:off x="571500" y="1772816"/>
            <a:ext cx="8001000" cy="4832092"/>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informal meetings with labour inspectors, prosecutors and judges to discuss common problems and to improve cooperation are occasional and the issues are rarely followed up</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Different points of view of each other – both considers that the others have lack of knowledge, namely in labour law or in health and safety issues (principles of prevention)</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judges and the prosecutors usually say that most of the infringement notices contain more conclusions than facts – lawyers argue nullity and many times they win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 calcmode="lin" valueType="num">
                                      <p:cBhvr additive="base">
                                        <p:cTn id="13"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4" end="4"/>
                                            </p:txEl>
                                          </p:spTgt>
                                        </p:tgtEl>
                                        <p:attrNameLst>
                                          <p:attrName>style.visibility</p:attrName>
                                        </p:attrNameLst>
                                      </p:cBhvr>
                                      <p:to>
                                        <p:strVal val="visible"/>
                                      </p:to>
                                    </p:set>
                                    <p:anim calcmode="lin" valueType="num">
                                      <p:cBhvr additive="base">
                                        <p:cTn id="19"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Challenges in cooperation</a:t>
            </a:r>
          </a:p>
        </p:txBody>
      </p:sp>
      <p:sp>
        <p:nvSpPr>
          <p:cNvPr id="78857" name="Text Box 9"/>
          <p:cNvSpPr txBox="1">
            <a:spLocks noChangeArrowheads="1"/>
          </p:cNvSpPr>
          <p:nvPr/>
        </p:nvSpPr>
        <p:spPr bwMode="auto">
          <a:xfrm>
            <a:off x="539552" y="1988840"/>
            <a:ext cx="8001000" cy="5509200"/>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employer presents several witnesses at court and usually there is only one inspector as witness or expert</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Labour inspectors usually complain about the way they are treated in court </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Labour inspectors consider that judges give less importance to administrative procedures than the other procedures, manly those who are related to dismissals or to work accidents (they have a huge number of cases to decide)</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 calcmode="lin" valueType="num">
                                      <p:cBhvr additive="base">
                                        <p:cTn id="13"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4" end="4"/>
                                            </p:txEl>
                                          </p:spTgt>
                                        </p:tgtEl>
                                        <p:attrNameLst>
                                          <p:attrName>style.visibility</p:attrName>
                                        </p:attrNameLst>
                                      </p:cBhvr>
                                      <p:to>
                                        <p:strVal val="visible"/>
                                      </p:to>
                                    </p:set>
                                    <p:anim calcmode="lin" valueType="num">
                                      <p:cBhvr additive="base">
                                        <p:cTn id="19"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Positive answers in cooperation</a:t>
            </a:r>
          </a:p>
        </p:txBody>
      </p:sp>
      <p:sp>
        <p:nvSpPr>
          <p:cNvPr id="78857" name="Text Box 9"/>
          <p:cNvSpPr txBox="1">
            <a:spLocks noChangeArrowheads="1"/>
          </p:cNvSpPr>
          <p:nvPr/>
        </p:nvSpPr>
        <p:spPr bwMode="auto">
          <a:xfrm>
            <a:off x="571500" y="1916832"/>
            <a:ext cx="8001000" cy="4832092"/>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labour inspectors have access to all the decisions of labour courts or of the criminal courts about criminal violations of labour law</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Labour inspection has a working group – analyses the decisions of labour courts and other problems posed by the law, and makes proposals for simplification and harmonization of procedures and has done a manual of procedures</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Cooperation between labour inspection and prosecutors about workers complains exists, namely when they want to present a complain or to have access to the judicial system. Although, many times they depend more on personal relations rather the  institutional 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2" end="2"/>
                                            </p:txEl>
                                          </p:spTgt>
                                        </p:tgtEl>
                                        <p:attrNameLst>
                                          <p:attrName>style.visibility</p:attrName>
                                        </p:attrNameLst>
                                      </p:cBhvr>
                                      <p:to>
                                        <p:strVal val="visible"/>
                                      </p:to>
                                    </p:set>
                                    <p:anim calcmode="lin" valueType="num">
                                      <p:cBhvr additive="base">
                                        <p:cTn id="19"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Positive answers in cooperation</a:t>
            </a:r>
          </a:p>
        </p:txBody>
      </p:sp>
      <p:sp>
        <p:nvSpPr>
          <p:cNvPr id="78857" name="Text Box 9"/>
          <p:cNvSpPr txBox="1">
            <a:spLocks noChangeArrowheads="1"/>
          </p:cNvSpPr>
          <p:nvPr/>
        </p:nvSpPr>
        <p:spPr bwMode="auto">
          <a:xfrm>
            <a:off x="571500" y="1988840"/>
            <a:ext cx="8001000" cy="4493538"/>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In recent years cooperation has increased - the annual report of labour inspection includes the number of cases reported to the competent authorities, the nature of penalties imposed and the statistic of violations and penalties imposed</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It is usual to spread this kind of information by the media and it has led to several discussions on television and by the opinion makers about the nature and the competences that labour inspection has and if it should have criminal competences</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annual reports are on the websites of each institution and are accessible to everyone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2" end="2"/>
                                            </p:txEl>
                                          </p:spTgt>
                                        </p:tgtEl>
                                        <p:attrNameLst>
                                          <p:attrName>style.visibility</p:attrName>
                                        </p:attrNameLst>
                                      </p:cBhvr>
                                      <p:to>
                                        <p:strVal val="visible"/>
                                      </p:to>
                                    </p:set>
                                    <p:anim calcmode="lin" valueType="num">
                                      <p:cBhvr additive="base">
                                        <p:cTn id="19"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098" name="Text Box 8"/>
          <p:cNvSpPr txBox="1">
            <a:spLocks noChangeArrowheads="1"/>
          </p:cNvSpPr>
          <p:nvPr/>
        </p:nvSpPr>
        <p:spPr bwMode="auto">
          <a:xfrm>
            <a:off x="533400" y="525463"/>
            <a:ext cx="8153400" cy="366712"/>
          </a:xfrm>
          <a:prstGeom prst="rect">
            <a:avLst/>
          </a:prstGeom>
          <a:noFill/>
          <a:ln w="9525">
            <a:noFill/>
            <a:miter lim="800000"/>
            <a:headEnd/>
            <a:tailEnd/>
          </a:ln>
        </p:spPr>
        <p:txBody>
          <a:bodyPr>
            <a:spAutoFit/>
          </a:bodyPr>
          <a:lstStyle/>
          <a:p>
            <a:pPr>
              <a:spcBef>
                <a:spcPct val="50000"/>
              </a:spcBef>
            </a:pPr>
            <a:endParaRPr lang="en-GB" sz="1800" b="0" dirty="0"/>
          </a:p>
        </p:txBody>
      </p:sp>
      <p:sp>
        <p:nvSpPr>
          <p:cNvPr id="77834" name="Text Box 10"/>
          <p:cNvSpPr txBox="1">
            <a:spLocks noChangeArrowheads="1"/>
          </p:cNvSpPr>
          <p:nvPr/>
        </p:nvSpPr>
        <p:spPr bwMode="auto">
          <a:xfrm>
            <a:off x="609600" y="2564904"/>
            <a:ext cx="8001000" cy="3308598"/>
          </a:xfrm>
          <a:prstGeom prst="rect">
            <a:avLst/>
          </a:prstGeom>
          <a:noFill/>
          <a:ln w="9525">
            <a:noFill/>
            <a:miter lim="800000"/>
            <a:headEnd/>
            <a:tailEnd/>
          </a:ln>
        </p:spPr>
        <p:txBody>
          <a:bodyPr wrap="square">
            <a:spAutoFit/>
          </a:bodyPr>
          <a:lstStyle/>
          <a:p>
            <a:pPr marL="384175" indent="-384175" algn="just">
              <a:spcBef>
                <a:spcPct val="50000"/>
              </a:spcBef>
              <a:buFontTx/>
              <a:buChar char="•"/>
              <a:defRPr/>
            </a:pPr>
            <a:r>
              <a:rPr lang="en-GB" sz="2200" b="0" dirty="0" smtClean="0">
                <a:solidFill>
                  <a:schemeClr val="tx2">
                    <a:lumMod val="75000"/>
                  </a:schemeClr>
                </a:solidFill>
                <a:latin typeface="Arial" charset="0"/>
                <a:ea typeface="ＭＳ Ｐゴシック" pitchFamily="-64" charset="-128"/>
                <a:cs typeface="+mn-cs"/>
              </a:rPr>
              <a:t>Labour inspection is part of the central authority inside the new Ministry of Economy and Employment</a:t>
            </a:r>
          </a:p>
          <a:p>
            <a:pPr marL="384175" indent="-384175" algn="just">
              <a:spcBef>
                <a:spcPct val="50000"/>
              </a:spcBef>
              <a:buFontTx/>
              <a:buChar char="•"/>
              <a:defRPr/>
            </a:pPr>
            <a:r>
              <a:rPr lang="en-GB" sz="2200" b="0" dirty="0" smtClean="0">
                <a:solidFill>
                  <a:schemeClr val="tx2">
                    <a:lumMod val="75000"/>
                  </a:schemeClr>
                </a:solidFill>
                <a:latin typeface="Arial" charset="0"/>
                <a:ea typeface="ＭＳ Ｐゴシック" pitchFamily="-64" charset="-128"/>
                <a:cs typeface="+mn-cs"/>
              </a:rPr>
              <a:t>Labour Inspection is the administrative authority that imposes administrative sanctions.</a:t>
            </a:r>
          </a:p>
          <a:p>
            <a:pPr marL="384175" indent="-384175" algn="just">
              <a:spcBef>
                <a:spcPct val="50000"/>
              </a:spcBef>
              <a:buFontTx/>
              <a:buChar char="•"/>
              <a:defRPr/>
            </a:pPr>
            <a:r>
              <a:rPr lang="en-GB" sz="2200" b="0" dirty="0" smtClean="0">
                <a:solidFill>
                  <a:schemeClr val="tx2">
                    <a:lumMod val="75000"/>
                  </a:schemeClr>
                </a:solidFill>
                <a:latin typeface="Arial" charset="0"/>
                <a:ea typeface="ＭＳ Ｐゴシック" pitchFamily="-64" charset="-128"/>
                <a:cs typeface="+mn-cs"/>
              </a:rPr>
              <a:t>Labour Inspection – no competence to apply criminal sanctions</a:t>
            </a:r>
          </a:p>
          <a:p>
            <a:pPr marL="384175" indent="-384175" algn="just">
              <a:spcBef>
                <a:spcPct val="50000"/>
              </a:spcBef>
              <a:buFontTx/>
              <a:buChar char="•"/>
              <a:defRPr/>
            </a:pPr>
            <a:r>
              <a:rPr lang="en-GB" sz="2200" b="0" dirty="0" smtClean="0">
                <a:solidFill>
                  <a:schemeClr val="tx2">
                    <a:lumMod val="75000"/>
                  </a:schemeClr>
                </a:solidFill>
                <a:latin typeface="Arial" charset="0"/>
                <a:ea typeface="ＭＳ Ｐゴシック" pitchFamily="-64" charset="-128"/>
                <a:cs typeface="+mn-cs"/>
              </a:rPr>
              <a:t>Criminal courts impose imprisonment for breaches that constitutes labour crimes</a:t>
            </a:r>
          </a:p>
        </p:txBody>
      </p:sp>
      <p:sp>
        <p:nvSpPr>
          <p:cNvPr id="4100" name="Text Box 8"/>
          <p:cNvSpPr txBox="1">
            <a:spLocks noChangeArrowheads="1"/>
          </p:cNvSpPr>
          <p:nvPr/>
        </p:nvSpPr>
        <p:spPr bwMode="auto">
          <a:xfrm>
            <a:off x="533400" y="457200"/>
            <a:ext cx="8077200" cy="523875"/>
          </a:xfrm>
          <a:prstGeom prst="rect">
            <a:avLst/>
          </a:prstGeom>
          <a:noFill/>
          <a:ln w="9525">
            <a:noFill/>
            <a:miter lim="800000"/>
            <a:headEnd/>
            <a:tailEnd/>
          </a:ln>
        </p:spPr>
        <p:txBody>
          <a:bodyPr>
            <a:spAutoFit/>
          </a:bodyPr>
          <a:lstStyle/>
          <a:p>
            <a:pPr algn="ctr" defTabSz="568325">
              <a:spcBef>
                <a:spcPct val="50000"/>
              </a:spcBef>
            </a:pPr>
            <a:r>
              <a:rPr lang="en-US" sz="2800" dirty="0" smtClean="0">
                <a:solidFill>
                  <a:schemeClr val="bg1"/>
                </a:solidFill>
              </a:rPr>
              <a:t>Labour Inspection - Portugal</a:t>
            </a:r>
            <a:endParaRPr lang="en-GB"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7834">
                                            <p:txEl>
                                              <p:pRg st="0" end="0"/>
                                            </p:txEl>
                                          </p:spTgt>
                                        </p:tgtEl>
                                        <p:attrNameLst>
                                          <p:attrName>style.visibility</p:attrName>
                                        </p:attrNameLst>
                                      </p:cBhvr>
                                      <p:to>
                                        <p:strVal val="visible"/>
                                      </p:to>
                                    </p:set>
                                    <p:anim calcmode="lin" valueType="num">
                                      <p:cBhvr additive="base">
                                        <p:cTn id="7" dur="1000" fill="hold"/>
                                        <p:tgtEl>
                                          <p:spTgt spid="77834">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78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7834">
                                            <p:txEl>
                                              <p:pRg st="1" end="1"/>
                                            </p:txEl>
                                          </p:spTgt>
                                        </p:tgtEl>
                                        <p:attrNameLst>
                                          <p:attrName>style.visibility</p:attrName>
                                        </p:attrNameLst>
                                      </p:cBhvr>
                                      <p:to>
                                        <p:strVal val="visible"/>
                                      </p:to>
                                    </p:set>
                                    <p:anim calcmode="lin" valueType="num">
                                      <p:cBhvr additive="base">
                                        <p:cTn id="13" dur="1000" fill="hold"/>
                                        <p:tgtEl>
                                          <p:spTgt spid="77834">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783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7834">
                                            <p:txEl>
                                              <p:pRg st="2" end="2"/>
                                            </p:txEl>
                                          </p:spTgt>
                                        </p:tgtEl>
                                        <p:attrNameLst>
                                          <p:attrName>style.visibility</p:attrName>
                                        </p:attrNameLst>
                                      </p:cBhvr>
                                      <p:to>
                                        <p:strVal val="visible"/>
                                      </p:to>
                                    </p:set>
                                    <p:anim calcmode="lin" valueType="num">
                                      <p:cBhvr additive="base">
                                        <p:cTn id="19" dur="1000" fill="hold"/>
                                        <p:tgtEl>
                                          <p:spTgt spid="77834">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78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7834">
                                            <p:txEl>
                                              <p:pRg st="3" end="3"/>
                                            </p:txEl>
                                          </p:spTgt>
                                        </p:tgtEl>
                                        <p:attrNameLst>
                                          <p:attrName>style.visibility</p:attrName>
                                        </p:attrNameLst>
                                      </p:cBhvr>
                                      <p:to>
                                        <p:strVal val="visible"/>
                                      </p:to>
                                    </p:set>
                                    <p:anim calcmode="lin" valueType="num">
                                      <p:cBhvr additive="base">
                                        <p:cTn id="25" dur="1000" fill="hold"/>
                                        <p:tgtEl>
                                          <p:spTgt spid="77834">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7783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4"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Proposals to Strengthening the cooperation</a:t>
            </a:r>
          </a:p>
        </p:txBody>
      </p:sp>
      <p:sp>
        <p:nvSpPr>
          <p:cNvPr id="78857" name="Text Box 9"/>
          <p:cNvSpPr txBox="1">
            <a:spLocks noChangeArrowheads="1"/>
          </p:cNvSpPr>
          <p:nvPr/>
        </p:nvSpPr>
        <p:spPr bwMode="auto">
          <a:xfrm>
            <a:off x="571500" y="1988840"/>
            <a:ext cx="8001000" cy="3985706"/>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Establishing joint efforts in order to strengthen the effectiveness and to ensure the enforcement of legal provisions concerning working conditions and the protection of workers.</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Some proposals that can improve the cooperation and the role of the labour inspection:</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More joint training sessions, not only in initial training but also in ongoing training;</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Establishing contact points to facilitate the communication and the cooperation;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8857">
                                            <p:txEl>
                                              <p:pRg st="2" end="2"/>
                                            </p:txEl>
                                          </p:spTgt>
                                        </p:tgtEl>
                                        <p:attrNameLst>
                                          <p:attrName>style.visibility</p:attrName>
                                        </p:attrNameLst>
                                      </p:cBhvr>
                                      <p:to>
                                        <p:strVal val="visible"/>
                                      </p:to>
                                    </p:set>
                                    <p:anim calcmode="lin" valueType="num">
                                      <p:cBhvr additive="base">
                                        <p:cTn id="17"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8857">
                                            <p:txEl>
                                              <p:pRg st="3" end="3"/>
                                            </p:txEl>
                                          </p:spTgt>
                                        </p:tgtEl>
                                        <p:attrNameLst>
                                          <p:attrName>style.visibility</p:attrName>
                                        </p:attrNameLst>
                                      </p:cBhvr>
                                      <p:to>
                                        <p:strVal val="visible"/>
                                      </p:to>
                                    </p:set>
                                    <p:anim calcmode="lin" valueType="num">
                                      <p:cBhvr additive="base">
                                        <p:cTn id="21"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2" dur="1000" fill="hold"/>
                                        <p:tgtEl>
                                          <p:spTgt spid="7885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Strengthening the cooperation</a:t>
            </a:r>
          </a:p>
        </p:txBody>
      </p:sp>
      <p:sp>
        <p:nvSpPr>
          <p:cNvPr id="78857" name="Text Box 9"/>
          <p:cNvSpPr txBox="1">
            <a:spLocks noChangeArrowheads="1"/>
          </p:cNvSpPr>
          <p:nvPr/>
        </p:nvSpPr>
        <p:spPr bwMode="auto">
          <a:xfrm>
            <a:off x="571500" y="1988840"/>
            <a:ext cx="8001000" cy="3816429"/>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Create a formal mechanism of cooperation, for the exchange of information, the discussion of common problems and the continuous improvement of cooperation</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Establishing a “one-stop shop” with the prosecutors, labour inspection and social security services to receive workers complaints and follow them up;</a:t>
            </a: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Creation of training and guidance tools for labour inspectors, judges and prosecutors, adapted to national contexts in order to support further training activities of labour inspectors and judicial bodies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2" end="2"/>
                                            </p:txEl>
                                          </p:spTgt>
                                        </p:tgtEl>
                                        <p:attrNameLst>
                                          <p:attrName>style.visibility</p:attrName>
                                        </p:attrNameLst>
                                      </p:cBhvr>
                                      <p:to>
                                        <p:strVal val="visible"/>
                                      </p:to>
                                    </p:set>
                                    <p:anim calcmode="lin" valueType="num">
                                      <p:cBhvr additive="base">
                                        <p:cTn id="19"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Strengthening the cooperation</a:t>
            </a:r>
          </a:p>
        </p:txBody>
      </p:sp>
      <p:sp>
        <p:nvSpPr>
          <p:cNvPr id="78857" name="Text Box 9"/>
          <p:cNvSpPr txBox="1">
            <a:spLocks noChangeArrowheads="1"/>
          </p:cNvSpPr>
          <p:nvPr/>
        </p:nvSpPr>
        <p:spPr bwMode="auto">
          <a:xfrm>
            <a:off x="571500" y="1988840"/>
            <a:ext cx="8001000" cy="3985706"/>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Exchanging of experiences, including integration of prosecutors and judges in inspection activities and students and labour inspectors in trial activities;</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Organization of national seminars with judges, prosecutors and labour inspectors under the umbrella of LAB/ADMIN, to highlight the importance of this issue and to contribute to the strengthening the cooperation and consequently the  effectiveness and the enforcement of labour law.</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 calcmode="lin" valueType="num">
                                      <p:cBhvr additive="base">
                                        <p:cTn id="13"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4" name="Text Box 12"/>
          <p:cNvSpPr txBox="1">
            <a:spLocks noChangeArrowheads="1"/>
          </p:cNvSpPr>
          <p:nvPr/>
        </p:nvSpPr>
        <p:spPr bwMode="auto">
          <a:xfrm>
            <a:off x="1295400" y="1066800"/>
            <a:ext cx="7162800" cy="366713"/>
          </a:xfrm>
          <a:prstGeom prst="rect">
            <a:avLst/>
          </a:prstGeom>
          <a:noFill/>
          <a:ln w="9525">
            <a:noFill/>
            <a:miter lim="800000"/>
            <a:headEnd/>
            <a:tailEnd/>
          </a:ln>
        </p:spPr>
        <p:txBody>
          <a:bodyPr>
            <a:spAutoFit/>
          </a:bodyPr>
          <a:lstStyle/>
          <a:p>
            <a:pPr>
              <a:spcBef>
                <a:spcPct val="50000"/>
              </a:spcBef>
            </a:pPr>
            <a:endParaRPr lang="en-GB" sz="1800" b="0" dirty="0">
              <a:solidFill>
                <a:srgbClr val="333399"/>
              </a:solidFill>
            </a:endParaRPr>
          </a:p>
        </p:txBody>
      </p:sp>
      <p:sp>
        <p:nvSpPr>
          <p:cNvPr id="3075" name="Text Box 13"/>
          <p:cNvSpPr txBox="1">
            <a:spLocks noChangeArrowheads="1"/>
          </p:cNvSpPr>
          <p:nvPr/>
        </p:nvSpPr>
        <p:spPr bwMode="auto">
          <a:xfrm>
            <a:off x="2071688" y="1916831"/>
            <a:ext cx="6929437"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rgbClr val="FFFFFF"/>
                </a:solidFill>
              </a:rPr>
              <a:t>Thank you</a:t>
            </a:r>
          </a:p>
        </p:txBody>
      </p:sp>
      <p:sp>
        <p:nvSpPr>
          <p:cNvPr id="3076" name="Rectangle 5"/>
          <p:cNvSpPr>
            <a:spLocks noChangeArrowheads="1"/>
          </p:cNvSpPr>
          <p:nvPr/>
        </p:nvSpPr>
        <p:spPr bwMode="auto">
          <a:xfrm>
            <a:off x="0" y="4214813"/>
            <a:ext cx="9144000" cy="1585049"/>
          </a:xfrm>
          <a:prstGeom prst="rect">
            <a:avLst/>
          </a:prstGeom>
          <a:noFill/>
          <a:ln w="9525">
            <a:noFill/>
            <a:miter lim="800000"/>
            <a:headEnd/>
            <a:tailEnd/>
          </a:ln>
        </p:spPr>
        <p:txBody>
          <a:bodyPr>
            <a:spAutoFit/>
          </a:bodyPr>
          <a:lstStyle/>
          <a:p>
            <a:pPr algn="ctr"/>
            <a:r>
              <a:rPr lang="en-GB" sz="2400" dirty="0" smtClean="0">
                <a:solidFill>
                  <a:srgbClr val="FFFFFF"/>
                </a:solidFill>
              </a:rPr>
              <a:t>Paulo Morgado de Carvalho</a:t>
            </a:r>
          </a:p>
          <a:p>
            <a:pPr algn="ctr"/>
            <a:endParaRPr lang="en-GB" sz="900" b="0" dirty="0" smtClean="0">
              <a:solidFill>
                <a:srgbClr val="FFFFFF"/>
              </a:solidFill>
            </a:endParaRPr>
          </a:p>
          <a:p>
            <a:pPr algn="ctr"/>
            <a:r>
              <a:rPr lang="en-GB" b="0" dirty="0" smtClean="0">
                <a:solidFill>
                  <a:srgbClr val="FFFFFF"/>
                </a:solidFill>
              </a:rPr>
              <a:t>pjvmc@hotmail.com</a:t>
            </a:r>
            <a:endParaRPr lang="en-GB" b="0" dirty="0">
              <a:solidFill>
                <a:srgbClr val="FFFFFF"/>
              </a:solidFill>
            </a:endParaRPr>
          </a:p>
          <a:p>
            <a:pPr algn="ctr"/>
            <a:endParaRPr lang="en-GB" sz="4400" dirty="0">
              <a:solidFill>
                <a:srgbClr val="FFFFFF"/>
              </a:solidFill>
            </a:endParaRPr>
          </a:p>
        </p:txBody>
      </p:sp>
      <p:sp>
        <p:nvSpPr>
          <p:cNvPr id="3077" name="Rectangle 4"/>
          <p:cNvSpPr>
            <a:spLocks noChangeArrowheads="1"/>
          </p:cNvSpPr>
          <p:nvPr/>
        </p:nvSpPr>
        <p:spPr bwMode="auto">
          <a:xfrm>
            <a:off x="3753502" y="6498595"/>
            <a:ext cx="1636987" cy="261610"/>
          </a:xfrm>
          <a:prstGeom prst="rect">
            <a:avLst/>
          </a:prstGeom>
          <a:noFill/>
          <a:ln w="9525">
            <a:noFill/>
            <a:miter lim="800000"/>
            <a:headEnd/>
            <a:tailEnd/>
          </a:ln>
        </p:spPr>
        <p:txBody>
          <a:bodyPr wrap="none" anchor="ctr">
            <a:spAutoFit/>
          </a:bodyPr>
          <a:lstStyle/>
          <a:p>
            <a:pPr algn="ctr" eaLnBrk="0" hangingPunct="0">
              <a:spcBef>
                <a:spcPct val="50000"/>
              </a:spcBef>
            </a:pPr>
            <a:r>
              <a:rPr lang="es-ES" altLang="ja-JP" sz="1100" dirty="0" smtClean="0">
                <a:solidFill>
                  <a:srgbClr val="FFFFFF"/>
                </a:solidFill>
                <a:cs typeface="Times New Roman" pitchFamily="18" charset="0"/>
              </a:rPr>
              <a:t>www.ilo.org/labadmin</a:t>
            </a:r>
            <a:endParaRPr lang="es-ES" altLang="ja-JP" dirty="0">
              <a:solidFill>
                <a:srgbClr val="FFFF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122"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US" sz="2800" dirty="0" smtClean="0">
                <a:solidFill>
                  <a:schemeClr val="bg1"/>
                </a:solidFill>
              </a:rPr>
              <a:t>Instruments of labour inspectors</a:t>
            </a:r>
            <a:endParaRPr lang="en-GB" sz="2800" dirty="0">
              <a:solidFill>
                <a:schemeClr val="bg1"/>
              </a:solidFill>
            </a:endParaRPr>
          </a:p>
        </p:txBody>
      </p:sp>
      <p:sp>
        <p:nvSpPr>
          <p:cNvPr id="78857" name="Text Box 9"/>
          <p:cNvSpPr txBox="1">
            <a:spLocks noChangeArrowheads="1"/>
          </p:cNvSpPr>
          <p:nvPr/>
        </p:nvSpPr>
        <p:spPr bwMode="auto">
          <a:xfrm>
            <a:off x="642938" y="2357438"/>
            <a:ext cx="8001000" cy="3754874"/>
          </a:xfrm>
          <a:prstGeom prst="rect">
            <a:avLst/>
          </a:prstGeom>
          <a:noFill/>
          <a:ln w="9525">
            <a:noFill/>
            <a:miter lim="800000"/>
            <a:headEnd/>
            <a:tailEnd/>
          </a:ln>
        </p:spPr>
        <p:txBody>
          <a:bodyPr>
            <a:spAutoFit/>
          </a:bodyPr>
          <a:lstStyle/>
          <a:p>
            <a:pPr marL="384175" indent="-384175" algn="just">
              <a:spcBef>
                <a:spcPct val="50000"/>
              </a:spcBef>
              <a:buFontTx/>
              <a:buChar char="•"/>
              <a:defRPr/>
            </a:pPr>
            <a:r>
              <a:rPr lang="en-US" sz="2800" b="0" dirty="0" smtClean="0">
                <a:solidFill>
                  <a:schemeClr val="tx2">
                    <a:lumMod val="75000"/>
                  </a:schemeClr>
                </a:solidFill>
                <a:latin typeface="Arial" charset="0"/>
                <a:ea typeface="ＭＳ Ｐゴシック" pitchFamily="-64" charset="-128"/>
                <a:cs typeface="+mn-cs"/>
              </a:rPr>
              <a:t>Instruments used by labour inspectors:</a:t>
            </a:r>
          </a:p>
          <a:p>
            <a:pPr marL="841375" lvl="1" indent="-384175" algn="just">
              <a:spcBef>
                <a:spcPct val="50000"/>
              </a:spcBef>
              <a:buFontTx/>
              <a:buChar char="•"/>
              <a:defRPr/>
            </a:pPr>
            <a:r>
              <a:rPr lang="en-US" sz="2800" b="0" dirty="0" smtClean="0">
                <a:solidFill>
                  <a:schemeClr val="tx2">
                    <a:lumMod val="75000"/>
                  </a:schemeClr>
                </a:solidFill>
                <a:latin typeface="Arial" charset="0"/>
                <a:ea typeface="ＭＳ Ｐゴシック" pitchFamily="-64" charset="-128"/>
                <a:cs typeface="+mn-cs"/>
              </a:rPr>
              <a:t>Improvement notice to remedy</a:t>
            </a:r>
          </a:p>
          <a:p>
            <a:pPr marL="841375" lvl="1" indent="-384175" algn="just">
              <a:spcBef>
                <a:spcPct val="50000"/>
              </a:spcBef>
              <a:buFontTx/>
              <a:buChar char="•"/>
              <a:defRPr/>
            </a:pPr>
            <a:r>
              <a:rPr lang="en-US" sz="2800" b="0" dirty="0" smtClean="0">
                <a:solidFill>
                  <a:schemeClr val="tx2">
                    <a:lumMod val="75000"/>
                  </a:schemeClr>
                </a:solidFill>
                <a:latin typeface="Arial" charset="0"/>
                <a:ea typeface="ＭＳ Ｐゴシック" pitchFamily="-64" charset="-128"/>
                <a:cs typeface="+mn-cs"/>
              </a:rPr>
              <a:t>Written warning</a:t>
            </a:r>
          </a:p>
          <a:p>
            <a:pPr marL="841375" lvl="1" indent="-384175" algn="just">
              <a:spcBef>
                <a:spcPct val="50000"/>
              </a:spcBef>
              <a:buFontTx/>
              <a:buChar char="•"/>
              <a:defRPr/>
            </a:pPr>
            <a:r>
              <a:rPr lang="en-US" sz="2800" b="0" dirty="0" smtClean="0">
                <a:solidFill>
                  <a:schemeClr val="tx2">
                    <a:lumMod val="75000"/>
                  </a:schemeClr>
                </a:solidFill>
                <a:latin typeface="Arial" charset="0"/>
                <a:ea typeface="ＭＳ Ｐゴシック" pitchFamily="-64" charset="-128"/>
                <a:cs typeface="+mn-cs"/>
              </a:rPr>
              <a:t>Prohibition notice</a:t>
            </a:r>
          </a:p>
          <a:p>
            <a:pPr marL="841375" lvl="1" indent="-384175" algn="just">
              <a:spcBef>
                <a:spcPct val="50000"/>
              </a:spcBef>
              <a:buFontTx/>
              <a:buChar char="•"/>
              <a:defRPr/>
            </a:pPr>
            <a:r>
              <a:rPr lang="en-US" sz="2800" b="0" dirty="0" smtClean="0">
                <a:solidFill>
                  <a:schemeClr val="tx2">
                    <a:lumMod val="75000"/>
                  </a:schemeClr>
                </a:solidFill>
                <a:latin typeface="Arial" charset="0"/>
                <a:ea typeface="ＭＳ Ｐゴシック" pitchFamily="-64" charset="-128"/>
                <a:cs typeface="+mn-cs"/>
              </a:rPr>
              <a:t>Notice of infringement</a:t>
            </a:r>
          </a:p>
          <a:p>
            <a:pPr marL="841375" lvl="1" indent="-384175" algn="just">
              <a:spcBef>
                <a:spcPct val="50000"/>
              </a:spcBef>
              <a:buFontTx/>
              <a:buChar char="•"/>
              <a:defRPr/>
            </a:pPr>
            <a:r>
              <a:rPr lang="en-US" sz="2800" b="0" dirty="0" smtClean="0">
                <a:solidFill>
                  <a:schemeClr val="tx2">
                    <a:lumMod val="75000"/>
                  </a:schemeClr>
                </a:solidFill>
                <a:latin typeface="Arial" charset="0"/>
                <a:ea typeface="ＭＳ Ｐゴシック" pitchFamily="-64" charset="-128"/>
                <a:cs typeface="+mn-cs"/>
              </a:rPr>
              <a:t>Report to the public prosecutor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8857">
                                            <p:txEl>
                                              <p:pRg st="1" end="1"/>
                                            </p:txEl>
                                          </p:spTgt>
                                        </p:tgtEl>
                                        <p:attrNameLst>
                                          <p:attrName>style.visibility</p:attrName>
                                        </p:attrNameLst>
                                      </p:cBhvr>
                                      <p:to>
                                        <p:strVal val="visible"/>
                                      </p:to>
                                    </p:set>
                                    <p:anim calcmode="lin" valueType="num">
                                      <p:cBhvr additive="base">
                                        <p:cTn id="11"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7885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8857">
                                            <p:txEl>
                                              <p:pRg st="2" end="2"/>
                                            </p:txEl>
                                          </p:spTgt>
                                        </p:tgtEl>
                                        <p:attrNameLst>
                                          <p:attrName>style.visibility</p:attrName>
                                        </p:attrNameLst>
                                      </p:cBhvr>
                                      <p:to>
                                        <p:strVal val="visible"/>
                                      </p:to>
                                    </p:set>
                                    <p:anim calcmode="lin" valueType="num">
                                      <p:cBhvr additive="base">
                                        <p:cTn id="15"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8857">
                                            <p:txEl>
                                              <p:pRg st="3" end="3"/>
                                            </p:txEl>
                                          </p:spTgt>
                                        </p:tgtEl>
                                        <p:attrNameLst>
                                          <p:attrName>style.visibility</p:attrName>
                                        </p:attrNameLst>
                                      </p:cBhvr>
                                      <p:to>
                                        <p:strVal val="visible"/>
                                      </p:to>
                                    </p:set>
                                    <p:anim calcmode="lin" valueType="num">
                                      <p:cBhvr additive="base">
                                        <p:cTn id="19"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8857">
                                            <p:txEl>
                                              <p:pRg st="4" end="4"/>
                                            </p:txEl>
                                          </p:spTgt>
                                        </p:tgtEl>
                                        <p:attrNameLst>
                                          <p:attrName>style.visibility</p:attrName>
                                        </p:attrNameLst>
                                      </p:cBhvr>
                                      <p:to>
                                        <p:strVal val="visible"/>
                                      </p:to>
                                    </p:set>
                                    <p:anim calcmode="lin" valueType="num">
                                      <p:cBhvr additive="base">
                                        <p:cTn id="23"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78857">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8857">
                                            <p:txEl>
                                              <p:pRg st="5" end="5"/>
                                            </p:txEl>
                                          </p:spTgt>
                                        </p:tgtEl>
                                        <p:attrNameLst>
                                          <p:attrName>style.visibility</p:attrName>
                                        </p:attrNameLst>
                                      </p:cBhvr>
                                      <p:to>
                                        <p:strVal val="visible"/>
                                      </p:to>
                                    </p:set>
                                    <p:anim calcmode="lin" valueType="num">
                                      <p:cBhvr additive="base">
                                        <p:cTn id="27" dur="1000" fill="hold"/>
                                        <p:tgtEl>
                                          <p:spTgt spid="78857">
                                            <p:txEl>
                                              <p:pRg st="5" end="5"/>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7885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146"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US" sz="2800" dirty="0" smtClean="0">
                <a:solidFill>
                  <a:schemeClr val="bg1"/>
                </a:solidFill>
              </a:rPr>
              <a:t>Characteristics of administrative offences</a:t>
            </a:r>
            <a:endParaRPr lang="en-GB" sz="2800" dirty="0">
              <a:solidFill>
                <a:schemeClr val="bg1"/>
              </a:solidFill>
            </a:endParaRPr>
          </a:p>
        </p:txBody>
      </p:sp>
      <p:sp>
        <p:nvSpPr>
          <p:cNvPr id="78857" name="Text Box 9"/>
          <p:cNvSpPr txBox="1">
            <a:spLocks noChangeArrowheads="1"/>
          </p:cNvSpPr>
          <p:nvPr/>
        </p:nvSpPr>
        <p:spPr bwMode="auto">
          <a:xfrm>
            <a:off x="642938" y="2000250"/>
            <a:ext cx="8001000" cy="3477875"/>
          </a:xfrm>
          <a:prstGeom prst="rect">
            <a:avLst/>
          </a:prstGeom>
          <a:noFill/>
          <a:ln w="9525">
            <a:noFill/>
            <a:miter lim="800000"/>
            <a:headEnd/>
            <a:tailEnd/>
          </a:ln>
        </p:spPr>
        <p:txBody>
          <a:bodyPr>
            <a:spAutoFit/>
          </a:bodyPr>
          <a:lstStyle/>
          <a:p>
            <a:pPr marL="384175" indent="-384175" algn="just">
              <a:spcBef>
                <a:spcPct val="50000"/>
              </a:spcBef>
              <a:buFontTx/>
              <a:buChar char="•"/>
              <a:defRPr/>
            </a:pPr>
            <a:r>
              <a:rPr lang="en-US" b="0" dirty="0" smtClean="0">
                <a:solidFill>
                  <a:schemeClr val="tx2">
                    <a:lumMod val="75000"/>
                  </a:schemeClr>
                </a:solidFill>
                <a:latin typeface="Arial" charset="0"/>
                <a:ea typeface="ＭＳ Ｐゴシック" pitchFamily="-64" charset="-128"/>
                <a:cs typeface="+mn-cs"/>
              </a:rPr>
              <a:t>Punished with fines and additional sanctions, namely:</a:t>
            </a:r>
          </a:p>
          <a:p>
            <a:pPr marL="384175" indent="-384175" algn="just">
              <a:spcBef>
                <a:spcPct val="50000"/>
              </a:spcBef>
              <a:buFontTx/>
              <a:buChar char="•"/>
              <a:defRPr/>
            </a:pPr>
            <a:endParaRPr lang="en-US" b="0" dirty="0" smtClean="0">
              <a:solidFill>
                <a:schemeClr val="tx2">
                  <a:lumMod val="75000"/>
                </a:schemeClr>
              </a:solidFill>
              <a:latin typeface="Arial" charset="0"/>
              <a:ea typeface="ＭＳ Ｐゴシック" pitchFamily="-64" charset="-128"/>
              <a:cs typeface="+mn-cs"/>
            </a:endParaRPr>
          </a:p>
          <a:p>
            <a:pPr marL="841375" lvl="1" indent="-384175" algn="just">
              <a:spcBef>
                <a:spcPct val="50000"/>
              </a:spcBef>
              <a:buFontTx/>
              <a:buChar char="•"/>
              <a:defRPr/>
            </a:pPr>
            <a:r>
              <a:rPr lang="en-US" b="0" dirty="0" smtClean="0">
                <a:solidFill>
                  <a:schemeClr val="tx2">
                    <a:lumMod val="75000"/>
                  </a:schemeClr>
                </a:solidFill>
                <a:latin typeface="Arial" charset="0"/>
                <a:ea typeface="ＭＳ Ｐゴシック" pitchFamily="-64" charset="-128"/>
                <a:cs typeface="+mn-cs"/>
              </a:rPr>
              <a:t>Prohibition on participating in public tenders contracts</a:t>
            </a:r>
          </a:p>
          <a:p>
            <a:pPr marL="841375" lvl="1" indent="-384175" algn="just">
              <a:spcBef>
                <a:spcPct val="50000"/>
              </a:spcBef>
              <a:buFontTx/>
              <a:buChar char="•"/>
              <a:defRPr/>
            </a:pPr>
            <a:r>
              <a:rPr lang="en-US" b="0" dirty="0" smtClean="0">
                <a:solidFill>
                  <a:schemeClr val="tx2">
                    <a:lumMod val="75000"/>
                  </a:schemeClr>
                </a:solidFill>
                <a:latin typeface="Arial" charset="0"/>
                <a:ea typeface="ＭＳ Ｐゴシック" pitchFamily="-64" charset="-128"/>
                <a:cs typeface="+mn-cs"/>
              </a:rPr>
              <a:t>Withdrawal of subsidies and public assistance</a:t>
            </a:r>
          </a:p>
          <a:p>
            <a:pPr marL="841375" lvl="1" indent="-384175" algn="just">
              <a:spcBef>
                <a:spcPct val="50000"/>
              </a:spcBef>
              <a:buFontTx/>
              <a:buChar char="•"/>
              <a:defRPr/>
            </a:pPr>
            <a:r>
              <a:rPr lang="en-US" b="0" dirty="0" smtClean="0">
                <a:solidFill>
                  <a:schemeClr val="tx2">
                    <a:lumMod val="75000"/>
                  </a:schemeClr>
                </a:solidFill>
                <a:latin typeface="Arial" charset="0"/>
                <a:ea typeface="ＭＳ Ｐゴシック" pitchFamily="-64" charset="-128"/>
                <a:cs typeface="+mn-cs"/>
              </a:rPr>
              <a:t>Temporary or definitive closure of the establishment</a:t>
            </a:r>
          </a:p>
          <a:p>
            <a:pPr marL="841375" lvl="1" indent="-384175" algn="just">
              <a:spcBef>
                <a:spcPct val="50000"/>
              </a:spcBef>
              <a:buFontTx/>
              <a:buChar char="•"/>
              <a:defRPr/>
            </a:pPr>
            <a:r>
              <a:rPr lang="en-US" b="0" dirty="0" smtClean="0">
                <a:solidFill>
                  <a:schemeClr val="tx2">
                    <a:lumMod val="75000"/>
                  </a:schemeClr>
                </a:solidFill>
                <a:latin typeface="Arial" charset="0"/>
                <a:ea typeface="ＭＳ Ｐゴシック" pitchFamily="-64" charset="-128"/>
                <a:cs typeface="+mn-cs"/>
              </a:rPr>
              <a:t>Publication of the decision in the official journal or in an daily newspaper</a:t>
            </a:r>
          </a:p>
          <a:p>
            <a:pPr marL="841375" lvl="1" indent="-384175" algn="just">
              <a:spcBef>
                <a:spcPct val="50000"/>
              </a:spcBef>
              <a:buFontTx/>
              <a:buChar char="•"/>
              <a:defRPr/>
            </a:pPr>
            <a:r>
              <a:rPr lang="en-US" b="0" dirty="0" smtClean="0">
                <a:solidFill>
                  <a:schemeClr val="tx2">
                    <a:lumMod val="75000"/>
                  </a:schemeClr>
                </a:solidFill>
                <a:latin typeface="Arial" charset="0"/>
                <a:ea typeface="ＭＳ Ｐゴシック" pitchFamily="-64" charset="-128"/>
                <a:cs typeface="+mn-cs"/>
              </a:rPr>
              <a:t>Publication on the website of labour inspection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8857">
                                            <p:txEl>
                                              <p:pRg st="2" end="2"/>
                                            </p:txEl>
                                          </p:spTgt>
                                        </p:tgtEl>
                                        <p:attrNameLst>
                                          <p:attrName>style.visibility</p:attrName>
                                        </p:attrNameLst>
                                      </p:cBhvr>
                                      <p:to>
                                        <p:strVal val="visible"/>
                                      </p:to>
                                    </p:set>
                                    <p:anim calcmode="lin" valueType="num">
                                      <p:cBhvr additive="base">
                                        <p:cTn id="11"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8857">
                                            <p:txEl>
                                              <p:pRg st="3" end="3"/>
                                            </p:txEl>
                                          </p:spTgt>
                                        </p:tgtEl>
                                        <p:attrNameLst>
                                          <p:attrName>style.visibility</p:attrName>
                                        </p:attrNameLst>
                                      </p:cBhvr>
                                      <p:to>
                                        <p:strVal val="visible"/>
                                      </p:to>
                                    </p:set>
                                    <p:anim calcmode="lin" valueType="num">
                                      <p:cBhvr additive="base">
                                        <p:cTn id="15"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78857">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8857">
                                            <p:txEl>
                                              <p:pRg st="4" end="4"/>
                                            </p:txEl>
                                          </p:spTgt>
                                        </p:tgtEl>
                                        <p:attrNameLst>
                                          <p:attrName>style.visibility</p:attrName>
                                        </p:attrNameLst>
                                      </p:cBhvr>
                                      <p:to>
                                        <p:strVal val="visible"/>
                                      </p:to>
                                    </p:set>
                                    <p:anim calcmode="lin" valueType="num">
                                      <p:cBhvr additive="base">
                                        <p:cTn id="19"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8857">
                                            <p:txEl>
                                              <p:pRg st="5" end="5"/>
                                            </p:txEl>
                                          </p:spTgt>
                                        </p:tgtEl>
                                        <p:attrNameLst>
                                          <p:attrName>style.visibility</p:attrName>
                                        </p:attrNameLst>
                                      </p:cBhvr>
                                      <p:to>
                                        <p:strVal val="visible"/>
                                      </p:to>
                                    </p:set>
                                    <p:anim calcmode="lin" valueType="num">
                                      <p:cBhvr additive="base">
                                        <p:cTn id="23" dur="1000" fill="hold"/>
                                        <p:tgtEl>
                                          <p:spTgt spid="78857">
                                            <p:txEl>
                                              <p:pRg st="5" end="5"/>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78857">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8857">
                                            <p:txEl>
                                              <p:pRg st="6" end="6"/>
                                            </p:txEl>
                                          </p:spTgt>
                                        </p:tgtEl>
                                        <p:attrNameLst>
                                          <p:attrName>style.visibility</p:attrName>
                                        </p:attrNameLst>
                                      </p:cBhvr>
                                      <p:to>
                                        <p:strVal val="visible"/>
                                      </p:to>
                                    </p:set>
                                    <p:anim calcmode="lin" valueType="num">
                                      <p:cBhvr additive="base">
                                        <p:cTn id="27" dur="1000" fill="hold"/>
                                        <p:tgtEl>
                                          <p:spTgt spid="78857">
                                            <p:txEl>
                                              <p:pRg st="6" end="6"/>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7885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7170" name="Text Box 8"/>
          <p:cNvSpPr txBox="1">
            <a:spLocks noChangeArrowheads="1"/>
          </p:cNvSpPr>
          <p:nvPr/>
        </p:nvSpPr>
        <p:spPr bwMode="auto">
          <a:xfrm>
            <a:off x="214313" y="714375"/>
            <a:ext cx="8715375" cy="523220"/>
          </a:xfrm>
          <a:prstGeom prst="rect">
            <a:avLst/>
          </a:prstGeom>
          <a:noFill/>
          <a:ln w="9525">
            <a:noFill/>
            <a:miter lim="800000"/>
            <a:headEnd/>
            <a:tailEnd/>
          </a:ln>
        </p:spPr>
        <p:txBody>
          <a:bodyPr>
            <a:spAutoFit/>
          </a:bodyPr>
          <a:lstStyle/>
          <a:p>
            <a:pPr algn="ctr" defTabSz="568325"/>
            <a:r>
              <a:rPr lang="en-US" sz="2800" dirty="0" smtClean="0">
                <a:solidFill>
                  <a:schemeClr val="bg1"/>
                </a:solidFill>
              </a:rPr>
              <a:t>Labour Courts</a:t>
            </a:r>
            <a:endParaRPr lang="en-GB" sz="2800" dirty="0">
              <a:solidFill>
                <a:schemeClr val="bg1"/>
              </a:solidFill>
            </a:endParaRPr>
          </a:p>
        </p:txBody>
      </p:sp>
      <p:sp>
        <p:nvSpPr>
          <p:cNvPr id="78857" name="Text Box 9"/>
          <p:cNvSpPr txBox="1">
            <a:spLocks noChangeArrowheads="1"/>
          </p:cNvSpPr>
          <p:nvPr/>
        </p:nvSpPr>
        <p:spPr bwMode="auto">
          <a:xfrm>
            <a:off x="428625" y="1857375"/>
            <a:ext cx="8001000" cy="4939814"/>
          </a:xfrm>
          <a:prstGeom prst="rect">
            <a:avLst/>
          </a:prstGeom>
          <a:noFill/>
          <a:ln w="9525">
            <a:noFill/>
            <a:miter lim="800000"/>
            <a:headEnd/>
            <a:tailEnd/>
          </a:ln>
        </p:spPr>
        <p:txBody>
          <a:bodyPr>
            <a:spAutoFit/>
          </a:bodyPr>
          <a:lstStyle/>
          <a:p>
            <a:pPr marL="384175"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Labour  issues are judged on specialized Labour courts (but not crimes):</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District courts</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Court of appeal – specialized section</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Supreme court – specialized section</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In the cases of administrative sanctions applied by the Labour inspection, the Labour court acts like an appellate  court </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And the real court of appeal (second degree) acts as if it  was the Supreme Court</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cs typeface="+mn-cs"/>
              </a:rPr>
              <a:t>The cases do not go to the Supreme court unless it is necessary to unify jurisprudence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Effect transition="in" filter="wipe(down)">
                                      <p:cBhvr>
                                        <p:cTn id="7" dur="1000"/>
                                        <p:tgtEl>
                                          <p:spTgt spid="78857">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8857">
                                            <p:txEl>
                                              <p:pRg st="1" end="1"/>
                                            </p:txEl>
                                          </p:spTgt>
                                        </p:tgtEl>
                                        <p:attrNameLst>
                                          <p:attrName>style.visibility</p:attrName>
                                        </p:attrNameLst>
                                      </p:cBhvr>
                                      <p:to>
                                        <p:strVal val="visible"/>
                                      </p:to>
                                    </p:set>
                                    <p:animEffect transition="in" filter="wipe(down)">
                                      <p:cBhvr>
                                        <p:cTn id="10" dur="1000"/>
                                        <p:tgtEl>
                                          <p:spTgt spid="78857">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Effect transition="in" filter="wipe(down)">
                                      <p:cBhvr>
                                        <p:cTn id="13" dur="1000"/>
                                        <p:tgtEl>
                                          <p:spTgt spid="78857">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8857">
                                            <p:txEl>
                                              <p:pRg st="3" end="3"/>
                                            </p:txEl>
                                          </p:spTgt>
                                        </p:tgtEl>
                                        <p:attrNameLst>
                                          <p:attrName>style.visibility</p:attrName>
                                        </p:attrNameLst>
                                      </p:cBhvr>
                                      <p:to>
                                        <p:strVal val="visible"/>
                                      </p:to>
                                    </p:set>
                                    <p:animEffect transition="in" filter="wipe(down)">
                                      <p:cBhvr>
                                        <p:cTn id="16" dur="1000"/>
                                        <p:tgtEl>
                                          <p:spTgt spid="78857">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8857">
                                            <p:txEl>
                                              <p:pRg st="4" end="4"/>
                                            </p:txEl>
                                          </p:spTgt>
                                        </p:tgtEl>
                                        <p:attrNameLst>
                                          <p:attrName>style.visibility</p:attrName>
                                        </p:attrNameLst>
                                      </p:cBhvr>
                                      <p:to>
                                        <p:strVal val="visible"/>
                                      </p:to>
                                    </p:set>
                                    <p:animEffect transition="in" filter="wipe(down)">
                                      <p:cBhvr>
                                        <p:cTn id="19" dur="1000"/>
                                        <p:tgtEl>
                                          <p:spTgt spid="78857">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8857">
                                            <p:txEl>
                                              <p:pRg st="5" end="5"/>
                                            </p:txEl>
                                          </p:spTgt>
                                        </p:tgtEl>
                                        <p:attrNameLst>
                                          <p:attrName>style.visibility</p:attrName>
                                        </p:attrNameLst>
                                      </p:cBhvr>
                                      <p:to>
                                        <p:strVal val="visible"/>
                                      </p:to>
                                    </p:set>
                                    <p:animEffect transition="in" filter="wipe(down)">
                                      <p:cBhvr>
                                        <p:cTn id="22" dur="1000"/>
                                        <p:tgtEl>
                                          <p:spTgt spid="78857">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78857">
                                            <p:txEl>
                                              <p:pRg st="6" end="6"/>
                                            </p:txEl>
                                          </p:spTgt>
                                        </p:tgtEl>
                                        <p:attrNameLst>
                                          <p:attrName>style.visibility</p:attrName>
                                        </p:attrNameLst>
                                      </p:cBhvr>
                                      <p:to>
                                        <p:strVal val="visible"/>
                                      </p:to>
                                    </p:set>
                                    <p:animEffect transition="in" filter="wipe(down)">
                                      <p:cBhvr>
                                        <p:cTn id="25" dur="1000"/>
                                        <p:tgtEl>
                                          <p:spTgt spid="7885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8194"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chemeClr val="bg1"/>
                </a:solidFill>
              </a:rPr>
              <a:t>Prosecutors and judges </a:t>
            </a:r>
          </a:p>
        </p:txBody>
      </p:sp>
      <p:sp>
        <p:nvSpPr>
          <p:cNvPr id="78857" name="Text Box 9"/>
          <p:cNvSpPr txBox="1">
            <a:spLocks noChangeArrowheads="1"/>
          </p:cNvSpPr>
          <p:nvPr/>
        </p:nvSpPr>
        <p:spPr bwMode="auto">
          <a:xfrm>
            <a:off x="571500" y="1772816"/>
            <a:ext cx="8001000" cy="6732533"/>
          </a:xfrm>
          <a:prstGeom prst="rect">
            <a:avLst/>
          </a:prstGeom>
          <a:noFill/>
          <a:ln w="9525">
            <a:noFill/>
            <a:miter lim="800000"/>
            <a:headEnd/>
            <a:tailEnd/>
          </a:ln>
        </p:spPr>
        <p:txBody>
          <a:bodyPr wrap="square">
            <a:spAutoFit/>
          </a:bodyPr>
          <a:lstStyle/>
          <a:p>
            <a:pPr marL="384175"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To be a Prosecutor or judge:</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Must have a law degree </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To overcome the training school examination</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To overcome the training course – around three years</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Must have ten years of experience and ongoing training, including in labour law – training gives credits and who has credits on specialized training has preference on the specialized court</a:t>
            </a: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During the initial training – labour law discipline (half time than civil law, penal law, etc</a:t>
            </a:r>
            <a:r>
              <a:rPr lang="en-US" sz="2100" b="0" dirty="0" smtClean="0">
                <a:solidFill>
                  <a:schemeClr val="tx2">
                    <a:lumMod val="75000"/>
                  </a:schemeClr>
                </a:solidFill>
                <a:latin typeface="Arial" charset="0"/>
                <a:ea typeface="ＭＳ Ｐゴシック" pitchFamily="-64" charset="-128"/>
              </a:rPr>
              <a:t>.).</a:t>
            </a:r>
            <a:endParaRPr lang="en-US" sz="2100" b="0" dirty="0" smtClean="0">
              <a:solidFill>
                <a:schemeClr val="tx2">
                  <a:lumMod val="75000"/>
                </a:schemeClr>
              </a:solidFill>
              <a:latin typeface="Arial" charset="0"/>
              <a:ea typeface="ＭＳ Ｐゴシック" pitchFamily="-64" charset="-128"/>
            </a:endParaRPr>
          </a:p>
          <a:p>
            <a:pPr marL="841375" lvl="1" indent="-384175" algn="just">
              <a:spcBef>
                <a:spcPct val="50000"/>
              </a:spcBef>
              <a:buFontTx/>
              <a:buChar char="•"/>
              <a:defRPr/>
            </a:pPr>
            <a:r>
              <a:rPr lang="en-US" sz="2100" b="0" dirty="0" smtClean="0">
                <a:solidFill>
                  <a:schemeClr val="tx2">
                    <a:lumMod val="75000"/>
                  </a:schemeClr>
                </a:solidFill>
                <a:latin typeface="Arial" charset="0"/>
                <a:ea typeface="ＭＳ Ｐゴシック" pitchFamily="-64" charset="-128"/>
              </a:rPr>
              <a:t>Ongoing training – several training sessions with judges, prosecutors, university teachers, lawyers and labour inspectors</a:t>
            </a:r>
          </a:p>
          <a:p>
            <a:pPr marL="384175" indent="-384175" algn="just">
              <a:spcBef>
                <a:spcPct val="50000"/>
              </a:spcBef>
              <a:buFontTx/>
              <a:buChar char="•"/>
              <a:defRPr/>
            </a:pPr>
            <a:endParaRPr lang="en-US" b="0" dirty="0" smtClean="0">
              <a:solidFill>
                <a:schemeClr val="tx2">
                  <a:lumMod val="75000"/>
                </a:schemeClr>
              </a:solidFill>
              <a:latin typeface="Arial" charset="0"/>
              <a:ea typeface="ＭＳ Ｐゴシック" pitchFamily="-64" charset="-128"/>
              <a:cs typeface="+mn-cs"/>
            </a:endParaRPr>
          </a:p>
          <a:p>
            <a:pPr marL="384175" indent="-384175" algn="just">
              <a:spcBef>
                <a:spcPct val="50000"/>
              </a:spcBef>
              <a:buFontTx/>
              <a:buChar char="•"/>
              <a:defRPr/>
            </a:pPr>
            <a:endParaRPr lang="en-US" b="0" dirty="0" smtClean="0">
              <a:solidFill>
                <a:schemeClr val="tx2">
                  <a:lumMod val="75000"/>
                </a:schemeClr>
              </a:solidFill>
              <a:latin typeface="Arial" charset="0"/>
              <a:ea typeface="ＭＳ Ｐゴシック" pitchFamily="-64" charset="-128"/>
              <a:cs typeface="+mn-cs"/>
            </a:endParaRPr>
          </a:p>
          <a:p>
            <a:pPr marL="384175" indent="-384175" algn="just">
              <a:spcBef>
                <a:spcPct val="50000"/>
              </a:spcBef>
              <a:buFontTx/>
              <a:buChar char="•"/>
              <a:defRPr/>
            </a:pPr>
            <a:endParaRPr lang="en-US" b="0" dirty="0">
              <a:solidFill>
                <a:schemeClr val="tx2">
                  <a:lumMod val="75000"/>
                </a:schemeClr>
              </a:solidFill>
              <a:latin typeface="Arial" charset="0"/>
              <a:ea typeface="ＭＳ Ｐゴシック" pitchFamily="-6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8857">
                                            <p:txEl>
                                              <p:pRg st="1" end="1"/>
                                            </p:txEl>
                                          </p:spTgt>
                                        </p:tgtEl>
                                        <p:attrNameLst>
                                          <p:attrName>style.visibility</p:attrName>
                                        </p:attrNameLst>
                                      </p:cBhvr>
                                      <p:to>
                                        <p:strVal val="visible"/>
                                      </p:to>
                                    </p:set>
                                    <p:anim calcmode="lin" valueType="num">
                                      <p:cBhvr additive="base">
                                        <p:cTn id="11" dur="1000" fill="hold"/>
                                        <p:tgtEl>
                                          <p:spTgt spid="78857">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7885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8857">
                                            <p:txEl>
                                              <p:pRg st="2" end="2"/>
                                            </p:txEl>
                                          </p:spTgt>
                                        </p:tgtEl>
                                        <p:attrNameLst>
                                          <p:attrName>style.visibility</p:attrName>
                                        </p:attrNameLst>
                                      </p:cBhvr>
                                      <p:to>
                                        <p:strVal val="visible"/>
                                      </p:to>
                                    </p:set>
                                    <p:anim calcmode="lin" valueType="num">
                                      <p:cBhvr additive="base">
                                        <p:cTn id="15" dur="1000" fill="hold"/>
                                        <p:tgtEl>
                                          <p:spTgt spid="78857">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78857">
                                            <p:txEl>
                                              <p:pRg st="3" end="3"/>
                                            </p:txEl>
                                          </p:spTgt>
                                        </p:tgtEl>
                                        <p:attrNameLst>
                                          <p:attrName>style.visibility</p:attrName>
                                        </p:attrNameLst>
                                      </p:cBhvr>
                                      <p:to>
                                        <p:strVal val="visible"/>
                                      </p:to>
                                    </p:set>
                                    <p:anim calcmode="lin" valueType="num">
                                      <p:cBhvr additive="base">
                                        <p:cTn id="19" dur="1000" fill="hold"/>
                                        <p:tgtEl>
                                          <p:spTgt spid="78857">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78857">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78857">
                                            <p:txEl>
                                              <p:pRg st="4" end="4"/>
                                            </p:txEl>
                                          </p:spTgt>
                                        </p:tgtEl>
                                        <p:attrNameLst>
                                          <p:attrName>style.visibility</p:attrName>
                                        </p:attrNameLst>
                                      </p:cBhvr>
                                      <p:to>
                                        <p:strVal val="visible"/>
                                      </p:to>
                                    </p:set>
                                    <p:anim calcmode="lin" valueType="num">
                                      <p:cBhvr additive="base">
                                        <p:cTn id="23" dur="1000" fill="hold"/>
                                        <p:tgtEl>
                                          <p:spTgt spid="78857">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78857">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78857">
                                            <p:txEl>
                                              <p:pRg st="5" end="5"/>
                                            </p:txEl>
                                          </p:spTgt>
                                        </p:tgtEl>
                                        <p:attrNameLst>
                                          <p:attrName>style.visibility</p:attrName>
                                        </p:attrNameLst>
                                      </p:cBhvr>
                                      <p:to>
                                        <p:strVal val="visible"/>
                                      </p:to>
                                    </p:set>
                                    <p:anim calcmode="lin" valueType="num">
                                      <p:cBhvr additive="base">
                                        <p:cTn id="27" dur="1000" fill="hold"/>
                                        <p:tgtEl>
                                          <p:spTgt spid="78857">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78857">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78857">
                                            <p:txEl>
                                              <p:pRg st="6" end="6"/>
                                            </p:txEl>
                                          </p:spTgt>
                                        </p:tgtEl>
                                        <p:attrNameLst>
                                          <p:attrName>style.visibility</p:attrName>
                                        </p:attrNameLst>
                                      </p:cBhvr>
                                      <p:to>
                                        <p:strVal val="visible"/>
                                      </p:to>
                                    </p:set>
                                    <p:anim calcmode="lin" valueType="num">
                                      <p:cBhvr additive="base">
                                        <p:cTn id="31" dur="1000" fill="hold"/>
                                        <p:tgtEl>
                                          <p:spTgt spid="78857">
                                            <p:txEl>
                                              <p:pRg st="6" end="6"/>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7885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8194"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Labour  Inspectors</a:t>
            </a:r>
          </a:p>
        </p:txBody>
      </p:sp>
      <p:sp>
        <p:nvSpPr>
          <p:cNvPr id="78857" name="Text Box 9"/>
          <p:cNvSpPr txBox="1">
            <a:spLocks noChangeArrowheads="1"/>
          </p:cNvSpPr>
          <p:nvPr/>
        </p:nvSpPr>
        <p:spPr bwMode="auto">
          <a:xfrm>
            <a:off x="571500" y="1857375"/>
            <a:ext cx="8001000" cy="5193729"/>
          </a:xfrm>
          <a:prstGeom prst="rect">
            <a:avLst/>
          </a:prstGeom>
          <a:noFill/>
          <a:ln w="9525">
            <a:noFill/>
            <a:miter lim="800000"/>
            <a:headEnd/>
            <a:tailEnd/>
          </a:ln>
        </p:spPr>
        <p:txBody>
          <a:bodyPr>
            <a:spAutoFit/>
          </a:bodyPr>
          <a:lstStyle/>
          <a:p>
            <a:pPr marL="384175" indent="-384175" algn="just">
              <a:spcBef>
                <a:spcPct val="50000"/>
              </a:spcBef>
              <a:buFontTx/>
              <a:buChar char="•"/>
              <a:defRPr/>
            </a:pPr>
            <a:r>
              <a:rPr lang="en-US" sz="2100" b="0" dirty="0" smtClean="0">
                <a:solidFill>
                  <a:srgbClr val="333399">
                    <a:lumMod val="75000"/>
                  </a:srgbClr>
                </a:solidFill>
                <a:latin typeface="Arial" charset="0"/>
                <a:ea typeface="ＭＳ Ｐゴシック" pitchFamily="-64" charset="-128"/>
              </a:rPr>
              <a:t>To be a </a:t>
            </a:r>
            <a:r>
              <a:rPr lang="en-US" sz="2100" b="0" dirty="0" err="1" smtClean="0">
                <a:solidFill>
                  <a:srgbClr val="333399">
                    <a:lumMod val="75000"/>
                  </a:srgbClr>
                </a:solidFill>
                <a:latin typeface="Arial" charset="0"/>
                <a:ea typeface="ＭＳ Ｐゴシック" pitchFamily="-64" charset="-128"/>
              </a:rPr>
              <a:t>Labour</a:t>
            </a:r>
            <a:r>
              <a:rPr lang="en-US" sz="2100" b="0" dirty="0" smtClean="0">
                <a:solidFill>
                  <a:srgbClr val="333399">
                    <a:lumMod val="75000"/>
                  </a:srgbClr>
                </a:solidFill>
                <a:latin typeface="Arial" charset="0"/>
                <a:ea typeface="ＭＳ Ｐゴシック" pitchFamily="-64" charset="-128"/>
              </a:rPr>
              <a:t> Inspector::</a:t>
            </a:r>
          </a:p>
          <a:p>
            <a:pPr marL="841375" lvl="1" indent="-384175" algn="just">
              <a:spcBef>
                <a:spcPct val="50000"/>
              </a:spcBef>
              <a:buFontTx/>
              <a:buChar char="•"/>
              <a:defRPr/>
            </a:pPr>
            <a:r>
              <a:rPr lang="en-US" sz="2100" b="0" dirty="0" smtClean="0">
                <a:solidFill>
                  <a:srgbClr val="333399">
                    <a:lumMod val="75000"/>
                  </a:srgbClr>
                </a:solidFill>
                <a:latin typeface="Arial" charset="0"/>
                <a:ea typeface="ＭＳ Ｐゴシック" pitchFamily="-64" charset="-128"/>
              </a:rPr>
              <a:t>Must have a high degree </a:t>
            </a:r>
          </a:p>
          <a:p>
            <a:pPr marL="841375" lvl="1" indent="-384175" algn="just">
              <a:spcBef>
                <a:spcPct val="50000"/>
              </a:spcBef>
              <a:buFontTx/>
              <a:buChar char="•"/>
              <a:defRPr/>
            </a:pPr>
            <a:r>
              <a:rPr lang="en-US" sz="2100" b="0" dirty="0" smtClean="0">
                <a:solidFill>
                  <a:srgbClr val="333399">
                    <a:lumMod val="75000"/>
                  </a:srgbClr>
                </a:solidFill>
                <a:latin typeface="Arial" charset="0"/>
                <a:ea typeface="ＭＳ Ｐゴシック" pitchFamily="-64" charset="-128"/>
              </a:rPr>
              <a:t>To overcome the national examination</a:t>
            </a:r>
          </a:p>
          <a:p>
            <a:pPr marL="841375" lvl="1" indent="-384175" algn="just">
              <a:spcBef>
                <a:spcPct val="50000"/>
              </a:spcBef>
              <a:buFontTx/>
              <a:buChar char="•"/>
              <a:defRPr/>
            </a:pPr>
            <a:r>
              <a:rPr lang="en-US" sz="2100" b="0" dirty="0" smtClean="0">
                <a:solidFill>
                  <a:srgbClr val="333399">
                    <a:lumMod val="75000"/>
                  </a:srgbClr>
                </a:solidFill>
                <a:latin typeface="Arial" charset="0"/>
                <a:ea typeface="ＭＳ Ｐゴシック" pitchFamily="-64" charset="-128"/>
              </a:rPr>
              <a:t>To overcome the training course – around 18 months</a:t>
            </a:r>
          </a:p>
          <a:p>
            <a:pPr marL="841375" lvl="1" indent="-384175" algn="just">
              <a:spcBef>
                <a:spcPct val="50000"/>
              </a:spcBef>
              <a:buFontTx/>
              <a:buChar char="•"/>
              <a:defRPr/>
            </a:pPr>
            <a:r>
              <a:rPr lang="en-US" sz="2100" b="0" dirty="0" smtClean="0">
                <a:solidFill>
                  <a:srgbClr val="333399">
                    <a:lumMod val="75000"/>
                  </a:srgbClr>
                </a:solidFill>
                <a:latin typeface="Arial" charset="0"/>
                <a:ea typeface="ＭＳ Ｐゴシック" pitchFamily="-64" charset="-128"/>
              </a:rPr>
              <a:t>During the initial training – labour law discipline, health and safety and other issues </a:t>
            </a:r>
          </a:p>
          <a:p>
            <a:pPr marL="841375" lvl="1" indent="-384175" algn="just">
              <a:spcBef>
                <a:spcPct val="50000"/>
              </a:spcBef>
              <a:buFontTx/>
              <a:buChar char="•"/>
              <a:defRPr/>
            </a:pPr>
            <a:r>
              <a:rPr lang="en-US" sz="2100" b="0" dirty="0" smtClean="0">
                <a:solidFill>
                  <a:srgbClr val="333399">
                    <a:lumMod val="75000"/>
                  </a:srgbClr>
                </a:solidFill>
                <a:latin typeface="Arial" charset="0"/>
                <a:ea typeface="ＭＳ Ｐゴシック" pitchFamily="-64" charset="-128"/>
              </a:rPr>
              <a:t>Ongoing training – several training sessions but mostly with trainers of </a:t>
            </a:r>
            <a:r>
              <a:rPr lang="en-US" sz="2100" b="0" dirty="0" err="1" smtClean="0">
                <a:solidFill>
                  <a:srgbClr val="333399">
                    <a:lumMod val="75000"/>
                  </a:srgbClr>
                </a:solidFill>
                <a:latin typeface="Arial" charset="0"/>
                <a:ea typeface="ＭＳ Ｐゴシック" pitchFamily="-64" charset="-128"/>
              </a:rPr>
              <a:t>labour</a:t>
            </a:r>
            <a:r>
              <a:rPr lang="en-US" sz="2100" b="0" dirty="0" smtClean="0">
                <a:solidFill>
                  <a:srgbClr val="333399">
                    <a:lumMod val="75000"/>
                  </a:srgbClr>
                </a:solidFill>
                <a:latin typeface="Arial" charset="0"/>
                <a:ea typeface="ＭＳ Ｐゴシック" pitchFamily="-64" charset="-128"/>
              </a:rPr>
              <a:t> inspection; sometimes with judges and prosecutors</a:t>
            </a:r>
          </a:p>
          <a:p>
            <a:pPr marL="384175" indent="-384175" algn="just">
              <a:spcBef>
                <a:spcPct val="50000"/>
              </a:spcBef>
              <a:buFontTx/>
              <a:buChar char="•"/>
              <a:defRPr/>
            </a:pPr>
            <a:endParaRPr lang="en-US" b="0" dirty="0" smtClean="0">
              <a:solidFill>
                <a:srgbClr val="333399">
                  <a:lumMod val="75000"/>
                </a:srgbClr>
              </a:solidFill>
              <a:latin typeface="Arial" charset="0"/>
              <a:ea typeface="ＭＳ Ｐゴシック" pitchFamily="-64" charset="-128"/>
            </a:endParaRPr>
          </a:p>
          <a:p>
            <a:pPr marL="384175" indent="-384175" algn="just">
              <a:spcBef>
                <a:spcPct val="50000"/>
              </a:spcBef>
              <a:buFontTx/>
              <a:buChar char="•"/>
              <a:defRPr/>
            </a:pPr>
            <a:endParaRPr lang="en-US" b="0" dirty="0" smtClean="0">
              <a:solidFill>
                <a:srgbClr val="333399">
                  <a:lumMod val="75000"/>
                </a:srgbClr>
              </a:solidFill>
              <a:latin typeface="Arial" charset="0"/>
              <a:ea typeface="ＭＳ Ｐゴシック" pitchFamily="-64" charset="-128"/>
            </a:endParaRPr>
          </a:p>
          <a:p>
            <a:pPr marL="384175" indent="-384175" algn="just">
              <a:spcBef>
                <a:spcPct val="50000"/>
              </a:spcBef>
              <a:buFontTx/>
              <a:buChar char="•"/>
              <a:defRPr/>
            </a:pPr>
            <a:endParaRPr lang="en-US" b="0" dirty="0">
              <a:solidFill>
                <a:srgbClr val="333399">
                  <a:lumMod val="75000"/>
                </a:srgbClr>
              </a:solidFill>
              <a:latin typeface="Arial" charset="0"/>
              <a:ea typeface="ＭＳ Ｐゴシック" pitchFamily="-6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8857">
                                            <p:txEl>
                                              <p:pRg st="1" end="1"/>
                                            </p:txEl>
                                          </p:spTgt>
                                        </p:tgtEl>
                                        <p:attrNameLst>
                                          <p:attrName>style.visibility</p:attrName>
                                        </p:attrNameLst>
                                      </p:cBhvr>
                                      <p:to>
                                        <p:strVal val="visible"/>
                                      </p:to>
                                    </p:set>
                                    <p:anim calcmode="lin" valueType="num">
                                      <p:cBhvr additive="base">
                                        <p:cTn id="11" dur="1000" fill="hold"/>
                                        <p:tgtEl>
                                          <p:spTgt spid="78857">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7885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8857">
                                            <p:txEl>
                                              <p:pRg st="2" end="2"/>
                                            </p:txEl>
                                          </p:spTgt>
                                        </p:tgtEl>
                                        <p:attrNameLst>
                                          <p:attrName>style.visibility</p:attrName>
                                        </p:attrNameLst>
                                      </p:cBhvr>
                                      <p:to>
                                        <p:strVal val="visible"/>
                                      </p:to>
                                    </p:set>
                                    <p:anim calcmode="lin" valueType="num">
                                      <p:cBhvr additive="base">
                                        <p:cTn id="15" dur="1000" fill="hold"/>
                                        <p:tgtEl>
                                          <p:spTgt spid="78857">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78857">
                                            <p:txEl>
                                              <p:pRg st="3" end="3"/>
                                            </p:txEl>
                                          </p:spTgt>
                                        </p:tgtEl>
                                        <p:attrNameLst>
                                          <p:attrName>style.visibility</p:attrName>
                                        </p:attrNameLst>
                                      </p:cBhvr>
                                      <p:to>
                                        <p:strVal val="visible"/>
                                      </p:to>
                                    </p:set>
                                    <p:anim calcmode="lin" valueType="num">
                                      <p:cBhvr additive="base">
                                        <p:cTn id="19" dur="1000" fill="hold"/>
                                        <p:tgtEl>
                                          <p:spTgt spid="78857">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78857">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78857">
                                            <p:txEl>
                                              <p:pRg st="4" end="4"/>
                                            </p:txEl>
                                          </p:spTgt>
                                        </p:tgtEl>
                                        <p:attrNameLst>
                                          <p:attrName>style.visibility</p:attrName>
                                        </p:attrNameLst>
                                      </p:cBhvr>
                                      <p:to>
                                        <p:strVal val="visible"/>
                                      </p:to>
                                    </p:set>
                                    <p:anim calcmode="lin" valueType="num">
                                      <p:cBhvr additive="base">
                                        <p:cTn id="23" dur="1000" fill="hold"/>
                                        <p:tgtEl>
                                          <p:spTgt spid="78857">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78857">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78857">
                                            <p:txEl>
                                              <p:pRg st="5" end="5"/>
                                            </p:txEl>
                                          </p:spTgt>
                                        </p:tgtEl>
                                        <p:attrNameLst>
                                          <p:attrName>style.visibility</p:attrName>
                                        </p:attrNameLst>
                                      </p:cBhvr>
                                      <p:to>
                                        <p:strVal val="visible"/>
                                      </p:to>
                                    </p:set>
                                    <p:anim calcmode="lin" valueType="num">
                                      <p:cBhvr additive="base">
                                        <p:cTn id="27" dur="1000" fill="hold"/>
                                        <p:tgtEl>
                                          <p:spTgt spid="78857">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7885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523220"/>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chemeClr val="bg1"/>
                </a:solidFill>
              </a:rPr>
              <a:t>Procedure of labour inspection sanctions</a:t>
            </a:r>
            <a:endParaRPr lang="en-GB" sz="2800" dirty="0">
              <a:solidFill>
                <a:schemeClr val="bg1"/>
              </a:solidFill>
            </a:endParaRPr>
          </a:p>
        </p:txBody>
      </p:sp>
      <p:sp>
        <p:nvSpPr>
          <p:cNvPr id="78857" name="Text Box 9"/>
          <p:cNvSpPr txBox="1">
            <a:spLocks noChangeArrowheads="1"/>
          </p:cNvSpPr>
          <p:nvPr/>
        </p:nvSpPr>
        <p:spPr bwMode="auto">
          <a:xfrm>
            <a:off x="571500" y="2060848"/>
            <a:ext cx="8001000" cy="3816429"/>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chemeClr val="tx2">
                    <a:lumMod val="75000"/>
                  </a:schemeClr>
                </a:solidFill>
                <a:latin typeface="Arial" charset="0"/>
                <a:ea typeface="ＭＳ Ｐゴシック" pitchFamily="-64" charset="-128"/>
                <a:cs typeface="+mn-cs"/>
              </a:rPr>
              <a:t>New law in 2009 – different from many countries. Why?</a:t>
            </a:r>
          </a:p>
          <a:p>
            <a:pPr marL="457200" indent="-457200" algn="just">
              <a:spcBef>
                <a:spcPct val="50000"/>
              </a:spcBef>
              <a:buFont typeface="Wingdings" pitchFamily="2" charset="2"/>
              <a:buChar char="Ø"/>
              <a:defRPr/>
            </a:pPr>
            <a:r>
              <a:rPr lang="en-GB" sz="2200" b="0" dirty="0" smtClean="0">
                <a:solidFill>
                  <a:schemeClr val="tx2">
                    <a:lumMod val="75000"/>
                  </a:schemeClr>
                </a:solidFill>
                <a:latin typeface="Arial" charset="0"/>
                <a:ea typeface="ＭＳ Ｐゴシック" pitchFamily="-64" charset="-128"/>
                <a:cs typeface="+mn-cs"/>
              </a:rPr>
              <a:t>The procedure is developed by Labour Inspection and only goes to the labour court if there is an appeal of the defendant</a:t>
            </a:r>
          </a:p>
          <a:p>
            <a:pPr marL="457200" indent="-457200" algn="just">
              <a:spcBef>
                <a:spcPct val="50000"/>
              </a:spcBef>
              <a:buFont typeface="Wingdings" pitchFamily="2" charset="2"/>
              <a:buChar char="Ø"/>
              <a:defRPr/>
            </a:pPr>
            <a:r>
              <a:rPr lang="en-GB" sz="2200" b="0" dirty="0" smtClean="0">
                <a:solidFill>
                  <a:schemeClr val="tx2">
                    <a:lumMod val="75000"/>
                  </a:schemeClr>
                </a:solidFill>
                <a:latin typeface="Arial" charset="0"/>
                <a:ea typeface="ＭＳ Ｐゴシック" pitchFamily="-64" charset="-128"/>
                <a:cs typeface="+mn-cs"/>
              </a:rPr>
              <a:t>The procedure must end in 60 days, but in cases of complexity can be extended for more 60 days</a:t>
            </a:r>
          </a:p>
          <a:p>
            <a:pPr marL="457200" indent="-457200" algn="just">
              <a:spcBef>
                <a:spcPct val="50000"/>
              </a:spcBef>
              <a:buFont typeface="Wingdings" pitchFamily="2" charset="2"/>
              <a:buChar char="Ø"/>
              <a:defRPr/>
            </a:pPr>
            <a:r>
              <a:rPr lang="en-GB" sz="2200" b="0" dirty="0" smtClean="0">
                <a:solidFill>
                  <a:schemeClr val="tx2">
                    <a:lumMod val="75000"/>
                  </a:schemeClr>
                </a:solidFill>
                <a:latin typeface="Arial" charset="0"/>
                <a:ea typeface="ＭＳ Ｐゴシック" pitchFamily="-64" charset="-128"/>
                <a:cs typeface="+mn-cs"/>
              </a:rPr>
              <a:t>The employer can pay voluntarily or appeal to the court</a:t>
            </a:r>
          </a:p>
          <a:p>
            <a:pPr marL="457200" indent="-457200" algn="just">
              <a:spcBef>
                <a:spcPct val="50000"/>
              </a:spcBef>
              <a:buFont typeface="Wingdings" pitchFamily="2" charset="2"/>
              <a:buChar char="Ø"/>
              <a:defRPr/>
            </a:pPr>
            <a:r>
              <a:rPr lang="en-GB" sz="2200" b="0" dirty="0" smtClean="0">
                <a:solidFill>
                  <a:schemeClr val="tx2">
                    <a:lumMod val="75000"/>
                  </a:schemeClr>
                </a:solidFill>
                <a:latin typeface="Arial" charset="0"/>
                <a:ea typeface="ＭＳ Ｐゴシック" pitchFamily="-64" charset="-128"/>
                <a:cs typeface="+mn-cs"/>
              </a:rPr>
              <a:t>If he doesn`t pay and if doesn`t appeal the procedure is sent to prosecutor for the execution of sanction</a:t>
            </a:r>
            <a:endParaRPr lang="en-GB" sz="2200" b="0" dirty="0">
              <a:solidFill>
                <a:schemeClr val="tx2">
                  <a:lumMod val="75000"/>
                </a:schemeClr>
              </a:solidFill>
              <a:latin typeface="Arial" charset="0"/>
              <a:ea typeface="ＭＳ Ｐゴシック" pitchFamily="-6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1" end="1"/>
                                            </p:txEl>
                                          </p:spTgt>
                                        </p:tgtEl>
                                        <p:attrNameLst>
                                          <p:attrName>style.visibility</p:attrName>
                                        </p:attrNameLst>
                                      </p:cBhvr>
                                      <p:to>
                                        <p:strVal val="visible"/>
                                      </p:to>
                                    </p:set>
                                    <p:anim calcmode="lin" valueType="num">
                                      <p:cBhvr additive="base">
                                        <p:cTn id="13" dur="1000" fill="hold"/>
                                        <p:tgtEl>
                                          <p:spTgt spid="78857">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7">
                                            <p:txEl>
                                              <p:pRg st="2" end="2"/>
                                            </p:txEl>
                                          </p:spTgt>
                                        </p:tgtEl>
                                        <p:attrNameLst>
                                          <p:attrName>style.visibility</p:attrName>
                                        </p:attrNameLst>
                                      </p:cBhvr>
                                      <p:to>
                                        <p:strVal val="visible"/>
                                      </p:to>
                                    </p:set>
                                    <p:anim calcmode="lin" valueType="num">
                                      <p:cBhvr additive="base">
                                        <p:cTn id="19"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7885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8857">
                                            <p:txEl>
                                              <p:pRg st="3" end="3"/>
                                            </p:txEl>
                                          </p:spTgt>
                                        </p:tgtEl>
                                        <p:attrNameLst>
                                          <p:attrName>style.visibility</p:attrName>
                                        </p:attrNameLst>
                                      </p:cBhvr>
                                      <p:to>
                                        <p:strVal val="visible"/>
                                      </p:to>
                                    </p:set>
                                    <p:anim calcmode="lin" valueType="num">
                                      <p:cBhvr additive="base">
                                        <p:cTn id="25"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7885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8857">
                                            <p:txEl>
                                              <p:pRg st="4" end="4"/>
                                            </p:txEl>
                                          </p:spTgt>
                                        </p:tgtEl>
                                        <p:attrNameLst>
                                          <p:attrName>style.visibility</p:attrName>
                                        </p:attrNameLst>
                                      </p:cBhvr>
                                      <p:to>
                                        <p:strVal val="visible"/>
                                      </p:to>
                                    </p:set>
                                    <p:anim calcmode="lin" valueType="num">
                                      <p:cBhvr additive="base">
                                        <p:cTn id="31"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533400" y="457200"/>
            <a:ext cx="8077200" cy="954107"/>
          </a:xfrm>
          <a:prstGeom prst="rect">
            <a:avLst/>
          </a:prstGeom>
          <a:noFill/>
          <a:ln w="9525">
            <a:noFill/>
            <a:miter lim="800000"/>
            <a:headEnd/>
            <a:tailEnd/>
          </a:ln>
        </p:spPr>
        <p:txBody>
          <a:bodyPr>
            <a:spAutoFit/>
          </a:bodyPr>
          <a:lstStyle/>
          <a:p>
            <a:pPr algn="ctr" defTabSz="568325">
              <a:spcBef>
                <a:spcPct val="50000"/>
              </a:spcBef>
            </a:pPr>
            <a:r>
              <a:rPr lang="en-GB" sz="2800" dirty="0" smtClean="0">
                <a:solidFill>
                  <a:srgbClr val="FFFFFF"/>
                </a:solidFill>
              </a:rPr>
              <a:t>The role of the prosecutor in the administrative procedure</a:t>
            </a:r>
            <a:endParaRPr lang="en-GB" sz="2800" dirty="0">
              <a:solidFill>
                <a:srgbClr val="FFFFFF"/>
              </a:solidFill>
            </a:endParaRPr>
          </a:p>
        </p:txBody>
      </p:sp>
      <p:sp>
        <p:nvSpPr>
          <p:cNvPr id="78857" name="Text Box 9"/>
          <p:cNvSpPr txBox="1">
            <a:spLocks noChangeArrowheads="1"/>
          </p:cNvSpPr>
          <p:nvPr/>
        </p:nvSpPr>
        <p:spPr bwMode="auto">
          <a:xfrm>
            <a:off x="571500" y="1916832"/>
            <a:ext cx="8001000" cy="3816429"/>
          </a:xfrm>
          <a:prstGeom prst="rect">
            <a:avLst/>
          </a:prstGeom>
          <a:noFill/>
          <a:ln w="9525">
            <a:noFill/>
            <a:miter lim="800000"/>
            <a:headEnd/>
            <a:tailEnd/>
          </a:ln>
        </p:spPr>
        <p:txBody>
          <a:bodyPr wrap="square">
            <a:spAutoFit/>
          </a:bodyPr>
          <a:lstStyle/>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If the employer appeals to the labour court, labour inspection must send the procedure to the prosecutor</a:t>
            </a:r>
          </a:p>
          <a:p>
            <a:pPr marL="457200" indent="-457200" algn="just">
              <a:spcBef>
                <a:spcPct val="50000"/>
              </a:spcBef>
              <a:buFont typeface="Wingdings" pitchFamily="2" charset="2"/>
              <a:buChar char="Ø"/>
              <a:defRPr/>
            </a:pPr>
            <a:endParaRPr lang="en-GB" sz="2200" b="0" dirty="0" smtClean="0">
              <a:solidFill>
                <a:srgbClr val="333399">
                  <a:lumMod val="75000"/>
                </a:srgbClr>
              </a:solidFill>
              <a:latin typeface="Arial" charset="0"/>
              <a:ea typeface="ＭＳ Ｐゴシック" pitchFamily="-64" charset="-128"/>
            </a:endParaRPr>
          </a:p>
          <a:p>
            <a:pPr marL="457200"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The prosecutor analyses the procedure and:</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Decides to submit the facts to judgement and has to make the proof of relevant facts – he can ask the cooperation of labour inspection, or</a:t>
            </a:r>
          </a:p>
          <a:p>
            <a:pPr marL="914400" lvl="1" indent="-457200" algn="just">
              <a:spcBef>
                <a:spcPct val="50000"/>
              </a:spcBef>
              <a:buFont typeface="Wingdings" pitchFamily="2" charset="2"/>
              <a:buChar char="Ø"/>
              <a:defRPr/>
            </a:pPr>
            <a:r>
              <a:rPr lang="en-GB" sz="2200" b="0" dirty="0" smtClean="0">
                <a:solidFill>
                  <a:srgbClr val="333399">
                    <a:lumMod val="75000"/>
                  </a:srgbClr>
                </a:solidFill>
                <a:latin typeface="Arial" charset="0"/>
                <a:ea typeface="ＭＳ Ｐゴシック" pitchFamily="-64" charset="-128"/>
              </a:rPr>
              <a:t>if he considers that there is no violation of law  - returns the procedure to labour inspection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7">
                                            <p:txEl>
                                              <p:pRg st="0" end="0"/>
                                            </p:txEl>
                                          </p:spTgt>
                                        </p:tgtEl>
                                        <p:attrNameLst>
                                          <p:attrName>style.visibility</p:attrName>
                                        </p:attrNameLst>
                                      </p:cBhvr>
                                      <p:to>
                                        <p:strVal val="visible"/>
                                      </p:to>
                                    </p:set>
                                    <p:anim calcmode="lin" valueType="num">
                                      <p:cBhvr additive="base">
                                        <p:cTn id="7" dur="10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885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7">
                                            <p:txEl>
                                              <p:pRg st="2" end="2"/>
                                            </p:txEl>
                                          </p:spTgt>
                                        </p:tgtEl>
                                        <p:attrNameLst>
                                          <p:attrName>style.visibility</p:attrName>
                                        </p:attrNameLst>
                                      </p:cBhvr>
                                      <p:to>
                                        <p:strVal val="visible"/>
                                      </p:to>
                                    </p:set>
                                    <p:anim calcmode="lin" valueType="num">
                                      <p:cBhvr additive="base">
                                        <p:cTn id="13" dur="1000" fill="hold"/>
                                        <p:tgtEl>
                                          <p:spTgt spid="78857">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78857">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8857">
                                            <p:txEl>
                                              <p:pRg st="3" end="3"/>
                                            </p:txEl>
                                          </p:spTgt>
                                        </p:tgtEl>
                                        <p:attrNameLst>
                                          <p:attrName>style.visibility</p:attrName>
                                        </p:attrNameLst>
                                      </p:cBhvr>
                                      <p:to>
                                        <p:strVal val="visible"/>
                                      </p:to>
                                    </p:set>
                                    <p:anim calcmode="lin" valueType="num">
                                      <p:cBhvr additive="base">
                                        <p:cTn id="17" dur="1000" fill="hold"/>
                                        <p:tgtEl>
                                          <p:spTgt spid="78857">
                                            <p:txEl>
                                              <p:pRg st="3" end="3"/>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78857">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8857">
                                            <p:txEl>
                                              <p:pRg st="4" end="4"/>
                                            </p:txEl>
                                          </p:spTgt>
                                        </p:tgtEl>
                                        <p:attrNameLst>
                                          <p:attrName>style.visibility</p:attrName>
                                        </p:attrNameLst>
                                      </p:cBhvr>
                                      <p:to>
                                        <p:strVal val="visible"/>
                                      </p:to>
                                    </p:set>
                                    <p:anim calcmode="lin" valueType="num">
                                      <p:cBhvr additive="base">
                                        <p:cTn id="21" dur="1000" fill="hold"/>
                                        <p:tgtEl>
                                          <p:spTgt spid="78857">
                                            <p:txEl>
                                              <p:pRg st="4" end="4"/>
                                            </p:txEl>
                                          </p:spTgt>
                                        </p:tgtEl>
                                        <p:attrNameLst>
                                          <p:attrName>ppt_x</p:attrName>
                                        </p:attrNameLst>
                                      </p:cBhvr>
                                      <p:tavLst>
                                        <p:tav tm="0">
                                          <p:val>
                                            <p:strVal val="0-#ppt_w/2"/>
                                          </p:val>
                                        </p:tav>
                                        <p:tav tm="100000">
                                          <p:val>
                                            <p:strVal val="#ppt_x"/>
                                          </p:val>
                                        </p:tav>
                                      </p:tavLst>
                                    </p:anim>
                                    <p:anim calcmode="lin" valueType="num">
                                      <p:cBhvr additive="base">
                                        <p:cTn id="22" dur="1000" fill="hold"/>
                                        <p:tgtEl>
                                          <p:spTgt spid="7885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build="p" autoUpdateAnimBg="0"/>
    </p:bldLst>
  </p:timing>
</p:sld>
</file>

<file path=ppt/theme/theme1.xml><?xml version="1.0" encoding="utf-8"?>
<a:theme xmlns:a="http://schemas.openxmlformats.org/drawingml/2006/main" name="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Diagramme">
  <a:themeElements>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fontScheme name="Diagramme">
      <a:majorFont>
        <a:latin typeface="Impact"/>
        <a:ea typeface="Osaka"/>
        <a:cs typeface=""/>
      </a:majorFont>
      <a:minorFont>
        <a:latin typeface="Impact"/>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ea typeface="ＭＳ Ｐゴシック" pitchFamily="-64" charset="-128"/>
          </a:defRPr>
        </a:defPPr>
      </a:lstStyle>
    </a:lnDef>
  </a:objectDefaults>
  <a:extraClrSchemeLst>
    <a:extraClrScheme>
      <a:clrScheme name="Diagramme 1">
        <a:dk1>
          <a:srgbClr val="333399"/>
        </a:dk1>
        <a:lt1>
          <a:srgbClr val="FFFFFF"/>
        </a:lt1>
        <a:dk2>
          <a:srgbClr val="333399"/>
        </a:dk2>
        <a:lt2>
          <a:srgbClr val="808080"/>
        </a:lt2>
        <a:accent1>
          <a:srgbClr val="BBE0E3"/>
        </a:accent1>
        <a:accent2>
          <a:srgbClr val="333399"/>
        </a:accent2>
        <a:accent3>
          <a:srgbClr val="FFFFFF"/>
        </a:accent3>
        <a:accent4>
          <a:srgbClr val="2A2A82"/>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gramme 2">
        <a:dk1>
          <a:srgbClr val="333399"/>
        </a:dk1>
        <a:lt1>
          <a:srgbClr val="FFFFFF"/>
        </a:lt1>
        <a:dk2>
          <a:srgbClr val="333399"/>
        </a:dk2>
        <a:lt2>
          <a:srgbClr val="969696"/>
        </a:lt2>
        <a:accent1>
          <a:srgbClr val="FBDF53"/>
        </a:accent1>
        <a:accent2>
          <a:srgbClr val="FF9966"/>
        </a:accent2>
        <a:accent3>
          <a:srgbClr val="FFFFFF"/>
        </a:accent3>
        <a:accent4>
          <a:srgbClr val="2A2A82"/>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gramme 3">
        <a:dk1>
          <a:srgbClr val="333399"/>
        </a:dk1>
        <a:lt1>
          <a:srgbClr val="FFFFFF"/>
        </a:lt1>
        <a:dk2>
          <a:srgbClr val="333399"/>
        </a:dk2>
        <a:lt2>
          <a:srgbClr val="808080"/>
        </a:lt2>
        <a:accent1>
          <a:srgbClr val="99CCFF"/>
        </a:accent1>
        <a:accent2>
          <a:srgbClr val="CCCCFF"/>
        </a:accent2>
        <a:accent3>
          <a:srgbClr val="FFFFFF"/>
        </a:accent3>
        <a:accent4>
          <a:srgbClr val="2A2A82"/>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gramme 4">
        <a:dk1>
          <a:srgbClr val="333399"/>
        </a:dk1>
        <a:lt1>
          <a:srgbClr val="FFFFFF"/>
        </a:lt1>
        <a:dk2>
          <a:srgbClr val="333399"/>
        </a:dk2>
        <a:lt2>
          <a:srgbClr val="777777"/>
        </a:lt2>
        <a:accent1>
          <a:srgbClr val="FFFFF7"/>
        </a:accent1>
        <a:accent2>
          <a:srgbClr val="33CCCC"/>
        </a:accent2>
        <a:accent3>
          <a:srgbClr val="FFFFFF"/>
        </a:accent3>
        <a:accent4>
          <a:srgbClr val="2A2A82"/>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gramme 5">
        <a:dk1>
          <a:srgbClr val="333399"/>
        </a:dk1>
        <a:lt1>
          <a:srgbClr val="FFFFFF"/>
        </a:lt1>
        <a:dk2>
          <a:srgbClr val="333399"/>
        </a:dk2>
        <a:lt2>
          <a:srgbClr val="777777"/>
        </a:lt2>
        <a:accent1>
          <a:srgbClr val="909082"/>
        </a:accent1>
        <a:accent2>
          <a:srgbClr val="809EA8"/>
        </a:accent2>
        <a:accent3>
          <a:srgbClr val="FFFFFF"/>
        </a:accent3>
        <a:accent4>
          <a:srgbClr val="2A2A82"/>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2004:Modèles:Présentations:Conceptions:Diagramme</Template>
  <TotalTime>1811</TotalTime>
  <Words>2173</Words>
  <Application>Microsoft Office PowerPoint</Application>
  <PresentationFormat>Apresentação no Ecrã (4:3)</PresentationFormat>
  <Paragraphs>184</Paragraphs>
  <Slides>23</Slides>
  <Notes>23</Notes>
  <HiddenSlides>0</HiddenSlides>
  <MMClips>0</MMClips>
  <ScaleCrop>false</ScaleCrop>
  <HeadingPairs>
    <vt:vector size="4" baseType="variant">
      <vt:variant>
        <vt:lpstr>Tema</vt:lpstr>
      </vt:variant>
      <vt:variant>
        <vt:i4>8</vt:i4>
      </vt:variant>
      <vt:variant>
        <vt:lpstr>Títulos dos diapositivos</vt:lpstr>
      </vt:variant>
      <vt:variant>
        <vt:i4>23</vt:i4>
      </vt:variant>
    </vt:vector>
  </HeadingPairs>
  <TitlesOfParts>
    <vt:vector size="31" baseType="lpstr">
      <vt:lpstr>Diagramme</vt:lpstr>
      <vt:lpstr>1_Diagramme</vt:lpstr>
      <vt:lpstr>2_Diagramme</vt:lpstr>
      <vt:lpstr>3_Diagramme</vt:lpstr>
      <vt:lpstr>4_Diagramme</vt:lpstr>
      <vt:lpstr>5_Diagramme</vt:lpstr>
      <vt:lpstr>6_Diagramme</vt:lpstr>
      <vt:lpstr>7_Diagramme</vt:lpstr>
      <vt:lpstr>Diapositivo 1</vt:lpstr>
      <vt:lpstr>Diapositivo 2</vt:lpstr>
      <vt:lpstr>Diapositivo 3</vt:lpstr>
      <vt:lpstr>Diapositivo 4</vt:lpstr>
      <vt:lpstr>Diapositivo 5</vt:lpstr>
      <vt:lpstr>Diapositivo 6</vt:lpstr>
      <vt:lpstr>Diapositivo 7</vt:lpstr>
      <vt:lpstr>Diapositivo 8</vt:lpstr>
      <vt:lpstr>Diapositivo 9</vt:lpstr>
      <vt:lpstr>Diapositivo 10</vt:lpstr>
      <vt:lpstr>Diapositivo 11</vt:lpstr>
      <vt:lpstr>Diapositivo 12</vt:lpstr>
      <vt:lpstr>Diapositivo 13</vt:lpstr>
      <vt:lpstr>Diapositivo 14</vt:lpstr>
      <vt:lpstr>Diapositivo 15</vt:lpstr>
      <vt:lpstr>Diapositivo 16</vt:lpstr>
      <vt:lpstr>Diapositivo 17</vt:lpstr>
      <vt:lpstr>Diapositivo 18</vt:lpstr>
      <vt:lpstr>Diapositivo 19</vt:lpstr>
      <vt:lpstr>Diapositivo 20</vt:lpstr>
      <vt:lpstr>Diapositivo 21</vt:lpstr>
      <vt:lpstr>Diapositivo 22</vt:lpstr>
      <vt:lpstr>Diapositivo 23</vt:lpstr>
    </vt:vector>
  </TitlesOfParts>
  <Company>ILO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Windows User</cp:lastModifiedBy>
  <cp:revision>253</cp:revision>
  <cp:lastPrinted>2009-06-09T14:49:34Z</cp:lastPrinted>
  <dcterms:created xsi:type="dcterms:W3CDTF">2009-04-07T13:37:33Z</dcterms:created>
  <dcterms:modified xsi:type="dcterms:W3CDTF">2011-09-29T05:57:28Z</dcterms:modified>
</cp:coreProperties>
</file>