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7"/>
  </p:notesMasterIdLst>
  <p:handoutMasterIdLst>
    <p:handoutMasterId r:id="rId38"/>
  </p:handoutMasterIdLst>
  <p:sldIdLst>
    <p:sldId id="256" r:id="rId3"/>
    <p:sldId id="321" r:id="rId4"/>
    <p:sldId id="319" r:id="rId5"/>
    <p:sldId id="287" r:id="rId6"/>
    <p:sldId id="322" r:id="rId7"/>
    <p:sldId id="278" r:id="rId8"/>
    <p:sldId id="279" r:id="rId9"/>
    <p:sldId id="325" r:id="rId10"/>
    <p:sldId id="280" r:id="rId11"/>
    <p:sldId id="281" r:id="rId12"/>
    <p:sldId id="294" r:id="rId13"/>
    <p:sldId id="288" r:id="rId14"/>
    <p:sldId id="301" r:id="rId15"/>
    <p:sldId id="300" r:id="rId16"/>
    <p:sldId id="289" r:id="rId17"/>
    <p:sldId id="302" r:id="rId18"/>
    <p:sldId id="260" r:id="rId19"/>
    <p:sldId id="303" r:id="rId20"/>
    <p:sldId id="304" r:id="rId21"/>
    <p:sldId id="318" r:id="rId22"/>
    <p:sldId id="305" r:id="rId23"/>
    <p:sldId id="306" r:id="rId24"/>
    <p:sldId id="308" r:id="rId25"/>
    <p:sldId id="312" r:id="rId26"/>
    <p:sldId id="324" r:id="rId27"/>
    <p:sldId id="314" r:id="rId28"/>
    <p:sldId id="316" r:id="rId29"/>
    <p:sldId id="309" r:id="rId30"/>
    <p:sldId id="263" r:id="rId31"/>
    <p:sldId id="298" r:id="rId32"/>
    <p:sldId id="264" r:id="rId33"/>
    <p:sldId id="317" r:id="rId34"/>
    <p:sldId id="271" r:id="rId35"/>
    <p:sldId id="323" r:id="rId36"/>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2F8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912" autoAdjust="0"/>
    <p:restoredTop sz="72946" autoAdjust="0"/>
  </p:normalViewPr>
  <p:slideViewPr>
    <p:cSldViewPr>
      <p:cViewPr varScale="1">
        <p:scale>
          <a:sx n="46" d="100"/>
          <a:sy n="46" d="100"/>
        </p:scale>
        <p:origin x="-118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49" d="100"/>
          <a:sy n="49" d="100"/>
        </p:scale>
        <p:origin x="-2994"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C94BE1AF-7D11-4DCC-A595-64F9F93B3EDD}" type="datetimeFigureOut">
              <a:rPr lang="it-IT"/>
              <a:pPr>
                <a:defRPr/>
              </a:pPr>
              <a:t>29/09/2011</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8DBD141-4E49-4959-9A38-A0FB54FC7F2F}"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B9969E4-E276-4F31-9A14-3ACC70B9B1D2}" type="datetimeFigureOut">
              <a:rPr lang="it-IT"/>
              <a:pPr>
                <a:defRPr/>
              </a:pPr>
              <a:t>29/09/2011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545F422-6493-4810-A1A8-731C093551FF}"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egnaposto immagine diapositiva 1"/>
          <p:cNvSpPr>
            <a:spLocks noGrp="1" noRot="1" noChangeAspect="1"/>
          </p:cNvSpPr>
          <p:nvPr>
            <p:ph type="sldImg"/>
          </p:nvPr>
        </p:nvSpPr>
        <p:spPr bwMode="auto">
          <a:noFill/>
          <a:ln>
            <a:solidFill>
              <a:srgbClr val="000000"/>
            </a:solidFill>
            <a:miter lim="800000"/>
            <a:headEnd/>
            <a:tailEnd/>
          </a:ln>
        </p:spPr>
      </p:sp>
      <p:sp>
        <p:nvSpPr>
          <p:cNvPr id="2867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First of all i have to say thank you to thank the organizers for my invitation in this important meeting.</a:t>
            </a:r>
            <a:r>
              <a:rPr lang="en-US" smtClean="0"/>
              <a:t> WE HAVE TODAY a useful opportunity for dialogue in order to reflect upon the concept of shared protection, to overcome the peculiarities  of each discipline and to provide a key to the common reading.</a:t>
            </a:r>
          </a:p>
          <a:p>
            <a:pPr eaLnBrk="1" hangingPunct="1">
              <a:spcBef>
                <a:spcPct val="0"/>
              </a:spcBef>
            </a:pPr>
            <a:r>
              <a:rPr lang="en-US" smtClean="0"/>
              <a:t>I’M GLAD TO RAPRESENT MY POINT OF VIEW IM A JUDGE I’M BEEN WORKING AS …FOR .take care of</a:t>
            </a:r>
            <a:br>
              <a:rPr lang="en-US" smtClean="0"/>
            </a:br>
            <a:r>
              <a:rPr lang="en-US" smtClean="0"/>
              <a:t>The first observation regards language because we need to overcome language barriers in technical matters such as labor law.</a:t>
            </a:r>
            <a:br>
              <a:rPr lang="en-US" smtClean="0"/>
            </a:br>
            <a:r>
              <a:rPr lang="en-US" smtClean="0"/>
              <a:t>(Linguistic studies by EJTN)</a:t>
            </a:r>
            <a:endParaRPr lang="it-IT" smtClean="0"/>
          </a:p>
        </p:txBody>
      </p:sp>
      <p:sp>
        <p:nvSpPr>
          <p:cNvPr id="2867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500AEE0-0F58-414E-A9E8-98AA4F365A5E}" type="slidenum">
              <a:rPr lang="it-IT"/>
              <a:pPr fontAlgn="base">
                <a:spcBef>
                  <a:spcPct val="0"/>
                </a:spcBef>
                <a:spcAft>
                  <a:spcPct val="0"/>
                </a:spcAft>
                <a:defRPr/>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egnaposto immagine diapositiva 1"/>
          <p:cNvSpPr>
            <a:spLocks noGrp="1" noRot="1" noChangeAspect="1"/>
          </p:cNvSpPr>
          <p:nvPr>
            <p:ph type="sldImg"/>
          </p:nvPr>
        </p:nvSpPr>
        <p:spPr bwMode="auto">
          <a:noFill/>
          <a:ln>
            <a:solidFill>
              <a:srgbClr val="000000"/>
            </a:solidFill>
            <a:miter lim="800000"/>
            <a:headEnd/>
            <a:tailEnd/>
          </a:ln>
        </p:spPr>
      </p:sp>
      <p:sp>
        <p:nvSpPr>
          <p:cNvPr id="3072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Is to provide an overview…In our country the labor law, which was created to defend a traditionally weak part of a particular contractual relationship, is experiencing a time of deep crisis. WE WITNESS A DEEP CRISIS</a:t>
            </a:r>
            <a:br>
              <a:rPr lang="en-US" smtClean="0"/>
            </a:br>
            <a:r>
              <a:rPr lang="en-US" smtClean="0"/>
              <a:t>The crisis is not particular to Italy, but general and it is ìnfluenced by strong national and global forces that enhance economic freedom, often at the expense of the protection of workers.</a:t>
            </a:r>
            <a:endParaRPr lang="it-IT" smtClean="0"/>
          </a:p>
          <a:p>
            <a:pPr eaLnBrk="1" hangingPunct="1">
              <a:spcBef>
                <a:spcPct val="0"/>
              </a:spcBef>
            </a:pPr>
            <a:r>
              <a:rPr lang="it-IT" smtClean="0"/>
              <a:t>The balance </a:t>
            </a:r>
            <a:r>
              <a:rPr lang="en-US" smtClean="0"/>
              <a:t>Between the protection of the market and the protection of the workers  flows  the history of the labour law in recent years.</a:t>
            </a:r>
            <a:br>
              <a:rPr lang="en-US" smtClean="0"/>
            </a:br>
            <a:r>
              <a:rPr lang="en-US" smtClean="0"/>
              <a:t>National and supranational laws clearly express the struggle between two oppòsing needs and produce complex and sometimes contradictory regulations, which demonstrate the constant erosion of the worker’s rights.</a:t>
            </a:r>
          </a:p>
          <a:p>
            <a:pPr eaLnBrk="1" hangingPunct="1">
              <a:spcBef>
                <a:spcPct val="0"/>
              </a:spcBef>
            </a:pPr>
            <a:endParaRPr lang="it-IT" smtClean="0"/>
          </a:p>
        </p:txBody>
      </p:sp>
      <p:sp>
        <p:nvSpPr>
          <p:cNvPr id="3072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7C0BF69-2164-4276-A7E9-68F98DD9EDCC}" type="slidenum">
              <a:rPr lang="it-IT"/>
              <a:pPr fontAlgn="base">
                <a:spcBef>
                  <a:spcPct val="0"/>
                </a:spcBef>
                <a:spcAft>
                  <a:spcPct val="0"/>
                </a:spcAft>
                <a:defRPr/>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egnaposto immagine diapositiva 1"/>
          <p:cNvSpPr>
            <a:spLocks noGrp="1" noRot="1" noChangeAspect="1"/>
          </p:cNvSpPr>
          <p:nvPr>
            <p:ph type="sldImg"/>
          </p:nvPr>
        </p:nvSpPr>
        <p:spPr bwMode="auto">
          <a:noFill/>
          <a:ln>
            <a:solidFill>
              <a:srgbClr val="000000"/>
            </a:solidFill>
            <a:miter lim="800000"/>
            <a:headEnd/>
            <a:tailEnd/>
          </a:ln>
        </p:spPr>
      </p:sp>
      <p:sp>
        <p:nvSpPr>
          <p:cNvPr id="3277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let’s get to the point! </a:t>
            </a:r>
            <a:r>
              <a:rPr lang="en-US" smtClean="0"/>
              <a:t>The Italian scene is very interesting.</a:t>
            </a:r>
            <a:br>
              <a:rPr lang="en-US" smtClean="0"/>
            </a:br>
            <a:r>
              <a:rPr lang="en-US" smtClean="0"/>
              <a:t> First, it is important to remember that the Labour Court is not about a judgment  of workers against employers but a judge who ensures a quick, but fair trial, with the application of the law that gives specific guarantees to workers, the  historically weak party of the long-term contract which is necessary for their wellbeing.</a:t>
            </a:r>
            <a:endParaRPr lang="it-IT" smtClean="0"/>
          </a:p>
          <a:p>
            <a:pPr eaLnBrk="1" hangingPunct="1">
              <a:spcBef>
                <a:spcPct val="0"/>
              </a:spcBef>
            </a:pPr>
            <a:endParaRPr lang="it-IT" smtClean="0"/>
          </a:p>
          <a:p>
            <a:pPr eaLnBrk="1" hangingPunct="1">
              <a:spcBef>
                <a:spcPct val="0"/>
              </a:spcBef>
            </a:pPr>
            <a:r>
              <a:rPr lang="en-US" smtClean="0"/>
              <a:t>THE JUDGES are Not “properly” cooperating with the labour inspection system, but are concerned with ensuring  equality between the parties regarding the constitutional and international. principles</a:t>
            </a:r>
            <a:br>
              <a:rPr lang="en-US" smtClean="0"/>
            </a:br>
            <a:r>
              <a:rPr lang="en-US" smtClean="0"/>
              <a:t>Article 1 of the Italian constitution says that the republic is founded on work.</a:t>
            </a:r>
            <a:endParaRPr lang="en-US" smtClean="0">
              <a:solidFill>
                <a:srgbClr val="FF0000"/>
              </a:solidFill>
            </a:endParaRPr>
          </a:p>
          <a:p>
            <a:pPr eaLnBrk="1" hangingPunct="1">
              <a:spcBef>
                <a:spcPct val="0"/>
              </a:spcBef>
            </a:pPr>
            <a:endParaRPr lang="it-IT" smtClean="0"/>
          </a:p>
          <a:p>
            <a:pPr eaLnBrk="1" hangingPunct="1">
              <a:spcBef>
                <a:spcPct val="0"/>
              </a:spcBef>
            </a:pPr>
            <a:endParaRPr lang="it-IT" smtClean="0"/>
          </a:p>
        </p:txBody>
      </p:sp>
      <p:sp>
        <p:nvSpPr>
          <p:cNvPr id="3277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C2A6DF-ED38-42FE-8A40-FDCE631FBE0A}" type="slidenum">
              <a:rPr lang="it-IT"/>
              <a:pPr fontAlgn="base">
                <a:spcBef>
                  <a:spcPct val="0"/>
                </a:spcBef>
                <a:spcAft>
                  <a:spcPct val="0"/>
                </a:spcAft>
                <a:defRPr/>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egnaposto immagine diapositiva 1"/>
          <p:cNvSpPr>
            <a:spLocks noGrp="1" noRot="1" noChangeAspect="1"/>
          </p:cNvSpPr>
          <p:nvPr>
            <p:ph type="sldImg"/>
          </p:nvPr>
        </p:nvSpPr>
        <p:spPr bwMode="auto">
          <a:noFill/>
          <a:ln>
            <a:solidFill>
              <a:srgbClr val="000000"/>
            </a:solidFill>
            <a:miter lim="800000"/>
            <a:headEnd/>
            <a:tailEnd/>
          </a:ln>
        </p:spPr>
      </p:sp>
      <p:sp>
        <p:nvSpPr>
          <p:cNvPr id="3481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It is an important example of this struggle between opposite forces.</a:t>
            </a:r>
          </a:p>
          <a:p>
            <a:pPr eaLnBrk="1" hangingPunct="1">
              <a:spcBef>
                <a:spcPct val="0"/>
              </a:spcBef>
            </a:pPr>
            <a:r>
              <a:rPr lang="it-IT" smtClean="0"/>
              <a:t>On one hand this law </a:t>
            </a:r>
            <a:r>
              <a:rPr lang="en-US" smtClean="0"/>
              <a:t>enhanced the importance of the role of inspectors in enforcement actions against undeclared work and irregular employment protection and social security system (in which it is fundamental that everyone  respects the general rules).</a:t>
            </a:r>
          </a:p>
          <a:p>
            <a:pPr eaLnBrk="1" hangingPunct="1">
              <a:spcBef>
                <a:spcPct val="0"/>
              </a:spcBef>
            </a:pPr>
            <a:r>
              <a:rPr lang="en-US" b="1" smtClean="0">
                <a:solidFill>
                  <a:srgbClr val="FF0000"/>
                </a:solidFill>
              </a:rPr>
              <a:t>On the other hand, it enhanced the procedure of certication  which IMPEDES (IMPID) this actions, when the contracts are certified, obligating labour inspection authority to appeal to a judge to overcame this obstacle.</a:t>
            </a:r>
            <a:endParaRPr lang="it-IT" b="1" smtClean="0">
              <a:solidFill>
                <a:srgbClr val="FF0000"/>
              </a:solidFill>
            </a:endParaRPr>
          </a:p>
        </p:txBody>
      </p:sp>
      <p:sp>
        <p:nvSpPr>
          <p:cNvPr id="3481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5B95DD-A5C4-4D7B-B26E-A5149FA43B18}" type="slidenum">
              <a:rPr lang="it-IT"/>
              <a:pPr fontAlgn="base">
                <a:spcBef>
                  <a:spcPct val="0"/>
                </a:spcBef>
                <a:spcAft>
                  <a:spcPct val="0"/>
                </a:spcAft>
                <a:defRPr/>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686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In THE first PERSPECTIVE </a:t>
            </a:r>
          </a:p>
        </p:txBody>
      </p:sp>
      <p:sp>
        <p:nvSpPr>
          <p:cNvPr id="3686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61DEFF-5155-45FF-8939-EF2DD08877A1}" type="slidenum">
              <a:rPr lang="it-IT"/>
              <a:pPr fontAlgn="base">
                <a:spcBef>
                  <a:spcPct val="0"/>
                </a:spcBef>
                <a:spcAft>
                  <a:spcPct val="0"/>
                </a:spcAft>
                <a:defRPr/>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egnaposto immagine diapositiva 1"/>
          <p:cNvSpPr>
            <a:spLocks noGrp="1" noRot="1" noChangeAspect="1"/>
          </p:cNvSpPr>
          <p:nvPr>
            <p:ph type="sldImg"/>
          </p:nvPr>
        </p:nvSpPr>
        <p:spPr bwMode="auto">
          <a:noFill/>
          <a:ln>
            <a:solidFill>
              <a:srgbClr val="000000"/>
            </a:solidFill>
            <a:miter lim="800000"/>
            <a:headEnd/>
            <a:tailEnd/>
          </a:ln>
        </p:spPr>
      </p:sp>
      <p:sp>
        <p:nvSpPr>
          <p:cNvPr id="3891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solidFill>
                  <a:srgbClr val="FF0000"/>
                </a:solidFill>
              </a:rPr>
              <a:t>(</a:t>
            </a:r>
            <a:r>
              <a:rPr lang="it-IT" smtClean="0">
                <a:solidFill>
                  <a:srgbClr val="7030A0"/>
                </a:solidFill>
              </a:rPr>
              <a:t>only </a:t>
            </a:r>
            <a:r>
              <a:rPr lang="it-IT" smtClean="0">
                <a:solidFill>
                  <a:srgbClr val="FF0000"/>
                </a:solidFill>
              </a:rPr>
              <a:t>if </a:t>
            </a:r>
            <a:r>
              <a:rPr lang="it-IT" smtClean="0">
                <a:solidFill>
                  <a:srgbClr val="7030A0"/>
                </a:solidFill>
              </a:rPr>
              <a:t>the labour law violation is a worker’s  request for money)</a:t>
            </a:r>
            <a:endParaRPr lang="it-IT" smtClean="0"/>
          </a:p>
        </p:txBody>
      </p:sp>
      <p:sp>
        <p:nvSpPr>
          <p:cNvPr id="3891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B56C30-B68D-48FD-97DB-508161BE6356}" type="slidenum">
              <a:rPr lang="it-IT"/>
              <a:pPr fontAlgn="base">
                <a:spcBef>
                  <a:spcPct val="0"/>
                </a:spcBef>
                <a:spcAft>
                  <a:spcPct val="0"/>
                </a:spcAft>
                <a:defRPr/>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egnaposto immagine diapositiva 1"/>
          <p:cNvSpPr>
            <a:spLocks noGrp="1" noRot="1" noChangeAspect="1"/>
          </p:cNvSpPr>
          <p:nvPr>
            <p:ph type="sldImg"/>
          </p:nvPr>
        </p:nvSpPr>
        <p:spPr bwMode="auto">
          <a:noFill/>
          <a:ln>
            <a:solidFill>
              <a:srgbClr val="000000"/>
            </a:solidFill>
            <a:miter lim="800000"/>
            <a:headEnd/>
            <a:tailEnd/>
          </a:ln>
        </p:spPr>
      </p:sp>
      <p:sp>
        <p:nvSpPr>
          <p:cNvPr id="4096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US" smtClean="0"/>
              <a:t>THIS REPORT USUALLY GIVES RISE TO AN INJUNCTION ISSUED BY THE MINISTRY OF LABOUR OR sOCIAL sECURITY aGENCIES OR THE REVENUE SERVICE . </a:t>
            </a:r>
          </a:p>
          <a:p>
            <a:pPr eaLnBrk="1" hangingPunct="1">
              <a:spcBef>
                <a:spcPct val="0"/>
              </a:spcBef>
              <a:buFontTx/>
              <a:buChar char="•"/>
            </a:pPr>
            <a:r>
              <a:rPr lang="en-US" smtClean="0"/>
              <a:t>THE EMPLOYER, USUALLY, FILES an opposition  BEFORE THE COURT. </a:t>
            </a:r>
          </a:p>
          <a:p>
            <a:pPr eaLnBrk="1" hangingPunct="1">
              <a:spcBef>
                <a:spcPct val="0"/>
              </a:spcBef>
              <a:buFontTx/>
              <a:buChar char="•"/>
            </a:pPr>
            <a:r>
              <a:rPr lang="en-US" smtClean="0"/>
              <a:t>MY EXPERIENCE TEACHES ME THAT MOST OF THESE </a:t>
            </a:r>
            <a:r>
              <a:rPr lang="en-US" smtClean="0">
                <a:solidFill>
                  <a:srgbClr val="FF0000"/>
                </a:solidFill>
              </a:rPr>
              <a:t>SUIT </a:t>
            </a:r>
            <a:r>
              <a:rPr lang="en-US" smtClean="0"/>
              <a:t>ARE CONCLUDED WITH THE REJECTION OF THE GOVERNMENT’S (IN A WIDE SENSE)  REQUEST BECAUSE OF THE PROBLEMS </a:t>
            </a:r>
            <a:r>
              <a:rPr lang="en-US" smtClean="0">
                <a:solidFill>
                  <a:srgbClr val="FF0000"/>
                </a:solidFill>
              </a:rPr>
              <a:t>EITHER</a:t>
            </a:r>
            <a:r>
              <a:rPr lang="en-US" smtClean="0"/>
              <a:t> OF THE LABOUR INSPECTION REPORT OR OF THE PROCEDURAL MISTAKES.</a:t>
            </a:r>
            <a:endParaRPr lang="it-IT" smtClean="0"/>
          </a:p>
        </p:txBody>
      </p:sp>
      <p:sp>
        <p:nvSpPr>
          <p:cNvPr id="4096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B22EEB-810C-4A91-906E-2C8A33921BBC}" type="slidenum">
              <a:rPr lang="it-IT"/>
              <a:pPr fontAlgn="base">
                <a:spcBef>
                  <a:spcPct val="0"/>
                </a:spcBef>
                <a:spcAft>
                  <a:spcPct val="0"/>
                </a:spcAft>
                <a:defRPr/>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MINISTERIAL</a:t>
            </a:r>
            <a:r>
              <a:rPr lang="it-IT" baseline="0" dirty="0" smtClean="0"/>
              <a:t> DIRECTIVE OF 2008</a:t>
            </a:r>
            <a:endParaRPr lang="it-IT" dirty="0"/>
          </a:p>
        </p:txBody>
      </p:sp>
      <p:sp>
        <p:nvSpPr>
          <p:cNvPr id="4" name="Segnaposto numero diapositiva 3"/>
          <p:cNvSpPr>
            <a:spLocks noGrp="1"/>
          </p:cNvSpPr>
          <p:nvPr>
            <p:ph type="sldNum" sz="quarter" idx="10"/>
          </p:nvPr>
        </p:nvSpPr>
        <p:spPr/>
        <p:txBody>
          <a:bodyPr/>
          <a:lstStyle/>
          <a:p>
            <a:pPr>
              <a:defRPr/>
            </a:pPr>
            <a:fld id="{3545F422-6493-4810-A1A8-731C093551FF}" type="slidenum">
              <a:rPr lang="it-IT" smtClean="0"/>
              <a:pPr>
                <a:defRPr/>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egnaposto immagine diapositiva 1"/>
          <p:cNvSpPr>
            <a:spLocks noGrp="1" noRot="1" noChangeAspect="1"/>
          </p:cNvSpPr>
          <p:nvPr>
            <p:ph type="sldImg"/>
          </p:nvPr>
        </p:nvSpPr>
        <p:spPr bwMode="auto">
          <a:noFill/>
          <a:ln>
            <a:solidFill>
              <a:srgbClr val="000000"/>
            </a:solidFill>
            <a:miter lim="800000"/>
            <a:headEnd/>
            <a:tailEnd/>
          </a:ln>
        </p:spPr>
      </p:sp>
      <p:sp>
        <p:nvSpPr>
          <p:cNvPr id="4301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301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AB292D-6713-4185-AF21-F866B541625D}" type="slidenum">
              <a:rPr lang="it-IT"/>
              <a:pPr fontAlgn="base">
                <a:spcBef>
                  <a:spcPct val="0"/>
                </a:spcBef>
                <a:spcAft>
                  <a:spcPct val="0"/>
                </a:spcAft>
                <a:defRPr/>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egnaposto immagine diapositiva 1"/>
          <p:cNvSpPr>
            <a:spLocks noGrp="1" noRot="1" noChangeAspect="1"/>
          </p:cNvSpPr>
          <p:nvPr>
            <p:ph type="sldImg"/>
          </p:nvPr>
        </p:nvSpPr>
        <p:spPr bwMode="auto">
          <a:noFill/>
          <a:ln>
            <a:solidFill>
              <a:srgbClr val="000000"/>
            </a:solidFill>
            <a:miter lim="800000"/>
            <a:headEnd/>
            <a:tailEnd/>
          </a:ln>
        </p:spPr>
      </p:sp>
      <p:sp>
        <p:nvSpPr>
          <p:cNvPr id="4505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505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148C1A-2F72-4CBB-B5DC-95FC6648DDA1}" type="slidenum">
              <a:rPr lang="it-IT"/>
              <a:pPr fontAlgn="base">
                <a:spcBef>
                  <a:spcPct val="0"/>
                </a:spcBef>
                <a:spcAft>
                  <a:spcPct val="0"/>
                </a:spcAft>
                <a:defRPr/>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egnaposto immagine diapositiva 1"/>
          <p:cNvSpPr>
            <a:spLocks noGrp="1" noRot="1" noChangeAspect="1"/>
          </p:cNvSpPr>
          <p:nvPr>
            <p:ph type="sldImg"/>
          </p:nvPr>
        </p:nvSpPr>
        <p:spPr bwMode="auto">
          <a:noFill/>
          <a:ln>
            <a:solidFill>
              <a:srgbClr val="000000"/>
            </a:solidFill>
            <a:miter lim="800000"/>
            <a:headEnd/>
            <a:tailEnd/>
          </a:ln>
        </p:spPr>
      </p:sp>
      <p:sp>
        <p:nvSpPr>
          <p:cNvPr id="4710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710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EE9A3B-07B2-4D52-AA0E-A0C855FC06BF}" type="slidenum">
              <a:rPr lang="it-IT"/>
              <a:pPr fontAlgn="base">
                <a:spcBef>
                  <a:spcPct val="0"/>
                </a:spcBef>
                <a:spcAft>
                  <a:spcPct val="0"/>
                </a:spcAft>
                <a:defRPr/>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egnaposto immagine diapositiva 1"/>
          <p:cNvSpPr>
            <a:spLocks noGrp="1" noRot="1" noChangeAspect="1"/>
          </p:cNvSpPr>
          <p:nvPr>
            <p:ph type="sldImg"/>
          </p:nvPr>
        </p:nvSpPr>
        <p:spPr bwMode="auto">
          <a:noFill/>
          <a:ln>
            <a:solidFill>
              <a:srgbClr val="000000"/>
            </a:solidFill>
            <a:miter lim="800000"/>
            <a:headEnd/>
            <a:tailEnd/>
          </a:ln>
        </p:spPr>
      </p:sp>
      <p:sp>
        <p:nvSpPr>
          <p:cNvPr id="4915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915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43F39CF-3F31-471E-A6D5-AE3839204661}" type="slidenum">
              <a:rPr lang="it-IT"/>
              <a:pPr fontAlgn="base">
                <a:spcBef>
                  <a:spcPct val="0"/>
                </a:spcBef>
                <a:spcAft>
                  <a:spcPct val="0"/>
                </a:spcAft>
                <a:defRPr/>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egnaposto immagine diapositiva 1"/>
          <p:cNvSpPr>
            <a:spLocks noGrp="1" noRot="1" noChangeAspect="1"/>
          </p:cNvSpPr>
          <p:nvPr>
            <p:ph type="sldImg"/>
          </p:nvPr>
        </p:nvSpPr>
        <p:spPr bwMode="auto">
          <a:noFill/>
          <a:ln>
            <a:solidFill>
              <a:srgbClr val="000000"/>
            </a:solidFill>
            <a:miter lim="800000"/>
            <a:headEnd/>
            <a:tailEnd/>
          </a:ln>
        </p:spPr>
      </p:sp>
      <p:sp>
        <p:nvSpPr>
          <p:cNvPr id="5120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solidFill>
                  <a:srgbClr val="FF0000"/>
                </a:solidFill>
              </a:rPr>
              <a:t>Indeed,  sometimes in their reports, inspectors refer to the worker’s statement </a:t>
            </a:r>
            <a:r>
              <a:rPr lang="en-US" sz="1400" b="1" smtClean="0">
                <a:solidFill>
                  <a:srgbClr val="FF0000"/>
                </a:solidFill>
              </a:rPr>
              <a:t>without  mention of what they have actually seen</a:t>
            </a:r>
            <a:r>
              <a:rPr lang="en-US" smtClean="0">
                <a:solidFill>
                  <a:srgbClr val="FF0000"/>
                </a:solidFill>
              </a:rPr>
              <a:t>,  but only a report of a statement(s) is written</a:t>
            </a:r>
            <a:r>
              <a:rPr lang="en-US" smtClean="0"/>
              <a:t>.</a:t>
            </a:r>
          </a:p>
        </p:txBody>
      </p:sp>
      <p:sp>
        <p:nvSpPr>
          <p:cNvPr id="5120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DD5FEF-053F-4466-BB5E-367CB10CD296}" type="slidenum">
              <a:rPr lang="it-IT"/>
              <a:pPr fontAlgn="base">
                <a:spcBef>
                  <a:spcPct val="0"/>
                </a:spcBef>
                <a:spcAft>
                  <a:spcPct val="0"/>
                </a:spcAft>
                <a:defRPr/>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egnaposto immagine diapositiva 1"/>
          <p:cNvSpPr>
            <a:spLocks noGrp="1" noRot="1" noChangeAspect="1"/>
          </p:cNvSpPr>
          <p:nvPr>
            <p:ph type="sldImg"/>
          </p:nvPr>
        </p:nvSpPr>
        <p:spPr bwMode="auto">
          <a:noFill/>
          <a:ln>
            <a:solidFill>
              <a:srgbClr val="000000"/>
            </a:solidFill>
            <a:miter lim="800000"/>
            <a:headEnd/>
            <a:tailEnd/>
          </a:ln>
        </p:spPr>
      </p:sp>
      <p:sp>
        <p:nvSpPr>
          <p:cNvPr id="5325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dirty="0" smtClean="0"/>
              <a:t>TO BE HONEST THERE ARE OTHER 2 OPINION IN COURT DECISIONS:</a:t>
            </a:r>
          </a:p>
          <a:p>
            <a:pPr eaLnBrk="1" hangingPunct="1">
              <a:spcBef>
                <a:spcPct val="0"/>
              </a:spcBef>
            </a:pPr>
            <a:r>
              <a:rPr lang="en-US" dirty="0" smtClean="0">
                <a:solidFill>
                  <a:srgbClr val="FF0000"/>
                </a:solidFill>
              </a:rPr>
              <a:t>According to decisions made by other courts,  statements given to the officer must be</a:t>
            </a:r>
            <a:br>
              <a:rPr lang="en-US" dirty="0" smtClean="0">
                <a:solidFill>
                  <a:srgbClr val="FF0000"/>
                </a:solidFill>
              </a:rPr>
            </a:br>
            <a:r>
              <a:rPr lang="en-US" dirty="0" smtClean="0">
                <a:solidFill>
                  <a:srgbClr val="FF0000"/>
                </a:solidFill>
              </a:rPr>
              <a:t>assessed by the judge for the formation of his conviction, pursuant to Art. 116 </a:t>
            </a:r>
            <a:r>
              <a:rPr lang="en-US" dirty="0" err="1" smtClean="0">
                <a:solidFill>
                  <a:srgbClr val="FF0000"/>
                </a:solidFill>
              </a:rPr>
              <a:t>cpc</a:t>
            </a:r>
            <a:r>
              <a:rPr lang="en-US" dirty="0" smtClean="0">
                <a:solidFill>
                  <a:srgbClr val="FF0000"/>
                </a:solidFill>
              </a:rPr>
              <a:t>, only if </a:t>
            </a:r>
            <a:br>
              <a:rPr lang="en-US" dirty="0" smtClean="0">
                <a:solidFill>
                  <a:srgbClr val="FF0000"/>
                </a:solidFill>
              </a:rPr>
            </a:br>
            <a:r>
              <a:rPr lang="en-US" dirty="0" smtClean="0">
                <a:solidFill>
                  <a:srgbClr val="FF0000"/>
                </a:solidFill>
              </a:rPr>
              <a:t>concurrent with supporting evidence. </a:t>
            </a:r>
          </a:p>
          <a:p>
            <a:pPr eaLnBrk="1" hangingPunct="1">
              <a:spcBef>
                <a:spcPct val="0"/>
              </a:spcBef>
            </a:pPr>
            <a:r>
              <a:rPr lang="en-US" dirty="0" smtClean="0">
                <a:solidFill>
                  <a:srgbClr val="FF0000"/>
                </a:solidFill>
              </a:rPr>
              <a:t>In other words, the statement may not constitute the single, exclusive proof  of the facts  (Cass. No 16055 of 2004, No 9384 of</a:t>
            </a:r>
            <a:br>
              <a:rPr lang="en-US" dirty="0" smtClean="0">
                <a:solidFill>
                  <a:srgbClr val="FF0000"/>
                </a:solidFill>
              </a:rPr>
            </a:br>
            <a:r>
              <a:rPr lang="en-US" dirty="0" smtClean="0">
                <a:solidFill>
                  <a:srgbClr val="FF0000"/>
                </a:solidFill>
              </a:rPr>
              <a:t>1995) ..</a:t>
            </a:r>
          </a:p>
          <a:p>
            <a:pPr eaLnBrk="1" hangingPunct="1">
              <a:spcBef>
                <a:spcPct val="0"/>
              </a:spcBef>
            </a:pPr>
            <a:r>
              <a:rPr lang="en-US" dirty="0" smtClean="0">
                <a:solidFill>
                  <a:srgbClr val="FF0000"/>
                </a:solidFill>
              </a:rPr>
              <a:t>THERE IS ALSO  </a:t>
            </a:r>
            <a:r>
              <a:rPr lang="en-US" dirty="0" smtClean="0"/>
              <a:t>A third approach (followed by a limited number of decisions) asserts that the statements obtained by the inspectors could be considered as evidence, </a:t>
            </a:r>
            <a:r>
              <a:rPr lang="it-IT" b="1" i="1" dirty="0" err="1" smtClean="0"/>
              <a:t>unless</a:t>
            </a:r>
            <a:r>
              <a:rPr lang="it-IT" b="1" i="1" dirty="0" smtClean="0"/>
              <a:t> </a:t>
            </a:r>
            <a:r>
              <a:rPr lang="it-IT" b="1" i="1" dirty="0" err="1" smtClean="0"/>
              <a:t>proven</a:t>
            </a:r>
            <a:r>
              <a:rPr lang="it-IT" b="1" i="1" dirty="0" smtClean="0"/>
              <a:t> </a:t>
            </a:r>
            <a:r>
              <a:rPr lang="it-IT" b="1" i="1" dirty="0" err="1" smtClean="0"/>
              <a:t>otherwise</a:t>
            </a:r>
            <a:r>
              <a:rPr lang="en-US" dirty="0" smtClean="0"/>
              <a:t/>
            </a:r>
            <a:br>
              <a:rPr lang="en-US" dirty="0" smtClean="0"/>
            </a:br>
            <a:endParaRPr lang="it-IT" dirty="0" smtClean="0"/>
          </a:p>
          <a:p>
            <a:pPr eaLnBrk="1" hangingPunct="1">
              <a:spcBef>
                <a:spcPct val="0"/>
              </a:spcBef>
            </a:pPr>
            <a:endParaRPr lang="en-US" dirty="0" smtClean="0">
              <a:solidFill>
                <a:srgbClr val="FF0000"/>
              </a:solidFill>
            </a:endParaRPr>
          </a:p>
          <a:p>
            <a:pPr eaLnBrk="1" hangingPunct="1">
              <a:spcBef>
                <a:spcPct val="0"/>
              </a:spcBef>
            </a:pPr>
            <a:endParaRPr lang="it-IT" dirty="0" smtClean="0"/>
          </a:p>
        </p:txBody>
      </p:sp>
      <p:sp>
        <p:nvSpPr>
          <p:cNvPr id="5325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7C2580-AAB1-40F5-8201-E5168E121409}" type="slidenum">
              <a:rPr lang="it-IT"/>
              <a:pPr fontAlgn="base">
                <a:spcBef>
                  <a:spcPct val="0"/>
                </a:spcBef>
                <a:spcAft>
                  <a:spcPct val="0"/>
                </a:spcAft>
                <a:defRPr/>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egnaposto immagine diapositiva 1"/>
          <p:cNvSpPr>
            <a:spLocks noGrp="1" noRot="1" noChangeAspect="1"/>
          </p:cNvSpPr>
          <p:nvPr>
            <p:ph type="sldImg"/>
          </p:nvPr>
        </p:nvSpPr>
        <p:spPr bwMode="auto">
          <a:noFill/>
          <a:ln>
            <a:solidFill>
              <a:srgbClr val="000000"/>
            </a:solidFill>
            <a:miter lim="800000"/>
            <a:headEnd/>
            <a:tailEnd/>
          </a:ln>
        </p:spPr>
      </p:sp>
      <p:sp>
        <p:nvSpPr>
          <p:cNvPr id="5529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Securing fairness </a:t>
            </a:r>
            <a:r>
              <a:rPr lang="it-IT" smtClean="0"/>
              <a:t>of the trial</a:t>
            </a:r>
          </a:p>
          <a:p>
            <a:pPr eaLnBrk="1" hangingPunct="1">
              <a:spcBef>
                <a:spcPct val="0"/>
              </a:spcBef>
            </a:pPr>
            <a:r>
              <a:rPr lang="en-US" smtClean="0"/>
              <a:t>In any case, in our system, it is not possible to fill gaps or supplement pleadings established by the defence by exclusively using the contents of the inspector’s report.</a:t>
            </a:r>
          </a:p>
          <a:p>
            <a:pPr eaLnBrk="1" hangingPunct="1">
              <a:spcBef>
                <a:spcPct val="0"/>
              </a:spcBef>
            </a:pPr>
            <a:r>
              <a:rPr lang="en-US" smtClean="0"/>
              <a:t>Therefore,  it often happens that the government loses the case based on these reports.</a:t>
            </a:r>
          </a:p>
          <a:p>
            <a:pPr eaLnBrk="1" hangingPunct="1">
              <a:spcBef>
                <a:spcPct val="0"/>
              </a:spcBef>
            </a:pPr>
            <a:r>
              <a:rPr lang="en-US" smtClean="0"/>
              <a:t>(Not  only through the lack of proper evidence reported, but also through not abiding by the procedural rules.)</a:t>
            </a:r>
            <a:endParaRPr lang="it-IT" smtClean="0"/>
          </a:p>
          <a:p>
            <a:pPr eaLnBrk="1" hangingPunct="1">
              <a:spcBef>
                <a:spcPct val="0"/>
              </a:spcBef>
            </a:pPr>
            <a:endParaRPr lang="it-IT" smtClean="0"/>
          </a:p>
        </p:txBody>
      </p:sp>
      <p:sp>
        <p:nvSpPr>
          <p:cNvPr id="5529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C346F5-9C8B-4D0D-A922-6EE4E5082A8D}" type="slidenum">
              <a:rPr lang="it-IT"/>
              <a:pPr fontAlgn="base">
                <a:spcBef>
                  <a:spcPct val="0"/>
                </a:spcBef>
                <a:spcAft>
                  <a:spcPct val="0"/>
                </a:spcAft>
                <a:defRPr/>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egnaposto immagine diapositiva 1"/>
          <p:cNvSpPr>
            <a:spLocks noGrp="1" noRot="1" noChangeAspect="1"/>
          </p:cNvSpPr>
          <p:nvPr>
            <p:ph type="sldImg"/>
          </p:nvPr>
        </p:nvSpPr>
        <p:spPr bwMode="auto">
          <a:noFill/>
          <a:ln>
            <a:solidFill>
              <a:srgbClr val="000000"/>
            </a:solidFill>
            <a:miter lim="800000"/>
            <a:headEnd/>
            <a:tailEnd/>
          </a:ln>
        </p:spPr>
      </p:sp>
      <p:sp>
        <p:nvSpPr>
          <p:cNvPr id="5734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investigation report  must contain:</a:t>
            </a:r>
            <a:br>
              <a:rPr lang="en-US" smtClean="0"/>
            </a:br>
            <a:r>
              <a:rPr lang="en-US" b="1" smtClean="0">
                <a:solidFill>
                  <a:srgbClr val="FF0000"/>
                </a:solidFill>
              </a:rPr>
              <a:t>the results of the investigation and the sources of evidence</a:t>
            </a:r>
          </a:p>
          <a:p>
            <a:pPr eaLnBrk="1" hangingPunct="1">
              <a:spcBef>
                <a:spcPct val="0"/>
              </a:spcBef>
            </a:pPr>
            <a:r>
              <a:rPr lang="en-US" sz="1800" b="1" smtClean="0">
                <a:solidFill>
                  <a:srgbClr val="FF0000"/>
                </a:solidFill>
              </a:rPr>
              <a:t>IT IS AN IMPORTANT POINT IN ORDER TO AVOID PUBLIC ENTITY LOSE THE CASE!</a:t>
            </a:r>
          </a:p>
          <a:p>
            <a:pPr eaLnBrk="1" hangingPunct="1">
              <a:spcBef>
                <a:spcPct val="0"/>
              </a:spcBef>
            </a:pPr>
            <a:endParaRPr lang="it-IT" smtClean="0"/>
          </a:p>
        </p:txBody>
      </p:sp>
      <p:sp>
        <p:nvSpPr>
          <p:cNvPr id="5734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E30A11-95A0-42BC-9F05-249BF6889CC8}" type="slidenum">
              <a:rPr lang="it-IT"/>
              <a:pPr fontAlgn="base">
                <a:spcBef>
                  <a:spcPct val="0"/>
                </a:spcBef>
                <a:spcAft>
                  <a:spcPct val="0"/>
                </a:spcAft>
                <a:defRPr/>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egnaposto immagine diapositiva 1"/>
          <p:cNvSpPr>
            <a:spLocks noGrp="1" noRot="1" noChangeAspect="1"/>
          </p:cNvSpPr>
          <p:nvPr>
            <p:ph type="sldImg"/>
          </p:nvPr>
        </p:nvSpPr>
        <p:spPr bwMode="auto">
          <a:noFill/>
          <a:ln>
            <a:solidFill>
              <a:srgbClr val="000000"/>
            </a:solidFill>
            <a:miter lim="800000"/>
            <a:headEnd/>
            <a:tailEnd/>
          </a:ln>
        </p:spPr>
      </p:sp>
      <p:sp>
        <p:nvSpPr>
          <p:cNvPr id="5939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5939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644EA24-5AB9-4AC0-9161-811F38460566}" type="slidenum">
              <a:rPr lang="it-IT"/>
              <a:pPr fontAlgn="base">
                <a:spcBef>
                  <a:spcPct val="0"/>
                </a:spcBef>
                <a:spcAft>
                  <a:spcPct val="0"/>
                </a:spcAft>
                <a:defRPr/>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egnaposto immagine diapositiva 1"/>
          <p:cNvSpPr>
            <a:spLocks noGrp="1" noRot="1" noChangeAspect="1"/>
          </p:cNvSpPr>
          <p:nvPr>
            <p:ph type="sldImg"/>
          </p:nvPr>
        </p:nvSpPr>
        <p:spPr bwMode="auto">
          <a:noFill/>
          <a:ln>
            <a:solidFill>
              <a:srgbClr val="000000"/>
            </a:solidFill>
            <a:miter lim="800000"/>
            <a:headEnd/>
            <a:tailEnd/>
          </a:ln>
        </p:spPr>
      </p:sp>
      <p:sp>
        <p:nvSpPr>
          <p:cNvPr id="6144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In this perspective, we do appreciate this procedure; however, if we look at the procedure from the perspective of the impact it has on the entire inspection system, we need to further reflection on this matter. </a:t>
            </a:r>
          </a:p>
          <a:p>
            <a:pPr eaLnBrk="1" hangingPunct="1">
              <a:spcBef>
                <a:spcPct val="0"/>
              </a:spcBef>
            </a:pPr>
            <a:r>
              <a:rPr lang="it-IT" b="1" smtClean="0"/>
              <a:t>THE QUALIFICATION OF THE CONTRACT HAS A DIRECT IMPACT ON THE WORKER’S SALARY</a:t>
            </a:r>
          </a:p>
          <a:p>
            <a:pPr eaLnBrk="1" hangingPunct="1">
              <a:spcBef>
                <a:spcPct val="0"/>
              </a:spcBef>
            </a:pPr>
            <a:endParaRPr lang="it-IT" smtClean="0"/>
          </a:p>
        </p:txBody>
      </p:sp>
      <p:sp>
        <p:nvSpPr>
          <p:cNvPr id="6144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8224BC0-D351-41B2-8BAD-6798CE6F500D}" type="slidenum">
              <a:rPr lang="it-IT"/>
              <a:pPr fontAlgn="base">
                <a:spcBef>
                  <a:spcPct val="0"/>
                </a:spcBef>
                <a:spcAft>
                  <a:spcPct val="0"/>
                </a:spcAft>
                <a:defRPr/>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egnaposto immagine diapositiva 1"/>
          <p:cNvSpPr>
            <a:spLocks noGrp="1" noRot="1" noChangeAspect="1"/>
          </p:cNvSpPr>
          <p:nvPr>
            <p:ph type="sldImg"/>
          </p:nvPr>
        </p:nvSpPr>
        <p:spPr bwMode="auto">
          <a:noFill/>
          <a:ln>
            <a:solidFill>
              <a:srgbClr val="000000"/>
            </a:solidFill>
            <a:miter lim="800000"/>
            <a:headEnd/>
            <a:tailEnd/>
          </a:ln>
        </p:spPr>
      </p:sp>
      <p:sp>
        <p:nvSpPr>
          <p:cNvPr id="6349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IN Italian </a:t>
            </a:r>
            <a:r>
              <a:rPr lang="en-US" dirty="0" err="1" smtClean="0"/>
              <a:t>labour</a:t>
            </a:r>
            <a:r>
              <a:rPr lang="en-US" dirty="0" smtClean="0"/>
              <a:t> law </a:t>
            </a:r>
            <a:r>
              <a:rPr lang="en-US" dirty="0" err="1" smtClean="0"/>
              <a:t>systeM</a:t>
            </a:r>
            <a:r>
              <a:rPr lang="en-US" dirty="0" smtClean="0"/>
              <a:t>….</a:t>
            </a:r>
          </a:p>
          <a:p>
            <a:pPr eaLnBrk="1" hangingPunct="1">
              <a:spcBef>
                <a:spcPct val="0"/>
              </a:spcBef>
            </a:pPr>
            <a:r>
              <a:rPr lang="en-US" dirty="0" smtClean="0"/>
              <a:t> in other words</a:t>
            </a:r>
            <a:r>
              <a:rPr lang="en-US" b="1" dirty="0" smtClean="0"/>
              <a:t>, the qualification has direct impact on the worker’s salary</a:t>
            </a:r>
            <a:r>
              <a:rPr lang="en-US" dirty="0" smtClean="0"/>
              <a:t>. This explains why, within the Italian </a:t>
            </a:r>
            <a:r>
              <a:rPr lang="en-US" dirty="0" err="1" smtClean="0"/>
              <a:t>labour</a:t>
            </a:r>
            <a:r>
              <a:rPr lang="en-US" dirty="0" smtClean="0"/>
              <a:t> law system, contractual qualification continually gives rise to a considerable amount of litigation. </a:t>
            </a:r>
            <a:endParaRPr lang="it-IT" dirty="0" smtClean="0"/>
          </a:p>
        </p:txBody>
      </p:sp>
      <p:sp>
        <p:nvSpPr>
          <p:cNvPr id="6349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A0116-4030-43C1-84E4-35906B06BC21}" type="slidenum">
              <a:rPr lang="it-IT"/>
              <a:pPr fontAlgn="base">
                <a:spcBef>
                  <a:spcPct val="0"/>
                </a:spcBef>
                <a:spcAft>
                  <a:spcPct val="0"/>
                </a:spcAft>
                <a:defRPr/>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egnaposto immagine diapositiva 1"/>
          <p:cNvSpPr>
            <a:spLocks noGrp="1" noRot="1" noChangeAspect="1"/>
          </p:cNvSpPr>
          <p:nvPr>
            <p:ph type="sldImg"/>
          </p:nvPr>
        </p:nvSpPr>
        <p:spPr bwMode="auto">
          <a:noFill/>
          <a:ln>
            <a:solidFill>
              <a:srgbClr val="000000"/>
            </a:solidFill>
            <a:miter lim="800000"/>
            <a:headEnd/>
            <a:tailEnd/>
          </a:ln>
        </p:spPr>
      </p:sp>
      <p:sp>
        <p:nvSpPr>
          <p:cNvPr id="6553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dirty="0" smtClean="0"/>
              <a:t>THE CERTIFICATION IS NOT UNLIMITED</a:t>
            </a:r>
          </a:p>
          <a:p>
            <a:pPr eaLnBrk="1" hangingPunct="1">
              <a:spcBef>
                <a:spcPct val="0"/>
              </a:spcBef>
            </a:pPr>
            <a:r>
              <a:rPr lang="it-IT" b="1" dirty="0" err="1" smtClean="0"/>
              <a:t>it</a:t>
            </a:r>
            <a:r>
              <a:rPr lang="it-IT" b="1" dirty="0" smtClean="0"/>
              <a:t> </a:t>
            </a:r>
            <a:r>
              <a:rPr lang="it-IT" b="1" dirty="0" err="1" smtClean="0"/>
              <a:t>means</a:t>
            </a:r>
            <a:r>
              <a:rPr lang="it-IT" b="1" dirty="0" smtClean="0"/>
              <a:t> </a:t>
            </a:r>
            <a:r>
              <a:rPr lang="it-IT" b="1" dirty="0" err="1" smtClean="0"/>
              <a:t>that</a:t>
            </a:r>
            <a:r>
              <a:rPr lang="it-IT" b="1" dirty="0" smtClean="0"/>
              <a:t> the </a:t>
            </a:r>
            <a:r>
              <a:rPr lang="it-IT" b="1" dirty="0" err="1" smtClean="0"/>
              <a:t>freedom</a:t>
            </a:r>
            <a:r>
              <a:rPr lang="it-IT" b="1" dirty="0" smtClean="0"/>
              <a:t> </a:t>
            </a:r>
            <a:r>
              <a:rPr lang="it-IT" b="1" dirty="0" err="1" smtClean="0"/>
              <a:t>of</a:t>
            </a:r>
            <a:r>
              <a:rPr lang="it-IT" b="1" dirty="0" smtClean="0"/>
              <a:t> the </a:t>
            </a:r>
            <a:r>
              <a:rPr lang="it-IT" b="1" dirty="0" err="1" smtClean="0"/>
              <a:t>parties</a:t>
            </a:r>
            <a:r>
              <a:rPr lang="it-IT" b="1" dirty="0" smtClean="0"/>
              <a:t> </a:t>
            </a:r>
            <a:r>
              <a:rPr lang="it-IT" b="1" dirty="0" err="1" smtClean="0"/>
              <a:t>to</a:t>
            </a:r>
            <a:r>
              <a:rPr lang="it-IT" b="1" dirty="0" smtClean="0"/>
              <a:t> </a:t>
            </a:r>
            <a:r>
              <a:rPr lang="it-IT" b="1" dirty="0" err="1" smtClean="0"/>
              <a:t>qualify</a:t>
            </a:r>
            <a:r>
              <a:rPr lang="it-IT" b="1" dirty="0" smtClean="0"/>
              <a:t> the </a:t>
            </a:r>
            <a:r>
              <a:rPr lang="it-IT" b="1" dirty="0" err="1" smtClean="0"/>
              <a:t>contract</a:t>
            </a:r>
            <a:r>
              <a:rPr lang="it-IT" b="1" dirty="0" smtClean="0"/>
              <a:t> (</a:t>
            </a:r>
            <a:r>
              <a:rPr lang="it-IT" b="1" dirty="0" err="1" smtClean="0"/>
              <a:t>as</a:t>
            </a:r>
            <a:r>
              <a:rPr lang="it-IT" b="1" dirty="0" smtClean="0"/>
              <a:t> </a:t>
            </a:r>
            <a:r>
              <a:rPr lang="it-IT" b="1" dirty="0" err="1" smtClean="0"/>
              <a:t>employment</a:t>
            </a:r>
            <a:r>
              <a:rPr lang="it-IT" b="1" dirty="0" smtClean="0"/>
              <a:t> </a:t>
            </a:r>
            <a:r>
              <a:rPr lang="it-IT" b="1" dirty="0" err="1" smtClean="0"/>
              <a:t>contractts</a:t>
            </a:r>
            <a:r>
              <a:rPr lang="it-IT" b="1" dirty="0" smtClean="0"/>
              <a:t> or </a:t>
            </a:r>
            <a:r>
              <a:rPr lang="it-IT" b="1" dirty="0" err="1" smtClean="0"/>
              <a:t>selfemplyed</a:t>
            </a:r>
            <a:r>
              <a:rPr lang="it-IT" b="1" dirty="0" smtClean="0"/>
              <a:t> </a:t>
            </a:r>
            <a:r>
              <a:rPr lang="it-IT" b="1" dirty="0" err="1" smtClean="0"/>
              <a:t>contracts</a:t>
            </a:r>
            <a:r>
              <a:rPr lang="it-IT" b="1" dirty="0" smtClean="0"/>
              <a:t>) </a:t>
            </a:r>
            <a:r>
              <a:rPr lang="it-IT" b="1" dirty="0" err="1" smtClean="0"/>
              <a:t>is</a:t>
            </a:r>
            <a:r>
              <a:rPr lang="it-IT" b="1" dirty="0" smtClean="0"/>
              <a:t> </a:t>
            </a:r>
            <a:r>
              <a:rPr lang="it-IT" b="1" dirty="0" err="1" smtClean="0"/>
              <a:t>restricted</a:t>
            </a:r>
            <a:r>
              <a:rPr lang="it-IT" b="1" dirty="0" smtClean="0"/>
              <a:t> </a:t>
            </a:r>
          </a:p>
          <a:p>
            <a:pPr eaLnBrk="1" hangingPunct="1">
              <a:spcBef>
                <a:spcPct val="0"/>
              </a:spcBef>
            </a:pPr>
            <a:r>
              <a:rPr lang="it-IT" b="1" dirty="0" smtClean="0"/>
              <a:t>The </a:t>
            </a:r>
            <a:r>
              <a:rPr lang="it-IT" b="1" dirty="0" err="1" smtClean="0"/>
              <a:t>have</a:t>
            </a:r>
            <a:r>
              <a:rPr lang="it-IT" b="1" dirty="0" smtClean="0"/>
              <a:t> </a:t>
            </a:r>
            <a:r>
              <a:rPr lang="it-IT" b="1" dirty="0" err="1" smtClean="0"/>
              <a:t>to</a:t>
            </a:r>
            <a:r>
              <a:rPr lang="it-IT" b="1" dirty="0" smtClean="0"/>
              <a:t> FIT INTO THE ABRSTRACT MODEL PROVIDED BY THE LAW</a:t>
            </a:r>
          </a:p>
          <a:p>
            <a:pPr eaLnBrk="1" hangingPunct="1">
              <a:spcBef>
                <a:spcPct val="0"/>
              </a:spcBef>
            </a:pPr>
            <a:r>
              <a:rPr lang="it-IT" dirty="0" smtClean="0"/>
              <a:t>BECAUSE THE </a:t>
            </a:r>
            <a:r>
              <a:rPr lang="en-US" b="1" dirty="0" smtClean="0">
                <a:solidFill>
                  <a:srgbClr val="FF0000"/>
                </a:solidFill>
              </a:rPr>
              <a:t>“the principles, the protections and the rights established </a:t>
            </a:r>
            <a:r>
              <a:rPr lang="en-US" b="1" dirty="0" err="1" smtClean="0">
                <a:solidFill>
                  <a:srgbClr val="FF0000"/>
                </a:solidFill>
              </a:rPr>
              <a:t>bythe</a:t>
            </a:r>
            <a:r>
              <a:rPr lang="en-US" b="1" dirty="0" smtClean="0">
                <a:solidFill>
                  <a:srgbClr val="FF0000"/>
                </a:solidFill>
              </a:rPr>
              <a:t> Constitution for the safeguard of employees, are not </a:t>
            </a:r>
            <a:r>
              <a:rPr lang="en-US" b="1" dirty="0" err="1" smtClean="0">
                <a:solidFill>
                  <a:srgbClr val="FF0000"/>
                </a:solidFill>
              </a:rPr>
              <a:t>negòtiable</a:t>
            </a:r>
            <a:r>
              <a:rPr lang="en-US" b="1" dirty="0" smtClean="0">
                <a:solidFill>
                  <a:srgbClr val="FF0000"/>
                </a:solidFill>
              </a:rPr>
              <a:t> between the parties of the contract</a:t>
            </a:r>
            <a:endParaRPr lang="it-IT" dirty="0" smtClean="0"/>
          </a:p>
        </p:txBody>
      </p:sp>
      <p:sp>
        <p:nvSpPr>
          <p:cNvPr id="6553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8CE44D-0883-4DAA-8BDC-C9E9818A922A}" type="slidenum">
              <a:rPr lang="it-IT"/>
              <a:pPr fontAlgn="base">
                <a:spcBef>
                  <a:spcPct val="0"/>
                </a:spcBef>
                <a:spcAft>
                  <a:spcPct val="0"/>
                </a:spcAft>
                <a:defRPr/>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egnaposto immagine diapositiva 1"/>
          <p:cNvSpPr>
            <a:spLocks noGrp="1" noRot="1" noChangeAspect="1"/>
          </p:cNvSpPr>
          <p:nvPr>
            <p:ph type="sldImg"/>
          </p:nvPr>
        </p:nvSpPr>
        <p:spPr bwMode="auto">
          <a:noFill/>
          <a:ln>
            <a:solidFill>
              <a:srgbClr val="000000"/>
            </a:solidFill>
            <a:miter lim="800000"/>
            <a:headEnd/>
            <a:tailEnd/>
          </a:ln>
        </p:spPr>
      </p:sp>
      <p:sp>
        <p:nvSpPr>
          <p:cNvPr id="6758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The question can be briefly explained by two fundamental judicial decisions</a:t>
            </a:r>
          </a:p>
          <a:p>
            <a:pPr eaLnBrk="1" hangingPunct="1">
              <a:spcBef>
                <a:spcPct val="0"/>
              </a:spcBef>
            </a:pPr>
            <a:r>
              <a:rPr lang="en-US" sz="2400" dirty="0" smtClean="0"/>
              <a:t>Not even ordinary law courts are competent to qualify as self-employed contracts those contracts which are objectively ascertained to be employment contracts</a:t>
            </a:r>
          </a:p>
          <a:p>
            <a:pPr eaLnBrk="1" hangingPunct="1">
              <a:spcBef>
                <a:spcPct val="0"/>
              </a:spcBef>
            </a:pPr>
            <a:r>
              <a:rPr lang="it-IT" dirty="0" smtClean="0"/>
              <a:t>BEFORE BEGINNING TO EXPLANE THE CERTIFICATION PROCEDURE WUOLD BE IMPORTANT TO SPEAK ABOUT …2</a:t>
            </a:r>
          </a:p>
          <a:p>
            <a:pPr eaLnBrk="1" hangingPunct="1">
              <a:spcBef>
                <a:spcPct val="0"/>
              </a:spcBef>
            </a:pPr>
            <a:r>
              <a:rPr lang="it-IT" dirty="0" smtClean="0"/>
              <a:t>THE PHENOMENA IS CALLLED INDISPONIBILITA’ DEL TIPO</a:t>
            </a:r>
          </a:p>
          <a:p>
            <a:pPr eaLnBrk="1" hangingPunct="1">
              <a:spcBef>
                <a:spcPct val="0"/>
              </a:spcBef>
            </a:pPr>
            <a:r>
              <a:rPr lang="en-US" b="1" dirty="0" smtClean="0"/>
              <a:t>IT IS IMPOSSIBLE to qualify as self-employed contracts those contracts which are objectively ascertained to be employment contracts</a:t>
            </a:r>
          </a:p>
          <a:p>
            <a:pPr eaLnBrk="1" hangingPunct="1">
              <a:spcBef>
                <a:spcPct val="0"/>
              </a:spcBef>
            </a:pPr>
            <a:endParaRPr lang="it-IT" dirty="0" smtClean="0"/>
          </a:p>
        </p:txBody>
      </p:sp>
      <p:sp>
        <p:nvSpPr>
          <p:cNvPr id="675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BCEF55-70CD-40F7-A0D5-DC21020FC68B}" type="slidenum">
              <a:rPr lang="it-IT"/>
              <a:pPr fontAlgn="base">
                <a:spcBef>
                  <a:spcPct val="0"/>
                </a:spcBef>
                <a:spcAft>
                  <a:spcPct val="0"/>
                </a:spcAft>
                <a:defRPr/>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egnaposto immagine diapositiva 1"/>
          <p:cNvSpPr>
            <a:spLocks noGrp="1" noRot="1" noChangeAspect="1"/>
          </p:cNvSpPr>
          <p:nvPr>
            <p:ph type="sldImg"/>
          </p:nvPr>
        </p:nvSpPr>
        <p:spPr bwMode="auto">
          <a:noFill/>
          <a:ln>
            <a:solidFill>
              <a:srgbClr val="000000"/>
            </a:solidFill>
            <a:miter lim="800000"/>
            <a:headEnd/>
            <a:tailEnd/>
          </a:ln>
        </p:spPr>
      </p:sp>
      <p:sp>
        <p:nvSpPr>
          <p:cNvPr id="6963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Following from this, not even Certification is entitled to endorse variations of mandatory provisions, pursued or introduced by the agreement of the parties. Nonetheless, Certification, by attesting the lawfulness and the correct qualification of the labour contract, is the institutional and legal means available to the parties to reduce uncertainty and ensure compliance with the regulatory framework</a:t>
            </a:r>
          </a:p>
          <a:p>
            <a:pPr eaLnBrk="1" hangingPunct="1">
              <a:spcBef>
                <a:spcPct val="0"/>
              </a:spcBef>
            </a:pPr>
            <a:r>
              <a:rPr lang="en-US" smtClean="0"/>
              <a:t>IN THIS PERSPECTIVE CERTIFICATION CAN’T ENDORSE VARIATIONS OF MANDATORY PROVISIONS</a:t>
            </a:r>
            <a:endParaRPr lang="it-IT" smtClean="0"/>
          </a:p>
        </p:txBody>
      </p:sp>
      <p:sp>
        <p:nvSpPr>
          <p:cNvPr id="6963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C71937-05BF-48EE-B88B-B4F4D177061D}" type="slidenum">
              <a:rPr lang="it-IT"/>
              <a:pPr fontAlgn="base">
                <a:spcBef>
                  <a:spcPct val="0"/>
                </a:spcBef>
                <a:spcAft>
                  <a:spcPct val="0"/>
                </a:spcAft>
                <a:defRPr/>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egnaposto immagine diapositiva 1"/>
          <p:cNvSpPr>
            <a:spLocks noGrp="1" noRot="1" noChangeAspect="1"/>
          </p:cNvSpPr>
          <p:nvPr>
            <p:ph type="sldImg"/>
          </p:nvPr>
        </p:nvSpPr>
        <p:spPr bwMode="auto">
          <a:noFill/>
          <a:ln>
            <a:solidFill>
              <a:srgbClr val="000000"/>
            </a:solidFill>
            <a:miter lim="800000"/>
            <a:headEnd/>
            <a:tailEnd/>
          </a:ln>
        </p:spPr>
      </p:sp>
      <p:sp>
        <p:nvSpPr>
          <p:cNvPr id="7168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So we wonder how it is possible to interpret these principles in front of the certification procedur</a:t>
            </a:r>
          </a:p>
          <a:p>
            <a:pPr eaLnBrk="1" hangingPunct="1">
              <a:spcBef>
                <a:spcPct val="0"/>
              </a:spcBef>
            </a:pPr>
            <a:r>
              <a:rPr lang="it-IT" smtClean="0"/>
              <a:t>THE PROBLEM IS NOT CERTIFICATION FROM IT SELF BUT THE USE OF CERTIFIED CONTRACT!</a:t>
            </a:r>
          </a:p>
          <a:p>
            <a:pPr eaLnBrk="1" hangingPunct="1">
              <a:spcBef>
                <a:spcPct val="0"/>
              </a:spcBef>
            </a:pPr>
            <a:r>
              <a:rPr lang="it-IT" smtClean="0"/>
              <a:t>To obtain employment, the worker is prepared to sign anything, and so it is possible that  employers may take advantage of the worker’s </a:t>
            </a:r>
          </a:p>
        </p:txBody>
      </p:sp>
      <p:sp>
        <p:nvSpPr>
          <p:cNvPr id="7168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834AB64-80C3-44A6-8AE2-C9AFE4F26CA3}" type="slidenum">
              <a:rPr lang="it-IT"/>
              <a:pPr fontAlgn="base">
                <a:spcBef>
                  <a:spcPct val="0"/>
                </a:spcBef>
                <a:spcAft>
                  <a:spcPct val="0"/>
                </a:spcAft>
                <a:defRPr/>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egnaposto immagine diapositiva 1"/>
          <p:cNvSpPr>
            <a:spLocks noGrp="1" noRot="1" noChangeAspect="1"/>
          </p:cNvSpPr>
          <p:nvPr>
            <p:ph type="sldImg"/>
          </p:nvPr>
        </p:nvSpPr>
        <p:spPr bwMode="auto">
          <a:noFill/>
          <a:ln>
            <a:solidFill>
              <a:srgbClr val="000000"/>
            </a:solidFill>
            <a:miter lim="800000"/>
            <a:headEnd/>
            <a:tailEnd/>
          </a:ln>
        </p:spPr>
      </p:sp>
      <p:sp>
        <p:nvSpPr>
          <p:cNvPr id="7373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Likewise, actions of public administrations, and in particular of labour inspectors (as a general rule, if an inspection confirms a labour law violation, inspectors are entitled to issue administrative orders for the re-qualification of labour contracts, retrospectively to the starting date of work), produce the same legal effects between the parties and before third parties. </a:t>
            </a:r>
            <a:endParaRPr lang="it-IT" smtClean="0"/>
          </a:p>
          <a:p>
            <a:pPr eaLnBrk="1" hangingPunct="1">
              <a:spcBef>
                <a:spcPct val="0"/>
              </a:spcBef>
            </a:pPr>
            <a:endParaRPr lang="it-IT" smtClean="0"/>
          </a:p>
        </p:txBody>
      </p:sp>
      <p:sp>
        <p:nvSpPr>
          <p:cNvPr id="7373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49CA65-29EC-47F3-AD36-354C7EEF17D2}" type="slidenum">
              <a:rPr lang="it-IT"/>
              <a:pPr fontAlgn="base">
                <a:spcBef>
                  <a:spcPct val="0"/>
                </a:spcBef>
                <a:spcAft>
                  <a:spcPct val="0"/>
                </a:spcAft>
                <a:defRPr/>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egnaposto immagine diapositiva 1"/>
          <p:cNvSpPr>
            <a:spLocks noGrp="1" noRot="1" noChangeAspect="1"/>
          </p:cNvSpPr>
          <p:nvPr>
            <p:ph type="sldImg"/>
          </p:nvPr>
        </p:nvSpPr>
        <p:spPr bwMode="auto">
          <a:noFill/>
          <a:ln>
            <a:solidFill>
              <a:srgbClr val="000000"/>
            </a:solidFill>
            <a:miter lim="800000"/>
            <a:headEnd/>
            <a:tailEnd/>
          </a:ln>
        </p:spPr>
      </p:sp>
      <p:sp>
        <p:nvSpPr>
          <p:cNvPr id="7577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7577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41FFEF-F97A-4475-B9CE-0B30276C0014}" type="slidenum">
              <a:rPr lang="it-IT"/>
              <a:pPr fontAlgn="base">
                <a:spcBef>
                  <a:spcPct val="0"/>
                </a:spcBef>
                <a:spcAft>
                  <a:spcPct val="0"/>
                </a:spcAft>
                <a:defRPr/>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egnaposto immagine diapositiva 1"/>
          <p:cNvSpPr>
            <a:spLocks noGrp="1" noRot="1" noChangeAspect="1"/>
          </p:cNvSpPr>
          <p:nvPr>
            <p:ph type="sldImg"/>
          </p:nvPr>
        </p:nvSpPr>
        <p:spPr bwMode="auto">
          <a:noFill/>
          <a:ln>
            <a:solidFill>
              <a:srgbClr val="000000"/>
            </a:solidFill>
            <a:miter lim="800000"/>
            <a:headEnd/>
            <a:tailEnd/>
          </a:ln>
        </p:spPr>
      </p:sp>
      <p:sp>
        <p:nvSpPr>
          <p:cNvPr id="7782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7782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13CA66-05A2-45AC-A8E5-755A93BF06F6}" type="slidenum">
              <a:rPr lang="it-IT"/>
              <a:pPr fontAlgn="base">
                <a:spcBef>
                  <a:spcPct val="0"/>
                </a:spcBef>
                <a:spcAft>
                  <a:spcPct val="0"/>
                </a:spcAft>
                <a:defRPr/>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egnaposto immagine diapositiva 1"/>
          <p:cNvSpPr>
            <a:spLocks noGrp="1" noRot="1" noChangeAspect="1"/>
          </p:cNvSpPr>
          <p:nvPr>
            <p:ph type="sldImg"/>
          </p:nvPr>
        </p:nvSpPr>
        <p:spPr bwMode="auto">
          <a:noFill/>
          <a:ln>
            <a:solidFill>
              <a:srgbClr val="000000"/>
            </a:solidFill>
            <a:miter lim="800000"/>
            <a:headEnd/>
            <a:tailEnd/>
          </a:ln>
        </p:spPr>
      </p:sp>
      <p:sp>
        <p:nvSpPr>
          <p:cNvPr id="7987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smtClean="0"/>
              <a:t>ASSERTA’INED</a:t>
            </a:r>
          </a:p>
        </p:txBody>
      </p:sp>
      <p:sp>
        <p:nvSpPr>
          <p:cNvPr id="7987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F7CCC0-EB2E-4B07-8008-C26B266A6CDE}" type="slidenum">
              <a:rPr lang="it-IT"/>
              <a:pPr fontAlgn="base">
                <a:spcBef>
                  <a:spcPct val="0"/>
                </a:spcBef>
                <a:spcAft>
                  <a:spcPct val="0"/>
                </a:spcAft>
                <a:defRPr/>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egnaposto immagine diapositiva 1"/>
          <p:cNvSpPr>
            <a:spLocks noGrp="1" noRot="1" noChangeAspect="1"/>
          </p:cNvSpPr>
          <p:nvPr>
            <p:ph type="sldImg"/>
          </p:nvPr>
        </p:nvSpPr>
        <p:spPr bwMode="auto">
          <a:noFill/>
          <a:ln>
            <a:solidFill>
              <a:srgbClr val="000000"/>
            </a:solidFill>
            <a:miter lim="800000"/>
            <a:headEnd/>
            <a:tailEnd/>
          </a:ln>
        </p:spPr>
      </p:sp>
      <p:sp>
        <p:nvSpPr>
          <p:cNvPr id="8192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8192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3B89870-FE39-4229-9914-8067FA7CA47F}" type="slidenum">
              <a:rPr lang="it-IT"/>
              <a:pPr fontAlgn="base">
                <a:spcBef>
                  <a:spcPct val="0"/>
                </a:spcBef>
                <a:spcAft>
                  <a:spcPct val="0"/>
                </a:spcAft>
                <a:defRPr/>
              </a:pPr>
              <a:t>28</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egnaposto immagine diapositiva 1"/>
          <p:cNvSpPr>
            <a:spLocks noGrp="1" noRot="1" noChangeAspect="1"/>
          </p:cNvSpPr>
          <p:nvPr>
            <p:ph type="sldImg"/>
          </p:nvPr>
        </p:nvSpPr>
        <p:spPr bwMode="auto">
          <a:noFill/>
          <a:ln>
            <a:solidFill>
              <a:srgbClr val="000000"/>
            </a:solidFill>
            <a:miter lim="800000"/>
            <a:headEnd/>
            <a:tailEnd/>
          </a:ln>
        </p:spPr>
      </p:sp>
      <p:sp>
        <p:nvSpPr>
          <p:cNvPr id="8397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8397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2E9AE9F-80E7-4481-A29F-EA4BA9EAD4A1}" type="slidenum">
              <a:rPr lang="it-IT"/>
              <a:pPr fontAlgn="base">
                <a:spcBef>
                  <a:spcPct val="0"/>
                </a:spcBef>
                <a:spcAft>
                  <a:spcPct val="0"/>
                </a:spcAft>
                <a:defRPr/>
              </a:pPr>
              <a:t>29</a:t>
            </a:fld>
            <a:endParaRPr 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egnaposto immagine diapositiva 1"/>
          <p:cNvSpPr>
            <a:spLocks noGrp="1" noRot="1" noChangeAspect="1"/>
          </p:cNvSpPr>
          <p:nvPr>
            <p:ph type="sldImg"/>
          </p:nvPr>
        </p:nvSpPr>
        <p:spPr bwMode="auto">
          <a:noFill/>
          <a:ln>
            <a:solidFill>
              <a:srgbClr val="000000"/>
            </a:solidFill>
            <a:miter lim="800000"/>
            <a:headEnd/>
            <a:tailEnd/>
          </a:ln>
        </p:spPr>
      </p:sp>
      <p:sp>
        <p:nvSpPr>
          <p:cNvPr id="86018"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86019"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60E79C-535A-476F-9E2A-84A3CB03FB60}" type="slidenum">
              <a:rPr lang="it-IT"/>
              <a:pPr fontAlgn="base">
                <a:spcBef>
                  <a:spcPct val="0"/>
                </a:spcBef>
                <a:spcAft>
                  <a:spcPct val="0"/>
                </a:spcAft>
                <a:defRPr/>
              </a:pPr>
              <a:t>30</a:t>
            </a:fld>
            <a:endParaRPr 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egnaposto immagine diapositiva 1"/>
          <p:cNvSpPr>
            <a:spLocks noGrp="1" noRot="1" noChangeAspect="1"/>
          </p:cNvSpPr>
          <p:nvPr>
            <p:ph type="sldImg"/>
          </p:nvPr>
        </p:nvSpPr>
        <p:spPr bwMode="auto">
          <a:noFill/>
          <a:ln>
            <a:solidFill>
              <a:srgbClr val="000000"/>
            </a:solidFill>
            <a:miter lim="800000"/>
            <a:headEnd/>
            <a:tailEnd/>
          </a:ln>
        </p:spPr>
      </p:sp>
      <p:sp>
        <p:nvSpPr>
          <p:cNvPr id="88066"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8806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1F78C3-CDAD-458C-97A6-501D6FBD35B1}" type="slidenum">
              <a:rPr lang="it-IT"/>
              <a:pPr fontAlgn="base">
                <a:spcBef>
                  <a:spcPct val="0"/>
                </a:spcBef>
                <a:spcAft>
                  <a:spcPct val="0"/>
                </a:spcAft>
                <a:defRPr/>
              </a:pPr>
              <a:t>31</a:t>
            </a:fld>
            <a:endParaRPr 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egnaposto immagine diapositiva 1"/>
          <p:cNvSpPr>
            <a:spLocks noGrp="1" noRot="1" noChangeAspect="1"/>
          </p:cNvSpPr>
          <p:nvPr>
            <p:ph type="sldImg"/>
          </p:nvPr>
        </p:nvSpPr>
        <p:spPr bwMode="auto">
          <a:noFill/>
          <a:ln>
            <a:solidFill>
              <a:srgbClr val="000000"/>
            </a:solidFill>
            <a:miter lim="800000"/>
            <a:headEnd/>
            <a:tailEnd/>
          </a:ln>
        </p:spPr>
      </p:sp>
      <p:sp>
        <p:nvSpPr>
          <p:cNvPr id="90114"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9011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E03420-014A-44E2-AF26-276BB36B6FA4}" type="slidenum">
              <a:rPr lang="it-IT"/>
              <a:pPr fontAlgn="base">
                <a:spcBef>
                  <a:spcPct val="0"/>
                </a:spcBef>
                <a:spcAft>
                  <a:spcPct val="0"/>
                </a:spcAft>
                <a:defRPr/>
              </a:pPr>
              <a:t>32</a:t>
            </a:fld>
            <a:endParaRPr lang="it-IT"/>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egnaposto immagine diapositiva 1"/>
          <p:cNvSpPr>
            <a:spLocks noGrp="1" noRot="1" noChangeAspect="1"/>
          </p:cNvSpPr>
          <p:nvPr>
            <p:ph type="sldImg"/>
          </p:nvPr>
        </p:nvSpPr>
        <p:spPr bwMode="auto">
          <a:noFill/>
          <a:ln>
            <a:solidFill>
              <a:srgbClr val="000000"/>
            </a:solidFill>
            <a:miter lim="800000"/>
            <a:headEnd/>
            <a:tailEnd/>
          </a:ln>
        </p:spPr>
      </p:sp>
      <p:sp>
        <p:nvSpPr>
          <p:cNvPr id="92162"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9216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F7E367F-52E2-42A0-BD6F-3110E1EEE0E9}" type="slidenum">
              <a:rPr lang="it-IT"/>
              <a:pPr fontAlgn="base">
                <a:spcBef>
                  <a:spcPct val="0"/>
                </a:spcBef>
                <a:spcAft>
                  <a:spcPct val="0"/>
                </a:spcAft>
                <a:defRPr/>
              </a:pPr>
              <a:t>33</a:t>
            </a:fld>
            <a:endParaRPr lang="it-IT"/>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egnaposto immagine diapositiva 1"/>
          <p:cNvSpPr>
            <a:spLocks noGrp="1" noRot="1" noChangeAspect="1"/>
          </p:cNvSpPr>
          <p:nvPr>
            <p:ph type="sldImg"/>
          </p:nvPr>
        </p:nvSpPr>
        <p:spPr bwMode="auto">
          <a:noFill/>
          <a:ln>
            <a:solidFill>
              <a:srgbClr val="000000"/>
            </a:solidFill>
            <a:miter lim="800000"/>
            <a:headEnd/>
            <a:tailEnd/>
          </a:ln>
        </p:spPr>
      </p:sp>
      <p:sp>
        <p:nvSpPr>
          <p:cNvPr id="94210"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94211"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07EE985-CC62-4E2A-8A8A-3152303EE980}" type="slidenum">
              <a:rPr lang="it-IT"/>
              <a:pPr fontAlgn="base">
                <a:spcBef>
                  <a:spcPct val="0"/>
                </a:spcBef>
                <a:spcAft>
                  <a:spcPct val="0"/>
                </a:spcAft>
                <a:defRPr/>
              </a:pPr>
              <a:t>34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45C177DD-8277-47CB-AF2B-80AEF90BB7CB}"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340B2D17-242A-45BA-B0AC-60C78C8138D0}"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7BEFC05F-9FF4-4049-9268-60CA04B479E2}"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380AE007-02EB-4364-BFD8-FAF24572F1FE}"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556714CC-E49C-4A88-AF94-43DFD9501E5C}"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84E552A9-7B52-4FD5-B6D9-2A33D142E119}"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A7FD06A5-A3FE-4305-A581-E30C52944B06}"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AF2FCFD1-2FB4-44C3-B6F7-08F39A0E1755}"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BBA24854-8D82-4C5C-97A5-E9E5EA00444E}" type="datetime1">
              <a:rPr lang="it-IT"/>
              <a:pPr>
                <a:defRPr/>
              </a:pPr>
              <a:t>29/09/2011</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9" name="Segnaposto numero diapositiva 5"/>
          <p:cNvSpPr>
            <a:spLocks noGrp="1"/>
          </p:cNvSpPr>
          <p:nvPr>
            <p:ph type="sldNum" sz="quarter" idx="12"/>
          </p:nvPr>
        </p:nvSpPr>
        <p:spPr/>
        <p:txBody>
          <a:bodyPr/>
          <a:lstStyle>
            <a:lvl1pPr>
              <a:defRPr/>
            </a:lvl1pPr>
          </a:lstStyle>
          <a:p>
            <a:pPr>
              <a:defRPr/>
            </a:pPr>
            <a:fld id="{D6A72C81-80F1-4E13-BB43-9AA0BCB5BB7A}"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3EF7AF17-93AA-490F-8143-B4C987670E4A}" type="datetime1">
              <a:rPr lang="it-IT"/>
              <a:pPr>
                <a:defRPr/>
              </a:pPr>
              <a:t>29/09/2011</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5" name="Segnaposto numero diapositiva 5"/>
          <p:cNvSpPr>
            <a:spLocks noGrp="1"/>
          </p:cNvSpPr>
          <p:nvPr>
            <p:ph type="sldNum" sz="quarter" idx="12"/>
          </p:nvPr>
        </p:nvSpPr>
        <p:spPr/>
        <p:txBody>
          <a:bodyPr/>
          <a:lstStyle>
            <a:lvl1pPr>
              <a:defRPr/>
            </a:lvl1pPr>
          </a:lstStyle>
          <a:p>
            <a:pPr>
              <a:defRPr/>
            </a:pPr>
            <a:fld id="{DB756530-5A6A-4F84-8931-FAFC2EA25401}"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44048EE0-1A89-48F9-8810-CC010A61C9D9}" type="datetime1">
              <a:rPr lang="it-IT"/>
              <a:pPr>
                <a:defRPr/>
              </a:pPr>
              <a:t>29/09/2011</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4" name="Segnaposto numero diapositiva 5"/>
          <p:cNvSpPr>
            <a:spLocks noGrp="1"/>
          </p:cNvSpPr>
          <p:nvPr>
            <p:ph type="sldNum" sz="quarter" idx="12"/>
          </p:nvPr>
        </p:nvSpPr>
        <p:spPr/>
        <p:txBody>
          <a:bodyPr/>
          <a:lstStyle>
            <a:lvl1pPr>
              <a:defRPr/>
            </a:lvl1pPr>
          </a:lstStyle>
          <a:p>
            <a:pPr>
              <a:defRPr/>
            </a:pPr>
            <a:fld id="{3148234F-7FA4-44F6-9277-2C289491F84F}"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11AD5B19-0FF5-4CF1-B180-538A94710ECD}"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2D4E8EC1-3DAB-452B-B34B-627D2A086ECA}"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44595315-5774-4A48-8838-57904F706911}"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7C6EC50A-555A-48D8-930A-FB43E4F08721}"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813520BC-F03B-483B-83CE-83D4AA2DD1B1}"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57ABA5C7-041C-45E0-AE84-687BA9CD822F}"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CF138D94-7AAF-4E5B-AD57-D3891A31CA68}"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708ECA3B-A21A-4AB1-AF76-A70BF17A5664}"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0B01D85F-9CBC-4604-9722-95692273065B}"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9882B24E-BA03-48FD-B73D-3B47EB34CF2D}" type="slidenum">
              <a:rPr lang="it-IT"/>
              <a:pPr>
                <a:defRPr/>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EBEE859C-DFF4-41D7-813B-08054AA3EECD}"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E00B6F5C-3D2A-49E3-8B75-551F36AAA80A}" type="slidenum">
              <a:rPr lang="it-IT"/>
              <a:pPr>
                <a:defRPr/>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A90D0113-5EE7-4F20-936F-1243AD6841DC}"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8D53B1E2-853D-4231-9289-E2A188B82289}" type="slidenum">
              <a:rPr lang="it-IT"/>
              <a:pPr>
                <a:defRPr/>
              </a:pPr>
              <a:t>‹N›</a:t>
            </a:fld>
            <a:endParaRPr 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A5D7E0D1-D0F6-45ED-82B7-A2F6C4F3CC48}"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4B8758C8-F3F8-4409-8C9B-5A770C513C1D}" type="slidenum">
              <a:rPr lang="it-IT"/>
              <a:pPr>
                <a:defRPr/>
              </a:pPr>
              <a:t>‹N›</a:t>
            </a:fld>
            <a:endParaRPr lang="it-IT"/>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944B0FA6-57AA-4E7E-917C-8D6EFD60A3DC}" type="datetime1">
              <a:rPr lang="it-IT"/>
              <a:pPr>
                <a:defRPr/>
              </a:pPr>
              <a:t>29/09/2011</a:t>
            </a:fld>
            <a:endParaRPr lang="it-IT"/>
          </a:p>
        </p:txBody>
      </p:sp>
      <p:sp>
        <p:nvSpPr>
          <p:cNvPr id="8"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9" name="Segnaposto numero diapositiva 5"/>
          <p:cNvSpPr>
            <a:spLocks noGrp="1"/>
          </p:cNvSpPr>
          <p:nvPr>
            <p:ph type="sldNum" sz="quarter" idx="12"/>
          </p:nvPr>
        </p:nvSpPr>
        <p:spPr/>
        <p:txBody>
          <a:bodyPr/>
          <a:lstStyle>
            <a:lvl1pPr>
              <a:defRPr/>
            </a:lvl1pPr>
          </a:lstStyle>
          <a:p>
            <a:pPr>
              <a:defRPr/>
            </a:pPr>
            <a:fld id="{A59F60C9-FAB6-4893-B59F-1BCB142177C1}" type="slidenum">
              <a:rPr lang="it-IT"/>
              <a:pPr>
                <a:defRPr/>
              </a:pPr>
              <a:t>‹N›</a:t>
            </a:fld>
            <a:endParaRPr 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3"/>
          <p:cNvSpPr>
            <a:spLocks noGrp="1"/>
          </p:cNvSpPr>
          <p:nvPr>
            <p:ph type="dt" sz="half" idx="10"/>
          </p:nvPr>
        </p:nvSpPr>
        <p:spPr/>
        <p:txBody>
          <a:bodyPr/>
          <a:lstStyle>
            <a:lvl1pPr>
              <a:defRPr/>
            </a:lvl1pPr>
          </a:lstStyle>
          <a:p>
            <a:pPr>
              <a:defRPr/>
            </a:pPr>
            <a:fld id="{085D2DBC-4BA8-49CA-87AA-BB49BD4157A4}" type="datetime1">
              <a:rPr lang="it-IT"/>
              <a:pPr>
                <a:defRPr/>
              </a:pPr>
              <a:t>29/09/2011</a:t>
            </a:fld>
            <a:endParaRPr lang="it-IT"/>
          </a:p>
        </p:txBody>
      </p:sp>
      <p:sp>
        <p:nvSpPr>
          <p:cNvPr id="4"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5" name="Segnaposto numero diapositiva 5"/>
          <p:cNvSpPr>
            <a:spLocks noGrp="1"/>
          </p:cNvSpPr>
          <p:nvPr>
            <p:ph type="sldNum" sz="quarter" idx="12"/>
          </p:nvPr>
        </p:nvSpPr>
        <p:spPr/>
        <p:txBody>
          <a:bodyPr/>
          <a:lstStyle>
            <a:lvl1pPr>
              <a:defRPr/>
            </a:lvl1pPr>
          </a:lstStyle>
          <a:p>
            <a:pPr>
              <a:defRPr/>
            </a:pPr>
            <a:fld id="{DADCD063-2E06-4DC6-9533-D24DBA8F7C74}" type="slidenum">
              <a:rPr lang="it-IT"/>
              <a:pPr>
                <a:defRPr/>
              </a:pPr>
              <a:t>‹N›</a:t>
            </a:fld>
            <a:endParaRPr 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1634C92A-D1ED-4D2A-961A-B133BF73B674}" type="datetime1">
              <a:rPr lang="it-IT"/>
              <a:pPr>
                <a:defRPr/>
              </a:pPr>
              <a:t>29/09/2011</a:t>
            </a:fld>
            <a:endParaRPr lang="it-IT"/>
          </a:p>
        </p:txBody>
      </p:sp>
      <p:sp>
        <p:nvSpPr>
          <p:cNvPr id="3"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4" name="Segnaposto numero diapositiva 5"/>
          <p:cNvSpPr>
            <a:spLocks noGrp="1"/>
          </p:cNvSpPr>
          <p:nvPr>
            <p:ph type="sldNum" sz="quarter" idx="12"/>
          </p:nvPr>
        </p:nvSpPr>
        <p:spPr/>
        <p:txBody>
          <a:bodyPr/>
          <a:lstStyle>
            <a:lvl1pPr>
              <a:defRPr/>
            </a:lvl1pPr>
          </a:lstStyle>
          <a:p>
            <a:pPr>
              <a:defRPr/>
            </a:pPr>
            <a:fld id="{90905E83-07C0-4E1B-A445-B1CFDE59BE19}" type="slidenum">
              <a:rPr lang="it-IT"/>
              <a:pPr>
                <a:defRPr/>
              </a:pPr>
              <a:t>‹N›</a:t>
            </a:fld>
            <a:endParaRPr 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B208F99E-0179-4780-9CC2-EF06B36CDC57}"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B640D9D9-29D0-4CAA-87E2-867263FD4D52}" type="slidenum">
              <a:rPr lang="it-IT"/>
              <a:pPr>
                <a:defRPr/>
              </a:pPr>
              <a:t>‹N›</a:t>
            </a:fld>
            <a:endParaRPr lang="it-IT"/>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3"/>
          <p:cNvSpPr>
            <a:spLocks noGrp="1"/>
          </p:cNvSpPr>
          <p:nvPr>
            <p:ph type="dt" sz="half" idx="10"/>
          </p:nvPr>
        </p:nvSpPr>
        <p:spPr/>
        <p:txBody>
          <a:bodyPr/>
          <a:lstStyle>
            <a:lvl1pPr>
              <a:defRPr/>
            </a:lvl1pPr>
          </a:lstStyle>
          <a:p>
            <a:pPr>
              <a:defRPr/>
            </a:pPr>
            <a:fld id="{73CFE73A-FF06-441F-B449-6C406A12211E}" type="datetime1">
              <a:rPr lang="it-IT"/>
              <a:pPr>
                <a:defRPr/>
              </a:pPr>
              <a:t>29/09/2011</a:t>
            </a:fld>
            <a:endParaRPr lang="it-IT"/>
          </a:p>
        </p:txBody>
      </p:sp>
      <p:sp>
        <p:nvSpPr>
          <p:cNvPr id="6"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7" name="Segnaposto numero diapositiva 5"/>
          <p:cNvSpPr>
            <a:spLocks noGrp="1"/>
          </p:cNvSpPr>
          <p:nvPr>
            <p:ph type="sldNum" sz="quarter" idx="12"/>
          </p:nvPr>
        </p:nvSpPr>
        <p:spPr/>
        <p:txBody>
          <a:bodyPr/>
          <a:lstStyle>
            <a:lvl1pPr>
              <a:defRPr/>
            </a:lvl1pPr>
          </a:lstStyle>
          <a:p>
            <a:pPr>
              <a:defRPr/>
            </a:pPr>
            <a:fld id="{9C4305AA-96B7-4538-8F3D-B8CEB2DB6B96}" type="slidenum">
              <a:rPr lang="it-IT"/>
              <a:pPr>
                <a:defRPr/>
              </a:pPr>
              <a:t>‹N›</a:t>
            </a:fld>
            <a:endParaRPr lang="it-IT"/>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2D4352C-976C-4A12-8DCC-ABE04FF6A590}"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AF6023CF-941E-4CAD-92F7-B069B1F375A4}" type="slidenum">
              <a:rPr lang="it-IT"/>
              <a:pPr>
                <a:defRPr/>
              </a:pPr>
              <a:t>‹N›</a:t>
            </a:fld>
            <a:endParaRPr lang="it-IT"/>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FCB3A7C5-8352-413D-8717-2936C11F9C15}" type="datetime1">
              <a:rPr lang="it-IT"/>
              <a:pPr>
                <a:defRPr/>
              </a:pPr>
              <a:t>29/09/2011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Antonella Ciriello </a:t>
            </a:r>
          </a:p>
        </p:txBody>
      </p:sp>
      <p:sp>
        <p:nvSpPr>
          <p:cNvPr id="6" name="Segnaposto numero diapositiva 5"/>
          <p:cNvSpPr>
            <a:spLocks noGrp="1"/>
          </p:cNvSpPr>
          <p:nvPr>
            <p:ph type="sldNum" sz="quarter" idx="12"/>
          </p:nvPr>
        </p:nvSpPr>
        <p:spPr/>
        <p:txBody>
          <a:bodyPr/>
          <a:lstStyle>
            <a:lvl1pPr>
              <a:defRPr/>
            </a:lvl1pPr>
          </a:lstStyle>
          <a:p>
            <a:pPr>
              <a:defRPr/>
            </a:pPr>
            <a:fld id="{50B61B51-0452-4FBF-A6BD-92802F442008}"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2C9706F-D329-4B2F-BB5C-7F3211B2D16F}" type="datetime1">
              <a:rPr lang="it-IT"/>
              <a:pPr>
                <a:defRPr/>
              </a:pPr>
              <a:t>29/09/2011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it-IT"/>
              <a:t>Antonella Ciriello </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B8A21F3-1427-42EB-84A6-4FB15FC51EC1}"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3315"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6EE4C6F-9E1D-4918-A8B1-38D5FF454F91}" type="datetime1">
              <a:rPr lang="it-IT"/>
              <a:pPr>
                <a:defRPr/>
              </a:pPr>
              <a:t>29/09/2011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it-IT"/>
              <a:t>Antonella Ciriello </a:t>
            </a: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BB8039A-E62D-446E-959B-3CC022ADD5B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it-IT" dirty="0" smtClean="0"/>
              <a:t>Ca’ </a:t>
            </a:r>
            <a:r>
              <a:rPr lang="it-IT" dirty="0" err="1" smtClean="0"/>
              <a:t>Foscari</a:t>
            </a:r>
            <a:r>
              <a:rPr lang="it-IT" dirty="0" smtClean="0"/>
              <a:t> </a:t>
            </a:r>
            <a:r>
              <a:rPr lang="it-IT" dirty="0" err="1" smtClean="0"/>
              <a:t>University</a:t>
            </a:r>
            <a:r>
              <a:rPr lang="it-IT" dirty="0" smtClean="0"/>
              <a:t/>
            </a:r>
            <a:br>
              <a:rPr lang="it-IT" dirty="0" smtClean="0"/>
            </a:br>
            <a:r>
              <a:rPr lang="it-IT" dirty="0" err="1" smtClean="0"/>
              <a:t>of</a:t>
            </a:r>
            <a:r>
              <a:rPr lang="it-IT" dirty="0" smtClean="0"/>
              <a:t> </a:t>
            </a:r>
            <a:r>
              <a:rPr lang="it-IT" dirty="0" err="1" smtClean="0"/>
              <a:t>Venice</a:t>
            </a:r>
            <a:r>
              <a:rPr lang="it-IT" dirty="0" smtClean="0"/>
              <a:t>, Italy</a:t>
            </a:r>
            <a:br>
              <a:rPr lang="it-IT" dirty="0" smtClean="0"/>
            </a:br>
            <a:r>
              <a:rPr lang="it-IT" dirty="0" smtClean="0"/>
              <a:t>29-30 </a:t>
            </a:r>
            <a:r>
              <a:rPr lang="it-IT" dirty="0" err="1" smtClean="0"/>
              <a:t>September</a:t>
            </a:r>
            <a:r>
              <a:rPr lang="it-IT" dirty="0" smtClean="0"/>
              <a:t> 2011</a:t>
            </a:r>
            <a:endParaRPr lang="it-IT" dirty="0"/>
          </a:p>
        </p:txBody>
      </p:sp>
      <p:sp>
        <p:nvSpPr>
          <p:cNvPr id="4" name="Titolo 3"/>
          <p:cNvSpPr>
            <a:spLocks noGrp="1"/>
          </p:cNvSpPr>
          <p:nvPr>
            <p:ph type="ctrTitle"/>
          </p:nvPr>
        </p:nvSpPr>
        <p:spPr>
          <a:xfrm>
            <a:off x="685800" y="333375"/>
            <a:ext cx="7772400" cy="3267075"/>
          </a:xfrm>
        </p:spPr>
        <p:txBody>
          <a:bodyPr rtlCol="0">
            <a:normAutofit fontScale="90000"/>
          </a:bodyPr>
          <a:lstStyle/>
          <a:p>
            <a:pPr eaLnBrk="1" fontAlgn="auto" hangingPunct="1">
              <a:spcAft>
                <a:spcPts val="0"/>
              </a:spcAft>
              <a:defRPr/>
            </a:pPr>
            <a:r>
              <a:rPr lang="it-IT" i="1" dirty="0" err="1" smtClean="0"/>
              <a:t>Strengthening</a:t>
            </a:r>
            <a:r>
              <a:rPr lang="it-IT" i="1" dirty="0" smtClean="0"/>
              <a:t> </a:t>
            </a:r>
            <a:r>
              <a:rPr lang="it-IT" i="1" dirty="0" err="1" smtClean="0"/>
              <a:t>cooperation</a:t>
            </a:r>
            <a:r>
              <a:rPr lang="it-IT" i="1" dirty="0"/>
              <a:t/>
            </a:r>
            <a:br>
              <a:rPr lang="it-IT" i="1" dirty="0"/>
            </a:br>
            <a:r>
              <a:rPr lang="it-IT" i="1" dirty="0" err="1"/>
              <a:t>between</a:t>
            </a:r>
            <a:r>
              <a:rPr lang="it-IT" i="1" dirty="0"/>
              <a:t> </a:t>
            </a:r>
            <a:r>
              <a:rPr lang="it-IT" i="1" dirty="0" err="1" smtClean="0"/>
              <a:t>labour</a:t>
            </a:r>
            <a:r>
              <a:rPr lang="it-IT" i="1" dirty="0" smtClean="0"/>
              <a:t> </a:t>
            </a:r>
            <a:r>
              <a:rPr lang="it-IT" i="1" dirty="0" err="1" smtClean="0"/>
              <a:t>inspection</a:t>
            </a:r>
            <a:r>
              <a:rPr lang="it-IT" i="1" dirty="0" smtClean="0"/>
              <a:t> </a:t>
            </a:r>
            <a:r>
              <a:rPr lang="it-IT" i="1" dirty="0" err="1"/>
              <a:t>systems</a:t>
            </a:r>
            <a:r>
              <a:rPr lang="it-IT" i="1" dirty="0"/>
              <a:t/>
            </a:r>
            <a:br>
              <a:rPr lang="it-IT" i="1" dirty="0"/>
            </a:br>
            <a:r>
              <a:rPr lang="it-IT" i="1" dirty="0"/>
              <a:t>and the </a:t>
            </a:r>
            <a:r>
              <a:rPr lang="it-IT" i="1" dirty="0" err="1"/>
              <a:t>judiciary</a:t>
            </a:r>
            <a:r>
              <a:rPr lang="it-IT" dirty="0"/>
              <a:t/>
            </a:r>
            <a:br>
              <a:rPr lang="it-IT" dirty="0"/>
            </a:br>
            <a:r>
              <a:rPr lang="it-IT" b="1" dirty="0" smtClean="0">
                <a:solidFill>
                  <a:srgbClr val="FF0000"/>
                </a:solidFill>
              </a:rPr>
              <a:t>the </a:t>
            </a:r>
            <a:r>
              <a:rPr lang="it-IT" b="1" dirty="0" err="1" smtClean="0">
                <a:solidFill>
                  <a:srgbClr val="FF0000"/>
                </a:solidFill>
              </a:rPr>
              <a:t>judiciary</a:t>
            </a:r>
            <a:r>
              <a:rPr lang="it-IT" b="1" dirty="0" smtClean="0">
                <a:solidFill>
                  <a:srgbClr val="FF0000"/>
                </a:solidFill>
              </a:rPr>
              <a:t> </a:t>
            </a:r>
            <a:r>
              <a:rPr lang="it-IT" b="1" dirty="0" err="1" smtClean="0">
                <a:solidFill>
                  <a:srgbClr val="FF0000"/>
                </a:solidFill>
              </a:rPr>
              <a:t>point</a:t>
            </a:r>
            <a:r>
              <a:rPr lang="it-IT" b="1" dirty="0" smtClean="0">
                <a:solidFill>
                  <a:srgbClr val="FF0000"/>
                </a:solidFill>
              </a:rPr>
              <a:t> </a:t>
            </a:r>
            <a:r>
              <a:rPr lang="it-IT" b="1" dirty="0" err="1" smtClean="0">
                <a:solidFill>
                  <a:srgbClr val="FF0000"/>
                </a:solidFill>
              </a:rPr>
              <a:t>of</a:t>
            </a:r>
            <a:r>
              <a:rPr lang="it-IT" b="1" dirty="0" smtClean="0">
                <a:solidFill>
                  <a:srgbClr val="FF0000"/>
                </a:solidFill>
              </a:rPr>
              <a:t> </a:t>
            </a:r>
            <a:r>
              <a:rPr lang="it-IT" b="1" dirty="0" err="1" smtClean="0">
                <a:solidFill>
                  <a:srgbClr val="FF0000"/>
                </a:solidFill>
              </a:rPr>
              <a:t>view</a:t>
            </a:r>
            <a:r>
              <a:rPr lang="it-IT" b="1" dirty="0" smtClean="0">
                <a:solidFill>
                  <a:srgbClr val="FF0000"/>
                </a:solidFill>
              </a:rPr>
              <a:t> </a:t>
            </a:r>
            <a:r>
              <a:rPr lang="it-IT" b="1" dirty="0">
                <a:solidFill>
                  <a:srgbClr val="FF0000"/>
                </a:solidFill>
              </a:rPr>
              <a:t/>
            </a:r>
            <a:br>
              <a:rPr lang="it-IT" b="1" dirty="0">
                <a:solidFill>
                  <a:srgbClr val="FF0000"/>
                </a:solidFill>
              </a:rPr>
            </a:br>
            <a:endParaRPr lang="it-IT" b="1" dirty="0">
              <a:solidFill>
                <a:srgbClr val="FF0000"/>
              </a:solidFill>
            </a:endParaRPr>
          </a:p>
        </p:txBody>
      </p:sp>
      <p:sp>
        <p:nvSpPr>
          <p:cNvPr id="5" name="Segnaposto piè di pagina 4"/>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5888"/>
            <a:ext cx="8229600" cy="1143000"/>
          </a:xfrm>
        </p:spPr>
        <p:txBody>
          <a:bodyPr/>
          <a:lstStyle/>
          <a:p>
            <a:pPr eaLnBrk="1" hangingPunct="1"/>
            <a:r>
              <a:rPr lang="it-IT" smtClean="0"/>
              <a:t>The purpose of this presentation</a:t>
            </a:r>
          </a:p>
        </p:txBody>
      </p:sp>
      <p:sp>
        <p:nvSpPr>
          <p:cNvPr id="29698" name="Segnaposto contenuto 2"/>
          <p:cNvSpPr>
            <a:spLocks noGrp="1"/>
          </p:cNvSpPr>
          <p:nvPr>
            <p:ph idx="1"/>
          </p:nvPr>
        </p:nvSpPr>
        <p:spPr/>
        <p:txBody>
          <a:bodyPr/>
          <a:lstStyle/>
          <a:p>
            <a:pPr eaLnBrk="1" hangingPunct="1"/>
            <a:r>
              <a:rPr lang="it-IT" smtClean="0"/>
              <a:t>International crisis of labour law</a:t>
            </a:r>
          </a:p>
          <a:p>
            <a:pPr eaLnBrk="1" hangingPunct="1"/>
            <a:r>
              <a:rPr lang="it-IT" smtClean="0"/>
              <a:t> balance between protection of the market and protection of the workers</a:t>
            </a:r>
          </a:p>
          <a:p>
            <a:pPr eaLnBrk="1" hangingPunct="1"/>
            <a:r>
              <a:rPr lang="it-IT" smtClean="0"/>
              <a:t>Opposite needs, contradictory regulations</a:t>
            </a:r>
          </a:p>
          <a:p>
            <a:pPr eaLnBrk="1" hangingPunct="1"/>
            <a:r>
              <a:rPr lang="it-IT" smtClean="0"/>
              <a:t>Constant erosion of the worker’s rights</a:t>
            </a:r>
          </a:p>
          <a:p>
            <a:pPr eaLnBrk="1" hangingPunct="1"/>
            <a:r>
              <a:rPr lang="it-IT" b="1" smtClean="0"/>
              <a:t>The ITALIAN NEW LEGISLATION AS an example</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normAutofit fontScale="90000"/>
          </a:bodyPr>
          <a:lstStyle/>
          <a:p>
            <a:pPr eaLnBrk="1" fontAlgn="auto" hangingPunct="1">
              <a:spcAft>
                <a:spcPts val="0"/>
              </a:spcAft>
              <a:defRPr/>
            </a:pPr>
            <a:r>
              <a:rPr lang="it-IT" dirty="0" err="1" smtClean="0"/>
              <a:t>Cooperation</a:t>
            </a:r>
            <a:r>
              <a:rPr lang="it-IT" dirty="0" smtClean="0"/>
              <a:t> </a:t>
            </a:r>
            <a:r>
              <a:rPr lang="it-IT" dirty="0" err="1" smtClean="0"/>
              <a:t>between</a:t>
            </a:r>
            <a:r>
              <a:rPr lang="it-IT" dirty="0" smtClean="0"/>
              <a:t> </a:t>
            </a:r>
            <a:r>
              <a:rPr lang="it-IT" dirty="0" err="1" smtClean="0"/>
              <a:t>law</a:t>
            </a:r>
            <a:r>
              <a:rPr lang="it-IT" dirty="0" smtClean="0"/>
              <a:t> system and </a:t>
            </a:r>
            <a:r>
              <a:rPr lang="it-IT" dirty="0" err="1" smtClean="0"/>
              <a:t>worker</a:t>
            </a:r>
            <a:r>
              <a:rPr lang="it-IT" dirty="0" smtClean="0"/>
              <a:t>’s </a:t>
            </a:r>
            <a:r>
              <a:rPr lang="it-IT" dirty="0" err="1" smtClean="0"/>
              <a:t>rights</a:t>
            </a:r>
            <a:endParaRPr lang="it-IT" dirty="0"/>
          </a:p>
        </p:txBody>
      </p:sp>
      <p:sp>
        <p:nvSpPr>
          <p:cNvPr id="31746" name="Segnaposto contenuto 2"/>
          <p:cNvSpPr>
            <a:spLocks noGrp="1"/>
          </p:cNvSpPr>
          <p:nvPr>
            <p:ph idx="1"/>
          </p:nvPr>
        </p:nvSpPr>
        <p:spPr/>
        <p:txBody>
          <a:bodyPr/>
          <a:lstStyle/>
          <a:p>
            <a:pPr eaLnBrk="1" hangingPunct="1"/>
            <a:r>
              <a:rPr lang="it-IT" smtClean="0"/>
              <a:t>This could be the correct perspective</a:t>
            </a:r>
          </a:p>
          <a:p>
            <a:pPr eaLnBrk="1" hangingPunct="1"/>
            <a:r>
              <a:rPr lang="it-IT" smtClean="0"/>
              <a:t>But it is influenced by the aforementioned economic factors.</a:t>
            </a:r>
          </a:p>
        </p:txBody>
      </p:sp>
      <p:sp>
        <p:nvSpPr>
          <p:cNvPr id="4" name="Rettangolo 3"/>
          <p:cNvSpPr/>
          <p:nvPr/>
        </p:nvSpPr>
        <p:spPr>
          <a:xfrm>
            <a:off x="1043608" y="3645024"/>
            <a:ext cx="7215117" cy="923330"/>
          </a:xfrm>
          <a:prstGeom prst="rect">
            <a:avLst/>
          </a:prstGeom>
          <a:noFill/>
        </p:spPr>
        <p:txBody>
          <a:bodyPr wrap="none">
            <a:spAutoFit/>
          </a:bodyPr>
          <a:lstStyle/>
          <a:p>
            <a:pPr algn="ctr" fontAlgn="auto">
              <a:spcBef>
                <a:spcPts val="0"/>
              </a:spcBef>
              <a:spcAft>
                <a:spcPts val="0"/>
              </a:spcAft>
              <a:defRPr/>
            </a:pPr>
            <a:r>
              <a:rPr lang="it-I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rPr>
              <a:t>THE ROLE OF THE JUDGE</a:t>
            </a:r>
          </a:p>
        </p:txBody>
      </p:sp>
      <p:sp>
        <p:nvSpPr>
          <p:cNvPr id="5" name="Segnaposto piè di pagina 4"/>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olo 1"/>
          <p:cNvSpPr>
            <a:spLocks noGrp="1"/>
          </p:cNvSpPr>
          <p:nvPr>
            <p:ph type="title"/>
          </p:nvPr>
        </p:nvSpPr>
        <p:spPr/>
        <p:txBody>
          <a:bodyPr/>
          <a:lstStyle/>
          <a:p>
            <a:pPr eaLnBrk="1" hangingPunct="1"/>
            <a:r>
              <a:rPr lang="it-IT" smtClean="0"/>
              <a:t>THE RECENT NEW LAW</a:t>
            </a:r>
          </a:p>
        </p:txBody>
      </p:sp>
      <p:sp>
        <p:nvSpPr>
          <p:cNvPr id="33794" name="Segnaposto contenuto 2"/>
          <p:cNvSpPr>
            <a:spLocks noGrp="1"/>
          </p:cNvSpPr>
          <p:nvPr>
            <p:ph idx="1"/>
          </p:nvPr>
        </p:nvSpPr>
        <p:spPr/>
        <p:txBody>
          <a:bodyPr/>
          <a:lstStyle/>
          <a:p>
            <a:pPr eaLnBrk="1" hangingPunct="1"/>
            <a:r>
              <a:rPr lang="en-US" smtClean="0"/>
              <a:t>The labour law has recently been strongly innovated by law 183 / 2010, a law commonly defined as </a:t>
            </a:r>
            <a:r>
              <a:rPr lang="it-IT" smtClean="0"/>
              <a:t/>
            </a:r>
            <a:br>
              <a:rPr lang="it-IT" smtClean="0"/>
            </a:br>
            <a:r>
              <a:rPr lang="it-IT" sz="8800" smtClean="0"/>
              <a:t>collegato lavoro</a:t>
            </a:r>
          </a:p>
          <a:p>
            <a:pPr eaLnBrk="1" hangingPunct="1">
              <a:buFont typeface="Arial" charset="0"/>
              <a:buNone/>
            </a:pPr>
            <a:endParaRPr lang="it-IT" sz="880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olo 1"/>
          <p:cNvSpPr>
            <a:spLocks noGrp="1"/>
          </p:cNvSpPr>
          <p:nvPr>
            <p:ph type="title"/>
          </p:nvPr>
        </p:nvSpPr>
        <p:spPr/>
        <p:txBody>
          <a:bodyPr/>
          <a:lstStyle/>
          <a:p>
            <a:pPr eaLnBrk="1" hangingPunct="1"/>
            <a:r>
              <a:rPr lang="en-US" smtClean="0"/>
              <a:t>Inspection measures</a:t>
            </a:r>
            <a:endParaRPr lang="it-IT" smtClean="0"/>
          </a:p>
        </p:txBody>
      </p:sp>
      <p:sp>
        <p:nvSpPr>
          <p:cNvPr id="35842" name="Segnaposto contenuto 2"/>
          <p:cNvSpPr>
            <a:spLocks noGrp="1"/>
          </p:cNvSpPr>
          <p:nvPr>
            <p:ph idx="1"/>
          </p:nvPr>
        </p:nvSpPr>
        <p:spPr/>
        <p:txBody>
          <a:bodyPr/>
          <a:lstStyle/>
          <a:p>
            <a:pPr eaLnBrk="1" hangingPunct="1">
              <a:buFont typeface="Arial" charset="0"/>
              <a:buNone/>
            </a:pPr>
            <a:r>
              <a:rPr lang="en-US" dirty="0" smtClean="0"/>
              <a:t>	VARIOUS MEASURES HAVE BEEN TAKEN:</a:t>
            </a:r>
          </a:p>
          <a:p>
            <a:pPr eaLnBrk="1" hangingPunct="1">
              <a:buFont typeface="Arial" charset="0"/>
              <a:buNone/>
            </a:pPr>
            <a:endParaRPr lang="en-US" dirty="0" smtClean="0"/>
          </a:p>
          <a:p>
            <a:pPr eaLnBrk="1" hangingPunct="1"/>
            <a:r>
              <a:rPr lang="en-US" b="1" i="1" dirty="0" smtClean="0">
                <a:solidFill>
                  <a:srgbClr val="582F81"/>
                </a:solidFill>
              </a:rPr>
              <a:t>THE COMPULSORY ORDER</a:t>
            </a:r>
            <a:r>
              <a:rPr lang="en-US" i="1" dirty="0" smtClean="0">
                <a:solidFill>
                  <a:srgbClr val="582F81"/>
                </a:solidFill>
              </a:rPr>
              <a:t>(PRESCRIZIONE OBBLIGATORIA)</a:t>
            </a:r>
          </a:p>
          <a:p>
            <a:pPr eaLnBrk="1" hangingPunct="1"/>
            <a:r>
              <a:rPr lang="en-US" b="1" i="1" dirty="0" smtClean="0">
                <a:solidFill>
                  <a:srgbClr val="582F81"/>
                </a:solidFill>
              </a:rPr>
              <a:t>THE COMPULSORY WARNING</a:t>
            </a:r>
            <a:r>
              <a:rPr lang="en-US" i="1" dirty="0" smtClean="0">
                <a:solidFill>
                  <a:srgbClr val="582F81"/>
                </a:solidFill>
              </a:rPr>
              <a:t>(DIFFIDA)</a:t>
            </a:r>
          </a:p>
          <a:p>
            <a:pPr eaLnBrk="1" hangingPunct="1"/>
            <a:r>
              <a:rPr lang="en-US" i="1" dirty="0" smtClean="0">
                <a:solidFill>
                  <a:srgbClr val="582F81"/>
                </a:solidFill>
              </a:rPr>
              <a:t>Also the special </a:t>
            </a:r>
            <a:r>
              <a:rPr lang="en-US" b="1" i="1" dirty="0" smtClean="0">
                <a:solidFill>
                  <a:srgbClr val="582F81"/>
                </a:solidFill>
              </a:rPr>
              <a:t>COMPULSORY WARNING </a:t>
            </a:r>
            <a:r>
              <a:rPr lang="en-US" i="1" dirty="0" smtClean="0">
                <a:solidFill>
                  <a:srgbClr val="582F81"/>
                </a:solidFill>
              </a:rPr>
              <a:t>called</a:t>
            </a:r>
          </a:p>
          <a:p>
            <a:pPr eaLnBrk="1" hangingPunct="1">
              <a:buFont typeface="Arial" charset="0"/>
              <a:buNone/>
            </a:pPr>
            <a:r>
              <a:rPr lang="en-US" i="1" dirty="0" smtClean="0">
                <a:solidFill>
                  <a:srgbClr val="582F81"/>
                </a:solidFill>
              </a:rPr>
              <a:t>	DIFFIDA ACCERTATIVA …</a:t>
            </a:r>
            <a:endParaRPr lang="it-IT" i="1" dirty="0" smtClean="0">
              <a:solidFill>
                <a:srgbClr val="582F81"/>
              </a:solidFill>
            </a:endParaRP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olo 1"/>
          <p:cNvSpPr>
            <a:spLocks noGrp="1"/>
          </p:cNvSpPr>
          <p:nvPr>
            <p:ph type="title"/>
          </p:nvPr>
        </p:nvSpPr>
        <p:spPr/>
        <p:txBody>
          <a:bodyPr/>
          <a:lstStyle/>
          <a:p>
            <a:pPr eaLnBrk="1" hangingPunct="1"/>
            <a:r>
              <a:rPr lang="it-IT" smtClean="0"/>
              <a:t>La diffida accertativa</a:t>
            </a:r>
          </a:p>
        </p:txBody>
      </p:sp>
      <p:sp>
        <p:nvSpPr>
          <p:cNvPr id="37890" name="Segnaposto contenuto 2"/>
          <p:cNvSpPr>
            <a:spLocks noGrp="1"/>
          </p:cNvSpPr>
          <p:nvPr>
            <p:ph idx="1"/>
          </p:nvPr>
        </p:nvSpPr>
        <p:spPr/>
        <p:txBody>
          <a:bodyPr/>
          <a:lstStyle/>
          <a:p>
            <a:pPr eaLnBrk="1" hangingPunct="1"/>
            <a:r>
              <a:rPr lang="it-IT" sz="4400" dirty="0" smtClean="0">
                <a:solidFill>
                  <a:srgbClr val="7030A0"/>
                </a:solidFill>
              </a:rPr>
              <a:t>IT IS POSSIBLE, AFTER THIS </a:t>
            </a:r>
            <a:r>
              <a:rPr lang="en-US" sz="4400" b="1" i="1" dirty="0" smtClean="0">
                <a:solidFill>
                  <a:srgbClr val="582F81"/>
                </a:solidFill>
              </a:rPr>
              <a:t>COMPULSORY WARNING</a:t>
            </a:r>
            <a:r>
              <a:rPr lang="it-IT" sz="4400" dirty="0" smtClean="0">
                <a:solidFill>
                  <a:srgbClr val="7030A0"/>
                </a:solidFill>
              </a:rPr>
              <a:t>, TO OBTAIN JUDICIAL ORDER DIRECTLY </a:t>
            </a:r>
            <a:r>
              <a:rPr lang="it-IT" sz="4400" dirty="0" smtClean="0">
                <a:solidFill>
                  <a:srgbClr val="FF0000"/>
                </a:solidFill>
              </a:rPr>
              <a:t>IN FAVOUR OF WORKER COMPENSATION</a:t>
            </a:r>
            <a:endParaRPr lang="it-IT" dirty="0" smtClean="0">
              <a:solidFill>
                <a:srgbClr val="7030A0"/>
              </a:solidFill>
            </a:endParaRP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olo 1"/>
          <p:cNvSpPr>
            <a:spLocks noGrp="1"/>
          </p:cNvSpPr>
          <p:nvPr>
            <p:ph type="title"/>
          </p:nvPr>
        </p:nvSpPr>
        <p:spPr/>
        <p:txBody>
          <a:bodyPr/>
          <a:lstStyle/>
          <a:p>
            <a:pPr eaLnBrk="1" hangingPunct="1"/>
            <a:r>
              <a:rPr lang="it-IT" sz="4000" dirty="0" smtClean="0"/>
              <a:t>Art 33 the FIRST ENTRY INSPECTOR</a:t>
            </a:r>
            <a:br>
              <a:rPr lang="it-IT" sz="4000" dirty="0" smtClean="0"/>
            </a:br>
            <a:r>
              <a:rPr lang="it-IT" sz="4000" dirty="0" smtClean="0"/>
              <a:t>REPORT (FEIR)</a:t>
            </a:r>
          </a:p>
        </p:txBody>
      </p:sp>
      <p:sp>
        <p:nvSpPr>
          <p:cNvPr id="3" name="Segnaposto contenuto 2"/>
          <p:cNvSpPr>
            <a:spLocks noGrp="1"/>
          </p:cNvSpPr>
          <p:nvPr>
            <p:ph idx="1"/>
          </p:nvPr>
        </p:nvSpPr>
        <p:spPr/>
        <p:txBody>
          <a:bodyPr rtlCol="0">
            <a:normAutofit fontScale="77500" lnSpcReduction="20000"/>
          </a:bodyPr>
          <a:lstStyle/>
          <a:p>
            <a:pPr eaLnBrk="1" fontAlgn="auto" hangingPunct="1">
              <a:spcAft>
                <a:spcPts val="0"/>
              </a:spcAft>
              <a:buFont typeface="Arial" pitchFamily="34" charset="0"/>
              <a:buChar char="•"/>
              <a:defRPr/>
            </a:pPr>
            <a:r>
              <a:rPr lang="en-US" sz="4800" dirty="0" smtClean="0"/>
              <a:t>The aforementioned law  </a:t>
            </a:r>
            <a:r>
              <a:rPr lang="en-US" sz="4800" dirty="0" err="1" smtClean="0"/>
              <a:t>estabished</a:t>
            </a:r>
            <a:r>
              <a:rPr lang="en-US" sz="4800" dirty="0" smtClean="0"/>
              <a:t> </a:t>
            </a:r>
            <a:r>
              <a:rPr lang="en-US" sz="4800" dirty="0" smtClean="0">
                <a:solidFill>
                  <a:srgbClr val="FF0000"/>
                </a:solidFill>
              </a:rPr>
              <a:t>specific</a:t>
            </a:r>
            <a:r>
              <a:rPr lang="en-US" sz="4800" dirty="0" smtClean="0"/>
              <a:t> new rules for access of inspectors in the workplace and for the preparation of</a:t>
            </a:r>
            <a:br>
              <a:rPr lang="en-US" sz="4800" dirty="0" smtClean="0"/>
            </a:br>
            <a:r>
              <a:rPr lang="en-US" sz="4800" dirty="0" smtClean="0"/>
              <a:t>a single report of the investigation.</a:t>
            </a:r>
          </a:p>
          <a:p>
            <a:pPr eaLnBrk="1" fontAlgn="auto" hangingPunct="1">
              <a:spcAft>
                <a:spcPts val="0"/>
              </a:spcAft>
              <a:buFont typeface="Arial" pitchFamily="34" charset="0"/>
              <a:buChar char="•"/>
              <a:defRPr/>
            </a:pPr>
            <a:r>
              <a:rPr lang="en-US" sz="4800" dirty="0" smtClean="0"/>
              <a:t>This happens, of course, in the case of detection of violations of </a:t>
            </a:r>
            <a:r>
              <a:rPr lang="en-US" sz="4800" dirty="0" err="1" smtClean="0"/>
              <a:t>labour</a:t>
            </a:r>
            <a:r>
              <a:rPr lang="en-US" sz="4800" dirty="0" smtClean="0"/>
              <a:t> and social legislation from which administrative sanctions arise .</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FIRST ENTRY INSPECTOR</a:t>
            </a:r>
            <a:br>
              <a:rPr lang="it-IT" dirty="0" smtClean="0"/>
            </a:br>
            <a:r>
              <a:rPr lang="it-IT" dirty="0" smtClean="0"/>
              <a:t>REPORT</a:t>
            </a:r>
            <a:endParaRPr lang="it-IT" dirty="0"/>
          </a:p>
        </p:txBody>
      </p:sp>
      <p:sp>
        <p:nvSpPr>
          <p:cNvPr id="3" name="Segnaposto contenuto 2"/>
          <p:cNvSpPr>
            <a:spLocks noGrp="1"/>
          </p:cNvSpPr>
          <p:nvPr>
            <p:ph idx="1"/>
          </p:nvPr>
        </p:nvSpPr>
        <p:spPr/>
        <p:txBody>
          <a:bodyPr/>
          <a:lstStyle/>
          <a:p>
            <a:r>
              <a:rPr lang="it-IT" sz="5400" dirty="0" smtClean="0">
                <a:solidFill>
                  <a:srgbClr val="FF0000"/>
                </a:solidFill>
              </a:rPr>
              <a:t>THE OBLIGATION TO PREPARE THE FEIR IS NOW PROVIDED BY LAW </a:t>
            </a:r>
            <a:r>
              <a:rPr lang="it-IT" dirty="0" smtClean="0"/>
              <a:t>(PREVIOUSLY IT WAS RELATED TO SOURCES OF AN ADMINISTRATIVE NATURE)</a:t>
            </a:r>
            <a:endParaRPr lang="it-IT" dirty="0"/>
          </a:p>
        </p:txBody>
      </p:sp>
      <p:sp>
        <p:nvSpPr>
          <p:cNvPr id="4" name="Segnaposto piè di pagina 3"/>
          <p:cNvSpPr>
            <a:spLocks noGrp="1"/>
          </p:cNvSpPr>
          <p:nvPr>
            <p:ph type="ftr" sz="quarter" idx="11"/>
          </p:nvPr>
        </p:nvSpPr>
        <p:spPr/>
        <p:txBody>
          <a:bodyPr/>
          <a:lstStyle/>
          <a:p>
            <a:pPr>
              <a:defRPr/>
            </a:pPr>
            <a:r>
              <a:rPr lang="it-IT" smtClean="0"/>
              <a:t>Antonella Ciriello </a:t>
            </a:r>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olo 1"/>
          <p:cNvSpPr>
            <a:spLocks noGrp="1"/>
          </p:cNvSpPr>
          <p:nvPr>
            <p:ph type="title"/>
          </p:nvPr>
        </p:nvSpPr>
        <p:spPr/>
        <p:txBody>
          <a:bodyPr/>
          <a:lstStyle/>
          <a:p>
            <a:pPr eaLnBrk="1" hangingPunct="1"/>
            <a:r>
              <a:rPr lang="it-IT" dirty="0" smtClean="0"/>
              <a:t>The first entry </a:t>
            </a:r>
            <a:r>
              <a:rPr lang="it-IT" dirty="0" err="1" smtClean="0"/>
              <a:t>inspector</a:t>
            </a:r>
            <a:r>
              <a:rPr lang="it-IT" dirty="0" smtClean="0"/>
              <a:t> report </a:t>
            </a:r>
            <a:br>
              <a:rPr lang="it-IT" dirty="0" smtClean="0"/>
            </a:br>
            <a:r>
              <a:rPr lang="it-IT" dirty="0" smtClean="0"/>
              <a:t>FEIR</a:t>
            </a:r>
          </a:p>
        </p:txBody>
      </p:sp>
      <p:sp>
        <p:nvSpPr>
          <p:cNvPr id="3" name="Segnaposto contenuto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IT MUST BE ISSUED IMMEDIATELY AND MUST INCLUDE</a:t>
            </a:r>
            <a:br>
              <a:rPr lang="en-US" dirty="0" smtClean="0"/>
            </a:br>
            <a:r>
              <a:rPr lang="en-US" dirty="0" smtClean="0"/>
              <a:t>a) the identification of a workers</a:t>
            </a:r>
            <a:r>
              <a:rPr lang="en-US" dirty="0" smtClean="0">
                <a:solidFill>
                  <a:srgbClr val="FF0000"/>
                </a:solidFill>
              </a:rPr>
              <a:t>’</a:t>
            </a:r>
            <a:r>
              <a:rPr lang="en-US" dirty="0" smtClean="0"/>
              <a:t> </a:t>
            </a:r>
            <a:r>
              <a:rPr lang="en-US" dirty="0" smtClean="0">
                <a:solidFill>
                  <a:srgbClr val="FF0000"/>
                </a:solidFill>
              </a:rPr>
              <a:t>intent regarding their </a:t>
            </a:r>
            <a:r>
              <a:rPr lang="en-US" dirty="0" err="1" smtClean="0"/>
              <a:t>their</a:t>
            </a:r>
            <a:r>
              <a:rPr lang="en-US" dirty="0" smtClean="0"/>
              <a:t> work and a description of what they are doing</a:t>
            </a:r>
          </a:p>
          <a:p>
            <a:pPr eaLnBrk="1" fontAlgn="auto" hangingPunct="1">
              <a:spcAft>
                <a:spcPts val="0"/>
              </a:spcAft>
              <a:buFont typeface="Arial" pitchFamily="34" charset="0"/>
              <a:buChar char="•"/>
              <a:defRPr/>
            </a:pPr>
            <a:r>
              <a:rPr lang="en-US" dirty="0" smtClean="0"/>
              <a:t>b) a list of activities carried out by the inspection staff; c) any statements made by the employer TO THE INSPECTOR  d) any request, document, useful for further investigation as evidence in the future trial.</a:t>
            </a:r>
            <a:endParaRPr lang="it-IT"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olo 1"/>
          <p:cNvSpPr>
            <a:spLocks noGrp="1"/>
          </p:cNvSpPr>
          <p:nvPr>
            <p:ph type="title"/>
          </p:nvPr>
        </p:nvSpPr>
        <p:spPr/>
        <p:txBody>
          <a:bodyPr/>
          <a:lstStyle/>
          <a:p>
            <a:pPr eaLnBrk="1" hangingPunct="1"/>
            <a:r>
              <a:rPr lang="it-IT" smtClean="0"/>
              <a:t>An important point </a:t>
            </a:r>
          </a:p>
        </p:txBody>
      </p:sp>
      <p:sp>
        <p:nvSpPr>
          <p:cNvPr id="3" name="Segnaposto contenuto 2"/>
          <p:cNvSpPr>
            <a:spLocks noGrp="1"/>
          </p:cNvSpPr>
          <p:nvPr>
            <p:ph idx="1"/>
          </p:nvPr>
        </p:nvSpPr>
        <p:spPr/>
        <p:txBody>
          <a:bodyPr rtlCol="0">
            <a:normAutofit fontScale="85000" lnSpcReduction="20000"/>
          </a:bodyPr>
          <a:lstStyle/>
          <a:p>
            <a:pPr eaLnBrk="1" fontAlgn="auto" hangingPunct="1">
              <a:spcAft>
                <a:spcPts val="0"/>
              </a:spcAft>
              <a:buFont typeface="Arial" pitchFamily="34" charset="0"/>
              <a:buChar char="•"/>
              <a:defRPr/>
            </a:pPr>
            <a:r>
              <a:rPr lang="en-US" dirty="0" smtClean="0"/>
              <a:t>The investigation report  must contain:</a:t>
            </a:r>
            <a:br>
              <a:rPr lang="en-US" dirty="0" smtClean="0"/>
            </a:br>
            <a:r>
              <a:rPr lang="en-US" b="1" dirty="0" smtClean="0">
                <a:solidFill>
                  <a:srgbClr val="FF0000"/>
                </a:solidFill>
              </a:rPr>
              <a:t>the results of the investigation and the sources of evidence</a:t>
            </a:r>
          </a:p>
          <a:p>
            <a:pPr eaLnBrk="1" fontAlgn="auto" hangingPunct="1">
              <a:spcAft>
                <a:spcPts val="0"/>
              </a:spcAft>
              <a:buFont typeface="Arial" pitchFamily="34" charset="0"/>
              <a:buChar char="•"/>
              <a:defRPr/>
            </a:pPr>
            <a:r>
              <a:rPr lang="en-US" sz="4100" b="1" dirty="0" smtClean="0">
                <a:solidFill>
                  <a:srgbClr val="FF0000"/>
                </a:solidFill>
              </a:rPr>
              <a:t>IT IS AN IMPORTANT POINT IN ORDER TO AVOID PUBLIC ENTITY LOSING THE CASE!</a:t>
            </a:r>
          </a:p>
          <a:p>
            <a:pPr eaLnBrk="1" fontAlgn="auto" hangingPunct="1">
              <a:spcAft>
                <a:spcPts val="0"/>
              </a:spcAft>
              <a:buFont typeface="Arial" pitchFamily="34" charset="0"/>
              <a:buChar char="•"/>
              <a:defRPr/>
            </a:pPr>
            <a:endParaRPr lang="en-US" b="1" dirty="0" smtClean="0">
              <a:solidFill>
                <a:srgbClr val="FF0000"/>
              </a:solidFill>
            </a:endParaRPr>
          </a:p>
          <a:p>
            <a:pPr eaLnBrk="1" fontAlgn="auto" hangingPunct="1">
              <a:spcAft>
                <a:spcPts val="0"/>
              </a:spcAft>
              <a:buFont typeface="Arial" pitchFamily="34" charset="0"/>
              <a:buChar char="•"/>
              <a:defRPr/>
            </a:pPr>
            <a:endParaRPr lang="en-US" b="1" dirty="0" smtClean="0">
              <a:solidFill>
                <a:srgbClr val="FF0000"/>
              </a:solidFill>
            </a:endParaRPr>
          </a:p>
          <a:p>
            <a:pPr eaLnBrk="1" fontAlgn="auto" hangingPunct="1">
              <a:spcAft>
                <a:spcPts val="0"/>
              </a:spcAft>
              <a:buFont typeface="Arial" pitchFamily="34" charset="0"/>
              <a:buChar char="•"/>
              <a:defRPr/>
            </a:pPr>
            <a:r>
              <a:rPr lang="en-US" dirty="0" smtClean="0"/>
              <a:t>THE NOTICE TO  OFFER THE EMPLOYER  THE POSSIBILITY OF </a:t>
            </a:r>
            <a:r>
              <a:rPr lang="en-US" b="1" dirty="0" smtClean="0">
                <a:solidFill>
                  <a:srgbClr val="FF0000"/>
                </a:solidFill>
              </a:rPr>
              <a:t>PAYING AN INSTANT FINE</a:t>
            </a:r>
            <a:r>
              <a:rPr lang="en-US" dirty="0" smtClean="0"/>
              <a:t>, THUS AVOIDING A POSSIBLE HIGHER PENALTY</a:t>
            </a:r>
            <a:br>
              <a:rPr lang="en-US" dirty="0" smtClean="0"/>
            </a:br>
            <a:endParaRPr lang="it-IT"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olo 1"/>
          <p:cNvSpPr>
            <a:spLocks noGrp="1"/>
          </p:cNvSpPr>
          <p:nvPr>
            <p:ph type="title"/>
          </p:nvPr>
        </p:nvSpPr>
        <p:spPr/>
        <p:txBody>
          <a:bodyPr/>
          <a:lstStyle/>
          <a:p>
            <a:pPr eaLnBrk="1" hangingPunct="1"/>
            <a:r>
              <a:rPr lang="it-IT" smtClean="0"/>
              <a:t>Critical point</a:t>
            </a:r>
          </a:p>
        </p:txBody>
      </p:sp>
      <p:sp>
        <p:nvSpPr>
          <p:cNvPr id="3" name="Segnaposto contenuto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A critical point which may compromise the results of a </a:t>
            </a:r>
            <a:r>
              <a:rPr lang="en-US" dirty="0" err="1" smtClean="0"/>
              <a:t>labour</a:t>
            </a:r>
            <a:r>
              <a:rPr lang="en-US" dirty="0" smtClean="0"/>
              <a:t> inspection in the  case of a trial is when the content of an inspection report is questioned.</a:t>
            </a:r>
          </a:p>
          <a:p>
            <a:pPr eaLnBrk="1" fontAlgn="auto" hangingPunct="1">
              <a:spcAft>
                <a:spcPts val="0"/>
              </a:spcAft>
              <a:buFont typeface="Arial" pitchFamily="34" charset="0"/>
              <a:buChar char="•"/>
              <a:defRPr/>
            </a:pPr>
            <a:r>
              <a:rPr lang="en-US" dirty="0" smtClean="0">
                <a:solidFill>
                  <a:srgbClr val="FF0000"/>
                </a:solidFill>
              </a:rPr>
              <a:t>Indeed,  sometimes in their reports, inspectors refer to the worker’s statement </a:t>
            </a:r>
            <a:r>
              <a:rPr lang="en-US" sz="3500" b="1" dirty="0" smtClean="0">
                <a:solidFill>
                  <a:srgbClr val="FF0000"/>
                </a:solidFill>
              </a:rPr>
              <a:t>without  mention of what they have actually seen</a:t>
            </a:r>
            <a:r>
              <a:rPr lang="en-US" dirty="0" smtClean="0">
                <a:solidFill>
                  <a:srgbClr val="FF0000"/>
                </a:solidFill>
              </a:rPr>
              <a:t>,  but only a report of a statement(s) is written</a:t>
            </a:r>
            <a:r>
              <a:rPr lang="en-US" dirty="0" smtClean="0"/>
              <a:t>.</a:t>
            </a:r>
          </a:p>
          <a:p>
            <a:pPr eaLnBrk="1" fontAlgn="auto" hangingPunct="1">
              <a:spcAft>
                <a:spcPts val="0"/>
              </a:spcAft>
              <a:buFont typeface="Arial" pitchFamily="34" charset="0"/>
              <a:buChar char="•"/>
              <a:defRPr/>
            </a:pPr>
            <a:r>
              <a:rPr lang="en-US" dirty="0" smtClean="0"/>
              <a:t>In this case the validity of the evidence brought to the court is very limited.</a:t>
            </a:r>
          </a:p>
          <a:p>
            <a:pPr eaLnBrk="1" fontAlgn="auto" hangingPunct="1">
              <a:spcAft>
                <a:spcPts val="0"/>
              </a:spcAft>
              <a:buFont typeface="Arial" pitchFamily="34" charset="0"/>
              <a:buChar char="•"/>
              <a:defRPr/>
            </a:pPr>
            <a:endParaRPr lang="en-US"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olo 1"/>
          <p:cNvSpPr>
            <a:spLocks noGrp="1"/>
          </p:cNvSpPr>
          <p:nvPr>
            <p:ph type="title"/>
          </p:nvPr>
        </p:nvSpPr>
        <p:spPr/>
        <p:txBody>
          <a:bodyPr/>
          <a:lstStyle/>
          <a:p>
            <a:pPr eaLnBrk="1" hangingPunct="1"/>
            <a:r>
              <a:rPr lang="en-US" smtClean="0">
                <a:solidFill>
                  <a:srgbClr val="FF0000"/>
                </a:solidFill>
              </a:rPr>
              <a:t>the complaint of forgery</a:t>
            </a:r>
            <a:endParaRPr lang="it-IT" smtClean="0">
              <a:solidFill>
                <a:srgbClr val="FF0000"/>
              </a:solidFill>
            </a:endParaRPr>
          </a:p>
        </p:txBody>
      </p:sp>
      <p:sp>
        <p:nvSpPr>
          <p:cNvPr id="3" name="Segnaposto contenuto 2"/>
          <p:cNvSpPr>
            <a:spLocks noGrp="1"/>
          </p:cNvSpPr>
          <p:nvPr>
            <p:ph idx="1"/>
          </p:nvPr>
        </p:nvSpPr>
        <p:spPr/>
        <p:txBody>
          <a:bodyPr rtlCol="0">
            <a:normAutofit lnSpcReduction="10000"/>
          </a:bodyPr>
          <a:lstStyle/>
          <a:p>
            <a:pPr eaLnBrk="1" fontAlgn="auto" hangingPunct="1">
              <a:spcAft>
                <a:spcPts val="0"/>
              </a:spcAft>
              <a:buFont typeface="Arial" pitchFamily="34" charset="0"/>
              <a:buNone/>
              <a:defRPr/>
            </a:pPr>
            <a:r>
              <a:rPr lang="en-US" b="1" dirty="0" smtClean="0">
                <a:solidFill>
                  <a:srgbClr val="FF0000"/>
                </a:solidFill>
              </a:rPr>
              <a:t>Inspection reports are fully guaranteed (It. </a:t>
            </a:r>
            <a:r>
              <a:rPr lang="en-US" b="1" i="1" dirty="0" err="1" smtClean="0">
                <a:solidFill>
                  <a:srgbClr val="FF0000"/>
                </a:solidFill>
              </a:rPr>
              <a:t>Piena</a:t>
            </a:r>
            <a:r>
              <a:rPr lang="en-US" b="1" i="1" dirty="0" smtClean="0">
                <a:solidFill>
                  <a:srgbClr val="FF0000"/>
                </a:solidFill>
              </a:rPr>
              <a:t> </a:t>
            </a:r>
            <a:r>
              <a:rPr lang="en-US" b="1" i="1" dirty="0" err="1" smtClean="0">
                <a:solidFill>
                  <a:srgbClr val="FF0000"/>
                </a:solidFill>
              </a:rPr>
              <a:t>Prova</a:t>
            </a:r>
            <a:r>
              <a:rPr lang="en-US" b="1" dirty="0" smtClean="0">
                <a:solidFill>
                  <a:srgbClr val="FF0000"/>
                </a:solidFill>
              </a:rPr>
              <a:t>) in terms of validity.</a:t>
            </a:r>
            <a:r>
              <a:rPr lang="en-US" dirty="0" smtClean="0">
                <a:solidFill>
                  <a:srgbClr val="FF0000"/>
                </a:solidFill>
              </a:rPr>
              <a:t> This relates to complaints such as forgery. </a:t>
            </a:r>
          </a:p>
          <a:p>
            <a:pPr eaLnBrk="1" fontAlgn="auto" hangingPunct="1">
              <a:spcAft>
                <a:spcPts val="0"/>
              </a:spcAft>
              <a:buFont typeface="Arial" pitchFamily="34" charset="0"/>
              <a:buNone/>
              <a:defRPr/>
            </a:pPr>
            <a:r>
              <a:rPr lang="en-US" dirty="0" smtClean="0">
                <a:solidFill>
                  <a:srgbClr val="FF0000"/>
                </a:solidFill>
              </a:rPr>
              <a:t>	Specifically, the scope of the guarantee relates both </a:t>
            </a:r>
            <a:r>
              <a:rPr lang="en-US" sz="4000" b="1" dirty="0" smtClean="0">
                <a:solidFill>
                  <a:srgbClr val="FF0000"/>
                </a:solidFill>
              </a:rPr>
              <a:t>to events that take place before a public officer and to the document itself, </a:t>
            </a:r>
            <a:r>
              <a:rPr lang="en-US" dirty="0" smtClean="0">
                <a:solidFill>
                  <a:srgbClr val="FF0000"/>
                </a:solidFill>
              </a:rPr>
              <a:t>which is authored by the public officer in charge, in accordance with Art. 2700 c. c. and Cass. SS.UU. No 916 of 1996</a:t>
            </a:r>
            <a:endParaRPr lang="it-IT" dirty="0" smtClean="0">
              <a:solidFill>
                <a:srgbClr val="FF0000"/>
              </a:solidFill>
            </a:endParaRP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olo 1"/>
          <p:cNvSpPr>
            <a:spLocks noGrp="1"/>
          </p:cNvSpPr>
          <p:nvPr>
            <p:ph type="title"/>
          </p:nvPr>
        </p:nvSpPr>
        <p:spPr/>
        <p:txBody>
          <a:bodyPr/>
          <a:lstStyle/>
          <a:p>
            <a:pPr eaLnBrk="1" hangingPunct="1"/>
            <a:r>
              <a:rPr lang="it-IT" smtClean="0"/>
              <a:t>What happens</a:t>
            </a:r>
          </a:p>
        </p:txBody>
      </p:sp>
      <p:sp>
        <p:nvSpPr>
          <p:cNvPr id="50178" name="Segnaposto contenuto 2"/>
          <p:cNvSpPr>
            <a:spLocks noGrp="1"/>
          </p:cNvSpPr>
          <p:nvPr>
            <p:ph idx="1"/>
          </p:nvPr>
        </p:nvSpPr>
        <p:spPr/>
        <p:txBody>
          <a:bodyPr/>
          <a:lstStyle/>
          <a:p>
            <a:pPr eaLnBrk="1" hangingPunct="1"/>
            <a:r>
              <a:rPr lang="it-IT" sz="4800" smtClean="0"/>
              <a:t>MOST trials end (because of the aforementioned problem) with the rejection of the labour inspection observations.</a:t>
            </a:r>
          </a:p>
          <a:p>
            <a:pPr eaLnBrk="1" hangingPunct="1"/>
            <a:endParaRPr lang="it-IT"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olo 1"/>
          <p:cNvSpPr>
            <a:spLocks noGrp="1"/>
          </p:cNvSpPr>
          <p:nvPr>
            <p:ph type="title"/>
          </p:nvPr>
        </p:nvSpPr>
        <p:spPr/>
        <p:txBody>
          <a:bodyPr/>
          <a:lstStyle/>
          <a:p>
            <a:pPr eaLnBrk="1" hangingPunct="1"/>
            <a:r>
              <a:rPr lang="it-IT" smtClean="0"/>
              <a:t>Prevalent court decisions</a:t>
            </a:r>
          </a:p>
        </p:txBody>
      </p:sp>
      <p:sp>
        <p:nvSpPr>
          <p:cNvPr id="3" name="Segnaposto contenuto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it-IT" sz="3600" dirty="0" err="1" smtClean="0"/>
              <a:t>Indeed</a:t>
            </a:r>
            <a:r>
              <a:rPr lang="it-IT" sz="3600" dirty="0" smtClean="0"/>
              <a:t>,  </a:t>
            </a:r>
            <a:r>
              <a:rPr lang="it-IT" sz="3600" dirty="0" err="1" smtClean="0"/>
              <a:t>according</a:t>
            </a:r>
            <a:r>
              <a:rPr lang="it-IT" sz="3600" dirty="0" smtClean="0"/>
              <a:t> </a:t>
            </a:r>
            <a:r>
              <a:rPr lang="it-IT" sz="3600" dirty="0" err="1" smtClean="0"/>
              <a:t>to</a:t>
            </a:r>
            <a:r>
              <a:rPr lang="it-IT" sz="3600" dirty="0" smtClean="0"/>
              <a:t> the </a:t>
            </a:r>
            <a:r>
              <a:rPr lang="it-IT" sz="3600" dirty="0" err="1" smtClean="0"/>
              <a:t>prevalent</a:t>
            </a:r>
            <a:r>
              <a:rPr lang="it-IT" sz="3600" dirty="0" smtClean="0"/>
              <a:t> court </a:t>
            </a:r>
            <a:r>
              <a:rPr lang="it-IT" sz="3600" dirty="0" err="1" smtClean="0"/>
              <a:t>decisions</a:t>
            </a:r>
            <a:r>
              <a:rPr lang="it-IT" sz="3600" dirty="0" smtClean="0"/>
              <a:t>, </a:t>
            </a:r>
            <a:r>
              <a:rPr lang="it-IT" sz="4000" b="1" dirty="0" err="1" smtClean="0">
                <a:solidFill>
                  <a:srgbClr val="FF0000"/>
                </a:solidFill>
              </a:rPr>
              <a:t>when</a:t>
            </a:r>
            <a:r>
              <a:rPr lang="it-IT" sz="4000" b="1" dirty="0" smtClean="0">
                <a:solidFill>
                  <a:srgbClr val="FF0000"/>
                </a:solidFill>
              </a:rPr>
              <a:t> the report </a:t>
            </a:r>
            <a:r>
              <a:rPr lang="it-IT" sz="4000" b="1" dirty="0" err="1" smtClean="0">
                <a:solidFill>
                  <a:srgbClr val="FF0000"/>
                </a:solidFill>
              </a:rPr>
              <a:t>contains</a:t>
            </a:r>
            <a:r>
              <a:rPr lang="it-IT" sz="4000" b="1" dirty="0" smtClean="0">
                <a:solidFill>
                  <a:srgbClr val="FF0000"/>
                </a:solidFill>
              </a:rPr>
              <a:t> </a:t>
            </a:r>
            <a:r>
              <a:rPr lang="it-IT" sz="4000" b="1" dirty="0" err="1" smtClean="0">
                <a:solidFill>
                  <a:srgbClr val="FF0000"/>
                </a:solidFill>
              </a:rPr>
              <a:t>facts</a:t>
            </a:r>
            <a:r>
              <a:rPr lang="it-IT" sz="4000" b="1" dirty="0" smtClean="0">
                <a:solidFill>
                  <a:srgbClr val="FF0000"/>
                </a:solidFill>
              </a:rPr>
              <a:t> </a:t>
            </a:r>
            <a:r>
              <a:rPr lang="it-IT" sz="4000" b="1" dirty="0" err="1" smtClean="0">
                <a:solidFill>
                  <a:srgbClr val="FF0000"/>
                </a:solidFill>
              </a:rPr>
              <a:t>that</a:t>
            </a:r>
            <a:r>
              <a:rPr lang="it-IT" sz="4000" b="1" dirty="0" smtClean="0">
                <a:solidFill>
                  <a:srgbClr val="FF0000"/>
                </a:solidFill>
              </a:rPr>
              <a:t> </a:t>
            </a:r>
            <a:r>
              <a:rPr lang="it-IT" sz="4000" b="1" dirty="0" err="1" smtClean="0">
                <a:solidFill>
                  <a:srgbClr val="FF0000"/>
                </a:solidFill>
              </a:rPr>
              <a:t>happened</a:t>
            </a:r>
            <a:r>
              <a:rPr lang="it-IT" sz="4000" b="1" dirty="0" smtClean="0">
                <a:solidFill>
                  <a:srgbClr val="FF0000"/>
                </a:solidFill>
              </a:rPr>
              <a:t> </a:t>
            </a:r>
            <a:r>
              <a:rPr lang="it-IT" sz="4000" b="1" dirty="0" err="1" smtClean="0">
                <a:solidFill>
                  <a:srgbClr val="FF0000"/>
                </a:solidFill>
              </a:rPr>
              <a:t>not</a:t>
            </a:r>
            <a:r>
              <a:rPr lang="it-IT" sz="4000" b="1" dirty="0" smtClean="0">
                <a:solidFill>
                  <a:srgbClr val="FF0000"/>
                </a:solidFill>
              </a:rPr>
              <a:t> in the </a:t>
            </a:r>
            <a:r>
              <a:rPr lang="it-IT" sz="4000" b="1" dirty="0" err="1" smtClean="0">
                <a:solidFill>
                  <a:srgbClr val="FF0000"/>
                </a:solidFill>
              </a:rPr>
              <a:t>presence</a:t>
            </a:r>
            <a:r>
              <a:rPr lang="it-IT" sz="4000" b="1" dirty="0" smtClean="0">
                <a:solidFill>
                  <a:srgbClr val="FF0000"/>
                </a:solidFill>
              </a:rPr>
              <a:t> </a:t>
            </a:r>
            <a:r>
              <a:rPr lang="it-IT" sz="4000" b="1" dirty="0" err="1" smtClean="0">
                <a:solidFill>
                  <a:srgbClr val="FF0000"/>
                </a:solidFill>
              </a:rPr>
              <a:t>of</a:t>
            </a:r>
            <a:r>
              <a:rPr lang="it-IT" sz="4000" b="1" dirty="0" smtClean="0">
                <a:solidFill>
                  <a:srgbClr val="FF0000"/>
                </a:solidFill>
              </a:rPr>
              <a:t> the </a:t>
            </a:r>
            <a:r>
              <a:rPr lang="it-IT" sz="4000" b="1" dirty="0" err="1" smtClean="0">
                <a:solidFill>
                  <a:srgbClr val="FF0000"/>
                </a:solidFill>
              </a:rPr>
              <a:t>inspector</a:t>
            </a:r>
            <a:r>
              <a:rPr lang="it-IT" sz="4000" b="1" dirty="0" smtClean="0">
                <a:solidFill>
                  <a:srgbClr val="FF0000"/>
                </a:solidFill>
              </a:rPr>
              <a:t>, </a:t>
            </a:r>
            <a:r>
              <a:rPr lang="it-IT" sz="3600" dirty="0" err="1" smtClean="0"/>
              <a:t>but</a:t>
            </a:r>
            <a:r>
              <a:rPr lang="it-IT" sz="3600" dirty="0" smtClean="0"/>
              <a:t> </a:t>
            </a:r>
            <a:r>
              <a:rPr lang="it-IT" sz="3600" dirty="0" err="1" smtClean="0"/>
              <a:t>as</a:t>
            </a:r>
            <a:r>
              <a:rPr lang="it-IT" sz="3600" dirty="0" smtClean="0"/>
              <a:t> the </a:t>
            </a:r>
            <a:r>
              <a:rPr lang="it-IT" sz="3600" dirty="0" err="1" smtClean="0"/>
              <a:t>result</a:t>
            </a:r>
            <a:r>
              <a:rPr lang="it-IT" sz="3600" dirty="0" smtClean="0"/>
              <a:t> </a:t>
            </a:r>
            <a:r>
              <a:rPr lang="it-IT" sz="3600" dirty="0" err="1" smtClean="0"/>
              <a:t>of</a:t>
            </a:r>
            <a:r>
              <a:rPr lang="it-IT" sz="3600" dirty="0" smtClean="0"/>
              <a:t> </a:t>
            </a:r>
            <a:r>
              <a:rPr lang="it-IT" sz="3600" dirty="0" err="1" smtClean="0"/>
              <a:t>referrals</a:t>
            </a:r>
            <a:r>
              <a:rPr lang="it-IT" sz="3600" dirty="0" smtClean="0"/>
              <a:t> </a:t>
            </a:r>
            <a:r>
              <a:rPr lang="it-IT" sz="3600" dirty="0" err="1" smtClean="0"/>
              <a:t>made</a:t>
            </a:r>
            <a:r>
              <a:rPr lang="it-IT" sz="3600" dirty="0" smtClean="0"/>
              <a:t> </a:t>
            </a:r>
            <a:r>
              <a:rPr lang="it-IT" sz="3600" dirty="0" err="1" smtClean="0"/>
              <a:t>by</a:t>
            </a:r>
            <a:r>
              <a:rPr lang="it-IT" sz="3600" dirty="0" smtClean="0"/>
              <a:t> the </a:t>
            </a:r>
            <a:r>
              <a:rPr lang="it-IT" sz="3600" dirty="0" err="1" smtClean="0"/>
              <a:t>workers</a:t>
            </a:r>
            <a:r>
              <a:rPr lang="it-IT" sz="3600" dirty="0" smtClean="0"/>
              <a:t> </a:t>
            </a:r>
            <a:r>
              <a:rPr lang="it-IT" sz="3600" dirty="0" err="1" smtClean="0"/>
              <a:t>themselves</a:t>
            </a:r>
            <a:r>
              <a:rPr lang="it-IT" sz="3600" dirty="0" smtClean="0"/>
              <a:t>, </a:t>
            </a:r>
            <a:r>
              <a:rPr lang="it-IT" sz="3600" dirty="0" err="1" smtClean="0"/>
              <a:t>they</a:t>
            </a:r>
            <a:r>
              <a:rPr lang="it-IT" sz="3600" dirty="0" smtClean="0"/>
              <a:t> are </a:t>
            </a:r>
            <a:r>
              <a:rPr lang="it-IT" sz="3600" dirty="0" err="1" smtClean="0"/>
              <a:t>to</a:t>
            </a:r>
            <a:r>
              <a:rPr lang="it-IT" sz="3600" dirty="0" smtClean="0"/>
              <a:t> </a:t>
            </a:r>
            <a:r>
              <a:rPr lang="it-IT" sz="3600" dirty="0" err="1" smtClean="0"/>
              <a:t>be</a:t>
            </a:r>
            <a:r>
              <a:rPr lang="it-IT" sz="3600" dirty="0" smtClean="0"/>
              <a:t> </a:t>
            </a:r>
            <a:r>
              <a:rPr lang="it-IT" sz="3600" dirty="0" err="1" smtClean="0"/>
              <a:t>considered</a:t>
            </a:r>
            <a:r>
              <a:rPr lang="it-IT" sz="3600" dirty="0" smtClean="0"/>
              <a:t> </a:t>
            </a:r>
            <a:r>
              <a:rPr lang="it-IT" sz="3600" dirty="0" err="1" smtClean="0"/>
              <a:t>completely</a:t>
            </a:r>
            <a:r>
              <a:rPr lang="it-IT" sz="3600" dirty="0" smtClean="0"/>
              <a:t>  </a:t>
            </a:r>
            <a:r>
              <a:rPr lang="it-IT" sz="3600" dirty="0" err="1" smtClean="0"/>
              <a:t>unrealiable</a:t>
            </a:r>
            <a:r>
              <a:rPr lang="it-IT" sz="3600" dirty="0" smtClean="0"/>
              <a:t>, and </a:t>
            </a:r>
            <a:r>
              <a:rPr lang="it-IT" sz="3600" dirty="0" err="1" smtClean="0"/>
              <a:t>hence</a:t>
            </a:r>
            <a:r>
              <a:rPr lang="it-IT" sz="3600" dirty="0" smtClean="0"/>
              <a:t> </a:t>
            </a:r>
            <a:r>
              <a:rPr lang="it-IT" sz="3600" dirty="0" err="1" smtClean="0"/>
              <a:t>not</a:t>
            </a:r>
            <a:r>
              <a:rPr lang="it-IT" sz="3600" dirty="0" smtClean="0"/>
              <a:t> </a:t>
            </a:r>
            <a:r>
              <a:rPr lang="it-IT" sz="3600" dirty="0" err="1" smtClean="0"/>
              <a:t>valid</a:t>
            </a:r>
            <a:r>
              <a:rPr lang="it-IT" sz="3600" dirty="0" smtClean="0"/>
              <a:t>, </a:t>
            </a:r>
            <a:r>
              <a:rPr lang="it-IT" sz="3600" dirty="0" err="1" smtClean="0"/>
              <a:t>even</a:t>
            </a:r>
            <a:r>
              <a:rPr lang="it-IT" sz="3600" dirty="0" smtClean="0"/>
              <a:t> </a:t>
            </a:r>
            <a:r>
              <a:rPr lang="it-IT" sz="3600" dirty="0" err="1" smtClean="0"/>
              <a:t>as</a:t>
            </a:r>
            <a:r>
              <a:rPr lang="it-IT" sz="3600" dirty="0" smtClean="0"/>
              <a:t> </a:t>
            </a:r>
            <a:r>
              <a:rPr lang="it-IT" sz="3600" dirty="0" err="1" smtClean="0"/>
              <a:t>simple</a:t>
            </a:r>
            <a:r>
              <a:rPr lang="it-IT" sz="3600" dirty="0" smtClean="0"/>
              <a:t> </a:t>
            </a:r>
            <a:r>
              <a:rPr lang="it-IT" sz="3600" dirty="0" err="1" smtClean="0"/>
              <a:t>assumption</a:t>
            </a:r>
            <a:r>
              <a:rPr lang="it-IT" sz="3600" dirty="0" smtClean="0"/>
              <a:t>(s).</a:t>
            </a:r>
          </a:p>
          <a:p>
            <a:pPr eaLnBrk="1" fontAlgn="auto" hangingPunct="1">
              <a:spcAft>
                <a:spcPts val="0"/>
              </a:spcAft>
              <a:buFont typeface="Arial" pitchFamily="34" charset="0"/>
              <a:buChar char="•"/>
              <a:defRPr/>
            </a:pPr>
            <a:endParaRPr lang="it-IT"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olo 1"/>
          <p:cNvSpPr>
            <a:spLocks noGrp="1"/>
          </p:cNvSpPr>
          <p:nvPr>
            <p:ph type="title"/>
          </p:nvPr>
        </p:nvSpPr>
        <p:spPr/>
        <p:txBody>
          <a:bodyPr/>
          <a:lstStyle/>
          <a:p>
            <a:pPr eaLnBrk="1" hangingPunct="1"/>
            <a:r>
              <a:rPr lang="it-IT" smtClean="0"/>
              <a:t>In this perspective</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This  first prevalent approach  denies any validity to evidence contained in an inspection report where the inspector</a:t>
            </a:r>
            <a:br>
              <a:rPr lang="en-US" dirty="0" smtClean="0"/>
            </a:br>
            <a:r>
              <a:rPr lang="en-US" dirty="0" smtClean="0"/>
              <a:t>has reported facts that were not directly perceived by him/herself.</a:t>
            </a:r>
          </a:p>
          <a:p>
            <a:pPr eaLnBrk="1" fontAlgn="auto" hangingPunct="1">
              <a:spcAft>
                <a:spcPts val="0"/>
              </a:spcAft>
              <a:buFont typeface="Arial" pitchFamily="34" charset="0"/>
              <a:buNone/>
              <a:defRPr/>
            </a:pPr>
            <a:r>
              <a:rPr lang="en-US" dirty="0" smtClean="0"/>
              <a:t/>
            </a:r>
            <a:br>
              <a:rPr lang="en-US" dirty="0" smtClean="0"/>
            </a:br>
            <a:r>
              <a:rPr lang="en-US" dirty="0" smtClean="0"/>
              <a:t> (Cass. No 19092 of 2007; No</a:t>
            </a:r>
            <a:br>
              <a:rPr lang="en-US" dirty="0" smtClean="0"/>
            </a:br>
            <a:r>
              <a:rPr lang="en-US" dirty="0" smtClean="0"/>
              <a:t>12357 of 2003; No 9963 2002; No 2087 of 2002; No 317, 2002).</a:t>
            </a:r>
          </a:p>
          <a:p>
            <a:pPr eaLnBrk="1" fontAlgn="auto" hangingPunct="1">
              <a:spcAft>
                <a:spcPts val="0"/>
              </a:spcAft>
              <a:buFont typeface="Arial" pitchFamily="34" charset="0"/>
              <a:buNone/>
              <a:defRPr/>
            </a:pPr>
            <a:r>
              <a:rPr lang="en-US" dirty="0" smtClean="0"/>
              <a:t/>
            </a:r>
            <a:br>
              <a:rPr lang="en-US" dirty="0" smtClean="0"/>
            </a:br>
            <a:endParaRPr lang="it-IT"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olo 1"/>
          <p:cNvSpPr>
            <a:spLocks noGrp="1"/>
          </p:cNvSpPr>
          <p:nvPr>
            <p:ph type="title"/>
          </p:nvPr>
        </p:nvSpPr>
        <p:spPr/>
        <p:txBody>
          <a:bodyPr/>
          <a:lstStyle/>
          <a:p>
            <a:pPr eaLnBrk="1" hangingPunct="1"/>
            <a:r>
              <a:rPr lang="it-IT" b="1" smtClean="0">
                <a:solidFill>
                  <a:srgbClr val="FF0000"/>
                </a:solidFill>
              </a:rPr>
              <a:t>To solve this delicate issue</a:t>
            </a:r>
          </a:p>
        </p:txBody>
      </p:sp>
      <p:sp>
        <p:nvSpPr>
          <p:cNvPr id="56322" name="Segnaposto contenuto 2"/>
          <p:cNvSpPr>
            <a:spLocks noGrp="1"/>
          </p:cNvSpPr>
          <p:nvPr>
            <p:ph idx="1"/>
          </p:nvPr>
        </p:nvSpPr>
        <p:spPr/>
        <p:txBody>
          <a:bodyPr/>
          <a:lstStyle/>
          <a:p>
            <a:pPr eaLnBrk="1" hangingPunct="1"/>
            <a:r>
              <a:rPr lang="it-IT" sz="4400" smtClean="0"/>
              <a:t>The legislature established with the new law (collegato lavoro, art. 33 and subsequent articles) that the </a:t>
            </a:r>
            <a:r>
              <a:rPr lang="it-IT" sz="4400" b="1" smtClean="0">
                <a:solidFill>
                  <a:srgbClr val="FF0000"/>
                </a:solidFill>
              </a:rPr>
              <a:t>report must also contain  all useful evidence in the trial</a:t>
            </a:r>
            <a:r>
              <a:rPr lang="it-IT" sz="4400" smtClean="0"/>
              <a:t>.</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normAutofit fontScale="90000"/>
          </a:bodyPr>
          <a:lstStyle/>
          <a:p>
            <a:pPr eaLnBrk="1" fontAlgn="auto" hangingPunct="1">
              <a:spcAft>
                <a:spcPts val="0"/>
              </a:spcAft>
              <a:defRPr/>
            </a:pPr>
            <a:r>
              <a:rPr lang="it-IT" dirty="0" smtClean="0"/>
              <a:t>The </a:t>
            </a:r>
            <a:r>
              <a:rPr lang="it-IT" dirty="0" err="1" smtClean="0"/>
              <a:t>next</a:t>
            </a:r>
            <a:r>
              <a:rPr lang="it-IT" dirty="0" smtClean="0"/>
              <a:t> delicate </a:t>
            </a:r>
            <a:r>
              <a:rPr lang="it-IT" dirty="0" err="1" smtClean="0"/>
              <a:t>issue</a:t>
            </a:r>
            <a:r>
              <a:rPr lang="it-IT" dirty="0" smtClean="0"/>
              <a:t>:</a:t>
            </a:r>
            <a:br>
              <a:rPr lang="it-IT" dirty="0" smtClean="0"/>
            </a:br>
            <a:r>
              <a:rPr lang="it-IT" b="1" dirty="0" smtClean="0">
                <a:solidFill>
                  <a:srgbClr val="FF0000"/>
                </a:solidFill>
              </a:rPr>
              <a:t>the </a:t>
            </a:r>
            <a:r>
              <a:rPr lang="it-IT" b="1" dirty="0" err="1" smtClean="0">
                <a:solidFill>
                  <a:srgbClr val="FF0000"/>
                </a:solidFill>
              </a:rPr>
              <a:t>certification</a:t>
            </a:r>
            <a:r>
              <a:rPr lang="it-IT" b="1" dirty="0" smtClean="0">
                <a:solidFill>
                  <a:srgbClr val="FF0000"/>
                </a:solidFill>
              </a:rPr>
              <a:t> </a:t>
            </a:r>
            <a:r>
              <a:rPr lang="it-IT" b="1" dirty="0" err="1" smtClean="0">
                <a:solidFill>
                  <a:srgbClr val="FF0000"/>
                </a:solidFill>
              </a:rPr>
              <a:t>paradox</a:t>
            </a:r>
            <a:endParaRPr lang="it-IT" b="1" dirty="0">
              <a:solidFill>
                <a:srgbClr val="FF0000"/>
              </a:solidFill>
            </a:endParaRPr>
          </a:p>
        </p:txBody>
      </p:sp>
      <p:sp>
        <p:nvSpPr>
          <p:cNvPr id="58370" name="Segnaposto contenuto 2"/>
          <p:cNvSpPr>
            <a:spLocks noGrp="1"/>
          </p:cNvSpPr>
          <p:nvPr>
            <p:ph idx="1"/>
          </p:nvPr>
        </p:nvSpPr>
        <p:spPr/>
        <p:txBody>
          <a:bodyPr/>
          <a:lstStyle/>
          <a:p>
            <a:pPr eaLnBrk="1" hangingPunct="1"/>
            <a:r>
              <a:rPr lang="en-US" b="1" smtClean="0"/>
              <a:t>The same legislature that has strengthened the powers of the inspectors</a:t>
            </a:r>
            <a:r>
              <a:rPr lang="en-US" smtClean="0"/>
              <a:t> and  taken care of preparing powerful evidence, allowing the public body to obtain favorable results in judgments against employers who violate the rules, </a:t>
            </a:r>
            <a:r>
              <a:rPr lang="en-US" sz="4000" b="1" smtClean="0">
                <a:solidFill>
                  <a:srgbClr val="FF0000"/>
                </a:solidFill>
              </a:rPr>
              <a:t>has established rules that seem to contradict this RATIO .</a:t>
            </a:r>
            <a:endParaRPr lang="it-IT" sz="4000" b="1" smtClean="0">
              <a:solidFill>
                <a:srgbClr val="FF0000"/>
              </a:solidFill>
            </a:endParaRP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olo 1"/>
          <p:cNvSpPr>
            <a:spLocks noGrp="1"/>
          </p:cNvSpPr>
          <p:nvPr>
            <p:ph type="title"/>
          </p:nvPr>
        </p:nvSpPr>
        <p:spPr/>
        <p:txBody>
          <a:bodyPr/>
          <a:lstStyle/>
          <a:p>
            <a:pPr eaLnBrk="1" hangingPunct="1"/>
            <a:r>
              <a:rPr lang="it-IT" b="1" dirty="0" err="1" smtClean="0">
                <a:solidFill>
                  <a:srgbClr val="FF0000"/>
                </a:solidFill>
              </a:rPr>
              <a:t>Certification</a:t>
            </a:r>
            <a:r>
              <a:rPr lang="it-IT" b="1" dirty="0" smtClean="0">
                <a:solidFill>
                  <a:srgbClr val="FF0000"/>
                </a:solidFill>
              </a:rPr>
              <a:t> </a:t>
            </a:r>
            <a:r>
              <a:rPr lang="it-IT" b="1" dirty="0" err="1" smtClean="0">
                <a:solidFill>
                  <a:srgbClr val="FF0000"/>
                </a:solidFill>
              </a:rPr>
              <a:t>of</a:t>
            </a:r>
            <a:r>
              <a:rPr lang="it-IT" b="1" dirty="0" smtClean="0">
                <a:solidFill>
                  <a:srgbClr val="FF0000"/>
                </a:solidFill>
              </a:rPr>
              <a:t> </a:t>
            </a:r>
            <a:r>
              <a:rPr lang="it-IT" b="1" dirty="0" err="1" smtClean="0">
                <a:solidFill>
                  <a:srgbClr val="FF0000"/>
                </a:solidFill>
              </a:rPr>
              <a:t>labour</a:t>
            </a:r>
            <a:r>
              <a:rPr lang="it-IT" b="1" dirty="0" smtClean="0">
                <a:solidFill>
                  <a:srgbClr val="FF0000"/>
                </a:solidFill>
              </a:rPr>
              <a:t> </a:t>
            </a:r>
            <a:r>
              <a:rPr lang="it-IT" b="1" dirty="0" err="1" smtClean="0">
                <a:solidFill>
                  <a:srgbClr val="FF0000"/>
                </a:solidFill>
              </a:rPr>
              <a:t>contract</a:t>
            </a:r>
            <a:endParaRPr lang="it-IT" b="1" dirty="0" smtClean="0">
              <a:solidFill>
                <a:srgbClr val="FF0000"/>
              </a:solidFill>
            </a:endParaRPr>
          </a:p>
        </p:txBody>
      </p:sp>
      <p:sp>
        <p:nvSpPr>
          <p:cNvPr id="60418" name="Segnaposto contenuto 2"/>
          <p:cNvSpPr>
            <a:spLocks noGrp="1"/>
          </p:cNvSpPr>
          <p:nvPr>
            <p:ph idx="1"/>
          </p:nvPr>
        </p:nvSpPr>
        <p:spPr/>
        <p:txBody>
          <a:bodyPr/>
          <a:lstStyle/>
          <a:p>
            <a:pPr eaLnBrk="1" hangingPunct="1"/>
            <a:r>
              <a:rPr lang="en-US" sz="4800" dirty="0" smtClean="0"/>
              <a:t>Certification of </a:t>
            </a:r>
            <a:r>
              <a:rPr lang="en-US" sz="4800" dirty="0" err="1" smtClean="0"/>
              <a:t>labour</a:t>
            </a:r>
            <a:r>
              <a:rPr lang="en-US" sz="4800" dirty="0" smtClean="0"/>
              <a:t> contract is an Italian legal procedure </a:t>
            </a:r>
            <a:r>
              <a:rPr lang="en-US" sz="4800" b="1" dirty="0" smtClean="0"/>
              <a:t>whose main function is to reduce legal disputes </a:t>
            </a:r>
            <a:r>
              <a:rPr lang="en-US" sz="4800" dirty="0" smtClean="0"/>
              <a:t>concerning the qualification of </a:t>
            </a:r>
            <a:r>
              <a:rPr lang="it-IT" sz="4800" dirty="0" err="1" smtClean="0"/>
              <a:t>labour</a:t>
            </a:r>
            <a:r>
              <a:rPr lang="it-IT" sz="4800" dirty="0" smtClean="0"/>
              <a:t> </a:t>
            </a:r>
            <a:r>
              <a:rPr lang="it-IT" sz="4800" dirty="0" err="1" smtClean="0"/>
              <a:t>contracts</a:t>
            </a:r>
            <a:r>
              <a:rPr lang="it-IT" sz="4800" dirty="0" smtClean="0"/>
              <a:t>..  </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417"/>
                                        </p:tgtEl>
                                        <p:attrNameLst>
                                          <p:attrName>style.visibility</p:attrName>
                                        </p:attrNameLst>
                                      </p:cBhvr>
                                      <p:to>
                                        <p:strVal val="visible"/>
                                      </p:to>
                                    </p:set>
                                    <p:anim calcmode="lin" valueType="num">
                                      <p:cBhvr additive="base">
                                        <p:cTn id="7" dur="500" fill="hold"/>
                                        <p:tgtEl>
                                          <p:spTgt spid="60417"/>
                                        </p:tgtEl>
                                        <p:attrNameLst>
                                          <p:attrName>ppt_x</p:attrName>
                                        </p:attrNameLst>
                                      </p:cBhvr>
                                      <p:tavLst>
                                        <p:tav tm="0">
                                          <p:val>
                                            <p:strVal val="#ppt_x"/>
                                          </p:val>
                                        </p:tav>
                                        <p:tav tm="100000">
                                          <p:val>
                                            <p:strVal val="#ppt_x"/>
                                          </p:val>
                                        </p:tav>
                                      </p:tavLst>
                                    </p:anim>
                                    <p:anim calcmode="lin" valueType="num">
                                      <p:cBhvr additive="base">
                                        <p:cTn id="8" dur="500" fill="hold"/>
                                        <p:tgtEl>
                                          <p:spTgt spid="604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olo 1"/>
          <p:cNvSpPr>
            <a:spLocks noGrp="1"/>
          </p:cNvSpPr>
          <p:nvPr>
            <p:ph type="title"/>
          </p:nvPr>
        </p:nvSpPr>
        <p:spPr/>
        <p:txBody>
          <a:bodyPr/>
          <a:lstStyle/>
          <a:p>
            <a:pPr eaLnBrk="1" hangingPunct="1"/>
            <a:r>
              <a:rPr lang="it-IT" smtClean="0"/>
              <a:t>The importance of certification</a:t>
            </a:r>
          </a:p>
        </p:txBody>
      </p:sp>
      <p:sp>
        <p:nvSpPr>
          <p:cNvPr id="62466" name="Segnaposto contenuto 2"/>
          <p:cNvSpPr>
            <a:spLocks noGrp="1"/>
          </p:cNvSpPr>
          <p:nvPr>
            <p:ph idx="1"/>
          </p:nvPr>
        </p:nvSpPr>
        <p:spPr/>
        <p:txBody>
          <a:bodyPr/>
          <a:lstStyle/>
          <a:p>
            <a:pPr eaLnBrk="1" hangingPunct="1">
              <a:buFont typeface="Arial" charset="0"/>
              <a:buNone/>
            </a:pPr>
            <a:r>
              <a:rPr lang="en-US" sz="4000" dirty="0" smtClean="0"/>
              <a:t>   the correct qualification of a </a:t>
            </a:r>
            <a:r>
              <a:rPr lang="en-US" sz="4000" dirty="0" err="1" smtClean="0"/>
              <a:t>labour</a:t>
            </a:r>
            <a:r>
              <a:rPr lang="en-US" sz="4000" dirty="0" smtClean="0"/>
              <a:t> contract is a process of great importance, </a:t>
            </a:r>
            <a:r>
              <a:rPr lang="en-US" sz="4000" b="1" dirty="0" smtClean="0">
                <a:solidFill>
                  <a:srgbClr val="FF0000"/>
                </a:solidFill>
              </a:rPr>
              <a:t>as different contracts provide </a:t>
            </a:r>
            <a:r>
              <a:rPr lang="en-US" sz="4400" b="1" dirty="0" smtClean="0">
                <a:solidFill>
                  <a:srgbClr val="FF0000"/>
                </a:solidFill>
              </a:rPr>
              <a:t>considerably different levels of protection to the worker</a:t>
            </a:r>
            <a:endParaRPr lang="en-US" sz="4000" b="1" dirty="0" smtClean="0">
              <a:solidFill>
                <a:srgbClr val="FF0000"/>
              </a:solidFill>
            </a:endParaRPr>
          </a:p>
          <a:p>
            <a:pPr eaLnBrk="1" hangingPunct="1">
              <a:buFont typeface="Arial" charset="0"/>
              <a:buNone/>
            </a:pPr>
            <a:r>
              <a:rPr lang="en-US" sz="4000" b="1" dirty="0" smtClean="0">
                <a:solidFill>
                  <a:srgbClr val="FF0000"/>
                </a:solidFill>
              </a:rPr>
              <a:t>So there are a considerable  amount of litigations  about this problem</a:t>
            </a:r>
            <a:r>
              <a:rPr lang="en-US" b="1" dirty="0" smtClean="0">
                <a:solidFill>
                  <a:srgbClr val="FF0000"/>
                </a:solidFill>
              </a:rPr>
              <a:t>.</a:t>
            </a:r>
            <a:endParaRPr lang="it-IT"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2466">
                                            <p:txEl>
                                              <p:pRg st="1" end="1"/>
                                            </p:txEl>
                                          </p:spTgt>
                                        </p:tgtEl>
                                        <p:attrNameLst>
                                          <p:attrName>style.visibility</p:attrName>
                                        </p:attrNameLst>
                                      </p:cBhvr>
                                      <p:to>
                                        <p:strVal val="visible"/>
                                      </p:to>
                                    </p:set>
                                    <p:anim calcmode="lin" valueType="num">
                                      <p:cBhvr additive="base">
                                        <p:cTn id="7" dur="500" fill="hold"/>
                                        <p:tgtEl>
                                          <p:spTgt spid="6246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olo 1"/>
          <p:cNvSpPr>
            <a:spLocks noGrp="1"/>
          </p:cNvSpPr>
          <p:nvPr>
            <p:ph type="title"/>
          </p:nvPr>
        </p:nvSpPr>
        <p:spPr/>
        <p:txBody>
          <a:bodyPr/>
          <a:lstStyle/>
          <a:p>
            <a:pPr eaLnBrk="1" hangingPunct="1"/>
            <a:r>
              <a:rPr lang="it-IT" b="1" dirty="0" smtClean="0">
                <a:solidFill>
                  <a:srgbClr val="FF0000"/>
                </a:solidFill>
              </a:rPr>
              <a:t>Indisponibilità del tipo</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r>
              <a:rPr lang="en-US" dirty="0" smtClean="0"/>
              <a:t> The freedom of the parties to qualify their contractual </a:t>
            </a:r>
            <a:r>
              <a:rPr lang="en-US" dirty="0" err="1" smtClean="0"/>
              <a:t>labour</a:t>
            </a:r>
            <a:r>
              <a:rPr lang="en-US" dirty="0" smtClean="0"/>
              <a:t> relation is thus</a:t>
            </a:r>
          </a:p>
          <a:p>
            <a:pPr eaLnBrk="1" fontAlgn="auto" hangingPunct="1">
              <a:spcAft>
                <a:spcPts val="0"/>
              </a:spcAft>
              <a:buFont typeface="Arial" pitchFamily="34" charset="0"/>
              <a:buNone/>
              <a:defRPr/>
            </a:pPr>
            <a:r>
              <a:rPr lang="en-US" dirty="0" smtClean="0"/>
              <a:t>restricted, as they are required to fit into the abstract models provided by the law:</a:t>
            </a:r>
          </a:p>
          <a:p>
            <a:pPr eaLnBrk="1" fontAlgn="auto" hangingPunct="1">
              <a:spcAft>
                <a:spcPts val="0"/>
              </a:spcAft>
              <a:buFont typeface="Arial" pitchFamily="34" charset="0"/>
              <a:buNone/>
              <a:defRPr/>
            </a:pPr>
            <a:r>
              <a:rPr lang="en-US" dirty="0" smtClean="0"/>
              <a:t>employment contracts, quasi-subordinate employment contracts, or even self-employed</a:t>
            </a:r>
          </a:p>
          <a:p>
            <a:pPr eaLnBrk="1" fontAlgn="auto" hangingPunct="1">
              <a:spcAft>
                <a:spcPts val="0"/>
              </a:spcAft>
              <a:buFont typeface="Arial" pitchFamily="34" charset="0"/>
              <a:buNone/>
              <a:defRPr/>
            </a:pPr>
            <a:r>
              <a:rPr lang="en-US" dirty="0" smtClean="0"/>
              <a:t>contracts. </a:t>
            </a:r>
            <a:r>
              <a:rPr lang="en-US" b="1" dirty="0" smtClean="0"/>
              <a:t>The correct distinction between employment and self-employed contracts is essential, </a:t>
            </a:r>
            <a:r>
              <a:rPr lang="en-US" dirty="0" smtClean="0"/>
              <a:t>as the protection provided by the law for employment contracts are a</a:t>
            </a:r>
            <a:r>
              <a:rPr lang="en-US" b="1" dirty="0" smtClean="0"/>
              <a:t> matter of </a:t>
            </a:r>
            <a:r>
              <a:rPr lang="it-IT" b="1" dirty="0" err="1" smtClean="0"/>
              <a:t>Constitutional</a:t>
            </a:r>
            <a:r>
              <a:rPr lang="it-IT" b="1" dirty="0" smtClean="0"/>
              <a:t> </a:t>
            </a:r>
            <a:r>
              <a:rPr lang="it-IT" b="1" dirty="0" err="1" smtClean="0"/>
              <a:t>law</a:t>
            </a:r>
            <a:r>
              <a:rPr lang="it-IT" dirty="0" smtClean="0"/>
              <a:t>.</a:t>
            </a:r>
          </a:p>
          <a:p>
            <a:pPr eaLnBrk="1" fontAlgn="auto" hangingPunct="1">
              <a:spcAft>
                <a:spcPts val="0"/>
              </a:spcAft>
              <a:buFont typeface="Arial" pitchFamily="34" charset="0"/>
              <a:buChar char="•"/>
              <a:defRPr/>
            </a:pPr>
            <a:endParaRPr lang="it-IT"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13"/>
                                        </p:tgtEl>
                                        <p:attrNameLst>
                                          <p:attrName>style.visibility</p:attrName>
                                        </p:attrNameLst>
                                      </p:cBhvr>
                                      <p:to>
                                        <p:strVal val="visible"/>
                                      </p:to>
                                    </p:set>
                                    <p:anim calcmode="lin" valueType="num">
                                      <p:cBhvr additive="base">
                                        <p:cTn id="7" dur="500" fill="hold"/>
                                        <p:tgtEl>
                                          <p:spTgt spid="64513"/>
                                        </p:tgtEl>
                                        <p:attrNameLst>
                                          <p:attrName>ppt_x</p:attrName>
                                        </p:attrNameLst>
                                      </p:cBhvr>
                                      <p:tavLst>
                                        <p:tav tm="0">
                                          <p:val>
                                            <p:strVal val="#ppt_x"/>
                                          </p:val>
                                        </p:tav>
                                        <p:tav tm="100000">
                                          <p:val>
                                            <p:strVal val="#ppt_x"/>
                                          </p:val>
                                        </p:tav>
                                      </p:tavLst>
                                    </p:anim>
                                    <p:anim calcmode="lin" valueType="num">
                                      <p:cBhvr additive="base">
                                        <p:cTn id="8" dur="500" fill="hold"/>
                                        <p:tgtEl>
                                          <p:spTgt spid="645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olo 1"/>
          <p:cNvSpPr>
            <a:spLocks noGrp="1"/>
          </p:cNvSpPr>
          <p:nvPr>
            <p:ph type="title"/>
          </p:nvPr>
        </p:nvSpPr>
        <p:spPr/>
        <p:txBody>
          <a:bodyPr/>
          <a:lstStyle/>
          <a:p>
            <a:pPr eaLnBrk="1" hangingPunct="1"/>
            <a:r>
              <a:rPr lang="it-IT" smtClean="0"/>
              <a:t>two fundamental judicial decisions</a:t>
            </a:r>
          </a:p>
        </p:txBody>
      </p:sp>
      <p:sp>
        <p:nvSpPr>
          <p:cNvPr id="66562" name="Segnaposto contenuto 2"/>
          <p:cNvSpPr>
            <a:spLocks noGrp="1"/>
          </p:cNvSpPr>
          <p:nvPr>
            <p:ph idx="1"/>
          </p:nvPr>
        </p:nvSpPr>
        <p:spPr>
          <a:xfrm>
            <a:off x="395288" y="1557338"/>
            <a:ext cx="8229600" cy="4525962"/>
          </a:xfrm>
        </p:spPr>
        <p:txBody>
          <a:bodyPr/>
          <a:lstStyle/>
          <a:p>
            <a:pPr eaLnBrk="1" hangingPunct="1">
              <a:buFont typeface="Arial" charset="0"/>
              <a:buNone/>
            </a:pPr>
            <a:r>
              <a:rPr lang="en-US" sz="2800" dirty="0" smtClean="0"/>
              <a:t>. In 1994,the Constitutional Court ruled: </a:t>
            </a:r>
            <a:r>
              <a:rPr lang="en-US" sz="3600" b="1" dirty="0" smtClean="0">
                <a:solidFill>
                  <a:srgbClr val="FF0000"/>
                </a:solidFill>
              </a:rPr>
              <a:t>“the principles, the protections and the rights established by</a:t>
            </a:r>
          </a:p>
          <a:p>
            <a:pPr eaLnBrk="1" hangingPunct="1">
              <a:buFont typeface="Arial" charset="0"/>
              <a:buNone/>
            </a:pPr>
            <a:r>
              <a:rPr lang="en-US" sz="3600" b="1" dirty="0" smtClean="0">
                <a:solidFill>
                  <a:srgbClr val="FF0000"/>
                </a:solidFill>
              </a:rPr>
              <a:t>the Constitution for the safeguard of employees, </a:t>
            </a:r>
            <a:r>
              <a:rPr lang="en-US" sz="5400" b="1" dirty="0" smtClean="0">
                <a:solidFill>
                  <a:srgbClr val="FF0000"/>
                </a:solidFill>
              </a:rPr>
              <a:t>are not </a:t>
            </a:r>
            <a:r>
              <a:rPr lang="en-US" sz="5400" b="1" dirty="0" err="1" smtClean="0">
                <a:solidFill>
                  <a:srgbClr val="FF0000"/>
                </a:solidFill>
              </a:rPr>
              <a:t>negòtiable</a:t>
            </a:r>
            <a:r>
              <a:rPr lang="en-US" sz="5400" b="1" dirty="0" smtClean="0">
                <a:solidFill>
                  <a:srgbClr val="FF0000"/>
                </a:solidFill>
              </a:rPr>
              <a:t> between the parties of the contract</a:t>
            </a:r>
            <a:r>
              <a:rPr lang="en-US" sz="4400" dirty="0" smtClean="0"/>
              <a:t>. </a:t>
            </a:r>
            <a:endParaRPr lang="en-US" sz="2800"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olo 1"/>
          <p:cNvSpPr>
            <a:spLocks noGrp="1"/>
          </p:cNvSpPr>
          <p:nvPr>
            <p:ph type="title"/>
          </p:nvPr>
        </p:nvSpPr>
        <p:spPr/>
        <p:txBody>
          <a:bodyPr/>
          <a:lstStyle/>
          <a:p>
            <a:pPr eaLnBrk="1" hangingPunct="1"/>
            <a:r>
              <a:rPr lang="it-IT" smtClean="0"/>
              <a:t>Supreme Court</a:t>
            </a:r>
          </a:p>
        </p:txBody>
      </p:sp>
      <p:sp>
        <p:nvSpPr>
          <p:cNvPr id="68610" name="Segnaposto contenuto 2"/>
          <p:cNvSpPr>
            <a:spLocks noGrp="1"/>
          </p:cNvSpPr>
          <p:nvPr>
            <p:ph idx="1"/>
          </p:nvPr>
        </p:nvSpPr>
        <p:spPr/>
        <p:txBody>
          <a:bodyPr/>
          <a:lstStyle/>
          <a:p>
            <a:pPr eaLnBrk="1" hangingPunct="1"/>
            <a:r>
              <a:rPr lang="en-US" smtClean="0"/>
              <a:t>In 1999 the Supreme Court (in it.: “Corte di Cassazione”) stated that “any economically relevant human activity, even the humblest one, can be either carried out by employment contracts or by self-employed contracts ”. </a:t>
            </a:r>
            <a:r>
              <a:rPr lang="en-US" b="1" smtClean="0"/>
              <a:t>So, </a:t>
            </a:r>
            <a:r>
              <a:rPr lang="en-US" b="1" smtClean="0">
                <a:solidFill>
                  <a:srgbClr val="FF0000"/>
                </a:solidFill>
              </a:rPr>
              <a:t>within the limits of the contractual qualification provided by the law, </a:t>
            </a:r>
            <a:r>
              <a:rPr lang="en-US" b="1" smtClean="0"/>
              <a:t>the parties are free to choose the type of contract underlying the performed activity or work.</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olo 1"/>
          <p:cNvSpPr>
            <a:spLocks noGrp="1"/>
          </p:cNvSpPr>
          <p:nvPr>
            <p:ph type="title"/>
          </p:nvPr>
        </p:nvSpPr>
        <p:spPr/>
        <p:txBody>
          <a:bodyPr/>
          <a:lstStyle/>
          <a:p>
            <a:pPr eaLnBrk="1" hangingPunct="1"/>
            <a:r>
              <a:rPr lang="it-IT" smtClean="0"/>
              <a:t>This procedure</a:t>
            </a:r>
          </a:p>
        </p:txBody>
      </p:sp>
      <p:sp>
        <p:nvSpPr>
          <p:cNvPr id="70658" name="Segnaposto contenuto 2"/>
          <p:cNvSpPr>
            <a:spLocks noGrp="1"/>
          </p:cNvSpPr>
          <p:nvPr>
            <p:ph idx="1"/>
          </p:nvPr>
        </p:nvSpPr>
        <p:spPr/>
        <p:txBody>
          <a:bodyPr/>
          <a:lstStyle/>
          <a:p>
            <a:pPr eaLnBrk="1" hangingPunct="1"/>
            <a:r>
              <a:rPr lang="it-IT" sz="5400" smtClean="0"/>
              <a:t>was first introduced with the legge Biagi (276/2003) and revised with the collegato lavoro</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olo 1"/>
          <p:cNvSpPr>
            <a:spLocks noGrp="1"/>
          </p:cNvSpPr>
          <p:nvPr>
            <p:ph type="title"/>
          </p:nvPr>
        </p:nvSpPr>
        <p:spPr/>
        <p:txBody>
          <a:bodyPr/>
          <a:lstStyle/>
          <a:p>
            <a:pPr eaLnBrk="1" hangingPunct="1"/>
            <a:r>
              <a:rPr lang="it-IT" smtClean="0"/>
              <a:t>The issue:</a:t>
            </a:r>
          </a:p>
        </p:txBody>
      </p:sp>
      <p:sp>
        <p:nvSpPr>
          <p:cNvPr id="3" name="Segnaposto contenuto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dirty="0" smtClean="0"/>
              <a:t>The law (article 79, D. </a:t>
            </a:r>
            <a:r>
              <a:rPr lang="en-US" dirty="0" err="1" smtClean="0"/>
              <a:t>Lgs</a:t>
            </a:r>
            <a:r>
              <a:rPr lang="en-US" dirty="0" smtClean="0"/>
              <a:t>. 276/2003) establishes </a:t>
            </a:r>
            <a:r>
              <a:rPr lang="en-US" b="1" dirty="0" smtClean="0">
                <a:solidFill>
                  <a:srgbClr val="FF0000"/>
                </a:solidFill>
              </a:rPr>
              <a:t>that the legal effects of Certification,</a:t>
            </a:r>
            <a:r>
              <a:rPr lang="en-US" dirty="0" smtClean="0"/>
              <a:t> which enforce the qualification and the regulation between the parties and toward third parties (Social Security Authorities as regards social security contributions;</a:t>
            </a:r>
            <a:r>
              <a:rPr lang="it-IT" dirty="0" smtClean="0"/>
              <a:t> </a:t>
            </a:r>
            <a:r>
              <a:rPr lang="it-IT" dirty="0" err="1" smtClean="0"/>
              <a:t>Italian</a:t>
            </a:r>
            <a:r>
              <a:rPr lang="it-IT" dirty="0" smtClean="0"/>
              <a:t> </a:t>
            </a:r>
            <a:r>
              <a:rPr lang="it-IT" dirty="0" err="1" smtClean="0"/>
              <a:t>Revenue</a:t>
            </a:r>
            <a:r>
              <a:rPr lang="it-IT" dirty="0" smtClean="0"/>
              <a:t>  </a:t>
            </a:r>
            <a:r>
              <a:rPr lang="it-IT" dirty="0" err="1" smtClean="0"/>
              <a:t>Agency</a:t>
            </a:r>
            <a:r>
              <a:rPr lang="it-IT" dirty="0" smtClean="0"/>
              <a:t> </a:t>
            </a:r>
            <a:r>
              <a:rPr lang="it-IT" dirty="0" err="1" smtClean="0"/>
              <a:t>as</a:t>
            </a:r>
            <a:r>
              <a:rPr lang="it-IT" dirty="0" smtClean="0"/>
              <a:t> </a:t>
            </a:r>
            <a:r>
              <a:rPr lang="it-IT" dirty="0" err="1" smtClean="0"/>
              <a:t>regards</a:t>
            </a:r>
            <a:r>
              <a:rPr lang="it-IT" dirty="0" smtClean="0"/>
              <a:t> </a:t>
            </a:r>
            <a:r>
              <a:rPr lang="it-IT" dirty="0" err="1" smtClean="0"/>
              <a:t>taxes</a:t>
            </a:r>
            <a:r>
              <a:rPr lang="it-IT" dirty="0" smtClean="0"/>
              <a:t>; </a:t>
            </a:r>
            <a:r>
              <a:rPr lang="en-US" dirty="0" smtClean="0"/>
              <a:t>LABOUR MINISTER for </a:t>
            </a:r>
            <a:r>
              <a:rPr lang="en-US" dirty="0" err="1" smtClean="0"/>
              <a:t>labour</a:t>
            </a:r>
            <a:r>
              <a:rPr lang="en-US" dirty="0" smtClean="0"/>
              <a:t> law violations), </a:t>
            </a:r>
            <a:r>
              <a:rPr lang="en-US" b="1" dirty="0" smtClean="0">
                <a:solidFill>
                  <a:srgbClr val="FF0000"/>
                </a:solidFill>
              </a:rPr>
              <a:t>stands unless the </a:t>
            </a:r>
            <a:r>
              <a:rPr lang="en-US" b="1" dirty="0" err="1" smtClean="0">
                <a:solidFill>
                  <a:srgbClr val="FF0000"/>
                </a:solidFill>
              </a:rPr>
              <a:t>labour</a:t>
            </a:r>
            <a:r>
              <a:rPr lang="en-US" b="1" dirty="0" smtClean="0">
                <a:solidFill>
                  <a:srgbClr val="FF0000"/>
                </a:solidFill>
              </a:rPr>
              <a:t> judge overturns Certification declaring it void.</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olo 1"/>
          <p:cNvSpPr>
            <a:spLocks noGrp="1"/>
          </p:cNvSpPr>
          <p:nvPr>
            <p:ph type="title"/>
          </p:nvPr>
        </p:nvSpPr>
        <p:spPr/>
        <p:txBody>
          <a:bodyPr/>
          <a:lstStyle/>
          <a:p>
            <a:pPr eaLnBrk="1" hangingPunct="1"/>
            <a:r>
              <a:rPr lang="it-IT" smtClean="0"/>
              <a:t>THE INSPECTION POWER…</a:t>
            </a:r>
          </a:p>
        </p:txBody>
      </p:sp>
      <p:sp>
        <p:nvSpPr>
          <p:cNvPr id="74754" name="Segnaposto contenuto 2"/>
          <p:cNvSpPr>
            <a:spLocks noGrp="1"/>
          </p:cNvSpPr>
          <p:nvPr>
            <p:ph idx="1"/>
          </p:nvPr>
        </p:nvSpPr>
        <p:spPr/>
        <p:txBody>
          <a:bodyPr/>
          <a:lstStyle/>
          <a:p>
            <a:pPr eaLnBrk="1" hangingPunct="1"/>
            <a:r>
              <a:rPr lang="en-US" smtClean="0"/>
              <a:t>as a general rule, if an inspection confirms a </a:t>
            </a:r>
            <a:r>
              <a:rPr lang="en-US" b="1" smtClean="0">
                <a:solidFill>
                  <a:srgbClr val="FF0000"/>
                </a:solidFill>
              </a:rPr>
              <a:t>labour law violation, </a:t>
            </a:r>
            <a:r>
              <a:rPr lang="en-US" sz="4400" b="1" smtClean="0">
                <a:solidFill>
                  <a:srgbClr val="FF0000"/>
                </a:solidFill>
              </a:rPr>
              <a:t>inspectors are entitled to issue administrative orders for the re-qualification of labour contracts</a:t>
            </a:r>
            <a:r>
              <a:rPr lang="en-US" b="1" smtClean="0">
                <a:solidFill>
                  <a:srgbClr val="FF0000"/>
                </a:solidFill>
              </a:rPr>
              <a:t>, </a:t>
            </a:r>
            <a:r>
              <a:rPr lang="en-US" b="1" smtClean="0"/>
              <a:t>retrospectively to the starting </a:t>
            </a:r>
            <a:r>
              <a:rPr lang="en-US" smtClean="0"/>
              <a:t>date of work</a:t>
            </a:r>
            <a:endParaRPr lang="it-IT"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olo 1"/>
          <p:cNvSpPr>
            <a:spLocks noGrp="1"/>
          </p:cNvSpPr>
          <p:nvPr>
            <p:ph type="title"/>
          </p:nvPr>
        </p:nvSpPr>
        <p:spPr/>
        <p:txBody>
          <a:bodyPr/>
          <a:lstStyle/>
          <a:p>
            <a:pPr eaLnBrk="1" hangingPunct="1"/>
            <a:r>
              <a:rPr lang="it-IT" smtClean="0"/>
              <a:t>Effect toward the inspectors</a:t>
            </a:r>
          </a:p>
        </p:txBody>
      </p:sp>
      <p:sp>
        <p:nvSpPr>
          <p:cNvPr id="3" name="Segnaposto contenuto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Certification, however, produces its legal effects also before </a:t>
            </a:r>
            <a:r>
              <a:rPr lang="en-US" sz="4300" b="1" dirty="0" smtClean="0">
                <a:solidFill>
                  <a:schemeClr val="accent1"/>
                </a:solidFill>
              </a:rPr>
              <a:t>inspectors</a:t>
            </a:r>
            <a:r>
              <a:rPr lang="en-US" sz="4300" b="1" dirty="0" smtClean="0">
                <a:solidFill>
                  <a:srgbClr val="FF0000"/>
                </a:solidFill>
              </a:rPr>
              <a:t>, who cannot therefore re-qualify a certified contract</a:t>
            </a:r>
            <a:r>
              <a:rPr lang="en-US" dirty="0" smtClean="0"/>
              <a:t>. Where there is a doubt about the correctness of its qualification or of its execution, they can appeal to a </a:t>
            </a:r>
            <a:r>
              <a:rPr lang="en-US" dirty="0" err="1" smtClean="0"/>
              <a:t>labour</a:t>
            </a:r>
            <a:r>
              <a:rPr lang="en-US" dirty="0" smtClean="0"/>
              <a:t>  judge for a review of the decision handed down by the Commission</a:t>
            </a:r>
            <a:r>
              <a:rPr lang="en-US" sz="3500" b="1" dirty="0" smtClean="0">
                <a:solidFill>
                  <a:srgbClr val="FF0000"/>
                </a:solidFill>
              </a:rPr>
              <a:t>. In the meantime, the</a:t>
            </a:r>
          </a:p>
          <a:p>
            <a:pPr eaLnBrk="1" fontAlgn="auto" hangingPunct="1">
              <a:spcAft>
                <a:spcPts val="0"/>
              </a:spcAft>
              <a:buFont typeface="Arial" pitchFamily="34" charset="0"/>
              <a:buNone/>
              <a:defRPr/>
            </a:pPr>
            <a:r>
              <a:rPr lang="en-US" sz="3500" b="1" dirty="0" smtClean="0">
                <a:solidFill>
                  <a:srgbClr val="FF0000"/>
                </a:solidFill>
              </a:rPr>
              <a:t>	certified contract still produces its legal effects.</a:t>
            </a:r>
            <a:endParaRPr lang="it-IT" sz="3500" b="1" dirty="0" smtClean="0">
              <a:solidFill>
                <a:srgbClr val="FF0000"/>
              </a:solidFill>
            </a:endParaRPr>
          </a:p>
          <a:p>
            <a:pPr eaLnBrk="1" fontAlgn="auto" hangingPunct="1">
              <a:spcAft>
                <a:spcPts val="0"/>
              </a:spcAft>
              <a:buFont typeface="Arial" pitchFamily="34" charset="0"/>
              <a:buChar char="•"/>
              <a:defRPr/>
            </a:pPr>
            <a:endParaRPr lang="it-IT" sz="3500" b="1" dirty="0" smtClean="0">
              <a:solidFill>
                <a:srgbClr val="FF0000"/>
              </a:solidFill>
            </a:endParaRPr>
          </a:p>
          <a:p>
            <a:pPr eaLnBrk="1" fontAlgn="auto" hangingPunct="1">
              <a:spcAft>
                <a:spcPts val="0"/>
              </a:spcAft>
              <a:buFont typeface="Arial" pitchFamily="34" charset="0"/>
              <a:buChar char="•"/>
              <a:defRPr/>
            </a:pPr>
            <a:endParaRPr lang="it-IT" dirty="0" smtClean="0"/>
          </a:p>
          <a:p>
            <a:pPr eaLnBrk="1" fontAlgn="auto" hangingPunct="1">
              <a:spcAft>
                <a:spcPts val="0"/>
              </a:spcAft>
              <a:buFont typeface="Arial" pitchFamily="34" charset="0"/>
              <a:buChar char="•"/>
              <a:defRPr/>
            </a:pPr>
            <a:endParaRPr lang="it-IT" dirty="0" smtClean="0"/>
          </a:p>
          <a:p>
            <a:pPr eaLnBrk="1" fontAlgn="auto" hangingPunct="1">
              <a:spcAft>
                <a:spcPts val="0"/>
              </a:spcAft>
              <a:buFont typeface="Arial" pitchFamily="34" charset="0"/>
              <a:buChar char="•"/>
              <a:defRPr/>
            </a:pPr>
            <a:endParaRPr lang="it-IT"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olo 1"/>
          <p:cNvSpPr>
            <a:spLocks noGrp="1"/>
          </p:cNvSpPr>
          <p:nvPr>
            <p:ph type="title"/>
          </p:nvPr>
        </p:nvSpPr>
        <p:spPr/>
        <p:txBody>
          <a:bodyPr/>
          <a:lstStyle/>
          <a:p>
            <a:pPr eaLnBrk="1" hangingPunct="1"/>
            <a:r>
              <a:rPr lang="it-IT" smtClean="0"/>
              <a:t>A focus on noncertified contracts</a:t>
            </a:r>
          </a:p>
        </p:txBody>
      </p:sp>
      <p:sp>
        <p:nvSpPr>
          <p:cNvPr id="3" name="Segnaposto contenuto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sz="2600" dirty="0" smtClean="0"/>
              <a:t>As a result of this with the General Directive of the Sept.18 2008, the Minister of </a:t>
            </a:r>
            <a:r>
              <a:rPr lang="en-US" sz="2600" dirty="0" err="1" smtClean="0"/>
              <a:t>Labour</a:t>
            </a:r>
            <a:r>
              <a:rPr lang="en-US" sz="2600" dirty="0" smtClean="0"/>
              <a:t> has </a:t>
            </a:r>
            <a:r>
              <a:rPr lang="en-US" sz="3000" b="1" dirty="0" smtClean="0"/>
              <a:t>requested </a:t>
            </a:r>
            <a:r>
              <a:rPr lang="en-US" sz="3000" b="1" dirty="0" err="1" smtClean="0"/>
              <a:t>labour</a:t>
            </a:r>
            <a:r>
              <a:rPr lang="en-US" sz="3000" b="1" dirty="0" smtClean="0"/>
              <a:t> </a:t>
            </a:r>
            <a:r>
              <a:rPr lang="en-US" b="1" dirty="0" smtClean="0"/>
              <a:t>inspectors </a:t>
            </a:r>
            <a:r>
              <a:rPr lang="en-US" sz="4000" b="1" dirty="0" smtClean="0">
                <a:solidFill>
                  <a:srgbClr val="FF0000"/>
                </a:solidFill>
              </a:rPr>
              <a:t>to focus their inspections on non-certified contracts</a:t>
            </a:r>
            <a:r>
              <a:rPr lang="en-US" b="1" dirty="0" smtClean="0"/>
              <a:t>, unless </a:t>
            </a:r>
          </a:p>
          <a:p>
            <a:pPr eaLnBrk="1" fontAlgn="auto" hangingPunct="1">
              <a:spcAft>
                <a:spcPts val="0"/>
              </a:spcAft>
              <a:buFont typeface="Arial" pitchFamily="34" charset="0"/>
              <a:buChar char="•"/>
              <a:defRPr/>
            </a:pPr>
            <a:r>
              <a:rPr lang="en-US" b="1" dirty="0" smtClean="0"/>
              <a:t>a written claim </a:t>
            </a:r>
            <a:r>
              <a:rPr lang="en-US" b="1" dirty="0" smtClean="0">
                <a:solidFill>
                  <a:srgbClr val="FF0000"/>
                </a:solidFill>
              </a:rPr>
              <a:t>is filed by workers </a:t>
            </a:r>
            <a:r>
              <a:rPr lang="en-US" b="1" dirty="0" smtClean="0"/>
              <a:t>complaining about a violation of rightful </a:t>
            </a:r>
            <a:r>
              <a:rPr lang="en-US" b="1" dirty="0" err="1" smtClean="0"/>
              <a:t>labour</a:t>
            </a:r>
            <a:r>
              <a:rPr lang="en-US" b="1" dirty="0" smtClean="0"/>
              <a:t> protections</a:t>
            </a:r>
          </a:p>
          <a:p>
            <a:pPr eaLnBrk="1" fontAlgn="auto" hangingPunct="1">
              <a:spcAft>
                <a:spcPts val="0"/>
              </a:spcAft>
              <a:buFont typeface="Arial" pitchFamily="34" charset="0"/>
              <a:buChar char="•"/>
              <a:defRPr/>
            </a:pPr>
            <a:r>
              <a:rPr lang="en-US" b="1" dirty="0" smtClean="0"/>
              <a:t> or where </a:t>
            </a:r>
            <a:r>
              <a:rPr lang="en-US" b="1" dirty="0" smtClean="0">
                <a:solidFill>
                  <a:srgbClr val="FF0000"/>
                </a:solidFill>
              </a:rPr>
              <a:t>the incorrect actual execution </a:t>
            </a:r>
            <a:r>
              <a:rPr lang="en-US" b="1" dirty="0" smtClean="0"/>
              <a:t>of the contract is immediately  </a:t>
            </a:r>
            <a:r>
              <a:rPr lang="it-IT" b="1" dirty="0" err="1" smtClean="0"/>
              <a:t>ascertained</a:t>
            </a:r>
            <a:endParaRPr lang="it-IT" b="1" dirty="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olo 1"/>
          <p:cNvSpPr>
            <a:spLocks noGrp="1"/>
          </p:cNvSpPr>
          <p:nvPr>
            <p:ph type="title"/>
          </p:nvPr>
        </p:nvSpPr>
        <p:spPr/>
        <p:txBody>
          <a:bodyPr/>
          <a:lstStyle/>
          <a:p>
            <a:pPr eaLnBrk="1" hangingPunct="1"/>
            <a:r>
              <a:rPr lang="it-IT" smtClean="0"/>
              <a:t>WHERE IS THE PROBLEM?</a:t>
            </a:r>
          </a:p>
        </p:txBody>
      </p:sp>
      <p:sp>
        <p:nvSpPr>
          <p:cNvPr id="80898" name="Segnaposto contenuto 2"/>
          <p:cNvSpPr>
            <a:spLocks noGrp="1"/>
          </p:cNvSpPr>
          <p:nvPr>
            <p:ph idx="1"/>
          </p:nvPr>
        </p:nvSpPr>
        <p:spPr/>
        <p:txBody>
          <a:bodyPr/>
          <a:lstStyle/>
          <a:p>
            <a:pPr eaLnBrk="1" hangingPunct="1"/>
            <a:r>
              <a:rPr lang="it-IT" sz="4000" smtClean="0"/>
              <a:t>To obtain employment, the worker is prepared to sign anything, and so it is possible that  employers may take advantage of the worker’s “</a:t>
            </a:r>
            <a:r>
              <a:rPr lang="it-IT" sz="4000" b="1" smtClean="0">
                <a:solidFill>
                  <a:srgbClr val="FF0000"/>
                </a:solidFill>
              </a:rPr>
              <a:t>desperation to have a job” </a:t>
            </a:r>
            <a:r>
              <a:rPr lang="it-IT" sz="4000" smtClean="0"/>
              <a:t>and hence the employees’ rights may be compromised</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olo 1"/>
          <p:cNvSpPr>
            <a:spLocks noGrp="1"/>
          </p:cNvSpPr>
          <p:nvPr>
            <p:ph type="title"/>
          </p:nvPr>
        </p:nvSpPr>
        <p:spPr>
          <a:xfrm>
            <a:off x="457200" y="341313"/>
            <a:ext cx="8229600" cy="1143000"/>
          </a:xfrm>
        </p:spPr>
        <p:txBody>
          <a:bodyPr/>
          <a:lstStyle/>
          <a:p>
            <a:pPr eaLnBrk="1" hangingPunct="1"/>
            <a:r>
              <a:rPr lang="it-IT" smtClean="0"/>
              <a:t>problems</a:t>
            </a:r>
          </a:p>
        </p:txBody>
      </p:sp>
      <p:sp>
        <p:nvSpPr>
          <p:cNvPr id="82946" name="Segnaposto contenuto 2"/>
          <p:cNvSpPr>
            <a:spLocks noGrp="1"/>
          </p:cNvSpPr>
          <p:nvPr>
            <p:ph idx="1"/>
          </p:nvPr>
        </p:nvSpPr>
        <p:spPr/>
        <p:txBody>
          <a:bodyPr/>
          <a:lstStyle/>
          <a:p>
            <a:pPr eaLnBrk="1" hangingPunct="1"/>
            <a:r>
              <a:rPr lang="en-US" dirty="0" smtClean="0"/>
              <a:t>As explained above</a:t>
            </a:r>
            <a:r>
              <a:rPr lang="en-US" sz="4000" b="1" dirty="0" smtClean="0">
                <a:solidFill>
                  <a:srgbClr val="FF0000"/>
                </a:solidFill>
              </a:rPr>
              <a:t>, if a third entity </a:t>
            </a:r>
            <a:r>
              <a:rPr lang="en-US" dirty="0" smtClean="0"/>
              <a:t>(e.g. social security institute, Ministry of </a:t>
            </a:r>
            <a:r>
              <a:rPr lang="en-US" dirty="0" err="1" smtClean="0"/>
              <a:t>Labour</a:t>
            </a:r>
            <a:r>
              <a:rPr lang="en-US" dirty="0" smtClean="0"/>
              <a:t>, Provincial </a:t>
            </a:r>
            <a:r>
              <a:rPr lang="en-US" dirty="0" err="1" smtClean="0"/>
              <a:t>Labour</a:t>
            </a:r>
            <a:r>
              <a:rPr lang="en-US" dirty="0" smtClean="0"/>
              <a:t> Directorate - the territorial body of the Ministry of </a:t>
            </a:r>
            <a:r>
              <a:rPr lang="en-US" dirty="0" err="1" smtClean="0"/>
              <a:t>Labour</a:t>
            </a:r>
            <a:r>
              <a:rPr lang="en-US" dirty="0" smtClean="0"/>
              <a:t>)  </a:t>
            </a:r>
            <a:r>
              <a:rPr lang="en-US" b="1" dirty="0" smtClean="0">
                <a:solidFill>
                  <a:srgbClr val="FF0000"/>
                </a:solidFill>
              </a:rPr>
              <a:t>decides not to appeal to the </a:t>
            </a:r>
            <a:r>
              <a:rPr lang="en-US" b="1" dirty="0" err="1" smtClean="0">
                <a:solidFill>
                  <a:srgbClr val="FF0000"/>
                </a:solidFill>
              </a:rPr>
              <a:t>labour</a:t>
            </a:r>
            <a:r>
              <a:rPr lang="en-US" b="1" dirty="0" smtClean="0">
                <a:solidFill>
                  <a:srgbClr val="FF0000"/>
                </a:solidFill>
              </a:rPr>
              <a:t> judge for review of the certified contract, it  produces its legal effect(s)</a:t>
            </a:r>
            <a:r>
              <a:rPr lang="en-US" dirty="0" smtClean="0"/>
              <a:t> and </a:t>
            </a:r>
            <a:r>
              <a:rPr lang="en-US" b="1" dirty="0" smtClean="0"/>
              <a:t>the JUDGE is constrained to reject  the administration’s request</a:t>
            </a:r>
            <a:endParaRPr lang="it-IT" b="1"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olo 1"/>
          <p:cNvSpPr>
            <a:spLocks noGrp="1"/>
          </p:cNvSpPr>
          <p:nvPr>
            <p:ph type="title"/>
          </p:nvPr>
        </p:nvSpPr>
        <p:spPr/>
        <p:txBody>
          <a:bodyPr/>
          <a:lstStyle/>
          <a:p>
            <a:pPr eaLnBrk="1" hangingPunct="1"/>
            <a:r>
              <a:rPr lang="it-IT" smtClean="0"/>
              <a:t>PROBLEMS</a:t>
            </a:r>
          </a:p>
        </p:txBody>
      </p:sp>
      <p:sp>
        <p:nvSpPr>
          <p:cNvPr id="84994" name="Segnaposto contenuto 2"/>
          <p:cNvSpPr>
            <a:spLocks noGrp="1"/>
          </p:cNvSpPr>
          <p:nvPr>
            <p:ph idx="1"/>
          </p:nvPr>
        </p:nvSpPr>
        <p:spPr/>
        <p:txBody>
          <a:bodyPr/>
          <a:lstStyle/>
          <a:p>
            <a:pPr eaLnBrk="1" hangingPunct="1"/>
            <a:endParaRPr lang="it-IT" dirty="0" smtClean="0"/>
          </a:p>
          <a:p>
            <a:pPr eaLnBrk="1" hangingPunct="1"/>
            <a:r>
              <a:rPr lang="it-IT" dirty="0" smtClean="0"/>
              <a:t>THE DUTY TO PAY CONTRIBUTION IS AUTOMATIC, IT COMES DIRECTLY FROM THE LAW WHERE THERE IS A RELATIOSHIP BETWEEN AN EMPLOYER AND A WORKER. </a:t>
            </a:r>
          </a:p>
          <a:p>
            <a:pPr eaLnBrk="1" hangingPunct="1"/>
            <a:endParaRPr lang="it-IT" dirty="0" smtClean="0"/>
          </a:p>
          <a:p>
            <a:pPr eaLnBrk="1" hangingPunct="1"/>
            <a:r>
              <a:rPr lang="it-IT" b="1" dirty="0" smtClean="0">
                <a:solidFill>
                  <a:srgbClr val="FF0000"/>
                </a:solidFill>
              </a:rPr>
              <a:t>CAN THE CERTFICATION RUN AGAINST THIS FUNDAMENTAL PRINCIPLE?</a:t>
            </a: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path" presetSubtype="0" accel="50000" decel="50000" fill="hold" nodeType="clickEffect">
                                  <p:stCondLst>
                                    <p:cond delay="0"/>
                                  </p:stCondLst>
                                  <p:childTnLst>
                                    <p:animMotion origin="layout" path="M 0 0  L 0.125 -0.112  L 0.25 0  L 0.125 0.112  L 0 0  Z" pathEditMode="relative" ptsTypes="">
                                      <p:cBhvr>
                                        <p:cTn id="6" dur="2000" fill="hold"/>
                                        <p:tgtEl>
                                          <p:spTgt spid="84994">
                                            <p:txEl>
                                              <p:pRg st="3" end="3"/>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olo 1"/>
          <p:cNvSpPr>
            <a:spLocks noGrp="1"/>
          </p:cNvSpPr>
          <p:nvPr>
            <p:ph type="title"/>
          </p:nvPr>
        </p:nvSpPr>
        <p:spPr/>
        <p:txBody>
          <a:bodyPr/>
          <a:lstStyle/>
          <a:p>
            <a:pPr eaLnBrk="1" hangingPunct="1"/>
            <a:r>
              <a:rPr lang="it-IT" smtClean="0"/>
              <a:t>A CONTRADICTORY LAW</a:t>
            </a:r>
          </a:p>
        </p:txBody>
      </p:sp>
      <p:sp>
        <p:nvSpPr>
          <p:cNvPr id="87042" name="Segnaposto contenuto 2"/>
          <p:cNvSpPr>
            <a:spLocks noGrp="1"/>
          </p:cNvSpPr>
          <p:nvPr>
            <p:ph idx="1"/>
          </p:nvPr>
        </p:nvSpPr>
        <p:spPr/>
        <p:txBody>
          <a:bodyPr/>
          <a:lstStyle/>
          <a:p>
            <a:pPr eaLnBrk="1" hangingPunct="1"/>
            <a:r>
              <a:rPr lang="it-IT" dirty="0" smtClean="0"/>
              <a:t> </a:t>
            </a:r>
            <a:r>
              <a:rPr lang="en-US" b="1" dirty="0" smtClean="0"/>
              <a:t>On the one hand</a:t>
            </a:r>
            <a:r>
              <a:rPr lang="en-US" dirty="0" smtClean="0"/>
              <a:t>, the law enhances the power of the </a:t>
            </a:r>
            <a:r>
              <a:rPr lang="en-US" dirty="0" err="1" smtClean="0"/>
              <a:t>labour</a:t>
            </a:r>
            <a:r>
              <a:rPr lang="en-US" dirty="0" smtClean="0"/>
              <a:t> inspector.</a:t>
            </a:r>
          </a:p>
          <a:p>
            <a:pPr eaLnBrk="1" hangingPunct="1"/>
            <a:r>
              <a:rPr lang="en-US" b="1" dirty="0" smtClean="0"/>
              <a:t>0n the other</a:t>
            </a:r>
            <a:r>
              <a:rPr lang="en-US" dirty="0" smtClean="0"/>
              <a:t>, it obliges him or her to respect the decision of certified contract,  until a judge had removed its effects.</a:t>
            </a:r>
          </a:p>
          <a:p>
            <a:pPr eaLnBrk="1" hangingPunct="1">
              <a:buFont typeface="Arial" charset="0"/>
              <a:buNone/>
            </a:pPr>
            <a:r>
              <a:rPr lang="en-US" dirty="0" smtClean="0"/>
              <a:t>	</a:t>
            </a:r>
            <a:r>
              <a:rPr lang="en-US" b="1" dirty="0" smtClean="0">
                <a:solidFill>
                  <a:srgbClr val="FF0000"/>
                </a:solidFill>
              </a:rPr>
              <a:t>Could be possible to prepare an injunction before this pronunciation?</a:t>
            </a:r>
            <a:endParaRPr lang="it-IT" b="1" dirty="0" smtClean="0">
              <a:solidFill>
                <a:srgbClr val="FF0000"/>
              </a:solidFill>
            </a:endParaRPr>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7042">
                                            <p:txEl>
                                              <p:pRg st="2" end="2"/>
                                            </p:txEl>
                                          </p:spTgt>
                                        </p:tgtEl>
                                        <p:attrNameLst>
                                          <p:attrName>style.visibility</p:attrName>
                                        </p:attrNameLst>
                                      </p:cBhvr>
                                      <p:to>
                                        <p:strVal val="visible"/>
                                      </p:to>
                                    </p:set>
                                    <p:anim calcmode="lin" valueType="num">
                                      <p:cBhvr additive="base">
                                        <p:cTn id="7" dur="500" fill="hold"/>
                                        <p:tgtEl>
                                          <p:spTgt spid="8704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704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olo 1"/>
          <p:cNvSpPr>
            <a:spLocks noGrp="1"/>
          </p:cNvSpPr>
          <p:nvPr>
            <p:ph type="title"/>
          </p:nvPr>
        </p:nvSpPr>
        <p:spPr/>
        <p:txBody>
          <a:bodyPr/>
          <a:lstStyle/>
          <a:p>
            <a:pPr eaLnBrk="1" hangingPunct="1"/>
            <a:r>
              <a:rPr lang="it-IT" smtClean="0"/>
              <a:t>Experts  are divided</a:t>
            </a:r>
          </a:p>
        </p:txBody>
      </p:sp>
      <p:sp>
        <p:nvSpPr>
          <p:cNvPr id="89090" name="Segnaposto contenuto 2"/>
          <p:cNvSpPr>
            <a:spLocks noGrp="1"/>
          </p:cNvSpPr>
          <p:nvPr>
            <p:ph idx="1"/>
          </p:nvPr>
        </p:nvSpPr>
        <p:spPr/>
        <p:txBody>
          <a:bodyPr/>
          <a:lstStyle/>
          <a:p>
            <a:pPr eaLnBrk="1" hangingPunct="1"/>
            <a:r>
              <a:rPr lang="it-IT" sz="4800" b="1" dirty="0" err="1" smtClean="0">
                <a:solidFill>
                  <a:srgbClr val="FF0000"/>
                </a:solidFill>
              </a:rPr>
              <a:t>Most</a:t>
            </a:r>
            <a:r>
              <a:rPr lang="it-IT" sz="4800" b="1" dirty="0" smtClean="0">
                <a:solidFill>
                  <a:srgbClr val="FF0000"/>
                </a:solidFill>
              </a:rPr>
              <a:t> </a:t>
            </a:r>
            <a:r>
              <a:rPr lang="it-IT" sz="4800" b="1" dirty="0" err="1" smtClean="0">
                <a:solidFill>
                  <a:srgbClr val="FF0000"/>
                </a:solidFill>
              </a:rPr>
              <a:t>say</a:t>
            </a:r>
            <a:r>
              <a:rPr lang="it-IT" sz="4800" b="1" dirty="0" smtClean="0">
                <a:solidFill>
                  <a:srgbClr val="FF0000"/>
                </a:solidFill>
              </a:rPr>
              <a:t> no, a </a:t>
            </a:r>
            <a:r>
              <a:rPr lang="it-IT" sz="4800" b="1" dirty="0" err="1" smtClean="0">
                <a:solidFill>
                  <a:srgbClr val="FF0000"/>
                </a:solidFill>
              </a:rPr>
              <a:t>few</a:t>
            </a:r>
            <a:r>
              <a:rPr lang="it-IT" sz="4800" b="1" dirty="0" smtClean="0">
                <a:solidFill>
                  <a:srgbClr val="FF0000"/>
                </a:solidFill>
              </a:rPr>
              <a:t> </a:t>
            </a:r>
            <a:r>
              <a:rPr lang="it-IT" sz="4800" b="1" dirty="0" err="1" smtClean="0">
                <a:solidFill>
                  <a:srgbClr val="FF0000"/>
                </a:solidFill>
              </a:rPr>
              <a:t>say</a:t>
            </a:r>
            <a:r>
              <a:rPr lang="it-IT" sz="4800" b="1" dirty="0" smtClean="0">
                <a:solidFill>
                  <a:srgbClr val="FF0000"/>
                </a:solidFill>
              </a:rPr>
              <a:t> yes.</a:t>
            </a:r>
          </a:p>
          <a:p>
            <a:pPr eaLnBrk="1" hangingPunct="1"/>
            <a:r>
              <a:rPr lang="it-IT" sz="4800" dirty="0" smtClean="0"/>
              <a:t>The </a:t>
            </a:r>
            <a:r>
              <a:rPr lang="it-IT" sz="4800" dirty="0" err="1" smtClean="0"/>
              <a:t>problems</a:t>
            </a:r>
            <a:r>
              <a:rPr lang="it-IT" sz="4800" dirty="0" smtClean="0"/>
              <a:t> </a:t>
            </a:r>
            <a:r>
              <a:rPr lang="it-IT" sz="4800" dirty="0" err="1" smtClean="0"/>
              <a:t>is</a:t>
            </a:r>
            <a:r>
              <a:rPr lang="it-IT" sz="4800" dirty="0" smtClean="0"/>
              <a:t> </a:t>
            </a:r>
            <a:r>
              <a:rPr lang="it-IT" sz="4800" dirty="0" err="1" smtClean="0"/>
              <a:t>complex</a:t>
            </a:r>
            <a:r>
              <a:rPr lang="it-IT" sz="4800" dirty="0" smtClean="0"/>
              <a:t>, </a:t>
            </a:r>
            <a:r>
              <a:rPr lang="it-IT" sz="4800" dirty="0" err="1" smtClean="0"/>
              <a:t>particularly</a:t>
            </a:r>
            <a:r>
              <a:rPr lang="it-IT" sz="4800" dirty="0" smtClean="0"/>
              <a:t> in the area </a:t>
            </a:r>
            <a:r>
              <a:rPr lang="it-IT" sz="4800" dirty="0" err="1" smtClean="0"/>
              <a:t>of</a:t>
            </a:r>
            <a:r>
              <a:rPr lang="it-IT" sz="4800" dirty="0" smtClean="0"/>
              <a:t> freelance, </a:t>
            </a:r>
            <a:r>
              <a:rPr lang="it-IT" sz="4800" dirty="0" err="1" smtClean="0"/>
              <a:t>short-term</a:t>
            </a:r>
            <a:r>
              <a:rPr lang="it-IT" sz="4800" dirty="0" smtClean="0"/>
              <a:t> and part-time work (</a:t>
            </a:r>
            <a:r>
              <a:rPr lang="it-IT" sz="2800" dirty="0" smtClean="0"/>
              <a:t>in </a:t>
            </a:r>
            <a:r>
              <a:rPr lang="it-IT" sz="2800" dirty="0" err="1" smtClean="0"/>
              <a:t>this</a:t>
            </a:r>
            <a:r>
              <a:rPr lang="it-IT" sz="2800" dirty="0" smtClean="0"/>
              <a:t> area  the </a:t>
            </a:r>
            <a:r>
              <a:rPr lang="it-IT" sz="2800" dirty="0" err="1" smtClean="0"/>
              <a:t>disperation</a:t>
            </a:r>
            <a:r>
              <a:rPr lang="it-IT" sz="2800" dirty="0" smtClean="0"/>
              <a:t> </a:t>
            </a:r>
            <a:r>
              <a:rPr lang="it-IT" sz="2800" dirty="0" err="1" smtClean="0"/>
              <a:t>to</a:t>
            </a:r>
            <a:r>
              <a:rPr lang="it-IT" sz="2800" dirty="0" smtClean="0"/>
              <a:t> </a:t>
            </a:r>
            <a:r>
              <a:rPr lang="it-IT" sz="2800" dirty="0" err="1" smtClean="0"/>
              <a:t>have</a:t>
            </a:r>
            <a:r>
              <a:rPr lang="it-IT" sz="2800" dirty="0" smtClean="0"/>
              <a:t> a job </a:t>
            </a:r>
            <a:r>
              <a:rPr lang="it-IT" sz="2800" dirty="0" err="1" smtClean="0"/>
              <a:t>is</a:t>
            </a:r>
            <a:r>
              <a:rPr lang="it-IT" sz="2800" dirty="0" smtClean="0"/>
              <a:t> </a:t>
            </a:r>
            <a:r>
              <a:rPr lang="it-IT" sz="2800" dirty="0" err="1" smtClean="0"/>
              <a:t>increasing</a:t>
            </a:r>
            <a:r>
              <a:rPr lang="it-IT" sz="2800" dirty="0" smtClean="0"/>
              <a:t>)</a:t>
            </a:r>
            <a:endParaRPr lang="it-IT" sz="4800"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path" presetSubtype="0" accel="50000" decel="50000" fill="hold" nodeType="clickEffect">
                                  <p:stCondLst>
                                    <p:cond delay="0"/>
                                  </p:stCondLst>
                                  <p:childTnLst>
                                    <p:animMotion origin="layout" path="M 0 0  L 0.125 -0.112  L 0.25 0  L 0.125 0.112  L 0 0  Z" pathEditMode="relative" ptsTypes="">
                                      <p:cBhvr>
                                        <p:cTn id="6" dur="2000" fill="hold"/>
                                        <p:tgtEl>
                                          <p:spTgt spid="89090">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olo 1"/>
          <p:cNvSpPr>
            <a:spLocks noGrp="1"/>
          </p:cNvSpPr>
          <p:nvPr>
            <p:ph type="title"/>
          </p:nvPr>
        </p:nvSpPr>
        <p:spPr/>
        <p:txBody>
          <a:bodyPr/>
          <a:lstStyle/>
          <a:p>
            <a:pPr eaLnBrk="1" hangingPunct="1"/>
            <a:r>
              <a:rPr lang="it-IT" b="1" dirty="0" smtClean="0">
                <a:solidFill>
                  <a:srgbClr val="FF0000"/>
                </a:solidFill>
              </a:rPr>
              <a:t>The </a:t>
            </a:r>
            <a:r>
              <a:rPr lang="it-IT" b="1" dirty="0" err="1" smtClean="0">
                <a:solidFill>
                  <a:srgbClr val="FF0000"/>
                </a:solidFill>
              </a:rPr>
              <a:t>judge</a:t>
            </a:r>
            <a:r>
              <a:rPr lang="it-IT" b="1" dirty="0" smtClean="0">
                <a:solidFill>
                  <a:srgbClr val="FF0000"/>
                </a:solidFill>
              </a:rPr>
              <a:t> </a:t>
            </a:r>
            <a:r>
              <a:rPr lang="it-IT" b="1" dirty="0" err="1" smtClean="0">
                <a:solidFill>
                  <a:srgbClr val="FF0000"/>
                </a:solidFill>
              </a:rPr>
              <a:t>as</a:t>
            </a:r>
            <a:r>
              <a:rPr lang="it-IT" b="1" dirty="0" smtClean="0">
                <a:solidFill>
                  <a:srgbClr val="FF0000"/>
                </a:solidFill>
              </a:rPr>
              <a:t> last </a:t>
            </a:r>
            <a:r>
              <a:rPr lang="it-IT" b="1" dirty="0" err="1" smtClean="0">
                <a:solidFill>
                  <a:srgbClr val="FF0000"/>
                </a:solidFill>
              </a:rPr>
              <a:t>resort</a:t>
            </a:r>
            <a:endParaRPr lang="it-IT" b="1" dirty="0" smtClean="0">
              <a:solidFill>
                <a:srgbClr val="FF0000"/>
              </a:solidFill>
            </a:endParaRPr>
          </a:p>
        </p:txBody>
      </p:sp>
      <p:sp>
        <p:nvSpPr>
          <p:cNvPr id="91138" name="Segnaposto contenuto 2"/>
          <p:cNvSpPr>
            <a:spLocks noGrp="1"/>
          </p:cNvSpPr>
          <p:nvPr>
            <p:ph idx="1"/>
          </p:nvPr>
        </p:nvSpPr>
        <p:spPr/>
        <p:txBody>
          <a:bodyPr/>
          <a:lstStyle/>
          <a:p>
            <a:pPr eaLnBrk="1" hangingPunct="1"/>
            <a:r>
              <a:rPr lang="en-US" smtClean="0"/>
              <a:t>In other words, it creates a sector in which the court is the "last resort" for actual, effective protection of rights since, according to similar criteria, the state inspection bodies risk becoming part of serious violations of the law, committed to the detriment of workers and also to claims of a contributory social security nature.</a:t>
            </a:r>
            <a:endParaRPr lang="it-IT" smtClean="0"/>
          </a:p>
        </p:txBody>
      </p:sp>
      <p:sp>
        <p:nvSpPr>
          <p:cNvPr id="4" name="Segnaposto piè di pagina 3"/>
          <p:cNvSpPr>
            <a:spLocks noGrp="1"/>
          </p:cNvSpPr>
          <p:nvPr>
            <p:ph type="ftr" sz="quarter" idx="11"/>
          </p:nvPr>
        </p:nvSpPr>
        <p:spPr/>
        <p:txBody>
          <a:bodyPr/>
          <a:lstStyle/>
          <a:p>
            <a:pPr>
              <a:defRPr/>
            </a:pPr>
            <a:r>
              <a:rPr lang="it-IT"/>
              <a:t>Antonella Ciriello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1137"/>
                                        </p:tgtEl>
                                        <p:attrNameLst>
                                          <p:attrName>style.visibility</p:attrName>
                                        </p:attrNameLst>
                                      </p:cBhvr>
                                      <p:to>
                                        <p:strVal val="visible"/>
                                      </p:to>
                                    </p:set>
                                    <p:anim calcmode="lin" valueType="num">
                                      <p:cBhvr additive="base">
                                        <p:cTn id="7" dur="500" fill="hold"/>
                                        <p:tgtEl>
                                          <p:spTgt spid="91137"/>
                                        </p:tgtEl>
                                        <p:attrNameLst>
                                          <p:attrName>ppt_x</p:attrName>
                                        </p:attrNameLst>
                                      </p:cBhvr>
                                      <p:tavLst>
                                        <p:tav tm="0">
                                          <p:val>
                                            <p:strVal val="#ppt_x"/>
                                          </p:val>
                                        </p:tav>
                                        <p:tav tm="100000">
                                          <p:val>
                                            <p:strVal val="#ppt_x"/>
                                          </p:val>
                                        </p:tav>
                                      </p:tavLst>
                                    </p:anim>
                                    <p:anim calcmode="lin" valueType="num">
                                      <p:cBhvr additive="base">
                                        <p:cTn id="8" dur="500" fill="hold"/>
                                        <p:tgtEl>
                                          <p:spTgt spid="911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egnaposto contenuto 2"/>
          <p:cNvSpPr>
            <a:spLocks noGrp="1"/>
          </p:cNvSpPr>
          <p:nvPr>
            <p:ph idx="1"/>
          </p:nvPr>
        </p:nvSpPr>
        <p:spPr/>
        <p:txBody>
          <a:bodyPr/>
          <a:lstStyle/>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endParaRPr lang="it-IT" dirty="0" smtClean="0"/>
          </a:p>
          <a:p>
            <a:pPr eaLnBrk="1" hangingPunct="1"/>
            <a:r>
              <a:rPr lang="it-IT" b="1" dirty="0" smtClean="0"/>
              <a:t>antonella.ciriello@giustizia.it</a:t>
            </a:r>
            <a:endParaRPr lang="it-IT" b="1" dirty="0" smtClean="0"/>
          </a:p>
        </p:txBody>
      </p:sp>
      <p:sp>
        <p:nvSpPr>
          <p:cNvPr id="4" name="Segnaposto piè di pagina 3"/>
          <p:cNvSpPr>
            <a:spLocks noGrp="1"/>
          </p:cNvSpPr>
          <p:nvPr>
            <p:ph type="ftr" sz="quarter" idx="11"/>
          </p:nvPr>
        </p:nvSpPr>
        <p:spPr/>
        <p:txBody>
          <a:bodyPr/>
          <a:lstStyle/>
          <a:p>
            <a:pPr>
              <a:defRPr/>
            </a:pPr>
            <a:r>
              <a:rPr lang="it-IT"/>
              <a:t>Antonella Ciriello </a:t>
            </a:r>
          </a:p>
        </p:txBody>
      </p:sp>
      <p:sp>
        <p:nvSpPr>
          <p:cNvPr id="93190" name="WordArt 6"/>
          <p:cNvSpPr>
            <a:spLocks noChangeArrowheads="1" noChangeShapeType="1" noTextEdit="1"/>
          </p:cNvSpPr>
          <p:nvPr/>
        </p:nvSpPr>
        <p:spPr bwMode="auto">
          <a:xfrm>
            <a:off x="1952625" y="2789238"/>
            <a:ext cx="5238750" cy="1285875"/>
          </a:xfrm>
          <a:prstGeom prst="rect">
            <a:avLst/>
          </a:prstGeom>
        </p:spPr>
        <p:txBody>
          <a:bodyPr wrap="none" fromWordArt="1">
            <a:prstTxWarp prst="textSlantUp">
              <a:avLst>
                <a:gd name="adj" fmla="val 32056"/>
              </a:avLst>
            </a:prstTxWarp>
          </a:bodyPr>
          <a:lstStyle/>
          <a:p>
            <a:pPr algn="ctr"/>
            <a:r>
              <a:rPr lang="it-IT" sz="3600" kern="1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alpha val="79999"/>
                    </a:srgbClr>
                  </a:outerShdw>
                </a:effectLst>
                <a:latin typeface="Impact"/>
              </a:rPr>
              <a:t>Thank you for your attention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1.2945E-6 C 0.125 0.14077 0.12309 0.24387 0.17657 0.12459 C 0.18386 0.07004 0.18559 0.07166 0.17657 -0.00856 C 0.17084 -0.0601 0.16181 -0.09247 0.1467 -0.13592 C 0.12205 -0.20689 0.09757 -0.2663 0.03611 -0.27763 C 0.02622 -0.27485 0.01545 -0.27485 0.00625 -0.26907 C -0.00694 -0.26075 -0.01909 -0.21128 -0.02343 -0.19533 C -0.02587 -0.15234 -0.03246 -0.11073 -0.03628 -0.06796 C -0.03264 -0.02081 -0.03298 0.02727 -0.02552 0.07374 C -0.01979 0.10887 0.00955 0.15742 0.02761 0.18146 C 0.10556 0.28525 0.1875 0.31438 0.29358 0.32593 C 0.329 0.32062 0.36389 0.31854 0.39358 0.28895 C 0.41007 0.27254 0.41302 0.26121 0.42344 0.23809 C 0.4441 0.12598 0.40868 0.0356 0.35747 -0.05386 C 0.2882 -0.17453 0.19323 -0.28156 0.08716 -0.33981 C 0.06893 -0.34975 0.04879 -0.35298 0.02969 -0.35969 C 0.00348 -0.35599 -0.02343 -0.35715 -0.04896 -0.34836 C -0.07882 -0.33796 -0.10034 -0.28641 -0.11493 -0.25497 C -0.13298 -0.17661 -0.14149 -0.09617 -0.1 -0.0282 C -0.0934 -0.01734 -0.08732 -0.00509 -0.07882 0.003 C -0.06232 0.01872 -0.04583 0.03999 -0.02552 0.04253 C -0.00989 0.04438 0.02118 0.04831 0.02118 0.04831 C 0.05 0.0319 0.0592 0.01895 0.07865 -0.0141 C 0.07952 -0.01965 0.08733 -0.06357 0.08716 -0.06796 C 0.08594 -0.11073 0.07309 -0.1595 0.0382 -0.16713 C 0.01719 -0.1565 0.01615 -0.15904 0.01268 -0.13015 C 0.01407 -0.1142 0.01389 -0.09755 0.01702 -0.08206 C 0.01893 -0.07282 0.02344 -0.0645 0.02761 -0.05664 C 0.03629 -0.03999 0.04601 -0.02451 0.05521 -0.00856 C 0.06476 0.00809 0.10695 0.01549 0.12118 0.0171 C 0.13386 0.0141 0.17153 0.00994 0.18716 -0.00555 C 0.19497 -0.01341 0.20677 -0.03699 0.21268 -0.04808 C 0.21927 -0.08623 0.22466 -0.12321 0.21268 -0.16135 C 0.21146 -0.16482 0.19028 -0.20666 0.18716 -0.20966 C 0.18177 -0.21498 0.16806 -0.21799 0.16806 -0.21799 C 0.1099 -0.19279 0.08247 -0.10911 0.06806 -0.03676 C 0.06563 0.0067 0.06268 0.03421 0.07014 0.08229 C 0.07188 0.09316 0.07848 0.10125 0.08299 0.11049 C 0.10365 0.15303 0.12466 0.16481 0.16163 0.17013 C 0.17587 0.16481 0.19132 0.16089 0.20417 0.15025 C 0.21198 0.14378 0.23056 0.11789 0.23611 0.11049 C 0.24844 0.07443 0.2592 0.04762 0.26598 0.00855 C 0.26302 -0.04392 0.26337 -0.15049 0.21059 -0.16991 C 0.20295 -0.17268 0.19497 -0.17175 0.18716 -0.17268 C 0.17518 -0.16991 0.1625 -0.17037 0.15104 -0.16436 C 0.11563 -0.14586 0.09861 -0.08807 0.08716 -0.04531 C 0.08195 0.00832 0.07882 0.02288 0.08507 0.08784 C 0.09028 0.14216 0.12934 0.18608 0.16598 0.20411 C 0.17604 0.2092 0.18716 0.20966 0.19775 0.21243 C 0.21962 0.20966 0.24236 0.21174 0.26372 0.20411 C 0.29514 0.19302 0.31806 0.14609 0.33403 0.11327 C 0.34132 0.08206 0.35035 0.05039 0.35087 0.0171 C 0.35295 -0.07929 0.3132 -0.18655 0.25295 -0.24064 C 0.2283 -0.26283 0.21476 -0.26491 0.18716 -0.27485 C 0.16372 -0.273 0.13993 -0.27601 0.11702 -0.26907 C 0.10434 -0.26537 0.09393 -0.25312 0.08299 -0.24365 C 0.05035 -0.21521 0.03629 -0.18239 0.02118 -0.13592 C 0.01285 -0.08045 0.00955 -0.07883 0.0191 -0.00856 C 0.0316 0.08414 0.10973 0.12621 0.17014 0.13892 C 0.18785 0.13615 0.20608 0.13592 0.22344 0.13037 C 0.25816 0.11951 0.26754 0.06403 0.27448 0.02566 C 0.27934 -0.06704 0.26025 -0.15765 0.18716 -0.18701 C 0.17223 -0.18424 0.15695 -0.18424 0.14254 -0.17846 C 0.13525 -0.17545 0.12969 -0.16736 0.12344 -0.16135 C 0.10104 -0.13985 0.09184 -0.11974 0.07865 -0.08784 C 0.07587 -0.06866 0.06893 -0.05063 0.06806 -0.03121 C 0.06545 0.02242 0.07622 0.08853 0.1191 0.10772 C 0.15087 0.10263 0.14861 0.09454 0.16806 0.05663 C 0.19202 0.0104 0.1967 -0.05086 0.20625 -0.10472 C 0.20573 -0.11581 0.21841 -0.25543 0.17657 -0.26907 C 0.12344 -0.24087 0.08507 -0.16667 0.07223 -0.09339 C 0.06719 -0.06427 0.05955 -0.00555 0.05955 -0.00555 C 0.06077 0.04138 0.05608 0.09755 0.08299 0.13615 C 0.09219 0.14933 0.10295 0.15141 0.11476 0.1558 C 0.1283 0.1521 0.14306 0.15303 0.15521 0.14447 C 0.1691 0.13476 0.21754 0.08252 0.22969 0.05663 C 0.24445 0.02519 0.26806 -0.04254 0.26806 -0.04254 C 0.27587 -0.09524 0.28577 -0.1417 0.27865 -0.19533 C 0.27413 -0.23001 0.26719 -0.26907 0.24045 -0.28317 C 0.23403 -0.28225 0.22726 -0.28317 0.22118 -0.2804 C 0.21632 -0.27832 0.2125 -0.27323 0.20851 -0.26907 C 0.17952 -0.24018 0.16858 -0.19556 0.16163 -0.15003 C 0.16337 -0.10819 0.15816 0.02543 0.21059 0.04253 C 0.21545 0.04068 0.22066 0.03976 0.22552 0.03698 C 0.23889 0.02889 0.24358 0.00162 0.24879 -0.0141 C 0.25035 -0.03398 0.25504 -0.0534 0.25504 -0.07351 C 0.25504 -0.08414 0.25243 -0.09432 0.25087 -0.10472 C 0.24913 -0.13616 0.24618 -0.181 0.2191 -0.18979 C 0.21476 -0.18886 0.2099 -0.19002 0.20625 -0.18701 C 0.20226 -0.18377 0.20087 -0.1773 0.19775 -0.17268 C 0.19445 -0.16782 0.19063 -0.1632 0.18716 -0.15858 C 0.18282 -0.14494 0.17535 -0.13315 0.17223 -0.11882 C 0.16806 -0.09963 0.16858 -0.07906 0.16598 -0.05941 C 0.16736 -0.02335 0.16354 0.04138 0.19775 0.05663 C 0.20191 0.04068 0.20452 0.0245 0.20851 0.00855 C 0.20712 -0.01988 0.20591 -0.04808 0.20417 -0.07652 C 0.20348 -0.08831 0.20243 -0.11027 0.19358 -0.11604 " pathEditMode="relative" ptsTypes="ffffffffffffffffffffffffffffffffffffffffffffffffffffffffffffffffffffffffffffffffffffffffffffffffA">
                                      <p:cBhvr>
                                        <p:cTn id="6" dur="2000" fill="hold"/>
                                        <p:tgtEl>
                                          <p:spTgt spid="9319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0"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3101</TotalTime>
  <Words>1850</Words>
  <Application>Microsoft Office PowerPoint</Application>
  <PresentationFormat>Presentazione su schermo (4:3)</PresentationFormat>
  <Paragraphs>227</Paragraphs>
  <Slides>34</Slides>
  <Notes>34</Notes>
  <HiddenSlides>0</HiddenSlides>
  <MMClips>0</MMClips>
  <ScaleCrop>false</ScaleCrop>
  <HeadingPairs>
    <vt:vector size="4" baseType="variant">
      <vt:variant>
        <vt:lpstr>Tema</vt:lpstr>
      </vt:variant>
      <vt:variant>
        <vt:i4>2</vt:i4>
      </vt:variant>
      <vt:variant>
        <vt:lpstr>Titoli diapositive</vt:lpstr>
      </vt:variant>
      <vt:variant>
        <vt:i4>34</vt:i4>
      </vt:variant>
    </vt:vector>
  </HeadingPairs>
  <TitlesOfParts>
    <vt:vector size="36" baseType="lpstr">
      <vt:lpstr>Tema di Office</vt:lpstr>
      <vt:lpstr>Personalizza struttura</vt:lpstr>
      <vt:lpstr>Strengthening cooperation between labour inspection systems and the judiciary the judiciary point of view  </vt:lpstr>
      <vt:lpstr>The purpose of this presentation</vt:lpstr>
      <vt:lpstr>Cooperation between law system and worker’s rights</vt:lpstr>
      <vt:lpstr>THE RECENT NEW LAW</vt:lpstr>
      <vt:lpstr>Inspection measures</vt:lpstr>
      <vt:lpstr>La diffida accertativa</vt:lpstr>
      <vt:lpstr>Art 33 the FIRST ENTRY INSPECTOR REPORT (FEIR)</vt:lpstr>
      <vt:lpstr>the FIRST ENTRY INSPECTOR REPORT</vt:lpstr>
      <vt:lpstr>The first entry inspector report  FEIR</vt:lpstr>
      <vt:lpstr>An important point </vt:lpstr>
      <vt:lpstr>Critical point</vt:lpstr>
      <vt:lpstr>the complaint of forgery</vt:lpstr>
      <vt:lpstr>What happens</vt:lpstr>
      <vt:lpstr>Prevalent court decisions</vt:lpstr>
      <vt:lpstr>In this perspective</vt:lpstr>
      <vt:lpstr>To solve this delicate issue</vt:lpstr>
      <vt:lpstr>The next delicate issue: the certification paradox</vt:lpstr>
      <vt:lpstr>Certification of labour contract</vt:lpstr>
      <vt:lpstr>The importance of certification</vt:lpstr>
      <vt:lpstr>Indisponibilità del tipo</vt:lpstr>
      <vt:lpstr>two fundamental judicial decisions</vt:lpstr>
      <vt:lpstr>Supreme Court</vt:lpstr>
      <vt:lpstr>This procedure</vt:lpstr>
      <vt:lpstr>The issue:</vt:lpstr>
      <vt:lpstr>THE INSPECTION POWER…</vt:lpstr>
      <vt:lpstr>Effect toward the inspectors</vt:lpstr>
      <vt:lpstr>A focus on noncertified contracts</vt:lpstr>
      <vt:lpstr>WHERE IS THE PROBLEM?</vt:lpstr>
      <vt:lpstr>problems</vt:lpstr>
      <vt:lpstr>PROBLEMS</vt:lpstr>
      <vt:lpstr>A CONTRADICTORY LAW</vt:lpstr>
      <vt:lpstr>Experts  are divided</vt:lpstr>
      <vt:lpstr>The judge as last resort</vt:lpstr>
      <vt:lpstr>Diapositiva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Strengthening cooperation between labour inspection systems and the judiciary Workshop</dc:title>
  <dc:creator>utente</dc:creator>
  <cp:lastModifiedBy>utente</cp:lastModifiedBy>
  <cp:revision>506</cp:revision>
  <dcterms:created xsi:type="dcterms:W3CDTF">2011-09-23T08:53:39Z</dcterms:created>
  <dcterms:modified xsi:type="dcterms:W3CDTF">2011-09-29T14:25:52Z</dcterms:modified>
</cp:coreProperties>
</file>