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B41D6-E941-4AF1-84DC-3EBCF7C9DF0E}" type="datetimeFigureOut">
              <a:rPr lang="pt-BR" smtClean="0"/>
              <a:pPr/>
              <a:t>28/09/2011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0BFEB-9DF1-43BB-919C-AB70B5349B1C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eliobentes@hotmail.com" TargetMode="External"/><Relationship Id="rId2" Type="http://schemas.openxmlformats.org/officeDocument/2006/relationships/hyperlink" Target="mailto:lbc@tst.jus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Justice in </a:t>
            </a:r>
            <a:r>
              <a:rPr lang="pt-BR" dirty="0" err="1" smtClean="0"/>
              <a:t>Brazil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err="1" smtClean="0"/>
              <a:t>Venice</a:t>
            </a:r>
            <a:r>
              <a:rPr lang="pt-BR" dirty="0" smtClean="0"/>
              <a:t>, 29-30 </a:t>
            </a:r>
            <a:r>
              <a:rPr lang="pt-BR" dirty="0" err="1" smtClean="0"/>
              <a:t>September</a:t>
            </a:r>
            <a:r>
              <a:rPr lang="pt-BR" dirty="0" smtClean="0"/>
              <a:t> 2011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CHALLENGES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err="1" smtClean="0"/>
              <a:t>Lack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reliable</a:t>
            </a:r>
            <a:r>
              <a:rPr lang="pt-BR" dirty="0" smtClean="0"/>
              <a:t> data (</a:t>
            </a:r>
            <a:r>
              <a:rPr lang="pt-BR" dirty="0" err="1" smtClean="0"/>
              <a:t>last</a:t>
            </a:r>
            <a:r>
              <a:rPr lang="pt-BR" dirty="0" smtClean="0"/>
              <a:t> figures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health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safety</a:t>
            </a:r>
            <a:r>
              <a:rPr lang="pt-BR" dirty="0" smtClean="0"/>
              <a:t> date </a:t>
            </a:r>
            <a:r>
              <a:rPr lang="pt-BR" dirty="0" err="1" smtClean="0"/>
              <a:t>back</a:t>
            </a:r>
            <a:r>
              <a:rPr lang="pt-BR" dirty="0" smtClean="0"/>
              <a:t> to 2009). </a:t>
            </a:r>
            <a:r>
              <a:rPr lang="pt-BR" dirty="0" err="1" smtClean="0"/>
              <a:t>Consolidated</a:t>
            </a:r>
            <a:r>
              <a:rPr lang="pt-BR" dirty="0" smtClean="0"/>
              <a:t> data for 2010 is </a:t>
            </a:r>
            <a:r>
              <a:rPr lang="pt-BR" dirty="0" err="1" smtClean="0"/>
              <a:t>expected</a:t>
            </a:r>
            <a:r>
              <a:rPr lang="pt-BR" dirty="0" smtClean="0"/>
              <a:t> </a:t>
            </a:r>
            <a:r>
              <a:rPr lang="pt-BR" dirty="0" err="1" smtClean="0"/>
              <a:t>this</a:t>
            </a:r>
            <a:r>
              <a:rPr lang="pt-BR" dirty="0" smtClean="0"/>
              <a:t> </a:t>
            </a:r>
            <a:r>
              <a:rPr lang="pt-BR" dirty="0" err="1" smtClean="0"/>
              <a:t>year</a:t>
            </a:r>
            <a:r>
              <a:rPr lang="pt-BR" dirty="0" smtClean="0"/>
              <a:t>;</a:t>
            </a:r>
          </a:p>
          <a:p>
            <a:r>
              <a:rPr lang="pt-BR" dirty="0" err="1" smtClean="0"/>
              <a:t>Lack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understanding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Judges</a:t>
            </a:r>
            <a:r>
              <a:rPr lang="pt-BR" dirty="0" smtClean="0"/>
              <a:t>, </a:t>
            </a:r>
            <a:r>
              <a:rPr lang="pt-BR" dirty="0" err="1" smtClean="0"/>
              <a:t>Prosecutors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Inspectors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each</a:t>
            </a:r>
            <a:r>
              <a:rPr lang="pt-BR" dirty="0" smtClean="0"/>
              <a:t> </a:t>
            </a:r>
            <a:r>
              <a:rPr lang="pt-BR" dirty="0" err="1" smtClean="0"/>
              <a:t>other´</a:t>
            </a:r>
            <a:r>
              <a:rPr lang="pt-BR" dirty="0" smtClean="0"/>
              <a:t>s role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benefits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cooperation</a:t>
            </a:r>
            <a:r>
              <a:rPr lang="pt-BR" dirty="0" smtClean="0"/>
              <a:t> (</a:t>
            </a:r>
            <a:r>
              <a:rPr lang="pt-BR" dirty="0" err="1" smtClean="0"/>
              <a:t>proposed</a:t>
            </a:r>
            <a:r>
              <a:rPr lang="pt-BR" dirty="0" smtClean="0"/>
              <a:t> </a:t>
            </a:r>
            <a:r>
              <a:rPr lang="pt-BR" dirty="0" err="1" smtClean="0"/>
              <a:t>action</a:t>
            </a:r>
            <a:r>
              <a:rPr lang="pt-BR" dirty="0" smtClean="0"/>
              <a:t>: use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Judges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Prosecutors</a:t>
            </a:r>
            <a:r>
              <a:rPr lang="pt-BR" dirty="0" smtClean="0"/>
              <a:t> </a:t>
            </a:r>
            <a:r>
              <a:rPr lang="pt-BR" dirty="0" err="1" smtClean="0"/>
              <a:t>Schools</a:t>
            </a:r>
            <a:r>
              <a:rPr lang="pt-BR" dirty="0" smtClean="0"/>
              <a:t>);</a:t>
            </a:r>
          </a:p>
          <a:p>
            <a:r>
              <a:rPr lang="pt-BR" dirty="0" err="1" smtClean="0"/>
              <a:t>Need</a:t>
            </a:r>
            <a:r>
              <a:rPr lang="pt-BR" dirty="0" smtClean="0"/>
              <a:t> for </a:t>
            </a:r>
            <a:r>
              <a:rPr lang="pt-BR" dirty="0" err="1" smtClean="0"/>
              <a:t>increased</a:t>
            </a:r>
            <a:r>
              <a:rPr lang="pt-BR" dirty="0" smtClean="0"/>
              <a:t> </a:t>
            </a:r>
            <a:r>
              <a:rPr lang="pt-BR" dirty="0" err="1" smtClean="0"/>
              <a:t>responsiveness</a:t>
            </a:r>
            <a:r>
              <a:rPr lang="pt-BR" dirty="0" smtClean="0"/>
              <a:t> to </a:t>
            </a:r>
            <a:r>
              <a:rPr lang="pt-BR" dirty="0" err="1" smtClean="0"/>
              <a:t>acts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violence</a:t>
            </a:r>
            <a:r>
              <a:rPr lang="pt-BR" dirty="0" smtClean="0"/>
              <a:t> </a:t>
            </a:r>
            <a:r>
              <a:rPr lang="pt-BR" dirty="0" err="1" smtClean="0"/>
              <a:t>against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Inspectors</a:t>
            </a:r>
            <a:r>
              <a:rPr lang="pt-BR" dirty="0" smtClean="0"/>
              <a:t> - </a:t>
            </a:r>
            <a:r>
              <a:rPr lang="pt-BR" dirty="0" err="1" smtClean="0"/>
              <a:t>Unaí</a:t>
            </a:r>
            <a:r>
              <a:rPr lang="pt-BR" dirty="0" smtClean="0"/>
              <a:t> case (</a:t>
            </a:r>
            <a:r>
              <a:rPr lang="pt-BR" dirty="0" err="1" smtClean="0"/>
              <a:t>action</a:t>
            </a:r>
            <a:r>
              <a:rPr lang="pt-BR" dirty="0" smtClean="0"/>
              <a:t> </a:t>
            </a:r>
            <a:r>
              <a:rPr lang="pt-BR" dirty="0" err="1" smtClean="0"/>
              <a:t>has</a:t>
            </a:r>
            <a:r>
              <a:rPr lang="pt-BR" dirty="0" smtClean="0"/>
              <a:t> </a:t>
            </a:r>
            <a:r>
              <a:rPr lang="pt-BR" dirty="0" err="1" smtClean="0"/>
              <a:t>been</a:t>
            </a:r>
            <a:r>
              <a:rPr lang="pt-BR" dirty="0" smtClean="0"/>
              <a:t> </a:t>
            </a:r>
            <a:r>
              <a:rPr lang="pt-BR" dirty="0" err="1" smtClean="0"/>
              <a:t>taken</a:t>
            </a:r>
            <a:r>
              <a:rPr lang="pt-BR" dirty="0" smtClean="0"/>
              <a:t> </a:t>
            </a:r>
            <a:r>
              <a:rPr lang="pt-BR" dirty="0" err="1" smtClean="0"/>
              <a:t>by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Supreme</a:t>
            </a:r>
            <a:r>
              <a:rPr lang="pt-BR" dirty="0" smtClean="0"/>
              <a:t> </a:t>
            </a:r>
            <a:r>
              <a:rPr lang="pt-BR" dirty="0" err="1" smtClean="0"/>
              <a:t>Court</a:t>
            </a:r>
            <a:r>
              <a:rPr lang="pt-BR" dirty="0" smtClean="0"/>
              <a:t> </a:t>
            </a:r>
            <a:r>
              <a:rPr lang="pt-BR" dirty="0" err="1" smtClean="0"/>
              <a:t>Chief</a:t>
            </a:r>
            <a:r>
              <a:rPr lang="pt-BR" dirty="0" smtClean="0"/>
              <a:t> Justice,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behalf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Council</a:t>
            </a:r>
            <a:r>
              <a:rPr lang="pt-BR" dirty="0" smtClean="0"/>
              <a:t> for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Judiciary</a:t>
            </a:r>
            <a:r>
              <a:rPr lang="pt-BR" dirty="0" smtClean="0"/>
              <a:t>) .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THANK YOU!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b="1" dirty="0" err="1" smtClean="0"/>
              <a:t>Lelio</a:t>
            </a:r>
            <a:r>
              <a:rPr lang="pt-BR" b="1" dirty="0" smtClean="0"/>
              <a:t> Bentes Corrêa</a:t>
            </a:r>
          </a:p>
          <a:p>
            <a:pPr>
              <a:buNone/>
            </a:pPr>
            <a:r>
              <a:rPr lang="pt-BR" dirty="0" smtClean="0">
                <a:hlinkClick r:id="rId2"/>
              </a:rPr>
              <a:t>lbc@tst.jus.br</a:t>
            </a:r>
            <a:endParaRPr lang="pt-BR" dirty="0" smtClean="0"/>
          </a:p>
          <a:p>
            <a:pPr>
              <a:buNone/>
            </a:pPr>
            <a:r>
              <a:rPr lang="pt-BR" dirty="0" smtClean="0">
                <a:hlinkClick r:id="rId3"/>
              </a:rPr>
              <a:t>leliobentes@hotmail.com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SAFS Quadra 08 Lote 01, Bloco B, 2nd </a:t>
            </a:r>
            <a:r>
              <a:rPr lang="pt-BR" dirty="0" err="1" smtClean="0"/>
              <a:t>floor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Brasília – DF      CEP.: 70.070-600</a:t>
            </a:r>
          </a:p>
          <a:p>
            <a:pPr>
              <a:buNone/>
            </a:pPr>
            <a:r>
              <a:rPr lang="pt-BR" dirty="0" err="1" smtClean="0"/>
              <a:t>Brazil</a:t>
            </a:r>
            <a:endParaRPr lang="pt-BR" dirty="0" smtClean="0"/>
          </a:p>
          <a:p>
            <a:pPr>
              <a:buNone/>
            </a:pPr>
            <a:r>
              <a:rPr lang="pt-BR" dirty="0" err="1" smtClean="0"/>
              <a:t>Phones</a:t>
            </a:r>
            <a:r>
              <a:rPr lang="pt-BR" dirty="0" smtClean="0"/>
              <a:t>: +55 </a:t>
            </a:r>
            <a:r>
              <a:rPr lang="pt-BR" dirty="0" smtClean="0"/>
              <a:t>61 3043 </a:t>
            </a:r>
            <a:r>
              <a:rPr lang="pt-BR" smtClean="0"/>
              <a:t>4209   </a:t>
            </a:r>
            <a:r>
              <a:rPr lang="pt-BR" smtClean="0"/>
              <a:t>  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	</a:t>
            </a:r>
            <a:r>
              <a:rPr lang="pt-BR" dirty="0" smtClean="0"/>
              <a:t>	              </a:t>
            </a:r>
            <a:r>
              <a:rPr lang="pt-BR" dirty="0" smtClean="0"/>
              <a:t>3043 </a:t>
            </a:r>
            <a:r>
              <a:rPr lang="pt-BR" dirty="0" smtClean="0"/>
              <a:t>4214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International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Conference</a:t>
            </a:r>
            <a:r>
              <a:rPr lang="pt-BR" dirty="0" smtClean="0"/>
              <a:t> 2011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Item for </a:t>
            </a:r>
            <a:r>
              <a:rPr lang="pt-BR" dirty="0" err="1" smtClean="0"/>
              <a:t>the</a:t>
            </a:r>
            <a:r>
              <a:rPr lang="pt-BR" dirty="0" smtClean="0"/>
              <a:t> General </a:t>
            </a:r>
            <a:r>
              <a:rPr lang="pt-BR" dirty="0" err="1" smtClean="0"/>
              <a:t>Discussion</a:t>
            </a:r>
            <a:r>
              <a:rPr lang="pt-BR" dirty="0"/>
              <a:t>.</a:t>
            </a:r>
            <a:endParaRPr lang="pt-BR" dirty="0" smtClean="0"/>
          </a:p>
          <a:p>
            <a:r>
              <a:rPr lang="pt-BR" dirty="0" err="1" smtClean="0"/>
              <a:t>Committee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Experts</a:t>
            </a:r>
            <a:r>
              <a:rPr lang="pt-BR" dirty="0" smtClean="0"/>
              <a:t> </a:t>
            </a:r>
            <a:r>
              <a:rPr lang="pt-BR" dirty="0" err="1" smtClean="0"/>
              <a:t>contribution</a:t>
            </a:r>
            <a:r>
              <a:rPr lang="pt-BR" dirty="0" smtClean="0"/>
              <a:t>: General </a:t>
            </a:r>
            <a:r>
              <a:rPr lang="pt-BR" dirty="0" err="1" smtClean="0"/>
              <a:t>Observation</a:t>
            </a:r>
            <a:r>
              <a:rPr lang="pt-BR" dirty="0" smtClean="0"/>
              <a:t>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Convention</a:t>
            </a:r>
            <a:r>
              <a:rPr lang="pt-BR" dirty="0" smtClean="0"/>
              <a:t> 81</a:t>
            </a:r>
          </a:p>
          <a:p>
            <a:pPr lvl="1"/>
            <a:r>
              <a:rPr lang="pt-BR" dirty="0" err="1" smtClean="0"/>
              <a:t>Improved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standardized</a:t>
            </a:r>
            <a:r>
              <a:rPr lang="pt-BR" dirty="0" smtClean="0"/>
              <a:t> data </a:t>
            </a:r>
            <a:r>
              <a:rPr lang="pt-BR" dirty="0" err="1" smtClean="0"/>
              <a:t>collection</a:t>
            </a:r>
            <a:r>
              <a:rPr lang="pt-BR" dirty="0"/>
              <a:t>;</a:t>
            </a:r>
            <a:r>
              <a:rPr lang="pt-BR" dirty="0" smtClean="0"/>
              <a:t> </a:t>
            </a:r>
          </a:p>
          <a:p>
            <a:pPr lvl="1"/>
            <a:r>
              <a:rPr lang="pt-BR" dirty="0" err="1" smtClean="0"/>
              <a:t>Importance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Annual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Inspectorate</a:t>
            </a:r>
            <a:r>
              <a:rPr lang="pt-BR" dirty="0" smtClean="0"/>
              <a:t> </a:t>
            </a:r>
            <a:r>
              <a:rPr lang="pt-BR" dirty="0" err="1" smtClean="0"/>
              <a:t>Reports</a:t>
            </a:r>
            <a:r>
              <a:rPr lang="pt-BR" dirty="0" smtClean="0"/>
              <a:t>;</a:t>
            </a:r>
          </a:p>
          <a:p>
            <a:pPr lvl="1"/>
            <a:r>
              <a:rPr lang="pt-BR" dirty="0"/>
              <a:t> </a:t>
            </a:r>
            <a:r>
              <a:rPr lang="pt-BR" dirty="0" err="1" smtClean="0"/>
              <a:t>Increased</a:t>
            </a:r>
            <a:r>
              <a:rPr lang="pt-BR" dirty="0" smtClean="0"/>
              <a:t> </a:t>
            </a:r>
            <a:r>
              <a:rPr lang="pt-BR" dirty="0" err="1" smtClean="0"/>
              <a:t>interplay</a:t>
            </a:r>
            <a:r>
              <a:rPr lang="pt-BR" dirty="0" smtClean="0"/>
              <a:t> </a:t>
            </a:r>
            <a:r>
              <a:rPr lang="pt-BR" dirty="0" err="1" smtClean="0"/>
              <a:t>with</a:t>
            </a:r>
            <a:r>
              <a:rPr lang="pt-BR" dirty="0" smtClean="0"/>
              <a:t> </a:t>
            </a:r>
            <a:r>
              <a:rPr lang="pt-BR" dirty="0" err="1" smtClean="0"/>
              <a:t>relevant</a:t>
            </a:r>
            <a:r>
              <a:rPr lang="pt-BR" dirty="0" smtClean="0"/>
              <a:t>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institutions</a:t>
            </a:r>
            <a:r>
              <a:rPr lang="pt-BR" dirty="0" smtClean="0"/>
              <a:t>.  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Institutional</a:t>
            </a:r>
            <a:r>
              <a:rPr lang="pt-BR" dirty="0" smtClean="0"/>
              <a:t> Framework in </a:t>
            </a:r>
            <a:r>
              <a:rPr lang="pt-BR" dirty="0" err="1" smtClean="0"/>
              <a:t>Brazil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Internal</a:t>
            </a:r>
            <a:r>
              <a:rPr lang="pt-BR" dirty="0" smtClean="0"/>
              <a:t> (</a:t>
            </a:r>
            <a:r>
              <a:rPr lang="pt-BR" dirty="0" err="1" smtClean="0"/>
              <a:t>within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Executive</a:t>
            </a:r>
            <a:r>
              <a:rPr lang="pt-BR" dirty="0" smtClean="0"/>
              <a:t> Power) </a:t>
            </a:r>
            <a:r>
              <a:rPr lang="pt-BR" dirty="0" err="1" smtClean="0"/>
              <a:t>exchanges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cooperation</a:t>
            </a:r>
            <a:r>
              <a:rPr lang="pt-BR" dirty="0" smtClean="0"/>
              <a:t>: </a:t>
            </a:r>
            <a:r>
              <a:rPr lang="pt-BR" dirty="0" err="1" smtClean="0"/>
              <a:t>Ministry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Social </a:t>
            </a:r>
            <a:r>
              <a:rPr lang="pt-BR" dirty="0" err="1" smtClean="0"/>
              <a:t>Security</a:t>
            </a:r>
            <a:r>
              <a:rPr lang="pt-BR" dirty="0" smtClean="0"/>
              <a:t>; </a:t>
            </a:r>
            <a:r>
              <a:rPr lang="pt-BR" dirty="0" err="1" smtClean="0"/>
              <a:t>Ministry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Health</a:t>
            </a:r>
            <a:r>
              <a:rPr lang="pt-BR" dirty="0" smtClean="0"/>
              <a:t>; Social </a:t>
            </a:r>
            <a:r>
              <a:rPr lang="pt-BR" dirty="0" err="1" smtClean="0"/>
              <a:t>Security</a:t>
            </a:r>
            <a:r>
              <a:rPr lang="pt-BR" dirty="0" smtClean="0"/>
              <a:t> </a:t>
            </a:r>
            <a:r>
              <a:rPr lang="pt-BR" dirty="0" err="1" smtClean="0"/>
              <a:t>Services</a:t>
            </a:r>
            <a:r>
              <a:rPr lang="pt-BR" dirty="0" smtClean="0"/>
              <a:t>;</a:t>
            </a:r>
          </a:p>
          <a:p>
            <a:r>
              <a:rPr lang="pt-BR" dirty="0" err="1" smtClean="0"/>
              <a:t>External</a:t>
            </a:r>
            <a:r>
              <a:rPr lang="pt-BR" dirty="0" smtClean="0"/>
              <a:t> </a:t>
            </a:r>
            <a:r>
              <a:rPr lang="pt-BR" dirty="0" err="1" smtClean="0"/>
              <a:t>exchanges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cooperation</a:t>
            </a:r>
            <a:r>
              <a:rPr lang="pt-BR" dirty="0" smtClean="0"/>
              <a:t>: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Attorney</a:t>
            </a:r>
            <a:r>
              <a:rPr lang="pt-BR" dirty="0" smtClean="0"/>
              <a:t> </a:t>
            </a:r>
            <a:r>
              <a:rPr lang="pt-BR" dirty="0" err="1" smtClean="0"/>
              <a:t>General´</a:t>
            </a:r>
            <a:r>
              <a:rPr lang="pt-BR" dirty="0" smtClean="0"/>
              <a:t>s Office; </a:t>
            </a:r>
            <a:r>
              <a:rPr lang="pt-BR" dirty="0" err="1" smtClean="0"/>
              <a:t>Labour</a:t>
            </a:r>
            <a:r>
              <a:rPr lang="pt-BR" dirty="0" smtClean="0"/>
              <a:t> Justice; ILO.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Brief</a:t>
            </a:r>
            <a:r>
              <a:rPr lang="pt-BR" dirty="0" smtClean="0"/>
              <a:t> </a:t>
            </a:r>
            <a:r>
              <a:rPr lang="pt-BR" dirty="0" err="1" smtClean="0"/>
              <a:t>Description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Prosecution</a:t>
            </a:r>
            <a:r>
              <a:rPr lang="pt-BR" dirty="0" smtClean="0"/>
              <a:t> </a:t>
            </a:r>
            <a:r>
              <a:rPr lang="pt-BR" dirty="0" err="1" smtClean="0"/>
              <a:t>Services</a:t>
            </a:r>
            <a:r>
              <a:rPr lang="pt-BR" dirty="0" smtClean="0"/>
              <a:t> in </a:t>
            </a:r>
            <a:r>
              <a:rPr lang="pt-BR" dirty="0" err="1" smtClean="0"/>
              <a:t>Brazil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 </a:t>
            </a:r>
            <a:r>
              <a:rPr lang="pt-BR" dirty="0" err="1" smtClean="0"/>
              <a:t>Attorney</a:t>
            </a:r>
            <a:r>
              <a:rPr lang="pt-BR" dirty="0" smtClean="0"/>
              <a:t> General, 24 </a:t>
            </a:r>
            <a:r>
              <a:rPr lang="pt-BR" dirty="0" err="1" smtClean="0"/>
              <a:t>Under-Attorney</a:t>
            </a:r>
            <a:r>
              <a:rPr lang="pt-BR" dirty="0" smtClean="0"/>
              <a:t> General </a:t>
            </a:r>
            <a:r>
              <a:rPr lang="pt-BR" dirty="0" err="1" smtClean="0"/>
              <a:t>and</a:t>
            </a:r>
            <a:r>
              <a:rPr lang="pt-BR" dirty="0" smtClean="0"/>
              <a:t> 24 Regional </a:t>
            </a:r>
            <a:r>
              <a:rPr lang="pt-BR" dirty="0" err="1" smtClean="0"/>
              <a:t>Chief</a:t>
            </a:r>
            <a:r>
              <a:rPr lang="pt-BR" dirty="0" smtClean="0"/>
              <a:t> </a:t>
            </a:r>
            <a:r>
              <a:rPr lang="pt-BR" dirty="0" err="1" smtClean="0"/>
              <a:t>Attorneys</a:t>
            </a:r>
            <a:r>
              <a:rPr lang="pt-BR" dirty="0" smtClean="0"/>
              <a:t> (</a:t>
            </a:r>
            <a:r>
              <a:rPr lang="pt-BR" dirty="0" err="1" smtClean="0"/>
              <a:t>plus</a:t>
            </a:r>
            <a:r>
              <a:rPr lang="pt-BR" dirty="0" smtClean="0"/>
              <a:t> </a:t>
            </a:r>
            <a:r>
              <a:rPr lang="pt-BR" dirty="0" err="1" smtClean="0"/>
              <a:t>around</a:t>
            </a:r>
            <a:r>
              <a:rPr lang="pt-BR" dirty="0" smtClean="0"/>
              <a:t> 600 </a:t>
            </a:r>
            <a:r>
              <a:rPr lang="pt-BR" dirty="0" err="1" smtClean="0"/>
              <a:t>Attorneys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whole</a:t>
            </a:r>
            <a:r>
              <a:rPr lang="pt-BR" dirty="0" smtClean="0"/>
              <a:t> country);</a:t>
            </a:r>
          </a:p>
          <a:p>
            <a:r>
              <a:rPr lang="pt-BR" dirty="0" smtClean="0"/>
              <a:t>6 </a:t>
            </a:r>
            <a:r>
              <a:rPr lang="pt-BR" dirty="0" err="1" smtClean="0"/>
              <a:t>specialized</a:t>
            </a:r>
            <a:r>
              <a:rPr lang="pt-BR" dirty="0" smtClean="0"/>
              <a:t> </a:t>
            </a:r>
            <a:r>
              <a:rPr lang="pt-BR" dirty="0" err="1" smtClean="0"/>
              <a:t>Coordinations</a:t>
            </a:r>
            <a:r>
              <a:rPr lang="pt-BR" dirty="0" smtClean="0"/>
              <a:t>:</a:t>
            </a:r>
          </a:p>
          <a:p>
            <a:pPr lvl="1"/>
            <a:r>
              <a:rPr lang="pt-BR" dirty="0" err="1" smtClean="0"/>
              <a:t>Forced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;</a:t>
            </a:r>
          </a:p>
          <a:p>
            <a:pPr lvl="1"/>
            <a:r>
              <a:rPr lang="pt-BR" dirty="0" err="1" smtClean="0"/>
              <a:t>Child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;</a:t>
            </a:r>
          </a:p>
          <a:p>
            <a:pPr lvl="1"/>
            <a:r>
              <a:rPr lang="pt-BR" dirty="0" err="1" smtClean="0"/>
              <a:t>Equality</a:t>
            </a:r>
            <a:r>
              <a:rPr lang="pt-BR" dirty="0" smtClean="0"/>
              <a:t> (</a:t>
            </a:r>
            <a:r>
              <a:rPr lang="pt-BR" dirty="0" err="1" smtClean="0"/>
              <a:t>combat</a:t>
            </a:r>
            <a:r>
              <a:rPr lang="pt-BR" dirty="0" smtClean="0"/>
              <a:t> to </a:t>
            </a:r>
            <a:r>
              <a:rPr lang="pt-BR" dirty="0" err="1" smtClean="0"/>
              <a:t>discrimination</a:t>
            </a:r>
            <a:r>
              <a:rPr lang="pt-BR" dirty="0" smtClean="0"/>
              <a:t>);</a:t>
            </a:r>
          </a:p>
          <a:p>
            <a:pPr lvl="1"/>
            <a:r>
              <a:rPr lang="pt-BR" dirty="0" err="1" smtClean="0"/>
              <a:t>Freedom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Association</a:t>
            </a:r>
            <a:endParaRPr lang="pt-BR" dirty="0" smtClean="0"/>
          </a:p>
          <a:p>
            <a:pPr lvl="1"/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Brief</a:t>
            </a:r>
            <a:r>
              <a:rPr lang="pt-BR" dirty="0" smtClean="0"/>
              <a:t> </a:t>
            </a:r>
            <a:r>
              <a:rPr lang="pt-BR" dirty="0" err="1" smtClean="0"/>
              <a:t>Description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Prosecution</a:t>
            </a:r>
            <a:r>
              <a:rPr lang="pt-BR" dirty="0" smtClean="0"/>
              <a:t> </a:t>
            </a:r>
            <a:r>
              <a:rPr lang="pt-BR" dirty="0" err="1" smtClean="0"/>
              <a:t>Services</a:t>
            </a:r>
            <a:r>
              <a:rPr lang="pt-BR" dirty="0" smtClean="0"/>
              <a:t> in </a:t>
            </a:r>
            <a:r>
              <a:rPr lang="pt-BR" dirty="0" err="1" smtClean="0"/>
              <a:t>Brazil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dirty="0" smtClean="0"/>
              <a:t> </a:t>
            </a:r>
            <a:r>
              <a:rPr lang="pt-BR" dirty="0" err="1" smtClean="0"/>
              <a:t>Persons</a:t>
            </a:r>
            <a:r>
              <a:rPr lang="pt-BR" dirty="0" smtClean="0"/>
              <a:t> </a:t>
            </a:r>
            <a:r>
              <a:rPr lang="pt-BR" dirty="0" err="1" smtClean="0"/>
              <a:t>with</a:t>
            </a:r>
            <a:r>
              <a:rPr lang="pt-BR" dirty="0" smtClean="0"/>
              <a:t> </a:t>
            </a:r>
            <a:r>
              <a:rPr lang="pt-BR" dirty="0" err="1" smtClean="0"/>
              <a:t>disabilities</a:t>
            </a:r>
            <a:r>
              <a:rPr lang="pt-BR" dirty="0" smtClean="0"/>
              <a:t>;</a:t>
            </a:r>
          </a:p>
          <a:p>
            <a:pPr lvl="1"/>
            <a:r>
              <a:rPr lang="pt-BR" dirty="0" smtClean="0"/>
              <a:t> Work </a:t>
            </a:r>
            <a:r>
              <a:rPr lang="pt-BR" dirty="0" err="1" smtClean="0"/>
              <a:t>environment</a:t>
            </a:r>
            <a:r>
              <a:rPr lang="pt-BR" dirty="0" smtClean="0"/>
              <a:t> (</a:t>
            </a:r>
            <a:r>
              <a:rPr lang="pt-BR" dirty="0" err="1" smtClean="0"/>
              <a:t>dealing</a:t>
            </a:r>
            <a:r>
              <a:rPr lang="pt-BR" dirty="0" smtClean="0"/>
              <a:t> </a:t>
            </a:r>
            <a:r>
              <a:rPr lang="pt-BR" dirty="0" err="1" smtClean="0"/>
              <a:t>with</a:t>
            </a:r>
            <a:r>
              <a:rPr lang="pt-BR" dirty="0" smtClean="0"/>
              <a:t> </a:t>
            </a:r>
            <a:r>
              <a:rPr lang="pt-BR" dirty="0" err="1" smtClean="0"/>
              <a:t>issues</a:t>
            </a:r>
            <a:r>
              <a:rPr lang="pt-BR" dirty="0" smtClean="0"/>
              <a:t> </a:t>
            </a:r>
            <a:r>
              <a:rPr lang="pt-BR" dirty="0" err="1" smtClean="0"/>
              <a:t>related</a:t>
            </a:r>
            <a:r>
              <a:rPr lang="pt-BR" dirty="0" smtClean="0"/>
              <a:t> to </a:t>
            </a:r>
            <a:r>
              <a:rPr lang="pt-BR" dirty="0" err="1" smtClean="0"/>
              <a:t>health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safety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workplace).</a:t>
            </a:r>
          </a:p>
          <a:p>
            <a:r>
              <a:rPr lang="pt-BR" dirty="0" err="1" smtClean="0"/>
              <a:t>Constitutional</a:t>
            </a:r>
            <a:r>
              <a:rPr lang="pt-BR" dirty="0" smtClean="0"/>
              <a:t> </a:t>
            </a:r>
            <a:r>
              <a:rPr lang="pt-BR" dirty="0" err="1" smtClean="0"/>
              <a:t>mandate</a:t>
            </a:r>
            <a:r>
              <a:rPr lang="pt-BR" dirty="0" smtClean="0"/>
              <a:t> to </a:t>
            </a:r>
            <a:r>
              <a:rPr lang="pt-BR" dirty="0" err="1" smtClean="0"/>
              <a:t>defend</a:t>
            </a:r>
            <a:r>
              <a:rPr lang="pt-BR" dirty="0" smtClean="0"/>
              <a:t>,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behalf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society</a:t>
            </a:r>
            <a:r>
              <a:rPr lang="pt-BR" dirty="0" smtClean="0"/>
              <a:t>, individual, </a:t>
            </a:r>
            <a:r>
              <a:rPr lang="pt-BR" dirty="0" err="1" smtClean="0"/>
              <a:t>collective</a:t>
            </a:r>
            <a:r>
              <a:rPr lang="pt-BR" dirty="0" smtClean="0"/>
              <a:t> </a:t>
            </a:r>
            <a:r>
              <a:rPr lang="pt-BR" dirty="0" err="1" smtClean="0"/>
              <a:t>or</a:t>
            </a:r>
            <a:r>
              <a:rPr lang="pt-BR" dirty="0" smtClean="0"/>
              <a:t> </a:t>
            </a:r>
            <a:r>
              <a:rPr lang="pt-BR" dirty="0" err="1" smtClean="0"/>
              <a:t>difuse</a:t>
            </a:r>
            <a:r>
              <a:rPr lang="pt-BR" dirty="0" smtClean="0"/>
              <a:t> </a:t>
            </a:r>
            <a:r>
              <a:rPr lang="pt-BR" dirty="0" err="1" smtClean="0"/>
              <a:t>rights</a:t>
            </a:r>
            <a:r>
              <a:rPr lang="pt-BR" dirty="0" smtClean="0"/>
              <a:t>, in </a:t>
            </a:r>
            <a:r>
              <a:rPr lang="pt-BR" dirty="0" err="1" smtClean="0"/>
              <a:t>the</a:t>
            </a:r>
            <a:r>
              <a:rPr lang="pt-BR" dirty="0" smtClean="0"/>
              <a:t> case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public</a:t>
            </a:r>
            <a:r>
              <a:rPr lang="pt-BR" dirty="0" smtClean="0"/>
              <a:t> </a:t>
            </a:r>
            <a:r>
              <a:rPr lang="pt-BR" dirty="0" err="1" smtClean="0"/>
              <a:t>interest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Brief</a:t>
            </a:r>
            <a:r>
              <a:rPr lang="pt-BR" dirty="0" smtClean="0"/>
              <a:t> </a:t>
            </a:r>
            <a:r>
              <a:rPr lang="pt-BR" dirty="0" err="1" smtClean="0"/>
              <a:t>Description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Justice in </a:t>
            </a:r>
            <a:r>
              <a:rPr lang="pt-BR" dirty="0" err="1" smtClean="0"/>
              <a:t>Brazil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 1 Superior </a:t>
            </a:r>
            <a:r>
              <a:rPr lang="pt-BR" dirty="0" err="1" smtClean="0"/>
              <a:t>Court</a:t>
            </a:r>
            <a:r>
              <a:rPr lang="pt-BR" dirty="0" smtClean="0"/>
              <a:t> (27 Justices) </a:t>
            </a:r>
            <a:r>
              <a:rPr lang="pt-BR" dirty="0" err="1" smtClean="0"/>
              <a:t>and</a:t>
            </a:r>
            <a:r>
              <a:rPr lang="pt-BR" dirty="0" smtClean="0"/>
              <a:t> 1 Superior </a:t>
            </a:r>
            <a:r>
              <a:rPr lang="pt-BR" dirty="0" err="1" smtClean="0"/>
              <a:t>Council</a:t>
            </a:r>
            <a:r>
              <a:rPr lang="pt-BR" dirty="0" smtClean="0"/>
              <a:t>, </a:t>
            </a:r>
            <a:r>
              <a:rPr lang="pt-BR" dirty="0" err="1" smtClean="0"/>
              <a:t>gathering</a:t>
            </a:r>
            <a:r>
              <a:rPr lang="pt-BR" dirty="0" smtClean="0"/>
              <a:t> 6 Justices </a:t>
            </a:r>
            <a:r>
              <a:rPr lang="pt-BR" dirty="0" err="1" smtClean="0"/>
              <a:t>and</a:t>
            </a:r>
            <a:r>
              <a:rPr lang="pt-BR" dirty="0" smtClean="0"/>
              <a:t> 4 </a:t>
            </a:r>
            <a:r>
              <a:rPr lang="pt-BR" dirty="0" err="1" smtClean="0"/>
              <a:t>Chief</a:t>
            </a:r>
            <a:r>
              <a:rPr lang="pt-BR" dirty="0" smtClean="0"/>
              <a:t> </a:t>
            </a:r>
            <a:r>
              <a:rPr lang="pt-BR" dirty="0" err="1" smtClean="0"/>
              <a:t>Judges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Regional </a:t>
            </a:r>
            <a:r>
              <a:rPr lang="pt-BR" dirty="0" err="1" smtClean="0"/>
              <a:t>Courts</a:t>
            </a:r>
            <a:r>
              <a:rPr lang="pt-BR" dirty="0" smtClean="0"/>
              <a:t>, </a:t>
            </a:r>
            <a:r>
              <a:rPr lang="pt-BR" dirty="0" err="1" smtClean="0"/>
              <a:t>elected</a:t>
            </a:r>
            <a:r>
              <a:rPr lang="pt-BR" dirty="0" smtClean="0"/>
              <a:t> </a:t>
            </a:r>
            <a:r>
              <a:rPr lang="pt-BR" dirty="0" err="1" smtClean="0"/>
              <a:t>by</a:t>
            </a:r>
            <a:r>
              <a:rPr lang="pt-BR" dirty="0" smtClean="0"/>
              <a:t> </a:t>
            </a:r>
            <a:r>
              <a:rPr lang="pt-BR" dirty="0" err="1" smtClean="0"/>
              <a:t>their</a:t>
            </a:r>
            <a:r>
              <a:rPr lang="pt-BR" dirty="0" smtClean="0"/>
              <a:t> </a:t>
            </a:r>
            <a:r>
              <a:rPr lang="pt-BR" dirty="0" err="1" smtClean="0"/>
              <a:t>peers</a:t>
            </a:r>
            <a:r>
              <a:rPr lang="pt-BR" dirty="0" smtClean="0"/>
              <a:t>;</a:t>
            </a:r>
          </a:p>
          <a:p>
            <a:r>
              <a:rPr lang="pt-BR" dirty="0" smtClean="0"/>
              <a:t>24 Regional </a:t>
            </a:r>
            <a:r>
              <a:rPr lang="pt-BR" dirty="0" err="1" smtClean="0"/>
              <a:t>Courts</a:t>
            </a:r>
            <a:r>
              <a:rPr lang="pt-BR" dirty="0" smtClean="0"/>
              <a:t> – 315 </a:t>
            </a:r>
            <a:r>
              <a:rPr lang="pt-BR" dirty="0" err="1" smtClean="0"/>
              <a:t>Judges</a:t>
            </a:r>
            <a:r>
              <a:rPr lang="pt-BR" dirty="0" smtClean="0"/>
              <a:t> (in </a:t>
            </a:r>
            <a:r>
              <a:rPr lang="pt-BR" dirty="0" err="1" smtClean="0"/>
              <a:t>all</a:t>
            </a:r>
            <a:r>
              <a:rPr lang="pt-BR" dirty="0" smtClean="0"/>
              <a:t> States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Union</a:t>
            </a:r>
            <a:r>
              <a:rPr lang="pt-BR" dirty="0" smtClean="0"/>
              <a:t>, </a:t>
            </a:r>
            <a:r>
              <a:rPr lang="pt-BR" dirty="0" err="1" smtClean="0"/>
              <a:t>except</a:t>
            </a:r>
            <a:r>
              <a:rPr lang="pt-BR" dirty="0" smtClean="0"/>
              <a:t> </a:t>
            </a:r>
            <a:r>
              <a:rPr lang="pt-BR" dirty="0" err="1" smtClean="0"/>
              <a:t>three</a:t>
            </a:r>
            <a:r>
              <a:rPr lang="pt-BR" dirty="0" smtClean="0"/>
              <a:t>);</a:t>
            </a:r>
          </a:p>
          <a:p>
            <a:r>
              <a:rPr lang="pt-BR" dirty="0" smtClean="0"/>
              <a:t>2,288 </a:t>
            </a:r>
            <a:r>
              <a:rPr lang="pt-BR" dirty="0" err="1" smtClean="0"/>
              <a:t>Judges</a:t>
            </a:r>
            <a:r>
              <a:rPr lang="pt-BR" dirty="0" smtClean="0"/>
              <a:t> in </a:t>
            </a:r>
            <a:r>
              <a:rPr lang="pt-BR" dirty="0" err="1" smtClean="0"/>
              <a:t>almost</a:t>
            </a:r>
            <a:r>
              <a:rPr lang="pt-BR" dirty="0" smtClean="0"/>
              <a:t> 1,000 cities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towns</a:t>
            </a:r>
            <a:r>
              <a:rPr lang="pt-BR" dirty="0" smtClean="0"/>
              <a:t>, spread </a:t>
            </a:r>
            <a:r>
              <a:rPr lang="pt-BR" dirty="0" err="1" smtClean="0"/>
              <a:t>all</a:t>
            </a:r>
            <a:r>
              <a:rPr lang="pt-BR" dirty="0" smtClean="0"/>
              <a:t> over </a:t>
            </a:r>
            <a:r>
              <a:rPr lang="pt-BR" dirty="0" err="1" smtClean="0"/>
              <a:t>the</a:t>
            </a:r>
            <a:r>
              <a:rPr lang="pt-BR" dirty="0" smtClean="0"/>
              <a:t> country.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CASES OF SUCCESS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Forced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:</a:t>
            </a:r>
          </a:p>
          <a:p>
            <a:pPr lvl="1"/>
            <a:r>
              <a:rPr lang="pt-BR" dirty="0" err="1" smtClean="0"/>
              <a:t>Special</a:t>
            </a:r>
            <a:r>
              <a:rPr lang="pt-BR" dirty="0" smtClean="0"/>
              <a:t> </a:t>
            </a:r>
            <a:r>
              <a:rPr lang="pt-BR" dirty="0" err="1" smtClean="0"/>
              <a:t>Teams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Inspectors</a:t>
            </a:r>
            <a:r>
              <a:rPr lang="pt-BR" dirty="0" smtClean="0"/>
              <a:t>;</a:t>
            </a:r>
          </a:p>
          <a:p>
            <a:pPr lvl="1"/>
            <a:r>
              <a:rPr lang="pt-BR" dirty="0" smtClean="0"/>
              <a:t>More </a:t>
            </a:r>
            <a:r>
              <a:rPr lang="pt-BR" dirty="0" err="1" smtClean="0"/>
              <a:t>than</a:t>
            </a:r>
            <a:r>
              <a:rPr lang="pt-BR" dirty="0" smtClean="0"/>
              <a:t> US$ 15 </a:t>
            </a:r>
            <a:r>
              <a:rPr lang="pt-BR" dirty="0" err="1" smtClean="0"/>
              <a:t>million</a:t>
            </a:r>
            <a:r>
              <a:rPr lang="pt-BR" dirty="0" smtClean="0"/>
              <a:t> fines </a:t>
            </a:r>
            <a:r>
              <a:rPr lang="pt-BR" dirty="0" err="1" smtClean="0"/>
              <a:t>imposed</a:t>
            </a:r>
            <a:r>
              <a:rPr lang="pt-BR" dirty="0" smtClean="0"/>
              <a:t> in judicial </a:t>
            </a:r>
            <a:r>
              <a:rPr lang="pt-BR" dirty="0" err="1" smtClean="0"/>
              <a:t>litigation</a:t>
            </a:r>
            <a:r>
              <a:rPr lang="pt-BR" dirty="0" smtClean="0"/>
              <a:t> </a:t>
            </a:r>
            <a:r>
              <a:rPr lang="pt-BR" dirty="0" err="1" smtClean="0"/>
              <a:t>or</a:t>
            </a:r>
            <a:r>
              <a:rPr lang="pt-BR" dirty="0" smtClean="0"/>
              <a:t> </a:t>
            </a:r>
            <a:r>
              <a:rPr lang="pt-BR" dirty="0" err="1" smtClean="0"/>
              <a:t>administrative</a:t>
            </a:r>
            <a:r>
              <a:rPr lang="pt-BR" dirty="0" smtClean="0"/>
              <a:t> </a:t>
            </a:r>
            <a:r>
              <a:rPr lang="pt-BR" dirty="0" err="1" smtClean="0"/>
              <a:t>investigation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Public</a:t>
            </a:r>
            <a:r>
              <a:rPr lang="pt-BR" dirty="0" smtClean="0"/>
              <a:t> </a:t>
            </a:r>
            <a:r>
              <a:rPr lang="pt-BR" dirty="0" err="1" smtClean="0"/>
              <a:t>Prosecution</a:t>
            </a:r>
            <a:r>
              <a:rPr lang="pt-BR" dirty="0" smtClean="0"/>
              <a:t> </a:t>
            </a:r>
            <a:r>
              <a:rPr lang="pt-BR" dirty="0" err="1" smtClean="0"/>
              <a:t>Services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last</a:t>
            </a:r>
            <a:r>
              <a:rPr lang="pt-BR" dirty="0" smtClean="0"/>
              <a:t> 10 </a:t>
            </a:r>
            <a:r>
              <a:rPr lang="pt-BR" dirty="0" err="1" smtClean="0"/>
              <a:t>years</a:t>
            </a:r>
            <a:r>
              <a:rPr lang="pt-BR" dirty="0" smtClean="0"/>
              <a:t>;</a:t>
            </a:r>
          </a:p>
          <a:p>
            <a:pPr lvl="1"/>
            <a:r>
              <a:rPr lang="pt-BR" dirty="0" err="1" smtClean="0"/>
              <a:t>Destination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fines </a:t>
            </a:r>
            <a:r>
              <a:rPr lang="pt-BR" dirty="0" err="1" smtClean="0"/>
              <a:t>collected</a:t>
            </a:r>
            <a:r>
              <a:rPr lang="pt-BR" dirty="0" smtClean="0"/>
              <a:t> to social </a:t>
            </a:r>
            <a:r>
              <a:rPr lang="pt-BR" dirty="0" err="1" smtClean="0"/>
              <a:t>programmes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towns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origin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workers</a:t>
            </a:r>
            <a:r>
              <a:rPr lang="pt-BR" dirty="0" smtClean="0"/>
              <a:t> </a:t>
            </a:r>
            <a:r>
              <a:rPr lang="pt-BR" dirty="0" err="1" smtClean="0"/>
              <a:t>concerned</a:t>
            </a:r>
            <a:r>
              <a:rPr lang="pt-BR" dirty="0" smtClean="0"/>
              <a:t>, as </a:t>
            </a:r>
            <a:r>
              <a:rPr lang="pt-BR" dirty="0" err="1" smtClean="0"/>
              <a:t>well</a:t>
            </a:r>
            <a:r>
              <a:rPr lang="pt-BR" dirty="0" smtClean="0"/>
              <a:t> as to </a:t>
            </a:r>
            <a:r>
              <a:rPr lang="pt-BR" dirty="0" err="1" smtClean="0"/>
              <a:t>permanent</a:t>
            </a:r>
            <a:r>
              <a:rPr lang="pt-BR" dirty="0" smtClean="0"/>
              <a:t> </a:t>
            </a:r>
            <a:r>
              <a:rPr lang="pt-BR" dirty="0" err="1" smtClean="0"/>
              <a:t>equipment</a:t>
            </a:r>
            <a:r>
              <a:rPr lang="pt-BR" dirty="0" smtClean="0"/>
              <a:t> for </a:t>
            </a:r>
            <a:r>
              <a:rPr lang="pt-BR" dirty="0" err="1" smtClean="0"/>
              <a:t>the</a:t>
            </a:r>
            <a:r>
              <a:rPr lang="pt-BR" dirty="0" smtClean="0"/>
              <a:t> Federal Police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Inspection</a:t>
            </a:r>
            <a:r>
              <a:rPr lang="pt-BR" dirty="0"/>
              <a:t>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CASES OF SUCCESS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err="1" smtClean="0"/>
              <a:t>Health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Safety</a:t>
            </a:r>
            <a:r>
              <a:rPr lang="pt-BR" dirty="0" smtClean="0"/>
              <a:t>:</a:t>
            </a:r>
          </a:p>
          <a:p>
            <a:pPr lvl="1"/>
            <a:r>
              <a:rPr lang="pt-BR" dirty="0" err="1" smtClean="0"/>
              <a:t>Increasing</a:t>
            </a:r>
            <a:r>
              <a:rPr lang="pt-BR" dirty="0" smtClean="0"/>
              <a:t> </a:t>
            </a:r>
            <a:r>
              <a:rPr lang="pt-BR" dirty="0" err="1" smtClean="0"/>
              <a:t>number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cases </a:t>
            </a:r>
            <a:r>
              <a:rPr lang="pt-BR" dirty="0" err="1" smtClean="0"/>
              <a:t>brought</a:t>
            </a:r>
            <a:r>
              <a:rPr lang="pt-BR" dirty="0" smtClean="0"/>
              <a:t> </a:t>
            </a:r>
            <a:r>
              <a:rPr lang="pt-BR" dirty="0" err="1" smtClean="0"/>
              <a:t>by</a:t>
            </a:r>
            <a:r>
              <a:rPr lang="pt-BR" dirty="0" smtClean="0"/>
              <a:t> </a:t>
            </a:r>
            <a:r>
              <a:rPr lang="pt-BR" dirty="0" err="1" smtClean="0"/>
              <a:t>Public</a:t>
            </a:r>
            <a:r>
              <a:rPr lang="pt-BR" dirty="0" smtClean="0"/>
              <a:t> </a:t>
            </a:r>
            <a:r>
              <a:rPr lang="pt-BR" dirty="0" err="1" smtClean="0"/>
              <a:t>Prosecutors</a:t>
            </a:r>
            <a:r>
              <a:rPr lang="pt-BR" dirty="0" smtClean="0"/>
              <a:t> to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Courts</a:t>
            </a:r>
            <a:r>
              <a:rPr lang="pt-BR" dirty="0" smtClean="0"/>
              <a:t>;</a:t>
            </a:r>
          </a:p>
          <a:p>
            <a:pPr lvl="1"/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campaign</a:t>
            </a:r>
            <a:r>
              <a:rPr lang="pt-BR" dirty="0" smtClean="0"/>
              <a:t> </a:t>
            </a:r>
            <a:r>
              <a:rPr lang="pt-BR" dirty="0" err="1" smtClean="0"/>
              <a:t>led</a:t>
            </a:r>
            <a:r>
              <a:rPr lang="pt-BR" dirty="0" smtClean="0"/>
              <a:t> </a:t>
            </a:r>
            <a:r>
              <a:rPr lang="pt-BR" dirty="0" err="1" smtClean="0"/>
              <a:t>by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Chief</a:t>
            </a:r>
            <a:r>
              <a:rPr lang="pt-BR" dirty="0" smtClean="0"/>
              <a:t> Justice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smtClean="0"/>
              <a:t>Justice </a:t>
            </a:r>
            <a:r>
              <a:rPr lang="pt-BR" dirty="0" err="1" smtClean="0"/>
              <a:t>launched</a:t>
            </a:r>
            <a:r>
              <a:rPr lang="pt-BR" dirty="0" smtClean="0"/>
              <a:t> </a:t>
            </a:r>
            <a:r>
              <a:rPr lang="pt-BR" dirty="0" smtClean="0"/>
              <a:t>in </a:t>
            </a:r>
            <a:r>
              <a:rPr lang="pt-BR" dirty="0" err="1" smtClean="0"/>
              <a:t>May</a:t>
            </a:r>
            <a:r>
              <a:rPr lang="pt-BR" dirty="0" smtClean="0"/>
              <a:t>, 2011, </a:t>
            </a:r>
            <a:r>
              <a:rPr lang="pt-BR" dirty="0" err="1" smtClean="0"/>
              <a:t>rendering</a:t>
            </a:r>
            <a:r>
              <a:rPr lang="pt-BR" dirty="0" smtClean="0"/>
              <a:t> </a:t>
            </a:r>
            <a:r>
              <a:rPr lang="pt-BR" dirty="0" err="1" smtClean="0"/>
              <a:t>so</a:t>
            </a:r>
            <a:r>
              <a:rPr lang="pt-BR" dirty="0" smtClean="0"/>
              <a:t> </a:t>
            </a:r>
            <a:r>
              <a:rPr lang="pt-BR" dirty="0" err="1" smtClean="0"/>
              <a:t>far</a:t>
            </a:r>
            <a:r>
              <a:rPr lang="pt-BR" dirty="0" smtClean="0"/>
              <a:t>:</a:t>
            </a:r>
          </a:p>
          <a:p>
            <a:pPr lvl="2"/>
            <a:r>
              <a:rPr lang="pt-BR" dirty="0" err="1" smtClean="0"/>
              <a:t>Adhesion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relevant</a:t>
            </a:r>
            <a:r>
              <a:rPr lang="pt-BR" dirty="0" smtClean="0"/>
              <a:t> </a:t>
            </a:r>
            <a:r>
              <a:rPr lang="pt-BR" dirty="0" err="1" smtClean="0"/>
              <a:t>partners</a:t>
            </a:r>
            <a:r>
              <a:rPr lang="pt-BR" dirty="0" smtClean="0"/>
              <a:t> (</a:t>
            </a:r>
            <a:r>
              <a:rPr lang="pt-BR" dirty="0" err="1" smtClean="0"/>
              <a:t>Ministry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, </a:t>
            </a:r>
            <a:r>
              <a:rPr lang="pt-BR" dirty="0" err="1" smtClean="0"/>
              <a:t>Ministry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Health</a:t>
            </a:r>
            <a:r>
              <a:rPr lang="pt-BR" dirty="0" smtClean="0"/>
              <a:t>, </a:t>
            </a:r>
            <a:r>
              <a:rPr lang="pt-BR" dirty="0" err="1" smtClean="0"/>
              <a:t>Ministry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Social </a:t>
            </a:r>
            <a:r>
              <a:rPr lang="pt-BR" dirty="0" err="1" smtClean="0"/>
              <a:t>Security</a:t>
            </a:r>
            <a:r>
              <a:rPr lang="pt-BR" dirty="0" smtClean="0"/>
              <a:t>,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Security</a:t>
            </a:r>
            <a:r>
              <a:rPr lang="pt-BR" dirty="0" smtClean="0"/>
              <a:t> </a:t>
            </a:r>
            <a:r>
              <a:rPr lang="pt-BR" dirty="0" err="1" smtClean="0"/>
              <a:t>Institute</a:t>
            </a:r>
            <a:r>
              <a:rPr lang="pt-BR" dirty="0" smtClean="0"/>
              <a:t>,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Attorney</a:t>
            </a:r>
            <a:r>
              <a:rPr lang="pt-BR" dirty="0" smtClean="0"/>
              <a:t> </a:t>
            </a:r>
            <a:r>
              <a:rPr lang="pt-BR" dirty="0" err="1" smtClean="0"/>
              <a:t>General´</a:t>
            </a:r>
            <a:r>
              <a:rPr lang="pt-BR" dirty="0" smtClean="0"/>
              <a:t>s Office, </a:t>
            </a:r>
            <a:r>
              <a:rPr lang="pt-BR" dirty="0" err="1" smtClean="0"/>
              <a:t>Union</a:t>
            </a:r>
            <a:r>
              <a:rPr lang="pt-BR" dirty="0" smtClean="0"/>
              <a:t> </a:t>
            </a:r>
            <a:r>
              <a:rPr lang="pt-BR" dirty="0" err="1" smtClean="0"/>
              <a:t>Attorney</a:t>
            </a:r>
            <a:r>
              <a:rPr lang="pt-BR" dirty="0" smtClean="0"/>
              <a:t> </a:t>
            </a:r>
            <a:r>
              <a:rPr lang="pt-BR" dirty="0" err="1" smtClean="0"/>
              <a:t>General´</a:t>
            </a:r>
            <a:r>
              <a:rPr lang="pt-BR" dirty="0" smtClean="0"/>
              <a:t>s Office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Association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</a:t>
            </a:r>
            <a:r>
              <a:rPr lang="pt-BR" dirty="0" err="1" smtClean="0"/>
              <a:t>Judges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CASES OF SUCCESS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pt-BR" dirty="0" smtClean="0"/>
              <a:t> Media </a:t>
            </a:r>
            <a:r>
              <a:rPr lang="pt-BR" dirty="0" err="1" smtClean="0"/>
              <a:t>Campaign</a:t>
            </a:r>
            <a:r>
              <a:rPr lang="pt-BR" dirty="0" smtClean="0"/>
              <a:t> </a:t>
            </a:r>
            <a:r>
              <a:rPr lang="pt-BR" dirty="0" err="1" smtClean="0"/>
              <a:t>with</a:t>
            </a:r>
            <a:r>
              <a:rPr lang="pt-BR" dirty="0" smtClean="0"/>
              <a:t> </a:t>
            </a:r>
            <a:r>
              <a:rPr lang="pt-BR" dirty="0" err="1" smtClean="0"/>
              <a:t>daily</a:t>
            </a:r>
            <a:r>
              <a:rPr lang="pt-BR" dirty="0" smtClean="0"/>
              <a:t> </a:t>
            </a:r>
            <a:r>
              <a:rPr lang="pt-BR" dirty="0" err="1" smtClean="0"/>
              <a:t>insertions</a:t>
            </a:r>
            <a:r>
              <a:rPr lang="pt-BR" dirty="0" smtClean="0"/>
              <a:t> in </a:t>
            </a:r>
            <a:r>
              <a:rPr lang="pt-BR" dirty="0" err="1" smtClean="0"/>
              <a:t>several</a:t>
            </a:r>
            <a:r>
              <a:rPr lang="pt-BR" dirty="0" smtClean="0"/>
              <a:t> </a:t>
            </a:r>
            <a:r>
              <a:rPr lang="pt-BR" dirty="0" err="1" smtClean="0"/>
              <a:t>public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private</a:t>
            </a:r>
            <a:r>
              <a:rPr lang="pt-BR" dirty="0" smtClean="0"/>
              <a:t> media enterprises;</a:t>
            </a:r>
          </a:p>
          <a:p>
            <a:pPr lvl="1"/>
            <a:r>
              <a:rPr lang="pt-BR" dirty="0" err="1" smtClean="0"/>
              <a:t>Iniative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Federal </a:t>
            </a:r>
            <a:r>
              <a:rPr lang="pt-BR" dirty="0" err="1" smtClean="0"/>
              <a:t>District</a:t>
            </a:r>
            <a:r>
              <a:rPr lang="pt-BR" dirty="0" smtClean="0"/>
              <a:t> </a:t>
            </a:r>
            <a:r>
              <a:rPr lang="pt-BR" dirty="0" err="1" smtClean="0"/>
              <a:t>Government</a:t>
            </a:r>
            <a:r>
              <a:rPr lang="pt-BR" dirty="0" smtClean="0"/>
              <a:t> to </a:t>
            </a:r>
            <a:r>
              <a:rPr lang="pt-BR" dirty="0" err="1" smtClean="0"/>
              <a:t>issue</a:t>
            </a:r>
            <a:r>
              <a:rPr lang="pt-BR" dirty="0" smtClean="0"/>
              <a:t> a </a:t>
            </a:r>
            <a:r>
              <a:rPr lang="pt-BR" dirty="0" err="1" smtClean="0"/>
              <a:t>publication</a:t>
            </a:r>
            <a:r>
              <a:rPr lang="pt-BR" dirty="0" smtClean="0"/>
              <a:t> </a:t>
            </a:r>
            <a:r>
              <a:rPr lang="pt-BR" dirty="0" err="1" smtClean="0"/>
              <a:t>aimed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children</a:t>
            </a:r>
            <a:r>
              <a:rPr lang="pt-BR" dirty="0" smtClean="0"/>
              <a:t> </a:t>
            </a:r>
            <a:r>
              <a:rPr lang="pt-BR" dirty="0" err="1" smtClean="0"/>
              <a:t>raising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awareness</a:t>
            </a:r>
            <a:r>
              <a:rPr lang="pt-BR" dirty="0" smtClean="0"/>
              <a:t>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accidents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childhood</a:t>
            </a:r>
            <a:r>
              <a:rPr lang="pt-BR" dirty="0" smtClean="0"/>
              <a:t>;</a:t>
            </a:r>
          </a:p>
          <a:p>
            <a:pPr lvl="1"/>
            <a:r>
              <a:rPr lang="pt-BR" dirty="0" err="1" smtClean="0"/>
              <a:t>Issuing</a:t>
            </a:r>
            <a:r>
              <a:rPr lang="pt-BR" dirty="0" smtClean="0"/>
              <a:t> </a:t>
            </a:r>
            <a:r>
              <a:rPr lang="pt-BR" dirty="0" err="1" smtClean="0"/>
              <a:t>by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Justice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Council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directives</a:t>
            </a:r>
            <a:r>
              <a:rPr lang="pt-BR" dirty="0" smtClean="0"/>
              <a:t> for a </a:t>
            </a:r>
            <a:r>
              <a:rPr lang="pt-BR" dirty="0" err="1" smtClean="0"/>
              <a:t>National</a:t>
            </a:r>
            <a:r>
              <a:rPr lang="pt-BR" dirty="0" smtClean="0"/>
              <a:t> </a:t>
            </a:r>
            <a:r>
              <a:rPr lang="pt-BR" dirty="0" err="1" smtClean="0"/>
              <a:t>Plan</a:t>
            </a:r>
            <a:r>
              <a:rPr lang="pt-BR" dirty="0" smtClean="0"/>
              <a:t>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Health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Safety</a:t>
            </a:r>
            <a:r>
              <a:rPr lang="pt-BR" dirty="0" smtClean="0"/>
              <a:t> in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Labour</a:t>
            </a:r>
            <a:r>
              <a:rPr lang="pt-BR" dirty="0" smtClean="0"/>
              <a:t> Justice;</a:t>
            </a:r>
          </a:p>
          <a:p>
            <a:pPr lvl="1"/>
            <a:r>
              <a:rPr lang="pt-BR" dirty="0" err="1" smtClean="0"/>
              <a:t>Appointment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Focal </a:t>
            </a:r>
            <a:r>
              <a:rPr lang="pt-BR" dirty="0" err="1" smtClean="0"/>
              <a:t>Point</a:t>
            </a:r>
            <a:r>
              <a:rPr lang="pt-BR" dirty="0" smtClean="0"/>
              <a:t> </a:t>
            </a:r>
            <a:r>
              <a:rPr lang="pt-BR" dirty="0" err="1" smtClean="0"/>
              <a:t>Judges</a:t>
            </a:r>
            <a:r>
              <a:rPr lang="pt-BR" dirty="0" smtClean="0"/>
              <a:t> (2 per </a:t>
            </a:r>
            <a:r>
              <a:rPr lang="pt-BR" dirty="0" err="1" smtClean="0"/>
              <a:t>Region</a:t>
            </a:r>
            <a:r>
              <a:rPr lang="pt-BR" dirty="0" smtClean="0"/>
              <a:t>) </a:t>
            </a:r>
            <a:r>
              <a:rPr lang="pt-BR" dirty="0" err="1" smtClean="0"/>
              <a:t>responsible</a:t>
            </a:r>
            <a:r>
              <a:rPr lang="pt-BR" dirty="0" smtClean="0"/>
              <a:t> for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implementation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following-up</a:t>
            </a:r>
            <a:r>
              <a:rPr lang="pt-BR" dirty="0" smtClean="0"/>
              <a:t>  </a:t>
            </a:r>
            <a:r>
              <a:rPr lang="pt-BR" dirty="0" err="1" smtClean="0"/>
              <a:t>of</a:t>
            </a:r>
            <a:r>
              <a:rPr lang="pt-BR" dirty="0" smtClean="0"/>
              <a:t>  </a:t>
            </a:r>
            <a:r>
              <a:rPr lang="pt-BR" dirty="0" err="1" smtClean="0"/>
              <a:t>those</a:t>
            </a:r>
            <a:r>
              <a:rPr lang="pt-BR" dirty="0" smtClean="0"/>
              <a:t> </a:t>
            </a:r>
            <a:r>
              <a:rPr lang="pt-BR" dirty="0" err="1" smtClean="0"/>
              <a:t>directives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regional </a:t>
            </a:r>
            <a:r>
              <a:rPr lang="pt-BR" dirty="0" err="1" smtClean="0"/>
              <a:t>level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632</Words>
  <Application>Microsoft Office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Labour Inspection and Labour Justice in Brazil</vt:lpstr>
      <vt:lpstr>International Labour Conference 2011</vt:lpstr>
      <vt:lpstr>Institutional Framework in Brazil</vt:lpstr>
      <vt:lpstr>Brief Description of the Labour Prosecution Services in Brazil</vt:lpstr>
      <vt:lpstr>Brief Description of the Labour Prosecution Services in Brazil</vt:lpstr>
      <vt:lpstr>Brief Description of the Labour Justice in Brazil</vt:lpstr>
      <vt:lpstr>CASES OF SUCCESS</vt:lpstr>
      <vt:lpstr>CASES OF SUCCESS</vt:lpstr>
      <vt:lpstr>CASES OF SUCCESS</vt:lpstr>
      <vt:lpstr>CHALLENGES</vt:lpstr>
      <vt:lpstr>THANK YOU!</vt:lpstr>
    </vt:vector>
  </TitlesOfParts>
  <Company>Tribunal Superior do Trabalho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Labour Inspection and Labour Justice in Brazil</dc:title>
  <dc:creator>m</dc:creator>
  <cp:lastModifiedBy>m</cp:lastModifiedBy>
  <cp:revision>14</cp:revision>
  <dcterms:created xsi:type="dcterms:W3CDTF">2011-09-28T22:45:05Z</dcterms:created>
  <dcterms:modified xsi:type="dcterms:W3CDTF">2011-09-29T00:35:50Z</dcterms:modified>
</cp:coreProperties>
</file>