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91" r:id="rId3"/>
    <p:sldId id="257" r:id="rId4"/>
    <p:sldId id="258" r:id="rId5"/>
    <p:sldId id="278" r:id="rId6"/>
    <p:sldId id="270" r:id="rId7"/>
    <p:sldId id="271" r:id="rId8"/>
    <p:sldId id="279" r:id="rId9"/>
    <p:sldId id="288" r:id="rId10"/>
    <p:sldId id="280" r:id="rId11"/>
    <p:sldId id="281" r:id="rId12"/>
    <p:sldId id="282" r:id="rId13"/>
    <p:sldId id="283" r:id="rId14"/>
    <p:sldId id="284" r:id="rId15"/>
    <p:sldId id="287" r:id="rId16"/>
    <p:sldId id="285" r:id="rId17"/>
    <p:sldId id="286" r:id="rId18"/>
    <p:sldId id="289" r:id="rId19"/>
    <p:sldId id="272" r:id="rId20"/>
    <p:sldId id="273" r:id="rId21"/>
    <p:sldId id="274" r:id="rId22"/>
    <p:sldId id="275" r:id="rId23"/>
    <p:sldId id="276" r:id="rId24"/>
    <p:sldId id="277" r:id="rId25"/>
    <p:sldId id="290" r:id="rId26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87621" autoAdjust="0"/>
  </p:normalViewPr>
  <p:slideViewPr>
    <p:cSldViewPr>
      <p:cViewPr varScale="1">
        <p:scale>
          <a:sx n="104" d="100"/>
          <a:sy n="104" d="100"/>
        </p:scale>
        <p:origin x="-78" y="-4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4751E-4FD0-49EF-8DCD-4E40B98DDCA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7896A7-8980-467C-B0D1-FC6F1F34E07A}">
      <dgm:prSet phldrT="[Text]" custT="1"/>
      <dgm:spPr/>
      <dgm:t>
        <a:bodyPr/>
        <a:lstStyle/>
        <a:p>
          <a:r>
            <a:rPr lang="en-US" sz="2300" dirty="0" smtClean="0"/>
            <a:t>Sanctions approach</a:t>
          </a:r>
        </a:p>
        <a:p>
          <a:r>
            <a:rPr lang="en-US" sz="1600" dirty="0" smtClean="0"/>
            <a:t>Influence perception through control and sanctions</a:t>
          </a:r>
        </a:p>
        <a:p>
          <a:endParaRPr lang="en-US" sz="2300" dirty="0"/>
        </a:p>
      </dgm:t>
    </dgm:pt>
    <dgm:pt modelId="{8BD1C1B7-A279-443B-9548-3E4E9BD9D538}" type="parTrans" cxnId="{5F3574CA-4ADA-455B-B250-8E901AF3C4EE}">
      <dgm:prSet/>
      <dgm:spPr/>
      <dgm:t>
        <a:bodyPr/>
        <a:lstStyle/>
        <a:p>
          <a:endParaRPr lang="en-US"/>
        </a:p>
      </dgm:t>
    </dgm:pt>
    <dgm:pt modelId="{98915950-C1A1-4577-9615-8A0B5302C63E}" type="sibTrans" cxnId="{5F3574CA-4ADA-455B-B250-8E901AF3C4EE}">
      <dgm:prSet/>
      <dgm:spPr/>
      <dgm:t>
        <a:bodyPr/>
        <a:lstStyle/>
        <a:p>
          <a:endParaRPr lang="en-US"/>
        </a:p>
      </dgm:t>
    </dgm:pt>
    <dgm:pt modelId="{C6BD09CD-C145-4D3F-BC77-678CF736D4FB}">
      <dgm:prSet phldrT="[Text]" custT="1"/>
      <dgm:spPr/>
      <dgm:t>
        <a:bodyPr/>
        <a:lstStyle/>
        <a:p>
          <a:r>
            <a:rPr lang="en-US" sz="2300" dirty="0" smtClean="0"/>
            <a:t>Compliance approach</a:t>
          </a:r>
        </a:p>
        <a:p>
          <a:r>
            <a:rPr lang="en-US" sz="1400" dirty="0" smtClean="0"/>
            <a:t>Persuasion and collaboration</a:t>
          </a:r>
          <a:endParaRPr lang="en-US" sz="1400" dirty="0"/>
        </a:p>
      </dgm:t>
    </dgm:pt>
    <dgm:pt modelId="{13EB1F68-82ED-4BF0-8230-20A221C765A8}" type="parTrans" cxnId="{17F8FB2C-CBCB-432D-9019-CEE0F749DD84}">
      <dgm:prSet/>
      <dgm:spPr/>
      <dgm:t>
        <a:bodyPr/>
        <a:lstStyle/>
        <a:p>
          <a:endParaRPr lang="en-US"/>
        </a:p>
      </dgm:t>
    </dgm:pt>
    <dgm:pt modelId="{C3F24230-59D5-43D3-B3AD-D77BC6FF6AB0}" type="sibTrans" cxnId="{17F8FB2C-CBCB-432D-9019-CEE0F749DD84}">
      <dgm:prSet/>
      <dgm:spPr/>
      <dgm:t>
        <a:bodyPr/>
        <a:lstStyle/>
        <a:p>
          <a:endParaRPr lang="en-US"/>
        </a:p>
      </dgm:t>
    </dgm:pt>
    <dgm:pt modelId="{0F419338-4AF8-4FFD-985D-DDC2B0815317}" type="pres">
      <dgm:prSet presAssocID="{B9A4751E-4FD0-49EF-8DCD-4E40B98DDCA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00008E-766C-4DCD-A0CC-EB8239B10AA3}" type="pres">
      <dgm:prSet presAssocID="{B9A4751E-4FD0-49EF-8DCD-4E40B98DDCAA}" presName="divider" presStyleLbl="fgShp" presStyleIdx="0" presStyleCnt="1"/>
      <dgm:spPr/>
    </dgm:pt>
    <dgm:pt modelId="{010B0C0E-7577-4BF6-9B81-3A24C653FB86}" type="pres">
      <dgm:prSet presAssocID="{B47896A7-8980-467C-B0D1-FC6F1F34E07A}" presName="downArrow" presStyleLbl="node1" presStyleIdx="0" presStyleCnt="2"/>
      <dgm:spPr/>
    </dgm:pt>
    <dgm:pt modelId="{5FE76042-C1D8-42C1-9351-531D1B556105}" type="pres">
      <dgm:prSet presAssocID="{B47896A7-8980-467C-B0D1-FC6F1F34E07A}" presName="downArrowText" presStyleLbl="revTx" presStyleIdx="0" presStyleCnt="2" custScaleX="1522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C35896-2AC0-43CA-8BF6-DC76BF932CE0}" type="pres">
      <dgm:prSet presAssocID="{C6BD09CD-C145-4D3F-BC77-678CF736D4FB}" presName="upArrow" presStyleLbl="node1" presStyleIdx="1" presStyleCnt="2"/>
      <dgm:spPr/>
    </dgm:pt>
    <dgm:pt modelId="{1A44ACF1-53B0-4FD3-A818-05C768A69988}" type="pres">
      <dgm:prSet presAssocID="{C6BD09CD-C145-4D3F-BC77-678CF736D4FB}" presName="upArrowText" presStyleLbl="revTx" presStyleIdx="1" presStyleCnt="2" custScaleX="1830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BA6D90-D422-4AF7-A550-B46AD41C1404}" type="presOf" srcId="{B47896A7-8980-467C-B0D1-FC6F1F34E07A}" destId="{5FE76042-C1D8-42C1-9351-531D1B556105}" srcOrd="0" destOrd="0" presId="urn:microsoft.com/office/officeart/2005/8/layout/arrow3"/>
    <dgm:cxn modelId="{5F3574CA-4ADA-455B-B250-8E901AF3C4EE}" srcId="{B9A4751E-4FD0-49EF-8DCD-4E40B98DDCAA}" destId="{B47896A7-8980-467C-B0D1-FC6F1F34E07A}" srcOrd="0" destOrd="0" parTransId="{8BD1C1B7-A279-443B-9548-3E4E9BD9D538}" sibTransId="{98915950-C1A1-4577-9615-8A0B5302C63E}"/>
    <dgm:cxn modelId="{0CFC3E3B-84BA-4A3F-8BA6-3F59B1FDAF98}" type="presOf" srcId="{B9A4751E-4FD0-49EF-8DCD-4E40B98DDCAA}" destId="{0F419338-4AF8-4FFD-985D-DDC2B0815317}" srcOrd="0" destOrd="0" presId="urn:microsoft.com/office/officeart/2005/8/layout/arrow3"/>
    <dgm:cxn modelId="{8E1233E6-F9B6-440D-84A3-425618517838}" type="presOf" srcId="{C6BD09CD-C145-4D3F-BC77-678CF736D4FB}" destId="{1A44ACF1-53B0-4FD3-A818-05C768A69988}" srcOrd="0" destOrd="0" presId="urn:microsoft.com/office/officeart/2005/8/layout/arrow3"/>
    <dgm:cxn modelId="{17F8FB2C-CBCB-432D-9019-CEE0F749DD84}" srcId="{B9A4751E-4FD0-49EF-8DCD-4E40B98DDCAA}" destId="{C6BD09CD-C145-4D3F-BC77-678CF736D4FB}" srcOrd="1" destOrd="0" parTransId="{13EB1F68-82ED-4BF0-8230-20A221C765A8}" sibTransId="{C3F24230-59D5-43D3-B3AD-D77BC6FF6AB0}"/>
    <dgm:cxn modelId="{111111A0-E016-4D86-93A5-429224A5EF4C}" type="presParOf" srcId="{0F419338-4AF8-4FFD-985D-DDC2B0815317}" destId="{8700008E-766C-4DCD-A0CC-EB8239B10AA3}" srcOrd="0" destOrd="0" presId="urn:microsoft.com/office/officeart/2005/8/layout/arrow3"/>
    <dgm:cxn modelId="{13BC5E22-D411-40BB-A6A7-738FF3B495FA}" type="presParOf" srcId="{0F419338-4AF8-4FFD-985D-DDC2B0815317}" destId="{010B0C0E-7577-4BF6-9B81-3A24C653FB86}" srcOrd="1" destOrd="0" presId="urn:microsoft.com/office/officeart/2005/8/layout/arrow3"/>
    <dgm:cxn modelId="{73205A75-D281-4594-847A-6D4D155F5C05}" type="presParOf" srcId="{0F419338-4AF8-4FFD-985D-DDC2B0815317}" destId="{5FE76042-C1D8-42C1-9351-531D1B556105}" srcOrd="2" destOrd="0" presId="urn:microsoft.com/office/officeart/2005/8/layout/arrow3"/>
    <dgm:cxn modelId="{34DB9BF2-3B89-4C5D-AB1A-C8771E1014B7}" type="presParOf" srcId="{0F419338-4AF8-4FFD-985D-DDC2B0815317}" destId="{B5C35896-2AC0-43CA-8BF6-DC76BF932CE0}" srcOrd="3" destOrd="0" presId="urn:microsoft.com/office/officeart/2005/8/layout/arrow3"/>
    <dgm:cxn modelId="{9D424DFA-F06E-4563-A44E-807537D572D7}" type="presParOf" srcId="{0F419338-4AF8-4FFD-985D-DDC2B0815317}" destId="{1A44ACF1-53B0-4FD3-A818-05C768A69988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C066FE-892C-481B-8992-730BED9ED201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715D0CC0-33B6-41EE-B349-95ACC8D7F98F}">
      <dgm:prSet phldrT="[Texto]"/>
      <dgm:spPr/>
      <dgm:t>
        <a:bodyPr/>
        <a:lstStyle/>
        <a:p>
          <a:r>
            <a:rPr lang="pt-PT" dirty="0" err="1" smtClean="0">
              <a:solidFill>
                <a:schemeClr val="bg1"/>
              </a:solidFill>
            </a:rPr>
            <a:t>Labour</a:t>
          </a:r>
          <a:r>
            <a:rPr lang="pt-PT" dirty="0" smtClean="0">
              <a:solidFill>
                <a:schemeClr val="bg1"/>
              </a:solidFill>
            </a:rPr>
            <a:t> </a:t>
          </a:r>
          <a:r>
            <a:rPr lang="pt-PT" dirty="0" err="1" smtClean="0">
              <a:solidFill>
                <a:schemeClr val="bg1"/>
              </a:solidFill>
            </a:rPr>
            <a:t>inspection</a:t>
          </a:r>
          <a:r>
            <a:rPr lang="pt-PT" dirty="0" smtClean="0">
              <a:solidFill>
                <a:schemeClr val="bg1"/>
              </a:solidFill>
            </a:rPr>
            <a:t> </a:t>
          </a:r>
          <a:r>
            <a:rPr lang="pt-PT" dirty="0" err="1" smtClean="0">
              <a:solidFill>
                <a:schemeClr val="bg1"/>
              </a:solidFill>
            </a:rPr>
            <a:t>system</a:t>
          </a:r>
          <a:endParaRPr lang="pt-PT" dirty="0">
            <a:solidFill>
              <a:schemeClr val="bg1"/>
            </a:solidFill>
          </a:endParaRPr>
        </a:p>
      </dgm:t>
    </dgm:pt>
    <dgm:pt modelId="{17EC4C65-C432-41A7-94C0-7443CE0C25C2}" type="parTrans" cxnId="{4C76CBD7-0D3D-40C3-928E-5325058DE3FF}">
      <dgm:prSet/>
      <dgm:spPr/>
      <dgm:t>
        <a:bodyPr/>
        <a:lstStyle/>
        <a:p>
          <a:endParaRPr lang="pt-PT"/>
        </a:p>
      </dgm:t>
    </dgm:pt>
    <dgm:pt modelId="{41171A10-EE6D-4118-B990-53E15A06D281}" type="sibTrans" cxnId="{4C76CBD7-0D3D-40C3-928E-5325058DE3FF}">
      <dgm:prSet/>
      <dgm:spPr/>
      <dgm:t>
        <a:bodyPr/>
        <a:lstStyle/>
        <a:p>
          <a:endParaRPr lang="pt-PT"/>
        </a:p>
      </dgm:t>
    </dgm:pt>
    <dgm:pt modelId="{51E421C6-3A0F-43F7-BFC0-A694A8C012A7}">
      <dgm:prSet phldrT="[Texto]" custT="1"/>
      <dgm:spPr/>
      <dgm:t>
        <a:bodyPr/>
        <a:lstStyle/>
        <a:p>
          <a:r>
            <a:rPr lang="pt-PT" sz="1600" dirty="0" err="1" smtClean="0">
              <a:solidFill>
                <a:schemeClr val="bg1"/>
              </a:solidFill>
            </a:rPr>
            <a:t>Set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of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actors</a:t>
          </a:r>
          <a:r>
            <a:rPr lang="pt-PT" sz="1600" dirty="0" smtClean="0">
              <a:solidFill>
                <a:schemeClr val="bg1"/>
              </a:solidFill>
            </a:rPr>
            <a:t>, </a:t>
          </a:r>
          <a:r>
            <a:rPr lang="pt-PT" sz="1600" dirty="0" err="1" smtClean="0">
              <a:solidFill>
                <a:schemeClr val="bg1"/>
              </a:solidFill>
            </a:rPr>
            <a:t>institutions</a:t>
          </a:r>
          <a:r>
            <a:rPr lang="pt-PT" sz="1600" dirty="0" smtClean="0">
              <a:solidFill>
                <a:schemeClr val="bg1"/>
              </a:solidFill>
            </a:rPr>
            <a:t>, </a:t>
          </a:r>
          <a:r>
            <a:rPr lang="pt-PT" sz="1600" dirty="0" err="1" smtClean="0">
              <a:solidFill>
                <a:schemeClr val="bg1"/>
              </a:solidFill>
            </a:rPr>
            <a:t>organizations</a:t>
          </a:r>
          <a:r>
            <a:rPr lang="pt-PT" sz="1600" dirty="0" smtClean="0">
              <a:solidFill>
                <a:schemeClr val="bg1"/>
              </a:solidFill>
            </a:rPr>
            <a:t>, policies, </a:t>
          </a:r>
          <a:r>
            <a:rPr lang="pt-PT" sz="1600" dirty="0" err="1" smtClean="0">
              <a:solidFill>
                <a:schemeClr val="bg1"/>
              </a:solidFill>
            </a:rPr>
            <a:t>relations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that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in</a:t>
          </a:r>
          <a:r>
            <a:rPr lang="pt-PT" sz="1600" dirty="0" smtClean="0">
              <a:solidFill>
                <a:schemeClr val="bg1"/>
              </a:solidFill>
            </a:rPr>
            <a:t> a </a:t>
          </a:r>
          <a:r>
            <a:rPr lang="pt-PT" sz="1600" dirty="0" err="1" smtClean="0">
              <a:solidFill>
                <a:schemeClr val="bg1"/>
              </a:solidFill>
            </a:rPr>
            <a:t>given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environment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participate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on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the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improvement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of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working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conditions</a:t>
          </a:r>
          <a:endParaRPr lang="pt-PT" sz="1600" dirty="0">
            <a:solidFill>
              <a:schemeClr val="bg1"/>
            </a:solidFill>
          </a:endParaRPr>
        </a:p>
      </dgm:t>
    </dgm:pt>
    <dgm:pt modelId="{97FFBDDB-A854-44C3-94CF-828346635423}" type="parTrans" cxnId="{66D4D621-8115-44BB-AD3A-AFF619B6C99F}">
      <dgm:prSet/>
      <dgm:spPr/>
      <dgm:t>
        <a:bodyPr/>
        <a:lstStyle/>
        <a:p>
          <a:endParaRPr lang="pt-PT"/>
        </a:p>
      </dgm:t>
    </dgm:pt>
    <dgm:pt modelId="{F82133EE-E883-4758-A2B2-DBB1B4848F1D}" type="sibTrans" cxnId="{66D4D621-8115-44BB-AD3A-AFF619B6C99F}">
      <dgm:prSet/>
      <dgm:spPr/>
      <dgm:t>
        <a:bodyPr/>
        <a:lstStyle/>
        <a:p>
          <a:endParaRPr lang="pt-PT"/>
        </a:p>
      </dgm:t>
    </dgm:pt>
    <dgm:pt modelId="{F10EE2A6-EC1B-4ECB-8652-A7D0DB67AACE}" type="pres">
      <dgm:prSet presAssocID="{84C066FE-892C-481B-8992-730BED9ED201}" presName="Name0" presStyleCnt="0">
        <dgm:presLayoutVars>
          <dgm:dir/>
          <dgm:animLvl val="lvl"/>
          <dgm:resizeHandles val="exact"/>
        </dgm:presLayoutVars>
      </dgm:prSet>
      <dgm:spPr/>
    </dgm:pt>
    <dgm:pt modelId="{632520CA-1DF1-415D-B62B-266CD993C116}" type="pres">
      <dgm:prSet presAssocID="{84C066FE-892C-481B-8992-730BED9ED201}" presName="dummy" presStyleCnt="0"/>
      <dgm:spPr/>
    </dgm:pt>
    <dgm:pt modelId="{DF292F6E-D323-438C-8729-9AB24B6B9CB1}" type="pres">
      <dgm:prSet presAssocID="{84C066FE-892C-481B-8992-730BED9ED201}" presName="linH" presStyleCnt="0"/>
      <dgm:spPr/>
    </dgm:pt>
    <dgm:pt modelId="{A4F44F35-6C19-4849-91F4-EDBDDA157FAD}" type="pres">
      <dgm:prSet presAssocID="{84C066FE-892C-481B-8992-730BED9ED201}" presName="padding1" presStyleCnt="0"/>
      <dgm:spPr/>
    </dgm:pt>
    <dgm:pt modelId="{D2D0C46C-8C88-4A4E-9DC8-8AFC9BD1FE4E}" type="pres">
      <dgm:prSet presAssocID="{715D0CC0-33B6-41EE-B349-95ACC8D7F98F}" presName="linV" presStyleCnt="0"/>
      <dgm:spPr/>
    </dgm:pt>
    <dgm:pt modelId="{E78D0906-D7B0-4A62-A524-21C27994B2C9}" type="pres">
      <dgm:prSet presAssocID="{715D0CC0-33B6-41EE-B349-95ACC8D7F98F}" presName="spVertical1" presStyleCnt="0"/>
      <dgm:spPr/>
    </dgm:pt>
    <dgm:pt modelId="{2CCD81DB-BE61-4B3E-A597-2C9A8339A022}" type="pres">
      <dgm:prSet presAssocID="{715D0CC0-33B6-41EE-B349-95ACC8D7F98F}" presName="parTx" presStyleLbl="revTx" presStyleIdx="0" presStyleCnt="2" custLinFactNeighborX="-21573" custLinFactNeighborY="-2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4281997-3429-4055-B431-D3D6AFA21FF3}" type="pres">
      <dgm:prSet presAssocID="{715D0CC0-33B6-41EE-B349-95ACC8D7F98F}" presName="spVertical2" presStyleCnt="0"/>
      <dgm:spPr/>
    </dgm:pt>
    <dgm:pt modelId="{E452F15E-9991-4383-80E9-AE174C6537C7}" type="pres">
      <dgm:prSet presAssocID="{715D0CC0-33B6-41EE-B349-95ACC8D7F98F}" presName="spVertical3" presStyleCnt="0"/>
      <dgm:spPr/>
    </dgm:pt>
    <dgm:pt modelId="{0154E82B-C0BE-462D-B1B4-E36C2BD1D68D}" type="pres">
      <dgm:prSet presAssocID="{41171A10-EE6D-4118-B990-53E15A06D281}" presName="space" presStyleCnt="0"/>
      <dgm:spPr/>
    </dgm:pt>
    <dgm:pt modelId="{CECC3424-A94C-4DC6-B4EA-5B1D9237BC3F}" type="pres">
      <dgm:prSet presAssocID="{51E421C6-3A0F-43F7-BFC0-A694A8C012A7}" presName="linV" presStyleCnt="0"/>
      <dgm:spPr/>
    </dgm:pt>
    <dgm:pt modelId="{10B8E8D3-076A-4012-BF5D-1FC6508EFE57}" type="pres">
      <dgm:prSet presAssocID="{51E421C6-3A0F-43F7-BFC0-A694A8C012A7}" presName="spVertical1" presStyleCnt="0"/>
      <dgm:spPr/>
    </dgm:pt>
    <dgm:pt modelId="{0C9B10BB-B3FE-45E8-876A-39CE42BC15B1}" type="pres">
      <dgm:prSet presAssocID="{51E421C6-3A0F-43F7-BFC0-A694A8C012A7}" presName="parTx" presStyleLbl="revTx" presStyleIdx="1" presStyleCnt="2" custLinFactNeighborX="-37494" custLinFactNeighborY="-108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EFBE91C-A439-4535-87B1-FBEDF7719BB3}" type="pres">
      <dgm:prSet presAssocID="{51E421C6-3A0F-43F7-BFC0-A694A8C012A7}" presName="spVertical2" presStyleCnt="0"/>
      <dgm:spPr/>
    </dgm:pt>
    <dgm:pt modelId="{1429E192-4C25-45F0-975D-7F4557B541CE}" type="pres">
      <dgm:prSet presAssocID="{51E421C6-3A0F-43F7-BFC0-A694A8C012A7}" presName="spVertical3" presStyleCnt="0"/>
      <dgm:spPr/>
    </dgm:pt>
    <dgm:pt modelId="{75A14120-4290-442B-BA4C-6447A0E33CAF}" type="pres">
      <dgm:prSet presAssocID="{84C066FE-892C-481B-8992-730BED9ED201}" presName="padding2" presStyleCnt="0"/>
      <dgm:spPr/>
    </dgm:pt>
    <dgm:pt modelId="{3E977C77-2AD3-47AC-B0F8-C3D4A6BCF0A5}" type="pres">
      <dgm:prSet presAssocID="{84C066FE-892C-481B-8992-730BED9ED201}" presName="negArrow" presStyleCnt="0"/>
      <dgm:spPr/>
    </dgm:pt>
    <dgm:pt modelId="{ED94E509-77F3-4606-8F44-989981268290}" type="pres">
      <dgm:prSet presAssocID="{84C066FE-892C-481B-8992-730BED9ED201}" presName="backgroundArrow" presStyleLbl="node1" presStyleIdx="0" presStyleCnt="1" custScaleX="75510" custScaleY="127812" custLinFactNeighborY="-21547"/>
      <dgm:spPr/>
    </dgm:pt>
  </dgm:ptLst>
  <dgm:cxnLst>
    <dgm:cxn modelId="{66D4D621-8115-44BB-AD3A-AFF619B6C99F}" srcId="{84C066FE-892C-481B-8992-730BED9ED201}" destId="{51E421C6-3A0F-43F7-BFC0-A694A8C012A7}" srcOrd="1" destOrd="0" parTransId="{97FFBDDB-A854-44C3-94CF-828346635423}" sibTransId="{F82133EE-E883-4758-A2B2-DBB1B4848F1D}"/>
    <dgm:cxn modelId="{4C76CBD7-0D3D-40C3-928E-5325058DE3FF}" srcId="{84C066FE-892C-481B-8992-730BED9ED201}" destId="{715D0CC0-33B6-41EE-B349-95ACC8D7F98F}" srcOrd="0" destOrd="0" parTransId="{17EC4C65-C432-41A7-94C0-7443CE0C25C2}" sibTransId="{41171A10-EE6D-4118-B990-53E15A06D281}"/>
    <dgm:cxn modelId="{B790DA3D-AB48-49A1-B2A4-E6B3F304BEC1}" type="presOf" srcId="{84C066FE-892C-481B-8992-730BED9ED201}" destId="{F10EE2A6-EC1B-4ECB-8652-A7D0DB67AACE}" srcOrd="0" destOrd="0" presId="urn:microsoft.com/office/officeart/2005/8/layout/hProcess3"/>
    <dgm:cxn modelId="{D06C94C7-3E94-4D5F-B86B-A2E174B4D6F4}" type="presOf" srcId="{51E421C6-3A0F-43F7-BFC0-A694A8C012A7}" destId="{0C9B10BB-B3FE-45E8-876A-39CE42BC15B1}" srcOrd="0" destOrd="0" presId="urn:microsoft.com/office/officeart/2005/8/layout/hProcess3"/>
    <dgm:cxn modelId="{7026945A-8ECF-4A7F-B07C-C051B5E60219}" type="presOf" srcId="{715D0CC0-33B6-41EE-B349-95ACC8D7F98F}" destId="{2CCD81DB-BE61-4B3E-A597-2C9A8339A022}" srcOrd="0" destOrd="0" presId="urn:microsoft.com/office/officeart/2005/8/layout/hProcess3"/>
    <dgm:cxn modelId="{BD91407E-D381-404F-AAAD-CBA2ED0C2F39}" type="presParOf" srcId="{F10EE2A6-EC1B-4ECB-8652-A7D0DB67AACE}" destId="{632520CA-1DF1-415D-B62B-266CD993C116}" srcOrd="0" destOrd="0" presId="urn:microsoft.com/office/officeart/2005/8/layout/hProcess3"/>
    <dgm:cxn modelId="{FD803539-4F37-43BC-BDEE-06451025F73A}" type="presParOf" srcId="{F10EE2A6-EC1B-4ECB-8652-A7D0DB67AACE}" destId="{DF292F6E-D323-438C-8729-9AB24B6B9CB1}" srcOrd="1" destOrd="0" presId="urn:microsoft.com/office/officeart/2005/8/layout/hProcess3"/>
    <dgm:cxn modelId="{B3F16E24-A0C7-4EF3-ADCB-68CC1AE147FB}" type="presParOf" srcId="{DF292F6E-D323-438C-8729-9AB24B6B9CB1}" destId="{A4F44F35-6C19-4849-91F4-EDBDDA157FAD}" srcOrd="0" destOrd="0" presId="urn:microsoft.com/office/officeart/2005/8/layout/hProcess3"/>
    <dgm:cxn modelId="{EDE4A6A9-7EB7-4BBE-8ECD-504DF144E663}" type="presParOf" srcId="{DF292F6E-D323-438C-8729-9AB24B6B9CB1}" destId="{D2D0C46C-8C88-4A4E-9DC8-8AFC9BD1FE4E}" srcOrd="1" destOrd="0" presId="urn:microsoft.com/office/officeart/2005/8/layout/hProcess3"/>
    <dgm:cxn modelId="{94D72983-0541-4BF6-9B9B-223F470C3774}" type="presParOf" srcId="{D2D0C46C-8C88-4A4E-9DC8-8AFC9BD1FE4E}" destId="{E78D0906-D7B0-4A62-A524-21C27994B2C9}" srcOrd="0" destOrd="0" presId="urn:microsoft.com/office/officeart/2005/8/layout/hProcess3"/>
    <dgm:cxn modelId="{4A3A6AF1-3BA5-431B-B34B-E9D967011BD3}" type="presParOf" srcId="{D2D0C46C-8C88-4A4E-9DC8-8AFC9BD1FE4E}" destId="{2CCD81DB-BE61-4B3E-A597-2C9A8339A022}" srcOrd="1" destOrd="0" presId="urn:microsoft.com/office/officeart/2005/8/layout/hProcess3"/>
    <dgm:cxn modelId="{7CAAC24F-9666-4A4D-9584-7BAEC9E481A1}" type="presParOf" srcId="{D2D0C46C-8C88-4A4E-9DC8-8AFC9BD1FE4E}" destId="{14281997-3429-4055-B431-D3D6AFA21FF3}" srcOrd="2" destOrd="0" presId="urn:microsoft.com/office/officeart/2005/8/layout/hProcess3"/>
    <dgm:cxn modelId="{AEE96B4D-1565-4AED-A9BC-7BC1C3BC5619}" type="presParOf" srcId="{D2D0C46C-8C88-4A4E-9DC8-8AFC9BD1FE4E}" destId="{E452F15E-9991-4383-80E9-AE174C6537C7}" srcOrd="3" destOrd="0" presId="urn:microsoft.com/office/officeart/2005/8/layout/hProcess3"/>
    <dgm:cxn modelId="{FD2DF2EA-E809-4A5F-84F4-FA404A563474}" type="presParOf" srcId="{DF292F6E-D323-438C-8729-9AB24B6B9CB1}" destId="{0154E82B-C0BE-462D-B1B4-E36C2BD1D68D}" srcOrd="2" destOrd="0" presId="urn:microsoft.com/office/officeart/2005/8/layout/hProcess3"/>
    <dgm:cxn modelId="{39193E88-D9E9-4346-A097-9C47F7E77CC7}" type="presParOf" srcId="{DF292F6E-D323-438C-8729-9AB24B6B9CB1}" destId="{CECC3424-A94C-4DC6-B4EA-5B1D9237BC3F}" srcOrd="3" destOrd="0" presId="urn:microsoft.com/office/officeart/2005/8/layout/hProcess3"/>
    <dgm:cxn modelId="{88CF5359-F658-4003-89BA-4190A0B10241}" type="presParOf" srcId="{CECC3424-A94C-4DC6-B4EA-5B1D9237BC3F}" destId="{10B8E8D3-076A-4012-BF5D-1FC6508EFE57}" srcOrd="0" destOrd="0" presId="urn:microsoft.com/office/officeart/2005/8/layout/hProcess3"/>
    <dgm:cxn modelId="{35E84C58-86FB-4526-9310-FA3A0A27C73C}" type="presParOf" srcId="{CECC3424-A94C-4DC6-B4EA-5B1D9237BC3F}" destId="{0C9B10BB-B3FE-45E8-876A-39CE42BC15B1}" srcOrd="1" destOrd="0" presId="urn:microsoft.com/office/officeart/2005/8/layout/hProcess3"/>
    <dgm:cxn modelId="{394C3786-E6F2-498A-9172-DB37E81A7936}" type="presParOf" srcId="{CECC3424-A94C-4DC6-B4EA-5B1D9237BC3F}" destId="{CEFBE91C-A439-4535-87B1-FBEDF7719BB3}" srcOrd="2" destOrd="0" presId="urn:microsoft.com/office/officeart/2005/8/layout/hProcess3"/>
    <dgm:cxn modelId="{8E77937E-42C3-4595-83D0-D0FFF7D1E929}" type="presParOf" srcId="{CECC3424-A94C-4DC6-B4EA-5B1D9237BC3F}" destId="{1429E192-4C25-45F0-975D-7F4557B541CE}" srcOrd="3" destOrd="0" presId="urn:microsoft.com/office/officeart/2005/8/layout/hProcess3"/>
    <dgm:cxn modelId="{4B5CE368-0914-4D87-AB7A-663BCA9CF08A}" type="presParOf" srcId="{DF292F6E-D323-438C-8729-9AB24B6B9CB1}" destId="{75A14120-4290-442B-BA4C-6447A0E33CAF}" srcOrd="4" destOrd="0" presId="urn:microsoft.com/office/officeart/2005/8/layout/hProcess3"/>
    <dgm:cxn modelId="{89CFF14E-F0BC-4906-AB66-445FD91AB13C}" type="presParOf" srcId="{DF292F6E-D323-438C-8729-9AB24B6B9CB1}" destId="{3E977C77-2AD3-47AC-B0F8-C3D4A6BCF0A5}" srcOrd="5" destOrd="0" presId="urn:microsoft.com/office/officeart/2005/8/layout/hProcess3"/>
    <dgm:cxn modelId="{A825F554-F069-4D53-9978-12F6102E8497}" type="presParOf" srcId="{DF292F6E-D323-438C-8729-9AB24B6B9CB1}" destId="{ED94E509-77F3-4606-8F44-989981268290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89B12E-5CCA-48D6-83FE-2A8C083EB999}" type="doc">
      <dgm:prSet loTypeId="urn:microsoft.com/office/officeart/2005/8/layout/radial3" loCatId="cycl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pt-PT"/>
        </a:p>
      </dgm:t>
    </dgm:pt>
    <dgm:pt modelId="{30E7CAD1-2CFB-47FE-8BB0-A5DBC9852842}">
      <dgm:prSet phldrT="[Texto]"/>
      <dgm:spPr/>
      <dgm:t>
        <a:bodyPr/>
        <a:lstStyle/>
        <a:p>
          <a:r>
            <a:rPr lang="pt-PT" dirty="0" smtClean="0"/>
            <a:t>SME</a:t>
          </a:r>
          <a:endParaRPr lang="pt-PT" dirty="0"/>
        </a:p>
      </dgm:t>
    </dgm:pt>
    <dgm:pt modelId="{FFD74DA3-907D-4109-8A67-85035A73992E}" type="parTrans" cxnId="{6D576C63-2919-4F2B-A2F8-9DBCF6536D05}">
      <dgm:prSet/>
      <dgm:spPr/>
      <dgm:t>
        <a:bodyPr/>
        <a:lstStyle/>
        <a:p>
          <a:endParaRPr lang="pt-PT"/>
        </a:p>
      </dgm:t>
    </dgm:pt>
    <dgm:pt modelId="{D61A39F7-CF6F-4A14-A578-441414EA35F4}" type="sibTrans" cxnId="{6D576C63-2919-4F2B-A2F8-9DBCF6536D05}">
      <dgm:prSet/>
      <dgm:spPr/>
      <dgm:t>
        <a:bodyPr/>
        <a:lstStyle/>
        <a:p>
          <a:endParaRPr lang="pt-PT"/>
        </a:p>
      </dgm:t>
    </dgm:pt>
    <dgm:pt modelId="{F5A32F11-51E1-4B2F-9967-31AD1B04DB3B}">
      <dgm:prSet phldrT="[Texto]"/>
      <dgm:spPr/>
      <dgm:t>
        <a:bodyPr/>
        <a:lstStyle/>
        <a:p>
          <a:r>
            <a:rPr lang="pt-PT" dirty="0" err="1" smtClean="0"/>
            <a:t>Furniture</a:t>
          </a:r>
          <a:r>
            <a:rPr lang="pt-PT" dirty="0" smtClean="0"/>
            <a:t> </a:t>
          </a:r>
          <a:r>
            <a:rPr lang="pt-PT" dirty="0" err="1" smtClean="0"/>
            <a:t>production</a:t>
          </a:r>
          <a:endParaRPr lang="pt-PT" dirty="0"/>
        </a:p>
      </dgm:t>
    </dgm:pt>
    <dgm:pt modelId="{EF40FE20-B830-4241-A6D1-3B44BF8F56DB}" type="parTrans" cxnId="{2E15204C-9293-45A2-8673-1967F60BDC30}">
      <dgm:prSet/>
      <dgm:spPr/>
      <dgm:t>
        <a:bodyPr/>
        <a:lstStyle/>
        <a:p>
          <a:endParaRPr lang="pt-PT"/>
        </a:p>
      </dgm:t>
    </dgm:pt>
    <dgm:pt modelId="{DA6DEB98-68FF-4BCF-A5EE-7AC2CA09BD51}" type="sibTrans" cxnId="{2E15204C-9293-45A2-8673-1967F60BDC30}">
      <dgm:prSet/>
      <dgm:spPr/>
      <dgm:t>
        <a:bodyPr/>
        <a:lstStyle/>
        <a:p>
          <a:endParaRPr lang="pt-PT"/>
        </a:p>
      </dgm:t>
    </dgm:pt>
    <dgm:pt modelId="{EB5BBC74-5DCF-4B43-9501-505E84FDCD48}">
      <dgm:prSet phldrT="[Texto]"/>
      <dgm:spPr/>
      <dgm:t>
        <a:bodyPr/>
        <a:lstStyle/>
        <a:p>
          <a:r>
            <a:rPr lang="pt-PT" dirty="0" smtClean="0"/>
            <a:t>Motor </a:t>
          </a:r>
          <a:r>
            <a:rPr lang="pt-PT" dirty="0" err="1" smtClean="0"/>
            <a:t>Vehicle</a:t>
          </a:r>
          <a:r>
            <a:rPr lang="pt-PT" dirty="0" smtClean="0"/>
            <a:t> </a:t>
          </a:r>
          <a:r>
            <a:rPr lang="pt-PT" dirty="0" err="1" smtClean="0"/>
            <a:t>Repair</a:t>
          </a:r>
          <a:endParaRPr lang="pt-PT" dirty="0"/>
        </a:p>
      </dgm:t>
    </dgm:pt>
    <dgm:pt modelId="{EE81A4D1-EA66-4200-A070-8156832F460D}" type="parTrans" cxnId="{1A576D5C-10EC-434D-B866-5F3B1020F2B6}">
      <dgm:prSet/>
      <dgm:spPr/>
      <dgm:t>
        <a:bodyPr/>
        <a:lstStyle/>
        <a:p>
          <a:endParaRPr lang="pt-PT"/>
        </a:p>
      </dgm:t>
    </dgm:pt>
    <dgm:pt modelId="{483EC36A-8425-40BA-8CC8-7EB5BE5C7FDB}" type="sibTrans" cxnId="{1A576D5C-10EC-434D-B866-5F3B1020F2B6}">
      <dgm:prSet/>
      <dgm:spPr/>
      <dgm:t>
        <a:bodyPr/>
        <a:lstStyle/>
        <a:p>
          <a:endParaRPr lang="pt-PT"/>
        </a:p>
      </dgm:t>
    </dgm:pt>
    <dgm:pt modelId="{A4529DCA-6429-44FA-883A-B0535557DD9B}">
      <dgm:prSet phldrT="[Texto]"/>
      <dgm:spPr/>
      <dgm:t>
        <a:bodyPr/>
        <a:lstStyle/>
        <a:p>
          <a:r>
            <a:rPr lang="pt-PT" dirty="0" err="1" smtClean="0"/>
            <a:t>Bakeries</a:t>
          </a:r>
          <a:endParaRPr lang="pt-PT" dirty="0"/>
        </a:p>
      </dgm:t>
    </dgm:pt>
    <dgm:pt modelId="{B2872A8B-C89A-433B-A9EB-04D0A641CE24}" type="parTrans" cxnId="{97BF0A94-4A10-4FD9-B992-3024C1CA0A3A}">
      <dgm:prSet/>
      <dgm:spPr/>
      <dgm:t>
        <a:bodyPr/>
        <a:lstStyle/>
        <a:p>
          <a:endParaRPr lang="pt-PT"/>
        </a:p>
      </dgm:t>
    </dgm:pt>
    <dgm:pt modelId="{D099284E-351F-4691-A348-6777AE945C2C}" type="sibTrans" cxnId="{97BF0A94-4A10-4FD9-B992-3024C1CA0A3A}">
      <dgm:prSet/>
      <dgm:spPr/>
      <dgm:t>
        <a:bodyPr/>
        <a:lstStyle/>
        <a:p>
          <a:endParaRPr lang="pt-PT"/>
        </a:p>
      </dgm:t>
    </dgm:pt>
    <dgm:pt modelId="{E2192471-49BF-49B8-9DDA-A2FD71B9FA9D}">
      <dgm:prSet phldrT="[Texto]"/>
      <dgm:spPr/>
      <dgm:t>
        <a:bodyPr/>
        <a:lstStyle/>
        <a:p>
          <a:r>
            <a:rPr lang="pt-PT" dirty="0" smtClean="0"/>
            <a:t>Industrial cleaning</a:t>
          </a:r>
          <a:endParaRPr lang="pt-PT" dirty="0"/>
        </a:p>
      </dgm:t>
    </dgm:pt>
    <dgm:pt modelId="{B82C5876-D0AA-4BDD-806E-CD47980EA229}" type="parTrans" cxnId="{C7142B35-7B7E-4F8E-9A30-4DAA0BDBDE94}">
      <dgm:prSet/>
      <dgm:spPr/>
      <dgm:t>
        <a:bodyPr/>
        <a:lstStyle/>
        <a:p>
          <a:endParaRPr lang="pt-PT"/>
        </a:p>
      </dgm:t>
    </dgm:pt>
    <dgm:pt modelId="{1DEED7A0-E137-48E8-91CB-FFB5576C4AA5}" type="sibTrans" cxnId="{C7142B35-7B7E-4F8E-9A30-4DAA0BDBDE94}">
      <dgm:prSet/>
      <dgm:spPr/>
      <dgm:t>
        <a:bodyPr/>
        <a:lstStyle/>
        <a:p>
          <a:endParaRPr lang="pt-PT"/>
        </a:p>
      </dgm:t>
    </dgm:pt>
    <dgm:pt modelId="{97BB70C3-AAB9-4513-AB95-A5B9323E6F6A}">
      <dgm:prSet phldrT="[Texto]"/>
      <dgm:spPr/>
      <dgm:t>
        <a:bodyPr/>
        <a:lstStyle/>
        <a:p>
          <a:r>
            <a:rPr lang="pt-PT" dirty="0" smtClean="0"/>
            <a:t>Dry cleaning</a:t>
          </a:r>
          <a:endParaRPr lang="pt-PT" dirty="0"/>
        </a:p>
      </dgm:t>
    </dgm:pt>
    <dgm:pt modelId="{AED6825C-650D-47A9-A44F-B06BBD69661F}" type="parTrans" cxnId="{EFFE0CB4-CB8B-4286-A318-FB98DDCCA948}">
      <dgm:prSet/>
      <dgm:spPr/>
      <dgm:t>
        <a:bodyPr/>
        <a:lstStyle/>
        <a:p>
          <a:endParaRPr lang="pt-PT"/>
        </a:p>
      </dgm:t>
    </dgm:pt>
    <dgm:pt modelId="{CEAEA7F8-3D8B-45DA-9AB6-73AEE1EE0F74}" type="sibTrans" cxnId="{EFFE0CB4-CB8B-4286-A318-FB98DDCCA948}">
      <dgm:prSet/>
      <dgm:spPr/>
      <dgm:t>
        <a:bodyPr/>
        <a:lstStyle/>
        <a:p>
          <a:endParaRPr lang="pt-PT"/>
        </a:p>
      </dgm:t>
    </dgm:pt>
    <dgm:pt modelId="{4860AC39-6E0F-443E-B729-33D2E004162B}" type="pres">
      <dgm:prSet presAssocID="{F389B12E-5CCA-48D6-83FE-2A8C083EB99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FC2015CF-40C9-4DC9-BC79-7AAF88CFE515}" type="pres">
      <dgm:prSet presAssocID="{F389B12E-5CCA-48D6-83FE-2A8C083EB999}" presName="radial" presStyleCnt="0">
        <dgm:presLayoutVars>
          <dgm:animLvl val="ctr"/>
        </dgm:presLayoutVars>
      </dgm:prSet>
      <dgm:spPr/>
      <dgm:t>
        <a:bodyPr/>
        <a:lstStyle/>
        <a:p>
          <a:endParaRPr lang="pt-PT"/>
        </a:p>
      </dgm:t>
    </dgm:pt>
    <dgm:pt modelId="{9C69457F-29B1-4C34-BDC2-278CDF5C1B8B}" type="pres">
      <dgm:prSet presAssocID="{30E7CAD1-2CFB-47FE-8BB0-A5DBC9852842}" presName="centerShape" presStyleLbl="vennNode1" presStyleIdx="0" presStyleCnt="6"/>
      <dgm:spPr/>
      <dgm:t>
        <a:bodyPr/>
        <a:lstStyle/>
        <a:p>
          <a:endParaRPr lang="pt-PT"/>
        </a:p>
      </dgm:t>
    </dgm:pt>
    <dgm:pt modelId="{30CE0B1F-5D2C-48B0-BCF2-7115C3BAB59A}" type="pres">
      <dgm:prSet presAssocID="{F5A32F11-51E1-4B2F-9967-31AD1B04DB3B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02D1282-EB46-4EB9-B6FE-51229CC2ABE8}" type="pres">
      <dgm:prSet presAssocID="{EB5BBC74-5DCF-4B43-9501-505E84FDCD48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579DD92-B1CA-499B-B673-8A308088D213}" type="pres">
      <dgm:prSet presAssocID="{A4529DCA-6429-44FA-883A-B0535557DD9B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7E4B5A5-4C0A-4C00-8F12-48FF714049F3}" type="pres">
      <dgm:prSet presAssocID="{E2192471-49BF-49B8-9DDA-A2FD71B9FA9D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CA62199-10FF-47ED-9CF3-088E46312AF7}" type="pres">
      <dgm:prSet presAssocID="{97BB70C3-AAB9-4513-AB95-A5B9323E6F6A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5FC94E26-6EB9-44ED-81DE-51D1643EE511}" type="presOf" srcId="{30E7CAD1-2CFB-47FE-8BB0-A5DBC9852842}" destId="{9C69457F-29B1-4C34-BDC2-278CDF5C1B8B}" srcOrd="0" destOrd="0" presId="urn:microsoft.com/office/officeart/2005/8/layout/radial3"/>
    <dgm:cxn modelId="{B747D201-5853-4AE7-9C0D-27160484A7C8}" type="presOf" srcId="{EB5BBC74-5DCF-4B43-9501-505E84FDCD48}" destId="{802D1282-EB46-4EB9-B6FE-51229CC2ABE8}" srcOrd="0" destOrd="0" presId="urn:microsoft.com/office/officeart/2005/8/layout/radial3"/>
    <dgm:cxn modelId="{24271685-955A-445D-958C-1C3A1BCD12F8}" type="presOf" srcId="{97BB70C3-AAB9-4513-AB95-A5B9323E6F6A}" destId="{1CA62199-10FF-47ED-9CF3-088E46312AF7}" srcOrd="0" destOrd="0" presId="urn:microsoft.com/office/officeart/2005/8/layout/radial3"/>
    <dgm:cxn modelId="{8C16776F-8569-4BFC-ACFE-7F563DC1CD3B}" type="presOf" srcId="{E2192471-49BF-49B8-9DDA-A2FD71B9FA9D}" destId="{D7E4B5A5-4C0A-4C00-8F12-48FF714049F3}" srcOrd="0" destOrd="0" presId="urn:microsoft.com/office/officeart/2005/8/layout/radial3"/>
    <dgm:cxn modelId="{EFFE0CB4-CB8B-4286-A318-FB98DDCCA948}" srcId="{30E7CAD1-2CFB-47FE-8BB0-A5DBC9852842}" destId="{97BB70C3-AAB9-4513-AB95-A5B9323E6F6A}" srcOrd="4" destOrd="0" parTransId="{AED6825C-650D-47A9-A44F-B06BBD69661F}" sibTransId="{CEAEA7F8-3D8B-45DA-9AB6-73AEE1EE0F74}"/>
    <dgm:cxn modelId="{C7142B35-7B7E-4F8E-9A30-4DAA0BDBDE94}" srcId="{30E7CAD1-2CFB-47FE-8BB0-A5DBC9852842}" destId="{E2192471-49BF-49B8-9DDA-A2FD71B9FA9D}" srcOrd="3" destOrd="0" parTransId="{B82C5876-D0AA-4BDD-806E-CD47980EA229}" sibTransId="{1DEED7A0-E137-48E8-91CB-FFB5576C4AA5}"/>
    <dgm:cxn modelId="{6D576C63-2919-4F2B-A2F8-9DBCF6536D05}" srcId="{F389B12E-5CCA-48D6-83FE-2A8C083EB999}" destId="{30E7CAD1-2CFB-47FE-8BB0-A5DBC9852842}" srcOrd="0" destOrd="0" parTransId="{FFD74DA3-907D-4109-8A67-85035A73992E}" sibTransId="{D61A39F7-CF6F-4A14-A578-441414EA35F4}"/>
    <dgm:cxn modelId="{947F5A65-AA39-4795-B31F-B652A7C58158}" type="presOf" srcId="{F5A32F11-51E1-4B2F-9967-31AD1B04DB3B}" destId="{30CE0B1F-5D2C-48B0-BCF2-7115C3BAB59A}" srcOrd="0" destOrd="0" presId="urn:microsoft.com/office/officeart/2005/8/layout/radial3"/>
    <dgm:cxn modelId="{FFF5533A-85F2-48B3-9441-11BE06A5C261}" type="presOf" srcId="{F389B12E-5CCA-48D6-83FE-2A8C083EB999}" destId="{4860AC39-6E0F-443E-B729-33D2E004162B}" srcOrd="0" destOrd="0" presId="urn:microsoft.com/office/officeart/2005/8/layout/radial3"/>
    <dgm:cxn modelId="{AB61431B-6224-4DB3-B7D6-A4FDAB454AA3}" type="presOf" srcId="{A4529DCA-6429-44FA-883A-B0535557DD9B}" destId="{3579DD92-B1CA-499B-B673-8A308088D213}" srcOrd="0" destOrd="0" presId="urn:microsoft.com/office/officeart/2005/8/layout/radial3"/>
    <dgm:cxn modelId="{2E15204C-9293-45A2-8673-1967F60BDC30}" srcId="{30E7CAD1-2CFB-47FE-8BB0-A5DBC9852842}" destId="{F5A32F11-51E1-4B2F-9967-31AD1B04DB3B}" srcOrd="0" destOrd="0" parTransId="{EF40FE20-B830-4241-A6D1-3B44BF8F56DB}" sibTransId="{DA6DEB98-68FF-4BCF-A5EE-7AC2CA09BD51}"/>
    <dgm:cxn modelId="{97BF0A94-4A10-4FD9-B992-3024C1CA0A3A}" srcId="{30E7CAD1-2CFB-47FE-8BB0-A5DBC9852842}" destId="{A4529DCA-6429-44FA-883A-B0535557DD9B}" srcOrd="2" destOrd="0" parTransId="{B2872A8B-C89A-433B-A9EB-04D0A641CE24}" sibTransId="{D099284E-351F-4691-A348-6777AE945C2C}"/>
    <dgm:cxn modelId="{1A576D5C-10EC-434D-B866-5F3B1020F2B6}" srcId="{30E7CAD1-2CFB-47FE-8BB0-A5DBC9852842}" destId="{EB5BBC74-5DCF-4B43-9501-505E84FDCD48}" srcOrd="1" destOrd="0" parTransId="{EE81A4D1-EA66-4200-A070-8156832F460D}" sibTransId="{483EC36A-8425-40BA-8CC8-7EB5BE5C7FDB}"/>
    <dgm:cxn modelId="{075F8A4B-1294-4FB2-98C2-B5EF66BB3FAD}" type="presParOf" srcId="{4860AC39-6E0F-443E-B729-33D2E004162B}" destId="{FC2015CF-40C9-4DC9-BC79-7AAF88CFE515}" srcOrd="0" destOrd="0" presId="urn:microsoft.com/office/officeart/2005/8/layout/radial3"/>
    <dgm:cxn modelId="{A0446BD9-D593-4207-B95D-8ACF0ED53926}" type="presParOf" srcId="{FC2015CF-40C9-4DC9-BC79-7AAF88CFE515}" destId="{9C69457F-29B1-4C34-BDC2-278CDF5C1B8B}" srcOrd="0" destOrd="0" presId="urn:microsoft.com/office/officeart/2005/8/layout/radial3"/>
    <dgm:cxn modelId="{D34BB727-27D1-47D1-B4B7-2EB24BFB0DF6}" type="presParOf" srcId="{FC2015CF-40C9-4DC9-BC79-7AAF88CFE515}" destId="{30CE0B1F-5D2C-48B0-BCF2-7115C3BAB59A}" srcOrd="1" destOrd="0" presId="urn:microsoft.com/office/officeart/2005/8/layout/radial3"/>
    <dgm:cxn modelId="{7B72EED7-1796-48B5-94F1-1B290AF4F9C6}" type="presParOf" srcId="{FC2015CF-40C9-4DC9-BC79-7AAF88CFE515}" destId="{802D1282-EB46-4EB9-B6FE-51229CC2ABE8}" srcOrd="2" destOrd="0" presId="urn:microsoft.com/office/officeart/2005/8/layout/radial3"/>
    <dgm:cxn modelId="{FED93DC0-6035-404C-BC39-EADB6171CF0F}" type="presParOf" srcId="{FC2015CF-40C9-4DC9-BC79-7AAF88CFE515}" destId="{3579DD92-B1CA-499B-B673-8A308088D213}" srcOrd="3" destOrd="0" presId="urn:microsoft.com/office/officeart/2005/8/layout/radial3"/>
    <dgm:cxn modelId="{2FAB06B8-2C1A-4974-9EB7-595A185F35D4}" type="presParOf" srcId="{FC2015CF-40C9-4DC9-BC79-7AAF88CFE515}" destId="{D7E4B5A5-4C0A-4C00-8F12-48FF714049F3}" srcOrd="4" destOrd="0" presId="urn:microsoft.com/office/officeart/2005/8/layout/radial3"/>
    <dgm:cxn modelId="{2358AAF6-AFBE-4941-AF67-70501D987D2B}" type="presParOf" srcId="{FC2015CF-40C9-4DC9-BC79-7AAF88CFE515}" destId="{1CA62199-10FF-47ED-9CF3-088E46312AF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0D1A82-75D4-4572-9FA1-85B0B322BD4D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PT"/>
        </a:p>
      </dgm:t>
    </dgm:pt>
    <dgm:pt modelId="{2DF7B93F-AF80-4C0E-8BFA-3620C3741A2A}">
      <dgm:prSet phldrT="[Text]" custT="1"/>
      <dgm:spPr/>
      <dgm:t>
        <a:bodyPr/>
        <a:lstStyle/>
        <a:p>
          <a:r>
            <a:rPr lang="pt-PT" sz="1000" dirty="0" smtClean="0">
              <a:latin typeface="Arial" pitchFamily="34" charset="0"/>
              <a:cs typeface="Arial" pitchFamily="34" charset="0"/>
            </a:rPr>
            <a:t>Sectoral indicators</a:t>
          </a:r>
          <a:endParaRPr lang="pt-PT" sz="1000" dirty="0">
            <a:latin typeface="Arial" pitchFamily="34" charset="0"/>
            <a:cs typeface="Arial" pitchFamily="34" charset="0"/>
          </a:endParaRPr>
        </a:p>
      </dgm:t>
    </dgm:pt>
    <dgm:pt modelId="{629B5E01-A158-43C2-BA75-69AAB39D22D1}" type="parTrans" cxnId="{D247A3F5-5FFB-4634-853E-57CAAA7FB08C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39C02056-7C19-4E8C-8C66-658A41A9D72A}" type="sibTrans" cxnId="{D247A3F5-5FFB-4634-853E-57CAAA7FB08C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A9BD9157-2EAF-4355-B989-887BBEAB7E71}">
      <dgm:prSet phldrT="[Text]" custT="1"/>
      <dgm:spPr/>
      <dgm:t>
        <a:bodyPr/>
        <a:lstStyle/>
        <a:p>
          <a:r>
            <a:rPr lang="pt-PT" sz="1000" b="1" dirty="0" err="1" smtClean="0">
              <a:latin typeface="Arial" pitchFamily="34" charset="0"/>
              <a:cs typeface="Arial" pitchFamily="34" charset="0"/>
            </a:rPr>
            <a:t>Dry</a:t>
          </a:r>
          <a:r>
            <a:rPr lang="pt-PT" sz="1000" b="1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b="1" dirty="0" err="1" smtClean="0">
              <a:latin typeface="Arial" pitchFamily="34" charset="0"/>
              <a:cs typeface="Arial" pitchFamily="34" charset="0"/>
            </a:rPr>
            <a:t>cleaning</a:t>
          </a:r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Perchloethylene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(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Tetrachloethylene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)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Other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clothes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cleaning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agent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Surfactors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Organic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solvents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Other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cleaning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agents</a:t>
          </a:r>
          <a:endParaRPr lang="pt-PT" sz="1000" dirty="0" smtClean="0">
            <a:latin typeface="Arial" pitchFamily="34" charset="0"/>
            <a:cs typeface="Arial" pitchFamily="34" charset="0"/>
          </a:endParaRPr>
        </a:p>
      </dgm:t>
    </dgm:pt>
    <dgm:pt modelId="{25B2A8E1-C6DA-4EFD-80F4-2E59D6B5B8D3}" type="parTrans" cxnId="{A18D3002-FFE1-445A-BF3B-9FA4F1537A02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DE17A3CC-2FEF-4EFF-89A4-C92FCCF7FA11}" type="sibTrans" cxnId="{A18D3002-FFE1-445A-BF3B-9FA4F1537A02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C9EF218A-3644-4B3C-A114-F93468E26661}">
      <dgm:prSet phldrT="[Text]" custT="1"/>
      <dgm:spPr/>
      <dgm:t>
        <a:bodyPr/>
        <a:lstStyle/>
        <a:p>
          <a:r>
            <a:rPr lang="pt-PT" sz="1000" b="1" dirty="0" smtClean="0">
              <a:latin typeface="Arial" pitchFamily="34" charset="0"/>
              <a:cs typeface="Arial" pitchFamily="34" charset="0"/>
            </a:rPr>
            <a:t>Industrial </a:t>
          </a:r>
          <a:r>
            <a:rPr lang="pt-PT" sz="1000" b="1" dirty="0" err="1" smtClean="0">
              <a:latin typeface="Arial" pitchFamily="34" charset="0"/>
              <a:cs typeface="Arial" pitchFamily="34" charset="0"/>
            </a:rPr>
            <a:t>cleaning</a:t>
          </a:r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endParaRPr lang="pt-PT" sz="1000" dirty="0" smtClean="0">
            <a:latin typeface="Arial" pitchFamily="34" charset="0"/>
            <a:cs typeface="Arial" pitchFamily="34" charset="0"/>
          </a:endParaRPr>
        </a:p>
        <a:p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 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Acids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Hypochlorites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Ammoniac</a:t>
          </a:r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dirty="0" err="1" smtClean="0">
              <a:latin typeface="Arial" pitchFamily="34" charset="0"/>
              <a:cs typeface="Arial" pitchFamily="34" charset="0"/>
            </a:rPr>
            <a:t>Hydroxides</a:t>
          </a:r>
          <a:r>
            <a:rPr lang="pt-PT" sz="1000" dirty="0" smtClean="0">
              <a:latin typeface="Arial" pitchFamily="34" charset="0"/>
              <a:cs typeface="Arial" pitchFamily="34" charset="0"/>
            </a:rPr>
            <a:t> </a:t>
          </a:r>
        </a:p>
        <a:p>
          <a:endParaRPr lang="pt-PT" sz="1000" dirty="0">
            <a:latin typeface="Arial" pitchFamily="34" charset="0"/>
            <a:cs typeface="Arial" pitchFamily="34" charset="0"/>
          </a:endParaRPr>
        </a:p>
      </dgm:t>
    </dgm:pt>
    <dgm:pt modelId="{E4F4FADA-BAB1-4728-82F1-3D6F96D767F5}" type="parTrans" cxnId="{AE566FE0-4139-47E9-8326-A9D12C0C1D2E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7F23CACA-E96D-42A2-B66B-110787A80A22}" type="sibTrans" cxnId="{AE566FE0-4139-47E9-8326-A9D12C0C1D2E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07130B45-8931-45EC-808A-4F81DD4F325B}">
      <dgm:prSet phldrT="[Text]" custT="1"/>
      <dgm:spPr/>
      <dgm:t>
        <a:bodyPr/>
        <a:lstStyle/>
        <a:p>
          <a:r>
            <a:rPr lang="pt-PT" sz="1000" b="1" dirty="0" smtClean="0">
              <a:latin typeface="Arial" pitchFamily="34" charset="0"/>
              <a:cs typeface="Arial" pitchFamily="34" charset="0"/>
            </a:rPr>
            <a:t>Furniture</a:t>
          </a:r>
        </a:p>
        <a:p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Wood dust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Solvents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Paints, glues, varnishes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Preservatives</a:t>
          </a:r>
          <a:endParaRPr lang="pt-PT" sz="1000" dirty="0">
            <a:latin typeface="Arial" pitchFamily="34" charset="0"/>
            <a:cs typeface="Arial" pitchFamily="34" charset="0"/>
          </a:endParaRPr>
        </a:p>
      </dgm:t>
    </dgm:pt>
    <dgm:pt modelId="{5807C4A4-D30B-4B1E-890C-0C7CA8A363A3}" type="parTrans" cxnId="{395C8CB1-6FB0-41DA-AB01-0D382512CD25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D567CACA-7DA7-4AE3-A572-8C51E1D7C71B}" type="sibTrans" cxnId="{395C8CB1-6FB0-41DA-AB01-0D382512CD25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810C109B-9670-486D-B00D-AA55C78A89BB}">
      <dgm:prSet custT="1"/>
      <dgm:spPr/>
      <dgm:t>
        <a:bodyPr/>
        <a:lstStyle/>
        <a:p>
          <a:r>
            <a:rPr lang="pt-PT" sz="1000" b="1" dirty="0" smtClean="0">
              <a:latin typeface="Arial" pitchFamily="34" charset="0"/>
              <a:cs typeface="Arial" pitchFamily="34" charset="0"/>
            </a:rPr>
            <a:t>MVR</a:t>
          </a:r>
        </a:p>
        <a:p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Paints with isocyanets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Other respiratory risks (dusts, fumes and gases)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Skin risks (e.e. oils and solvents)</a:t>
          </a:r>
        </a:p>
        <a:p>
          <a:endParaRPr lang="pt-PT" sz="1000" dirty="0">
            <a:latin typeface="Arial" pitchFamily="34" charset="0"/>
            <a:cs typeface="Arial" pitchFamily="34" charset="0"/>
          </a:endParaRPr>
        </a:p>
      </dgm:t>
    </dgm:pt>
    <dgm:pt modelId="{D75521EC-AC14-4708-A519-0775719A0E0A}" type="parTrans" cxnId="{8C60A46E-605A-4668-B609-07C1510740A2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717E048B-E184-4A1B-A685-A3588BC37EA8}" type="sibTrans" cxnId="{8C60A46E-605A-4668-B609-07C1510740A2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0AB4C4BD-6B95-4597-88D2-522CA1657B89}">
      <dgm:prSet custT="1"/>
      <dgm:spPr/>
      <dgm:t>
        <a:bodyPr/>
        <a:lstStyle/>
        <a:p>
          <a:r>
            <a:rPr lang="pt-PT" sz="1000" b="1" dirty="0" smtClean="0">
              <a:latin typeface="Arial" pitchFamily="34" charset="0"/>
              <a:cs typeface="Arial" pitchFamily="34" charset="0"/>
            </a:rPr>
            <a:t>Bakeries</a:t>
          </a:r>
        </a:p>
        <a:p>
          <a:endParaRPr lang="pt-PT" sz="1000" b="1" dirty="0" smtClean="0">
            <a:latin typeface="Arial" pitchFamily="34" charset="0"/>
            <a:cs typeface="Arial" pitchFamily="34" charset="0"/>
          </a:endParaRPr>
        </a:p>
        <a:p>
          <a:endParaRPr lang="pt-PT" sz="1000" dirty="0" smtClean="0">
            <a:latin typeface="Arial" pitchFamily="34" charset="0"/>
            <a:cs typeface="Arial" pitchFamily="34" charset="0"/>
          </a:endParaRPr>
        </a:p>
        <a:p>
          <a:endParaRPr lang="pt-PT" sz="1000" dirty="0" smtClean="0">
            <a:latin typeface="Arial" pitchFamily="34" charset="0"/>
            <a:cs typeface="Arial" pitchFamily="34" charset="0"/>
          </a:endParaRP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Flour dust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Liquid ingredients</a:t>
          </a:r>
        </a:p>
        <a:p>
          <a:r>
            <a:rPr lang="pt-PT" sz="1000" dirty="0" smtClean="0">
              <a:latin typeface="Arial" pitchFamily="34" charset="0"/>
              <a:cs typeface="Arial" pitchFamily="34" charset="0"/>
            </a:rPr>
            <a:t>- Cleaning agents</a:t>
          </a:r>
        </a:p>
        <a:p>
          <a:endParaRPr lang="pt-PT" sz="1000" dirty="0">
            <a:latin typeface="Arial" pitchFamily="34" charset="0"/>
            <a:cs typeface="Arial" pitchFamily="34" charset="0"/>
          </a:endParaRPr>
        </a:p>
      </dgm:t>
    </dgm:pt>
    <dgm:pt modelId="{6990A605-5824-4450-9218-1684F3CFBCDE}" type="parTrans" cxnId="{DD0F990F-B686-4626-BEDE-4047CDAD4AD4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1A9B2B9C-1C84-4D5D-B795-21CFA70C377E}" type="sibTrans" cxnId="{DD0F990F-B686-4626-BEDE-4047CDAD4AD4}">
      <dgm:prSet/>
      <dgm:spPr/>
      <dgm:t>
        <a:bodyPr/>
        <a:lstStyle/>
        <a:p>
          <a:endParaRPr lang="pt-PT" sz="1000">
            <a:latin typeface="Arial" pitchFamily="34" charset="0"/>
            <a:cs typeface="Arial" pitchFamily="34" charset="0"/>
          </a:endParaRPr>
        </a:p>
      </dgm:t>
    </dgm:pt>
    <dgm:pt modelId="{71433A7A-5113-437D-81C7-838687AB0FB6}" type="pres">
      <dgm:prSet presAssocID="{F80D1A82-75D4-4572-9FA1-85B0B322BD4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AB049ABF-9EBD-46AF-905A-C927639096D4}" type="pres">
      <dgm:prSet presAssocID="{2DF7B93F-AF80-4C0E-8BFA-3620C3741A2A}" presName="roof" presStyleLbl="dkBgShp" presStyleIdx="0" presStyleCnt="2" custScaleY="43590"/>
      <dgm:spPr/>
      <dgm:t>
        <a:bodyPr/>
        <a:lstStyle/>
        <a:p>
          <a:endParaRPr lang="pt-PT"/>
        </a:p>
      </dgm:t>
    </dgm:pt>
    <dgm:pt modelId="{64CE0190-8845-466D-A51C-3FFDE8E4E072}" type="pres">
      <dgm:prSet presAssocID="{2DF7B93F-AF80-4C0E-8BFA-3620C3741A2A}" presName="pillars" presStyleCnt="0"/>
      <dgm:spPr/>
      <dgm:t>
        <a:bodyPr/>
        <a:lstStyle/>
        <a:p>
          <a:endParaRPr lang="en-US"/>
        </a:p>
      </dgm:t>
    </dgm:pt>
    <dgm:pt modelId="{9B265789-CC92-4077-A1E6-E8BBA87ECEA9}" type="pres">
      <dgm:prSet presAssocID="{2DF7B93F-AF80-4C0E-8BFA-3620C3741A2A}" presName="pillar1" presStyleLbl="node1" presStyleIdx="0" presStyleCnt="5" custScaleY="11831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2D66E87-BFDD-460E-88EA-373B10B3A1BF}" type="pres">
      <dgm:prSet presAssocID="{C9EF218A-3644-4B3C-A114-F93468E26661}" presName="pillarX" presStyleLbl="node1" presStyleIdx="1" presStyleCnt="5" custScaleY="11831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CD5A44D-A4D3-45CC-A799-86EC03FC9F5F}" type="pres">
      <dgm:prSet presAssocID="{07130B45-8931-45EC-808A-4F81DD4F325B}" presName="pillarX" presStyleLbl="node1" presStyleIdx="2" presStyleCnt="5" custScaleY="11831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B897D8B-E328-4D9B-B182-F20FCCE8E928}" type="pres">
      <dgm:prSet presAssocID="{810C109B-9670-486D-B00D-AA55C78A89BB}" presName="pillarX" presStyleLbl="node1" presStyleIdx="3" presStyleCnt="5" custScaleY="11831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EB43081-3BBC-4BC4-9ED7-DB6A544EC696}" type="pres">
      <dgm:prSet presAssocID="{0AB4C4BD-6B95-4597-88D2-522CA1657B89}" presName="pillarX" presStyleLbl="node1" presStyleIdx="4" presStyleCnt="5" custScaleY="118315" custLinFactNeighborX="-92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FBEC81F-99EE-423D-9566-B3B58A38DC25}" type="pres">
      <dgm:prSet presAssocID="{2DF7B93F-AF80-4C0E-8BFA-3620C3741A2A}" presName="base" presStyleLbl="dkBgShp" presStyleIdx="1" presStyleCnt="2" custFlipVert="1" custScaleY="45055"/>
      <dgm:spPr/>
      <dgm:t>
        <a:bodyPr/>
        <a:lstStyle/>
        <a:p>
          <a:endParaRPr lang="en-US"/>
        </a:p>
      </dgm:t>
    </dgm:pt>
  </dgm:ptLst>
  <dgm:cxnLst>
    <dgm:cxn modelId="{BBE40DAF-83DA-4124-8230-41C2E71AAF89}" type="presOf" srcId="{F80D1A82-75D4-4572-9FA1-85B0B322BD4D}" destId="{71433A7A-5113-437D-81C7-838687AB0FB6}" srcOrd="0" destOrd="0" presId="urn:microsoft.com/office/officeart/2005/8/layout/hList3"/>
    <dgm:cxn modelId="{8C60A46E-605A-4668-B609-07C1510740A2}" srcId="{2DF7B93F-AF80-4C0E-8BFA-3620C3741A2A}" destId="{810C109B-9670-486D-B00D-AA55C78A89BB}" srcOrd="3" destOrd="0" parTransId="{D75521EC-AC14-4708-A519-0775719A0E0A}" sibTransId="{717E048B-E184-4A1B-A685-A3588BC37EA8}"/>
    <dgm:cxn modelId="{AE566FE0-4139-47E9-8326-A9D12C0C1D2E}" srcId="{2DF7B93F-AF80-4C0E-8BFA-3620C3741A2A}" destId="{C9EF218A-3644-4B3C-A114-F93468E26661}" srcOrd="1" destOrd="0" parTransId="{E4F4FADA-BAB1-4728-82F1-3D6F96D767F5}" sibTransId="{7F23CACA-E96D-42A2-B66B-110787A80A22}"/>
    <dgm:cxn modelId="{D247A3F5-5FFB-4634-853E-57CAAA7FB08C}" srcId="{F80D1A82-75D4-4572-9FA1-85B0B322BD4D}" destId="{2DF7B93F-AF80-4C0E-8BFA-3620C3741A2A}" srcOrd="0" destOrd="0" parTransId="{629B5E01-A158-43C2-BA75-69AAB39D22D1}" sibTransId="{39C02056-7C19-4E8C-8C66-658A41A9D72A}"/>
    <dgm:cxn modelId="{1F9BC0A5-81D3-409D-BF76-11A88CB95400}" type="presOf" srcId="{07130B45-8931-45EC-808A-4F81DD4F325B}" destId="{ACD5A44D-A4D3-45CC-A799-86EC03FC9F5F}" srcOrd="0" destOrd="0" presId="urn:microsoft.com/office/officeart/2005/8/layout/hList3"/>
    <dgm:cxn modelId="{DE9B8346-0627-4A12-89E6-0CC17B16EEC0}" type="presOf" srcId="{0AB4C4BD-6B95-4597-88D2-522CA1657B89}" destId="{9EB43081-3BBC-4BC4-9ED7-DB6A544EC696}" srcOrd="0" destOrd="0" presId="urn:microsoft.com/office/officeart/2005/8/layout/hList3"/>
    <dgm:cxn modelId="{8D7EE0F0-D83F-4535-A820-4BC825153E30}" type="presOf" srcId="{810C109B-9670-486D-B00D-AA55C78A89BB}" destId="{0B897D8B-E328-4D9B-B182-F20FCCE8E928}" srcOrd="0" destOrd="0" presId="urn:microsoft.com/office/officeart/2005/8/layout/hList3"/>
    <dgm:cxn modelId="{A18D3002-FFE1-445A-BF3B-9FA4F1537A02}" srcId="{2DF7B93F-AF80-4C0E-8BFA-3620C3741A2A}" destId="{A9BD9157-2EAF-4355-B989-887BBEAB7E71}" srcOrd="0" destOrd="0" parTransId="{25B2A8E1-C6DA-4EFD-80F4-2E59D6B5B8D3}" sibTransId="{DE17A3CC-2FEF-4EFF-89A4-C92FCCF7FA11}"/>
    <dgm:cxn modelId="{D4F66D60-9384-4BD5-8A53-B36085EE1625}" type="presOf" srcId="{A9BD9157-2EAF-4355-B989-887BBEAB7E71}" destId="{9B265789-CC92-4077-A1E6-E8BBA87ECEA9}" srcOrd="0" destOrd="0" presId="urn:microsoft.com/office/officeart/2005/8/layout/hList3"/>
    <dgm:cxn modelId="{44314217-C5BA-4F25-B279-DBC0E9BEA683}" type="presOf" srcId="{C9EF218A-3644-4B3C-A114-F93468E26661}" destId="{A2D66E87-BFDD-460E-88EA-373B10B3A1BF}" srcOrd="0" destOrd="0" presId="urn:microsoft.com/office/officeart/2005/8/layout/hList3"/>
    <dgm:cxn modelId="{D32D668E-5F5E-469D-90C8-41E49EDBD6F3}" type="presOf" srcId="{2DF7B93F-AF80-4C0E-8BFA-3620C3741A2A}" destId="{AB049ABF-9EBD-46AF-905A-C927639096D4}" srcOrd="0" destOrd="0" presId="urn:microsoft.com/office/officeart/2005/8/layout/hList3"/>
    <dgm:cxn modelId="{395C8CB1-6FB0-41DA-AB01-0D382512CD25}" srcId="{2DF7B93F-AF80-4C0E-8BFA-3620C3741A2A}" destId="{07130B45-8931-45EC-808A-4F81DD4F325B}" srcOrd="2" destOrd="0" parTransId="{5807C4A4-D30B-4B1E-890C-0C7CA8A363A3}" sibTransId="{D567CACA-7DA7-4AE3-A572-8C51E1D7C71B}"/>
    <dgm:cxn modelId="{DD0F990F-B686-4626-BEDE-4047CDAD4AD4}" srcId="{2DF7B93F-AF80-4C0E-8BFA-3620C3741A2A}" destId="{0AB4C4BD-6B95-4597-88D2-522CA1657B89}" srcOrd="4" destOrd="0" parTransId="{6990A605-5824-4450-9218-1684F3CFBCDE}" sibTransId="{1A9B2B9C-1C84-4D5D-B795-21CFA70C377E}"/>
    <dgm:cxn modelId="{F94B1AF1-6BE9-499C-8CF3-530EBB613ADC}" type="presParOf" srcId="{71433A7A-5113-437D-81C7-838687AB0FB6}" destId="{AB049ABF-9EBD-46AF-905A-C927639096D4}" srcOrd="0" destOrd="0" presId="urn:microsoft.com/office/officeart/2005/8/layout/hList3"/>
    <dgm:cxn modelId="{3C8FD1BC-4A8B-4F79-BB22-FBA002F49826}" type="presParOf" srcId="{71433A7A-5113-437D-81C7-838687AB0FB6}" destId="{64CE0190-8845-466D-A51C-3FFDE8E4E072}" srcOrd="1" destOrd="0" presId="urn:microsoft.com/office/officeart/2005/8/layout/hList3"/>
    <dgm:cxn modelId="{E8F20265-6A14-4733-BCB9-F0010CDDE197}" type="presParOf" srcId="{64CE0190-8845-466D-A51C-3FFDE8E4E072}" destId="{9B265789-CC92-4077-A1E6-E8BBA87ECEA9}" srcOrd="0" destOrd="0" presId="urn:microsoft.com/office/officeart/2005/8/layout/hList3"/>
    <dgm:cxn modelId="{D31357BA-674A-47A7-988C-75CABFECC8FB}" type="presParOf" srcId="{64CE0190-8845-466D-A51C-3FFDE8E4E072}" destId="{A2D66E87-BFDD-460E-88EA-373B10B3A1BF}" srcOrd="1" destOrd="0" presId="urn:microsoft.com/office/officeart/2005/8/layout/hList3"/>
    <dgm:cxn modelId="{8E5B494C-3967-4077-AC4D-84FFEF8764A3}" type="presParOf" srcId="{64CE0190-8845-466D-A51C-3FFDE8E4E072}" destId="{ACD5A44D-A4D3-45CC-A799-86EC03FC9F5F}" srcOrd="2" destOrd="0" presId="urn:microsoft.com/office/officeart/2005/8/layout/hList3"/>
    <dgm:cxn modelId="{C13A5D77-CAB9-45F8-98E6-48DEBE701F19}" type="presParOf" srcId="{64CE0190-8845-466D-A51C-3FFDE8E4E072}" destId="{0B897D8B-E328-4D9B-B182-F20FCCE8E928}" srcOrd="3" destOrd="0" presId="urn:microsoft.com/office/officeart/2005/8/layout/hList3"/>
    <dgm:cxn modelId="{89C00FEC-75FD-48E9-B4C6-B925ACB4DD5D}" type="presParOf" srcId="{64CE0190-8845-466D-A51C-3FFDE8E4E072}" destId="{9EB43081-3BBC-4BC4-9ED7-DB6A544EC696}" srcOrd="4" destOrd="0" presId="urn:microsoft.com/office/officeart/2005/8/layout/hList3"/>
    <dgm:cxn modelId="{E8941FBE-B0B6-40DE-B290-3015F2DD57EA}" type="presParOf" srcId="{71433A7A-5113-437D-81C7-838687AB0FB6}" destId="{8FBEC81F-99EE-423D-9566-B3B58A38DC2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A5ECED-1150-4ECC-8D2B-B4CBC41774B9}" type="doc">
      <dgm:prSet loTypeId="urn:microsoft.com/office/officeart/2005/8/layout/arrow2" loCatId="process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PT"/>
        </a:p>
      </dgm:t>
    </dgm:pt>
    <dgm:pt modelId="{0E4A85C0-7C32-4DD8-A036-BB9EAAAF836B}">
      <dgm:prSet phldrT="[Text]"/>
      <dgm:spPr/>
      <dgm:t>
        <a:bodyPr/>
        <a:lstStyle/>
        <a:p>
          <a:r>
            <a:rPr lang="pt-PT" dirty="0" smtClean="0"/>
            <a:t>ACT</a:t>
          </a:r>
          <a:r>
            <a:rPr lang="pt-PT" baseline="0" dirty="0" smtClean="0"/>
            <a:t> develops the questionnaire </a:t>
          </a:r>
          <a:endParaRPr lang="pt-PT" dirty="0"/>
        </a:p>
      </dgm:t>
    </dgm:pt>
    <dgm:pt modelId="{FFCC8ABE-E752-413C-9AED-E5A59CF107F1}" type="parTrans" cxnId="{AB0AEA37-752F-4C61-9191-D8BFE54FDCEB}">
      <dgm:prSet/>
      <dgm:spPr/>
      <dgm:t>
        <a:bodyPr/>
        <a:lstStyle/>
        <a:p>
          <a:endParaRPr lang="pt-PT"/>
        </a:p>
      </dgm:t>
    </dgm:pt>
    <dgm:pt modelId="{5A7DDD28-55FF-4619-91EA-46704B5CD0A4}" type="sibTrans" cxnId="{AB0AEA37-752F-4C61-9191-D8BFE54FDCEB}">
      <dgm:prSet/>
      <dgm:spPr/>
      <dgm:t>
        <a:bodyPr/>
        <a:lstStyle/>
        <a:p>
          <a:endParaRPr lang="pt-PT"/>
        </a:p>
      </dgm:t>
    </dgm:pt>
    <dgm:pt modelId="{C0C602B2-C345-4574-9082-364934E178F8}">
      <dgm:prSet phldrT="[Text]"/>
      <dgm:spPr/>
      <dgm:t>
        <a:bodyPr/>
        <a:lstStyle/>
        <a:p>
          <a:r>
            <a:rPr lang="pt-PT" dirty="0" smtClean="0"/>
            <a:t>Identification of companies through LI databases (sample)</a:t>
          </a:r>
          <a:endParaRPr lang="pt-PT" dirty="0"/>
        </a:p>
      </dgm:t>
    </dgm:pt>
    <dgm:pt modelId="{BF9497B4-78F8-419B-9C75-4D79C3A57B47}" type="parTrans" cxnId="{4C1B3645-C95A-4084-8970-35B0E6635723}">
      <dgm:prSet/>
      <dgm:spPr/>
      <dgm:t>
        <a:bodyPr/>
        <a:lstStyle/>
        <a:p>
          <a:endParaRPr lang="pt-PT"/>
        </a:p>
      </dgm:t>
    </dgm:pt>
    <dgm:pt modelId="{78EC5AFD-8129-44F4-83F5-7D466DF87AC6}" type="sibTrans" cxnId="{4C1B3645-C95A-4084-8970-35B0E6635723}">
      <dgm:prSet/>
      <dgm:spPr/>
      <dgm:t>
        <a:bodyPr/>
        <a:lstStyle/>
        <a:p>
          <a:endParaRPr lang="pt-PT"/>
        </a:p>
      </dgm:t>
    </dgm:pt>
    <dgm:pt modelId="{5DB19D00-8AFA-4512-8C78-3FE79D9D8CD2}">
      <dgm:prSet phldrT="[Text]"/>
      <dgm:spPr/>
      <dgm:t>
        <a:bodyPr/>
        <a:lstStyle/>
        <a:p>
          <a:r>
            <a:rPr lang="pt-PT" dirty="0" smtClean="0"/>
            <a:t>Local inspectorates receive instructions on how to use the instrument</a:t>
          </a:r>
          <a:endParaRPr lang="pt-PT" dirty="0"/>
        </a:p>
      </dgm:t>
    </dgm:pt>
    <dgm:pt modelId="{C51D917B-623E-46A4-92CF-CB2DC3A6AAA5}" type="parTrans" cxnId="{C7DFE610-06D4-4448-9BD7-BCA7941AE4ED}">
      <dgm:prSet/>
      <dgm:spPr/>
      <dgm:t>
        <a:bodyPr/>
        <a:lstStyle/>
        <a:p>
          <a:endParaRPr lang="pt-PT"/>
        </a:p>
      </dgm:t>
    </dgm:pt>
    <dgm:pt modelId="{27223BE5-86FF-4EB2-8FC8-B8D98F874A95}" type="sibTrans" cxnId="{C7DFE610-06D4-4448-9BD7-BCA7941AE4ED}">
      <dgm:prSet/>
      <dgm:spPr/>
      <dgm:t>
        <a:bodyPr/>
        <a:lstStyle/>
        <a:p>
          <a:endParaRPr lang="pt-PT"/>
        </a:p>
      </dgm:t>
    </dgm:pt>
    <dgm:pt modelId="{7C8975E2-8E2A-4F33-995B-C7AFC1319AED}">
      <dgm:prSet phldrT="[Text]"/>
      <dgm:spPr/>
      <dgm:t>
        <a:bodyPr/>
        <a:lstStyle/>
        <a:p>
          <a:r>
            <a:rPr lang="pt-PT" dirty="0" smtClean="0"/>
            <a:t>Questionnaires are sent by local inspectorates with an official letter (end of May)</a:t>
          </a:r>
          <a:endParaRPr lang="pt-PT" dirty="0"/>
        </a:p>
      </dgm:t>
    </dgm:pt>
    <dgm:pt modelId="{22652497-A162-4455-8825-1155AA5227BF}" type="parTrans" cxnId="{1AE4EC88-72BC-47E9-8AEB-B63562E049AE}">
      <dgm:prSet/>
      <dgm:spPr/>
      <dgm:t>
        <a:bodyPr/>
        <a:lstStyle/>
        <a:p>
          <a:endParaRPr lang="pt-PT"/>
        </a:p>
      </dgm:t>
    </dgm:pt>
    <dgm:pt modelId="{C9610F5E-9CAB-4E7B-9DA8-417B0C8C5A2B}" type="sibTrans" cxnId="{1AE4EC88-72BC-47E9-8AEB-B63562E049AE}">
      <dgm:prSet/>
      <dgm:spPr/>
      <dgm:t>
        <a:bodyPr/>
        <a:lstStyle/>
        <a:p>
          <a:endParaRPr lang="pt-PT"/>
        </a:p>
      </dgm:t>
    </dgm:pt>
    <dgm:pt modelId="{BE73E844-02C6-4A0C-8D7C-3099B9B60D76}">
      <dgm:prSet phldrT="[Text]"/>
      <dgm:spPr/>
      <dgm:t>
        <a:bodyPr/>
        <a:lstStyle/>
        <a:p>
          <a:r>
            <a:rPr lang="pt-PT" dirty="0" smtClean="0"/>
            <a:t>Answers requested from companies till 15  July</a:t>
          </a:r>
          <a:endParaRPr lang="pt-PT" dirty="0"/>
        </a:p>
      </dgm:t>
    </dgm:pt>
    <dgm:pt modelId="{460DCD0E-97F0-4780-9A97-B19AAF5FF3A8}" type="parTrans" cxnId="{1AA12598-188E-46CD-9FA4-B7F0D2E77B2B}">
      <dgm:prSet/>
      <dgm:spPr/>
      <dgm:t>
        <a:bodyPr/>
        <a:lstStyle/>
        <a:p>
          <a:endParaRPr lang="pt-PT"/>
        </a:p>
      </dgm:t>
    </dgm:pt>
    <dgm:pt modelId="{9B40147B-D1BB-4F4F-AD7B-C7B01CF848FD}" type="sibTrans" cxnId="{1AA12598-188E-46CD-9FA4-B7F0D2E77B2B}">
      <dgm:prSet/>
      <dgm:spPr/>
      <dgm:t>
        <a:bodyPr/>
        <a:lstStyle/>
        <a:p>
          <a:endParaRPr lang="pt-PT"/>
        </a:p>
      </dgm:t>
    </dgm:pt>
    <dgm:pt modelId="{2092350F-8A1C-4E8B-AB94-0BA0C241F11B}">
      <dgm:prSet/>
      <dgm:spPr/>
      <dgm:t>
        <a:bodyPr/>
        <a:lstStyle/>
        <a:p>
          <a:endParaRPr lang="pt-PT" dirty="0"/>
        </a:p>
      </dgm:t>
    </dgm:pt>
    <dgm:pt modelId="{9A518F7E-A1B8-4FBC-BA1E-1F7376EAEE66}" type="parTrans" cxnId="{7AE081C0-6CEE-44AE-B838-515F8EFDC50F}">
      <dgm:prSet/>
      <dgm:spPr/>
      <dgm:t>
        <a:bodyPr/>
        <a:lstStyle/>
        <a:p>
          <a:endParaRPr lang="pt-PT"/>
        </a:p>
      </dgm:t>
    </dgm:pt>
    <dgm:pt modelId="{0FB1DBB8-E551-452E-8FF6-389991656C70}" type="sibTrans" cxnId="{7AE081C0-6CEE-44AE-B838-515F8EFDC50F}">
      <dgm:prSet/>
      <dgm:spPr/>
      <dgm:t>
        <a:bodyPr/>
        <a:lstStyle/>
        <a:p>
          <a:endParaRPr lang="pt-PT"/>
        </a:p>
      </dgm:t>
    </dgm:pt>
    <dgm:pt modelId="{1141F61F-870A-46D4-A08F-797F654E379E}" type="pres">
      <dgm:prSet presAssocID="{F4A5ECED-1150-4ECC-8D2B-B4CBC41774B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584D45C4-6B14-493A-880B-97BEA90BBE6A}" type="pres">
      <dgm:prSet presAssocID="{F4A5ECED-1150-4ECC-8D2B-B4CBC41774B9}" presName="arrow" presStyleLbl="bgShp" presStyleIdx="0" presStyleCnt="1"/>
      <dgm:spPr/>
    </dgm:pt>
    <dgm:pt modelId="{5201D23F-D9EF-4AD4-89C0-E329626852FC}" type="pres">
      <dgm:prSet presAssocID="{F4A5ECED-1150-4ECC-8D2B-B4CBC41774B9}" presName="arrowDiagram5" presStyleCnt="0"/>
      <dgm:spPr/>
    </dgm:pt>
    <dgm:pt modelId="{89C8530D-A6EE-49C4-BED9-8AD21292FF7A}" type="pres">
      <dgm:prSet presAssocID="{0E4A85C0-7C32-4DD8-A036-BB9EAAAF836B}" presName="bullet5a" presStyleLbl="node1" presStyleIdx="0" presStyleCnt="5"/>
      <dgm:spPr/>
    </dgm:pt>
    <dgm:pt modelId="{03D8A612-FD57-48CB-8C05-9F0BD175DC00}" type="pres">
      <dgm:prSet presAssocID="{0E4A85C0-7C32-4DD8-A036-BB9EAAAF836B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925F3C7-4D13-479A-94AE-7E1AB6A0090D}" type="pres">
      <dgm:prSet presAssocID="{C0C602B2-C345-4574-9082-364934E178F8}" presName="bullet5b" presStyleLbl="node1" presStyleIdx="1" presStyleCnt="5"/>
      <dgm:spPr/>
    </dgm:pt>
    <dgm:pt modelId="{DE4ECDC7-B1E8-457D-A55A-507A6246A8A9}" type="pres">
      <dgm:prSet presAssocID="{C0C602B2-C345-4574-9082-364934E178F8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B38E6E6-9CC2-4772-AF73-FF1E88EBAB8C}" type="pres">
      <dgm:prSet presAssocID="{5DB19D00-8AFA-4512-8C78-3FE79D9D8CD2}" presName="bullet5c" presStyleLbl="node1" presStyleIdx="2" presStyleCnt="5"/>
      <dgm:spPr/>
    </dgm:pt>
    <dgm:pt modelId="{AE775274-F21F-4072-92F4-DCA72E2BC27D}" type="pres">
      <dgm:prSet presAssocID="{5DB19D00-8AFA-4512-8C78-3FE79D9D8CD2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A2D2FF6-2E0C-4775-B721-A338DCFB09C4}" type="pres">
      <dgm:prSet presAssocID="{7C8975E2-8E2A-4F33-995B-C7AFC1319AED}" presName="bullet5d" presStyleLbl="node1" presStyleIdx="3" presStyleCnt="5"/>
      <dgm:spPr/>
    </dgm:pt>
    <dgm:pt modelId="{3E5D439F-3AE4-42E7-A149-2F7E89AAEF4D}" type="pres">
      <dgm:prSet presAssocID="{7C8975E2-8E2A-4F33-995B-C7AFC1319AED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DF9D15A-CC7D-4A1A-A9F1-6FC7E6E74C32}" type="pres">
      <dgm:prSet presAssocID="{BE73E844-02C6-4A0C-8D7C-3099B9B60D76}" presName="bullet5e" presStyleLbl="node1" presStyleIdx="4" presStyleCnt="5"/>
      <dgm:spPr/>
    </dgm:pt>
    <dgm:pt modelId="{AD59B2B4-9626-4B98-BD63-2A6896DEA4FB}" type="pres">
      <dgm:prSet presAssocID="{BE73E844-02C6-4A0C-8D7C-3099B9B60D76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48817653-1DB0-47FE-A43F-D2EEBB133936}" type="presOf" srcId="{0E4A85C0-7C32-4DD8-A036-BB9EAAAF836B}" destId="{03D8A612-FD57-48CB-8C05-9F0BD175DC00}" srcOrd="0" destOrd="0" presId="urn:microsoft.com/office/officeart/2005/8/layout/arrow2"/>
    <dgm:cxn modelId="{7AE081C0-6CEE-44AE-B838-515F8EFDC50F}" srcId="{F4A5ECED-1150-4ECC-8D2B-B4CBC41774B9}" destId="{2092350F-8A1C-4E8B-AB94-0BA0C241F11B}" srcOrd="5" destOrd="0" parTransId="{9A518F7E-A1B8-4FBC-BA1E-1F7376EAEE66}" sibTransId="{0FB1DBB8-E551-452E-8FF6-389991656C70}"/>
    <dgm:cxn modelId="{1AE4EC88-72BC-47E9-8AEB-B63562E049AE}" srcId="{F4A5ECED-1150-4ECC-8D2B-B4CBC41774B9}" destId="{7C8975E2-8E2A-4F33-995B-C7AFC1319AED}" srcOrd="3" destOrd="0" parTransId="{22652497-A162-4455-8825-1155AA5227BF}" sibTransId="{C9610F5E-9CAB-4E7B-9DA8-417B0C8C5A2B}"/>
    <dgm:cxn modelId="{C7DFE610-06D4-4448-9BD7-BCA7941AE4ED}" srcId="{F4A5ECED-1150-4ECC-8D2B-B4CBC41774B9}" destId="{5DB19D00-8AFA-4512-8C78-3FE79D9D8CD2}" srcOrd="2" destOrd="0" parTransId="{C51D917B-623E-46A4-92CF-CB2DC3A6AAA5}" sibTransId="{27223BE5-86FF-4EB2-8FC8-B8D98F874A95}"/>
    <dgm:cxn modelId="{AB0AEA37-752F-4C61-9191-D8BFE54FDCEB}" srcId="{F4A5ECED-1150-4ECC-8D2B-B4CBC41774B9}" destId="{0E4A85C0-7C32-4DD8-A036-BB9EAAAF836B}" srcOrd="0" destOrd="0" parTransId="{FFCC8ABE-E752-413C-9AED-E5A59CF107F1}" sibTransId="{5A7DDD28-55FF-4619-91EA-46704B5CD0A4}"/>
    <dgm:cxn modelId="{569DBDDE-8D17-4E6D-81CF-0A864630F8CE}" type="presOf" srcId="{BE73E844-02C6-4A0C-8D7C-3099B9B60D76}" destId="{AD59B2B4-9626-4B98-BD63-2A6896DEA4FB}" srcOrd="0" destOrd="0" presId="urn:microsoft.com/office/officeart/2005/8/layout/arrow2"/>
    <dgm:cxn modelId="{4C1B3645-C95A-4084-8970-35B0E6635723}" srcId="{F4A5ECED-1150-4ECC-8D2B-B4CBC41774B9}" destId="{C0C602B2-C345-4574-9082-364934E178F8}" srcOrd="1" destOrd="0" parTransId="{BF9497B4-78F8-419B-9C75-4D79C3A57B47}" sibTransId="{78EC5AFD-8129-44F4-83F5-7D466DF87AC6}"/>
    <dgm:cxn modelId="{802ED0DA-E88A-48FA-A912-35F162BE2065}" type="presOf" srcId="{F4A5ECED-1150-4ECC-8D2B-B4CBC41774B9}" destId="{1141F61F-870A-46D4-A08F-797F654E379E}" srcOrd="0" destOrd="0" presId="urn:microsoft.com/office/officeart/2005/8/layout/arrow2"/>
    <dgm:cxn modelId="{929BF0F3-9A68-4EBA-B756-17E375BB7596}" type="presOf" srcId="{C0C602B2-C345-4574-9082-364934E178F8}" destId="{DE4ECDC7-B1E8-457D-A55A-507A6246A8A9}" srcOrd="0" destOrd="0" presId="urn:microsoft.com/office/officeart/2005/8/layout/arrow2"/>
    <dgm:cxn modelId="{1AA12598-188E-46CD-9FA4-B7F0D2E77B2B}" srcId="{F4A5ECED-1150-4ECC-8D2B-B4CBC41774B9}" destId="{BE73E844-02C6-4A0C-8D7C-3099B9B60D76}" srcOrd="4" destOrd="0" parTransId="{460DCD0E-97F0-4780-9A97-B19AAF5FF3A8}" sibTransId="{9B40147B-D1BB-4F4F-AD7B-C7B01CF848FD}"/>
    <dgm:cxn modelId="{9F2CC942-3935-4FF5-AFAD-6F9FFCF14D81}" type="presOf" srcId="{7C8975E2-8E2A-4F33-995B-C7AFC1319AED}" destId="{3E5D439F-3AE4-42E7-A149-2F7E89AAEF4D}" srcOrd="0" destOrd="0" presId="urn:microsoft.com/office/officeart/2005/8/layout/arrow2"/>
    <dgm:cxn modelId="{A02581B4-B686-4C0C-8B88-CDDF7DFDFB35}" type="presOf" srcId="{5DB19D00-8AFA-4512-8C78-3FE79D9D8CD2}" destId="{AE775274-F21F-4072-92F4-DCA72E2BC27D}" srcOrd="0" destOrd="0" presId="urn:microsoft.com/office/officeart/2005/8/layout/arrow2"/>
    <dgm:cxn modelId="{70A6951F-9388-468D-A8E5-6742081B7EE0}" type="presParOf" srcId="{1141F61F-870A-46D4-A08F-797F654E379E}" destId="{584D45C4-6B14-493A-880B-97BEA90BBE6A}" srcOrd="0" destOrd="0" presId="urn:microsoft.com/office/officeart/2005/8/layout/arrow2"/>
    <dgm:cxn modelId="{2975FD70-A027-4830-8FCE-C9EC7BF3CE47}" type="presParOf" srcId="{1141F61F-870A-46D4-A08F-797F654E379E}" destId="{5201D23F-D9EF-4AD4-89C0-E329626852FC}" srcOrd="1" destOrd="0" presId="urn:microsoft.com/office/officeart/2005/8/layout/arrow2"/>
    <dgm:cxn modelId="{270DC3B7-6936-4D53-9227-0B9A8C30C5FE}" type="presParOf" srcId="{5201D23F-D9EF-4AD4-89C0-E329626852FC}" destId="{89C8530D-A6EE-49C4-BED9-8AD21292FF7A}" srcOrd="0" destOrd="0" presId="urn:microsoft.com/office/officeart/2005/8/layout/arrow2"/>
    <dgm:cxn modelId="{CF66A4AE-A66F-48DF-B69B-30EB581E75AF}" type="presParOf" srcId="{5201D23F-D9EF-4AD4-89C0-E329626852FC}" destId="{03D8A612-FD57-48CB-8C05-9F0BD175DC00}" srcOrd="1" destOrd="0" presId="urn:microsoft.com/office/officeart/2005/8/layout/arrow2"/>
    <dgm:cxn modelId="{A9C6AD89-2D42-40CD-AD26-BA38A6082073}" type="presParOf" srcId="{5201D23F-D9EF-4AD4-89C0-E329626852FC}" destId="{D925F3C7-4D13-479A-94AE-7E1AB6A0090D}" srcOrd="2" destOrd="0" presId="urn:microsoft.com/office/officeart/2005/8/layout/arrow2"/>
    <dgm:cxn modelId="{38CAB0C8-8AD2-4A1C-8D9E-099058BC42E2}" type="presParOf" srcId="{5201D23F-D9EF-4AD4-89C0-E329626852FC}" destId="{DE4ECDC7-B1E8-457D-A55A-507A6246A8A9}" srcOrd="3" destOrd="0" presId="urn:microsoft.com/office/officeart/2005/8/layout/arrow2"/>
    <dgm:cxn modelId="{813D065D-EA7F-440E-915A-89BFDE33F75B}" type="presParOf" srcId="{5201D23F-D9EF-4AD4-89C0-E329626852FC}" destId="{1B38E6E6-9CC2-4772-AF73-FF1E88EBAB8C}" srcOrd="4" destOrd="0" presId="urn:microsoft.com/office/officeart/2005/8/layout/arrow2"/>
    <dgm:cxn modelId="{7D5C3E8F-40DC-4E3A-A153-0529DB79023A}" type="presParOf" srcId="{5201D23F-D9EF-4AD4-89C0-E329626852FC}" destId="{AE775274-F21F-4072-92F4-DCA72E2BC27D}" srcOrd="5" destOrd="0" presId="urn:microsoft.com/office/officeart/2005/8/layout/arrow2"/>
    <dgm:cxn modelId="{54999BC4-B2DB-4EAB-ADD9-066BCAE91754}" type="presParOf" srcId="{5201D23F-D9EF-4AD4-89C0-E329626852FC}" destId="{FA2D2FF6-2E0C-4775-B721-A338DCFB09C4}" srcOrd="6" destOrd="0" presId="urn:microsoft.com/office/officeart/2005/8/layout/arrow2"/>
    <dgm:cxn modelId="{1F0047E3-4B5E-4D22-9D9A-A8D47E2B1B34}" type="presParOf" srcId="{5201D23F-D9EF-4AD4-89C0-E329626852FC}" destId="{3E5D439F-3AE4-42E7-A149-2F7E89AAEF4D}" srcOrd="7" destOrd="0" presId="urn:microsoft.com/office/officeart/2005/8/layout/arrow2"/>
    <dgm:cxn modelId="{BEABA649-4048-47A6-8F9E-79AEE81C8C53}" type="presParOf" srcId="{5201D23F-D9EF-4AD4-89C0-E329626852FC}" destId="{EDF9D15A-CC7D-4A1A-A9F1-6FC7E6E74C32}" srcOrd="8" destOrd="0" presId="urn:microsoft.com/office/officeart/2005/8/layout/arrow2"/>
    <dgm:cxn modelId="{F56DAA5C-9D8B-4C2E-BB0A-331E1633EF88}" type="presParOf" srcId="{5201D23F-D9EF-4AD4-89C0-E329626852FC}" destId="{AD59B2B4-9626-4B98-BD63-2A6896DEA4F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00008E-766C-4DCD-A0CC-EB8239B10AA3}">
      <dsp:nvSpPr>
        <dsp:cNvPr id="0" name=""/>
        <dsp:cNvSpPr/>
      </dsp:nvSpPr>
      <dsp:spPr>
        <a:xfrm rot="21300000">
          <a:off x="12951" y="1278456"/>
          <a:ext cx="4194638" cy="48034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B0C0E-7577-4BF6-9B81-3A24C653FB86}">
      <dsp:nvSpPr>
        <dsp:cNvPr id="0" name=""/>
        <dsp:cNvSpPr/>
      </dsp:nvSpPr>
      <dsp:spPr>
        <a:xfrm>
          <a:off x="506465" y="151863"/>
          <a:ext cx="1266162" cy="121490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76042-C1D8-42C1-9351-531D1B556105}">
      <dsp:nvSpPr>
        <dsp:cNvPr id="0" name=""/>
        <dsp:cNvSpPr/>
      </dsp:nvSpPr>
      <dsp:spPr>
        <a:xfrm>
          <a:off x="1884063" y="0"/>
          <a:ext cx="2056221" cy="1275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Sanctions approach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Influence perception through control and sanctions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884063" y="0"/>
        <a:ext cx="2056221" cy="1275650"/>
      </dsp:txXfrm>
    </dsp:sp>
    <dsp:sp modelId="{B5C35896-2AC0-43CA-8BF6-DC76BF932CE0}">
      <dsp:nvSpPr>
        <dsp:cNvPr id="0" name=""/>
        <dsp:cNvSpPr/>
      </dsp:nvSpPr>
      <dsp:spPr>
        <a:xfrm>
          <a:off x="2447914" y="1670494"/>
          <a:ext cx="1266162" cy="121490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44ACF1-53B0-4FD3-A818-05C768A69988}">
      <dsp:nvSpPr>
        <dsp:cNvPr id="0" name=""/>
        <dsp:cNvSpPr/>
      </dsp:nvSpPr>
      <dsp:spPr>
        <a:xfrm>
          <a:off x="72005" y="1761611"/>
          <a:ext cx="2472724" cy="1275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Compliance approach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Persuasion and collaboration</a:t>
          </a:r>
          <a:endParaRPr lang="en-US" sz="1400" kern="1200" dirty="0"/>
        </a:p>
      </dsp:txBody>
      <dsp:txXfrm>
        <a:off x="72005" y="1761611"/>
        <a:ext cx="2472724" cy="12756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94E509-77F3-4606-8F44-989981268290}">
      <dsp:nvSpPr>
        <dsp:cNvPr id="0" name=""/>
        <dsp:cNvSpPr/>
      </dsp:nvSpPr>
      <dsp:spPr>
        <a:xfrm>
          <a:off x="0" y="0"/>
          <a:ext cx="7056784" cy="3475418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B10BB-B3FE-45E8-876A-39CE42BC15B1}">
      <dsp:nvSpPr>
        <dsp:cNvPr id="0" name=""/>
        <dsp:cNvSpPr/>
      </dsp:nvSpPr>
      <dsp:spPr>
        <a:xfrm>
          <a:off x="2736298" y="972108"/>
          <a:ext cx="2629065" cy="1359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err="1" smtClean="0">
              <a:solidFill>
                <a:schemeClr val="bg1"/>
              </a:solidFill>
            </a:rPr>
            <a:t>Set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of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actors</a:t>
          </a:r>
          <a:r>
            <a:rPr lang="pt-PT" sz="1600" kern="1200" dirty="0" smtClean="0">
              <a:solidFill>
                <a:schemeClr val="bg1"/>
              </a:solidFill>
            </a:rPr>
            <a:t>, </a:t>
          </a:r>
          <a:r>
            <a:rPr lang="pt-PT" sz="1600" kern="1200" dirty="0" err="1" smtClean="0">
              <a:solidFill>
                <a:schemeClr val="bg1"/>
              </a:solidFill>
            </a:rPr>
            <a:t>institutions</a:t>
          </a:r>
          <a:r>
            <a:rPr lang="pt-PT" sz="1600" kern="1200" dirty="0" smtClean="0">
              <a:solidFill>
                <a:schemeClr val="bg1"/>
              </a:solidFill>
            </a:rPr>
            <a:t>, </a:t>
          </a:r>
          <a:r>
            <a:rPr lang="pt-PT" sz="1600" kern="1200" dirty="0" err="1" smtClean="0">
              <a:solidFill>
                <a:schemeClr val="bg1"/>
              </a:solidFill>
            </a:rPr>
            <a:t>organizations</a:t>
          </a:r>
          <a:r>
            <a:rPr lang="pt-PT" sz="1600" kern="1200" dirty="0" smtClean="0">
              <a:solidFill>
                <a:schemeClr val="bg1"/>
              </a:solidFill>
            </a:rPr>
            <a:t>, policies, </a:t>
          </a:r>
          <a:r>
            <a:rPr lang="pt-PT" sz="1600" kern="1200" dirty="0" err="1" smtClean="0">
              <a:solidFill>
                <a:schemeClr val="bg1"/>
              </a:solidFill>
            </a:rPr>
            <a:t>relations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that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in</a:t>
          </a:r>
          <a:r>
            <a:rPr lang="pt-PT" sz="1600" kern="1200" dirty="0" smtClean="0">
              <a:solidFill>
                <a:schemeClr val="bg1"/>
              </a:solidFill>
            </a:rPr>
            <a:t> a </a:t>
          </a:r>
          <a:r>
            <a:rPr lang="pt-PT" sz="1600" kern="1200" dirty="0" err="1" smtClean="0">
              <a:solidFill>
                <a:schemeClr val="bg1"/>
              </a:solidFill>
            </a:rPr>
            <a:t>given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environment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participate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on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the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improvement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of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working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conditions</a:t>
          </a:r>
          <a:endParaRPr lang="pt-PT" sz="1600" kern="1200" dirty="0">
            <a:solidFill>
              <a:schemeClr val="bg1"/>
            </a:solidFill>
          </a:endParaRPr>
        </a:p>
      </dsp:txBody>
      <dsp:txXfrm>
        <a:off x="2736298" y="972108"/>
        <a:ext cx="2629065" cy="1359582"/>
      </dsp:txXfrm>
    </dsp:sp>
    <dsp:sp modelId="{2CCD81DB-BE61-4B3E-A597-2C9A8339A022}">
      <dsp:nvSpPr>
        <dsp:cNvPr id="0" name=""/>
        <dsp:cNvSpPr/>
      </dsp:nvSpPr>
      <dsp:spPr>
        <a:xfrm>
          <a:off x="0" y="1044118"/>
          <a:ext cx="2629065" cy="1359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0" rIns="0" bIns="3048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000" kern="1200" dirty="0" err="1" smtClean="0">
              <a:solidFill>
                <a:schemeClr val="bg1"/>
              </a:solidFill>
            </a:rPr>
            <a:t>Labour</a:t>
          </a:r>
          <a:r>
            <a:rPr lang="pt-PT" sz="3000" kern="1200" dirty="0" smtClean="0">
              <a:solidFill>
                <a:schemeClr val="bg1"/>
              </a:solidFill>
            </a:rPr>
            <a:t> </a:t>
          </a:r>
          <a:r>
            <a:rPr lang="pt-PT" sz="3000" kern="1200" dirty="0" err="1" smtClean="0">
              <a:solidFill>
                <a:schemeClr val="bg1"/>
              </a:solidFill>
            </a:rPr>
            <a:t>inspection</a:t>
          </a:r>
          <a:r>
            <a:rPr lang="pt-PT" sz="3000" kern="1200" dirty="0" smtClean="0">
              <a:solidFill>
                <a:schemeClr val="bg1"/>
              </a:solidFill>
            </a:rPr>
            <a:t> </a:t>
          </a:r>
          <a:r>
            <a:rPr lang="pt-PT" sz="3000" kern="1200" dirty="0" err="1" smtClean="0">
              <a:solidFill>
                <a:schemeClr val="bg1"/>
              </a:solidFill>
            </a:rPr>
            <a:t>system</a:t>
          </a:r>
          <a:endParaRPr lang="pt-PT" sz="3000" kern="1200" dirty="0">
            <a:solidFill>
              <a:schemeClr val="bg1"/>
            </a:solidFill>
          </a:endParaRPr>
        </a:p>
      </dsp:txBody>
      <dsp:txXfrm>
        <a:off x="0" y="1044118"/>
        <a:ext cx="2629065" cy="135958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9457F-29B1-4C34-BDC2-278CDF5C1B8B}">
      <dsp:nvSpPr>
        <dsp:cNvPr id="0" name=""/>
        <dsp:cNvSpPr/>
      </dsp:nvSpPr>
      <dsp:spPr>
        <a:xfrm>
          <a:off x="993541" y="868582"/>
          <a:ext cx="2013445" cy="201344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5800" kern="1200" dirty="0" smtClean="0"/>
            <a:t>SME</a:t>
          </a:r>
          <a:endParaRPr lang="pt-PT" sz="5800" kern="1200" dirty="0"/>
        </a:p>
      </dsp:txBody>
      <dsp:txXfrm>
        <a:off x="993541" y="868582"/>
        <a:ext cx="2013445" cy="2013445"/>
      </dsp:txXfrm>
    </dsp:sp>
    <dsp:sp modelId="{30CE0B1F-5D2C-48B0-BCF2-7115C3BAB59A}">
      <dsp:nvSpPr>
        <dsp:cNvPr id="0" name=""/>
        <dsp:cNvSpPr/>
      </dsp:nvSpPr>
      <dsp:spPr>
        <a:xfrm>
          <a:off x="1496902" y="62119"/>
          <a:ext cx="1006722" cy="1006722"/>
        </a:xfrm>
        <a:prstGeom prst="ellipse">
          <a:avLst/>
        </a:prstGeom>
        <a:solidFill>
          <a:schemeClr val="accent3">
            <a:alpha val="50000"/>
            <a:hueOff val="-3307855"/>
            <a:satOff val="5364"/>
            <a:lumOff val="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err="1" smtClean="0"/>
            <a:t>Furniture</a:t>
          </a:r>
          <a:r>
            <a:rPr lang="pt-PT" sz="1200" kern="1200" dirty="0" smtClean="0"/>
            <a:t> </a:t>
          </a:r>
          <a:r>
            <a:rPr lang="pt-PT" sz="1200" kern="1200" dirty="0" err="1" smtClean="0"/>
            <a:t>production</a:t>
          </a:r>
          <a:endParaRPr lang="pt-PT" sz="1200" kern="1200" dirty="0"/>
        </a:p>
      </dsp:txBody>
      <dsp:txXfrm>
        <a:off x="1496902" y="62119"/>
        <a:ext cx="1006722" cy="1006722"/>
      </dsp:txXfrm>
    </dsp:sp>
    <dsp:sp modelId="{802D1282-EB46-4EB9-B6FE-51229CC2ABE8}">
      <dsp:nvSpPr>
        <dsp:cNvPr id="0" name=""/>
        <dsp:cNvSpPr/>
      </dsp:nvSpPr>
      <dsp:spPr>
        <a:xfrm>
          <a:off x="2742619" y="967185"/>
          <a:ext cx="1006722" cy="1006722"/>
        </a:xfrm>
        <a:prstGeom prst="ellipse">
          <a:avLst/>
        </a:prstGeom>
        <a:solidFill>
          <a:schemeClr val="accent3">
            <a:alpha val="50000"/>
            <a:hueOff val="-6615709"/>
            <a:satOff val="10729"/>
            <a:lumOff val="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Motor </a:t>
          </a:r>
          <a:r>
            <a:rPr lang="pt-PT" sz="1200" kern="1200" dirty="0" err="1" smtClean="0"/>
            <a:t>Vehicle</a:t>
          </a:r>
          <a:r>
            <a:rPr lang="pt-PT" sz="1200" kern="1200" dirty="0" smtClean="0"/>
            <a:t> </a:t>
          </a:r>
          <a:r>
            <a:rPr lang="pt-PT" sz="1200" kern="1200" dirty="0" err="1" smtClean="0"/>
            <a:t>Repair</a:t>
          </a:r>
          <a:endParaRPr lang="pt-PT" sz="1200" kern="1200" dirty="0"/>
        </a:p>
      </dsp:txBody>
      <dsp:txXfrm>
        <a:off x="2742619" y="967185"/>
        <a:ext cx="1006722" cy="1006722"/>
      </dsp:txXfrm>
    </dsp:sp>
    <dsp:sp modelId="{3579DD92-B1CA-499B-B673-8A308088D213}">
      <dsp:nvSpPr>
        <dsp:cNvPr id="0" name=""/>
        <dsp:cNvSpPr/>
      </dsp:nvSpPr>
      <dsp:spPr>
        <a:xfrm>
          <a:off x="2266797" y="2431613"/>
          <a:ext cx="1006722" cy="1006722"/>
        </a:xfrm>
        <a:prstGeom prst="ellipse">
          <a:avLst/>
        </a:prstGeom>
        <a:solidFill>
          <a:schemeClr val="accent3">
            <a:alpha val="50000"/>
            <a:hueOff val="-9923564"/>
            <a:satOff val="16093"/>
            <a:lumOff val="1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err="1" smtClean="0"/>
            <a:t>Bakeries</a:t>
          </a:r>
          <a:endParaRPr lang="pt-PT" sz="1200" kern="1200" dirty="0"/>
        </a:p>
      </dsp:txBody>
      <dsp:txXfrm>
        <a:off x="2266797" y="2431613"/>
        <a:ext cx="1006722" cy="1006722"/>
      </dsp:txXfrm>
    </dsp:sp>
    <dsp:sp modelId="{D7E4B5A5-4C0A-4C00-8F12-48FF714049F3}">
      <dsp:nvSpPr>
        <dsp:cNvPr id="0" name=""/>
        <dsp:cNvSpPr/>
      </dsp:nvSpPr>
      <dsp:spPr>
        <a:xfrm>
          <a:off x="727007" y="2431613"/>
          <a:ext cx="1006722" cy="1006722"/>
        </a:xfrm>
        <a:prstGeom prst="ellipse">
          <a:avLst/>
        </a:prstGeom>
        <a:solidFill>
          <a:schemeClr val="accent3">
            <a:alpha val="50000"/>
            <a:hueOff val="-13231418"/>
            <a:satOff val="21458"/>
            <a:lumOff val="1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Industrial cleaning</a:t>
          </a:r>
          <a:endParaRPr lang="pt-PT" sz="1200" kern="1200" dirty="0"/>
        </a:p>
      </dsp:txBody>
      <dsp:txXfrm>
        <a:off x="727007" y="2431613"/>
        <a:ext cx="1006722" cy="1006722"/>
      </dsp:txXfrm>
    </dsp:sp>
    <dsp:sp modelId="{1CA62199-10FF-47ED-9CF3-088E46312AF7}">
      <dsp:nvSpPr>
        <dsp:cNvPr id="0" name=""/>
        <dsp:cNvSpPr/>
      </dsp:nvSpPr>
      <dsp:spPr>
        <a:xfrm>
          <a:off x="251185" y="967185"/>
          <a:ext cx="1006722" cy="1006722"/>
        </a:xfrm>
        <a:prstGeom prst="ellipse">
          <a:avLst/>
        </a:prstGeom>
        <a:solidFill>
          <a:schemeClr val="accent3">
            <a:alpha val="50000"/>
            <a:hueOff val="-16539272"/>
            <a:satOff val="26822"/>
            <a:lumOff val="19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Dry cleaning</a:t>
          </a:r>
          <a:endParaRPr lang="pt-PT" sz="1200" kern="1200" dirty="0"/>
        </a:p>
      </dsp:txBody>
      <dsp:txXfrm>
        <a:off x="251185" y="967185"/>
        <a:ext cx="1006722" cy="100672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049ABF-9EBD-46AF-905A-C927639096D4}">
      <dsp:nvSpPr>
        <dsp:cNvPr id="0" name=""/>
        <dsp:cNvSpPr/>
      </dsp:nvSpPr>
      <dsp:spPr>
        <a:xfrm>
          <a:off x="0" y="159251"/>
          <a:ext cx="4714907" cy="429729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Sectoral indicators</a:t>
          </a:r>
          <a:endParaRPr lang="pt-PT" sz="1000" kern="1200" dirty="0">
            <a:latin typeface="Arial" pitchFamily="34" charset="0"/>
            <a:cs typeface="Arial" pitchFamily="34" charset="0"/>
          </a:endParaRPr>
        </a:p>
      </dsp:txBody>
      <dsp:txXfrm>
        <a:off x="0" y="159251"/>
        <a:ext cx="4714907" cy="429729"/>
      </dsp:txXfrm>
    </dsp:sp>
    <dsp:sp modelId="{9B265789-CC92-4077-A1E6-E8BBA87ECEA9}">
      <dsp:nvSpPr>
        <dsp:cNvPr id="0" name=""/>
        <dsp:cNvSpPr/>
      </dsp:nvSpPr>
      <dsp:spPr>
        <a:xfrm>
          <a:off x="575" y="677452"/>
          <a:ext cx="942751" cy="2449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b="1" kern="1200" dirty="0" err="1" smtClean="0">
              <a:latin typeface="Arial" pitchFamily="34" charset="0"/>
              <a:cs typeface="Arial" pitchFamily="34" charset="0"/>
            </a:rPr>
            <a:t>Dry</a:t>
          </a:r>
          <a:r>
            <a:rPr lang="pt-PT" sz="10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b="1" kern="1200" dirty="0" err="1" smtClean="0">
              <a:latin typeface="Arial" pitchFamily="34" charset="0"/>
              <a:cs typeface="Arial" pitchFamily="34" charset="0"/>
            </a:rPr>
            <a:t>cleaning</a:t>
          </a: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Perchloethylene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Tetrachloethylene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Other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clothes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cleaning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agent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Surfactors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Organic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solvents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Other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cleaning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agents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</dsp:txBody>
      <dsp:txXfrm>
        <a:off x="575" y="677452"/>
        <a:ext cx="942751" cy="2449443"/>
      </dsp:txXfrm>
    </dsp:sp>
    <dsp:sp modelId="{A2D66E87-BFDD-460E-88EA-373B10B3A1BF}">
      <dsp:nvSpPr>
        <dsp:cNvPr id="0" name=""/>
        <dsp:cNvSpPr/>
      </dsp:nvSpPr>
      <dsp:spPr>
        <a:xfrm>
          <a:off x="943326" y="677452"/>
          <a:ext cx="942751" cy="2449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b="1" kern="1200" dirty="0" smtClean="0">
              <a:latin typeface="Arial" pitchFamily="34" charset="0"/>
              <a:cs typeface="Arial" pitchFamily="34" charset="0"/>
            </a:rPr>
            <a:t>Industrial </a:t>
          </a:r>
          <a:r>
            <a:rPr lang="pt-PT" sz="1000" b="1" kern="1200" dirty="0" err="1" smtClean="0">
              <a:latin typeface="Arial" pitchFamily="34" charset="0"/>
              <a:cs typeface="Arial" pitchFamily="34" charset="0"/>
            </a:rPr>
            <a:t>cleaning</a:t>
          </a: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 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Acids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Hypochlorites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Ammoniac</a:t>
          </a: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</a:t>
          </a:r>
          <a:r>
            <a:rPr lang="pt-PT" sz="1000" kern="1200" dirty="0" err="1" smtClean="0">
              <a:latin typeface="Arial" pitchFamily="34" charset="0"/>
              <a:cs typeface="Arial" pitchFamily="34" charset="0"/>
            </a:rPr>
            <a:t>Hydroxides</a:t>
          </a:r>
          <a:r>
            <a:rPr lang="pt-PT" sz="1000" kern="1200" dirty="0" smtClean="0">
              <a:latin typeface="Arial" pitchFamily="34" charset="0"/>
              <a:cs typeface="Arial" pitchFamily="34" charset="0"/>
            </a:rPr>
            <a:t>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>
            <a:latin typeface="Arial" pitchFamily="34" charset="0"/>
            <a:cs typeface="Arial" pitchFamily="34" charset="0"/>
          </a:endParaRPr>
        </a:p>
      </dsp:txBody>
      <dsp:txXfrm>
        <a:off x="943326" y="677452"/>
        <a:ext cx="942751" cy="2449443"/>
      </dsp:txXfrm>
    </dsp:sp>
    <dsp:sp modelId="{ACD5A44D-A4D3-45CC-A799-86EC03FC9F5F}">
      <dsp:nvSpPr>
        <dsp:cNvPr id="0" name=""/>
        <dsp:cNvSpPr/>
      </dsp:nvSpPr>
      <dsp:spPr>
        <a:xfrm>
          <a:off x="1886078" y="677452"/>
          <a:ext cx="942751" cy="2449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b="1" kern="1200" dirty="0" smtClean="0">
              <a:latin typeface="Arial" pitchFamily="34" charset="0"/>
              <a:cs typeface="Arial" pitchFamily="34" charset="0"/>
            </a:rPr>
            <a:t>Furniture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Wood dust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Solvents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Paints, glues, varnishes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Preservatives</a:t>
          </a:r>
          <a:endParaRPr lang="pt-PT" sz="1000" kern="1200" dirty="0">
            <a:latin typeface="Arial" pitchFamily="34" charset="0"/>
            <a:cs typeface="Arial" pitchFamily="34" charset="0"/>
          </a:endParaRPr>
        </a:p>
      </dsp:txBody>
      <dsp:txXfrm>
        <a:off x="1886078" y="677452"/>
        <a:ext cx="942751" cy="2449443"/>
      </dsp:txXfrm>
    </dsp:sp>
    <dsp:sp modelId="{0B897D8B-E328-4D9B-B182-F20FCCE8E928}">
      <dsp:nvSpPr>
        <dsp:cNvPr id="0" name=""/>
        <dsp:cNvSpPr/>
      </dsp:nvSpPr>
      <dsp:spPr>
        <a:xfrm>
          <a:off x="2828829" y="677452"/>
          <a:ext cx="942751" cy="2449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b="1" kern="1200" dirty="0" smtClean="0">
              <a:latin typeface="Arial" pitchFamily="34" charset="0"/>
              <a:cs typeface="Arial" pitchFamily="34" charset="0"/>
            </a:rPr>
            <a:t>MVR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Paints with isocyanets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Other respiratory risks (dusts, fumes and gases)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Skin risks (e.e. oils and solvents)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>
            <a:latin typeface="Arial" pitchFamily="34" charset="0"/>
            <a:cs typeface="Arial" pitchFamily="34" charset="0"/>
          </a:endParaRPr>
        </a:p>
      </dsp:txBody>
      <dsp:txXfrm>
        <a:off x="2828829" y="677452"/>
        <a:ext cx="942751" cy="2449443"/>
      </dsp:txXfrm>
    </dsp:sp>
    <dsp:sp modelId="{9EB43081-3BBC-4BC4-9ED7-DB6A544EC696}">
      <dsp:nvSpPr>
        <dsp:cNvPr id="0" name=""/>
        <dsp:cNvSpPr/>
      </dsp:nvSpPr>
      <dsp:spPr>
        <a:xfrm>
          <a:off x="3762860" y="677452"/>
          <a:ext cx="942751" cy="24494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b="1" kern="1200" dirty="0" smtClean="0">
              <a:latin typeface="Arial" pitchFamily="34" charset="0"/>
              <a:cs typeface="Arial" pitchFamily="34" charset="0"/>
            </a:rPr>
            <a:t>Bakeries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 smtClean="0">
            <a:latin typeface="Arial" pitchFamily="34" charset="0"/>
            <a:cs typeface="Arial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Flour dust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Liquid ingredients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00" kern="1200" dirty="0" smtClean="0">
              <a:latin typeface="Arial" pitchFamily="34" charset="0"/>
              <a:cs typeface="Arial" pitchFamily="34" charset="0"/>
            </a:rPr>
            <a:t>- Cleaning agents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kern="1200" dirty="0">
            <a:latin typeface="Arial" pitchFamily="34" charset="0"/>
            <a:cs typeface="Arial" pitchFamily="34" charset="0"/>
          </a:endParaRPr>
        </a:p>
      </dsp:txBody>
      <dsp:txXfrm>
        <a:off x="3762860" y="677452"/>
        <a:ext cx="942751" cy="2449443"/>
      </dsp:txXfrm>
    </dsp:sp>
    <dsp:sp modelId="{8FBEC81F-99EE-423D-9566-B3B58A38DC25}">
      <dsp:nvSpPr>
        <dsp:cNvPr id="0" name=""/>
        <dsp:cNvSpPr/>
      </dsp:nvSpPr>
      <dsp:spPr>
        <a:xfrm flipV="1">
          <a:off x="0" y="3000506"/>
          <a:ext cx="4714907" cy="103640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4D45C4-6B14-493A-880B-97BEA90BBE6A}">
      <dsp:nvSpPr>
        <dsp:cNvPr id="0" name=""/>
        <dsp:cNvSpPr/>
      </dsp:nvSpPr>
      <dsp:spPr>
        <a:xfrm>
          <a:off x="1506575" y="0"/>
          <a:ext cx="4559276" cy="284954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8530D-A6EE-49C4-BED9-8AD21292FF7A}">
      <dsp:nvSpPr>
        <dsp:cNvPr id="0" name=""/>
        <dsp:cNvSpPr/>
      </dsp:nvSpPr>
      <dsp:spPr>
        <a:xfrm>
          <a:off x="1955664" y="2118923"/>
          <a:ext cx="104863" cy="104863"/>
        </a:xfrm>
        <a:prstGeom prst="ellipse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8A612-FD57-48CB-8C05-9F0BD175DC00}">
      <dsp:nvSpPr>
        <dsp:cNvPr id="0" name=""/>
        <dsp:cNvSpPr/>
      </dsp:nvSpPr>
      <dsp:spPr>
        <a:xfrm>
          <a:off x="2008096" y="2171355"/>
          <a:ext cx="597265" cy="678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565" tIns="0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ACT</a:t>
          </a:r>
          <a:r>
            <a:rPr lang="pt-PT" sz="800" kern="1200" baseline="0" dirty="0" smtClean="0"/>
            <a:t> develops the questionnaire </a:t>
          </a:r>
          <a:endParaRPr lang="pt-PT" sz="800" kern="1200" dirty="0"/>
        </a:p>
      </dsp:txBody>
      <dsp:txXfrm>
        <a:off x="2008096" y="2171355"/>
        <a:ext cx="597265" cy="678192"/>
      </dsp:txXfrm>
    </dsp:sp>
    <dsp:sp modelId="{D925F3C7-4D13-479A-94AE-7E1AB6A0090D}">
      <dsp:nvSpPr>
        <dsp:cNvPr id="0" name=""/>
        <dsp:cNvSpPr/>
      </dsp:nvSpPr>
      <dsp:spPr>
        <a:xfrm>
          <a:off x="2523294" y="1573520"/>
          <a:ext cx="164133" cy="164133"/>
        </a:xfrm>
        <a:prstGeom prst="ellipse">
          <a:avLst/>
        </a:prstGeom>
        <a:solidFill>
          <a:schemeClr val="accent4">
            <a:shade val="50000"/>
            <a:hueOff val="-214822"/>
            <a:satOff val="-9199"/>
            <a:lumOff val="18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ECDC7-B1E8-457D-A55A-507A6246A8A9}">
      <dsp:nvSpPr>
        <dsp:cNvPr id="0" name=""/>
        <dsp:cNvSpPr/>
      </dsp:nvSpPr>
      <dsp:spPr>
        <a:xfrm>
          <a:off x="2605361" y="1655587"/>
          <a:ext cx="756839" cy="1193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971" tIns="0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Identification of companies through LI databases (sample)</a:t>
          </a:r>
          <a:endParaRPr lang="pt-PT" sz="800" kern="1200" dirty="0"/>
        </a:p>
      </dsp:txBody>
      <dsp:txXfrm>
        <a:off x="2605361" y="1655587"/>
        <a:ext cx="756839" cy="1193960"/>
      </dsp:txXfrm>
    </dsp:sp>
    <dsp:sp modelId="{1B38E6E6-9CC2-4772-AF73-FF1E88EBAB8C}">
      <dsp:nvSpPr>
        <dsp:cNvPr id="0" name=""/>
        <dsp:cNvSpPr/>
      </dsp:nvSpPr>
      <dsp:spPr>
        <a:xfrm>
          <a:off x="3252778" y="1138679"/>
          <a:ext cx="218845" cy="218845"/>
        </a:xfrm>
        <a:prstGeom prst="ellipse">
          <a:avLst/>
        </a:prstGeom>
        <a:solidFill>
          <a:schemeClr val="accent4">
            <a:shade val="50000"/>
            <a:hueOff val="-429645"/>
            <a:satOff val="-18398"/>
            <a:lumOff val="365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75274-F21F-4072-92F4-DCA72E2BC27D}">
      <dsp:nvSpPr>
        <dsp:cNvPr id="0" name=""/>
        <dsp:cNvSpPr/>
      </dsp:nvSpPr>
      <dsp:spPr>
        <a:xfrm>
          <a:off x="3362201" y="1248102"/>
          <a:ext cx="879940" cy="1601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962" tIns="0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Local inspectorates receive instructions on how to use the instrument</a:t>
          </a:r>
          <a:endParaRPr lang="pt-PT" sz="800" kern="1200" dirty="0"/>
        </a:p>
      </dsp:txBody>
      <dsp:txXfrm>
        <a:off x="3362201" y="1248102"/>
        <a:ext cx="879940" cy="1601445"/>
      </dsp:txXfrm>
    </dsp:sp>
    <dsp:sp modelId="{FA2D2FF6-2E0C-4775-B721-A338DCFB09C4}">
      <dsp:nvSpPr>
        <dsp:cNvPr id="0" name=""/>
        <dsp:cNvSpPr/>
      </dsp:nvSpPr>
      <dsp:spPr>
        <a:xfrm>
          <a:off x="4100804" y="799013"/>
          <a:ext cx="282675" cy="282675"/>
        </a:xfrm>
        <a:prstGeom prst="ellipse">
          <a:avLst/>
        </a:prstGeom>
        <a:solidFill>
          <a:schemeClr val="accent4">
            <a:shade val="50000"/>
            <a:hueOff val="-429645"/>
            <a:satOff val="-18398"/>
            <a:lumOff val="365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D439F-3AE4-42E7-A149-2F7E89AAEF4D}">
      <dsp:nvSpPr>
        <dsp:cNvPr id="0" name=""/>
        <dsp:cNvSpPr/>
      </dsp:nvSpPr>
      <dsp:spPr>
        <a:xfrm>
          <a:off x="4242141" y="940350"/>
          <a:ext cx="911855" cy="1909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84" tIns="0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Questionnaires are sent by local inspectorates with an official letter (end of May)</a:t>
          </a:r>
          <a:endParaRPr lang="pt-PT" sz="800" kern="1200" dirty="0"/>
        </a:p>
      </dsp:txBody>
      <dsp:txXfrm>
        <a:off x="4242141" y="940350"/>
        <a:ext cx="911855" cy="1909197"/>
      </dsp:txXfrm>
    </dsp:sp>
    <dsp:sp modelId="{EDF9D15A-CC7D-4A1A-A9F1-6FC7E6E74C32}">
      <dsp:nvSpPr>
        <dsp:cNvPr id="0" name=""/>
        <dsp:cNvSpPr/>
      </dsp:nvSpPr>
      <dsp:spPr>
        <a:xfrm>
          <a:off x="4973905" y="572189"/>
          <a:ext cx="360182" cy="360182"/>
        </a:xfrm>
        <a:prstGeom prst="ellipse">
          <a:avLst/>
        </a:prstGeom>
        <a:solidFill>
          <a:schemeClr val="accent4">
            <a:shade val="50000"/>
            <a:hueOff val="-214822"/>
            <a:satOff val="-9199"/>
            <a:lumOff val="18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59B2B4-9626-4B98-BD63-2A6896DEA4FB}">
      <dsp:nvSpPr>
        <dsp:cNvPr id="0" name=""/>
        <dsp:cNvSpPr/>
      </dsp:nvSpPr>
      <dsp:spPr>
        <a:xfrm>
          <a:off x="5153997" y="752280"/>
          <a:ext cx="911855" cy="2097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853" tIns="0" rIns="0" bIns="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800" kern="1200" dirty="0" smtClean="0"/>
            <a:t>Answers requested from companies till 15  July</a:t>
          </a:r>
          <a:endParaRPr lang="pt-PT" sz="800" kern="1200" dirty="0"/>
        </a:p>
      </dsp:txBody>
      <dsp:txXfrm>
        <a:off x="5153997" y="752280"/>
        <a:ext cx="911855" cy="2097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F04C4-5149-41C4-AFF6-CE0DAA6952F6}" type="datetimeFigureOut">
              <a:rPr lang="en-US" smtClean="0"/>
              <a:pPr/>
              <a:t>12/8/2011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0FC35-FC5A-4DCB-8185-A93BDDAE8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12/8/2011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12/8/2011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chemicalscampaign.e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195736" y="1923678"/>
            <a:ext cx="6477000" cy="1296144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en-US" sz="2800" dirty="0" smtClean="0"/>
              <a:t>Inspection campaigns: key challenges and factors for success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600" dirty="0" smtClean="0"/>
              <a:t>J. </a:t>
            </a:r>
            <a:r>
              <a:rPr lang="en-US" sz="1600" dirty="0" err="1" smtClean="0"/>
              <a:t>Pintado</a:t>
            </a:r>
            <a:r>
              <a:rPr lang="en-US" sz="1600" dirty="0" smtClean="0"/>
              <a:t> </a:t>
            </a:r>
            <a:r>
              <a:rPr lang="en-US" sz="1600" dirty="0" err="1" smtClean="0"/>
              <a:t>nunes</a:t>
            </a:r>
            <a:r>
              <a:rPr lang="en-US" sz="1600" dirty="0" smtClean="0"/>
              <a:t>, dwt and co for central and eastern </a:t>
            </a:r>
            <a:r>
              <a:rPr lang="en-US" sz="1600" dirty="0" err="1" smtClean="0"/>
              <a:t>europe</a:t>
            </a:r>
            <a:endParaRPr lang="en-US" sz="28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>
            <a:extLst/>
          </a:lstStyle>
          <a:p>
            <a:pPr algn="ctr"/>
            <a:r>
              <a:rPr lang="en-US" dirty="0" smtClean="0"/>
              <a:t>Inspection Campaigns on Safety and Health at Work and Undeclared Work</a:t>
            </a:r>
            <a:endParaRPr lang="en-US" dirty="0"/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323528" y="458797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smtClean="0"/>
              <a:t>Skopje, 29/30 </a:t>
            </a:r>
            <a:r>
              <a:rPr lang="pt-PT" sz="1400" dirty="0" err="1" smtClean="0"/>
              <a:t>November</a:t>
            </a:r>
            <a:r>
              <a:rPr lang="pt-PT" sz="1400" dirty="0" smtClean="0"/>
              <a:t> 2011</a:t>
            </a:r>
            <a:endParaRPr lang="pt-P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1619672" y="4083918"/>
            <a:ext cx="6477000" cy="1296144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en-US" sz="2800" dirty="0" smtClean="0"/>
              <a:t>summary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1800" dirty="0" smtClean="0"/>
              <a:t>Campaigns as a modern strategy of inspection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campaigns as a useful resource for constituents</a:t>
            </a:r>
            <a:br>
              <a:rPr lang="en-US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SUCCESSFUL EXPERIENCES on which to benchmark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key factors for success on each step on the organization of a campaign</a:t>
            </a:r>
            <a:r>
              <a:rPr lang="en-US" sz="2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>
            <a:extLst/>
          </a:lstStyle>
          <a:p>
            <a:pPr algn="ctr"/>
            <a:r>
              <a:rPr lang="en-US" dirty="0" smtClean="0"/>
              <a:t>Inspection Campaigns on Safety and Health at Work and Undeclared Work</a:t>
            </a:r>
            <a:endParaRPr lang="en-US" dirty="0"/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7504" y="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r>
              <a:rPr lang="en-US" sz="2400" dirty="0" smtClean="0"/>
              <a:t>Inspection campaigns: key challenges and factors for success</a:t>
            </a:r>
            <a:endParaRPr lang="en-US" sz="2400" dirty="0"/>
          </a:p>
        </p:txBody>
      </p:sp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3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 smtClean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grpSp>
        <p:nvGrpSpPr>
          <p:cNvPr id="5" name="Grupo 13"/>
          <p:cNvGrpSpPr/>
          <p:nvPr/>
        </p:nvGrpSpPr>
        <p:grpSpPr>
          <a:xfrm>
            <a:off x="467544" y="1491630"/>
            <a:ext cx="4214842" cy="3286154"/>
            <a:chOff x="2133600" y="1571612"/>
            <a:chExt cx="6581804" cy="4876800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lum bright="8000"/>
            </a:blip>
            <a:srcRect/>
            <a:stretch>
              <a:fillRect/>
            </a:stretch>
          </p:blipFill>
          <p:spPr bwMode="auto">
            <a:xfrm>
              <a:off x="2133600" y="1571612"/>
              <a:ext cx="6581804" cy="487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  <a:scene3d>
              <a:camera prst="perspectiveLeft"/>
              <a:lightRig rig="threePt" dir="t"/>
            </a:scene3d>
            <a:sp3d prstMaterial="matte"/>
          </p:spPr>
        </p:pic>
        <p:sp>
          <p:nvSpPr>
            <p:cNvPr id="7" name="Rectangle 1030"/>
            <p:cNvSpPr>
              <a:spLocks noChangeArrowheads="1"/>
            </p:cNvSpPr>
            <p:nvPr/>
          </p:nvSpPr>
          <p:spPr bwMode="auto">
            <a:xfrm>
              <a:off x="3707904" y="1844824"/>
              <a:ext cx="36576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PT" sz="1200" dirty="0" smtClean="0">
                  <a:latin typeface="Times New Roman" pitchFamily="18" charset="0"/>
                  <a:cs typeface="Times New Roman" pitchFamily="18" charset="0"/>
                </a:rPr>
                <a:t>Enforcement through control</a:t>
              </a:r>
              <a:endParaRPr lang="pt-PT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1031"/>
            <p:cNvSpPr>
              <a:spLocks noChangeArrowheads="1"/>
            </p:cNvSpPr>
            <p:nvPr/>
          </p:nvSpPr>
          <p:spPr bwMode="auto">
            <a:xfrm>
              <a:off x="6781800" y="3276600"/>
              <a:ext cx="1676400" cy="1447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PT" sz="1200" dirty="0" smtClean="0">
                  <a:latin typeface="Times New Roman" pitchFamily="18" charset="0"/>
                </a:rPr>
                <a:t>Information and</a:t>
              </a:r>
            </a:p>
            <a:p>
              <a:pPr algn="ctr"/>
              <a:r>
                <a:rPr lang="pt-PT" sz="1200" dirty="0" smtClean="0">
                  <a:latin typeface="Times New Roman" pitchFamily="18" charset="0"/>
                </a:rPr>
                <a:t>counseling</a:t>
              </a:r>
              <a:endParaRPr lang="pt-PT" sz="1200" dirty="0">
                <a:latin typeface="Times New Roman" pitchFamily="18" charset="0"/>
              </a:endParaRPr>
            </a:p>
          </p:txBody>
        </p:sp>
        <p:sp>
          <p:nvSpPr>
            <p:cNvPr id="9" name="Rectangle 1033"/>
            <p:cNvSpPr>
              <a:spLocks noChangeArrowheads="1"/>
            </p:cNvSpPr>
            <p:nvPr/>
          </p:nvSpPr>
          <p:spPr bwMode="auto">
            <a:xfrm>
              <a:off x="4499992" y="2924944"/>
              <a:ext cx="1905000" cy="2133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PT" sz="1400" dirty="0" smtClean="0">
                  <a:latin typeface="Times New Roman" pitchFamily="18" charset="0"/>
                  <a:cs typeface="Times New Roman" pitchFamily="18" charset="0"/>
                </a:rPr>
                <a:t>Traditional and</a:t>
              </a:r>
            </a:p>
            <a:p>
              <a:pPr algn="ctr"/>
              <a:r>
                <a:rPr lang="pt-PT" sz="1400" dirty="0" smtClean="0">
                  <a:latin typeface="Times New Roman" pitchFamily="18" charset="0"/>
                  <a:cs typeface="Times New Roman" pitchFamily="18" charset="0"/>
                </a:rPr>
                <a:t>innovative </a:t>
              </a:r>
            </a:p>
            <a:p>
              <a:pPr algn="ctr"/>
              <a:r>
                <a:rPr lang="pt-PT" sz="1400" dirty="0" smtClean="0">
                  <a:latin typeface="Times New Roman" pitchFamily="18" charset="0"/>
                  <a:cs typeface="Times New Roman" pitchFamily="18" charset="0"/>
                </a:rPr>
                <a:t>approaches</a:t>
              </a:r>
              <a:endParaRPr lang="pt-PT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ectangle 1034"/>
            <p:cNvSpPr>
              <a:spLocks noChangeArrowheads="1"/>
            </p:cNvSpPr>
            <p:nvPr/>
          </p:nvSpPr>
          <p:spPr bwMode="auto">
            <a:xfrm>
              <a:off x="2819400" y="3276600"/>
              <a:ext cx="1219200" cy="144780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pt-PT" sz="2000" dirty="0">
                <a:solidFill>
                  <a:schemeClr val="bg1"/>
                </a:solidFill>
                <a:latin typeface="Tahoma" pitchFamily="34" charset="0"/>
              </a:endParaRPr>
            </a:p>
          </p:txBody>
        </p:sp>
        <p:sp>
          <p:nvSpPr>
            <p:cNvPr id="12" name="Text Box 1035"/>
            <p:cNvSpPr txBox="1">
              <a:spLocks noChangeArrowheads="1"/>
            </p:cNvSpPr>
            <p:nvPr/>
          </p:nvSpPr>
          <p:spPr bwMode="auto">
            <a:xfrm>
              <a:off x="2771800" y="3645025"/>
              <a:ext cx="1392289" cy="822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PT" sz="1000" dirty="0" err="1" smtClean="0">
                  <a:solidFill>
                    <a:schemeClr val="bg1"/>
                  </a:solidFill>
                  <a:latin typeface="Times New Roman" pitchFamily="18" charset="0"/>
                </a:rPr>
                <a:t>Cooperation</a:t>
              </a:r>
              <a:endParaRPr lang="pt-PT" sz="1000" dirty="0" smtClean="0">
                <a:solidFill>
                  <a:schemeClr val="bg1"/>
                </a:solidFill>
                <a:latin typeface="Times New Roman" pitchFamily="18" charset="0"/>
              </a:endParaRPr>
            </a:p>
            <a:p>
              <a:r>
                <a:rPr lang="pt-PT" sz="1000" dirty="0" err="1" smtClean="0">
                  <a:solidFill>
                    <a:schemeClr val="bg1"/>
                  </a:solidFill>
                  <a:latin typeface="Times New Roman" pitchFamily="18" charset="0"/>
                </a:rPr>
                <a:t>with</a:t>
              </a:r>
              <a:r>
                <a:rPr lang="pt-PT" sz="1000" dirty="0" smtClean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pt-PT" sz="1000" dirty="0" err="1" smtClean="0">
                  <a:solidFill>
                    <a:schemeClr val="bg1"/>
                  </a:solidFill>
                  <a:latin typeface="Times New Roman" pitchFamily="18" charset="0"/>
                </a:rPr>
                <a:t>relevant</a:t>
              </a:r>
              <a:r>
                <a:rPr lang="pt-PT" sz="1000" dirty="0" smtClean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</a:p>
            <a:p>
              <a:r>
                <a:rPr lang="pt-PT" sz="1000" dirty="0" err="1" smtClean="0">
                  <a:solidFill>
                    <a:schemeClr val="bg1"/>
                  </a:solidFill>
                  <a:latin typeface="Times New Roman" pitchFamily="18" charset="0"/>
                </a:rPr>
                <a:t>stakeholders</a:t>
              </a:r>
              <a:endParaRPr lang="pt-PT" sz="1000" dirty="0" smtClean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4" name="Rectangle 1036"/>
            <p:cNvSpPr>
              <a:spLocks noChangeArrowheads="1"/>
            </p:cNvSpPr>
            <p:nvPr/>
          </p:nvSpPr>
          <p:spPr bwMode="auto">
            <a:xfrm>
              <a:off x="3200400" y="5715000"/>
              <a:ext cx="42672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pt-PT" sz="1200" dirty="0" smtClean="0">
                  <a:latin typeface="Tahoma" pitchFamily="34" charset="0"/>
                </a:rPr>
                <a:t>Enrichment of the legal framework</a:t>
              </a:r>
              <a:endParaRPr lang="pt-PT" sz="1200" dirty="0">
                <a:latin typeface="Tahoma" pitchFamily="34" charset="0"/>
              </a:endParaRPr>
            </a:p>
          </p:txBody>
        </p:sp>
      </p:grpSp>
      <p:graphicFrame>
        <p:nvGraphicFramePr>
          <p:cNvPr id="15" name="Diagram 4"/>
          <p:cNvGraphicFramePr/>
          <p:nvPr/>
        </p:nvGraphicFramePr>
        <p:xfrm>
          <a:off x="4644008" y="1635646"/>
          <a:ext cx="4220542" cy="3037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Picture 10"/>
          <p:cNvPicPr>
            <a:picLocks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Resolution concerning LA and LI (100th session  of the General Conference </a:t>
            </a:r>
            <a:br>
              <a:rPr lang="en-US" sz="1800" dirty="0" smtClean="0"/>
            </a:br>
            <a:r>
              <a:rPr lang="en-US" sz="1800" dirty="0" smtClean="0"/>
              <a:t>of the ILO) - 2011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000100" y="2071684"/>
            <a:ext cx="74295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“20. In promoting a prevention culture and securing compliance, </a:t>
            </a:r>
            <a:r>
              <a:rPr lang="en-US" sz="1400" dirty="0" err="1" smtClean="0"/>
              <a:t>labour</a:t>
            </a:r>
            <a:r>
              <a:rPr lang="en-US" sz="1400" dirty="0" smtClean="0"/>
              <a:t> inspectors use a wide variety of interventions and tools including prevention initiatives as well as enforcement </a:t>
            </a:r>
          </a:p>
          <a:p>
            <a:endParaRPr lang="en-US" sz="1400" dirty="0" smtClean="0"/>
          </a:p>
          <a:p>
            <a:r>
              <a:rPr lang="en-US" sz="1400" dirty="0" smtClean="0"/>
              <a:t>(…) An appropriate mix of preventive measures such as risk evaluation, promoting a culture of leadership and best practice, implementing occupational safety and health measures, information guidance and awareness campaigns combined with sanctions should be adopted.”</a:t>
            </a:r>
            <a:endParaRPr lang="en-US" sz="1400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Why is a communication and inspection campaign a good tool?</a:t>
            </a:r>
            <a:endParaRPr lang="en-US" sz="1800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a 8"/>
          <p:cNvGraphicFramePr/>
          <p:nvPr/>
        </p:nvGraphicFramePr>
        <p:xfrm>
          <a:off x="611560" y="1563638"/>
          <a:ext cx="7056784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078563" y="1779662"/>
            <a:ext cx="2065437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400" b="1" dirty="0" err="1" smtClean="0"/>
              <a:t>Better</a:t>
            </a:r>
            <a:r>
              <a:rPr lang="pt-PT" sz="2400" b="1" dirty="0" smtClean="0"/>
              <a:t> RESULTS</a:t>
            </a:r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THINK </a:t>
            </a:r>
            <a:br>
              <a:rPr lang="pt-PT" dirty="0" smtClean="0"/>
            </a:br>
            <a:r>
              <a:rPr lang="pt-PT" dirty="0" smtClean="0"/>
              <a:t>AND ACT </a:t>
            </a:r>
            <a:br>
              <a:rPr lang="pt-PT" dirty="0" smtClean="0"/>
            </a:br>
            <a:r>
              <a:rPr lang="pt-PT" dirty="0" smtClean="0"/>
              <a:t>SMART</a:t>
            </a:r>
          </a:p>
          <a:p>
            <a:pPr algn="ctr"/>
            <a:endParaRPr lang="pt-PT" dirty="0" smtClean="0"/>
          </a:p>
          <a:p>
            <a:pPr algn="ctr"/>
            <a:r>
              <a:rPr lang="pt-PT" dirty="0" err="1" smtClean="0"/>
              <a:t>Participatory</a:t>
            </a:r>
            <a:endParaRPr lang="pt-PT" dirty="0" smtClean="0"/>
          </a:p>
          <a:p>
            <a:pPr algn="ctr"/>
            <a:r>
              <a:rPr lang="pt-PT" dirty="0" err="1" smtClean="0"/>
              <a:t>Approach</a:t>
            </a:r>
            <a:endParaRPr lang="pt-PT" dirty="0" smtClean="0"/>
          </a:p>
          <a:p>
            <a:pPr algn="ctr"/>
            <a:endParaRPr lang="pt-PT" dirty="0" smtClean="0"/>
          </a:p>
          <a:p>
            <a:pPr algn="ctr"/>
            <a:r>
              <a:rPr lang="pt-PT" dirty="0" err="1" smtClean="0"/>
              <a:t>Management</a:t>
            </a:r>
            <a:r>
              <a:rPr lang="pt-PT" dirty="0" smtClean="0"/>
              <a:t> </a:t>
            </a:r>
          </a:p>
          <a:p>
            <a:pPr algn="ctr"/>
            <a:r>
              <a:rPr lang="pt-PT" dirty="0" err="1" smtClean="0"/>
              <a:t>cycle</a:t>
            </a:r>
            <a:r>
              <a:rPr lang="pt-PT" dirty="0" smtClean="0"/>
              <a:t> </a:t>
            </a:r>
            <a:r>
              <a:rPr lang="pt-PT" dirty="0" err="1" smtClean="0"/>
              <a:t>logic</a:t>
            </a:r>
            <a:endParaRPr lang="pt-PT" dirty="0"/>
          </a:p>
        </p:txBody>
      </p:sp>
      <p:sp>
        <p:nvSpPr>
          <p:cNvPr id="11" name="Rectângulo 10"/>
          <p:cNvSpPr/>
          <p:nvPr/>
        </p:nvSpPr>
        <p:spPr>
          <a:xfrm rot="18646062">
            <a:off x="5643290" y="3064840"/>
            <a:ext cx="18593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Need</a:t>
            </a:r>
            <a:r>
              <a:rPr lang="pt-PT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to</a:t>
            </a:r>
            <a:endParaRPr lang="pt-PT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options: campaigns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Why is a campaign a good strategy?</a:t>
            </a:r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857752" y="1428742"/>
            <a:ext cx="3886200" cy="3268625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SimSun" pitchFamily="2" charset="-122"/>
              <a:cs typeface="Arial" pitchFamily="34" charset="0"/>
            </a:endParaRPr>
          </a:p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Clear and open provision of information in plain language</a:t>
            </a:r>
          </a:p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Helps enterprises by advising on and assisting with compliance</a:t>
            </a:r>
          </a:p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zh-CN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Raises awareness not only for workers and employers, but also for the  civil society</a:t>
            </a:r>
          </a:p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Ensures a balance between the sanctions approach and the compliance approach</a:t>
            </a:r>
          </a:p>
          <a:p>
            <a:pPr marL="0" lvl="0" indent="0" algn="just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consistence of enforcement practices, with transparency and coherence at national level</a:t>
            </a:r>
          </a:p>
          <a:p>
            <a:pPr marL="0" lvl="0" indent="0" algn="just">
              <a:lnSpc>
                <a:spcPct val="80000"/>
              </a:lnSpc>
              <a:buNone/>
              <a:defRPr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42910" y="2143116"/>
            <a:ext cx="3929090" cy="2376488"/>
          </a:xfrm>
          <a:prstGeom prst="rect">
            <a:avLst/>
          </a:prstGeom>
          <a:solidFill>
            <a:srgbClr val="FFFF66"/>
          </a:solidFill>
        </p:spPr>
        <p:txBody>
          <a:bodyPr vert="horz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45000"/>
              </a:spcBef>
              <a:spcAft>
                <a:spcPct val="4500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r>
              <a:rPr kumimoji="0" lang="en-GB" altLang="ja-JP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Campaigns involve providing services through a combination of </a:t>
            </a:r>
            <a:r>
              <a:rPr kumimoji="0" lang="en-GB" altLang="ja-JP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co-ordinated measures </a:t>
            </a:r>
            <a:r>
              <a:rPr kumimoji="0" lang="en-GB" altLang="ja-JP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using a </a:t>
            </a:r>
            <a:r>
              <a:rPr kumimoji="0" lang="en-GB" altLang="ja-JP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variety of resources </a:t>
            </a:r>
            <a:r>
              <a:rPr kumimoji="0" lang="en-GB" altLang="ja-JP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over a </a:t>
            </a:r>
            <a:r>
              <a:rPr kumimoji="0" lang="en-GB" altLang="ja-JP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fixed period of time </a:t>
            </a:r>
            <a:r>
              <a:rPr kumimoji="0" lang="en-GB" altLang="ja-JP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and in a specific sequence or with a specific interrelationship, in order to achieve a particular impact on a defined target group</a:t>
            </a:r>
            <a:r>
              <a:rPr kumimoji="0" lang="en-GB" altLang="ja-JP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 </a:t>
            </a:r>
            <a:r>
              <a:rPr kumimoji="0" lang="en-GB" altLang="ja-JP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ＭＳ Ｐゴシック" pitchFamily="-64" charset="-128"/>
                <a:cs typeface="+mn-cs"/>
              </a:rPr>
              <a:t>at a particular cost. </a:t>
            </a:r>
            <a:endParaRPr kumimoji="0" lang="de-DE" altLang="ja-JP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ＭＳ Ｐゴシック" pitchFamily="-64" charset="-128"/>
              <a:cs typeface="+mn-cs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2910" y="4643446"/>
            <a:ext cx="5076825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60000"/>
              </a:lnSpc>
            </a:pPr>
            <a:r>
              <a:rPr lang="de-DE" altLang="ja-JP" sz="1200" dirty="0">
                <a:solidFill>
                  <a:schemeClr val="tx2"/>
                </a:solidFill>
                <a:ea typeface="ＭＳ Ｐゴシック" pitchFamily="-64" charset="-128"/>
              </a:rPr>
              <a:t>Dr Thomas Kohstall / Dr Annekatrin </a:t>
            </a:r>
            <a:r>
              <a:rPr lang="de-DE" altLang="ja-JP" sz="1200" dirty="0" smtClean="0">
                <a:solidFill>
                  <a:schemeClr val="tx2"/>
                </a:solidFill>
                <a:ea typeface="ＭＳ Ｐゴシック" pitchFamily="-64" charset="-128"/>
              </a:rPr>
              <a:t>Wetzsteir</a:t>
            </a:r>
            <a:endParaRPr lang="de-DE" altLang="ja-JP" sz="1200" dirty="0">
              <a:solidFill>
                <a:schemeClr val="tx2"/>
              </a:solidFill>
              <a:ea typeface="ＭＳ Ｐゴシック" pitchFamily="-64" charset="-128"/>
            </a:endParaRPr>
          </a:p>
        </p:txBody>
      </p:sp>
      <p:pic>
        <p:nvPicPr>
          <p:cNvPr id="9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1419622"/>
            <a:ext cx="523784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Medium sized business initiative (Queensland)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Senior </a:t>
            </a:r>
            <a:r>
              <a:rPr lang="en-US" dirty="0" err="1" smtClean="0"/>
              <a:t>Labour</a:t>
            </a:r>
            <a:r>
              <a:rPr lang="en-US" dirty="0" smtClean="0"/>
              <a:t> Inspectors’ Committee (EU)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Safe </a:t>
            </a:r>
            <a:r>
              <a:rPr lang="en-US" dirty="0" err="1" smtClean="0"/>
              <a:t>Behaviour</a:t>
            </a:r>
            <a:r>
              <a:rPr lang="en-US" dirty="0" smtClean="0"/>
              <a:t>/ </a:t>
            </a:r>
            <a:r>
              <a:rPr lang="en-US" dirty="0" err="1" smtClean="0"/>
              <a:t>Sicurezza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Lavoro</a:t>
            </a:r>
            <a:r>
              <a:rPr lang="en-US" dirty="0" smtClean="0"/>
              <a:t> (Italy)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Decent work campaigns for forced </a:t>
            </a:r>
            <a:r>
              <a:rPr lang="en-US" dirty="0" err="1" smtClean="0"/>
              <a:t>labour</a:t>
            </a:r>
            <a:r>
              <a:rPr lang="en-US" dirty="0" smtClean="0"/>
              <a:t> (Paraguay)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Sectoral</a:t>
            </a:r>
            <a:r>
              <a:rPr lang="en-US" dirty="0" smtClean="0"/>
              <a:t> undeclared campaigns in Romania 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European campaigns on OSH (OSHA)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(…)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/>
          <a:lstStyle/>
          <a:p>
            <a:r>
              <a:rPr lang="en-US" dirty="0" smtClean="0"/>
              <a:t>Many successful examples</a:t>
            </a:r>
            <a:endParaRPr lang="en-US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joaquim\AppData\Local\Microsoft\Windows\Temporary Internet Files\Content.IE5\33JGAILH\MP90038263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6669" y="1419622"/>
            <a:ext cx="2520281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00166" y="2214560"/>
          <a:ext cx="6612280" cy="248603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57608"/>
                <a:gridCol w="5754672"/>
              </a:tblGrid>
              <a:tr h="248604">
                <a:tc>
                  <a:txBody>
                    <a:bodyPr/>
                    <a:lstStyle/>
                    <a:p>
                      <a:pPr algn="ctr">
                        <a:spcAft>
                          <a:spcPts val="690"/>
                        </a:spcAft>
                      </a:pPr>
                      <a:r>
                        <a:rPr lang="en-US" sz="1200" dirty="0"/>
                        <a:t>Year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90"/>
                        </a:spcAft>
                      </a:pPr>
                      <a:r>
                        <a:rPr lang="en-US" sz="1200" dirty="0"/>
                        <a:t>Campaign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2003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 dirty="0"/>
                        <a:t>Risk of </a:t>
                      </a:r>
                      <a:r>
                        <a:rPr lang="en-US" sz="1200" dirty="0" smtClean="0"/>
                        <a:t>falling </a:t>
                      </a:r>
                      <a:r>
                        <a:rPr lang="en-US" sz="1200" dirty="0"/>
                        <a:t>from heights in construction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2004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Safety management in the construction sector 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2005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Construction in New Member States 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2006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Asbestos 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2007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Manual Handling of Loads in the Transportation and Healthcare sectors 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/>
                        <a:t>2008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690"/>
                        </a:spcAft>
                      </a:pPr>
                      <a:r>
                        <a:rPr lang="en-US" sz="1200" dirty="0"/>
                        <a:t>Manual Handling of Loads in construction and retail trade 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4972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/>
                        <a:t>2010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/>
                        <a:t>Risk Assessment in the use of dangerous substances: bakeries, woodworking, cleaning and motor vehicle repair 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  <a:tr h="2486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/>
                        <a:t>2012</a:t>
                      </a:r>
                      <a:endParaRPr lang="en-US" sz="12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/>
                        <a:t>Psychosocial risks</a:t>
                      </a:r>
                      <a:endParaRPr lang="en-US" sz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14480" y="1643056"/>
            <a:ext cx="623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Experience in the EU: Senior Labour Inspectors Committee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/>
          <a:lstStyle/>
          <a:p>
            <a:r>
              <a:rPr lang="en-US" dirty="0" smtClean="0"/>
              <a:t>Strategic options: campaigns</a:t>
            </a:r>
            <a:endParaRPr lang="en-US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195736" y="2931790"/>
            <a:ext cx="6477000" cy="1296144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en-US" sz="2800" dirty="0" smtClean="0"/>
              <a:t>Communication and inspection campaigns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rgbClr val="0070C0"/>
                </a:solidFill>
              </a:rPr>
              <a:t>key ideas on the management cycle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>
            <a:extLst/>
          </a:lstStyle>
          <a:p>
            <a:pPr algn="ctr"/>
            <a:r>
              <a:rPr lang="en-US" dirty="0" smtClean="0"/>
              <a:t>Inspection Campaigns on Safety and Health at Work and Undeclared Work</a:t>
            </a:r>
            <a:endParaRPr lang="en-US" dirty="0"/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00584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Step by step: </a:t>
            </a:r>
            <a:r>
              <a:rPr lang="en-US" sz="2000" dirty="0" smtClean="0"/>
              <a:t>STRATEGIC </a:t>
            </a:r>
            <a:r>
              <a:rPr lang="en-US" sz="2000" dirty="0" smtClean="0"/>
              <a:t>PLANNING</a:t>
            </a:r>
            <a:endParaRPr lang="en-US" sz="2000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4211960" y="2787774"/>
            <a:ext cx="45365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1200" dirty="0" smtClean="0"/>
          </a:p>
          <a:p>
            <a:endParaRPr lang="pt-PT" sz="1200" dirty="0" smtClean="0"/>
          </a:p>
          <a:p>
            <a:pPr lvl="1">
              <a:buFont typeface="Arial" pitchFamily="34" charset="0"/>
              <a:buChar char="•"/>
            </a:pPr>
            <a:r>
              <a:rPr lang="pt-PT" sz="1200" dirty="0" smtClean="0"/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Better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understanding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of</a:t>
            </a:r>
            <a:r>
              <a:rPr lang="pt-PT" sz="1200" dirty="0" smtClean="0">
                <a:solidFill>
                  <a:srgbClr val="002060"/>
                </a:solidFill>
              </a:rPr>
              <a:t> a </a:t>
            </a:r>
            <a:r>
              <a:rPr lang="pt-PT" sz="1200" dirty="0" err="1" smtClean="0">
                <a:solidFill>
                  <a:srgbClr val="002060"/>
                </a:solidFill>
              </a:rPr>
              <a:t>problem</a:t>
            </a:r>
            <a:endParaRPr lang="pt-PT" sz="1200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Provide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stakeholders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with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relevant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information</a:t>
            </a:r>
            <a:endParaRPr lang="pt-PT" sz="1200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Raising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awareness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on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the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benefits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or</a:t>
            </a:r>
            <a:r>
              <a:rPr lang="pt-PT" sz="1200" dirty="0" smtClean="0">
                <a:solidFill>
                  <a:srgbClr val="002060"/>
                </a:solidFill>
              </a:rPr>
              <a:t> negative </a:t>
            </a:r>
            <a:r>
              <a:rPr lang="pt-PT" sz="1200" dirty="0" err="1" smtClean="0">
                <a:solidFill>
                  <a:srgbClr val="002060"/>
                </a:solidFill>
              </a:rPr>
              <a:t>effect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of</a:t>
            </a:r>
            <a:r>
              <a:rPr lang="pt-PT" sz="1200" dirty="0" smtClean="0">
                <a:solidFill>
                  <a:srgbClr val="002060"/>
                </a:solidFill>
              </a:rPr>
              <a:t> a </a:t>
            </a:r>
            <a:r>
              <a:rPr lang="pt-PT" sz="1200" dirty="0" err="1" smtClean="0">
                <a:solidFill>
                  <a:srgbClr val="002060"/>
                </a:solidFill>
              </a:rPr>
              <a:t>given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subject</a:t>
            </a:r>
            <a:endParaRPr lang="pt-PT" sz="1200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Enforce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compliance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with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the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law</a:t>
            </a:r>
            <a:endParaRPr lang="pt-PT" sz="1200" dirty="0" smtClean="0"/>
          </a:p>
          <a:p>
            <a:pPr lvl="1">
              <a:buFont typeface="Arial" pitchFamily="34" charset="0"/>
              <a:buChar char="•"/>
            </a:pPr>
            <a:r>
              <a:rPr lang="pt-PT" sz="1200" dirty="0" smtClean="0"/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Prevention</a:t>
            </a:r>
            <a:r>
              <a:rPr lang="pt-PT" sz="1200" dirty="0" smtClean="0">
                <a:solidFill>
                  <a:srgbClr val="002060"/>
                </a:solidFill>
              </a:rPr>
              <a:t>/ </a:t>
            </a:r>
            <a:r>
              <a:rPr lang="pt-PT" sz="1200" dirty="0" err="1" smtClean="0">
                <a:solidFill>
                  <a:srgbClr val="002060"/>
                </a:solidFill>
              </a:rPr>
              <a:t>Reduction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of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work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accidents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or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occupational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illnesses</a:t>
            </a:r>
            <a:endParaRPr lang="pt-PT" sz="1200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Reduction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of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undeclared</a:t>
            </a:r>
            <a:r>
              <a:rPr lang="pt-PT" sz="1200" dirty="0" smtClean="0">
                <a:solidFill>
                  <a:srgbClr val="002060"/>
                </a:solidFill>
              </a:rPr>
              <a:t> </a:t>
            </a:r>
            <a:r>
              <a:rPr lang="pt-PT" sz="1200" dirty="0" err="1" smtClean="0">
                <a:solidFill>
                  <a:srgbClr val="002060"/>
                </a:solidFill>
              </a:rPr>
              <a:t>work</a:t>
            </a:r>
            <a:r>
              <a:rPr lang="pt-PT" sz="1200" dirty="0" smtClean="0">
                <a:solidFill>
                  <a:srgbClr val="002060"/>
                </a:solidFill>
              </a:rPr>
              <a:t>  </a:t>
            </a:r>
          </a:p>
          <a:p>
            <a:pPr lvl="1">
              <a:buFont typeface="Arial" pitchFamily="34" charset="0"/>
              <a:buChar char="•"/>
            </a:pPr>
            <a:r>
              <a:rPr lang="pt-PT" sz="1200" dirty="0" smtClean="0">
                <a:solidFill>
                  <a:srgbClr val="002060"/>
                </a:solidFill>
              </a:rPr>
              <a:t> (…)</a:t>
            </a:r>
            <a:endParaRPr lang="pt-PT" sz="1200" dirty="0" smtClean="0"/>
          </a:p>
        </p:txBody>
      </p:sp>
      <p:sp>
        <p:nvSpPr>
          <p:cNvPr id="11" name="CaixaDeTexto 10"/>
          <p:cNvSpPr txBox="1"/>
          <p:nvPr/>
        </p:nvSpPr>
        <p:spPr>
          <a:xfrm>
            <a:off x="395536" y="1347614"/>
            <a:ext cx="396044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/>
              <a:t>WHAT?</a:t>
            </a:r>
          </a:p>
          <a:p>
            <a:endParaRPr lang="pt-PT" sz="1400" dirty="0" smtClean="0"/>
          </a:p>
          <a:p>
            <a:pPr>
              <a:buFont typeface="Arial" pitchFamily="34" charset="0"/>
              <a:buChar char="•"/>
            </a:pPr>
            <a:r>
              <a:rPr lang="pt-PT" sz="1400" dirty="0" smtClean="0"/>
              <a:t>  </a:t>
            </a:r>
            <a:r>
              <a:rPr lang="pt-PT" sz="1400" dirty="0" err="1" smtClean="0"/>
              <a:t>Selection</a:t>
            </a:r>
            <a:r>
              <a:rPr lang="pt-PT" sz="1400" dirty="0" smtClean="0"/>
              <a:t> </a:t>
            </a:r>
            <a:r>
              <a:rPr lang="pt-PT" sz="1400" dirty="0" err="1" smtClean="0"/>
              <a:t>of</a:t>
            </a:r>
            <a:r>
              <a:rPr lang="pt-PT" sz="1400" dirty="0" smtClean="0"/>
              <a:t> </a:t>
            </a:r>
            <a:r>
              <a:rPr lang="pt-PT" sz="1400" dirty="0" err="1" smtClean="0"/>
              <a:t>priority</a:t>
            </a:r>
            <a:r>
              <a:rPr lang="pt-PT" sz="1400" dirty="0" smtClean="0"/>
              <a:t> </a:t>
            </a:r>
            <a:r>
              <a:rPr lang="pt-PT" sz="1400" dirty="0" err="1" smtClean="0"/>
              <a:t>areas</a:t>
            </a:r>
            <a:endParaRPr lang="pt-PT" sz="1400" dirty="0" smtClean="0"/>
          </a:p>
          <a:p>
            <a:pPr>
              <a:buFont typeface="Arial" pitchFamily="34" charset="0"/>
              <a:buChar char="•"/>
            </a:pPr>
            <a:r>
              <a:rPr lang="pt-PT" sz="1400" dirty="0" smtClean="0"/>
              <a:t>  </a:t>
            </a:r>
            <a:r>
              <a:rPr lang="pt-PT" sz="1400" dirty="0" err="1" smtClean="0"/>
              <a:t>Selection</a:t>
            </a:r>
            <a:r>
              <a:rPr lang="pt-PT" sz="1400" dirty="0" smtClean="0"/>
              <a:t> </a:t>
            </a:r>
            <a:r>
              <a:rPr lang="pt-PT" sz="1400" dirty="0" err="1" smtClean="0"/>
              <a:t>of</a:t>
            </a:r>
            <a:r>
              <a:rPr lang="pt-PT" sz="1400" dirty="0" smtClean="0"/>
              <a:t> </a:t>
            </a:r>
            <a:r>
              <a:rPr lang="pt-PT" sz="1400" dirty="0" err="1" smtClean="0"/>
              <a:t>specific</a:t>
            </a:r>
            <a:r>
              <a:rPr lang="pt-PT" sz="1400" dirty="0" smtClean="0"/>
              <a:t> </a:t>
            </a:r>
            <a:r>
              <a:rPr lang="pt-PT" sz="1400" dirty="0" err="1" smtClean="0"/>
              <a:t>subject</a:t>
            </a:r>
            <a:r>
              <a:rPr lang="pt-PT" sz="1400" dirty="0" smtClean="0"/>
              <a:t> (</a:t>
            </a:r>
            <a:r>
              <a:rPr lang="pt-PT" sz="1400" dirty="0" err="1" smtClean="0"/>
              <a:t>economic</a:t>
            </a:r>
            <a:r>
              <a:rPr lang="pt-PT" sz="1400" dirty="0" smtClean="0"/>
              <a:t> sector, </a:t>
            </a:r>
            <a:r>
              <a:rPr lang="pt-PT" sz="1400" dirty="0" err="1" smtClean="0"/>
              <a:t>hazard</a:t>
            </a:r>
            <a:r>
              <a:rPr lang="pt-PT" sz="1400" dirty="0" smtClean="0"/>
              <a:t>, social </a:t>
            </a:r>
            <a:r>
              <a:rPr lang="pt-PT" sz="1400" dirty="0" err="1" smtClean="0"/>
              <a:t>problem</a:t>
            </a:r>
            <a:r>
              <a:rPr lang="pt-PT" sz="1400" dirty="0" smtClean="0"/>
              <a:t>…)</a:t>
            </a:r>
          </a:p>
          <a:p>
            <a:endParaRPr lang="pt-PT" sz="1400" dirty="0" smtClean="0"/>
          </a:p>
          <a:p>
            <a:r>
              <a:rPr lang="pt-PT" sz="1400" b="1" dirty="0" smtClean="0"/>
              <a:t>WHERE?</a:t>
            </a:r>
          </a:p>
          <a:p>
            <a:endParaRPr lang="pt-PT" sz="1400" dirty="0" smtClean="0"/>
          </a:p>
          <a:p>
            <a:pPr>
              <a:buFontTx/>
              <a:buChar char="-"/>
            </a:pPr>
            <a:r>
              <a:rPr lang="pt-PT" sz="1400" dirty="0" err="1" smtClean="0"/>
              <a:t>Geographical</a:t>
            </a:r>
            <a:r>
              <a:rPr lang="pt-PT" sz="1400" dirty="0" smtClean="0"/>
              <a:t> </a:t>
            </a:r>
            <a:r>
              <a:rPr lang="pt-PT" sz="1400" dirty="0" err="1" smtClean="0"/>
              <a:t>scope</a:t>
            </a:r>
            <a:endParaRPr lang="pt-PT" sz="1400" dirty="0" smtClean="0"/>
          </a:p>
          <a:p>
            <a:pPr>
              <a:buFontTx/>
              <a:buChar char="-"/>
            </a:pPr>
            <a:r>
              <a:rPr lang="pt-PT" sz="1400" dirty="0" smtClean="0"/>
              <a:t> </a:t>
            </a:r>
            <a:r>
              <a:rPr lang="pt-PT" sz="1400" dirty="0" err="1" smtClean="0"/>
              <a:t>Economic</a:t>
            </a:r>
            <a:r>
              <a:rPr lang="pt-PT" sz="1400" dirty="0" smtClean="0"/>
              <a:t> </a:t>
            </a:r>
            <a:r>
              <a:rPr lang="pt-PT" sz="1400" dirty="0" err="1" smtClean="0"/>
              <a:t>coverage</a:t>
            </a:r>
            <a:endParaRPr lang="pt-PT" sz="1400" dirty="0" smtClean="0"/>
          </a:p>
          <a:p>
            <a:pPr>
              <a:buFontTx/>
              <a:buChar char="-"/>
            </a:pPr>
            <a:endParaRPr lang="pt-PT" sz="1400" dirty="0" smtClean="0"/>
          </a:p>
          <a:p>
            <a:r>
              <a:rPr lang="pt-PT" sz="1400" b="1" dirty="0" smtClean="0"/>
              <a:t>TO WHOM? </a:t>
            </a:r>
          </a:p>
          <a:p>
            <a:endParaRPr lang="pt-PT" sz="1400" b="1" dirty="0" smtClean="0"/>
          </a:p>
          <a:p>
            <a:r>
              <a:rPr lang="pt-PT" sz="1400" b="1" dirty="0" smtClean="0"/>
              <a:t>BY WHOM? WITH WHOM?</a:t>
            </a:r>
          </a:p>
          <a:p>
            <a:endParaRPr lang="pt-PT" sz="1400" dirty="0" smtClean="0"/>
          </a:p>
          <a:p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</p:txBody>
      </p:sp>
      <p:sp>
        <p:nvSpPr>
          <p:cNvPr id="12" name="CaixaDeTexto 11"/>
          <p:cNvSpPr txBox="1"/>
          <p:nvPr/>
        </p:nvSpPr>
        <p:spPr>
          <a:xfrm>
            <a:off x="4067944" y="1419622"/>
            <a:ext cx="489654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/>
              <a:t>WHY?</a:t>
            </a:r>
          </a:p>
          <a:p>
            <a:pPr>
              <a:buFont typeface="Arial" pitchFamily="34" charset="0"/>
              <a:buChar char="•"/>
            </a:pPr>
            <a:r>
              <a:rPr lang="pt-PT" sz="1400" dirty="0" smtClean="0"/>
              <a:t> </a:t>
            </a:r>
            <a:r>
              <a:rPr lang="pt-PT" sz="1400" dirty="0" err="1" smtClean="0"/>
              <a:t>Justification</a:t>
            </a:r>
            <a:r>
              <a:rPr lang="pt-PT" sz="1400" dirty="0" smtClean="0"/>
              <a:t>/ </a:t>
            </a:r>
            <a:r>
              <a:rPr lang="pt-PT" sz="1400" dirty="0" err="1" smtClean="0"/>
              <a:t>reasons</a:t>
            </a:r>
            <a:endParaRPr lang="pt-PT" sz="1400" dirty="0" smtClean="0"/>
          </a:p>
          <a:p>
            <a:endParaRPr lang="pt-PT" sz="1400" b="1" dirty="0" smtClean="0"/>
          </a:p>
          <a:p>
            <a:r>
              <a:rPr lang="pt-PT" sz="1400" b="1" dirty="0" smtClean="0"/>
              <a:t>WHEN?</a:t>
            </a:r>
          </a:p>
          <a:p>
            <a:endParaRPr lang="pt-PT" sz="1400" b="1" dirty="0" smtClean="0"/>
          </a:p>
          <a:p>
            <a:r>
              <a:rPr lang="pt-PT" sz="1400" b="1" dirty="0" smtClean="0"/>
              <a:t>FOR WHAT?</a:t>
            </a:r>
          </a:p>
          <a:p>
            <a:pPr>
              <a:buFont typeface="Arial" pitchFamily="34" charset="0"/>
              <a:buChar char="•"/>
            </a:pPr>
            <a:r>
              <a:rPr lang="pt-PT" sz="1400" dirty="0" smtClean="0"/>
              <a:t> </a:t>
            </a:r>
            <a:r>
              <a:rPr lang="pt-PT" sz="1400" dirty="0" err="1" smtClean="0"/>
              <a:t>strategic</a:t>
            </a:r>
            <a:r>
              <a:rPr lang="pt-PT" sz="1400" dirty="0" smtClean="0"/>
              <a:t> objectives</a:t>
            </a:r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b="1" dirty="0" smtClean="0"/>
          </a:p>
          <a:p>
            <a:r>
              <a:rPr lang="pt-PT" sz="1400" b="1" dirty="0" smtClean="0"/>
              <a:t>HOW?</a:t>
            </a:r>
          </a:p>
          <a:p>
            <a:endParaRPr lang="pt-PT" sz="1400" dirty="0" smtClean="0"/>
          </a:p>
          <a:p>
            <a:endParaRPr lang="pt-PT" sz="1400" dirty="0" smtClean="0"/>
          </a:p>
          <a:p>
            <a:pPr>
              <a:buFont typeface="Arial" pitchFamily="34" charset="0"/>
              <a:buChar char="•"/>
            </a:pPr>
            <a:endParaRPr lang="pt-PT" sz="1400" dirty="0" smtClean="0"/>
          </a:p>
        </p:txBody>
      </p:sp>
      <p:cxnSp>
        <p:nvCxnSpPr>
          <p:cNvPr id="14" name="Conexão recta 13"/>
          <p:cNvCxnSpPr/>
          <p:nvPr/>
        </p:nvCxnSpPr>
        <p:spPr>
          <a:xfrm flipV="1">
            <a:off x="179512" y="1275606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 flipV="1">
            <a:off x="179512" y="2571750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15"/>
          <p:cNvCxnSpPr/>
          <p:nvPr/>
        </p:nvCxnSpPr>
        <p:spPr>
          <a:xfrm flipV="1">
            <a:off x="395536" y="3651870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 flipV="1">
            <a:off x="1187624" y="4227934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17"/>
          <p:cNvCxnSpPr/>
          <p:nvPr/>
        </p:nvCxnSpPr>
        <p:spPr>
          <a:xfrm flipV="1">
            <a:off x="3779912" y="1347614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18"/>
          <p:cNvCxnSpPr/>
          <p:nvPr/>
        </p:nvCxnSpPr>
        <p:spPr>
          <a:xfrm flipV="1">
            <a:off x="3851920" y="1995686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19"/>
          <p:cNvCxnSpPr/>
          <p:nvPr/>
        </p:nvCxnSpPr>
        <p:spPr>
          <a:xfrm flipV="1">
            <a:off x="3923928" y="2499742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20"/>
          <p:cNvCxnSpPr/>
          <p:nvPr/>
        </p:nvCxnSpPr>
        <p:spPr>
          <a:xfrm flipV="1">
            <a:off x="3923928" y="4495428"/>
            <a:ext cx="1512168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04048" y="1779662"/>
            <a:ext cx="373749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MINIMUM RECOMMENDED CONTENT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Identification of main stakeholders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Strategic and operational guidelines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Objectives, organization and timeline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Resources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Responsibilities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Monitoring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Evaluation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/>
          <a:lstStyle/>
          <a:p>
            <a:r>
              <a:rPr lang="en-US" dirty="0" smtClean="0"/>
              <a:t>Framework </a:t>
            </a:r>
            <a:r>
              <a:rPr lang="en-US" dirty="0" err="1" smtClean="0"/>
              <a:t>programme</a:t>
            </a:r>
            <a:endParaRPr lang="en-US" dirty="0"/>
          </a:p>
        </p:txBody>
      </p:sp>
      <p:pic>
        <p:nvPicPr>
          <p:cNvPr id="8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755576" y="2004179"/>
            <a:ext cx="316580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>
                <a:solidFill>
                  <a:srgbClr val="002060"/>
                </a:solidFill>
              </a:rPr>
              <a:t>Helps</a:t>
            </a:r>
            <a:r>
              <a:rPr lang="pt-PT" dirty="0" smtClean="0">
                <a:solidFill>
                  <a:srgbClr val="002060"/>
                </a:solidFill>
              </a:rPr>
              <a:t> to </a:t>
            </a:r>
            <a:r>
              <a:rPr lang="pt-PT" dirty="0" err="1" smtClean="0">
                <a:solidFill>
                  <a:srgbClr val="002060"/>
                </a:solidFill>
              </a:rPr>
              <a:t>make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things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clear</a:t>
            </a:r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smtClean="0">
                <a:solidFill>
                  <a:srgbClr val="002060"/>
                </a:solidFill>
              </a:rPr>
              <a:t>to </a:t>
            </a:r>
            <a:r>
              <a:rPr lang="pt-PT" dirty="0" err="1" smtClean="0">
                <a:solidFill>
                  <a:srgbClr val="002060"/>
                </a:solidFill>
              </a:rPr>
              <a:t>the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organization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and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external</a:t>
            </a:r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actors</a:t>
            </a:r>
            <a:r>
              <a:rPr lang="pt-PT" dirty="0" smtClean="0">
                <a:solidFill>
                  <a:srgbClr val="002060"/>
                </a:solidFill>
              </a:rPr>
              <a:t> (TRANSPARENCY)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Facilitates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implementation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and</a:t>
            </a:r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evaluation</a:t>
            </a:r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100584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Step by step: OPERATIONAL PLANNING</a:t>
            </a:r>
            <a:endParaRPr lang="en-US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50181"/>
            <a:ext cx="7776864" cy="369331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Breakdown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planning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pt-PT" dirty="0" err="1" smtClean="0"/>
              <a:t>inspections</a:t>
            </a:r>
            <a:endParaRPr lang="pt-PT" dirty="0" smtClean="0"/>
          </a:p>
          <a:p>
            <a:pPr>
              <a:buFont typeface="Arial" pitchFamily="34" charset="0"/>
              <a:buChar char="•"/>
            </a:pPr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Methods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inspection</a:t>
            </a:r>
            <a:endParaRPr lang="pt-PT" dirty="0" smtClean="0"/>
          </a:p>
          <a:p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Criteria</a:t>
            </a:r>
            <a:r>
              <a:rPr lang="pt-PT" dirty="0" smtClean="0"/>
              <a:t> for </a:t>
            </a:r>
            <a:r>
              <a:rPr lang="pt-PT" dirty="0" err="1" smtClean="0"/>
              <a:t>selecting</a:t>
            </a:r>
            <a:r>
              <a:rPr lang="pt-PT" dirty="0" smtClean="0"/>
              <a:t> </a:t>
            </a:r>
            <a:r>
              <a:rPr lang="pt-PT" dirty="0" err="1" smtClean="0"/>
              <a:t>establishments</a:t>
            </a:r>
            <a:endParaRPr lang="pt-PT" dirty="0" smtClean="0"/>
          </a:p>
          <a:p>
            <a:pPr>
              <a:buFont typeface="Arial" pitchFamily="34" charset="0"/>
              <a:buChar char="•"/>
            </a:pPr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Tools</a:t>
            </a:r>
            <a:endParaRPr lang="pt-PT" dirty="0" smtClean="0"/>
          </a:p>
          <a:p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Indicators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achievement</a:t>
            </a:r>
            <a:endParaRPr lang="pt-PT" dirty="0" smtClean="0"/>
          </a:p>
          <a:p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Internal</a:t>
            </a:r>
            <a:r>
              <a:rPr lang="pt-PT" dirty="0" smtClean="0"/>
              <a:t>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external</a:t>
            </a:r>
            <a:r>
              <a:rPr lang="pt-PT" dirty="0" smtClean="0"/>
              <a:t> </a:t>
            </a:r>
            <a:r>
              <a:rPr lang="pt-PT" dirty="0" err="1" smtClean="0"/>
              <a:t>resources</a:t>
            </a:r>
            <a:r>
              <a:rPr lang="pt-PT" dirty="0" smtClean="0"/>
              <a:t> to </a:t>
            </a:r>
            <a:r>
              <a:rPr lang="pt-PT" dirty="0" err="1" smtClean="0"/>
              <a:t>involve</a:t>
            </a:r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Sources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information</a:t>
            </a:r>
            <a:endParaRPr lang="pt-PT" dirty="0" smtClean="0"/>
          </a:p>
          <a:p>
            <a:pPr>
              <a:buFont typeface="Arial" pitchFamily="34" charset="0"/>
              <a:buChar char="•"/>
            </a:pPr>
            <a:endParaRPr lang="pt-PT" dirty="0" smtClean="0"/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Expertise</a:t>
            </a:r>
            <a:r>
              <a:rPr lang="pt-PT" dirty="0" smtClean="0"/>
              <a:t> (</a:t>
            </a:r>
            <a:r>
              <a:rPr lang="pt-PT" dirty="0" err="1" smtClean="0"/>
              <a:t>existing</a:t>
            </a:r>
            <a:r>
              <a:rPr lang="pt-PT" dirty="0" smtClean="0"/>
              <a:t>/ </a:t>
            </a:r>
            <a:r>
              <a:rPr lang="pt-PT" dirty="0" err="1" smtClean="0"/>
              <a:t>new</a:t>
            </a:r>
            <a:r>
              <a:rPr lang="pt-PT" dirty="0" smtClean="0"/>
              <a:t>)</a:t>
            </a:r>
          </a:p>
          <a:p>
            <a:endParaRPr lang="pt-PT" dirty="0" smtClean="0"/>
          </a:p>
          <a:p>
            <a:endParaRPr lang="pt-PT" dirty="0" smtClean="0"/>
          </a:p>
        </p:txBody>
      </p:sp>
      <p:pic>
        <p:nvPicPr>
          <p:cNvPr id="2050" name="Picture 2" descr="C:\Users\joaquim\AppData\Local\Microsoft\Windows\Temporary Internet Files\Content.IE5\DVJ1G1BO\MP90038555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571750"/>
            <a:ext cx="2797155" cy="1997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757864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Relevant question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50181"/>
            <a:ext cx="7776864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PT" dirty="0" smtClean="0">
                <a:solidFill>
                  <a:srgbClr val="002060"/>
                </a:solidFill>
              </a:rPr>
              <a:t>WHEN TO INVOLVE EXTERNAL STAKEHOLDERS? </a:t>
            </a:r>
            <a:r>
              <a:rPr lang="pt-PT" dirty="0" err="1" smtClean="0">
                <a:solidFill>
                  <a:srgbClr val="002060"/>
                </a:solidFill>
              </a:rPr>
              <a:t>How</a:t>
            </a:r>
            <a:r>
              <a:rPr lang="pt-PT" dirty="0" smtClean="0">
                <a:solidFill>
                  <a:srgbClr val="002060"/>
                </a:solidFill>
              </a:rPr>
              <a:t>? For </a:t>
            </a:r>
            <a:r>
              <a:rPr lang="pt-PT" dirty="0" err="1" smtClean="0">
                <a:solidFill>
                  <a:srgbClr val="002060"/>
                </a:solidFill>
              </a:rPr>
              <a:t>what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Pre-planning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Planning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Communication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Enforcement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Evaluation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4067944" y="2211710"/>
            <a:ext cx="43336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Different</a:t>
            </a:r>
            <a:r>
              <a:rPr lang="pt-PT" dirty="0" smtClean="0"/>
              <a:t> </a:t>
            </a:r>
            <a:r>
              <a:rPr lang="pt-PT" dirty="0" err="1" smtClean="0"/>
              <a:t>stakeholders</a:t>
            </a:r>
            <a:r>
              <a:rPr lang="pt-PT" dirty="0" smtClean="0"/>
              <a:t> for </a:t>
            </a:r>
            <a:r>
              <a:rPr lang="pt-PT" dirty="0" err="1" smtClean="0"/>
              <a:t>different</a:t>
            </a:r>
            <a:r>
              <a:rPr lang="pt-PT" dirty="0" smtClean="0"/>
              <a:t> </a:t>
            </a:r>
            <a:r>
              <a:rPr lang="pt-PT" dirty="0" err="1" smtClean="0"/>
              <a:t>moments</a:t>
            </a:r>
            <a:r>
              <a:rPr lang="pt-PT" dirty="0" smtClean="0"/>
              <a:t>?</a:t>
            </a:r>
          </a:p>
          <a:p>
            <a:endParaRPr lang="pt-PT" dirty="0" smtClean="0"/>
          </a:p>
          <a:p>
            <a:r>
              <a:rPr lang="pt-PT" dirty="0" err="1" smtClean="0"/>
              <a:t>What</a:t>
            </a:r>
            <a:r>
              <a:rPr lang="pt-PT" dirty="0" smtClean="0"/>
              <a:t> </a:t>
            </a:r>
            <a:r>
              <a:rPr lang="pt-PT" dirty="0" err="1" smtClean="0"/>
              <a:t>inter-relationship</a:t>
            </a:r>
            <a:r>
              <a:rPr lang="pt-PT" dirty="0" smtClean="0"/>
              <a:t>?</a:t>
            </a:r>
          </a:p>
          <a:p>
            <a:endParaRPr lang="pt-PT" dirty="0" smtClean="0"/>
          </a:p>
          <a:p>
            <a:r>
              <a:rPr lang="pt-PT" dirty="0" err="1" smtClean="0"/>
              <a:t>Joint</a:t>
            </a:r>
            <a:r>
              <a:rPr lang="pt-PT" dirty="0" smtClean="0"/>
              <a:t>? </a:t>
            </a:r>
            <a:r>
              <a:rPr lang="pt-PT" dirty="0" err="1" smtClean="0"/>
              <a:t>Collaboration</a:t>
            </a:r>
            <a:r>
              <a:rPr lang="pt-PT" dirty="0" smtClean="0"/>
              <a:t>? </a:t>
            </a:r>
            <a:r>
              <a:rPr lang="pt-PT" dirty="0" err="1" smtClean="0"/>
              <a:t>Coordination</a:t>
            </a:r>
            <a:r>
              <a:rPr lang="pt-PT" dirty="0" smtClean="0"/>
              <a:t>? </a:t>
            </a:r>
          </a:p>
          <a:p>
            <a:endParaRPr lang="pt-PT" dirty="0" smtClean="0"/>
          </a:p>
          <a:p>
            <a:r>
              <a:rPr lang="pt-PT" dirty="0" smtClean="0"/>
              <a:t>Do </a:t>
            </a:r>
            <a:r>
              <a:rPr lang="pt-PT" dirty="0" err="1" smtClean="0"/>
              <a:t>we</a:t>
            </a:r>
            <a:r>
              <a:rPr lang="pt-PT" dirty="0" smtClean="0"/>
              <a:t> </a:t>
            </a:r>
            <a:r>
              <a:rPr lang="pt-PT" dirty="0" err="1" smtClean="0"/>
              <a:t>all</a:t>
            </a:r>
            <a:r>
              <a:rPr lang="pt-PT" dirty="0" smtClean="0"/>
              <a:t> share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dirty="0" err="1" smtClean="0"/>
              <a:t>same</a:t>
            </a:r>
            <a:r>
              <a:rPr lang="pt-PT" dirty="0" smtClean="0"/>
              <a:t> objectives? </a:t>
            </a:r>
            <a:r>
              <a:rPr lang="pt-PT" dirty="0" err="1" smtClean="0"/>
              <a:t>Values</a:t>
            </a:r>
            <a:r>
              <a:rPr lang="pt-PT" dirty="0" smtClean="0"/>
              <a:t>?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757864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Step by step: Implementation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19622"/>
            <a:ext cx="72008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PT" dirty="0" err="1" smtClean="0">
                <a:solidFill>
                  <a:srgbClr val="002060"/>
                </a:solidFill>
              </a:rPr>
              <a:t>Communication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r>
              <a:rPr lang="pt-PT" dirty="0" smtClean="0">
                <a:solidFill>
                  <a:srgbClr val="002060"/>
                </a:solidFill>
              </a:rPr>
              <a:t>? 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What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Using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which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channels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Inspection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stage</a:t>
            </a:r>
            <a:r>
              <a:rPr lang="pt-PT" dirty="0" smtClean="0">
                <a:solidFill>
                  <a:srgbClr val="002060"/>
                </a:solidFill>
              </a:rPr>
              <a:t>?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Integrated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visits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Blitz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visits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Joint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visits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Different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visits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according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stage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</a:rPr>
              <a:t>campaign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Both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Simultaneous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Monitoring</a:t>
            </a:r>
            <a:r>
              <a:rPr lang="pt-PT" dirty="0" smtClean="0">
                <a:solidFill>
                  <a:srgbClr val="002060"/>
                </a:solidFill>
              </a:rPr>
              <a:t> (</a:t>
            </a:r>
            <a:r>
              <a:rPr lang="pt-PT" dirty="0" err="1" smtClean="0">
                <a:solidFill>
                  <a:srgbClr val="002060"/>
                </a:solidFill>
              </a:rPr>
              <a:t>How</a:t>
            </a:r>
            <a:r>
              <a:rPr lang="pt-PT" dirty="0" smtClean="0">
                <a:solidFill>
                  <a:srgbClr val="002060"/>
                </a:solidFill>
              </a:rPr>
              <a:t>? </a:t>
            </a:r>
            <a:r>
              <a:rPr lang="pt-PT" dirty="0" err="1" smtClean="0">
                <a:solidFill>
                  <a:srgbClr val="002060"/>
                </a:solidFill>
              </a:rPr>
              <a:t>When</a:t>
            </a:r>
            <a:r>
              <a:rPr lang="pt-PT" dirty="0" smtClean="0">
                <a:solidFill>
                  <a:srgbClr val="002060"/>
                </a:solidFill>
              </a:rPr>
              <a:t>? </a:t>
            </a:r>
            <a:r>
              <a:rPr lang="pt-PT" dirty="0" err="1" smtClean="0">
                <a:solidFill>
                  <a:srgbClr val="002060"/>
                </a:solidFill>
              </a:rPr>
              <a:t>By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whom</a:t>
            </a:r>
            <a:r>
              <a:rPr lang="pt-PT" dirty="0" smtClean="0">
                <a:solidFill>
                  <a:srgbClr val="002060"/>
                </a:solidFill>
              </a:rPr>
              <a:t>? </a:t>
            </a:r>
            <a:r>
              <a:rPr lang="pt-PT" dirty="0" err="1" smtClean="0">
                <a:solidFill>
                  <a:srgbClr val="002060"/>
                </a:solidFill>
              </a:rPr>
              <a:t>Whith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whom</a:t>
            </a:r>
            <a:r>
              <a:rPr lang="pt-PT" dirty="0" smtClean="0">
                <a:solidFill>
                  <a:srgbClr val="002060"/>
                </a:solidFill>
              </a:rPr>
              <a:t>?)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Resources</a:t>
            </a:r>
            <a:r>
              <a:rPr lang="pt-PT" dirty="0" smtClean="0">
                <a:solidFill>
                  <a:srgbClr val="002060"/>
                </a:solidFill>
              </a:rPr>
              <a:t> (staff, </a:t>
            </a:r>
            <a:r>
              <a:rPr lang="pt-PT" dirty="0" err="1" smtClean="0">
                <a:solidFill>
                  <a:srgbClr val="002060"/>
                </a:solidFill>
              </a:rPr>
              <a:t>vehicles</a:t>
            </a:r>
            <a:r>
              <a:rPr lang="pt-PT" dirty="0" smtClean="0">
                <a:solidFill>
                  <a:srgbClr val="002060"/>
                </a:solidFill>
              </a:rPr>
              <a:t>, </a:t>
            </a:r>
            <a:r>
              <a:rPr lang="pt-PT" dirty="0" err="1" smtClean="0">
                <a:solidFill>
                  <a:srgbClr val="002060"/>
                </a:solidFill>
              </a:rPr>
              <a:t>tools</a:t>
            </a:r>
            <a:r>
              <a:rPr lang="pt-PT" dirty="0" smtClean="0">
                <a:solidFill>
                  <a:srgbClr val="002060"/>
                </a:solidFill>
              </a:rPr>
              <a:t>)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715766"/>
            <a:ext cx="2984130" cy="165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757864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Step by step: Implementation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19622"/>
            <a:ext cx="7200800" cy="440120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PT" dirty="0" err="1" smtClean="0">
                <a:solidFill>
                  <a:srgbClr val="002060"/>
                </a:solidFill>
              </a:rPr>
              <a:t>Communication</a:t>
            </a:r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to </a:t>
            </a:r>
            <a:r>
              <a:rPr lang="pt-PT" dirty="0" err="1" smtClean="0">
                <a:solidFill>
                  <a:srgbClr val="002060"/>
                </a:solidFill>
              </a:rPr>
              <a:t>whom</a:t>
            </a:r>
            <a:r>
              <a:rPr lang="pt-PT" dirty="0" smtClean="0">
                <a:solidFill>
                  <a:srgbClr val="002060"/>
                </a:solidFill>
              </a:rPr>
              <a:t>, </a:t>
            </a:r>
            <a:r>
              <a:rPr lang="pt-PT" dirty="0" err="1" smtClean="0">
                <a:solidFill>
                  <a:srgbClr val="002060"/>
                </a:solidFill>
              </a:rPr>
              <a:t>when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and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how</a:t>
            </a:r>
            <a:r>
              <a:rPr lang="pt-PT" dirty="0" smtClean="0">
                <a:solidFill>
                  <a:srgbClr val="002060"/>
                </a:solidFill>
              </a:rPr>
              <a:t>? </a:t>
            </a:r>
          </a:p>
          <a:p>
            <a:pPr lvl="1">
              <a:buFont typeface="Arial" pitchFamily="34" charset="0"/>
              <a:buChar char="•"/>
            </a:pPr>
            <a:endParaRPr lang="pt-PT" dirty="0" smtClean="0">
              <a:solidFill>
                <a:srgbClr val="002060"/>
              </a:solidFill>
            </a:endParaRPr>
          </a:p>
          <a:p>
            <a:r>
              <a:rPr lang="pt-PT" dirty="0" err="1" smtClean="0">
                <a:solidFill>
                  <a:srgbClr val="002060"/>
                </a:solidFill>
              </a:rPr>
              <a:t>Activities</a:t>
            </a:r>
            <a:r>
              <a:rPr lang="pt-PT" dirty="0" smtClean="0">
                <a:solidFill>
                  <a:srgbClr val="002060"/>
                </a:solidFill>
              </a:rPr>
              <a:t>: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production</a:t>
            </a:r>
            <a:r>
              <a:rPr lang="pt-PT" sz="1400" dirty="0" smtClean="0">
                <a:solidFill>
                  <a:srgbClr val="002060"/>
                </a:solidFill>
              </a:rPr>
              <a:t>/ </a:t>
            </a:r>
            <a:r>
              <a:rPr lang="pt-PT" sz="1400" dirty="0" err="1" smtClean="0">
                <a:solidFill>
                  <a:srgbClr val="002060"/>
                </a:solidFill>
              </a:rPr>
              <a:t>dissemination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of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information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materials</a:t>
            </a:r>
            <a:r>
              <a:rPr lang="pt-PT" sz="1400" dirty="0" smtClean="0">
                <a:solidFill>
                  <a:srgbClr val="002060"/>
                </a:solidFill>
              </a:rPr>
              <a:t> (</a:t>
            </a:r>
            <a:r>
              <a:rPr lang="pt-PT" sz="1400" dirty="0" err="1" smtClean="0">
                <a:solidFill>
                  <a:srgbClr val="002060"/>
                </a:solidFill>
              </a:rPr>
              <a:t>which</a:t>
            </a:r>
            <a:r>
              <a:rPr lang="pt-PT" sz="1400" dirty="0" smtClean="0">
                <a:solidFill>
                  <a:srgbClr val="002060"/>
                </a:solidFill>
              </a:rPr>
              <a:t>?)</a:t>
            </a: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supporting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tools</a:t>
            </a:r>
            <a:r>
              <a:rPr lang="pt-PT" sz="1400" dirty="0" smtClean="0">
                <a:solidFill>
                  <a:srgbClr val="002060"/>
                </a:solidFill>
              </a:rPr>
              <a:t> for </a:t>
            </a:r>
            <a:r>
              <a:rPr lang="pt-PT" sz="1400" dirty="0" err="1" smtClean="0">
                <a:solidFill>
                  <a:srgbClr val="002060"/>
                </a:solidFill>
              </a:rPr>
              <a:t>management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and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visits</a:t>
            </a:r>
            <a:endParaRPr lang="pt-PT" sz="1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workshops, </a:t>
            </a:r>
            <a:r>
              <a:rPr lang="pt-PT" sz="1400" dirty="0" err="1" smtClean="0">
                <a:solidFill>
                  <a:srgbClr val="002060"/>
                </a:solidFill>
              </a:rPr>
              <a:t>seminars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conferences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open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days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radio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and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tv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programmes</a:t>
            </a:r>
            <a:endParaRPr lang="pt-PT" sz="1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visits</a:t>
            </a:r>
            <a:endParaRPr lang="pt-PT" sz="1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capacity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building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of</a:t>
            </a:r>
            <a:r>
              <a:rPr lang="pt-PT" sz="1400" dirty="0" smtClean="0">
                <a:solidFill>
                  <a:srgbClr val="002060"/>
                </a:solidFill>
              </a:rPr>
              <a:t> LI, social </a:t>
            </a:r>
            <a:r>
              <a:rPr lang="pt-PT" sz="1400" dirty="0" err="1" smtClean="0">
                <a:solidFill>
                  <a:srgbClr val="002060"/>
                </a:solidFill>
              </a:rPr>
              <a:t>partners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other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stakeholders</a:t>
            </a:r>
            <a:endParaRPr lang="pt-PT" sz="1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preventive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programmes</a:t>
            </a:r>
            <a:r>
              <a:rPr lang="pt-PT" sz="1400" dirty="0" smtClean="0">
                <a:solidFill>
                  <a:srgbClr val="002060"/>
                </a:solidFill>
              </a:rPr>
              <a:t> (</a:t>
            </a:r>
            <a:r>
              <a:rPr lang="pt-PT" sz="1400" dirty="0" err="1" smtClean="0">
                <a:solidFill>
                  <a:srgbClr val="002060"/>
                </a:solidFill>
              </a:rPr>
              <a:t>voluntary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participation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of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companies</a:t>
            </a:r>
            <a:r>
              <a:rPr lang="pt-PT" sz="1400" dirty="0" smtClean="0">
                <a:solidFill>
                  <a:srgbClr val="002060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promotion</a:t>
            </a:r>
            <a:r>
              <a:rPr lang="pt-PT" sz="1400" dirty="0" smtClean="0">
                <a:solidFill>
                  <a:srgbClr val="002060"/>
                </a:solidFill>
              </a:rPr>
              <a:t> (</a:t>
            </a:r>
            <a:r>
              <a:rPr lang="pt-PT" sz="1400" dirty="0" err="1" smtClean="0">
                <a:solidFill>
                  <a:srgbClr val="002060"/>
                </a:solidFill>
              </a:rPr>
              <a:t>competetions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awards</a:t>
            </a:r>
            <a:r>
              <a:rPr lang="pt-PT" sz="1400" dirty="0" smtClean="0">
                <a:solidFill>
                  <a:srgbClr val="002060"/>
                </a:solidFill>
              </a:rPr>
              <a:t>, </a:t>
            </a:r>
            <a:r>
              <a:rPr lang="pt-PT" sz="1400" dirty="0" err="1" smtClean="0">
                <a:solidFill>
                  <a:srgbClr val="002060"/>
                </a:solidFill>
              </a:rPr>
              <a:t>best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practices</a:t>
            </a:r>
            <a:r>
              <a:rPr lang="pt-PT" sz="1400" dirty="0" smtClean="0">
                <a:solidFill>
                  <a:srgbClr val="002060"/>
                </a:solidFill>
              </a:rPr>
              <a:t>…)</a:t>
            </a:r>
          </a:p>
          <a:p>
            <a:pPr>
              <a:buFont typeface="Arial" pitchFamily="34" charset="0"/>
              <a:buChar char="•"/>
            </a:pP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legislative</a:t>
            </a:r>
            <a:r>
              <a:rPr lang="pt-PT" sz="1400" dirty="0" smtClean="0">
                <a:solidFill>
                  <a:srgbClr val="002060"/>
                </a:solidFill>
              </a:rPr>
              <a:t> </a:t>
            </a:r>
            <a:r>
              <a:rPr lang="pt-PT" sz="1400" dirty="0" err="1" smtClean="0">
                <a:solidFill>
                  <a:srgbClr val="002060"/>
                </a:solidFill>
              </a:rPr>
              <a:t>initiative</a:t>
            </a:r>
            <a:endParaRPr lang="pt-PT" sz="1400" dirty="0" smtClean="0">
              <a:solidFill>
                <a:srgbClr val="002060"/>
              </a:solidFill>
            </a:endParaRPr>
          </a:p>
          <a:p>
            <a:r>
              <a:rPr lang="pt-PT" sz="1400" dirty="0" smtClean="0">
                <a:solidFill>
                  <a:srgbClr val="002060"/>
                </a:solidFill>
              </a:rPr>
              <a:t>(…)</a:t>
            </a:r>
          </a:p>
          <a:p>
            <a:pPr>
              <a:buFont typeface="Arial" pitchFamily="34" charset="0"/>
              <a:buChar char="•"/>
            </a:pPr>
            <a:endParaRPr lang="pt-PT" sz="1400" dirty="0" smtClean="0">
              <a:solidFill>
                <a:srgbClr val="002060"/>
              </a:solidFill>
            </a:endParaRPr>
          </a:p>
          <a:p>
            <a:endParaRPr lang="pt-PT" sz="1400" dirty="0" smtClean="0">
              <a:solidFill>
                <a:srgbClr val="002060"/>
              </a:solidFill>
            </a:endParaRPr>
          </a:p>
          <a:p>
            <a:endParaRPr lang="pt-PT" sz="1400" dirty="0" smtClean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491630"/>
            <a:ext cx="2984130" cy="165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757864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Step by step: Monitoring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19622"/>
            <a:ext cx="72008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PT" b="1" dirty="0" err="1" smtClean="0">
                <a:solidFill>
                  <a:srgbClr val="002060"/>
                </a:solidFill>
              </a:rPr>
              <a:t>Who</a:t>
            </a:r>
            <a:r>
              <a:rPr lang="pt-PT" b="1" dirty="0" smtClean="0">
                <a:solidFill>
                  <a:srgbClr val="002060"/>
                </a:solidFill>
              </a:rPr>
              <a:t> to </a:t>
            </a:r>
            <a:r>
              <a:rPr lang="pt-PT" b="1" dirty="0" err="1" smtClean="0">
                <a:solidFill>
                  <a:srgbClr val="002060"/>
                </a:solidFill>
              </a:rPr>
              <a:t>involve</a:t>
            </a:r>
            <a:r>
              <a:rPr lang="pt-PT" b="1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Labour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inspectors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Managers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national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coordination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team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participatory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council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or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committee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endParaRPr lang="pt-PT" b="1" dirty="0" smtClean="0">
              <a:solidFill>
                <a:srgbClr val="002060"/>
              </a:solidFill>
            </a:endParaRPr>
          </a:p>
          <a:p>
            <a:r>
              <a:rPr lang="pt-PT" b="1" dirty="0" err="1" smtClean="0">
                <a:solidFill>
                  <a:srgbClr val="002060"/>
                </a:solidFill>
              </a:rPr>
              <a:t>What</a:t>
            </a:r>
            <a:r>
              <a:rPr lang="pt-PT" b="1" dirty="0" smtClean="0">
                <a:solidFill>
                  <a:srgbClr val="002060"/>
                </a:solidFill>
              </a:rPr>
              <a:t> role for </a:t>
            </a:r>
            <a:r>
              <a:rPr lang="pt-PT" b="1" dirty="0" err="1" smtClean="0">
                <a:solidFill>
                  <a:srgbClr val="002060"/>
                </a:solidFill>
              </a:rPr>
              <a:t>the</a:t>
            </a:r>
            <a:r>
              <a:rPr lang="pt-PT" b="1" dirty="0" smtClean="0">
                <a:solidFill>
                  <a:srgbClr val="002060"/>
                </a:solidFill>
              </a:rPr>
              <a:t> </a:t>
            </a:r>
            <a:r>
              <a:rPr lang="pt-PT" b="1" dirty="0" err="1" smtClean="0">
                <a:solidFill>
                  <a:srgbClr val="002060"/>
                </a:solidFill>
              </a:rPr>
              <a:t>monitoring</a:t>
            </a:r>
            <a:r>
              <a:rPr lang="pt-PT" b="1" dirty="0" smtClean="0">
                <a:solidFill>
                  <a:srgbClr val="002060"/>
                </a:solidFill>
              </a:rPr>
              <a:t> staff/ </a:t>
            </a:r>
            <a:r>
              <a:rPr lang="pt-PT" b="1" dirty="0" err="1" smtClean="0">
                <a:solidFill>
                  <a:srgbClr val="002060"/>
                </a:solidFill>
              </a:rPr>
              <a:t>bodies</a:t>
            </a:r>
            <a:r>
              <a:rPr lang="pt-PT" b="1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assistance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in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solving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problems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monitor </a:t>
            </a:r>
            <a:r>
              <a:rPr lang="pt-PT" dirty="0" err="1" smtClean="0">
                <a:solidFill>
                  <a:srgbClr val="002060"/>
                </a:solidFill>
              </a:rPr>
              <a:t>implementation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against</a:t>
            </a:r>
            <a:r>
              <a:rPr lang="pt-PT" dirty="0" smtClean="0">
                <a:solidFill>
                  <a:srgbClr val="002060"/>
                </a:solidFill>
              </a:rPr>
              <a:t> objectives, </a:t>
            </a:r>
            <a:r>
              <a:rPr lang="pt-PT" dirty="0" err="1" smtClean="0">
                <a:solidFill>
                  <a:srgbClr val="002060"/>
                </a:solidFill>
              </a:rPr>
              <a:t>goals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prepare </a:t>
            </a:r>
            <a:r>
              <a:rPr lang="pt-PT" dirty="0" err="1" smtClean="0">
                <a:solidFill>
                  <a:srgbClr val="002060"/>
                </a:solidFill>
              </a:rPr>
              <a:t>evaluation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491630"/>
            <a:ext cx="351414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757864" cy="1005840"/>
          </a:xfrm>
        </p:spPr>
        <p:txBody>
          <a:bodyPr>
            <a:normAutofit/>
          </a:bodyPr>
          <a:lstStyle/>
          <a:p>
            <a:r>
              <a:rPr lang="en-US" dirty="0" smtClean="0"/>
              <a:t>Step by step: Evaluation</a:t>
            </a:r>
            <a:endParaRPr lang="en-US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1419622"/>
            <a:ext cx="72008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pt-PT" b="1" dirty="0" err="1" smtClean="0">
                <a:solidFill>
                  <a:srgbClr val="002060"/>
                </a:solidFill>
              </a:rPr>
              <a:t>What</a:t>
            </a:r>
            <a:r>
              <a:rPr lang="pt-PT" b="1" dirty="0" smtClean="0">
                <a:solidFill>
                  <a:srgbClr val="002060"/>
                </a:solidFill>
              </a:rPr>
              <a:t>? </a:t>
            </a:r>
            <a:r>
              <a:rPr lang="pt-PT" b="1" dirty="0" err="1" smtClean="0">
                <a:solidFill>
                  <a:srgbClr val="002060"/>
                </a:solidFill>
              </a:rPr>
              <a:t>When</a:t>
            </a:r>
            <a:r>
              <a:rPr lang="pt-PT" b="1" dirty="0" smtClean="0">
                <a:solidFill>
                  <a:srgbClr val="002060"/>
                </a:solidFill>
              </a:rPr>
              <a:t>? </a:t>
            </a:r>
            <a:r>
              <a:rPr lang="pt-PT" b="1" dirty="0" err="1" smtClean="0">
                <a:solidFill>
                  <a:srgbClr val="002060"/>
                </a:solidFill>
              </a:rPr>
              <a:t>How</a:t>
            </a:r>
            <a:r>
              <a:rPr lang="pt-PT" b="1" dirty="0" smtClean="0">
                <a:solidFill>
                  <a:srgbClr val="002060"/>
                </a:solidFill>
              </a:rPr>
              <a:t>? 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based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on</a:t>
            </a:r>
            <a:r>
              <a:rPr lang="pt-PT" dirty="0" smtClean="0">
                <a:solidFill>
                  <a:srgbClr val="002060"/>
                </a:solidFill>
              </a:rPr>
              <a:t> a </a:t>
            </a:r>
            <a:r>
              <a:rPr lang="pt-PT" dirty="0" err="1" smtClean="0">
                <a:solidFill>
                  <a:srgbClr val="002060"/>
                </a:solidFill>
              </a:rPr>
              <a:t>checklist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 </a:t>
            </a:r>
            <a:r>
              <a:rPr lang="pt-PT" dirty="0" err="1" smtClean="0">
                <a:solidFill>
                  <a:srgbClr val="002060"/>
                </a:solidFill>
              </a:rPr>
              <a:t>number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of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distributed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materials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number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of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visits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number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of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procedures</a:t>
            </a:r>
            <a:r>
              <a:rPr lang="pt-PT" dirty="0" smtClean="0">
                <a:solidFill>
                  <a:srgbClr val="002060"/>
                </a:solidFill>
              </a:rPr>
              <a:t>?</a:t>
            </a:r>
          </a:p>
          <a:p>
            <a:pPr lvl="1">
              <a:buFont typeface="Arial" pitchFamily="34" charset="0"/>
              <a:buChar char="•"/>
            </a:pPr>
            <a:endParaRPr lang="pt-PT" b="1" dirty="0" smtClean="0">
              <a:solidFill>
                <a:srgbClr val="002060"/>
              </a:solidFill>
            </a:endParaRPr>
          </a:p>
          <a:p>
            <a:r>
              <a:rPr lang="pt-PT" b="1" dirty="0" err="1" smtClean="0">
                <a:solidFill>
                  <a:srgbClr val="002060"/>
                </a:solidFill>
              </a:rPr>
              <a:t>How</a:t>
            </a:r>
            <a:r>
              <a:rPr lang="pt-PT" b="1" dirty="0" smtClean="0">
                <a:solidFill>
                  <a:srgbClr val="002060"/>
                </a:solidFill>
              </a:rPr>
              <a:t> to </a:t>
            </a:r>
            <a:r>
              <a:rPr lang="pt-PT" b="1" dirty="0" err="1" smtClean="0">
                <a:solidFill>
                  <a:srgbClr val="002060"/>
                </a:solidFill>
              </a:rPr>
              <a:t>measure</a:t>
            </a:r>
            <a:r>
              <a:rPr lang="pt-PT" b="1" dirty="0" smtClean="0">
                <a:solidFill>
                  <a:srgbClr val="002060"/>
                </a:solidFill>
              </a:rPr>
              <a:t>?</a:t>
            </a:r>
          </a:p>
          <a:p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quantitative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results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quality</a:t>
            </a:r>
            <a:endParaRPr lang="pt-PT" dirty="0" smtClean="0">
              <a:solidFill>
                <a:srgbClr val="00206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cost</a:t>
            </a: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effectiveness</a:t>
            </a:r>
            <a:r>
              <a:rPr lang="pt-PT" dirty="0" smtClean="0">
                <a:solidFill>
                  <a:srgbClr val="002060"/>
                </a:solidFill>
              </a:rPr>
              <a:t> balance</a:t>
            </a:r>
          </a:p>
          <a:p>
            <a:pPr lvl="1">
              <a:buFont typeface="Arial" pitchFamily="34" charset="0"/>
              <a:buChar char="•"/>
            </a:pPr>
            <a:r>
              <a:rPr lang="pt-PT" dirty="0" smtClean="0">
                <a:solidFill>
                  <a:srgbClr val="002060"/>
                </a:solidFill>
              </a:rPr>
              <a:t> </a:t>
            </a:r>
            <a:r>
              <a:rPr lang="pt-PT" dirty="0" err="1" smtClean="0">
                <a:solidFill>
                  <a:srgbClr val="002060"/>
                </a:solidFill>
              </a:rPr>
              <a:t>impacts</a:t>
            </a:r>
            <a:endParaRPr lang="pt-PT" dirty="0" smtClean="0">
              <a:solidFill>
                <a:srgbClr val="002060"/>
              </a:solidFill>
            </a:endParaRPr>
          </a:p>
          <a:p>
            <a:endParaRPr lang="pt-PT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5364088" y="2067694"/>
            <a:ext cx="309648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PT" dirty="0" smtClean="0"/>
              <a:t> final </a:t>
            </a:r>
            <a:r>
              <a:rPr lang="pt-PT" dirty="0" err="1" smtClean="0"/>
              <a:t>evaluation</a:t>
            </a:r>
            <a:r>
              <a:rPr lang="pt-PT" dirty="0" smtClean="0"/>
              <a:t> </a:t>
            </a:r>
            <a:r>
              <a:rPr lang="pt-PT" dirty="0" err="1" smtClean="0"/>
              <a:t>report</a:t>
            </a:r>
            <a:r>
              <a:rPr lang="pt-PT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partial</a:t>
            </a:r>
            <a:r>
              <a:rPr lang="pt-PT" dirty="0" smtClean="0"/>
              <a:t> </a:t>
            </a:r>
            <a:r>
              <a:rPr lang="pt-PT" dirty="0" err="1" smtClean="0"/>
              <a:t>assessments</a:t>
            </a:r>
            <a:r>
              <a:rPr lang="pt-PT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internal</a:t>
            </a:r>
            <a:r>
              <a:rPr lang="pt-PT" dirty="0" smtClean="0"/>
              <a:t>/ </a:t>
            </a:r>
            <a:r>
              <a:rPr lang="pt-PT" dirty="0" err="1" smtClean="0"/>
              <a:t>external</a:t>
            </a:r>
            <a:r>
              <a:rPr lang="pt-PT" dirty="0" smtClean="0"/>
              <a:t> </a:t>
            </a:r>
            <a:r>
              <a:rPr lang="pt-PT" dirty="0" err="1" smtClean="0"/>
              <a:t>assessment</a:t>
            </a:r>
            <a:r>
              <a:rPr lang="pt-PT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To </a:t>
            </a:r>
            <a:r>
              <a:rPr lang="pt-PT" dirty="0" err="1" smtClean="0"/>
              <a:t>whom</a:t>
            </a:r>
            <a:r>
              <a:rPr lang="pt-PT" dirty="0" smtClean="0"/>
              <a:t>?</a:t>
            </a:r>
          </a:p>
          <a:p>
            <a:pPr>
              <a:buFont typeface="Arial" pitchFamily="34" charset="0"/>
              <a:buChar char="•"/>
            </a:pPr>
            <a:r>
              <a:rPr lang="pt-PT" dirty="0" smtClean="0"/>
              <a:t> </a:t>
            </a:r>
            <a:r>
              <a:rPr lang="pt-PT" dirty="0" err="1" smtClean="0"/>
              <a:t>With</a:t>
            </a:r>
            <a:r>
              <a:rPr lang="pt-PT" dirty="0" smtClean="0"/>
              <a:t> </a:t>
            </a:r>
            <a:r>
              <a:rPr lang="pt-PT" dirty="0" err="1" smtClean="0"/>
              <a:t>which</a:t>
            </a:r>
            <a:r>
              <a:rPr lang="pt-PT" dirty="0" smtClean="0"/>
              <a:t> </a:t>
            </a:r>
            <a:r>
              <a:rPr lang="pt-PT" dirty="0" err="1" smtClean="0"/>
              <a:t>purposes</a:t>
            </a:r>
            <a:r>
              <a:rPr lang="pt-PT" dirty="0" smtClean="0"/>
              <a:t>?</a:t>
            </a:r>
          </a:p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5220072" y="4083918"/>
            <a:ext cx="3014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HOW TO MEASURE SUCCESS?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195736" y="2931790"/>
            <a:ext cx="6477000" cy="1296144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en-US" sz="2800" dirty="0" smtClean="0"/>
              <a:t>CASE STUDY: EUROPEAN CAMPAIGN ON RISK ASSESSMENT IN THE USE OF DANGEROUS SUBSTANCES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>
            <a:extLst/>
          </a:lstStyle>
          <a:p>
            <a:pPr algn="ctr"/>
            <a:r>
              <a:rPr lang="en-US" dirty="0" smtClean="0"/>
              <a:t>Inspection Campaigns on Safety and Health at Work and Undeclared Work</a:t>
            </a:r>
            <a:endParaRPr lang="en-US" dirty="0"/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m 3" descr="capaPP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6"/>
            <a:ext cx="328614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643306" y="1285866"/>
            <a:ext cx="535785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  <a:tab pos="457200" algn="l"/>
              </a:tabLst>
            </a:pPr>
            <a:r>
              <a:rPr lang="en-GB" sz="1400" b="1" dirty="0" smtClean="0">
                <a:latin typeface="Tahoma" pitchFamily="34" charset="0"/>
                <a:cs typeface="Arial" pitchFamily="34" charset="0"/>
              </a:rPr>
              <a:t>Overall objectives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  <a:tab pos="457200" algn="l"/>
              </a:tabLst>
            </a:pPr>
            <a:endParaRPr lang="en-GB" sz="1400" b="1" dirty="0">
              <a:latin typeface="Tahoma" pitchFamily="34" charset="0"/>
              <a:cs typeface="Arial" pitchFamily="34" charset="0"/>
            </a:endParaRP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GB" sz="1400" b="1" dirty="0">
                <a:latin typeface="Tahoma" pitchFamily="34" charset="0"/>
                <a:cs typeface="Arial" pitchFamily="34" charset="0"/>
              </a:rPr>
              <a:t> </a:t>
            </a:r>
            <a:r>
              <a:rPr lang="en-US" sz="1400" dirty="0"/>
              <a:t>to promote awareness and good practices in risk assessment on the use of </a:t>
            </a:r>
            <a:r>
              <a:rPr lang="en-US" sz="1400" dirty="0" smtClean="0"/>
              <a:t>chemicals</a:t>
            </a:r>
          </a:p>
          <a:p>
            <a:pPr eaLnBrk="0" hangingPunct="0">
              <a:tabLst>
                <a:tab pos="179388" algn="l"/>
                <a:tab pos="457200" algn="l"/>
              </a:tabLst>
            </a:pPr>
            <a:endParaRPr lang="en-US" sz="1400" dirty="0"/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US" sz="1400" dirty="0" smtClean="0"/>
              <a:t> to </a:t>
            </a:r>
            <a:r>
              <a:rPr lang="en-US" sz="1400" dirty="0"/>
              <a:t>develop general </a:t>
            </a:r>
            <a:r>
              <a:rPr lang="en-US" sz="1400" dirty="0" smtClean="0"/>
              <a:t>guidelines, information materials and easy </a:t>
            </a:r>
          </a:p>
          <a:p>
            <a:pPr eaLnBrk="0" hangingPunct="0">
              <a:tabLst>
                <a:tab pos="179388" algn="l"/>
                <a:tab pos="457200" algn="l"/>
              </a:tabLst>
            </a:pPr>
            <a:r>
              <a:rPr lang="en-US" sz="1400" dirty="0" smtClean="0"/>
              <a:t>  to use tools for </a:t>
            </a:r>
            <a:r>
              <a:rPr lang="en-US" sz="1400" dirty="0" err="1"/>
              <a:t>labour</a:t>
            </a:r>
            <a:r>
              <a:rPr lang="en-US" sz="1400" dirty="0"/>
              <a:t> </a:t>
            </a:r>
            <a:r>
              <a:rPr lang="en-US" sz="1400" dirty="0" smtClean="0"/>
              <a:t>inspectors</a:t>
            </a: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endParaRPr lang="en-US" sz="1400" dirty="0"/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US" sz="1400" dirty="0" smtClean="0"/>
              <a:t> to develop a common training for </a:t>
            </a:r>
            <a:r>
              <a:rPr lang="en-US" sz="1400" dirty="0" err="1" smtClean="0"/>
              <a:t>labour</a:t>
            </a:r>
            <a:r>
              <a:rPr lang="en-US" sz="1400" dirty="0" smtClean="0"/>
              <a:t> inspectors</a:t>
            </a: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endParaRPr lang="en-US" sz="1400" dirty="0" smtClean="0"/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US" sz="1400" dirty="0"/>
              <a:t> </a:t>
            </a:r>
            <a:r>
              <a:rPr lang="en-US" sz="1400" dirty="0" smtClean="0"/>
              <a:t>to promote general awareness  </a:t>
            </a: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endParaRPr lang="en-US" sz="1400" dirty="0" smtClean="0"/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US" sz="1400" dirty="0" smtClean="0"/>
              <a:t> to bring closer inspection approaches in 26 EU member states</a:t>
            </a: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endParaRPr lang="en-US" sz="1400" dirty="0" smtClean="0"/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r>
              <a:rPr lang="en-US" sz="1400" dirty="0" smtClean="0"/>
              <a:t> to better enforce the EU legislation</a:t>
            </a:r>
          </a:p>
          <a:p>
            <a:pPr eaLnBrk="0" hangingPunct="0">
              <a:buFont typeface="Arial" pitchFamily="34" charset="0"/>
              <a:buChar char="•"/>
              <a:tabLst>
                <a:tab pos="179388" algn="l"/>
                <a:tab pos="457200" algn="l"/>
              </a:tabLst>
            </a:pPr>
            <a:endParaRPr lang="en-US" sz="1400" dirty="0"/>
          </a:p>
          <a:p>
            <a:pPr eaLnBrk="0" hangingPunct="0">
              <a:tabLst>
                <a:tab pos="179388" algn="l"/>
                <a:tab pos="457200" algn="l"/>
              </a:tabLst>
            </a:pPr>
            <a:endParaRPr lang="en-US" sz="1400" b="1" dirty="0">
              <a:latin typeface="Tahoma" pitchFamily="34" charset="0"/>
              <a:cs typeface="Arial" pitchFamily="34" charset="0"/>
            </a:endParaRPr>
          </a:p>
          <a:p>
            <a:pPr eaLnBrk="0" hangingPunct="0">
              <a:tabLst>
                <a:tab pos="179388" algn="l"/>
                <a:tab pos="457200" algn="l"/>
              </a:tabLst>
            </a:pPr>
            <a:endParaRPr lang="en-US" sz="1400" b="1" dirty="0">
              <a:latin typeface="Tahoma" pitchFamily="34" charset="0"/>
              <a:cs typeface="Arial" pitchFamily="34" charset="0"/>
            </a:endParaRPr>
          </a:p>
          <a:p>
            <a:pPr lvl="0" eaLnBrk="0" hangingPunct="0">
              <a:tabLst>
                <a:tab pos="179388" algn="l"/>
                <a:tab pos="457200" algn="l"/>
              </a:tabLst>
            </a:pPr>
            <a:endParaRPr lang="en-GB" sz="1400" b="1" dirty="0" smtClean="0">
              <a:latin typeface="Tahom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  <a:tab pos="457200" algn="l"/>
              </a:tabLst>
            </a:pPr>
            <a:endParaRPr kumimoji="0" lang="en-GB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  <a:tab pos="457200" algn="l"/>
              </a:tabLst>
            </a:pP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388" algn="l"/>
                <a:tab pos="457200" algn="l"/>
              </a:tabLs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Diagrama 5"/>
          <p:cNvGraphicFramePr/>
          <p:nvPr/>
        </p:nvGraphicFramePr>
        <p:xfrm>
          <a:off x="214282" y="1357304"/>
          <a:ext cx="4000528" cy="3500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 Box 14"/>
          <p:cNvSpPr txBox="1">
            <a:spLocks/>
          </p:cNvSpPr>
          <p:nvPr/>
        </p:nvSpPr>
        <p:spPr bwMode="auto">
          <a:xfrm>
            <a:off x="0" y="1285866"/>
            <a:ext cx="1550244" cy="113877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pt-PT" sz="1600" b="0" dirty="0" smtClean="0">
                <a:solidFill>
                  <a:srgbClr val="000000"/>
                </a:solidFill>
                <a:latin typeface="Verdana" pitchFamily="34" charset="0"/>
                <a:sym typeface="Gill Sans" pitchFamily="80" charset="0"/>
              </a:rPr>
              <a:t>27 countries</a:t>
            </a:r>
            <a:endParaRPr lang="pt-PT" sz="1600" b="0" dirty="0">
              <a:solidFill>
                <a:srgbClr val="000000"/>
              </a:solidFill>
              <a:latin typeface="Verdana" pitchFamily="34" charset="0"/>
              <a:sym typeface="Gill Sans" pitchFamily="80" charset="0"/>
            </a:endParaRPr>
          </a:p>
          <a:p>
            <a:pPr eaLnBrk="1" hangingPunct="1"/>
            <a:r>
              <a:rPr lang="pt-PT" sz="1600" b="0" dirty="0">
                <a:solidFill>
                  <a:srgbClr val="000000"/>
                </a:solidFill>
                <a:latin typeface="Verdana" pitchFamily="34" charset="0"/>
                <a:sym typeface="Gill Sans" pitchFamily="80" charset="0"/>
              </a:rPr>
              <a:t>(</a:t>
            </a:r>
            <a:r>
              <a:rPr lang="pt-PT" sz="1600" b="0" dirty="0" smtClean="0">
                <a:solidFill>
                  <a:srgbClr val="000000"/>
                </a:solidFill>
                <a:latin typeface="Verdana" pitchFamily="34" charset="0"/>
                <a:sym typeface="Gill Sans" pitchFamily="80" charset="0"/>
              </a:rPr>
              <a:t>26 </a:t>
            </a:r>
            <a:r>
              <a:rPr lang="pt-PT" sz="1600" b="0" dirty="0">
                <a:solidFill>
                  <a:srgbClr val="000000"/>
                </a:solidFill>
                <a:latin typeface="Verdana" pitchFamily="34" charset="0"/>
                <a:sym typeface="Gill Sans" pitchFamily="80" charset="0"/>
              </a:rPr>
              <a:t>EU + </a:t>
            </a:r>
          </a:p>
          <a:p>
            <a:pPr eaLnBrk="1" hangingPunct="1"/>
            <a:r>
              <a:rPr lang="pt-PT" sz="1600" b="0" dirty="0">
                <a:solidFill>
                  <a:srgbClr val="000000"/>
                </a:solidFill>
                <a:latin typeface="Verdana" pitchFamily="34" charset="0"/>
                <a:sym typeface="Gill Sans" pitchFamily="80" charset="0"/>
              </a:rPr>
              <a:t>Norway)</a:t>
            </a:r>
          </a:p>
          <a:p>
            <a:pPr eaLnBrk="1" hangingPunct="1"/>
            <a:endParaRPr lang="pt-PT" sz="2000" b="0" dirty="0">
              <a:solidFill>
                <a:srgbClr val="000000"/>
              </a:solidFill>
              <a:latin typeface="Verdana" pitchFamily="34" charset="0"/>
              <a:sym typeface="Gill Sans" pitchFamily="80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4286248" y="1643056"/>
          <a:ext cx="4714908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6" name="Picture 10"/>
          <p:cNvPicPr>
            <a:picLocks noChangeArrowheads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286116" y="1450181"/>
            <a:ext cx="5397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buFont typeface="Arial" pitchFamily="34" charset="0"/>
              <a:buChar char="•"/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5"/>
          <p:cNvSpPr txBox="1">
            <a:spLocks/>
          </p:cNvSpPr>
          <p:nvPr/>
        </p:nvSpPr>
        <p:spPr bwMode="auto">
          <a:xfrm>
            <a:off x="304800" y="1428742"/>
            <a:ext cx="8410604" cy="418576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PT" sz="1400" b="1" dirty="0">
              <a:solidFill>
                <a:schemeClr val="accent2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>
              <a:buFontTx/>
              <a:buChar char="•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 a mascot was created  (CHEMY)</a:t>
            </a:r>
          </a:p>
          <a:p>
            <a:pPr>
              <a:buFontTx/>
              <a:buChar char="•"/>
            </a:pPr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>
              <a:buFontTx/>
              <a:buChar char="•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Information is based in traditional materials</a:t>
            </a:r>
          </a:p>
          <a:p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 lvl="2">
              <a:buFont typeface="Wingdings" pitchFamily="2" charset="2"/>
              <a:buChar char="v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 8 posters</a:t>
            </a:r>
          </a:p>
          <a:p>
            <a:pPr lvl="2"/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 lvl="2">
              <a:buFont typeface="Wingdings" pitchFamily="2" charset="2"/>
              <a:buChar char="v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general flyer about the campaign and on risk assessment</a:t>
            </a:r>
          </a:p>
          <a:p>
            <a:pPr lvl="2">
              <a:buFont typeface="Wingdings" pitchFamily="2" charset="2"/>
              <a:buChar char="v"/>
            </a:pPr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 lvl="2">
              <a:buFont typeface="Wingdings" pitchFamily="2" charset="2"/>
              <a:buChar char="v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 4 brochures</a:t>
            </a:r>
          </a:p>
          <a:p>
            <a:pPr lvl="1">
              <a:buFont typeface="Arial" charset="0"/>
              <a:buChar char="•"/>
            </a:pPr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 lvl="1"/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>
              <a:buFont typeface="Arial" charset="0"/>
              <a:buChar char="•"/>
            </a:pP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 a website (</a:t>
            </a: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  <a:hlinkClick r:id="rId2"/>
              </a:rPr>
              <a:t>http://www.chemicalscampaign.eu</a:t>
            </a:r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)</a:t>
            </a:r>
          </a:p>
          <a:p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r>
              <a:rPr lang="pt-PT" sz="1400" dirty="0">
                <a:solidFill>
                  <a:srgbClr val="000000"/>
                </a:solidFill>
                <a:latin typeface="Verdana" pitchFamily="34" charset="0"/>
                <a:ea typeface="ヒラギノ角ゴ Pro W3" pitchFamily="80" charset="-128"/>
                <a:sym typeface="Gill Sans" pitchFamily="80" charset="0"/>
              </a:rPr>
              <a:t>  </a:t>
            </a:r>
          </a:p>
          <a:p>
            <a:pPr algn="ctr"/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  <a:p>
            <a:pPr algn="ctr"/>
            <a:endParaRPr lang="pt-PT" sz="1400" dirty="0">
              <a:solidFill>
                <a:srgbClr val="000000"/>
              </a:solidFill>
              <a:latin typeface="Verdana" pitchFamily="34" charset="0"/>
              <a:ea typeface="ヒラギノ角ゴ Pro W3" pitchFamily="80" charset="-128"/>
              <a:sym typeface="Gill Sans" pitchFamily="80" charset="0"/>
            </a:endParaRPr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1" y="1292216"/>
            <a:ext cx="2495567" cy="9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285866"/>
            <a:ext cx="2214561" cy="1008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rrowheads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286116" y="1450181"/>
            <a:ext cx="5397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buFont typeface="Arial" pitchFamily="34" charset="0"/>
              <a:buChar char="•"/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80"/>
            <a:ext cx="200026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1500180"/>
            <a:ext cx="215653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7" y="1500180"/>
            <a:ext cx="190025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628205">
            <a:off x="5649181" y="2488291"/>
            <a:ext cx="2755079" cy="196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286116" y="1450181"/>
            <a:ext cx="5397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buFont typeface="Arial" pitchFamily="34" charset="0"/>
              <a:buChar char="•"/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8"/>
            <a:ext cx="4572000" cy="31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71618"/>
            <a:ext cx="414340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286116" y="1450181"/>
            <a:ext cx="5397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buFont typeface="Arial" pitchFamily="34" charset="0"/>
              <a:buChar char="•"/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14348" y="357172"/>
            <a:ext cx="8153400" cy="5524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Case study: EU campaign on dangerous substances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42938" y="1143000"/>
            <a:ext cx="265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  <a:p>
            <a:pPr>
              <a:buFont typeface="Arial" charset="0"/>
              <a:buChar char="•"/>
            </a:pPr>
            <a:endParaRPr lang="pt-PT"/>
          </a:p>
          <a:p>
            <a:endParaRPr lang="pt-PT"/>
          </a:p>
          <a:p>
            <a:endParaRPr lang="pt-PT"/>
          </a:p>
        </p:txBody>
      </p:sp>
      <p:graphicFrame>
        <p:nvGraphicFramePr>
          <p:cNvPr id="10" name="Diagram 9"/>
          <p:cNvGraphicFramePr/>
          <p:nvPr/>
        </p:nvGraphicFramePr>
        <p:xfrm>
          <a:off x="-357222" y="1928808"/>
          <a:ext cx="7572428" cy="2849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14282" y="1357304"/>
            <a:ext cx="3031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b="1" dirty="0" smtClean="0"/>
              <a:t>ENFORCEMENT METHOD</a:t>
            </a:r>
            <a:endParaRPr lang="pt-PT" b="1" dirty="0"/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214282" y="1857370"/>
            <a:ext cx="26148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200" b="1" dirty="0" smtClean="0"/>
              <a:t>Questionnaire sent </a:t>
            </a:r>
            <a:r>
              <a:rPr lang="pt-PT" sz="1200" b="1" dirty="0"/>
              <a:t>in a pack </a:t>
            </a:r>
          </a:p>
          <a:p>
            <a:r>
              <a:rPr lang="pt-PT" sz="1200" b="1" dirty="0"/>
              <a:t>with:</a:t>
            </a:r>
          </a:p>
          <a:p>
            <a:pPr>
              <a:buFont typeface="Arial" charset="0"/>
              <a:buChar char="•"/>
            </a:pPr>
            <a:r>
              <a:rPr lang="pt-PT" sz="1200" dirty="0"/>
              <a:t>    official letter</a:t>
            </a:r>
          </a:p>
          <a:p>
            <a:pPr>
              <a:buFont typeface="Arial" charset="0"/>
              <a:buChar char="•"/>
            </a:pPr>
            <a:r>
              <a:rPr lang="pt-PT" sz="1200" dirty="0"/>
              <a:t>    flyer on risk assessment</a:t>
            </a:r>
          </a:p>
          <a:p>
            <a:pPr>
              <a:buFont typeface="Arial" charset="0"/>
              <a:buChar char="•"/>
            </a:pPr>
            <a:r>
              <a:rPr lang="pt-PT" sz="1200" dirty="0"/>
              <a:t>     informative brochure for the </a:t>
            </a:r>
          </a:p>
          <a:p>
            <a:r>
              <a:rPr lang="pt-PT" sz="1200" dirty="0"/>
              <a:t>       sector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5780092" y="1285866"/>
            <a:ext cx="336390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1200" b="1" dirty="0" smtClean="0"/>
              <a:t>Objectives:</a:t>
            </a:r>
            <a:endParaRPr lang="pt-PT" sz="1200" b="1" dirty="0"/>
          </a:p>
          <a:p>
            <a:endParaRPr lang="pt-PT" sz="1200" dirty="0"/>
          </a:p>
          <a:p>
            <a:pPr>
              <a:buFont typeface="Arial" charset="0"/>
              <a:buChar char="•"/>
            </a:pPr>
            <a:r>
              <a:rPr lang="pt-PT" sz="1200" dirty="0"/>
              <a:t> small companies </a:t>
            </a:r>
            <a:r>
              <a:rPr lang="pt-PT" sz="1200" dirty="0" smtClean="0"/>
              <a:t>would </a:t>
            </a:r>
            <a:r>
              <a:rPr lang="pt-PT" sz="1200" dirty="0"/>
              <a:t>be faced with the need </a:t>
            </a:r>
            <a:r>
              <a:rPr lang="pt-PT" sz="1200" dirty="0" smtClean="0"/>
              <a:t>to </a:t>
            </a:r>
            <a:r>
              <a:rPr lang="pt-PT" sz="1200" dirty="0"/>
              <a:t>collect data on risk assessment</a:t>
            </a:r>
          </a:p>
          <a:p>
            <a:endParaRPr lang="pt-PT" sz="1200" dirty="0"/>
          </a:p>
          <a:p>
            <a:pPr>
              <a:buFont typeface="Arial" charset="0"/>
              <a:buChar char="•"/>
            </a:pPr>
            <a:r>
              <a:rPr lang="pt-PT" sz="1200" dirty="0"/>
              <a:t> </a:t>
            </a:r>
            <a:r>
              <a:rPr lang="pt-PT" sz="1200" dirty="0" smtClean="0"/>
              <a:t>“</a:t>
            </a:r>
            <a:r>
              <a:rPr lang="pt-PT" sz="1200" dirty="0"/>
              <a:t>trigger” </a:t>
            </a:r>
            <a:r>
              <a:rPr lang="pt-PT" sz="1200" dirty="0" smtClean="0"/>
              <a:t>for companies unwilling </a:t>
            </a:r>
            <a:r>
              <a:rPr lang="pt-PT" sz="1200" dirty="0"/>
              <a:t>to comply with OSH </a:t>
            </a:r>
            <a:r>
              <a:rPr lang="pt-PT" sz="1200" dirty="0" smtClean="0"/>
              <a:t>regulations</a:t>
            </a:r>
          </a:p>
          <a:p>
            <a:pPr>
              <a:buFont typeface="Arial" charset="0"/>
              <a:buChar char="•"/>
            </a:pPr>
            <a:endParaRPr lang="pt-PT" sz="1200" dirty="0"/>
          </a:p>
          <a:p>
            <a:pPr>
              <a:buFont typeface="Arial" charset="0"/>
              <a:buChar char="•"/>
            </a:pPr>
            <a:r>
              <a:rPr lang="pt-PT" sz="1200" dirty="0" smtClean="0"/>
              <a:t> multiplier </a:t>
            </a:r>
            <a:r>
              <a:rPr lang="pt-PT" sz="1200" dirty="0"/>
              <a:t>effect </a:t>
            </a:r>
          </a:p>
          <a:p>
            <a:pPr>
              <a:buFont typeface="Arial" charset="0"/>
              <a:buChar char="•"/>
            </a:pPr>
            <a:endParaRPr lang="pt-PT" sz="1200" dirty="0"/>
          </a:p>
          <a:p>
            <a:pPr>
              <a:buFont typeface="Arial" charset="0"/>
              <a:buChar char="•"/>
            </a:pPr>
            <a:r>
              <a:rPr lang="pt-PT" sz="1200" dirty="0" smtClean="0"/>
              <a:t> preventive </a:t>
            </a:r>
            <a:r>
              <a:rPr lang="pt-PT" sz="1200" dirty="0"/>
              <a:t>approach (companies </a:t>
            </a:r>
            <a:r>
              <a:rPr lang="pt-PT" sz="1200" dirty="0" smtClean="0"/>
              <a:t>were</a:t>
            </a:r>
            <a:endParaRPr lang="pt-PT" sz="1200" dirty="0"/>
          </a:p>
          <a:p>
            <a:r>
              <a:rPr lang="pt-PT" sz="1200" dirty="0"/>
              <a:t>  expected to </a:t>
            </a:r>
            <a:r>
              <a:rPr lang="pt-PT" sz="1200" dirty="0" smtClean="0"/>
              <a:t>adapt accordingly  </a:t>
            </a:r>
            <a:r>
              <a:rPr lang="pt-PT" sz="1200" dirty="0"/>
              <a:t>with legal </a:t>
            </a:r>
            <a:r>
              <a:rPr lang="pt-PT" sz="1200" dirty="0" smtClean="0"/>
              <a:t>requirements before the visits)</a:t>
            </a:r>
            <a:endParaRPr lang="pt-PT" sz="1200" dirty="0"/>
          </a:p>
          <a:p>
            <a:endParaRPr lang="pt-PT" sz="1200" dirty="0"/>
          </a:p>
          <a:p>
            <a:pPr>
              <a:buFont typeface="Arial" charset="0"/>
              <a:buChar char="•"/>
            </a:pPr>
            <a:r>
              <a:rPr lang="pt-PT" sz="1200" dirty="0"/>
              <a:t> It </a:t>
            </a:r>
            <a:r>
              <a:rPr lang="pt-PT" sz="1200" dirty="0" smtClean="0"/>
              <a:t>also wanted to provide </a:t>
            </a:r>
            <a:r>
              <a:rPr lang="pt-PT" sz="1200" dirty="0"/>
              <a:t>important data </a:t>
            </a:r>
            <a:r>
              <a:rPr lang="pt-PT" sz="1200" dirty="0" smtClean="0"/>
              <a:t>to update SLI’s databases</a:t>
            </a:r>
            <a:endParaRPr lang="pt-PT" sz="1200" dirty="0"/>
          </a:p>
          <a:p>
            <a:endParaRPr lang="pt-PT" sz="1200" dirty="0"/>
          </a:p>
          <a:p>
            <a:endParaRPr lang="pt-PT" sz="1200" dirty="0"/>
          </a:p>
          <a:p>
            <a:endParaRPr lang="pt-PT" sz="1200" dirty="0"/>
          </a:p>
        </p:txBody>
      </p:sp>
      <p:pic>
        <p:nvPicPr>
          <p:cNvPr id="12" name="Picture 10"/>
          <p:cNvPicPr>
            <a:picLocks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286116" y="1450181"/>
            <a:ext cx="53973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buFont typeface="Arial" pitchFamily="34" charset="0"/>
              <a:buChar char="•"/>
              <a:defRPr/>
            </a:pPr>
            <a:endParaRPr lang="en-US" sz="1800" b="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84175" indent="-384175" algn="just"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 </a:t>
            </a:r>
            <a:endParaRPr lang="en-GB" sz="1800" dirty="0">
              <a:solidFill>
                <a:srgbClr val="000000"/>
              </a:solidFill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42938" y="1143000"/>
            <a:ext cx="2651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  <a:p>
            <a:pPr>
              <a:buFont typeface="Arial" charset="0"/>
              <a:buChar char="•"/>
            </a:pPr>
            <a:endParaRPr lang="pt-PT"/>
          </a:p>
          <a:p>
            <a:endParaRPr lang="pt-PT"/>
          </a:p>
          <a:p>
            <a:endParaRPr lang="pt-PT"/>
          </a:p>
        </p:txBody>
      </p:sp>
      <p:pic>
        <p:nvPicPr>
          <p:cNvPr id="12" name="Picture 10"/>
          <p:cNvPicPr>
            <a:picLocks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0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2843808" y="2499742"/>
            <a:ext cx="3619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dirty="0" err="1" smtClean="0"/>
              <a:t>Thank</a:t>
            </a:r>
            <a:r>
              <a:rPr lang="pt-PT" sz="2400" dirty="0" smtClean="0"/>
              <a:t> </a:t>
            </a:r>
            <a:r>
              <a:rPr lang="pt-PT" sz="2400" dirty="0" err="1" smtClean="0"/>
              <a:t>you</a:t>
            </a:r>
            <a:r>
              <a:rPr lang="pt-PT" sz="2400" dirty="0" smtClean="0"/>
              <a:t> for </a:t>
            </a:r>
            <a:r>
              <a:rPr lang="pt-PT" sz="2400" dirty="0" err="1" smtClean="0"/>
              <a:t>your</a:t>
            </a:r>
            <a:r>
              <a:rPr lang="pt-PT" sz="2400" dirty="0" smtClean="0"/>
              <a:t> </a:t>
            </a:r>
            <a:r>
              <a:rPr lang="pt-PT" sz="2400" dirty="0" err="1" smtClean="0"/>
              <a:t>attention</a:t>
            </a:r>
            <a:endParaRPr lang="pt-PT" sz="24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83568" y="4227934"/>
            <a:ext cx="167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nunesjp@ilo.org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1434</Words>
  <Application>Microsoft Office PowerPoint</Application>
  <PresentationFormat>On-screen Show (16:9)</PresentationFormat>
  <Paragraphs>411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WidescreenPresentation</vt:lpstr>
      <vt:lpstr>Inspection campaigns: key challenges and factors for success  J. Pintado nunes, dwt and co for central and eastern europe</vt:lpstr>
      <vt:lpstr>summary   Campaigns as a modern strategy of inspection   campaigns as a useful resource for constituents  SUCCESSFUL EXPERIENCES on which to benchmark  key factors for success on each step on the organization of a campaign    </vt:lpstr>
      <vt:lpstr>Inspection campaigns: key challenges and factors for success</vt:lpstr>
      <vt:lpstr>Resolution concerning LA and LI (100th session  of the General Conference  of the ILO) - 2011</vt:lpstr>
      <vt:lpstr>Why is a communication and inspection campaign a good tool?</vt:lpstr>
      <vt:lpstr>Strategic options: campaigns</vt:lpstr>
      <vt:lpstr>Many successful examples</vt:lpstr>
      <vt:lpstr>Strategic options: campaigns</vt:lpstr>
      <vt:lpstr>Communication and inspection campaigns  key ideas on the management cycle  </vt:lpstr>
      <vt:lpstr>Step by step: STRATEGIC PLANNING</vt:lpstr>
      <vt:lpstr>Framework programme</vt:lpstr>
      <vt:lpstr>Step by step: OPERATIONAL PLANNING</vt:lpstr>
      <vt:lpstr>Relevant question</vt:lpstr>
      <vt:lpstr>Step by step: Implementation</vt:lpstr>
      <vt:lpstr>Step by step: Implementation</vt:lpstr>
      <vt:lpstr>Step by step: Monitoring</vt:lpstr>
      <vt:lpstr>Step by step: Evaluation</vt:lpstr>
      <vt:lpstr>CASE STUDY: EUROPEAN CAMPAIGN ON RISK ASSESSMENT IN THE USE OF DANGEROUS SUBSTANCES  </vt:lpstr>
      <vt:lpstr>Case study: EU campaign on dangerous substances</vt:lpstr>
      <vt:lpstr>Case study: EU campaign on dangerous substances</vt:lpstr>
      <vt:lpstr>Case study: EU campaign on dangerous substances</vt:lpstr>
      <vt:lpstr>Case study: EU campaign on dangerous substances</vt:lpstr>
      <vt:lpstr>Case study: EU campaign on dangerous substances</vt:lpstr>
      <vt:lpstr>Case study: EU campaign on dangerous substances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2011-10-21T14:13:20Z</dcterms:created>
  <dcterms:modified xsi:type="dcterms:W3CDTF">2011-12-08T10:43:48Z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