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0" r:id="rId14"/>
    <p:sldId id="287" r:id="rId15"/>
    <p:sldId id="288" r:id="rId16"/>
    <p:sldId id="291" r:id="rId17"/>
    <p:sldId id="289" r:id="rId18"/>
    <p:sldId id="292" r:id="rId19"/>
    <p:sldId id="268" r:id="rId20"/>
    <p:sldId id="269" r:id="rId21"/>
    <p:sldId id="270" r:id="rId22"/>
    <p:sldId id="271" r:id="rId23"/>
    <p:sldId id="272" r:id="rId24"/>
    <p:sldId id="273" r:id="rId25"/>
    <p:sldId id="274" r:id="rId26"/>
    <p:sldId id="275" r:id="rId27"/>
    <p:sldId id="278" r:id="rId28"/>
    <p:sldId id="280" r:id="rId29"/>
    <p:sldId id="281" r:id="rId30"/>
    <p:sldId id="282" r:id="rId31"/>
    <p:sldId id="283" r:id="rId32"/>
    <p:sldId id="294" r:id="rId33"/>
    <p:sldId id="293" r:id="rId34"/>
    <p:sldId id="295" r:id="rId35"/>
    <p:sldId id="284" r:id="rId3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170" name="Rectangle 2"/>
          <p:cNvSpPr>
            <a:spLocks noGrp="1" noChangeArrowheads="1"/>
          </p:cNvSpPr>
          <p:nvPr>
            <p:ph type="ctrTitle" sz="quarter"/>
          </p:nvPr>
        </p:nvSpPr>
        <p:spPr>
          <a:xfrm>
            <a:off x="685800" y="1676400"/>
            <a:ext cx="7772400" cy="1828800"/>
          </a:xfrm>
        </p:spPr>
        <p:txBody>
          <a:bodyPr/>
          <a:lstStyle>
            <a:lvl1pPr>
              <a:defRPr/>
            </a:lvl1pPr>
          </a:lstStyle>
          <a:p>
            <a:r>
              <a:rPr lang="ru-RU"/>
              <a:t>Click to edit Master title style</a:t>
            </a:r>
          </a:p>
        </p:txBody>
      </p:sp>
      <p:sp>
        <p:nvSpPr>
          <p:cNvPr id="717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Click to edit Master subtitle style</a:t>
            </a:r>
          </a:p>
        </p:txBody>
      </p:sp>
      <p:sp>
        <p:nvSpPr>
          <p:cNvPr id="7172" name="Rectangle 4"/>
          <p:cNvSpPr>
            <a:spLocks noGrp="1" noChangeArrowheads="1"/>
          </p:cNvSpPr>
          <p:nvPr>
            <p:ph type="dt" sz="quarter" idx="2"/>
          </p:nvPr>
        </p:nvSpPr>
        <p:spPr/>
        <p:txBody>
          <a:bodyPr/>
          <a:lstStyle>
            <a:lvl1pPr>
              <a:defRPr/>
            </a:lvl1pPr>
          </a:lstStyle>
          <a:p>
            <a:endParaRPr lang="ru-RU"/>
          </a:p>
        </p:txBody>
      </p:sp>
      <p:sp>
        <p:nvSpPr>
          <p:cNvPr id="7173" name="Rectangle 5"/>
          <p:cNvSpPr>
            <a:spLocks noGrp="1" noChangeArrowheads="1"/>
          </p:cNvSpPr>
          <p:nvPr>
            <p:ph type="ftr" sz="quarter" idx="3"/>
          </p:nvPr>
        </p:nvSpPr>
        <p:spPr/>
        <p:txBody>
          <a:bodyPr/>
          <a:lstStyle>
            <a:lvl1pPr>
              <a:defRPr/>
            </a:lvl1pPr>
          </a:lstStyle>
          <a:p>
            <a:endParaRPr lang="ru-RU"/>
          </a:p>
        </p:txBody>
      </p:sp>
      <p:sp>
        <p:nvSpPr>
          <p:cNvPr id="7174" name="Rectangle 6"/>
          <p:cNvSpPr>
            <a:spLocks noGrp="1" noChangeArrowheads="1"/>
          </p:cNvSpPr>
          <p:nvPr>
            <p:ph type="sldNum" sz="quarter" idx="4"/>
          </p:nvPr>
        </p:nvSpPr>
        <p:spPr/>
        <p:txBody>
          <a:bodyPr/>
          <a:lstStyle>
            <a:lvl1pPr>
              <a:defRPr/>
            </a:lvl1pPr>
          </a:lstStyle>
          <a:p>
            <a:fld id="{6DBF4699-A729-465B-B2BE-287A417B5773}"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1F17435-22C8-421A-82CA-8E3AFB66BF44}"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943875D2-5F10-44BF-93C4-479EE32867DC}"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911D6B75-F716-4DA6-9AA0-FF2BF74FFA10}"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B3C40D6E-8274-493D-AF66-51121BE7F660}"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7A2402A0-8C6A-40CD-AA82-2BB96C4C7536}"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1F00B8DD-FE4F-47B2-B7AE-D29009F536DD}"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76479915-5550-4A6E-AE30-FD819EE23AA9}"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FA589049-D054-4549-B10F-DD956ACC2AB8}"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0634CDE-EE73-47A5-AFF8-D135917607F7}"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DE3AA2B-A7E5-497A-9251-8C6002CAAB5E}"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ru-RU"/>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ru-RU"/>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738F2A38-3E13-4A81-BCF9-7027CF89D328}"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ru-RU"/>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ru-RU"/>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494A023-0F86-490A-BCA6-103A86B4112E}"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Click to edit Master title style</a:t>
            </a:r>
          </a:p>
        </p:txBody>
      </p:sp>
      <p:sp>
        <p:nvSpPr>
          <p:cNvPr id="6147"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61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endParaRPr lang="ru-RU"/>
          </a:p>
        </p:txBody>
      </p:sp>
      <p:sp>
        <p:nvSpPr>
          <p:cNvPr id="61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endParaRPr lang="ru-RU"/>
          </a:p>
        </p:txBody>
      </p:sp>
      <p:sp>
        <p:nvSpPr>
          <p:cNvPr id="61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fld id="{F9E8B414-7861-4BD3-A713-9CE258D2CECD}"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Microsoft_Office_Excel_Chart2.xls"/><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Microsoft_Office_Excel_Chart3.xl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embeddings/Microsoft_Office_Excel_Chart4.xls"/><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Office_Excel_Chart5.xls"/><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Chart6.xls"/><Relationship Id="rId2" Type="http://schemas.openxmlformats.org/officeDocument/2006/relationships/slideLayout" Target="../slideLayouts/slideLayout1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2708275"/>
            <a:ext cx="8785225" cy="2159000"/>
          </a:xfrm>
        </p:spPr>
        <p:txBody>
          <a:bodyPr/>
          <a:lstStyle/>
          <a:p>
            <a:r>
              <a:rPr lang="en-US" b="1">
                <a:latin typeface="Times New Roman" pitchFamily="18" charset="0"/>
              </a:rPr>
              <a:t>THE NATIONAL INSPECTION CAMPAIGN IN AGRICULTURE</a:t>
            </a:r>
            <a:r>
              <a:rPr lang="ro-RO" sz="2400" b="1"/>
              <a:t/>
            </a:r>
            <a:br>
              <a:rPr lang="ro-RO" sz="2400" b="1"/>
            </a:br>
            <a:r>
              <a:rPr lang="ro-RO" sz="2400" b="1"/>
              <a:t/>
            </a:r>
            <a:br>
              <a:rPr lang="ro-RO" sz="2400" b="1"/>
            </a:br>
            <a:r>
              <a:rPr lang="ro-RO" sz="2400" b="1"/>
              <a:t/>
            </a:r>
            <a:br>
              <a:rPr lang="ro-RO" sz="2400" b="1"/>
            </a:br>
            <a:r>
              <a:rPr lang="ro-RO" sz="2400" b="1"/>
              <a:t/>
            </a:r>
            <a:br>
              <a:rPr lang="ro-RO" sz="2400" b="1"/>
            </a:br>
            <a:r>
              <a:rPr lang="ro-RO" sz="2400" b="1"/>
              <a:t/>
            </a:r>
            <a:br>
              <a:rPr lang="ro-RO" sz="2400" b="1"/>
            </a:br>
            <a:r>
              <a:rPr lang="ro-RO" sz="2400" b="1"/>
              <a:t/>
            </a:r>
            <a:br>
              <a:rPr lang="ro-RO" sz="2400" b="1"/>
            </a:br>
            <a:r>
              <a:rPr lang="ro-RO" sz="2400" b="1"/>
              <a:t>                                                               </a:t>
            </a:r>
            <a:r>
              <a:rPr lang="ro-RO" sz="2400" b="1">
                <a:latin typeface="Times New Roman" pitchFamily="18" charset="0"/>
              </a:rPr>
              <a:t>Republic</a:t>
            </a:r>
            <a:r>
              <a:rPr lang="en-US" sz="2400" b="1">
                <a:latin typeface="Times New Roman" pitchFamily="18" charset="0"/>
              </a:rPr>
              <a:t> of </a:t>
            </a:r>
            <a:r>
              <a:rPr lang="ro-RO" sz="2400" b="1">
                <a:latin typeface="Times New Roman" pitchFamily="18" charset="0"/>
              </a:rPr>
              <a:t> Moldova</a:t>
            </a:r>
            <a:endParaRPr lang="ru-RU" sz="2400" b="1">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5" name="Object 3"/>
          <p:cNvGraphicFramePr>
            <a:graphicFrameLocks noChangeAspect="1"/>
          </p:cNvGraphicFramePr>
          <p:nvPr>
            <p:ph/>
          </p:nvPr>
        </p:nvGraphicFramePr>
        <p:xfrm>
          <a:off x="323850" y="404813"/>
          <a:ext cx="8424863" cy="5903912"/>
        </p:xfrm>
        <a:graphic>
          <a:graphicData uri="http://schemas.openxmlformats.org/presentationml/2006/ole">
            <p:oleObj spid="_x0000_s3075" name="Chart" r:id="rId3" imgW="5629247" imgH="3171825" progId="Excel.Chart.8">
              <p:embed/>
            </p:oleObj>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1" name="Object 5"/>
          <p:cNvGraphicFramePr>
            <a:graphicFrameLocks noChangeAspect="1"/>
          </p:cNvGraphicFramePr>
          <p:nvPr>
            <p:ph/>
          </p:nvPr>
        </p:nvGraphicFramePr>
        <p:xfrm>
          <a:off x="179388" y="985838"/>
          <a:ext cx="8640762" cy="4525962"/>
        </p:xfrm>
        <a:graphic>
          <a:graphicData uri="http://schemas.openxmlformats.org/presentationml/2006/ole">
            <p:oleObj spid="_x0000_s9221" name="Chart" r:id="rId3" imgW="5600812" imgH="2933737" progId="Excel.Chart.8">
              <p:embed/>
            </p:oleObj>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7" name="Object 3"/>
          <p:cNvGraphicFramePr>
            <a:graphicFrameLocks noChangeAspect="1"/>
          </p:cNvGraphicFramePr>
          <p:nvPr>
            <p:ph/>
          </p:nvPr>
        </p:nvGraphicFramePr>
        <p:xfrm>
          <a:off x="395288" y="1312863"/>
          <a:ext cx="8208962" cy="4160837"/>
        </p:xfrm>
        <a:graphic>
          <a:graphicData uri="http://schemas.openxmlformats.org/presentationml/2006/ole">
            <p:oleObj spid="_x0000_s11267" name="Chart" r:id="rId3" imgW="5581743" imgH="2828925" progId="Excel.Chart.8">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5" name="Object 3"/>
          <p:cNvGraphicFramePr>
            <a:graphicFrameLocks noChangeAspect="1"/>
          </p:cNvGraphicFramePr>
          <p:nvPr>
            <p:ph/>
          </p:nvPr>
        </p:nvGraphicFramePr>
        <p:xfrm>
          <a:off x="395288" y="1319213"/>
          <a:ext cx="8208962" cy="4076700"/>
        </p:xfrm>
        <a:graphic>
          <a:graphicData uri="http://schemas.openxmlformats.org/presentationml/2006/ole">
            <p:oleObj spid="_x0000_s13315" name="Chart" r:id="rId3" imgW="5600812" imgH="2781374" progId="Excel.Chart.8">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3" name="Object 3"/>
          <p:cNvGraphicFramePr>
            <a:graphicFrameLocks noChangeAspect="1"/>
          </p:cNvGraphicFramePr>
          <p:nvPr>
            <p:ph/>
          </p:nvPr>
        </p:nvGraphicFramePr>
        <p:xfrm>
          <a:off x="395288" y="836613"/>
          <a:ext cx="8280400" cy="5256212"/>
        </p:xfrm>
        <a:graphic>
          <a:graphicData uri="http://schemas.openxmlformats.org/presentationml/2006/ole">
            <p:oleObj spid="_x0000_s15363" name="Chart" r:id="rId3" imgW="4809967" imgH="2705026" progId="Excel.Chart.8">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1" name="Object 3"/>
          <p:cNvGraphicFramePr>
            <a:graphicFrameLocks noChangeAspect="1"/>
          </p:cNvGraphicFramePr>
          <p:nvPr>
            <p:ph/>
          </p:nvPr>
        </p:nvGraphicFramePr>
        <p:xfrm>
          <a:off x="250825" y="1089025"/>
          <a:ext cx="8713788" cy="4464050"/>
        </p:xfrm>
        <a:graphic>
          <a:graphicData uri="http://schemas.openxmlformats.org/presentationml/2006/ole">
            <p:oleObj spid="_x0000_s17411" name="Chart" r:id="rId3" imgW="5429194" imgH="2781374" progId="Excel.Chart.8">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body" idx="1"/>
          </p:nvPr>
        </p:nvSpPr>
        <p:spPr>
          <a:xfrm>
            <a:off x="323850" y="333375"/>
            <a:ext cx="8301038" cy="1223963"/>
          </a:xfrm>
          <a:noFill/>
          <a:ln/>
        </p:spPr>
        <p:txBody>
          <a:bodyPr/>
          <a:lstStyle/>
          <a:p>
            <a:pPr algn="ctr">
              <a:buFont typeface="Wingdings" pitchFamily="2" charset="2"/>
              <a:buNone/>
            </a:pPr>
            <a:r>
              <a:rPr lang="ro-RO" sz="3600" b="1"/>
              <a:t>      </a:t>
            </a:r>
            <a:r>
              <a:rPr lang="en-US" sz="3600" b="1">
                <a:latin typeface="Times New Roman" pitchFamily="18" charset="0"/>
              </a:rPr>
              <a:t>NATIONAL INSPECTION CAMPAIGN IN AGRICULTURE</a:t>
            </a:r>
            <a:endParaRPr lang="ru-RU" sz="3600" b="1">
              <a:latin typeface="Times New Roman" pitchFamily="18" charset="0"/>
            </a:endParaRPr>
          </a:p>
        </p:txBody>
      </p:sp>
      <p:sp>
        <p:nvSpPr>
          <p:cNvPr id="20485" name="Rectangle 5"/>
          <p:cNvSpPr>
            <a:spLocks noChangeArrowheads="1"/>
          </p:cNvSpPr>
          <p:nvPr/>
        </p:nvSpPr>
        <p:spPr bwMode="auto">
          <a:xfrm>
            <a:off x="179388" y="2133600"/>
            <a:ext cx="8964612" cy="2952750"/>
          </a:xfrm>
          <a:prstGeom prst="rect">
            <a:avLst/>
          </a:prstGeom>
          <a:noFill/>
          <a:ln w="9525">
            <a:noFill/>
            <a:miter lim="800000"/>
            <a:headEnd/>
            <a:tailEnd/>
          </a:ln>
          <a:effectLst/>
        </p:spPr>
        <p:txBody>
          <a:bodyPr/>
          <a:lstStyle/>
          <a:p>
            <a:pPr marL="342900" indent="-342900" algn="ctr">
              <a:spcBef>
                <a:spcPct val="20000"/>
              </a:spcBef>
              <a:buClr>
                <a:schemeClr val="hlink"/>
              </a:buClr>
              <a:buSzPct val="65000"/>
              <a:buFont typeface="Wingdings" pitchFamily="2" charset="2"/>
              <a:buNone/>
            </a:pPr>
            <a:r>
              <a:rPr lang="ro-RO" sz="3600" b="1">
                <a:effectLst>
                  <a:outerShdw blurRad="38100" dist="38100" dir="2700000" algn="tl">
                    <a:srgbClr val="000000"/>
                  </a:outerShdw>
                </a:effectLst>
                <a:latin typeface="Times New Roman" pitchFamily="18" charset="0"/>
              </a:rPr>
              <a:t>„</a:t>
            </a:r>
            <a:r>
              <a:rPr lang="ru-RU" sz="3200" b="1">
                <a:effectLst>
                  <a:outerShdw blurRad="38100" dist="38100" dir="2700000" algn="tl">
                    <a:srgbClr val="000000"/>
                  </a:outerShdw>
                </a:effectLst>
                <a:latin typeface="Times New Roman" pitchFamily="18" charset="0"/>
              </a:rPr>
              <a:t>PREVENTION </a:t>
            </a:r>
            <a:r>
              <a:rPr lang="en-US" sz="3200" b="1">
                <a:effectLst>
                  <a:outerShdw blurRad="38100" dist="38100" dir="2700000" algn="tl">
                    <a:srgbClr val="000000"/>
                  </a:outerShdw>
                </a:effectLst>
                <a:latin typeface="Times New Roman" pitchFamily="18" charset="0"/>
              </a:rPr>
              <a:t>AND</a:t>
            </a:r>
            <a:r>
              <a:rPr lang="ru-RU" sz="3200" b="1">
                <a:effectLst>
                  <a:outerShdw blurRad="38100" dist="38100" dir="2700000" algn="tl">
                    <a:srgbClr val="000000"/>
                  </a:outerShdw>
                </a:effectLst>
                <a:latin typeface="Times New Roman" pitchFamily="18" charset="0"/>
              </a:rPr>
              <a:t> </a:t>
            </a:r>
            <a:r>
              <a:rPr lang="en-US" sz="3200" b="1">
                <a:effectLst>
                  <a:outerShdw blurRad="38100" dist="38100" dir="2700000" algn="tl">
                    <a:srgbClr val="000000"/>
                  </a:outerShdw>
                </a:effectLst>
                <a:latin typeface="Times New Roman" pitchFamily="18" charset="0"/>
              </a:rPr>
              <a:t>FIGHTING AGAINST</a:t>
            </a:r>
            <a:r>
              <a:rPr lang="ru-RU" sz="3200" b="1">
                <a:effectLst>
                  <a:outerShdw blurRad="38100" dist="38100" dir="2700000" algn="tl">
                    <a:srgbClr val="000000"/>
                  </a:outerShdw>
                </a:effectLst>
                <a:latin typeface="Times New Roman" pitchFamily="18" charset="0"/>
              </a:rPr>
              <a:t> </a:t>
            </a:r>
            <a:r>
              <a:rPr lang="en-US" sz="3200" b="1">
                <a:effectLst>
                  <a:outerShdw blurRad="38100" dist="38100" dir="2700000" algn="tl">
                    <a:srgbClr val="000000"/>
                  </a:outerShdw>
                </a:effectLst>
                <a:latin typeface="Times New Roman" pitchFamily="18" charset="0"/>
              </a:rPr>
              <a:t>UNDECLARED WORK</a:t>
            </a:r>
            <a:r>
              <a:rPr lang="ru-RU" sz="3200" b="1">
                <a:effectLst>
                  <a:outerShdw blurRad="38100" dist="38100" dir="2700000" algn="tl">
                    <a:srgbClr val="000000"/>
                  </a:outerShdw>
                </a:effectLst>
                <a:latin typeface="Times New Roman" pitchFamily="18" charset="0"/>
              </a:rPr>
              <a:t> </a:t>
            </a:r>
            <a:r>
              <a:rPr lang="ro-RO" sz="3200" b="1">
                <a:effectLst>
                  <a:outerShdw blurRad="38100" dist="38100" dir="2700000" algn="tl">
                    <a:srgbClr val="000000"/>
                  </a:outerShdw>
                </a:effectLst>
                <a:latin typeface="Times New Roman" pitchFamily="18" charset="0"/>
              </a:rPr>
              <a:t>, </a:t>
            </a:r>
            <a:r>
              <a:rPr lang="en-US" sz="3200" b="1">
                <a:effectLst>
                  <a:outerShdw blurRad="38100" dist="38100" dir="2700000" algn="tl">
                    <a:srgbClr val="000000"/>
                  </a:outerShdw>
                </a:effectLst>
                <a:latin typeface="Times New Roman" pitchFamily="18" charset="0"/>
              </a:rPr>
              <a:t>RISKS REFERRED TO THE USE OF MECHANIZED MACHINES AND PESTICIDES IN AGRICULTURE</a:t>
            </a:r>
            <a:r>
              <a:rPr lang="ro-RO" sz="3600" b="1">
                <a:effectLst>
                  <a:outerShdw blurRad="38100" dist="38100" dir="2700000" algn="tl">
                    <a:srgbClr val="000000"/>
                  </a:outerShdw>
                </a:effectLst>
                <a:latin typeface="Times New Roman" pitchFamily="18" charset="0"/>
              </a:rPr>
              <a:t>”</a:t>
            </a:r>
            <a:r>
              <a:rPr lang="ru-RU" sz="3600" b="1">
                <a:effectLst>
                  <a:outerShdw blurRad="38100" dist="38100" dir="2700000" algn="tl">
                    <a:srgbClr val="000000"/>
                  </a:outerShdw>
                </a:effectLst>
                <a:latin typeface="Times New Roman" pitchFamily="18" charset="0"/>
              </a:rPr>
              <a:t> </a:t>
            </a:r>
          </a:p>
        </p:txBody>
      </p:sp>
      <p:sp>
        <p:nvSpPr>
          <p:cNvPr id="20486" name="Text Box 6"/>
          <p:cNvSpPr txBox="1">
            <a:spLocks noChangeArrowheads="1"/>
          </p:cNvSpPr>
          <p:nvPr/>
        </p:nvSpPr>
        <p:spPr bwMode="auto">
          <a:xfrm>
            <a:off x="1330325" y="5667375"/>
            <a:ext cx="6697663" cy="641350"/>
          </a:xfrm>
          <a:prstGeom prst="rect">
            <a:avLst/>
          </a:prstGeom>
          <a:noFill/>
          <a:ln w="9525">
            <a:noFill/>
            <a:miter lim="800000"/>
            <a:headEnd/>
            <a:tailEnd/>
          </a:ln>
          <a:effectLst/>
        </p:spPr>
        <p:txBody>
          <a:bodyPr>
            <a:spAutoFit/>
          </a:bodyPr>
          <a:lstStyle/>
          <a:p>
            <a:pPr>
              <a:spcBef>
                <a:spcPct val="50000"/>
              </a:spcBef>
            </a:pPr>
            <a:r>
              <a:rPr lang="en-US" sz="3600">
                <a:solidFill>
                  <a:schemeClr val="tx2"/>
                </a:solidFill>
                <a:effectLst>
                  <a:outerShdw blurRad="38100" dist="38100" dir="2700000" algn="tl">
                    <a:srgbClr val="000000"/>
                  </a:outerShdw>
                </a:effectLst>
                <a:latin typeface="Times New Roman" pitchFamily="18" charset="0"/>
              </a:rPr>
              <a:t>Tools used in campaign:</a:t>
            </a:r>
            <a:endParaRPr lang="ru-RU" sz="3600">
              <a:solidFill>
                <a:schemeClr val="tx2"/>
              </a:solidFill>
              <a:effectLst>
                <a:outerShdw blurRad="38100" dist="38100" dir="2700000" algn="tl">
                  <a:srgbClr val="000000"/>
                </a:outerShdw>
              </a:effectLst>
              <a:latin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323850" y="188913"/>
            <a:ext cx="8229600" cy="744537"/>
          </a:xfrm>
          <a:noFill/>
          <a:ln/>
        </p:spPr>
        <p:txBody>
          <a:bodyPr/>
          <a:lstStyle/>
          <a:p>
            <a:r>
              <a:rPr lang="en-US" sz="2800" b="1">
                <a:latin typeface="Times New Roman" pitchFamily="18" charset="0"/>
              </a:rPr>
              <a:t>NATIONAL INSPECTION CAMPAIGN</a:t>
            </a:r>
            <a:endParaRPr lang="ru-RU" sz="2800" b="1">
              <a:latin typeface="Times New Roman" pitchFamily="18" charset="0"/>
            </a:endParaRPr>
          </a:p>
        </p:txBody>
      </p:sp>
      <p:sp>
        <p:nvSpPr>
          <p:cNvPr id="21511" name="Rectangle 7"/>
          <p:cNvSpPr>
            <a:spLocks noGrp="1" noChangeArrowheads="1"/>
          </p:cNvSpPr>
          <p:nvPr>
            <p:ph type="body" idx="1"/>
          </p:nvPr>
        </p:nvSpPr>
        <p:spPr>
          <a:xfrm>
            <a:off x="179388" y="908050"/>
            <a:ext cx="8893175" cy="5834063"/>
          </a:xfrm>
          <a:noFill/>
          <a:ln/>
        </p:spPr>
        <p:txBody>
          <a:bodyPr/>
          <a:lstStyle/>
          <a:p>
            <a:pPr>
              <a:lnSpc>
                <a:spcPct val="80000"/>
              </a:lnSpc>
              <a:buFont typeface="Wingdings" pitchFamily="2" charset="2"/>
              <a:buNone/>
            </a:pPr>
            <a:r>
              <a:rPr lang="ru-RU" sz="1200"/>
              <a:t/>
            </a:r>
            <a:br>
              <a:rPr lang="ru-RU" sz="1200"/>
            </a:br>
            <a:r>
              <a:rPr lang="en-US" sz="1200"/>
              <a:t>                                                                                                                             </a:t>
            </a:r>
            <a:endParaRPr lang="ru-RU" sz="1200"/>
          </a:p>
          <a:p>
            <a:pPr>
              <a:lnSpc>
                <a:spcPct val="80000"/>
              </a:lnSpc>
              <a:buFont typeface="Wingdings" pitchFamily="2" charset="2"/>
              <a:buNone/>
            </a:pPr>
            <a:r>
              <a:rPr lang="en-US" sz="2000" b="1"/>
              <a:t>Disposal</a:t>
            </a:r>
            <a:endParaRPr lang="ro-RO" sz="2000"/>
          </a:p>
          <a:p>
            <a:pPr>
              <a:lnSpc>
                <a:spcPct val="80000"/>
              </a:lnSpc>
              <a:buFont typeface="Wingdings" pitchFamily="2" charset="2"/>
              <a:buNone/>
            </a:pPr>
            <a:r>
              <a:rPr lang="ro-RO" sz="1800"/>
              <a:t>“</a:t>
            </a:r>
            <a:r>
              <a:rPr lang="ro-RO" sz="1800" b="1">
                <a:effectLst/>
                <a:latin typeface="Times New Roman" pitchFamily="18" charset="0"/>
              </a:rPr>
              <a:t>19” </a:t>
            </a:r>
            <a:r>
              <a:rPr lang="en-US" sz="1800" b="1">
                <a:effectLst/>
                <a:latin typeface="Times New Roman" pitchFamily="18" charset="0"/>
              </a:rPr>
              <a:t>September</a:t>
            </a:r>
            <a:r>
              <a:rPr lang="ro-RO" sz="1800" b="1">
                <a:effectLst/>
                <a:latin typeface="Times New Roman" pitchFamily="18" charset="0"/>
              </a:rPr>
              <a:t>  2011</a:t>
            </a:r>
          </a:p>
          <a:p>
            <a:pPr>
              <a:lnSpc>
                <a:spcPct val="80000"/>
              </a:lnSpc>
              <a:buFont typeface="Wingdings" pitchFamily="2" charset="2"/>
              <a:buNone/>
            </a:pPr>
            <a:r>
              <a:rPr lang="ru-RU" sz="1800" b="1">
                <a:effectLst/>
                <a:latin typeface="Times New Roman" pitchFamily="18" charset="0"/>
              </a:rPr>
              <a:t>National Campaign on Labour Inspection in Agriculture entitled </a:t>
            </a:r>
            <a:r>
              <a:rPr lang="ro-RO" sz="1800" b="1">
                <a:effectLst/>
                <a:latin typeface="Times New Roman" pitchFamily="18" charset="0"/>
              </a:rPr>
              <a:t>„</a:t>
            </a:r>
            <a:r>
              <a:rPr lang="en-US" sz="1800" b="1">
                <a:effectLst/>
                <a:latin typeface="Times New Roman" pitchFamily="18" charset="0"/>
              </a:rPr>
              <a:t>Prevention and fighting against undeclared work, risks referred to the use of mechanized machines and pesticides in agriculture</a:t>
            </a:r>
            <a:r>
              <a:rPr lang="ro-RO" sz="1800" b="1">
                <a:effectLst/>
                <a:latin typeface="Times New Roman" pitchFamily="18" charset="0"/>
              </a:rPr>
              <a:t>”.</a:t>
            </a:r>
            <a:endParaRPr lang="ru-RU" sz="1800" b="1">
              <a:effectLst/>
              <a:latin typeface="Times New Roman" pitchFamily="18" charset="0"/>
            </a:endParaRPr>
          </a:p>
          <a:p>
            <a:pPr>
              <a:lnSpc>
                <a:spcPct val="80000"/>
              </a:lnSpc>
              <a:buFont typeface="Wingdings" pitchFamily="2" charset="2"/>
              <a:buNone/>
            </a:pPr>
            <a:r>
              <a:rPr lang="ru-RU" sz="1400"/>
              <a:t/>
            </a:r>
            <a:br>
              <a:rPr lang="ru-RU" sz="1400"/>
            </a:br>
            <a:r>
              <a:rPr lang="en-US" sz="2000" b="1"/>
              <a:t>Taking in consideration</a:t>
            </a:r>
            <a:r>
              <a:rPr lang="ro-RO" sz="2000" b="1"/>
              <a:t>:</a:t>
            </a:r>
            <a:endParaRPr lang="ru-RU" sz="2000"/>
          </a:p>
          <a:p>
            <a:pPr>
              <a:lnSpc>
                <a:spcPct val="80000"/>
              </a:lnSpc>
              <a:buFont typeface="Wingdings" pitchFamily="2" charset="2"/>
              <a:buNone/>
            </a:pPr>
            <a:r>
              <a:rPr lang="en-US" sz="1800" b="1">
                <a:effectLst/>
                <a:latin typeface="Times New Roman" pitchFamily="18" charset="0"/>
              </a:rPr>
              <a:t>The Law</a:t>
            </a:r>
            <a:r>
              <a:rPr lang="ro-RO" sz="1800" b="1">
                <a:effectLst/>
                <a:latin typeface="Times New Roman" pitchFamily="18" charset="0"/>
              </a:rPr>
              <a:t> </a:t>
            </a:r>
            <a:r>
              <a:rPr lang="en-US" sz="1800" b="1">
                <a:effectLst/>
                <a:latin typeface="Times New Roman" pitchFamily="18" charset="0"/>
              </a:rPr>
              <a:t>on Labour Inspection </a:t>
            </a:r>
            <a:r>
              <a:rPr lang="ro-RO" sz="1800" b="1">
                <a:effectLst/>
                <a:latin typeface="Times New Roman" pitchFamily="18" charset="0"/>
              </a:rPr>
              <a:t>nr. 140-XV </a:t>
            </a:r>
            <a:r>
              <a:rPr lang="en-US" sz="1800" b="1">
                <a:effectLst/>
                <a:latin typeface="Times New Roman" pitchFamily="18" charset="0"/>
              </a:rPr>
              <a:t>from</a:t>
            </a:r>
            <a:r>
              <a:rPr lang="ro-RO" sz="1800" b="1">
                <a:effectLst/>
                <a:latin typeface="Times New Roman" pitchFamily="18" charset="0"/>
              </a:rPr>
              <a:t> 10 </a:t>
            </a:r>
            <a:r>
              <a:rPr lang="en-US" sz="1800" b="1">
                <a:effectLst/>
                <a:latin typeface="Times New Roman" pitchFamily="18" charset="0"/>
              </a:rPr>
              <a:t>May</a:t>
            </a:r>
            <a:r>
              <a:rPr lang="ro-RO" sz="1800" b="1">
                <a:effectLst/>
                <a:latin typeface="Times New Roman" pitchFamily="18" charset="0"/>
              </a:rPr>
              <a:t> 2001;</a:t>
            </a:r>
          </a:p>
          <a:p>
            <a:pPr>
              <a:lnSpc>
                <a:spcPct val="80000"/>
              </a:lnSpc>
              <a:buFont typeface="Wingdings" pitchFamily="2" charset="2"/>
              <a:buNone/>
            </a:pPr>
            <a:r>
              <a:rPr lang="ru-RU" sz="1800" b="1">
                <a:effectLst/>
                <a:latin typeface="Times New Roman" pitchFamily="18" charset="0"/>
              </a:rPr>
              <a:t>Regulation of Labour Inspection</a:t>
            </a:r>
            <a:r>
              <a:rPr lang="ro-RO" sz="1800" b="1">
                <a:effectLst/>
                <a:latin typeface="Times New Roman" pitchFamily="18" charset="0"/>
              </a:rPr>
              <a:t>, </a:t>
            </a:r>
            <a:r>
              <a:rPr lang="ru-RU" sz="1800" b="1">
                <a:effectLst/>
                <a:latin typeface="Times New Roman" pitchFamily="18" charset="0"/>
              </a:rPr>
              <a:t>approved by </a:t>
            </a:r>
            <a:r>
              <a:rPr lang="en-US" sz="1800" b="1">
                <a:effectLst/>
                <a:latin typeface="Times New Roman" pitchFamily="18" charset="0"/>
              </a:rPr>
              <a:t>the Republic of Moldova </a:t>
            </a:r>
            <a:r>
              <a:rPr lang="ru-RU" sz="1800" b="1">
                <a:effectLst/>
                <a:latin typeface="Times New Roman" pitchFamily="18" charset="0"/>
              </a:rPr>
              <a:t>Government Decision </a:t>
            </a:r>
            <a:r>
              <a:rPr lang="ro-RO" sz="1800" b="1">
                <a:effectLst/>
                <a:latin typeface="Times New Roman" pitchFamily="18" charset="0"/>
              </a:rPr>
              <a:t>nr. 1481 </a:t>
            </a:r>
            <a:r>
              <a:rPr lang="en-US" sz="1800" b="1">
                <a:effectLst/>
                <a:latin typeface="Times New Roman" pitchFamily="18" charset="0"/>
              </a:rPr>
              <a:t>from</a:t>
            </a:r>
            <a:r>
              <a:rPr lang="ro-RO" sz="1800" b="1">
                <a:effectLst/>
                <a:latin typeface="Times New Roman" pitchFamily="18" charset="0"/>
              </a:rPr>
              <a:t> 27 </a:t>
            </a:r>
            <a:r>
              <a:rPr lang="en-US" sz="1800" b="1">
                <a:effectLst/>
                <a:latin typeface="Times New Roman" pitchFamily="18" charset="0"/>
              </a:rPr>
              <a:t>December</a:t>
            </a:r>
            <a:r>
              <a:rPr lang="ro-RO" sz="1800" b="1">
                <a:effectLst/>
                <a:latin typeface="Times New Roman" pitchFamily="18" charset="0"/>
              </a:rPr>
              <a:t> 2001;</a:t>
            </a:r>
          </a:p>
          <a:p>
            <a:pPr>
              <a:lnSpc>
                <a:spcPct val="80000"/>
              </a:lnSpc>
              <a:buFont typeface="Wingdings" pitchFamily="2" charset="2"/>
              <a:buNone/>
            </a:pPr>
            <a:r>
              <a:rPr lang="ru-RU" sz="1800" b="1">
                <a:effectLst/>
                <a:latin typeface="Times New Roman" pitchFamily="18" charset="0"/>
              </a:rPr>
              <a:t>Annual Reports </a:t>
            </a:r>
            <a:r>
              <a:rPr lang="en-US" sz="1800" b="1">
                <a:effectLst/>
                <a:latin typeface="Times New Roman" pitchFamily="18" charset="0"/>
              </a:rPr>
              <a:t>“Occupational S</a:t>
            </a:r>
            <a:r>
              <a:rPr lang="ru-RU" sz="1800" b="1">
                <a:effectLst/>
                <a:latin typeface="Times New Roman" pitchFamily="18" charset="0"/>
              </a:rPr>
              <a:t>afety and </a:t>
            </a:r>
            <a:r>
              <a:rPr lang="en-US" sz="1800" b="1">
                <a:effectLst/>
                <a:latin typeface="Times New Roman" pitchFamily="18" charset="0"/>
              </a:rPr>
              <a:t>H</a:t>
            </a:r>
            <a:r>
              <a:rPr lang="ru-RU" sz="1800" b="1">
                <a:effectLst/>
                <a:latin typeface="Times New Roman" pitchFamily="18" charset="0"/>
              </a:rPr>
              <a:t>ealth</a:t>
            </a:r>
            <a:r>
              <a:rPr lang="ro-RO" sz="1800" b="1">
                <a:effectLst/>
                <a:latin typeface="Times New Roman" pitchFamily="18" charset="0"/>
              </a:rPr>
              <a:t>” </a:t>
            </a:r>
            <a:r>
              <a:rPr lang="ru-RU" sz="1800" b="1">
                <a:effectLst/>
                <a:latin typeface="Times New Roman" pitchFamily="18" charset="0"/>
              </a:rPr>
              <a:t>presented by the National Bureau of Statistics of the Republic of Moldova for 200</a:t>
            </a:r>
            <a:r>
              <a:rPr lang="en-US" sz="1800" b="1">
                <a:effectLst/>
                <a:latin typeface="Times New Roman" pitchFamily="18" charset="0"/>
              </a:rPr>
              <a:t>2</a:t>
            </a:r>
            <a:r>
              <a:rPr lang="ru-RU" sz="1800" b="1">
                <a:effectLst/>
                <a:latin typeface="Times New Roman" pitchFamily="18" charset="0"/>
              </a:rPr>
              <a:t>-2010. </a:t>
            </a:r>
            <a:endParaRPr lang="en-US" sz="1800" b="1">
              <a:effectLst/>
              <a:latin typeface="Times New Roman" pitchFamily="18" charset="0"/>
            </a:endParaRPr>
          </a:p>
          <a:p>
            <a:pPr>
              <a:lnSpc>
                <a:spcPct val="80000"/>
              </a:lnSpc>
              <a:buFont typeface="Wingdings" pitchFamily="2" charset="2"/>
              <a:buNone/>
            </a:pPr>
            <a:r>
              <a:rPr lang="en-US" sz="2000" b="1"/>
              <a:t>For</a:t>
            </a:r>
            <a:r>
              <a:rPr lang="ro-RO" sz="2000" b="1"/>
              <a:t>:</a:t>
            </a:r>
            <a:endParaRPr lang="ro-RO" sz="2000"/>
          </a:p>
          <a:p>
            <a:pPr>
              <a:lnSpc>
                <a:spcPct val="80000"/>
              </a:lnSpc>
              <a:buFont typeface="Wingdings" pitchFamily="2" charset="2"/>
              <a:buNone/>
            </a:pPr>
            <a:r>
              <a:rPr lang="en-US" sz="1800" b="1">
                <a:effectLst/>
                <a:latin typeface="Times New Roman" pitchFamily="18" charset="0"/>
              </a:rPr>
              <a:t>Prevention and fighting against undeclared work</a:t>
            </a:r>
            <a:r>
              <a:rPr lang="ro-RO" sz="1800" b="1">
                <a:effectLst/>
                <a:latin typeface="Times New Roman" pitchFamily="18" charset="0"/>
              </a:rPr>
              <a:t> </a:t>
            </a:r>
            <a:r>
              <a:rPr lang="ru-RU" sz="1800" b="1">
                <a:effectLst/>
                <a:latin typeface="Times New Roman" pitchFamily="18" charset="0"/>
              </a:rPr>
              <a:t>and the violation of labor laws, safety and health </a:t>
            </a:r>
            <a:r>
              <a:rPr lang="en-US" sz="1800" b="1">
                <a:effectLst/>
                <a:latin typeface="Times New Roman" pitchFamily="18" charset="0"/>
              </a:rPr>
              <a:t>laws </a:t>
            </a:r>
            <a:r>
              <a:rPr lang="ru-RU" sz="1800" b="1">
                <a:effectLst/>
                <a:latin typeface="Times New Roman" pitchFamily="18" charset="0"/>
              </a:rPr>
              <a:t>in agriculture</a:t>
            </a:r>
            <a:r>
              <a:rPr lang="ro-RO" sz="1800" b="1">
                <a:effectLst/>
                <a:latin typeface="Times New Roman" pitchFamily="18" charset="0"/>
              </a:rPr>
              <a:t>, </a:t>
            </a:r>
          </a:p>
          <a:p>
            <a:pPr>
              <a:lnSpc>
                <a:spcPct val="80000"/>
              </a:lnSpc>
              <a:buFont typeface="Wingdings" pitchFamily="2" charset="2"/>
              <a:buNone/>
            </a:pPr>
            <a:r>
              <a:rPr lang="en-US" sz="2400" b="1"/>
              <a:t>I order</a:t>
            </a:r>
            <a:r>
              <a:rPr lang="ro-RO" sz="2400" b="1"/>
              <a:t>:</a:t>
            </a:r>
          </a:p>
          <a:p>
            <a:pPr>
              <a:lnSpc>
                <a:spcPct val="80000"/>
              </a:lnSpc>
              <a:buFont typeface="Wingdings" pitchFamily="2" charset="2"/>
              <a:buNone/>
            </a:pPr>
            <a:r>
              <a:rPr lang="ro-RO" sz="1400" b="1"/>
              <a:t>1. </a:t>
            </a:r>
            <a:r>
              <a:rPr lang="ru-RU" sz="1800" b="1">
                <a:effectLst/>
                <a:latin typeface="Times New Roman" pitchFamily="18" charset="0"/>
              </a:rPr>
              <a:t>From September 26 to November 11, 2011</a:t>
            </a:r>
            <a:r>
              <a:rPr lang="ro-RO" sz="1800" b="1">
                <a:effectLst/>
                <a:latin typeface="Times New Roman" pitchFamily="18" charset="0"/>
              </a:rPr>
              <a:t>, </a:t>
            </a:r>
            <a:r>
              <a:rPr lang="en-US" sz="1800" b="1">
                <a:effectLst/>
                <a:latin typeface="Times New Roman" pitchFamily="18" charset="0"/>
              </a:rPr>
              <a:t>the Labour Inspection will run the National Inspection Campaign in Agriculture entitled</a:t>
            </a:r>
            <a:r>
              <a:rPr lang="ro-RO" sz="1800" b="1">
                <a:effectLst/>
                <a:latin typeface="Times New Roman" pitchFamily="18" charset="0"/>
              </a:rPr>
              <a:t> „ </a:t>
            </a:r>
            <a:r>
              <a:rPr lang="en-US" sz="1800" b="1">
                <a:effectLst/>
                <a:latin typeface="Times New Roman" pitchFamily="18" charset="0"/>
              </a:rPr>
              <a:t>Prevention and fighting against undeclared work, risks referred to the use of mechanized machines and pesticides in agriculture</a:t>
            </a:r>
            <a:r>
              <a:rPr lang="ro-RO" sz="1400"/>
              <a:t>”.</a:t>
            </a:r>
            <a:endParaRPr lang="ru-RU"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body" idx="1"/>
          </p:nvPr>
        </p:nvSpPr>
        <p:spPr>
          <a:xfrm>
            <a:off x="0" y="333375"/>
            <a:ext cx="9144000" cy="6335713"/>
          </a:xfrm>
          <a:noFill/>
          <a:ln/>
        </p:spPr>
        <p:txBody>
          <a:bodyPr/>
          <a:lstStyle/>
          <a:p>
            <a:pPr>
              <a:lnSpc>
                <a:spcPct val="90000"/>
              </a:lnSpc>
              <a:buFont typeface="Wingdings" pitchFamily="2" charset="2"/>
              <a:buNone/>
            </a:pPr>
            <a:r>
              <a:rPr lang="ro-RO" sz="2400" b="1"/>
              <a:t>2. </a:t>
            </a:r>
            <a:r>
              <a:rPr lang="ru-RU" sz="2400">
                <a:effectLst/>
                <a:latin typeface="Times New Roman" pitchFamily="18" charset="0"/>
              </a:rPr>
              <a:t>is approved</a:t>
            </a:r>
            <a:r>
              <a:rPr lang="ro-RO" sz="2400">
                <a:effectLst/>
                <a:latin typeface="Times New Roman" pitchFamily="18" charset="0"/>
              </a:rPr>
              <a:t>:</a:t>
            </a:r>
          </a:p>
          <a:p>
            <a:pPr>
              <a:lnSpc>
                <a:spcPct val="90000"/>
              </a:lnSpc>
              <a:buFont typeface="Wingdings" pitchFamily="2" charset="2"/>
              <a:buNone/>
            </a:pPr>
            <a:r>
              <a:rPr lang="ro-RO" sz="2400">
                <a:effectLst/>
                <a:latin typeface="Times New Roman" pitchFamily="18" charset="0"/>
              </a:rPr>
              <a:t>1) </a:t>
            </a:r>
            <a:r>
              <a:rPr lang="ru-RU" sz="2400">
                <a:effectLst/>
                <a:latin typeface="Times New Roman" pitchFamily="18" charset="0"/>
              </a:rPr>
              <a:t>information</a:t>
            </a:r>
            <a:r>
              <a:rPr lang="en-US" sz="2400">
                <a:effectLst/>
                <a:latin typeface="Times New Roman" pitchFamily="18" charset="0"/>
              </a:rPr>
              <a:t>al</a:t>
            </a:r>
            <a:r>
              <a:rPr lang="ru-RU" sz="2400">
                <a:effectLst/>
                <a:latin typeface="Times New Roman" pitchFamily="18" charset="0"/>
              </a:rPr>
              <a:t> and awareness materials </a:t>
            </a:r>
            <a:r>
              <a:rPr lang="ro-RO" sz="2400">
                <a:effectLst/>
                <a:latin typeface="Times New Roman" pitchFamily="18" charset="0"/>
              </a:rPr>
              <a:t>:</a:t>
            </a:r>
          </a:p>
          <a:p>
            <a:pPr>
              <a:lnSpc>
                <a:spcPct val="90000"/>
              </a:lnSpc>
              <a:buFont typeface="Wingdings" pitchFamily="2" charset="2"/>
              <a:buNone/>
            </a:pPr>
            <a:r>
              <a:rPr lang="ru-RU" sz="2400">
                <a:effectLst/>
                <a:latin typeface="Times New Roman" pitchFamily="18" charset="0"/>
              </a:rPr>
              <a:t>Brochure "Decent Work </a:t>
            </a:r>
            <a:r>
              <a:rPr lang="ro-RO" sz="2400">
                <a:effectLst/>
                <a:latin typeface="Times New Roman" pitchFamily="18" charset="0"/>
              </a:rPr>
              <a:t>”;</a:t>
            </a:r>
          </a:p>
          <a:p>
            <a:pPr>
              <a:lnSpc>
                <a:spcPct val="90000"/>
              </a:lnSpc>
              <a:buFont typeface="Wingdings" pitchFamily="2" charset="2"/>
              <a:buNone/>
            </a:pPr>
            <a:r>
              <a:rPr lang="ru-RU" sz="2400">
                <a:effectLst/>
                <a:latin typeface="Times New Roman" pitchFamily="18" charset="0"/>
              </a:rPr>
              <a:t>Poster "declared work"; </a:t>
            </a: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Banner "declared work </a:t>
            </a:r>
            <a:r>
              <a:rPr lang="ro-RO" sz="2400">
                <a:effectLst/>
                <a:latin typeface="Times New Roman" pitchFamily="18" charset="0"/>
              </a:rPr>
              <a:t>”;</a:t>
            </a:r>
            <a:endParaRPr lang="en-US" sz="2400">
              <a:effectLst/>
              <a:latin typeface="Times New Roman" pitchFamily="18" charset="0"/>
            </a:endParaRPr>
          </a:p>
          <a:p>
            <a:pPr>
              <a:lnSpc>
                <a:spcPct val="90000"/>
              </a:lnSpc>
              <a:buFont typeface="Wingdings" pitchFamily="2" charset="2"/>
              <a:buNone/>
            </a:pP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The booklet "Prevention of risks related to pesticide use in agriculture</a:t>
            </a:r>
            <a:r>
              <a:rPr lang="en-US" sz="2400">
                <a:effectLst/>
                <a:latin typeface="Times New Roman" pitchFamily="18" charset="0"/>
              </a:rPr>
              <a:t>”</a:t>
            </a:r>
            <a:r>
              <a:rPr lang="ru-RU" sz="2400">
                <a:effectLst/>
                <a:latin typeface="Times New Roman" pitchFamily="18" charset="0"/>
              </a:rPr>
              <a:t> </a:t>
            </a: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Poster "Prevention of risks related to pesticide use in agriculture</a:t>
            </a:r>
            <a:r>
              <a:rPr lang="en-US" sz="2400">
                <a:effectLst/>
                <a:latin typeface="Times New Roman" pitchFamily="18" charset="0"/>
              </a:rPr>
              <a:t>”</a:t>
            </a:r>
            <a:r>
              <a:rPr lang="ru-RU" sz="2400">
                <a:effectLst/>
                <a:latin typeface="Times New Roman" pitchFamily="18" charset="0"/>
              </a:rPr>
              <a:t> </a:t>
            </a: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Banner "Prevention of risks related to pesticide use in agriculture</a:t>
            </a:r>
            <a:r>
              <a:rPr lang="en-US" sz="2400">
                <a:effectLst/>
                <a:latin typeface="Times New Roman" pitchFamily="18" charset="0"/>
              </a:rPr>
              <a:t>”</a:t>
            </a:r>
            <a:r>
              <a:rPr lang="ru-RU" sz="2400">
                <a:effectLst/>
                <a:latin typeface="Times New Roman" pitchFamily="18" charset="0"/>
              </a:rPr>
              <a:t> </a:t>
            </a:r>
            <a:endParaRPr lang="en-US" sz="2400">
              <a:effectLst/>
              <a:latin typeface="Times New Roman" pitchFamily="18" charset="0"/>
            </a:endParaRPr>
          </a:p>
          <a:p>
            <a:pPr>
              <a:lnSpc>
                <a:spcPct val="90000"/>
              </a:lnSpc>
              <a:buFont typeface="Wingdings" pitchFamily="2" charset="2"/>
              <a:buNone/>
            </a:pPr>
            <a:r>
              <a:rPr lang="ro-RO" sz="2400">
                <a:effectLst/>
                <a:latin typeface="Times New Roman" pitchFamily="18" charset="0"/>
              </a:rPr>
              <a:t> </a:t>
            </a:r>
            <a:r>
              <a:rPr lang="ru-RU" sz="2400">
                <a:effectLst/>
                <a:latin typeface="Times New Roman" pitchFamily="18" charset="0"/>
              </a:rPr>
              <a:t>L</a:t>
            </a:r>
            <a:r>
              <a:rPr lang="en-US" sz="2400">
                <a:effectLst/>
                <a:latin typeface="Times New Roman" pitchFamily="18" charset="0"/>
              </a:rPr>
              <a:t>ea</a:t>
            </a:r>
            <a:r>
              <a:rPr lang="ru-RU" sz="2400">
                <a:effectLst/>
                <a:latin typeface="Times New Roman" pitchFamily="18" charset="0"/>
              </a:rPr>
              <a:t>flet "Prevention of risks related to the use of agricultural machinery</a:t>
            </a:r>
            <a:r>
              <a:rPr lang="en-US" sz="2400">
                <a:effectLst/>
                <a:latin typeface="Times New Roman" pitchFamily="18" charset="0"/>
              </a:rPr>
              <a:t>”</a:t>
            </a:r>
            <a:r>
              <a:rPr lang="ru-RU" sz="2400">
                <a:effectLst/>
                <a:latin typeface="Times New Roman" pitchFamily="18" charset="0"/>
              </a:rPr>
              <a:t> </a:t>
            </a: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Calendar "Prevention of risks related to the use of agricultural machinery</a:t>
            </a:r>
            <a:r>
              <a:rPr lang="en-US" sz="2400">
                <a:effectLst/>
                <a:latin typeface="Times New Roman" pitchFamily="18" charset="0"/>
              </a:rPr>
              <a:t>”</a:t>
            </a:r>
            <a:endParaRPr lang="ro-RO" sz="2400">
              <a:effectLst/>
              <a:latin typeface="Times New Roman" pitchFamily="18" charset="0"/>
            </a:endParaRPr>
          </a:p>
          <a:p>
            <a:pPr>
              <a:lnSpc>
                <a:spcPct val="90000"/>
              </a:lnSpc>
              <a:buFont typeface="Wingdings" pitchFamily="2" charset="2"/>
              <a:buNone/>
            </a:pPr>
            <a:r>
              <a:rPr lang="ru-RU" sz="2400">
                <a:effectLst/>
                <a:latin typeface="Times New Roman" pitchFamily="18" charset="0"/>
              </a:rPr>
              <a:t>Banner "Prevention of risks related to the use of agricultural machinery </a:t>
            </a:r>
            <a:r>
              <a:rPr lang="ro-RO" sz="2400">
                <a:effectLst/>
                <a:latin typeface="Times New Roman" pitchFamily="18" charset="0"/>
              </a:rPr>
              <a:t>”</a:t>
            </a:r>
          </a:p>
          <a:p>
            <a:pPr>
              <a:lnSpc>
                <a:spcPct val="90000"/>
              </a:lnSpc>
              <a:buFont typeface="Wingdings" pitchFamily="2" charset="2"/>
              <a:buNone/>
            </a:pPr>
            <a:r>
              <a:rPr lang="ro-RO" sz="2400">
                <a:effectLst/>
                <a:latin typeface="Times New Roman" pitchFamily="18" charset="0"/>
              </a:rPr>
              <a:t>2) </a:t>
            </a:r>
            <a:r>
              <a:rPr lang="ru-RU" sz="2400">
                <a:effectLst/>
                <a:latin typeface="Times New Roman" pitchFamily="18" charset="0"/>
              </a:rPr>
              <a:t>List of questions to identify hazards and risks of using mechanized </a:t>
            </a:r>
            <a:r>
              <a:rPr lang="en-US" sz="2400">
                <a:effectLst/>
                <a:latin typeface="Times New Roman" pitchFamily="18" charset="0"/>
              </a:rPr>
              <a:t>machines</a:t>
            </a:r>
            <a:r>
              <a:rPr lang="ru-RU" sz="2400">
                <a:effectLst/>
                <a:latin typeface="Times New Roman" pitchFamily="18" charset="0"/>
              </a:rPr>
              <a:t> and pesticides in agriculture </a:t>
            </a:r>
            <a:endParaRPr lang="ro-RO" sz="2400">
              <a:effectLst/>
              <a:latin typeface="Times New Roman" pitchFamily="18" charset="0"/>
            </a:endParaRPr>
          </a:p>
          <a:p>
            <a:pPr>
              <a:lnSpc>
                <a:spcPct val="90000"/>
              </a:lnSpc>
              <a:buFont typeface="Wingdings" pitchFamily="2" charset="2"/>
              <a:buNone/>
            </a:pPr>
            <a:r>
              <a:rPr lang="ro-RO" sz="2400">
                <a:effectLst/>
                <a:latin typeface="Times New Roman" pitchFamily="18" charset="0"/>
              </a:rPr>
              <a:t>3) </a:t>
            </a:r>
            <a:r>
              <a:rPr lang="ru-RU" sz="2400">
                <a:effectLst/>
                <a:latin typeface="Times New Roman" pitchFamily="18" charset="0"/>
              </a:rPr>
              <a:t>Indicators for assessing campaign results</a:t>
            </a:r>
            <a:r>
              <a:rPr lang="en-US" sz="2400">
                <a:effectLst/>
                <a:latin typeface="Times New Roman" pitchFamily="18" charset="0"/>
              </a:rPr>
              <a:t>.</a:t>
            </a:r>
            <a:r>
              <a:rPr lang="ru-RU" sz="2400">
                <a:effectLst/>
                <a:latin typeface="Times New Roman" pitchFamily="18"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Grp="1" noChangeArrowheads="1"/>
          </p:cNvSpPr>
          <p:nvPr>
            <p:ph type="body" idx="1"/>
          </p:nvPr>
        </p:nvSpPr>
        <p:spPr>
          <a:xfrm>
            <a:off x="179388" y="404813"/>
            <a:ext cx="8785225" cy="6264275"/>
          </a:xfrm>
          <a:noFill/>
          <a:ln/>
        </p:spPr>
        <p:txBody>
          <a:bodyPr/>
          <a:lstStyle/>
          <a:p>
            <a:pPr>
              <a:lnSpc>
                <a:spcPct val="80000"/>
              </a:lnSpc>
              <a:buFont typeface="Wingdings" pitchFamily="2" charset="2"/>
              <a:buNone/>
            </a:pPr>
            <a:r>
              <a:rPr lang="ro-RO" sz="2000" b="1"/>
              <a:t>3. </a:t>
            </a:r>
            <a:r>
              <a:rPr lang="en-US" sz="2000" b="1">
                <a:latin typeface="Times New Roman" pitchFamily="18" charset="0"/>
              </a:rPr>
              <a:t>Territorial l</a:t>
            </a:r>
            <a:r>
              <a:rPr lang="ru-RU" sz="2000" b="1">
                <a:latin typeface="Times New Roman" pitchFamily="18" charset="0"/>
              </a:rPr>
              <a:t>abo</a:t>
            </a:r>
            <a:r>
              <a:rPr lang="en-US" sz="2000" b="1">
                <a:latin typeface="Times New Roman" pitchFamily="18" charset="0"/>
              </a:rPr>
              <a:t>u</a:t>
            </a:r>
            <a:r>
              <a:rPr lang="ru-RU" sz="2000" b="1">
                <a:latin typeface="Times New Roman" pitchFamily="18" charset="0"/>
              </a:rPr>
              <a:t>r inspectorates in the campaign will</a:t>
            </a:r>
            <a:r>
              <a:rPr lang="ru-RU"/>
              <a:t> </a:t>
            </a:r>
            <a:r>
              <a:rPr lang="ro-RO" sz="2000" b="1"/>
              <a:t> :</a:t>
            </a:r>
          </a:p>
          <a:p>
            <a:pPr>
              <a:lnSpc>
                <a:spcPct val="80000"/>
              </a:lnSpc>
              <a:buFont typeface="Wingdings" pitchFamily="2" charset="2"/>
              <a:buNone/>
            </a:pPr>
            <a:r>
              <a:rPr lang="ro-RO" sz="2000" b="1"/>
              <a:t>1) </a:t>
            </a:r>
            <a:r>
              <a:rPr lang="en-US" sz="2000" b="1">
                <a:latin typeface="Times New Roman" pitchFamily="18" charset="0"/>
              </a:rPr>
              <a:t>perform </a:t>
            </a:r>
            <a:r>
              <a:rPr lang="ru-RU" sz="2000" b="1">
                <a:latin typeface="Times New Roman" pitchFamily="18" charset="0"/>
              </a:rPr>
              <a:t>action information and awareness about the damage caused by </a:t>
            </a:r>
            <a:r>
              <a:rPr lang="en-US" sz="2000" b="1">
                <a:latin typeface="Times New Roman" pitchFamily="18" charset="0"/>
              </a:rPr>
              <a:t>the </a:t>
            </a:r>
            <a:r>
              <a:rPr lang="ru-RU" sz="2000" b="1">
                <a:latin typeface="Times New Roman" pitchFamily="18" charset="0"/>
              </a:rPr>
              <a:t>undeclared work</a:t>
            </a:r>
            <a:r>
              <a:rPr lang="en-US" sz="2000" b="1">
                <a:latin typeface="Times New Roman" pitchFamily="18" charset="0"/>
              </a:rPr>
              <a:t> </a:t>
            </a:r>
            <a:r>
              <a:rPr lang="ru-RU" sz="2000" b="1">
                <a:latin typeface="Times New Roman" pitchFamily="18" charset="0"/>
              </a:rPr>
              <a:t>and the risks related to use of mechanized </a:t>
            </a:r>
            <a:r>
              <a:rPr lang="en-US" sz="2000" b="1">
                <a:latin typeface="Times New Roman" pitchFamily="18" charset="0"/>
              </a:rPr>
              <a:t>machines</a:t>
            </a:r>
            <a:r>
              <a:rPr lang="ru-RU" sz="2000" b="1">
                <a:latin typeface="Times New Roman" pitchFamily="18" charset="0"/>
              </a:rPr>
              <a:t> and pesticides in agriculture</a:t>
            </a:r>
            <a:r>
              <a:rPr lang="ro-RO" sz="2000" b="1">
                <a:latin typeface="Times New Roman" pitchFamily="18" charset="0"/>
              </a:rPr>
              <a:t>, </a:t>
            </a:r>
            <a:r>
              <a:rPr lang="ru-RU" sz="2000" b="1">
                <a:latin typeface="Times New Roman" pitchFamily="18" charset="0"/>
              </a:rPr>
              <a:t>spreading information and awareness materials</a:t>
            </a:r>
            <a:r>
              <a:rPr lang="en-US" sz="2000" b="1">
                <a:latin typeface="Times New Roman" pitchFamily="18" charset="0"/>
              </a:rPr>
              <a:t> </a:t>
            </a:r>
            <a:r>
              <a:rPr lang="ru-RU" sz="2000" b="1">
                <a:latin typeface="Times New Roman" pitchFamily="18" charset="0"/>
              </a:rPr>
              <a:t>and disseminated through the mass</a:t>
            </a:r>
            <a:r>
              <a:rPr lang="en-US" sz="2000" b="1">
                <a:latin typeface="Times New Roman" pitchFamily="18" charset="0"/>
              </a:rPr>
              <a:t>-</a:t>
            </a:r>
            <a:r>
              <a:rPr lang="ru-RU" sz="2000" b="1">
                <a:latin typeface="Times New Roman" pitchFamily="18" charset="0"/>
              </a:rPr>
              <a:t>media information campaign </a:t>
            </a:r>
            <a:r>
              <a:rPr lang="en-US" sz="2000" b="1">
                <a:latin typeface="Times New Roman" pitchFamily="18" charset="0"/>
              </a:rPr>
              <a:t>on</a:t>
            </a:r>
            <a:r>
              <a:rPr lang="ru-RU" sz="2000" b="1">
                <a:latin typeface="Times New Roman" pitchFamily="18" charset="0"/>
              </a:rPr>
              <a:t>going</a:t>
            </a:r>
            <a:r>
              <a:rPr lang="ru-RU" sz="2000"/>
              <a:t> </a:t>
            </a:r>
            <a:r>
              <a:rPr lang="ro-RO" sz="2000" b="1">
                <a:latin typeface="Times New Roman" pitchFamily="18" charset="0"/>
              </a:rPr>
              <a:t>.  </a:t>
            </a:r>
          </a:p>
          <a:p>
            <a:pPr>
              <a:lnSpc>
                <a:spcPct val="80000"/>
              </a:lnSpc>
              <a:buFont typeface="Wingdings" pitchFamily="2" charset="2"/>
              <a:buNone/>
            </a:pPr>
            <a:r>
              <a:rPr lang="ro-RO" sz="2000" b="1">
                <a:latin typeface="Times New Roman" pitchFamily="18" charset="0"/>
              </a:rPr>
              <a:t>2) </a:t>
            </a:r>
            <a:r>
              <a:rPr lang="ru-RU" sz="2000" b="1">
                <a:latin typeface="Times New Roman" pitchFamily="18" charset="0"/>
              </a:rPr>
              <a:t>provide advice to employers and employees regarding labor law </a:t>
            </a:r>
            <a:r>
              <a:rPr lang="en-US" sz="2000" b="1">
                <a:latin typeface="Times New Roman" pitchFamily="18" charset="0"/>
              </a:rPr>
              <a:t> and occupational</a:t>
            </a:r>
            <a:r>
              <a:rPr lang="ru-RU" sz="2000" b="1">
                <a:latin typeface="Times New Roman" pitchFamily="18" charset="0"/>
              </a:rPr>
              <a:t> security and health</a:t>
            </a:r>
            <a:r>
              <a:rPr lang="en-US" sz="2000" b="1">
                <a:latin typeface="Times New Roman" pitchFamily="18" charset="0"/>
              </a:rPr>
              <a:t> enforcement</a:t>
            </a:r>
            <a:r>
              <a:rPr lang="ru-RU" sz="2000"/>
              <a:t> </a:t>
            </a:r>
            <a:r>
              <a:rPr lang="ro-RO" sz="2000" b="1">
                <a:latin typeface="Times New Roman" pitchFamily="18" charset="0"/>
              </a:rPr>
              <a:t>; </a:t>
            </a:r>
          </a:p>
          <a:p>
            <a:pPr>
              <a:lnSpc>
                <a:spcPct val="80000"/>
              </a:lnSpc>
              <a:buFont typeface="Wingdings" pitchFamily="2" charset="2"/>
              <a:buNone/>
            </a:pPr>
            <a:r>
              <a:rPr lang="ro-RO" sz="2000" b="1">
                <a:latin typeface="Times New Roman" pitchFamily="18" charset="0"/>
              </a:rPr>
              <a:t>3) </a:t>
            </a:r>
            <a:r>
              <a:rPr lang="ru-RU" sz="2000" b="1">
                <a:latin typeface="Times New Roman" pitchFamily="18" charset="0"/>
              </a:rPr>
              <a:t>organize and carry out monitoring visits in agricultural economic units</a:t>
            </a:r>
            <a:r>
              <a:rPr lang="ru-RU" sz="2000"/>
              <a:t> </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4. </a:t>
            </a:r>
            <a:r>
              <a:rPr lang="ru-RU" sz="2000" b="1">
                <a:latin typeface="Times New Roman" pitchFamily="18" charset="0"/>
              </a:rPr>
              <a:t>Labour inspectors </a:t>
            </a:r>
            <a:r>
              <a:rPr lang="en-US" sz="2000" b="1">
                <a:latin typeface="Times New Roman" pitchFamily="18" charset="0"/>
              </a:rPr>
              <a:t>during the inspection visits </a:t>
            </a:r>
            <a:r>
              <a:rPr lang="ru-RU" sz="2000" b="1">
                <a:latin typeface="Times New Roman" pitchFamily="18" charset="0"/>
              </a:rPr>
              <a:t>will</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a) </a:t>
            </a:r>
            <a:r>
              <a:rPr lang="ru-RU" sz="2000" b="1">
                <a:latin typeface="Times New Roman" pitchFamily="18" charset="0"/>
              </a:rPr>
              <a:t>check</a:t>
            </a:r>
            <a:r>
              <a:rPr lang="en-US" sz="2000" b="1">
                <a:latin typeface="Times New Roman" pitchFamily="18" charset="0"/>
              </a:rPr>
              <a:t>:</a:t>
            </a:r>
            <a:r>
              <a:rPr lang="ru-RU" sz="2000">
                <a:latin typeface="Times New Roman" pitchFamily="18" charset="0"/>
              </a:rPr>
              <a:t> </a:t>
            </a:r>
            <a:endParaRPr lang="ro-RO" sz="2000" b="1">
              <a:latin typeface="Times New Roman" pitchFamily="18" charset="0"/>
            </a:endParaRPr>
          </a:p>
          <a:p>
            <a:pPr>
              <a:lnSpc>
                <a:spcPct val="80000"/>
              </a:lnSpc>
              <a:buFont typeface="Wingdings" pitchFamily="2" charset="2"/>
              <a:buNone/>
            </a:pPr>
            <a:r>
              <a:rPr lang="ro-RO" sz="2000" b="1">
                <a:latin typeface="Times New Roman" pitchFamily="18" charset="0"/>
              </a:rPr>
              <a:t>    -</a:t>
            </a:r>
            <a:r>
              <a:rPr lang="ru-RU" sz="2000" b="1">
                <a:latin typeface="Times New Roman" pitchFamily="18" charset="0"/>
              </a:rPr>
              <a:t>how legal provisions are observed to employment</a:t>
            </a:r>
            <a:r>
              <a:rPr lang="ru-RU" sz="2000"/>
              <a:t> </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    -</a:t>
            </a:r>
            <a:r>
              <a:rPr lang="ru-RU" sz="2000" b="1">
                <a:latin typeface="Times New Roman" pitchFamily="18" charset="0"/>
              </a:rPr>
              <a:t>how hazards are identified and assessed risks of use of mechanized </a:t>
            </a:r>
            <a:r>
              <a:rPr lang="en-US" sz="2000" b="1">
                <a:latin typeface="Times New Roman" pitchFamily="18" charset="0"/>
              </a:rPr>
              <a:t>machines</a:t>
            </a:r>
            <a:r>
              <a:rPr lang="ru-RU" sz="2000" b="1">
                <a:latin typeface="Times New Roman" pitchFamily="18" charset="0"/>
              </a:rPr>
              <a:t> and pesticides</a:t>
            </a:r>
            <a:r>
              <a:rPr lang="ru-RU" sz="2000"/>
              <a:t> </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b)</a:t>
            </a:r>
            <a:r>
              <a:rPr lang="en-US" sz="2000" b="1">
                <a:latin typeface="Times New Roman" pitchFamily="18" charset="0"/>
              </a:rPr>
              <a:t> </a:t>
            </a:r>
            <a:r>
              <a:rPr lang="ru-RU" sz="2000" b="1">
                <a:latin typeface="Times New Roman" pitchFamily="18" charset="0"/>
              </a:rPr>
              <a:t>takes measures to comply with the law</a:t>
            </a:r>
            <a:r>
              <a:rPr lang="ru-RU" sz="2000"/>
              <a:t> </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c)</a:t>
            </a:r>
            <a:r>
              <a:rPr lang="en-US" sz="2000" b="1">
                <a:latin typeface="Times New Roman" pitchFamily="18" charset="0"/>
              </a:rPr>
              <a:t> </a:t>
            </a:r>
            <a:r>
              <a:rPr lang="ru-RU" sz="2000" b="1">
                <a:latin typeface="Times New Roman" pitchFamily="18" charset="0"/>
              </a:rPr>
              <a:t>recommend measures to prevent risks related to use of mechanized </a:t>
            </a:r>
            <a:r>
              <a:rPr lang="en-US" sz="2000" b="1">
                <a:latin typeface="Times New Roman" pitchFamily="18" charset="0"/>
              </a:rPr>
              <a:t>machines</a:t>
            </a:r>
            <a:r>
              <a:rPr lang="ru-RU" sz="2000" b="1">
                <a:latin typeface="Times New Roman" pitchFamily="18" charset="0"/>
              </a:rPr>
              <a:t> and pesticides in agriculture</a:t>
            </a:r>
            <a:r>
              <a:rPr lang="ru-RU" sz="2000"/>
              <a:t> </a:t>
            </a:r>
            <a:r>
              <a:rPr lang="ro-RO" sz="2000" b="1">
                <a:latin typeface="Times New Roman" pitchFamily="18" charset="0"/>
              </a:rPr>
              <a:t>;</a:t>
            </a:r>
          </a:p>
          <a:p>
            <a:pPr>
              <a:lnSpc>
                <a:spcPct val="80000"/>
              </a:lnSpc>
              <a:buFont typeface="Wingdings" pitchFamily="2" charset="2"/>
              <a:buNone/>
            </a:pPr>
            <a:r>
              <a:rPr lang="ro-RO" sz="2000" b="1">
                <a:latin typeface="Times New Roman" pitchFamily="18" charset="0"/>
              </a:rPr>
              <a:t>d)</a:t>
            </a:r>
            <a:r>
              <a:rPr lang="en-US" sz="2000" b="1">
                <a:latin typeface="Times New Roman" pitchFamily="18" charset="0"/>
              </a:rPr>
              <a:t> found </a:t>
            </a:r>
            <a:r>
              <a:rPr lang="ru-RU" sz="2000" b="1">
                <a:latin typeface="Times New Roman" pitchFamily="18" charset="0"/>
              </a:rPr>
              <a:t>administrative contraventions </a:t>
            </a:r>
            <a:r>
              <a:rPr lang="en-US" sz="2000" b="1">
                <a:latin typeface="Times New Roman" pitchFamily="18" charset="0"/>
              </a:rPr>
              <a:t>in the sphere</a:t>
            </a:r>
            <a:r>
              <a:rPr lang="ru-RU" sz="2000" b="1">
                <a:latin typeface="Times New Roman" pitchFamily="18" charset="0"/>
              </a:rPr>
              <a:t> </a:t>
            </a:r>
            <a:r>
              <a:rPr lang="en-US" sz="2000" b="1">
                <a:latin typeface="Times New Roman" pitchFamily="18" charset="0"/>
              </a:rPr>
              <a:t>of </a:t>
            </a:r>
            <a:r>
              <a:rPr lang="ru-RU" sz="2000" b="1">
                <a:latin typeface="Times New Roman" pitchFamily="18" charset="0"/>
              </a:rPr>
              <a:t>labo</a:t>
            </a:r>
            <a:r>
              <a:rPr lang="en-US" sz="2000" b="1">
                <a:latin typeface="Times New Roman" pitchFamily="18" charset="0"/>
              </a:rPr>
              <a:t>u</a:t>
            </a:r>
            <a:r>
              <a:rPr lang="ru-RU" sz="2000" b="1">
                <a:latin typeface="Times New Roman" pitchFamily="18" charset="0"/>
              </a:rPr>
              <a:t>r</a:t>
            </a:r>
            <a:r>
              <a:rPr lang="en-US" sz="2000" b="1">
                <a:latin typeface="Times New Roman" pitchFamily="18" charset="0"/>
              </a:rPr>
              <a:t> and occupational</a:t>
            </a:r>
            <a:r>
              <a:rPr lang="ru-RU" sz="2000" b="1">
                <a:latin typeface="Times New Roman" pitchFamily="18" charset="0"/>
              </a:rPr>
              <a:t> safety and health</a:t>
            </a:r>
            <a:r>
              <a:rPr lang="ru-RU" sz="200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body" idx="1"/>
          </p:nvPr>
        </p:nvSpPr>
        <p:spPr>
          <a:xfrm>
            <a:off x="250825" y="333375"/>
            <a:ext cx="8642350" cy="6264275"/>
          </a:xfrm>
          <a:noFill/>
          <a:ln/>
        </p:spPr>
        <p:txBody>
          <a:bodyPr/>
          <a:lstStyle/>
          <a:p>
            <a:pPr>
              <a:lnSpc>
                <a:spcPct val="80000"/>
              </a:lnSpc>
              <a:buFont typeface="Wingdings" pitchFamily="2" charset="2"/>
              <a:buNone/>
            </a:pPr>
            <a:endParaRPr lang="ro-RO" sz="2000" b="1"/>
          </a:p>
          <a:p>
            <a:pPr>
              <a:lnSpc>
                <a:spcPct val="80000"/>
              </a:lnSpc>
              <a:buFont typeface="Wingdings" pitchFamily="2" charset="2"/>
              <a:buNone/>
            </a:pPr>
            <a:endParaRPr lang="ro-RO" sz="2000" b="1"/>
          </a:p>
          <a:p>
            <a:pPr>
              <a:lnSpc>
                <a:spcPct val="80000"/>
              </a:lnSpc>
              <a:buFont typeface="Wingdings" pitchFamily="2" charset="2"/>
              <a:buNone/>
            </a:pPr>
            <a:r>
              <a:rPr lang="ro-RO" sz="2000" b="1"/>
              <a:t>5.</a:t>
            </a:r>
            <a:r>
              <a:rPr lang="ro-RO" sz="2000"/>
              <a:t> </a:t>
            </a:r>
            <a:r>
              <a:rPr lang="en-US" sz="2000" b="1">
                <a:effectLst/>
                <a:latin typeface="Times New Roman" pitchFamily="18" charset="0"/>
              </a:rPr>
              <a:t>Chief-</a:t>
            </a:r>
            <a:r>
              <a:rPr lang="ru-RU" sz="2000" b="1">
                <a:effectLst/>
                <a:latin typeface="Times New Roman" pitchFamily="18" charset="0"/>
              </a:rPr>
              <a:t>inspectors </a:t>
            </a:r>
            <a:r>
              <a:rPr lang="en-US" sz="2000" b="1">
                <a:effectLst/>
                <a:latin typeface="Times New Roman" pitchFamily="18" charset="0"/>
              </a:rPr>
              <a:t>of the Territorial labour inspectorates </a:t>
            </a:r>
            <a:r>
              <a:rPr lang="ru-RU" sz="2000" b="1">
                <a:effectLst/>
                <a:latin typeface="Times New Roman" pitchFamily="18" charset="0"/>
              </a:rPr>
              <a:t>will prepare and present</a:t>
            </a:r>
            <a:r>
              <a:rPr lang="en-US" sz="2000" b="1">
                <a:effectLst/>
                <a:latin typeface="Times New Roman" pitchFamily="18" charset="0"/>
              </a:rPr>
              <a:t>,</a:t>
            </a:r>
            <a:r>
              <a:rPr lang="ru-RU" sz="2000" b="1">
                <a:effectLst/>
                <a:latin typeface="Times New Roman" pitchFamily="18" charset="0"/>
              </a:rPr>
              <a:t> until </a:t>
            </a:r>
            <a:r>
              <a:rPr lang="en-US" sz="2000" b="1">
                <a:effectLst/>
                <a:latin typeface="Times New Roman" pitchFamily="18" charset="0"/>
              </a:rPr>
              <a:t>18 </a:t>
            </a:r>
            <a:r>
              <a:rPr lang="ru-RU" sz="2000" b="1">
                <a:effectLst/>
                <a:latin typeface="Times New Roman" pitchFamily="18" charset="0"/>
              </a:rPr>
              <a:t>November 2011</a:t>
            </a:r>
            <a:r>
              <a:rPr lang="en-US" sz="2000" b="1">
                <a:effectLst/>
                <a:latin typeface="Times New Roman" pitchFamily="18" charset="0"/>
              </a:rPr>
              <a:t>,</a:t>
            </a:r>
            <a:r>
              <a:rPr lang="ru-RU" sz="2000" b="1">
                <a:effectLst/>
                <a:latin typeface="Times New Roman" pitchFamily="18" charset="0"/>
              </a:rPr>
              <a:t> in Department monitoring enforcement of labo</a:t>
            </a:r>
            <a:r>
              <a:rPr lang="en-US" sz="2000" b="1">
                <a:effectLst/>
                <a:latin typeface="Times New Roman" pitchFamily="18" charset="0"/>
              </a:rPr>
              <a:t>u</a:t>
            </a:r>
            <a:r>
              <a:rPr lang="ru-RU" sz="2000" b="1">
                <a:effectLst/>
                <a:latin typeface="Times New Roman" pitchFamily="18" charset="0"/>
              </a:rPr>
              <a:t>r and labo</a:t>
            </a:r>
            <a:r>
              <a:rPr lang="en-US" sz="2000" b="1">
                <a:effectLst/>
                <a:latin typeface="Times New Roman" pitchFamily="18" charset="0"/>
              </a:rPr>
              <a:t>u</a:t>
            </a:r>
            <a:r>
              <a:rPr lang="ru-RU" sz="2000" b="1">
                <a:effectLst/>
                <a:latin typeface="Times New Roman" pitchFamily="18" charset="0"/>
              </a:rPr>
              <a:t>r protection rules</a:t>
            </a:r>
            <a:r>
              <a:rPr lang="en-US" sz="2000" b="1">
                <a:effectLst/>
                <a:latin typeface="Times New Roman" pitchFamily="18" charset="0"/>
              </a:rPr>
              <a:t>,</a:t>
            </a:r>
            <a:r>
              <a:rPr lang="ru-RU" sz="2000" b="1">
                <a:effectLst/>
                <a:latin typeface="Times New Roman" pitchFamily="18" charset="0"/>
              </a:rPr>
              <a:t> </a:t>
            </a:r>
            <a:r>
              <a:rPr lang="en-US" sz="2000" b="1">
                <a:effectLst/>
                <a:latin typeface="Times New Roman" pitchFamily="18" charset="0"/>
              </a:rPr>
              <a:t>reports</a:t>
            </a:r>
            <a:r>
              <a:rPr lang="ru-RU" sz="2000" b="1">
                <a:effectLst/>
                <a:latin typeface="Times New Roman" pitchFamily="18" charset="0"/>
              </a:rPr>
              <a:t> on actions and indicators for assessing the results of the campaign</a:t>
            </a:r>
            <a:r>
              <a:rPr lang="en-US" sz="2000" b="1">
                <a:effectLst/>
                <a:latin typeface="Times New Roman" pitchFamily="18" charset="0"/>
              </a:rPr>
              <a:t>, at the in</a:t>
            </a:r>
            <a:r>
              <a:rPr lang="ru-RU" sz="2000" b="1">
                <a:effectLst/>
                <a:latin typeface="Times New Roman" pitchFamily="18" charset="0"/>
              </a:rPr>
              <a:t>spector</a:t>
            </a:r>
            <a:r>
              <a:rPr lang="en-US" sz="2000" b="1">
                <a:effectLst/>
                <a:latin typeface="Times New Roman" pitchFamily="18" charset="0"/>
              </a:rPr>
              <a:t>ate level.</a:t>
            </a:r>
            <a:r>
              <a:rPr lang="ru-RU" sz="2000" b="1">
                <a:effectLst/>
                <a:latin typeface="Times New Roman" pitchFamily="18" charset="0"/>
              </a:rPr>
              <a:t> </a:t>
            </a:r>
            <a:endParaRPr lang="en-US" sz="2000" b="1">
              <a:effectLst/>
              <a:latin typeface="Times New Roman" pitchFamily="18" charset="0"/>
            </a:endParaRPr>
          </a:p>
          <a:p>
            <a:pPr>
              <a:lnSpc>
                <a:spcPct val="80000"/>
              </a:lnSpc>
              <a:buFont typeface="Wingdings" pitchFamily="2" charset="2"/>
              <a:buNone/>
            </a:pPr>
            <a:endParaRPr lang="en-US" sz="2000" b="1">
              <a:effectLst/>
              <a:latin typeface="Times New Roman" pitchFamily="18" charset="0"/>
            </a:endParaRPr>
          </a:p>
          <a:p>
            <a:pPr>
              <a:lnSpc>
                <a:spcPct val="80000"/>
              </a:lnSpc>
              <a:buFont typeface="Wingdings" pitchFamily="2" charset="2"/>
              <a:buNone/>
            </a:pPr>
            <a:r>
              <a:rPr lang="ro-RO" sz="2000" b="1">
                <a:effectLst/>
                <a:latin typeface="Times New Roman" pitchFamily="18" charset="0"/>
              </a:rPr>
              <a:t>6. </a:t>
            </a:r>
            <a:r>
              <a:rPr lang="ru-RU" sz="2000" b="1">
                <a:effectLst/>
                <a:latin typeface="Times New Roman" pitchFamily="18" charset="0"/>
              </a:rPr>
              <a:t>Department monitoring enforcement of labo</a:t>
            </a:r>
            <a:r>
              <a:rPr lang="en-US" sz="2000" b="1">
                <a:effectLst/>
                <a:latin typeface="Times New Roman" pitchFamily="18" charset="0"/>
              </a:rPr>
              <a:t>u</a:t>
            </a:r>
            <a:r>
              <a:rPr lang="ru-RU" sz="2000" b="1">
                <a:effectLst/>
                <a:latin typeface="Times New Roman" pitchFamily="18" charset="0"/>
              </a:rPr>
              <a:t>r and labo</a:t>
            </a:r>
            <a:r>
              <a:rPr lang="en-US" sz="2000" b="1">
                <a:effectLst/>
                <a:latin typeface="Times New Roman" pitchFamily="18" charset="0"/>
              </a:rPr>
              <a:t>u</a:t>
            </a:r>
            <a:r>
              <a:rPr lang="ru-RU" sz="2000" b="1">
                <a:effectLst/>
                <a:latin typeface="Times New Roman" pitchFamily="18" charset="0"/>
              </a:rPr>
              <a:t>r protection rules</a:t>
            </a:r>
            <a:r>
              <a:rPr lang="ro-RO" sz="2000" b="1">
                <a:effectLst/>
                <a:latin typeface="Times New Roman" pitchFamily="18" charset="0"/>
              </a:rPr>
              <a:t> </a:t>
            </a:r>
            <a:r>
              <a:rPr lang="ru-RU" sz="2000" b="1">
                <a:effectLst/>
                <a:latin typeface="Times New Roman" pitchFamily="18" charset="0"/>
              </a:rPr>
              <a:t>will systematize and analyze reports and campaign assessment indicators presented by </a:t>
            </a:r>
            <a:r>
              <a:rPr lang="en-US" sz="2000" b="1">
                <a:effectLst/>
                <a:latin typeface="Times New Roman" pitchFamily="18" charset="0"/>
              </a:rPr>
              <a:t>the chief-inspectors of the Territorial labour  </a:t>
            </a:r>
            <a:r>
              <a:rPr lang="ru-RU" sz="2000" b="1">
                <a:effectLst/>
                <a:latin typeface="Times New Roman" pitchFamily="18" charset="0"/>
              </a:rPr>
              <a:t>inspectorates</a:t>
            </a:r>
            <a:r>
              <a:rPr lang="en-US" sz="2000" b="1">
                <a:effectLst/>
                <a:latin typeface="Times New Roman" pitchFamily="18" charset="0"/>
              </a:rPr>
              <a:t> </a:t>
            </a:r>
            <a:r>
              <a:rPr lang="ru-RU" sz="2000" b="1">
                <a:effectLst/>
                <a:latin typeface="Times New Roman" pitchFamily="18" charset="0"/>
              </a:rPr>
              <a:t>and</a:t>
            </a:r>
            <a:r>
              <a:rPr lang="en-US" sz="2000" b="1">
                <a:effectLst/>
                <a:latin typeface="Times New Roman" pitchFamily="18" charset="0"/>
              </a:rPr>
              <a:t> </a:t>
            </a:r>
            <a:r>
              <a:rPr lang="ru-RU" sz="2000" b="1">
                <a:effectLst/>
                <a:latin typeface="Times New Roman" pitchFamily="18" charset="0"/>
              </a:rPr>
              <a:t>produce report that will reflect the results of the campaign at national level and will contain the necessary conclusions and proposals </a:t>
            </a:r>
            <a:r>
              <a:rPr lang="ro-RO" sz="2000" b="1">
                <a:effectLst/>
                <a:latin typeface="Times New Roman" pitchFamily="18" charset="0"/>
              </a:rPr>
              <a:t>.</a:t>
            </a:r>
          </a:p>
          <a:p>
            <a:pPr>
              <a:lnSpc>
                <a:spcPct val="80000"/>
              </a:lnSpc>
            </a:pPr>
            <a:endParaRPr lang="ro-RO" sz="2000" b="1">
              <a:effectLst/>
              <a:latin typeface="Times New Roman" pitchFamily="18" charset="0"/>
            </a:endParaRPr>
          </a:p>
          <a:p>
            <a:pPr>
              <a:lnSpc>
                <a:spcPct val="80000"/>
              </a:lnSpc>
              <a:buFont typeface="Wingdings" pitchFamily="2" charset="2"/>
              <a:buNone/>
            </a:pPr>
            <a:r>
              <a:rPr lang="ro-RO" sz="2000" b="1">
                <a:effectLst/>
                <a:latin typeface="Times New Roman" pitchFamily="18" charset="0"/>
              </a:rPr>
              <a:t>7. </a:t>
            </a:r>
            <a:r>
              <a:rPr lang="en-US" sz="2000" b="1">
                <a:effectLst/>
                <a:latin typeface="Times New Roman" pitchFamily="18" charset="0"/>
              </a:rPr>
              <a:t>The c</a:t>
            </a:r>
            <a:r>
              <a:rPr lang="ru-RU" sz="2000" b="1">
                <a:effectLst/>
                <a:latin typeface="Times New Roman" pitchFamily="18" charset="0"/>
              </a:rPr>
              <a:t>ontrol </a:t>
            </a:r>
            <a:r>
              <a:rPr lang="en-US" sz="2000" b="1">
                <a:effectLst/>
                <a:latin typeface="Times New Roman" pitchFamily="18" charset="0"/>
              </a:rPr>
              <a:t>of the</a:t>
            </a:r>
            <a:r>
              <a:rPr lang="ru-RU" sz="2000" b="1">
                <a:effectLst/>
                <a:latin typeface="Times New Roman" pitchFamily="18" charset="0"/>
              </a:rPr>
              <a:t> execution of this </a:t>
            </a:r>
            <a:r>
              <a:rPr lang="en-US" sz="2000" b="1">
                <a:effectLst/>
                <a:latin typeface="Times New Roman" pitchFamily="18" charset="0"/>
              </a:rPr>
              <a:t>disposal</a:t>
            </a:r>
            <a:r>
              <a:rPr lang="ru-RU" sz="2000" b="1">
                <a:effectLst/>
                <a:latin typeface="Times New Roman" pitchFamily="18" charset="0"/>
              </a:rPr>
              <a:t> is put to the Deputy </a:t>
            </a:r>
            <a:r>
              <a:rPr lang="en-US" sz="2000" b="1">
                <a:effectLst/>
                <a:latin typeface="Times New Roman" pitchFamily="18" charset="0"/>
              </a:rPr>
              <a:t> State </a:t>
            </a:r>
            <a:r>
              <a:rPr lang="ru-RU" sz="2000" b="1">
                <a:effectLst/>
                <a:latin typeface="Times New Roman" pitchFamily="18" charset="0"/>
              </a:rPr>
              <a:t>General</a:t>
            </a:r>
            <a:r>
              <a:rPr lang="en-US" sz="2000" b="1">
                <a:effectLst/>
                <a:latin typeface="Times New Roman" pitchFamily="18" charset="0"/>
              </a:rPr>
              <a:t> Labour Inspector</a:t>
            </a:r>
            <a:r>
              <a:rPr lang="ru-RU" sz="2000" b="1">
                <a:effectLst/>
                <a:latin typeface="Times New Roman" pitchFamily="18" charset="0"/>
              </a:rPr>
              <a:t>. </a:t>
            </a:r>
            <a:endParaRPr lang="ro-RO" sz="2000" b="1">
              <a:effectLst/>
              <a:latin typeface="Times New Roman" pitchFamily="18" charset="0"/>
            </a:endParaRPr>
          </a:p>
          <a:p>
            <a:pPr>
              <a:lnSpc>
                <a:spcPct val="80000"/>
              </a:lnSpc>
            </a:pPr>
            <a:endParaRPr lang="ro-RO" sz="2000" b="1">
              <a:effectLst/>
              <a:latin typeface="Times New Roman" pitchFamily="18" charset="0"/>
            </a:endParaRPr>
          </a:p>
          <a:p>
            <a:pPr>
              <a:lnSpc>
                <a:spcPct val="80000"/>
              </a:lnSpc>
            </a:pPr>
            <a:endParaRPr lang="ro-RO" sz="2000" b="1">
              <a:effectLst/>
              <a:latin typeface="Times New Roman" pitchFamily="18" charset="0"/>
            </a:endParaRPr>
          </a:p>
          <a:p>
            <a:pPr>
              <a:lnSpc>
                <a:spcPct val="80000"/>
              </a:lnSpc>
              <a:buFont typeface="Wingdings" pitchFamily="2" charset="2"/>
              <a:buNone/>
            </a:pPr>
            <a:r>
              <a:rPr lang="en-US" sz="2000" b="1">
                <a:effectLst/>
                <a:latin typeface="Times New Roman" pitchFamily="18" charset="0"/>
              </a:rPr>
              <a:t>State General Labour </a:t>
            </a:r>
            <a:r>
              <a:rPr lang="ro-RO" sz="2000" b="1">
                <a:effectLst/>
                <a:latin typeface="Times New Roman" pitchFamily="18" charset="0"/>
              </a:rPr>
              <a:t>Inspector </a:t>
            </a:r>
            <a:endParaRPr lang="ru-RU" sz="2000" b="1">
              <a:effectLst/>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50825" y="115888"/>
            <a:ext cx="8496300" cy="887412"/>
          </a:xfrm>
        </p:spPr>
        <p:txBody>
          <a:bodyPr/>
          <a:lstStyle/>
          <a:p>
            <a:r>
              <a:rPr lang="ru-RU" sz="1800" b="1">
                <a:latin typeface="Times New Roman" pitchFamily="18" charset="0"/>
              </a:rPr>
              <a:t>Press Conference with the participation of </a:t>
            </a:r>
            <a:r>
              <a:rPr lang="en-US" sz="1800" b="1">
                <a:latin typeface="Times New Roman" pitchFamily="18" charset="0"/>
              </a:rPr>
              <a:t>heads of the Ministry of Labour,</a:t>
            </a:r>
            <a:r>
              <a:rPr lang="ru-RU" sz="1800" b="1">
                <a:latin typeface="Times New Roman" pitchFamily="18" charset="0"/>
              </a:rPr>
              <a:t> Social Protection </a:t>
            </a:r>
            <a:r>
              <a:rPr lang="en-US" sz="1800" b="1">
                <a:latin typeface="Times New Roman" pitchFamily="18" charset="0"/>
              </a:rPr>
              <a:t>and Family,</a:t>
            </a:r>
            <a:r>
              <a:rPr lang="ru-RU" sz="1800" b="1">
                <a:latin typeface="Times New Roman" pitchFamily="18" charset="0"/>
              </a:rPr>
              <a:t> Labour Inspection, the National Confederation of Employers,</a:t>
            </a:r>
            <a:r>
              <a:rPr lang="en-US" sz="1800" b="1">
                <a:latin typeface="Times New Roman" pitchFamily="18" charset="0"/>
              </a:rPr>
              <a:t> </a:t>
            </a:r>
            <a:r>
              <a:rPr lang="ru-RU" sz="1800" b="1">
                <a:latin typeface="Times New Roman" pitchFamily="18" charset="0"/>
              </a:rPr>
              <a:t>the National Confederation of Trade Unions of Moldova and the ILO</a:t>
            </a:r>
            <a:r>
              <a:rPr lang="ru-RU" sz="1800"/>
              <a:t> </a:t>
            </a:r>
          </a:p>
        </p:txBody>
      </p:sp>
      <p:pic>
        <p:nvPicPr>
          <p:cNvPr id="62468" name="Picture 4"/>
          <p:cNvPicPr>
            <a:picLocks noChangeAspect="1" noChangeArrowheads="1"/>
          </p:cNvPicPr>
          <p:nvPr>
            <p:ph type="body" idx="1"/>
          </p:nvPr>
        </p:nvPicPr>
        <p:blipFill>
          <a:blip r:embed="rId2" cstate="print"/>
          <a:srcRect/>
          <a:stretch>
            <a:fillRect/>
          </a:stretch>
        </p:blipFill>
        <p:spPr>
          <a:xfrm>
            <a:off x="179388" y="1268413"/>
            <a:ext cx="8640762" cy="5400675"/>
          </a:xfrm>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p:cNvPicPr>
            <a:picLocks noChangeAspect="1" noChangeArrowheads="1"/>
          </p:cNvPicPr>
          <p:nvPr/>
        </p:nvPicPr>
        <p:blipFill>
          <a:blip r:embed="rId2" cstate="print"/>
          <a:srcRect/>
          <a:stretch>
            <a:fillRect/>
          </a:stretch>
        </p:blipFill>
        <p:spPr bwMode="auto">
          <a:xfrm>
            <a:off x="179388" y="260350"/>
            <a:ext cx="8785225" cy="5616575"/>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p:cNvPicPr>
            <a:picLocks noChangeAspect="1" noChangeArrowheads="1"/>
          </p:cNvPicPr>
          <p:nvPr/>
        </p:nvPicPr>
        <p:blipFill>
          <a:blip r:embed="rId2" cstate="print"/>
          <a:srcRect/>
          <a:stretch>
            <a:fillRect/>
          </a:stretch>
        </p:blipFill>
        <p:spPr bwMode="auto">
          <a:xfrm>
            <a:off x="250825" y="476250"/>
            <a:ext cx="8569325" cy="5616575"/>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381000"/>
            <a:ext cx="8229600" cy="527050"/>
          </a:xfrm>
        </p:spPr>
        <p:txBody>
          <a:bodyPr/>
          <a:lstStyle/>
          <a:p>
            <a:r>
              <a:rPr lang="en-US" sz="1600"/>
              <a:t>Ongoing of the Training course for participants to the Campaign</a:t>
            </a:r>
            <a:endParaRPr lang="ru-RU" sz="1600"/>
          </a:p>
        </p:txBody>
      </p:sp>
      <p:pic>
        <p:nvPicPr>
          <p:cNvPr id="63492" name="Picture 4" descr="DSC_2400"/>
          <p:cNvPicPr>
            <a:picLocks noChangeAspect="1" noChangeArrowheads="1"/>
          </p:cNvPicPr>
          <p:nvPr/>
        </p:nvPicPr>
        <p:blipFill>
          <a:blip r:embed="rId2" cstate="print"/>
          <a:srcRect/>
          <a:stretch>
            <a:fillRect/>
          </a:stretch>
        </p:blipFill>
        <p:spPr bwMode="auto">
          <a:xfrm>
            <a:off x="539750" y="1341438"/>
            <a:ext cx="8208963" cy="504031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p:cNvPicPr>
            <a:picLocks noChangeAspect="1" noChangeArrowheads="1"/>
          </p:cNvPicPr>
          <p:nvPr/>
        </p:nvPicPr>
        <p:blipFill>
          <a:blip r:embed="rId2" cstate="print"/>
          <a:srcRect/>
          <a:stretch>
            <a:fillRect/>
          </a:stretch>
        </p:blipFill>
        <p:spPr bwMode="auto">
          <a:xfrm>
            <a:off x="250825" y="476250"/>
            <a:ext cx="8497888" cy="576103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DSC_2401"/>
          <p:cNvPicPr>
            <a:picLocks noChangeAspect="1" noChangeArrowheads="1"/>
          </p:cNvPicPr>
          <p:nvPr/>
        </p:nvPicPr>
        <p:blipFill>
          <a:blip r:embed="rId2" cstate="print"/>
          <a:srcRect/>
          <a:stretch>
            <a:fillRect/>
          </a:stretch>
        </p:blipFill>
        <p:spPr bwMode="auto">
          <a:xfrm>
            <a:off x="468313" y="404813"/>
            <a:ext cx="8064500" cy="547211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body" idx="1"/>
          </p:nvPr>
        </p:nvSpPr>
        <p:spPr>
          <a:xfrm>
            <a:off x="323850" y="260350"/>
            <a:ext cx="8229600" cy="727075"/>
          </a:xfrm>
          <a:noFill/>
          <a:ln/>
        </p:spPr>
        <p:txBody>
          <a:bodyPr/>
          <a:lstStyle/>
          <a:p>
            <a:pPr algn="ctr">
              <a:buFont typeface="Wingdings" pitchFamily="2" charset="2"/>
              <a:buNone/>
            </a:pPr>
            <a:r>
              <a:rPr lang="en-US" sz="3600"/>
              <a:t>Tools used in Campaign</a:t>
            </a:r>
            <a:endParaRPr lang="ru-RU" sz="3600"/>
          </a:p>
        </p:txBody>
      </p:sp>
      <p:sp>
        <p:nvSpPr>
          <p:cNvPr id="25607" name="Rectangle 7"/>
          <p:cNvSpPr>
            <a:spLocks noChangeArrowheads="1"/>
          </p:cNvSpPr>
          <p:nvPr/>
        </p:nvSpPr>
        <p:spPr bwMode="auto">
          <a:xfrm>
            <a:off x="395288" y="1557338"/>
            <a:ext cx="8229600" cy="4525962"/>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ro-RO" altLang="ja-JP" sz="3200"/>
              <a:t>Mass-media, </a:t>
            </a:r>
            <a:endParaRPr lang="ro-RO" altLang="zh-CN" sz="3200"/>
          </a:p>
          <a:p>
            <a:pPr marL="342900" indent="-342900">
              <a:spcBef>
                <a:spcPct val="20000"/>
              </a:spcBef>
              <a:buClr>
                <a:schemeClr val="hlink"/>
              </a:buClr>
              <a:buSzPct val="65000"/>
              <a:buFont typeface="Wingdings" pitchFamily="2" charset="2"/>
              <a:buChar char="n"/>
            </a:pPr>
            <a:endParaRPr lang="ro-RO" altLang="zh-CN" sz="3200"/>
          </a:p>
          <a:p>
            <a:pPr marL="342900" indent="-342900">
              <a:spcBef>
                <a:spcPct val="20000"/>
              </a:spcBef>
              <a:buClr>
                <a:schemeClr val="hlink"/>
              </a:buClr>
              <a:buSzPct val="65000"/>
              <a:buFont typeface="Wingdings" pitchFamily="2" charset="2"/>
              <a:buNone/>
            </a:pPr>
            <a:r>
              <a:rPr lang="ru-RU" altLang="zh-CN" sz="3200"/>
              <a:t>Leaflets, posters and other awareness</a:t>
            </a:r>
            <a:r>
              <a:rPr lang="ru-RU" altLang="zh-CN" sz="3200">
                <a:effectLst>
                  <a:outerShdw blurRad="38100" dist="38100" dir="2700000" algn="tl">
                    <a:srgbClr val="000000"/>
                  </a:outerShdw>
                </a:effectLst>
              </a:rPr>
              <a:t> </a:t>
            </a:r>
            <a:r>
              <a:rPr lang="en-US" altLang="zh-CN" sz="3200">
                <a:effectLst>
                  <a:outerShdw blurRad="38100" dist="38100" dir="2700000" algn="tl">
                    <a:srgbClr val="000000"/>
                  </a:outerShdw>
                </a:effectLst>
                <a:ea typeface="宋体" charset="-122"/>
              </a:rPr>
              <a:t>materials</a:t>
            </a:r>
            <a:endParaRPr lang="ro-RO" altLang="zh-CN" sz="3200"/>
          </a:p>
          <a:p>
            <a:pPr marL="342900" indent="-342900">
              <a:spcBef>
                <a:spcPct val="20000"/>
              </a:spcBef>
              <a:buClr>
                <a:schemeClr val="hlink"/>
              </a:buClr>
              <a:buSzPct val="65000"/>
              <a:buFont typeface="Wingdings" pitchFamily="2" charset="2"/>
              <a:buNone/>
            </a:pPr>
            <a:endParaRPr lang="ro-RO" altLang="zh-CN" sz="3200"/>
          </a:p>
          <a:p>
            <a:pPr marL="342900" indent="-342900">
              <a:spcBef>
                <a:spcPct val="20000"/>
              </a:spcBef>
              <a:buClr>
                <a:schemeClr val="hlink"/>
              </a:buClr>
              <a:buSzPct val="65000"/>
              <a:buFont typeface="Wingdings" pitchFamily="2" charset="2"/>
              <a:buNone/>
            </a:pPr>
            <a:r>
              <a:rPr lang="ru-RU" altLang="zh-CN" sz="3200"/>
              <a:t>Consultation and information seminars</a:t>
            </a:r>
            <a:r>
              <a:rPr lang="ru-RU" altLang="zh-CN" sz="3200">
                <a:effectLst>
                  <a:outerShdw blurRad="38100" dist="38100" dir="2700000" algn="tl">
                    <a:srgbClr val="000000"/>
                  </a:outerShdw>
                </a:effectLst>
              </a:rPr>
              <a:t> </a:t>
            </a:r>
            <a:endParaRPr lang="ro-RO" altLang="zh-CN" sz="3200"/>
          </a:p>
          <a:p>
            <a:pPr marL="342900" indent="-342900">
              <a:spcBef>
                <a:spcPct val="20000"/>
              </a:spcBef>
              <a:buClr>
                <a:schemeClr val="hlink"/>
              </a:buClr>
              <a:buSzPct val="65000"/>
              <a:buFont typeface="Wingdings" pitchFamily="2" charset="2"/>
              <a:buChar char="n"/>
            </a:pPr>
            <a:endParaRPr lang="en-US" altLang="zh-CN" sz="3200">
              <a:ea typeface="宋体" charset="-122"/>
            </a:endParaRPr>
          </a:p>
          <a:p>
            <a:pPr marL="342900" indent="-342900">
              <a:spcBef>
                <a:spcPct val="20000"/>
              </a:spcBef>
              <a:buClr>
                <a:schemeClr val="hlink"/>
              </a:buClr>
              <a:buSzPct val="65000"/>
              <a:buFont typeface="Wingdings" pitchFamily="2" charset="2"/>
              <a:buNone/>
            </a:pPr>
            <a:r>
              <a:rPr lang="en-US" altLang="zh-CN" sz="3200">
                <a:ea typeface="宋体" charset="-122"/>
              </a:rPr>
              <a:t>Inspection visits</a:t>
            </a:r>
            <a:endParaRPr lang="ro-RO" altLang="zh-CN" sz="3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body" idx="1"/>
          </p:nvPr>
        </p:nvSpPr>
        <p:spPr>
          <a:xfrm>
            <a:off x="468313" y="333375"/>
            <a:ext cx="8229600" cy="655638"/>
          </a:xfrm>
          <a:noFill/>
          <a:ln/>
        </p:spPr>
        <p:txBody>
          <a:bodyPr/>
          <a:lstStyle/>
          <a:p>
            <a:pPr algn="ctr">
              <a:buFont typeface="Wingdings" pitchFamily="2" charset="2"/>
              <a:buNone/>
            </a:pPr>
            <a:r>
              <a:rPr lang="ro-RO" altLang="ja-JP">
                <a:effectLst/>
              </a:rPr>
              <a:t>Mass-media</a:t>
            </a:r>
            <a:endParaRPr lang="ru-RU">
              <a:effectLst/>
            </a:endParaRPr>
          </a:p>
        </p:txBody>
      </p:sp>
      <p:sp>
        <p:nvSpPr>
          <p:cNvPr id="26629" name="Rectangle 5"/>
          <p:cNvSpPr>
            <a:spLocks noChangeArrowheads="1"/>
          </p:cNvSpPr>
          <p:nvPr/>
        </p:nvSpPr>
        <p:spPr bwMode="auto">
          <a:xfrm>
            <a:off x="457200" y="1600200"/>
            <a:ext cx="8229600" cy="3578225"/>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T</a:t>
            </a:r>
            <a:r>
              <a:rPr lang="ru-RU" sz="3200">
                <a:effectLst>
                  <a:outerShdw blurRad="38100" dist="38100" dir="2700000" algn="tl">
                    <a:srgbClr val="000000"/>
                  </a:outerShdw>
                </a:effectLst>
              </a:rPr>
              <a:t>hematic articles </a:t>
            </a: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a:t>
            </a:r>
            <a:r>
              <a:rPr lang="ru-RU" sz="3200">
                <a:effectLst>
                  <a:outerShdw blurRad="38100" dist="38100" dir="2700000" algn="tl">
                    <a:srgbClr val="000000"/>
                  </a:outerShdw>
                </a:effectLst>
              </a:rPr>
              <a:t>urrent information </a:t>
            </a: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ru-RU" sz="3200">
                <a:effectLst>
                  <a:outerShdw blurRad="38100" dist="38100" dir="2700000" algn="tl">
                    <a:srgbClr val="000000"/>
                  </a:outerShdw>
                </a:effectLst>
              </a:rPr>
              <a:t>Participation in radio and tv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body" idx="1"/>
          </p:nvPr>
        </p:nvSpPr>
        <p:spPr>
          <a:xfrm>
            <a:off x="468313" y="188913"/>
            <a:ext cx="8229600" cy="503237"/>
          </a:xfrm>
          <a:noFill/>
          <a:ln/>
        </p:spPr>
        <p:txBody>
          <a:bodyPr/>
          <a:lstStyle/>
          <a:p>
            <a:pPr algn="ctr">
              <a:buFont typeface="Wingdings" pitchFamily="2" charset="2"/>
              <a:buNone/>
            </a:pPr>
            <a:r>
              <a:rPr lang="ru-RU" sz="2400">
                <a:effectLst/>
              </a:rPr>
              <a:t>Brochures, leaflets, posters and other awareness</a:t>
            </a:r>
            <a:r>
              <a:rPr lang="ru-RU" sz="2400"/>
              <a:t> </a:t>
            </a:r>
            <a:r>
              <a:rPr lang="en-US" sz="2400">
                <a:effectLst/>
              </a:rPr>
              <a:t>materials</a:t>
            </a:r>
            <a:endParaRPr lang="ru-RU" sz="2400">
              <a:effectLst/>
            </a:endParaRPr>
          </a:p>
        </p:txBody>
      </p:sp>
      <p:sp>
        <p:nvSpPr>
          <p:cNvPr id="27653" name="Rectangle 5"/>
          <p:cNvSpPr>
            <a:spLocks noChangeArrowheads="1"/>
          </p:cNvSpPr>
          <p:nvPr/>
        </p:nvSpPr>
        <p:spPr bwMode="auto">
          <a:xfrm>
            <a:off x="323850" y="1557338"/>
            <a:ext cx="2952750" cy="4462462"/>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ro-RO" sz="2800">
                <a:effectLst>
                  <a:outerShdw blurRad="38100" dist="38100" dir="2700000" algn="tl">
                    <a:srgbClr val="000000"/>
                  </a:outerShdw>
                </a:effectLst>
              </a:rPr>
              <a:t>  </a:t>
            </a:r>
            <a:r>
              <a:rPr lang="en-US" sz="3200">
                <a:effectLst>
                  <a:outerShdw blurRad="38100" dist="38100" dir="2700000" algn="tl">
                    <a:srgbClr val="000000"/>
                  </a:outerShdw>
                </a:effectLst>
              </a:rPr>
              <a:t>Booklet</a:t>
            </a:r>
            <a:r>
              <a:rPr lang="ro-RO" sz="3200">
                <a:effectLst>
                  <a:outerShdw blurRad="38100" dist="38100" dir="2700000" algn="tl">
                    <a:srgbClr val="000000"/>
                  </a:outerShdw>
                </a:effectLst>
              </a:rPr>
              <a:t> </a:t>
            </a: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2800">
                <a:effectLst>
                  <a:outerShdw blurRad="38100" dist="38100" dir="2700000" algn="tl">
                    <a:srgbClr val="000000"/>
                  </a:outerShdw>
                </a:effectLst>
              </a:rPr>
              <a:t>  “</a:t>
            </a:r>
            <a:r>
              <a:rPr lang="ru-RU" sz="2800">
                <a:effectLst>
                  <a:outerShdw blurRad="38100" dist="38100" dir="2700000" algn="tl">
                    <a:srgbClr val="000000"/>
                  </a:outerShdw>
                </a:effectLst>
              </a:rPr>
              <a:t>Risk prevention </a:t>
            </a:r>
            <a:endParaRPr lang="en-US" sz="28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2800">
                <a:effectLst>
                  <a:outerShdw blurRad="38100" dist="38100" dir="2700000" algn="tl">
                    <a:srgbClr val="000000"/>
                  </a:outerShdw>
                </a:effectLst>
              </a:rPr>
              <a:t>  </a:t>
            </a:r>
            <a:r>
              <a:rPr lang="ru-RU" sz="2800">
                <a:effectLst>
                  <a:outerShdw blurRad="38100" dist="38100" dir="2700000" algn="tl">
                    <a:srgbClr val="000000"/>
                  </a:outerShdw>
                </a:effectLst>
              </a:rPr>
              <a:t>about using</a:t>
            </a:r>
            <a:r>
              <a:rPr lang="en-US" sz="2800">
                <a:effectLst>
                  <a:outerShdw blurRad="38100" dist="38100" dir="2700000" algn="tl">
                    <a:srgbClr val="000000"/>
                  </a:outerShdw>
                </a:effectLst>
              </a:rPr>
              <a:t> </a:t>
            </a:r>
            <a:r>
              <a:rPr lang="ru-RU" sz="2800">
                <a:effectLst>
                  <a:outerShdw blurRad="38100" dist="38100" dir="2700000" algn="tl">
                    <a:srgbClr val="000000"/>
                  </a:outerShdw>
                </a:effectLst>
              </a:rPr>
              <a:t>pesticides in agriculture</a:t>
            </a:r>
            <a:r>
              <a:rPr lang="en-US" sz="2800">
                <a:effectLst>
                  <a:outerShdw blurRad="38100" dist="38100" dir="2700000" algn="tl">
                    <a:srgbClr val="000000"/>
                  </a:outerShdw>
                </a:effectLst>
              </a:rPr>
              <a:t>”</a:t>
            </a:r>
            <a:r>
              <a:rPr lang="ru-RU" sz="2800">
                <a:effectLst>
                  <a:outerShdw blurRad="38100" dist="38100" dir="2700000" algn="tl">
                    <a:srgbClr val="000000"/>
                  </a:outerShdw>
                </a:effectLst>
              </a:rPr>
              <a:t> </a:t>
            </a:r>
          </a:p>
        </p:txBody>
      </p:sp>
      <p:pic>
        <p:nvPicPr>
          <p:cNvPr id="27654" name="Picture 6" descr="Coperta_Pesticidele"/>
          <p:cNvPicPr>
            <a:picLocks noChangeAspect="1" noChangeArrowheads="1"/>
          </p:cNvPicPr>
          <p:nvPr/>
        </p:nvPicPr>
        <p:blipFill>
          <a:blip r:embed="rId2" cstate="print"/>
          <a:srcRect/>
          <a:stretch>
            <a:fillRect/>
          </a:stretch>
        </p:blipFill>
        <p:spPr bwMode="auto">
          <a:xfrm>
            <a:off x="3348038" y="1484313"/>
            <a:ext cx="5256212" cy="500221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body" idx="1"/>
          </p:nvPr>
        </p:nvSpPr>
        <p:spPr>
          <a:xfrm>
            <a:off x="539750" y="260350"/>
            <a:ext cx="8229600" cy="655638"/>
          </a:xfrm>
          <a:noFill/>
          <a:ln/>
        </p:spPr>
        <p:txBody>
          <a:bodyPr/>
          <a:lstStyle/>
          <a:p>
            <a:pPr>
              <a:buFont typeface="Wingdings" pitchFamily="2" charset="2"/>
              <a:buNone/>
            </a:pPr>
            <a:r>
              <a:rPr lang="ru-RU" sz="2400">
                <a:effectLst/>
              </a:rPr>
              <a:t>Brochures, leaflets, posters and other awareness</a:t>
            </a:r>
            <a:r>
              <a:rPr lang="ru-RU" sz="2400"/>
              <a:t> </a:t>
            </a:r>
            <a:r>
              <a:rPr lang="en-US" sz="2400">
                <a:effectLst/>
              </a:rPr>
              <a:t>materials</a:t>
            </a:r>
          </a:p>
        </p:txBody>
      </p:sp>
      <p:sp>
        <p:nvSpPr>
          <p:cNvPr id="28677" name="Rectangle 5"/>
          <p:cNvSpPr>
            <a:spLocks noChangeArrowheads="1"/>
          </p:cNvSpPr>
          <p:nvPr/>
        </p:nvSpPr>
        <p:spPr bwMode="auto">
          <a:xfrm>
            <a:off x="457200" y="1600200"/>
            <a:ext cx="3467100" cy="4525963"/>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ro-RO" sz="3200">
                <a:effectLst>
                  <a:outerShdw blurRad="38100" dist="38100" dir="2700000" algn="tl">
                    <a:srgbClr val="000000"/>
                  </a:outerShdw>
                </a:effectLst>
              </a:rPr>
              <a:t>   Calendar</a:t>
            </a: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2800">
                <a:effectLst>
                  <a:outerShdw blurRad="38100" dist="38100" dir="2700000" algn="tl">
                    <a:srgbClr val="000000"/>
                  </a:outerShdw>
                </a:effectLst>
              </a:rPr>
              <a:t>   “</a:t>
            </a:r>
            <a:r>
              <a:rPr lang="ru-RU" sz="2800">
                <a:effectLst>
                  <a:outerShdw blurRad="38100" dist="38100" dir="2700000" algn="tl">
                    <a:srgbClr val="000000"/>
                  </a:outerShdw>
                </a:effectLst>
              </a:rPr>
              <a:t>Prevention of risks related to the use of agricultural machinery</a:t>
            </a:r>
            <a:r>
              <a:rPr lang="en-US" sz="2800">
                <a:effectLst>
                  <a:outerShdw blurRad="38100" dist="38100" dir="2700000" algn="tl">
                    <a:srgbClr val="000000"/>
                  </a:outerShdw>
                </a:effectLst>
              </a:rPr>
              <a:t>”</a:t>
            </a:r>
            <a:r>
              <a:rPr lang="ru-RU" sz="2800">
                <a:effectLst>
                  <a:outerShdw blurRad="38100" dist="38100" dir="2700000" algn="tl">
                    <a:srgbClr val="000000"/>
                  </a:outerShdw>
                </a:effectLst>
              </a:rPr>
              <a:t> </a:t>
            </a:r>
          </a:p>
        </p:txBody>
      </p:sp>
      <p:pic>
        <p:nvPicPr>
          <p:cNvPr id="28678" name="Picture 6" descr="Calendar_Masinarii"/>
          <p:cNvPicPr>
            <a:picLocks noChangeAspect="1" noChangeArrowheads="1"/>
          </p:cNvPicPr>
          <p:nvPr/>
        </p:nvPicPr>
        <p:blipFill>
          <a:blip r:embed="rId2" cstate="print"/>
          <a:srcRect/>
          <a:stretch>
            <a:fillRect/>
          </a:stretch>
        </p:blipFill>
        <p:spPr bwMode="auto">
          <a:xfrm>
            <a:off x="4427538" y="1268413"/>
            <a:ext cx="3783012" cy="525621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body" idx="1"/>
          </p:nvPr>
        </p:nvSpPr>
        <p:spPr>
          <a:xfrm>
            <a:off x="468313" y="692150"/>
            <a:ext cx="8229600" cy="655638"/>
          </a:xfrm>
          <a:noFill/>
          <a:ln/>
        </p:spPr>
        <p:txBody>
          <a:bodyPr/>
          <a:lstStyle/>
          <a:p>
            <a:pPr algn="ctr">
              <a:buFont typeface="Wingdings" pitchFamily="2" charset="2"/>
              <a:buNone/>
            </a:pPr>
            <a:r>
              <a:rPr lang="en-US" altLang="zh-CN">
                <a:effectLst/>
                <a:ea typeface="宋体" charset="-122"/>
              </a:rPr>
              <a:t>Inspection visits</a:t>
            </a:r>
            <a:endParaRPr lang="ru-RU">
              <a:effectLst/>
            </a:endParaRPr>
          </a:p>
        </p:txBody>
      </p:sp>
      <p:sp>
        <p:nvSpPr>
          <p:cNvPr id="29701" name="Rectangle 5"/>
          <p:cNvSpPr>
            <a:spLocks noChangeArrowheads="1"/>
          </p:cNvSpPr>
          <p:nvPr/>
        </p:nvSpPr>
        <p:spPr bwMode="auto">
          <a:xfrm>
            <a:off x="468313" y="2133600"/>
            <a:ext cx="8229600" cy="1828800"/>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Control visits</a:t>
            </a: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Repeated visits</a:t>
            </a:r>
            <a:endParaRPr lang="ru-RU" sz="3200">
              <a:effectLst>
                <a:outerShdw blurRad="38100" dist="38100" dir="2700000" algn="tl">
                  <a:srgbClr val="000000"/>
                </a:outerShdw>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body" idx="1"/>
          </p:nvPr>
        </p:nvSpPr>
        <p:spPr>
          <a:xfrm>
            <a:off x="468313" y="260350"/>
            <a:ext cx="8229600" cy="584200"/>
          </a:xfrm>
          <a:noFill/>
          <a:ln/>
        </p:spPr>
        <p:txBody>
          <a:bodyPr/>
          <a:lstStyle/>
          <a:p>
            <a:pPr>
              <a:buFont typeface="Wingdings" pitchFamily="2" charset="2"/>
              <a:buNone/>
            </a:pPr>
            <a:r>
              <a:rPr lang="en-US">
                <a:effectLst/>
              </a:rPr>
              <a:t>Inspection visits</a:t>
            </a:r>
            <a:endParaRPr lang="ru-RU">
              <a:effectLst/>
            </a:endParaRPr>
          </a:p>
        </p:txBody>
      </p:sp>
      <p:sp>
        <p:nvSpPr>
          <p:cNvPr id="30725" name="Rectangle 5"/>
          <p:cNvSpPr>
            <a:spLocks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Control disposal</a:t>
            </a:r>
            <a:endParaRPr lang="ro-RO"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Control protocol</a:t>
            </a: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Checklist</a:t>
            </a:r>
            <a:endParaRPr lang="ro-RO"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ru-RU" sz="3200">
                <a:effectLst>
                  <a:outerShdw blurRad="38100" dist="38100" dir="2700000" algn="tl">
                    <a:srgbClr val="000000"/>
                  </a:outerShdw>
                </a:effectLst>
              </a:rPr>
              <a:t>Prescription to stop </a:t>
            </a:r>
            <a:endParaRPr lang="en-US"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Protocol of finding administrative contravention</a:t>
            </a:r>
            <a:endParaRPr lang="ro-RO" sz="3200">
              <a:effectLst>
                <a:outerShdw blurRad="38100" dist="38100" dir="2700000" algn="tl">
                  <a:srgbClr val="000000"/>
                </a:outerShdw>
              </a:effectLst>
            </a:endParaRPr>
          </a:p>
          <a:p>
            <a:pPr marL="342900" indent="-342900">
              <a:spcBef>
                <a:spcPct val="20000"/>
              </a:spcBef>
              <a:buClr>
                <a:schemeClr val="hlink"/>
              </a:buClr>
              <a:buSzPct val="65000"/>
              <a:buFont typeface="Wingdings" pitchFamily="2" charset="2"/>
              <a:buNone/>
            </a:pPr>
            <a:r>
              <a:rPr lang="en-US" sz="3200">
                <a:effectLst>
                  <a:outerShdw blurRad="38100" dist="38100" dir="2700000" algn="tl">
                    <a:srgbClr val="000000"/>
                  </a:outerShdw>
                </a:effectLst>
              </a:rPr>
              <a:t>Campaign assessment indicators</a:t>
            </a:r>
            <a:endParaRPr lang="ru-RU" sz="3200">
              <a:effectLst>
                <a:outerShdw blurRad="38100" dist="38100" dir="2700000" algn="tl">
                  <a:srgbClr val="000000"/>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94" name="Rectangle 50"/>
          <p:cNvSpPr>
            <a:spLocks noChangeArrowheads="1"/>
          </p:cNvSpPr>
          <p:nvPr>
            <p:ph type="title"/>
          </p:nvPr>
        </p:nvSpPr>
        <p:spPr>
          <a:xfrm>
            <a:off x="468313" y="476250"/>
            <a:ext cx="8229600" cy="1371600"/>
          </a:xfrm>
          <a:noFill/>
          <a:ln/>
        </p:spPr>
        <p:txBody>
          <a:bodyPr/>
          <a:lstStyle/>
          <a:p>
            <a:pPr fontAlgn="t"/>
            <a:r>
              <a:rPr lang="en-US" sz="1600" b="1">
                <a:effectLst/>
              </a:rPr>
              <a:t>Checklist</a:t>
            </a:r>
            <a:r>
              <a:rPr lang="ru-RU" sz="1600">
                <a:effectLst/>
              </a:rPr>
              <a:t/>
            </a:r>
            <a:br>
              <a:rPr lang="ru-RU" sz="1600">
                <a:effectLst/>
              </a:rPr>
            </a:br>
            <a:r>
              <a:rPr lang="en-US" sz="1600">
                <a:effectLst/>
              </a:rPr>
              <a:t>for labour inspectors</a:t>
            </a:r>
            <a:r>
              <a:rPr lang="en-US" sz="1400">
                <a:effectLst/>
              </a:rPr>
              <a:t/>
            </a:r>
            <a:br>
              <a:rPr lang="en-US" sz="1400">
                <a:effectLst/>
              </a:rPr>
            </a:br>
            <a:r>
              <a:rPr lang="en-US" sz="1400">
                <a:effectLst/>
              </a:rPr>
              <a:t>(</a:t>
            </a:r>
            <a:r>
              <a:rPr lang="ru-RU" sz="1600">
                <a:effectLst/>
              </a:rPr>
              <a:t>attached to the control</a:t>
            </a:r>
            <a:r>
              <a:rPr lang="en-US" sz="1600">
                <a:effectLst/>
              </a:rPr>
              <a:t> protocol</a:t>
            </a:r>
            <a:r>
              <a:rPr lang="ro-RO" sz="1400">
                <a:effectLst/>
              </a:rPr>
              <a:t>)</a:t>
            </a:r>
            <a:r>
              <a:rPr lang="ru-RU" sz="1400">
                <a:effectLst/>
              </a:rPr>
              <a:t/>
            </a:r>
            <a:br>
              <a:rPr lang="ru-RU" sz="1400">
                <a:effectLst/>
              </a:rPr>
            </a:br>
            <a:r>
              <a:rPr lang="ro-RO" sz="1400">
                <a:effectLst/>
              </a:rPr>
              <a:t/>
            </a:r>
            <a:br>
              <a:rPr lang="ro-RO" sz="1400">
                <a:effectLst/>
              </a:rPr>
            </a:br>
            <a:r>
              <a:rPr lang="en-US" sz="1400">
                <a:effectLst/>
              </a:rPr>
              <a:t>Territorial labour inspectorate</a:t>
            </a:r>
            <a:r>
              <a:rPr lang="ro-RO" sz="1400">
                <a:effectLst/>
              </a:rPr>
              <a:t> ______________________________________________</a:t>
            </a:r>
            <a:r>
              <a:rPr lang="ro-RO" sz="4000">
                <a:effectLst/>
              </a:rPr>
              <a:t> </a:t>
            </a:r>
            <a:r>
              <a:rPr lang="ru-RU" sz="4000">
                <a:effectLst/>
              </a:rPr>
              <a:t/>
            </a:r>
            <a:br>
              <a:rPr lang="ru-RU" sz="4000">
                <a:effectLst/>
              </a:rPr>
            </a:br>
            <a:endParaRPr lang="ru-RU" sz="4000">
              <a:effectLst/>
            </a:endParaRPr>
          </a:p>
        </p:txBody>
      </p:sp>
      <p:graphicFrame>
        <p:nvGraphicFramePr>
          <p:cNvPr id="31798" name="Group 54"/>
          <p:cNvGraphicFramePr>
            <a:graphicFrameLocks noGrp="1"/>
          </p:cNvGraphicFramePr>
          <p:nvPr>
            <p:ph sz="half" idx="2"/>
          </p:nvPr>
        </p:nvGraphicFramePr>
        <p:xfrm>
          <a:off x="755650" y="1341438"/>
          <a:ext cx="7854950" cy="1008062"/>
        </p:xfrm>
        <a:graphic>
          <a:graphicData uri="http://schemas.openxmlformats.org/drawingml/2006/table">
            <a:tbl>
              <a:tblPr/>
              <a:tblGrid>
                <a:gridCol w="3551238"/>
                <a:gridCol w="4303712"/>
              </a:tblGrid>
              <a:tr h="100806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tab pos="914400" algn="l"/>
                        </a:tabLst>
                      </a:pPr>
                      <a:r>
                        <a:rPr kumimoji="0" lang="pt-PT" sz="1200" b="1" i="0" u="none" strike="noStrike" cap="none" normalizeH="0" baseline="0" smtClean="0">
                          <a:ln>
                            <a:noFill/>
                          </a:ln>
                          <a:solidFill>
                            <a:schemeClr val="tx1"/>
                          </a:solidFill>
                          <a:effectLst/>
                          <a:latin typeface="Tahoma" pitchFamily="34" charset="0"/>
                          <a:cs typeface="Times New Roman" pitchFamily="18" charset="0"/>
                        </a:rPr>
                        <a:t>Inspector</a:t>
                      </a:r>
                      <a:r>
                        <a:rPr kumimoji="0" lang="pt-PT" sz="1200" b="1" i="0" u="sng" strike="noStrike" cap="none" normalizeH="0" baseline="0" smtClean="0">
                          <a:ln>
                            <a:noFill/>
                          </a:ln>
                          <a:solidFill>
                            <a:schemeClr val="tx1"/>
                          </a:solidFill>
                          <a:effectLst/>
                          <a:latin typeface="Tahoma" pitchFamily="34" charset="0"/>
                          <a:cs typeface="Times New Roman" pitchFamily="18" charset="0"/>
                        </a:rPr>
                        <a:t>	</a:t>
                      </a:r>
                      <a:r>
                        <a:rPr kumimoji="0" lang="ro-RO" sz="1200" b="1" i="0" u="sng" strike="noStrike" cap="none" normalizeH="0" baseline="0" smtClean="0">
                          <a:ln>
                            <a:noFill/>
                          </a:ln>
                          <a:solidFill>
                            <a:schemeClr val="tx1"/>
                          </a:solidFill>
                          <a:effectLst/>
                          <a:latin typeface="Tahoma" pitchFamily="34" charset="0"/>
                          <a:cs typeface="Times New Roman" pitchFamily="18" charset="0"/>
                        </a:rPr>
                        <a:t>________________</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charset="0"/>
                        <a:buNone/>
                        <a:tabLst>
                          <a:tab pos="914400" algn="l"/>
                        </a:tabLst>
                      </a:pPr>
                      <a:r>
                        <a:rPr kumimoji="0" lang="pt-PT" sz="1200" b="1" i="0" u="none" strike="noStrike" cap="none" normalizeH="0" baseline="0" smtClean="0">
                          <a:ln>
                            <a:noFill/>
                          </a:ln>
                          <a:solidFill>
                            <a:schemeClr val="tx1"/>
                          </a:solidFill>
                          <a:effectLst/>
                          <a:latin typeface="Tahoma" pitchFamily="34" charset="0"/>
                          <a:cs typeface="Times New Roman" pitchFamily="18" charset="0"/>
                        </a:rPr>
                        <a:t>	</a:t>
                      </a:r>
                      <a:r>
                        <a:rPr kumimoji="0" lang="pt-PT" sz="1200" b="0" i="0" u="none" strike="noStrike" cap="none" normalizeH="0" baseline="0" smtClean="0">
                          <a:ln>
                            <a:noFill/>
                          </a:ln>
                          <a:solidFill>
                            <a:schemeClr val="tx1"/>
                          </a:solidFill>
                          <a:effectLst/>
                          <a:latin typeface="Tahoma" pitchFamily="34" charset="0"/>
                          <a:cs typeface="Times New Roman" pitchFamily="18" charset="0"/>
                        </a:rPr>
                        <a:t>				</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cap="flat">
                      <a:noFill/>
                    </a:lnL>
                    <a:lnR w="12700" cap="flat" cmpd="sng" algn="ctr">
                      <a:solidFill>
                        <a:srgbClr val="000000"/>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1200" b="1" i="0" u="none" strike="noStrike" cap="none" normalizeH="0" baseline="0" smtClean="0">
                          <a:ln>
                            <a:noFill/>
                          </a:ln>
                          <a:solidFill>
                            <a:schemeClr val="tx1"/>
                          </a:solidFill>
                          <a:effectLst/>
                          <a:latin typeface="Tahoma" pitchFamily="34" charset="0"/>
                          <a:cs typeface="Times New Roman" pitchFamily="18" charset="0"/>
                        </a:rPr>
                        <a:t>1-st Visit date:____/____/____, time: ____ </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it-IT" sz="1200" b="1" i="0" u="none" strike="noStrike" cap="none" normalizeH="0" baseline="0" smtClean="0">
                          <a:ln>
                            <a:noFill/>
                          </a:ln>
                          <a:solidFill>
                            <a:schemeClr val="tx1"/>
                          </a:solidFill>
                          <a:effectLst/>
                          <a:latin typeface="Tahoma" pitchFamily="34" charset="0"/>
                          <a:cs typeface="Times New Roman" pitchFamily="18" charset="0"/>
                        </a:rPr>
                        <a:t>2-nd Visit date:____/____/____, time: ____</a:t>
                      </a:r>
                      <a:endParaRPr kumimoji="0" lang="ru-RU" sz="12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
        <p:nvSpPr>
          <p:cNvPr id="31799" name="Rectangle 55"/>
          <p:cNvSpPr>
            <a:spLocks noChangeArrowheads="1"/>
          </p:cNvSpPr>
          <p:nvPr/>
        </p:nvSpPr>
        <p:spPr bwMode="auto">
          <a:xfrm>
            <a:off x="323850" y="2940050"/>
            <a:ext cx="2371725" cy="304800"/>
          </a:xfrm>
          <a:prstGeom prst="rect">
            <a:avLst/>
          </a:prstGeom>
          <a:noFill/>
          <a:ln w="9525">
            <a:noFill/>
            <a:miter lim="800000"/>
            <a:headEnd/>
            <a:tailEnd/>
          </a:ln>
          <a:effectLst/>
        </p:spPr>
        <p:txBody>
          <a:bodyPr wrap="none" anchor="ctr">
            <a:spAutoFit/>
          </a:bodyPr>
          <a:lstStyle/>
          <a:p>
            <a:r>
              <a:rPr lang="pt-PT" sz="1400" b="1">
                <a:cs typeface="Times New Roman" pitchFamily="18" charset="0"/>
              </a:rPr>
              <a:t>1. – General information</a:t>
            </a:r>
            <a:endParaRPr lang="ru-RU" sz="1400">
              <a:latin typeface="Arial" charset="0"/>
            </a:endParaRPr>
          </a:p>
        </p:txBody>
      </p:sp>
      <p:graphicFrame>
        <p:nvGraphicFramePr>
          <p:cNvPr id="31815" name="Group 71"/>
          <p:cNvGraphicFramePr>
            <a:graphicFrameLocks noGrp="1"/>
          </p:cNvGraphicFramePr>
          <p:nvPr>
            <p:ph sz="half" idx="1"/>
          </p:nvPr>
        </p:nvGraphicFramePr>
        <p:xfrm>
          <a:off x="250825" y="3500438"/>
          <a:ext cx="8642350" cy="2636837"/>
        </p:xfrm>
        <a:graphic>
          <a:graphicData uri="http://schemas.openxmlformats.org/drawingml/2006/table">
            <a:tbl>
              <a:tblPr/>
              <a:tblGrid>
                <a:gridCol w="3913188"/>
                <a:gridCol w="4729162"/>
              </a:tblGrid>
              <a:tr h="1911350">
                <a:tc gridSpan="2">
                  <a:txBody>
                    <a:bodyPr/>
                    <a:lstStyle/>
                    <a:p>
                      <a:pPr marL="0" marR="0" lvl="0" indent="0" algn="l" defTabSz="914400" rtl="0" eaLnBrk="1" fontAlgn="t" latinLnBrk="0" hangingPunct="1">
                        <a:lnSpc>
                          <a:spcPct val="100000"/>
                        </a:lnSpc>
                        <a:spcBef>
                          <a:spcPct val="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Employer</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economic unit</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 ______________________________________________</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t" latinLnBrk="0" hangingPunct="0">
                        <a:lnSpc>
                          <a:spcPct val="100000"/>
                        </a:lnSpc>
                        <a:spcBef>
                          <a:spcPct val="0"/>
                        </a:spcBef>
                        <a:spcAft>
                          <a:spcPct val="0"/>
                        </a:spcAft>
                        <a:buClrTx/>
                        <a:buSzTx/>
                        <a:buFont typeface="Arial" charset="0"/>
                        <a:buNone/>
                        <a:tabLst/>
                      </a:pP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
                      </a:r>
                      <a:br>
                        <a:rPr kumimoji="0" lang="ro-RO" sz="16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600" b="0" i="0" u="none" strike="noStrike" cap="none" normalizeH="0" baseline="0" smtClean="0">
                          <a:ln>
                            <a:noFill/>
                          </a:ln>
                          <a:solidFill>
                            <a:schemeClr val="tx1"/>
                          </a:solidFill>
                          <a:effectLst/>
                          <a:latin typeface="Times New Roman" pitchFamily="18" charset="0"/>
                        </a:rPr>
                        <a:t>Address </a:t>
                      </a:r>
                      <a:r>
                        <a:rPr kumimoji="0" lang="en-US" sz="1600" b="0" i="0" u="none" strike="noStrike" cap="none" normalizeH="0" baseline="0" smtClean="0">
                          <a:ln>
                            <a:noFill/>
                          </a:ln>
                          <a:solidFill>
                            <a:schemeClr val="tx1"/>
                          </a:solidFill>
                          <a:effectLst/>
                          <a:latin typeface="Times New Roman" pitchFamily="18" charset="0"/>
                        </a:rPr>
                        <a:t>of the </a:t>
                      </a:r>
                      <a:r>
                        <a:rPr kumimoji="0" lang="ru-RU" sz="1600" b="0" i="0" u="none" strike="noStrike" cap="none" normalizeH="0" baseline="0" smtClean="0">
                          <a:ln>
                            <a:noFill/>
                          </a:ln>
                          <a:solidFill>
                            <a:schemeClr val="tx1"/>
                          </a:solidFill>
                          <a:effectLst/>
                          <a:latin typeface="Times New Roman" pitchFamily="18" charset="0"/>
                        </a:rPr>
                        <a:t>economic unit</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 __________________________________________________</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t" latinLnBrk="0" hangingPunct="0">
                        <a:lnSpc>
                          <a:spcPct val="100000"/>
                        </a:lnSpc>
                        <a:spcBef>
                          <a:spcPct val="0"/>
                        </a:spcBef>
                        <a:spcAft>
                          <a:spcPct val="0"/>
                        </a:spcAft>
                        <a:buClrTx/>
                        <a:buSzTx/>
                        <a:buFont typeface="Arial" charset="0"/>
                        <a:buNone/>
                        <a:tabLst/>
                      </a:pPr>
                      <a:r>
                        <a:rPr kumimoji="0" lang="ru-RU" sz="1600" b="0" i="0" u="none" strike="noStrike" cap="none" normalizeH="0" baseline="0" smtClean="0">
                          <a:ln>
                            <a:noFill/>
                          </a:ln>
                          <a:solidFill>
                            <a:schemeClr val="tx1"/>
                          </a:solidFill>
                          <a:effectLst/>
                          <a:latin typeface="Times New Roman" pitchFamily="18" charset="0"/>
                        </a:rPr>
                        <a:t>Address</a:t>
                      </a:r>
                      <a:r>
                        <a:rPr kumimoji="0" lang="en-US" sz="1600" b="0" i="0" u="none" strike="noStrike" cap="none" normalizeH="0" baseline="0" smtClean="0">
                          <a:ln>
                            <a:noFill/>
                          </a:ln>
                          <a:solidFill>
                            <a:schemeClr val="tx1"/>
                          </a:solidFill>
                          <a:effectLst/>
                          <a:latin typeface="Times New Roman" pitchFamily="18" charset="0"/>
                        </a:rPr>
                        <a:t> of the</a:t>
                      </a:r>
                      <a:r>
                        <a:rPr kumimoji="0" lang="ru-RU" sz="1600" b="0" i="0" u="none" strike="noStrike" cap="none" normalizeH="0" baseline="0" smtClean="0">
                          <a:ln>
                            <a:noFill/>
                          </a:ln>
                          <a:solidFill>
                            <a:schemeClr val="tx1"/>
                          </a:solidFill>
                          <a:effectLst/>
                          <a:latin typeface="Times New Roman" pitchFamily="18" charset="0"/>
                        </a:rPr>
                        <a:t> workplace</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:___________________________________________________</a:t>
                      </a:r>
                      <a:br>
                        <a:rPr kumimoji="0" lang="ro-RO" sz="1600" b="0" i="0" u="none" strike="noStrike" cap="none" normalizeH="0" baseline="0" smtClean="0">
                          <a:ln>
                            <a:noFill/>
                          </a:ln>
                          <a:solidFill>
                            <a:schemeClr val="tx1"/>
                          </a:solidFill>
                          <a:effectLst/>
                          <a:latin typeface="Times New Roman" pitchFamily="18" charset="0"/>
                          <a:cs typeface="Times New Roman" pitchFamily="18" charset="0"/>
                        </a:rPr>
                      </a:br>
                      <a:r>
                        <a:rPr kumimoji="0" lang="en-US" sz="1600" b="0" i="0" u="none" strike="noStrike" cap="none" normalizeH="0" baseline="0" smtClean="0">
                          <a:ln>
                            <a:noFill/>
                          </a:ln>
                          <a:solidFill>
                            <a:schemeClr val="tx1"/>
                          </a:solidFill>
                          <a:effectLst/>
                          <a:latin typeface="Times New Roman" pitchFamily="18" charset="0"/>
                        </a:rPr>
                        <a:t> No.</a:t>
                      </a:r>
                      <a:r>
                        <a:rPr kumimoji="0" lang="ru-RU" sz="1600" b="0" i="0" u="none" strike="noStrike" cap="none" normalizeH="0" baseline="0" smtClean="0">
                          <a:ln>
                            <a:noFill/>
                          </a:ln>
                          <a:solidFill>
                            <a:schemeClr val="tx1"/>
                          </a:solidFill>
                          <a:effectLst/>
                          <a:latin typeface="Times New Roman" pitchFamily="18" charset="0"/>
                        </a:rPr>
                        <a:t> </a:t>
                      </a:r>
                      <a:r>
                        <a:rPr kumimoji="0" lang="en-US" sz="1600" b="0" i="0" u="none" strike="noStrike" cap="none" normalizeH="0" baseline="0" smtClean="0">
                          <a:ln>
                            <a:noFill/>
                          </a:ln>
                          <a:solidFill>
                            <a:schemeClr val="tx1"/>
                          </a:solidFill>
                          <a:effectLst/>
                          <a:latin typeface="Times New Roman" pitchFamily="18" charset="0"/>
                        </a:rPr>
                        <a:t>of </a:t>
                      </a:r>
                      <a:r>
                        <a:rPr kumimoji="0" lang="ru-RU" sz="1600" b="0" i="0" u="none" strike="noStrike" cap="none" normalizeH="0" baseline="0" smtClean="0">
                          <a:ln>
                            <a:noFill/>
                          </a:ln>
                          <a:solidFill>
                            <a:schemeClr val="tx1"/>
                          </a:solidFill>
                          <a:effectLst/>
                          <a:latin typeface="Times New Roman" pitchFamily="18" charset="0"/>
                        </a:rPr>
                        <a:t>unit workers</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:_______</a:t>
                      </a:r>
                      <a:br>
                        <a:rPr kumimoji="0" lang="ro-RO" sz="1600" b="0" i="0" u="none" strike="noStrike" cap="none" normalizeH="0" baseline="0" smtClean="0">
                          <a:ln>
                            <a:noFill/>
                          </a:ln>
                          <a:solidFill>
                            <a:schemeClr val="tx1"/>
                          </a:solidFill>
                          <a:effectLst/>
                          <a:latin typeface="Times New Roman" pitchFamily="18" charset="0"/>
                          <a:cs typeface="Times New Roman" pitchFamily="18" charset="0"/>
                        </a:rPr>
                      </a:br>
                      <a:r>
                        <a:rPr kumimoji="0" lang="ru-RU" sz="1600" b="0" i="0" u="none" strike="noStrike" cap="none" normalizeH="0" baseline="0" smtClean="0">
                          <a:ln>
                            <a:noFill/>
                          </a:ln>
                          <a:solidFill>
                            <a:schemeClr val="tx1"/>
                          </a:solidFill>
                          <a:effectLst/>
                          <a:latin typeface="Times New Roman" pitchFamily="18" charset="0"/>
                        </a:rPr>
                        <a:t>No</a:t>
                      </a:r>
                      <a:r>
                        <a:rPr kumimoji="0" lang="en-US" sz="1600" b="0" i="0" u="none" strike="noStrike" cap="none" normalizeH="0" baseline="0" smtClean="0">
                          <a:ln>
                            <a:noFill/>
                          </a:ln>
                          <a:solidFill>
                            <a:schemeClr val="tx1"/>
                          </a:solidFill>
                          <a:effectLst/>
                          <a:latin typeface="Times New Roman" pitchFamily="18" charset="0"/>
                        </a:rPr>
                        <a:t>. of</a:t>
                      </a:r>
                      <a:r>
                        <a:rPr kumimoji="0" lang="ru-RU" sz="1600" b="0" i="0" u="none" strike="noStrike" cap="none" normalizeH="0" baseline="0" smtClean="0">
                          <a:ln>
                            <a:noFill/>
                          </a:ln>
                          <a:solidFill>
                            <a:schemeClr val="tx1"/>
                          </a:solidFill>
                          <a:effectLst/>
                          <a:latin typeface="Times New Roman" pitchFamily="18" charset="0"/>
                        </a:rPr>
                        <a:t> workers at</a:t>
                      </a:r>
                      <a:r>
                        <a:rPr kumimoji="0" lang="en-US" sz="1600" b="0" i="0" u="none" strike="noStrike" cap="none" normalizeH="0" baseline="0" smtClean="0">
                          <a:ln>
                            <a:noFill/>
                          </a:ln>
                          <a:solidFill>
                            <a:schemeClr val="tx1"/>
                          </a:solidFill>
                          <a:effectLst/>
                          <a:latin typeface="Times New Roman" pitchFamily="18" charset="0"/>
                        </a:rPr>
                        <a:t> the workplace</a:t>
                      </a:r>
                      <a:r>
                        <a:rPr kumimoji="0" lang="ru-RU" sz="1600" b="0" i="0" u="none" strike="noStrike" cap="none" normalizeH="0" baseline="0" smtClean="0">
                          <a:ln>
                            <a:noFill/>
                          </a:ln>
                          <a:solidFill>
                            <a:schemeClr val="tx1"/>
                          </a:solidFill>
                          <a:effectLst/>
                          <a:latin typeface="Times New Roman" pitchFamily="18" charset="0"/>
                        </a:rPr>
                        <a:t>:</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ro-RO" sz="1600" b="0" i="0" u="none" strike="noStrike" cap="none" normalizeH="0" baseline="0" smtClean="0">
                          <a:ln>
                            <a:noFill/>
                          </a:ln>
                          <a:solidFill>
                            <a:schemeClr val="tx1"/>
                          </a:solidFill>
                          <a:effectLst/>
                          <a:latin typeface="Times New Roman" pitchFamily="18" charset="0"/>
                          <a:cs typeface="Times New Roman" pitchFamily="18" charset="0"/>
                        </a:rPr>
                        <a:t>_____</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r>
              <a:tr h="725488">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tab pos="685800" algn="l"/>
                        </a:tabLst>
                      </a:pPr>
                      <a:r>
                        <a:rPr kumimoji="0" lang="it-IT" sz="1600" b="0" i="0" u="none" strike="noStrike" cap="none" normalizeH="0" baseline="0" smtClean="0">
                          <a:ln>
                            <a:noFill/>
                          </a:ln>
                          <a:solidFill>
                            <a:schemeClr val="tx1"/>
                          </a:solidFill>
                          <a:effectLst/>
                          <a:latin typeface="Times New Roman" pitchFamily="18" charset="0"/>
                          <a:cs typeface="Times New Roman" pitchFamily="18" charset="0"/>
                        </a:rPr>
                        <a:t>Permanent:	Men___ Women  ___</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charset="0"/>
                        <a:buNone/>
                        <a:tabLst>
                          <a:tab pos="685800" algn="l"/>
                        </a:tabLst>
                      </a:pPr>
                      <a:r>
                        <a:rPr kumimoji="0" lang="it-IT" sz="1600" b="0" i="0" u="none" strike="noStrike" cap="none" normalizeH="0" baseline="0" smtClean="0">
                          <a:ln>
                            <a:noFill/>
                          </a:ln>
                          <a:solidFill>
                            <a:schemeClr val="tx1"/>
                          </a:solidFill>
                          <a:effectLst/>
                          <a:latin typeface="Times New Roman" pitchFamily="18" charset="0"/>
                          <a:cs typeface="Times New Roman" pitchFamily="18" charset="0"/>
                        </a:rPr>
                        <a:t>Temporary: 	Men ___ Women ___</a:t>
                      </a:r>
                      <a:endParaRPr kumimoji="0" lang="it-IT" sz="1600" b="0"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600" b="0" i="0" u="none" strike="noStrike" cap="none" normalizeH="0" baseline="0" smtClean="0">
                          <a:ln>
                            <a:noFill/>
                          </a:ln>
                          <a:solidFill>
                            <a:schemeClr val="tx1"/>
                          </a:solidFill>
                          <a:effectLst/>
                          <a:latin typeface="Times New Roman" pitchFamily="18" charset="0"/>
                        </a:rPr>
                        <a:t>People aged under 18</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r>
                        <a:rPr kumimoji="0" lang="it-IT" sz="1600" b="0" i="0" u="none" strike="noStrike" cap="none" normalizeH="0" baseline="0" smtClean="0">
                          <a:ln>
                            <a:noFill/>
                          </a:ln>
                          <a:solidFill>
                            <a:schemeClr val="tx1"/>
                          </a:solidFill>
                          <a:effectLst/>
                          <a:latin typeface="Times New Roman" pitchFamily="18" charset="0"/>
                          <a:cs typeface="Times New Roman" pitchFamily="18" charset="0"/>
                        </a:rPr>
                        <a:t>: Boys ___ Girls___ </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it-IT" sz="1600" b="0" i="0" u="none" strike="noStrike" cap="none" normalizeH="0" baseline="0" smtClean="0">
                          <a:ln>
                            <a:noFill/>
                          </a:ln>
                          <a:solidFill>
                            <a:schemeClr val="tx1"/>
                          </a:solidFill>
                          <a:effectLst/>
                          <a:latin typeface="Times New Roman" pitchFamily="18" charset="0"/>
                          <a:cs typeface="Times New Roman" pitchFamily="18" charset="0"/>
                        </a:rPr>
                        <a:t>Undeclared:                    Men ___ Women___            </a:t>
                      </a:r>
                      <a:endParaRPr kumimoji="0" lang="ru-RU" sz="16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body" sz="half" idx="1"/>
          </p:nvPr>
        </p:nvSpPr>
        <p:spPr>
          <a:xfrm>
            <a:off x="2051050" y="260350"/>
            <a:ext cx="4038600" cy="431800"/>
          </a:xfrm>
          <a:noFill/>
          <a:ln/>
        </p:spPr>
        <p:txBody>
          <a:bodyPr/>
          <a:lstStyle/>
          <a:p>
            <a:pPr algn="ctr">
              <a:buFont typeface="Wingdings" pitchFamily="2" charset="2"/>
              <a:buNone/>
            </a:pPr>
            <a:r>
              <a:rPr lang="en-US" sz="2000" b="1">
                <a:effectLst/>
              </a:rPr>
              <a:t>Checklist</a:t>
            </a:r>
            <a:endParaRPr lang="ru-RU" sz="2000" b="1">
              <a:effectLst/>
            </a:endParaRPr>
          </a:p>
        </p:txBody>
      </p:sp>
      <p:sp>
        <p:nvSpPr>
          <p:cNvPr id="37893" name="Rectangle 5"/>
          <p:cNvSpPr>
            <a:spLocks noChangeArrowheads="1"/>
          </p:cNvSpPr>
          <p:nvPr/>
        </p:nvSpPr>
        <p:spPr bwMode="auto">
          <a:xfrm>
            <a:off x="250825" y="1557338"/>
            <a:ext cx="4297363" cy="366712"/>
          </a:xfrm>
          <a:prstGeom prst="rect">
            <a:avLst/>
          </a:prstGeom>
          <a:noFill/>
          <a:ln w="9525">
            <a:noFill/>
            <a:miter lim="800000"/>
            <a:headEnd/>
            <a:tailEnd/>
          </a:ln>
          <a:effectLst/>
        </p:spPr>
        <p:txBody>
          <a:bodyPr wrap="none" anchor="ctr">
            <a:spAutoFit/>
          </a:bodyPr>
          <a:lstStyle/>
          <a:p>
            <a:pPr algn="just"/>
            <a:r>
              <a:rPr lang="it-IT" b="1">
                <a:latin typeface="Times New Roman" pitchFamily="18" charset="0"/>
              </a:rPr>
              <a:t>2. </a:t>
            </a:r>
            <a:r>
              <a:rPr lang="ru-RU" b="1"/>
              <a:t>Security of mechanical </a:t>
            </a:r>
            <a:r>
              <a:rPr lang="en-US" b="1"/>
              <a:t>machines</a:t>
            </a:r>
            <a:r>
              <a:rPr lang="ru-RU"/>
              <a:t> </a:t>
            </a:r>
            <a:r>
              <a:rPr lang="it-IT" b="1">
                <a:latin typeface="Times New Roman" pitchFamily="18" charset="0"/>
              </a:rPr>
              <a:t> </a:t>
            </a:r>
          </a:p>
        </p:txBody>
      </p:sp>
      <p:graphicFrame>
        <p:nvGraphicFramePr>
          <p:cNvPr id="37978" name="Group 90"/>
          <p:cNvGraphicFramePr>
            <a:graphicFrameLocks noGrp="1"/>
          </p:cNvGraphicFramePr>
          <p:nvPr>
            <p:ph sz="half" idx="2"/>
          </p:nvPr>
        </p:nvGraphicFramePr>
        <p:xfrm>
          <a:off x="250825" y="2133600"/>
          <a:ext cx="8745538" cy="2782888"/>
        </p:xfrm>
        <a:graphic>
          <a:graphicData uri="http://schemas.openxmlformats.org/drawingml/2006/table">
            <a:tbl>
              <a:tblPr/>
              <a:tblGrid>
                <a:gridCol w="3730625"/>
                <a:gridCol w="661988"/>
                <a:gridCol w="752475"/>
                <a:gridCol w="3600450"/>
              </a:tblGrid>
              <a:tr h="400050">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Times New Roman" pitchFamily="18" charset="0"/>
                        </a:rPr>
                        <a:t>Tractors / </a:t>
                      </a:r>
                      <a:r>
                        <a:rPr kumimoji="0" lang="en-US" sz="1800" b="1" i="0" u="none" strike="noStrike" cap="none" normalizeH="0" baseline="0" smtClean="0">
                          <a:ln>
                            <a:noFill/>
                          </a:ln>
                          <a:solidFill>
                            <a:schemeClr val="tx1"/>
                          </a:solidFill>
                          <a:effectLst/>
                          <a:latin typeface="Times New Roman" pitchFamily="18" charset="0"/>
                        </a:rPr>
                        <a:t>agricultural</a:t>
                      </a:r>
                      <a:r>
                        <a:rPr kumimoji="0" lang="ru-RU" sz="1800" b="1" i="0" u="none" strike="noStrike" cap="none" normalizeH="0" baseline="0" smtClean="0">
                          <a:ln>
                            <a:noFill/>
                          </a:ln>
                          <a:solidFill>
                            <a:schemeClr val="tx1"/>
                          </a:solidFill>
                          <a:effectLst/>
                          <a:latin typeface="Times New Roman" pitchFamily="18" charset="0"/>
                        </a:rPr>
                        <a:t> machinery</a:t>
                      </a:r>
                      <a:r>
                        <a:rPr kumimoji="0" lang="ru-RU"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it-IT"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it-IT" sz="1800" b="1" i="0" u="none" strike="noStrike" cap="none" normalizeH="0" baseline="0" smtClean="0">
                          <a:ln>
                            <a:noFill/>
                          </a:ln>
                          <a:solidFill>
                            <a:schemeClr val="tx1"/>
                          </a:solidFill>
                          <a:effectLst/>
                          <a:latin typeface="Times New Roman" pitchFamily="18" charset="0"/>
                          <a:cs typeface="Times New Roman" pitchFamily="18" charset="0"/>
                        </a:rPr>
                        <a:t>Yes</a:t>
                      </a:r>
                      <a:endParaRPr kumimoji="0" lang="it-IT"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it-IT" sz="1800" b="1" i="0" u="none" strike="noStrike" cap="none" normalizeH="0" baseline="0" smtClean="0">
                          <a:ln>
                            <a:noFill/>
                          </a:ln>
                          <a:solidFill>
                            <a:schemeClr val="tx1"/>
                          </a:solidFill>
                          <a:effectLst/>
                          <a:latin typeface="Times New Roman" pitchFamily="18" charset="0"/>
                          <a:cs typeface="Times New Roman" pitchFamily="18" charset="0"/>
                        </a:rPr>
                        <a:t>No</a:t>
                      </a:r>
                      <a:endParaRPr kumimoji="0" lang="it-IT"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Times New Roman" pitchFamily="18" charset="0"/>
                        </a:rPr>
                        <a:t>recommended action</a:t>
                      </a:r>
                      <a:r>
                        <a:rPr kumimoji="0" lang="ru-RU"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it-IT"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0888">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endParaRPr kumimoji="0" lang="en-US" sz="1600" b="1" i="0" u="none" strike="noStrike" cap="none" normalizeH="0" baseline="0" smtClean="0">
                        <a:ln>
                          <a:noFill/>
                        </a:ln>
                        <a:solidFill>
                          <a:schemeClr val="tx1"/>
                        </a:solidFill>
                        <a:effectLst/>
                        <a:latin typeface="Times New Roman" pitchFamily="18" charset="0"/>
                      </a:endParaRPr>
                    </a:p>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Times New Roman" pitchFamily="18" charset="0"/>
                        </a:rPr>
                        <a:t>Are the s</a:t>
                      </a:r>
                      <a:r>
                        <a:rPr kumimoji="0" lang="ru-RU" sz="1600" b="1" i="0" u="none" strike="noStrike" cap="none" normalizeH="0" baseline="0" smtClean="0">
                          <a:ln>
                            <a:noFill/>
                          </a:ln>
                          <a:solidFill>
                            <a:schemeClr val="tx1"/>
                          </a:solidFill>
                          <a:effectLst/>
                          <a:latin typeface="Times New Roman" pitchFamily="18" charset="0"/>
                        </a:rPr>
                        <a:t>afety features in good condition?</a:t>
                      </a:r>
                      <a:r>
                        <a:rPr kumimoji="0" lang="ru-RU" sz="16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en-US" sz="16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5013">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Times New Roman" pitchFamily="18" charset="0"/>
                        </a:rPr>
                        <a:t>Are the t</a:t>
                      </a:r>
                      <a:r>
                        <a:rPr kumimoji="0" lang="ru-RU" sz="1600" b="1" i="0" u="none" strike="noStrike" cap="none" normalizeH="0" baseline="0" smtClean="0">
                          <a:ln>
                            <a:noFill/>
                          </a:ln>
                          <a:solidFill>
                            <a:schemeClr val="tx1"/>
                          </a:solidFill>
                          <a:effectLst/>
                          <a:latin typeface="Times New Roman" pitchFamily="18" charset="0"/>
                        </a:rPr>
                        <a:t>ractors equipped with locks starter</a:t>
                      </a:r>
                      <a:r>
                        <a:rPr kumimoji="0" lang="en-US" sz="1600" b="1" i="0" u="none" strike="noStrike" cap="none" normalizeH="0" baseline="0" smtClean="0">
                          <a:ln>
                            <a:noFill/>
                          </a:ln>
                          <a:solidFill>
                            <a:schemeClr val="tx1"/>
                          </a:solidFill>
                          <a:effectLst/>
                          <a:latin typeface="Times New Roman" pitchFamily="18" charset="0"/>
                        </a:rPr>
                        <a:t>, </a:t>
                      </a:r>
                      <a:r>
                        <a:rPr kumimoji="0" lang="ru-RU" sz="1600" b="1" i="0" u="none" strike="noStrike" cap="none" normalizeH="0" baseline="0" smtClean="0">
                          <a:ln>
                            <a:noFill/>
                          </a:ln>
                          <a:solidFill>
                            <a:schemeClr val="tx1"/>
                          </a:solidFill>
                          <a:effectLst/>
                          <a:latin typeface="Times New Roman" pitchFamily="18" charset="0"/>
                        </a:rPr>
                        <a:t>if the gearbox is engaged?</a:t>
                      </a:r>
                      <a:r>
                        <a:rPr kumimoji="0" lang="ru-RU" sz="16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16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endParaRPr kumimoji="0" lang="ro-RO" sz="16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5013">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a:t>
                      </a:r>
                      <a:endParaRPr kumimoji="0" lang="ro-RO"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body" sz="half" idx="1"/>
          </p:nvPr>
        </p:nvSpPr>
        <p:spPr>
          <a:xfrm>
            <a:off x="2195513" y="188913"/>
            <a:ext cx="4038600" cy="368300"/>
          </a:xfrm>
          <a:noFill/>
          <a:ln/>
        </p:spPr>
        <p:txBody>
          <a:bodyPr/>
          <a:lstStyle/>
          <a:p>
            <a:pPr algn="ctr">
              <a:buFont typeface="Wingdings" pitchFamily="2" charset="2"/>
              <a:buNone/>
            </a:pPr>
            <a:r>
              <a:rPr lang="en-US" sz="1800" b="1">
                <a:effectLst/>
              </a:rPr>
              <a:t>Checklist</a:t>
            </a:r>
          </a:p>
        </p:txBody>
      </p:sp>
      <p:sp>
        <p:nvSpPr>
          <p:cNvPr id="44037" name="Rectangle 5"/>
          <p:cNvSpPr>
            <a:spLocks noChangeArrowheads="1"/>
          </p:cNvSpPr>
          <p:nvPr/>
        </p:nvSpPr>
        <p:spPr bwMode="auto">
          <a:xfrm>
            <a:off x="179388" y="1196975"/>
            <a:ext cx="3514725" cy="366713"/>
          </a:xfrm>
          <a:prstGeom prst="rect">
            <a:avLst/>
          </a:prstGeom>
          <a:noFill/>
          <a:ln w="9525">
            <a:noFill/>
            <a:miter lim="800000"/>
            <a:headEnd/>
            <a:tailEnd/>
          </a:ln>
          <a:effectLst/>
        </p:spPr>
        <p:txBody>
          <a:bodyPr wrap="none" anchor="ctr">
            <a:spAutoFit/>
          </a:bodyPr>
          <a:lstStyle/>
          <a:p>
            <a:pPr algn="just"/>
            <a:r>
              <a:rPr lang="pt-PT" b="1">
                <a:latin typeface="Times New Roman" pitchFamily="18" charset="0"/>
              </a:rPr>
              <a:t>3. </a:t>
            </a:r>
            <a:r>
              <a:rPr lang="ru-RU" b="1"/>
              <a:t>Safety in use of chemicals</a:t>
            </a:r>
            <a:r>
              <a:rPr lang="ru-RU"/>
              <a:t> </a:t>
            </a:r>
            <a:r>
              <a:rPr lang="pt-PT" b="1">
                <a:latin typeface="Times New Roman" pitchFamily="18" charset="0"/>
              </a:rPr>
              <a:t> </a:t>
            </a:r>
          </a:p>
        </p:txBody>
      </p:sp>
      <p:graphicFrame>
        <p:nvGraphicFramePr>
          <p:cNvPr id="44142" name="Group 110"/>
          <p:cNvGraphicFramePr>
            <a:graphicFrameLocks noGrp="1"/>
          </p:cNvGraphicFramePr>
          <p:nvPr>
            <p:ph sz="half" idx="2"/>
          </p:nvPr>
        </p:nvGraphicFramePr>
        <p:xfrm>
          <a:off x="179388" y="1773238"/>
          <a:ext cx="8812212" cy="3578225"/>
        </p:xfrm>
        <a:graphic>
          <a:graphicData uri="http://schemas.openxmlformats.org/drawingml/2006/table">
            <a:tbl>
              <a:tblPr/>
              <a:tblGrid>
                <a:gridCol w="3760787"/>
                <a:gridCol w="500063"/>
                <a:gridCol w="590550"/>
                <a:gridCol w="3960812"/>
              </a:tblGrid>
              <a:tr h="277813">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ru-RU" sz="1600" b="1" i="0" u="none" strike="noStrike" cap="none" normalizeH="0" baseline="0" smtClean="0">
                          <a:ln>
                            <a:noFill/>
                          </a:ln>
                          <a:solidFill>
                            <a:schemeClr val="tx1"/>
                          </a:solidFill>
                          <a:effectLst/>
                          <a:latin typeface="Times New Roman" pitchFamily="18" charset="0"/>
                        </a:rPr>
                        <a:t>Storage and use of chemicals</a:t>
                      </a:r>
                      <a:r>
                        <a:rPr kumimoji="0" lang="ru-RU" sz="16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16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Yes</a:t>
                      </a:r>
                      <a:endParaRPr kumimoji="0" lang="pt-PT" sz="16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No</a:t>
                      </a:r>
                      <a:endParaRPr kumimoji="0" lang="pt-PT" sz="16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ru-RU" sz="1600" b="1" i="0" u="none" strike="noStrike" cap="none" normalizeH="0" baseline="0" smtClean="0">
                          <a:ln>
                            <a:noFill/>
                          </a:ln>
                          <a:solidFill>
                            <a:schemeClr val="tx1"/>
                          </a:solidFill>
                          <a:effectLst/>
                          <a:latin typeface="Times New Roman" pitchFamily="18" charset="0"/>
                        </a:rPr>
                        <a:t>recommended action</a:t>
                      </a:r>
                      <a:endParaRPr kumimoji="0" lang="pt-PT" sz="16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70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rPr>
                        <a:t>Was a </a:t>
                      </a:r>
                      <a:r>
                        <a:rPr kumimoji="0" lang="ru-RU" sz="1400" b="1" i="0" u="none" strike="noStrike" cap="none" normalizeH="0" baseline="0" smtClean="0">
                          <a:ln>
                            <a:noFill/>
                          </a:ln>
                          <a:solidFill>
                            <a:schemeClr val="tx1"/>
                          </a:solidFill>
                          <a:effectLst/>
                          <a:latin typeface="Times New Roman" pitchFamily="18" charset="0"/>
                        </a:rPr>
                        <a:t> risk assessment conducted on the storage and use of chemicals?</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5463">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rPr>
                        <a:t>A</a:t>
                      </a:r>
                      <a:r>
                        <a:rPr kumimoji="0" lang="ru-RU" sz="1400" b="1" i="0" u="none" strike="noStrike" cap="none" normalizeH="0" baseline="0" smtClean="0">
                          <a:ln>
                            <a:noFill/>
                          </a:ln>
                          <a:solidFill>
                            <a:schemeClr val="tx1"/>
                          </a:solidFill>
                          <a:effectLst/>
                          <a:latin typeface="Times New Roman" pitchFamily="18" charset="0"/>
                        </a:rPr>
                        <a:t>re </a:t>
                      </a:r>
                      <a:r>
                        <a:rPr kumimoji="0" lang="en-US" sz="1400" b="1" i="0" u="none" strike="noStrike" cap="none" normalizeH="0" baseline="0" smtClean="0">
                          <a:ln>
                            <a:noFill/>
                          </a:ln>
                          <a:solidFill>
                            <a:schemeClr val="tx1"/>
                          </a:solidFill>
                          <a:effectLst/>
                          <a:latin typeface="Times New Roman" pitchFamily="18" charset="0"/>
                        </a:rPr>
                        <a:t>t</a:t>
                      </a:r>
                      <a:r>
                        <a:rPr kumimoji="0" lang="ru-RU" sz="1400" b="1" i="0" u="none" strike="noStrike" cap="none" normalizeH="0" baseline="0" smtClean="0">
                          <a:ln>
                            <a:noFill/>
                          </a:ln>
                          <a:solidFill>
                            <a:schemeClr val="tx1"/>
                          </a:solidFill>
                          <a:effectLst/>
                          <a:latin typeface="Times New Roman" pitchFamily="18" charset="0"/>
                        </a:rPr>
                        <a:t>here chemical storage warehouse?</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70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Times New Roman" pitchFamily="18" charset="0"/>
                        </a:rPr>
                        <a:t>Place of storage, only for storage of these products?</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70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rPr>
                        <a:t>I</a:t>
                      </a:r>
                      <a:r>
                        <a:rPr kumimoji="0" lang="ru-RU" sz="1400" b="1" i="0" u="none" strike="noStrike" cap="none" normalizeH="0" baseline="0" smtClean="0">
                          <a:ln>
                            <a:noFill/>
                          </a:ln>
                          <a:solidFill>
                            <a:schemeClr val="tx1"/>
                          </a:solidFill>
                          <a:effectLst/>
                          <a:latin typeface="Times New Roman" pitchFamily="18" charset="0"/>
                        </a:rPr>
                        <a:t>s </a:t>
                      </a:r>
                      <a:r>
                        <a:rPr kumimoji="0" lang="en-US" sz="1400" b="1" i="0" u="none" strike="noStrike" cap="none" normalizeH="0" baseline="0" smtClean="0">
                          <a:ln>
                            <a:noFill/>
                          </a:ln>
                          <a:solidFill>
                            <a:schemeClr val="tx1"/>
                          </a:solidFill>
                          <a:effectLst/>
                          <a:latin typeface="Times New Roman" pitchFamily="18" charset="0"/>
                        </a:rPr>
                        <a:t> the s</a:t>
                      </a:r>
                      <a:r>
                        <a:rPr kumimoji="0" lang="ru-RU" sz="1400" b="1" i="0" u="none" strike="noStrike" cap="none" normalizeH="0" baseline="0" smtClean="0">
                          <a:ln>
                            <a:noFill/>
                          </a:ln>
                          <a:solidFill>
                            <a:schemeClr val="tx1"/>
                          </a:solidFill>
                          <a:effectLst/>
                          <a:latin typeface="Times New Roman" pitchFamily="18" charset="0"/>
                        </a:rPr>
                        <a:t>torage area properly isolated, with limited access?</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70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rPr>
                        <a:t>……………………………………………………</a:t>
                      </a:r>
                      <a:endParaRPr kumimoji="0" lang="ro-RO"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body" sz="half" idx="1"/>
          </p:nvPr>
        </p:nvSpPr>
        <p:spPr>
          <a:xfrm>
            <a:off x="2411413" y="188913"/>
            <a:ext cx="4038600" cy="368300"/>
          </a:xfrm>
          <a:noFill/>
          <a:ln/>
        </p:spPr>
        <p:txBody>
          <a:bodyPr/>
          <a:lstStyle/>
          <a:p>
            <a:pPr algn="ctr">
              <a:buFont typeface="Wingdings" pitchFamily="2" charset="2"/>
              <a:buNone/>
            </a:pPr>
            <a:r>
              <a:rPr lang="en-US" sz="1800" b="1">
                <a:effectLst/>
              </a:rPr>
              <a:t>Checklist</a:t>
            </a:r>
          </a:p>
        </p:txBody>
      </p:sp>
      <p:sp>
        <p:nvSpPr>
          <p:cNvPr id="48133" name="Rectangle 5"/>
          <p:cNvSpPr>
            <a:spLocks noChangeArrowheads="1"/>
          </p:cNvSpPr>
          <p:nvPr/>
        </p:nvSpPr>
        <p:spPr bwMode="auto">
          <a:xfrm>
            <a:off x="179388" y="908050"/>
            <a:ext cx="3697287" cy="366713"/>
          </a:xfrm>
          <a:prstGeom prst="rect">
            <a:avLst/>
          </a:prstGeom>
          <a:noFill/>
          <a:ln w="9525">
            <a:noFill/>
            <a:miter lim="800000"/>
            <a:headEnd/>
            <a:tailEnd/>
          </a:ln>
          <a:effectLst/>
        </p:spPr>
        <p:txBody>
          <a:bodyPr wrap="none" anchor="ctr">
            <a:spAutoFit/>
          </a:bodyPr>
          <a:lstStyle/>
          <a:p>
            <a:r>
              <a:rPr lang="en-US" b="1">
                <a:latin typeface="Times New Roman" pitchFamily="18" charset="0"/>
              </a:rPr>
              <a:t>4. </a:t>
            </a:r>
            <a:r>
              <a:rPr lang="ru-RU" b="1"/>
              <a:t>Social facilities and first aid</a:t>
            </a:r>
            <a:r>
              <a:rPr lang="ru-RU"/>
              <a:t> </a:t>
            </a:r>
            <a:r>
              <a:rPr lang="en-US" b="1">
                <a:latin typeface="Times New Roman" pitchFamily="18" charset="0"/>
              </a:rPr>
              <a:t> </a:t>
            </a:r>
          </a:p>
        </p:txBody>
      </p:sp>
      <p:graphicFrame>
        <p:nvGraphicFramePr>
          <p:cNvPr id="48227" name="Group 99"/>
          <p:cNvGraphicFramePr>
            <a:graphicFrameLocks noGrp="1"/>
          </p:cNvGraphicFramePr>
          <p:nvPr>
            <p:ph sz="half" idx="2"/>
          </p:nvPr>
        </p:nvGraphicFramePr>
        <p:xfrm>
          <a:off x="179388" y="1412875"/>
          <a:ext cx="8785225" cy="3852863"/>
        </p:xfrm>
        <a:graphic>
          <a:graphicData uri="http://schemas.openxmlformats.org/drawingml/2006/table">
            <a:tbl>
              <a:tblPr/>
              <a:tblGrid>
                <a:gridCol w="3760787"/>
                <a:gridCol w="765175"/>
                <a:gridCol w="803275"/>
                <a:gridCol w="3455988"/>
              </a:tblGrid>
              <a:tr h="24447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Times New Roman" pitchFamily="18" charset="0"/>
                        </a:rPr>
                        <a:t>Social facilities and first aid</a:t>
                      </a: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Yes</a:t>
                      </a:r>
                      <a:endParaRPr kumimoji="0" lang="pt-PT"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No</a:t>
                      </a:r>
                      <a:endParaRPr kumimoji="0" lang="pt-PT"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ru-RU" sz="1800" b="0" i="0" u="none" strike="noStrike" cap="none" normalizeH="0" baseline="0" smtClean="0">
                          <a:ln>
                            <a:noFill/>
                          </a:ln>
                          <a:solidFill>
                            <a:schemeClr val="tx1"/>
                          </a:solidFill>
                          <a:effectLst/>
                          <a:latin typeface="Times New Roman" pitchFamily="18" charset="0"/>
                        </a:rPr>
                        <a:t>recommended action</a:t>
                      </a:r>
                      <a:endParaRPr kumimoji="0" lang="pt-PT" sz="1800" b="0" i="0" u="none" strike="noStrike" cap="none" normalizeH="0" baseline="0" smtClean="0">
                        <a:ln>
                          <a:noFill/>
                        </a:ln>
                        <a:solidFill>
                          <a:schemeClr val="tx1"/>
                        </a:solidFill>
                        <a:effectLst/>
                        <a:latin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Tx/>
                        <a:buNone/>
                        <a:tabLst/>
                      </a:pPr>
                      <a:endParaRPr kumimoji="0" lang="pt-PT"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702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rPr>
                        <a:t>Is there adequate first aid equipment, including eye drops and skin antiseptics, easily accessible?</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875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rPr>
                        <a:t>I</a:t>
                      </a:r>
                      <a:r>
                        <a:rPr kumimoji="0" lang="ru-RU" sz="1400" b="1" i="0" u="none" strike="noStrike" cap="none" normalizeH="0" baseline="0" smtClean="0">
                          <a:ln>
                            <a:noFill/>
                          </a:ln>
                          <a:solidFill>
                            <a:schemeClr val="tx1"/>
                          </a:solidFill>
                          <a:effectLst/>
                          <a:latin typeface="Times New Roman" pitchFamily="18" charset="0"/>
                        </a:rPr>
                        <a:t>s</a:t>
                      </a:r>
                      <a:r>
                        <a:rPr kumimoji="0" lang="en-US" sz="1400" b="1" i="0" u="none" strike="noStrike" cap="none" normalizeH="0" baseline="0" smtClean="0">
                          <a:ln>
                            <a:noFill/>
                          </a:ln>
                          <a:solidFill>
                            <a:schemeClr val="tx1"/>
                          </a:solidFill>
                          <a:effectLst/>
                          <a:latin typeface="Times New Roman" pitchFamily="18" charset="0"/>
                        </a:rPr>
                        <a:t> the</a:t>
                      </a:r>
                      <a:r>
                        <a:rPr kumimoji="0" lang="ru-RU" sz="1400" b="1" i="0" u="none" strike="noStrike" cap="none" normalizeH="0" baseline="0" smtClean="0">
                          <a:ln>
                            <a:noFill/>
                          </a:ln>
                          <a:solidFill>
                            <a:schemeClr val="tx1"/>
                          </a:solidFill>
                          <a:effectLst/>
                          <a:latin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rPr>
                        <a:t>f</a:t>
                      </a:r>
                      <a:r>
                        <a:rPr kumimoji="0" lang="ru-RU" sz="1400" b="1" i="0" u="none" strike="noStrike" cap="none" normalizeH="0" baseline="0" smtClean="0">
                          <a:ln>
                            <a:noFill/>
                          </a:ln>
                          <a:solidFill>
                            <a:schemeClr val="tx1"/>
                          </a:solidFill>
                          <a:effectLst/>
                          <a:latin typeface="Times New Roman" pitchFamily="18" charset="0"/>
                        </a:rPr>
                        <a:t>irst aid equipment easily accessible?</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rPr>
                        <a:t>A</a:t>
                      </a:r>
                      <a:r>
                        <a:rPr kumimoji="0" lang="ru-RU" sz="1400" b="1" i="0" u="none" strike="noStrike" cap="none" normalizeH="0" baseline="0" smtClean="0">
                          <a:ln>
                            <a:noFill/>
                          </a:ln>
                          <a:solidFill>
                            <a:schemeClr val="tx1"/>
                          </a:solidFill>
                          <a:effectLst/>
                          <a:latin typeface="Times New Roman" pitchFamily="18" charset="0"/>
                        </a:rPr>
                        <a:t>re </a:t>
                      </a:r>
                      <a:r>
                        <a:rPr kumimoji="0" lang="en-US" sz="1400" b="1" i="0" u="none" strike="noStrike" cap="none" normalizeH="0" baseline="0" smtClean="0">
                          <a:ln>
                            <a:noFill/>
                          </a:ln>
                          <a:solidFill>
                            <a:schemeClr val="tx1"/>
                          </a:solidFill>
                          <a:effectLst/>
                          <a:latin typeface="Times New Roman" pitchFamily="18" charset="0"/>
                        </a:rPr>
                        <a:t>t</a:t>
                      </a:r>
                      <a:r>
                        <a:rPr kumimoji="0" lang="ru-RU" sz="1400" b="1" i="0" u="none" strike="noStrike" cap="none" normalizeH="0" baseline="0" smtClean="0">
                          <a:ln>
                            <a:noFill/>
                          </a:ln>
                          <a:solidFill>
                            <a:schemeClr val="tx1"/>
                          </a:solidFill>
                          <a:effectLst/>
                          <a:latin typeface="Times New Roman" pitchFamily="18" charset="0"/>
                        </a:rPr>
                        <a:t>here lockers?</a:t>
                      </a:r>
                      <a:r>
                        <a:rPr kumimoji="0" lang="ru-RU"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rPr>
                        <a:t>A</a:t>
                      </a:r>
                      <a:r>
                        <a:rPr kumimoji="0" lang="ru-RU" sz="1400" b="1" i="0" u="none" strike="noStrike" cap="none" normalizeH="0" baseline="0" smtClean="0">
                          <a:ln>
                            <a:noFill/>
                          </a:ln>
                          <a:solidFill>
                            <a:schemeClr val="tx1"/>
                          </a:solidFill>
                          <a:effectLst/>
                          <a:latin typeface="Times New Roman" pitchFamily="18" charset="0"/>
                        </a:rPr>
                        <a:t>re </a:t>
                      </a:r>
                      <a:r>
                        <a:rPr kumimoji="0" lang="en-US" sz="1400" b="1" i="0" u="none" strike="noStrike" cap="none" normalizeH="0" baseline="0" smtClean="0">
                          <a:ln>
                            <a:noFill/>
                          </a:ln>
                          <a:solidFill>
                            <a:schemeClr val="tx1"/>
                          </a:solidFill>
                          <a:effectLst/>
                          <a:latin typeface="Times New Roman" pitchFamily="18" charset="0"/>
                        </a:rPr>
                        <a:t>t</a:t>
                      </a:r>
                      <a:r>
                        <a:rPr kumimoji="0" lang="ru-RU" sz="1400" b="1" i="0" u="none" strike="noStrike" cap="none" normalizeH="0" baseline="0" smtClean="0">
                          <a:ln>
                            <a:noFill/>
                          </a:ln>
                          <a:solidFill>
                            <a:schemeClr val="tx1"/>
                          </a:solidFill>
                          <a:effectLst/>
                          <a:latin typeface="Times New Roman" pitchFamily="18" charset="0"/>
                        </a:rPr>
                        <a:t>here showers with hot and cold water?</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875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rPr>
                        <a:t>A</a:t>
                      </a:r>
                      <a:r>
                        <a:rPr kumimoji="0" lang="ru-RU" sz="1400" b="1" i="0" u="none" strike="noStrike" cap="none" normalizeH="0" baseline="0" smtClean="0">
                          <a:ln>
                            <a:noFill/>
                          </a:ln>
                          <a:solidFill>
                            <a:schemeClr val="tx1"/>
                          </a:solidFill>
                          <a:effectLst/>
                          <a:latin typeface="Times New Roman" pitchFamily="18" charset="0"/>
                        </a:rPr>
                        <a:t>re </a:t>
                      </a:r>
                      <a:r>
                        <a:rPr kumimoji="0" lang="en-US" sz="1400" b="1" i="0" u="none" strike="noStrike" cap="none" normalizeH="0" baseline="0" smtClean="0">
                          <a:ln>
                            <a:noFill/>
                          </a:ln>
                          <a:solidFill>
                            <a:schemeClr val="tx1"/>
                          </a:solidFill>
                          <a:effectLst/>
                          <a:latin typeface="Times New Roman" pitchFamily="18" charset="0"/>
                        </a:rPr>
                        <a:t>c</a:t>
                      </a:r>
                      <a:r>
                        <a:rPr kumimoji="0" lang="ru-RU" sz="1400" b="1" i="0" u="none" strike="noStrike" cap="none" normalizeH="0" baseline="0" smtClean="0">
                          <a:ln>
                            <a:noFill/>
                          </a:ln>
                          <a:solidFill>
                            <a:schemeClr val="tx1"/>
                          </a:solidFill>
                          <a:effectLst/>
                          <a:latin typeface="Times New Roman" pitchFamily="18" charset="0"/>
                        </a:rPr>
                        <a:t>hanging rooms well lit and ventilated?</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4500">
                <a:tc>
                  <a:txBody>
                    <a:bodyPr/>
                    <a:lstStyle/>
                    <a:p>
                      <a:pPr marL="342900" marR="0" lvl="0" indent="-342900" algn="l" defTabSz="914400" rtl="0" eaLnBrk="1" fontAlgn="t"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rPr>
                        <a:t>……………………………………………………</a:t>
                      </a:r>
                      <a:endParaRPr kumimoji="0" lang="ro-RO" sz="14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body" sz="half" idx="1"/>
          </p:nvPr>
        </p:nvSpPr>
        <p:spPr>
          <a:xfrm>
            <a:off x="2268538" y="188913"/>
            <a:ext cx="4038600" cy="368300"/>
          </a:xfrm>
          <a:noFill/>
          <a:ln/>
        </p:spPr>
        <p:txBody>
          <a:bodyPr/>
          <a:lstStyle/>
          <a:p>
            <a:pPr algn="ctr">
              <a:buFont typeface="Wingdings" pitchFamily="2" charset="2"/>
              <a:buNone/>
            </a:pPr>
            <a:r>
              <a:rPr lang="en-US" sz="1600" b="1">
                <a:effectLst/>
              </a:rPr>
              <a:t>Checklist</a:t>
            </a:r>
          </a:p>
        </p:txBody>
      </p:sp>
      <p:sp>
        <p:nvSpPr>
          <p:cNvPr id="50181" name="Rectangle 5"/>
          <p:cNvSpPr>
            <a:spLocks noChangeArrowheads="1"/>
          </p:cNvSpPr>
          <p:nvPr/>
        </p:nvSpPr>
        <p:spPr bwMode="auto">
          <a:xfrm>
            <a:off x="107950" y="1412875"/>
            <a:ext cx="4248150" cy="366713"/>
          </a:xfrm>
          <a:prstGeom prst="rect">
            <a:avLst/>
          </a:prstGeom>
          <a:noFill/>
          <a:ln w="9525">
            <a:noFill/>
            <a:miter lim="800000"/>
            <a:headEnd/>
            <a:tailEnd/>
          </a:ln>
          <a:effectLst/>
        </p:spPr>
        <p:txBody>
          <a:bodyPr anchor="ctr">
            <a:spAutoFit/>
          </a:bodyPr>
          <a:lstStyle/>
          <a:p>
            <a:r>
              <a:rPr lang="it-IT" b="1">
                <a:latin typeface="Times New Roman" pitchFamily="18" charset="0"/>
              </a:rPr>
              <a:t>5. </a:t>
            </a:r>
            <a:r>
              <a:rPr lang="ru-RU" b="1"/>
              <a:t>Risks of general</a:t>
            </a:r>
            <a:r>
              <a:rPr lang="ru-RU"/>
              <a:t> </a:t>
            </a:r>
            <a:r>
              <a:rPr lang="en-US" b="1"/>
              <a:t>nature</a:t>
            </a:r>
          </a:p>
        </p:txBody>
      </p:sp>
      <p:graphicFrame>
        <p:nvGraphicFramePr>
          <p:cNvPr id="50246" name="Group 70"/>
          <p:cNvGraphicFramePr>
            <a:graphicFrameLocks noGrp="1"/>
          </p:cNvGraphicFramePr>
          <p:nvPr>
            <p:ph sz="half" idx="2"/>
          </p:nvPr>
        </p:nvGraphicFramePr>
        <p:xfrm>
          <a:off x="107950" y="1916113"/>
          <a:ext cx="8945563" cy="3141662"/>
        </p:xfrm>
        <a:graphic>
          <a:graphicData uri="http://schemas.openxmlformats.org/drawingml/2006/table">
            <a:tbl>
              <a:tblPr/>
              <a:tblGrid>
                <a:gridCol w="3821113"/>
                <a:gridCol w="500062"/>
                <a:gridCol w="479425"/>
                <a:gridCol w="4144963"/>
              </a:tblGrid>
              <a:tr h="265113">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Times New Roman" pitchFamily="18" charset="0"/>
                          <a:cs typeface="Times New Roman" pitchFamily="18" charset="0"/>
                        </a:rPr>
                        <a:t>General risks</a:t>
                      </a:r>
                      <a:endParaRPr kumimoji="0" lang="en-US" sz="16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Yes</a:t>
                      </a:r>
                      <a:endParaRPr kumimoji="0" lang="pt-PT"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pt-PT" sz="1600" b="1" i="0" u="none" strike="noStrike" cap="none" normalizeH="0" baseline="0" smtClean="0">
                          <a:ln>
                            <a:noFill/>
                          </a:ln>
                          <a:solidFill>
                            <a:schemeClr val="tx1"/>
                          </a:solidFill>
                          <a:effectLst/>
                          <a:latin typeface="Times New Roman" pitchFamily="18" charset="0"/>
                          <a:cs typeface="Times New Roman" pitchFamily="18" charset="0"/>
                        </a:rPr>
                        <a:t>No</a:t>
                      </a:r>
                      <a:endParaRPr kumimoji="0" lang="pt-PT" sz="16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r>
                        <a:rPr kumimoji="0" lang="ru-RU" sz="1600" b="1" i="0" u="none" strike="noStrike" cap="none" normalizeH="0" baseline="0" smtClean="0">
                          <a:ln>
                            <a:noFill/>
                          </a:ln>
                          <a:solidFill>
                            <a:schemeClr val="tx1"/>
                          </a:solidFill>
                          <a:effectLst/>
                          <a:latin typeface="Times New Roman" pitchFamily="18" charset="0"/>
                        </a:rPr>
                        <a:t>recommended action</a:t>
                      </a:r>
                      <a:endParaRPr kumimoji="0" lang="pt-PT" sz="1600" b="1" i="0" u="none" strike="noStrike" cap="none" normalizeH="0" baseline="0" smtClean="0">
                        <a:ln>
                          <a:noFill/>
                        </a:ln>
                        <a:solidFill>
                          <a:schemeClr val="tx1"/>
                        </a:solidFill>
                        <a:effectLst/>
                        <a:latin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Arial" charset="0"/>
                        <a:buNone/>
                        <a:tabLst/>
                      </a:pPr>
                      <a:endParaRPr kumimoji="0" lang="pt-PT" sz="16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7175">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ru-RU" sz="1600" b="0" i="0" u="none" strike="noStrike" cap="none" normalizeH="0" baseline="0" smtClean="0">
                          <a:ln>
                            <a:noFill/>
                          </a:ln>
                          <a:solidFill>
                            <a:schemeClr val="tx1"/>
                          </a:solidFill>
                          <a:effectLst/>
                          <a:latin typeface="Times New Roman" pitchFamily="18" charset="0"/>
                        </a:rPr>
                        <a:t>Is there a risk of falling (trenches, pier, ramps, tanks) unprotected?</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ro-RO"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Times New Roman" pitchFamily="18" charset="0"/>
                        </a:rPr>
                        <a:t>Are the w</a:t>
                      </a:r>
                      <a:r>
                        <a:rPr kumimoji="0" lang="ru-RU" sz="1600" b="0" i="0" u="none" strike="noStrike" cap="none" normalizeH="0" baseline="0" smtClean="0">
                          <a:ln>
                            <a:noFill/>
                          </a:ln>
                          <a:solidFill>
                            <a:schemeClr val="tx1"/>
                          </a:solidFill>
                          <a:effectLst/>
                          <a:latin typeface="Times New Roman" pitchFamily="18" charset="0"/>
                        </a:rPr>
                        <a:t>orkers working with heavy, bulky?</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endParaRPr kumimoji="0" lang="ro-RO"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0375">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Times New Roman" pitchFamily="18" charset="0"/>
                        </a:rPr>
                        <a:t>Are the w</a:t>
                      </a:r>
                      <a:r>
                        <a:rPr kumimoji="0" lang="ru-RU" sz="1600" b="0" i="0" u="none" strike="noStrike" cap="none" normalizeH="0" baseline="0" smtClean="0">
                          <a:ln>
                            <a:noFill/>
                          </a:ln>
                          <a:solidFill>
                            <a:schemeClr val="tx1"/>
                          </a:solidFill>
                          <a:effectLst/>
                          <a:latin typeface="Times New Roman" pitchFamily="18" charset="0"/>
                        </a:rPr>
                        <a:t>orkers aware of the occupational hazards they are exposed</a:t>
                      </a:r>
                      <a:r>
                        <a:rPr kumimoji="0" lang="en-US" sz="1600" b="0" i="0" u="none" strike="noStrike" cap="none" normalizeH="0" baseline="0" smtClean="0">
                          <a:ln>
                            <a:noFill/>
                          </a:ln>
                          <a:solidFill>
                            <a:schemeClr val="tx1"/>
                          </a:solidFill>
                          <a:effectLst/>
                          <a:latin typeface="Times New Roman" pitchFamily="18" charset="0"/>
                        </a:rPr>
                        <a:t> to</a:t>
                      </a:r>
                      <a:r>
                        <a:rPr kumimoji="0" lang="ru-RU" sz="1600" b="0" i="0" u="none" strike="noStrike" cap="none" normalizeH="0" baseline="0" smtClean="0">
                          <a:ln>
                            <a:noFill/>
                          </a:ln>
                          <a:solidFill>
                            <a:schemeClr val="tx1"/>
                          </a:solidFill>
                          <a:effectLst/>
                          <a:latin typeface="Times New Roman" pitchFamily="18" charset="0"/>
                        </a:rPr>
                        <a:t>, and security measures that must be followed?</a:t>
                      </a:r>
                      <a:r>
                        <a:rPr kumimoji="0" lang="ru-RU"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a:txBody>
                    <a:bodyPr/>
                    <a:lstStyle/>
                    <a:p>
                      <a:pPr marL="342900" marR="0" lvl="0" indent="-342900" algn="l" defTabSz="914400" rtl="0" eaLnBrk="1" fontAlgn="t" latinLnBrk="0" hangingPunct="1">
                        <a:lnSpc>
                          <a:spcPct val="100000"/>
                        </a:lnSpc>
                        <a:spcBef>
                          <a:spcPct val="0"/>
                        </a:spcBef>
                        <a:spcAft>
                          <a:spcPct val="0"/>
                        </a:spcAft>
                        <a:buClrTx/>
                        <a:buSzTx/>
                        <a:buFont typeface="Arial" charset="0"/>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52" name="Group 28"/>
          <p:cNvGraphicFramePr>
            <a:graphicFrameLocks noGrp="1"/>
          </p:cNvGraphicFramePr>
          <p:nvPr>
            <p:ph/>
          </p:nvPr>
        </p:nvGraphicFramePr>
        <p:xfrm>
          <a:off x="457200" y="381000"/>
          <a:ext cx="8229600" cy="5241925"/>
        </p:xfrm>
        <a:graphic>
          <a:graphicData uri="http://schemas.openxmlformats.org/drawingml/2006/table">
            <a:tbl>
              <a:tblPr/>
              <a:tblGrid>
                <a:gridCol w="3556000"/>
                <a:gridCol w="4673600"/>
              </a:tblGrid>
              <a:tr h="1187450">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3200" b="0" i="0" u="none" strike="noStrike" cap="none" normalizeH="0" baseline="0" smtClean="0">
                          <a:ln>
                            <a:noFill/>
                          </a:ln>
                          <a:solidFill>
                            <a:srgbClr val="FFFFFF"/>
                          </a:solidFill>
                          <a:effectLst/>
                          <a:latin typeface="Times New Roman" pitchFamily="18" charset="0"/>
                          <a:ea typeface="Times New Roman" pitchFamily="18" charset="0"/>
                          <a:cs typeface="Arial" charset="0"/>
                        </a:rPr>
                        <a:t>Campaign assessment indicators</a:t>
                      </a:r>
                      <a:endParaRPr kumimoji="0" lang="it-IT" sz="3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3399"/>
                    </a:solidFill>
                  </a:tcPr>
                </a:tc>
                <a:tc hMerge="1">
                  <a:txBody>
                    <a:bodyPr/>
                    <a:lstStyle/>
                    <a:p>
                      <a:endParaRPr lang="en-US"/>
                    </a:p>
                  </a:txBody>
                  <a:tcPr/>
                </a:tc>
              </a:tr>
              <a:tr h="9683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Inspector</a:t>
                      </a:r>
                      <a:endParaRPr kumimoji="0" lang="ru-RU" sz="16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ahoma" pitchFamily="34" charset="0"/>
                          <a:ea typeface="Times New Roman" pitchFamily="18" charset="0"/>
                          <a:cs typeface="Arial" charset="0"/>
                        </a:rPr>
                        <a:t> </a:t>
                      </a:r>
                      <a:endParaRPr kumimoji="0" lang="ru-RU"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477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Inspectorat</a:t>
                      </a:r>
                      <a:r>
                        <a:rPr kumimoji="0" lang="en-US"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e</a:t>
                      </a:r>
                      <a:endParaRPr kumimoji="0" lang="ru-RU" sz="1600" b="1"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ahoma" pitchFamily="34" charset="0"/>
                          <a:ea typeface="Times New Roman" pitchFamily="18" charset="0"/>
                          <a:cs typeface="Arial" charset="0"/>
                        </a:rPr>
                        <a:t> </a:t>
                      </a:r>
                      <a:endParaRPr kumimoji="0" lang="ru-RU"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636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bg2"/>
                          </a:solidFill>
                          <a:effectLst/>
                          <a:latin typeface="Times New Roman" pitchFamily="18" charset="0"/>
                        </a:rPr>
                        <a:t>No.</a:t>
                      </a:r>
                      <a:r>
                        <a:rPr kumimoji="0" lang="en-US" sz="1600" b="1" i="0" u="none" strike="noStrike" cap="none" normalizeH="0" baseline="0" smtClean="0">
                          <a:ln>
                            <a:noFill/>
                          </a:ln>
                          <a:solidFill>
                            <a:schemeClr val="bg2"/>
                          </a:solidFill>
                          <a:effectLst/>
                          <a:latin typeface="Times New Roman" pitchFamily="18" charset="0"/>
                        </a:rPr>
                        <a:t> of </a:t>
                      </a:r>
                      <a:r>
                        <a:rPr kumimoji="0" lang="ru-RU" sz="1600" b="1" i="0" u="none" strike="noStrike" cap="none" normalizeH="0" baseline="0" smtClean="0">
                          <a:ln>
                            <a:noFill/>
                          </a:ln>
                          <a:solidFill>
                            <a:schemeClr val="bg2"/>
                          </a:solidFill>
                          <a:effectLst/>
                          <a:latin typeface="Times New Roman" pitchFamily="18" charset="0"/>
                        </a:rPr>
                        <a:t>visited workplaces (10 workers or more</a:t>
                      </a:r>
                      <a:r>
                        <a:rPr kumimoji="0" lang="en-US" sz="1600" b="1" i="0" u="none" strike="noStrike" cap="none" normalizeH="0" baseline="0" smtClean="0">
                          <a:ln>
                            <a:noFill/>
                          </a:ln>
                          <a:solidFill>
                            <a:schemeClr val="bg2"/>
                          </a:solidFill>
                          <a:effectLst/>
                          <a:latin typeface="Times New Roman" pitchFamily="18" charset="0"/>
                        </a:rPr>
                        <a:t>)</a:t>
                      </a:r>
                      <a:r>
                        <a:rPr kumimoji="0" lang="ru-RU" sz="2800" b="1" i="0" u="none" strike="noStrike" cap="none" normalizeH="0" baseline="0" smtClean="0">
                          <a:ln>
                            <a:noFill/>
                          </a:ln>
                          <a:solidFill>
                            <a:schemeClr val="bg2"/>
                          </a:solidFill>
                          <a:effectLst>
                            <a:outerShdw blurRad="38100" dist="38100" dir="2700000" algn="tl">
                              <a:srgbClr val="000000"/>
                            </a:outerShdw>
                          </a:effectLst>
                          <a:latin typeface="Tahoma"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ahoma" pitchFamily="34" charset="0"/>
                          <a:ea typeface="Times New Roman" pitchFamily="18" charset="0"/>
                          <a:cs typeface="Arial" charset="0"/>
                        </a:rPr>
                        <a:t> </a:t>
                      </a:r>
                      <a:endParaRPr kumimoji="0" lang="ru-RU"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747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bg2"/>
                          </a:solidFill>
                          <a:effectLst/>
                          <a:latin typeface="Times New Roman" pitchFamily="18" charset="0"/>
                        </a:rPr>
                        <a:t>No.</a:t>
                      </a:r>
                      <a:r>
                        <a:rPr kumimoji="0" lang="en-US" sz="1600" b="1" i="0" u="none" strike="noStrike" cap="none" normalizeH="0" baseline="0" smtClean="0">
                          <a:ln>
                            <a:noFill/>
                          </a:ln>
                          <a:solidFill>
                            <a:schemeClr val="bg2"/>
                          </a:solidFill>
                          <a:effectLst/>
                          <a:latin typeface="Times New Roman" pitchFamily="18" charset="0"/>
                        </a:rPr>
                        <a:t> of </a:t>
                      </a:r>
                      <a:r>
                        <a:rPr kumimoji="0" lang="ru-RU" sz="1600" b="1" i="0" u="none" strike="noStrike" cap="none" normalizeH="0" baseline="0" smtClean="0">
                          <a:ln>
                            <a:noFill/>
                          </a:ln>
                          <a:solidFill>
                            <a:schemeClr val="bg2"/>
                          </a:solidFill>
                          <a:effectLst/>
                          <a:latin typeface="Times New Roman" pitchFamily="18" charset="0"/>
                        </a:rPr>
                        <a:t>visited workplaces</a:t>
                      </a:r>
                      <a:r>
                        <a:rPr kumimoji="0" lang="en-US" sz="1600" b="1" i="0" u="none" strike="noStrike" cap="none" normalizeH="0" baseline="0" smtClean="0">
                          <a:ln>
                            <a:noFill/>
                          </a:ln>
                          <a:solidFill>
                            <a:schemeClr val="bg2"/>
                          </a:solidFill>
                          <a:effectLst/>
                          <a:latin typeface="Times New Roman" pitchFamily="18" charset="0"/>
                        </a:rPr>
                        <a:t> </a:t>
                      </a:r>
                      <a:r>
                        <a:rPr kumimoji="0" lang="ru-RU"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(&lt;10 </a:t>
                      </a:r>
                      <a:r>
                        <a:rPr kumimoji="0" lang="en-US"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workers</a:t>
                      </a:r>
                      <a:r>
                        <a:rPr kumimoji="0" lang="ru-RU" sz="1600" b="1" i="0" u="none" strike="noStrike" cap="none" normalizeH="0" baseline="0" smtClean="0">
                          <a:ln>
                            <a:noFill/>
                          </a:ln>
                          <a:solidFill>
                            <a:srgbClr val="000000"/>
                          </a:solidFill>
                          <a:effectLst/>
                          <a:latin typeface="Times New Roman" pitchFamily="18" charset="0"/>
                          <a:ea typeface="Times New Roman" pitchFamily="18" charset="0"/>
                          <a:cs typeface="Arial" charset="0"/>
                        </a:rPr>
                        <a: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solidFill>
                      <a:srgbClr val="FFCC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ahoma" pitchFamily="34" charset="0"/>
                          <a:ea typeface="Times New Roman" pitchFamily="18" charset="0"/>
                          <a:cs typeface="Arial" charset="0"/>
                        </a:rPr>
                        <a:t> </a:t>
                      </a:r>
                      <a:endParaRPr kumimoji="0" lang="ru-RU" sz="1800" b="0" i="0" u="none" strike="noStrike" cap="none" normalizeH="0" baseline="0" smtClean="0">
                        <a:ln>
                          <a:noFill/>
                        </a:ln>
                        <a:solidFill>
                          <a:schemeClr val="tx1"/>
                        </a:solidFill>
                        <a:effectLst/>
                        <a:latin typeface="Tahoma" pitchFamily="34"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480" name="Group 208"/>
          <p:cNvGraphicFramePr>
            <a:graphicFrameLocks noGrp="1"/>
          </p:cNvGraphicFramePr>
          <p:nvPr>
            <p:ph/>
          </p:nvPr>
        </p:nvGraphicFramePr>
        <p:xfrm>
          <a:off x="250825" y="188913"/>
          <a:ext cx="8642350" cy="6583362"/>
        </p:xfrm>
        <a:graphic>
          <a:graphicData uri="http://schemas.openxmlformats.org/drawingml/2006/table">
            <a:tbl>
              <a:tblPr/>
              <a:tblGrid>
                <a:gridCol w="2892425"/>
                <a:gridCol w="841375"/>
                <a:gridCol w="247650"/>
                <a:gridCol w="1420813"/>
                <a:gridCol w="1330325"/>
                <a:gridCol w="1909762"/>
              </a:tblGrid>
              <a:tr h="303213">
                <a:tc rowSpan="2" gridSpan="2">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300" b="1" i="0" u="none" strike="noStrike" cap="none" normalizeH="0" baseline="0" smtClean="0">
                          <a:ln>
                            <a:noFill/>
                          </a:ln>
                          <a:solidFill>
                            <a:srgbClr val="FFFFFF"/>
                          </a:solidFill>
                          <a:effectLst/>
                          <a:latin typeface="Times New Roman" pitchFamily="18" charset="0"/>
                          <a:ea typeface="Times New Roman" pitchFamily="18" charset="0"/>
                          <a:cs typeface="Arial" charset="0"/>
                        </a:rPr>
                        <a:t>Safety and health</a:t>
                      </a:r>
                      <a:endParaRPr kumimoji="0" lang="ru-RU" sz="13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00"/>
                    </a:solidFill>
                  </a:tcPr>
                </a:tc>
                <a:tc rowSpan="2"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3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rowSpan="2" grid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300" b="1" i="0" u="none" strike="noStrike" cap="none" normalizeH="0" baseline="0" smtClean="0">
                          <a:ln>
                            <a:noFill/>
                          </a:ln>
                          <a:solidFill>
                            <a:srgbClr val="FFFFFF"/>
                          </a:solidFill>
                          <a:effectLst/>
                          <a:latin typeface="Times New Roman" pitchFamily="18" charset="0"/>
                          <a:ea typeface="Times New Roman" pitchFamily="18" charset="0"/>
                          <a:cs typeface="Arial" charset="0"/>
                        </a:rPr>
                        <a:t>Inspection procedures</a:t>
                      </a:r>
                      <a:r>
                        <a:rPr kumimoji="0" lang="ru-RU" sz="1300" b="1" i="0" u="none" strike="noStrike" cap="none" normalizeH="0" baseline="0" smtClean="0">
                          <a:ln>
                            <a:noFill/>
                          </a:ln>
                          <a:solidFill>
                            <a:srgbClr val="FFFFFF"/>
                          </a:solidFill>
                          <a:effectLst/>
                          <a:latin typeface="Times New Roman" pitchFamily="18" charset="0"/>
                          <a:ea typeface="Times New Roman" pitchFamily="18" charset="0"/>
                          <a:cs typeface="Arial" charset="0"/>
                        </a:rPr>
                        <a:t> </a:t>
                      </a:r>
                      <a:endParaRPr kumimoji="0" lang="ru-RU" sz="13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00"/>
                    </a:solidFill>
                  </a:tcPr>
                </a:tc>
                <a:tc rowSpan="2" hMerge="1">
                  <a:txBody>
                    <a:bodyPr/>
                    <a:lstStyle/>
                    <a:p>
                      <a:endParaRPr lang="en-US"/>
                    </a:p>
                  </a:txBody>
                  <a:tcPr/>
                </a:tc>
                <a:tc rowSpan="2" hMerge="1">
                  <a:txBody>
                    <a:bodyPr/>
                    <a:lstStyle/>
                    <a:p>
                      <a:endParaRPr lang="en-US"/>
                    </a:p>
                  </a:txBody>
                  <a:tcPr/>
                </a:tc>
              </a:tr>
              <a:tr h="301625">
                <a:tc gridSpan="2"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3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ru-RU" sz="13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r>
              <a:tr h="304800">
                <a:tc rowSpan="2" gridSpan="2">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machines</a:t>
                      </a:r>
                      <a:endParaRPr kumimoji="0" lang="ro-RO"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rowSpan="2"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3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3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ru-RU" sz="13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hMerge="1">
                  <a:txBody>
                    <a:bodyPr/>
                    <a:lstStyle/>
                    <a:p>
                      <a:endParaRPr lang="en-US"/>
                    </a:p>
                  </a:txBody>
                  <a:tcPr/>
                </a:tc>
                <a:tc hMerge="1">
                  <a:txBody>
                    <a:bodyPr/>
                    <a:lstStyle/>
                    <a:p>
                      <a:endParaRPr lang="en-US"/>
                    </a:p>
                  </a:txBody>
                  <a:tcPr/>
                </a:tc>
              </a:tr>
              <a:tr h="512763">
                <a:tc gridSpan="2"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3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Preventive</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sanctions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chemeClr val="bg2"/>
                          </a:solidFill>
                          <a:effectLst/>
                          <a:latin typeface="Times New Roman" pitchFamily="18" charset="0"/>
                        </a:rPr>
                        <a:t>suspension of works</a:t>
                      </a:r>
                      <a:r>
                        <a:rPr kumimoji="0" lang="ru-RU" sz="1400" b="0" i="0" u="none" strike="noStrike" cap="none" normalizeH="0" baseline="0" smtClean="0">
                          <a:ln>
                            <a:noFill/>
                          </a:ln>
                          <a:solidFill>
                            <a:schemeClr val="bg2"/>
                          </a:solidFill>
                          <a:effectLst>
                            <a:outerShdw blurRad="38100" dist="38100" dir="2700000" algn="tl">
                              <a:srgbClr val="000000"/>
                            </a:outerShdw>
                          </a:effectLst>
                          <a:latin typeface="Tahoma"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Tractors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Other machines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Dangerous substances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Preventive</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sanctions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Suspension of works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pesticides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others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Other risks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Preventive</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sanctions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Suspension of works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admissible</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others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rowSpan="2" gridSpan="2">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Times New Roman" pitchFamily="18" charset="0"/>
                        </a:rPr>
                        <a:t>Employment relationships</a:t>
                      </a:r>
                      <a:r>
                        <a:rPr kumimoji="0" lang="ru-RU"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rPr>
                        <a:t> </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3300"/>
                    </a:solidFill>
                  </a:tcPr>
                </a:tc>
                <a:tc rowSpan="2"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rowSpan="2" gridSpan="3">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FFFFFF"/>
                          </a:solidFill>
                          <a:effectLst/>
                          <a:latin typeface="Times New Roman" pitchFamily="18" charset="0"/>
                          <a:ea typeface="Times New Roman" pitchFamily="18" charset="0"/>
                          <a:cs typeface="Arial" charset="0"/>
                        </a:rPr>
                        <a:t>Inspection procedures</a:t>
                      </a:r>
                      <a:endPar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993300"/>
                    </a:solidFill>
                  </a:tcPr>
                </a:tc>
                <a:tc rowSpan="2" hMerge="1">
                  <a:txBody>
                    <a:bodyPr/>
                    <a:lstStyle/>
                    <a:p>
                      <a:endParaRPr lang="en-US"/>
                    </a:p>
                  </a:txBody>
                  <a:tcPr/>
                </a:tc>
                <a:tc rowSpan="2" hMerge="1">
                  <a:txBody>
                    <a:bodyPr/>
                    <a:lstStyle/>
                    <a:p>
                      <a:endParaRPr lang="en-US"/>
                    </a:p>
                  </a:txBody>
                  <a:tcPr/>
                </a:tc>
              </a:tr>
              <a:tr h="285750">
                <a:tc gridSpan="2" vMerge="1">
                  <a:txBody>
                    <a:bodyPr/>
                    <a:lstStyle/>
                    <a:p>
                      <a:endParaRPr lang="en-US"/>
                    </a:p>
                  </a:txBody>
                  <a:tcPr/>
                </a:tc>
                <a:tc hMerge="1"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r>
              <a:tr h="304800">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FFFFFF"/>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FFFFFF"/>
                          </a:solidFill>
                          <a:effectLst/>
                          <a:latin typeface="Times New Roman" pitchFamily="18" charset="0"/>
                          <a:ea typeface="Times New Roman" pitchFamily="18" charset="0"/>
                          <a:cs typeface="Arial" charset="0"/>
                        </a:rPr>
                        <a:t> </a:t>
                      </a:r>
                      <a:endPar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Preventive</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 </a:t>
                      </a: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sanctions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rgbClr val="000000"/>
                          </a:solidFill>
                          <a:effectLst/>
                          <a:latin typeface="Times New Roman" pitchFamily="18" charset="0"/>
                          <a:ea typeface="Times New Roman" pitchFamily="18" charset="0"/>
                          <a:cs typeface="Arial" charset="0"/>
                        </a:rPr>
                        <a:t>Suspension of works</a:t>
                      </a:r>
                      <a:endParaRPr kumimoji="0" lang="ru-RU" sz="1400" b="0" i="0" u="none" strike="noStrike" cap="none" normalizeH="0" baseline="0" smtClean="0">
                        <a:ln>
                          <a:noFill/>
                        </a:ln>
                        <a:solidFill>
                          <a:srgbClr val="000000"/>
                        </a:solidFill>
                        <a:effectLst/>
                        <a:latin typeface="Times New Roman" pitchFamily="18" charset="0"/>
                        <a:ea typeface="Times New Roman" pitchFamily="18" charset="0"/>
                        <a:cs typeface="Arial"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00"/>
                    </a:solid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Total number of workers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Men</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Women</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Undeclared workers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0038">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rPr>
                        <a:t>M</a:t>
                      </a:r>
                      <a:r>
                        <a:rPr kumimoji="0" lang="ru-RU" sz="1400" b="1" i="0" u="none" strike="noStrike" cap="none" normalizeH="0" baseline="0" smtClean="0">
                          <a:ln>
                            <a:noFill/>
                          </a:ln>
                          <a:solidFill>
                            <a:schemeClr val="tx1"/>
                          </a:solidFill>
                          <a:effectLst/>
                          <a:latin typeface="Times New Roman" pitchFamily="18" charset="0"/>
                        </a:rPr>
                        <a:t>igrant workers</a:t>
                      </a:r>
                      <a:r>
                        <a:rPr kumimoji="0" lang="ru-RU" sz="1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Arial" charset="0"/>
                        </a:rPr>
                        <a:t>Minors</a:t>
                      </a:r>
                      <a:endParaRPr kumimoji="0" lang="ru-RU" sz="14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ru-RU" sz="1400" b="0" i="0" u="none" strike="noStrike" cap="none" normalizeH="0" baseline="0" smtClean="0">
                          <a:ln>
                            <a:noFill/>
                          </a:ln>
                          <a:solidFill>
                            <a:schemeClr val="tx1"/>
                          </a:solidFill>
                          <a:effectLst/>
                          <a:latin typeface="Times New Roman" pitchFamily="18"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81000"/>
            <a:ext cx="8229600" cy="527050"/>
          </a:xfrm>
        </p:spPr>
        <p:txBody>
          <a:bodyPr/>
          <a:lstStyle/>
          <a:p>
            <a:r>
              <a:rPr lang="ru-RU" sz="2000" b="1">
                <a:latin typeface="Times New Roman" pitchFamily="18" charset="0"/>
              </a:rPr>
              <a:t>Event of</a:t>
            </a:r>
            <a:r>
              <a:rPr lang="en-US" sz="2000" b="1">
                <a:latin typeface="Times New Roman" pitchFamily="18" charset="0"/>
              </a:rPr>
              <a:t> work </a:t>
            </a:r>
            <a:r>
              <a:rPr lang="ru-RU" sz="2000" b="1">
                <a:latin typeface="Times New Roman" pitchFamily="18" charset="0"/>
              </a:rPr>
              <a:t> accident investigated during the campaign</a:t>
            </a:r>
            <a:r>
              <a:rPr lang="ru-RU"/>
              <a:t> </a:t>
            </a:r>
          </a:p>
        </p:txBody>
      </p:sp>
      <p:pic>
        <p:nvPicPr>
          <p:cNvPr id="66564" name="Picture 4" descr="P8220001"/>
          <p:cNvPicPr>
            <a:picLocks noChangeAspect="1" noChangeArrowheads="1"/>
          </p:cNvPicPr>
          <p:nvPr>
            <p:ph type="body" idx="1"/>
          </p:nvPr>
        </p:nvPicPr>
        <p:blipFill>
          <a:blip r:embed="rId2"/>
          <a:srcRect/>
          <a:stretch>
            <a:fillRect/>
          </a:stretch>
        </p:blipFill>
        <p:spPr>
          <a:xfrm>
            <a:off x="468313" y="1125538"/>
            <a:ext cx="7991475" cy="5327650"/>
          </a:xfrm>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descr="P8220002"/>
          <p:cNvPicPr>
            <a:picLocks noChangeAspect="1" noChangeArrowheads="1"/>
          </p:cNvPicPr>
          <p:nvPr/>
        </p:nvPicPr>
        <p:blipFill>
          <a:blip r:embed="rId2"/>
          <a:srcRect/>
          <a:stretch>
            <a:fillRect/>
          </a:stretch>
        </p:blipFill>
        <p:spPr bwMode="auto">
          <a:xfrm>
            <a:off x="395288" y="333375"/>
            <a:ext cx="8208962" cy="6048375"/>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68313" y="260350"/>
            <a:ext cx="8229600" cy="1296988"/>
          </a:xfrm>
        </p:spPr>
        <p:txBody>
          <a:bodyPr/>
          <a:lstStyle/>
          <a:p>
            <a:r>
              <a:rPr lang="en-US" sz="2400">
                <a:latin typeface="Times New Roman" pitchFamily="18" charset="0"/>
              </a:rPr>
              <a:t>O</a:t>
            </a:r>
            <a:r>
              <a:rPr lang="ru-RU" sz="2400">
                <a:latin typeface="Times New Roman" pitchFamily="18" charset="0"/>
              </a:rPr>
              <a:t>perative assessment </a:t>
            </a:r>
            <a:r>
              <a:rPr lang="en-US" sz="2400">
                <a:latin typeface="Times New Roman" pitchFamily="18" charset="0"/>
              </a:rPr>
              <a:t>in</a:t>
            </a:r>
            <a:r>
              <a:rPr lang="ru-RU" sz="2400">
                <a:latin typeface="Times New Roman" pitchFamily="18" charset="0"/>
              </a:rPr>
              <a:t>dicators </a:t>
            </a:r>
            <a:r>
              <a:rPr lang="en-US" sz="2400">
                <a:latin typeface="Times New Roman" pitchFamily="18" charset="0"/>
              </a:rPr>
              <a:t>of the </a:t>
            </a:r>
            <a:r>
              <a:rPr lang="ru-RU" sz="2400">
                <a:latin typeface="Times New Roman" pitchFamily="18" charset="0"/>
              </a:rPr>
              <a:t>National Campaign of </a:t>
            </a:r>
            <a:r>
              <a:rPr lang="en-US" sz="2400">
                <a:latin typeface="Times New Roman" pitchFamily="18" charset="0"/>
              </a:rPr>
              <a:t>L</a:t>
            </a:r>
            <a:r>
              <a:rPr lang="ru-RU" sz="2400">
                <a:latin typeface="Times New Roman" pitchFamily="18" charset="0"/>
              </a:rPr>
              <a:t>abor </a:t>
            </a:r>
            <a:r>
              <a:rPr lang="en-US" sz="2400">
                <a:latin typeface="Times New Roman" pitchFamily="18" charset="0"/>
              </a:rPr>
              <a:t>I</a:t>
            </a:r>
            <a:r>
              <a:rPr lang="ru-RU" sz="2400">
                <a:latin typeface="Times New Roman" pitchFamily="18" charset="0"/>
              </a:rPr>
              <a:t>nspection in </a:t>
            </a:r>
            <a:r>
              <a:rPr lang="en-US" sz="2400">
                <a:latin typeface="Times New Roman" pitchFamily="18" charset="0"/>
              </a:rPr>
              <a:t>A</a:t>
            </a:r>
            <a:r>
              <a:rPr lang="ru-RU" sz="2400">
                <a:latin typeface="Times New Roman" pitchFamily="18" charset="0"/>
              </a:rPr>
              <a:t>griculture</a:t>
            </a:r>
            <a:r>
              <a:rPr lang="ru-RU" sz="2400"/>
              <a:t> </a:t>
            </a:r>
          </a:p>
        </p:txBody>
      </p:sp>
      <p:sp>
        <p:nvSpPr>
          <p:cNvPr id="67587" name="Rectangle 3"/>
          <p:cNvSpPr>
            <a:spLocks noGrp="1" noChangeArrowheads="1"/>
          </p:cNvSpPr>
          <p:nvPr>
            <p:ph type="body" idx="1"/>
          </p:nvPr>
        </p:nvSpPr>
        <p:spPr>
          <a:xfrm>
            <a:off x="457200" y="1989138"/>
            <a:ext cx="8229600" cy="4106862"/>
          </a:xfrm>
        </p:spPr>
        <p:txBody>
          <a:bodyPr/>
          <a:lstStyle/>
          <a:p>
            <a:pPr>
              <a:buFont typeface="Wingdings" pitchFamily="2" charset="2"/>
              <a:buNone/>
            </a:pPr>
            <a:r>
              <a:rPr lang="ru-RU" sz="1800">
                <a:latin typeface="Times New Roman" pitchFamily="18" charset="0"/>
              </a:rPr>
              <a:t>From </a:t>
            </a:r>
            <a:r>
              <a:rPr lang="en-US" sz="1800">
                <a:latin typeface="Times New Roman" pitchFamily="18" charset="0"/>
              </a:rPr>
              <a:t>26 </a:t>
            </a:r>
            <a:r>
              <a:rPr lang="ru-RU" sz="1800">
                <a:latin typeface="Times New Roman" pitchFamily="18" charset="0"/>
              </a:rPr>
              <a:t>September</a:t>
            </a:r>
            <a:r>
              <a:rPr lang="en-US" sz="1800">
                <a:latin typeface="Times New Roman" pitchFamily="18" charset="0"/>
              </a:rPr>
              <a:t> 2011</a:t>
            </a:r>
            <a:r>
              <a:rPr lang="ru-RU" sz="1800">
                <a:latin typeface="Times New Roman" pitchFamily="18" charset="0"/>
              </a:rPr>
              <a:t> to</a:t>
            </a:r>
            <a:r>
              <a:rPr lang="en-US" sz="1800">
                <a:latin typeface="Times New Roman" pitchFamily="18" charset="0"/>
              </a:rPr>
              <a:t> 11</a:t>
            </a:r>
            <a:r>
              <a:rPr lang="ru-RU" sz="1800">
                <a:latin typeface="Times New Roman" pitchFamily="18" charset="0"/>
              </a:rPr>
              <a:t> November 2011</a:t>
            </a:r>
            <a:r>
              <a:rPr lang="ru-RU" sz="1800"/>
              <a:t> </a:t>
            </a:r>
            <a:r>
              <a:rPr lang="ru-RU" sz="1800">
                <a:latin typeface="Times New Roman" pitchFamily="18" charset="0"/>
              </a:rPr>
              <a:t>were control</a:t>
            </a:r>
            <a:r>
              <a:rPr lang="en-US" sz="1800">
                <a:latin typeface="Times New Roman" pitchFamily="18" charset="0"/>
              </a:rPr>
              <a:t>led</a:t>
            </a:r>
            <a:r>
              <a:rPr lang="ru-RU" sz="1800">
                <a:latin typeface="Times New Roman" pitchFamily="18" charset="0"/>
              </a:rPr>
              <a:t> 205 </a:t>
            </a:r>
            <a:r>
              <a:rPr lang="en-US" sz="1800">
                <a:latin typeface="Times New Roman" pitchFamily="18" charset="0"/>
              </a:rPr>
              <a:t>economic</a:t>
            </a:r>
            <a:r>
              <a:rPr lang="ru-RU" sz="1800">
                <a:latin typeface="Times New Roman" pitchFamily="18" charset="0"/>
              </a:rPr>
              <a:t> units </a:t>
            </a:r>
            <a:r>
              <a:rPr lang="en-US" sz="1800">
                <a:latin typeface="Times New Roman" pitchFamily="18" charset="0"/>
              </a:rPr>
              <a:t>in </a:t>
            </a:r>
            <a:r>
              <a:rPr lang="ru-RU" sz="1800">
                <a:latin typeface="Times New Roman" pitchFamily="18" charset="0"/>
              </a:rPr>
              <a:t>the agricultural sector</a:t>
            </a:r>
            <a:r>
              <a:rPr lang="en-US" sz="1800">
                <a:latin typeface="Times New Roman" pitchFamily="18" charset="0"/>
              </a:rPr>
              <a:t> where were working </a:t>
            </a:r>
            <a:r>
              <a:rPr lang="ru-RU" sz="1800">
                <a:latin typeface="Times New Roman" pitchFamily="18" charset="0"/>
              </a:rPr>
              <a:t>14 520 employees, of which 5293 women and </a:t>
            </a:r>
            <a:r>
              <a:rPr lang="en-US" sz="1800">
                <a:latin typeface="Times New Roman" pitchFamily="18" charset="0"/>
              </a:rPr>
              <a:t>3</a:t>
            </a:r>
            <a:r>
              <a:rPr lang="ru-RU" sz="1800">
                <a:latin typeface="Times New Roman" pitchFamily="18" charset="0"/>
              </a:rPr>
              <a:t> minors</a:t>
            </a:r>
            <a:r>
              <a:rPr lang="ro-RO" sz="1800">
                <a:latin typeface="Times New Roman" pitchFamily="18" charset="0"/>
              </a:rPr>
              <a:t>.</a:t>
            </a:r>
            <a:r>
              <a:rPr lang="en-US" sz="1800">
                <a:latin typeface="Times New Roman" pitchFamily="18" charset="0"/>
              </a:rPr>
              <a:t> </a:t>
            </a:r>
            <a:r>
              <a:rPr lang="ru-RU" sz="1800">
                <a:latin typeface="Times New Roman" pitchFamily="18" charset="0"/>
              </a:rPr>
              <a:t>Of the total number of workers, 183 were working illegally</a:t>
            </a:r>
            <a:r>
              <a:rPr lang="ro-RO" sz="1800"/>
              <a:t>.</a:t>
            </a:r>
          </a:p>
          <a:p>
            <a:pPr>
              <a:buFont typeface="Wingdings" pitchFamily="2" charset="2"/>
              <a:buNone/>
            </a:pPr>
            <a:r>
              <a:rPr lang="en-US" sz="1800">
                <a:latin typeface="Times New Roman" pitchFamily="18" charset="0"/>
              </a:rPr>
              <a:t>Were</a:t>
            </a:r>
            <a:r>
              <a:rPr lang="ro-RO" sz="1800">
                <a:latin typeface="Times New Roman" pitchFamily="18" charset="0"/>
              </a:rPr>
              <a:t> v</a:t>
            </a:r>
            <a:r>
              <a:rPr lang="ru-RU" sz="1800">
                <a:latin typeface="Times New Roman" pitchFamily="18" charset="0"/>
              </a:rPr>
              <a:t>isited 577 jobs with a number of 10 or more workers</a:t>
            </a:r>
            <a:r>
              <a:rPr lang="ro-RO" sz="1800"/>
              <a:t>,</a:t>
            </a:r>
            <a:r>
              <a:rPr lang="en-US" sz="1800"/>
              <a:t> </a:t>
            </a:r>
            <a:r>
              <a:rPr lang="ru-RU" sz="1800">
                <a:latin typeface="Times New Roman" pitchFamily="18" charset="0"/>
              </a:rPr>
              <a:t>and 496 jobs with more than 10 workers.</a:t>
            </a:r>
            <a:r>
              <a:rPr lang="en-US" sz="1800">
                <a:latin typeface="Times New Roman" pitchFamily="18" charset="0"/>
              </a:rPr>
              <a:t>  During </a:t>
            </a:r>
            <a:r>
              <a:rPr lang="ru-RU" sz="1800">
                <a:latin typeface="Times New Roman" pitchFamily="18" charset="0"/>
              </a:rPr>
              <a:t> </a:t>
            </a:r>
            <a:r>
              <a:rPr lang="en-US" sz="1800">
                <a:latin typeface="Times New Roman" pitchFamily="18" charset="0"/>
              </a:rPr>
              <a:t>t</a:t>
            </a:r>
            <a:r>
              <a:rPr lang="ru-RU" sz="1800">
                <a:latin typeface="Times New Roman" pitchFamily="18" charset="0"/>
              </a:rPr>
              <a:t>he campaign was considered </a:t>
            </a:r>
            <a:r>
              <a:rPr lang="en-US" sz="1800">
                <a:latin typeface="Times New Roman" pitchFamily="18" charset="0"/>
              </a:rPr>
              <a:t>the</a:t>
            </a:r>
            <a:r>
              <a:rPr lang="ru-RU" sz="1800">
                <a:latin typeface="Times New Roman" pitchFamily="18" charset="0"/>
              </a:rPr>
              <a:t> technical condition </a:t>
            </a:r>
            <a:r>
              <a:rPr lang="en-US" sz="1800">
                <a:latin typeface="Times New Roman" pitchFamily="18" charset="0"/>
              </a:rPr>
              <a:t>of </a:t>
            </a:r>
            <a:r>
              <a:rPr lang="ru-RU" sz="1800">
                <a:latin typeface="Times New Roman" pitchFamily="18" charset="0"/>
              </a:rPr>
              <a:t>over 2000 tractors</a:t>
            </a:r>
            <a:r>
              <a:rPr lang="en-US" sz="1800">
                <a:latin typeface="Times New Roman" pitchFamily="18" charset="0"/>
              </a:rPr>
              <a:t> </a:t>
            </a:r>
            <a:r>
              <a:rPr lang="ru-RU" sz="1800">
                <a:latin typeface="Times New Roman" pitchFamily="18" charset="0"/>
              </a:rPr>
              <a:t>and about 3500 other agricultural machine</a:t>
            </a:r>
            <a:r>
              <a:rPr lang="en-US" sz="1800">
                <a:latin typeface="Times New Roman" pitchFamily="18" charset="0"/>
              </a:rPr>
              <a:t>s.</a:t>
            </a:r>
            <a:r>
              <a:rPr lang="ru-RU" sz="1800">
                <a:latin typeface="Times New Roman" pitchFamily="18" charset="0"/>
              </a:rPr>
              <a:t> </a:t>
            </a:r>
            <a:endParaRPr lang="en-US" sz="1800">
              <a:latin typeface="Times New Roman" pitchFamily="18" charset="0"/>
            </a:endParaRPr>
          </a:p>
          <a:p>
            <a:pPr>
              <a:buFont typeface="Wingdings" pitchFamily="2" charset="2"/>
              <a:buNone/>
            </a:pPr>
            <a:r>
              <a:rPr lang="ru-RU" sz="1800">
                <a:latin typeface="Times New Roman" pitchFamily="18" charset="0"/>
              </a:rPr>
              <a:t>Following the checks were recorded over 3000 violations.</a:t>
            </a:r>
            <a:r>
              <a:rPr lang="ru-RU" sz="1800"/>
              <a:t> </a:t>
            </a:r>
            <a:r>
              <a:rPr lang="ru-RU" sz="1800">
                <a:latin typeface="Times New Roman" pitchFamily="18" charset="0"/>
              </a:rPr>
              <a:t>Same time for not conforming to the provisions of legislative acts</a:t>
            </a:r>
            <a:r>
              <a:rPr lang="ru-RU" sz="1800"/>
              <a:t> </a:t>
            </a:r>
            <a:r>
              <a:rPr lang="ru-RU" sz="1800">
                <a:latin typeface="Times New Roman" pitchFamily="18" charset="0"/>
              </a:rPr>
              <a:t>and other regulations of l</a:t>
            </a:r>
            <a:r>
              <a:rPr lang="en-US" sz="1800">
                <a:latin typeface="Times New Roman" pitchFamily="18" charset="0"/>
              </a:rPr>
              <a:t>aw legislation</a:t>
            </a:r>
            <a:r>
              <a:rPr lang="ru-RU" sz="1800"/>
              <a:t> </a:t>
            </a:r>
            <a:r>
              <a:rPr lang="ru-RU" sz="1800">
                <a:latin typeface="Times New Roman" pitchFamily="18" charset="0"/>
              </a:rPr>
              <a:t>were drawn 29 </a:t>
            </a:r>
            <a:r>
              <a:rPr lang="en-US" sz="1800">
                <a:latin typeface="Times New Roman" pitchFamily="18" charset="0"/>
              </a:rPr>
              <a:t>contravention protocols </a:t>
            </a:r>
            <a:r>
              <a:rPr lang="ru-RU" sz="1800">
                <a:latin typeface="Times New Roman" pitchFamily="18" charset="0"/>
              </a:rPr>
              <a:t>and submitted to the court for examination</a:t>
            </a:r>
            <a:r>
              <a:rPr lang="en-US" sz="1800">
                <a:latin typeface="Times New Roman" pitchFamily="18" charset="0"/>
              </a:rPr>
              <a:t>.</a:t>
            </a:r>
            <a:r>
              <a:rPr lang="ru-RU" sz="1800"/>
              <a:t> </a:t>
            </a:r>
            <a:r>
              <a:rPr lang="en-US" sz="1800">
                <a:latin typeface="Times New Roman" pitchFamily="18" charset="0"/>
              </a:rPr>
              <a:t>It also w</a:t>
            </a:r>
            <a:r>
              <a:rPr lang="ru-RU" sz="1800">
                <a:latin typeface="Times New Roman" pitchFamily="18" charset="0"/>
              </a:rPr>
              <a:t>as suspended </a:t>
            </a:r>
            <a:r>
              <a:rPr lang="en-US" sz="1800">
                <a:latin typeface="Times New Roman" pitchFamily="18" charset="0"/>
              </a:rPr>
              <a:t>the </a:t>
            </a:r>
            <a:r>
              <a:rPr lang="ru-RU" sz="1800">
                <a:latin typeface="Times New Roman" pitchFamily="18" charset="0"/>
              </a:rPr>
              <a:t>operation</a:t>
            </a:r>
            <a:r>
              <a:rPr lang="ru-RU" sz="1800"/>
              <a:t> </a:t>
            </a:r>
            <a:r>
              <a:rPr lang="en-US" sz="1800">
                <a:latin typeface="Times New Roman" pitchFamily="18" charset="0"/>
              </a:rPr>
              <a:t>of</a:t>
            </a:r>
            <a:r>
              <a:rPr lang="ru-RU" sz="1800">
                <a:latin typeface="Times New Roman" pitchFamily="18" charset="0"/>
              </a:rPr>
              <a:t> 35 work</a:t>
            </a:r>
            <a:r>
              <a:rPr lang="en-US" sz="1800">
                <a:latin typeface="Times New Roman" pitchFamily="18" charset="0"/>
              </a:rPr>
              <a:t>-</a:t>
            </a:r>
            <a:r>
              <a:rPr lang="ru-RU" sz="1800">
                <a:latin typeface="Times New Roman" pitchFamily="18" charset="0"/>
              </a:rPr>
              <a:t>equipment</a:t>
            </a:r>
            <a:r>
              <a:rPr lang="en-US" sz="1800">
                <a:latin typeface="Times New Roman" pitchFamily="18" charset="0"/>
              </a:rPr>
              <a:t> </a:t>
            </a:r>
            <a:r>
              <a:rPr lang="ru-RU" sz="1800">
                <a:latin typeface="Times New Roman" pitchFamily="18" charset="0"/>
              </a:rPr>
              <a:t>that presented imminent danger of injury.</a:t>
            </a:r>
            <a:r>
              <a:rPr lang="ru-RU" sz="1800"/>
              <a:t> </a:t>
            </a:r>
            <a:endParaRPr lang="ro-RO"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68313" y="2636838"/>
            <a:ext cx="8229600" cy="871537"/>
          </a:xfrm>
        </p:spPr>
        <p:txBody>
          <a:bodyPr/>
          <a:lstStyle/>
          <a:p>
            <a:pPr>
              <a:buFont typeface="Wingdings" pitchFamily="2" charset="2"/>
              <a:buNone/>
            </a:pPr>
            <a:r>
              <a:rPr lang="ru-RU" sz="3600"/>
              <a:t>THANK YOU FOR YOUR ATTENTION </a:t>
            </a:r>
            <a:r>
              <a:rPr lang="ro-RO">
                <a:latin typeface="Times New Roman" pitchFamily="18" charset="0"/>
              </a:rPr>
              <a:t>!</a:t>
            </a:r>
            <a:endParaRPr lang="ru-RU">
              <a:latin typeface="Times New Roman" pitchFamily="18" charset="0"/>
            </a:endParaRPr>
          </a:p>
        </p:txBody>
      </p:sp>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Textured</Template>
  <TotalTime>756</TotalTime>
  <Words>1177</Words>
  <Application>Microsoft Office PowerPoint</Application>
  <PresentationFormat>On-screen Show (4:3)</PresentationFormat>
  <Paragraphs>261</Paragraphs>
  <Slides>35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2" baseType="lpstr">
      <vt:lpstr>Arial</vt:lpstr>
      <vt:lpstr>Tahoma</vt:lpstr>
      <vt:lpstr>Wingdings</vt:lpstr>
      <vt:lpstr>Times New Roman</vt:lpstr>
      <vt:lpstr>宋体</vt:lpstr>
      <vt:lpstr>Textured</vt:lpstr>
      <vt:lpstr>Microsoft Office Excel Chart</vt:lpstr>
      <vt:lpstr>THE NATIONAL INSPECTION CAMPAIGN IN AGRICULTURE                                                                     Republic of  Moldova</vt:lpstr>
      <vt:lpstr>Slide 2</vt:lpstr>
      <vt:lpstr>Slide 3</vt:lpstr>
      <vt:lpstr>Slide 4</vt:lpstr>
      <vt:lpstr>Slide 5</vt:lpstr>
      <vt:lpstr>Slide 6</vt:lpstr>
      <vt:lpstr>Slide 7</vt:lpstr>
      <vt:lpstr>Slide 8</vt:lpstr>
      <vt:lpstr>NATIONAL INSPECTION CAMPAIGN</vt:lpstr>
      <vt:lpstr>Slide 10</vt:lpstr>
      <vt:lpstr>Slide 11</vt:lpstr>
      <vt:lpstr>Slide 12</vt:lpstr>
      <vt:lpstr>Press Conference with the participation of heads of the Ministry of Labour, Social Protection and Family, Labour Inspection, the National Confederation of Employers, the National Confederation of Trade Unions of Moldova and the ILO </vt:lpstr>
      <vt:lpstr>Slide 14</vt:lpstr>
      <vt:lpstr>Slide 15</vt:lpstr>
      <vt:lpstr>Ongoing of the Training course for participants to the Campaign</vt:lpstr>
      <vt:lpstr>Slide 17</vt:lpstr>
      <vt:lpstr>Slide 18</vt:lpstr>
      <vt:lpstr>Slide 19</vt:lpstr>
      <vt:lpstr>Slide 20</vt:lpstr>
      <vt:lpstr>Slide 21</vt:lpstr>
      <vt:lpstr>Slide 22</vt:lpstr>
      <vt:lpstr>Slide 23</vt:lpstr>
      <vt:lpstr>Slide 24</vt:lpstr>
      <vt:lpstr>Checklist for labour inspectors (attached to the control protocol)  Territorial labour inspectorate ______________________________________________  </vt:lpstr>
      <vt:lpstr>Slide 26</vt:lpstr>
      <vt:lpstr>Slide 27</vt:lpstr>
      <vt:lpstr>Slide 28</vt:lpstr>
      <vt:lpstr>Slide 29</vt:lpstr>
      <vt:lpstr>Slide 30</vt:lpstr>
      <vt:lpstr>Slide 31</vt:lpstr>
      <vt:lpstr>Event of work  accident investigated during the campaign </vt:lpstr>
      <vt:lpstr>Slide 33</vt:lpstr>
      <vt:lpstr>Operative assessment indicators of the National Campaign of Labor Inspection in Agriculture </vt:lpstr>
      <vt:lpstr>Slide 35</vt:lpstr>
    </vt:vector>
  </TitlesOfParts>
  <Company>&lt;arabianhorse&gt;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Cостояние охраны здоровья и безопоасности труда в сельском хозяйстве РМ</dc:title>
  <dc:creator>Inspectia</dc:creator>
  <cp:lastModifiedBy>nunesjp</cp:lastModifiedBy>
  <cp:revision>22</cp:revision>
  <dcterms:created xsi:type="dcterms:W3CDTF">2011-11-17T13:46:17Z</dcterms:created>
  <dcterms:modified xsi:type="dcterms:W3CDTF">2011-12-05T17:57:48Z</dcterms:modified>
</cp:coreProperties>
</file>