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2"/>
  </p:notesMasterIdLst>
  <p:handoutMasterIdLst>
    <p:handoutMasterId r:id="rId33"/>
  </p:handoutMasterIdLst>
  <p:sldIdLst>
    <p:sldId id="256" r:id="rId2"/>
    <p:sldId id="374" r:id="rId3"/>
    <p:sldId id="257" r:id="rId4"/>
    <p:sldId id="304" r:id="rId5"/>
    <p:sldId id="305" r:id="rId6"/>
    <p:sldId id="268" r:id="rId7"/>
    <p:sldId id="269" r:id="rId8"/>
    <p:sldId id="272" r:id="rId9"/>
    <p:sldId id="270" r:id="rId10"/>
    <p:sldId id="258" r:id="rId11"/>
    <p:sldId id="373" r:id="rId12"/>
    <p:sldId id="276" r:id="rId13"/>
    <p:sldId id="309" r:id="rId14"/>
    <p:sldId id="310" r:id="rId15"/>
    <p:sldId id="277" r:id="rId16"/>
    <p:sldId id="312" r:id="rId17"/>
    <p:sldId id="366" r:id="rId18"/>
    <p:sldId id="316" r:id="rId19"/>
    <p:sldId id="349" r:id="rId20"/>
    <p:sldId id="319" r:id="rId21"/>
    <p:sldId id="320" r:id="rId22"/>
    <p:sldId id="322" r:id="rId23"/>
    <p:sldId id="369" r:id="rId24"/>
    <p:sldId id="372" r:id="rId25"/>
    <p:sldId id="347" r:id="rId26"/>
    <p:sldId id="348" r:id="rId27"/>
    <p:sldId id="279" r:id="rId28"/>
    <p:sldId id="342" r:id="rId29"/>
    <p:sldId id="371" r:id="rId30"/>
    <p:sldId id="375" r:id="rId31"/>
  </p:sldIdLst>
  <p:sldSz cx="9144000" cy="6858000" type="screen4x3"/>
  <p:notesSz cx="6797675" cy="9982200"/>
  <p:defaultTextStyle>
    <a:defPPr>
      <a:defRPr lang="fr-FR"/>
    </a:defPPr>
    <a:lvl1pPr algn="l" rtl="0" eaLnBrk="0" fontAlgn="base" hangingPunct="0">
      <a:spcBef>
        <a:spcPct val="0"/>
      </a:spcBef>
      <a:spcAft>
        <a:spcPct val="0"/>
      </a:spcAft>
      <a:defRPr sz="2400" kern="1200">
        <a:solidFill>
          <a:schemeClr val="tx1"/>
        </a:solidFill>
        <a:latin typeface="Arial" pitchFamily="34"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MS PGothic" pitchFamily="34" charset="-128"/>
        <a:cs typeface="+mn-cs"/>
      </a:defRPr>
    </a:lvl5pPr>
    <a:lvl6pPr marL="2286000" algn="l" defTabSz="914400" rtl="0" eaLnBrk="1" latinLnBrk="0" hangingPunct="1">
      <a:defRPr sz="2400" kern="1200">
        <a:solidFill>
          <a:schemeClr val="tx1"/>
        </a:solidFill>
        <a:latin typeface="Arial" pitchFamily="34" charset="0"/>
        <a:ea typeface="MS PGothic" pitchFamily="34" charset="-128"/>
        <a:cs typeface="+mn-cs"/>
      </a:defRPr>
    </a:lvl6pPr>
    <a:lvl7pPr marL="2743200" algn="l" defTabSz="914400" rtl="0" eaLnBrk="1" latinLnBrk="0" hangingPunct="1">
      <a:defRPr sz="2400" kern="1200">
        <a:solidFill>
          <a:schemeClr val="tx1"/>
        </a:solidFill>
        <a:latin typeface="Arial" pitchFamily="34" charset="0"/>
        <a:ea typeface="MS PGothic" pitchFamily="34" charset="-128"/>
        <a:cs typeface="+mn-cs"/>
      </a:defRPr>
    </a:lvl7pPr>
    <a:lvl8pPr marL="3200400" algn="l" defTabSz="914400" rtl="0" eaLnBrk="1" latinLnBrk="0" hangingPunct="1">
      <a:defRPr sz="2400" kern="1200">
        <a:solidFill>
          <a:schemeClr val="tx1"/>
        </a:solidFill>
        <a:latin typeface="Arial" pitchFamily="34" charset="0"/>
        <a:ea typeface="MS PGothic" pitchFamily="34" charset="-128"/>
        <a:cs typeface="+mn-cs"/>
      </a:defRPr>
    </a:lvl8pPr>
    <a:lvl9pPr marL="3657600" algn="l" defTabSz="914400" rtl="0" eaLnBrk="1" latinLnBrk="0" hangingPunct="1">
      <a:defRPr sz="2400" kern="1200">
        <a:solidFill>
          <a:schemeClr val="tx1"/>
        </a:solidFill>
        <a:latin typeface="Arial"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FF"/>
    <a:srgbClr val="FF99CC"/>
    <a:srgbClr val="666666"/>
    <a:srgbClr val="B3B3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576" autoAdjust="0"/>
    <p:restoredTop sz="91892" autoAdjust="0"/>
  </p:normalViewPr>
  <p:slideViewPr>
    <p:cSldViewPr>
      <p:cViewPr varScale="1">
        <p:scale>
          <a:sx n="59" d="100"/>
          <a:sy n="59" d="100"/>
        </p:scale>
        <p:origin x="-78" y="-1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6275" cy="499452"/>
          </a:xfrm>
          <a:prstGeom prst="rect">
            <a:avLst/>
          </a:prstGeom>
        </p:spPr>
        <p:txBody>
          <a:bodyPr vert="horz" lIns="92437" tIns="46218" rIns="92437" bIns="46218" rtlCol="0"/>
          <a:lstStyle>
            <a:lvl1pPr algn="l">
              <a:defRPr sz="1200">
                <a:latin typeface="Arial" charset="0"/>
                <a:ea typeface="ＭＳ Ｐゴシック" pitchFamily="34" charset="-128"/>
              </a:defRPr>
            </a:lvl1pPr>
          </a:lstStyle>
          <a:p>
            <a:pPr>
              <a:defRPr/>
            </a:pPr>
            <a:endParaRPr lang="en-GB"/>
          </a:p>
        </p:txBody>
      </p:sp>
      <p:sp>
        <p:nvSpPr>
          <p:cNvPr id="3" name="Date Placeholder 2"/>
          <p:cNvSpPr>
            <a:spLocks noGrp="1"/>
          </p:cNvSpPr>
          <p:nvPr>
            <p:ph type="dt" sz="quarter" idx="1"/>
          </p:nvPr>
        </p:nvSpPr>
        <p:spPr>
          <a:xfrm>
            <a:off x="3849862" y="1"/>
            <a:ext cx="2946275" cy="499452"/>
          </a:xfrm>
          <a:prstGeom prst="rect">
            <a:avLst/>
          </a:prstGeom>
        </p:spPr>
        <p:txBody>
          <a:bodyPr vert="horz" lIns="92437" tIns="46218" rIns="92437" bIns="46218" rtlCol="0"/>
          <a:lstStyle>
            <a:lvl1pPr algn="r">
              <a:defRPr sz="1200">
                <a:latin typeface="Arial" charset="0"/>
                <a:ea typeface="ＭＳ Ｐゴシック" pitchFamily="34" charset="-128"/>
              </a:defRPr>
            </a:lvl1pPr>
          </a:lstStyle>
          <a:p>
            <a:pPr>
              <a:defRPr/>
            </a:pPr>
            <a:fld id="{62A5C2DC-F368-4670-B282-ED71B81D0984}" type="datetimeFigureOut">
              <a:rPr lang="en-US"/>
              <a:pPr>
                <a:defRPr/>
              </a:pPr>
              <a:t>1/22/2013</a:t>
            </a:fld>
            <a:endParaRPr lang="en-GB"/>
          </a:p>
        </p:txBody>
      </p:sp>
      <p:sp>
        <p:nvSpPr>
          <p:cNvPr id="4" name="Footer Placeholder 3"/>
          <p:cNvSpPr>
            <a:spLocks noGrp="1"/>
          </p:cNvSpPr>
          <p:nvPr>
            <p:ph type="ftr" sz="quarter" idx="2"/>
          </p:nvPr>
        </p:nvSpPr>
        <p:spPr>
          <a:xfrm>
            <a:off x="1" y="9481045"/>
            <a:ext cx="2946275" cy="499452"/>
          </a:xfrm>
          <a:prstGeom prst="rect">
            <a:avLst/>
          </a:prstGeom>
        </p:spPr>
        <p:txBody>
          <a:bodyPr vert="horz" lIns="92437" tIns="46218" rIns="92437" bIns="46218" rtlCol="0" anchor="b"/>
          <a:lstStyle>
            <a:lvl1pPr algn="l">
              <a:defRPr sz="1200">
                <a:latin typeface="Arial" charset="0"/>
                <a:ea typeface="ＭＳ Ｐゴシック" pitchFamily="34" charset="-128"/>
              </a:defRPr>
            </a:lvl1pPr>
          </a:lstStyle>
          <a:p>
            <a:pPr>
              <a:defRPr/>
            </a:pPr>
            <a:endParaRPr lang="en-GB"/>
          </a:p>
        </p:txBody>
      </p:sp>
      <p:sp>
        <p:nvSpPr>
          <p:cNvPr id="5" name="Slide Number Placeholder 4"/>
          <p:cNvSpPr>
            <a:spLocks noGrp="1"/>
          </p:cNvSpPr>
          <p:nvPr>
            <p:ph type="sldNum" sz="quarter" idx="3"/>
          </p:nvPr>
        </p:nvSpPr>
        <p:spPr>
          <a:xfrm>
            <a:off x="3849862" y="9481045"/>
            <a:ext cx="2946275" cy="499452"/>
          </a:xfrm>
          <a:prstGeom prst="rect">
            <a:avLst/>
          </a:prstGeom>
        </p:spPr>
        <p:txBody>
          <a:bodyPr vert="horz" lIns="92437" tIns="46218" rIns="92437" bIns="46218" rtlCol="0" anchor="b"/>
          <a:lstStyle>
            <a:lvl1pPr algn="r">
              <a:defRPr sz="1200">
                <a:latin typeface="Arial" charset="0"/>
                <a:ea typeface="ＭＳ Ｐゴシック" pitchFamily="34" charset="-128"/>
              </a:defRPr>
            </a:lvl1pPr>
          </a:lstStyle>
          <a:p>
            <a:pPr>
              <a:defRPr/>
            </a:pPr>
            <a:fld id="{C6E4E594-843F-44EA-B952-E86C9D0A7678}" type="slidenum">
              <a:rPr lang="en-GB"/>
              <a:pPr>
                <a:defRPr/>
              </a:pPr>
              <a:t>‹Nr.›</a:t>
            </a:fld>
            <a:endParaRPr lang="en-GB"/>
          </a:p>
        </p:txBody>
      </p:sp>
    </p:spTree>
    <p:extLst>
      <p:ext uri="{BB962C8B-B14F-4D97-AF65-F5344CB8AC3E}">
        <p14:creationId xmlns:p14="http://schemas.microsoft.com/office/powerpoint/2010/main" val="10610329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2946275" cy="499452"/>
          </a:xfrm>
          <a:prstGeom prst="rect">
            <a:avLst/>
          </a:prstGeom>
          <a:noFill/>
          <a:ln w="9525">
            <a:noFill/>
            <a:miter lim="800000"/>
            <a:headEnd/>
            <a:tailEnd/>
          </a:ln>
        </p:spPr>
        <p:txBody>
          <a:bodyPr vert="horz" wrap="square" lIns="92437" tIns="46218" rIns="92437" bIns="46218" numCol="1" anchor="t" anchorCtr="0" compatLnSpc="1">
            <a:prstTxWarp prst="textNoShape">
              <a:avLst/>
            </a:prstTxWarp>
          </a:bodyPr>
          <a:lstStyle>
            <a:lvl1pPr>
              <a:defRPr sz="1200">
                <a:latin typeface="Arial" pitchFamily="34" charset="0"/>
                <a:ea typeface="ＭＳ Ｐゴシック" pitchFamily="34" charset="-128"/>
              </a:defRPr>
            </a:lvl1pPr>
          </a:lstStyle>
          <a:p>
            <a:pPr>
              <a:defRPr/>
            </a:pPr>
            <a:endParaRPr lang="fr-FR"/>
          </a:p>
        </p:txBody>
      </p:sp>
      <p:sp>
        <p:nvSpPr>
          <p:cNvPr id="4099" name="Rectangle 3"/>
          <p:cNvSpPr>
            <a:spLocks noGrp="1" noChangeArrowheads="1"/>
          </p:cNvSpPr>
          <p:nvPr>
            <p:ph type="dt" idx="1"/>
          </p:nvPr>
        </p:nvSpPr>
        <p:spPr bwMode="auto">
          <a:xfrm>
            <a:off x="3851401" y="1"/>
            <a:ext cx="2946275" cy="499452"/>
          </a:xfrm>
          <a:prstGeom prst="rect">
            <a:avLst/>
          </a:prstGeom>
          <a:noFill/>
          <a:ln w="9525">
            <a:noFill/>
            <a:miter lim="800000"/>
            <a:headEnd/>
            <a:tailEnd/>
          </a:ln>
        </p:spPr>
        <p:txBody>
          <a:bodyPr vert="horz" wrap="square" lIns="92437" tIns="46218" rIns="92437" bIns="46218" numCol="1" anchor="t" anchorCtr="0" compatLnSpc="1">
            <a:prstTxWarp prst="textNoShape">
              <a:avLst/>
            </a:prstTxWarp>
          </a:bodyPr>
          <a:lstStyle>
            <a:lvl1pPr algn="r">
              <a:defRPr sz="1200">
                <a:latin typeface="Arial" pitchFamily="34" charset="0"/>
                <a:ea typeface="ＭＳ Ｐゴシック" pitchFamily="34" charset="-128"/>
              </a:defRPr>
            </a:lvl1pPr>
          </a:lstStyle>
          <a:p>
            <a:pPr>
              <a:defRPr/>
            </a:pPr>
            <a:endParaRPr lang="fr-FR"/>
          </a:p>
        </p:txBody>
      </p:sp>
      <p:sp>
        <p:nvSpPr>
          <p:cNvPr id="49156" name="Rectangle 4"/>
          <p:cNvSpPr>
            <a:spLocks noGrp="1" noRot="1" noChangeAspect="1" noChangeArrowheads="1" noTextEdit="1"/>
          </p:cNvSpPr>
          <p:nvPr>
            <p:ph type="sldImg" idx="2"/>
          </p:nvPr>
        </p:nvSpPr>
        <p:spPr bwMode="auto">
          <a:xfrm>
            <a:off x="904875" y="749300"/>
            <a:ext cx="4987925" cy="37417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06666" y="4740523"/>
            <a:ext cx="4984346" cy="4493354"/>
          </a:xfrm>
          <a:prstGeom prst="rect">
            <a:avLst/>
          </a:prstGeom>
          <a:noFill/>
          <a:ln w="9525">
            <a:noFill/>
            <a:miter lim="800000"/>
            <a:headEnd/>
            <a:tailEnd/>
          </a:ln>
        </p:spPr>
        <p:txBody>
          <a:bodyPr vert="horz" wrap="square" lIns="92437" tIns="46218" rIns="92437" bIns="46218"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4102" name="Rectangle 6"/>
          <p:cNvSpPr>
            <a:spLocks noGrp="1" noChangeArrowheads="1"/>
          </p:cNvSpPr>
          <p:nvPr>
            <p:ph type="ftr" sz="quarter" idx="4"/>
          </p:nvPr>
        </p:nvSpPr>
        <p:spPr bwMode="auto">
          <a:xfrm>
            <a:off x="1" y="9482750"/>
            <a:ext cx="2946275" cy="499451"/>
          </a:xfrm>
          <a:prstGeom prst="rect">
            <a:avLst/>
          </a:prstGeom>
          <a:noFill/>
          <a:ln w="9525">
            <a:noFill/>
            <a:miter lim="800000"/>
            <a:headEnd/>
            <a:tailEnd/>
          </a:ln>
        </p:spPr>
        <p:txBody>
          <a:bodyPr vert="horz" wrap="square" lIns="92437" tIns="46218" rIns="92437" bIns="46218" numCol="1" anchor="b" anchorCtr="0" compatLnSpc="1">
            <a:prstTxWarp prst="textNoShape">
              <a:avLst/>
            </a:prstTxWarp>
          </a:bodyPr>
          <a:lstStyle>
            <a:lvl1pPr>
              <a:defRPr sz="1200">
                <a:latin typeface="Arial" pitchFamily="34" charset="0"/>
                <a:ea typeface="ＭＳ Ｐゴシック" pitchFamily="34" charset="-128"/>
              </a:defRPr>
            </a:lvl1pPr>
          </a:lstStyle>
          <a:p>
            <a:pPr>
              <a:defRPr/>
            </a:pPr>
            <a:endParaRPr lang="fr-FR"/>
          </a:p>
        </p:txBody>
      </p:sp>
      <p:sp>
        <p:nvSpPr>
          <p:cNvPr id="4103" name="Rectangle 7"/>
          <p:cNvSpPr>
            <a:spLocks noGrp="1" noChangeArrowheads="1"/>
          </p:cNvSpPr>
          <p:nvPr>
            <p:ph type="sldNum" sz="quarter" idx="5"/>
          </p:nvPr>
        </p:nvSpPr>
        <p:spPr bwMode="auto">
          <a:xfrm>
            <a:off x="3851401" y="9482750"/>
            <a:ext cx="2946275" cy="499451"/>
          </a:xfrm>
          <a:prstGeom prst="rect">
            <a:avLst/>
          </a:prstGeom>
          <a:noFill/>
          <a:ln w="9525">
            <a:noFill/>
            <a:miter lim="800000"/>
            <a:headEnd/>
            <a:tailEnd/>
          </a:ln>
        </p:spPr>
        <p:txBody>
          <a:bodyPr vert="horz" wrap="square" lIns="92437" tIns="46218" rIns="92437" bIns="46218" numCol="1" anchor="b" anchorCtr="0" compatLnSpc="1">
            <a:prstTxWarp prst="textNoShape">
              <a:avLst/>
            </a:prstTxWarp>
          </a:bodyPr>
          <a:lstStyle>
            <a:lvl1pPr algn="r">
              <a:defRPr sz="1200">
                <a:latin typeface="Arial" pitchFamily="34" charset="0"/>
                <a:ea typeface="ＭＳ Ｐゴシック" pitchFamily="34" charset="-128"/>
              </a:defRPr>
            </a:lvl1pPr>
          </a:lstStyle>
          <a:p>
            <a:pPr>
              <a:defRPr/>
            </a:pPr>
            <a:fld id="{1F4850B2-2E6C-4B85-AE03-46B7BB15D435}" type="slidenum">
              <a:rPr lang="fr-FR"/>
              <a:pPr>
                <a:defRPr/>
              </a:pPr>
              <a:t>‹Nr.›</a:t>
            </a:fld>
            <a:endParaRPr lang="fr-FR"/>
          </a:p>
        </p:txBody>
      </p:sp>
    </p:spTree>
    <p:extLst>
      <p:ext uri="{BB962C8B-B14F-4D97-AF65-F5344CB8AC3E}">
        <p14:creationId xmlns:p14="http://schemas.microsoft.com/office/powerpoint/2010/main" val="12310958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0B4F5CBC-6B4B-46F7-AD2E-E3A6C9BDA87A}" type="slidenum">
              <a:rPr lang="fr-FR" sz="1200"/>
              <a:pPr/>
              <a:t>1</a:t>
            </a:fld>
            <a:endParaRPr lang="fr-FR"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7E7946A4-B69E-4A30-BF26-3175E88B3DF6}" type="slidenum">
              <a:rPr lang="fr-FR" sz="1200"/>
              <a:pPr/>
              <a:t>2</a:t>
            </a:fld>
            <a:endParaRPr lang="fr-FR"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dirty="0" smtClean="0"/>
              <a:t>What do you know about the ILO?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6ACB7E18-C2B0-495F-AF96-E37DD62D4146}" type="slidenum">
              <a:rPr lang="fr-FR" sz="1200"/>
              <a:pPr/>
              <a:t>3</a:t>
            </a:fld>
            <a:endParaRPr lang="fr-FR"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dirty="0" smtClean="0">
                <a:solidFill>
                  <a:schemeClr val="bg1"/>
                </a:solidFill>
              </a:rPr>
              <a:t>The International Labour Organization is the UN specialized agency which seeks the promotion of social justice, decent work and internationally recognized human and labour rights.</a:t>
            </a:r>
          </a:p>
          <a:p>
            <a:pPr eaLnBrk="1" hangingPunct="1"/>
            <a:r>
              <a:rPr lang="en-GB" dirty="0" smtClean="0"/>
              <a:t>Headquarter in Geneva, Switzerland</a:t>
            </a:r>
          </a:p>
          <a:p>
            <a:pPr eaLnBrk="1" hangingPunct="1"/>
            <a:r>
              <a:rPr lang="en-GB" dirty="0" smtClean="0"/>
              <a:t>More than 2500 staff at HQ and over 50 field offices</a:t>
            </a:r>
          </a:p>
          <a:p>
            <a:pPr eaLnBrk="1" hangingPunct="1"/>
            <a:r>
              <a:rPr lang="en-GB" dirty="0" smtClean="0"/>
              <a:t>International Training Centre in Turin, Italy</a:t>
            </a:r>
          </a:p>
          <a:p>
            <a:pPr eaLnBrk="1" hangingPunct="1"/>
            <a:endParaRPr lang="en-GB" dirty="0" smtClean="0">
              <a:solidFill>
                <a:schemeClr val="bg1"/>
              </a:solidFill>
            </a:endParaRPr>
          </a:p>
          <a:p>
            <a:pPr eaLnBrk="1" hangingPunct="1"/>
            <a:endParaRPr lang="en-GB"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mtClean="0"/>
              <a:t>New UK DG Guy Ryder</a:t>
            </a:r>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67B205A-4640-40A1-A0B6-3CDC6E195C72}" type="slidenum">
              <a:rPr lang="fr-FR" sz="1200"/>
              <a:pPr/>
              <a:t>4</a:t>
            </a:fld>
            <a:endParaRPr lang="fr-FR"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dirty="0" smtClean="0"/>
              <a:t>The ILO has five Regional offices in:</a:t>
            </a:r>
          </a:p>
          <a:p>
            <a:pPr eaLnBrk="1" hangingPunct="1"/>
            <a:r>
              <a:rPr lang="en-GB" dirty="0" smtClean="0">
                <a:solidFill>
                  <a:schemeClr val="tx2"/>
                </a:solidFill>
              </a:rPr>
              <a:t>Africa (Addis Ababa)</a:t>
            </a:r>
          </a:p>
          <a:p>
            <a:pPr eaLnBrk="1" hangingPunct="1"/>
            <a:r>
              <a:rPr lang="en-GB" dirty="0" smtClean="0">
                <a:solidFill>
                  <a:schemeClr val="tx2"/>
                </a:solidFill>
              </a:rPr>
              <a:t>Asia (Bangkok)</a:t>
            </a:r>
          </a:p>
          <a:p>
            <a:pPr eaLnBrk="1" hangingPunct="1"/>
            <a:r>
              <a:rPr lang="en-GB" dirty="0" smtClean="0">
                <a:solidFill>
                  <a:schemeClr val="tx2"/>
                </a:solidFill>
              </a:rPr>
              <a:t>Europe (Geneva)</a:t>
            </a:r>
          </a:p>
          <a:p>
            <a:pPr eaLnBrk="1" hangingPunct="1"/>
            <a:r>
              <a:rPr lang="en-GB" dirty="0" smtClean="0">
                <a:solidFill>
                  <a:schemeClr val="tx2"/>
                </a:solidFill>
              </a:rPr>
              <a:t>Latin America (Lima)</a:t>
            </a:r>
          </a:p>
          <a:p>
            <a:pPr eaLnBrk="1" hangingPunct="1"/>
            <a:r>
              <a:rPr lang="en-GB" dirty="0" smtClean="0">
                <a:solidFill>
                  <a:schemeClr val="tx2"/>
                </a:solidFill>
              </a:rPr>
              <a:t>The Arab States (Beirut)</a:t>
            </a:r>
          </a:p>
          <a:p>
            <a:pPr eaLnBrk="1" hangingPunct="1"/>
            <a:endParaRPr lang="en-GB" dirty="0" smtClean="0">
              <a:solidFill>
                <a:schemeClr val="tx2"/>
              </a:solidFill>
            </a:endParaRPr>
          </a:p>
          <a:p>
            <a:pPr eaLnBrk="1" hangingPunct="1"/>
            <a:r>
              <a:rPr lang="en-GB" dirty="0" smtClean="0">
                <a:solidFill>
                  <a:schemeClr val="tx2"/>
                </a:solidFill>
              </a:rPr>
              <a:t>The ILO has over 45 offices all over the world</a:t>
            </a:r>
            <a:endParaRPr lang="en-GB" dirty="0" smtClean="0"/>
          </a:p>
          <a:p>
            <a:pPr eaLnBrk="1" hangingPunct="1"/>
            <a:endParaRPr lang="en-GB" dirty="0" smtClean="0">
              <a:solidFill>
                <a:schemeClr val="bg1"/>
              </a:solidFill>
            </a:endParaRPr>
          </a:p>
          <a:p>
            <a:pPr eaLnBrk="1" hangingPunct="1"/>
            <a:r>
              <a:rPr lang="en-GB" dirty="0" smtClean="0">
                <a:solidFill>
                  <a:schemeClr val="bg1"/>
                </a:solidFill>
              </a:rPr>
              <a:t>Approx. 2500 staff of 100+ nationalities serving in 45+ countries</a:t>
            </a: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5AE9783-CD51-4E89-A541-5D0AD95C4B2A}" type="slidenum">
              <a:rPr lang="fr-FR" sz="1200"/>
              <a:pPr/>
              <a:t>5</a:t>
            </a:fld>
            <a:endParaRPr lang="fr-FR"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ja-JP" sz="900" dirty="0">
                <a:solidFill>
                  <a:schemeClr val="tx2"/>
                </a:solidFill>
              </a:rPr>
              <a:t>The ILO Works extensively throughout the world to promote a solid legal framework for respecting basic economic</a:t>
            </a:r>
            <a:r>
              <a:rPr lang="en-GB" altLang="ja-JP" sz="900" dirty="0"/>
              <a:t> and social rights.</a:t>
            </a:r>
            <a:endParaRPr lang="en-GB" sz="900" dirty="0"/>
          </a:p>
          <a:p>
            <a:pPr eaLnBrk="1" hangingPunct="1"/>
            <a:r>
              <a:rPr lang="en-GB" sz="900" dirty="0"/>
              <a:t>plays a central role in responding to the current global economic and jobs crisis and is involved in major multilateral initiatives to confront the crisis and its impact in the world of work. </a:t>
            </a:r>
          </a:p>
          <a:p>
            <a:pPr eaLnBrk="1" hangingPunct="1">
              <a:lnSpc>
                <a:spcPct val="90000"/>
              </a:lnSpc>
            </a:pPr>
            <a:endParaRPr lang="fr-CH" sz="900" b="1" dirty="0"/>
          </a:p>
          <a:p>
            <a:pPr>
              <a:lnSpc>
                <a:spcPct val="80000"/>
              </a:lnSpc>
              <a:buFont typeface="Wingdings" pitchFamily="2" charset="2"/>
              <a:buChar char="q"/>
            </a:pPr>
            <a:r>
              <a:rPr lang="fr-CH" sz="900" dirty="0"/>
              <a:t>International Labour Standards (NORMES)</a:t>
            </a:r>
          </a:p>
          <a:p>
            <a:pPr>
              <a:lnSpc>
                <a:spcPct val="80000"/>
              </a:lnSpc>
              <a:buFont typeface="Wingdings" pitchFamily="2" charset="2"/>
              <a:buChar char="q"/>
            </a:pPr>
            <a:r>
              <a:rPr lang="fr-CH" sz="900" dirty="0"/>
              <a:t>International Programme on the </a:t>
            </a:r>
            <a:r>
              <a:rPr lang="fr-CH" sz="900" dirty="0" err="1"/>
              <a:t>Eliminiation</a:t>
            </a:r>
            <a:r>
              <a:rPr lang="fr-CH" sz="900" dirty="0"/>
              <a:t> of Child Labour (IPEC)</a:t>
            </a:r>
          </a:p>
          <a:p>
            <a:pPr>
              <a:lnSpc>
                <a:spcPct val="80000"/>
              </a:lnSpc>
              <a:buFont typeface="Wingdings" pitchFamily="2" charset="2"/>
              <a:buChar char="q"/>
            </a:pPr>
            <a:r>
              <a:rPr lang="fr-CH" sz="900" dirty="0"/>
              <a:t>Program for the Promotion of the </a:t>
            </a:r>
            <a:r>
              <a:rPr lang="fr-CH" sz="900" dirty="0" err="1"/>
              <a:t>Declaration</a:t>
            </a:r>
            <a:r>
              <a:rPr lang="fr-CH" sz="900" dirty="0"/>
              <a:t> (DECLARATION)</a:t>
            </a:r>
          </a:p>
          <a:p>
            <a:pPr>
              <a:lnSpc>
                <a:spcPct val="80000"/>
              </a:lnSpc>
              <a:buFont typeface="Wingdings" pitchFamily="2" charset="2"/>
              <a:buChar char="q"/>
            </a:pPr>
            <a:r>
              <a:rPr lang="en-GB" sz="900" dirty="0"/>
              <a:t>Relations, Meetings and Document Services (RELCONF) </a:t>
            </a:r>
            <a:endParaRPr lang="fr-CH" sz="900" dirty="0"/>
          </a:p>
          <a:p>
            <a:pPr eaLnBrk="1" hangingPunct="1">
              <a:lnSpc>
                <a:spcPct val="90000"/>
              </a:lnSpc>
            </a:pPr>
            <a:endParaRPr lang="fr-CH" sz="900" b="1" dirty="0"/>
          </a:p>
          <a:p>
            <a:pPr eaLnBrk="1" hangingPunct="1">
              <a:lnSpc>
                <a:spcPct val="90000"/>
              </a:lnSpc>
            </a:pPr>
            <a:r>
              <a:rPr lang="fr-CH" sz="900" b="1" dirty="0" err="1"/>
              <a:t>Activities</a:t>
            </a:r>
            <a:r>
              <a:rPr lang="fr-CH" sz="900" b="1" dirty="0"/>
              <a:t>:</a:t>
            </a:r>
          </a:p>
          <a:p>
            <a:pPr eaLnBrk="1" hangingPunct="1">
              <a:lnSpc>
                <a:spcPct val="90000"/>
              </a:lnSpc>
            </a:pPr>
            <a:r>
              <a:rPr lang="fr-CH" sz="900" b="1" dirty="0"/>
              <a:t>1. </a:t>
            </a:r>
            <a:r>
              <a:rPr lang="fr-CH" sz="900" b="1" dirty="0" err="1"/>
              <a:t>Forced</a:t>
            </a:r>
            <a:r>
              <a:rPr lang="fr-CH" sz="900" b="1" dirty="0"/>
              <a:t> Labour</a:t>
            </a:r>
          </a:p>
          <a:p>
            <a:pPr eaLnBrk="1" hangingPunct="1">
              <a:lnSpc>
                <a:spcPct val="90000"/>
              </a:lnSpc>
            </a:pPr>
            <a:r>
              <a:rPr lang="fr-CH" sz="900" dirty="0"/>
              <a:t>12 million people are </a:t>
            </a:r>
            <a:r>
              <a:rPr lang="fr-CH" sz="900" dirty="0" err="1"/>
              <a:t>victims</a:t>
            </a:r>
            <a:r>
              <a:rPr lang="fr-CH" sz="900" dirty="0"/>
              <a:t> of </a:t>
            </a:r>
            <a:r>
              <a:rPr lang="fr-CH" sz="900" dirty="0" err="1"/>
              <a:t>forced</a:t>
            </a:r>
            <a:r>
              <a:rPr lang="fr-CH" sz="900" dirty="0"/>
              <a:t> labour</a:t>
            </a:r>
          </a:p>
          <a:p>
            <a:pPr eaLnBrk="1" hangingPunct="1">
              <a:lnSpc>
                <a:spcPct val="90000"/>
              </a:lnSpc>
            </a:pPr>
            <a:r>
              <a:rPr lang="fr-CH" sz="900" dirty="0" err="1"/>
              <a:t>Includes</a:t>
            </a:r>
            <a:r>
              <a:rPr lang="fr-CH" sz="900" dirty="0"/>
              <a:t> </a:t>
            </a:r>
            <a:r>
              <a:rPr lang="fr-CH" sz="900" dirty="0" err="1"/>
              <a:t>debt</a:t>
            </a:r>
            <a:r>
              <a:rPr lang="fr-CH" sz="900" dirty="0"/>
              <a:t> bondage, </a:t>
            </a:r>
            <a:r>
              <a:rPr lang="fr-CH" sz="900" dirty="0" err="1"/>
              <a:t>trafficking</a:t>
            </a:r>
            <a:r>
              <a:rPr lang="fr-CH" sz="900" dirty="0"/>
              <a:t> and </a:t>
            </a:r>
            <a:r>
              <a:rPr lang="fr-CH" sz="900" dirty="0" err="1"/>
              <a:t>other</a:t>
            </a:r>
            <a:r>
              <a:rPr lang="fr-CH" sz="900" dirty="0"/>
              <a:t> </a:t>
            </a:r>
            <a:r>
              <a:rPr lang="fr-CH" sz="900" dirty="0" err="1"/>
              <a:t>forms</a:t>
            </a:r>
            <a:r>
              <a:rPr lang="fr-CH" sz="900" dirty="0"/>
              <a:t> of modern </a:t>
            </a:r>
            <a:r>
              <a:rPr lang="fr-CH" sz="900" dirty="0" err="1"/>
              <a:t>slavery</a:t>
            </a:r>
            <a:endParaRPr lang="fr-CH" sz="900" dirty="0"/>
          </a:p>
          <a:p>
            <a:pPr eaLnBrk="1" hangingPunct="1">
              <a:lnSpc>
                <a:spcPct val="90000"/>
              </a:lnSpc>
            </a:pPr>
            <a:r>
              <a:rPr lang="fr-CH" sz="900" dirty="0" err="1"/>
              <a:t>Generates</a:t>
            </a:r>
            <a:r>
              <a:rPr lang="fr-CH" sz="900" dirty="0"/>
              <a:t> $32 billion in profits</a:t>
            </a:r>
          </a:p>
          <a:p>
            <a:pPr eaLnBrk="1" hangingPunct="1">
              <a:lnSpc>
                <a:spcPct val="90000"/>
              </a:lnSpc>
            </a:pPr>
            <a:r>
              <a:rPr lang="fr-CH" sz="900" dirty="0" err="1"/>
              <a:t>Declaration</a:t>
            </a:r>
            <a:r>
              <a:rPr lang="fr-CH" sz="900" dirty="0"/>
              <a:t> on </a:t>
            </a:r>
            <a:r>
              <a:rPr lang="fr-CH" sz="900" dirty="0" err="1"/>
              <a:t>Fundamental</a:t>
            </a:r>
            <a:r>
              <a:rPr lang="fr-CH" sz="900" dirty="0"/>
              <a:t> </a:t>
            </a:r>
            <a:r>
              <a:rPr lang="fr-CH" sz="900" dirty="0" err="1"/>
              <a:t>Principles</a:t>
            </a:r>
            <a:r>
              <a:rPr lang="fr-CH" sz="900" dirty="0"/>
              <a:t> and </a:t>
            </a:r>
            <a:r>
              <a:rPr lang="fr-CH" sz="900" dirty="0" err="1"/>
              <a:t>Rights</a:t>
            </a:r>
            <a:r>
              <a:rPr lang="fr-CH" sz="900" dirty="0"/>
              <a:t> </a:t>
            </a:r>
            <a:r>
              <a:rPr lang="fr-CH" sz="900" dirty="0" err="1"/>
              <a:t>at</a:t>
            </a:r>
            <a:r>
              <a:rPr lang="fr-CH" sz="900" dirty="0"/>
              <a:t> </a:t>
            </a:r>
            <a:r>
              <a:rPr lang="fr-CH" sz="900" dirty="0" err="1"/>
              <a:t>Work</a:t>
            </a:r>
            <a:endParaRPr lang="fr-CH" sz="900" dirty="0"/>
          </a:p>
          <a:p>
            <a:pPr eaLnBrk="1" hangingPunct="1"/>
            <a:endParaRPr lang="fr-CH" sz="900" b="1" dirty="0"/>
          </a:p>
          <a:p>
            <a:pPr eaLnBrk="1" hangingPunct="1"/>
            <a:r>
              <a:rPr lang="fr-CH" sz="900" b="1" dirty="0"/>
              <a:t>Elimination of Child Labour</a:t>
            </a:r>
          </a:p>
          <a:p>
            <a:pPr eaLnBrk="1" hangingPunct="1"/>
            <a:r>
              <a:rPr lang="en-US" sz="900" dirty="0"/>
              <a:t>250 million children work, many full-time</a:t>
            </a:r>
          </a:p>
          <a:p>
            <a:pPr eaLnBrk="1" hangingPunct="1"/>
            <a:r>
              <a:rPr lang="en-US" sz="900" dirty="0"/>
              <a:t>126 million exposed to hazardous forms of child </a:t>
            </a:r>
            <a:r>
              <a:rPr lang="en-US" sz="900" dirty="0" err="1"/>
              <a:t>labour</a:t>
            </a:r>
            <a:endParaRPr lang="en-US" sz="900" dirty="0"/>
          </a:p>
          <a:p>
            <a:pPr eaLnBrk="1" hangingPunct="1"/>
            <a:r>
              <a:rPr lang="en-US" sz="900" dirty="0"/>
              <a:t>Convention 182, Worst Forms of Child </a:t>
            </a:r>
            <a:r>
              <a:rPr lang="en-US" sz="900" dirty="0" err="1"/>
              <a:t>Labour</a:t>
            </a:r>
            <a:endParaRPr lang="en-US" sz="900" dirty="0"/>
          </a:p>
          <a:p>
            <a:pPr eaLnBrk="1" hangingPunct="1"/>
            <a:r>
              <a:rPr lang="en-US" sz="900" dirty="0" err="1"/>
              <a:t>Programmes</a:t>
            </a:r>
            <a:r>
              <a:rPr lang="en-US" sz="900" dirty="0"/>
              <a:t> in over 80 countries</a:t>
            </a:r>
          </a:p>
          <a:p>
            <a:pPr lvl="2" eaLnBrk="1" hangingPunct="1"/>
            <a:endParaRPr lang="fr-CH" sz="900" dirty="0"/>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D66DBEA-3AED-4CB2-B7A3-BDAAE558A374}" type="slidenum">
              <a:rPr lang="fr-FR" sz="1200"/>
              <a:pPr/>
              <a:t>6</a:t>
            </a:fld>
            <a:endParaRPr lang="fr-F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sz="900" dirty="0">
                <a:solidFill>
                  <a:schemeClr val="tx2"/>
                </a:solidFill>
              </a:rPr>
              <a:t>The ILO works to create greater opportunities for women and men to secure decent employment and income.</a:t>
            </a:r>
          </a:p>
          <a:p>
            <a:pPr eaLnBrk="1" hangingPunct="1"/>
            <a:endParaRPr lang="en-GB" sz="900" dirty="0">
              <a:solidFill>
                <a:schemeClr val="tx2"/>
              </a:solidFill>
            </a:endParaRPr>
          </a:p>
          <a:p>
            <a:pPr eaLnBrk="1" hangingPunct="1"/>
            <a:r>
              <a:rPr lang="en-GB" sz="900" b="1" dirty="0"/>
              <a:t>Employment:</a:t>
            </a:r>
          </a:p>
          <a:p>
            <a:pPr eaLnBrk="1" hangingPunct="1"/>
            <a:r>
              <a:rPr lang="fr-CH" sz="900" dirty="0"/>
              <a:t>1 billion people </a:t>
            </a:r>
            <a:r>
              <a:rPr lang="fr-CH" sz="900" dirty="0" err="1"/>
              <a:t>unemployed</a:t>
            </a:r>
            <a:r>
              <a:rPr lang="fr-CH" sz="900" dirty="0"/>
              <a:t> or </a:t>
            </a:r>
            <a:r>
              <a:rPr lang="fr-CH" sz="900" dirty="0" err="1"/>
              <a:t>underemployed</a:t>
            </a:r>
            <a:endParaRPr lang="fr-CH" sz="900" dirty="0"/>
          </a:p>
          <a:p>
            <a:pPr eaLnBrk="1" hangingPunct="1"/>
            <a:r>
              <a:rPr lang="fr-CH" sz="900" dirty="0"/>
              <a:t>One-</a:t>
            </a:r>
            <a:r>
              <a:rPr lang="fr-CH" sz="900" dirty="0" err="1"/>
              <a:t>third</a:t>
            </a:r>
            <a:r>
              <a:rPr lang="fr-CH" sz="900" dirty="0"/>
              <a:t> of global </a:t>
            </a:r>
            <a:r>
              <a:rPr lang="fr-CH" sz="900" dirty="0" err="1"/>
              <a:t>workforce</a:t>
            </a:r>
            <a:endParaRPr lang="fr-CH" sz="900" dirty="0"/>
          </a:p>
          <a:p>
            <a:pPr eaLnBrk="1" hangingPunct="1"/>
            <a:endParaRPr lang="en-GB" sz="900" dirty="0"/>
          </a:p>
          <a:p>
            <a:pPr>
              <a:lnSpc>
                <a:spcPct val="80000"/>
              </a:lnSpc>
              <a:buFont typeface="Wingdings 2" pitchFamily="18" charset="2"/>
              <a:buNone/>
            </a:pPr>
            <a:r>
              <a:rPr lang="fr-CH" sz="900" u="sng" dirty="0">
                <a:solidFill>
                  <a:schemeClr val="bg1"/>
                </a:solidFill>
              </a:rPr>
              <a:t>EMPLOYMENT</a:t>
            </a:r>
          </a:p>
          <a:p>
            <a:pPr>
              <a:lnSpc>
                <a:spcPct val="80000"/>
              </a:lnSpc>
              <a:buFont typeface="Wingdings 2" pitchFamily="18" charset="2"/>
              <a:buNone/>
            </a:pPr>
            <a:endParaRPr lang="fr-CH" sz="900" u="sng" dirty="0">
              <a:solidFill>
                <a:schemeClr val="bg1"/>
              </a:solidFill>
            </a:endParaRPr>
          </a:p>
          <a:p>
            <a:pPr>
              <a:lnSpc>
                <a:spcPct val="80000"/>
              </a:lnSpc>
              <a:buFont typeface="Wingdings" pitchFamily="2" charset="2"/>
              <a:buChar char="q"/>
            </a:pPr>
            <a:r>
              <a:rPr lang="fr-CH" sz="900" dirty="0" err="1">
                <a:solidFill>
                  <a:schemeClr val="bg1"/>
                </a:solidFill>
              </a:rPr>
              <a:t>Crisis</a:t>
            </a:r>
            <a:r>
              <a:rPr lang="fr-CH" sz="900" dirty="0">
                <a:solidFill>
                  <a:schemeClr val="bg1"/>
                </a:solidFill>
              </a:rPr>
              <a:t> </a:t>
            </a:r>
            <a:r>
              <a:rPr lang="fr-CH" sz="900" dirty="0" err="1">
                <a:solidFill>
                  <a:schemeClr val="bg1"/>
                </a:solidFill>
              </a:rPr>
              <a:t>Response</a:t>
            </a:r>
            <a:r>
              <a:rPr lang="fr-CH" sz="900" dirty="0">
                <a:solidFill>
                  <a:schemeClr val="bg1"/>
                </a:solidFill>
              </a:rPr>
              <a:t> &amp; Reconstruction (CRISIS)</a:t>
            </a:r>
          </a:p>
          <a:p>
            <a:pPr>
              <a:lnSpc>
                <a:spcPct val="80000"/>
              </a:lnSpc>
              <a:buFont typeface="Wingdings" pitchFamily="2" charset="2"/>
              <a:buChar char="q"/>
            </a:pPr>
            <a:r>
              <a:rPr lang="fr-CH" sz="900" dirty="0" err="1">
                <a:solidFill>
                  <a:schemeClr val="bg1"/>
                </a:solidFill>
              </a:rPr>
              <a:t>Economic</a:t>
            </a:r>
            <a:r>
              <a:rPr lang="fr-CH" sz="900" dirty="0">
                <a:solidFill>
                  <a:schemeClr val="bg1"/>
                </a:solidFill>
              </a:rPr>
              <a:t> &amp; Labour </a:t>
            </a:r>
            <a:r>
              <a:rPr lang="fr-CH" sz="900" dirty="0" err="1">
                <a:solidFill>
                  <a:schemeClr val="bg1"/>
                </a:solidFill>
              </a:rPr>
              <a:t>Markets</a:t>
            </a:r>
            <a:r>
              <a:rPr lang="fr-CH" sz="900" dirty="0">
                <a:solidFill>
                  <a:schemeClr val="bg1"/>
                </a:solidFill>
              </a:rPr>
              <a:t> </a:t>
            </a:r>
            <a:r>
              <a:rPr lang="fr-CH" sz="900" dirty="0" err="1">
                <a:solidFill>
                  <a:schemeClr val="bg1"/>
                </a:solidFill>
              </a:rPr>
              <a:t>Analysis</a:t>
            </a:r>
            <a:r>
              <a:rPr lang="fr-CH" sz="900" dirty="0">
                <a:solidFill>
                  <a:schemeClr val="bg1"/>
                </a:solidFill>
              </a:rPr>
              <a:t> (EMP/ELM)</a:t>
            </a:r>
          </a:p>
          <a:p>
            <a:pPr>
              <a:lnSpc>
                <a:spcPct val="80000"/>
              </a:lnSpc>
              <a:buFont typeface="Wingdings" pitchFamily="2" charset="2"/>
              <a:buChar char="q"/>
            </a:pPr>
            <a:r>
              <a:rPr lang="fr-CH" sz="900" dirty="0" err="1">
                <a:solidFill>
                  <a:schemeClr val="bg1"/>
                </a:solidFill>
              </a:rPr>
              <a:t>Employment</a:t>
            </a:r>
            <a:r>
              <a:rPr lang="fr-CH" sz="900" dirty="0">
                <a:solidFill>
                  <a:schemeClr val="bg1"/>
                </a:solidFill>
              </a:rPr>
              <a:t> Policy (EMP/POLICY)</a:t>
            </a:r>
          </a:p>
          <a:p>
            <a:pPr>
              <a:lnSpc>
                <a:spcPct val="80000"/>
              </a:lnSpc>
              <a:buFont typeface="Wingdings" pitchFamily="2" charset="2"/>
              <a:buChar char="q"/>
            </a:pPr>
            <a:r>
              <a:rPr lang="fr-CH" sz="900" dirty="0">
                <a:solidFill>
                  <a:schemeClr val="bg1"/>
                </a:solidFill>
              </a:rPr>
              <a:t>Job </a:t>
            </a:r>
            <a:r>
              <a:rPr lang="fr-CH" sz="900" dirty="0" err="1">
                <a:solidFill>
                  <a:schemeClr val="bg1"/>
                </a:solidFill>
              </a:rPr>
              <a:t>Creation</a:t>
            </a:r>
            <a:r>
              <a:rPr lang="fr-CH" sz="900" dirty="0">
                <a:solidFill>
                  <a:schemeClr val="bg1"/>
                </a:solidFill>
              </a:rPr>
              <a:t> and Enterprise </a:t>
            </a:r>
            <a:r>
              <a:rPr lang="fr-CH" sz="900" dirty="0" err="1">
                <a:solidFill>
                  <a:schemeClr val="bg1"/>
                </a:solidFill>
              </a:rPr>
              <a:t>Development</a:t>
            </a:r>
            <a:r>
              <a:rPr lang="fr-CH" sz="900" dirty="0">
                <a:solidFill>
                  <a:schemeClr val="bg1"/>
                </a:solidFill>
              </a:rPr>
              <a:t> (EMP/ENTERPRISE)</a:t>
            </a:r>
          </a:p>
          <a:p>
            <a:pPr>
              <a:lnSpc>
                <a:spcPct val="80000"/>
              </a:lnSpc>
              <a:buFont typeface="Wingdings" pitchFamily="2" charset="2"/>
              <a:buChar char="q"/>
            </a:pPr>
            <a:r>
              <a:rPr lang="fr-CH" sz="900" dirty="0" err="1">
                <a:solidFill>
                  <a:schemeClr val="bg1"/>
                </a:solidFill>
              </a:rPr>
              <a:t>Skills</a:t>
            </a:r>
            <a:r>
              <a:rPr lang="fr-CH" sz="900" dirty="0">
                <a:solidFill>
                  <a:schemeClr val="bg1"/>
                </a:solidFill>
              </a:rPr>
              <a:t> </a:t>
            </a:r>
            <a:r>
              <a:rPr lang="fr-CH" sz="900" dirty="0" err="1">
                <a:solidFill>
                  <a:schemeClr val="bg1"/>
                </a:solidFill>
              </a:rPr>
              <a:t>Development</a:t>
            </a:r>
            <a:r>
              <a:rPr lang="fr-CH" sz="900" dirty="0">
                <a:solidFill>
                  <a:schemeClr val="bg1"/>
                </a:solidFill>
              </a:rPr>
              <a:t> (EMP/SKILLS)</a:t>
            </a:r>
          </a:p>
          <a:p>
            <a:pPr>
              <a:lnSpc>
                <a:spcPct val="80000"/>
              </a:lnSpc>
              <a:buFont typeface="Wingdings" pitchFamily="2" charset="2"/>
              <a:buChar char="q"/>
            </a:pPr>
            <a:r>
              <a:rPr lang="fr-CH" sz="900" dirty="0">
                <a:solidFill>
                  <a:schemeClr val="bg1"/>
                </a:solidFill>
              </a:rPr>
              <a:t>Social Finance</a:t>
            </a:r>
          </a:p>
          <a:p>
            <a:pPr>
              <a:lnSpc>
                <a:spcPct val="80000"/>
              </a:lnSpc>
              <a:buFontTx/>
              <a:buChar char="•"/>
            </a:pPr>
            <a:endParaRPr lang="fr-CH" sz="900" dirty="0">
              <a:solidFill>
                <a:schemeClr val="bg1"/>
              </a:solidFill>
            </a:endParaRPr>
          </a:p>
          <a:p>
            <a:pPr eaLnBrk="1" hangingPunct="1"/>
            <a:endParaRPr lang="en-GB" sz="900" dirty="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5EDAB591-4BA4-4CE0-BE12-D8EE777EF766}" type="slidenum">
              <a:rPr lang="fr-FR" sz="1200"/>
              <a:pPr/>
              <a:t>7</a:t>
            </a:fld>
            <a:endParaRPr lang="fr-FR"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GB" sz="900" dirty="0">
                <a:solidFill>
                  <a:schemeClr val="tx2"/>
                </a:solidFill>
              </a:rPr>
              <a:t>The ILO works to enhance the coverage and effectiveness of social protection for all. </a:t>
            </a:r>
          </a:p>
          <a:p>
            <a:pPr eaLnBrk="1" hangingPunct="1">
              <a:defRPr/>
            </a:pPr>
            <a:endParaRPr lang="fr-CH" sz="900" dirty="0">
              <a:solidFill>
                <a:schemeClr val="tx2"/>
              </a:solidFill>
            </a:endParaRPr>
          </a:p>
          <a:p>
            <a:pPr>
              <a:lnSpc>
                <a:spcPct val="90000"/>
              </a:lnSpc>
              <a:buFont typeface="Wingdings 2" pitchFamily="18" charset="2"/>
              <a:buNone/>
              <a:defRPr/>
            </a:pPr>
            <a:r>
              <a:rPr lang="fr-CH" sz="1100" u="sng" dirty="0">
                <a:solidFill>
                  <a:schemeClr val="bg1"/>
                </a:solidFill>
              </a:rPr>
              <a:t>SOCIAL PROTECTION</a:t>
            </a:r>
          </a:p>
          <a:p>
            <a:pPr>
              <a:lnSpc>
                <a:spcPct val="90000"/>
              </a:lnSpc>
              <a:buFont typeface="Wingdings 2" pitchFamily="18" charset="2"/>
              <a:buNone/>
              <a:defRPr/>
            </a:pPr>
            <a:endParaRPr lang="fr-CH" sz="1100" u="sng" dirty="0">
              <a:solidFill>
                <a:schemeClr val="bg1"/>
              </a:solidFill>
            </a:endParaRPr>
          </a:p>
          <a:p>
            <a:pPr>
              <a:lnSpc>
                <a:spcPct val="90000"/>
              </a:lnSpc>
              <a:buFont typeface="Wingdings" pitchFamily="2" charset="2"/>
              <a:buChar char="q"/>
              <a:defRPr/>
            </a:pPr>
            <a:r>
              <a:rPr lang="fr-CH" sz="1000" dirty="0">
                <a:solidFill>
                  <a:schemeClr val="bg1"/>
                </a:solidFill>
              </a:rPr>
              <a:t>Labor Protection </a:t>
            </a:r>
            <a:r>
              <a:rPr lang="fr-CH" sz="1000" dirty="0" err="1">
                <a:solidFill>
                  <a:schemeClr val="bg1"/>
                </a:solidFill>
              </a:rPr>
              <a:t>Department</a:t>
            </a:r>
            <a:r>
              <a:rPr lang="fr-CH" sz="1000" dirty="0">
                <a:solidFill>
                  <a:schemeClr val="bg1"/>
                </a:solidFill>
              </a:rPr>
              <a:t> (PROTRAV)</a:t>
            </a:r>
          </a:p>
          <a:p>
            <a:pPr>
              <a:lnSpc>
                <a:spcPct val="90000"/>
              </a:lnSpc>
              <a:buFont typeface="Wingdings 2" pitchFamily="18" charset="2"/>
              <a:buNone/>
              <a:defRPr/>
            </a:pPr>
            <a:r>
              <a:rPr lang="fr-CH" sz="800" dirty="0">
                <a:solidFill>
                  <a:schemeClr val="bg1"/>
                </a:solidFill>
              </a:rPr>
              <a:t>	</a:t>
            </a:r>
            <a:r>
              <a:rPr lang="fr-CH" sz="900" dirty="0">
                <a:solidFill>
                  <a:schemeClr val="bg1"/>
                </a:solidFill>
              </a:rPr>
              <a:t>- Programme on </a:t>
            </a:r>
            <a:r>
              <a:rPr lang="fr-CH" sz="900" dirty="0" err="1">
                <a:solidFill>
                  <a:schemeClr val="bg1"/>
                </a:solidFill>
              </a:rPr>
              <a:t>Safety</a:t>
            </a:r>
            <a:r>
              <a:rPr lang="fr-CH" sz="900" dirty="0">
                <a:solidFill>
                  <a:schemeClr val="bg1"/>
                </a:solidFill>
              </a:rPr>
              <a:t> and </a:t>
            </a:r>
            <a:r>
              <a:rPr lang="fr-CH" sz="900" dirty="0" err="1">
                <a:solidFill>
                  <a:schemeClr val="bg1"/>
                </a:solidFill>
              </a:rPr>
              <a:t>Health</a:t>
            </a:r>
            <a:r>
              <a:rPr lang="fr-CH" sz="900" dirty="0">
                <a:solidFill>
                  <a:schemeClr val="bg1"/>
                </a:solidFill>
              </a:rPr>
              <a:t> </a:t>
            </a:r>
            <a:r>
              <a:rPr lang="fr-CH" sz="900" dirty="0" err="1">
                <a:solidFill>
                  <a:schemeClr val="bg1"/>
                </a:solidFill>
              </a:rPr>
              <a:t>at</a:t>
            </a:r>
            <a:r>
              <a:rPr lang="fr-CH" sz="900" dirty="0">
                <a:solidFill>
                  <a:schemeClr val="bg1"/>
                </a:solidFill>
              </a:rPr>
              <a:t> </a:t>
            </a:r>
            <a:r>
              <a:rPr lang="fr-CH" sz="900" u="sng" dirty="0" err="1">
                <a:solidFill>
                  <a:schemeClr val="bg1"/>
                </a:solidFill>
              </a:rPr>
              <a:t>Work</a:t>
            </a:r>
            <a:r>
              <a:rPr lang="fr-CH" sz="900" dirty="0">
                <a:solidFill>
                  <a:schemeClr val="bg1"/>
                </a:solidFill>
              </a:rPr>
              <a:t> and the </a:t>
            </a:r>
            <a:r>
              <a:rPr lang="fr-CH" sz="900" dirty="0" err="1">
                <a:solidFill>
                  <a:schemeClr val="bg1"/>
                </a:solidFill>
              </a:rPr>
              <a:t>Environment</a:t>
            </a:r>
            <a:r>
              <a:rPr lang="fr-CH" sz="900" dirty="0">
                <a:solidFill>
                  <a:schemeClr val="bg1"/>
                </a:solidFill>
              </a:rPr>
              <a:t> (SAFEWORK)</a:t>
            </a:r>
          </a:p>
          <a:p>
            <a:pPr>
              <a:lnSpc>
                <a:spcPct val="90000"/>
              </a:lnSpc>
              <a:buFont typeface="Wingdings 2" pitchFamily="18" charset="2"/>
              <a:buNone/>
              <a:defRPr/>
            </a:pPr>
            <a:r>
              <a:rPr lang="fr-CH" sz="900" dirty="0">
                <a:solidFill>
                  <a:schemeClr val="bg1"/>
                </a:solidFill>
              </a:rPr>
              <a:t>	- Conditions of </a:t>
            </a:r>
            <a:r>
              <a:rPr lang="fr-CH" sz="900" dirty="0" err="1">
                <a:solidFill>
                  <a:schemeClr val="bg1"/>
                </a:solidFill>
              </a:rPr>
              <a:t>Work</a:t>
            </a:r>
            <a:r>
              <a:rPr lang="fr-CH" sz="900" dirty="0">
                <a:solidFill>
                  <a:schemeClr val="bg1"/>
                </a:solidFill>
              </a:rPr>
              <a:t> and </a:t>
            </a:r>
            <a:r>
              <a:rPr lang="fr-CH" sz="900" dirty="0" err="1">
                <a:solidFill>
                  <a:schemeClr val="bg1"/>
                </a:solidFill>
              </a:rPr>
              <a:t>Employment</a:t>
            </a:r>
            <a:r>
              <a:rPr lang="fr-CH" sz="900" dirty="0">
                <a:solidFill>
                  <a:schemeClr val="bg1"/>
                </a:solidFill>
              </a:rPr>
              <a:t> Programme (TRAVAIL)</a:t>
            </a:r>
          </a:p>
          <a:p>
            <a:pPr>
              <a:lnSpc>
                <a:spcPct val="90000"/>
              </a:lnSpc>
              <a:buFont typeface="Wingdings 2" pitchFamily="18" charset="2"/>
              <a:buNone/>
              <a:defRPr/>
            </a:pPr>
            <a:r>
              <a:rPr lang="fr-CH" sz="900" dirty="0">
                <a:solidFill>
                  <a:schemeClr val="bg1"/>
                </a:solidFill>
              </a:rPr>
              <a:t>	- International Migration (MIGRANT) </a:t>
            </a:r>
          </a:p>
          <a:p>
            <a:pPr>
              <a:lnSpc>
                <a:spcPct val="90000"/>
              </a:lnSpc>
              <a:buFont typeface="Wingdings 2" pitchFamily="18" charset="2"/>
              <a:buNone/>
              <a:defRPr/>
            </a:pPr>
            <a:r>
              <a:rPr lang="fr-CH" sz="900" dirty="0">
                <a:solidFill>
                  <a:schemeClr val="bg1"/>
                </a:solidFill>
              </a:rPr>
              <a:t>	- HIV/AIDS – ILO AIDS</a:t>
            </a:r>
          </a:p>
          <a:p>
            <a:pPr>
              <a:lnSpc>
                <a:spcPct val="90000"/>
              </a:lnSpc>
              <a:buFont typeface="Wingdings" pitchFamily="2" charset="2"/>
              <a:buChar char="q"/>
              <a:defRPr/>
            </a:pPr>
            <a:r>
              <a:rPr lang="fr-CH" sz="1000" dirty="0">
                <a:solidFill>
                  <a:schemeClr val="bg1"/>
                </a:solidFill>
              </a:rPr>
              <a:t>Social Security </a:t>
            </a:r>
            <a:r>
              <a:rPr lang="fr-CH" sz="1000" dirty="0" err="1">
                <a:solidFill>
                  <a:schemeClr val="bg1"/>
                </a:solidFill>
              </a:rPr>
              <a:t>Department</a:t>
            </a:r>
            <a:r>
              <a:rPr lang="fr-CH" sz="1000" dirty="0">
                <a:solidFill>
                  <a:schemeClr val="bg1"/>
                </a:solidFill>
              </a:rPr>
              <a:t> (SECSOC)</a:t>
            </a:r>
          </a:p>
          <a:p>
            <a:pPr>
              <a:lnSpc>
                <a:spcPct val="90000"/>
              </a:lnSpc>
              <a:defRPr/>
            </a:pPr>
            <a:endParaRPr lang="fr-CH" sz="1000" dirty="0">
              <a:solidFill>
                <a:schemeClr val="bg1"/>
              </a:solidFill>
            </a:endParaRPr>
          </a:p>
          <a:p>
            <a:pPr eaLnBrk="1" hangingPunct="1">
              <a:defRPr/>
            </a:pPr>
            <a:endParaRPr lang="en-GB" sz="900" dirty="0">
              <a:solidFill>
                <a:schemeClr val="tx2"/>
              </a:solidFill>
            </a:endParaRPr>
          </a:p>
          <a:p>
            <a:pPr eaLnBrk="1" hangingPunct="1">
              <a:defRPr/>
            </a:pPr>
            <a:endParaRPr lang="fr-CH" sz="900" b="1" dirty="0"/>
          </a:p>
          <a:p>
            <a:pPr eaLnBrk="1" hangingPunct="1">
              <a:defRPr/>
            </a:pPr>
            <a:r>
              <a:rPr lang="fr-CH" sz="900" b="1" dirty="0"/>
              <a:t>Social Protection</a:t>
            </a:r>
          </a:p>
          <a:p>
            <a:pPr eaLnBrk="1" hangingPunct="1">
              <a:defRPr/>
            </a:pPr>
            <a:r>
              <a:rPr lang="fr-CH" sz="900" dirty="0"/>
              <a:t>Social Security: </a:t>
            </a:r>
            <a:r>
              <a:rPr lang="fr-CH" sz="900" dirty="0" err="1"/>
              <a:t>Only</a:t>
            </a:r>
            <a:r>
              <a:rPr lang="fr-CH" sz="900" dirty="0"/>
              <a:t> 20% of </a:t>
            </a:r>
            <a:r>
              <a:rPr lang="fr-CH" sz="900" dirty="0" err="1"/>
              <a:t>world’s</a:t>
            </a:r>
            <a:r>
              <a:rPr lang="fr-CH" sz="900" dirty="0"/>
              <a:t> population </a:t>
            </a:r>
            <a:r>
              <a:rPr lang="fr-CH" sz="900" dirty="0" err="1"/>
              <a:t>covered</a:t>
            </a:r>
            <a:endParaRPr lang="fr-CH" sz="900" dirty="0"/>
          </a:p>
          <a:p>
            <a:pPr eaLnBrk="1" hangingPunct="1">
              <a:defRPr/>
            </a:pPr>
            <a:r>
              <a:rPr lang="fr-CH" sz="900" dirty="0" err="1"/>
              <a:t>Occupational</a:t>
            </a:r>
            <a:r>
              <a:rPr lang="fr-CH" sz="900" dirty="0"/>
              <a:t> </a:t>
            </a:r>
            <a:r>
              <a:rPr lang="fr-CH" sz="900" dirty="0" err="1"/>
              <a:t>Safety</a:t>
            </a:r>
            <a:r>
              <a:rPr lang="fr-CH" sz="900" dirty="0"/>
              <a:t> &amp; </a:t>
            </a:r>
            <a:r>
              <a:rPr lang="fr-CH" sz="900" dirty="0" err="1"/>
              <a:t>Health</a:t>
            </a:r>
            <a:r>
              <a:rPr lang="fr-CH" sz="900" dirty="0"/>
              <a:t>: </a:t>
            </a:r>
            <a:r>
              <a:rPr lang="fr-CH" sz="900" dirty="0" err="1"/>
              <a:t>Each</a:t>
            </a:r>
            <a:r>
              <a:rPr lang="fr-CH" sz="900" dirty="0"/>
              <a:t> </a:t>
            </a:r>
            <a:r>
              <a:rPr lang="fr-CH" sz="900" dirty="0" err="1"/>
              <a:t>year</a:t>
            </a:r>
            <a:r>
              <a:rPr lang="fr-CH" sz="900" dirty="0"/>
              <a:t>, 2 million </a:t>
            </a:r>
            <a:r>
              <a:rPr lang="fr-CH" sz="900" dirty="0" err="1"/>
              <a:t>deaths</a:t>
            </a:r>
            <a:r>
              <a:rPr lang="fr-CH" sz="900" dirty="0"/>
              <a:t> </a:t>
            </a:r>
            <a:r>
              <a:rPr lang="fr-CH" sz="900" dirty="0" err="1"/>
              <a:t>from</a:t>
            </a:r>
            <a:r>
              <a:rPr lang="fr-CH" sz="900" dirty="0"/>
              <a:t> accidents or </a:t>
            </a:r>
            <a:r>
              <a:rPr lang="fr-CH" sz="900" dirty="0" err="1"/>
              <a:t>diseases</a:t>
            </a:r>
            <a:endParaRPr lang="fr-CH" sz="900" dirty="0"/>
          </a:p>
          <a:p>
            <a:pPr eaLnBrk="1" hangingPunct="1">
              <a:defRPr/>
            </a:pPr>
            <a:r>
              <a:rPr lang="fr-CH" sz="900" dirty="0"/>
              <a:t>Conditions of </a:t>
            </a:r>
            <a:r>
              <a:rPr lang="fr-CH" sz="900" dirty="0" err="1"/>
              <a:t>Work</a:t>
            </a:r>
            <a:r>
              <a:rPr lang="fr-CH" sz="900" dirty="0"/>
              <a:t>: </a:t>
            </a:r>
            <a:r>
              <a:rPr lang="fr-CH" sz="900" dirty="0" err="1"/>
              <a:t>Wages</a:t>
            </a:r>
            <a:r>
              <a:rPr lang="fr-CH" sz="900" dirty="0"/>
              <a:t>, </a:t>
            </a:r>
            <a:r>
              <a:rPr lang="fr-CH" sz="900" dirty="0" err="1"/>
              <a:t>working</a:t>
            </a:r>
            <a:r>
              <a:rPr lang="fr-CH" sz="900" dirty="0"/>
              <a:t> time, </a:t>
            </a:r>
            <a:r>
              <a:rPr lang="fr-CH" sz="900" dirty="0" err="1"/>
              <a:t>work</a:t>
            </a:r>
            <a:r>
              <a:rPr lang="fr-CH" sz="900" dirty="0"/>
              <a:t> </a:t>
            </a:r>
            <a:r>
              <a:rPr lang="fr-CH" sz="900" dirty="0" err="1"/>
              <a:t>organization</a:t>
            </a:r>
            <a:endParaRPr lang="fr-CH" sz="900" dirty="0"/>
          </a:p>
          <a:p>
            <a:pPr eaLnBrk="1" hangingPunct="1">
              <a:defRPr/>
            </a:pPr>
            <a:r>
              <a:rPr lang="fr-CH" sz="900" dirty="0"/>
              <a:t>International Migrant </a:t>
            </a:r>
            <a:r>
              <a:rPr lang="fr-CH" sz="900" dirty="0" err="1"/>
              <a:t>Workers</a:t>
            </a:r>
            <a:r>
              <a:rPr lang="fr-CH" sz="900" dirty="0"/>
              <a:t>: 175 million migrants; </a:t>
            </a:r>
            <a:r>
              <a:rPr lang="fr-CH" sz="900" dirty="0" err="1"/>
              <a:t>half</a:t>
            </a:r>
            <a:r>
              <a:rPr lang="fr-CH" sz="900" dirty="0"/>
              <a:t> are </a:t>
            </a:r>
            <a:r>
              <a:rPr lang="fr-CH" sz="900" dirty="0" err="1"/>
              <a:t>economically</a:t>
            </a:r>
            <a:r>
              <a:rPr lang="fr-CH" sz="900" dirty="0"/>
              <a:t> active</a:t>
            </a:r>
          </a:p>
          <a:p>
            <a:pPr eaLnBrk="1" hangingPunct="1">
              <a:defRPr/>
            </a:pPr>
            <a:r>
              <a:rPr lang="fr-CH" sz="900" dirty="0"/>
              <a:t>HIV/AIDS and the </a:t>
            </a:r>
            <a:r>
              <a:rPr lang="fr-CH" sz="900" dirty="0" err="1"/>
              <a:t>Workplace</a:t>
            </a:r>
            <a:r>
              <a:rPr lang="fr-CH" sz="900" dirty="0"/>
              <a:t>: </a:t>
            </a:r>
            <a:r>
              <a:rPr lang="en-US" sz="900" dirty="0"/>
              <a:t>40 million people of working age have HIV, 28 million workers lost to AIDS in last 20 years, Economic impact on their families</a:t>
            </a:r>
          </a:p>
          <a:p>
            <a:pPr lvl="2" eaLnBrk="1" hangingPunct="1">
              <a:defRPr/>
            </a:pPr>
            <a:endParaRPr lang="en-US" sz="900" dirty="0"/>
          </a:p>
          <a:p>
            <a:pPr eaLnBrk="1" hangingPunct="1">
              <a:defRPr/>
            </a:pPr>
            <a:endParaRPr lang="en-GB" sz="900" dirty="0"/>
          </a:p>
          <a:p>
            <a:pPr eaLnBrk="1" hangingPunct="1">
              <a:defRPr/>
            </a:pPr>
            <a:endParaRPr lang="en-GB" dirty="0" smtClean="0"/>
          </a:p>
          <a:p>
            <a:pPr eaLnBrk="1" hangingPunct="1">
              <a:defRPr/>
            </a:pPr>
            <a:endParaRPr lang="en-GB" dirty="0" smtClean="0"/>
          </a:p>
          <a:p>
            <a:pPr eaLnBrk="1" hangingPunct="1">
              <a:defRPr/>
            </a:pPr>
            <a:endParaRPr lang="en-GB" dirty="0"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B81EABBB-8485-4857-B469-BA788B111E0F}" type="slidenum">
              <a:rPr lang="fr-FR" sz="1200"/>
              <a:pPr/>
              <a:t>8</a:t>
            </a:fld>
            <a:endParaRPr lang="fr-FR"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eaLnBrk="1" hangingPunct="1">
              <a:defRPr/>
            </a:pPr>
            <a:r>
              <a:rPr lang="en-US" sz="900" b="1" dirty="0"/>
              <a:t>Dialogue</a:t>
            </a:r>
          </a:p>
          <a:p>
            <a:pPr lvl="2" eaLnBrk="1" hangingPunct="1">
              <a:defRPr/>
            </a:pPr>
            <a:r>
              <a:rPr lang="en-US" sz="900" dirty="0"/>
              <a:t>Strengthen Dialogue between workers, employers and government groups</a:t>
            </a:r>
            <a:endParaRPr lang="fr-CH" sz="900" dirty="0"/>
          </a:p>
          <a:p>
            <a:pPr lvl="2" eaLnBrk="1" hangingPunct="1">
              <a:defRPr/>
            </a:pPr>
            <a:r>
              <a:rPr lang="en-GB" altLang="ja-JP" sz="900" dirty="0">
                <a:solidFill>
                  <a:schemeClr val="tx2"/>
                </a:solidFill>
              </a:rPr>
              <a:t>The ILO brings together representatives of governments, employers and workers to foster cooperation and to deliver "real world" knowledge about employment and work.</a:t>
            </a:r>
            <a:endParaRPr lang="en-GB" sz="900" dirty="0">
              <a:solidFill>
                <a:schemeClr val="tx2"/>
              </a:solidFill>
            </a:endParaRPr>
          </a:p>
          <a:p>
            <a:pPr lvl="2" eaLnBrk="1" hangingPunct="1">
              <a:defRPr/>
            </a:pPr>
            <a:endParaRPr lang="fr-CH" altLang="ja-JP" sz="900" dirty="0">
              <a:solidFill>
                <a:schemeClr val="tx2"/>
              </a:solidFill>
            </a:endParaRPr>
          </a:p>
          <a:p>
            <a:pPr>
              <a:lnSpc>
                <a:spcPct val="90000"/>
              </a:lnSpc>
              <a:buFont typeface="Wingdings 2" pitchFamily="18" charset="2"/>
              <a:buNone/>
              <a:defRPr/>
            </a:pPr>
            <a:r>
              <a:rPr lang="fr-CH" sz="1800" u="sng" dirty="0">
                <a:solidFill>
                  <a:schemeClr val="bg1"/>
                </a:solidFill>
              </a:rPr>
              <a:t>SOCIAL DIALOGUE</a:t>
            </a:r>
          </a:p>
          <a:p>
            <a:pPr>
              <a:lnSpc>
                <a:spcPct val="90000"/>
              </a:lnSpc>
              <a:buFont typeface="Wingdings 2" pitchFamily="18" charset="2"/>
              <a:buNone/>
              <a:defRPr/>
            </a:pPr>
            <a:endParaRPr lang="fr-CH" sz="1800" u="sng" dirty="0">
              <a:solidFill>
                <a:schemeClr val="bg1"/>
              </a:solidFill>
              <a:effectLst>
                <a:outerShdw blurRad="38100" dist="38100" dir="2700000" algn="tl">
                  <a:srgbClr val="FFFFFF"/>
                </a:outerShdw>
              </a:effectLst>
            </a:endParaRPr>
          </a:p>
          <a:p>
            <a:pPr>
              <a:lnSpc>
                <a:spcPct val="90000"/>
              </a:lnSpc>
              <a:defRPr/>
            </a:pPr>
            <a:r>
              <a:rPr lang="fr-CH" sz="1600" dirty="0" err="1">
                <a:solidFill>
                  <a:schemeClr val="bg1"/>
                </a:solidFill>
              </a:rPr>
              <a:t>Employers’Activities</a:t>
            </a:r>
            <a:r>
              <a:rPr lang="fr-CH" sz="1600" dirty="0">
                <a:solidFill>
                  <a:schemeClr val="bg1"/>
                </a:solidFill>
              </a:rPr>
              <a:t> (ACT/EMP)</a:t>
            </a:r>
          </a:p>
          <a:p>
            <a:pPr>
              <a:lnSpc>
                <a:spcPct val="90000"/>
              </a:lnSpc>
              <a:defRPr/>
            </a:pPr>
            <a:r>
              <a:rPr lang="fr-CH" sz="1600" dirty="0" err="1">
                <a:solidFill>
                  <a:schemeClr val="bg1"/>
                </a:solidFill>
              </a:rPr>
              <a:t>Industrial</a:t>
            </a:r>
            <a:r>
              <a:rPr lang="fr-CH" sz="1600" dirty="0">
                <a:solidFill>
                  <a:schemeClr val="bg1"/>
                </a:solidFill>
              </a:rPr>
              <a:t> and </a:t>
            </a:r>
            <a:r>
              <a:rPr lang="fr-CH" sz="1600" dirty="0" err="1">
                <a:solidFill>
                  <a:schemeClr val="bg1"/>
                </a:solidFill>
              </a:rPr>
              <a:t>Employment</a:t>
            </a:r>
            <a:r>
              <a:rPr lang="fr-CH" sz="1600" dirty="0">
                <a:solidFill>
                  <a:schemeClr val="bg1"/>
                </a:solidFill>
              </a:rPr>
              <a:t> Relations </a:t>
            </a:r>
            <a:r>
              <a:rPr lang="fr-CH" sz="1600" dirty="0" err="1">
                <a:solidFill>
                  <a:schemeClr val="bg1"/>
                </a:solidFill>
              </a:rPr>
              <a:t>Department</a:t>
            </a:r>
            <a:r>
              <a:rPr lang="fr-CH" sz="1600" dirty="0">
                <a:solidFill>
                  <a:schemeClr val="bg1"/>
                </a:solidFill>
              </a:rPr>
              <a:t> (DIALOGUE)</a:t>
            </a:r>
          </a:p>
          <a:p>
            <a:pPr>
              <a:lnSpc>
                <a:spcPct val="90000"/>
              </a:lnSpc>
              <a:defRPr/>
            </a:pPr>
            <a:r>
              <a:rPr lang="fr-CH" sz="1600" dirty="0">
                <a:solidFill>
                  <a:schemeClr val="bg1"/>
                </a:solidFill>
              </a:rPr>
              <a:t>Labour Administration and Inspection Programme (LAB/ADMIN)</a:t>
            </a:r>
          </a:p>
          <a:p>
            <a:pPr>
              <a:lnSpc>
                <a:spcPct val="90000"/>
              </a:lnSpc>
              <a:defRPr/>
            </a:pPr>
            <a:r>
              <a:rPr lang="fr-CH" sz="1600" dirty="0" err="1">
                <a:solidFill>
                  <a:schemeClr val="bg1"/>
                </a:solidFill>
              </a:rPr>
              <a:t>Sectoral</a:t>
            </a:r>
            <a:r>
              <a:rPr lang="fr-CH" sz="1600" dirty="0">
                <a:solidFill>
                  <a:schemeClr val="bg1"/>
                </a:solidFill>
              </a:rPr>
              <a:t> </a:t>
            </a:r>
            <a:r>
              <a:rPr lang="fr-CH" sz="1600" dirty="0" err="1">
                <a:solidFill>
                  <a:schemeClr val="bg1"/>
                </a:solidFill>
              </a:rPr>
              <a:t>Activities</a:t>
            </a:r>
            <a:r>
              <a:rPr lang="fr-CH" sz="1600" dirty="0">
                <a:solidFill>
                  <a:schemeClr val="bg1"/>
                </a:solidFill>
              </a:rPr>
              <a:t> (SECTOR)</a:t>
            </a:r>
          </a:p>
          <a:p>
            <a:pPr>
              <a:lnSpc>
                <a:spcPct val="90000"/>
              </a:lnSpc>
              <a:defRPr/>
            </a:pPr>
            <a:r>
              <a:rPr lang="fr-CH" sz="1600" dirty="0" err="1">
                <a:solidFill>
                  <a:schemeClr val="bg1"/>
                </a:solidFill>
              </a:rPr>
              <a:t>Workers</a:t>
            </a:r>
            <a:r>
              <a:rPr lang="fr-CH" sz="1600" dirty="0">
                <a:solidFill>
                  <a:schemeClr val="bg1"/>
                </a:solidFill>
              </a:rPr>
              <a:t>’ </a:t>
            </a:r>
            <a:r>
              <a:rPr lang="fr-CH" sz="1600" dirty="0" err="1">
                <a:solidFill>
                  <a:schemeClr val="bg1"/>
                </a:solidFill>
              </a:rPr>
              <a:t>Activities</a:t>
            </a:r>
            <a:r>
              <a:rPr lang="fr-CH" sz="1600" dirty="0">
                <a:solidFill>
                  <a:schemeClr val="bg1"/>
                </a:solidFill>
              </a:rPr>
              <a:t> (ACTRAV)</a:t>
            </a: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FEFD5F08-F648-4E34-BBEB-1045F7C63D2D}" type="slidenum">
              <a:rPr lang="fr-FR" sz="1200"/>
              <a:pPr/>
              <a:t>9</a:t>
            </a:fld>
            <a:endParaRPr lang="fr-FR"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C1CF07FD-3518-43C0-8349-98C221D328A6}" type="slidenum">
              <a:rPr lang="fr-FR" sz="1200"/>
              <a:pPr/>
              <a:t>10</a:t>
            </a:fld>
            <a:endParaRPr lang="fr-FR" sz="1200"/>
          </a:p>
        </p:txBody>
      </p:sp>
      <p:sp>
        <p:nvSpPr>
          <p:cNvPr id="645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 typeface="Wingdings 2" pitchFamily="18" charset="2"/>
              <a:buNone/>
              <a:defRPr/>
            </a:pPr>
            <a:r>
              <a:rPr lang="fr-CH" sz="1400" u="sng" dirty="0"/>
              <a:t>MANAGEMENT AND ADMINISTRATION</a:t>
            </a:r>
          </a:p>
          <a:p>
            <a:pPr>
              <a:lnSpc>
                <a:spcPct val="80000"/>
              </a:lnSpc>
              <a:buFont typeface="Wingdings 2" pitchFamily="18" charset="2"/>
              <a:buNone/>
              <a:defRPr/>
            </a:pPr>
            <a:endParaRPr lang="fr-CH" sz="1400" dirty="0"/>
          </a:p>
          <a:p>
            <a:pPr>
              <a:lnSpc>
                <a:spcPct val="80000"/>
              </a:lnSpc>
              <a:buFont typeface="Wingdings" pitchFamily="2" charset="2"/>
              <a:buChar char="q"/>
              <a:defRPr/>
            </a:pPr>
            <a:r>
              <a:rPr lang="en-GB" dirty="0" smtClean="0"/>
              <a:t>Bureau of Programming and Management (PROGRAM) </a:t>
            </a:r>
          </a:p>
          <a:p>
            <a:pPr>
              <a:lnSpc>
                <a:spcPct val="80000"/>
              </a:lnSpc>
              <a:buFont typeface="Wingdings" pitchFamily="2" charset="2"/>
              <a:buChar char="q"/>
              <a:defRPr/>
            </a:pPr>
            <a:r>
              <a:rPr lang="en-GB" dirty="0" smtClean="0"/>
              <a:t>Department of Central Services, Security and Protocol (SERVSEC)</a:t>
            </a:r>
          </a:p>
          <a:p>
            <a:pPr>
              <a:lnSpc>
                <a:spcPct val="80000"/>
              </a:lnSpc>
              <a:buFont typeface="Wingdings" pitchFamily="2" charset="2"/>
              <a:buChar char="q"/>
              <a:defRPr/>
            </a:pPr>
            <a:r>
              <a:rPr lang="en-GB" dirty="0" smtClean="0"/>
              <a:t>Department of Facilities Management (FACILITIES)</a:t>
            </a:r>
          </a:p>
          <a:p>
            <a:pPr>
              <a:lnSpc>
                <a:spcPct val="80000"/>
              </a:lnSpc>
              <a:buFont typeface="Wingdings" pitchFamily="2" charset="2"/>
              <a:buChar char="q"/>
              <a:defRPr/>
            </a:pPr>
            <a:r>
              <a:rPr lang="en-GB" dirty="0" smtClean="0"/>
              <a:t>Department Financial Services (FINANCE) </a:t>
            </a:r>
          </a:p>
          <a:p>
            <a:pPr>
              <a:lnSpc>
                <a:spcPct val="80000"/>
              </a:lnSpc>
              <a:buFont typeface="Wingdings" pitchFamily="2" charset="2"/>
              <a:buChar char="q"/>
              <a:defRPr/>
            </a:pPr>
            <a:r>
              <a:rPr lang="en-GB" dirty="0" smtClean="0"/>
              <a:t>Department of Human Resources Development (HRD)</a:t>
            </a:r>
          </a:p>
          <a:p>
            <a:pPr>
              <a:lnSpc>
                <a:spcPct val="80000"/>
              </a:lnSpc>
              <a:buFont typeface="Wingdings" pitchFamily="2" charset="2"/>
              <a:buChar char="q"/>
              <a:defRPr/>
            </a:pPr>
            <a:r>
              <a:rPr lang="en-GB" dirty="0" smtClean="0"/>
              <a:t>Department of Information Technology and Communications (ITCOM)</a:t>
            </a:r>
          </a:p>
          <a:p>
            <a:pPr>
              <a:lnSpc>
                <a:spcPct val="80000"/>
              </a:lnSpc>
              <a:buFont typeface="Wingdings" pitchFamily="2" charset="2"/>
              <a:buChar char="q"/>
              <a:defRPr/>
            </a:pPr>
            <a:r>
              <a:rPr lang="en-GB" dirty="0" smtClean="0"/>
              <a:t>Evaluation Unit (EVAL) </a:t>
            </a:r>
          </a:p>
          <a:p>
            <a:pPr>
              <a:lnSpc>
                <a:spcPct val="80000"/>
              </a:lnSpc>
              <a:buFont typeface="Wingdings" pitchFamily="2" charset="2"/>
              <a:buNone/>
              <a:defRPr/>
            </a:pPr>
            <a:endParaRPr lang="fr-CH" dirty="0" smtClean="0"/>
          </a:p>
          <a:p>
            <a:pPr>
              <a:lnSpc>
                <a:spcPct val="80000"/>
              </a:lnSpc>
              <a:buFont typeface="Wingdings 2" pitchFamily="18" charset="2"/>
              <a:buNone/>
              <a:defRPr/>
            </a:pPr>
            <a:r>
              <a:rPr lang="fr-CH" u="sng" dirty="0" smtClean="0">
                <a:solidFill>
                  <a:schemeClr val="bg1"/>
                </a:solidFill>
              </a:rPr>
              <a:t>DG REPORTS</a:t>
            </a:r>
          </a:p>
          <a:p>
            <a:pPr>
              <a:lnSpc>
                <a:spcPct val="80000"/>
              </a:lnSpc>
              <a:buFont typeface="Wingdings 2" pitchFamily="18" charset="2"/>
              <a:buNone/>
              <a:defRPr/>
            </a:pPr>
            <a:endParaRPr lang="fr-CH" dirty="0" smtClean="0">
              <a:solidFill>
                <a:schemeClr val="bg1"/>
              </a:solidFill>
            </a:endParaRPr>
          </a:p>
          <a:p>
            <a:pPr>
              <a:lnSpc>
                <a:spcPct val="80000"/>
              </a:lnSpc>
              <a:buFont typeface="Wingdings 2" pitchFamily="18" charset="2"/>
              <a:buNone/>
              <a:defRPr/>
            </a:pPr>
            <a:endParaRPr lang="fr-CH" dirty="0" smtClean="0">
              <a:solidFill>
                <a:schemeClr val="bg1"/>
              </a:solidFill>
              <a:effectLst>
                <a:outerShdw blurRad="38100" dist="38100" dir="2700000" algn="tl">
                  <a:srgbClr val="FFFFFF"/>
                </a:outerShdw>
              </a:effectLst>
            </a:endParaRPr>
          </a:p>
          <a:p>
            <a:pPr>
              <a:lnSpc>
                <a:spcPct val="80000"/>
              </a:lnSpc>
              <a:buFont typeface="Wingdings" pitchFamily="2" charset="2"/>
              <a:buChar char="q"/>
              <a:defRPr/>
            </a:pPr>
            <a:r>
              <a:rPr lang="en-GB" dirty="0" smtClean="0">
                <a:solidFill>
                  <a:schemeClr val="bg1"/>
                </a:solidFill>
              </a:rPr>
              <a:t>Department of Communication and Public Information (DCOMM)</a:t>
            </a:r>
          </a:p>
          <a:p>
            <a:pPr>
              <a:lnSpc>
                <a:spcPct val="80000"/>
              </a:lnSpc>
              <a:buFont typeface="Wingdings" pitchFamily="2" charset="2"/>
              <a:buChar char="q"/>
              <a:defRPr/>
            </a:pPr>
            <a:r>
              <a:rPr lang="en-GB" dirty="0" smtClean="0">
                <a:solidFill>
                  <a:schemeClr val="bg1"/>
                </a:solidFill>
              </a:rPr>
              <a:t>Department of Statistics (STATISTICS)</a:t>
            </a:r>
          </a:p>
          <a:p>
            <a:pPr>
              <a:lnSpc>
                <a:spcPct val="80000"/>
              </a:lnSpc>
              <a:buFont typeface="Wingdings" pitchFamily="2" charset="2"/>
              <a:buChar char="q"/>
              <a:defRPr/>
            </a:pPr>
            <a:r>
              <a:rPr lang="en-GB" dirty="0" smtClean="0">
                <a:solidFill>
                  <a:schemeClr val="bg1"/>
                </a:solidFill>
              </a:rPr>
              <a:t>Ethics Office (ETHICS) </a:t>
            </a:r>
          </a:p>
          <a:p>
            <a:pPr>
              <a:lnSpc>
                <a:spcPct val="80000"/>
              </a:lnSpc>
              <a:buFont typeface="Wingdings" pitchFamily="2" charset="2"/>
              <a:buChar char="q"/>
              <a:defRPr/>
            </a:pPr>
            <a:r>
              <a:rPr lang="en-GB" dirty="0" smtClean="0">
                <a:solidFill>
                  <a:schemeClr val="bg1"/>
                </a:solidFill>
              </a:rPr>
              <a:t>Bureau for Gender Equality (GENDER)</a:t>
            </a:r>
          </a:p>
          <a:p>
            <a:pPr>
              <a:lnSpc>
                <a:spcPct val="80000"/>
              </a:lnSpc>
              <a:buFont typeface="Wingdings" pitchFamily="2" charset="2"/>
              <a:buChar char="q"/>
              <a:defRPr/>
            </a:pPr>
            <a:r>
              <a:rPr lang="en-GB" dirty="0" smtClean="0">
                <a:solidFill>
                  <a:schemeClr val="bg1"/>
                </a:solidFill>
              </a:rPr>
              <a:t>International Institute for Labour Studies (INST) </a:t>
            </a:r>
          </a:p>
          <a:p>
            <a:pPr>
              <a:lnSpc>
                <a:spcPct val="80000"/>
              </a:lnSpc>
              <a:buFont typeface="Wingdings" pitchFamily="2" charset="2"/>
              <a:buChar char="q"/>
              <a:defRPr/>
            </a:pPr>
            <a:r>
              <a:rPr lang="en-GB" dirty="0" smtClean="0">
                <a:solidFill>
                  <a:schemeClr val="bg1"/>
                </a:solidFill>
              </a:rPr>
              <a:t>International Training Centre of the ILO (TURIN) </a:t>
            </a:r>
          </a:p>
          <a:p>
            <a:pPr>
              <a:lnSpc>
                <a:spcPct val="80000"/>
              </a:lnSpc>
              <a:buFont typeface="Wingdings" pitchFamily="2" charset="2"/>
              <a:buChar char="q"/>
              <a:defRPr/>
            </a:pPr>
            <a:r>
              <a:rPr lang="en-GB" dirty="0" smtClean="0">
                <a:solidFill>
                  <a:schemeClr val="bg1"/>
                </a:solidFill>
              </a:rPr>
              <a:t>Office of Internal Audit and Oversight (IAO)</a:t>
            </a:r>
          </a:p>
          <a:p>
            <a:pPr>
              <a:lnSpc>
                <a:spcPct val="80000"/>
              </a:lnSpc>
              <a:buFont typeface="Wingdings" pitchFamily="2" charset="2"/>
              <a:buChar char="q"/>
              <a:defRPr/>
            </a:pPr>
            <a:r>
              <a:rPr lang="en-GB" dirty="0" smtClean="0">
                <a:solidFill>
                  <a:schemeClr val="bg1"/>
                </a:solidFill>
              </a:rPr>
              <a:t>Office of Legal Services (JUR) </a:t>
            </a:r>
          </a:p>
          <a:p>
            <a:pPr>
              <a:lnSpc>
                <a:spcPct val="80000"/>
              </a:lnSpc>
              <a:buFont typeface="Wingdings" pitchFamily="2" charset="2"/>
              <a:buChar char="q"/>
              <a:defRPr/>
            </a:pPr>
            <a:r>
              <a:rPr lang="en-GB" dirty="0" smtClean="0">
                <a:solidFill>
                  <a:schemeClr val="bg1"/>
                </a:solidFill>
              </a:rPr>
              <a:t>Department of Partnerships and Development Cooperation (PARDEV) </a:t>
            </a:r>
          </a:p>
          <a:p>
            <a:pPr>
              <a:lnSpc>
                <a:spcPct val="80000"/>
              </a:lnSpc>
              <a:buFont typeface="Wingdings" pitchFamily="2" charset="2"/>
              <a:buChar char="q"/>
              <a:defRPr/>
            </a:pPr>
            <a:r>
              <a:rPr lang="en-GB" dirty="0" smtClean="0">
                <a:solidFill>
                  <a:schemeClr val="bg1"/>
                </a:solidFill>
              </a:rPr>
              <a:t>Policy Integration Department (INTEGRATION)</a:t>
            </a:r>
          </a:p>
          <a:p>
            <a:pPr>
              <a:lnSpc>
                <a:spcPct val="80000"/>
              </a:lnSpc>
              <a:buFont typeface="Wingdings" pitchFamily="2" charset="2"/>
              <a:buChar char="q"/>
              <a:defRPr/>
            </a:pPr>
            <a:r>
              <a:rPr lang="en-GB" dirty="0" smtClean="0">
                <a:solidFill>
                  <a:schemeClr val="bg1"/>
                </a:solidFill>
              </a:rPr>
              <a:t>ILO Administrative TRIBUNAL</a:t>
            </a:r>
          </a:p>
          <a:p>
            <a:pPr>
              <a:lnSpc>
                <a:spcPct val="80000"/>
              </a:lnSpc>
              <a:buFontTx/>
              <a:buChar char="-"/>
              <a:defRPr/>
            </a:pPr>
            <a:endParaRPr lang="en-GB" dirty="0" smtClean="0">
              <a:solidFill>
                <a:schemeClr val="bg1"/>
              </a:solidFill>
            </a:endParaRPr>
          </a:p>
          <a:p>
            <a:pPr>
              <a:defRPr/>
            </a:pPr>
            <a:endParaRPr lang="en-GB" dirty="0" smtClean="0">
              <a:solidFill>
                <a:schemeClr val="bg1"/>
              </a:solidFill>
            </a:endParaRPr>
          </a:p>
          <a:p>
            <a:pPr>
              <a:lnSpc>
                <a:spcPct val="80000"/>
              </a:lnSpc>
              <a:buFont typeface="Wingdings" pitchFamily="2" charset="2"/>
              <a:buNone/>
              <a:defRPr/>
            </a:pPr>
            <a:endParaRPr lang="en-GB" dirty="0" smtClean="0"/>
          </a:p>
          <a:p>
            <a:pPr eaLnBrk="1" hangingPunct="1">
              <a:defRPr/>
            </a:pPr>
            <a:endParaRPr lang="en-GB"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Useful experience:</a:t>
            </a:r>
          </a:p>
          <a:p>
            <a:pPr marL="173319" indent="-173319">
              <a:buFontTx/>
              <a:buChar char="-"/>
            </a:pPr>
            <a:r>
              <a:rPr lang="en-GB" dirty="0" smtClean="0"/>
              <a:t>research institutes</a:t>
            </a:r>
          </a:p>
          <a:p>
            <a:pPr marL="173319" indent="-173319">
              <a:buFontTx/>
              <a:buChar char="-"/>
            </a:pPr>
            <a:r>
              <a:rPr lang="en-GB" dirty="0" smtClean="0"/>
              <a:t>NGOs</a:t>
            </a:r>
          </a:p>
          <a:p>
            <a:pPr marL="173319" indent="-173319">
              <a:buFontTx/>
              <a:buChar char="-"/>
            </a:pPr>
            <a:r>
              <a:rPr lang="en-GB" dirty="0" smtClean="0"/>
              <a:t>Workers</a:t>
            </a:r>
            <a:r>
              <a:rPr lang="en-GB" baseline="0" dirty="0" smtClean="0"/>
              <a:t> and employer associations</a:t>
            </a:r>
          </a:p>
          <a:p>
            <a:pPr marL="173319" indent="-173319">
              <a:buFontTx/>
              <a:buChar char="-"/>
            </a:pPr>
            <a:r>
              <a:rPr lang="en-GB" baseline="0" dirty="0" smtClean="0"/>
              <a:t>UN environment</a:t>
            </a:r>
          </a:p>
          <a:p>
            <a:pPr marL="173319" indent="-173319">
              <a:buFontTx/>
              <a:buChar char="-"/>
            </a:pPr>
            <a:r>
              <a:rPr lang="en-GB" baseline="0" dirty="0" smtClean="0"/>
              <a:t>National labour ministry</a:t>
            </a:r>
          </a:p>
          <a:p>
            <a:pPr marL="173319" indent="-173319">
              <a:buFontTx/>
              <a:buChar char="-"/>
            </a:pPr>
            <a:endParaRPr lang="en-GB" dirty="0"/>
          </a:p>
        </p:txBody>
      </p:sp>
      <p:sp>
        <p:nvSpPr>
          <p:cNvPr id="4" name="Slide Number Placeholder 3"/>
          <p:cNvSpPr>
            <a:spLocks noGrp="1"/>
          </p:cNvSpPr>
          <p:nvPr>
            <p:ph type="sldNum" sz="quarter" idx="10"/>
          </p:nvPr>
        </p:nvSpPr>
        <p:spPr/>
        <p:txBody>
          <a:bodyPr/>
          <a:lstStyle/>
          <a:p>
            <a:pPr>
              <a:defRPr/>
            </a:pPr>
            <a:fld id="{1F4850B2-2E6C-4B85-AE03-46B7BB15D435}" type="slidenum">
              <a:rPr lang="fr-FR" smtClean="0"/>
              <a:pPr>
                <a:defRPr/>
              </a:pPr>
              <a:t>11</a:t>
            </a:fld>
            <a:endParaRPr lang="fr-FR"/>
          </a:p>
        </p:txBody>
      </p:sp>
    </p:spTree>
    <p:extLst>
      <p:ext uri="{BB962C8B-B14F-4D97-AF65-F5344CB8AC3E}">
        <p14:creationId xmlns:p14="http://schemas.microsoft.com/office/powerpoint/2010/main" val="1018971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FBE4CEB-C9DB-454D-B01F-977C0E2BF7C6}" type="slidenum">
              <a:rPr lang="fr-FR" sz="1200"/>
              <a:pPr/>
              <a:t>12</a:t>
            </a:fld>
            <a:endParaRPr lang="fr-FR"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sz="1000" dirty="0"/>
              <a:t>The ILO Internship Programme is very unique among the UN system in many senses and also extremely popular.</a:t>
            </a:r>
          </a:p>
          <a:p>
            <a:pPr eaLnBrk="1" hangingPunct="1"/>
            <a:endParaRPr lang="en-GB" sz="1000" dirty="0"/>
          </a:p>
          <a:p>
            <a:pPr eaLnBrk="1" hangingPunct="1"/>
            <a:r>
              <a:rPr lang="en-GB" sz="1000" dirty="0"/>
              <a:t>Objective: </a:t>
            </a:r>
            <a:r>
              <a:rPr lang="en-GB" sz="1000" dirty="0">
                <a:solidFill>
                  <a:schemeClr val="bg1"/>
                </a:solidFill>
              </a:rPr>
              <a:t>provide a first working experience as well as a learning opportunity for mostly graduate and postgraduate students</a:t>
            </a:r>
          </a:p>
          <a:p>
            <a:pPr eaLnBrk="1" hangingPunct="1"/>
            <a:endParaRPr lang="en-GB" sz="1000" dirty="0"/>
          </a:p>
          <a:p>
            <a:pPr eaLnBrk="1" hangingPunct="1"/>
            <a:r>
              <a:rPr lang="en-GB" sz="1000" dirty="0"/>
              <a:t>Internship  has proven to be a useful and interesting opportunity for the interns and the organisation. You are a valuable asset to the Office: The young talents who come for a limited period of time to the ILO are a source of potential future recruits. Moreover, they bring the most recent thinking and research experience in their area of academic study. Through the internship programme interns will disseminate the knowledge and understanding of ILO principles throughout your future professional careers as “ILO Ambassadors”</a:t>
            </a:r>
          </a:p>
          <a:p>
            <a:pPr eaLnBrk="1" hangingPunct="1"/>
            <a:endParaRPr lang="en-GB" sz="1000" dirty="0"/>
          </a:p>
          <a:p>
            <a:pPr eaLnBrk="1" hangingPunct="1"/>
            <a:r>
              <a:rPr lang="en-GB" sz="1000" dirty="0"/>
              <a:t>They can apply for vacancies in the ILO and any other agencies as external candidates during and after the internship.  There are many UN agencies which have “an embargo” for their interns and they may not be able to apply for vacancies in the serving organization during and after 3 to 6 months of their internship.</a:t>
            </a:r>
          </a:p>
          <a:p>
            <a:pPr eaLnBrk="1" hangingPunct="1"/>
            <a:endParaRPr lang="en-GB" sz="1000" dirty="0"/>
          </a:p>
          <a:p>
            <a:pPr eaLnBrk="1" hangingPunct="1"/>
            <a:r>
              <a:rPr lang="en-GB" sz="1000" dirty="0"/>
              <a:t>Start date is 1 or 15</a:t>
            </a:r>
            <a:r>
              <a:rPr lang="en-GB" sz="1000" baseline="30000" dirty="0"/>
              <a:t>th</a:t>
            </a:r>
            <a:r>
              <a:rPr lang="en-GB" sz="1000" dirty="0"/>
              <a:t> of each month</a:t>
            </a:r>
          </a:p>
          <a:p>
            <a:pPr eaLnBrk="1" hangingPunct="1"/>
            <a:endParaRPr lang="en-GB" sz="10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52941" y="9482750"/>
            <a:ext cx="2944735" cy="49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7" tIns="46218" rIns="92437" bIns="46218" anchor="b"/>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r" eaLnBrk="1" hangingPunct="1"/>
            <a:fld id="{62D0DC31-3493-41EF-95B8-6C5781D868FA}" type="slidenum">
              <a:rPr lang="en-US" sz="1200">
                <a:latin typeface="Times New Roman" pitchFamily="18" charset="0"/>
                <a:cs typeface="Arial" pitchFamily="34" charset="0"/>
              </a:rPr>
              <a:pPr algn="r" eaLnBrk="1" hangingPunct="1"/>
              <a:t>13</a:t>
            </a:fld>
            <a:endParaRPr lang="en-US" sz="1200">
              <a:latin typeface="Times New Roman" pitchFamily="18" charset="0"/>
              <a:cs typeface="Arial" pitchFamily="34" charset="0"/>
            </a:endParaRPr>
          </a:p>
        </p:txBody>
      </p:sp>
      <p:sp>
        <p:nvSpPr>
          <p:cNvPr id="67587" name="Rectangle 2"/>
          <p:cNvSpPr>
            <a:spLocks noGrp="1" noRot="1" noChangeAspect="1" noChangeArrowheads="1" noTextEdit="1"/>
          </p:cNvSpPr>
          <p:nvPr>
            <p:ph type="sldImg"/>
          </p:nvPr>
        </p:nvSpPr>
        <p:spPr>
          <a:xfrm>
            <a:off x="906463" y="750888"/>
            <a:ext cx="4986337" cy="3740150"/>
          </a:xfrm>
          <a:solidFill>
            <a:srgbClr val="FFFFFF"/>
          </a:solidFill>
          <a:ln/>
        </p:spPr>
      </p:sp>
      <p:sp>
        <p:nvSpPr>
          <p:cNvPr id="67588" name="Rectangle 3"/>
          <p:cNvSpPr>
            <a:spLocks noGrp="1" noChangeArrowheads="1"/>
          </p:cNvSpPr>
          <p:nvPr>
            <p:ph type="body" idx="1"/>
          </p:nvPr>
        </p:nvSpPr>
        <p:spPr>
          <a:xfrm>
            <a:off x="906666" y="4740523"/>
            <a:ext cx="4984346" cy="4491649"/>
          </a:xfrm>
          <a:solidFill>
            <a:srgbClr val="FFFFFF"/>
          </a:solidFill>
          <a:ln>
            <a:solidFill>
              <a:srgbClr val="000000"/>
            </a:solidFill>
          </a:ln>
        </p:spPr>
        <p:txBody>
          <a:bodyPr/>
          <a:lstStyle/>
          <a:p>
            <a:r>
              <a:rPr lang="en-GB" dirty="0" smtClean="0"/>
              <a:t>You might think:</a:t>
            </a:r>
          </a:p>
          <a:p>
            <a:r>
              <a:rPr lang="en-GB" dirty="0" smtClean="0"/>
              <a:t>Now is the questions which way to go now next?  Only you can answer best</a:t>
            </a:r>
          </a:p>
          <a:p>
            <a:r>
              <a:rPr lang="en-GB" dirty="0" smtClean="0"/>
              <a:t>Do I want to continue to study or change studies? </a:t>
            </a:r>
          </a:p>
          <a:p>
            <a:r>
              <a:rPr lang="en-GB" dirty="0" smtClean="0"/>
              <a:t>Do I like the UN system as a possible employer for me in the future? What are alternatives?</a:t>
            </a:r>
          </a:p>
          <a:p>
            <a:r>
              <a:rPr lang="en-GB" dirty="0" smtClean="0"/>
              <a:t>When would be a good moment to apply and for which positions?</a:t>
            </a:r>
          </a:p>
          <a:p>
            <a:r>
              <a:rPr lang="en-GB" dirty="0" smtClean="0"/>
              <a:t>Should I look internally within the ILO? Very few opportunities! P profile – 60 positions per year posted due to retirement, international competition…</a:t>
            </a:r>
          </a:p>
          <a:p>
            <a:r>
              <a:rPr lang="en-GB" dirty="0" smtClean="0"/>
              <a:t>What external alternatives are out there? Show you some links</a:t>
            </a:r>
          </a:p>
          <a:p>
            <a:r>
              <a:rPr lang="en-GB" dirty="0" smtClean="0"/>
              <a:t>Where do I see my career path continue? Talk to others</a:t>
            </a:r>
          </a:p>
          <a:p>
            <a:r>
              <a:rPr lang="en-GB" dirty="0" smtClean="0"/>
              <a:t>Or you do not know which path to go? Then any path will be fine to get further experiences.</a:t>
            </a:r>
          </a:p>
          <a:p>
            <a:r>
              <a:rPr lang="en-GB" dirty="0" smtClean="0"/>
              <a:t> </a:t>
            </a:r>
          </a:p>
          <a:p>
            <a:r>
              <a:rPr lang="en-GB" dirty="0" smtClean="0"/>
              <a:t>Generation Y comes into increasingly old labour market. Changing careers become normal today. 29 times in a life time! High ambitious, open to better opportunities, not at any price! Life balance is important.</a:t>
            </a:r>
          </a:p>
          <a:p>
            <a:r>
              <a:rPr lang="en-GB" dirty="0" smtClean="0"/>
              <a:t> </a:t>
            </a:r>
          </a:p>
          <a:p>
            <a:r>
              <a:rPr lang="en-GB" dirty="0" smtClean="0"/>
              <a:t>ILO is an expert organisation that often has highly specialised positions. The average age is around between 45-50 and often regular positions are published at a senior level. The good news is that there will be around150 positions coming up in 2015 due to retirements. ILO recruits often national specialists that have experience within a particular geographical region, with other relevant institutions, governments, NGO, or with experience in a specific labour related field or more general project management experience and a network that can help the organisation in its advisory role to the governments, representatives of workers and employers. If this is your long term career perspective, you can start now to build on your experience to get there at a later stage. A short-term decision towards an administrative role at ILO now, might not be the right step.</a:t>
            </a:r>
          </a:p>
          <a:p>
            <a:endParaRPr lang="en-GB" dirty="0" smtClean="0"/>
          </a:p>
          <a:p>
            <a:endParaRPr lang="en-GB" dirty="0" smtClean="0"/>
          </a:p>
          <a:p>
            <a:pPr eaLnBrk="1" hangingPunct="1"/>
            <a:endParaRPr lang="en-GB"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txBox="1">
            <a:spLocks noGrp="1" noChangeArrowheads="1"/>
          </p:cNvSpPr>
          <p:nvPr/>
        </p:nvSpPr>
        <p:spPr bwMode="auto">
          <a:xfrm>
            <a:off x="3852941" y="9482750"/>
            <a:ext cx="2944735" cy="49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7" tIns="46218" rIns="92437" bIns="46218" anchor="b"/>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r" eaLnBrk="1" hangingPunct="1"/>
            <a:fld id="{7224A7E6-47CD-4C88-A47C-BD0451390047}" type="slidenum">
              <a:rPr lang="en-US" sz="1200">
                <a:latin typeface="Times New Roman" pitchFamily="18" charset="0"/>
                <a:cs typeface="Arial" pitchFamily="34" charset="0"/>
              </a:rPr>
              <a:pPr algn="r" eaLnBrk="1" hangingPunct="1"/>
              <a:t>14</a:t>
            </a:fld>
            <a:endParaRPr lang="en-US" sz="1200">
              <a:latin typeface="Times New Roman" pitchFamily="18" charset="0"/>
              <a:cs typeface="Arial" pitchFamily="34" charset="0"/>
            </a:endParaRPr>
          </a:p>
        </p:txBody>
      </p:sp>
      <p:sp>
        <p:nvSpPr>
          <p:cNvPr id="68611" name="Rectangle 2"/>
          <p:cNvSpPr>
            <a:spLocks noGrp="1" noRot="1" noChangeAspect="1" noChangeArrowheads="1" noTextEdit="1"/>
          </p:cNvSpPr>
          <p:nvPr>
            <p:ph type="sldImg"/>
          </p:nvPr>
        </p:nvSpPr>
        <p:spPr>
          <a:xfrm>
            <a:off x="906463" y="750888"/>
            <a:ext cx="4986337" cy="3740150"/>
          </a:xfrm>
          <a:solidFill>
            <a:srgbClr val="FFFFFF"/>
          </a:solidFill>
          <a:ln/>
        </p:spPr>
      </p:sp>
      <p:sp>
        <p:nvSpPr>
          <p:cNvPr id="68612" name="Rectangle 3"/>
          <p:cNvSpPr>
            <a:spLocks noGrp="1" noChangeArrowheads="1"/>
          </p:cNvSpPr>
          <p:nvPr>
            <p:ph type="body" idx="1"/>
          </p:nvPr>
        </p:nvSpPr>
        <p:spPr>
          <a:xfrm>
            <a:off x="906666" y="4740523"/>
            <a:ext cx="4984346" cy="4491649"/>
          </a:xfrm>
          <a:solidFill>
            <a:srgbClr val="FFFFFF"/>
          </a:solidFill>
          <a:ln>
            <a:solidFill>
              <a:srgbClr val="000000"/>
            </a:solidFill>
          </a:ln>
        </p:spPr>
        <p:txBody>
          <a:bodyPr/>
          <a:lstStyle/>
          <a:p>
            <a:pPr eaLnBrk="1" hangingPunct="1"/>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AF0C15B8-FA84-4C5D-91F3-8996C65D9A10}" type="slidenum">
              <a:rPr lang="fr-FR" sz="1200"/>
              <a:pPr/>
              <a:t>15</a:t>
            </a:fld>
            <a:endParaRPr lang="fr-FR"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dirty="0" smtClean="0">
                <a:solidFill>
                  <a:schemeClr val="bg1"/>
                </a:solidFill>
              </a:rPr>
              <a:t>Selection process</a:t>
            </a:r>
          </a:p>
          <a:p>
            <a:pPr eaLnBrk="1" hangingPunct="1"/>
            <a:r>
              <a:rPr lang="en-GB" dirty="0" smtClean="0">
                <a:solidFill>
                  <a:schemeClr val="bg1"/>
                </a:solidFill>
              </a:rPr>
              <a:t>Step 1: Hiring Department/Field Office screens submitted CVs and Cover letter</a:t>
            </a:r>
          </a:p>
          <a:p>
            <a:pPr eaLnBrk="1" hangingPunct="1"/>
            <a:r>
              <a:rPr lang="en-GB" dirty="0" smtClean="0">
                <a:solidFill>
                  <a:schemeClr val="bg1"/>
                </a:solidFill>
              </a:rPr>
              <a:t>Step 2: Department/field office interviews selected candidates (usually by phone)</a:t>
            </a:r>
          </a:p>
          <a:p>
            <a:pPr eaLnBrk="1" hangingPunct="1"/>
            <a:r>
              <a:rPr lang="en-GB" dirty="0" smtClean="0">
                <a:solidFill>
                  <a:schemeClr val="bg1"/>
                </a:solidFill>
              </a:rPr>
              <a:t>Step 3: Successful Applicants receive an Internship agreement by HR Officers or field office</a:t>
            </a:r>
          </a:p>
          <a:p>
            <a:pPr eaLnBrk="1" hangingPunct="1"/>
            <a:endParaRPr lang="en-GB" dirty="0" smtClean="0">
              <a:solidFill>
                <a:schemeClr val="bg1"/>
              </a:solidFill>
            </a:endParaRPr>
          </a:p>
          <a:p>
            <a:pPr eaLnBrk="1" hangingPunct="1"/>
            <a:endParaRPr lang="en-GB" dirty="0" smtClean="0">
              <a:solidFill>
                <a:schemeClr val="bg1"/>
              </a:solidFill>
            </a:endParaRPr>
          </a:p>
          <a:p>
            <a:pPr eaLnBrk="1" hangingPunct="1"/>
            <a:r>
              <a:rPr lang="en-GB" dirty="0" smtClean="0">
                <a:solidFill>
                  <a:schemeClr val="bg1"/>
                </a:solidFill>
              </a:rPr>
              <a:t>-Maybe add that the roster is opened for a short period of time (2weeks).</a:t>
            </a:r>
          </a:p>
          <a:p>
            <a:pPr eaLnBrk="1" hangingPunct="1"/>
            <a:endParaRPr lang="en-GB"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Generation Y comes into increasingly old labour market. Changing careers become normal today. 29 times in a life time! High ambitious, open to better opportunities, not at any price! Life balance is important.</a:t>
            </a:r>
          </a:p>
          <a:p>
            <a:r>
              <a:rPr lang="en-GB" dirty="0" smtClean="0"/>
              <a:t> </a:t>
            </a:r>
          </a:p>
          <a:p>
            <a:r>
              <a:rPr lang="en-GB" dirty="0" smtClean="0"/>
              <a:t>ILO is an expert organisation that often has highly specialised positions. The average age is around between 45-50 and often regular positions are published at a senior level. The good news is that there will be around150 positions coming up in 2015 due to retirements. ILO recruits often national specialists that have experience within a particular geographical region, with other relevant institutions, governments, NGO, or with experience in a specific labour related field or more general project management experience and a network that can help the organisation in its advisory role to the governments, representatives of workers and employers. If this is your long term career perspective, you can start now to build on your experience to get there at a later stage. A short-term decision towards an administrative role at ILO now, might not be the right step.</a:t>
            </a:r>
          </a:p>
          <a:p>
            <a:endParaRPr lang="en-GB" dirty="0" smtClean="0"/>
          </a:p>
          <a:p>
            <a:endParaRPr lang="en-GB" smtClean="0"/>
          </a:p>
          <a:p>
            <a:endParaRPr lang="en-GB"/>
          </a:p>
        </p:txBody>
      </p:sp>
      <p:sp>
        <p:nvSpPr>
          <p:cNvPr id="4" name="Slide Number Placeholder 3"/>
          <p:cNvSpPr>
            <a:spLocks noGrp="1"/>
          </p:cNvSpPr>
          <p:nvPr>
            <p:ph type="sldNum" sz="quarter" idx="10"/>
          </p:nvPr>
        </p:nvSpPr>
        <p:spPr/>
        <p:txBody>
          <a:bodyPr/>
          <a:lstStyle/>
          <a:p>
            <a:pPr>
              <a:defRPr/>
            </a:pPr>
            <a:fld id="{1F4850B2-2E6C-4B85-AE03-46B7BB15D435}" type="slidenum">
              <a:rPr lang="fr-FR" smtClean="0"/>
              <a:pPr>
                <a:defRPr/>
              </a:pPr>
              <a:t>16</a:t>
            </a:fld>
            <a:endParaRPr lang="fr-FR"/>
          </a:p>
        </p:txBody>
      </p:sp>
    </p:spTree>
    <p:extLst>
      <p:ext uri="{BB962C8B-B14F-4D97-AF65-F5344CB8AC3E}">
        <p14:creationId xmlns:p14="http://schemas.microsoft.com/office/powerpoint/2010/main" val="2880110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D37BB7DB-F7C3-4EE2-9F49-11C498C57A22}" type="slidenum">
              <a:rPr lang="fr-FR" sz="1200"/>
              <a:pPr/>
              <a:t>17</a:t>
            </a:fld>
            <a:endParaRPr lang="fr-FR"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F4850B2-2E6C-4B85-AE03-46B7BB15D435}" type="slidenum">
              <a:rPr lang="fr-FR" smtClean="0"/>
              <a:pPr>
                <a:defRPr/>
              </a:pPr>
              <a:t>18</a:t>
            </a:fld>
            <a:endParaRPr lang="fr-FR"/>
          </a:p>
        </p:txBody>
      </p:sp>
    </p:spTree>
    <p:extLst>
      <p:ext uri="{BB962C8B-B14F-4D97-AF65-F5344CB8AC3E}">
        <p14:creationId xmlns:p14="http://schemas.microsoft.com/office/powerpoint/2010/main" val="2012607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10B7088-4287-4A96-9462-BDB080520488}" type="slidenum">
              <a:rPr lang="en-US" sz="1200"/>
              <a:pPr/>
              <a:t>19</a:t>
            </a:fld>
            <a:endParaRPr 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dirty="0" smtClean="0"/>
              <a:t>We currently have between 20 and 30 Associate Experts from 13 countries in orange.</a:t>
            </a:r>
          </a:p>
          <a:p>
            <a:pPr eaLnBrk="1" hangingPunct="1"/>
            <a:r>
              <a:rPr lang="en-GB" dirty="0" smtClean="0"/>
              <a:t>1/3 in field offices -  2/3 HQ</a:t>
            </a:r>
          </a:p>
          <a:p>
            <a:pPr eaLnBrk="1" hangingPunct="1"/>
            <a:endParaRPr lang="en-GB" dirty="0" smtClean="0"/>
          </a:p>
          <a:p>
            <a:pPr eaLnBrk="1" hangingPunct="1"/>
            <a:r>
              <a:rPr lang="en-GB" dirty="0" smtClean="0"/>
              <a:t>Since the pre-selection is done by the respective governments and each donor has specific requirements, please check the websites of their Ministry of Foreign Affairs if you would like to learn more about this programme. </a:t>
            </a:r>
          </a:p>
          <a:p>
            <a:pPr eaLnBrk="1" hangingPunct="1"/>
            <a:endParaRPr lang="en-GB" dirty="0" smtClean="0"/>
          </a:p>
          <a:p>
            <a:pPr eaLnBrk="1" hangingPunct="1"/>
            <a:r>
              <a:rPr lang="en-GB" dirty="0" smtClean="0"/>
              <a:t>If you are from developing country, you might be eligible for the programme funded by EU and the Netherlands. (3 years stop of funding) – new donors are planned.</a:t>
            </a:r>
          </a:p>
          <a:p>
            <a:pPr eaLnBrk="1" hangingPunct="1"/>
            <a:r>
              <a:rPr lang="en-GB" dirty="0" smtClean="0"/>
              <a:t>For more information, again, please check their websites.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52941" y="9482750"/>
            <a:ext cx="2944735" cy="49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7" tIns="46218" rIns="92437" bIns="46218" anchor="b"/>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r" eaLnBrk="1" hangingPunct="1"/>
            <a:fld id="{3465EE1B-D8B5-400B-9969-B5E2F574DCDD}" type="slidenum">
              <a:rPr lang="en-US" sz="1200">
                <a:latin typeface="Times New Roman" pitchFamily="18" charset="0"/>
                <a:cs typeface="Arial" pitchFamily="34" charset="0"/>
              </a:rPr>
              <a:pPr algn="r" eaLnBrk="1" hangingPunct="1"/>
              <a:t>20</a:t>
            </a:fld>
            <a:endParaRPr lang="en-US" sz="1200">
              <a:latin typeface="Times New Roman" pitchFamily="18" charset="0"/>
              <a:cs typeface="Arial" pitchFamily="34" charset="0"/>
            </a:endParaRPr>
          </a:p>
        </p:txBody>
      </p:sp>
      <p:sp>
        <p:nvSpPr>
          <p:cNvPr id="74755" name="Rectangle 2"/>
          <p:cNvSpPr>
            <a:spLocks noGrp="1" noRot="1" noChangeAspect="1" noChangeArrowheads="1" noTextEdit="1"/>
          </p:cNvSpPr>
          <p:nvPr>
            <p:ph type="sldImg"/>
          </p:nvPr>
        </p:nvSpPr>
        <p:spPr>
          <a:xfrm>
            <a:off x="906463" y="750888"/>
            <a:ext cx="4986337" cy="3740150"/>
          </a:xfrm>
          <a:solidFill>
            <a:srgbClr val="FFFFFF"/>
          </a:solidFill>
          <a:ln/>
        </p:spPr>
      </p:sp>
      <p:sp>
        <p:nvSpPr>
          <p:cNvPr id="74756" name="Rectangle 3"/>
          <p:cNvSpPr>
            <a:spLocks noGrp="1" noChangeArrowheads="1"/>
          </p:cNvSpPr>
          <p:nvPr>
            <p:ph type="body" idx="1"/>
          </p:nvPr>
        </p:nvSpPr>
        <p:spPr>
          <a:xfrm>
            <a:off x="906666" y="4740523"/>
            <a:ext cx="4984346" cy="4491649"/>
          </a:xfrm>
          <a:solidFill>
            <a:srgbClr val="FFFFFF"/>
          </a:solidFill>
          <a:ln>
            <a:solidFill>
              <a:srgbClr val="000000"/>
            </a:solidFill>
          </a:ln>
        </p:spPr>
        <p:txBody>
          <a:bodyPr/>
          <a:lstStyle/>
          <a:p>
            <a:pPr algn="just" eaLnBrk="1" hangingPunct="1"/>
            <a:r>
              <a:rPr lang="en-US" dirty="0"/>
              <a:t>The ILO submits a list of vacancies to its donor countries on a quarterly basis. </a:t>
            </a:r>
          </a:p>
          <a:p>
            <a:pPr algn="just" eaLnBrk="1" hangingPunct="1"/>
            <a:endParaRPr lang="en-US" dirty="0"/>
          </a:p>
          <a:p>
            <a:pPr algn="just" eaLnBrk="1" hangingPunct="1"/>
            <a:r>
              <a:rPr lang="en-US" dirty="0"/>
              <a:t>Governments then select the posts of interest in  accordance with their policies and priorities. </a:t>
            </a:r>
          </a:p>
          <a:p>
            <a:pPr algn="just" eaLnBrk="1" hangingPunct="1"/>
            <a:endParaRPr lang="en-US" dirty="0"/>
          </a:p>
          <a:p>
            <a:pPr algn="just" eaLnBrk="1" hangingPunct="1"/>
            <a:r>
              <a:rPr lang="en-US" dirty="0"/>
              <a:t>A preliminary selection of candidates is mostly made by donors at national level</a:t>
            </a:r>
          </a:p>
          <a:p>
            <a:pPr algn="just" eaLnBrk="1" hangingPunct="1"/>
            <a:endParaRPr lang="en-US" dirty="0"/>
          </a:p>
          <a:p>
            <a:pPr algn="just" eaLnBrk="1" hangingPunct="1"/>
            <a:r>
              <a:rPr lang="en-US" dirty="0"/>
              <a:t>Final decision is taken in close consultation with the ILO, which is usually involved in the interview for the final short-listed candidates.</a:t>
            </a:r>
          </a:p>
          <a:p>
            <a:pPr algn="just" eaLnBrk="1" hangingPunct="1"/>
            <a:endParaRPr lang="en-US" dirty="0"/>
          </a:p>
          <a:p>
            <a:pPr algn="just" eaLnBrk="1" hangingPunct="1"/>
            <a:r>
              <a:rPr lang="en-US" dirty="0"/>
              <a:t>It takes approximately one year from the moment of application to the official start date.</a:t>
            </a:r>
          </a:p>
          <a:p>
            <a:pPr eaLnBrk="1" hangingPunct="1"/>
            <a:endParaRPr lang="fr-CH" dirty="0"/>
          </a:p>
          <a:p>
            <a:pPr eaLnBrk="1" hangingPunct="1"/>
            <a:endParaRPr lang="en-GB"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3852941" y="9482750"/>
            <a:ext cx="2944735" cy="49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37" tIns="46218" rIns="92437" bIns="46218" anchor="b"/>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r" eaLnBrk="1" hangingPunct="1"/>
            <a:fld id="{867D2A12-C0BF-4167-A71E-2CE6ED87BB7B}" type="slidenum">
              <a:rPr lang="en-US" sz="1200">
                <a:latin typeface="Times New Roman" pitchFamily="18" charset="0"/>
                <a:cs typeface="Arial" pitchFamily="34" charset="0"/>
              </a:rPr>
              <a:pPr algn="r" eaLnBrk="1" hangingPunct="1"/>
              <a:t>21</a:t>
            </a:fld>
            <a:endParaRPr lang="en-US" sz="1200">
              <a:latin typeface="Times New Roman" pitchFamily="18" charset="0"/>
              <a:cs typeface="Arial" pitchFamily="34" charset="0"/>
            </a:endParaRPr>
          </a:p>
        </p:txBody>
      </p:sp>
      <p:sp>
        <p:nvSpPr>
          <p:cNvPr id="75779" name="Rectangle 2"/>
          <p:cNvSpPr>
            <a:spLocks noGrp="1" noRot="1" noChangeAspect="1" noChangeArrowheads="1" noTextEdit="1"/>
          </p:cNvSpPr>
          <p:nvPr>
            <p:ph type="sldImg"/>
          </p:nvPr>
        </p:nvSpPr>
        <p:spPr>
          <a:xfrm>
            <a:off x="906463" y="750888"/>
            <a:ext cx="4986337" cy="3740150"/>
          </a:xfrm>
          <a:solidFill>
            <a:srgbClr val="FFFFFF"/>
          </a:solidFill>
          <a:ln/>
        </p:spPr>
      </p:sp>
      <p:sp>
        <p:nvSpPr>
          <p:cNvPr id="75780" name="Rectangle 3"/>
          <p:cNvSpPr>
            <a:spLocks noGrp="1" noChangeArrowheads="1"/>
          </p:cNvSpPr>
          <p:nvPr>
            <p:ph type="body" idx="1"/>
          </p:nvPr>
        </p:nvSpPr>
        <p:spPr>
          <a:xfrm>
            <a:off x="906666" y="4740523"/>
            <a:ext cx="4984346" cy="4491649"/>
          </a:xfrm>
          <a:solidFill>
            <a:srgbClr val="FFFFFF"/>
          </a:solidFill>
          <a:ln>
            <a:solidFill>
              <a:srgbClr val="000000"/>
            </a:solidFill>
          </a:ln>
        </p:spPr>
        <p:txBody>
          <a:bodyPr/>
          <a:lstStyle/>
          <a:p>
            <a:pPr lvl="2" eaLnBrk="1" hangingPunct="1"/>
            <a:r>
              <a:rPr lang="en-US" sz="2000"/>
              <a:t>Predominant reasons for leaving: further studies,  family reasons, transfers to other agencies, career opportunities in home country</a:t>
            </a:r>
          </a:p>
          <a:p>
            <a:pPr eaLnBrk="1" hangingPunct="1"/>
            <a:endParaRPr lang="en-GB"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F4850B2-2E6C-4B85-AE03-46B7BB15D435}" type="slidenum">
              <a:rPr lang="fr-FR" smtClean="0"/>
              <a:pPr>
                <a:defRPr/>
              </a:pPr>
              <a:t>22</a:t>
            </a:fld>
            <a:endParaRPr lang="fr-FR"/>
          </a:p>
        </p:txBody>
      </p:sp>
    </p:spTree>
    <p:extLst>
      <p:ext uri="{BB962C8B-B14F-4D97-AF65-F5344CB8AC3E}">
        <p14:creationId xmlns:p14="http://schemas.microsoft.com/office/powerpoint/2010/main" val="42573295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F4850B2-2E6C-4B85-AE03-46B7BB15D435}" type="slidenum">
              <a:rPr lang="fr-FR" smtClean="0"/>
              <a:pPr>
                <a:defRPr/>
              </a:pPr>
              <a:t>23</a:t>
            </a:fld>
            <a:endParaRPr lang="fr-FR"/>
          </a:p>
        </p:txBody>
      </p:sp>
    </p:spTree>
    <p:extLst>
      <p:ext uri="{BB962C8B-B14F-4D97-AF65-F5344CB8AC3E}">
        <p14:creationId xmlns:p14="http://schemas.microsoft.com/office/powerpoint/2010/main" val="897935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1F4850B2-2E6C-4B85-AE03-46B7BB15D435}" type="slidenum">
              <a:rPr lang="fr-FR" smtClean="0"/>
              <a:pPr>
                <a:defRPr/>
              </a:pPr>
              <a:t>24</a:t>
            </a:fld>
            <a:endParaRPr lang="fr-FR"/>
          </a:p>
        </p:txBody>
      </p:sp>
    </p:spTree>
    <p:extLst>
      <p:ext uri="{BB962C8B-B14F-4D97-AF65-F5344CB8AC3E}">
        <p14:creationId xmlns:p14="http://schemas.microsoft.com/office/powerpoint/2010/main" val="2334171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F4850B2-2E6C-4B85-AE03-46B7BB15D435}" type="slidenum">
              <a:rPr lang="fr-FR" smtClean="0"/>
              <a:pPr>
                <a:defRPr/>
              </a:pPr>
              <a:t>25</a:t>
            </a:fld>
            <a:endParaRPr lang="fr-FR"/>
          </a:p>
        </p:txBody>
      </p:sp>
    </p:spTree>
    <p:extLst>
      <p:ext uri="{BB962C8B-B14F-4D97-AF65-F5344CB8AC3E}">
        <p14:creationId xmlns:p14="http://schemas.microsoft.com/office/powerpoint/2010/main" val="2450857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C1F28303-852F-4126-86D6-D572ECB60596}" type="slidenum">
              <a:rPr lang="en-US" sz="1200"/>
              <a:pPr/>
              <a:t>26</a:t>
            </a:fld>
            <a:endParaRPr lang="en-US" sz="1200"/>
          </a:p>
        </p:txBody>
      </p:sp>
      <p:sp>
        <p:nvSpPr>
          <p:cNvPr id="77827" name="Rectangle 2"/>
          <p:cNvSpPr>
            <a:spLocks noGrp="1" noRot="1" noChangeAspect="1" noChangeArrowheads="1" noTextEdit="1"/>
          </p:cNvSpPr>
          <p:nvPr>
            <p:ph type="sldImg"/>
          </p:nvPr>
        </p:nvSpPr>
        <p:spPr>
          <a:xfrm>
            <a:off x="904875" y="750888"/>
            <a:ext cx="4989513" cy="3741737"/>
          </a:xfrm>
          <a:solidFill>
            <a:srgbClr val="FFFFFF"/>
          </a:solidFill>
          <a:ln/>
        </p:spPr>
      </p:sp>
      <p:sp>
        <p:nvSpPr>
          <p:cNvPr id="77828" name="Rectangle 3"/>
          <p:cNvSpPr>
            <a:spLocks noGrp="1" noChangeArrowheads="1"/>
          </p:cNvSpPr>
          <p:nvPr>
            <p:ph type="body" idx="1"/>
          </p:nvPr>
        </p:nvSpPr>
        <p:spPr>
          <a:xfrm>
            <a:off x="906666" y="4740523"/>
            <a:ext cx="4984346" cy="4491649"/>
          </a:xfrm>
          <a:solidFill>
            <a:srgbClr val="FFFFFF"/>
          </a:solidFill>
          <a:ln>
            <a:solidFill>
              <a:srgbClr val="000000"/>
            </a:solidFill>
          </a:ln>
        </p:spPr>
        <p:txBody>
          <a:bodyPr/>
          <a:lstStyle/>
          <a:p>
            <a:r>
              <a:rPr lang="en-GB" smtClean="0"/>
              <a:t>Internship does not count as professional experience</a:t>
            </a:r>
          </a:p>
          <a:p>
            <a:r>
              <a:rPr lang="en-GB" smtClean="0"/>
              <a:t>G position experience does not qualify for P position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51048" indent="-288865">
              <a:defRPr sz="2400">
                <a:solidFill>
                  <a:schemeClr val="tx1"/>
                </a:solidFill>
                <a:latin typeface="Arial" pitchFamily="34" charset="0"/>
                <a:ea typeface="MS PGothic" pitchFamily="34" charset="-128"/>
              </a:defRPr>
            </a:lvl2pPr>
            <a:lvl3pPr marL="1155459" indent="-231092">
              <a:defRPr sz="2400">
                <a:solidFill>
                  <a:schemeClr val="tx1"/>
                </a:solidFill>
                <a:latin typeface="Arial" pitchFamily="34" charset="0"/>
                <a:ea typeface="MS PGothic" pitchFamily="34" charset="-128"/>
              </a:defRPr>
            </a:lvl3pPr>
            <a:lvl4pPr marL="1617642" indent="-231092">
              <a:defRPr sz="2400">
                <a:solidFill>
                  <a:schemeClr val="tx1"/>
                </a:solidFill>
                <a:latin typeface="Arial" pitchFamily="34" charset="0"/>
                <a:ea typeface="MS PGothic" pitchFamily="34" charset="-128"/>
              </a:defRPr>
            </a:lvl4pPr>
            <a:lvl5pPr marL="2079826" indent="-231092">
              <a:defRPr sz="2400">
                <a:solidFill>
                  <a:schemeClr val="tx1"/>
                </a:solidFill>
                <a:latin typeface="Arial" pitchFamily="34" charset="0"/>
                <a:ea typeface="MS PGothic" pitchFamily="34" charset="-128"/>
              </a:defRPr>
            </a:lvl5pPr>
            <a:lvl6pPr marL="2542009" indent="-231092" eaLnBrk="0" fontAlgn="base" hangingPunct="0">
              <a:spcBef>
                <a:spcPct val="0"/>
              </a:spcBef>
              <a:spcAft>
                <a:spcPct val="0"/>
              </a:spcAft>
              <a:defRPr sz="2400">
                <a:solidFill>
                  <a:schemeClr val="tx1"/>
                </a:solidFill>
                <a:latin typeface="Arial" pitchFamily="34" charset="0"/>
                <a:ea typeface="MS PGothic" pitchFamily="34" charset="-128"/>
              </a:defRPr>
            </a:lvl6pPr>
            <a:lvl7pPr marL="3004193" indent="-231092" eaLnBrk="0" fontAlgn="base" hangingPunct="0">
              <a:spcBef>
                <a:spcPct val="0"/>
              </a:spcBef>
              <a:spcAft>
                <a:spcPct val="0"/>
              </a:spcAft>
              <a:defRPr sz="2400">
                <a:solidFill>
                  <a:schemeClr val="tx1"/>
                </a:solidFill>
                <a:latin typeface="Arial" pitchFamily="34" charset="0"/>
                <a:ea typeface="MS PGothic" pitchFamily="34" charset="-128"/>
              </a:defRPr>
            </a:lvl7pPr>
            <a:lvl8pPr marL="3466376" indent="-231092" eaLnBrk="0" fontAlgn="base" hangingPunct="0">
              <a:spcBef>
                <a:spcPct val="0"/>
              </a:spcBef>
              <a:spcAft>
                <a:spcPct val="0"/>
              </a:spcAft>
              <a:defRPr sz="2400">
                <a:solidFill>
                  <a:schemeClr val="tx1"/>
                </a:solidFill>
                <a:latin typeface="Arial" pitchFamily="34" charset="0"/>
                <a:ea typeface="MS PGothic" pitchFamily="34" charset="-128"/>
              </a:defRPr>
            </a:lvl8pPr>
            <a:lvl9pPr marL="3928560" indent="-231092" eaLnBrk="0" fontAlgn="base" hangingPunct="0">
              <a:spcBef>
                <a:spcPct val="0"/>
              </a:spcBef>
              <a:spcAft>
                <a:spcPct val="0"/>
              </a:spcAft>
              <a:defRPr sz="2400">
                <a:solidFill>
                  <a:schemeClr val="tx1"/>
                </a:solidFill>
                <a:latin typeface="Arial" pitchFamily="34" charset="0"/>
                <a:ea typeface="MS PGothic" pitchFamily="34" charset="-128"/>
              </a:defRPr>
            </a:lvl9pPr>
          </a:lstStyle>
          <a:p>
            <a:fld id="{117522D7-59E7-4959-ABDC-43F27466120F}" type="slidenum">
              <a:rPr lang="fr-FR" sz="1200"/>
              <a:pPr/>
              <a:t>27</a:t>
            </a:fld>
            <a:endParaRPr lang="fr-FR"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F4850B2-2E6C-4B85-AE03-46B7BB15D435}" type="slidenum">
              <a:rPr lang="fr-FR" smtClean="0"/>
              <a:pPr>
                <a:defRPr/>
              </a:pPr>
              <a:t>28</a:t>
            </a:fld>
            <a:endParaRPr lang="fr-FR"/>
          </a:p>
        </p:txBody>
      </p:sp>
    </p:spTree>
    <p:extLst>
      <p:ext uri="{BB962C8B-B14F-4D97-AF65-F5344CB8AC3E}">
        <p14:creationId xmlns:p14="http://schemas.microsoft.com/office/powerpoint/2010/main" val="21069281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1F4850B2-2E6C-4B85-AE03-46B7BB15D435}" type="slidenum">
              <a:rPr lang="fr-FR" smtClean="0"/>
              <a:pPr>
                <a:defRPr/>
              </a:pPr>
              <a:t>29</a:t>
            </a:fld>
            <a:endParaRPr lang="fr-FR"/>
          </a:p>
        </p:txBody>
      </p:sp>
    </p:spTree>
    <p:extLst>
      <p:ext uri="{BB962C8B-B14F-4D97-AF65-F5344CB8AC3E}">
        <p14:creationId xmlns:p14="http://schemas.microsoft.com/office/powerpoint/2010/main" val="19715874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4" descr="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815263" y="104775"/>
            <a:ext cx="1141412" cy="809625"/>
          </a:xfrm>
          <a:prstGeom prst="rect">
            <a:avLst/>
          </a:prstGeom>
          <a:solidFill>
            <a:schemeClr val="bg1"/>
          </a:solidFill>
          <a:ln w="9525">
            <a:solidFill>
              <a:schemeClr val="bg1"/>
            </a:solidFill>
            <a:miter lim="800000"/>
            <a:headEnd/>
            <a:tailEnd/>
          </a:ln>
        </p:spPr>
      </p:pic>
      <p:pic>
        <p:nvPicPr>
          <p:cNvPr id="5" name="Picture 15" descr="bandeau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2403475"/>
            <a:ext cx="4672013" cy="1101725"/>
          </a:xfrm>
          <a:prstGeom prst="rect">
            <a:avLst/>
          </a:prstGeom>
          <a:solidFill>
            <a:schemeClr val="bg1"/>
          </a:solidFill>
          <a:ln w="9525">
            <a:solidFill>
              <a:schemeClr val="bg1"/>
            </a:solidFill>
            <a:miter lim="800000"/>
            <a:headEnd/>
            <a:tailEnd/>
          </a:ln>
        </p:spPr>
      </p:pic>
      <p:pic>
        <p:nvPicPr>
          <p:cNvPr id="6" name="Picture 16" descr="carre-front"/>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713288" y="2413000"/>
            <a:ext cx="4171950" cy="4251325"/>
          </a:xfrm>
          <a:prstGeom prst="rect">
            <a:avLst/>
          </a:prstGeom>
          <a:solidFill>
            <a:schemeClr val="bg1"/>
          </a:solidFill>
          <a:ln w="9525">
            <a:solidFill>
              <a:schemeClr val="bg1"/>
            </a:solidFill>
            <a:miter lim="800000"/>
            <a:headEnd/>
            <a:tailEnd/>
          </a:ln>
        </p:spPr>
      </p:pic>
      <p:sp>
        <p:nvSpPr>
          <p:cNvPr id="3080" name="Rectangle 8"/>
          <p:cNvSpPr>
            <a:spLocks noGrp="1" noChangeArrowheads="1"/>
          </p:cNvSpPr>
          <p:nvPr>
            <p:ph type="ctrTitle"/>
          </p:nvPr>
        </p:nvSpPr>
        <p:spPr>
          <a:xfrm>
            <a:off x="152400" y="609600"/>
            <a:ext cx="6781800" cy="1600200"/>
          </a:xfrm>
        </p:spPr>
        <p:txBody>
          <a:bodyPr anchor="ctr"/>
          <a:lstStyle>
            <a:lvl1pPr>
              <a:defRPr sz="4000"/>
            </a:lvl1pPr>
          </a:lstStyle>
          <a:p>
            <a:r>
              <a:rPr lang="fr-FR"/>
              <a:t>Cliquez et modifiez le titre</a:t>
            </a:r>
          </a:p>
        </p:txBody>
      </p:sp>
      <p:sp>
        <p:nvSpPr>
          <p:cNvPr id="3081" name="Rectangle 9"/>
          <p:cNvSpPr>
            <a:spLocks noGrp="1" noChangeArrowheads="1"/>
          </p:cNvSpPr>
          <p:nvPr>
            <p:ph type="subTitle" idx="1"/>
          </p:nvPr>
        </p:nvSpPr>
        <p:spPr>
          <a:xfrm>
            <a:off x="152400" y="3962400"/>
            <a:ext cx="4419600" cy="2133600"/>
          </a:xfrm>
        </p:spPr>
        <p:txBody>
          <a:bodyPr/>
          <a:lstStyle>
            <a:lvl1pPr marL="0" indent="0">
              <a:buFontTx/>
              <a:buNone/>
              <a:defRPr sz="1800"/>
            </a:lvl1pPr>
          </a:lstStyle>
          <a:p>
            <a:r>
              <a:rPr lang="fr-FR"/>
              <a:t>Cliquez pour modifier le style des sous-titres du masque</a:t>
            </a:r>
          </a:p>
        </p:txBody>
      </p:sp>
    </p:spTree>
    <p:extLst>
      <p:ext uri="{BB962C8B-B14F-4D97-AF65-F5344CB8AC3E}">
        <p14:creationId xmlns:p14="http://schemas.microsoft.com/office/powerpoint/2010/main" val="631699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endParaRPr lang="fr-FR"/>
          </a:p>
        </p:txBody>
      </p:sp>
      <p:sp>
        <p:nvSpPr>
          <p:cNvPr id="5" name="Rectangle 6"/>
          <p:cNvSpPr>
            <a:spLocks noGrp="1" noChangeArrowheads="1"/>
          </p:cNvSpPr>
          <p:nvPr>
            <p:ph type="sldNum" sz="quarter" idx="11"/>
          </p:nvPr>
        </p:nvSpPr>
        <p:spPr>
          <a:ln/>
        </p:spPr>
        <p:txBody>
          <a:bodyPr/>
          <a:lstStyle>
            <a:lvl1pPr>
              <a:defRPr/>
            </a:lvl1pPr>
          </a:lstStyle>
          <a:p>
            <a:pPr>
              <a:defRPr/>
            </a:pPr>
            <a:fld id="{5B046474-BEF6-4034-A112-F0938918FC8C}" type="slidenum">
              <a:rPr lang="fr-FR"/>
              <a:pPr>
                <a:defRPr/>
              </a:pPr>
              <a:t>‹Nr.›</a:t>
            </a:fld>
            <a:endParaRPr lang="fr-FR"/>
          </a:p>
        </p:txBody>
      </p:sp>
    </p:spTree>
    <p:extLst>
      <p:ext uri="{BB962C8B-B14F-4D97-AF65-F5344CB8AC3E}">
        <p14:creationId xmlns:p14="http://schemas.microsoft.com/office/powerpoint/2010/main" val="737163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fr-FR"/>
          </a:p>
        </p:txBody>
      </p:sp>
      <p:sp>
        <p:nvSpPr>
          <p:cNvPr id="5" name="Rectangle 6"/>
          <p:cNvSpPr>
            <a:spLocks noGrp="1" noChangeArrowheads="1"/>
          </p:cNvSpPr>
          <p:nvPr>
            <p:ph type="sldNum" sz="quarter" idx="11"/>
          </p:nvPr>
        </p:nvSpPr>
        <p:spPr>
          <a:ln/>
        </p:spPr>
        <p:txBody>
          <a:bodyPr/>
          <a:lstStyle>
            <a:lvl1pPr>
              <a:defRPr/>
            </a:lvl1pPr>
          </a:lstStyle>
          <a:p>
            <a:pPr>
              <a:defRPr/>
            </a:pPr>
            <a:fld id="{AC941739-8AE0-484E-8970-F530B4ACCDCD}" type="slidenum">
              <a:rPr lang="fr-FR"/>
              <a:pPr>
                <a:defRPr/>
              </a:pPr>
              <a:t>‹Nr.›</a:t>
            </a:fld>
            <a:endParaRPr lang="fr-FR"/>
          </a:p>
        </p:txBody>
      </p:sp>
    </p:spTree>
    <p:extLst>
      <p:ext uri="{BB962C8B-B14F-4D97-AF65-F5344CB8AC3E}">
        <p14:creationId xmlns:p14="http://schemas.microsoft.com/office/powerpoint/2010/main" val="1130728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981200" y="1143000"/>
            <a:ext cx="3429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562600" y="1143000"/>
            <a:ext cx="3429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5"/>
          <p:cNvSpPr>
            <a:spLocks noGrp="1" noChangeArrowheads="1"/>
          </p:cNvSpPr>
          <p:nvPr>
            <p:ph type="ftr" sz="quarter" idx="10"/>
          </p:nvPr>
        </p:nvSpPr>
        <p:spPr>
          <a:ln/>
        </p:spPr>
        <p:txBody>
          <a:bodyPr/>
          <a:lstStyle>
            <a:lvl1pPr>
              <a:defRPr/>
            </a:lvl1pPr>
          </a:lstStyle>
          <a:p>
            <a:pPr>
              <a:defRPr/>
            </a:pPr>
            <a:endParaRPr lang="fr-FR"/>
          </a:p>
        </p:txBody>
      </p:sp>
      <p:sp>
        <p:nvSpPr>
          <p:cNvPr id="6" name="Rectangle 6"/>
          <p:cNvSpPr>
            <a:spLocks noGrp="1" noChangeArrowheads="1"/>
          </p:cNvSpPr>
          <p:nvPr>
            <p:ph type="sldNum" sz="quarter" idx="11"/>
          </p:nvPr>
        </p:nvSpPr>
        <p:spPr>
          <a:ln/>
        </p:spPr>
        <p:txBody>
          <a:bodyPr/>
          <a:lstStyle>
            <a:lvl1pPr>
              <a:defRPr/>
            </a:lvl1pPr>
          </a:lstStyle>
          <a:p>
            <a:pPr>
              <a:defRPr/>
            </a:pPr>
            <a:fld id="{2EFE66D7-5FF5-45B4-85A4-90B698782A43}" type="slidenum">
              <a:rPr lang="fr-FR"/>
              <a:pPr>
                <a:defRPr/>
              </a:pPr>
              <a:t>‹Nr.›</a:t>
            </a:fld>
            <a:endParaRPr lang="fr-FR"/>
          </a:p>
        </p:txBody>
      </p:sp>
    </p:spTree>
    <p:extLst>
      <p:ext uri="{BB962C8B-B14F-4D97-AF65-F5344CB8AC3E}">
        <p14:creationId xmlns:p14="http://schemas.microsoft.com/office/powerpoint/2010/main" val="254641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5"/>
          <p:cNvSpPr>
            <a:spLocks noGrp="1" noChangeArrowheads="1"/>
          </p:cNvSpPr>
          <p:nvPr>
            <p:ph type="ftr" sz="quarter" idx="10"/>
          </p:nvPr>
        </p:nvSpPr>
        <p:spPr>
          <a:ln/>
        </p:spPr>
        <p:txBody>
          <a:bodyPr/>
          <a:lstStyle>
            <a:lvl1pPr>
              <a:defRPr/>
            </a:lvl1pPr>
          </a:lstStyle>
          <a:p>
            <a:pPr>
              <a:defRPr/>
            </a:pPr>
            <a:endParaRPr lang="fr-FR"/>
          </a:p>
        </p:txBody>
      </p:sp>
      <p:sp>
        <p:nvSpPr>
          <p:cNvPr id="8" name="Rectangle 6"/>
          <p:cNvSpPr>
            <a:spLocks noGrp="1" noChangeArrowheads="1"/>
          </p:cNvSpPr>
          <p:nvPr>
            <p:ph type="sldNum" sz="quarter" idx="11"/>
          </p:nvPr>
        </p:nvSpPr>
        <p:spPr>
          <a:ln/>
        </p:spPr>
        <p:txBody>
          <a:bodyPr/>
          <a:lstStyle>
            <a:lvl1pPr>
              <a:defRPr/>
            </a:lvl1pPr>
          </a:lstStyle>
          <a:p>
            <a:pPr>
              <a:defRPr/>
            </a:pPr>
            <a:fld id="{9AEF3B3F-8861-4DBF-AEE5-192583118F44}" type="slidenum">
              <a:rPr lang="fr-FR"/>
              <a:pPr>
                <a:defRPr/>
              </a:pPr>
              <a:t>‹Nr.›</a:t>
            </a:fld>
            <a:endParaRPr lang="fr-FR"/>
          </a:p>
        </p:txBody>
      </p:sp>
    </p:spTree>
    <p:extLst>
      <p:ext uri="{BB962C8B-B14F-4D97-AF65-F5344CB8AC3E}">
        <p14:creationId xmlns:p14="http://schemas.microsoft.com/office/powerpoint/2010/main" val="2410161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5"/>
          <p:cNvSpPr>
            <a:spLocks noGrp="1" noChangeArrowheads="1"/>
          </p:cNvSpPr>
          <p:nvPr>
            <p:ph type="ftr" sz="quarter" idx="10"/>
          </p:nvPr>
        </p:nvSpPr>
        <p:spPr>
          <a:ln/>
        </p:spPr>
        <p:txBody>
          <a:bodyPr/>
          <a:lstStyle>
            <a:lvl1pPr>
              <a:defRPr/>
            </a:lvl1pPr>
          </a:lstStyle>
          <a:p>
            <a:pPr>
              <a:defRPr/>
            </a:pPr>
            <a:endParaRPr lang="fr-FR"/>
          </a:p>
        </p:txBody>
      </p:sp>
      <p:sp>
        <p:nvSpPr>
          <p:cNvPr id="4" name="Rectangle 6"/>
          <p:cNvSpPr>
            <a:spLocks noGrp="1" noChangeArrowheads="1"/>
          </p:cNvSpPr>
          <p:nvPr>
            <p:ph type="sldNum" sz="quarter" idx="11"/>
          </p:nvPr>
        </p:nvSpPr>
        <p:spPr>
          <a:ln/>
        </p:spPr>
        <p:txBody>
          <a:bodyPr/>
          <a:lstStyle>
            <a:lvl1pPr>
              <a:defRPr/>
            </a:lvl1pPr>
          </a:lstStyle>
          <a:p>
            <a:pPr>
              <a:defRPr/>
            </a:pPr>
            <a:fld id="{E16E7172-9040-47F1-B488-53F33A5B12EF}" type="slidenum">
              <a:rPr lang="fr-FR"/>
              <a:pPr>
                <a:defRPr/>
              </a:pPr>
              <a:t>‹Nr.›</a:t>
            </a:fld>
            <a:endParaRPr lang="fr-FR"/>
          </a:p>
        </p:txBody>
      </p:sp>
    </p:spTree>
    <p:extLst>
      <p:ext uri="{BB962C8B-B14F-4D97-AF65-F5344CB8AC3E}">
        <p14:creationId xmlns:p14="http://schemas.microsoft.com/office/powerpoint/2010/main" val="896412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fr-FR"/>
          </a:p>
        </p:txBody>
      </p:sp>
      <p:sp>
        <p:nvSpPr>
          <p:cNvPr id="3" name="Rectangle 6"/>
          <p:cNvSpPr>
            <a:spLocks noGrp="1" noChangeArrowheads="1"/>
          </p:cNvSpPr>
          <p:nvPr>
            <p:ph type="sldNum" sz="quarter" idx="11"/>
          </p:nvPr>
        </p:nvSpPr>
        <p:spPr>
          <a:ln/>
        </p:spPr>
        <p:txBody>
          <a:bodyPr/>
          <a:lstStyle>
            <a:lvl1pPr>
              <a:defRPr/>
            </a:lvl1pPr>
          </a:lstStyle>
          <a:p>
            <a:pPr>
              <a:defRPr/>
            </a:pPr>
            <a:fld id="{E90E7712-7911-47BB-9784-0BC52E59A0E5}" type="slidenum">
              <a:rPr lang="fr-FR"/>
              <a:pPr>
                <a:defRPr/>
              </a:pPr>
              <a:t>‹Nr.›</a:t>
            </a:fld>
            <a:endParaRPr lang="fr-FR"/>
          </a:p>
        </p:txBody>
      </p:sp>
    </p:spTree>
    <p:extLst>
      <p:ext uri="{BB962C8B-B14F-4D97-AF65-F5344CB8AC3E}">
        <p14:creationId xmlns:p14="http://schemas.microsoft.com/office/powerpoint/2010/main" val="3371678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fr-FR"/>
          </a:p>
        </p:txBody>
      </p:sp>
      <p:sp>
        <p:nvSpPr>
          <p:cNvPr id="6" name="Rectangle 6"/>
          <p:cNvSpPr>
            <a:spLocks noGrp="1" noChangeArrowheads="1"/>
          </p:cNvSpPr>
          <p:nvPr>
            <p:ph type="sldNum" sz="quarter" idx="11"/>
          </p:nvPr>
        </p:nvSpPr>
        <p:spPr>
          <a:ln/>
        </p:spPr>
        <p:txBody>
          <a:bodyPr/>
          <a:lstStyle>
            <a:lvl1pPr>
              <a:defRPr/>
            </a:lvl1pPr>
          </a:lstStyle>
          <a:p>
            <a:pPr>
              <a:defRPr/>
            </a:pPr>
            <a:fld id="{7257EBF9-6F8D-4F87-89B1-CAE8C06B92D1}" type="slidenum">
              <a:rPr lang="fr-FR"/>
              <a:pPr>
                <a:defRPr/>
              </a:pPr>
              <a:t>‹Nr.›</a:t>
            </a:fld>
            <a:endParaRPr lang="fr-FR"/>
          </a:p>
        </p:txBody>
      </p:sp>
    </p:spTree>
    <p:extLst>
      <p:ext uri="{BB962C8B-B14F-4D97-AF65-F5344CB8AC3E}">
        <p14:creationId xmlns:p14="http://schemas.microsoft.com/office/powerpoint/2010/main" val="23529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fr-FR"/>
          </a:p>
        </p:txBody>
      </p:sp>
      <p:sp>
        <p:nvSpPr>
          <p:cNvPr id="6" name="Rectangle 6"/>
          <p:cNvSpPr>
            <a:spLocks noGrp="1" noChangeArrowheads="1"/>
          </p:cNvSpPr>
          <p:nvPr>
            <p:ph type="sldNum" sz="quarter" idx="11"/>
          </p:nvPr>
        </p:nvSpPr>
        <p:spPr>
          <a:ln/>
        </p:spPr>
        <p:txBody>
          <a:bodyPr/>
          <a:lstStyle>
            <a:lvl1pPr>
              <a:defRPr/>
            </a:lvl1pPr>
          </a:lstStyle>
          <a:p>
            <a:pPr>
              <a:defRPr/>
            </a:pPr>
            <a:fld id="{C86C1F9A-EB59-4206-9B05-EA821698DA95}" type="slidenum">
              <a:rPr lang="fr-FR"/>
              <a:pPr>
                <a:defRPr/>
              </a:pPr>
              <a:t>‹Nr.›</a:t>
            </a:fld>
            <a:endParaRPr lang="fr-FR"/>
          </a:p>
        </p:txBody>
      </p:sp>
    </p:spTree>
    <p:extLst>
      <p:ext uri="{BB962C8B-B14F-4D97-AF65-F5344CB8AC3E}">
        <p14:creationId xmlns:p14="http://schemas.microsoft.com/office/powerpoint/2010/main" val="3490592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endParaRPr lang="fr-FR"/>
          </a:p>
        </p:txBody>
      </p:sp>
      <p:sp>
        <p:nvSpPr>
          <p:cNvPr id="5" name="Rectangle 6"/>
          <p:cNvSpPr>
            <a:spLocks noGrp="1" noChangeArrowheads="1"/>
          </p:cNvSpPr>
          <p:nvPr>
            <p:ph type="sldNum" sz="quarter" idx="11"/>
          </p:nvPr>
        </p:nvSpPr>
        <p:spPr>
          <a:ln/>
        </p:spPr>
        <p:txBody>
          <a:bodyPr/>
          <a:lstStyle>
            <a:lvl1pPr>
              <a:defRPr/>
            </a:lvl1pPr>
          </a:lstStyle>
          <a:p>
            <a:pPr>
              <a:defRPr/>
            </a:pPr>
            <a:fld id="{B16E7E7F-2610-41B2-B523-A1D2DD1CF017}" type="slidenum">
              <a:rPr lang="fr-FR"/>
              <a:pPr>
                <a:defRPr/>
              </a:pPr>
              <a:t>‹Nr.›</a:t>
            </a:fld>
            <a:endParaRPr lang="fr-FR"/>
          </a:p>
        </p:txBody>
      </p:sp>
    </p:spTree>
    <p:extLst>
      <p:ext uri="{BB962C8B-B14F-4D97-AF65-F5344CB8AC3E}">
        <p14:creationId xmlns:p14="http://schemas.microsoft.com/office/powerpoint/2010/main" val="258851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1143000"/>
            <a:ext cx="2247900" cy="5257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0" y="1143000"/>
            <a:ext cx="65913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pPr>
              <a:defRPr/>
            </a:pPr>
            <a:endParaRPr lang="fr-FR"/>
          </a:p>
        </p:txBody>
      </p:sp>
      <p:sp>
        <p:nvSpPr>
          <p:cNvPr id="5" name="Rectangle 6"/>
          <p:cNvSpPr>
            <a:spLocks noGrp="1" noChangeArrowheads="1"/>
          </p:cNvSpPr>
          <p:nvPr>
            <p:ph type="sldNum" sz="quarter" idx="11"/>
          </p:nvPr>
        </p:nvSpPr>
        <p:spPr>
          <a:ln/>
        </p:spPr>
        <p:txBody>
          <a:bodyPr/>
          <a:lstStyle>
            <a:lvl1pPr>
              <a:defRPr/>
            </a:lvl1pPr>
          </a:lstStyle>
          <a:p>
            <a:pPr>
              <a:defRPr/>
            </a:pPr>
            <a:fld id="{4CEA7BED-B19F-4F70-8DB8-8D0CE63803B3}" type="slidenum">
              <a:rPr lang="fr-FR"/>
              <a:pPr>
                <a:defRPr/>
              </a:pPr>
              <a:t>‹Nr.›</a:t>
            </a:fld>
            <a:endParaRPr lang="fr-FR"/>
          </a:p>
        </p:txBody>
      </p:sp>
    </p:spTree>
    <p:extLst>
      <p:ext uri="{BB962C8B-B14F-4D97-AF65-F5344CB8AC3E}">
        <p14:creationId xmlns:p14="http://schemas.microsoft.com/office/powerpoint/2010/main" val="141265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descr="logo"/>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7815263" y="104775"/>
            <a:ext cx="1141412" cy="809625"/>
          </a:xfrm>
          <a:prstGeom prst="rect">
            <a:avLst/>
          </a:prstGeom>
          <a:solidFill>
            <a:schemeClr val="bg1"/>
          </a:solidFill>
          <a:ln w="9525">
            <a:solidFill>
              <a:schemeClr val="bg1"/>
            </a:solidFill>
            <a:miter lim="800000"/>
            <a:headEnd/>
            <a:tailEnd/>
          </a:ln>
        </p:spPr>
      </p:pic>
      <p:pic>
        <p:nvPicPr>
          <p:cNvPr id="1027" name="Picture 10" descr="bandeau"/>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350" y="-6350"/>
            <a:ext cx="7550150" cy="1027113"/>
          </a:xfrm>
          <a:prstGeom prst="rect">
            <a:avLst/>
          </a:prstGeom>
          <a:solidFill>
            <a:schemeClr val="bg1"/>
          </a:solidFill>
          <a:ln w="9525">
            <a:solidFill>
              <a:schemeClr val="bg1"/>
            </a:solidFill>
            <a:miter lim="800000"/>
            <a:headEnd/>
            <a:tailEnd/>
          </a:ln>
        </p:spPr>
      </p:pic>
      <p:pic>
        <p:nvPicPr>
          <p:cNvPr id="1028" name="Picture 11" descr="carre"/>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4826000"/>
            <a:ext cx="1854200" cy="2025650"/>
          </a:xfrm>
          <a:prstGeom prst="rect">
            <a:avLst/>
          </a:prstGeom>
          <a:solidFill>
            <a:schemeClr val="bg1"/>
          </a:solidFill>
          <a:ln w="9525">
            <a:solidFill>
              <a:schemeClr val="bg1"/>
            </a:solidFill>
            <a:miter lim="800000"/>
            <a:headEnd/>
            <a:tailEnd/>
          </a:ln>
        </p:spPr>
      </p:pic>
      <p:sp>
        <p:nvSpPr>
          <p:cNvPr id="1029" name="Rectangle 12"/>
          <p:cNvSpPr>
            <a:spLocks noChangeArrowheads="1"/>
          </p:cNvSpPr>
          <p:nvPr userDrawn="1"/>
        </p:nvSpPr>
        <p:spPr bwMode="auto">
          <a:xfrm>
            <a:off x="1860550" y="1022350"/>
            <a:ext cx="7283450" cy="5454650"/>
          </a:xfrm>
          <a:prstGeom prst="rect">
            <a:avLst/>
          </a:prstGeom>
          <a:solidFill>
            <a:srgbClr val="666666"/>
          </a:solidFill>
          <a:ln w="9525">
            <a:solidFill>
              <a:schemeClr val="bg1"/>
            </a:solidFill>
            <a:miter lim="800000"/>
            <a:headEnd/>
            <a:tailEnd/>
          </a:ln>
        </p:spPr>
        <p:txBody>
          <a:bodyPr wrap="none" anchor="ctr"/>
          <a:lstStyle/>
          <a:p>
            <a:endParaRPr lang="en-GB"/>
          </a:p>
        </p:txBody>
      </p:sp>
      <p:sp>
        <p:nvSpPr>
          <p:cNvPr id="1030" name="Rectangle 3"/>
          <p:cNvSpPr>
            <a:spLocks noGrp="1" noChangeArrowheads="1"/>
          </p:cNvSpPr>
          <p:nvPr>
            <p:ph type="body" idx="1"/>
          </p:nvPr>
        </p:nvSpPr>
        <p:spPr bwMode="auto">
          <a:xfrm>
            <a:off x="1981200" y="1143000"/>
            <a:ext cx="7010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3" name="Rectangle 5"/>
          <p:cNvSpPr>
            <a:spLocks noGrp="1" noChangeArrowheads="1"/>
          </p:cNvSpPr>
          <p:nvPr>
            <p:ph type="ftr" sz="quarter" idx="3"/>
          </p:nvPr>
        </p:nvSpPr>
        <p:spPr bwMode="auto">
          <a:xfrm>
            <a:off x="3124200" y="6477000"/>
            <a:ext cx="28956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pitchFamily="34" charset="0"/>
                <a:ea typeface="ＭＳ Ｐゴシック" pitchFamily="34" charset="-128"/>
              </a:defRPr>
            </a:lvl1pPr>
          </a:lstStyle>
          <a:p>
            <a:pPr>
              <a:defRPr/>
            </a:pPr>
            <a:endParaRPr lang="fr-FR"/>
          </a:p>
        </p:txBody>
      </p:sp>
      <p:sp>
        <p:nvSpPr>
          <p:cNvPr id="2" name="Rectangle 6"/>
          <p:cNvSpPr>
            <a:spLocks noGrp="1" noChangeArrowheads="1"/>
          </p:cNvSpPr>
          <p:nvPr>
            <p:ph type="sldNum" sz="quarter" idx="4"/>
          </p:nvPr>
        </p:nvSpPr>
        <p:spPr bwMode="auto">
          <a:xfrm>
            <a:off x="6553200" y="6477000"/>
            <a:ext cx="24384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atin typeface="Arial" pitchFamily="34" charset="0"/>
                <a:ea typeface="ＭＳ Ｐゴシック" pitchFamily="34" charset="-128"/>
              </a:defRPr>
            </a:lvl1pPr>
          </a:lstStyle>
          <a:p>
            <a:pPr>
              <a:defRPr/>
            </a:pPr>
            <a:fld id="{E635D6F7-D646-43DA-8A91-3CA48EAE3E70}" type="slidenum">
              <a:rPr lang="fr-FR"/>
              <a:pPr>
                <a:defRPr/>
              </a:pPr>
              <a:t>‹Nr.›</a:t>
            </a:fld>
            <a:endParaRPr lang="fr-FR"/>
          </a:p>
        </p:txBody>
      </p:sp>
      <p:sp>
        <p:nvSpPr>
          <p:cNvPr id="1033" name="Rectangle 13"/>
          <p:cNvSpPr>
            <a:spLocks noGrp="1" noChangeArrowheads="1"/>
          </p:cNvSpPr>
          <p:nvPr>
            <p:ph type="title"/>
          </p:nvPr>
        </p:nvSpPr>
        <p:spPr bwMode="auto">
          <a:xfrm>
            <a:off x="0" y="1143000"/>
            <a:ext cx="18288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smtClean="0"/>
              <a:t>Cliquez et modifiez le titre</a:t>
            </a:r>
          </a:p>
        </p:txBody>
      </p:sp>
    </p:spTree>
  </p:cSld>
  <p:clrMap bg1="dk2" tx1="lt1" bg2="dk1" tx2="lt2" accent1="accent1" accent2="accent2" accent3="accent3" accent4="accent4" accent5="accent5" accent6="accent6" hlink="hlink" folHlink="folHlink"/>
  <p:sldLayoutIdLst>
    <p:sldLayoutId id="2147484043" r:id="rId1"/>
    <p:sldLayoutId id="2147484033" r:id="rId2"/>
    <p:sldLayoutId id="2147484034" r:id="rId3"/>
    <p:sldLayoutId id="2147484035" r:id="rId4"/>
    <p:sldLayoutId id="2147484036" r:id="rId5"/>
    <p:sldLayoutId id="2147484037" r:id="rId6"/>
    <p:sldLayoutId id="2147484038" r:id="rId7"/>
    <p:sldLayoutId id="2147484039" r:id="rId8"/>
    <p:sldLayoutId id="2147484040" r:id="rId9"/>
    <p:sldLayoutId id="2147484041" r:id="rId10"/>
    <p:sldLayoutId id="2147484042" r:id="rId11"/>
  </p:sldLayoutIdLst>
  <p:txStyles>
    <p:titleStyle>
      <a:lvl1pPr algn="l" rtl="0" eaLnBrk="0" fontAlgn="base" hangingPunct="0">
        <a:spcBef>
          <a:spcPct val="0"/>
        </a:spcBef>
        <a:spcAft>
          <a:spcPct val="0"/>
        </a:spcAft>
        <a:defRPr sz="4400">
          <a:solidFill>
            <a:schemeClr val="tx1"/>
          </a:solidFill>
          <a:latin typeface="+mj-lt"/>
          <a:ea typeface="MS PGothic" pitchFamily="34" charset="-128"/>
          <a:cs typeface="+mj-cs"/>
        </a:defRPr>
      </a:lvl1pPr>
      <a:lvl2pPr algn="l" rtl="0" eaLnBrk="0" fontAlgn="base" hangingPunct="0">
        <a:spcBef>
          <a:spcPct val="0"/>
        </a:spcBef>
        <a:spcAft>
          <a:spcPct val="0"/>
        </a:spcAft>
        <a:defRPr sz="4400">
          <a:solidFill>
            <a:schemeClr val="tx1"/>
          </a:solidFill>
          <a:latin typeface="Arial" pitchFamily="34" charset="0"/>
          <a:ea typeface="MS PGothic" pitchFamily="34" charset="-128"/>
        </a:defRPr>
      </a:lvl2pPr>
      <a:lvl3pPr algn="l" rtl="0" eaLnBrk="0" fontAlgn="base" hangingPunct="0">
        <a:spcBef>
          <a:spcPct val="0"/>
        </a:spcBef>
        <a:spcAft>
          <a:spcPct val="0"/>
        </a:spcAft>
        <a:defRPr sz="4400">
          <a:solidFill>
            <a:schemeClr val="tx1"/>
          </a:solidFill>
          <a:latin typeface="Arial" pitchFamily="34" charset="0"/>
          <a:ea typeface="MS PGothic" pitchFamily="34" charset="-128"/>
        </a:defRPr>
      </a:lvl3pPr>
      <a:lvl4pPr algn="l" rtl="0" eaLnBrk="0" fontAlgn="base" hangingPunct="0">
        <a:spcBef>
          <a:spcPct val="0"/>
        </a:spcBef>
        <a:spcAft>
          <a:spcPct val="0"/>
        </a:spcAft>
        <a:defRPr sz="4400">
          <a:solidFill>
            <a:schemeClr val="tx1"/>
          </a:solidFill>
          <a:latin typeface="Arial" pitchFamily="34" charset="0"/>
          <a:ea typeface="MS PGothic" pitchFamily="34" charset="-128"/>
        </a:defRPr>
      </a:lvl4pPr>
      <a:lvl5pPr algn="l" rtl="0" eaLnBrk="0" fontAlgn="base" hangingPunct="0">
        <a:spcBef>
          <a:spcPct val="0"/>
        </a:spcBef>
        <a:spcAft>
          <a:spcPct val="0"/>
        </a:spcAft>
        <a:defRPr sz="4400">
          <a:solidFill>
            <a:schemeClr val="tx1"/>
          </a:solidFill>
          <a:latin typeface="Arial" pitchFamily="34" charset="0"/>
          <a:ea typeface="MS PGothic" pitchFamily="34" charset="-128"/>
        </a:defRPr>
      </a:lvl5pPr>
      <a:lvl6pPr marL="457200" algn="l" rtl="0" fontAlgn="base">
        <a:spcBef>
          <a:spcPct val="0"/>
        </a:spcBef>
        <a:spcAft>
          <a:spcPct val="0"/>
        </a:spcAft>
        <a:defRPr>
          <a:solidFill>
            <a:schemeClr val="tx1"/>
          </a:solidFill>
          <a:latin typeface="Arial" pitchFamily="34" charset="0"/>
          <a:ea typeface="ＭＳ Ｐゴシック" pitchFamily="34" charset="-128"/>
        </a:defRPr>
      </a:lvl6pPr>
      <a:lvl7pPr marL="914400" algn="l" rtl="0" fontAlgn="base">
        <a:spcBef>
          <a:spcPct val="0"/>
        </a:spcBef>
        <a:spcAft>
          <a:spcPct val="0"/>
        </a:spcAft>
        <a:defRPr>
          <a:solidFill>
            <a:schemeClr val="tx1"/>
          </a:solidFill>
          <a:latin typeface="Arial" pitchFamily="34" charset="0"/>
          <a:ea typeface="ＭＳ Ｐゴシック" pitchFamily="34" charset="-128"/>
        </a:defRPr>
      </a:lvl7pPr>
      <a:lvl8pPr marL="1371600" algn="l" rtl="0" fontAlgn="base">
        <a:spcBef>
          <a:spcPct val="0"/>
        </a:spcBef>
        <a:spcAft>
          <a:spcPct val="0"/>
        </a:spcAft>
        <a:defRPr>
          <a:solidFill>
            <a:schemeClr val="tx1"/>
          </a:solidFill>
          <a:latin typeface="Arial" pitchFamily="34" charset="0"/>
          <a:ea typeface="ＭＳ Ｐゴシック" pitchFamily="34" charset="-128"/>
        </a:defRPr>
      </a:lvl8pPr>
      <a:lvl9pPr marL="1828800" algn="l" rtl="0" fontAlgn="base">
        <a:spcBef>
          <a:spcPct val="0"/>
        </a:spcBef>
        <a:spcAft>
          <a:spcPct val="0"/>
        </a:spcAft>
        <a:defRPr>
          <a:solidFill>
            <a:schemeClr val="tx1"/>
          </a:solidFill>
          <a:latin typeface="Arial" pitchFamily="34" charset="0"/>
          <a:ea typeface="ＭＳ Ｐゴシック" pitchFamily="34" charset="-128"/>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0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562100" indent="-228600" algn="l" rtl="0" eaLnBrk="0" fontAlgn="base" hangingPunct="0">
        <a:spcBef>
          <a:spcPct val="20000"/>
        </a:spcBef>
        <a:spcAft>
          <a:spcPct val="0"/>
        </a:spcAft>
        <a:buChar char="–"/>
        <a:defRPr sz="1600">
          <a:solidFill>
            <a:schemeClr val="tx1"/>
          </a:solidFill>
          <a:latin typeface="+mn-lt"/>
          <a:ea typeface="MS PGothic" pitchFamily="34" charset="-128"/>
        </a:defRPr>
      </a:lvl4pPr>
      <a:lvl5pPr marL="1981200" indent="-228600" algn="l" rtl="0" eaLnBrk="0" fontAlgn="base" hangingPunct="0">
        <a:spcBef>
          <a:spcPct val="20000"/>
        </a:spcBef>
        <a:spcAft>
          <a:spcPct val="0"/>
        </a:spcAft>
        <a:buChar char="»"/>
        <a:defRPr sz="1600">
          <a:solidFill>
            <a:schemeClr val="tx1"/>
          </a:solidFill>
          <a:latin typeface="+mn-lt"/>
          <a:ea typeface="MS PGothic" pitchFamily="34" charset="-128"/>
        </a:defRPr>
      </a:lvl5pPr>
      <a:lvl6pPr marL="2438400" indent="-228600" algn="l" rtl="0" fontAlgn="base">
        <a:spcBef>
          <a:spcPct val="20000"/>
        </a:spcBef>
        <a:spcAft>
          <a:spcPct val="0"/>
        </a:spcAft>
        <a:buChar char="»"/>
        <a:defRPr sz="1600">
          <a:solidFill>
            <a:schemeClr val="tx1"/>
          </a:solidFill>
          <a:latin typeface="+mn-lt"/>
          <a:ea typeface="+mn-ea"/>
        </a:defRPr>
      </a:lvl6pPr>
      <a:lvl7pPr marL="2895600" indent="-228600" algn="l" rtl="0" fontAlgn="base">
        <a:spcBef>
          <a:spcPct val="20000"/>
        </a:spcBef>
        <a:spcAft>
          <a:spcPct val="0"/>
        </a:spcAft>
        <a:buChar char="»"/>
        <a:defRPr sz="1600">
          <a:solidFill>
            <a:schemeClr val="tx1"/>
          </a:solidFill>
          <a:latin typeface="+mn-lt"/>
          <a:ea typeface="+mn-ea"/>
        </a:defRPr>
      </a:lvl7pPr>
      <a:lvl8pPr marL="3352800" indent="-228600" algn="l" rtl="0" fontAlgn="base">
        <a:spcBef>
          <a:spcPct val="20000"/>
        </a:spcBef>
        <a:spcAft>
          <a:spcPct val="0"/>
        </a:spcAft>
        <a:buChar char="»"/>
        <a:defRPr sz="1600">
          <a:solidFill>
            <a:schemeClr val="tx1"/>
          </a:solidFill>
          <a:latin typeface="+mn-lt"/>
          <a:ea typeface="+mn-ea"/>
        </a:defRPr>
      </a:lvl8pPr>
      <a:lvl9pPr marL="3810000" indent="-228600" algn="l" rtl="0" fontAlgn="base">
        <a:spcBef>
          <a:spcPct val="20000"/>
        </a:spcBef>
        <a:spcAft>
          <a:spcPct val="0"/>
        </a:spcAft>
        <a:buChar char="»"/>
        <a:defRPr sz="16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recruit.ilo.org/public/index.asp"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ilo.org/public/english/bureau/pers/vacancy/intern.htm"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www.jposc.or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mailto:associateexperts@ilo.org" TargetMode="External"/><Relationship Id="rId4" Type="http://schemas.openxmlformats.org/officeDocument/2006/relationships/hyperlink" Target="http://www.ilo.org/public/english/bureau/pers/vacancy/aexpert.ht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52400" y="609600"/>
            <a:ext cx="8134350" cy="1600200"/>
          </a:xfrm>
        </p:spPr>
        <p:txBody>
          <a:bodyPr/>
          <a:lstStyle/>
          <a:p>
            <a:pPr eaLnBrk="1" hangingPunct="1"/>
            <a:r>
              <a:rPr lang="fr-FR" sz="4400" dirty="0" smtClean="0">
                <a:latin typeface="Helvetica" pitchFamily="34" charset="0"/>
              </a:rPr>
              <a:t>The International Labour </a:t>
            </a:r>
            <a:r>
              <a:rPr lang="fr-FR" sz="4400" dirty="0" err="1" smtClean="0">
                <a:latin typeface="Helvetica" pitchFamily="34" charset="0"/>
              </a:rPr>
              <a:t>Organization</a:t>
            </a:r>
            <a:r>
              <a:rPr lang="fr-FR" sz="4400" dirty="0" smtClean="0">
                <a:latin typeface="Helvetica" pitchFamily="34" charset="0"/>
              </a:rPr>
              <a:t> (ILO)</a:t>
            </a:r>
            <a:endParaRPr lang="fr-FR" dirty="0" smtClean="0">
              <a:latin typeface="Helvetica" pitchFamily="34" charset="0"/>
            </a:endParaRPr>
          </a:p>
        </p:txBody>
      </p:sp>
      <p:sp>
        <p:nvSpPr>
          <p:cNvPr id="4099" name="Rectangle 3"/>
          <p:cNvSpPr>
            <a:spLocks noGrp="1" noChangeArrowheads="1"/>
          </p:cNvSpPr>
          <p:nvPr>
            <p:ph type="subTitle" idx="1"/>
          </p:nvPr>
        </p:nvSpPr>
        <p:spPr>
          <a:xfrm>
            <a:off x="152400" y="3962400"/>
            <a:ext cx="5133975" cy="2419350"/>
          </a:xfrm>
        </p:spPr>
        <p:txBody>
          <a:bodyPr/>
          <a:lstStyle/>
          <a:p>
            <a:pPr eaLnBrk="1" hangingPunct="1"/>
            <a:endParaRPr lang="en-GB" dirty="0" smtClean="0"/>
          </a:p>
          <a:p>
            <a:pPr eaLnBrk="1" hangingPunct="1"/>
            <a:r>
              <a:rPr lang="en-GB" dirty="0" smtClean="0"/>
              <a:t>AA Career Fair</a:t>
            </a:r>
          </a:p>
          <a:p>
            <a:pPr eaLnBrk="1" hangingPunct="1"/>
            <a:r>
              <a:rPr lang="en-GB" dirty="0" smtClean="0"/>
              <a:t>26th January 2013</a:t>
            </a:r>
          </a:p>
          <a:p>
            <a:pPr eaLnBrk="1" hangingPunct="1"/>
            <a:endParaRPr lang="en-GB" dirty="0" smtClean="0"/>
          </a:p>
          <a:p>
            <a:pPr eaLnBrk="1" hangingPunct="1"/>
            <a:endParaRPr lang="en-GB" dirty="0" smtClean="0"/>
          </a:p>
          <a:p>
            <a:pPr eaLnBrk="1" hangingPunct="1"/>
            <a:r>
              <a:rPr lang="en-GB" dirty="0" smtClean="0"/>
              <a:t>Sabine </a:t>
            </a:r>
            <a:r>
              <a:rPr lang="en-GB" dirty="0" err="1" smtClean="0"/>
              <a:t>Baun</a:t>
            </a:r>
            <a:endParaRPr lang="en-GB" dirty="0" smtClean="0"/>
          </a:p>
          <a:p>
            <a:pPr eaLnBrk="1" hangingPunct="1"/>
            <a:r>
              <a:rPr lang="en-GB" dirty="0" smtClean="0"/>
              <a:t>Director ILO Berlin</a:t>
            </a:r>
          </a:p>
          <a:p>
            <a:pPr eaLnBrk="1" hangingPunct="1"/>
            <a:endParaRPr lang="en-GB" dirty="0" smtClean="0"/>
          </a:p>
        </p:txBody>
      </p:sp>
      <p:sp>
        <p:nvSpPr>
          <p:cNvPr id="4100" name="Rectangle 2"/>
          <p:cNvSpPr txBox="1">
            <a:spLocks noChangeArrowheads="1"/>
          </p:cNvSpPr>
          <p:nvPr/>
        </p:nvSpPr>
        <p:spPr bwMode="auto">
          <a:xfrm>
            <a:off x="5799138" y="4421188"/>
            <a:ext cx="49657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endParaRPr lang="en-US" sz="4000">
              <a:latin typeface="Helvetic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animEffect transition="in" filter="fade">
                                      <p:cBhvr>
                                        <p:cTn id="11" dur="500"/>
                                        <p:tgtEl>
                                          <p:spTgt spid="4099">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99">
                                            <p:txEl>
                                              <p:pRg st="2" end="2"/>
                                            </p:txEl>
                                          </p:spTgt>
                                        </p:tgtEl>
                                        <p:attrNameLst>
                                          <p:attrName>style.visibility</p:attrName>
                                        </p:attrNameLst>
                                      </p:cBhvr>
                                      <p:to>
                                        <p:strVal val="visible"/>
                                      </p:to>
                                    </p:set>
                                    <p:animEffect transition="in" filter="fade">
                                      <p:cBhvr>
                                        <p:cTn id="15" dur="500"/>
                                        <p:tgtEl>
                                          <p:spTgt spid="409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099">
                                            <p:txEl>
                                              <p:pRg st="5" end="5"/>
                                            </p:txEl>
                                          </p:spTgt>
                                        </p:tgtEl>
                                        <p:attrNameLst>
                                          <p:attrName>style.visibility</p:attrName>
                                        </p:attrNameLst>
                                      </p:cBhvr>
                                      <p:to>
                                        <p:strVal val="visible"/>
                                      </p:to>
                                    </p:set>
                                    <p:animEffect transition="in" filter="fade">
                                      <p:cBhvr>
                                        <p:cTn id="20" dur="500"/>
                                        <p:tgtEl>
                                          <p:spTgt spid="4099">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099">
                                            <p:txEl>
                                              <p:pRg st="6" end="6"/>
                                            </p:txEl>
                                          </p:spTgt>
                                        </p:tgtEl>
                                        <p:attrNameLst>
                                          <p:attrName>style.visibility</p:attrName>
                                        </p:attrNameLst>
                                      </p:cBhvr>
                                      <p:to>
                                        <p:strVal val="visible"/>
                                      </p:to>
                                    </p:set>
                                    <p:animEffect transition="in" filter="fade">
                                      <p:cBhvr>
                                        <p:cTn id="25" dur="500"/>
                                        <p:tgtEl>
                                          <p:spTgt spid="4099">
                                            <p:txEl>
                                              <p:pRg st="6" end="6"/>
                                            </p:txEl>
                                          </p:spTgt>
                                        </p:tgtEl>
                                      </p:cBhvr>
                                    </p:animEffect>
                                  </p:childTnLst>
                                </p:cTn>
                              </p:par>
                            </p:childTnLst>
                          </p:cTn>
                        </p:par>
                        <p:par>
                          <p:cTn id="26" fill="hold">
                            <p:stCondLst>
                              <p:cond delay="500"/>
                            </p:stCondLst>
                            <p:childTnLst>
                              <p:par>
                                <p:cTn id="27" presetID="10" presetClass="entr" presetSubtype="0" fill="hold" grpId="0" nodeType="afterEffect" nodePh="1">
                                  <p:stCondLst>
                                    <p:cond delay="0"/>
                                  </p:stCondLst>
                                  <p:endCondLst>
                                    <p:cond evt="begin" delay="0">
                                      <p:tn val="27"/>
                                    </p:cond>
                                  </p:endCondLst>
                                  <p:childTnLst>
                                    <p:set>
                                      <p:cBhvr>
                                        <p:cTn id="28" dur="1" fill="hold">
                                          <p:stCondLst>
                                            <p:cond delay="0"/>
                                          </p:stCondLst>
                                        </p:cTn>
                                        <p:tgtEl>
                                          <p:spTgt spid="4100"/>
                                        </p:tgtEl>
                                        <p:attrNameLst>
                                          <p:attrName>style.visibility</p:attrName>
                                        </p:attrNameLst>
                                      </p:cBhvr>
                                      <p:to>
                                        <p:strVal val="visible"/>
                                      </p:to>
                                    </p:set>
                                    <p:animEffect transition="in" filter="fade">
                                      <p:cBhvr>
                                        <p:cTn id="29"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P spid="410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fr-FR" sz="2400" dirty="0" smtClean="0">
                <a:latin typeface="Helvetica" pitchFamily="34" charset="0"/>
              </a:rPr>
              <a:t>Contents</a:t>
            </a:r>
          </a:p>
        </p:txBody>
      </p:sp>
      <p:sp>
        <p:nvSpPr>
          <p:cNvPr id="5123" name="Rectangle 3"/>
          <p:cNvSpPr>
            <a:spLocks noGrp="1" noChangeArrowheads="1"/>
          </p:cNvSpPr>
          <p:nvPr>
            <p:ph type="body" idx="1"/>
          </p:nvPr>
        </p:nvSpPr>
        <p:spPr>
          <a:xfrm>
            <a:off x="1835150" y="1700213"/>
            <a:ext cx="7010400" cy="3870325"/>
          </a:xfrm>
        </p:spPr>
        <p:txBody>
          <a:bodyPr/>
          <a:lstStyle/>
          <a:p>
            <a:pPr eaLnBrk="1" hangingPunct="1"/>
            <a:r>
              <a:rPr lang="fr-CH" sz="3200" dirty="0" smtClean="0"/>
              <a:t>About the ILO</a:t>
            </a:r>
          </a:p>
          <a:p>
            <a:pPr eaLnBrk="1" hangingPunct="1"/>
            <a:r>
              <a:rPr lang="fr-CH" sz="3200" dirty="0" err="1" smtClean="0"/>
              <a:t>Strategic</a:t>
            </a:r>
            <a:r>
              <a:rPr lang="fr-CH" sz="3200" dirty="0" smtClean="0"/>
              <a:t> Objectives</a:t>
            </a:r>
          </a:p>
          <a:p>
            <a:pPr eaLnBrk="1" hangingPunct="1"/>
            <a:r>
              <a:rPr lang="fr-CH" sz="3200" dirty="0" err="1" smtClean="0"/>
              <a:t>Who</a:t>
            </a:r>
            <a:r>
              <a:rPr lang="fr-CH" sz="3200" dirty="0" smtClean="0"/>
              <a:t> </a:t>
            </a:r>
            <a:r>
              <a:rPr lang="fr-CH" sz="3200" dirty="0" err="1" smtClean="0"/>
              <a:t>we’re</a:t>
            </a:r>
            <a:r>
              <a:rPr lang="fr-CH" sz="3200" dirty="0" smtClean="0"/>
              <a:t> </a:t>
            </a:r>
            <a:r>
              <a:rPr lang="fr-CH" sz="3200" dirty="0" err="1" smtClean="0"/>
              <a:t>looking</a:t>
            </a:r>
            <a:r>
              <a:rPr lang="fr-CH" sz="3200" dirty="0" smtClean="0"/>
              <a:t> for</a:t>
            </a:r>
          </a:p>
          <a:p>
            <a:pPr eaLnBrk="1" hangingPunct="1"/>
            <a:r>
              <a:rPr lang="en-GB" sz="3200" dirty="0" smtClean="0"/>
              <a:t>Internship</a:t>
            </a:r>
            <a:r>
              <a:rPr lang="fr-CH" sz="3200" dirty="0" smtClean="0"/>
              <a:t> Programme</a:t>
            </a:r>
          </a:p>
          <a:p>
            <a:pPr eaLnBrk="1" hangingPunct="1"/>
            <a:r>
              <a:rPr lang="fr-CH" sz="3200" dirty="0" err="1" smtClean="0"/>
              <a:t>Associate</a:t>
            </a:r>
            <a:r>
              <a:rPr lang="fr-CH" sz="3200" dirty="0" smtClean="0"/>
              <a:t> Expert Programme</a:t>
            </a:r>
          </a:p>
          <a:p>
            <a:pPr eaLnBrk="1" hangingPunct="1"/>
            <a:r>
              <a:rPr lang="fr-CH" sz="3200" dirty="0" err="1" smtClean="0"/>
              <a:t>Recruitment</a:t>
            </a:r>
            <a:r>
              <a:rPr lang="fr-CH" sz="3200" dirty="0" smtClean="0"/>
              <a:t> Practices</a:t>
            </a:r>
            <a:endParaRPr lang="en-GB" sz="3200" dirty="0" smtClean="0"/>
          </a:p>
          <a:p>
            <a:pPr eaLnBrk="1" hangingPunct="1">
              <a:lnSpc>
                <a:spcPct val="90000"/>
              </a:lnSpc>
              <a:spcBef>
                <a:spcPct val="0"/>
              </a:spcBef>
            </a:pPr>
            <a:endParaRPr lang="en-GB" sz="3200" dirty="0" smtClean="0"/>
          </a:p>
        </p:txBody>
      </p:sp>
    </p:spTree>
    <p:extLst>
      <p:ext uri="{BB962C8B-B14F-4D97-AF65-F5344CB8AC3E}">
        <p14:creationId xmlns:p14="http://schemas.microsoft.com/office/powerpoint/2010/main" val="1105324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fade">
                                      <p:cBhvr>
                                        <p:cTn id="7" dur="500"/>
                                        <p:tgtEl>
                                          <p:spTgt spid="512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animEffect transition="in" filter="fade">
                                      <p:cBhvr>
                                        <p:cTn id="11" dur="500"/>
                                        <p:tgtEl>
                                          <p:spTgt spid="512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animEffect transition="in" filter="fade">
                                      <p:cBhvr>
                                        <p:cTn id="15" dur="500"/>
                                        <p:tgtEl>
                                          <p:spTgt spid="512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animEffect transition="in" filter="fade">
                                      <p:cBhvr>
                                        <p:cTn id="19" dur="500"/>
                                        <p:tgtEl>
                                          <p:spTgt spid="5123">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animEffect transition="in" filter="fade">
                                      <p:cBhvr>
                                        <p:cTn id="23" dur="500"/>
                                        <p:tgtEl>
                                          <p:spTgt spid="5123">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animEffect transition="in" filter="fade">
                                      <p:cBhvr>
                                        <p:cTn id="27"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fr-FR" sz="2800" smtClean="0">
                <a:latin typeface="Helvetica" pitchFamily="34" charset="0"/>
              </a:rPr>
              <a:t>The ILO is…</a:t>
            </a:r>
          </a:p>
        </p:txBody>
      </p:sp>
      <p:sp>
        <p:nvSpPr>
          <p:cNvPr id="5123" name="Rectangle 3"/>
          <p:cNvSpPr>
            <a:spLocks noGrp="1" noChangeArrowheads="1"/>
          </p:cNvSpPr>
          <p:nvPr>
            <p:ph type="body" idx="1"/>
          </p:nvPr>
        </p:nvSpPr>
        <p:spPr>
          <a:xfrm>
            <a:off x="1979613" y="1341438"/>
            <a:ext cx="7010400" cy="2789237"/>
          </a:xfrm>
        </p:spPr>
        <p:txBody>
          <a:bodyPr/>
          <a:lstStyle/>
          <a:p>
            <a:pPr marL="0" indent="0" eaLnBrk="1" hangingPunct="1">
              <a:lnSpc>
                <a:spcPct val="90000"/>
              </a:lnSpc>
              <a:buFontTx/>
              <a:buNone/>
              <a:defRPr/>
            </a:pPr>
            <a:r>
              <a:rPr lang="en-GB" sz="2800" dirty="0" smtClean="0">
                <a:ea typeface="+mn-ea"/>
              </a:rPr>
              <a:t>…the first specialized </a:t>
            </a:r>
            <a:r>
              <a:rPr lang="en-GB" sz="2800" dirty="0" smtClean="0">
                <a:solidFill>
                  <a:srgbClr val="92D050"/>
                </a:solidFill>
                <a:ea typeface="+mn-ea"/>
              </a:rPr>
              <a:t>UN Agency </a:t>
            </a:r>
          </a:p>
          <a:p>
            <a:pPr marL="0" indent="0" eaLnBrk="1" hangingPunct="1">
              <a:lnSpc>
                <a:spcPct val="90000"/>
              </a:lnSpc>
              <a:buFontTx/>
              <a:buNone/>
              <a:defRPr/>
            </a:pPr>
            <a:endParaRPr lang="en-GB" sz="2800" dirty="0" smtClean="0">
              <a:solidFill>
                <a:srgbClr val="92D050"/>
              </a:solidFill>
              <a:ea typeface="+mn-ea"/>
            </a:endParaRPr>
          </a:p>
          <a:p>
            <a:pPr marL="0" indent="0" algn="just" eaLnBrk="1" hangingPunct="1">
              <a:lnSpc>
                <a:spcPct val="90000"/>
              </a:lnSpc>
              <a:buFontTx/>
              <a:buNone/>
              <a:defRPr/>
            </a:pPr>
            <a:r>
              <a:rPr lang="en-GB" sz="2800" dirty="0" smtClean="0">
                <a:ea typeface="+mn-ea"/>
              </a:rPr>
              <a:t>...devoted to advancing opportunities for women and men to obtain </a:t>
            </a:r>
            <a:r>
              <a:rPr lang="en-GB" sz="2800" dirty="0" smtClean="0">
                <a:solidFill>
                  <a:srgbClr val="92D050"/>
                </a:solidFill>
                <a:ea typeface="+mn-ea"/>
              </a:rPr>
              <a:t>decent and productive work</a:t>
            </a:r>
            <a:r>
              <a:rPr lang="en-GB" sz="2800" dirty="0" smtClean="0">
                <a:ea typeface="+mn-ea"/>
              </a:rPr>
              <a:t> in conditions of freedom, equity, security and human dignity</a:t>
            </a:r>
          </a:p>
          <a:p>
            <a:pPr eaLnBrk="1" hangingPunct="1">
              <a:lnSpc>
                <a:spcPct val="90000"/>
              </a:lnSpc>
              <a:buFontTx/>
              <a:buNone/>
              <a:defRPr/>
            </a:pPr>
            <a:endParaRPr lang="en-GB" sz="2800" dirty="0" smtClean="0">
              <a:ea typeface="+mn-ea"/>
            </a:endParaRPr>
          </a:p>
          <a:p>
            <a:pPr eaLnBrk="1" hangingPunct="1">
              <a:lnSpc>
                <a:spcPct val="90000"/>
              </a:lnSpc>
              <a:buFontTx/>
              <a:buNone/>
              <a:defRPr/>
            </a:pPr>
            <a:r>
              <a:rPr lang="en-GB" sz="3200" dirty="0" smtClean="0">
                <a:solidFill>
                  <a:schemeClr val="tx2"/>
                </a:solidFill>
                <a:ea typeface="+mn-ea"/>
              </a:rPr>
              <a:t>	</a:t>
            </a:r>
          </a:p>
          <a:p>
            <a:pPr eaLnBrk="1" hangingPunct="1">
              <a:lnSpc>
                <a:spcPct val="90000"/>
              </a:lnSpc>
              <a:spcBef>
                <a:spcPct val="0"/>
              </a:spcBef>
              <a:buFontTx/>
              <a:buNone/>
              <a:defRPr/>
            </a:pPr>
            <a:endParaRPr lang="fr-FR" sz="3200" dirty="0" smtClean="0">
              <a:ea typeface="+mn-ea"/>
            </a:endParaRPr>
          </a:p>
        </p:txBody>
      </p:sp>
      <p:pic>
        <p:nvPicPr>
          <p:cNvPr id="7172" name="Picture 12" descr="ilobuil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6963" y="4005263"/>
            <a:ext cx="4321175" cy="230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62438"/>
            <a:ext cx="2584450" cy="258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GB" sz="2600" smtClean="0"/>
              <a:t>The ILO is…</a:t>
            </a:r>
          </a:p>
        </p:txBody>
      </p:sp>
      <p:sp>
        <p:nvSpPr>
          <p:cNvPr id="6147" name="Rectangle 3"/>
          <p:cNvSpPr>
            <a:spLocks noGrp="1" noChangeArrowheads="1"/>
          </p:cNvSpPr>
          <p:nvPr>
            <p:ph type="body" idx="1"/>
          </p:nvPr>
        </p:nvSpPr>
        <p:spPr>
          <a:xfrm>
            <a:off x="1981200" y="1143000"/>
            <a:ext cx="6911975" cy="5257800"/>
          </a:xfrm>
        </p:spPr>
        <p:txBody>
          <a:bodyPr/>
          <a:lstStyle/>
          <a:p>
            <a:pPr marL="0" indent="0" eaLnBrk="1" hangingPunct="1">
              <a:buFontTx/>
              <a:buNone/>
              <a:defRPr/>
            </a:pPr>
            <a:endParaRPr lang="en-GB" sz="2800" dirty="0" smtClean="0">
              <a:ea typeface="ＭＳ Ｐゴシック" pitchFamily="34" charset="-128"/>
            </a:endParaRPr>
          </a:p>
          <a:p>
            <a:pPr marL="0" indent="0" algn="just" eaLnBrk="1" hangingPunct="1">
              <a:buFontTx/>
              <a:buNone/>
              <a:defRPr/>
            </a:pPr>
            <a:r>
              <a:rPr lang="en-GB" sz="2800" dirty="0" smtClean="0">
                <a:ea typeface="ＭＳ Ｐゴシック" pitchFamily="34" charset="-128"/>
              </a:rPr>
              <a:t>…responsible for drawing up and overseeing </a:t>
            </a:r>
            <a:r>
              <a:rPr lang="en-GB" sz="2800" dirty="0" smtClean="0">
                <a:solidFill>
                  <a:srgbClr val="92D050"/>
                </a:solidFill>
                <a:ea typeface="ＭＳ Ｐゴシック" pitchFamily="34" charset="-128"/>
              </a:rPr>
              <a:t>international labour standards</a:t>
            </a:r>
          </a:p>
          <a:p>
            <a:pPr algn="just" eaLnBrk="1" hangingPunct="1">
              <a:defRPr/>
            </a:pPr>
            <a:endParaRPr lang="en-GB" sz="2800" dirty="0" smtClean="0">
              <a:solidFill>
                <a:srgbClr val="92D050"/>
              </a:solidFill>
              <a:ea typeface="ＭＳ Ｐゴシック" pitchFamily="34" charset="-128"/>
            </a:endParaRPr>
          </a:p>
          <a:p>
            <a:pPr marL="0" indent="0" algn="just" eaLnBrk="1" hangingPunct="1">
              <a:buFontTx/>
              <a:buNone/>
              <a:defRPr/>
            </a:pPr>
            <a:r>
              <a:rPr lang="en-GB" sz="2800" dirty="0" smtClean="0">
                <a:ea typeface="ＭＳ Ｐゴシック" pitchFamily="34" charset="-128"/>
              </a:rPr>
              <a:t>…the only </a:t>
            </a:r>
            <a:r>
              <a:rPr lang="en-GB" sz="2800" dirty="0" smtClean="0">
                <a:solidFill>
                  <a:srgbClr val="92D050"/>
                </a:solidFill>
                <a:ea typeface="ＭＳ Ｐゴシック" pitchFamily="34" charset="-128"/>
              </a:rPr>
              <a:t>tripartite</a:t>
            </a:r>
            <a:r>
              <a:rPr lang="en-GB" sz="2800" dirty="0" smtClean="0">
                <a:ea typeface="ＭＳ Ｐゴシック" pitchFamily="34" charset="-128"/>
              </a:rPr>
              <a:t> UN agency - it brings together representatives of governments, employers and workers to jointly shape policies and programmes</a:t>
            </a:r>
          </a:p>
          <a:p>
            <a:pPr algn="just" eaLnBrk="1" hangingPunct="1">
              <a:defRPr/>
            </a:pPr>
            <a:endParaRPr lang="en-GB" sz="2800" dirty="0" smtClean="0">
              <a:ea typeface="ＭＳ Ｐゴシック" pitchFamily="34" charset="-128"/>
            </a:endParaRPr>
          </a:p>
          <a:p>
            <a:pPr marL="0" indent="0" algn="just" eaLnBrk="1" hangingPunct="1">
              <a:buFontTx/>
              <a:buNone/>
              <a:defRPr/>
            </a:pPr>
            <a:r>
              <a:rPr lang="en-GB" sz="2800" dirty="0" smtClean="0">
                <a:ea typeface="ＭＳ Ｐゴシック" pitchFamily="34" charset="-128"/>
              </a:rPr>
              <a:t>…made up of </a:t>
            </a:r>
            <a:r>
              <a:rPr lang="en-GB" sz="2800" dirty="0" smtClean="0">
                <a:solidFill>
                  <a:srgbClr val="92D050"/>
                </a:solidFill>
                <a:ea typeface="ＭＳ Ｐゴシック" pitchFamily="34" charset="-128"/>
              </a:rPr>
              <a:t>185 Member States</a:t>
            </a:r>
          </a:p>
          <a:p>
            <a:pPr eaLnBrk="1" hangingPunct="1">
              <a:defRPr/>
            </a:pPr>
            <a:endParaRPr lang="en-GB" sz="3400" dirty="0" smtClean="0">
              <a:ea typeface="ＭＳ Ｐゴシック" pitchFamily="34" charset="-128"/>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1143000"/>
            <a:ext cx="1979613" cy="3505200"/>
          </a:xfrm>
        </p:spPr>
        <p:txBody>
          <a:bodyPr/>
          <a:lstStyle/>
          <a:p>
            <a:pPr eaLnBrk="1" hangingPunct="1"/>
            <a:r>
              <a:rPr lang="en-GB" altLang="ja-JP" sz="2400" smtClean="0"/>
              <a:t>The ILO around the World</a:t>
            </a:r>
            <a:endParaRPr lang="en-GB" sz="2400" smtClean="0"/>
          </a:p>
        </p:txBody>
      </p:sp>
      <p:sp>
        <p:nvSpPr>
          <p:cNvPr id="9219" name="Rectangle 3"/>
          <p:cNvSpPr>
            <a:spLocks noGrp="1" noChangeArrowheads="1"/>
          </p:cNvSpPr>
          <p:nvPr>
            <p:ph type="body" idx="1"/>
          </p:nvPr>
        </p:nvSpPr>
        <p:spPr/>
        <p:txBody>
          <a:bodyPr/>
          <a:lstStyle/>
          <a:p>
            <a:pPr eaLnBrk="1" hangingPunct="1">
              <a:buFontTx/>
              <a:buNone/>
            </a:pPr>
            <a:r>
              <a:rPr lang="en-GB" sz="3000" smtClean="0"/>
              <a:t>…over 45 offices</a:t>
            </a:r>
          </a:p>
          <a:p>
            <a:pPr eaLnBrk="1" hangingPunct="1">
              <a:buFontTx/>
              <a:buNone/>
            </a:pPr>
            <a:r>
              <a:rPr lang="en-GB" sz="3000" smtClean="0"/>
              <a:t>…5 regional offices.</a:t>
            </a:r>
          </a:p>
        </p:txBody>
      </p:sp>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3826" y="2935122"/>
            <a:ext cx="7166421" cy="3605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3825" y="2503604"/>
            <a:ext cx="7166421" cy="42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1143000"/>
            <a:ext cx="1908175" cy="3505200"/>
          </a:xfrm>
        </p:spPr>
        <p:txBody>
          <a:bodyPr/>
          <a:lstStyle/>
          <a:p>
            <a:pPr eaLnBrk="1" hangingPunct="1"/>
            <a:r>
              <a:rPr lang="en-GB" sz="2400" smtClean="0"/>
              <a:t>ILO Strategic Objectives</a:t>
            </a:r>
          </a:p>
        </p:txBody>
      </p:sp>
      <p:sp>
        <p:nvSpPr>
          <p:cNvPr id="13315" name="Rectangle 3"/>
          <p:cNvSpPr>
            <a:spLocks noGrp="1" noChangeArrowheads="1"/>
          </p:cNvSpPr>
          <p:nvPr>
            <p:ph type="body" idx="1"/>
          </p:nvPr>
        </p:nvSpPr>
        <p:spPr/>
        <p:txBody>
          <a:bodyPr/>
          <a:lstStyle/>
          <a:p>
            <a:pPr eaLnBrk="1" hangingPunct="1">
              <a:buFontTx/>
              <a:buNone/>
            </a:pPr>
            <a:r>
              <a:rPr lang="en-GB" sz="3200" smtClean="0"/>
              <a:t>1. Fundamental principles and rights at work and international labour standards</a:t>
            </a:r>
            <a:endParaRPr lang="en-GB" altLang="ja-JP" sz="3200" smtClean="0"/>
          </a:p>
          <a:p>
            <a:pPr eaLnBrk="1" hangingPunct="1"/>
            <a:endParaRPr lang="en-GB" altLang="ja-JP" sz="3400" smtClean="0"/>
          </a:p>
        </p:txBody>
      </p:sp>
      <p:pic>
        <p:nvPicPr>
          <p:cNvPr id="133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50" y="2962275"/>
            <a:ext cx="6621463" cy="33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sz="2400" dirty="0" smtClean="0"/>
              <a:t>ILO Strategic Objectives</a:t>
            </a:r>
          </a:p>
        </p:txBody>
      </p:sp>
      <p:sp>
        <p:nvSpPr>
          <p:cNvPr id="12291" name="Rectangle 3"/>
          <p:cNvSpPr>
            <a:spLocks noGrp="1" noChangeArrowheads="1"/>
          </p:cNvSpPr>
          <p:nvPr>
            <p:ph type="body" idx="1"/>
          </p:nvPr>
        </p:nvSpPr>
        <p:spPr/>
        <p:txBody>
          <a:bodyPr/>
          <a:lstStyle/>
          <a:p>
            <a:pPr eaLnBrk="1" hangingPunct="1">
              <a:buFontTx/>
              <a:buNone/>
              <a:defRPr/>
            </a:pPr>
            <a:r>
              <a:rPr lang="en-GB" sz="3200" dirty="0" smtClean="0"/>
              <a:t>2. Employment and income opportunities</a:t>
            </a:r>
          </a:p>
          <a:p>
            <a:pPr marL="0" indent="0" eaLnBrk="1" hangingPunct="1">
              <a:buFontTx/>
              <a:buNone/>
              <a:defRPr/>
            </a:pPr>
            <a:endParaRPr lang="en-GB" sz="3400" dirty="0" smtClean="0"/>
          </a:p>
        </p:txBody>
      </p:sp>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8363" y="2276475"/>
            <a:ext cx="6826250" cy="396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GB" sz="2400" smtClean="0"/>
              <a:t>ILO Strategic Objectives</a:t>
            </a:r>
          </a:p>
        </p:txBody>
      </p:sp>
      <p:sp>
        <p:nvSpPr>
          <p:cNvPr id="16387" name="Rectangle 3"/>
          <p:cNvSpPr>
            <a:spLocks noGrp="1" noChangeArrowheads="1"/>
          </p:cNvSpPr>
          <p:nvPr>
            <p:ph type="body" idx="1"/>
          </p:nvPr>
        </p:nvSpPr>
        <p:spPr/>
        <p:txBody>
          <a:bodyPr/>
          <a:lstStyle/>
          <a:p>
            <a:pPr eaLnBrk="1" hangingPunct="1">
              <a:buFontTx/>
              <a:buNone/>
            </a:pPr>
            <a:r>
              <a:rPr lang="en-GB" altLang="ja-JP" sz="3200" smtClean="0"/>
              <a:t>3. Social protection and social security</a:t>
            </a:r>
          </a:p>
          <a:p>
            <a:pPr eaLnBrk="1" hangingPunct="1"/>
            <a:endParaRPr lang="en-GB" altLang="ja-JP" sz="3400" smtClean="0"/>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513" y="2349500"/>
            <a:ext cx="6635750" cy="3887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GB" sz="2400" smtClean="0"/>
              <a:t>ILO Strategic Objectives</a:t>
            </a:r>
          </a:p>
        </p:txBody>
      </p:sp>
      <p:sp>
        <p:nvSpPr>
          <p:cNvPr id="17411" name="Rectangle 3"/>
          <p:cNvSpPr>
            <a:spLocks noGrp="1" noChangeArrowheads="1"/>
          </p:cNvSpPr>
          <p:nvPr>
            <p:ph type="body" idx="1"/>
          </p:nvPr>
        </p:nvSpPr>
        <p:spPr/>
        <p:txBody>
          <a:bodyPr/>
          <a:lstStyle/>
          <a:p>
            <a:pPr eaLnBrk="1" hangingPunct="1">
              <a:buFontTx/>
              <a:buNone/>
            </a:pPr>
            <a:r>
              <a:rPr lang="en-GB" altLang="ja-JP" sz="3400" smtClean="0"/>
              <a:t>4. </a:t>
            </a:r>
            <a:r>
              <a:rPr lang="en-GB" altLang="ja-JP" sz="3200" smtClean="0"/>
              <a:t>Social dialogue and tripartism</a:t>
            </a:r>
          </a:p>
          <a:p>
            <a:pPr eaLnBrk="1" hangingPunct="1"/>
            <a:endParaRPr lang="en-GB" altLang="ja-JP" sz="3400" smtClean="0">
              <a:solidFill>
                <a:schemeClr val="tx2"/>
              </a:solidFill>
            </a:endParaRPr>
          </a:p>
        </p:txBody>
      </p:sp>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2205038"/>
            <a:ext cx="6132512" cy="407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fr-FR" sz="2000" dirty="0" err="1" smtClean="0">
                <a:latin typeface="Helvetica" pitchFamily="34" charset="0"/>
              </a:rPr>
              <a:t>Who</a:t>
            </a:r>
            <a:r>
              <a:rPr lang="fr-FR" sz="2000" dirty="0" smtClean="0">
                <a:latin typeface="Helvetica" pitchFamily="34" charset="0"/>
              </a:rPr>
              <a:t> </a:t>
            </a:r>
            <a:r>
              <a:rPr lang="fr-FR" sz="2000" dirty="0" err="1" smtClean="0">
                <a:latin typeface="Helvetica" pitchFamily="34" charset="0"/>
              </a:rPr>
              <a:t>we</a:t>
            </a:r>
            <a:r>
              <a:rPr lang="fr-FR" sz="2000" dirty="0" smtClean="0">
                <a:latin typeface="Helvetica" pitchFamily="34" charset="0"/>
              </a:rPr>
              <a:t> are </a:t>
            </a:r>
            <a:r>
              <a:rPr lang="fr-FR" sz="2000" dirty="0" err="1" smtClean="0">
                <a:latin typeface="Helvetica" pitchFamily="34" charset="0"/>
              </a:rPr>
              <a:t>looking</a:t>
            </a:r>
            <a:r>
              <a:rPr lang="fr-FR" sz="2000" dirty="0" smtClean="0">
                <a:latin typeface="Helvetica" pitchFamily="34" charset="0"/>
              </a:rPr>
              <a:t> for?</a:t>
            </a:r>
          </a:p>
        </p:txBody>
      </p:sp>
      <p:sp>
        <p:nvSpPr>
          <p:cNvPr id="14339" name="Rectangle 3"/>
          <p:cNvSpPr>
            <a:spLocks noGrp="1" noChangeArrowheads="1"/>
          </p:cNvSpPr>
          <p:nvPr>
            <p:ph type="body" idx="1"/>
          </p:nvPr>
        </p:nvSpPr>
        <p:spPr>
          <a:xfrm>
            <a:off x="2267744" y="1124744"/>
            <a:ext cx="6192688" cy="5040560"/>
          </a:xfrm>
        </p:spPr>
        <p:txBody>
          <a:bodyPr/>
          <a:lstStyle/>
          <a:p>
            <a:pPr marL="0" indent="0" eaLnBrk="1" hangingPunct="1">
              <a:spcBef>
                <a:spcPct val="0"/>
              </a:spcBef>
              <a:buNone/>
              <a:defRPr/>
            </a:pPr>
            <a:r>
              <a:rPr lang="fr-FR" sz="3200" dirty="0" err="1" smtClean="0">
                <a:solidFill>
                  <a:srgbClr val="7030A0"/>
                </a:solidFill>
                <a:ea typeface="+mn-ea"/>
              </a:rPr>
              <a:t>Employment</a:t>
            </a:r>
            <a:r>
              <a:rPr lang="fr-FR" sz="3200" dirty="0" smtClean="0">
                <a:solidFill>
                  <a:srgbClr val="7030A0"/>
                </a:solidFill>
                <a:ea typeface="+mn-ea"/>
              </a:rPr>
              <a:t> promotion</a:t>
            </a:r>
          </a:p>
          <a:p>
            <a:pPr marL="0" indent="0" eaLnBrk="1" hangingPunct="1">
              <a:spcBef>
                <a:spcPct val="0"/>
              </a:spcBef>
              <a:buNone/>
              <a:defRPr/>
            </a:pPr>
            <a:r>
              <a:rPr lang="fr-FR" sz="2800" dirty="0" smtClean="0">
                <a:ea typeface="+mn-ea"/>
              </a:rPr>
              <a:t>                                    </a:t>
            </a:r>
            <a:r>
              <a:rPr lang="fr-FR" sz="2800" b="1" dirty="0" smtClean="0">
                <a:solidFill>
                  <a:schemeClr val="accent1">
                    <a:lumMod val="75000"/>
                  </a:schemeClr>
                </a:solidFill>
                <a:ea typeface="+mn-ea"/>
              </a:rPr>
              <a:t>Child Labour</a:t>
            </a:r>
          </a:p>
          <a:p>
            <a:pPr marL="0" indent="0" eaLnBrk="1" hangingPunct="1">
              <a:spcBef>
                <a:spcPct val="0"/>
              </a:spcBef>
              <a:buNone/>
              <a:defRPr/>
            </a:pPr>
            <a:r>
              <a:rPr lang="fr-FR" sz="2800" dirty="0" err="1" smtClean="0">
                <a:solidFill>
                  <a:schemeClr val="accent6">
                    <a:lumMod val="40000"/>
                    <a:lumOff val="60000"/>
                  </a:schemeClr>
                </a:solidFill>
                <a:ea typeface="+mn-ea"/>
              </a:rPr>
              <a:t>Freedom</a:t>
            </a:r>
            <a:r>
              <a:rPr lang="fr-FR" sz="2800" dirty="0" smtClean="0">
                <a:solidFill>
                  <a:schemeClr val="accent6">
                    <a:lumMod val="40000"/>
                    <a:lumOff val="60000"/>
                  </a:schemeClr>
                </a:solidFill>
                <a:ea typeface="+mn-ea"/>
              </a:rPr>
              <a:t> of Association</a:t>
            </a:r>
          </a:p>
          <a:p>
            <a:pPr marL="0" indent="0" eaLnBrk="1" hangingPunct="1">
              <a:spcBef>
                <a:spcPct val="0"/>
              </a:spcBef>
              <a:buNone/>
              <a:defRPr/>
            </a:pPr>
            <a:endParaRPr lang="fr-FR" sz="2800" dirty="0" smtClean="0">
              <a:ea typeface="+mn-ea"/>
            </a:endParaRPr>
          </a:p>
          <a:p>
            <a:pPr marL="0" indent="0" eaLnBrk="1" hangingPunct="1">
              <a:spcBef>
                <a:spcPct val="0"/>
              </a:spcBef>
              <a:buNone/>
              <a:defRPr/>
            </a:pPr>
            <a:r>
              <a:rPr lang="fr-FR" sz="2800" dirty="0">
                <a:ea typeface="+mn-ea"/>
              </a:rPr>
              <a:t> </a:t>
            </a:r>
            <a:r>
              <a:rPr lang="fr-FR" sz="2800" dirty="0" smtClean="0">
                <a:ea typeface="+mn-ea"/>
              </a:rPr>
              <a:t>     </a:t>
            </a:r>
            <a:r>
              <a:rPr lang="fr-FR" sz="3600" dirty="0" err="1" smtClean="0">
                <a:solidFill>
                  <a:srgbClr val="FFFF00"/>
                </a:solidFill>
                <a:ea typeface="+mn-ea"/>
              </a:rPr>
              <a:t>Safety</a:t>
            </a:r>
            <a:r>
              <a:rPr lang="fr-FR" sz="3600" dirty="0" smtClean="0">
                <a:solidFill>
                  <a:srgbClr val="FFFF00"/>
                </a:solidFill>
                <a:ea typeface="+mn-ea"/>
              </a:rPr>
              <a:t> and </a:t>
            </a:r>
            <a:r>
              <a:rPr lang="fr-FR" sz="3600" dirty="0" err="1">
                <a:solidFill>
                  <a:srgbClr val="FFFF00"/>
                </a:solidFill>
                <a:ea typeface="+mn-ea"/>
              </a:rPr>
              <a:t>H</a:t>
            </a:r>
            <a:r>
              <a:rPr lang="fr-FR" sz="3600" dirty="0" err="1" smtClean="0">
                <a:solidFill>
                  <a:srgbClr val="FFFF00"/>
                </a:solidFill>
                <a:ea typeface="+mn-ea"/>
              </a:rPr>
              <a:t>ealth</a:t>
            </a:r>
            <a:r>
              <a:rPr lang="fr-FR" sz="3600" dirty="0" smtClean="0">
                <a:solidFill>
                  <a:srgbClr val="FFFF00"/>
                </a:solidFill>
                <a:ea typeface="+mn-ea"/>
              </a:rPr>
              <a:t> </a:t>
            </a:r>
            <a:r>
              <a:rPr lang="fr-FR" sz="3600" dirty="0" err="1" smtClean="0">
                <a:solidFill>
                  <a:srgbClr val="FFFF00"/>
                </a:solidFill>
                <a:ea typeface="+mn-ea"/>
              </a:rPr>
              <a:t>at</a:t>
            </a:r>
            <a:r>
              <a:rPr lang="fr-FR" sz="3600" dirty="0" smtClean="0">
                <a:solidFill>
                  <a:srgbClr val="FFFF00"/>
                </a:solidFill>
                <a:ea typeface="+mn-ea"/>
              </a:rPr>
              <a:t> </a:t>
            </a:r>
            <a:r>
              <a:rPr lang="fr-FR" sz="3600" dirty="0" err="1">
                <a:solidFill>
                  <a:srgbClr val="FFFF00"/>
                </a:solidFill>
                <a:ea typeface="+mn-ea"/>
              </a:rPr>
              <a:t>W</a:t>
            </a:r>
            <a:r>
              <a:rPr lang="fr-FR" sz="3600" dirty="0" err="1" smtClean="0">
                <a:solidFill>
                  <a:srgbClr val="FFFF00"/>
                </a:solidFill>
                <a:ea typeface="+mn-ea"/>
              </a:rPr>
              <a:t>ork</a:t>
            </a:r>
            <a:r>
              <a:rPr lang="fr-FR" sz="3600" dirty="0" smtClean="0">
                <a:solidFill>
                  <a:srgbClr val="FFFF00"/>
                </a:solidFill>
                <a:ea typeface="+mn-ea"/>
              </a:rPr>
              <a:t>  </a:t>
            </a:r>
          </a:p>
          <a:p>
            <a:pPr marL="0" indent="0" eaLnBrk="1" hangingPunct="1">
              <a:spcBef>
                <a:spcPct val="0"/>
              </a:spcBef>
              <a:buNone/>
              <a:defRPr/>
            </a:pPr>
            <a:endParaRPr lang="fr-FR" sz="3200" dirty="0" smtClean="0">
              <a:solidFill>
                <a:srgbClr val="FFFF00"/>
              </a:solidFill>
              <a:ea typeface="+mn-ea"/>
            </a:endParaRPr>
          </a:p>
          <a:p>
            <a:pPr marL="0" indent="0" eaLnBrk="1" hangingPunct="1">
              <a:spcBef>
                <a:spcPct val="0"/>
              </a:spcBef>
              <a:buNone/>
              <a:defRPr/>
            </a:pPr>
            <a:r>
              <a:rPr lang="fr-FR" sz="2800" dirty="0" smtClean="0">
                <a:solidFill>
                  <a:srgbClr val="FF99CC"/>
                </a:solidFill>
                <a:ea typeface="+mn-ea"/>
              </a:rPr>
              <a:t>    </a:t>
            </a:r>
            <a:r>
              <a:rPr lang="fr-FR" sz="2800" b="1" dirty="0" smtClean="0">
                <a:solidFill>
                  <a:srgbClr val="FF99CC"/>
                </a:solidFill>
                <a:ea typeface="+mn-ea"/>
              </a:rPr>
              <a:t>Social Security </a:t>
            </a:r>
          </a:p>
          <a:p>
            <a:pPr marL="0" indent="0" eaLnBrk="1" hangingPunct="1">
              <a:spcBef>
                <a:spcPct val="0"/>
              </a:spcBef>
              <a:buNone/>
              <a:defRPr/>
            </a:pPr>
            <a:r>
              <a:rPr lang="fr-FR" sz="2800" dirty="0" smtClean="0">
                <a:ea typeface="+mn-ea"/>
              </a:rPr>
              <a:t>                                   </a:t>
            </a:r>
            <a:r>
              <a:rPr lang="fr-FR" sz="2800" dirty="0" smtClean="0">
                <a:solidFill>
                  <a:srgbClr val="00B0F0"/>
                </a:solidFill>
                <a:ea typeface="+mn-ea"/>
              </a:rPr>
              <a:t>Social Dialogue </a:t>
            </a:r>
          </a:p>
          <a:p>
            <a:pPr marL="0" indent="0" eaLnBrk="1" hangingPunct="1">
              <a:spcBef>
                <a:spcPct val="0"/>
              </a:spcBef>
              <a:buNone/>
              <a:defRPr/>
            </a:pPr>
            <a:r>
              <a:rPr lang="fr-FR" sz="2800" dirty="0" err="1" smtClean="0">
                <a:solidFill>
                  <a:srgbClr val="FFC000"/>
                </a:solidFill>
                <a:ea typeface="+mn-ea"/>
              </a:rPr>
              <a:t>Youth</a:t>
            </a:r>
            <a:r>
              <a:rPr lang="fr-FR" sz="2800" dirty="0" smtClean="0">
                <a:solidFill>
                  <a:srgbClr val="FFC000"/>
                </a:solidFill>
                <a:ea typeface="+mn-ea"/>
              </a:rPr>
              <a:t> </a:t>
            </a:r>
            <a:r>
              <a:rPr lang="fr-FR" sz="2800" dirty="0" err="1" smtClean="0">
                <a:solidFill>
                  <a:srgbClr val="FFC000"/>
                </a:solidFill>
                <a:ea typeface="+mn-ea"/>
              </a:rPr>
              <a:t>Employment</a:t>
            </a:r>
            <a:r>
              <a:rPr lang="fr-FR" sz="2800" dirty="0" smtClean="0">
                <a:solidFill>
                  <a:srgbClr val="FFC000"/>
                </a:solidFill>
                <a:ea typeface="+mn-ea"/>
              </a:rPr>
              <a:t> </a:t>
            </a:r>
          </a:p>
          <a:p>
            <a:pPr marL="0" indent="0" eaLnBrk="1" hangingPunct="1">
              <a:spcBef>
                <a:spcPct val="0"/>
              </a:spcBef>
              <a:buNone/>
              <a:defRPr/>
            </a:pPr>
            <a:r>
              <a:rPr lang="fr-FR" dirty="0" smtClean="0">
                <a:ea typeface="+mn-ea"/>
              </a:rPr>
              <a:t>                            </a:t>
            </a:r>
            <a:r>
              <a:rPr lang="fr-FR" sz="2000" dirty="0" smtClean="0">
                <a:solidFill>
                  <a:srgbClr val="9999FF"/>
                </a:solidFill>
                <a:ea typeface="+mn-ea"/>
              </a:rPr>
              <a:t>Multinational </a:t>
            </a:r>
            <a:r>
              <a:rPr lang="fr-FR" sz="2000" dirty="0" err="1" smtClean="0">
                <a:solidFill>
                  <a:srgbClr val="9999FF"/>
                </a:solidFill>
                <a:ea typeface="+mn-ea"/>
              </a:rPr>
              <a:t>Enterprises</a:t>
            </a:r>
            <a:r>
              <a:rPr lang="fr-FR" sz="2000" dirty="0" smtClean="0">
                <a:solidFill>
                  <a:srgbClr val="9999FF"/>
                </a:solidFill>
                <a:ea typeface="+mn-ea"/>
              </a:rPr>
              <a:t> / CSR </a:t>
            </a:r>
            <a:endParaRPr lang="fr-FR" dirty="0" smtClean="0">
              <a:solidFill>
                <a:srgbClr val="9999FF"/>
              </a:solidFill>
              <a:ea typeface="+mn-ea"/>
            </a:endParaRPr>
          </a:p>
          <a:p>
            <a:pPr marL="0" indent="0" eaLnBrk="1" hangingPunct="1">
              <a:spcBef>
                <a:spcPct val="0"/>
              </a:spcBef>
              <a:buNone/>
              <a:defRPr/>
            </a:pPr>
            <a:r>
              <a:rPr lang="fr-FR" dirty="0" smtClean="0">
                <a:ea typeface="+mn-ea"/>
              </a:rPr>
              <a:t>    </a:t>
            </a:r>
            <a:r>
              <a:rPr lang="fr-FR" dirty="0" err="1" smtClean="0">
                <a:solidFill>
                  <a:srgbClr val="FF0000"/>
                </a:solidFill>
                <a:ea typeface="+mn-ea"/>
              </a:rPr>
              <a:t>Microfinance</a:t>
            </a:r>
            <a:endParaRPr lang="fr-FR" dirty="0" smtClean="0">
              <a:solidFill>
                <a:srgbClr val="FF0000"/>
              </a:solidFill>
              <a:ea typeface="+mn-ea"/>
            </a:endParaRPr>
          </a:p>
          <a:p>
            <a:pPr marL="0" indent="0" eaLnBrk="1" hangingPunct="1">
              <a:spcBef>
                <a:spcPct val="0"/>
              </a:spcBef>
              <a:buNone/>
              <a:defRPr/>
            </a:pPr>
            <a:r>
              <a:rPr lang="fr-FR" sz="2800" dirty="0" smtClean="0">
                <a:ea typeface="+mn-ea"/>
              </a:rPr>
              <a:t>                            </a:t>
            </a:r>
            <a:r>
              <a:rPr lang="fr-FR" sz="2800" b="1" dirty="0" smtClean="0">
                <a:solidFill>
                  <a:srgbClr val="00B050"/>
                </a:solidFill>
                <a:ea typeface="+mn-ea"/>
              </a:rPr>
              <a:t>Green Jobs</a:t>
            </a:r>
          </a:p>
          <a:p>
            <a:pPr marL="0" indent="0" eaLnBrk="1" hangingPunct="1">
              <a:spcBef>
                <a:spcPct val="0"/>
              </a:spcBef>
              <a:buNone/>
              <a:defRPr/>
            </a:pPr>
            <a:endParaRPr lang="fr-FR" sz="2800" dirty="0" smtClean="0">
              <a:ea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5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p:cTn id="7" dur="1000" fill="hold"/>
                                        <p:tgtEl>
                                          <p:spTgt spid="1433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339">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339">
                                            <p:txEl>
                                              <p:pRg st="0" end="0"/>
                                            </p:txEl>
                                          </p:spTgt>
                                        </p:tgtEl>
                                      </p:cBhvr>
                                    </p:animEffect>
                                  </p:childTnLst>
                                </p:cTn>
                              </p:par>
                              <p:par>
                                <p:cTn id="10" presetID="53" presetClass="entr" presetSubtype="16" fill="hold" nodeType="withEffect">
                                  <p:stCondLst>
                                    <p:cond delay="250"/>
                                  </p:stCondLst>
                                  <p:childTnLst>
                                    <p:set>
                                      <p:cBhvr>
                                        <p:cTn id="11" dur="1" fill="hold">
                                          <p:stCondLst>
                                            <p:cond delay="0"/>
                                          </p:stCondLst>
                                        </p:cTn>
                                        <p:tgtEl>
                                          <p:spTgt spid="14339">
                                            <p:txEl>
                                              <p:pRg st="1" end="1"/>
                                            </p:txEl>
                                          </p:spTgt>
                                        </p:tgtEl>
                                        <p:attrNameLst>
                                          <p:attrName>style.visibility</p:attrName>
                                        </p:attrNameLst>
                                      </p:cBhvr>
                                      <p:to>
                                        <p:strVal val="visible"/>
                                      </p:to>
                                    </p:set>
                                    <p:anim calcmode="lin" valueType="num">
                                      <p:cBhvr>
                                        <p:cTn id="12" dur="1000" fill="hold"/>
                                        <p:tgtEl>
                                          <p:spTgt spid="14339">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14339">
                                            <p:txEl>
                                              <p:pRg st="1" end="1"/>
                                            </p:txEl>
                                          </p:spTgt>
                                        </p:tgtEl>
                                        <p:attrNameLst>
                                          <p:attrName>ppt_h</p:attrName>
                                        </p:attrNameLst>
                                      </p:cBhvr>
                                      <p:tavLst>
                                        <p:tav tm="0">
                                          <p:val>
                                            <p:fltVal val="0"/>
                                          </p:val>
                                        </p:tav>
                                        <p:tav tm="100000">
                                          <p:val>
                                            <p:strVal val="#ppt_h"/>
                                          </p:val>
                                        </p:tav>
                                      </p:tavLst>
                                    </p:anim>
                                    <p:animEffect transition="in" filter="fade">
                                      <p:cBhvr>
                                        <p:cTn id="14" dur="1000"/>
                                        <p:tgtEl>
                                          <p:spTgt spid="14339">
                                            <p:txEl>
                                              <p:pRg st="1" end="1"/>
                                            </p:txEl>
                                          </p:spTgt>
                                        </p:tgtEl>
                                      </p:cBhvr>
                                    </p:animEffect>
                                  </p:childTnLst>
                                </p:cTn>
                              </p:par>
                              <p:par>
                                <p:cTn id="15" presetID="53" presetClass="entr" presetSubtype="16" fill="hold" nodeType="withEffect">
                                  <p:stCondLst>
                                    <p:cond delay="250"/>
                                  </p:stCondLst>
                                  <p:childTnLst>
                                    <p:set>
                                      <p:cBhvr>
                                        <p:cTn id="16" dur="1" fill="hold">
                                          <p:stCondLst>
                                            <p:cond delay="0"/>
                                          </p:stCondLst>
                                        </p:cTn>
                                        <p:tgtEl>
                                          <p:spTgt spid="14339">
                                            <p:txEl>
                                              <p:pRg st="2" end="2"/>
                                            </p:txEl>
                                          </p:spTgt>
                                        </p:tgtEl>
                                        <p:attrNameLst>
                                          <p:attrName>style.visibility</p:attrName>
                                        </p:attrNameLst>
                                      </p:cBhvr>
                                      <p:to>
                                        <p:strVal val="visible"/>
                                      </p:to>
                                    </p:set>
                                    <p:anim calcmode="lin" valueType="num">
                                      <p:cBhvr>
                                        <p:cTn id="17" dur="1000" fill="hold"/>
                                        <p:tgtEl>
                                          <p:spTgt spid="14339">
                                            <p:txEl>
                                              <p:pRg st="2" end="2"/>
                                            </p:txEl>
                                          </p:spTgt>
                                        </p:tgtEl>
                                        <p:attrNameLst>
                                          <p:attrName>ppt_w</p:attrName>
                                        </p:attrNameLst>
                                      </p:cBhvr>
                                      <p:tavLst>
                                        <p:tav tm="0">
                                          <p:val>
                                            <p:fltVal val="0"/>
                                          </p:val>
                                        </p:tav>
                                        <p:tav tm="100000">
                                          <p:val>
                                            <p:strVal val="#ppt_w"/>
                                          </p:val>
                                        </p:tav>
                                      </p:tavLst>
                                    </p:anim>
                                    <p:anim calcmode="lin" valueType="num">
                                      <p:cBhvr>
                                        <p:cTn id="18" dur="1000" fill="hold"/>
                                        <p:tgtEl>
                                          <p:spTgt spid="14339">
                                            <p:txEl>
                                              <p:pRg st="2" end="2"/>
                                            </p:txEl>
                                          </p:spTgt>
                                        </p:tgtEl>
                                        <p:attrNameLst>
                                          <p:attrName>ppt_h</p:attrName>
                                        </p:attrNameLst>
                                      </p:cBhvr>
                                      <p:tavLst>
                                        <p:tav tm="0">
                                          <p:val>
                                            <p:fltVal val="0"/>
                                          </p:val>
                                        </p:tav>
                                        <p:tav tm="100000">
                                          <p:val>
                                            <p:strVal val="#ppt_h"/>
                                          </p:val>
                                        </p:tav>
                                      </p:tavLst>
                                    </p:anim>
                                    <p:animEffect transition="in" filter="fade">
                                      <p:cBhvr>
                                        <p:cTn id="19" dur="1000"/>
                                        <p:tgtEl>
                                          <p:spTgt spid="14339">
                                            <p:txEl>
                                              <p:pRg st="2" end="2"/>
                                            </p:txEl>
                                          </p:spTgt>
                                        </p:tgtEl>
                                      </p:cBhvr>
                                    </p:animEffect>
                                  </p:childTnLst>
                                </p:cTn>
                              </p:par>
                              <p:par>
                                <p:cTn id="20" presetID="53" presetClass="entr" presetSubtype="16" fill="hold" nodeType="withEffect">
                                  <p:stCondLst>
                                    <p:cond delay="250"/>
                                  </p:stCondLst>
                                  <p:childTnLst>
                                    <p:set>
                                      <p:cBhvr>
                                        <p:cTn id="21" dur="1" fill="hold">
                                          <p:stCondLst>
                                            <p:cond delay="0"/>
                                          </p:stCondLst>
                                        </p:cTn>
                                        <p:tgtEl>
                                          <p:spTgt spid="14339">
                                            <p:txEl>
                                              <p:pRg st="4" end="4"/>
                                            </p:txEl>
                                          </p:spTgt>
                                        </p:tgtEl>
                                        <p:attrNameLst>
                                          <p:attrName>style.visibility</p:attrName>
                                        </p:attrNameLst>
                                      </p:cBhvr>
                                      <p:to>
                                        <p:strVal val="visible"/>
                                      </p:to>
                                    </p:set>
                                    <p:anim calcmode="lin" valueType="num">
                                      <p:cBhvr>
                                        <p:cTn id="22" dur="1000" fill="hold"/>
                                        <p:tgtEl>
                                          <p:spTgt spid="14339">
                                            <p:txEl>
                                              <p:pRg st="4" end="4"/>
                                            </p:txEl>
                                          </p:spTgt>
                                        </p:tgtEl>
                                        <p:attrNameLst>
                                          <p:attrName>ppt_w</p:attrName>
                                        </p:attrNameLst>
                                      </p:cBhvr>
                                      <p:tavLst>
                                        <p:tav tm="0">
                                          <p:val>
                                            <p:fltVal val="0"/>
                                          </p:val>
                                        </p:tav>
                                        <p:tav tm="100000">
                                          <p:val>
                                            <p:strVal val="#ppt_w"/>
                                          </p:val>
                                        </p:tav>
                                      </p:tavLst>
                                    </p:anim>
                                    <p:anim calcmode="lin" valueType="num">
                                      <p:cBhvr>
                                        <p:cTn id="23" dur="1000" fill="hold"/>
                                        <p:tgtEl>
                                          <p:spTgt spid="14339">
                                            <p:txEl>
                                              <p:pRg st="4" end="4"/>
                                            </p:txEl>
                                          </p:spTgt>
                                        </p:tgtEl>
                                        <p:attrNameLst>
                                          <p:attrName>ppt_h</p:attrName>
                                        </p:attrNameLst>
                                      </p:cBhvr>
                                      <p:tavLst>
                                        <p:tav tm="0">
                                          <p:val>
                                            <p:fltVal val="0"/>
                                          </p:val>
                                        </p:tav>
                                        <p:tav tm="100000">
                                          <p:val>
                                            <p:strVal val="#ppt_h"/>
                                          </p:val>
                                        </p:tav>
                                      </p:tavLst>
                                    </p:anim>
                                    <p:animEffect transition="in" filter="fade">
                                      <p:cBhvr>
                                        <p:cTn id="24" dur="1000"/>
                                        <p:tgtEl>
                                          <p:spTgt spid="14339">
                                            <p:txEl>
                                              <p:pRg st="4" end="4"/>
                                            </p:txEl>
                                          </p:spTgt>
                                        </p:tgtEl>
                                      </p:cBhvr>
                                    </p:animEffect>
                                  </p:childTnLst>
                                </p:cTn>
                              </p:par>
                              <p:par>
                                <p:cTn id="25" presetID="53" presetClass="entr" presetSubtype="16" fill="hold" nodeType="withEffect">
                                  <p:stCondLst>
                                    <p:cond delay="250"/>
                                  </p:stCondLst>
                                  <p:childTnLst>
                                    <p:set>
                                      <p:cBhvr>
                                        <p:cTn id="26" dur="1" fill="hold">
                                          <p:stCondLst>
                                            <p:cond delay="0"/>
                                          </p:stCondLst>
                                        </p:cTn>
                                        <p:tgtEl>
                                          <p:spTgt spid="14339">
                                            <p:txEl>
                                              <p:pRg st="6" end="6"/>
                                            </p:txEl>
                                          </p:spTgt>
                                        </p:tgtEl>
                                        <p:attrNameLst>
                                          <p:attrName>style.visibility</p:attrName>
                                        </p:attrNameLst>
                                      </p:cBhvr>
                                      <p:to>
                                        <p:strVal val="visible"/>
                                      </p:to>
                                    </p:set>
                                    <p:anim calcmode="lin" valueType="num">
                                      <p:cBhvr>
                                        <p:cTn id="27" dur="1000" fill="hold"/>
                                        <p:tgtEl>
                                          <p:spTgt spid="14339">
                                            <p:txEl>
                                              <p:pRg st="6" end="6"/>
                                            </p:txEl>
                                          </p:spTgt>
                                        </p:tgtEl>
                                        <p:attrNameLst>
                                          <p:attrName>ppt_w</p:attrName>
                                        </p:attrNameLst>
                                      </p:cBhvr>
                                      <p:tavLst>
                                        <p:tav tm="0">
                                          <p:val>
                                            <p:fltVal val="0"/>
                                          </p:val>
                                        </p:tav>
                                        <p:tav tm="100000">
                                          <p:val>
                                            <p:strVal val="#ppt_w"/>
                                          </p:val>
                                        </p:tav>
                                      </p:tavLst>
                                    </p:anim>
                                    <p:anim calcmode="lin" valueType="num">
                                      <p:cBhvr>
                                        <p:cTn id="28" dur="1000" fill="hold"/>
                                        <p:tgtEl>
                                          <p:spTgt spid="14339">
                                            <p:txEl>
                                              <p:pRg st="6" end="6"/>
                                            </p:txEl>
                                          </p:spTgt>
                                        </p:tgtEl>
                                        <p:attrNameLst>
                                          <p:attrName>ppt_h</p:attrName>
                                        </p:attrNameLst>
                                      </p:cBhvr>
                                      <p:tavLst>
                                        <p:tav tm="0">
                                          <p:val>
                                            <p:fltVal val="0"/>
                                          </p:val>
                                        </p:tav>
                                        <p:tav tm="100000">
                                          <p:val>
                                            <p:strVal val="#ppt_h"/>
                                          </p:val>
                                        </p:tav>
                                      </p:tavLst>
                                    </p:anim>
                                    <p:animEffect transition="in" filter="fade">
                                      <p:cBhvr>
                                        <p:cTn id="29" dur="1000"/>
                                        <p:tgtEl>
                                          <p:spTgt spid="14339">
                                            <p:txEl>
                                              <p:pRg st="6" end="6"/>
                                            </p:txEl>
                                          </p:spTgt>
                                        </p:tgtEl>
                                      </p:cBhvr>
                                    </p:animEffect>
                                  </p:childTnLst>
                                </p:cTn>
                              </p:par>
                              <p:par>
                                <p:cTn id="30" presetID="53" presetClass="entr" presetSubtype="16" fill="hold" nodeType="withEffect">
                                  <p:stCondLst>
                                    <p:cond delay="250"/>
                                  </p:stCondLst>
                                  <p:childTnLst>
                                    <p:set>
                                      <p:cBhvr>
                                        <p:cTn id="31" dur="1" fill="hold">
                                          <p:stCondLst>
                                            <p:cond delay="0"/>
                                          </p:stCondLst>
                                        </p:cTn>
                                        <p:tgtEl>
                                          <p:spTgt spid="14339">
                                            <p:txEl>
                                              <p:pRg st="7" end="7"/>
                                            </p:txEl>
                                          </p:spTgt>
                                        </p:tgtEl>
                                        <p:attrNameLst>
                                          <p:attrName>style.visibility</p:attrName>
                                        </p:attrNameLst>
                                      </p:cBhvr>
                                      <p:to>
                                        <p:strVal val="visible"/>
                                      </p:to>
                                    </p:set>
                                    <p:anim calcmode="lin" valueType="num">
                                      <p:cBhvr>
                                        <p:cTn id="32" dur="1000" fill="hold"/>
                                        <p:tgtEl>
                                          <p:spTgt spid="14339">
                                            <p:txEl>
                                              <p:pRg st="7" end="7"/>
                                            </p:txEl>
                                          </p:spTgt>
                                        </p:tgtEl>
                                        <p:attrNameLst>
                                          <p:attrName>ppt_w</p:attrName>
                                        </p:attrNameLst>
                                      </p:cBhvr>
                                      <p:tavLst>
                                        <p:tav tm="0">
                                          <p:val>
                                            <p:fltVal val="0"/>
                                          </p:val>
                                        </p:tav>
                                        <p:tav tm="100000">
                                          <p:val>
                                            <p:strVal val="#ppt_w"/>
                                          </p:val>
                                        </p:tav>
                                      </p:tavLst>
                                    </p:anim>
                                    <p:anim calcmode="lin" valueType="num">
                                      <p:cBhvr>
                                        <p:cTn id="33" dur="1000" fill="hold"/>
                                        <p:tgtEl>
                                          <p:spTgt spid="14339">
                                            <p:txEl>
                                              <p:pRg st="7" end="7"/>
                                            </p:txEl>
                                          </p:spTgt>
                                        </p:tgtEl>
                                        <p:attrNameLst>
                                          <p:attrName>ppt_h</p:attrName>
                                        </p:attrNameLst>
                                      </p:cBhvr>
                                      <p:tavLst>
                                        <p:tav tm="0">
                                          <p:val>
                                            <p:fltVal val="0"/>
                                          </p:val>
                                        </p:tav>
                                        <p:tav tm="100000">
                                          <p:val>
                                            <p:strVal val="#ppt_h"/>
                                          </p:val>
                                        </p:tav>
                                      </p:tavLst>
                                    </p:anim>
                                    <p:animEffect transition="in" filter="fade">
                                      <p:cBhvr>
                                        <p:cTn id="34" dur="1000"/>
                                        <p:tgtEl>
                                          <p:spTgt spid="14339">
                                            <p:txEl>
                                              <p:pRg st="7" end="7"/>
                                            </p:txEl>
                                          </p:spTgt>
                                        </p:tgtEl>
                                      </p:cBhvr>
                                    </p:animEffect>
                                  </p:childTnLst>
                                </p:cTn>
                              </p:par>
                              <p:par>
                                <p:cTn id="35" presetID="53" presetClass="entr" presetSubtype="16" fill="hold" nodeType="withEffect">
                                  <p:stCondLst>
                                    <p:cond delay="250"/>
                                  </p:stCondLst>
                                  <p:childTnLst>
                                    <p:set>
                                      <p:cBhvr>
                                        <p:cTn id="36" dur="1" fill="hold">
                                          <p:stCondLst>
                                            <p:cond delay="0"/>
                                          </p:stCondLst>
                                        </p:cTn>
                                        <p:tgtEl>
                                          <p:spTgt spid="14339">
                                            <p:txEl>
                                              <p:pRg st="8" end="8"/>
                                            </p:txEl>
                                          </p:spTgt>
                                        </p:tgtEl>
                                        <p:attrNameLst>
                                          <p:attrName>style.visibility</p:attrName>
                                        </p:attrNameLst>
                                      </p:cBhvr>
                                      <p:to>
                                        <p:strVal val="visible"/>
                                      </p:to>
                                    </p:set>
                                    <p:anim calcmode="lin" valueType="num">
                                      <p:cBhvr>
                                        <p:cTn id="37" dur="1000" fill="hold"/>
                                        <p:tgtEl>
                                          <p:spTgt spid="14339">
                                            <p:txEl>
                                              <p:pRg st="8" end="8"/>
                                            </p:txEl>
                                          </p:spTgt>
                                        </p:tgtEl>
                                        <p:attrNameLst>
                                          <p:attrName>ppt_w</p:attrName>
                                        </p:attrNameLst>
                                      </p:cBhvr>
                                      <p:tavLst>
                                        <p:tav tm="0">
                                          <p:val>
                                            <p:fltVal val="0"/>
                                          </p:val>
                                        </p:tav>
                                        <p:tav tm="100000">
                                          <p:val>
                                            <p:strVal val="#ppt_w"/>
                                          </p:val>
                                        </p:tav>
                                      </p:tavLst>
                                    </p:anim>
                                    <p:anim calcmode="lin" valueType="num">
                                      <p:cBhvr>
                                        <p:cTn id="38" dur="1000" fill="hold"/>
                                        <p:tgtEl>
                                          <p:spTgt spid="14339">
                                            <p:txEl>
                                              <p:pRg st="8" end="8"/>
                                            </p:txEl>
                                          </p:spTgt>
                                        </p:tgtEl>
                                        <p:attrNameLst>
                                          <p:attrName>ppt_h</p:attrName>
                                        </p:attrNameLst>
                                      </p:cBhvr>
                                      <p:tavLst>
                                        <p:tav tm="0">
                                          <p:val>
                                            <p:fltVal val="0"/>
                                          </p:val>
                                        </p:tav>
                                        <p:tav tm="100000">
                                          <p:val>
                                            <p:strVal val="#ppt_h"/>
                                          </p:val>
                                        </p:tav>
                                      </p:tavLst>
                                    </p:anim>
                                    <p:animEffect transition="in" filter="fade">
                                      <p:cBhvr>
                                        <p:cTn id="39" dur="1000"/>
                                        <p:tgtEl>
                                          <p:spTgt spid="14339">
                                            <p:txEl>
                                              <p:pRg st="8" end="8"/>
                                            </p:txEl>
                                          </p:spTgt>
                                        </p:tgtEl>
                                      </p:cBhvr>
                                    </p:animEffect>
                                  </p:childTnLst>
                                </p:cTn>
                              </p:par>
                              <p:par>
                                <p:cTn id="40" presetID="53" presetClass="entr" presetSubtype="16" fill="hold" nodeType="withEffect">
                                  <p:stCondLst>
                                    <p:cond delay="250"/>
                                  </p:stCondLst>
                                  <p:childTnLst>
                                    <p:set>
                                      <p:cBhvr>
                                        <p:cTn id="41" dur="1" fill="hold">
                                          <p:stCondLst>
                                            <p:cond delay="0"/>
                                          </p:stCondLst>
                                        </p:cTn>
                                        <p:tgtEl>
                                          <p:spTgt spid="14339">
                                            <p:txEl>
                                              <p:pRg st="9" end="9"/>
                                            </p:txEl>
                                          </p:spTgt>
                                        </p:tgtEl>
                                        <p:attrNameLst>
                                          <p:attrName>style.visibility</p:attrName>
                                        </p:attrNameLst>
                                      </p:cBhvr>
                                      <p:to>
                                        <p:strVal val="visible"/>
                                      </p:to>
                                    </p:set>
                                    <p:anim calcmode="lin" valueType="num">
                                      <p:cBhvr>
                                        <p:cTn id="42" dur="1000" fill="hold"/>
                                        <p:tgtEl>
                                          <p:spTgt spid="14339">
                                            <p:txEl>
                                              <p:pRg st="9" end="9"/>
                                            </p:txEl>
                                          </p:spTgt>
                                        </p:tgtEl>
                                        <p:attrNameLst>
                                          <p:attrName>ppt_w</p:attrName>
                                        </p:attrNameLst>
                                      </p:cBhvr>
                                      <p:tavLst>
                                        <p:tav tm="0">
                                          <p:val>
                                            <p:fltVal val="0"/>
                                          </p:val>
                                        </p:tav>
                                        <p:tav tm="100000">
                                          <p:val>
                                            <p:strVal val="#ppt_w"/>
                                          </p:val>
                                        </p:tav>
                                      </p:tavLst>
                                    </p:anim>
                                    <p:anim calcmode="lin" valueType="num">
                                      <p:cBhvr>
                                        <p:cTn id="43" dur="1000" fill="hold"/>
                                        <p:tgtEl>
                                          <p:spTgt spid="14339">
                                            <p:txEl>
                                              <p:pRg st="9" end="9"/>
                                            </p:txEl>
                                          </p:spTgt>
                                        </p:tgtEl>
                                        <p:attrNameLst>
                                          <p:attrName>ppt_h</p:attrName>
                                        </p:attrNameLst>
                                      </p:cBhvr>
                                      <p:tavLst>
                                        <p:tav tm="0">
                                          <p:val>
                                            <p:fltVal val="0"/>
                                          </p:val>
                                        </p:tav>
                                        <p:tav tm="100000">
                                          <p:val>
                                            <p:strVal val="#ppt_h"/>
                                          </p:val>
                                        </p:tav>
                                      </p:tavLst>
                                    </p:anim>
                                    <p:animEffect transition="in" filter="fade">
                                      <p:cBhvr>
                                        <p:cTn id="44" dur="1000"/>
                                        <p:tgtEl>
                                          <p:spTgt spid="14339">
                                            <p:txEl>
                                              <p:pRg st="9" end="9"/>
                                            </p:txEl>
                                          </p:spTgt>
                                        </p:tgtEl>
                                      </p:cBhvr>
                                    </p:animEffect>
                                  </p:childTnLst>
                                </p:cTn>
                              </p:par>
                              <p:par>
                                <p:cTn id="45" presetID="53" presetClass="entr" presetSubtype="16" fill="hold" nodeType="withEffect">
                                  <p:stCondLst>
                                    <p:cond delay="250"/>
                                  </p:stCondLst>
                                  <p:childTnLst>
                                    <p:set>
                                      <p:cBhvr>
                                        <p:cTn id="46" dur="1" fill="hold">
                                          <p:stCondLst>
                                            <p:cond delay="0"/>
                                          </p:stCondLst>
                                        </p:cTn>
                                        <p:tgtEl>
                                          <p:spTgt spid="14339">
                                            <p:txEl>
                                              <p:pRg st="10" end="10"/>
                                            </p:txEl>
                                          </p:spTgt>
                                        </p:tgtEl>
                                        <p:attrNameLst>
                                          <p:attrName>style.visibility</p:attrName>
                                        </p:attrNameLst>
                                      </p:cBhvr>
                                      <p:to>
                                        <p:strVal val="visible"/>
                                      </p:to>
                                    </p:set>
                                    <p:anim calcmode="lin" valueType="num">
                                      <p:cBhvr>
                                        <p:cTn id="47" dur="1000" fill="hold"/>
                                        <p:tgtEl>
                                          <p:spTgt spid="14339">
                                            <p:txEl>
                                              <p:pRg st="10" end="10"/>
                                            </p:txEl>
                                          </p:spTgt>
                                        </p:tgtEl>
                                        <p:attrNameLst>
                                          <p:attrName>ppt_w</p:attrName>
                                        </p:attrNameLst>
                                      </p:cBhvr>
                                      <p:tavLst>
                                        <p:tav tm="0">
                                          <p:val>
                                            <p:fltVal val="0"/>
                                          </p:val>
                                        </p:tav>
                                        <p:tav tm="100000">
                                          <p:val>
                                            <p:strVal val="#ppt_w"/>
                                          </p:val>
                                        </p:tav>
                                      </p:tavLst>
                                    </p:anim>
                                    <p:anim calcmode="lin" valueType="num">
                                      <p:cBhvr>
                                        <p:cTn id="48" dur="1000" fill="hold"/>
                                        <p:tgtEl>
                                          <p:spTgt spid="14339">
                                            <p:txEl>
                                              <p:pRg st="10" end="10"/>
                                            </p:txEl>
                                          </p:spTgt>
                                        </p:tgtEl>
                                        <p:attrNameLst>
                                          <p:attrName>ppt_h</p:attrName>
                                        </p:attrNameLst>
                                      </p:cBhvr>
                                      <p:tavLst>
                                        <p:tav tm="0">
                                          <p:val>
                                            <p:fltVal val="0"/>
                                          </p:val>
                                        </p:tav>
                                        <p:tav tm="100000">
                                          <p:val>
                                            <p:strVal val="#ppt_h"/>
                                          </p:val>
                                        </p:tav>
                                      </p:tavLst>
                                    </p:anim>
                                    <p:animEffect transition="in" filter="fade">
                                      <p:cBhvr>
                                        <p:cTn id="49" dur="1000"/>
                                        <p:tgtEl>
                                          <p:spTgt spid="14339">
                                            <p:txEl>
                                              <p:pRg st="10" end="10"/>
                                            </p:txEl>
                                          </p:spTgt>
                                        </p:tgtEl>
                                      </p:cBhvr>
                                    </p:animEffect>
                                  </p:childTnLst>
                                </p:cTn>
                              </p:par>
                              <p:par>
                                <p:cTn id="50" presetID="53" presetClass="entr" presetSubtype="16" fill="hold" nodeType="withEffect">
                                  <p:stCondLst>
                                    <p:cond delay="250"/>
                                  </p:stCondLst>
                                  <p:childTnLst>
                                    <p:set>
                                      <p:cBhvr>
                                        <p:cTn id="51" dur="1" fill="hold">
                                          <p:stCondLst>
                                            <p:cond delay="0"/>
                                          </p:stCondLst>
                                        </p:cTn>
                                        <p:tgtEl>
                                          <p:spTgt spid="14339">
                                            <p:txEl>
                                              <p:pRg st="11" end="11"/>
                                            </p:txEl>
                                          </p:spTgt>
                                        </p:tgtEl>
                                        <p:attrNameLst>
                                          <p:attrName>style.visibility</p:attrName>
                                        </p:attrNameLst>
                                      </p:cBhvr>
                                      <p:to>
                                        <p:strVal val="visible"/>
                                      </p:to>
                                    </p:set>
                                    <p:anim calcmode="lin" valueType="num">
                                      <p:cBhvr>
                                        <p:cTn id="52" dur="1000" fill="hold"/>
                                        <p:tgtEl>
                                          <p:spTgt spid="14339">
                                            <p:txEl>
                                              <p:pRg st="11" end="11"/>
                                            </p:txEl>
                                          </p:spTgt>
                                        </p:tgtEl>
                                        <p:attrNameLst>
                                          <p:attrName>ppt_w</p:attrName>
                                        </p:attrNameLst>
                                      </p:cBhvr>
                                      <p:tavLst>
                                        <p:tav tm="0">
                                          <p:val>
                                            <p:fltVal val="0"/>
                                          </p:val>
                                        </p:tav>
                                        <p:tav tm="100000">
                                          <p:val>
                                            <p:strVal val="#ppt_w"/>
                                          </p:val>
                                        </p:tav>
                                      </p:tavLst>
                                    </p:anim>
                                    <p:anim calcmode="lin" valueType="num">
                                      <p:cBhvr>
                                        <p:cTn id="53" dur="1000" fill="hold"/>
                                        <p:tgtEl>
                                          <p:spTgt spid="14339">
                                            <p:txEl>
                                              <p:pRg st="11" end="11"/>
                                            </p:txEl>
                                          </p:spTgt>
                                        </p:tgtEl>
                                        <p:attrNameLst>
                                          <p:attrName>ppt_h</p:attrName>
                                        </p:attrNameLst>
                                      </p:cBhvr>
                                      <p:tavLst>
                                        <p:tav tm="0">
                                          <p:val>
                                            <p:fltVal val="0"/>
                                          </p:val>
                                        </p:tav>
                                        <p:tav tm="100000">
                                          <p:val>
                                            <p:strVal val="#ppt_h"/>
                                          </p:val>
                                        </p:tav>
                                      </p:tavLst>
                                    </p:anim>
                                    <p:animEffect transition="in" filter="fade">
                                      <p:cBhvr>
                                        <p:cTn id="54" dur="1000"/>
                                        <p:tgtEl>
                                          <p:spTgt spid="1433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000" dirty="0" smtClean="0"/>
              <a:t>Entry points</a:t>
            </a:r>
            <a:endParaRPr lang="en-GB" sz="2000" dirty="0"/>
          </a:p>
        </p:txBody>
      </p:sp>
      <p:sp>
        <p:nvSpPr>
          <p:cNvPr id="3" name="Content Placeholder 2"/>
          <p:cNvSpPr>
            <a:spLocks noGrp="1"/>
          </p:cNvSpPr>
          <p:nvPr>
            <p:ph idx="1"/>
          </p:nvPr>
        </p:nvSpPr>
        <p:spPr/>
        <p:txBody>
          <a:bodyPr/>
          <a:lstStyle/>
          <a:p>
            <a:pPr marL="0" indent="0">
              <a:buNone/>
            </a:pPr>
            <a:r>
              <a:rPr lang="en-GB" dirty="0" smtClean="0">
                <a:solidFill>
                  <a:srgbClr val="00B0F0"/>
                </a:solidFill>
              </a:rPr>
              <a:t>International recruitment</a:t>
            </a:r>
          </a:p>
          <a:p>
            <a:r>
              <a:rPr lang="en-GB" dirty="0" smtClean="0"/>
              <a:t>Internship Programme</a:t>
            </a:r>
          </a:p>
          <a:p>
            <a:r>
              <a:rPr lang="en-GB" dirty="0" smtClean="0"/>
              <a:t>Associate Expert Programme</a:t>
            </a:r>
          </a:p>
          <a:p>
            <a:r>
              <a:rPr lang="en-GB" dirty="0" smtClean="0"/>
              <a:t>Consultancy</a:t>
            </a:r>
          </a:p>
          <a:p>
            <a:r>
              <a:rPr lang="en-GB" dirty="0" smtClean="0"/>
              <a:t>Temporary positions (Technical cooperation projects)</a:t>
            </a:r>
          </a:p>
          <a:p>
            <a:r>
              <a:rPr lang="en-GB" dirty="0" smtClean="0"/>
              <a:t>Regular Professional positions</a:t>
            </a:r>
          </a:p>
          <a:p>
            <a:pPr marL="0" indent="0">
              <a:buNone/>
            </a:pPr>
            <a:endParaRPr lang="en-GB" dirty="0" smtClean="0"/>
          </a:p>
        </p:txBody>
      </p:sp>
    </p:spTree>
    <p:extLst>
      <p:ext uri="{BB962C8B-B14F-4D97-AF65-F5344CB8AC3E}">
        <p14:creationId xmlns:p14="http://schemas.microsoft.com/office/powerpoint/2010/main" val="335514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75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75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75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75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75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p:txBody>
          <a:bodyPr/>
          <a:lstStyle/>
          <a:p>
            <a:pPr eaLnBrk="1" hangingPunct="1">
              <a:lnSpc>
                <a:spcPct val="80000"/>
              </a:lnSpc>
              <a:defRPr/>
            </a:pPr>
            <a:endParaRPr lang="en-GB" dirty="0" smtClean="0">
              <a:ea typeface="+mn-ea"/>
            </a:endParaRPr>
          </a:p>
        </p:txBody>
      </p:sp>
      <p:pic>
        <p:nvPicPr>
          <p:cNvPr id="2048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 y="-230188"/>
            <a:ext cx="10018713" cy="7188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4" name="Title 1"/>
          <p:cNvSpPr>
            <a:spLocks noGrp="1"/>
          </p:cNvSpPr>
          <p:nvPr>
            <p:ph type="title"/>
          </p:nvPr>
        </p:nvSpPr>
        <p:spPr>
          <a:xfrm>
            <a:off x="514350" y="-230188"/>
            <a:ext cx="9323388" cy="1206501"/>
          </a:xfrm>
        </p:spPr>
        <p:txBody>
          <a:bodyPr/>
          <a:lstStyle/>
          <a:p>
            <a:pPr algn="ctr">
              <a:defRPr/>
            </a:pPr>
            <a:r>
              <a:rPr lang="en-GB" sz="4000" b="1" kern="200" dirty="0" smtClean="0">
                <a:solidFill>
                  <a:schemeClr val="bg1"/>
                </a:solidFill>
              </a:rPr>
              <a:t>The ILO internship Programme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
          <p:cNvSpPr>
            <a:spLocks noGrp="1" noChangeArrowheads="1"/>
          </p:cNvSpPr>
          <p:nvPr>
            <p:ph idx="1"/>
          </p:nvPr>
        </p:nvSpPr>
        <p:spPr>
          <a:xfrm>
            <a:off x="1908175" y="1341438"/>
            <a:ext cx="6954838" cy="5310187"/>
          </a:xfrm>
        </p:spPr>
        <p:txBody>
          <a:bodyPr/>
          <a:lstStyle/>
          <a:p>
            <a:pPr algn="just">
              <a:defRPr/>
            </a:pPr>
            <a:r>
              <a:rPr lang="en-US" sz="2200" dirty="0" smtClean="0"/>
              <a:t>be </a:t>
            </a:r>
            <a:r>
              <a:rPr lang="en-US" sz="2200" dirty="0">
                <a:solidFill>
                  <a:srgbClr val="FFC000"/>
                </a:solidFill>
              </a:rPr>
              <a:t>enrolled in the final year </a:t>
            </a:r>
            <a:r>
              <a:rPr lang="en-US" sz="2200" dirty="0"/>
              <a:t>of a graduate degree </a:t>
            </a:r>
            <a:r>
              <a:rPr lang="en-US" sz="2200" dirty="0" err="1"/>
              <a:t>programme</a:t>
            </a:r>
            <a:r>
              <a:rPr lang="en-US" sz="2200" dirty="0"/>
              <a:t>, or in a higher degree </a:t>
            </a:r>
            <a:r>
              <a:rPr lang="en-US" sz="2200" dirty="0" err="1" smtClean="0"/>
              <a:t>programme</a:t>
            </a:r>
            <a:r>
              <a:rPr lang="en-US" sz="2200" dirty="0" smtClean="0"/>
              <a:t> in </a:t>
            </a:r>
            <a:r>
              <a:rPr lang="en-US" sz="2200" dirty="0"/>
              <a:t>areas relevant to the work of the Office,  or have completed such </a:t>
            </a:r>
            <a:r>
              <a:rPr lang="en-US" sz="2200" dirty="0" err="1"/>
              <a:t>programme</a:t>
            </a:r>
            <a:r>
              <a:rPr lang="en-US" sz="2200" dirty="0"/>
              <a:t> in the year preceding the </a:t>
            </a:r>
            <a:r>
              <a:rPr lang="en-US" sz="2200" dirty="0" smtClean="0"/>
              <a:t>application</a:t>
            </a:r>
          </a:p>
          <a:p>
            <a:pPr algn="just">
              <a:defRPr/>
            </a:pPr>
            <a:endParaRPr lang="en-GB" sz="2200" dirty="0"/>
          </a:p>
          <a:p>
            <a:pPr algn="just" eaLnBrk="1" hangingPunct="1">
              <a:lnSpc>
                <a:spcPct val="80000"/>
              </a:lnSpc>
              <a:defRPr/>
            </a:pPr>
            <a:r>
              <a:rPr lang="en-GB" sz="2200" dirty="0" smtClean="0"/>
              <a:t>have a working knowledge (both oral and written) of at least one of the ILO's official languages (</a:t>
            </a:r>
            <a:r>
              <a:rPr lang="en-GB" sz="2200" dirty="0" smtClean="0">
                <a:solidFill>
                  <a:srgbClr val="FFC000"/>
                </a:solidFill>
              </a:rPr>
              <a:t>English, French or Spanish)</a:t>
            </a:r>
          </a:p>
          <a:p>
            <a:pPr algn="just" eaLnBrk="1" hangingPunct="1">
              <a:lnSpc>
                <a:spcPct val="80000"/>
              </a:lnSpc>
              <a:defRPr/>
            </a:pPr>
            <a:endParaRPr lang="en-GB" sz="2200" dirty="0" smtClean="0"/>
          </a:p>
          <a:p>
            <a:pPr algn="just" eaLnBrk="1" hangingPunct="1">
              <a:lnSpc>
                <a:spcPct val="80000"/>
              </a:lnSpc>
              <a:defRPr/>
            </a:pPr>
            <a:r>
              <a:rPr lang="en-GB" sz="2200" dirty="0" smtClean="0"/>
              <a:t>be able to adapt to an </a:t>
            </a:r>
            <a:r>
              <a:rPr lang="en-GB" sz="2200" dirty="0" smtClean="0">
                <a:solidFill>
                  <a:srgbClr val="FFC000"/>
                </a:solidFill>
              </a:rPr>
              <a:t>international, multicultural, multilingual environment</a:t>
            </a:r>
            <a:r>
              <a:rPr lang="en-GB" sz="2200" dirty="0" smtClean="0"/>
              <a:t> and have </a:t>
            </a:r>
            <a:r>
              <a:rPr lang="en-GB" sz="2200" dirty="0" smtClean="0">
                <a:solidFill>
                  <a:srgbClr val="FFC000"/>
                </a:solidFill>
              </a:rPr>
              <a:t>excellent communication skills</a:t>
            </a:r>
            <a:r>
              <a:rPr lang="en-GB" sz="2200" dirty="0" smtClean="0"/>
              <a:t>. </a:t>
            </a:r>
          </a:p>
          <a:p>
            <a:pPr marL="585788" lvl="1" indent="0" eaLnBrk="1" hangingPunct="1">
              <a:lnSpc>
                <a:spcPct val="80000"/>
              </a:lnSpc>
              <a:buFont typeface="Wingdings 2" pitchFamily="18" charset="2"/>
              <a:buNone/>
              <a:defRPr/>
            </a:pPr>
            <a:endParaRPr lang="en-GB" sz="2400" b="1" dirty="0" smtClean="0">
              <a:latin typeface="Calibri" pitchFamily="34" charset="0"/>
            </a:endParaRPr>
          </a:p>
          <a:p>
            <a:pPr eaLnBrk="1" hangingPunct="1">
              <a:lnSpc>
                <a:spcPct val="70000"/>
              </a:lnSpc>
              <a:defRPr/>
            </a:pPr>
            <a:endParaRPr lang="en-GB" sz="2000" dirty="0" smtClean="0"/>
          </a:p>
          <a:p>
            <a:pPr lvl="1" eaLnBrk="1" hangingPunct="1">
              <a:lnSpc>
                <a:spcPct val="70000"/>
              </a:lnSpc>
              <a:buFont typeface="Wingdings 2" pitchFamily="18" charset="2"/>
              <a:buNone/>
              <a:defRPr/>
            </a:pPr>
            <a:endParaRPr lang="de-DE" sz="1700" dirty="0" smtClean="0"/>
          </a:p>
          <a:p>
            <a:pPr lvl="1" eaLnBrk="1" hangingPunct="1">
              <a:lnSpc>
                <a:spcPct val="70000"/>
              </a:lnSpc>
              <a:defRPr/>
            </a:pPr>
            <a:endParaRPr lang="de-DE" sz="1700" dirty="0" smtClean="0"/>
          </a:p>
          <a:p>
            <a:pPr eaLnBrk="1" hangingPunct="1">
              <a:lnSpc>
                <a:spcPct val="70000"/>
              </a:lnSpc>
              <a:buFont typeface="Wingdings 2" pitchFamily="18" charset="2"/>
              <a:buNone/>
              <a:defRPr/>
            </a:pPr>
            <a:endParaRPr lang="en-GB" sz="2000" dirty="0" smtClean="0"/>
          </a:p>
          <a:p>
            <a:pPr eaLnBrk="1" hangingPunct="1">
              <a:lnSpc>
                <a:spcPct val="70000"/>
              </a:lnSpc>
              <a:buFont typeface="Wingdings" pitchFamily="2" charset="2"/>
              <a:buNone/>
              <a:defRPr/>
            </a:pPr>
            <a:endParaRPr lang="en-GB" sz="2000" dirty="0" smtClean="0"/>
          </a:p>
        </p:txBody>
      </p:sp>
      <p:sp>
        <p:nvSpPr>
          <p:cNvPr id="22531" name="Rectangle 2"/>
          <p:cNvSpPr txBox="1">
            <a:spLocks noChangeArrowheads="1"/>
          </p:cNvSpPr>
          <p:nvPr/>
        </p:nvSpPr>
        <p:spPr bwMode="auto">
          <a:xfrm>
            <a:off x="0" y="1143000"/>
            <a:ext cx="18288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fr-FR" sz="2000">
                <a:latin typeface="Helvetica" pitchFamily="34" charset="0"/>
              </a:rPr>
              <a:t>Qualifications required</a:t>
            </a:r>
          </a:p>
          <a:p>
            <a:pPr eaLnBrk="1" hangingPunct="1"/>
            <a:endParaRPr lang="fr-FR" sz="2000">
              <a:latin typeface="Helvetica" pitchFamily="34" charset="0"/>
            </a:endParaRPr>
          </a:p>
          <a:p>
            <a:pPr eaLnBrk="1" hangingPunct="1"/>
            <a:endParaRPr lang="fr-FR" sz="2000">
              <a:latin typeface="Helvetica" pitchFamily="34" charset="0"/>
            </a:endParaRPr>
          </a:p>
          <a:p>
            <a:pPr eaLnBrk="1" hangingPunct="1"/>
            <a:r>
              <a:rPr lang="fr-FR" sz="2000">
                <a:latin typeface="Helvetica" pitchFamily="34" charset="0"/>
              </a:rPr>
              <a:t>Interns should…</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animEffect transition="in" filter="fade">
                                      <p:cBhvr>
                                        <p:cTn id="7" dur="500"/>
                                        <p:tgtEl>
                                          <p:spTgt spid="512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124">
                                            <p:txEl>
                                              <p:pRg st="2" end="2"/>
                                            </p:txEl>
                                          </p:spTgt>
                                        </p:tgtEl>
                                        <p:attrNameLst>
                                          <p:attrName>style.visibility</p:attrName>
                                        </p:attrNameLst>
                                      </p:cBhvr>
                                      <p:to>
                                        <p:strVal val="visible"/>
                                      </p:to>
                                    </p:set>
                                    <p:animEffect transition="in" filter="fade">
                                      <p:cBhvr>
                                        <p:cTn id="10" dur="500"/>
                                        <p:tgtEl>
                                          <p:spTgt spid="5124">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124">
                                            <p:txEl>
                                              <p:pRg st="4" end="4"/>
                                            </p:txEl>
                                          </p:spTgt>
                                        </p:tgtEl>
                                        <p:attrNameLst>
                                          <p:attrName>style.visibility</p:attrName>
                                        </p:attrNameLst>
                                      </p:cBhvr>
                                      <p:to>
                                        <p:strVal val="visible"/>
                                      </p:to>
                                    </p:set>
                                    <p:animEffect transition="in" filter="fade">
                                      <p:cBhvr>
                                        <p:cTn id="13" dur="500"/>
                                        <p:tgtEl>
                                          <p:spTgt spid="51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idx="1"/>
          </p:nvPr>
        </p:nvSpPr>
        <p:spPr>
          <a:xfrm>
            <a:off x="1619250" y="1143000"/>
            <a:ext cx="7029450" cy="5597525"/>
          </a:xfrm>
        </p:spPr>
        <p:txBody>
          <a:bodyPr/>
          <a:lstStyle/>
          <a:p>
            <a:pPr lvl="1" algn="just" eaLnBrk="1" hangingPunct="1">
              <a:lnSpc>
                <a:spcPct val="80000"/>
              </a:lnSpc>
              <a:buFontTx/>
              <a:buChar char="•"/>
            </a:pPr>
            <a:r>
              <a:rPr lang="en-GB" sz="2300" b="1" dirty="0" smtClean="0">
                <a:solidFill>
                  <a:srgbClr val="FFC000"/>
                </a:solidFill>
              </a:rPr>
              <a:t>Duration</a:t>
            </a:r>
            <a:r>
              <a:rPr lang="en-GB" sz="2300" dirty="0" smtClean="0">
                <a:solidFill>
                  <a:srgbClr val="FFC000"/>
                </a:solidFill>
              </a:rPr>
              <a:t>: </a:t>
            </a:r>
            <a:r>
              <a:rPr lang="en-GB" sz="2300" dirty="0" smtClean="0"/>
              <a:t>The length of an internship is between 3  and 6 months</a:t>
            </a:r>
          </a:p>
          <a:p>
            <a:pPr lvl="1" algn="just" eaLnBrk="1" hangingPunct="1">
              <a:lnSpc>
                <a:spcPct val="80000"/>
              </a:lnSpc>
              <a:buFontTx/>
              <a:buChar char="•"/>
            </a:pPr>
            <a:endParaRPr lang="en-GB" sz="2300" dirty="0" smtClean="0"/>
          </a:p>
          <a:p>
            <a:pPr lvl="1" algn="just" eaLnBrk="1" hangingPunct="1">
              <a:lnSpc>
                <a:spcPct val="80000"/>
              </a:lnSpc>
              <a:buFontTx/>
              <a:buChar char="•"/>
            </a:pPr>
            <a:r>
              <a:rPr lang="en-GB" sz="2300" b="1" dirty="0" smtClean="0">
                <a:solidFill>
                  <a:srgbClr val="FFC000"/>
                </a:solidFill>
              </a:rPr>
              <a:t>Stipend</a:t>
            </a:r>
            <a:r>
              <a:rPr lang="en-GB" sz="2300" dirty="0" smtClean="0">
                <a:solidFill>
                  <a:srgbClr val="FFC000"/>
                </a:solidFill>
              </a:rPr>
              <a:t>: </a:t>
            </a:r>
            <a:r>
              <a:rPr lang="en-GB" sz="2300" dirty="0" smtClean="0"/>
              <a:t>Where an intern is not supported by an institution (university, government or otherwise), the ILO pays a stipend of 1,850 CHF per month to cover basic subsistence costs for internships in Geneva</a:t>
            </a:r>
          </a:p>
          <a:p>
            <a:pPr lvl="1" algn="just" eaLnBrk="1" hangingPunct="1">
              <a:lnSpc>
                <a:spcPct val="80000"/>
              </a:lnSpc>
              <a:buFontTx/>
              <a:buChar char="•"/>
            </a:pPr>
            <a:endParaRPr lang="en-GB" sz="2300" dirty="0" smtClean="0"/>
          </a:p>
          <a:p>
            <a:pPr lvl="1" algn="just" eaLnBrk="1" hangingPunct="1">
              <a:lnSpc>
                <a:spcPct val="80000"/>
              </a:lnSpc>
              <a:buFontTx/>
              <a:buChar char="•"/>
            </a:pPr>
            <a:r>
              <a:rPr lang="en-GB" sz="2300" b="1" dirty="0" smtClean="0">
                <a:solidFill>
                  <a:srgbClr val="FFC000"/>
                </a:solidFill>
              </a:rPr>
              <a:t>Cost of travel</a:t>
            </a:r>
            <a:r>
              <a:rPr lang="en-GB" sz="2300" dirty="0" smtClean="0">
                <a:solidFill>
                  <a:srgbClr val="FFC000"/>
                </a:solidFill>
              </a:rPr>
              <a:t>, </a:t>
            </a:r>
            <a:r>
              <a:rPr lang="en-GB" sz="2300" b="1" dirty="0" smtClean="0">
                <a:solidFill>
                  <a:srgbClr val="FFC000"/>
                </a:solidFill>
              </a:rPr>
              <a:t>accommodation as well as living expenses and visa/passport</a:t>
            </a:r>
            <a:r>
              <a:rPr lang="en-GB" sz="2300" dirty="0" smtClean="0">
                <a:solidFill>
                  <a:srgbClr val="FFC000"/>
                </a:solidFill>
              </a:rPr>
              <a:t> </a:t>
            </a:r>
            <a:r>
              <a:rPr lang="en-GB" sz="2300" dirty="0" smtClean="0"/>
              <a:t>arrangements for entering Switzerland are the responsibility of the intern or sponsoring institution. </a:t>
            </a:r>
          </a:p>
          <a:p>
            <a:pPr lvl="1" algn="just" eaLnBrk="1" hangingPunct="1">
              <a:lnSpc>
                <a:spcPct val="80000"/>
              </a:lnSpc>
              <a:buFontTx/>
              <a:buChar char="•"/>
            </a:pPr>
            <a:endParaRPr lang="en-GB" sz="2300" dirty="0" smtClean="0"/>
          </a:p>
          <a:p>
            <a:pPr lvl="1" algn="just" eaLnBrk="1" hangingPunct="1">
              <a:lnSpc>
                <a:spcPct val="80000"/>
              </a:lnSpc>
              <a:buFontTx/>
              <a:buChar char="•"/>
            </a:pPr>
            <a:r>
              <a:rPr lang="en-GB" sz="2300" b="1" dirty="0" smtClean="0">
                <a:solidFill>
                  <a:srgbClr val="FFC000"/>
                </a:solidFill>
              </a:rPr>
              <a:t>Insurance</a:t>
            </a:r>
            <a:r>
              <a:rPr lang="en-GB" sz="2300" dirty="0" smtClean="0">
                <a:solidFill>
                  <a:srgbClr val="FFC000"/>
                </a:solidFill>
              </a:rPr>
              <a:t>:</a:t>
            </a:r>
            <a:r>
              <a:rPr lang="en-GB" sz="2300" dirty="0" smtClean="0"/>
              <a:t> Interns are responsible for their own insurance for illness and accidents. </a:t>
            </a:r>
            <a:endParaRPr lang="en-GB" sz="2300" b="1" dirty="0" smtClean="0">
              <a:latin typeface="Calibri" pitchFamily="34" charset="0"/>
            </a:endParaRPr>
          </a:p>
          <a:p>
            <a:pPr eaLnBrk="1" hangingPunct="1">
              <a:lnSpc>
                <a:spcPct val="70000"/>
              </a:lnSpc>
            </a:pPr>
            <a:endParaRPr lang="en-GB" dirty="0" smtClean="0"/>
          </a:p>
          <a:p>
            <a:pPr lvl="1" eaLnBrk="1" hangingPunct="1">
              <a:lnSpc>
                <a:spcPct val="70000"/>
              </a:lnSpc>
              <a:buFont typeface="Wingdings 2" pitchFamily="18" charset="2"/>
              <a:buNone/>
            </a:pPr>
            <a:endParaRPr lang="de-DE" dirty="0" smtClean="0"/>
          </a:p>
          <a:p>
            <a:pPr lvl="1" eaLnBrk="1" hangingPunct="1">
              <a:lnSpc>
                <a:spcPct val="70000"/>
              </a:lnSpc>
            </a:pPr>
            <a:endParaRPr lang="de-DE" dirty="0" smtClean="0"/>
          </a:p>
          <a:p>
            <a:pPr eaLnBrk="1" hangingPunct="1">
              <a:lnSpc>
                <a:spcPct val="70000"/>
              </a:lnSpc>
              <a:buFont typeface="Wingdings 2" pitchFamily="18" charset="2"/>
              <a:buNone/>
            </a:pPr>
            <a:endParaRPr lang="en-GB" dirty="0" smtClean="0"/>
          </a:p>
          <a:p>
            <a:pPr eaLnBrk="1" hangingPunct="1">
              <a:lnSpc>
                <a:spcPct val="70000"/>
              </a:lnSpc>
              <a:buFont typeface="Wingdings" pitchFamily="2" charset="2"/>
              <a:buNone/>
            </a:pPr>
            <a:endParaRPr lang="en-GB" dirty="0" smtClean="0"/>
          </a:p>
        </p:txBody>
      </p:sp>
      <p:sp>
        <p:nvSpPr>
          <p:cNvPr id="23555" name="Rectangle 2"/>
          <p:cNvSpPr txBox="1">
            <a:spLocks noChangeArrowheads="1"/>
          </p:cNvSpPr>
          <p:nvPr/>
        </p:nvSpPr>
        <p:spPr bwMode="auto">
          <a:xfrm>
            <a:off x="0" y="1143000"/>
            <a:ext cx="18288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fr-FR">
                <a:latin typeface="Helvetica" pitchFamily="34" charset="0"/>
              </a:rPr>
              <a:t>The programme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50"/>
                                  </p:stCondLst>
                                  <p:childTnLst>
                                    <p:set>
                                      <p:cBhvr>
                                        <p:cTn id="6" dur="1" fill="hold">
                                          <p:stCondLst>
                                            <p:cond delay="999"/>
                                          </p:stCondLst>
                                        </p:cTn>
                                        <p:tgtEl>
                                          <p:spTgt spid="23554">
                                            <p:txEl>
                                              <p:pRg st="0" end="0"/>
                                            </p:txEl>
                                          </p:spTgt>
                                        </p:tgtEl>
                                        <p:attrNameLst>
                                          <p:attrName>style.visibility</p:attrName>
                                        </p:attrNameLst>
                                      </p:cBhvr>
                                      <p:to>
                                        <p:strVal val="visible"/>
                                      </p:to>
                                    </p:set>
                                  </p:childTnLst>
                                </p:cTn>
                              </p:par>
                              <p:par>
                                <p:cTn id="7" presetID="1" presetClass="entr" presetSubtype="0" fill="hold" nodeType="withEffect">
                                  <p:stCondLst>
                                    <p:cond delay="250"/>
                                  </p:stCondLst>
                                  <p:childTnLst>
                                    <p:set>
                                      <p:cBhvr>
                                        <p:cTn id="8" dur="1" fill="hold">
                                          <p:stCondLst>
                                            <p:cond delay="999"/>
                                          </p:stCondLst>
                                        </p:cTn>
                                        <p:tgtEl>
                                          <p:spTgt spid="23554">
                                            <p:txEl>
                                              <p:pRg st="2" end="2"/>
                                            </p:txEl>
                                          </p:spTgt>
                                        </p:tgtEl>
                                        <p:attrNameLst>
                                          <p:attrName>style.visibility</p:attrName>
                                        </p:attrNameLst>
                                      </p:cBhvr>
                                      <p:to>
                                        <p:strVal val="visible"/>
                                      </p:to>
                                    </p:set>
                                  </p:childTnLst>
                                </p:cTn>
                              </p:par>
                            </p:childTnLst>
                          </p:cTn>
                        </p:par>
                        <p:par>
                          <p:cTn id="9" fill="hold">
                            <p:stCondLst>
                              <p:cond delay="1250"/>
                            </p:stCondLst>
                            <p:childTnLst>
                              <p:par>
                                <p:cTn id="10" presetID="1" presetClass="entr" presetSubtype="0" fill="hold" nodeType="afterEffect">
                                  <p:stCondLst>
                                    <p:cond delay="750"/>
                                  </p:stCondLst>
                                  <p:childTnLst>
                                    <p:set>
                                      <p:cBhvr>
                                        <p:cTn id="11" dur="1" fill="hold">
                                          <p:stCondLst>
                                            <p:cond delay="1249"/>
                                          </p:stCondLst>
                                        </p:cTn>
                                        <p:tgtEl>
                                          <p:spTgt spid="23554">
                                            <p:txEl>
                                              <p:pRg st="4" end="4"/>
                                            </p:txEl>
                                          </p:spTgt>
                                        </p:tgtEl>
                                        <p:attrNameLst>
                                          <p:attrName>style.visibility</p:attrName>
                                        </p:attrNameLst>
                                      </p:cBhvr>
                                      <p:to>
                                        <p:strVal val="visible"/>
                                      </p:to>
                                    </p:set>
                                  </p:childTnLst>
                                </p:cTn>
                              </p:par>
                            </p:childTnLst>
                          </p:cTn>
                        </p:par>
                        <p:par>
                          <p:cTn id="12" fill="hold">
                            <p:stCondLst>
                              <p:cond delay="3250"/>
                            </p:stCondLst>
                            <p:childTnLst>
                              <p:par>
                                <p:cTn id="13" presetID="1" presetClass="entr" presetSubtype="0" fill="hold" nodeType="afterEffect">
                                  <p:stCondLst>
                                    <p:cond delay="750"/>
                                  </p:stCondLst>
                                  <p:childTnLst>
                                    <p:set>
                                      <p:cBhvr>
                                        <p:cTn id="14" dur="1" fill="hold">
                                          <p:stCondLst>
                                            <p:cond delay="1249"/>
                                          </p:stCondLst>
                                        </p:cTn>
                                        <p:tgtEl>
                                          <p:spTgt spid="2355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fr-FR" sz="2000" dirty="0" smtClean="0">
                <a:latin typeface="Helvetica" pitchFamily="34" charset="0"/>
              </a:rPr>
              <a:t>How to </a:t>
            </a:r>
            <a:r>
              <a:rPr lang="fr-FR" sz="2000" dirty="0" err="1" smtClean="0">
                <a:latin typeface="Helvetica" pitchFamily="34" charset="0"/>
              </a:rPr>
              <a:t>apply</a:t>
            </a:r>
            <a:r>
              <a:rPr lang="fr-FR" sz="2000" dirty="0" smtClean="0">
                <a:latin typeface="Helvetica" pitchFamily="34" charset="0"/>
              </a:rPr>
              <a:t>?</a:t>
            </a:r>
          </a:p>
        </p:txBody>
      </p:sp>
      <p:sp>
        <p:nvSpPr>
          <p:cNvPr id="19459" name="Rectangle 3"/>
          <p:cNvSpPr>
            <a:spLocks noGrp="1" noChangeArrowheads="1"/>
          </p:cNvSpPr>
          <p:nvPr>
            <p:ph type="body" idx="1"/>
          </p:nvPr>
        </p:nvSpPr>
        <p:spPr>
          <a:xfrm>
            <a:off x="1835150" y="620688"/>
            <a:ext cx="7056438" cy="5545137"/>
          </a:xfrm>
        </p:spPr>
        <p:txBody>
          <a:bodyPr/>
          <a:lstStyle/>
          <a:p>
            <a:pPr marL="0" indent="0" algn="just" eaLnBrk="1" hangingPunct="1">
              <a:spcBef>
                <a:spcPct val="0"/>
              </a:spcBef>
              <a:buNone/>
              <a:defRPr/>
            </a:pPr>
            <a:endParaRPr lang="en-GB" dirty="0" smtClean="0"/>
          </a:p>
          <a:p>
            <a:pPr eaLnBrk="1" hangingPunct="1">
              <a:spcBef>
                <a:spcPct val="0"/>
              </a:spcBef>
              <a:defRPr/>
            </a:pPr>
            <a:r>
              <a:rPr lang="en-GB" sz="1800" dirty="0" smtClean="0"/>
              <a:t>Apply through </a:t>
            </a:r>
            <a:r>
              <a:rPr lang="en-GB" sz="1800" dirty="0"/>
              <a:t>the </a:t>
            </a:r>
            <a:r>
              <a:rPr lang="en-GB" sz="1800" dirty="0" smtClean="0"/>
              <a:t>Roster that is published </a:t>
            </a:r>
            <a:r>
              <a:rPr lang="en-GB" sz="1800" dirty="0"/>
              <a:t>for two </a:t>
            </a:r>
            <a:r>
              <a:rPr lang="en-GB" sz="1800" dirty="0" smtClean="0"/>
              <a:t>weeks, three </a:t>
            </a:r>
            <a:r>
              <a:rPr lang="en-GB" sz="1800" dirty="0"/>
              <a:t>times a year </a:t>
            </a:r>
            <a:r>
              <a:rPr lang="en-GB" sz="1800" dirty="0" smtClean="0"/>
              <a:t>(January, </a:t>
            </a:r>
            <a:r>
              <a:rPr lang="en-GB" sz="1800" dirty="0"/>
              <a:t>May and September</a:t>
            </a:r>
            <a:r>
              <a:rPr lang="en-GB" sz="1800" dirty="0" smtClean="0"/>
              <a:t>): </a:t>
            </a:r>
            <a:r>
              <a:rPr lang="en-US" sz="2000" dirty="0" smtClean="0">
                <a:hlinkClick r:id="rId3"/>
              </a:rPr>
              <a:t>https</a:t>
            </a:r>
            <a:r>
              <a:rPr lang="en-US" sz="2000" dirty="0">
                <a:hlinkClick r:id="rId3"/>
              </a:rPr>
              <a:t>://</a:t>
            </a:r>
            <a:r>
              <a:rPr lang="en-US" sz="2000" dirty="0" smtClean="0">
                <a:hlinkClick r:id="rId3"/>
              </a:rPr>
              <a:t>erecruit.ilo.org/public/index.asp</a:t>
            </a:r>
            <a:endParaRPr lang="en-US" sz="2000" dirty="0" smtClean="0"/>
          </a:p>
          <a:p>
            <a:r>
              <a:rPr lang="en-US" sz="1600" u="sng" dirty="0" smtClean="0"/>
              <a:t>There are 21 current Internship </a:t>
            </a:r>
            <a:r>
              <a:rPr lang="en-US" sz="1600" u="sng" dirty="0" err="1"/>
              <a:t>Programme</a:t>
            </a:r>
            <a:r>
              <a:rPr lang="en-US" sz="1600" u="sng" dirty="0"/>
              <a:t> profiles </a:t>
            </a:r>
            <a:r>
              <a:rPr lang="en-US" sz="1600" u="sng" dirty="0" smtClean="0"/>
              <a:t>in the areas of</a:t>
            </a:r>
            <a:r>
              <a:rPr lang="en-US" sz="1600" dirty="0" smtClean="0"/>
              <a:t>: Legal </a:t>
            </a:r>
            <a:r>
              <a:rPr lang="en-US" sz="1600" dirty="0"/>
              <a:t>services, Development Cooperation, Statistics, Finance, Human Resources, Communication and Public Information, Library and Information Management, Translation Services, Computer and Information technology, Public and Business Administration, Regional Office for Europe and Central Asia, Monitoring and Evaluation, Skills and Employability, Procurement Contracts, Knowledge Management, Working Conditions and </a:t>
            </a:r>
            <a:r>
              <a:rPr lang="en-US" sz="1600" dirty="0" err="1"/>
              <a:t>Labour</a:t>
            </a:r>
            <a:r>
              <a:rPr lang="en-US" sz="1600" dirty="0"/>
              <a:t> Protection, Facilities Management, Industrial and Employment Relations, Comparative </a:t>
            </a:r>
            <a:r>
              <a:rPr lang="en-US" sz="1600" dirty="0" err="1"/>
              <a:t>Labour</a:t>
            </a:r>
            <a:r>
              <a:rPr lang="en-US" sz="1600" dirty="0"/>
              <a:t> Law, SME Development and Entrepreneurship Promotion, Research.</a:t>
            </a:r>
          </a:p>
          <a:p>
            <a:r>
              <a:rPr lang="en-US" sz="1800" dirty="0" smtClean="0"/>
              <a:t>The </a:t>
            </a:r>
            <a:r>
              <a:rPr lang="en-US" sz="1800" u="sng" dirty="0"/>
              <a:t>closing date for applications is 31 January 2013</a:t>
            </a:r>
            <a:r>
              <a:rPr lang="en-US" sz="1600" dirty="0" smtClean="0"/>
              <a:t>.</a:t>
            </a:r>
            <a:r>
              <a:rPr lang="en-US" sz="1400" dirty="0"/>
              <a:t> </a:t>
            </a:r>
            <a:endParaRPr lang="en-US" sz="1400" dirty="0" smtClean="0"/>
          </a:p>
          <a:p>
            <a:pPr marL="0" indent="0">
              <a:buNone/>
            </a:pPr>
            <a:endParaRPr lang="en-US" sz="1400" dirty="0"/>
          </a:p>
          <a:p>
            <a:pPr algn="just" eaLnBrk="1" hangingPunct="1">
              <a:spcBef>
                <a:spcPct val="0"/>
              </a:spcBef>
              <a:defRPr/>
            </a:pPr>
            <a:r>
              <a:rPr lang="en-US" sz="1800" dirty="0" smtClean="0"/>
              <a:t>Further information on our internship </a:t>
            </a:r>
            <a:r>
              <a:rPr lang="en-US" sz="1800" dirty="0" err="1" smtClean="0"/>
              <a:t>programme</a:t>
            </a:r>
            <a:r>
              <a:rPr lang="en-US" sz="1800" dirty="0" smtClean="0"/>
              <a:t> can be found at: </a:t>
            </a:r>
            <a:r>
              <a:rPr lang="en-US" sz="1800" dirty="0" smtClean="0">
                <a:hlinkClick r:id="rId4"/>
              </a:rPr>
              <a:t>http://www.ilo.org/public/english/bureau/pers/vacancy/intern.htm</a:t>
            </a:r>
            <a:endParaRPr lang="en-US" sz="1800" dirty="0" smtClean="0"/>
          </a:p>
          <a:p>
            <a:pPr eaLnBrk="1" hangingPunct="1">
              <a:spcBef>
                <a:spcPct val="0"/>
              </a:spcBef>
              <a:defRPr/>
            </a:pPr>
            <a:endParaRPr lang="en-US" sz="1800" dirty="0" smtClean="0"/>
          </a:p>
          <a:p>
            <a:pPr eaLnBrk="1" hangingPunct="1">
              <a:spcBef>
                <a:spcPct val="0"/>
              </a:spcBef>
              <a:defRPr/>
            </a:pPr>
            <a:r>
              <a:rPr lang="en-US" sz="1800" dirty="0" smtClean="0"/>
              <a:t>Contact: </a:t>
            </a:r>
            <a:r>
              <a:rPr lang="en-US" sz="1800" dirty="0" err="1" smtClean="0"/>
              <a:t>internship@ilo.org</a:t>
            </a:r>
            <a:endParaRPr lang="en-US" sz="1800" dirty="0" smtClean="0"/>
          </a:p>
          <a:p>
            <a:pPr marL="0" indent="0" eaLnBrk="1" hangingPunct="1">
              <a:spcBef>
                <a:spcPct val="0"/>
              </a:spcBef>
              <a:buFontTx/>
              <a:buNone/>
              <a:defRPr/>
            </a:pPr>
            <a:endParaRPr lang="en-US" dirty="0"/>
          </a:p>
          <a:p>
            <a:pPr eaLnBrk="1" hangingPunct="1">
              <a:spcBef>
                <a:spcPct val="0"/>
              </a:spcBef>
              <a:buFontTx/>
              <a:buNone/>
              <a:defRPr/>
            </a:pPr>
            <a:endParaRPr lang="en-GB" dirty="0" smtClean="0"/>
          </a:p>
          <a:p>
            <a:pPr eaLnBrk="1" hangingPunct="1">
              <a:spcBef>
                <a:spcPct val="0"/>
              </a:spcBef>
              <a:buFontTx/>
              <a:buNone/>
              <a:defRPr/>
            </a:pPr>
            <a:endParaRPr lang="en-GB" dirty="0" smtClean="0"/>
          </a:p>
          <a:p>
            <a:pPr eaLnBrk="1" hangingPunct="1">
              <a:spcBef>
                <a:spcPct val="0"/>
              </a:spcBef>
              <a:buFontTx/>
              <a:buNone/>
              <a:defRPr/>
            </a:pPr>
            <a:endParaRPr lang="en-GB"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fr-CH" sz="2800" smtClean="0">
                <a:solidFill>
                  <a:schemeClr val="bg1"/>
                </a:solidFill>
              </a:rPr>
              <a:t>FIGURES FOR 2011</a:t>
            </a:r>
            <a:endParaRPr lang="fr-CH" sz="2800" smtClean="0"/>
          </a:p>
        </p:txBody>
      </p:sp>
      <p:sp>
        <p:nvSpPr>
          <p:cNvPr id="25603" name="Content Placeholder 2"/>
          <p:cNvSpPr>
            <a:spLocks noGrp="1"/>
          </p:cNvSpPr>
          <p:nvPr>
            <p:ph idx="1"/>
          </p:nvPr>
        </p:nvSpPr>
        <p:spPr>
          <a:xfrm>
            <a:off x="1835150" y="1357313"/>
            <a:ext cx="7489825" cy="5500687"/>
          </a:xfrm>
        </p:spPr>
        <p:txBody>
          <a:bodyPr/>
          <a:lstStyle/>
          <a:p>
            <a:pPr lvl="1" eaLnBrk="1" hangingPunct="1">
              <a:buFont typeface="Wingdings 2" pitchFamily="18" charset="2"/>
              <a:buNone/>
            </a:pPr>
            <a:r>
              <a:rPr lang="en-GB" sz="2200" smtClean="0">
                <a:solidFill>
                  <a:srgbClr val="FFC000"/>
                </a:solidFill>
              </a:rPr>
              <a:t>At Headquarters</a:t>
            </a:r>
            <a:r>
              <a:rPr lang="en-GB" smtClean="0">
                <a:solidFill>
                  <a:srgbClr val="FFC000"/>
                </a:solidFill>
              </a:rPr>
              <a:t>:</a:t>
            </a:r>
          </a:p>
          <a:p>
            <a:pPr lvl="1" eaLnBrk="1" hangingPunct="1">
              <a:buFont typeface="Wingdings" pitchFamily="2" charset="2"/>
              <a:buChar char="§"/>
            </a:pPr>
            <a:r>
              <a:rPr lang="en-GB" smtClean="0"/>
              <a:t>279 interns</a:t>
            </a:r>
          </a:p>
          <a:p>
            <a:pPr lvl="1" eaLnBrk="1" hangingPunct="1">
              <a:buFont typeface="Wingdings" pitchFamily="2" charset="2"/>
              <a:buChar char="§"/>
            </a:pPr>
            <a:r>
              <a:rPr lang="en-GB" smtClean="0"/>
              <a:t>Average internship duration: 4.4 months</a:t>
            </a:r>
          </a:p>
          <a:p>
            <a:pPr lvl="1" eaLnBrk="1" hangingPunct="1">
              <a:buFont typeface="Wingdings" pitchFamily="2" charset="2"/>
              <a:buChar char="§"/>
            </a:pPr>
            <a:r>
              <a:rPr lang="en-GB" smtClean="0"/>
              <a:t>72% received a monthly stipend</a:t>
            </a:r>
          </a:p>
          <a:p>
            <a:pPr lvl="1" eaLnBrk="1" hangingPunct="1">
              <a:buFont typeface="Wingdings" pitchFamily="2" charset="2"/>
              <a:buChar char="§"/>
            </a:pPr>
            <a:r>
              <a:rPr lang="en-GB" smtClean="0"/>
              <a:t>28% received external funding</a:t>
            </a:r>
          </a:p>
          <a:p>
            <a:pPr lvl="1" eaLnBrk="1" hangingPunct="1">
              <a:buFont typeface="Wingdings" pitchFamily="2" charset="2"/>
              <a:buChar char="§"/>
            </a:pPr>
            <a:endParaRPr lang="en-GB" smtClean="0"/>
          </a:p>
          <a:p>
            <a:pPr lvl="1" eaLnBrk="1" hangingPunct="1">
              <a:buFont typeface="Wingdings 2" pitchFamily="18" charset="2"/>
              <a:buNone/>
            </a:pPr>
            <a:r>
              <a:rPr lang="en-GB" sz="2200" smtClean="0">
                <a:solidFill>
                  <a:srgbClr val="FFC000"/>
                </a:solidFill>
              </a:rPr>
              <a:t>In the Field:  </a:t>
            </a:r>
          </a:p>
          <a:p>
            <a:pPr lvl="1" eaLnBrk="1" hangingPunct="1">
              <a:buFont typeface="Wingdings" pitchFamily="2" charset="2"/>
              <a:buChar char="§"/>
            </a:pPr>
            <a:r>
              <a:rPr lang="en-GB" smtClean="0"/>
              <a:t>35 in Latin-America</a:t>
            </a:r>
          </a:p>
          <a:p>
            <a:pPr lvl="1" eaLnBrk="1" hangingPunct="1">
              <a:buFont typeface="Wingdings" pitchFamily="2" charset="2"/>
              <a:buChar char="§"/>
            </a:pPr>
            <a:r>
              <a:rPr lang="en-GB" smtClean="0"/>
              <a:t>49 in Asia and the Pacific</a:t>
            </a:r>
          </a:p>
          <a:p>
            <a:pPr lvl="1" eaLnBrk="1" hangingPunct="1">
              <a:buFont typeface="Wingdings" pitchFamily="2" charset="2"/>
              <a:buChar char="§"/>
            </a:pPr>
            <a:r>
              <a:rPr lang="en-GB" smtClean="0"/>
              <a:t>19 in the  European offices (exc. HQ)</a:t>
            </a:r>
          </a:p>
          <a:p>
            <a:pPr lvl="1" eaLnBrk="1" hangingPunct="1">
              <a:buFont typeface="Wingdings" pitchFamily="2" charset="2"/>
              <a:buChar char="§"/>
            </a:pPr>
            <a:r>
              <a:rPr lang="en-GB" smtClean="0"/>
              <a:t>15 in New York, Tokyo, Washington offices</a:t>
            </a:r>
          </a:p>
          <a:p>
            <a:pPr lvl="1" eaLnBrk="1" hangingPunct="1">
              <a:buFont typeface="Wingdings" pitchFamily="2" charset="2"/>
              <a:buChar char="§"/>
            </a:pPr>
            <a:r>
              <a:rPr lang="en-GB" smtClean="0"/>
              <a:t>13 in Arab States </a:t>
            </a:r>
          </a:p>
          <a:p>
            <a:pPr lvl="1" eaLnBrk="1" hangingPunct="1">
              <a:buFont typeface="Wingdings" pitchFamily="2" charset="2"/>
              <a:buChar char="§"/>
            </a:pPr>
            <a:r>
              <a:rPr lang="en-GB" smtClean="0"/>
              <a:t>33 in Africa</a:t>
            </a:r>
            <a:endParaRPr lang="fr-CH" smtClean="0"/>
          </a:p>
        </p:txBody>
      </p:sp>
      <p:sp>
        <p:nvSpPr>
          <p:cNvPr id="25604" name="Rectangle 2"/>
          <p:cNvSpPr txBox="1">
            <a:spLocks noChangeArrowheads="1"/>
          </p:cNvSpPr>
          <p:nvPr/>
        </p:nvSpPr>
        <p:spPr bwMode="auto">
          <a:xfrm>
            <a:off x="6350" y="1052513"/>
            <a:ext cx="18288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fr-FR" sz="2000" dirty="0">
                <a:latin typeface="Helvetica" pitchFamily="34" charset="0"/>
              </a:rPr>
              <a:t>2011 </a:t>
            </a:r>
            <a:r>
              <a:rPr lang="fr-FR" sz="2000" dirty="0" err="1" smtClean="0">
                <a:latin typeface="Helvetica" pitchFamily="34" charset="0"/>
              </a:rPr>
              <a:t>review</a:t>
            </a:r>
            <a:r>
              <a:rPr lang="fr-FR" sz="2000" dirty="0" smtClean="0">
                <a:latin typeface="Helvetica" pitchFamily="34" charset="0"/>
              </a:rPr>
              <a:t> of the </a:t>
            </a:r>
            <a:r>
              <a:rPr lang="fr-FR" sz="2000" dirty="0" err="1" smtClean="0">
                <a:latin typeface="Helvetica" pitchFamily="34" charset="0"/>
              </a:rPr>
              <a:t>internship</a:t>
            </a:r>
            <a:r>
              <a:rPr lang="fr-FR" sz="2000" dirty="0" smtClean="0">
                <a:latin typeface="Helvetica" pitchFamily="34" charset="0"/>
              </a:rPr>
              <a:t> programme</a:t>
            </a:r>
            <a:endParaRPr lang="fr-FR" sz="2000" dirty="0">
              <a:latin typeface="Helvetic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I:\HR_TALENT\HR_RES\Programmes\Associate Experts\7. Training and Development\Career Workshop 2012\DSCN19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238" y="-963613"/>
            <a:ext cx="11630026" cy="872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 Placeholder 2"/>
          <p:cNvSpPr>
            <a:spLocks noGrp="1"/>
          </p:cNvSpPr>
          <p:nvPr>
            <p:ph type="body" idx="1"/>
          </p:nvPr>
        </p:nvSpPr>
        <p:spPr>
          <a:xfrm>
            <a:off x="1371600" y="-747713"/>
            <a:ext cx="7772400" cy="2016126"/>
          </a:xfrm>
        </p:spPr>
        <p:txBody>
          <a:bodyPr/>
          <a:lstStyle/>
          <a:p>
            <a:pPr algn="ctr"/>
            <a:r>
              <a:rPr lang="en-GB" sz="3200" b="1" smtClean="0"/>
              <a:t>Junior Professional Officer/</a:t>
            </a:r>
          </a:p>
          <a:p>
            <a:pPr algn="ctr"/>
            <a:r>
              <a:rPr lang="en-GB" sz="3200" b="1" smtClean="0"/>
              <a:t>Associate Expert Programme</a:t>
            </a:r>
          </a:p>
          <a:p>
            <a:pPr algn="ctr"/>
            <a:r>
              <a:rPr lang="en-GB" sz="3200" b="1" smtClean="0"/>
              <a:t>at the ILO</a:t>
            </a:r>
          </a:p>
          <a:p>
            <a:endParaRPr lang="en-GB" smtClean="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a:xfrm>
            <a:off x="1979613" y="1052513"/>
            <a:ext cx="6783387" cy="5329237"/>
          </a:xfrm>
        </p:spPr>
        <p:txBody>
          <a:bodyPr/>
          <a:lstStyle/>
          <a:p>
            <a:pPr eaLnBrk="1" hangingPunct="1"/>
            <a:endParaRPr lang="en-US" sz="2000" dirty="0" smtClean="0"/>
          </a:p>
          <a:p>
            <a:pPr algn="just" eaLnBrk="1" hangingPunct="1">
              <a:lnSpc>
                <a:spcPct val="80000"/>
              </a:lnSpc>
            </a:pPr>
            <a:r>
              <a:rPr lang="en-GB" sz="1900" dirty="0" smtClean="0"/>
              <a:t>An entry programme for young professionals to a UN career </a:t>
            </a:r>
          </a:p>
          <a:p>
            <a:pPr algn="just" eaLnBrk="1" hangingPunct="1">
              <a:lnSpc>
                <a:spcPct val="80000"/>
              </a:lnSpc>
            </a:pPr>
            <a:endParaRPr lang="en-GB" sz="1900" dirty="0" smtClean="0"/>
          </a:p>
          <a:p>
            <a:pPr algn="just" eaLnBrk="1" hangingPunct="1">
              <a:lnSpc>
                <a:spcPct val="80000"/>
              </a:lnSpc>
            </a:pPr>
            <a:r>
              <a:rPr lang="en-GB" sz="1900" dirty="0" smtClean="0"/>
              <a:t>Programme funded and candidates selected by donor countries for over 35 years</a:t>
            </a:r>
          </a:p>
          <a:p>
            <a:pPr algn="just" eaLnBrk="1" hangingPunct="1">
              <a:lnSpc>
                <a:spcPct val="80000"/>
              </a:lnSpc>
            </a:pPr>
            <a:endParaRPr lang="en-US" sz="1900" dirty="0" smtClean="0"/>
          </a:p>
          <a:p>
            <a:pPr algn="just" eaLnBrk="1" hangingPunct="1">
              <a:lnSpc>
                <a:spcPct val="80000"/>
              </a:lnSpc>
            </a:pPr>
            <a:r>
              <a:rPr lang="en-US" sz="1900" dirty="0" smtClean="0"/>
              <a:t>Train young professional who have completed their academic or equivalent studies, by giving them the opportunity to participate in the UN technical cooperation </a:t>
            </a:r>
            <a:r>
              <a:rPr lang="en-US" sz="1900" dirty="0" err="1" smtClean="0"/>
              <a:t>programmes</a:t>
            </a:r>
            <a:r>
              <a:rPr lang="en-US" sz="1900" dirty="0" smtClean="0"/>
              <a:t> and its specialized agencies for 2 to 4 years; </a:t>
            </a:r>
          </a:p>
          <a:p>
            <a:pPr algn="just" eaLnBrk="1" hangingPunct="1">
              <a:lnSpc>
                <a:spcPct val="80000"/>
              </a:lnSpc>
            </a:pPr>
            <a:endParaRPr lang="en-US" sz="1900" dirty="0" smtClean="0"/>
          </a:p>
          <a:p>
            <a:pPr algn="just" eaLnBrk="1" hangingPunct="1">
              <a:lnSpc>
                <a:spcPct val="80000"/>
              </a:lnSpc>
            </a:pPr>
            <a:r>
              <a:rPr lang="en-US" sz="1900" dirty="0" smtClean="0"/>
              <a:t>Contribute to ILO multi-/bilateral technical cooperation </a:t>
            </a:r>
            <a:r>
              <a:rPr lang="en-US" sz="1900" dirty="0" err="1" smtClean="0"/>
              <a:t>programme</a:t>
            </a:r>
            <a:r>
              <a:rPr lang="en-US" sz="1900" dirty="0" smtClean="0"/>
              <a:t>; </a:t>
            </a:r>
          </a:p>
          <a:p>
            <a:pPr algn="just" eaLnBrk="1" hangingPunct="1">
              <a:lnSpc>
                <a:spcPct val="80000"/>
              </a:lnSpc>
            </a:pPr>
            <a:endParaRPr lang="en-US" sz="1900" dirty="0" smtClean="0"/>
          </a:p>
          <a:p>
            <a:pPr algn="just" eaLnBrk="1" hangingPunct="1">
              <a:lnSpc>
                <a:spcPct val="80000"/>
              </a:lnSpc>
            </a:pPr>
            <a:r>
              <a:rPr lang="en-US" sz="1900" dirty="0" smtClean="0"/>
              <a:t>Render technical assistance to developing countries; </a:t>
            </a:r>
          </a:p>
          <a:p>
            <a:pPr algn="just" eaLnBrk="1" hangingPunct="1">
              <a:lnSpc>
                <a:spcPct val="80000"/>
              </a:lnSpc>
            </a:pPr>
            <a:endParaRPr lang="en-US" sz="1900" dirty="0" smtClean="0"/>
          </a:p>
          <a:p>
            <a:pPr algn="just" eaLnBrk="1" hangingPunct="1">
              <a:lnSpc>
                <a:spcPct val="80000"/>
              </a:lnSpc>
            </a:pPr>
            <a:r>
              <a:rPr lang="en-US" sz="1900" dirty="0" smtClean="0"/>
              <a:t>Gain a source of potential future experts and officials for the UN system and for donors’ bilateral </a:t>
            </a:r>
            <a:r>
              <a:rPr lang="en-US" sz="1900" dirty="0" err="1" smtClean="0"/>
              <a:t>programmes</a:t>
            </a:r>
            <a:r>
              <a:rPr lang="en-US" sz="1900" dirty="0" smtClean="0"/>
              <a:t>. </a:t>
            </a:r>
          </a:p>
          <a:p>
            <a:pPr algn="just" eaLnBrk="1" hangingPunct="1">
              <a:lnSpc>
                <a:spcPct val="80000"/>
              </a:lnSpc>
            </a:pPr>
            <a:endParaRPr lang="en-GB" sz="1800" dirty="0" smtClean="0"/>
          </a:p>
          <a:p>
            <a:pPr eaLnBrk="1" hangingPunct="1">
              <a:buFont typeface="Wingdings 2" pitchFamily="18" charset="2"/>
              <a:buNone/>
            </a:pPr>
            <a:endParaRPr lang="en-GB" sz="2000" dirty="0" smtClean="0"/>
          </a:p>
        </p:txBody>
      </p:sp>
      <p:sp>
        <p:nvSpPr>
          <p:cNvPr id="28675" name="Title 2"/>
          <p:cNvSpPr>
            <a:spLocks noGrp="1"/>
          </p:cNvSpPr>
          <p:nvPr>
            <p:ph type="title"/>
          </p:nvPr>
        </p:nvSpPr>
        <p:spPr/>
        <p:txBody>
          <a:bodyPr/>
          <a:lstStyle/>
          <a:p>
            <a:r>
              <a:rPr lang="en-GB" sz="2000" dirty="0"/>
              <a:t>O</a:t>
            </a:r>
            <a:r>
              <a:rPr lang="en-GB" sz="2000" dirty="0" smtClean="0"/>
              <a:t>bjectives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5"/>
          <p:cNvSpPr txBox="1">
            <a:spLocks noChangeArrowheads="1"/>
          </p:cNvSpPr>
          <p:nvPr/>
        </p:nvSpPr>
        <p:spPr bwMode="auto">
          <a:xfrm>
            <a:off x="4357688" y="1643063"/>
            <a:ext cx="549275"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endParaRPr lang="en-GB">
              <a:latin typeface="Times New Roman" pitchFamily="18" charset="0"/>
            </a:endParaRPr>
          </a:p>
        </p:txBody>
      </p:sp>
      <p:sp>
        <p:nvSpPr>
          <p:cNvPr id="29699" name="Text Box 7"/>
          <p:cNvSpPr txBox="1">
            <a:spLocks noChangeArrowheads="1"/>
          </p:cNvSpPr>
          <p:nvPr/>
        </p:nvSpPr>
        <p:spPr bwMode="auto">
          <a:xfrm>
            <a:off x="3995738" y="3933825"/>
            <a:ext cx="549275"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endParaRPr lang="en-GB">
              <a:latin typeface="Times New Roman" pitchFamily="18" charset="0"/>
            </a:endParaRPr>
          </a:p>
        </p:txBody>
      </p:sp>
      <p:sp>
        <p:nvSpPr>
          <p:cNvPr id="11" name="TextBox 10"/>
          <p:cNvSpPr txBox="1"/>
          <p:nvPr/>
        </p:nvSpPr>
        <p:spPr>
          <a:xfrm>
            <a:off x="2179588" y="1353525"/>
            <a:ext cx="7000924" cy="4595755"/>
          </a:xfrm>
          <a:prstGeom prst="rect">
            <a:avLst/>
          </a:prstGeom>
          <a:noFill/>
        </p:spPr>
        <p:txBody>
          <a:bodyPr numCol="2">
            <a:spAutoFit/>
          </a:bodyPr>
          <a:lstStyle/>
          <a:p>
            <a:pPr indent="271463">
              <a:buFont typeface="Arial" pitchFamily="34" charset="0"/>
              <a:buChar char="•"/>
              <a:defRPr/>
            </a:pPr>
            <a:r>
              <a:rPr lang="en-GB" dirty="0">
                <a:solidFill>
                  <a:srgbClr val="FFC000"/>
                </a:solidFill>
              </a:rPr>
              <a:t>Australia </a:t>
            </a:r>
          </a:p>
          <a:p>
            <a:pPr indent="271463">
              <a:buFont typeface="Arial" pitchFamily="34" charset="0"/>
              <a:buChar char="•"/>
              <a:defRPr/>
            </a:pPr>
            <a:r>
              <a:rPr lang="en-GB" dirty="0">
                <a:solidFill>
                  <a:srgbClr val="FFC000"/>
                </a:solidFill>
              </a:rPr>
              <a:t>Austria </a:t>
            </a:r>
          </a:p>
          <a:p>
            <a:pPr indent="271463">
              <a:buFont typeface="Arial" pitchFamily="34" charset="0"/>
              <a:buChar char="•"/>
              <a:defRPr/>
            </a:pPr>
            <a:r>
              <a:rPr lang="en-GB" dirty="0">
                <a:solidFill>
                  <a:srgbClr val="FFFF00"/>
                </a:solidFill>
              </a:rPr>
              <a:t>Belgium</a:t>
            </a:r>
            <a:r>
              <a:rPr lang="en-GB" dirty="0">
                <a:solidFill>
                  <a:srgbClr val="FFC000"/>
                </a:solidFill>
              </a:rPr>
              <a:t> </a:t>
            </a:r>
          </a:p>
          <a:p>
            <a:pPr indent="271463">
              <a:buFont typeface="Arial" pitchFamily="34" charset="0"/>
              <a:buChar char="•"/>
              <a:defRPr/>
            </a:pPr>
            <a:r>
              <a:rPr lang="en-GB" dirty="0">
                <a:solidFill>
                  <a:srgbClr val="FFC000"/>
                </a:solidFill>
              </a:rPr>
              <a:t>Canada </a:t>
            </a:r>
          </a:p>
          <a:p>
            <a:pPr indent="271463">
              <a:buFont typeface="Arial" pitchFamily="34" charset="0"/>
              <a:buChar char="•"/>
              <a:defRPr/>
            </a:pPr>
            <a:r>
              <a:rPr lang="en-GB" dirty="0">
                <a:solidFill>
                  <a:srgbClr val="FFFF00"/>
                </a:solidFill>
              </a:rPr>
              <a:t>Denmark </a:t>
            </a:r>
          </a:p>
          <a:p>
            <a:pPr indent="271463">
              <a:buFont typeface="Arial" pitchFamily="34" charset="0"/>
              <a:buChar char="•"/>
              <a:defRPr/>
            </a:pPr>
            <a:r>
              <a:rPr lang="en-GB" dirty="0">
                <a:solidFill>
                  <a:srgbClr val="FFFF00"/>
                </a:solidFill>
              </a:rPr>
              <a:t>Finland </a:t>
            </a:r>
          </a:p>
          <a:p>
            <a:pPr indent="271463">
              <a:buFont typeface="Arial" pitchFamily="34" charset="0"/>
              <a:buChar char="•"/>
              <a:defRPr/>
            </a:pPr>
            <a:r>
              <a:rPr lang="en-GB" dirty="0">
                <a:solidFill>
                  <a:srgbClr val="FFFF00"/>
                </a:solidFill>
              </a:rPr>
              <a:t>France </a:t>
            </a:r>
          </a:p>
          <a:p>
            <a:pPr indent="271463">
              <a:buFont typeface="Arial" pitchFamily="34" charset="0"/>
              <a:buChar char="•"/>
              <a:defRPr/>
            </a:pPr>
            <a:r>
              <a:rPr lang="en-GB" dirty="0">
                <a:solidFill>
                  <a:srgbClr val="FFFF00"/>
                </a:solidFill>
              </a:rPr>
              <a:t>Germany </a:t>
            </a:r>
          </a:p>
          <a:p>
            <a:pPr indent="271463">
              <a:buFont typeface="Arial" pitchFamily="34" charset="0"/>
              <a:buChar char="•"/>
              <a:defRPr/>
            </a:pPr>
            <a:r>
              <a:rPr lang="en-GB" dirty="0">
                <a:solidFill>
                  <a:srgbClr val="FFFF00"/>
                </a:solidFill>
              </a:rPr>
              <a:t>Italy </a:t>
            </a:r>
          </a:p>
          <a:p>
            <a:pPr indent="271463">
              <a:buFont typeface="Arial" pitchFamily="34" charset="0"/>
              <a:buChar char="•"/>
              <a:defRPr/>
            </a:pPr>
            <a:r>
              <a:rPr lang="en-GB" dirty="0">
                <a:solidFill>
                  <a:srgbClr val="FFFF00"/>
                </a:solidFill>
              </a:rPr>
              <a:t>Japan</a:t>
            </a:r>
            <a:r>
              <a:rPr lang="en-GB" dirty="0">
                <a:solidFill>
                  <a:srgbClr val="FFC000"/>
                </a:solidFill>
              </a:rPr>
              <a:t> </a:t>
            </a:r>
          </a:p>
          <a:p>
            <a:pPr indent="271463">
              <a:buFont typeface="Arial" pitchFamily="34" charset="0"/>
              <a:buChar char="•"/>
              <a:defRPr/>
            </a:pPr>
            <a:r>
              <a:rPr lang="en-GB" dirty="0">
                <a:solidFill>
                  <a:srgbClr val="FFFF00"/>
                </a:solidFill>
              </a:rPr>
              <a:t>Republic of Korea </a:t>
            </a:r>
          </a:p>
          <a:p>
            <a:pPr>
              <a:defRPr/>
            </a:pPr>
            <a:r>
              <a:rPr lang="en-GB" dirty="0">
                <a:solidFill>
                  <a:srgbClr val="FFC000"/>
                </a:solidFill>
              </a:rPr>
              <a:t> </a:t>
            </a:r>
          </a:p>
          <a:p>
            <a:pPr indent="271463">
              <a:buFont typeface="Arial" pitchFamily="34" charset="0"/>
              <a:buChar char="•"/>
              <a:defRPr/>
            </a:pPr>
            <a:r>
              <a:rPr lang="en-GB" dirty="0">
                <a:solidFill>
                  <a:srgbClr val="FFC000"/>
                </a:solidFill>
              </a:rPr>
              <a:t>Luxembourg </a:t>
            </a:r>
          </a:p>
          <a:p>
            <a:pPr indent="271463">
              <a:buFont typeface="Arial" pitchFamily="34" charset="0"/>
              <a:buChar char="•"/>
              <a:defRPr/>
            </a:pPr>
            <a:r>
              <a:rPr lang="en-GB" dirty="0">
                <a:solidFill>
                  <a:srgbClr val="FFFF00"/>
                </a:solidFill>
              </a:rPr>
              <a:t>The Netherlands </a:t>
            </a:r>
          </a:p>
          <a:p>
            <a:pPr indent="271463">
              <a:buFont typeface="Arial" pitchFamily="34" charset="0"/>
              <a:buChar char="•"/>
              <a:defRPr/>
            </a:pPr>
            <a:r>
              <a:rPr lang="en-GB" dirty="0">
                <a:solidFill>
                  <a:srgbClr val="FFC000"/>
                </a:solidFill>
              </a:rPr>
              <a:t>New Zealand </a:t>
            </a:r>
          </a:p>
          <a:p>
            <a:pPr indent="271463">
              <a:buFont typeface="Arial" pitchFamily="34" charset="0"/>
              <a:buChar char="•"/>
              <a:defRPr/>
            </a:pPr>
            <a:r>
              <a:rPr lang="en-GB" dirty="0">
                <a:solidFill>
                  <a:srgbClr val="FFFF00"/>
                </a:solidFill>
              </a:rPr>
              <a:t>Norway</a:t>
            </a:r>
            <a:r>
              <a:rPr lang="en-GB" dirty="0">
                <a:solidFill>
                  <a:srgbClr val="FFC000"/>
                </a:solidFill>
              </a:rPr>
              <a:t> </a:t>
            </a:r>
          </a:p>
          <a:p>
            <a:pPr indent="271463">
              <a:buFont typeface="Arial" pitchFamily="34" charset="0"/>
              <a:buChar char="•"/>
              <a:defRPr/>
            </a:pPr>
            <a:r>
              <a:rPr lang="en-GB" dirty="0">
                <a:solidFill>
                  <a:srgbClr val="FFC000"/>
                </a:solidFill>
              </a:rPr>
              <a:t>Poland </a:t>
            </a:r>
          </a:p>
          <a:p>
            <a:pPr indent="271463">
              <a:buFont typeface="Arial" pitchFamily="34" charset="0"/>
              <a:buChar char="•"/>
              <a:defRPr/>
            </a:pPr>
            <a:r>
              <a:rPr lang="en-GB" dirty="0">
                <a:solidFill>
                  <a:srgbClr val="FFFF00"/>
                </a:solidFill>
              </a:rPr>
              <a:t>Spain</a:t>
            </a:r>
            <a:r>
              <a:rPr lang="en-GB" dirty="0">
                <a:solidFill>
                  <a:srgbClr val="FFC000"/>
                </a:solidFill>
              </a:rPr>
              <a:t> </a:t>
            </a:r>
          </a:p>
          <a:p>
            <a:pPr indent="271463">
              <a:buFont typeface="Arial" pitchFamily="34" charset="0"/>
              <a:buChar char="•"/>
              <a:defRPr/>
            </a:pPr>
            <a:r>
              <a:rPr lang="en-GB" dirty="0">
                <a:solidFill>
                  <a:srgbClr val="FFC000"/>
                </a:solidFill>
              </a:rPr>
              <a:t>South Africa </a:t>
            </a:r>
          </a:p>
          <a:p>
            <a:pPr indent="271463">
              <a:buFont typeface="Arial" pitchFamily="34" charset="0"/>
              <a:buChar char="•"/>
              <a:defRPr/>
            </a:pPr>
            <a:r>
              <a:rPr lang="en-GB" dirty="0">
                <a:solidFill>
                  <a:srgbClr val="FFFF00"/>
                </a:solidFill>
              </a:rPr>
              <a:t>Sweden</a:t>
            </a:r>
            <a:r>
              <a:rPr lang="en-GB" dirty="0">
                <a:solidFill>
                  <a:srgbClr val="FFC000"/>
                </a:solidFill>
              </a:rPr>
              <a:t> </a:t>
            </a:r>
          </a:p>
          <a:p>
            <a:pPr indent="271463">
              <a:buFont typeface="Arial" pitchFamily="34" charset="0"/>
              <a:buChar char="•"/>
              <a:defRPr/>
            </a:pPr>
            <a:r>
              <a:rPr lang="en-GB" dirty="0">
                <a:solidFill>
                  <a:srgbClr val="FFC000"/>
                </a:solidFill>
              </a:rPr>
              <a:t>Switzerland </a:t>
            </a:r>
          </a:p>
          <a:p>
            <a:pPr indent="271463">
              <a:buFont typeface="Arial" pitchFamily="34" charset="0"/>
              <a:buChar char="•"/>
              <a:defRPr/>
            </a:pPr>
            <a:r>
              <a:rPr lang="en-GB" dirty="0">
                <a:solidFill>
                  <a:srgbClr val="FFC000"/>
                </a:solidFill>
              </a:rPr>
              <a:t>Turkey </a:t>
            </a:r>
          </a:p>
          <a:p>
            <a:pPr>
              <a:defRPr/>
            </a:pPr>
            <a:endParaRPr lang="en-GB" dirty="0">
              <a:solidFill>
                <a:srgbClr val="FFC000"/>
              </a:solidFill>
            </a:endParaRPr>
          </a:p>
          <a:p>
            <a:pPr>
              <a:defRPr/>
            </a:pPr>
            <a:endParaRPr lang="en-GB" dirty="0"/>
          </a:p>
        </p:txBody>
      </p:sp>
      <p:sp>
        <p:nvSpPr>
          <p:cNvPr id="29701" name="TextBox 1"/>
          <p:cNvSpPr txBox="1">
            <a:spLocks noChangeArrowheads="1"/>
          </p:cNvSpPr>
          <p:nvPr/>
        </p:nvSpPr>
        <p:spPr bwMode="auto">
          <a:xfrm>
            <a:off x="5580063" y="6092825"/>
            <a:ext cx="3500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GB" sz="2000">
                <a:solidFill>
                  <a:srgbClr val="FFFF00"/>
                </a:solidFill>
              </a:rPr>
              <a:t>* current ILO partners</a:t>
            </a:r>
          </a:p>
        </p:txBody>
      </p:sp>
      <p:sp>
        <p:nvSpPr>
          <p:cNvPr id="29702" name="Rectangle 2"/>
          <p:cNvSpPr txBox="1">
            <a:spLocks noChangeArrowheads="1"/>
          </p:cNvSpPr>
          <p:nvPr/>
        </p:nvSpPr>
        <p:spPr bwMode="auto">
          <a:xfrm>
            <a:off x="34925" y="1076325"/>
            <a:ext cx="18288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fr-FR" sz="2000">
                <a:latin typeface="Helvetica" pitchFamily="34" charset="0"/>
              </a:rPr>
              <a:t>Donor countries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childTnLst>
                                </p:cTn>
                              </p:par>
                              <p:par>
                                <p:cTn id="8" presetID="10" presetClass="entr" presetSubtype="0" fill="hold" nodeType="withEffect">
                                  <p:stCondLst>
                                    <p:cond delay="25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fade">
                                      <p:cBhvr>
                                        <p:cTn id="10" dur="1000"/>
                                        <p:tgtEl>
                                          <p:spTgt spid="11">
                                            <p:txEl>
                                              <p:pRg st="1" end="1"/>
                                            </p:txEl>
                                          </p:spTgt>
                                        </p:tgtEl>
                                      </p:cBhvr>
                                    </p:animEffect>
                                  </p:childTnLst>
                                </p:cTn>
                              </p:par>
                              <p:par>
                                <p:cTn id="11" presetID="10" presetClass="entr" presetSubtype="0" fill="hold" nodeType="withEffect">
                                  <p:stCondLst>
                                    <p:cond delay="25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fade">
                                      <p:cBhvr>
                                        <p:cTn id="13" dur="1000"/>
                                        <p:tgtEl>
                                          <p:spTgt spid="11">
                                            <p:txEl>
                                              <p:pRg st="2" end="2"/>
                                            </p:txEl>
                                          </p:spTgt>
                                        </p:tgtEl>
                                      </p:cBhvr>
                                    </p:animEffect>
                                  </p:childTnLst>
                                </p:cTn>
                              </p:par>
                              <p:par>
                                <p:cTn id="14" presetID="10" presetClass="entr" presetSubtype="0" fill="hold" nodeType="withEffect">
                                  <p:stCondLst>
                                    <p:cond delay="25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fade">
                                      <p:cBhvr>
                                        <p:cTn id="16" dur="1000"/>
                                        <p:tgtEl>
                                          <p:spTgt spid="11">
                                            <p:txEl>
                                              <p:pRg st="3" end="3"/>
                                            </p:txEl>
                                          </p:spTgt>
                                        </p:tgtEl>
                                      </p:cBhvr>
                                    </p:animEffect>
                                  </p:childTnLst>
                                </p:cTn>
                              </p:par>
                              <p:par>
                                <p:cTn id="17" presetID="10" presetClass="entr" presetSubtype="0" fill="hold" nodeType="withEffect">
                                  <p:stCondLst>
                                    <p:cond delay="250"/>
                                  </p:stCondLst>
                                  <p:childTnLst>
                                    <p:set>
                                      <p:cBhvr>
                                        <p:cTn id="18" dur="1" fill="hold">
                                          <p:stCondLst>
                                            <p:cond delay="0"/>
                                          </p:stCondLst>
                                        </p:cTn>
                                        <p:tgtEl>
                                          <p:spTgt spid="11">
                                            <p:txEl>
                                              <p:pRg st="4" end="4"/>
                                            </p:txEl>
                                          </p:spTgt>
                                        </p:tgtEl>
                                        <p:attrNameLst>
                                          <p:attrName>style.visibility</p:attrName>
                                        </p:attrNameLst>
                                      </p:cBhvr>
                                      <p:to>
                                        <p:strVal val="visible"/>
                                      </p:to>
                                    </p:set>
                                    <p:animEffect transition="in" filter="fade">
                                      <p:cBhvr>
                                        <p:cTn id="19" dur="1000"/>
                                        <p:tgtEl>
                                          <p:spTgt spid="11">
                                            <p:txEl>
                                              <p:pRg st="4" end="4"/>
                                            </p:txEl>
                                          </p:spTgt>
                                        </p:tgtEl>
                                      </p:cBhvr>
                                    </p:animEffect>
                                  </p:childTnLst>
                                </p:cTn>
                              </p:par>
                              <p:par>
                                <p:cTn id="20" presetID="10" presetClass="entr" presetSubtype="0" fill="hold" nodeType="withEffect">
                                  <p:stCondLst>
                                    <p:cond delay="250"/>
                                  </p:stCondLst>
                                  <p:childTnLst>
                                    <p:set>
                                      <p:cBhvr>
                                        <p:cTn id="21" dur="1" fill="hold">
                                          <p:stCondLst>
                                            <p:cond delay="0"/>
                                          </p:stCondLst>
                                        </p:cTn>
                                        <p:tgtEl>
                                          <p:spTgt spid="11">
                                            <p:txEl>
                                              <p:pRg st="5" end="5"/>
                                            </p:txEl>
                                          </p:spTgt>
                                        </p:tgtEl>
                                        <p:attrNameLst>
                                          <p:attrName>style.visibility</p:attrName>
                                        </p:attrNameLst>
                                      </p:cBhvr>
                                      <p:to>
                                        <p:strVal val="visible"/>
                                      </p:to>
                                    </p:set>
                                    <p:animEffect transition="in" filter="fade">
                                      <p:cBhvr>
                                        <p:cTn id="22" dur="1000"/>
                                        <p:tgtEl>
                                          <p:spTgt spid="11">
                                            <p:txEl>
                                              <p:pRg st="5" end="5"/>
                                            </p:txEl>
                                          </p:spTgt>
                                        </p:tgtEl>
                                      </p:cBhvr>
                                    </p:animEffect>
                                  </p:childTnLst>
                                </p:cTn>
                              </p:par>
                              <p:par>
                                <p:cTn id="23" presetID="10" presetClass="entr" presetSubtype="0" fill="hold" nodeType="withEffect">
                                  <p:stCondLst>
                                    <p:cond delay="250"/>
                                  </p:stCondLst>
                                  <p:childTnLst>
                                    <p:set>
                                      <p:cBhvr>
                                        <p:cTn id="24" dur="1" fill="hold">
                                          <p:stCondLst>
                                            <p:cond delay="0"/>
                                          </p:stCondLst>
                                        </p:cTn>
                                        <p:tgtEl>
                                          <p:spTgt spid="11">
                                            <p:txEl>
                                              <p:pRg st="6" end="6"/>
                                            </p:txEl>
                                          </p:spTgt>
                                        </p:tgtEl>
                                        <p:attrNameLst>
                                          <p:attrName>style.visibility</p:attrName>
                                        </p:attrNameLst>
                                      </p:cBhvr>
                                      <p:to>
                                        <p:strVal val="visible"/>
                                      </p:to>
                                    </p:set>
                                    <p:animEffect transition="in" filter="fade">
                                      <p:cBhvr>
                                        <p:cTn id="25" dur="1000"/>
                                        <p:tgtEl>
                                          <p:spTgt spid="11">
                                            <p:txEl>
                                              <p:pRg st="6" end="6"/>
                                            </p:txEl>
                                          </p:spTgt>
                                        </p:tgtEl>
                                      </p:cBhvr>
                                    </p:animEffect>
                                  </p:childTnLst>
                                </p:cTn>
                              </p:par>
                              <p:par>
                                <p:cTn id="26" presetID="10" presetClass="entr" presetSubtype="0" fill="hold" nodeType="withEffect">
                                  <p:stCondLst>
                                    <p:cond delay="250"/>
                                  </p:stCondLst>
                                  <p:childTnLst>
                                    <p:set>
                                      <p:cBhvr>
                                        <p:cTn id="27" dur="1" fill="hold">
                                          <p:stCondLst>
                                            <p:cond delay="0"/>
                                          </p:stCondLst>
                                        </p:cTn>
                                        <p:tgtEl>
                                          <p:spTgt spid="11">
                                            <p:txEl>
                                              <p:pRg st="7" end="7"/>
                                            </p:txEl>
                                          </p:spTgt>
                                        </p:tgtEl>
                                        <p:attrNameLst>
                                          <p:attrName>style.visibility</p:attrName>
                                        </p:attrNameLst>
                                      </p:cBhvr>
                                      <p:to>
                                        <p:strVal val="visible"/>
                                      </p:to>
                                    </p:set>
                                    <p:animEffect transition="in" filter="fade">
                                      <p:cBhvr>
                                        <p:cTn id="28" dur="1000"/>
                                        <p:tgtEl>
                                          <p:spTgt spid="11">
                                            <p:txEl>
                                              <p:pRg st="7" end="7"/>
                                            </p:txEl>
                                          </p:spTgt>
                                        </p:tgtEl>
                                      </p:cBhvr>
                                    </p:animEffect>
                                  </p:childTnLst>
                                </p:cTn>
                              </p:par>
                              <p:par>
                                <p:cTn id="29" presetID="10" presetClass="entr" presetSubtype="0" fill="hold" nodeType="withEffect">
                                  <p:stCondLst>
                                    <p:cond delay="250"/>
                                  </p:stCondLst>
                                  <p:childTnLst>
                                    <p:set>
                                      <p:cBhvr>
                                        <p:cTn id="30" dur="1" fill="hold">
                                          <p:stCondLst>
                                            <p:cond delay="0"/>
                                          </p:stCondLst>
                                        </p:cTn>
                                        <p:tgtEl>
                                          <p:spTgt spid="11">
                                            <p:txEl>
                                              <p:pRg st="8" end="8"/>
                                            </p:txEl>
                                          </p:spTgt>
                                        </p:tgtEl>
                                        <p:attrNameLst>
                                          <p:attrName>style.visibility</p:attrName>
                                        </p:attrNameLst>
                                      </p:cBhvr>
                                      <p:to>
                                        <p:strVal val="visible"/>
                                      </p:to>
                                    </p:set>
                                    <p:animEffect transition="in" filter="fade">
                                      <p:cBhvr>
                                        <p:cTn id="31" dur="1000"/>
                                        <p:tgtEl>
                                          <p:spTgt spid="11">
                                            <p:txEl>
                                              <p:pRg st="8" end="8"/>
                                            </p:txEl>
                                          </p:spTgt>
                                        </p:tgtEl>
                                      </p:cBhvr>
                                    </p:animEffect>
                                  </p:childTnLst>
                                </p:cTn>
                              </p:par>
                              <p:par>
                                <p:cTn id="32" presetID="10" presetClass="entr" presetSubtype="0" fill="hold" nodeType="withEffect">
                                  <p:stCondLst>
                                    <p:cond delay="250"/>
                                  </p:stCondLst>
                                  <p:childTnLst>
                                    <p:set>
                                      <p:cBhvr>
                                        <p:cTn id="33" dur="1" fill="hold">
                                          <p:stCondLst>
                                            <p:cond delay="0"/>
                                          </p:stCondLst>
                                        </p:cTn>
                                        <p:tgtEl>
                                          <p:spTgt spid="11">
                                            <p:txEl>
                                              <p:pRg st="9" end="9"/>
                                            </p:txEl>
                                          </p:spTgt>
                                        </p:tgtEl>
                                        <p:attrNameLst>
                                          <p:attrName>style.visibility</p:attrName>
                                        </p:attrNameLst>
                                      </p:cBhvr>
                                      <p:to>
                                        <p:strVal val="visible"/>
                                      </p:to>
                                    </p:set>
                                    <p:animEffect transition="in" filter="fade">
                                      <p:cBhvr>
                                        <p:cTn id="34" dur="1000"/>
                                        <p:tgtEl>
                                          <p:spTgt spid="11">
                                            <p:txEl>
                                              <p:pRg st="9" end="9"/>
                                            </p:txEl>
                                          </p:spTgt>
                                        </p:tgtEl>
                                      </p:cBhvr>
                                    </p:animEffect>
                                  </p:childTnLst>
                                </p:cTn>
                              </p:par>
                              <p:par>
                                <p:cTn id="35" presetID="10" presetClass="entr" presetSubtype="0" fill="hold" nodeType="withEffect">
                                  <p:stCondLst>
                                    <p:cond delay="250"/>
                                  </p:stCondLst>
                                  <p:childTnLst>
                                    <p:set>
                                      <p:cBhvr>
                                        <p:cTn id="36" dur="1" fill="hold">
                                          <p:stCondLst>
                                            <p:cond delay="0"/>
                                          </p:stCondLst>
                                        </p:cTn>
                                        <p:tgtEl>
                                          <p:spTgt spid="11">
                                            <p:txEl>
                                              <p:pRg st="10" end="10"/>
                                            </p:txEl>
                                          </p:spTgt>
                                        </p:tgtEl>
                                        <p:attrNameLst>
                                          <p:attrName>style.visibility</p:attrName>
                                        </p:attrNameLst>
                                      </p:cBhvr>
                                      <p:to>
                                        <p:strVal val="visible"/>
                                      </p:to>
                                    </p:set>
                                    <p:animEffect transition="in" filter="fade">
                                      <p:cBhvr>
                                        <p:cTn id="37" dur="1000"/>
                                        <p:tgtEl>
                                          <p:spTgt spid="11">
                                            <p:txEl>
                                              <p:pRg st="10" end="10"/>
                                            </p:txEl>
                                          </p:spTgt>
                                        </p:tgtEl>
                                      </p:cBhvr>
                                    </p:animEffect>
                                  </p:childTnLst>
                                </p:cTn>
                              </p:par>
                            </p:childTnLst>
                          </p:cTn>
                        </p:par>
                        <p:par>
                          <p:cTn id="38" fill="hold">
                            <p:stCondLst>
                              <p:cond delay="1250"/>
                            </p:stCondLst>
                            <p:childTnLst>
                              <p:par>
                                <p:cTn id="39" presetID="1" presetClass="entr" presetSubtype="0" fill="hold" nodeType="afterEffect">
                                  <p:stCondLst>
                                    <p:cond delay="250"/>
                                  </p:stCondLst>
                                  <p:childTnLst>
                                    <p:set>
                                      <p:cBhvr>
                                        <p:cTn id="40" dur="1" fill="hold">
                                          <p:stCondLst>
                                            <p:cond delay="0"/>
                                          </p:stCondLst>
                                        </p:cTn>
                                        <p:tgtEl>
                                          <p:spTgt spid="11">
                                            <p:txEl>
                                              <p:pRg st="12" end="12"/>
                                            </p:txEl>
                                          </p:spTgt>
                                        </p:tgtEl>
                                        <p:attrNameLst>
                                          <p:attrName>style.visibility</p:attrName>
                                        </p:attrNameLst>
                                      </p:cBhvr>
                                      <p:to>
                                        <p:strVal val="visible"/>
                                      </p:to>
                                    </p:set>
                                  </p:childTnLst>
                                </p:cTn>
                              </p:par>
                            </p:childTnLst>
                          </p:cTn>
                        </p:par>
                        <p:par>
                          <p:cTn id="41" fill="hold">
                            <p:stCondLst>
                              <p:cond delay="1500"/>
                            </p:stCondLst>
                            <p:childTnLst>
                              <p:par>
                                <p:cTn id="42" presetID="1" presetClass="entr" presetSubtype="0" fill="hold" nodeType="afterEffect">
                                  <p:stCondLst>
                                    <p:cond delay="250"/>
                                  </p:stCondLst>
                                  <p:childTnLst>
                                    <p:set>
                                      <p:cBhvr>
                                        <p:cTn id="43" dur="1" fill="hold">
                                          <p:stCondLst>
                                            <p:cond delay="0"/>
                                          </p:stCondLst>
                                        </p:cTn>
                                        <p:tgtEl>
                                          <p:spTgt spid="11">
                                            <p:txEl>
                                              <p:pRg st="13" end="13"/>
                                            </p:txEl>
                                          </p:spTgt>
                                        </p:tgtEl>
                                        <p:attrNameLst>
                                          <p:attrName>style.visibility</p:attrName>
                                        </p:attrNameLst>
                                      </p:cBhvr>
                                      <p:to>
                                        <p:strVal val="visible"/>
                                      </p:to>
                                    </p:set>
                                  </p:childTnLst>
                                </p:cTn>
                              </p:par>
                            </p:childTnLst>
                          </p:cTn>
                        </p:par>
                        <p:par>
                          <p:cTn id="44" fill="hold">
                            <p:stCondLst>
                              <p:cond delay="1750"/>
                            </p:stCondLst>
                            <p:childTnLst>
                              <p:par>
                                <p:cTn id="45" presetID="1" presetClass="entr" presetSubtype="0" fill="hold" nodeType="afterEffect">
                                  <p:stCondLst>
                                    <p:cond delay="250"/>
                                  </p:stCondLst>
                                  <p:childTnLst>
                                    <p:set>
                                      <p:cBhvr>
                                        <p:cTn id="46" dur="1" fill="hold">
                                          <p:stCondLst>
                                            <p:cond delay="0"/>
                                          </p:stCondLst>
                                        </p:cTn>
                                        <p:tgtEl>
                                          <p:spTgt spid="11">
                                            <p:txEl>
                                              <p:pRg st="14" end="14"/>
                                            </p:txEl>
                                          </p:spTgt>
                                        </p:tgtEl>
                                        <p:attrNameLst>
                                          <p:attrName>style.visibility</p:attrName>
                                        </p:attrNameLst>
                                      </p:cBhvr>
                                      <p:to>
                                        <p:strVal val="visible"/>
                                      </p:to>
                                    </p:set>
                                  </p:childTnLst>
                                </p:cTn>
                              </p:par>
                            </p:childTnLst>
                          </p:cTn>
                        </p:par>
                        <p:par>
                          <p:cTn id="47" fill="hold">
                            <p:stCondLst>
                              <p:cond delay="2000"/>
                            </p:stCondLst>
                            <p:childTnLst>
                              <p:par>
                                <p:cTn id="48" presetID="1" presetClass="entr" presetSubtype="0" fill="hold" nodeType="afterEffect">
                                  <p:stCondLst>
                                    <p:cond delay="250"/>
                                  </p:stCondLst>
                                  <p:childTnLst>
                                    <p:set>
                                      <p:cBhvr>
                                        <p:cTn id="49" dur="1" fill="hold">
                                          <p:stCondLst>
                                            <p:cond delay="0"/>
                                          </p:stCondLst>
                                        </p:cTn>
                                        <p:tgtEl>
                                          <p:spTgt spid="11">
                                            <p:txEl>
                                              <p:pRg st="15" end="15"/>
                                            </p:txEl>
                                          </p:spTgt>
                                        </p:tgtEl>
                                        <p:attrNameLst>
                                          <p:attrName>style.visibility</p:attrName>
                                        </p:attrNameLst>
                                      </p:cBhvr>
                                      <p:to>
                                        <p:strVal val="visible"/>
                                      </p:to>
                                    </p:set>
                                  </p:childTnLst>
                                </p:cTn>
                              </p:par>
                            </p:childTnLst>
                          </p:cTn>
                        </p:par>
                        <p:par>
                          <p:cTn id="50" fill="hold">
                            <p:stCondLst>
                              <p:cond delay="2250"/>
                            </p:stCondLst>
                            <p:childTnLst>
                              <p:par>
                                <p:cTn id="51" presetID="1" presetClass="entr" presetSubtype="0" fill="hold" nodeType="afterEffect">
                                  <p:stCondLst>
                                    <p:cond delay="250"/>
                                  </p:stCondLst>
                                  <p:childTnLst>
                                    <p:set>
                                      <p:cBhvr>
                                        <p:cTn id="52" dur="1" fill="hold">
                                          <p:stCondLst>
                                            <p:cond delay="0"/>
                                          </p:stCondLst>
                                        </p:cTn>
                                        <p:tgtEl>
                                          <p:spTgt spid="11">
                                            <p:txEl>
                                              <p:pRg st="16" end="16"/>
                                            </p:txEl>
                                          </p:spTgt>
                                        </p:tgtEl>
                                        <p:attrNameLst>
                                          <p:attrName>style.visibility</p:attrName>
                                        </p:attrNameLst>
                                      </p:cBhvr>
                                      <p:to>
                                        <p:strVal val="visible"/>
                                      </p:to>
                                    </p:set>
                                  </p:childTnLst>
                                </p:cTn>
                              </p:par>
                            </p:childTnLst>
                          </p:cTn>
                        </p:par>
                        <p:par>
                          <p:cTn id="53" fill="hold">
                            <p:stCondLst>
                              <p:cond delay="2500"/>
                            </p:stCondLst>
                            <p:childTnLst>
                              <p:par>
                                <p:cTn id="54" presetID="1" presetClass="entr" presetSubtype="0" fill="hold" nodeType="afterEffect">
                                  <p:stCondLst>
                                    <p:cond delay="250"/>
                                  </p:stCondLst>
                                  <p:childTnLst>
                                    <p:set>
                                      <p:cBhvr>
                                        <p:cTn id="55" dur="1" fill="hold">
                                          <p:stCondLst>
                                            <p:cond delay="0"/>
                                          </p:stCondLst>
                                        </p:cTn>
                                        <p:tgtEl>
                                          <p:spTgt spid="11">
                                            <p:txEl>
                                              <p:pRg st="17" end="17"/>
                                            </p:txEl>
                                          </p:spTgt>
                                        </p:tgtEl>
                                        <p:attrNameLst>
                                          <p:attrName>style.visibility</p:attrName>
                                        </p:attrNameLst>
                                      </p:cBhvr>
                                      <p:to>
                                        <p:strVal val="visible"/>
                                      </p:to>
                                    </p:set>
                                  </p:childTnLst>
                                </p:cTn>
                              </p:par>
                            </p:childTnLst>
                          </p:cTn>
                        </p:par>
                        <p:par>
                          <p:cTn id="56" fill="hold">
                            <p:stCondLst>
                              <p:cond delay="2750"/>
                            </p:stCondLst>
                            <p:childTnLst>
                              <p:par>
                                <p:cTn id="57" presetID="1" presetClass="entr" presetSubtype="0" fill="hold" nodeType="afterEffect">
                                  <p:stCondLst>
                                    <p:cond delay="250"/>
                                  </p:stCondLst>
                                  <p:childTnLst>
                                    <p:set>
                                      <p:cBhvr>
                                        <p:cTn id="58" dur="1" fill="hold">
                                          <p:stCondLst>
                                            <p:cond delay="0"/>
                                          </p:stCondLst>
                                        </p:cTn>
                                        <p:tgtEl>
                                          <p:spTgt spid="11">
                                            <p:txEl>
                                              <p:pRg st="18" end="18"/>
                                            </p:txEl>
                                          </p:spTgt>
                                        </p:tgtEl>
                                        <p:attrNameLst>
                                          <p:attrName>style.visibility</p:attrName>
                                        </p:attrNameLst>
                                      </p:cBhvr>
                                      <p:to>
                                        <p:strVal val="visible"/>
                                      </p:to>
                                    </p:set>
                                  </p:childTnLst>
                                </p:cTn>
                              </p:par>
                            </p:childTnLst>
                          </p:cTn>
                        </p:par>
                        <p:par>
                          <p:cTn id="59" fill="hold">
                            <p:stCondLst>
                              <p:cond delay="3000"/>
                            </p:stCondLst>
                            <p:childTnLst>
                              <p:par>
                                <p:cTn id="60" presetID="1" presetClass="entr" presetSubtype="0" fill="hold" nodeType="afterEffect">
                                  <p:stCondLst>
                                    <p:cond delay="250"/>
                                  </p:stCondLst>
                                  <p:childTnLst>
                                    <p:set>
                                      <p:cBhvr>
                                        <p:cTn id="61" dur="1" fill="hold">
                                          <p:stCondLst>
                                            <p:cond delay="0"/>
                                          </p:stCondLst>
                                        </p:cTn>
                                        <p:tgtEl>
                                          <p:spTgt spid="11">
                                            <p:txEl>
                                              <p:pRg st="19" end="19"/>
                                            </p:txEl>
                                          </p:spTgt>
                                        </p:tgtEl>
                                        <p:attrNameLst>
                                          <p:attrName>style.visibility</p:attrName>
                                        </p:attrNameLst>
                                      </p:cBhvr>
                                      <p:to>
                                        <p:strVal val="visible"/>
                                      </p:to>
                                    </p:set>
                                  </p:childTnLst>
                                </p:cTn>
                              </p:par>
                            </p:childTnLst>
                          </p:cTn>
                        </p:par>
                        <p:par>
                          <p:cTn id="62" fill="hold">
                            <p:stCondLst>
                              <p:cond delay="3250"/>
                            </p:stCondLst>
                            <p:childTnLst>
                              <p:par>
                                <p:cTn id="63" presetID="1" presetClass="entr" presetSubtype="0" fill="hold" nodeType="afterEffect">
                                  <p:stCondLst>
                                    <p:cond delay="250"/>
                                  </p:stCondLst>
                                  <p:childTnLst>
                                    <p:set>
                                      <p:cBhvr>
                                        <p:cTn id="64" dur="1" fill="hold">
                                          <p:stCondLst>
                                            <p:cond delay="0"/>
                                          </p:stCondLst>
                                        </p:cTn>
                                        <p:tgtEl>
                                          <p:spTgt spid="11">
                                            <p:txEl>
                                              <p:pRg st="20" end="20"/>
                                            </p:txEl>
                                          </p:spTgt>
                                        </p:tgtEl>
                                        <p:attrNameLst>
                                          <p:attrName>style.visibility</p:attrName>
                                        </p:attrNameLst>
                                      </p:cBhvr>
                                      <p:to>
                                        <p:strVal val="visible"/>
                                      </p:to>
                                    </p:set>
                                  </p:childTnLst>
                                </p:cTn>
                              </p:par>
                            </p:childTnLst>
                          </p:cTn>
                        </p:par>
                        <p:par>
                          <p:cTn id="65" fill="hold">
                            <p:stCondLst>
                              <p:cond delay="3500"/>
                            </p:stCondLst>
                            <p:childTnLst>
                              <p:par>
                                <p:cTn id="66" presetID="1" presetClass="entr" presetSubtype="0" fill="hold" nodeType="afterEffect">
                                  <p:stCondLst>
                                    <p:cond delay="250"/>
                                  </p:stCondLst>
                                  <p:childTnLst>
                                    <p:set>
                                      <p:cBhvr>
                                        <p:cTn id="67" dur="1" fill="hold">
                                          <p:stCondLst>
                                            <p:cond delay="0"/>
                                          </p:stCondLst>
                                        </p:cTn>
                                        <p:tgtEl>
                                          <p:spTgt spid="11">
                                            <p:txEl>
                                              <p:pRg st="21" end="2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title"/>
          </p:nvPr>
        </p:nvSpPr>
        <p:spPr>
          <a:xfrm>
            <a:off x="0" y="1123950"/>
            <a:ext cx="2051050" cy="3241675"/>
          </a:xfrm>
        </p:spPr>
        <p:txBody>
          <a:bodyPr/>
          <a:lstStyle/>
          <a:p>
            <a:pPr eaLnBrk="1" hangingPunct="1"/>
            <a:r>
              <a:rPr lang="en-US" sz="2200" smtClean="0"/>
              <a:t>Requirements</a:t>
            </a:r>
          </a:p>
        </p:txBody>
      </p:sp>
      <p:sp>
        <p:nvSpPr>
          <p:cNvPr id="31747" name="Rectangle 4"/>
          <p:cNvSpPr>
            <a:spLocks noGrp="1" noChangeArrowheads="1"/>
          </p:cNvSpPr>
          <p:nvPr>
            <p:ph idx="1"/>
          </p:nvPr>
        </p:nvSpPr>
        <p:spPr>
          <a:xfrm>
            <a:off x="2411413" y="1928813"/>
            <a:ext cx="6446837" cy="3900487"/>
          </a:xfrm>
        </p:spPr>
        <p:txBody>
          <a:bodyPr/>
          <a:lstStyle/>
          <a:p>
            <a:pPr marL="547688" lvl="1" indent="-411163" eaLnBrk="1" hangingPunct="1">
              <a:buClr>
                <a:srgbClr val="F9F9F9"/>
              </a:buClr>
              <a:buSzPct val="65000"/>
              <a:buFont typeface="Wingdings 2" pitchFamily="18" charset="2"/>
              <a:buChar char=""/>
            </a:pPr>
            <a:endParaRPr lang="en-GB" sz="2200" dirty="0" smtClean="0"/>
          </a:p>
          <a:p>
            <a:pPr marL="547688" lvl="1" indent="-411163" eaLnBrk="1" hangingPunct="1">
              <a:buClr>
                <a:srgbClr val="F9F9F9"/>
              </a:buClr>
              <a:buSzPct val="65000"/>
              <a:buFont typeface="Wingdings 2" pitchFamily="18" charset="2"/>
              <a:buChar char=""/>
            </a:pPr>
            <a:r>
              <a:rPr lang="en-GB" sz="2200" dirty="0" smtClean="0"/>
              <a:t>Minimum one to three years of experience</a:t>
            </a:r>
          </a:p>
          <a:p>
            <a:pPr eaLnBrk="1" hangingPunct="1"/>
            <a:endParaRPr lang="en-US" sz="2200" dirty="0" smtClean="0"/>
          </a:p>
          <a:p>
            <a:pPr marL="547688" lvl="1" indent="-411163" eaLnBrk="1" hangingPunct="1">
              <a:lnSpc>
                <a:spcPct val="80000"/>
              </a:lnSpc>
              <a:buClr>
                <a:srgbClr val="F9F9F9"/>
              </a:buClr>
              <a:buSzPct val="65000"/>
              <a:buFont typeface="Wingdings 2" pitchFamily="18" charset="2"/>
              <a:buChar char=""/>
            </a:pPr>
            <a:r>
              <a:rPr lang="en-GB" sz="2200" dirty="0" smtClean="0"/>
              <a:t>Maximum 32 years of age at time of application</a:t>
            </a:r>
          </a:p>
          <a:p>
            <a:pPr eaLnBrk="1" hangingPunct="1">
              <a:lnSpc>
                <a:spcPct val="80000"/>
              </a:lnSpc>
            </a:pPr>
            <a:endParaRPr lang="en-GB" sz="2200" dirty="0" smtClean="0"/>
          </a:p>
          <a:p>
            <a:pPr marL="547688" lvl="1" indent="-411163" eaLnBrk="1" hangingPunct="1">
              <a:lnSpc>
                <a:spcPct val="80000"/>
              </a:lnSpc>
              <a:buClr>
                <a:srgbClr val="F9F9F9"/>
              </a:buClr>
              <a:buSzPct val="65000"/>
              <a:buFont typeface="Wingdings 2" pitchFamily="18" charset="2"/>
              <a:buChar char=""/>
            </a:pPr>
            <a:r>
              <a:rPr lang="en-GB" sz="2200" dirty="0" smtClean="0"/>
              <a:t>Master or Bachelor degree or an equivalent technical qualification</a:t>
            </a:r>
          </a:p>
          <a:p>
            <a:pPr eaLnBrk="1" hangingPunct="1">
              <a:buFont typeface="Wingdings 2" pitchFamily="18" charset="2"/>
              <a:buNone/>
            </a:pPr>
            <a:endParaRPr lang="en-GB" dirty="0" smtClean="0"/>
          </a:p>
          <a:p>
            <a:pPr eaLnBrk="1" hangingPunct="1">
              <a:lnSpc>
                <a:spcPct val="80000"/>
              </a:lnSpc>
            </a:pPr>
            <a:endParaRPr lang="en-GB" dirty="0" smtClean="0"/>
          </a:p>
          <a:p>
            <a:pPr marL="547688" lvl="1" indent="-411163" eaLnBrk="1" hangingPunct="1">
              <a:lnSpc>
                <a:spcPct val="90000"/>
              </a:lnSpc>
              <a:buFont typeface="Wingdings 2" pitchFamily="18" charset="2"/>
              <a:buNone/>
            </a:pPr>
            <a:endParaRPr lang="en-GB" sz="2800" dirty="0" smtClean="0"/>
          </a:p>
          <a:p>
            <a:pPr marL="547688" lvl="1" indent="-411163" eaLnBrk="1" hangingPunct="1">
              <a:lnSpc>
                <a:spcPct val="90000"/>
              </a:lnSpc>
              <a:buFont typeface="Wingdings 2" pitchFamily="18" charset="2"/>
              <a:buNone/>
            </a:pPr>
            <a:endParaRPr lang="en-GB" sz="2800" dirty="0" smtClean="0"/>
          </a:p>
          <a:p>
            <a:pPr marL="547688" lvl="1" indent="-411163" eaLnBrk="1" hangingPunct="1">
              <a:lnSpc>
                <a:spcPct val="90000"/>
              </a:lnSpc>
              <a:buFont typeface="Wingdings 2" pitchFamily="18" charset="2"/>
              <a:buNone/>
            </a:pPr>
            <a:endParaRPr lang="en-GB" sz="2800" dirty="0" smtClean="0"/>
          </a:p>
          <a:p>
            <a:pPr eaLnBrk="1" hangingPunct="1">
              <a:lnSpc>
                <a:spcPct val="80000"/>
              </a:lnSpc>
              <a:buFontTx/>
              <a:buChar char="-"/>
            </a:pPr>
            <a:endParaRPr lang="en-GB"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499"/>
                                          </p:stCondLst>
                                        </p:cTn>
                                        <p:tgtEl>
                                          <p:spTgt spid="31747">
                                            <p:txEl>
                                              <p:pRg st="1" end="1"/>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31747">
                                            <p:txEl>
                                              <p:pRg st="3" end="3"/>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750"/>
                                  </p:stCondLst>
                                  <p:childTnLst>
                                    <p:set>
                                      <p:cBhvr>
                                        <p:cTn id="12" dur="1" fill="hold">
                                          <p:stCondLst>
                                            <p:cond delay="249"/>
                                          </p:stCondLst>
                                        </p:cTn>
                                        <p:tgtEl>
                                          <p:spTgt spid="317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title"/>
          </p:nvPr>
        </p:nvSpPr>
        <p:spPr/>
        <p:txBody>
          <a:bodyPr/>
          <a:lstStyle/>
          <a:p>
            <a:pPr eaLnBrk="1" hangingPunct="1"/>
            <a:r>
              <a:rPr lang="en-US" sz="2000" smtClean="0"/>
              <a:t>Review </a:t>
            </a:r>
            <a:br>
              <a:rPr lang="en-US" sz="2000" smtClean="0"/>
            </a:br>
            <a:r>
              <a:rPr lang="en-US" sz="2000" smtClean="0"/>
              <a:t>2000 - 2010</a:t>
            </a:r>
            <a:br>
              <a:rPr lang="en-US" sz="2000" smtClean="0"/>
            </a:br>
            <a:endParaRPr lang="en-US" sz="2000" smtClean="0"/>
          </a:p>
        </p:txBody>
      </p:sp>
      <p:sp>
        <p:nvSpPr>
          <p:cNvPr id="32771" name="Rectangle 4"/>
          <p:cNvSpPr>
            <a:spLocks noGrp="1" noChangeArrowheads="1"/>
          </p:cNvSpPr>
          <p:nvPr>
            <p:ph idx="4294967295"/>
          </p:nvPr>
        </p:nvSpPr>
        <p:spPr>
          <a:xfrm>
            <a:off x="1187450" y="1341438"/>
            <a:ext cx="7599363" cy="4295775"/>
          </a:xfrm>
        </p:spPr>
        <p:txBody>
          <a:bodyPr/>
          <a:lstStyle/>
          <a:p>
            <a:pPr eaLnBrk="1" hangingPunct="1">
              <a:buClr>
                <a:schemeClr val="tx1"/>
              </a:buClr>
              <a:buSzPct val="95000"/>
              <a:buFont typeface="Wingdings" pitchFamily="2" charset="2"/>
              <a:buChar char=""/>
            </a:pPr>
            <a:endParaRPr lang="en-US" sz="2500" dirty="0" smtClean="0"/>
          </a:p>
          <a:p>
            <a:pPr lvl="2" eaLnBrk="1" hangingPunct="1"/>
            <a:r>
              <a:rPr lang="en-GB" sz="2200" dirty="0" smtClean="0"/>
              <a:t>255 Associate Experts finished the programme between 2000-2010</a:t>
            </a:r>
          </a:p>
          <a:p>
            <a:pPr lvl="2" eaLnBrk="1" hangingPunct="1"/>
            <a:endParaRPr lang="en-GB" sz="2200" dirty="0" smtClean="0"/>
          </a:p>
          <a:p>
            <a:pPr lvl="2" eaLnBrk="1" hangingPunct="1"/>
            <a:r>
              <a:rPr lang="en-GB" sz="2200" dirty="0" smtClean="0"/>
              <a:t>Currently 30 Associate Experts  (2/3 at HQ;1/3 in the field)</a:t>
            </a:r>
          </a:p>
          <a:p>
            <a:pPr lvl="2" eaLnBrk="1" hangingPunct="1">
              <a:buFont typeface="Wingdings" pitchFamily="2" charset="2"/>
              <a:buNone/>
            </a:pPr>
            <a:endParaRPr lang="en-US" sz="2200" dirty="0" smtClean="0"/>
          </a:p>
          <a:p>
            <a:pPr lvl="2" eaLnBrk="1" hangingPunct="1"/>
            <a:r>
              <a:rPr lang="en-US" sz="2200" dirty="0" smtClean="0"/>
              <a:t>31 % of former Associate Experts were retained by the ILO</a:t>
            </a:r>
            <a:endParaRPr lang="en-GB" sz="2200" dirty="0" smtClean="0"/>
          </a:p>
          <a:p>
            <a:pPr lvl="1" eaLnBrk="1" hangingPunct="1">
              <a:lnSpc>
                <a:spcPct val="90000"/>
              </a:lnSpc>
              <a:buFont typeface="Wingdings 2" pitchFamily="18" charset="2"/>
              <a:buNone/>
            </a:pPr>
            <a:endParaRPr lang="de-DE" dirty="0" smtClean="0"/>
          </a:p>
          <a:p>
            <a:pPr lvl="1" eaLnBrk="1" hangingPunct="1">
              <a:lnSpc>
                <a:spcPct val="90000"/>
              </a:lnSpc>
            </a:pPr>
            <a:endParaRPr lang="de-DE" dirty="0" smtClean="0"/>
          </a:p>
          <a:p>
            <a:pPr eaLnBrk="1" hangingPunct="1">
              <a:lnSpc>
                <a:spcPct val="90000"/>
              </a:lnSpc>
              <a:buFont typeface="Wingdings 2" pitchFamily="18" charset="2"/>
              <a:buNone/>
            </a:pPr>
            <a:endParaRPr lang="en-GB" dirty="0" smtClean="0"/>
          </a:p>
          <a:p>
            <a:pPr eaLnBrk="1" hangingPunct="1">
              <a:lnSpc>
                <a:spcPct val="90000"/>
              </a:lnSpc>
              <a:buFont typeface="Wingdings" pitchFamily="2" charset="2"/>
              <a:buNone/>
            </a:pPr>
            <a:endParaRPr lang="en-GB"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fr-CH" sz="2000" smtClean="0"/>
              <a:t>Further information</a:t>
            </a:r>
          </a:p>
        </p:txBody>
      </p:sp>
      <p:sp>
        <p:nvSpPr>
          <p:cNvPr id="35843" name="Content Placeholder 2"/>
          <p:cNvSpPr>
            <a:spLocks noGrp="1"/>
          </p:cNvSpPr>
          <p:nvPr>
            <p:ph idx="1"/>
          </p:nvPr>
        </p:nvSpPr>
        <p:spPr/>
        <p:txBody>
          <a:bodyPr/>
          <a:lstStyle/>
          <a:p>
            <a:pPr eaLnBrk="1" hangingPunct="1">
              <a:buFont typeface="Wingdings 2" pitchFamily="18" charset="2"/>
              <a:buNone/>
            </a:pPr>
            <a:endParaRPr lang="en-GB" sz="2000" dirty="0" smtClean="0"/>
          </a:p>
          <a:p>
            <a:pPr eaLnBrk="1" hangingPunct="1">
              <a:buFont typeface="Wingdings" pitchFamily="2" charset="2"/>
              <a:buChar char="Ø"/>
            </a:pPr>
            <a:r>
              <a:rPr lang="en-GB" sz="2000" dirty="0" smtClean="0"/>
              <a:t>Overview on JPO / AE donor countries in general: </a:t>
            </a:r>
          </a:p>
          <a:p>
            <a:pPr eaLnBrk="1" hangingPunct="1">
              <a:buFont typeface="Wingdings 2" pitchFamily="18" charset="2"/>
              <a:buNone/>
            </a:pPr>
            <a:r>
              <a:rPr lang="en-GB" sz="2000" dirty="0" smtClean="0">
                <a:solidFill>
                  <a:srgbClr val="FFC000"/>
                </a:solidFill>
                <a:hlinkClick r:id="rId3"/>
              </a:rPr>
              <a:t>http://www.jposc.org/</a:t>
            </a:r>
            <a:endParaRPr lang="en-GB" sz="2000" dirty="0" smtClean="0">
              <a:solidFill>
                <a:srgbClr val="FFC000"/>
              </a:solidFill>
            </a:endParaRPr>
          </a:p>
          <a:p>
            <a:pPr eaLnBrk="1" hangingPunct="1">
              <a:buFont typeface="Wingdings 2" pitchFamily="18" charset="2"/>
              <a:buNone/>
            </a:pPr>
            <a:endParaRPr lang="en-GB" sz="2000" dirty="0" smtClean="0">
              <a:solidFill>
                <a:srgbClr val="FFC000"/>
              </a:solidFill>
            </a:endParaRPr>
          </a:p>
          <a:p>
            <a:pPr eaLnBrk="1" hangingPunct="1">
              <a:buFont typeface="Wingdings" pitchFamily="2" charset="2"/>
              <a:buChar char="Ø"/>
            </a:pPr>
            <a:r>
              <a:rPr lang="en-GB" sz="2000" dirty="0" smtClean="0"/>
              <a:t>Associate Experts Programme:</a:t>
            </a:r>
          </a:p>
          <a:p>
            <a:pPr eaLnBrk="1" hangingPunct="1">
              <a:buFont typeface="Wingdings 2" pitchFamily="18" charset="2"/>
              <a:buNone/>
            </a:pPr>
            <a:r>
              <a:rPr lang="en-GB" sz="1600" dirty="0" smtClean="0"/>
              <a:t>	http</a:t>
            </a:r>
            <a:r>
              <a:rPr lang="en-GB" sz="1600" dirty="0"/>
              <a:t>://www.ba-auslandsvermittlung.de/lang_de/nn_468734/DE/Home/Arbeitnehmer/BFIO/internationale-organisationen-knoten.html__nnn=true</a:t>
            </a:r>
            <a:endParaRPr lang="en-GB" sz="1600" dirty="0" smtClean="0"/>
          </a:p>
          <a:p>
            <a:pPr eaLnBrk="1" hangingPunct="1">
              <a:buFont typeface="Wingdings 2" pitchFamily="18" charset="2"/>
              <a:buNone/>
            </a:pPr>
            <a:endParaRPr lang="en-GB" sz="2000" dirty="0" smtClean="0"/>
          </a:p>
          <a:p>
            <a:pPr eaLnBrk="1" hangingPunct="1">
              <a:buFont typeface="Wingdings" pitchFamily="2" charset="2"/>
              <a:buChar char="Ø"/>
            </a:pPr>
            <a:r>
              <a:rPr lang="en-GB" sz="2000" dirty="0" smtClean="0"/>
              <a:t>ILO specific: </a:t>
            </a:r>
          </a:p>
          <a:p>
            <a:pPr eaLnBrk="1" hangingPunct="1">
              <a:buFont typeface="Wingdings 2" pitchFamily="18" charset="2"/>
              <a:buNone/>
            </a:pPr>
            <a:r>
              <a:rPr lang="en-GB" sz="1800" dirty="0">
                <a:hlinkClick r:id="rId4"/>
              </a:rPr>
              <a:t>http://</a:t>
            </a:r>
            <a:r>
              <a:rPr lang="en-GB" sz="1800" dirty="0" smtClean="0">
                <a:hlinkClick r:id="rId4"/>
              </a:rPr>
              <a:t>www.ilo.org/public/english/bureau/pers/vacancy/aexpert.htm</a:t>
            </a:r>
            <a:endParaRPr lang="en-GB" sz="1800" dirty="0" smtClean="0"/>
          </a:p>
          <a:p>
            <a:pPr eaLnBrk="1" hangingPunct="1">
              <a:buFont typeface="Wingdings 2" pitchFamily="18" charset="2"/>
              <a:buNone/>
            </a:pPr>
            <a:endParaRPr lang="en-GB" sz="1800" dirty="0" smtClean="0"/>
          </a:p>
          <a:p>
            <a:pPr eaLnBrk="1" hangingPunct="1">
              <a:buFont typeface="Wingdings" pitchFamily="2" charset="2"/>
              <a:buChar char="Ø"/>
            </a:pPr>
            <a:r>
              <a:rPr lang="en-GB" sz="2000" dirty="0" smtClean="0"/>
              <a:t>Contact:</a:t>
            </a:r>
          </a:p>
          <a:p>
            <a:pPr eaLnBrk="1" hangingPunct="1">
              <a:buFont typeface="Wingdings 2" pitchFamily="18" charset="2"/>
              <a:buNone/>
            </a:pPr>
            <a:r>
              <a:rPr lang="en-GB" sz="2000" dirty="0" smtClean="0">
                <a:hlinkClick r:id="rId5"/>
              </a:rPr>
              <a:t>associateexperts@ilo.org</a:t>
            </a:r>
            <a:r>
              <a:rPr lang="en-GB" sz="2000" dirty="0" smtClean="0"/>
              <a:t> </a:t>
            </a:r>
          </a:p>
          <a:p>
            <a:pPr eaLnBrk="1" hangingPunct="1"/>
            <a:endParaRPr lang="fr-CH"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75" y="0"/>
            <a:ext cx="9469438" cy="7100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7" name="Title 1"/>
          <p:cNvSpPr>
            <a:spLocks noGrp="1"/>
          </p:cNvSpPr>
          <p:nvPr>
            <p:ph type="title"/>
          </p:nvPr>
        </p:nvSpPr>
        <p:spPr>
          <a:xfrm>
            <a:off x="541338" y="404813"/>
            <a:ext cx="9144000" cy="1871662"/>
          </a:xfrm>
        </p:spPr>
        <p:txBody>
          <a:bodyPr/>
          <a:lstStyle/>
          <a:p>
            <a:r>
              <a:rPr lang="en-GB" smtClean="0">
                <a:solidFill>
                  <a:schemeClr val="bg1"/>
                </a:solidFill>
              </a:rPr>
              <a:t>Recruitment Practices at ILO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4170"/>
          <a:stretch/>
        </p:blipFill>
        <p:spPr bwMode="auto">
          <a:xfrm>
            <a:off x="-1116632" y="-99392"/>
            <a:ext cx="12960000" cy="7762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3218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idx="1"/>
          </p:nvPr>
        </p:nvSpPr>
        <p:spPr>
          <a:xfrm>
            <a:off x="2124075" y="1052513"/>
            <a:ext cx="6645275" cy="5102225"/>
          </a:xfrm>
        </p:spPr>
        <p:txBody>
          <a:bodyPr/>
          <a:lstStyle/>
          <a:p>
            <a:pPr>
              <a:lnSpc>
                <a:spcPct val="90000"/>
              </a:lnSpc>
              <a:buFont typeface="Wingdings" pitchFamily="2" charset="2"/>
              <a:buNone/>
            </a:pPr>
            <a:r>
              <a:rPr lang="en-US" altLang="zh-CN" u="sng" dirty="0" smtClean="0">
                <a:ea typeface="微软雅黑"/>
                <a:cs typeface="微软雅黑"/>
              </a:rPr>
              <a:t>International staff</a:t>
            </a:r>
          </a:p>
          <a:p>
            <a:pPr>
              <a:lnSpc>
                <a:spcPct val="90000"/>
              </a:lnSpc>
              <a:buFont typeface="Wingdings" pitchFamily="2" charset="2"/>
              <a:buNone/>
            </a:pPr>
            <a:endParaRPr lang="en-US" altLang="zh-CN" u="sng" dirty="0" smtClean="0">
              <a:ea typeface="微软雅黑"/>
              <a:cs typeface="微软雅黑"/>
            </a:endParaRPr>
          </a:p>
          <a:p>
            <a:pPr>
              <a:lnSpc>
                <a:spcPct val="90000"/>
              </a:lnSpc>
            </a:pPr>
            <a:r>
              <a:rPr lang="en-US" altLang="zh-CN" dirty="0">
                <a:ea typeface="微软雅黑"/>
                <a:cs typeface="微软雅黑"/>
              </a:rPr>
              <a:t>General </a:t>
            </a:r>
            <a:r>
              <a:rPr lang="en-US" altLang="zh-CN" dirty="0" smtClean="0">
                <a:ea typeface="微软雅黑"/>
                <a:cs typeface="微软雅黑"/>
              </a:rPr>
              <a:t>Staff</a:t>
            </a:r>
          </a:p>
          <a:p>
            <a:pPr marL="0" indent="0">
              <a:lnSpc>
                <a:spcPct val="90000"/>
              </a:lnSpc>
              <a:buNone/>
            </a:pPr>
            <a:r>
              <a:rPr lang="en-US" altLang="zh-CN" dirty="0">
                <a:ea typeface="微软雅黑"/>
                <a:cs typeface="微软雅黑"/>
              </a:rPr>
              <a:t> </a:t>
            </a:r>
            <a:r>
              <a:rPr lang="en-US" altLang="zh-CN" dirty="0" smtClean="0">
                <a:ea typeface="微软雅黑"/>
                <a:cs typeface="微软雅黑"/>
              </a:rPr>
              <a:t>   “G” levels (G-1 through G-7)</a:t>
            </a:r>
            <a:endParaRPr lang="en-US" altLang="zh-CN" dirty="0">
              <a:ea typeface="微软雅黑"/>
              <a:cs typeface="微软雅黑"/>
            </a:endParaRPr>
          </a:p>
          <a:p>
            <a:pPr>
              <a:lnSpc>
                <a:spcPct val="90000"/>
              </a:lnSpc>
            </a:pPr>
            <a:endParaRPr lang="en-US" altLang="zh-CN" dirty="0" smtClean="0">
              <a:ea typeface="微软雅黑"/>
              <a:cs typeface="微软雅黑"/>
            </a:endParaRPr>
          </a:p>
          <a:p>
            <a:pPr>
              <a:lnSpc>
                <a:spcPct val="90000"/>
              </a:lnSpc>
            </a:pPr>
            <a:r>
              <a:rPr lang="en-US" altLang="zh-CN" dirty="0" smtClean="0">
                <a:ea typeface="微软雅黑"/>
                <a:cs typeface="微软雅黑"/>
              </a:rPr>
              <a:t>Professional positions </a:t>
            </a:r>
          </a:p>
          <a:p>
            <a:pPr>
              <a:lnSpc>
                <a:spcPct val="90000"/>
              </a:lnSpc>
              <a:buFont typeface="Wingdings" pitchFamily="2" charset="2"/>
              <a:buNone/>
            </a:pPr>
            <a:r>
              <a:rPr lang="en-US" altLang="zh-CN" dirty="0" smtClean="0">
                <a:ea typeface="微软雅黑"/>
                <a:cs typeface="微软雅黑"/>
              </a:rPr>
              <a:t>    “P” levels (P-1 through P-5) </a:t>
            </a:r>
          </a:p>
          <a:p>
            <a:pPr>
              <a:lnSpc>
                <a:spcPct val="90000"/>
              </a:lnSpc>
              <a:buFont typeface="Wingdings" pitchFamily="2" charset="2"/>
              <a:buNone/>
            </a:pPr>
            <a:endParaRPr lang="en-US" altLang="zh-CN" dirty="0" smtClean="0">
              <a:ea typeface="微软雅黑"/>
              <a:cs typeface="微软雅黑"/>
            </a:endParaRPr>
          </a:p>
          <a:p>
            <a:pPr>
              <a:lnSpc>
                <a:spcPct val="90000"/>
              </a:lnSpc>
            </a:pPr>
            <a:r>
              <a:rPr lang="en-US" altLang="zh-CN" dirty="0" smtClean="0">
                <a:ea typeface="微软雅黑"/>
                <a:cs typeface="微软雅黑"/>
              </a:rPr>
              <a:t>Director </a:t>
            </a:r>
            <a:r>
              <a:rPr lang="en-US" altLang="zh-CN" dirty="0">
                <a:ea typeface="微软雅黑"/>
                <a:cs typeface="微软雅黑"/>
              </a:rPr>
              <a:t>positions </a:t>
            </a:r>
          </a:p>
          <a:p>
            <a:pPr>
              <a:lnSpc>
                <a:spcPct val="90000"/>
              </a:lnSpc>
              <a:buFont typeface="Wingdings" pitchFamily="2" charset="2"/>
              <a:buNone/>
            </a:pPr>
            <a:r>
              <a:rPr lang="en-US" altLang="zh-CN" dirty="0" smtClean="0">
                <a:ea typeface="微软雅黑"/>
                <a:cs typeface="微软雅黑"/>
              </a:rPr>
              <a:t>    “D” levels (D-1 and D-2)</a:t>
            </a:r>
          </a:p>
          <a:p>
            <a:pPr>
              <a:lnSpc>
                <a:spcPct val="90000"/>
              </a:lnSpc>
              <a:buFont typeface="Wingdings" pitchFamily="2" charset="2"/>
              <a:buNone/>
            </a:pPr>
            <a:endParaRPr lang="en-US" altLang="zh-CN" u="sng" dirty="0" smtClean="0">
              <a:ea typeface="微软雅黑"/>
              <a:cs typeface="微软雅黑"/>
            </a:endParaRPr>
          </a:p>
          <a:p>
            <a:pPr>
              <a:lnSpc>
                <a:spcPct val="90000"/>
              </a:lnSpc>
              <a:buFont typeface="Wingdings" pitchFamily="2" charset="2"/>
              <a:buNone/>
            </a:pPr>
            <a:endParaRPr lang="en-US" altLang="zh-CN" dirty="0" smtClean="0">
              <a:ea typeface="微软雅黑"/>
              <a:cs typeface="微软雅黑"/>
            </a:endParaRPr>
          </a:p>
        </p:txBody>
      </p:sp>
      <p:sp>
        <p:nvSpPr>
          <p:cNvPr id="24579" name="Rectangle 2051"/>
          <p:cNvSpPr>
            <a:spLocks noChangeArrowheads="1"/>
          </p:cNvSpPr>
          <p:nvPr/>
        </p:nvSpPr>
        <p:spPr bwMode="auto">
          <a:xfrm>
            <a:off x="179388" y="1196975"/>
            <a:ext cx="1512887" cy="224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GB" sz="2000" b="1" dirty="0">
                <a:effectLst>
                  <a:outerShdw blurRad="38100" dist="38100" dir="2700000" algn="tl">
                    <a:srgbClr val="FFFFFF"/>
                  </a:outerShdw>
                </a:effectLst>
                <a:cs typeface="Arial" pitchFamily="34" charset="0"/>
              </a:rPr>
              <a:t>United Nations System Staff Category and Grade Structure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787" name="Group 387"/>
          <p:cNvGraphicFramePr>
            <a:graphicFrameLocks noGrp="1"/>
          </p:cNvGraphicFramePr>
          <p:nvPr/>
        </p:nvGraphicFramePr>
        <p:xfrm>
          <a:off x="1919288" y="1122363"/>
          <a:ext cx="7224712" cy="5426075"/>
        </p:xfrm>
        <a:graphic>
          <a:graphicData uri="http://schemas.openxmlformats.org/drawingml/2006/table">
            <a:tbl>
              <a:tblPr/>
              <a:tblGrid>
                <a:gridCol w="875410"/>
                <a:gridCol w="2813902"/>
                <a:gridCol w="1803773"/>
                <a:gridCol w="1731627"/>
              </a:tblGrid>
              <a:tr h="579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smtClean="0">
                          <a:ln>
                            <a:noFill/>
                          </a:ln>
                          <a:solidFill>
                            <a:srgbClr val="FFFFFF"/>
                          </a:solidFill>
                          <a:effectLst/>
                          <a:latin typeface="Times New Roman" pitchFamily="18" charset="0"/>
                        </a:rPr>
                        <a:t>Grade</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smtClean="0">
                          <a:ln>
                            <a:noFill/>
                          </a:ln>
                          <a:solidFill>
                            <a:srgbClr val="FFFFFF"/>
                          </a:solidFill>
                          <a:effectLst/>
                          <a:latin typeface="Times New Roman" pitchFamily="18" charset="0"/>
                        </a:rPr>
                        <a:t>Language</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smtClean="0">
                          <a:ln>
                            <a:noFill/>
                          </a:ln>
                          <a:solidFill>
                            <a:srgbClr val="FFFFFF"/>
                          </a:solidFill>
                          <a:effectLst/>
                          <a:latin typeface="Times New Roman" pitchFamily="18" charset="0"/>
                        </a:rPr>
                        <a:t>No. Years experience</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1" i="0" u="none" strike="noStrike" cap="none" normalizeH="0" baseline="0" dirty="0" smtClean="0">
                          <a:ln>
                            <a:noFill/>
                          </a:ln>
                          <a:solidFill>
                            <a:srgbClr val="FFFFFF"/>
                          </a:solidFill>
                          <a:effectLst/>
                          <a:latin typeface="Times New Roman" pitchFamily="18" charset="0"/>
                        </a:rPr>
                        <a:t>Minimum Qualifications</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8230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rPr>
                        <a:t>P.1</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1600" b="0" i="0" u="none" strike="noStrike" cap="none" normalizeH="0" baseline="0" dirty="0" smtClean="0">
                          <a:ln>
                            <a:noFill/>
                          </a:ln>
                          <a:solidFill>
                            <a:srgbClr val="FFFFFF"/>
                          </a:solidFill>
                          <a:effectLst/>
                          <a:latin typeface="Times New Roman" pitchFamily="18" charset="0"/>
                          <a:cs typeface="Times New Roman" pitchFamily="18" charset="0"/>
                        </a:rPr>
                        <a:t>Excellent command of one working language and good knowledge of another. (E, F, S)</a:t>
                      </a:r>
                      <a:r>
                        <a:rPr kumimoji="0" lang="en-GB" sz="1600" b="0" i="0" u="none" strike="noStrike" cap="none" normalizeH="0" baseline="0" dirty="0" smtClean="0">
                          <a:ln>
                            <a:noFill/>
                          </a:ln>
                          <a:solidFill>
                            <a:srgbClr val="FFFFFF"/>
                          </a:solidFill>
                          <a:effectLst/>
                          <a:latin typeface="Times New Roman" pitchFamily="18" charset="0"/>
                        </a:rPr>
                        <a:t>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rPr>
                        <a:t>1 year in the occupational area</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GB" sz="1600" b="0" i="0" u="none" strike="noStrike" cap="none" normalizeH="0" baseline="0" dirty="0" smtClean="0">
                          <a:ln>
                            <a:noFill/>
                          </a:ln>
                          <a:solidFill>
                            <a:srgbClr val="FFFFFF"/>
                          </a:solidFill>
                          <a:effectLst/>
                          <a:latin typeface="Times New Roman" pitchFamily="18" charset="0"/>
                          <a:cs typeface="Times New Roman" pitchFamily="18" charset="0"/>
                        </a:rPr>
                        <a:t>First university degree in a relevant field</a:t>
                      </a:r>
                      <a:r>
                        <a:rPr kumimoji="0" lang="en-GB" sz="1600" b="0" i="0" u="none" strike="noStrike" cap="none" normalizeH="0" baseline="0" dirty="0" smtClean="0">
                          <a:ln>
                            <a:noFill/>
                          </a:ln>
                          <a:solidFill>
                            <a:srgbClr val="FFFFFF"/>
                          </a:solidFill>
                          <a:effectLst/>
                          <a:latin typeface="Times New Roman" pitchFamily="18" charset="0"/>
                        </a:rPr>
                        <a:t> </a:t>
                      </a:r>
                      <a:endParaRPr kumimoji="0" lang="en-GB" sz="1600" b="1" i="0" u="none" strike="noStrike" cap="none" normalizeH="0" baseline="0" dirty="0" smtClean="0">
                        <a:ln>
                          <a:noFill/>
                        </a:ln>
                        <a:solidFill>
                          <a:srgbClr val="FFFFFF"/>
                        </a:solidFill>
                        <a:effectLst/>
                        <a:latin typeface="Times New Roman" pitchFamily="18" charset="0"/>
                      </a:endParaRP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82305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smtClean="0">
                          <a:ln>
                            <a:noFill/>
                          </a:ln>
                          <a:solidFill>
                            <a:srgbClr val="FFFFFF"/>
                          </a:solidFill>
                          <a:effectLst/>
                          <a:latin typeface="Times New Roman" pitchFamily="18" charset="0"/>
                        </a:rPr>
                        <a:t>P.2</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cs typeface="Times New Roman" pitchFamily="18" charset="0"/>
                        </a:rPr>
                        <a:t>Excellent command of one working language and good knowledge of another. (E, F, S)</a:t>
                      </a:r>
                      <a:r>
                        <a:rPr kumimoji="0" lang="en-GB" sz="1600" b="0" i="0" u="none" strike="noStrike" cap="none" normalizeH="0" baseline="0" dirty="0" smtClean="0">
                          <a:ln>
                            <a:noFill/>
                          </a:ln>
                          <a:solidFill>
                            <a:srgbClr val="FFFFFF"/>
                          </a:solidFill>
                          <a:effectLst/>
                          <a:latin typeface="Times New Roman" pitchFamily="18" charset="0"/>
                        </a:rPr>
                        <a:t>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cs typeface="Times New Roman" pitchFamily="18" charset="0"/>
                        </a:rPr>
                        <a:t>2 years in the occupational area</a:t>
                      </a:r>
                      <a:r>
                        <a:rPr kumimoji="0" lang="en-GB" sz="1600" b="0" i="0" u="none" strike="noStrike" cap="none" normalizeH="0" baseline="0" dirty="0" smtClean="0">
                          <a:ln>
                            <a:noFill/>
                          </a:ln>
                          <a:solidFill>
                            <a:srgbClr val="FFFFFF"/>
                          </a:solidFill>
                          <a:effectLst/>
                          <a:latin typeface="Times New Roman" pitchFamily="18" charset="0"/>
                        </a:rPr>
                        <a:t>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cs typeface="Times New Roman" pitchFamily="18" charset="0"/>
                        </a:rPr>
                        <a:t>First university degree in a relevant field</a:t>
                      </a:r>
                      <a:r>
                        <a:rPr kumimoji="0" lang="en-GB" sz="1600" b="0" i="0" u="none" strike="noStrike" cap="none" normalizeH="0" baseline="0" dirty="0" smtClean="0">
                          <a:ln>
                            <a:noFill/>
                          </a:ln>
                          <a:solidFill>
                            <a:srgbClr val="FFFFFF"/>
                          </a:solidFill>
                          <a:effectLst/>
                          <a:latin typeface="Times New Roman" pitchFamily="18" charset="0"/>
                        </a:rPr>
                        <a:t>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1066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smtClean="0">
                          <a:ln>
                            <a:noFill/>
                          </a:ln>
                          <a:solidFill>
                            <a:srgbClr val="FFFFFF"/>
                          </a:solidFill>
                          <a:effectLst/>
                          <a:latin typeface="Times New Roman" pitchFamily="18" charset="0"/>
                        </a:rPr>
                        <a:t>P.3</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kern="1200" cap="none" normalizeH="0" baseline="0" dirty="0" smtClean="0">
                          <a:ln>
                            <a:noFill/>
                          </a:ln>
                          <a:solidFill>
                            <a:srgbClr val="FFFFFF"/>
                          </a:solidFill>
                          <a:effectLst/>
                          <a:latin typeface="Times New Roman" pitchFamily="18" charset="0"/>
                          <a:ea typeface="+mn-ea"/>
                          <a:cs typeface="Times New Roman" pitchFamily="18" charset="0"/>
                        </a:rPr>
                        <a:t>Excellent command of one working language and good knowledge of another. (E, F, S)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cs typeface="Times New Roman" pitchFamily="18" charset="0"/>
                        </a:rPr>
                        <a:t>5 years in the occupational area. 3 years at international level</a:t>
                      </a:r>
                      <a:r>
                        <a:rPr kumimoji="0" lang="en-GB" sz="1600" b="0" i="0" u="none" strike="noStrike" cap="none" normalizeH="0" baseline="0" dirty="0" smtClean="0">
                          <a:ln>
                            <a:noFill/>
                          </a:ln>
                          <a:solidFill>
                            <a:srgbClr val="FFFFFF"/>
                          </a:solidFill>
                          <a:effectLst/>
                          <a:latin typeface="Times New Roman" pitchFamily="18" charset="0"/>
                        </a:rPr>
                        <a:t>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FFFFFF"/>
                          </a:solidFill>
                          <a:effectLst/>
                          <a:latin typeface="Times New Roman" pitchFamily="18" charset="0"/>
                          <a:cs typeface="Times New Roman" pitchFamily="18" charset="0"/>
                        </a:rPr>
                        <a:t>Advanced university degree in a relevant field</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1066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smtClean="0">
                          <a:ln>
                            <a:noFill/>
                          </a:ln>
                          <a:solidFill>
                            <a:srgbClr val="FFFFFF"/>
                          </a:solidFill>
                          <a:effectLst/>
                          <a:latin typeface="Times New Roman" pitchFamily="18" charset="0"/>
                        </a:rPr>
                        <a:t>P.4</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kern="1200" cap="none" normalizeH="0" baseline="0" dirty="0" smtClean="0">
                          <a:ln>
                            <a:noFill/>
                          </a:ln>
                          <a:solidFill>
                            <a:srgbClr val="FFFFFF"/>
                          </a:solidFill>
                          <a:effectLst/>
                          <a:latin typeface="Times New Roman" pitchFamily="18" charset="0"/>
                          <a:ea typeface="+mn-ea"/>
                          <a:cs typeface="Times New Roman" pitchFamily="18" charset="0"/>
                        </a:rPr>
                        <a:t>Excellent command of one working language and good knowledge of another. (E, F, S)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cs typeface="Times New Roman" pitchFamily="18" charset="0"/>
                        </a:rPr>
                        <a:t>7 years in the occupational area. 5 years at international level</a:t>
                      </a:r>
                      <a:r>
                        <a:rPr kumimoji="0" lang="en-GB" sz="1600" b="0" i="0" u="none" strike="noStrike" cap="none" normalizeH="0" baseline="0" dirty="0" smtClean="0">
                          <a:ln>
                            <a:noFill/>
                          </a:ln>
                          <a:solidFill>
                            <a:srgbClr val="FFFFFF"/>
                          </a:solidFill>
                          <a:effectLst/>
                          <a:latin typeface="Times New Roman" pitchFamily="18" charset="0"/>
                        </a:rPr>
                        <a:t>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cs typeface="Times New Roman" pitchFamily="18" charset="0"/>
                        </a:rPr>
                        <a:t>Advanced university degree in a relevant field</a:t>
                      </a:r>
                      <a:r>
                        <a:rPr kumimoji="0" lang="en-GB" sz="1600" b="0" i="0" u="none" strike="noStrike" cap="none" normalizeH="0" baseline="0" dirty="0" smtClean="0">
                          <a:ln>
                            <a:noFill/>
                          </a:ln>
                          <a:solidFill>
                            <a:srgbClr val="FFFFFF"/>
                          </a:solidFill>
                          <a:effectLst/>
                          <a:latin typeface="Times New Roman" pitchFamily="18" charset="0"/>
                        </a:rPr>
                        <a:t>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1066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rPr>
                        <a:t>P.5</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cs typeface="Times New Roman" pitchFamily="18" charset="0"/>
                        </a:rPr>
                        <a:t>Excellent command of one working language and good knowledge of another. (E, F, S)</a:t>
                      </a:r>
                      <a:r>
                        <a:rPr kumimoji="0" lang="en-GB" sz="1600" b="0" i="0" u="none" strike="noStrike" cap="none" normalizeH="0" baseline="0" dirty="0" smtClean="0">
                          <a:ln>
                            <a:noFill/>
                          </a:ln>
                          <a:solidFill>
                            <a:srgbClr val="FFFFFF"/>
                          </a:solidFill>
                          <a:effectLst/>
                          <a:latin typeface="Times New Roman" pitchFamily="18" charset="0"/>
                        </a:rPr>
                        <a:t>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cs typeface="Times New Roman" pitchFamily="18" charset="0"/>
                        </a:rPr>
                        <a:t>10 to 15 years in the occupational area. 7 years at international level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600" b="0" i="0" u="none" strike="noStrike" cap="none" normalizeH="0" baseline="0" dirty="0" smtClean="0">
                          <a:ln>
                            <a:noFill/>
                          </a:ln>
                          <a:solidFill>
                            <a:srgbClr val="FFFFFF"/>
                          </a:solidFill>
                          <a:effectLst/>
                          <a:latin typeface="Times New Roman" pitchFamily="18" charset="0"/>
                          <a:cs typeface="Times New Roman" pitchFamily="18" charset="0"/>
                        </a:rPr>
                        <a:t>Advanced university degree in a relevant field</a:t>
                      </a:r>
                      <a:r>
                        <a:rPr kumimoji="0" lang="en-GB" sz="1600" b="0" i="0" u="none" strike="noStrike" cap="none" normalizeH="0" baseline="0" dirty="0" smtClean="0">
                          <a:ln>
                            <a:noFill/>
                          </a:ln>
                          <a:solidFill>
                            <a:srgbClr val="FFFFFF"/>
                          </a:solidFill>
                          <a:effectLst/>
                          <a:latin typeface="Times New Roman" pitchFamily="18" charset="0"/>
                        </a:rPr>
                        <a:t> </a:t>
                      </a:r>
                    </a:p>
                  </a:txBody>
                  <a:tcPr marL="91432" marR="91432"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34855" name="Rectangle 2"/>
          <p:cNvSpPr>
            <a:spLocks noGrp="1" noChangeArrowheads="1"/>
          </p:cNvSpPr>
          <p:nvPr>
            <p:ph type="title"/>
          </p:nvPr>
        </p:nvSpPr>
        <p:spPr>
          <a:xfrm>
            <a:off x="0" y="1138238"/>
            <a:ext cx="1828800" cy="3505200"/>
          </a:xfrm>
        </p:spPr>
        <p:txBody>
          <a:bodyPr/>
          <a:lstStyle/>
          <a:p>
            <a:pPr eaLnBrk="1" hangingPunct="1"/>
            <a:r>
              <a:rPr lang="pt-BR" sz="1800" b="1" smtClean="0"/>
              <a:t>Professional staff</a:t>
            </a:r>
            <a:br>
              <a:rPr lang="pt-BR" sz="1800" b="1" smtClean="0"/>
            </a:br>
            <a:r>
              <a:rPr lang="pt-BR" sz="1800" b="1" smtClean="0"/>
              <a:t/>
            </a:r>
            <a:br>
              <a:rPr lang="pt-BR" sz="1800" b="1" smtClean="0"/>
            </a:br>
            <a:r>
              <a:rPr lang="pt-BR" sz="1800" b="1" smtClean="0"/>
              <a:t>Requirements</a:t>
            </a:r>
            <a:endParaRPr lang="fr-FR" sz="1800" b="1" smtClean="0">
              <a:latin typeface="Helvetic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lnSpc>
                <a:spcPct val="80000"/>
              </a:lnSpc>
            </a:pPr>
            <a:r>
              <a:rPr lang="fr-FR" sz="2000" smtClean="0">
                <a:latin typeface="Helvetica" pitchFamily="34" charset="0"/>
              </a:rPr>
              <a:t>Professional Vacancies</a:t>
            </a:r>
          </a:p>
        </p:txBody>
      </p:sp>
      <p:sp>
        <p:nvSpPr>
          <p:cNvPr id="14339" name="Rectangle 3"/>
          <p:cNvSpPr>
            <a:spLocks noGrp="1" noChangeArrowheads="1"/>
          </p:cNvSpPr>
          <p:nvPr>
            <p:ph type="body" idx="1"/>
          </p:nvPr>
        </p:nvSpPr>
        <p:spPr/>
        <p:txBody>
          <a:bodyPr/>
          <a:lstStyle/>
          <a:p>
            <a:pPr marL="609600" indent="-609600" eaLnBrk="1" hangingPunct="1">
              <a:lnSpc>
                <a:spcPct val="90000"/>
              </a:lnSpc>
              <a:buFontTx/>
              <a:buNone/>
              <a:defRPr/>
            </a:pPr>
            <a:r>
              <a:rPr lang="en-GB" dirty="0" smtClean="0">
                <a:ea typeface="+mn-ea"/>
              </a:rPr>
              <a:t>1. Announcements a</a:t>
            </a:r>
            <a:r>
              <a:rPr lang="en-GB" i="1" dirty="0" smtClean="0">
                <a:ea typeface="+mn-ea"/>
              </a:rPr>
              <a:t>vailable around February &amp; August each year through the website</a:t>
            </a:r>
          </a:p>
          <a:p>
            <a:pPr marL="609600" indent="-609600" eaLnBrk="1" hangingPunct="1">
              <a:lnSpc>
                <a:spcPct val="90000"/>
              </a:lnSpc>
              <a:buFontTx/>
              <a:buNone/>
              <a:defRPr/>
            </a:pPr>
            <a:endParaRPr lang="en-GB" dirty="0" smtClean="0">
              <a:ea typeface="+mn-ea"/>
            </a:endParaRPr>
          </a:p>
          <a:p>
            <a:pPr marL="609600" indent="-609600" eaLnBrk="1" hangingPunct="1">
              <a:lnSpc>
                <a:spcPct val="90000"/>
              </a:lnSpc>
              <a:buFontTx/>
              <a:buNone/>
              <a:defRPr/>
            </a:pPr>
            <a:r>
              <a:rPr lang="en-GB" dirty="0" smtClean="0">
                <a:ea typeface="+mn-ea"/>
              </a:rPr>
              <a:t>2. Application screening</a:t>
            </a:r>
          </a:p>
          <a:p>
            <a:pPr marL="609600" indent="-609600" eaLnBrk="1" hangingPunct="1">
              <a:lnSpc>
                <a:spcPct val="90000"/>
              </a:lnSpc>
              <a:buFont typeface="Wingdings" pitchFamily="2" charset="2"/>
              <a:buNone/>
              <a:defRPr/>
            </a:pPr>
            <a:endParaRPr lang="en-GB" dirty="0" smtClean="0">
              <a:ea typeface="+mn-ea"/>
            </a:endParaRPr>
          </a:p>
          <a:p>
            <a:pPr marL="609600" indent="-609600" eaLnBrk="1" hangingPunct="1">
              <a:lnSpc>
                <a:spcPct val="90000"/>
              </a:lnSpc>
              <a:buFont typeface="Wingdings" pitchFamily="2" charset="2"/>
              <a:buNone/>
              <a:defRPr/>
            </a:pPr>
            <a:r>
              <a:rPr lang="en-GB" dirty="0" smtClean="0">
                <a:ea typeface="+mn-ea"/>
              </a:rPr>
              <a:t>3.Test &amp; Interview</a:t>
            </a:r>
          </a:p>
          <a:p>
            <a:pPr lvl="1" eaLnBrk="1" hangingPunct="1">
              <a:lnSpc>
                <a:spcPct val="90000"/>
              </a:lnSpc>
              <a:defRPr/>
            </a:pPr>
            <a:r>
              <a:rPr lang="en-GB" sz="2400" dirty="0" smtClean="0">
                <a:ea typeface="+mn-ea"/>
              </a:rPr>
              <a:t>Assessment Centre: </a:t>
            </a:r>
          </a:p>
          <a:p>
            <a:pPr lvl="2" eaLnBrk="1" hangingPunct="1">
              <a:lnSpc>
                <a:spcPct val="90000"/>
              </a:lnSpc>
              <a:defRPr/>
            </a:pPr>
            <a:r>
              <a:rPr lang="en-GB" sz="1800" dirty="0" smtClean="0">
                <a:ea typeface="+mn-ea"/>
              </a:rPr>
              <a:t>Competency Based Interview </a:t>
            </a:r>
          </a:p>
          <a:p>
            <a:pPr lvl="2" eaLnBrk="1" hangingPunct="1">
              <a:lnSpc>
                <a:spcPct val="90000"/>
              </a:lnSpc>
              <a:defRPr/>
            </a:pPr>
            <a:r>
              <a:rPr lang="en-GB" sz="1800" dirty="0" smtClean="0">
                <a:ea typeface="+mn-ea"/>
              </a:rPr>
              <a:t>Analytical Exercise</a:t>
            </a:r>
          </a:p>
          <a:p>
            <a:pPr marL="609600" indent="-609600" eaLnBrk="1" hangingPunct="1">
              <a:lnSpc>
                <a:spcPct val="90000"/>
              </a:lnSpc>
              <a:buFont typeface="Wingdings" pitchFamily="2" charset="2"/>
              <a:buNone/>
              <a:defRPr/>
            </a:pPr>
            <a:endParaRPr lang="en-GB" dirty="0" smtClean="0">
              <a:ea typeface="+mn-ea"/>
            </a:endParaRPr>
          </a:p>
          <a:p>
            <a:pPr marL="609600" indent="-609600" eaLnBrk="1" hangingPunct="1">
              <a:lnSpc>
                <a:spcPct val="90000"/>
              </a:lnSpc>
              <a:buFont typeface="Wingdings" pitchFamily="2" charset="2"/>
              <a:buNone/>
              <a:defRPr/>
            </a:pPr>
            <a:r>
              <a:rPr lang="en-GB" dirty="0" smtClean="0">
                <a:ea typeface="+mn-ea"/>
              </a:rPr>
              <a:t>4. Recruitment Offer </a:t>
            </a:r>
            <a:endParaRPr lang="fr-FR" sz="5400" dirty="0" smtClean="0">
              <a:ea typeface="+mn-ea"/>
            </a:endParaRPr>
          </a:p>
          <a:p>
            <a:pPr eaLnBrk="1" hangingPunct="1">
              <a:spcBef>
                <a:spcPct val="0"/>
              </a:spcBef>
              <a:defRPr/>
            </a:pPr>
            <a:endParaRPr lang="fr-FR" sz="5400" dirty="0" smtClean="0">
              <a:ea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499"/>
                                          </p:stCondLst>
                                        </p:cTn>
                                        <p:tgtEl>
                                          <p:spTgt spid="1433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1433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499"/>
                                          </p:stCondLst>
                                        </p:cTn>
                                        <p:tgtEl>
                                          <p:spTgt spid="1433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1433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499"/>
                                          </p:stCondLst>
                                        </p:cTn>
                                        <p:tgtEl>
                                          <p:spTgt spid="1433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499"/>
                                          </p:stCondLst>
                                        </p:cTn>
                                        <p:tgtEl>
                                          <p:spTgt spid="14339">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143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GB" sz="2000" smtClean="0"/>
              <a:t>Professional Staff salary</a:t>
            </a:r>
          </a:p>
        </p:txBody>
      </p:sp>
      <p:sp>
        <p:nvSpPr>
          <p:cNvPr id="40963" name="Text Placeholder 5"/>
          <p:cNvSpPr>
            <a:spLocks noGrp="1"/>
          </p:cNvSpPr>
          <p:nvPr>
            <p:ph type="body" idx="4294967295"/>
          </p:nvPr>
        </p:nvSpPr>
        <p:spPr>
          <a:xfrm>
            <a:off x="1979613" y="1844675"/>
            <a:ext cx="7010400" cy="3654425"/>
          </a:xfrm>
        </p:spPr>
        <p:txBody>
          <a:bodyPr/>
          <a:lstStyle/>
          <a:p>
            <a:pPr>
              <a:buFont typeface="Wingdings" pitchFamily="2" charset="2"/>
              <a:buChar char="q"/>
            </a:pPr>
            <a:r>
              <a:rPr lang="en-GB" smtClean="0"/>
              <a:t>Net Base Salary</a:t>
            </a:r>
          </a:p>
          <a:p>
            <a:pPr>
              <a:buFont typeface="Wingdings 2" pitchFamily="18" charset="2"/>
              <a:buNone/>
            </a:pPr>
            <a:r>
              <a:rPr lang="en-GB" smtClean="0"/>
              <a:t>       - Dependency rate</a:t>
            </a:r>
          </a:p>
          <a:p>
            <a:pPr>
              <a:buFont typeface="Wingdings 2" pitchFamily="18" charset="2"/>
              <a:buNone/>
            </a:pPr>
            <a:r>
              <a:rPr lang="en-GB" smtClean="0"/>
              <a:t>       - Single rate</a:t>
            </a:r>
          </a:p>
          <a:p>
            <a:pPr>
              <a:buFont typeface="Wingdings 2" pitchFamily="18" charset="2"/>
              <a:buNone/>
            </a:pPr>
            <a:endParaRPr lang="en-GB" smtClean="0"/>
          </a:p>
          <a:p>
            <a:pPr>
              <a:buFont typeface="Wingdings" pitchFamily="2" charset="2"/>
              <a:buChar char="q"/>
            </a:pPr>
            <a:r>
              <a:rPr lang="en-GB" smtClean="0"/>
              <a:t>Post Adjustment</a:t>
            </a:r>
          </a:p>
          <a:p>
            <a:pPr>
              <a:buFont typeface="Wingdings 2" pitchFamily="18" charset="2"/>
              <a:buNone/>
            </a:pPr>
            <a:r>
              <a:rPr lang="en-GB" smtClean="0"/>
              <a:t>   - % of net base salary to cover cost-of-living at a specific duty station</a:t>
            </a:r>
          </a:p>
          <a:p>
            <a:endParaRPr lang="en-GB" smtClean="0"/>
          </a:p>
          <a:p>
            <a:endParaRPr lang="en-GB" sz="300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GB" sz="2000" dirty="0" smtClean="0"/>
              <a:t>To sum it up…</a:t>
            </a:r>
          </a:p>
        </p:txBody>
      </p:sp>
      <p:sp>
        <p:nvSpPr>
          <p:cNvPr id="44035" name="Content Placeholder 2"/>
          <p:cNvSpPr>
            <a:spLocks noGrp="1"/>
          </p:cNvSpPr>
          <p:nvPr>
            <p:ph idx="1"/>
          </p:nvPr>
        </p:nvSpPr>
        <p:spPr/>
        <p:txBody>
          <a:bodyPr/>
          <a:lstStyle/>
          <a:p>
            <a:pPr>
              <a:buFontTx/>
              <a:buChar char="-"/>
            </a:pPr>
            <a:r>
              <a:rPr lang="en-GB" dirty="0" smtClean="0"/>
              <a:t>ILO is an exciting place to work in</a:t>
            </a:r>
          </a:p>
          <a:p>
            <a:pPr>
              <a:buFontTx/>
              <a:buChar char="-"/>
            </a:pPr>
            <a:endParaRPr lang="en-GB" dirty="0" smtClean="0"/>
          </a:p>
          <a:p>
            <a:pPr>
              <a:buFontTx/>
              <a:buChar char="-"/>
            </a:pPr>
            <a:r>
              <a:rPr lang="en-GB" dirty="0" smtClean="0"/>
              <a:t>The internship programme is a great opportunity to experience the daily work, culture and mandate of the ILO</a:t>
            </a:r>
          </a:p>
          <a:p>
            <a:pPr>
              <a:buFontTx/>
              <a:buChar char="-"/>
            </a:pPr>
            <a:endParaRPr lang="en-GB" dirty="0" smtClean="0"/>
          </a:p>
          <a:p>
            <a:pPr>
              <a:buFontTx/>
              <a:buChar char="-"/>
            </a:pPr>
            <a:r>
              <a:rPr lang="en-GB" dirty="0" smtClean="0"/>
              <a:t>If you would like to join the UN now or at a later stage, keep on building</a:t>
            </a:r>
          </a:p>
          <a:p>
            <a:pPr marL="0" indent="0">
              <a:buNone/>
            </a:pPr>
            <a:r>
              <a:rPr lang="en-GB" dirty="0" smtClean="0">
                <a:solidFill>
                  <a:srgbClr val="92D050"/>
                </a:solidFill>
              </a:rPr>
              <a:t>	your international experience</a:t>
            </a:r>
          </a:p>
          <a:p>
            <a:pPr marL="0" indent="0">
              <a:buNone/>
            </a:pPr>
            <a:r>
              <a:rPr lang="en-GB" dirty="0">
                <a:solidFill>
                  <a:srgbClr val="92D050"/>
                </a:solidFill>
              </a:rPr>
              <a:t>	</a:t>
            </a:r>
            <a:r>
              <a:rPr lang="en-GB" dirty="0" smtClean="0">
                <a:solidFill>
                  <a:srgbClr val="92D050"/>
                </a:solidFill>
              </a:rPr>
              <a:t>your language skills</a:t>
            </a:r>
          </a:p>
          <a:p>
            <a:pPr marL="0" indent="0">
              <a:buNone/>
            </a:pPr>
            <a:r>
              <a:rPr lang="en-GB" dirty="0" smtClean="0">
                <a:solidFill>
                  <a:srgbClr val="92D050"/>
                </a:solidFill>
              </a:rPr>
              <a:t>           your niche/ expertise</a:t>
            </a:r>
          </a:p>
          <a:p>
            <a:pPr marL="0" indent="0">
              <a:buNone/>
            </a:pPr>
            <a:r>
              <a:rPr lang="en-GB" dirty="0" smtClean="0">
                <a:solidFill>
                  <a:srgbClr val="92D050"/>
                </a:solidFill>
              </a:rPr>
              <a:t>           your network!</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946108" y="2132856"/>
            <a:ext cx="7197891" cy="3024336"/>
          </a:xfrm>
        </p:spPr>
        <p:txBody>
          <a:bodyPr/>
          <a:lstStyle/>
          <a:p>
            <a:pPr marL="0" indent="0" algn="ctr">
              <a:buNone/>
            </a:pPr>
            <a:r>
              <a:rPr lang="en-US" sz="2800" dirty="0" smtClean="0"/>
              <a:t>“Universal </a:t>
            </a:r>
            <a:r>
              <a:rPr lang="en-US" sz="2800" dirty="0"/>
              <a:t>and lasting peace can be accomplished only if it is based </a:t>
            </a:r>
            <a:r>
              <a:rPr lang="en-US" sz="2800" dirty="0" smtClean="0"/>
              <a:t>upon </a:t>
            </a:r>
            <a:r>
              <a:rPr lang="en-US" sz="2800" dirty="0"/>
              <a:t>social justice</a:t>
            </a:r>
            <a:r>
              <a:rPr lang="en-US" sz="2800" dirty="0" smtClean="0"/>
              <a:t>.”</a:t>
            </a:r>
          </a:p>
          <a:p>
            <a:pPr marL="0" indent="0" algn="ctr">
              <a:buNone/>
            </a:pPr>
            <a:endParaRPr lang="en-US" sz="2800" dirty="0"/>
          </a:p>
          <a:p>
            <a:pPr marL="0" indent="0" algn="ctr">
              <a:buNone/>
            </a:pPr>
            <a:r>
              <a:rPr lang="en-US" sz="2800" b="1" dirty="0" smtClean="0"/>
              <a:t>Thank you!</a:t>
            </a:r>
            <a:r>
              <a:rPr lang="en-US" sz="2800" b="1" dirty="0"/>
              <a:t/>
            </a:r>
            <a:br>
              <a:rPr lang="en-US" sz="2800" b="1" dirty="0"/>
            </a:br>
            <a:r>
              <a:rPr lang="en-US" sz="2800" dirty="0"/>
              <a:t/>
            </a:r>
            <a:br>
              <a:rPr lang="en-US" sz="2800" dirty="0"/>
            </a:br>
            <a:endParaRPr lang="de-DE" sz="2800" dirty="0"/>
          </a:p>
        </p:txBody>
      </p:sp>
    </p:spTree>
    <p:extLst>
      <p:ext uri="{BB962C8B-B14F-4D97-AF65-F5344CB8AC3E}">
        <p14:creationId xmlns:p14="http://schemas.microsoft.com/office/powerpoint/2010/main" val="1124626882"/>
      </p:ext>
    </p:extLst>
  </p:cSld>
  <p:clrMapOvr>
    <a:masterClrMapping/>
  </p:clrMapOvr>
  <p:timing>
    <p:tnLst>
      <p:par>
        <p:cTn id="1" dur="indefinite" restart="never" nodeType="tmRoot"/>
      </p:par>
    </p:tnLst>
  </p:timing>
</p:sld>
</file>

<file path=ppt/theme/theme1.xml><?xml version="1.0" encoding="utf-8"?>
<a:theme xmlns:a="http://schemas.openxmlformats.org/drawingml/2006/main" name="Nouvelle présentation">
  <a:themeElements>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Nouvelle pré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pitchFamily="34"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smtClean="0">
            <a:ln>
              <a:noFill/>
            </a:ln>
            <a:solidFill>
              <a:schemeClr val="tx1"/>
            </a:solidFill>
            <a:effectLst/>
            <a:latin typeface="Arial" pitchFamily="34" charset="0"/>
            <a:ea typeface="ＭＳ Ｐゴシック" pitchFamily="34" charset="-128"/>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2492</Words>
  <Application>Microsoft Office PowerPoint</Application>
  <PresentationFormat>Bildschirmpräsentation (4:3)</PresentationFormat>
  <Paragraphs>448</Paragraphs>
  <Slides>30</Slides>
  <Notes>29</Notes>
  <HiddenSlides>0</HiddenSlides>
  <MMClips>0</MMClips>
  <ScaleCrop>false</ScaleCrop>
  <HeadingPairs>
    <vt:vector size="4" baseType="variant">
      <vt:variant>
        <vt:lpstr>Design</vt:lpstr>
      </vt:variant>
      <vt:variant>
        <vt:i4>1</vt:i4>
      </vt:variant>
      <vt:variant>
        <vt:lpstr>Folientitel</vt:lpstr>
      </vt:variant>
      <vt:variant>
        <vt:i4>30</vt:i4>
      </vt:variant>
    </vt:vector>
  </HeadingPairs>
  <TitlesOfParts>
    <vt:vector size="31" baseType="lpstr">
      <vt:lpstr>Nouvelle présentation</vt:lpstr>
      <vt:lpstr>The International Labour Organization (ILO)</vt:lpstr>
      <vt:lpstr>Contents</vt:lpstr>
      <vt:lpstr>The ILO is…</vt:lpstr>
      <vt:lpstr>The ILO is…</vt:lpstr>
      <vt:lpstr>The ILO around the World</vt:lpstr>
      <vt:lpstr>ILO Strategic Objectives</vt:lpstr>
      <vt:lpstr>ILO Strategic Objectives</vt:lpstr>
      <vt:lpstr>ILO Strategic Objectives</vt:lpstr>
      <vt:lpstr>ILO Strategic Objectives</vt:lpstr>
      <vt:lpstr>Who we are looking for?</vt:lpstr>
      <vt:lpstr>Entry points</vt:lpstr>
      <vt:lpstr>The ILO internship Programme</vt:lpstr>
      <vt:lpstr>PowerPoint-Präsentation</vt:lpstr>
      <vt:lpstr>PowerPoint-Präsentation</vt:lpstr>
      <vt:lpstr>How to apply?</vt:lpstr>
      <vt:lpstr>FIGURES FOR 2011</vt:lpstr>
      <vt:lpstr>PowerPoint-Präsentation</vt:lpstr>
      <vt:lpstr>Objectives</vt:lpstr>
      <vt:lpstr>PowerPoint-Präsentation</vt:lpstr>
      <vt:lpstr>Requirements</vt:lpstr>
      <vt:lpstr>Review  2000 - 2010 </vt:lpstr>
      <vt:lpstr>Further information</vt:lpstr>
      <vt:lpstr>Recruitment Practices at ILO</vt:lpstr>
      <vt:lpstr>PowerPoint-Präsentation</vt:lpstr>
      <vt:lpstr>PowerPoint-Präsentation</vt:lpstr>
      <vt:lpstr>Professional staff  Requirements</vt:lpstr>
      <vt:lpstr>Professional Vacancies</vt:lpstr>
      <vt:lpstr>Professional Staff salary</vt:lpstr>
      <vt:lpstr>To sum it up…</vt:lpstr>
      <vt:lpstr>PowerPoint-Präsentation</vt:lpstr>
    </vt:vector>
  </TitlesOfParts>
  <Company>Frederic Bescond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Frederic Bescond</dc:creator>
  <cp:lastModifiedBy>ILO</cp:lastModifiedBy>
  <cp:revision>215</cp:revision>
  <cp:lastPrinted>2013-01-16T10:23:15Z</cp:lastPrinted>
  <dcterms:created xsi:type="dcterms:W3CDTF">2012-11-10T01:09:08Z</dcterms:created>
  <dcterms:modified xsi:type="dcterms:W3CDTF">2013-01-22T13:37:40Z</dcterms:modified>
</cp:coreProperties>
</file>