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xls" ContentType="application/vnd.ms-excel"/>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5"/>
  </p:notesMasterIdLst>
  <p:handoutMasterIdLst>
    <p:handoutMasterId r:id="rId16"/>
  </p:handoutMasterIdLst>
  <p:sldIdLst>
    <p:sldId id="446" r:id="rId2"/>
    <p:sldId id="526" r:id="rId3"/>
    <p:sldId id="527" r:id="rId4"/>
    <p:sldId id="528" r:id="rId5"/>
    <p:sldId id="509" r:id="rId6"/>
    <p:sldId id="511" r:id="rId7"/>
    <p:sldId id="520" r:id="rId8"/>
    <p:sldId id="529" r:id="rId9"/>
    <p:sldId id="524" r:id="rId10"/>
    <p:sldId id="532" r:id="rId11"/>
    <p:sldId id="506" r:id="rId12"/>
    <p:sldId id="531" r:id="rId13"/>
    <p:sldId id="519" r:id="rId14"/>
  </p:sldIdLst>
  <p:sldSz cx="9144000" cy="6858000" type="screen4x3"/>
  <p:notesSz cx="7010400" cy="9296400"/>
  <p:defaultTextStyle>
    <a:defPPr>
      <a:defRPr lang="en-GB"/>
    </a:defPPr>
    <a:lvl1pPr algn="l" rtl="0" fontAlgn="base">
      <a:spcBef>
        <a:spcPct val="0"/>
      </a:spcBef>
      <a:spcAft>
        <a:spcPct val="0"/>
      </a:spcAft>
      <a:defRPr kern="1200">
        <a:solidFill>
          <a:schemeClr val="tx1"/>
        </a:solidFill>
        <a:latin typeface="Garamond" pitchFamily="18" charset="0"/>
        <a:ea typeface="+mn-ea"/>
        <a:cs typeface="Arial" charset="0"/>
      </a:defRPr>
    </a:lvl1pPr>
    <a:lvl2pPr marL="457200" algn="l" rtl="0" fontAlgn="base">
      <a:spcBef>
        <a:spcPct val="0"/>
      </a:spcBef>
      <a:spcAft>
        <a:spcPct val="0"/>
      </a:spcAft>
      <a:defRPr kern="1200">
        <a:solidFill>
          <a:schemeClr val="tx1"/>
        </a:solidFill>
        <a:latin typeface="Garamond" pitchFamily="18" charset="0"/>
        <a:ea typeface="+mn-ea"/>
        <a:cs typeface="Arial" charset="0"/>
      </a:defRPr>
    </a:lvl2pPr>
    <a:lvl3pPr marL="914400" algn="l" rtl="0" fontAlgn="base">
      <a:spcBef>
        <a:spcPct val="0"/>
      </a:spcBef>
      <a:spcAft>
        <a:spcPct val="0"/>
      </a:spcAft>
      <a:defRPr kern="1200">
        <a:solidFill>
          <a:schemeClr val="tx1"/>
        </a:solidFill>
        <a:latin typeface="Garamond" pitchFamily="18" charset="0"/>
        <a:ea typeface="+mn-ea"/>
        <a:cs typeface="Arial" charset="0"/>
      </a:defRPr>
    </a:lvl3pPr>
    <a:lvl4pPr marL="1371600" algn="l" rtl="0" fontAlgn="base">
      <a:spcBef>
        <a:spcPct val="0"/>
      </a:spcBef>
      <a:spcAft>
        <a:spcPct val="0"/>
      </a:spcAft>
      <a:defRPr kern="1200">
        <a:solidFill>
          <a:schemeClr val="tx1"/>
        </a:solidFill>
        <a:latin typeface="Garamond" pitchFamily="18" charset="0"/>
        <a:ea typeface="+mn-ea"/>
        <a:cs typeface="Arial" charset="0"/>
      </a:defRPr>
    </a:lvl4pPr>
    <a:lvl5pPr marL="1828800" algn="l" rtl="0" fontAlgn="base">
      <a:spcBef>
        <a:spcPct val="0"/>
      </a:spcBef>
      <a:spcAft>
        <a:spcPct val="0"/>
      </a:spcAft>
      <a:defRPr kern="1200">
        <a:solidFill>
          <a:schemeClr val="tx1"/>
        </a:solidFill>
        <a:latin typeface="Garamond" pitchFamily="18" charset="0"/>
        <a:ea typeface="+mn-ea"/>
        <a:cs typeface="Arial" charset="0"/>
      </a:defRPr>
    </a:lvl5pPr>
    <a:lvl6pPr marL="2286000" algn="l" defTabSz="914400" rtl="0" eaLnBrk="1" latinLnBrk="0" hangingPunct="1">
      <a:defRPr kern="1200">
        <a:solidFill>
          <a:schemeClr val="tx1"/>
        </a:solidFill>
        <a:latin typeface="Garamond" pitchFamily="18" charset="0"/>
        <a:ea typeface="+mn-ea"/>
        <a:cs typeface="Arial" charset="0"/>
      </a:defRPr>
    </a:lvl6pPr>
    <a:lvl7pPr marL="2743200" algn="l" defTabSz="914400" rtl="0" eaLnBrk="1" latinLnBrk="0" hangingPunct="1">
      <a:defRPr kern="1200">
        <a:solidFill>
          <a:schemeClr val="tx1"/>
        </a:solidFill>
        <a:latin typeface="Garamond" pitchFamily="18" charset="0"/>
        <a:ea typeface="+mn-ea"/>
        <a:cs typeface="Arial" charset="0"/>
      </a:defRPr>
    </a:lvl7pPr>
    <a:lvl8pPr marL="3200400" algn="l" defTabSz="914400" rtl="0" eaLnBrk="1" latinLnBrk="0" hangingPunct="1">
      <a:defRPr kern="1200">
        <a:solidFill>
          <a:schemeClr val="tx1"/>
        </a:solidFill>
        <a:latin typeface="Garamond" pitchFamily="18" charset="0"/>
        <a:ea typeface="+mn-ea"/>
        <a:cs typeface="Arial" charset="0"/>
      </a:defRPr>
    </a:lvl8pPr>
    <a:lvl9pPr marL="3657600" algn="l" defTabSz="914400" rtl="0" eaLnBrk="1" latinLnBrk="0" hangingPunct="1">
      <a:defRPr kern="1200">
        <a:solidFill>
          <a:schemeClr val="tx1"/>
        </a:solidFill>
        <a:latin typeface="Garamond" pitchFamily="18"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laire Hobden" initials="CH" lastIdx="3" clrIdx="0"/>
  <p:cmAuthor id="1" name="ILO" initials="I"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66CC"/>
    <a:srgbClr val="99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85" autoAdjust="0"/>
    <p:restoredTop sz="94813" autoAdjust="0"/>
  </p:normalViewPr>
  <p:slideViewPr>
    <p:cSldViewPr>
      <p:cViewPr varScale="1">
        <p:scale>
          <a:sx n="87" d="100"/>
          <a:sy n="87" d="100"/>
        </p:scale>
        <p:origin x="-1068" y="-90"/>
      </p:cViewPr>
      <p:guideLst>
        <p:guide orient="horz" pos="2160"/>
        <p:guide pos="2880"/>
      </p:guideLst>
    </p:cSldViewPr>
  </p:slideViewPr>
  <p:outlineViewPr>
    <p:cViewPr>
      <p:scale>
        <a:sx n="33" d="100"/>
        <a:sy n="33" d="100"/>
      </p:scale>
      <p:origin x="48" y="474"/>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ilo\gva\SPROT\V-PROTRAV\TRAVAIL\2.%20BY%20NAME\Kristen\GWR\ANALYSES\GWR%202012\PRODUCTIVITY\Productivity%20and%20Real%20Wage%20Growth,%20EU,%20Eurozone,%20Developed%20Economies,%20Globa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file:///C:\Users\Rosalia%20Vazquez\Documents\me.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DATA!$A$25</c:f>
              <c:strCache>
                <c:ptCount val="1"/>
                <c:pt idx="0">
                  <c:v>With China</c:v>
                </c:pt>
              </c:strCache>
            </c:strRef>
          </c:tx>
          <c:spPr>
            <a:solidFill>
              <a:srgbClr val="0070C0"/>
            </a:solidFill>
          </c:spPr>
          <c:invertIfNegative val="0"/>
          <c:dLbls>
            <c:dLbl>
              <c:idx val="11"/>
              <c:layout/>
              <c:tx>
                <c:rich>
                  <a:bodyPr/>
                  <a:lstStyle/>
                  <a:p>
                    <a:r>
                      <a:rPr lang="en-US" smtClean="0"/>
                      <a:t>1.2*</a:t>
                    </a:r>
                    <a:endParaRPr lang="en-US"/>
                  </a:p>
                </c:rich>
              </c:tx>
              <c:showLegendKey val="0"/>
              <c:showVal val="1"/>
              <c:showCatName val="0"/>
              <c:showSerName val="0"/>
              <c:showPercent val="0"/>
              <c:showBubbleSize val="0"/>
            </c:dLbl>
            <c:txPr>
              <a:bodyPr/>
              <a:lstStyle/>
              <a:p>
                <a:pPr>
                  <a:defRPr sz="800" baseline="0"/>
                </a:pPr>
                <a:endParaRPr lang="en-US"/>
              </a:p>
            </c:txPr>
            <c:showLegendKey val="0"/>
            <c:showVal val="1"/>
            <c:showCatName val="0"/>
            <c:showSerName val="0"/>
            <c:showPercent val="0"/>
            <c:showBubbleSize val="0"/>
            <c:showLeaderLines val="0"/>
          </c:dLbls>
          <c:cat>
            <c:numRef>
              <c:f>DATA!$A$29:$A$40</c:f>
              <c:numCache>
                <c:formatCode>General</c:formatCode>
                <c:ptCount val="12"/>
                <c:pt idx="0">
                  <c:v>2000</c:v>
                </c:pt>
                <c:pt idx="1">
                  <c:v>2001</c:v>
                </c:pt>
                <c:pt idx="2">
                  <c:v>2002</c:v>
                </c:pt>
                <c:pt idx="3">
                  <c:v>2003</c:v>
                </c:pt>
                <c:pt idx="4">
                  <c:v>2004</c:v>
                </c:pt>
                <c:pt idx="5">
                  <c:v>2005</c:v>
                </c:pt>
                <c:pt idx="6">
                  <c:v>2006</c:v>
                </c:pt>
                <c:pt idx="7">
                  <c:v>2007</c:v>
                </c:pt>
                <c:pt idx="8">
                  <c:v>2008</c:v>
                </c:pt>
                <c:pt idx="9">
                  <c:v>2009</c:v>
                </c:pt>
                <c:pt idx="10">
                  <c:v>2010</c:v>
                </c:pt>
                <c:pt idx="11">
                  <c:v>2011</c:v>
                </c:pt>
              </c:numCache>
            </c:numRef>
          </c:cat>
          <c:val>
            <c:numRef>
              <c:f>DATA!$B$29:$B$40</c:f>
              <c:numCache>
                <c:formatCode>0.0</c:formatCode>
                <c:ptCount val="12"/>
                <c:pt idx="0">
                  <c:v>2.4788600000000001</c:v>
                </c:pt>
                <c:pt idx="1">
                  <c:v>2.1826430000000001</c:v>
                </c:pt>
                <c:pt idx="2">
                  <c:v>2.707973</c:v>
                </c:pt>
                <c:pt idx="3">
                  <c:v>1.7034940000000001</c:v>
                </c:pt>
                <c:pt idx="4">
                  <c:v>1.1839189999999999</c:v>
                </c:pt>
                <c:pt idx="5">
                  <c:v>1.8064910000000001</c:v>
                </c:pt>
                <c:pt idx="6">
                  <c:v>2.6216360000000001</c:v>
                </c:pt>
                <c:pt idx="7">
                  <c:v>2.9594140000000002</c:v>
                </c:pt>
                <c:pt idx="8">
                  <c:v>1.015693</c:v>
                </c:pt>
                <c:pt idx="9">
                  <c:v>1.290656</c:v>
                </c:pt>
                <c:pt idx="10">
                  <c:v>2.0857519999999998</c:v>
                </c:pt>
                <c:pt idx="11">
                  <c:v>1.2306060000000001</c:v>
                </c:pt>
              </c:numCache>
            </c:numRef>
          </c:val>
        </c:ser>
        <c:ser>
          <c:idx val="0"/>
          <c:order val="1"/>
          <c:tx>
            <c:strRef>
              <c:f>DATA!$E$25</c:f>
              <c:strCache>
                <c:ptCount val="1"/>
                <c:pt idx="0">
                  <c:v>Without China</c:v>
                </c:pt>
              </c:strCache>
            </c:strRef>
          </c:tx>
          <c:spPr>
            <a:solidFill>
              <a:srgbClr val="53D2FF"/>
            </a:solidFill>
          </c:spPr>
          <c:invertIfNegative val="0"/>
          <c:dLbls>
            <c:txPr>
              <a:bodyPr/>
              <a:lstStyle/>
              <a:p>
                <a:pPr>
                  <a:defRPr sz="800" baseline="0"/>
                </a:pPr>
                <a:endParaRPr lang="en-US"/>
              </a:p>
            </c:txPr>
            <c:showLegendKey val="0"/>
            <c:showVal val="1"/>
            <c:showCatName val="0"/>
            <c:showSerName val="0"/>
            <c:showPercent val="0"/>
            <c:showBubbleSize val="0"/>
            <c:showLeaderLines val="0"/>
          </c:dLbls>
          <c:cat>
            <c:numRef>
              <c:f>DATA!$A$29:$A$40</c:f>
              <c:numCache>
                <c:formatCode>General</c:formatCode>
                <c:ptCount val="12"/>
                <c:pt idx="0">
                  <c:v>2000</c:v>
                </c:pt>
                <c:pt idx="1">
                  <c:v>2001</c:v>
                </c:pt>
                <c:pt idx="2">
                  <c:v>2002</c:v>
                </c:pt>
                <c:pt idx="3">
                  <c:v>2003</c:v>
                </c:pt>
                <c:pt idx="4">
                  <c:v>2004</c:v>
                </c:pt>
                <c:pt idx="5">
                  <c:v>2005</c:v>
                </c:pt>
                <c:pt idx="6">
                  <c:v>2006</c:v>
                </c:pt>
                <c:pt idx="7">
                  <c:v>2007</c:v>
                </c:pt>
                <c:pt idx="8">
                  <c:v>2008</c:v>
                </c:pt>
                <c:pt idx="9">
                  <c:v>2009</c:v>
                </c:pt>
                <c:pt idx="10">
                  <c:v>2010</c:v>
                </c:pt>
                <c:pt idx="11">
                  <c:v>2011</c:v>
                </c:pt>
              </c:numCache>
            </c:numRef>
          </c:cat>
          <c:val>
            <c:numRef>
              <c:f>DATA!$E$29:$E$40</c:f>
              <c:numCache>
                <c:formatCode>0.0</c:formatCode>
                <c:ptCount val="12"/>
                <c:pt idx="0">
                  <c:v>2.1326689999999999</c:v>
                </c:pt>
                <c:pt idx="1">
                  <c:v>1.6312359999999999</c:v>
                </c:pt>
                <c:pt idx="2">
                  <c:v>2.1163630000000002</c:v>
                </c:pt>
                <c:pt idx="3">
                  <c:v>1.1804920000000001</c:v>
                </c:pt>
                <c:pt idx="4">
                  <c:v>0.70396440000000005</c:v>
                </c:pt>
                <c:pt idx="5">
                  <c:v>1.2135359999999999</c:v>
                </c:pt>
                <c:pt idx="6">
                  <c:v>2.0087929999999998</c:v>
                </c:pt>
                <c:pt idx="7">
                  <c:v>2.2578230000000001</c:v>
                </c:pt>
                <c:pt idx="8">
                  <c:v>0.27531040000000001</c:v>
                </c:pt>
                <c:pt idx="9">
                  <c:v>0.28278429999999999</c:v>
                </c:pt>
                <c:pt idx="10">
                  <c:v>1.32643</c:v>
                </c:pt>
                <c:pt idx="11">
                  <c:v>0.2484073</c:v>
                </c:pt>
              </c:numCache>
            </c:numRef>
          </c:val>
        </c:ser>
        <c:dLbls>
          <c:showLegendKey val="0"/>
          <c:showVal val="0"/>
          <c:showCatName val="0"/>
          <c:showSerName val="0"/>
          <c:showPercent val="0"/>
          <c:showBubbleSize val="0"/>
        </c:dLbls>
        <c:gapWidth val="75"/>
        <c:overlap val="-25"/>
        <c:axId val="151606784"/>
        <c:axId val="151608320"/>
      </c:barChart>
      <c:catAx>
        <c:axId val="151606784"/>
        <c:scaling>
          <c:orientation val="minMax"/>
        </c:scaling>
        <c:delete val="0"/>
        <c:axPos val="b"/>
        <c:numFmt formatCode="General" sourceLinked="1"/>
        <c:majorTickMark val="none"/>
        <c:minorTickMark val="none"/>
        <c:tickLblPos val="nextTo"/>
        <c:txPr>
          <a:bodyPr/>
          <a:lstStyle/>
          <a:p>
            <a:pPr>
              <a:defRPr sz="800"/>
            </a:pPr>
            <a:endParaRPr lang="en-US"/>
          </a:p>
        </c:txPr>
        <c:crossAx val="151608320"/>
        <c:crosses val="autoZero"/>
        <c:auto val="1"/>
        <c:lblAlgn val="ctr"/>
        <c:lblOffset val="100"/>
        <c:noMultiLvlLbl val="0"/>
      </c:catAx>
      <c:valAx>
        <c:axId val="151608320"/>
        <c:scaling>
          <c:orientation val="minMax"/>
          <c:max val="3"/>
          <c:min val="0"/>
        </c:scaling>
        <c:delete val="0"/>
        <c:axPos val="l"/>
        <c:majorGridlines/>
        <c:numFmt formatCode="0.0" sourceLinked="1"/>
        <c:majorTickMark val="none"/>
        <c:minorTickMark val="none"/>
        <c:tickLblPos val="nextTo"/>
        <c:spPr>
          <a:ln w="9525">
            <a:noFill/>
          </a:ln>
        </c:spPr>
        <c:crossAx val="151606784"/>
        <c:crosses val="autoZero"/>
        <c:crossBetween val="between"/>
        <c:majorUnit val="1"/>
      </c:valAx>
    </c:plotArea>
    <c:legend>
      <c:legendPos val="b"/>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'[Productivity and Real Wage Growth, EU, Eurozone, Developed Economies, Global.xlsx]DATA'!$B$3</c:f>
              <c:strCache>
                <c:ptCount val="1"/>
                <c:pt idx="0">
                  <c:v>Wages</c:v>
                </c:pt>
              </c:strCache>
            </c:strRef>
          </c:tx>
          <c:spPr>
            <a:solidFill>
              <a:srgbClr val="C00000"/>
            </a:solidFill>
          </c:spPr>
          <c:invertIfNegative val="0"/>
          <c:dLbls>
            <c:txPr>
              <a:bodyPr/>
              <a:lstStyle/>
              <a:p>
                <a:pPr>
                  <a:defRPr sz="800" baseline="0">
                    <a:latin typeface="Arial" pitchFamily="34" charset="0"/>
                  </a:defRPr>
                </a:pPr>
                <a:endParaRPr lang="en-US"/>
              </a:p>
            </c:txPr>
            <c:showLegendKey val="0"/>
            <c:showVal val="1"/>
            <c:showCatName val="0"/>
            <c:showSerName val="0"/>
            <c:showPercent val="0"/>
            <c:showBubbleSize val="0"/>
            <c:showLeaderLines val="0"/>
          </c:dLbls>
          <c:cat>
            <c:numRef>
              <c:f>'[Productivity and Real Wage Growth, EU, Eurozone, Developed Economies, Global.xlsx]DATA'!$A$5:$A$16</c:f>
              <c:numCache>
                <c:formatCode>General</c:formatCode>
                <c:ptCount val="12"/>
                <c:pt idx="0">
                  <c:v>2000</c:v>
                </c:pt>
                <c:pt idx="1">
                  <c:v>2001</c:v>
                </c:pt>
                <c:pt idx="2">
                  <c:v>2002</c:v>
                </c:pt>
                <c:pt idx="3">
                  <c:v>2003</c:v>
                </c:pt>
                <c:pt idx="4">
                  <c:v>2004</c:v>
                </c:pt>
                <c:pt idx="5">
                  <c:v>2005</c:v>
                </c:pt>
                <c:pt idx="6">
                  <c:v>2006</c:v>
                </c:pt>
                <c:pt idx="7">
                  <c:v>2007</c:v>
                </c:pt>
                <c:pt idx="8">
                  <c:v>2008</c:v>
                </c:pt>
                <c:pt idx="9">
                  <c:v>2009</c:v>
                </c:pt>
                <c:pt idx="10">
                  <c:v>2010</c:v>
                </c:pt>
                <c:pt idx="11">
                  <c:v>2011</c:v>
                </c:pt>
              </c:numCache>
            </c:numRef>
          </c:cat>
          <c:val>
            <c:numRef>
              <c:f>'[Productivity and Real Wage Growth, EU, Eurozone, Developed Economies, Global.xlsx]DATA'!$Q$5:$Q$16</c:f>
              <c:numCache>
                <c:formatCode>0.0</c:formatCode>
                <c:ptCount val="12"/>
                <c:pt idx="0">
                  <c:v>0.18633920000000001</c:v>
                </c:pt>
                <c:pt idx="1">
                  <c:v>0.58912399999999998</c:v>
                </c:pt>
                <c:pt idx="2">
                  <c:v>1.347812</c:v>
                </c:pt>
                <c:pt idx="3">
                  <c:v>0.3663167</c:v>
                </c:pt>
                <c:pt idx="4">
                  <c:v>-0.78055479999999999</c:v>
                </c:pt>
                <c:pt idx="5">
                  <c:v>7.1239700000000003E-2</c:v>
                </c:pt>
                <c:pt idx="6">
                  <c:v>0.43095470000000002</c:v>
                </c:pt>
                <c:pt idx="7">
                  <c:v>0.50987150000000003</c:v>
                </c:pt>
                <c:pt idx="8">
                  <c:v>8.6598400000000006E-2</c:v>
                </c:pt>
                <c:pt idx="9">
                  <c:v>0.93957769999999996</c:v>
                </c:pt>
                <c:pt idx="10">
                  <c:v>1.9120999999999999E-2</c:v>
                </c:pt>
                <c:pt idx="11">
                  <c:v>-0.57592049999999995</c:v>
                </c:pt>
              </c:numCache>
            </c:numRef>
          </c:val>
        </c:ser>
        <c:dLbls>
          <c:showLegendKey val="0"/>
          <c:showVal val="0"/>
          <c:showCatName val="0"/>
          <c:showSerName val="0"/>
          <c:showPercent val="0"/>
          <c:showBubbleSize val="0"/>
        </c:dLbls>
        <c:gapWidth val="150"/>
        <c:axId val="151456768"/>
        <c:axId val="151483136"/>
      </c:barChart>
      <c:catAx>
        <c:axId val="151456768"/>
        <c:scaling>
          <c:orientation val="minMax"/>
        </c:scaling>
        <c:delete val="0"/>
        <c:axPos val="b"/>
        <c:numFmt formatCode="General" sourceLinked="1"/>
        <c:majorTickMark val="out"/>
        <c:minorTickMark val="none"/>
        <c:tickLblPos val="nextTo"/>
        <c:txPr>
          <a:bodyPr/>
          <a:lstStyle/>
          <a:p>
            <a:pPr>
              <a:defRPr sz="800" baseline="0"/>
            </a:pPr>
            <a:endParaRPr lang="en-US"/>
          </a:p>
        </c:txPr>
        <c:crossAx val="151483136"/>
        <c:crosses val="autoZero"/>
        <c:auto val="1"/>
        <c:lblAlgn val="ctr"/>
        <c:lblOffset val="100"/>
        <c:noMultiLvlLbl val="0"/>
      </c:catAx>
      <c:valAx>
        <c:axId val="151483136"/>
        <c:scaling>
          <c:orientation val="minMax"/>
          <c:max val="2.5"/>
          <c:min val="-1"/>
        </c:scaling>
        <c:delete val="0"/>
        <c:axPos val="l"/>
        <c:majorGridlines/>
        <c:numFmt formatCode="0.0" sourceLinked="1"/>
        <c:majorTickMark val="out"/>
        <c:minorTickMark val="none"/>
        <c:tickLblPos val="nextTo"/>
        <c:crossAx val="151456768"/>
        <c:crosses val="autoZero"/>
        <c:crossBetween val="between"/>
        <c:majorUnit val="0.5"/>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'[Productivity and Real Wage Growth, EU, Eurozone, Developed Economies, Global.xlsx]DATA'!$A$25</c:f>
              <c:strCache>
                <c:ptCount val="1"/>
                <c:pt idx="0">
                  <c:v>With China</c:v>
                </c:pt>
              </c:strCache>
            </c:strRef>
          </c:tx>
          <c:spPr>
            <a:solidFill>
              <a:srgbClr val="0070C0"/>
            </a:solidFill>
          </c:spPr>
          <c:invertIfNegative val="0"/>
          <c:dLbls>
            <c:dLbl>
              <c:idx val="11"/>
              <c:layout/>
              <c:tx>
                <c:rich>
                  <a:bodyPr/>
                  <a:lstStyle/>
                  <a:p>
                    <a:r>
                      <a:rPr lang="en-US" sz="800" baseline="0"/>
                      <a:t>1.2*</a:t>
                    </a:r>
                    <a:endParaRPr lang="en-US"/>
                  </a:p>
                </c:rich>
              </c:tx>
              <c:showLegendKey val="0"/>
              <c:showVal val="1"/>
              <c:showCatName val="0"/>
              <c:showSerName val="0"/>
              <c:showPercent val="0"/>
              <c:showBubbleSize val="0"/>
            </c:dLbl>
            <c:txPr>
              <a:bodyPr/>
              <a:lstStyle/>
              <a:p>
                <a:pPr>
                  <a:defRPr sz="800" baseline="0"/>
                </a:pPr>
                <a:endParaRPr lang="en-US"/>
              </a:p>
            </c:txPr>
            <c:showLegendKey val="0"/>
            <c:showVal val="1"/>
            <c:showCatName val="0"/>
            <c:showSerName val="0"/>
            <c:showPercent val="0"/>
            <c:showBubbleSize val="0"/>
            <c:showLeaderLines val="0"/>
          </c:dLbls>
          <c:cat>
            <c:numRef>
              <c:f>'[Productivity and Real Wage Growth, EU, Eurozone, Developed Economies, Global.xlsx]DATA'!$P$5:$P$16</c:f>
              <c:numCache>
                <c:formatCode>General</c:formatCode>
                <c:ptCount val="12"/>
                <c:pt idx="0">
                  <c:v>2000</c:v>
                </c:pt>
                <c:pt idx="1">
                  <c:v>2001</c:v>
                </c:pt>
                <c:pt idx="2">
                  <c:v>2002</c:v>
                </c:pt>
                <c:pt idx="3">
                  <c:v>2003</c:v>
                </c:pt>
                <c:pt idx="4">
                  <c:v>2004</c:v>
                </c:pt>
                <c:pt idx="5">
                  <c:v>2005</c:v>
                </c:pt>
                <c:pt idx="6">
                  <c:v>2006</c:v>
                </c:pt>
                <c:pt idx="7">
                  <c:v>2007</c:v>
                </c:pt>
                <c:pt idx="8">
                  <c:v>2008</c:v>
                </c:pt>
                <c:pt idx="9">
                  <c:v>2009</c:v>
                </c:pt>
                <c:pt idx="10">
                  <c:v>2010</c:v>
                </c:pt>
                <c:pt idx="11">
                  <c:v>2011</c:v>
                </c:pt>
              </c:numCache>
            </c:numRef>
          </c:cat>
          <c:val>
            <c:numRef>
              <c:f>'[Productivity and Real Wage Growth, EU, Eurozone, Developed Economies, Global.xlsx]DATA'!$B$29:$B$40</c:f>
              <c:numCache>
                <c:formatCode>0.0</c:formatCode>
                <c:ptCount val="12"/>
                <c:pt idx="0">
                  <c:v>2.4788600000000001</c:v>
                </c:pt>
                <c:pt idx="1">
                  <c:v>2.1826430000000001</c:v>
                </c:pt>
                <c:pt idx="2">
                  <c:v>2.707973</c:v>
                </c:pt>
                <c:pt idx="3">
                  <c:v>1.7034940000000001</c:v>
                </c:pt>
                <c:pt idx="4">
                  <c:v>1.1839189999999999</c:v>
                </c:pt>
                <c:pt idx="5">
                  <c:v>1.8064910000000001</c:v>
                </c:pt>
                <c:pt idx="6">
                  <c:v>2.6216360000000001</c:v>
                </c:pt>
                <c:pt idx="7">
                  <c:v>2.9594140000000002</c:v>
                </c:pt>
                <c:pt idx="8">
                  <c:v>1.015693</c:v>
                </c:pt>
                <c:pt idx="9">
                  <c:v>1.290656</c:v>
                </c:pt>
                <c:pt idx="10">
                  <c:v>2.0857519999999998</c:v>
                </c:pt>
                <c:pt idx="11">
                  <c:v>1.2306060000000001</c:v>
                </c:pt>
              </c:numCache>
            </c:numRef>
          </c:val>
        </c:ser>
        <c:ser>
          <c:idx val="0"/>
          <c:order val="1"/>
          <c:tx>
            <c:strRef>
              <c:f>'[Productivity and Real Wage Growth, EU, Eurozone, Developed Economies, Global.xlsx]DATA'!$E$25</c:f>
              <c:strCache>
                <c:ptCount val="1"/>
                <c:pt idx="0">
                  <c:v>Without China</c:v>
                </c:pt>
              </c:strCache>
            </c:strRef>
          </c:tx>
          <c:spPr>
            <a:solidFill>
              <a:srgbClr val="53D2FF"/>
            </a:solidFill>
          </c:spPr>
          <c:invertIfNegative val="0"/>
          <c:dLbls>
            <c:txPr>
              <a:bodyPr/>
              <a:lstStyle/>
              <a:p>
                <a:pPr>
                  <a:defRPr sz="800" baseline="0"/>
                </a:pPr>
                <a:endParaRPr lang="en-US"/>
              </a:p>
            </c:txPr>
            <c:showLegendKey val="0"/>
            <c:showVal val="1"/>
            <c:showCatName val="0"/>
            <c:showSerName val="0"/>
            <c:showPercent val="0"/>
            <c:showBubbleSize val="0"/>
            <c:showLeaderLines val="0"/>
          </c:dLbls>
          <c:cat>
            <c:numRef>
              <c:f>'[Productivity and Real Wage Growth, EU, Eurozone, Developed Economies, Global.xlsx]DATA'!$P$5:$P$16</c:f>
              <c:numCache>
                <c:formatCode>General</c:formatCode>
                <c:ptCount val="12"/>
                <c:pt idx="0">
                  <c:v>2000</c:v>
                </c:pt>
                <c:pt idx="1">
                  <c:v>2001</c:v>
                </c:pt>
                <c:pt idx="2">
                  <c:v>2002</c:v>
                </c:pt>
                <c:pt idx="3">
                  <c:v>2003</c:v>
                </c:pt>
                <c:pt idx="4">
                  <c:v>2004</c:v>
                </c:pt>
                <c:pt idx="5">
                  <c:v>2005</c:v>
                </c:pt>
                <c:pt idx="6">
                  <c:v>2006</c:v>
                </c:pt>
                <c:pt idx="7">
                  <c:v>2007</c:v>
                </c:pt>
                <c:pt idx="8">
                  <c:v>2008</c:v>
                </c:pt>
                <c:pt idx="9">
                  <c:v>2009</c:v>
                </c:pt>
                <c:pt idx="10">
                  <c:v>2010</c:v>
                </c:pt>
                <c:pt idx="11">
                  <c:v>2011</c:v>
                </c:pt>
              </c:numCache>
            </c:numRef>
          </c:cat>
          <c:val>
            <c:numRef>
              <c:f>'[Productivity and Real Wage Growth, EU, Eurozone, Developed Economies, Global.xlsx]DATA'!$E$29:$E$40</c:f>
              <c:numCache>
                <c:formatCode>0.0</c:formatCode>
                <c:ptCount val="12"/>
                <c:pt idx="0">
                  <c:v>2.1326689999999999</c:v>
                </c:pt>
                <c:pt idx="1">
                  <c:v>1.6312359999999999</c:v>
                </c:pt>
                <c:pt idx="2">
                  <c:v>2.1163630000000002</c:v>
                </c:pt>
                <c:pt idx="3">
                  <c:v>1.1804920000000001</c:v>
                </c:pt>
                <c:pt idx="4">
                  <c:v>0.70396440000000005</c:v>
                </c:pt>
                <c:pt idx="5">
                  <c:v>1.2135359999999999</c:v>
                </c:pt>
                <c:pt idx="6">
                  <c:v>2.0087929999999998</c:v>
                </c:pt>
                <c:pt idx="7">
                  <c:v>2.2578230000000001</c:v>
                </c:pt>
                <c:pt idx="8">
                  <c:v>0.27531040000000001</c:v>
                </c:pt>
                <c:pt idx="9">
                  <c:v>0.28278429999999999</c:v>
                </c:pt>
                <c:pt idx="10">
                  <c:v>1.32643</c:v>
                </c:pt>
                <c:pt idx="11">
                  <c:v>0.2484073</c:v>
                </c:pt>
              </c:numCache>
            </c:numRef>
          </c:val>
        </c:ser>
        <c:ser>
          <c:idx val="2"/>
          <c:order val="2"/>
          <c:tx>
            <c:strRef>
              <c:f>'[Productivity and Real Wage Growth, EU, Eurozone, Developed Economies, Global.xlsx]DATA'!$Q$3</c:f>
              <c:strCache>
                <c:ptCount val="1"/>
                <c:pt idx="0">
                  <c:v>Eurozone</c:v>
                </c:pt>
              </c:strCache>
            </c:strRef>
          </c:tx>
          <c:spPr>
            <a:solidFill>
              <a:srgbClr val="C00000"/>
            </a:solidFill>
          </c:spPr>
          <c:invertIfNegative val="0"/>
          <c:dLbls>
            <c:txPr>
              <a:bodyPr/>
              <a:lstStyle/>
              <a:p>
                <a:pPr>
                  <a:defRPr sz="800" baseline="0"/>
                </a:pPr>
                <a:endParaRPr lang="en-US"/>
              </a:p>
            </c:txPr>
            <c:dLblPos val="outEnd"/>
            <c:showLegendKey val="0"/>
            <c:showVal val="1"/>
            <c:showCatName val="0"/>
            <c:showSerName val="0"/>
            <c:showPercent val="0"/>
            <c:showBubbleSize val="0"/>
            <c:showLeaderLines val="0"/>
          </c:dLbls>
          <c:cat>
            <c:numRef>
              <c:f>'[Productivity and Real Wage Growth, EU, Eurozone, Developed Economies, Global.xlsx]DATA'!$P$5:$P$16</c:f>
              <c:numCache>
                <c:formatCode>General</c:formatCode>
                <c:ptCount val="12"/>
                <c:pt idx="0">
                  <c:v>2000</c:v>
                </c:pt>
                <c:pt idx="1">
                  <c:v>2001</c:v>
                </c:pt>
                <c:pt idx="2">
                  <c:v>2002</c:v>
                </c:pt>
                <c:pt idx="3">
                  <c:v>2003</c:v>
                </c:pt>
                <c:pt idx="4">
                  <c:v>2004</c:v>
                </c:pt>
                <c:pt idx="5">
                  <c:v>2005</c:v>
                </c:pt>
                <c:pt idx="6">
                  <c:v>2006</c:v>
                </c:pt>
                <c:pt idx="7">
                  <c:v>2007</c:v>
                </c:pt>
                <c:pt idx="8">
                  <c:v>2008</c:v>
                </c:pt>
                <c:pt idx="9">
                  <c:v>2009</c:v>
                </c:pt>
                <c:pt idx="10">
                  <c:v>2010</c:v>
                </c:pt>
                <c:pt idx="11">
                  <c:v>2011</c:v>
                </c:pt>
              </c:numCache>
            </c:numRef>
          </c:cat>
          <c:val>
            <c:numRef>
              <c:f>'[Productivity and Real Wage Growth, EU, Eurozone, Developed Economies, Global.xlsx]DATA'!$Q$5:$Q$16</c:f>
              <c:numCache>
                <c:formatCode>0.0</c:formatCode>
                <c:ptCount val="12"/>
                <c:pt idx="0">
                  <c:v>0.18633920000000001</c:v>
                </c:pt>
                <c:pt idx="1">
                  <c:v>0.58912399999999998</c:v>
                </c:pt>
                <c:pt idx="2">
                  <c:v>1.347812</c:v>
                </c:pt>
                <c:pt idx="3">
                  <c:v>0.3663167</c:v>
                </c:pt>
                <c:pt idx="4">
                  <c:v>-0.78055479999999999</c:v>
                </c:pt>
                <c:pt idx="5">
                  <c:v>7.1239700000000003E-2</c:v>
                </c:pt>
                <c:pt idx="6">
                  <c:v>0.43095470000000002</c:v>
                </c:pt>
                <c:pt idx="7">
                  <c:v>0.50987150000000003</c:v>
                </c:pt>
                <c:pt idx="8">
                  <c:v>8.6598400000000006E-2</c:v>
                </c:pt>
                <c:pt idx="9">
                  <c:v>0.93957769999999996</c:v>
                </c:pt>
                <c:pt idx="10">
                  <c:v>1.9120999999999999E-2</c:v>
                </c:pt>
                <c:pt idx="11">
                  <c:v>-0.57592049999999995</c:v>
                </c:pt>
              </c:numCache>
            </c:numRef>
          </c:val>
        </c:ser>
        <c:dLbls>
          <c:showLegendKey val="0"/>
          <c:showVal val="0"/>
          <c:showCatName val="0"/>
          <c:showSerName val="0"/>
          <c:showPercent val="0"/>
          <c:showBubbleSize val="0"/>
        </c:dLbls>
        <c:gapWidth val="75"/>
        <c:overlap val="-25"/>
        <c:axId val="151537152"/>
        <c:axId val="151538688"/>
      </c:barChart>
      <c:catAx>
        <c:axId val="151537152"/>
        <c:scaling>
          <c:orientation val="minMax"/>
        </c:scaling>
        <c:delete val="0"/>
        <c:axPos val="b"/>
        <c:numFmt formatCode="General" sourceLinked="1"/>
        <c:majorTickMark val="none"/>
        <c:minorTickMark val="none"/>
        <c:tickLblPos val="nextTo"/>
        <c:txPr>
          <a:bodyPr/>
          <a:lstStyle/>
          <a:p>
            <a:pPr>
              <a:defRPr sz="800" baseline="0"/>
            </a:pPr>
            <a:endParaRPr lang="en-US"/>
          </a:p>
        </c:txPr>
        <c:crossAx val="151538688"/>
        <c:crosses val="autoZero"/>
        <c:auto val="1"/>
        <c:lblAlgn val="ctr"/>
        <c:lblOffset val="100"/>
        <c:noMultiLvlLbl val="0"/>
      </c:catAx>
      <c:valAx>
        <c:axId val="151538688"/>
        <c:scaling>
          <c:orientation val="minMax"/>
          <c:max val="3"/>
          <c:min val="-1"/>
        </c:scaling>
        <c:delete val="0"/>
        <c:axPos val="l"/>
        <c:majorGridlines/>
        <c:numFmt formatCode="0.0" sourceLinked="1"/>
        <c:majorTickMark val="none"/>
        <c:minorTickMark val="none"/>
        <c:tickLblPos val="nextTo"/>
        <c:spPr>
          <a:ln w="9525">
            <a:noFill/>
          </a:ln>
        </c:spPr>
        <c:crossAx val="151537152"/>
        <c:crosses val="autoZero"/>
        <c:crossBetween val="between"/>
        <c:majorUnit val="1"/>
      </c:valAx>
    </c:plotArea>
    <c:legend>
      <c:legendPos val="b"/>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dirty="0"/>
              <a:t>Change in % of Low </a:t>
            </a:r>
            <a:r>
              <a:rPr lang="en-GB" dirty="0" smtClean="0"/>
              <a:t>Paid</a:t>
            </a:r>
          </a:p>
          <a:p>
            <a:pPr>
              <a:defRPr/>
            </a:pPr>
            <a:r>
              <a:rPr lang="en-GB" dirty="0" smtClean="0"/>
              <a:t>(2000</a:t>
            </a:r>
            <a:r>
              <a:rPr lang="en-GB" baseline="0" dirty="0" smtClean="0"/>
              <a:t> to 2010)</a:t>
            </a:r>
            <a:endParaRPr lang="en-GB" dirty="0"/>
          </a:p>
        </c:rich>
      </c:tx>
      <c:layout/>
      <c:overlay val="0"/>
    </c:title>
    <c:autoTitleDeleted val="0"/>
    <c:plotArea>
      <c:layout/>
      <c:barChart>
        <c:barDir val="col"/>
        <c:grouping val="clustered"/>
        <c:varyColors val="0"/>
        <c:ser>
          <c:idx val="0"/>
          <c:order val="0"/>
          <c:tx>
            <c:strRef>
              <c:f>Sheet4!$I$4</c:f>
              <c:strCache>
                <c:ptCount val="1"/>
                <c:pt idx="0">
                  <c:v>Change in % of Low Paid</c:v>
                </c:pt>
              </c:strCache>
            </c:strRef>
          </c:tx>
          <c:invertIfNegative val="0"/>
          <c:cat>
            <c:strRef>
              <c:f>Sheet4!$H$5:$H$22</c:f>
              <c:strCache>
                <c:ptCount val="18"/>
                <c:pt idx="0">
                  <c:v>Hungary</c:v>
                </c:pt>
                <c:pt idx="1">
                  <c:v>Canada</c:v>
                </c:pt>
                <c:pt idx="2">
                  <c:v>Iceland</c:v>
                </c:pt>
                <c:pt idx="3">
                  <c:v>Portugal</c:v>
                </c:pt>
                <c:pt idx="4">
                  <c:v>Finland</c:v>
                </c:pt>
                <c:pt idx="5">
                  <c:v>Italy</c:v>
                </c:pt>
                <c:pt idx="6">
                  <c:v>United Kingdom</c:v>
                </c:pt>
                <c:pt idx="7">
                  <c:v>Belgium</c:v>
                </c:pt>
                <c:pt idx="8">
                  <c:v>Switzerland</c:v>
                </c:pt>
                <c:pt idx="9">
                  <c:v>Austria</c:v>
                </c:pt>
                <c:pt idx="10">
                  <c:v>Luxembourg</c:v>
                </c:pt>
                <c:pt idx="11">
                  <c:v>Poland</c:v>
                </c:pt>
                <c:pt idx="12">
                  <c:v>Ireland</c:v>
                </c:pt>
                <c:pt idx="13">
                  <c:v>Spain</c:v>
                </c:pt>
                <c:pt idx="14">
                  <c:v>Slovakia</c:v>
                </c:pt>
                <c:pt idx="15">
                  <c:v>Czech Republic</c:v>
                </c:pt>
                <c:pt idx="16">
                  <c:v>Germany</c:v>
                </c:pt>
                <c:pt idx="17">
                  <c:v>Denmark</c:v>
                </c:pt>
              </c:strCache>
            </c:strRef>
          </c:cat>
          <c:val>
            <c:numRef>
              <c:f>Sheet4!$I$5:$I$22</c:f>
              <c:numCache>
                <c:formatCode>General</c:formatCode>
                <c:ptCount val="18"/>
                <c:pt idx="0">
                  <c:v>-2.4099999999999997</c:v>
                </c:pt>
                <c:pt idx="1">
                  <c:v>-2.1255000000000028</c:v>
                </c:pt>
                <c:pt idx="2">
                  <c:v>-1.9731000000000023</c:v>
                </c:pt>
                <c:pt idx="3">
                  <c:v>-0.73749968268598054</c:v>
                </c:pt>
                <c:pt idx="4">
                  <c:v>-8.9999999999999886E-2</c:v>
                </c:pt>
                <c:pt idx="5">
                  <c:v>7.9799999999998789E-2</c:v>
                </c:pt>
                <c:pt idx="6">
                  <c:v>0.24479999999999794</c:v>
                </c:pt>
                <c:pt idx="7">
                  <c:v>0.39999999999999869</c:v>
                </c:pt>
                <c:pt idx="8">
                  <c:v>0.79999999999999893</c:v>
                </c:pt>
                <c:pt idx="9">
                  <c:v>1.3169999999999982</c:v>
                </c:pt>
                <c:pt idx="10">
                  <c:v>1.6000000000000016</c:v>
                </c:pt>
                <c:pt idx="11">
                  <c:v>2.3000000000000007</c:v>
                </c:pt>
                <c:pt idx="12">
                  <c:v>2.3110999999999993</c:v>
                </c:pt>
                <c:pt idx="13">
                  <c:v>2.7999999999999989</c:v>
                </c:pt>
                <c:pt idx="14">
                  <c:v>2.9968999999999997</c:v>
                </c:pt>
                <c:pt idx="15">
                  <c:v>3.1242000000000019</c:v>
                </c:pt>
                <c:pt idx="16">
                  <c:v>4.5726999999999984</c:v>
                </c:pt>
                <c:pt idx="17">
                  <c:v>4.6704000000000008</c:v>
                </c:pt>
              </c:numCache>
            </c:numRef>
          </c:val>
        </c:ser>
        <c:dLbls>
          <c:showLegendKey val="0"/>
          <c:showVal val="0"/>
          <c:showCatName val="0"/>
          <c:showSerName val="0"/>
          <c:showPercent val="0"/>
          <c:showBubbleSize val="0"/>
        </c:dLbls>
        <c:gapWidth val="150"/>
        <c:axId val="151933312"/>
        <c:axId val="151934848"/>
      </c:barChart>
      <c:catAx>
        <c:axId val="151933312"/>
        <c:scaling>
          <c:orientation val="minMax"/>
        </c:scaling>
        <c:delete val="0"/>
        <c:axPos val="b"/>
        <c:majorTickMark val="out"/>
        <c:minorTickMark val="none"/>
        <c:tickLblPos val="nextTo"/>
        <c:txPr>
          <a:bodyPr/>
          <a:lstStyle/>
          <a:p>
            <a:pPr>
              <a:defRPr b="1"/>
            </a:pPr>
            <a:endParaRPr lang="en-US"/>
          </a:p>
        </c:txPr>
        <c:crossAx val="151934848"/>
        <c:crosses val="autoZero"/>
        <c:auto val="1"/>
        <c:lblAlgn val="ctr"/>
        <c:lblOffset val="100"/>
        <c:noMultiLvlLbl val="0"/>
      </c:catAx>
      <c:valAx>
        <c:axId val="151934848"/>
        <c:scaling>
          <c:orientation val="minMax"/>
        </c:scaling>
        <c:delete val="0"/>
        <c:axPos val="l"/>
        <c:majorGridlines>
          <c:spPr>
            <a:ln w="3175">
              <a:noFill/>
            </a:ln>
          </c:spPr>
        </c:majorGridlines>
        <c:numFmt formatCode="General" sourceLinked="1"/>
        <c:majorTickMark val="out"/>
        <c:minorTickMark val="none"/>
        <c:tickLblPos val="nextTo"/>
        <c:crossAx val="151933312"/>
        <c:crosses val="autoZero"/>
        <c:crossBetween val="between"/>
      </c:valAx>
    </c:plotArea>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1" y="1"/>
            <a:ext cx="3038475" cy="46513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GB" dirty="0"/>
          </a:p>
        </p:txBody>
      </p:sp>
      <p:sp>
        <p:nvSpPr>
          <p:cNvPr id="77827" name="Rectangle 3"/>
          <p:cNvSpPr>
            <a:spLocks noGrp="1" noChangeArrowheads="1"/>
          </p:cNvSpPr>
          <p:nvPr>
            <p:ph type="dt" sz="quarter" idx="1"/>
          </p:nvPr>
        </p:nvSpPr>
        <p:spPr bwMode="auto">
          <a:xfrm>
            <a:off x="3970339" y="1"/>
            <a:ext cx="3038475" cy="46513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GB" dirty="0"/>
          </a:p>
        </p:txBody>
      </p:sp>
      <p:sp>
        <p:nvSpPr>
          <p:cNvPr id="77828" name="Rectangle 4"/>
          <p:cNvSpPr>
            <a:spLocks noGrp="1" noChangeArrowheads="1"/>
          </p:cNvSpPr>
          <p:nvPr>
            <p:ph type="ftr" sz="quarter" idx="2"/>
          </p:nvPr>
        </p:nvSpPr>
        <p:spPr bwMode="auto">
          <a:xfrm>
            <a:off x="1" y="8829675"/>
            <a:ext cx="3038475" cy="46513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GB" dirty="0"/>
          </a:p>
        </p:txBody>
      </p:sp>
      <p:sp>
        <p:nvSpPr>
          <p:cNvPr id="77829" name="Rectangle 5"/>
          <p:cNvSpPr>
            <a:spLocks noGrp="1" noChangeArrowheads="1"/>
          </p:cNvSpPr>
          <p:nvPr>
            <p:ph type="sldNum" sz="quarter" idx="3"/>
          </p:nvPr>
        </p:nvSpPr>
        <p:spPr bwMode="auto">
          <a:xfrm>
            <a:off x="3970339" y="8829675"/>
            <a:ext cx="3038475" cy="46513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8F30C811-5DAF-4B38-9199-1B9148DFD661}" type="slidenum">
              <a:rPr lang="en-GB"/>
              <a:pPr>
                <a:defRPr/>
              </a:pPr>
              <a:t>‹#›</a:t>
            </a:fld>
            <a:endParaRPr lang="en-GB" dirty="0"/>
          </a:p>
        </p:txBody>
      </p:sp>
    </p:spTree>
    <p:extLst>
      <p:ext uri="{BB962C8B-B14F-4D97-AF65-F5344CB8AC3E}">
        <p14:creationId xmlns:p14="http://schemas.microsoft.com/office/powerpoint/2010/main" val="33760116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1"/>
            <a:ext cx="3038475" cy="46513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GB" dirty="0"/>
          </a:p>
        </p:txBody>
      </p:sp>
      <p:sp>
        <p:nvSpPr>
          <p:cNvPr id="3075" name="Rectangle 3"/>
          <p:cNvSpPr>
            <a:spLocks noGrp="1" noChangeArrowheads="1"/>
          </p:cNvSpPr>
          <p:nvPr>
            <p:ph type="dt" idx="1"/>
          </p:nvPr>
        </p:nvSpPr>
        <p:spPr bwMode="auto">
          <a:xfrm>
            <a:off x="3970339" y="1"/>
            <a:ext cx="3038475" cy="46513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GB" dirty="0"/>
          </a:p>
        </p:txBody>
      </p:sp>
      <p:sp>
        <p:nvSpPr>
          <p:cNvPr id="19460" name="Rectangle 4"/>
          <p:cNvSpPr>
            <a:spLocks noGrp="1" noRot="1" noChangeAspect="1" noChangeArrowheads="1" noTextEdit="1"/>
          </p:cNvSpPr>
          <p:nvPr>
            <p:ph type="sldImg" idx="2"/>
          </p:nvPr>
        </p:nvSpPr>
        <p:spPr bwMode="auto">
          <a:xfrm>
            <a:off x="1182688" y="698500"/>
            <a:ext cx="4646612" cy="3484563"/>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00089" y="4416426"/>
            <a:ext cx="5610225" cy="4183063"/>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078" name="Rectangle 6"/>
          <p:cNvSpPr>
            <a:spLocks noGrp="1" noChangeArrowheads="1"/>
          </p:cNvSpPr>
          <p:nvPr>
            <p:ph type="ftr" sz="quarter" idx="4"/>
          </p:nvPr>
        </p:nvSpPr>
        <p:spPr bwMode="auto">
          <a:xfrm>
            <a:off x="1" y="8829675"/>
            <a:ext cx="3038475" cy="46513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GB" dirty="0"/>
          </a:p>
        </p:txBody>
      </p:sp>
      <p:sp>
        <p:nvSpPr>
          <p:cNvPr id="3079" name="Rectangle 7"/>
          <p:cNvSpPr>
            <a:spLocks noGrp="1" noChangeArrowheads="1"/>
          </p:cNvSpPr>
          <p:nvPr>
            <p:ph type="sldNum" sz="quarter" idx="5"/>
          </p:nvPr>
        </p:nvSpPr>
        <p:spPr bwMode="auto">
          <a:xfrm>
            <a:off x="3970339" y="8829675"/>
            <a:ext cx="3038475" cy="46513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D8525707-AB59-4C87-9F22-7666D400A7F8}" type="slidenum">
              <a:rPr lang="en-GB"/>
              <a:pPr>
                <a:defRPr/>
              </a:pPr>
              <a:t>‹#›</a:t>
            </a:fld>
            <a:endParaRPr lang="en-GB" dirty="0"/>
          </a:p>
        </p:txBody>
      </p:sp>
    </p:spTree>
    <p:extLst>
      <p:ext uri="{BB962C8B-B14F-4D97-AF65-F5344CB8AC3E}">
        <p14:creationId xmlns:p14="http://schemas.microsoft.com/office/powerpoint/2010/main" val="37228353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endParaRPr lang="fr-CH" smtClean="0"/>
          </a:p>
        </p:txBody>
      </p:sp>
      <p:sp>
        <p:nvSpPr>
          <p:cNvPr id="20484" name="Slide Number Placeholder 3"/>
          <p:cNvSpPr>
            <a:spLocks noGrp="1"/>
          </p:cNvSpPr>
          <p:nvPr>
            <p:ph type="sldNum" sz="quarter" idx="5"/>
          </p:nvPr>
        </p:nvSpPr>
        <p:spPr>
          <a:noFill/>
          <a:ln>
            <a:miter lim="800000"/>
            <a:headEnd/>
            <a:tailEnd/>
          </a:ln>
        </p:spPr>
        <p:txBody>
          <a:bodyPr/>
          <a:lstStyle/>
          <a:p>
            <a:fld id="{EA95A800-363E-44CB-A5F4-17E663990110}" type="slidenum">
              <a:rPr lang="en-GB" smtClean="0"/>
              <a:pPr/>
              <a:t>1</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525707-AB59-4C87-9F22-7666D400A7F8}" type="slidenum">
              <a:rPr lang="en-GB" smtClean="0"/>
              <a:pPr>
                <a:defRPr/>
              </a:pPr>
              <a:t>2</a:t>
            </a:fld>
            <a:endParaRPr lang="en-GB" dirty="0"/>
          </a:p>
        </p:txBody>
      </p:sp>
    </p:spTree>
    <p:extLst>
      <p:ext uri="{BB962C8B-B14F-4D97-AF65-F5344CB8AC3E}">
        <p14:creationId xmlns:p14="http://schemas.microsoft.com/office/powerpoint/2010/main" val="744025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real wage increase in surplus Eurozone economies boosts domestic demand in those countries. The model shows that this positive effect outweighs the negative effect arising from a deterioration in cost-competitiveness associated with the wage increase. The size of the shock (1 per cent in 2013) is such that wage increases would grow in line with productivity gains in surplus economies, and not less as had happened before the global crisis. </a:t>
            </a:r>
          </a:p>
          <a:p>
            <a:endParaRPr lang="en-GB" dirty="0" smtClean="0"/>
          </a:p>
          <a:p>
            <a:r>
              <a:rPr lang="en-GB" dirty="0" smtClean="0"/>
              <a:t>In deficit Eurozone economies, the real wage increase of surplus economies translates into higher exports. The model simulations assume that deficit economies are in a position to take advantage of improved export opportunities. The overall profitability situation of enterprises in most of these countries and their recent export performance lend support to this assumption. However this may be less the case in economies like Greece where supply constraints may be significant. </a:t>
            </a:r>
          </a:p>
          <a:p>
            <a:endParaRPr lang="en-GB" dirty="0" smtClean="0"/>
          </a:p>
          <a:p>
            <a:r>
              <a:rPr lang="en-GB" b="1" dirty="0" smtClean="0"/>
              <a:t>In all cases, the wage policy cannot be taken as a panacea. </a:t>
            </a:r>
            <a:r>
              <a:rPr lang="en-GB" dirty="0" smtClean="0"/>
              <a:t>It should be complemented with measures to boost the ability of deficit countries to respond to new opportunities. However, within that context, the simulations suggest that a wage policy which ensures that wages grow in line with productivity in surplus Eurozone economies will help boost employment while addressing some of the underlying imbalances.    </a:t>
            </a:r>
          </a:p>
          <a:p>
            <a:endParaRPr lang="en-GB" dirty="0" smtClean="0"/>
          </a:p>
          <a:p>
            <a:r>
              <a:rPr lang="en-GB" dirty="0" smtClean="0"/>
              <a:t>The Source of these simulations is the Global Economic Linkages (GEL) model.  </a:t>
            </a:r>
          </a:p>
          <a:p>
            <a:r>
              <a:rPr lang="en-GB" dirty="0" smtClean="0"/>
              <a:t> </a:t>
            </a:r>
            <a:endParaRPr lang="en-GB" dirty="0"/>
          </a:p>
        </p:txBody>
      </p:sp>
      <p:sp>
        <p:nvSpPr>
          <p:cNvPr id="4" name="Slide Number Placeholder 3"/>
          <p:cNvSpPr>
            <a:spLocks noGrp="1"/>
          </p:cNvSpPr>
          <p:nvPr>
            <p:ph type="sldNum" sz="quarter" idx="10"/>
          </p:nvPr>
        </p:nvSpPr>
        <p:spPr/>
        <p:txBody>
          <a:bodyPr/>
          <a:lstStyle/>
          <a:p>
            <a:fld id="{CE45CE37-5832-4F8C-B525-0572DC347993}" type="slidenum">
              <a:rPr lang="en-GB" smtClean="0"/>
              <a:pPr/>
              <a:t>10</a:t>
            </a:fld>
            <a:endParaRPr lang="en-GB"/>
          </a:p>
        </p:txBody>
      </p:sp>
    </p:spTree>
    <p:extLst>
      <p:ext uri="{BB962C8B-B14F-4D97-AF65-F5344CB8AC3E}">
        <p14:creationId xmlns:p14="http://schemas.microsoft.com/office/powerpoint/2010/main" val="3392350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066088"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 name="T9" fmla="*/ 0 w 1000"/>
              <a:gd name="T10" fmla="*/ 0 h 1000"/>
              <a:gd name="T11" fmla="*/ 1000 w 1000"/>
              <a:gd name="T12" fmla="*/ 1000 h 1000"/>
            </a:gdLst>
            <a:ahLst/>
            <a:cxnLst>
              <a:cxn ang="T6">
                <a:pos x="T0" y="T1"/>
              </a:cxn>
              <a:cxn ang="T7">
                <a:pos x="T2" y="T3"/>
              </a:cxn>
              <a:cxn ang="T8">
                <a:pos x="T4" y="T5"/>
              </a:cxn>
            </a:cxnLst>
            <a:rect l="T9" t="T10" r="T11" b="T12"/>
            <a:pathLst>
              <a:path w="1000" h="1000">
                <a:moveTo>
                  <a:pt x="0" y="1000"/>
                </a:moveTo>
                <a:lnTo>
                  <a:pt x="0" y="0"/>
                </a:lnTo>
                <a:lnTo>
                  <a:pt x="1000" y="0"/>
                </a:lnTo>
              </a:path>
            </a:pathLst>
          </a:custGeom>
          <a:noFill/>
          <a:ln w="25400">
            <a:solidFill>
              <a:srgbClr val="990000"/>
            </a:solidFill>
            <a:miter lim="800000"/>
            <a:headEnd/>
            <a:tailEnd/>
          </a:ln>
        </p:spPr>
        <p:txBody>
          <a:bodyPr/>
          <a:lstStyle/>
          <a:p>
            <a:endParaRPr lang="fr-FR" dirty="0"/>
          </a:p>
        </p:txBody>
      </p:sp>
      <p:sp>
        <p:nvSpPr>
          <p:cNvPr id="5" name="Line 8"/>
          <p:cNvSpPr>
            <a:spLocks noChangeShapeType="1"/>
          </p:cNvSpPr>
          <p:nvPr/>
        </p:nvSpPr>
        <p:spPr bwMode="auto">
          <a:xfrm>
            <a:off x="3203575" y="3962400"/>
            <a:ext cx="5429250" cy="0"/>
          </a:xfrm>
          <a:prstGeom prst="line">
            <a:avLst/>
          </a:prstGeom>
          <a:noFill/>
          <a:ln w="19050">
            <a:solidFill>
              <a:srgbClr val="990000"/>
            </a:solidFill>
            <a:round/>
            <a:headEnd/>
            <a:tailEnd/>
          </a:ln>
        </p:spPr>
        <p:txBody>
          <a:bodyPr/>
          <a:lstStyle/>
          <a:p>
            <a:endParaRPr lang="fr-FR" dirty="0"/>
          </a:p>
        </p:txBody>
      </p:sp>
      <p:sp>
        <p:nvSpPr>
          <p:cNvPr id="75778" name="Rectangle 2"/>
          <p:cNvSpPr>
            <a:spLocks noGrp="1" noChangeArrowheads="1"/>
          </p:cNvSpPr>
          <p:nvPr>
            <p:ph type="ctrTitle"/>
          </p:nvPr>
        </p:nvSpPr>
        <p:spPr>
          <a:xfrm>
            <a:off x="914400" y="1524000"/>
            <a:ext cx="7623175" cy="1752600"/>
          </a:xfrm>
        </p:spPr>
        <p:txBody>
          <a:bodyPr/>
          <a:lstStyle>
            <a:lvl1pPr>
              <a:defRPr sz="5000"/>
            </a:lvl1pPr>
          </a:lstStyle>
          <a:p>
            <a:pPr lvl="0"/>
            <a:r>
              <a:rPr lang="en-GB" altLang="en-US" noProof="0" smtClean="0"/>
              <a:t>Click to edit Master title style</a:t>
            </a:r>
          </a:p>
        </p:txBody>
      </p:sp>
      <p:sp>
        <p:nvSpPr>
          <p:cNvPr id="75779"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pPr lvl="0"/>
            <a:r>
              <a:rPr lang="en-GB" altLang="en-US" noProof="0" dirty="0" smtClean="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GB" altLang="en-US" dirty="0"/>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GB" altLang="en-US" dirty="0"/>
          </a:p>
        </p:txBody>
      </p:sp>
      <p:sp>
        <p:nvSpPr>
          <p:cNvPr id="8" name="Rectangle 6"/>
          <p:cNvSpPr>
            <a:spLocks noGrp="1" noChangeArrowheads="1"/>
          </p:cNvSpPr>
          <p:nvPr>
            <p:ph type="sldNum" sz="quarter" idx="12"/>
          </p:nvPr>
        </p:nvSpPr>
        <p:spPr/>
        <p:txBody>
          <a:bodyPr/>
          <a:lstStyle>
            <a:lvl1pPr>
              <a:defRPr/>
            </a:lvl1pPr>
          </a:lstStyle>
          <a:p>
            <a:pPr>
              <a:defRPr/>
            </a:pPr>
            <a:fld id="{CAF9A0EC-679B-422D-9C1F-4F067249DCC9}" type="slidenum">
              <a:rPr lang="en-GB" altLang="en-US"/>
              <a:pPr>
                <a:defRPr/>
              </a:pPr>
              <a:t>‹#›</a:t>
            </a:fld>
            <a:endParaRPr lang="en-GB"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1BD39A1-4C5A-400E-BABA-03FFB9644A7F}" type="slidenum">
              <a:rPr lang="en-GB" altLang="en-US"/>
              <a:pPr>
                <a:defRPr/>
              </a:pPr>
              <a:t>‹#›</a:t>
            </a:fld>
            <a:endParaRPr lang="en-GB"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B8F8B60-3504-439A-A7F2-31F65C853964}" type="slidenum">
              <a:rPr lang="en-GB" altLang="en-US"/>
              <a:pPr>
                <a:defRPr/>
              </a:pPr>
              <a:t>‹#›</a:t>
            </a:fld>
            <a:endParaRPr lang="en-GB"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6B6EA87-1122-4B18-9707-178F0AA3BEB2}" type="slidenum">
              <a:rPr lang="en-GB" altLang="en-US"/>
              <a:pPr>
                <a:defRPr/>
              </a:pPr>
              <a:t>‹#›</a:t>
            </a:fld>
            <a:endParaRPr lang="en-GB"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GB"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EC83838D-D4B7-4D08-B12D-4C8CA0CC24DC}" type="slidenum">
              <a:rPr lang="en-GB" altLang="en-US"/>
              <a:pPr>
                <a:defRPr/>
              </a:pPr>
              <a:t>‹#›</a:t>
            </a:fld>
            <a:endParaRPr lang="en-GB"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GB"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D4E803EB-AAE3-446C-8A65-58CE2060B7EA}" type="slidenum">
              <a:rPr lang="en-GB" altLang="en-US"/>
              <a:pPr>
                <a:defRPr/>
              </a:pPr>
              <a:t>‹#›</a:t>
            </a:fld>
            <a:endParaRPr lang="en-GB"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GB"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5D51710A-EF31-4BCB-8756-8F0AA96051D9}" type="slidenum">
              <a:rPr lang="en-GB" altLang="en-US"/>
              <a:pPr>
                <a:defRPr/>
              </a:pPr>
              <a:t>‹#›</a:t>
            </a:fld>
            <a:endParaRPr lang="en-GB"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534DBB2-62A7-4BF0-8579-05F9058C18DD}" type="slidenum">
              <a:rPr lang="en-GB" altLang="en-US"/>
              <a:pPr>
                <a:defRPr/>
              </a:pPr>
              <a:t>‹#›</a:t>
            </a:fld>
            <a:endParaRPr lang="en-GB"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BAE16AA-C9FB-4A56-9F98-8ABB438179AE}" type="slidenum">
              <a:rPr lang="en-GB" altLang="en-US"/>
              <a:pPr>
                <a:defRPr/>
              </a:pPr>
              <a:t>‹#›</a:t>
            </a:fld>
            <a:endParaRPr lang="en-GB"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2292465-8D71-496E-8EAD-55E69AC42703}" type="slidenum">
              <a:rPr lang="en-GB" altLang="en-US"/>
              <a:pPr>
                <a:defRPr/>
              </a:pPr>
              <a:t>‹#›</a:t>
            </a:fld>
            <a:endParaRPr lang="en-GB"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4019364-941F-4794-A35D-0FAC51E29E46}" type="slidenum">
              <a:rPr lang="en-GB" altLang="en-US"/>
              <a:pPr>
                <a:defRPr/>
              </a:pPr>
              <a:t>‹#›</a:t>
            </a:fld>
            <a:endParaRPr lang="en-GB"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74756" name="Rectangle 4"/>
          <p:cNvSpPr>
            <a:spLocks noGrp="1" noChangeArrowheads="1"/>
          </p:cNvSpPr>
          <p:nvPr>
            <p:ph type="dt" sz="half" idx="2"/>
          </p:nvPr>
        </p:nvSpPr>
        <p:spPr bwMode="auto">
          <a:xfrm>
            <a:off x="457200" y="6243638"/>
            <a:ext cx="2133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endParaRPr lang="en-GB" altLang="en-US" dirty="0"/>
          </a:p>
        </p:txBody>
      </p:sp>
      <p:sp>
        <p:nvSpPr>
          <p:cNvPr id="74757"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a:defRPr sz="1200"/>
            </a:lvl1pPr>
          </a:lstStyle>
          <a:p>
            <a:pPr>
              <a:defRPr/>
            </a:pPr>
            <a:endParaRPr lang="en-GB" altLang="en-US" dirty="0"/>
          </a:p>
        </p:txBody>
      </p:sp>
      <p:sp>
        <p:nvSpPr>
          <p:cNvPr id="74758" name="Rectangle 6"/>
          <p:cNvSpPr>
            <a:spLocks noGrp="1" noChangeArrowheads="1"/>
          </p:cNvSpPr>
          <p:nvPr>
            <p:ph type="sldNum" sz="quarter" idx="4"/>
          </p:nvPr>
        </p:nvSpPr>
        <p:spPr bwMode="auto">
          <a:xfrm>
            <a:off x="6553200" y="6243638"/>
            <a:ext cx="2133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vl1pPr>
          </a:lstStyle>
          <a:p>
            <a:pPr>
              <a:defRPr/>
            </a:pPr>
            <a:fld id="{7AFA6E2D-EEF7-4FE8-9515-3FA18BDDB4E1}" type="slidenum">
              <a:rPr lang="en-GB" altLang="en-US"/>
              <a:pPr>
                <a:defRPr/>
              </a:pPr>
              <a:t>‹#›</a:t>
            </a:fld>
            <a:endParaRPr lang="en-GB" altLang="en-US" dirty="0"/>
          </a:p>
        </p:txBody>
      </p:sp>
      <p:sp>
        <p:nvSpPr>
          <p:cNvPr id="1031" name="Freeform 7"/>
          <p:cNvSpPr>
            <a:spLocks noChangeArrowheads="1"/>
          </p:cNvSpPr>
          <p:nvPr/>
        </p:nvSpPr>
        <p:spPr bwMode="auto">
          <a:xfrm>
            <a:off x="381000" y="228600"/>
            <a:ext cx="82296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 name="T9" fmla="*/ 0 w 1000"/>
              <a:gd name="T10" fmla="*/ 0 h 1000"/>
              <a:gd name="T11" fmla="*/ 1000 w 1000"/>
              <a:gd name="T12" fmla="*/ 1000 h 1000"/>
            </a:gdLst>
            <a:ahLst/>
            <a:cxnLst>
              <a:cxn ang="T6">
                <a:pos x="T0" y="T1"/>
              </a:cxn>
              <a:cxn ang="T7">
                <a:pos x="T2" y="T3"/>
              </a:cxn>
              <a:cxn ang="T8">
                <a:pos x="T4" y="T5"/>
              </a:cxn>
            </a:cxnLst>
            <a:rect l="T9" t="T10" r="T11" b="T12"/>
            <a:pathLst>
              <a:path w="1000" h="1000">
                <a:moveTo>
                  <a:pt x="0" y="1000"/>
                </a:moveTo>
                <a:lnTo>
                  <a:pt x="0" y="0"/>
                </a:lnTo>
                <a:lnTo>
                  <a:pt x="1000" y="0"/>
                </a:lnTo>
              </a:path>
            </a:pathLst>
          </a:custGeom>
          <a:noFill/>
          <a:ln w="19050">
            <a:solidFill>
              <a:srgbClr val="990000"/>
            </a:solidFill>
            <a:miter lim="800000"/>
            <a:headEnd/>
            <a:tailEnd/>
          </a:ln>
        </p:spPr>
        <p:txBody>
          <a:bodyPr/>
          <a:lstStyle/>
          <a:p>
            <a:endParaRPr lang="fr-FR" dirty="0"/>
          </a:p>
        </p:txBody>
      </p:sp>
      <p:sp>
        <p:nvSpPr>
          <p:cNvPr id="1032" name="Line 8"/>
          <p:cNvSpPr>
            <a:spLocks noChangeShapeType="1"/>
          </p:cNvSpPr>
          <p:nvPr/>
        </p:nvSpPr>
        <p:spPr bwMode="auto">
          <a:xfrm>
            <a:off x="457200" y="6172200"/>
            <a:ext cx="8229600" cy="0"/>
          </a:xfrm>
          <a:prstGeom prst="line">
            <a:avLst/>
          </a:prstGeom>
          <a:noFill/>
          <a:ln w="19050">
            <a:solidFill>
              <a:srgbClr val="990000"/>
            </a:solidFill>
            <a:round/>
            <a:headEnd/>
            <a:tailEnd/>
          </a:ln>
        </p:spPr>
        <p:txBody>
          <a:bodyPr/>
          <a:lstStyle/>
          <a:p>
            <a:endParaRPr lang="fr-FR" dirty="0"/>
          </a:p>
        </p:txBody>
      </p:sp>
      <p:sp>
        <p:nvSpPr>
          <p:cNvPr id="1033" name="Rectangle 11"/>
          <p:cNvSpPr>
            <a:spLocks noChangeArrowheads="1"/>
          </p:cNvSpPr>
          <p:nvPr userDrawn="1"/>
        </p:nvSpPr>
        <p:spPr bwMode="auto">
          <a:xfrm>
            <a:off x="92075" y="6381750"/>
            <a:ext cx="9144000" cy="274638"/>
          </a:xfrm>
          <a:prstGeom prst="rect">
            <a:avLst/>
          </a:prstGeom>
          <a:noFill/>
          <a:ln w="9525">
            <a:noFill/>
            <a:miter lim="800000"/>
            <a:headEnd/>
            <a:tailEnd/>
          </a:ln>
        </p:spPr>
        <p:txBody>
          <a:bodyPr>
            <a:spAutoFit/>
          </a:bodyPr>
          <a:lstStyle/>
          <a:p>
            <a:pPr marL="265113">
              <a:tabLst>
                <a:tab pos="8516938" algn="r"/>
              </a:tabLst>
            </a:pPr>
            <a:r>
              <a:rPr lang="en-GB" sz="1200" dirty="0">
                <a:latin typeface="Arial" charset="0"/>
              </a:rPr>
              <a:t>Conditions of Work and Employment (TRAVAIL)</a:t>
            </a:r>
            <a:r>
              <a:rPr lang="fr-CH" sz="1200" dirty="0">
                <a:latin typeface="Arial" charset="0"/>
              </a:rPr>
              <a:t> 	</a:t>
            </a:r>
            <a:r>
              <a:rPr lang="en-GB" sz="1200" dirty="0">
                <a:latin typeface="Arial" charset="0"/>
              </a:rPr>
              <a:t>Social Protection Sector </a:t>
            </a:r>
          </a:p>
        </p:txBody>
      </p:sp>
    </p:spTree>
  </p:cSld>
  <p:clrMap bg1="lt1" tx1="dk1" bg2="lt2" tx2="dk2" accent1="accent1" accent2="accent2" accent3="accent3" accent4="accent4" accent5="accent5" accent6="accent6" hlink="hlink" folHlink="folHlink"/>
  <p:sldLayoutIdLst>
    <p:sldLayoutId id="2147483857"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Lst>
  <p:timing>
    <p:tnLst>
      <p:par>
        <p:cTn id="1" dur="indefinite" restart="never" nodeType="tmRoot"/>
      </p:par>
    </p:tnLst>
  </p:timing>
  <p:txStyles>
    <p:titleStyle>
      <a:lvl1pPr algn="l" rtl="0" eaLnBrk="0" fontAlgn="base" hangingPunct="0">
        <a:spcBef>
          <a:spcPct val="0"/>
        </a:spcBef>
        <a:spcAft>
          <a:spcPct val="0"/>
        </a:spcAft>
        <a:defRPr sz="4200">
          <a:solidFill>
            <a:srgbClr val="990000"/>
          </a:solidFill>
          <a:latin typeface="+mj-lt"/>
          <a:ea typeface="+mj-ea"/>
          <a:cs typeface="+mj-cs"/>
        </a:defRPr>
      </a:lvl1pPr>
      <a:lvl2pPr algn="l" rtl="0" eaLnBrk="0" fontAlgn="base" hangingPunct="0">
        <a:spcBef>
          <a:spcPct val="0"/>
        </a:spcBef>
        <a:spcAft>
          <a:spcPct val="0"/>
        </a:spcAft>
        <a:defRPr sz="4200">
          <a:solidFill>
            <a:srgbClr val="990000"/>
          </a:solidFill>
          <a:latin typeface="Garamond" pitchFamily="18" charset="0"/>
          <a:cs typeface="Arial" charset="0"/>
        </a:defRPr>
      </a:lvl2pPr>
      <a:lvl3pPr algn="l" rtl="0" eaLnBrk="0" fontAlgn="base" hangingPunct="0">
        <a:spcBef>
          <a:spcPct val="0"/>
        </a:spcBef>
        <a:spcAft>
          <a:spcPct val="0"/>
        </a:spcAft>
        <a:defRPr sz="4200">
          <a:solidFill>
            <a:srgbClr val="990000"/>
          </a:solidFill>
          <a:latin typeface="Garamond" pitchFamily="18" charset="0"/>
          <a:cs typeface="Arial" charset="0"/>
        </a:defRPr>
      </a:lvl3pPr>
      <a:lvl4pPr algn="l" rtl="0" eaLnBrk="0" fontAlgn="base" hangingPunct="0">
        <a:spcBef>
          <a:spcPct val="0"/>
        </a:spcBef>
        <a:spcAft>
          <a:spcPct val="0"/>
        </a:spcAft>
        <a:defRPr sz="4200">
          <a:solidFill>
            <a:srgbClr val="990000"/>
          </a:solidFill>
          <a:latin typeface="Garamond" pitchFamily="18" charset="0"/>
          <a:cs typeface="Arial" charset="0"/>
        </a:defRPr>
      </a:lvl4pPr>
      <a:lvl5pPr algn="l" rtl="0" eaLnBrk="0" fontAlgn="base" hangingPunct="0">
        <a:spcBef>
          <a:spcPct val="0"/>
        </a:spcBef>
        <a:spcAft>
          <a:spcPct val="0"/>
        </a:spcAft>
        <a:defRPr sz="4200">
          <a:solidFill>
            <a:srgbClr val="990000"/>
          </a:solidFill>
          <a:latin typeface="Garamond" pitchFamily="18" charset="0"/>
          <a:cs typeface="Arial" charset="0"/>
        </a:defRPr>
      </a:lvl5pPr>
      <a:lvl6pPr marL="457200" algn="l" rtl="0" fontAlgn="base">
        <a:spcBef>
          <a:spcPct val="0"/>
        </a:spcBef>
        <a:spcAft>
          <a:spcPct val="0"/>
        </a:spcAft>
        <a:defRPr sz="4200">
          <a:solidFill>
            <a:schemeClr val="tx2"/>
          </a:solidFill>
          <a:latin typeface="Garamond" pitchFamily="18" charset="0"/>
          <a:cs typeface="Arial" charset="0"/>
        </a:defRPr>
      </a:lvl6pPr>
      <a:lvl7pPr marL="914400" algn="l" rtl="0" fontAlgn="base">
        <a:spcBef>
          <a:spcPct val="0"/>
        </a:spcBef>
        <a:spcAft>
          <a:spcPct val="0"/>
        </a:spcAft>
        <a:defRPr sz="4200">
          <a:solidFill>
            <a:schemeClr val="tx2"/>
          </a:solidFill>
          <a:latin typeface="Garamond" pitchFamily="18" charset="0"/>
          <a:cs typeface="Arial" charset="0"/>
        </a:defRPr>
      </a:lvl7pPr>
      <a:lvl8pPr marL="1371600" algn="l" rtl="0" fontAlgn="base">
        <a:spcBef>
          <a:spcPct val="0"/>
        </a:spcBef>
        <a:spcAft>
          <a:spcPct val="0"/>
        </a:spcAft>
        <a:defRPr sz="4200">
          <a:solidFill>
            <a:schemeClr val="tx2"/>
          </a:solidFill>
          <a:latin typeface="Garamond" pitchFamily="18" charset="0"/>
          <a:cs typeface="Arial" charset="0"/>
        </a:defRPr>
      </a:lvl8pPr>
      <a:lvl9pPr marL="1828800" algn="l" rtl="0" fontAlgn="base">
        <a:spcBef>
          <a:spcPct val="0"/>
        </a:spcBef>
        <a:spcAft>
          <a:spcPct val="0"/>
        </a:spcAft>
        <a:defRPr sz="4200">
          <a:solidFill>
            <a:schemeClr val="tx2"/>
          </a:solidFill>
          <a:latin typeface="Garamond" pitchFamily="18" charset="0"/>
          <a:cs typeface="Arial" charset="0"/>
        </a:defRPr>
      </a:lvl9pPr>
    </p:titleStyle>
    <p:bodyStyle>
      <a:lvl1pPr marL="342900" indent="-342900" algn="l" rtl="0" eaLnBrk="0" fontAlgn="base" hangingPunct="0">
        <a:spcBef>
          <a:spcPct val="20000"/>
        </a:spcBef>
        <a:spcAft>
          <a:spcPct val="0"/>
        </a:spcAft>
        <a:buClr>
          <a:srgbClr val="990000"/>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tx1"/>
        </a:buClr>
        <a:buSzPct val="60000"/>
        <a:buFont typeface="Wingdings" pitchFamily="2" charset="2"/>
        <a:buChar char="q"/>
        <a:defRPr sz="2600">
          <a:solidFill>
            <a:schemeClr val="tx1"/>
          </a:solidFill>
          <a:latin typeface="+mn-lt"/>
          <a:cs typeface="+mn-cs"/>
        </a:defRPr>
      </a:lvl2pPr>
      <a:lvl3pPr marL="1022350" indent="-350838" algn="l" rtl="0" eaLnBrk="0" fontAlgn="base" hangingPunct="0">
        <a:spcBef>
          <a:spcPct val="20000"/>
        </a:spcBef>
        <a:spcAft>
          <a:spcPct val="0"/>
        </a:spcAft>
        <a:buClr>
          <a:srgbClr val="990000"/>
        </a:buClr>
        <a:buSzPct val="65000"/>
        <a:buFont typeface="Wingdings" pitchFamily="2" charset="2"/>
        <a:buChar char="n"/>
        <a:defRPr sz="2200">
          <a:solidFill>
            <a:schemeClr val="tx1"/>
          </a:solidFill>
          <a:latin typeface="+mn-lt"/>
          <a:cs typeface="+mn-cs"/>
        </a:defRPr>
      </a:lvl3pPr>
      <a:lvl4pPr marL="1339850" indent="-315913" algn="l" rtl="0" eaLnBrk="0" fontAlgn="base" hangingPunct="0">
        <a:spcBef>
          <a:spcPct val="20000"/>
        </a:spcBef>
        <a:spcAft>
          <a:spcPct val="0"/>
        </a:spcAft>
        <a:buClr>
          <a:schemeClr val="tx1"/>
        </a:buClr>
        <a:buSzPct val="60000"/>
        <a:buFont typeface="Wingdings" pitchFamily="2" charset="2"/>
        <a:buChar char="q"/>
        <a:defRPr sz="2000">
          <a:solidFill>
            <a:schemeClr val="tx1"/>
          </a:solidFill>
          <a:latin typeface="+mn-lt"/>
          <a:cs typeface="+mn-cs"/>
        </a:defRPr>
      </a:lvl4pPr>
      <a:lvl5pPr marL="1681163" indent="-339725" algn="l" rtl="0" eaLnBrk="0" fontAlgn="base" hangingPunct="0">
        <a:spcBef>
          <a:spcPct val="20000"/>
        </a:spcBef>
        <a:spcAft>
          <a:spcPct val="0"/>
        </a:spcAft>
        <a:buClr>
          <a:srgbClr val="990000"/>
        </a:buClr>
        <a:buSzPct val="65000"/>
        <a:buFont typeface="Wingdings" pitchFamily="2" charset="2"/>
        <a:buChar char="n"/>
        <a:defRPr sz="2000">
          <a:solidFill>
            <a:schemeClr val="tx1"/>
          </a:solidFill>
          <a:latin typeface="+mn-lt"/>
          <a:cs typeface="+mn-cs"/>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oleObject" Target="../embeddings/Microsoft_Excel_97-2003_Worksheet1.xls"/></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subTitle" idx="1"/>
          </p:nvPr>
        </p:nvSpPr>
        <p:spPr>
          <a:xfrm>
            <a:off x="4822825" y="5157788"/>
            <a:ext cx="3889375" cy="1223962"/>
          </a:xfrm>
          <a:solidFill>
            <a:srgbClr val="FFFFFF"/>
          </a:solidFill>
        </p:spPr>
        <p:txBody>
          <a:bodyPr/>
          <a:lstStyle/>
          <a:p>
            <a:pPr eaLnBrk="1" hangingPunct="1">
              <a:lnSpc>
                <a:spcPct val="80000"/>
              </a:lnSpc>
              <a:buClr>
                <a:schemeClr val="accent1"/>
              </a:buClr>
            </a:pPr>
            <a:r>
              <a:rPr lang="en-GB" sz="1600" dirty="0" smtClean="0"/>
              <a:t>Sandra </a:t>
            </a:r>
            <a:r>
              <a:rPr lang="en-GB" sz="1600" dirty="0" err="1" smtClean="0"/>
              <a:t>Polaski</a:t>
            </a:r>
            <a:r>
              <a:rPr lang="en-GB" sz="1600" dirty="0" smtClean="0"/>
              <a:t> </a:t>
            </a:r>
          </a:p>
          <a:p>
            <a:pPr eaLnBrk="1" hangingPunct="1">
              <a:lnSpc>
                <a:spcPct val="80000"/>
              </a:lnSpc>
              <a:buClr>
                <a:schemeClr val="accent1"/>
              </a:buClr>
            </a:pPr>
            <a:r>
              <a:rPr lang="en-GB" sz="1600" dirty="0" smtClean="0"/>
              <a:t>Deputy Director General for Policy</a:t>
            </a:r>
          </a:p>
          <a:p>
            <a:pPr eaLnBrk="1" hangingPunct="1">
              <a:lnSpc>
                <a:spcPct val="80000"/>
              </a:lnSpc>
              <a:buClr>
                <a:schemeClr val="accent1"/>
              </a:buClr>
            </a:pPr>
            <a:r>
              <a:rPr lang="en-GB" sz="1600" dirty="0" smtClean="0"/>
              <a:t>International Labour office (ILO)</a:t>
            </a:r>
          </a:p>
        </p:txBody>
      </p:sp>
      <p:sp>
        <p:nvSpPr>
          <p:cNvPr id="3075" name="Text Box 4"/>
          <p:cNvSpPr txBox="1">
            <a:spLocks noChangeArrowheads="1"/>
          </p:cNvSpPr>
          <p:nvPr/>
        </p:nvSpPr>
        <p:spPr bwMode="auto">
          <a:xfrm>
            <a:off x="323528" y="1772816"/>
            <a:ext cx="8568060" cy="1631216"/>
          </a:xfrm>
          <a:prstGeom prst="rect">
            <a:avLst/>
          </a:prstGeom>
          <a:noFill/>
          <a:ln w="9525">
            <a:noFill/>
            <a:miter lim="800000"/>
            <a:headEnd/>
            <a:tailEnd/>
          </a:ln>
        </p:spPr>
        <p:txBody>
          <a:bodyPr wrap="square">
            <a:spAutoFit/>
          </a:bodyPr>
          <a:lstStyle/>
          <a:p>
            <a:pPr algn="ctr">
              <a:spcBef>
                <a:spcPct val="50000"/>
              </a:spcBef>
            </a:pPr>
            <a:r>
              <a:rPr lang="en-GB" sz="4000" b="1" dirty="0" smtClean="0">
                <a:solidFill>
                  <a:srgbClr val="002060"/>
                </a:solidFill>
              </a:rPr>
              <a:t>The Global Role of Wages:</a:t>
            </a:r>
          </a:p>
          <a:p>
            <a:pPr algn="ctr">
              <a:spcBef>
                <a:spcPct val="50000"/>
              </a:spcBef>
            </a:pPr>
            <a:r>
              <a:rPr lang="en-GB" sz="4000" b="1" dirty="0" smtClean="0">
                <a:solidFill>
                  <a:srgbClr val="002060"/>
                </a:solidFill>
              </a:rPr>
              <a:t>Productivity, Employment and Equity </a:t>
            </a:r>
          </a:p>
        </p:txBody>
      </p:sp>
      <p:pic>
        <p:nvPicPr>
          <p:cNvPr id="3076" name="Picture 5" descr="ILO LOGO"/>
          <p:cNvPicPr>
            <a:picLocks noChangeAspect="1" noChangeArrowheads="1"/>
          </p:cNvPicPr>
          <p:nvPr/>
        </p:nvPicPr>
        <p:blipFill>
          <a:blip r:embed="rId3" cstate="print"/>
          <a:srcRect/>
          <a:stretch>
            <a:fillRect/>
          </a:stretch>
        </p:blipFill>
        <p:spPr bwMode="auto">
          <a:xfrm>
            <a:off x="7596188" y="188913"/>
            <a:ext cx="1295400" cy="1289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77813"/>
            <a:ext cx="8229600" cy="847725"/>
          </a:xfrm>
        </p:spPr>
        <p:txBody>
          <a:bodyPr/>
          <a:lstStyle/>
          <a:p>
            <a:pPr algn="ctr"/>
            <a:r>
              <a:rPr lang="en-GB" sz="3600" b="1" dirty="0" smtClean="0">
                <a:solidFill>
                  <a:srgbClr val="002060"/>
                </a:solidFill>
              </a:rPr>
              <a:t>Global Context for Wage Developments</a:t>
            </a:r>
            <a:endParaRPr lang="fr-CH" sz="3600" b="1" dirty="0" smtClean="0">
              <a:solidFill>
                <a:srgbClr val="002060"/>
              </a:solidFill>
            </a:endParaRPr>
          </a:p>
        </p:txBody>
      </p:sp>
      <p:sp>
        <p:nvSpPr>
          <p:cNvPr id="3" name="Content Placeholder 2"/>
          <p:cNvSpPr>
            <a:spLocks noGrp="1"/>
          </p:cNvSpPr>
          <p:nvPr>
            <p:ph idx="1"/>
          </p:nvPr>
        </p:nvSpPr>
        <p:spPr>
          <a:xfrm>
            <a:off x="468313" y="1268413"/>
            <a:ext cx="8229600" cy="1008459"/>
          </a:xfrm>
        </p:spPr>
        <p:txBody>
          <a:bodyPr/>
          <a:lstStyle/>
          <a:p>
            <a:pPr marL="0" indent="0" algn="ctr">
              <a:buFont typeface="Wingdings" pitchFamily="2" charset="2"/>
              <a:buNone/>
            </a:pPr>
            <a:r>
              <a:rPr lang="en-GB" sz="1800" dirty="0" smtClean="0"/>
              <a:t>Over the last decade, overall global </a:t>
            </a:r>
            <a:r>
              <a:rPr lang="en-GB" sz="1800" dirty="0"/>
              <a:t>g</a:t>
            </a:r>
            <a:r>
              <a:rPr lang="en-GB" sz="1800" dirty="0" smtClean="0"/>
              <a:t>rowth in real monthly average wages has been positive, but trended down after the crisis.</a:t>
            </a:r>
          </a:p>
        </p:txBody>
      </p:sp>
      <p:sp>
        <p:nvSpPr>
          <p:cNvPr id="6149" name="Rectangle 3"/>
          <p:cNvSpPr>
            <a:spLocks noChangeArrowheads="1"/>
          </p:cNvSpPr>
          <p:nvPr/>
        </p:nvSpPr>
        <p:spPr bwMode="auto">
          <a:xfrm>
            <a:off x="2197100" y="1916832"/>
            <a:ext cx="3622675" cy="276225"/>
          </a:xfrm>
          <a:prstGeom prst="rect">
            <a:avLst/>
          </a:prstGeom>
          <a:noFill/>
          <a:ln w="9525">
            <a:noFill/>
            <a:miter lim="800000"/>
            <a:headEnd/>
            <a:tailEnd/>
          </a:ln>
        </p:spPr>
        <p:txBody>
          <a:bodyPr wrap="none">
            <a:spAutoFit/>
          </a:bodyPr>
          <a:lstStyle/>
          <a:p>
            <a:r>
              <a:rPr lang="en-US" sz="1200" b="1" dirty="0"/>
              <a:t>Annual average global real wage growth, </a:t>
            </a:r>
            <a:r>
              <a:rPr lang="en-US" sz="1200" b="1" dirty="0" smtClean="0"/>
              <a:t>2000–11 </a:t>
            </a:r>
            <a:r>
              <a:rPr lang="en-US" sz="1200" b="1" dirty="0"/>
              <a:t>(%)</a:t>
            </a:r>
            <a:endParaRPr lang="en-GB" sz="1200" b="1" dirty="0"/>
          </a:p>
        </p:txBody>
      </p:sp>
      <p:graphicFrame>
        <p:nvGraphicFramePr>
          <p:cNvPr id="10" name="Chart 9"/>
          <p:cNvGraphicFramePr>
            <a:graphicFrameLocks/>
          </p:cNvGraphicFramePr>
          <p:nvPr>
            <p:extLst>
              <p:ext uri="{D42A27DB-BD31-4B8C-83A1-F6EECF244321}">
                <p14:modId xmlns:p14="http://schemas.microsoft.com/office/powerpoint/2010/main" val="1346417634"/>
              </p:ext>
            </p:extLst>
          </p:nvPr>
        </p:nvGraphicFramePr>
        <p:xfrm>
          <a:off x="1668305" y="2143246"/>
          <a:ext cx="4680263" cy="3111197"/>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1726099" y="5157192"/>
            <a:ext cx="4752528" cy="800219"/>
          </a:xfrm>
          <a:prstGeom prst="rect">
            <a:avLst/>
          </a:prstGeom>
          <a:noFill/>
        </p:spPr>
        <p:txBody>
          <a:bodyPr wrap="square" rtlCol="0">
            <a:spAutoFit/>
          </a:bodyPr>
          <a:lstStyle/>
          <a:p>
            <a:r>
              <a:rPr lang="en-GB" sz="900" b="1" dirty="0" smtClean="0"/>
              <a:t>*</a:t>
            </a:r>
            <a:r>
              <a:rPr lang="en-GB" sz="900" dirty="0" smtClean="0"/>
              <a:t>Annual growth rates published as “provisional estimates” (based on coverage of c.75%).</a:t>
            </a:r>
          </a:p>
          <a:p>
            <a:r>
              <a:rPr lang="en-GB" sz="900" b="1" dirty="0" smtClean="0"/>
              <a:t>Notes: </a:t>
            </a:r>
            <a:r>
              <a:rPr lang="en-GB" sz="900" dirty="0" smtClean="0"/>
              <a:t>Global wage growth is calculated as a weighted </a:t>
            </a:r>
            <a:r>
              <a:rPr lang="en-GB" sz="1000" dirty="0" smtClean="0"/>
              <a:t>average</a:t>
            </a:r>
            <a:r>
              <a:rPr lang="en-GB" sz="900" dirty="0" smtClean="0"/>
              <a:t> of year-on-year growth in real average monthly wages in 124 countries, covering 94.3% of all employees in the world (for a description of the methodology, see the appendix I of the Global Wage Report 2012/13). Estimates prior to 2006 are based on a higher proportion of secondary series wage data.</a:t>
            </a:r>
          </a:p>
        </p:txBody>
      </p:sp>
      <p:sp>
        <p:nvSpPr>
          <p:cNvPr id="8" name="Rectangle 7"/>
          <p:cNvSpPr/>
          <p:nvPr/>
        </p:nvSpPr>
        <p:spPr>
          <a:xfrm>
            <a:off x="323528" y="6237312"/>
            <a:ext cx="2402004" cy="276999"/>
          </a:xfrm>
          <a:prstGeom prst="rect">
            <a:avLst/>
          </a:prstGeom>
        </p:spPr>
        <p:txBody>
          <a:bodyPr wrap="none">
            <a:spAutoFit/>
          </a:bodyPr>
          <a:lstStyle/>
          <a:p>
            <a:r>
              <a:rPr lang="en-GB" sz="1200" b="1" dirty="0"/>
              <a:t>Source:  </a:t>
            </a:r>
            <a:r>
              <a:rPr lang="en-GB" sz="1200" dirty="0"/>
              <a:t>ILO Global Wage Database</a:t>
            </a:r>
          </a:p>
        </p:txBody>
      </p:sp>
    </p:spTree>
    <p:extLst>
      <p:ext uri="{BB962C8B-B14F-4D97-AF65-F5344CB8AC3E}">
        <p14:creationId xmlns:p14="http://schemas.microsoft.com/office/powerpoint/2010/main" val="21330936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77813"/>
            <a:ext cx="8229600" cy="847725"/>
          </a:xfrm>
        </p:spPr>
        <p:txBody>
          <a:bodyPr/>
          <a:lstStyle/>
          <a:p>
            <a:pPr algn="ctr"/>
            <a:r>
              <a:rPr lang="en-GB" sz="3600" b="1" smtClean="0">
                <a:solidFill>
                  <a:srgbClr val="002060"/>
                </a:solidFill>
              </a:rPr>
              <a:t>Global Context for Wage Developments</a:t>
            </a:r>
            <a:endParaRPr lang="fr-CH" sz="3600" b="1" smtClean="0">
              <a:solidFill>
                <a:srgbClr val="002060"/>
              </a:solidFill>
            </a:endParaRPr>
          </a:p>
        </p:txBody>
      </p:sp>
      <p:sp>
        <p:nvSpPr>
          <p:cNvPr id="3" name="Content Placeholder 2"/>
          <p:cNvSpPr>
            <a:spLocks noGrp="1"/>
          </p:cNvSpPr>
          <p:nvPr>
            <p:ph idx="1"/>
          </p:nvPr>
        </p:nvSpPr>
        <p:spPr>
          <a:xfrm>
            <a:off x="468313" y="1268413"/>
            <a:ext cx="8229600" cy="1008459"/>
          </a:xfrm>
        </p:spPr>
        <p:txBody>
          <a:bodyPr/>
          <a:lstStyle/>
          <a:p>
            <a:pPr marL="0" indent="0" algn="ctr">
              <a:buFont typeface="Wingdings" pitchFamily="2" charset="2"/>
              <a:buNone/>
            </a:pPr>
            <a:r>
              <a:rPr lang="en-GB" sz="1800" dirty="0" smtClean="0"/>
              <a:t>In the Eurozone, wage growth has been modest or negative for over a decade.</a:t>
            </a:r>
          </a:p>
        </p:txBody>
      </p:sp>
      <p:sp>
        <p:nvSpPr>
          <p:cNvPr id="6152" name="Rectangle 3"/>
          <p:cNvSpPr>
            <a:spLocks noChangeArrowheads="1"/>
          </p:cNvSpPr>
          <p:nvPr/>
        </p:nvSpPr>
        <p:spPr bwMode="auto">
          <a:xfrm>
            <a:off x="1835696" y="2000646"/>
            <a:ext cx="4968552" cy="307777"/>
          </a:xfrm>
          <a:prstGeom prst="rect">
            <a:avLst/>
          </a:prstGeom>
          <a:noFill/>
          <a:ln w="9525">
            <a:noFill/>
            <a:miter lim="800000"/>
            <a:headEnd/>
            <a:tailEnd/>
          </a:ln>
        </p:spPr>
        <p:txBody>
          <a:bodyPr wrap="square">
            <a:spAutoFit/>
          </a:bodyPr>
          <a:lstStyle/>
          <a:p>
            <a:r>
              <a:rPr lang="en-US" sz="1400" b="1" dirty="0"/>
              <a:t>Annual average real wage growth in the Eurozone, </a:t>
            </a:r>
            <a:r>
              <a:rPr lang="en-US" sz="1400" b="1" dirty="0" smtClean="0"/>
              <a:t>2000–11 </a:t>
            </a:r>
            <a:r>
              <a:rPr lang="en-US" sz="1400" b="1" dirty="0"/>
              <a:t>(%)</a:t>
            </a:r>
            <a:endParaRPr lang="en-GB" sz="1400" b="1" dirty="0"/>
          </a:p>
        </p:txBody>
      </p:sp>
      <p:graphicFrame>
        <p:nvGraphicFramePr>
          <p:cNvPr id="10" name="Chart 9"/>
          <p:cNvGraphicFramePr>
            <a:graphicFrameLocks/>
          </p:cNvGraphicFramePr>
          <p:nvPr>
            <p:extLst>
              <p:ext uri="{D42A27DB-BD31-4B8C-83A1-F6EECF244321}">
                <p14:modId xmlns:p14="http://schemas.microsoft.com/office/powerpoint/2010/main" val="823477049"/>
              </p:ext>
            </p:extLst>
          </p:nvPr>
        </p:nvGraphicFramePr>
        <p:xfrm>
          <a:off x="1978278" y="2302612"/>
          <a:ext cx="4345596" cy="2960197"/>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2216339" y="5229200"/>
            <a:ext cx="4176464" cy="923330"/>
          </a:xfrm>
          <a:prstGeom prst="rect">
            <a:avLst/>
          </a:prstGeom>
          <a:noFill/>
        </p:spPr>
        <p:txBody>
          <a:bodyPr wrap="square" rtlCol="0">
            <a:spAutoFit/>
          </a:bodyPr>
          <a:lstStyle/>
          <a:p>
            <a:r>
              <a:rPr lang="en-GB" sz="900" b="1" dirty="0" smtClean="0"/>
              <a:t>Note: </a:t>
            </a:r>
            <a:r>
              <a:rPr lang="en-GB" sz="900" dirty="0" smtClean="0"/>
              <a:t>The Eurozone includes: Austria, Belgium, Cyprus, Estonia, Finland, France, Germany, Greece, Ireland, Italy, Luxembourg, Malta, the Netherlands, Portugal, Slovakia, Slovenia, and Spain.</a:t>
            </a:r>
          </a:p>
          <a:p>
            <a:endParaRPr lang="en-GB" sz="900" b="1" dirty="0" smtClean="0"/>
          </a:p>
          <a:p>
            <a:endParaRPr lang="en-GB" dirty="0"/>
          </a:p>
        </p:txBody>
      </p:sp>
      <p:sp>
        <p:nvSpPr>
          <p:cNvPr id="4" name="Rectangle 3"/>
          <p:cNvSpPr/>
          <p:nvPr/>
        </p:nvSpPr>
        <p:spPr>
          <a:xfrm>
            <a:off x="323528" y="6237312"/>
            <a:ext cx="2402004" cy="276999"/>
          </a:xfrm>
          <a:prstGeom prst="rect">
            <a:avLst/>
          </a:prstGeom>
        </p:spPr>
        <p:txBody>
          <a:bodyPr wrap="none">
            <a:spAutoFit/>
          </a:bodyPr>
          <a:lstStyle/>
          <a:p>
            <a:r>
              <a:rPr lang="en-GB" sz="1200" b="1" dirty="0"/>
              <a:t>Source:  </a:t>
            </a:r>
            <a:r>
              <a:rPr lang="en-GB" sz="1200" dirty="0"/>
              <a:t>ILO Global Wage Database</a:t>
            </a:r>
          </a:p>
        </p:txBody>
      </p:sp>
    </p:spTree>
    <p:extLst>
      <p:ext uri="{BB962C8B-B14F-4D97-AF65-F5344CB8AC3E}">
        <p14:creationId xmlns:p14="http://schemas.microsoft.com/office/powerpoint/2010/main" val="11328842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77813"/>
            <a:ext cx="8229600" cy="847725"/>
          </a:xfrm>
        </p:spPr>
        <p:txBody>
          <a:bodyPr/>
          <a:lstStyle/>
          <a:p>
            <a:pPr algn="ctr"/>
            <a:r>
              <a:rPr lang="en-GB" sz="3600" b="1" dirty="0" smtClean="0">
                <a:solidFill>
                  <a:srgbClr val="002060"/>
                </a:solidFill>
              </a:rPr>
              <a:t>Global Context for Wage Developments</a:t>
            </a:r>
            <a:endParaRPr lang="fr-CH" sz="3600" b="1" dirty="0" smtClean="0">
              <a:solidFill>
                <a:srgbClr val="002060"/>
              </a:solidFill>
            </a:endParaRPr>
          </a:p>
        </p:txBody>
      </p:sp>
      <p:sp>
        <p:nvSpPr>
          <p:cNvPr id="6152" name="Rectangle 3"/>
          <p:cNvSpPr>
            <a:spLocks noChangeArrowheads="1"/>
          </p:cNvSpPr>
          <p:nvPr/>
        </p:nvSpPr>
        <p:spPr bwMode="auto">
          <a:xfrm>
            <a:off x="611560" y="1052736"/>
            <a:ext cx="7920880" cy="338554"/>
          </a:xfrm>
          <a:prstGeom prst="rect">
            <a:avLst/>
          </a:prstGeom>
          <a:noFill/>
          <a:ln w="9525">
            <a:noFill/>
            <a:miter lim="800000"/>
            <a:headEnd/>
            <a:tailEnd/>
          </a:ln>
        </p:spPr>
        <p:txBody>
          <a:bodyPr wrap="square">
            <a:spAutoFit/>
          </a:bodyPr>
          <a:lstStyle/>
          <a:p>
            <a:r>
              <a:rPr lang="en-US" sz="1600" b="1" dirty="0" smtClean="0"/>
              <a:t>Comparative annual </a:t>
            </a:r>
            <a:r>
              <a:rPr lang="en-US" sz="1600" b="1" dirty="0"/>
              <a:t>average real wage growth </a:t>
            </a:r>
            <a:r>
              <a:rPr lang="en-US" sz="1600" b="1" dirty="0" smtClean="0"/>
              <a:t>globally and in the Eurozone</a:t>
            </a:r>
            <a:r>
              <a:rPr lang="en-US" sz="1600" b="1" dirty="0"/>
              <a:t>, </a:t>
            </a:r>
            <a:r>
              <a:rPr lang="en-US" sz="1600" b="1" dirty="0" smtClean="0"/>
              <a:t>2000–11 </a:t>
            </a:r>
            <a:r>
              <a:rPr lang="en-US" sz="1600" b="1" dirty="0"/>
              <a:t>(%)</a:t>
            </a:r>
            <a:endParaRPr lang="en-GB" sz="1600" b="1" dirty="0"/>
          </a:p>
        </p:txBody>
      </p:sp>
      <p:sp>
        <p:nvSpPr>
          <p:cNvPr id="2" name="TextBox 1"/>
          <p:cNvSpPr txBox="1"/>
          <p:nvPr/>
        </p:nvSpPr>
        <p:spPr>
          <a:xfrm>
            <a:off x="1979712" y="4941168"/>
            <a:ext cx="5184576" cy="1492716"/>
          </a:xfrm>
          <a:prstGeom prst="rect">
            <a:avLst/>
          </a:prstGeom>
          <a:noFill/>
        </p:spPr>
        <p:txBody>
          <a:bodyPr wrap="square" rtlCol="0">
            <a:spAutoFit/>
          </a:bodyPr>
          <a:lstStyle/>
          <a:p>
            <a:r>
              <a:rPr lang="en-GB" sz="900" b="1" dirty="0"/>
              <a:t>*</a:t>
            </a:r>
            <a:r>
              <a:rPr lang="en-GB" sz="900" dirty="0"/>
              <a:t>Annual growth rates published as “provisional estimates” (based on coverage of c.75%).</a:t>
            </a:r>
          </a:p>
          <a:p>
            <a:r>
              <a:rPr lang="en-GB" sz="900" b="1" dirty="0"/>
              <a:t>Notes: </a:t>
            </a:r>
            <a:r>
              <a:rPr lang="en-GB" sz="900" dirty="0"/>
              <a:t>Global wage growth is calculated as a weighted average of year-on-year growth in real average monthly wages in 124 countries, covering 94.3% of all employees in the world (for a description of the methodology, see the appendix I of the Global Wage Report 2012/13). Estimates prior to 2006 are based on a higher proportion of secondary series wage data</a:t>
            </a:r>
            <a:r>
              <a:rPr lang="en-GB" sz="900" dirty="0" smtClean="0"/>
              <a:t>. </a:t>
            </a:r>
            <a:r>
              <a:rPr lang="en-GB" sz="900" dirty="0"/>
              <a:t>The Eurozone includes: Austria, Belgium, Cyprus, Estonia, Finland, France, Germany, Greece, Ireland, Italy, Luxembourg, Malta, the Netherlands, Portugal, Slovakia, Slovenia, and Spain.</a:t>
            </a:r>
          </a:p>
          <a:p>
            <a:endParaRPr lang="en-GB" sz="900" b="1" dirty="0"/>
          </a:p>
          <a:p>
            <a:endParaRPr lang="en-GB" sz="1000" b="1" dirty="0" smtClean="0"/>
          </a:p>
          <a:p>
            <a:endParaRPr lang="en-GB" dirty="0"/>
          </a:p>
        </p:txBody>
      </p:sp>
      <p:graphicFrame>
        <p:nvGraphicFramePr>
          <p:cNvPr id="7" name="Chart 6"/>
          <p:cNvGraphicFramePr>
            <a:graphicFrameLocks/>
          </p:cNvGraphicFramePr>
          <p:nvPr>
            <p:extLst>
              <p:ext uri="{D42A27DB-BD31-4B8C-83A1-F6EECF244321}">
                <p14:modId xmlns:p14="http://schemas.microsoft.com/office/powerpoint/2010/main" val="2883633721"/>
              </p:ext>
            </p:extLst>
          </p:nvPr>
        </p:nvGraphicFramePr>
        <p:xfrm>
          <a:off x="1888979" y="1339402"/>
          <a:ext cx="4831183" cy="368427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323528" y="6237312"/>
            <a:ext cx="2402004" cy="276999"/>
          </a:xfrm>
          <a:prstGeom prst="rect">
            <a:avLst/>
          </a:prstGeom>
        </p:spPr>
        <p:txBody>
          <a:bodyPr wrap="none">
            <a:spAutoFit/>
          </a:bodyPr>
          <a:lstStyle/>
          <a:p>
            <a:r>
              <a:rPr lang="en-GB" sz="1200" b="1" dirty="0"/>
              <a:t>Source:  </a:t>
            </a:r>
            <a:r>
              <a:rPr lang="en-GB" sz="1200" dirty="0"/>
              <a:t>ILO Global Wage Database</a:t>
            </a:r>
          </a:p>
        </p:txBody>
      </p:sp>
    </p:spTree>
    <p:extLst>
      <p:ext uri="{BB962C8B-B14F-4D97-AF65-F5344CB8AC3E}">
        <p14:creationId xmlns:p14="http://schemas.microsoft.com/office/powerpoint/2010/main" val="33692555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Title 1"/>
          <p:cNvSpPr>
            <a:spLocks noGrp="1"/>
          </p:cNvSpPr>
          <p:nvPr>
            <p:ph type="title"/>
          </p:nvPr>
        </p:nvSpPr>
        <p:spPr>
          <a:xfrm>
            <a:off x="179388" y="277813"/>
            <a:ext cx="9145587" cy="1139825"/>
          </a:xfrm>
        </p:spPr>
        <p:txBody>
          <a:bodyPr/>
          <a:lstStyle/>
          <a:p>
            <a:pPr algn="ctr"/>
            <a:r>
              <a:rPr lang="en-GB" sz="3600" b="1" dirty="0" smtClean="0">
                <a:solidFill>
                  <a:srgbClr val="002060"/>
                </a:solidFill>
              </a:rPr>
              <a:t>(a)Wages and productivity </a:t>
            </a:r>
            <a:br>
              <a:rPr lang="en-GB" sz="3600" b="1" dirty="0" smtClean="0">
                <a:solidFill>
                  <a:srgbClr val="002060"/>
                </a:solidFill>
              </a:rPr>
            </a:br>
            <a:r>
              <a:rPr lang="en-GB" sz="2700" b="1" dirty="0" smtClean="0">
                <a:solidFill>
                  <a:srgbClr val="002060"/>
                </a:solidFill>
              </a:rPr>
              <a:t>Trends in developed economies, 1999-2011 </a:t>
            </a:r>
            <a:endParaRPr lang="en-GB" sz="2700" dirty="0" smtClean="0">
              <a:solidFill>
                <a:schemeClr val="tx1"/>
              </a:solidFill>
            </a:endParaRPr>
          </a:p>
        </p:txBody>
      </p:sp>
      <p:pic>
        <p:nvPicPr>
          <p:cNvPr id="9219" name="Content Placeholder 3"/>
          <p:cNvPicPr>
            <a:picLocks noGrp="1"/>
          </p:cNvPicPr>
          <p:nvPr>
            <p:ph idx="1"/>
          </p:nvPr>
        </p:nvPicPr>
        <p:blipFill>
          <a:blip r:embed="rId2" cstate="print"/>
          <a:srcRect/>
          <a:stretch>
            <a:fillRect/>
          </a:stretch>
        </p:blipFill>
        <p:spPr>
          <a:xfrm>
            <a:off x="1475657" y="1340769"/>
            <a:ext cx="6120680" cy="4262898"/>
          </a:xfrm>
        </p:spPr>
      </p:pic>
      <p:sp>
        <p:nvSpPr>
          <p:cNvPr id="4" name="Rectangle 3"/>
          <p:cNvSpPr/>
          <p:nvPr/>
        </p:nvSpPr>
        <p:spPr>
          <a:xfrm>
            <a:off x="323528" y="6237312"/>
            <a:ext cx="2786212" cy="276999"/>
          </a:xfrm>
          <a:prstGeom prst="rect">
            <a:avLst/>
          </a:prstGeom>
        </p:spPr>
        <p:txBody>
          <a:bodyPr wrap="none">
            <a:spAutoFit/>
          </a:bodyPr>
          <a:lstStyle/>
          <a:p>
            <a:r>
              <a:rPr lang="en-GB" sz="1200" b="1" dirty="0"/>
              <a:t>Source:  </a:t>
            </a:r>
            <a:r>
              <a:rPr lang="en-GB" sz="1200" dirty="0"/>
              <a:t>ILO Global Wage </a:t>
            </a:r>
            <a:r>
              <a:rPr lang="en-GB" sz="1200" dirty="0" smtClean="0"/>
              <a:t>Report 2012-13</a:t>
            </a:r>
            <a:endParaRPr lang="en-GB" sz="1200" dirty="0"/>
          </a:p>
        </p:txBody>
      </p:sp>
      <p:sp>
        <p:nvSpPr>
          <p:cNvPr id="5" name="TextBox 4"/>
          <p:cNvSpPr txBox="1"/>
          <p:nvPr/>
        </p:nvSpPr>
        <p:spPr>
          <a:xfrm>
            <a:off x="1403648" y="5575592"/>
            <a:ext cx="6192688" cy="938719"/>
          </a:xfrm>
          <a:prstGeom prst="rect">
            <a:avLst/>
          </a:prstGeom>
          <a:noFill/>
        </p:spPr>
        <p:txBody>
          <a:bodyPr wrap="square" rtlCol="0">
            <a:spAutoFit/>
          </a:bodyPr>
          <a:lstStyle/>
          <a:p>
            <a:endParaRPr lang="en-GB" sz="900" dirty="0"/>
          </a:p>
          <a:p>
            <a:r>
              <a:rPr lang="en-GB" sz="900" b="1" dirty="0" smtClean="0"/>
              <a:t>Note: </a:t>
            </a:r>
            <a:r>
              <a:rPr lang="en-GB" sz="900" dirty="0" smtClean="0"/>
              <a:t>Since the indices refer to a weighted average, developments in the three largest developed economies (United States, Japan, and Germany) have a particular impact on this outcome. Labour productivity is measured as output per worker.</a:t>
            </a:r>
            <a:endParaRPr lang="en-GB" sz="900" b="1" dirty="0"/>
          </a:p>
          <a:p>
            <a:endParaRPr lang="en-GB" sz="1000" b="1" dirty="0" smtClean="0"/>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algn="ctr"/>
            <a:r>
              <a:rPr lang="en-GB" sz="3600" b="1" dirty="0" smtClean="0">
                <a:solidFill>
                  <a:srgbClr val="002060"/>
                </a:solidFill>
              </a:rPr>
              <a:t>(b) Wages and productivity</a:t>
            </a:r>
            <a:br>
              <a:rPr lang="en-GB" sz="3600" b="1" dirty="0" smtClean="0">
                <a:solidFill>
                  <a:srgbClr val="002060"/>
                </a:solidFill>
              </a:rPr>
            </a:br>
            <a:r>
              <a:rPr lang="en-GB" sz="2700" b="1" dirty="0">
                <a:solidFill>
                  <a:srgbClr val="002060"/>
                </a:solidFill>
              </a:rPr>
              <a:t>F</a:t>
            </a:r>
            <a:r>
              <a:rPr lang="en-GB" sz="2700" b="1" dirty="0" smtClean="0">
                <a:solidFill>
                  <a:srgbClr val="002060"/>
                </a:solidFill>
              </a:rPr>
              <a:t>all in the labour share</a:t>
            </a:r>
            <a:endParaRPr lang="fr-CH" sz="3600" b="1" dirty="0" smtClean="0">
              <a:solidFill>
                <a:srgbClr val="002060"/>
              </a:solidFill>
            </a:endParaRPr>
          </a:p>
        </p:txBody>
      </p:sp>
      <p:sp>
        <p:nvSpPr>
          <p:cNvPr id="3" name="Content Placeholder 2"/>
          <p:cNvSpPr>
            <a:spLocks noGrp="1"/>
          </p:cNvSpPr>
          <p:nvPr>
            <p:ph idx="1"/>
          </p:nvPr>
        </p:nvSpPr>
        <p:spPr>
          <a:xfrm>
            <a:off x="457200" y="1412875"/>
            <a:ext cx="8229600" cy="1439863"/>
          </a:xfrm>
        </p:spPr>
        <p:txBody>
          <a:bodyPr/>
          <a:lstStyle/>
          <a:p>
            <a:pPr marL="0" indent="0">
              <a:buFont typeface="Wingdings" pitchFamily="2" charset="2"/>
              <a:buNone/>
            </a:pPr>
            <a:r>
              <a:rPr lang="en-GB" sz="1800" dirty="0" smtClean="0"/>
              <a:t>In developed countries as a group, real wages have lagged productivity for several decades. This is also a distributional issue: a declining labour income share indicates that a smaller part of national income is going to labour compensation and a larger share to capital income. </a:t>
            </a:r>
          </a:p>
        </p:txBody>
      </p:sp>
      <p:sp>
        <p:nvSpPr>
          <p:cNvPr id="11268" name="TextBox 1"/>
          <p:cNvSpPr txBox="1">
            <a:spLocks noChangeArrowheads="1"/>
          </p:cNvSpPr>
          <p:nvPr/>
        </p:nvSpPr>
        <p:spPr bwMode="auto">
          <a:xfrm>
            <a:off x="323528" y="6367957"/>
            <a:ext cx="2808288" cy="277812"/>
          </a:xfrm>
          <a:prstGeom prst="rect">
            <a:avLst/>
          </a:prstGeom>
          <a:noFill/>
          <a:ln w="9525">
            <a:noFill/>
            <a:miter lim="800000"/>
            <a:headEnd/>
            <a:tailEnd/>
          </a:ln>
        </p:spPr>
        <p:txBody>
          <a:bodyPr>
            <a:spAutoFit/>
          </a:bodyPr>
          <a:lstStyle/>
          <a:p>
            <a:r>
              <a:rPr lang="en-GB" sz="1200" dirty="0"/>
              <a:t>Source: </a:t>
            </a:r>
            <a:r>
              <a:rPr lang="en-GB" sz="1200" dirty="0" smtClean="0"/>
              <a:t>ILO </a:t>
            </a:r>
            <a:r>
              <a:rPr lang="en-GB" sz="1200" dirty="0"/>
              <a:t>Global Wage Report </a:t>
            </a:r>
            <a:r>
              <a:rPr lang="en-GB" sz="1200" dirty="0" smtClean="0"/>
              <a:t>2012-13</a:t>
            </a:r>
            <a:endParaRPr lang="en-GB" sz="1200" dirty="0"/>
          </a:p>
        </p:txBody>
      </p:sp>
      <p:pic>
        <p:nvPicPr>
          <p:cNvPr id="11270" name="Picture 9"/>
          <p:cNvPicPr>
            <a:picLocks noChangeAspect="1" noChangeArrowheads="1"/>
          </p:cNvPicPr>
          <p:nvPr/>
        </p:nvPicPr>
        <p:blipFill>
          <a:blip r:embed="rId2" cstate="print"/>
          <a:srcRect/>
          <a:stretch>
            <a:fillRect/>
          </a:stretch>
        </p:blipFill>
        <p:spPr bwMode="auto">
          <a:xfrm>
            <a:off x="2123728" y="2996952"/>
            <a:ext cx="4752528" cy="3052621"/>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txBox="1">
            <a:spLocks/>
          </p:cNvSpPr>
          <p:nvPr/>
        </p:nvSpPr>
        <p:spPr bwMode="auto">
          <a:xfrm>
            <a:off x="395536" y="260648"/>
            <a:ext cx="82296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eaLnBrk="0" hangingPunct="0"/>
            <a:r>
              <a:rPr kumimoji="0" lang="en-GB" sz="3600" b="1" i="0" u="none" strike="noStrike" kern="0" cap="none" spc="0" normalizeH="0" baseline="0" noProof="0" dirty="0" smtClean="0">
                <a:ln>
                  <a:noFill/>
                </a:ln>
                <a:solidFill>
                  <a:srgbClr val="002060"/>
                </a:solidFill>
                <a:effectLst/>
                <a:uLnTx/>
                <a:uFillTx/>
                <a:latin typeface="+mj-lt"/>
                <a:ea typeface="+mj-ea"/>
                <a:cs typeface="+mj-cs"/>
              </a:rPr>
              <a:t>(c) Wages and productivity</a:t>
            </a:r>
            <a:br>
              <a:rPr kumimoji="0" lang="en-GB" sz="3600" b="1" i="0" u="none" strike="noStrike" kern="0" cap="none" spc="0" normalizeH="0" baseline="0" noProof="0" dirty="0" smtClean="0">
                <a:ln>
                  <a:noFill/>
                </a:ln>
                <a:solidFill>
                  <a:srgbClr val="002060"/>
                </a:solidFill>
                <a:effectLst/>
                <a:uLnTx/>
                <a:uFillTx/>
                <a:latin typeface="+mj-lt"/>
                <a:ea typeface="+mj-ea"/>
                <a:cs typeface="+mj-cs"/>
              </a:rPr>
            </a:br>
            <a:r>
              <a:rPr lang="en-US" sz="2800" b="1" dirty="0" smtClean="0"/>
              <a:t> Effects of decrease in labour income share</a:t>
            </a:r>
            <a:endParaRPr kumimoji="0" lang="fr-CH" sz="2800" b="1" i="0" u="none" strike="noStrike" kern="0" cap="none" spc="0" normalizeH="0" baseline="0" noProof="0" dirty="0" smtClean="0">
              <a:ln>
                <a:noFill/>
              </a:ln>
              <a:solidFill>
                <a:srgbClr val="002060"/>
              </a:solidFill>
              <a:effectLst/>
              <a:uLnTx/>
              <a:uFillTx/>
              <a:latin typeface="+mj-lt"/>
              <a:ea typeface="+mj-ea"/>
              <a:cs typeface="+mj-cs"/>
            </a:endParaRPr>
          </a:p>
        </p:txBody>
      </p:sp>
      <p:sp>
        <p:nvSpPr>
          <p:cNvPr id="6" name="Content Placeholder 2"/>
          <p:cNvSpPr txBox="1">
            <a:spLocks/>
          </p:cNvSpPr>
          <p:nvPr/>
        </p:nvSpPr>
        <p:spPr bwMode="auto">
          <a:xfrm>
            <a:off x="683568" y="1772816"/>
            <a:ext cx="7128792" cy="4248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5750" indent="-285750">
              <a:buFont typeface="Arial" pitchFamily="34" charset="0"/>
              <a:buChar char="•"/>
            </a:pPr>
            <a:r>
              <a:rPr lang="en-US" b="1" i="1" dirty="0" smtClean="0">
                <a:latin typeface="+mn-lt"/>
              </a:rPr>
              <a:t>Hurts household consumption and can thus create shortfalls in aggregate demand.</a:t>
            </a:r>
            <a:r>
              <a:rPr lang="en-US" b="1" dirty="0" smtClean="0">
                <a:latin typeface="+mn-lt"/>
              </a:rPr>
              <a:t> </a:t>
            </a:r>
          </a:p>
          <a:p>
            <a:pPr marL="285750" indent="-285750">
              <a:buFont typeface="Arial" pitchFamily="34" charset="0"/>
              <a:buChar char="•"/>
            </a:pPr>
            <a:endParaRPr lang="en-US" dirty="0" smtClean="0">
              <a:latin typeface="+mn-lt"/>
            </a:endParaRPr>
          </a:p>
          <a:p>
            <a:pPr lvl="1">
              <a:buFont typeface="Arial" pitchFamily="34" charset="0"/>
              <a:buChar char="•"/>
            </a:pPr>
            <a:r>
              <a:rPr lang="en-US" dirty="0" smtClean="0">
                <a:latin typeface="+mn-lt"/>
              </a:rPr>
              <a:t>In </a:t>
            </a:r>
            <a:r>
              <a:rPr lang="en-US" dirty="0">
                <a:latin typeface="+mn-lt"/>
              </a:rPr>
              <a:t>some </a:t>
            </a:r>
            <a:r>
              <a:rPr lang="en-US" dirty="0" smtClean="0">
                <a:latin typeface="+mn-lt"/>
              </a:rPr>
              <a:t>countries these shortfalls can be compensated by increasing net exports, but not all countries can run a current account surplus at the same time.  A strategy of cutting unit labour costs may run the risk of depressing domestic consumption more than it increases exports at home and can have beggar-thy-neighbor effects on trading partners.</a:t>
            </a:r>
          </a:p>
          <a:p>
            <a:endParaRPr lang="en-GB" kern="0" dirty="0" smtClean="0">
              <a:latin typeface="+mn-lt"/>
              <a:cs typeface="+mn-cs"/>
            </a:endParaRPr>
          </a:p>
          <a:p>
            <a:pPr>
              <a:buFont typeface="Arial" pitchFamily="34" charset="0"/>
              <a:buChar char="•"/>
            </a:pPr>
            <a:r>
              <a:rPr lang="en-GB" b="1" i="1" kern="0" dirty="0" smtClean="0">
                <a:latin typeface="+mn-lt"/>
                <a:cs typeface="+mn-cs"/>
              </a:rPr>
              <a:t>Can undermine social cohesion.</a:t>
            </a:r>
          </a:p>
          <a:p>
            <a:pPr>
              <a:buFont typeface="Arial" pitchFamily="34" charset="0"/>
              <a:buChar char="•"/>
            </a:pPr>
            <a:endParaRPr lang="en-GB" i="1" kern="0" dirty="0" smtClean="0">
              <a:latin typeface="+mn-lt"/>
              <a:cs typeface="+mn-cs"/>
            </a:endParaRPr>
          </a:p>
          <a:p>
            <a:pPr lvl="1">
              <a:buFont typeface="Arial" pitchFamily="34" charset="0"/>
              <a:buChar char="•"/>
            </a:pPr>
            <a:r>
              <a:rPr lang="en-GB" kern="0" dirty="0" smtClean="0">
                <a:latin typeface="+mn-lt"/>
                <a:cs typeface="+mn-cs"/>
              </a:rPr>
              <a:t>Creates a perception of unfairness, </a:t>
            </a:r>
            <a:r>
              <a:rPr lang="en-US" dirty="0" smtClean="0">
                <a:latin typeface="+mn-lt"/>
              </a:rPr>
              <a:t>particularly </a:t>
            </a:r>
            <a:r>
              <a:rPr lang="en-US" dirty="0">
                <a:latin typeface="+mn-lt"/>
              </a:rPr>
              <a:t>given the </a:t>
            </a:r>
            <a:r>
              <a:rPr lang="en-US" dirty="0" smtClean="0">
                <a:latin typeface="+mn-lt"/>
              </a:rPr>
              <a:t>strong pay growth among executives and </a:t>
            </a:r>
            <a:r>
              <a:rPr lang="en-US" dirty="0">
                <a:latin typeface="+mn-lt"/>
              </a:rPr>
              <a:t>in the financial </a:t>
            </a:r>
            <a:r>
              <a:rPr lang="en-US" dirty="0" smtClean="0">
                <a:latin typeface="+mn-lt"/>
              </a:rPr>
              <a:t>sector.</a:t>
            </a:r>
            <a:endParaRPr lang="en-GB" kern="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 calcmode="lin" valueType="num">
                                      <p:cBhvr additive="base">
                                        <p:cTn id="1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 calcmode="lin" valueType="num">
                                      <p:cBhvr additive="base">
                                        <p:cTn id="21"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fontScale="90000"/>
          </a:bodyPr>
          <a:lstStyle/>
          <a:p>
            <a:pPr algn="ctr"/>
            <a:r>
              <a:rPr lang="en-GB" sz="3600" b="1" dirty="0" smtClean="0">
                <a:solidFill>
                  <a:srgbClr val="0070C0"/>
                </a:solidFill>
              </a:rPr>
              <a:t>Lower labour shares have not translated into greater productive investment</a:t>
            </a:r>
            <a:endParaRPr lang="fr-CH" sz="3600" b="1" dirty="0" smtClean="0">
              <a:solidFill>
                <a:srgbClr val="0070C0"/>
              </a:solidFill>
            </a:endParaRPr>
          </a:p>
        </p:txBody>
      </p:sp>
      <p:sp>
        <p:nvSpPr>
          <p:cNvPr id="3" name="Content Placeholder 2"/>
          <p:cNvSpPr>
            <a:spLocks noGrp="1"/>
          </p:cNvSpPr>
          <p:nvPr>
            <p:ph idx="1"/>
          </p:nvPr>
        </p:nvSpPr>
        <p:spPr>
          <a:xfrm>
            <a:off x="457200" y="1412875"/>
            <a:ext cx="8229600" cy="1296045"/>
          </a:xfrm>
        </p:spPr>
        <p:txBody>
          <a:bodyPr>
            <a:normAutofit/>
          </a:bodyPr>
          <a:lstStyle/>
          <a:p>
            <a:pPr marL="0" indent="0" algn="just">
              <a:buNone/>
            </a:pPr>
            <a:r>
              <a:rPr lang="en-GB" sz="1800" dirty="0" smtClean="0"/>
              <a:t>In </a:t>
            </a:r>
            <a:r>
              <a:rPr lang="en-GB" sz="1800" dirty="0"/>
              <a:t>the </a:t>
            </a:r>
            <a:r>
              <a:rPr lang="en-GB" sz="1800" dirty="0" smtClean="0"/>
              <a:t>EU and </a:t>
            </a:r>
            <a:r>
              <a:rPr lang="en-GB" sz="1800" dirty="0"/>
              <a:t>the United States </a:t>
            </a:r>
            <a:r>
              <a:rPr lang="en-GB" sz="1800" dirty="0" smtClean="0"/>
              <a:t>higher profit shares have not led to higher investment. For the period 2000-06, investment as a share of GDP was lower than in other leading economies and has fallen further since 2007.</a:t>
            </a:r>
          </a:p>
        </p:txBody>
      </p:sp>
      <p:sp>
        <p:nvSpPr>
          <p:cNvPr id="2" name="Rectangle 1"/>
          <p:cNvSpPr/>
          <p:nvPr/>
        </p:nvSpPr>
        <p:spPr>
          <a:xfrm>
            <a:off x="395536" y="5805264"/>
            <a:ext cx="8280920" cy="523220"/>
          </a:xfrm>
          <a:prstGeom prst="rect">
            <a:avLst/>
          </a:prstGeom>
        </p:spPr>
        <p:txBody>
          <a:bodyPr wrap="square">
            <a:spAutoFit/>
          </a:bodyPr>
          <a:lstStyle/>
          <a:p>
            <a:pPr lvl="0"/>
            <a:r>
              <a:rPr lang="en-GB" sz="1400" dirty="0" smtClean="0">
                <a:solidFill>
                  <a:srgbClr val="000000"/>
                </a:solidFill>
              </a:rPr>
              <a:t>Source: IILS (2013) Labour incomes and employment: empirical links and policy options, </a:t>
            </a:r>
            <a:r>
              <a:rPr lang="en-GB" sz="1400" i="1" dirty="0" smtClean="0">
                <a:solidFill>
                  <a:srgbClr val="000000"/>
                </a:solidFill>
              </a:rPr>
              <a:t>forthcoming joint report with the European Commission</a:t>
            </a:r>
            <a:r>
              <a:rPr lang="en-GB" sz="1400" dirty="0" smtClean="0">
                <a:solidFill>
                  <a:srgbClr val="000000"/>
                </a:solidFill>
              </a:rPr>
              <a:t>.</a:t>
            </a:r>
            <a:endParaRPr lang="en-US" sz="2800" dirty="0"/>
          </a:p>
        </p:txBody>
      </p:sp>
      <p:sp>
        <p:nvSpPr>
          <p:cNvPr id="4" name="TextBox 3"/>
          <p:cNvSpPr txBox="1"/>
          <p:nvPr/>
        </p:nvSpPr>
        <p:spPr>
          <a:xfrm>
            <a:off x="395536" y="2576340"/>
            <a:ext cx="8496944" cy="369332"/>
          </a:xfrm>
          <a:prstGeom prst="rect">
            <a:avLst/>
          </a:prstGeom>
          <a:noFill/>
        </p:spPr>
        <p:txBody>
          <a:bodyPr wrap="square" rtlCol="0">
            <a:spAutoFit/>
          </a:bodyPr>
          <a:lstStyle/>
          <a:p>
            <a:pPr algn="ctr"/>
            <a:r>
              <a:rPr lang="en-GB" b="1" dirty="0" smtClean="0"/>
              <a:t>Profits (per cent of value added at factor cost) and investment (per cent of GDP) </a:t>
            </a:r>
            <a:endParaRPr lang="en-GB" b="1" dirty="0"/>
          </a:p>
        </p:txBody>
      </p:sp>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411" y="2945673"/>
            <a:ext cx="8714172" cy="2882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4092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ctr"/>
            <a:r>
              <a:rPr lang="en-GB" sz="3600" b="1" dirty="0" smtClean="0">
                <a:solidFill>
                  <a:srgbClr val="002060"/>
                </a:solidFill>
              </a:rPr>
              <a:t>Wages and employment</a:t>
            </a:r>
            <a:br>
              <a:rPr lang="en-GB" sz="3600" b="1" dirty="0" smtClean="0">
                <a:solidFill>
                  <a:srgbClr val="002060"/>
                </a:solidFill>
              </a:rPr>
            </a:br>
            <a:endParaRPr lang="en-GB" sz="2800" dirty="0" smtClean="0"/>
          </a:p>
        </p:txBody>
      </p:sp>
      <p:sp>
        <p:nvSpPr>
          <p:cNvPr id="3" name="Rectangle 2"/>
          <p:cNvSpPr/>
          <p:nvPr/>
        </p:nvSpPr>
        <p:spPr>
          <a:xfrm>
            <a:off x="611560" y="1340768"/>
            <a:ext cx="7776864" cy="5078313"/>
          </a:xfrm>
          <a:prstGeom prst="rect">
            <a:avLst/>
          </a:prstGeom>
        </p:spPr>
        <p:txBody>
          <a:bodyPr wrap="square">
            <a:spAutoFit/>
          </a:bodyPr>
          <a:lstStyle/>
          <a:p>
            <a:pPr marL="285750" indent="-285750">
              <a:buFont typeface="Arial" pitchFamily="34" charset="0"/>
              <a:buChar char="•"/>
              <a:defRPr/>
            </a:pPr>
            <a:r>
              <a:rPr lang="en-GB" b="1" i="1" dirty="0">
                <a:latin typeface="+mn-lt"/>
              </a:rPr>
              <a:t>Wages play a dual role affecting the demand and the supply of labour: </a:t>
            </a:r>
            <a:endParaRPr lang="en-GB" b="1" i="1" dirty="0" smtClean="0">
              <a:latin typeface="+mn-lt"/>
            </a:endParaRPr>
          </a:p>
          <a:p>
            <a:pPr marL="285750" indent="-285750">
              <a:buFont typeface="Arial" pitchFamily="34" charset="0"/>
              <a:buChar char="•"/>
              <a:defRPr/>
            </a:pPr>
            <a:endParaRPr lang="en-GB" b="1" i="1" dirty="0">
              <a:latin typeface="+mn-lt"/>
            </a:endParaRPr>
          </a:p>
          <a:p>
            <a:pPr marL="742950" lvl="1" indent="-285750">
              <a:buFont typeface="Arial" pitchFamily="34" charset="0"/>
              <a:buChar char="•"/>
              <a:defRPr/>
            </a:pPr>
            <a:r>
              <a:rPr lang="en-GB" dirty="0" smtClean="0">
                <a:latin typeface="+mn-lt"/>
              </a:rPr>
              <a:t>Higher real wages increase costs of production, can reduce profitability and may affect international competitiveness → decreasing output and demand </a:t>
            </a:r>
            <a:r>
              <a:rPr lang="en-GB" dirty="0">
                <a:latin typeface="+mn-lt"/>
              </a:rPr>
              <a:t>for labour </a:t>
            </a:r>
            <a:r>
              <a:rPr lang="en-GB" dirty="0" smtClean="0">
                <a:latin typeface="+mn-lt"/>
              </a:rPr>
              <a:t>→unemployment; </a:t>
            </a:r>
            <a:endParaRPr lang="en-GB" dirty="0">
              <a:latin typeface="+mn-lt"/>
            </a:endParaRPr>
          </a:p>
          <a:p>
            <a:pPr marL="742950" lvl="1" indent="-285750">
              <a:buFont typeface="Arial" pitchFamily="34" charset="0"/>
              <a:buChar char="•"/>
              <a:defRPr/>
            </a:pPr>
            <a:r>
              <a:rPr lang="en-GB" dirty="0" smtClean="0">
                <a:latin typeface="+mn-lt"/>
              </a:rPr>
              <a:t>Higher real wages stimulate consumer </a:t>
            </a:r>
            <a:r>
              <a:rPr lang="en-GB" dirty="0">
                <a:latin typeface="+mn-lt"/>
              </a:rPr>
              <a:t>demand </a:t>
            </a:r>
            <a:r>
              <a:rPr lang="en-GB" dirty="0" smtClean="0">
                <a:latin typeface="+mn-lt"/>
              </a:rPr>
              <a:t>→ increasing output and demand for labour → employment</a:t>
            </a:r>
          </a:p>
          <a:p>
            <a:pPr marL="742950" lvl="1" indent="-285750">
              <a:buFont typeface="Arial" pitchFamily="34" charset="0"/>
              <a:buChar char="•"/>
              <a:defRPr/>
            </a:pPr>
            <a:endParaRPr lang="en-GB" dirty="0" smtClean="0">
              <a:latin typeface="+mn-lt"/>
            </a:endParaRPr>
          </a:p>
          <a:p>
            <a:pPr marL="285750" indent="-285750">
              <a:buFont typeface="Arial" pitchFamily="34" charset="0"/>
              <a:buChar char="•"/>
              <a:defRPr/>
            </a:pPr>
            <a:r>
              <a:rPr lang="en-GB" b="1" i="1" dirty="0" smtClean="0">
                <a:latin typeface="+mn-lt"/>
              </a:rPr>
              <a:t>The balance of these opposite effects on employment depends on:</a:t>
            </a:r>
          </a:p>
          <a:p>
            <a:pPr>
              <a:defRPr/>
            </a:pPr>
            <a:r>
              <a:rPr lang="en-GB" b="1" i="1" dirty="0" smtClean="0">
                <a:latin typeface="+mn-lt"/>
              </a:rPr>
              <a:t> </a:t>
            </a:r>
          </a:p>
          <a:p>
            <a:pPr marL="742950" lvl="1" indent="-285750">
              <a:buFont typeface="Arial" pitchFamily="34" charset="0"/>
              <a:buChar char="•"/>
              <a:defRPr/>
            </a:pPr>
            <a:r>
              <a:rPr lang="en-GB" dirty="0" smtClean="0">
                <a:latin typeface="+mn-lt"/>
              </a:rPr>
              <a:t>the level of the labour share (if too high will lead to a predominance of costs effects, if too low will undermine aggregate demand); </a:t>
            </a:r>
          </a:p>
          <a:p>
            <a:pPr marL="742950" lvl="1" indent="-285750">
              <a:buFont typeface="Arial" pitchFamily="34" charset="0"/>
              <a:buChar char="•"/>
              <a:defRPr/>
            </a:pPr>
            <a:r>
              <a:rPr lang="en-GB" dirty="0" smtClean="0">
                <a:latin typeface="+mn-lt"/>
              </a:rPr>
              <a:t>features specific to each country at a particular point of time (wage-led </a:t>
            </a:r>
            <a:r>
              <a:rPr lang="en-GB" dirty="0" err="1" smtClean="0">
                <a:latin typeface="+mn-lt"/>
              </a:rPr>
              <a:t>vs</a:t>
            </a:r>
            <a:r>
              <a:rPr lang="en-GB" dirty="0" smtClean="0">
                <a:latin typeface="+mn-lt"/>
              </a:rPr>
              <a:t> export led regime, non-price competitiveness); </a:t>
            </a:r>
          </a:p>
          <a:p>
            <a:pPr marL="742950" lvl="1" indent="-285750">
              <a:buFont typeface="Arial" pitchFamily="34" charset="0"/>
              <a:buChar char="•"/>
              <a:defRPr/>
            </a:pPr>
            <a:r>
              <a:rPr lang="en-GB" dirty="0" smtClean="0">
                <a:latin typeface="+mn-lt"/>
              </a:rPr>
              <a:t>multi-country context; (wage moderation pursued by many countries simultaneously to raise competitiveness will drive down aggregate demand and will hurt employment).</a:t>
            </a:r>
          </a:p>
        </p:txBody>
      </p:sp>
    </p:spTree>
    <p:extLst>
      <p:ext uri="{BB962C8B-B14F-4D97-AF65-F5344CB8AC3E}">
        <p14:creationId xmlns:p14="http://schemas.microsoft.com/office/powerpoint/2010/main" val="1963937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928992" cy="1143000"/>
          </a:xfrm>
        </p:spPr>
        <p:txBody>
          <a:bodyPr>
            <a:normAutofit/>
          </a:bodyPr>
          <a:lstStyle/>
          <a:p>
            <a:r>
              <a:rPr lang="en-GB" sz="3200" b="1" dirty="0" smtClean="0">
                <a:solidFill>
                  <a:srgbClr val="0070C0"/>
                </a:solidFill>
              </a:rPr>
              <a:t>Making wages grow with productivity, along with other measures, would facilitate job recovery</a:t>
            </a:r>
            <a:endParaRPr lang="en-GB" sz="3200" b="1" dirty="0">
              <a:solidFill>
                <a:srgbClr val="0070C0"/>
              </a:solidFill>
            </a:endParaRPr>
          </a:p>
        </p:txBody>
      </p:sp>
      <p:pic>
        <p:nvPicPr>
          <p:cNvPr id="2050" name="Picture 2" descr="C:\DOCUME~1\torresr.ILO\LOCALS~1\Temp\XPgrpwise\IMAGE.BMP"/>
          <p:cNvPicPr>
            <a:picLocks noChangeAspect="1" noChangeArrowheads="1"/>
          </p:cNvPicPr>
          <p:nvPr/>
        </p:nvPicPr>
        <p:blipFill>
          <a:blip r:embed="rId3" cstate="print"/>
          <a:srcRect/>
          <a:stretch>
            <a:fillRect/>
          </a:stretch>
        </p:blipFill>
        <p:spPr bwMode="auto">
          <a:xfrm>
            <a:off x="214282" y="1714488"/>
            <a:ext cx="8501122" cy="4714908"/>
          </a:xfrm>
          <a:prstGeom prst="rect">
            <a:avLst/>
          </a:prstGeom>
          <a:noFill/>
        </p:spPr>
      </p:pic>
    </p:spTree>
    <p:extLst>
      <p:ext uri="{BB962C8B-B14F-4D97-AF65-F5344CB8AC3E}">
        <p14:creationId xmlns:p14="http://schemas.microsoft.com/office/powerpoint/2010/main" val="2050514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ctr"/>
            <a:r>
              <a:rPr lang="en-GB" sz="3600" b="1" dirty="0" smtClean="0">
                <a:solidFill>
                  <a:srgbClr val="002060"/>
                </a:solidFill>
              </a:rPr>
              <a:t>(a) Wages and inequality</a:t>
            </a:r>
            <a:br>
              <a:rPr lang="en-GB" sz="3600" b="1" dirty="0" smtClean="0">
                <a:solidFill>
                  <a:srgbClr val="002060"/>
                </a:solidFill>
              </a:rPr>
            </a:br>
            <a:r>
              <a:rPr lang="en-GB" sz="2700" b="1" dirty="0" smtClean="0">
                <a:solidFill>
                  <a:srgbClr val="002060"/>
                </a:solidFill>
              </a:rPr>
              <a:t>Low pay and increased wage disparity</a:t>
            </a:r>
            <a:endParaRPr lang="fr-CH" sz="3600" b="1" dirty="0" smtClean="0">
              <a:solidFill>
                <a:srgbClr val="002060"/>
              </a:solidFill>
            </a:endParaRPr>
          </a:p>
        </p:txBody>
      </p:sp>
      <p:sp>
        <p:nvSpPr>
          <p:cNvPr id="3" name="Content Placeholder 2"/>
          <p:cNvSpPr>
            <a:spLocks noGrp="1"/>
          </p:cNvSpPr>
          <p:nvPr>
            <p:ph idx="1"/>
          </p:nvPr>
        </p:nvSpPr>
        <p:spPr>
          <a:xfrm>
            <a:off x="436563" y="1484313"/>
            <a:ext cx="8229600" cy="1439862"/>
          </a:xfrm>
        </p:spPr>
        <p:txBody>
          <a:bodyPr/>
          <a:lstStyle/>
          <a:p>
            <a:pPr marL="0" indent="0">
              <a:buFont typeface="Wingdings" pitchFamily="2" charset="2"/>
              <a:buNone/>
            </a:pPr>
            <a:r>
              <a:rPr lang="en-GB" sz="1800" dirty="0" smtClean="0"/>
              <a:t>The distance between the top 10% and the bottom 10% of wages has increased in 17 out of 30 countries with available data, and the proportion of wage earners with low pay (less than two-thirds of median wages) has increased in 25 out of 37 countries. The graphs below show the evolution for the European economies for which we have data.     </a:t>
            </a:r>
          </a:p>
        </p:txBody>
      </p:sp>
      <p:sp>
        <p:nvSpPr>
          <p:cNvPr id="13316" name="TextBox 1"/>
          <p:cNvSpPr txBox="1">
            <a:spLocks noChangeArrowheads="1"/>
          </p:cNvSpPr>
          <p:nvPr/>
        </p:nvSpPr>
        <p:spPr bwMode="auto">
          <a:xfrm>
            <a:off x="467544" y="6376194"/>
            <a:ext cx="2808288" cy="277812"/>
          </a:xfrm>
          <a:prstGeom prst="rect">
            <a:avLst/>
          </a:prstGeom>
          <a:noFill/>
          <a:ln w="9525">
            <a:noFill/>
            <a:miter lim="800000"/>
            <a:headEnd/>
            <a:tailEnd/>
          </a:ln>
        </p:spPr>
        <p:txBody>
          <a:bodyPr>
            <a:spAutoFit/>
          </a:bodyPr>
          <a:lstStyle/>
          <a:p>
            <a:r>
              <a:rPr lang="en-GB" sz="1200" dirty="0"/>
              <a:t>Source: </a:t>
            </a:r>
            <a:r>
              <a:rPr lang="en-GB" sz="1200" dirty="0" smtClean="0"/>
              <a:t>ILO </a:t>
            </a:r>
            <a:r>
              <a:rPr lang="en-GB" sz="1200" dirty="0"/>
              <a:t>Global Wage Report 2010-11 </a:t>
            </a:r>
          </a:p>
        </p:txBody>
      </p:sp>
      <p:graphicFrame>
        <p:nvGraphicFramePr>
          <p:cNvPr id="7" name="Chart 6"/>
          <p:cNvGraphicFramePr>
            <a:graphicFrameLocks/>
          </p:cNvGraphicFramePr>
          <p:nvPr/>
        </p:nvGraphicFramePr>
        <p:xfrm>
          <a:off x="395536" y="3429000"/>
          <a:ext cx="4032448" cy="2527176"/>
        </p:xfrm>
        <a:graphic>
          <a:graphicData uri="http://schemas.openxmlformats.org/drawingml/2006/chart">
            <c:chart xmlns:c="http://schemas.openxmlformats.org/drawingml/2006/chart" xmlns:r="http://schemas.openxmlformats.org/officeDocument/2006/relationships" r:id="rId2"/>
          </a:graphicData>
        </a:graphic>
      </p:graphicFrame>
      <p:pic>
        <p:nvPicPr>
          <p:cNvPr id="8" name="Chart 7"/>
          <p:cNvPicPr>
            <a:picLocks noChangeArrowheads="1"/>
          </p:cNvPicPr>
          <p:nvPr/>
        </p:nvPicPr>
        <p:blipFill>
          <a:blip r:embed="rId3" cstate="print"/>
          <a:srcRect/>
          <a:stretch>
            <a:fillRect/>
          </a:stretch>
        </p:blipFill>
        <p:spPr bwMode="auto">
          <a:xfrm>
            <a:off x="4443413" y="3286125"/>
            <a:ext cx="4572000" cy="2743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lgn="ctr"/>
            <a:r>
              <a:rPr lang="en-GB" sz="3600" b="1" dirty="0" smtClean="0">
                <a:solidFill>
                  <a:srgbClr val="002060"/>
                </a:solidFill>
              </a:rPr>
              <a:t>(b) Wages and inequality:</a:t>
            </a:r>
            <a:r>
              <a:rPr lang="en-GB" sz="2800" b="1" dirty="0" smtClean="0">
                <a:solidFill>
                  <a:srgbClr val="002060"/>
                </a:solidFill>
              </a:rPr>
              <a:t/>
            </a:r>
            <a:br>
              <a:rPr lang="en-GB" sz="2800" b="1" dirty="0" smtClean="0">
                <a:solidFill>
                  <a:srgbClr val="002060"/>
                </a:solidFill>
              </a:rPr>
            </a:br>
            <a:r>
              <a:rPr lang="en-GB" sz="2800" b="1" dirty="0" smtClean="0">
                <a:solidFill>
                  <a:srgbClr val="002060"/>
                </a:solidFill>
              </a:rPr>
              <a:t>The increasing role of minimum wages</a:t>
            </a:r>
            <a:r>
              <a:rPr lang="en-GB" sz="3600" b="1" dirty="0" smtClean="0">
                <a:solidFill>
                  <a:srgbClr val="002060"/>
                </a:solidFill>
              </a:rPr>
              <a:t/>
            </a:r>
            <a:br>
              <a:rPr lang="en-GB" sz="3600" b="1" dirty="0" smtClean="0">
                <a:solidFill>
                  <a:srgbClr val="002060"/>
                </a:solidFill>
              </a:rPr>
            </a:br>
            <a:endParaRPr lang="fr-CH" sz="3600" b="1" dirty="0" smtClean="0">
              <a:solidFill>
                <a:srgbClr val="002060"/>
              </a:solidFill>
            </a:endParaRPr>
          </a:p>
        </p:txBody>
      </p:sp>
      <p:sp>
        <p:nvSpPr>
          <p:cNvPr id="3" name="Content Placeholder 2"/>
          <p:cNvSpPr>
            <a:spLocks noGrp="1"/>
          </p:cNvSpPr>
          <p:nvPr>
            <p:ph idx="1"/>
          </p:nvPr>
        </p:nvSpPr>
        <p:spPr>
          <a:xfrm>
            <a:off x="323528" y="1340768"/>
            <a:ext cx="8229600" cy="1439863"/>
          </a:xfrm>
        </p:spPr>
        <p:txBody>
          <a:bodyPr/>
          <a:lstStyle/>
          <a:p>
            <a:r>
              <a:rPr lang="en-GB" sz="1400" dirty="0" smtClean="0"/>
              <a:t>Studies (EC-ILO) have shown that minimum wages contribute to reduce wage disparity and limit the number of low paid workers in European countries that used it.</a:t>
            </a:r>
          </a:p>
          <a:p>
            <a:r>
              <a:rPr lang="en-GB" sz="1400" dirty="0" smtClean="0"/>
              <a:t>Globally, around 85% of ILO Member States use minimum wages as a tool of social protection, including the BRICs.  Brazil and China using this tool aggressively for addressing inequality.</a:t>
            </a:r>
          </a:p>
          <a:p>
            <a:r>
              <a:rPr lang="en-GB" sz="1400" dirty="0" smtClean="0"/>
              <a:t>The level of the minimum wage relative to median wages varies greatly.</a:t>
            </a:r>
          </a:p>
          <a:p>
            <a:r>
              <a:rPr lang="en-GB" sz="1400" dirty="0" smtClean="0"/>
              <a:t>Growing importance in Asian countries</a:t>
            </a:r>
          </a:p>
        </p:txBody>
      </p:sp>
      <p:sp>
        <p:nvSpPr>
          <p:cNvPr id="16388" name="TextBox 1"/>
          <p:cNvSpPr txBox="1">
            <a:spLocks noChangeArrowheads="1"/>
          </p:cNvSpPr>
          <p:nvPr/>
        </p:nvSpPr>
        <p:spPr bwMode="auto">
          <a:xfrm>
            <a:off x="4751888" y="5589240"/>
            <a:ext cx="4074390" cy="461665"/>
          </a:xfrm>
          <a:prstGeom prst="rect">
            <a:avLst/>
          </a:prstGeom>
          <a:noFill/>
          <a:ln w="9525">
            <a:noFill/>
            <a:miter lim="800000"/>
            <a:headEnd/>
            <a:tailEnd/>
          </a:ln>
        </p:spPr>
        <p:txBody>
          <a:bodyPr wrap="square">
            <a:spAutoFit/>
          </a:bodyPr>
          <a:lstStyle/>
          <a:p>
            <a:r>
              <a:rPr lang="en-GB" sz="800" dirty="0" smtClean="0"/>
              <a:t>Notes: Data on developing economies is limited as few have data on median wages. Data from Egypt refer to 2009. Data for developed economies, the Republic of Korea and Egypt refer to full-time employees. Data for Brazil and Armenia refer to income received from the main job. </a:t>
            </a:r>
          </a:p>
        </p:txBody>
      </p:sp>
      <p:sp>
        <p:nvSpPr>
          <p:cNvPr id="16390" name="Rectangle 1"/>
          <p:cNvSpPr>
            <a:spLocks noChangeArrowheads="1"/>
          </p:cNvSpPr>
          <p:nvPr/>
        </p:nvSpPr>
        <p:spPr bwMode="auto">
          <a:xfrm>
            <a:off x="4860291" y="2508865"/>
            <a:ext cx="3672408" cy="400110"/>
          </a:xfrm>
          <a:prstGeom prst="rect">
            <a:avLst/>
          </a:prstGeom>
          <a:noFill/>
          <a:ln w="9525">
            <a:noFill/>
            <a:miter lim="800000"/>
            <a:headEnd/>
            <a:tailEnd/>
          </a:ln>
        </p:spPr>
        <p:txBody>
          <a:bodyPr wrap="square">
            <a:spAutoFit/>
          </a:bodyPr>
          <a:lstStyle/>
          <a:p>
            <a:r>
              <a:rPr lang="en-US" sz="1000" b="1" dirty="0"/>
              <a:t>Minimum wage levels in selected </a:t>
            </a:r>
            <a:r>
              <a:rPr lang="en-US" sz="1000" b="1" dirty="0" smtClean="0"/>
              <a:t>economies, </a:t>
            </a:r>
            <a:r>
              <a:rPr lang="en-US" sz="1000" b="1" dirty="0"/>
              <a:t>in </a:t>
            </a:r>
            <a:r>
              <a:rPr lang="en-US" sz="1000" b="1" dirty="0" smtClean="0"/>
              <a:t>PPP$ </a:t>
            </a:r>
            <a:r>
              <a:rPr lang="en-US" sz="1000" b="1" dirty="0"/>
              <a:t>and as a share of </a:t>
            </a:r>
            <a:r>
              <a:rPr lang="en-US" sz="1000" b="1" dirty="0" smtClean="0"/>
              <a:t>the median wage, 2010</a:t>
            </a:r>
            <a:endParaRPr lang="en-GB" sz="1000" b="1" dirty="0"/>
          </a:p>
        </p:txBody>
      </p:sp>
      <p:graphicFrame>
        <p:nvGraphicFramePr>
          <p:cNvPr id="16391" name="Chart 7"/>
          <p:cNvGraphicFramePr>
            <a:graphicFrameLocks/>
          </p:cNvGraphicFramePr>
          <p:nvPr>
            <p:extLst>
              <p:ext uri="{D42A27DB-BD31-4B8C-83A1-F6EECF244321}">
                <p14:modId xmlns:p14="http://schemas.microsoft.com/office/powerpoint/2010/main" val="3766495942"/>
              </p:ext>
            </p:extLst>
          </p:nvPr>
        </p:nvGraphicFramePr>
        <p:xfrm>
          <a:off x="251520" y="2996952"/>
          <a:ext cx="4106862" cy="2535238"/>
        </p:xfrm>
        <a:graphic>
          <a:graphicData uri="http://schemas.openxmlformats.org/presentationml/2006/ole">
            <mc:AlternateContent xmlns:mc="http://schemas.openxmlformats.org/markup-compatibility/2006">
              <mc:Choice xmlns:v="urn:schemas-microsoft-com:vml" Requires="v">
                <p:oleObj spid="_x0000_s36896" name="Graphique" r:id="rId4" imgW="4124390" imgH="2543130" progId="Excel.Chart.8">
                  <p:embed/>
                </p:oleObj>
              </mc:Choice>
              <mc:Fallback>
                <p:oleObj name="Graphique" r:id="rId4" imgW="4124390" imgH="2543130"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2996952"/>
                        <a:ext cx="4106862" cy="2535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4864" name="Picture 4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4592" y="2698250"/>
            <a:ext cx="4151686" cy="313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63049" y="6322135"/>
            <a:ext cx="6796629" cy="276999"/>
          </a:xfrm>
          <a:prstGeom prst="rect">
            <a:avLst/>
          </a:prstGeom>
        </p:spPr>
        <p:txBody>
          <a:bodyPr wrap="square">
            <a:spAutoFit/>
          </a:bodyPr>
          <a:lstStyle/>
          <a:p>
            <a:r>
              <a:rPr lang="en-GB" sz="1200" dirty="0"/>
              <a:t>Sources: UK Low-Pay </a:t>
            </a:r>
            <a:r>
              <a:rPr lang="en-GB" sz="1200" dirty="0" smtClean="0"/>
              <a:t>Commission; </a:t>
            </a:r>
            <a:r>
              <a:rPr lang="en-GB" sz="1200" dirty="0"/>
              <a:t>ILO Global Wage </a:t>
            </a:r>
            <a:r>
              <a:rPr lang="en-GB" sz="1200" dirty="0" smtClean="0"/>
              <a:t>Database</a:t>
            </a:r>
            <a:endParaRPr lang="en-GB" sz="1200" dirty="0"/>
          </a:p>
        </p:txBody>
      </p:sp>
      <p:sp>
        <p:nvSpPr>
          <p:cNvPr id="4" name="Rectangle 3"/>
          <p:cNvSpPr/>
          <p:nvPr/>
        </p:nvSpPr>
        <p:spPr>
          <a:xfrm>
            <a:off x="288291" y="5527519"/>
            <a:ext cx="4572000" cy="338554"/>
          </a:xfrm>
          <a:prstGeom prst="rect">
            <a:avLst/>
          </a:prstGeom>
        </p:spPr>
        <p:txBody>
          <a:bodyPr>
            <a:spAutoFit/>
          </a:bodyPr>
          <a:lstStyle/>
          <a:p>
            <a:r>
              <a:rPr lang="en-GB" sz="800" dirty="0"/>
              <a:t>Notes: </a:t>
            </a:r>
            <a:r>
              <a:rPr lang="en-GB" sz="800" dirty="0" smtClean="0"/>
              <a:t>Nominal minimum wage growth is an average of the minimum wage growth between 2009-10 </a:t>
            </a:r>
          </a:p>
          <a:p>
            <a:r>
              <a:rPr lang="en-GB" sz="800" dirty="0" smtClean="0"/>
              <a:t>and 2010-11. Data for Viet Nam refer to data between 2008-2010.</a:t>
            </a:r>
            <a:endParaRPr lang="en-GB" sz="800" dirty="0"/>
          </a:p>
        </p:txBody>
      </p:sp>
    </p:spTree>
    <p:extLst>
      <p:ext uri="{BB962C8B-B14F-4D97-AF65-F5344CB8AC3E}">
        <p14:creationId xmlns:p14="http://schemas.microsoft.com/office/powerpoint/2010/main" val="401171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a:xfrm>
            <a:off x="468313" y="188913"/>
            <a:ext cx="8218487" cy="1228725"/>
          </a:xfrm>
        </p:spPr>
        <p:txBody>
          <a:bodyPr/>
          <a:lstStyle/>
          <a:p>
            <a:r>
              <a:rPr lang="en-GB" sz="3600" b="1" dirty="0" smtClean="0">
                <a:solidFill>
                  <a:srgbClr val="002060"/>
                </a:solidFill>
              </a:rPr>
              <a:t>Some policy conclusions</a:t>
            </a:r>
            <a:endParaRPr lang="en-GB" dirty="0" smtClean="0"/>
          </a:p>
        </p:txBody>
      </p:sp>
      <p:sp>
        <p:nvSpPr>
          <p:cNvPr id="18435" name="Content Placeholder 2"/>
          <p:cNvSpPr>
            <a:spLocks noGrp="1"/>
          </p:cNvSpPr>
          <p:nvPr>
            <p:ph idx="1"/>
          </p:nvPr>
        </p:nvSpPr>
        <p:spPr>
          <a:xfrm>
            <a:off x="395536" y="1052736"/>
            <a:ext cx="8229600" cy="4752528"/>
          </a:xfrm>
        </p:spPr>
        <p:txBody>
          <a:bodyPr/>
          <a:lstStyle/>
          <a:p>
            <a:r>
              <a:rPr lang="en-US" sz="1800" dirty="0" smtClean="0">
                <a:solidFill>
                  <a:schemeClr val="tx1"/>
                </a:solidFill>
                <a:latin typeface="+mn-lt"/>
                <a:ea typeface="+mn-ea"/>
                <a:cs typeface="+mn-cs"/>
              </a:rPr>
              <a:t>Policy-makers should pursue policies and create institutions that promote a close connection between the growth of labour productivity and the growth of workers’ compensation. </a:t>
            </a:r>
          </a:p>
          <a:p>
            <a:endParaRPr lang="fr-FR" sz="1800" dirty="0" smtClean="0">
              <a:solidFill>
                <a:schemeClr val="tx1"/>
              </a:solidFill>
              <a:latin typeface="+mn-lt"/>
              <a:ea typeface="+mn-ea"/>
              <a:cs typeface="+mn-cs"/>
            </a:endParaRPr>
          </a:p>
          <a:p>
            <a:r>
              <a:rPr lang="en-GB" sz="1800" dirty="0" smtClean="0"/>
              <a:t>In a number of EU countries,</a:t>
            </a:r>
            <a:r>
              <a:rPr lang="en-US" sz="1800" dirty="0" smtClean="0"/>
              <a:t> there is room to increase wages as a means to stimulate domestic demand and with spillover benefits to other EU countries.</a:t>
            </a:r>
          </a:p>
          <a:p>
            <a:endParaRPr lang="en-US" sz="1800" dirty="0" smtClean="0"/>
          </a:p>
          <a:p>
            <a:r>
              <a:rPr lang="en-GB" sz="1800" dirty="0" smtClean="0"/>
              <a:t>Institutions matter:</a:t>
            </a:r>
          </a:p>
          <a:p>
            <a:endParaRPr lang="en-GB" sz="1800" dirty="0" smtClean="0"/>
          </a:p>
          <a:p>
            <a:pPr lvl="1"/>
            <a:r>
              <a:rPr lang="en-GB" sz="1800" dirty="0" smtClean="0">
                <a:ea typeface="+mn-ea"/>
              </a:rPr>
              <a:t>Social dialogue and collective bargaining are powerful instruments to reach balanced and consensual outcomes.</a:t>
            </a:r>
          </a:p>
          <a:p>
            <a:pPr marL="344487" lvl="1" indent="0">
              <a:buNone/>
            </a:pPr>
            <a:endParaRPr lang="en-GB" sz="1800" dirty="0" smtClean="0">
              <a:ea typeface="+mn-ea"/>
            </a:endParaRPr>
          </a:p>
          <a:p>
            <a:pPr lvl="1"/>
            <a:r>
              <a:rPr lang="en-GB" sz="1800" dirty="0" smtClean="0">
                <a:ea typeface="+mn-ea"/>
              </a:rPr>
              <a:t>Minimum wage policies positively influence  wage distribution, reduce   incidence of low-paid workers while having no marked effect on employment.</a:t>
            </a:r>
          </a:p>
          <a:p>
            <a:endParaRPr lang="en-GB" dirty="0" smtClean="0"/>
          </a:p>
        </p:txBody>
      </p:sp>
    </p:spTree>
  </p:cSld>
  <p:clrMapOvr>
    <a:masterClrMapping/>
  </p:clrMapOvr>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Edge</Template>
  <TotalTime>6750</TotalTime>
  <Words>1489</Words>
  <Application>Microsoft Office PowerPoint</Application>
  <PresentationFormat>On-screen Show (4:3)</PresentationFormat>
  <Paragraphs>91</Paragraphs>
  <Slides>13</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Edge</vt:lpstr>
      <vt:lpstr>Graphique</vt:lpstr>
      <vt:lpstr>PowerPoint Presentation</vt:lpstr>
      <vt:lpstr>Global Context for Wage Developments</vt:lpstr>
      <vt:lpstr>Global Context for Wage Developments</vt:lpstr>
      <vt:lpstr>Global Context for Wage Developments</vt:lpstr>
      <vt:lpstr>(a)Wages and productivity  Trends in developed economies, 1999-2011 </vt:lpstr>
      <vt:lpstr>(b) Wages and productivity Fall in the labour share</vt:lpstr>
      <vt:lpstr>PowerPoint Presentation</vt:lpstr>
      <vt:lpstr>Lower labour shares have not translated into greater productive investment</vt:lpstr>
      <vt:lpstr>Wages and employment </vt:lpstr>
      <vt:lpstr>Making wages grow with productivity, along with other measures, would facilitate job recovery</vt:lpstr>
      <vt:lpstr>(a) Wages and inequality Low pay and increased wage disparity</vt:lpstr>
      <vt:lpstr>(b) Wages and inequality: The increasing role of minimum wages </vt:lpstr>
      <vt:lpstr>Some policy conclusions</vt:lpstr>
    </vt:vector>
  </TitlesOfParts>
  <Company>ILO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Philippe Marcadent</dc:creator>
  <cp:lastModifiedBy>janssens</cp:lastModifiedBy>
  <cp:revision>470</cp:revision>
  <cp:lastPrinted>2013-01-30T12:47:44Z</cp:lastPrinted>
  <dcterms:created xsi:type="dcterms:W3CDTF">2008-02-28T15:18:36Z</dcterms:created>
  <dcterms:modified xsi:type="dcterms:W3CDTF">2013-02-05T14:10:43Z</dcterms:modified>
</cp:coreProperties>
</file>