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7" r:id="rId3"/>
    <p:sldId id="264" r:id="rId4"/>
    <p:sldId id="267" r:id="rId5"/>
    <p:sldId id="266" r:id="rId6"/>
    <p:sldId id="280" r:id="rId7"/>
    <p:sldId id="277" r:id="rId8"/>
    <p:sldId id="281" r:id="rId9"/>
    <p:sldId id="290" r:id="rId10"/>
    <p:sldId id="282" r:id="rId11"/>
    <p:sldId id="294" r:id="rId12"/>
    <p:sldId id="295" r:id="rId13"/>
    <p:sldId id="283" r:id="rId14"/>
    <p:sldId id="291" r:id="rId15"/>
    <p:sldId id="262" r:id="rId16"/>
    <p:sldId id="263" r:id="rId17"/>
    <p:sldId id="261" r:id="rId18"/>
    <p:sldId id="292" r:id="rId19"/>
    <p:sldId id="270" r:id="rId20"/>
    <p:sldId id="269" r:id="rId21"/>
    <p:sldId id="272" r:id="rId22"/>
    <p:sldId id="293" r:id="rId23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434" autoAdjust="0"/>
    <p:restoredTop sz="98358" autoAdjust="0"/>
  </p:normalViewPr>
  <p:slideViewPr>
    <p:cSldViewPr>
      <p:cViewPr>
        <p:scale>
          <a:sx n="103" d="100"/>
          <a:sy n="103" d="100"/>
        </p:scale>
        <p:origin x="-57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5B69EA-2327-4B0F-980D-A909CEF06C1B}" type="doc">
      <dgm:prSet loTypeId="urn:microsoft.com/office/officeart/2005/8/layout/lProcess3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4E586F8-CB29-41A5-B31E-74F9E81270C0}">
      <dgm:prSet custT="1"/>
      <dgm:spPr/>
      <dgm:t>
        <a:bodyPr/>
        <a:lstStyle/>
        <a:p>
          <a:pPr rtl="0"/>
          <a:r>
            <a:rPr lang="en-US" sz="1600" dirty="0" smtClean="0"/>
            <a:t>RIGHTS AT WORK</a:t>
          </a:r>
          <a:endParaRPr lang="en-US" sz="1600" dirty="0"/>
        </a:p>
      </dgm:t>
    </dgm:pt>
    <dgm:pt modelId="{3C9C9BB6-AF31-4EE7-A581-8928221C8051}" type="parTrans" cxnId="{A31CC9D5-D1E0-40E2-B4FC-D554513E3AED}">
      <dgm:prSet/>
      <dgm:spPr/>
      <dgm:t>
        <a:bodyPr/>
        <a:lstStyle/>
        <a:p>
          <a:endParaRPr lang="en-US"/>
        </a:p>
      </dgm:t>
    </dgm:pt>
    <dgm:pt modelId="{1EE9E3FF-42DC-4F92-939C-58F2A818FDB9}" type="sibTrans" cxnId="{A31CC9D5-D1E0-40E2-B4FC-D554513E3AED}">
      <dgm:prSet/>
      <dgm:spPr/>
      <dgm:t>
        <a:bodyPr/>
        <a:lstStyle/>
        <a:p>
          <a:endParaRPr lang="en-US"/>
        </a:p>
      </dgm:t>
    </dgm:pt>
    <dgm:pt modelId="{42705E46-5B6E-47D7-91BB-866D73112E1D}">
      <dgm:prSet custT="1"/>
      <dgm:spPr/>
      <dgm:t>
        <a:bodyPr/>
        <a:lstStyle/>
        <a:p>
          <a:pPr rtl="0"/>
          <a:r>
            <a:rPr lang="en-US" sz="2000" smtClean="0"/>
            <a:t>Promote and realize standards and fundamental principles and rights at work</a:t>
          </a:r>
          <a:endParaRPr lang="en-US" sz="2000" dirty="0"/>
        </a:p>
      </dgm:t>
    </dgm:pt>
    <dgm:pt modelId="{829C0CA1-5EA6-4B77-A3CA-E5847C15B7B9}" type="parTrans" cxnId="{096E67CE-99C2-4953-BCE3-1D675716B04E}">
      <dgm:prSet/>
      <dgm:spPr/>
      <dgm:t>
        <a:bodyPr/>
        <a:lstStyle/>
        <a:p>
          <a:endParaRPr lang="en-US"/>
        </a:p>
      </dgm:t>
    </dgm:pt>
    <dgm:pt modelId="{57C1B734-D2E7-444B-BE60-CE9289563FAD}" type="sibTrans" cxnId="{096E67CE-99C2-4953-BCE3-1D675716B04E}">
      <dgm:prSet/>
      <dgm:spPr/>
      <dgm:t>
        <a:bodyPr/>
        <a:lstStyle/>
        <a:p>
          <a:endParaRPr lang="en-US"/>
        </a:p>
      </dgm:t>
    </dgm:pt>
    <dgm:pt modelId="{302E0872-0B56-4D40-A251-B768CAD98B4A}">
      <dgm:prSet custT="1"/>
      <dgm:spPr/>
      <dgm:t>
        <a:bodyPr/>
        <a:lstStyle/>
        <a:p>
          <a:pPr rtl="0"/>
          <a:r>
            <a:rPr lang="en-US" sz="1400" dirty="0" smtClean="0"/>
            <a:t>EMPLOYMENT</a:t>
          </a:r>
          <a:endParaRPr lang="en-US" sz="1400" dirty="0"/>
        </a:p>
      </dgm:t>
    </dgm:pt>
    <dgm:pt modelId="{59D6E9F1-3C46-499D-A5F1-38D0D7DFC07C}" type="parTrans" cxnId="{2B9A8AAA-15DC-4FB9-BE4E-0071D4848696}">
      <dgm:prSet/>
      <dgm:spPr/>
      <dgm:t>
        <a:bodyPr/>
        <a:lstStyle/>
        <a:p>
          <a:endParaRPr lang="en-US"/>
        </a:p>
      </dgm:t>
    </dgm:pt>
    <dgm:pt modelId="{5A5F270F-6A07-4C4A-AB2E-6ACB5CDB8FC6}" type="sibTrans" cxnId="{2B9A8AAA-15DC-4FB9-BE4E-0071D4848696}">
      <dgm:prSet/>
      <dgm:spPr/>
      <dgm:t>
        <a:bodyPr/>
        <a:lstStyle/>
        <a:p>
          <a:endParaRPr lang="en-US"/>
        </a:p>
      </dgm:t>
    </dgm:pt>
    <dgm:pt modelId="{FA431B46-D9F7-45F8-83A3-BF9E293EDF4B}">
      <dgm:prSet custT="1"/>
      <dgm:spPr/>
      <dgm:t>
        <a:bodyPr/>
        <a:lstStyle/>
        <a:p>
          <a:pPr rtl="0"/>
          <a:r>
            <a:rPr lang="en-US" sz="2000" smtClean="0"/>
            <a:t>Create greater opportunities for women and men to decent employment and income</a:t>
          </a:r>
          <a:endParaRPr lang="en-US" sz="2000" dirty="0"/>
        </a:p>
      </dgm:t>
    </dgm:pt>
    <dgm:pt modelId="{03A7C5B5-0DAB-481B-B06A-FF79935E2121}" type="parTrans" cxnId="{2D48E720-9FA2-436B-B317-F19EC7723646}">
      <dgm:prSet/>
      <dgm:spPr/>
      <dgm:t>
        <a:bodyPr/>
        <a:lstStyle/>
        <a:p>
          <a:endParaRPr lang="en-US"/>
        </a:p>
      </dgm:t>
    </dgm:pt>
    <dgm:pt modelId="{E6BC4DB0-63DD-45EE-9CD5-7875E45CA3FC}" type="sibTrans" cxnId="{2D48E720-9FA2-436B-B317-F19EC7723646}">
      <dgm:prSet/>
      <dgm:spPr/>
      <dgm:t>
        <a:bodyPr/>
        <a:lstStyle/>
        <a:p>
          <a:endParaRPr lang="en-US"/>
        </a:p>
      </dgm:t>
    </dgm:pt>
    <dgm:pt modelId="{613AE732-44AF-49A9-8D92-FD1A57EA5F90}">
      <dgm:prSet/>
      <dgm:spPr/>
      <dgm:t>
        <a:bodyPr/>
        <a:lstStyle/>
        <a:p>
          <a:pPr rtl="0"/>
          <a:r>
            <a:rPr lang="en-US" dirty="0" smtClean="0"/>
            <a:t>SOCIAL PROTECTION</a:t>
          </a:r>
          <a:endParaRPr lang="en-US" dirty="0"/>
        </a:p>
      </dgm:t>
    </dgm:pt>
    <dgm:pt modelId="{CAB8A962-0CE1-4FE3-8C20-4CCBCBBE8A07}" type="parTrans" cxnId="{BF208A8E-119A-408B-B1DA-229D804FB5AC}">
      <dgm:prSet/>
      <dgm:spPr/>
      <dgm:t>
        <a:bodyPr/>
        <a:lstStyle/>
        <a:p>
          <a:endParaRPr lang="en-US"/>
        </a:p>
      </dgm:t>
    </dgm:pt>
    <dgm:pt modelId="{82040F80-E9D3-4173-BE1B-8ECB1086D59A}" type="sibTrans" cxnId="{BF208A8E-119A-408B-B1DA-229D804FB5AC}">
      <dgm:prSet/>
      <dgm:spPr/>
      <dgm:t>
        <a:bodyPr/>
        <a:lstStyle/>
        <a:p>
          <a:endParaRPr lang="en-US"/>
        </a:p>
      </dgm:t>
    </dgm:pt>
    <dgm:pt modelId="{9697E0FE-205F-4991-B67B-D11D2425DD7D}">
      <dgm:prSet custT="1"/>
      <dgm:spPr/>
      <dgm:t>
        <a:bodyPr/>
        <a:lstStyle/>
        <a:p>
          <a:pPr algn="ctr" rtl="0"/>
          <a:r>
            <a:rPr lang="en-US" sz="2000" smtClean="0"/>
            <a:t>Enhance the coverage and effectiveness of social protection for all</a:t>
          </a:r>
          <a:endParaRPr lang="en-US" sz="2000" i="0" u="none" dirty="0"/>
        </a:p>
      </dgm:t>
    </dgm:pt>
    <dgm:pt modelId="{F5E9B32A-44CE-4DC6-A911-26D9F9584CF1}" type="parTrans" cxnId="{085BF25A-E595-499D-A54B-70875F13BAF5}">
      <dgm:prSet/>
      <dgm:spPr/>
      <dgm:t>
        <a:bodyPr/>
        <a:lstStyle/>
        <a:p>
          <a:endParaRPr lang="en-US"/>
        </a:p>
      </dgm:t>
    </dgm:pt>
    <dgm:pt modelId="{0793140B-7793-4720-8745-343FE825BE40}" type="sibTrans" cxnId="{085BF25A-E595-499D-A54B-70875F13BAF5}">
      <dgm:prSet/>
      <dgm:spPr/>
      <dgm:t>
        <a:bodyPr/>
        <a:lstStyle/>
        <a:p>
          <a:endParaRPr lang="en-US"/>
        </a:p>
      </dgm:t>
    </dgm:pt>
    <dgm:pt modelId="{4AE2CA15-CDB3-4FEB-AAD1-A43FD4644ECF}">
      <dgm:prSet/>
      <dgm:spPr/>
      <dgm:t>
        <a:bodyPr/>
        <a:lstStyle/>
        <a:p>
          <a:pPr rtl="0"/>
          <a:r>
            <a:rPr lang="en-US" dirty="0" smtClean="0"/>
            <a:t>SOCIAL DIALOGUE</a:t>
          </a:r>
          <a:endParaRPr lang="en-US" dirty="0"/>
        </a:p>
      </dgm:t>
    </dgm:pt>
    <dgm:pt modelId="{2A001E42-F873-45B0-BFAB-E11269D06316}" type="parTrans" cxnId="{134098D1-3FF0-4EB1-99EA-2FA2DD7CAD6B}">
      <dgm:prSet/>
      <dgm:spPr/>
      <dgm:t>
        <a:bodyPr/>
        <a:lstStyle/>
        <a:p>
          <a:endParaRPr lang="en-US"/>
        </a:p>
      </dgm:t>
    </dgm:pt>
    <dgm:pt modelId="{20839DCA-6423-4126-B1FA-5A91141B0FBA}" type="sibTrans" cxnId="{134098D1-3FF0-4EB1-99EA-2FA2DD7CAD6B}">
      <dgm:prSet/>
      <dgm:spPr/>
      <dgm:t>
        <a:bodyPr/>
        <a:lstStyle/>
        <a:p>
          <a:endParaRPr lang="en-US"/>
        </a:p>
      </dgm:t>
    </dgm:pt>
    <dgm:pt modelId="{295A4B1F-0B39-4F0A-A718-1782C3AE4CFF}">
      <dgm:prSet custT="1"/>
      <dgm:spPr/>
      <dgm:t>
        <a:bodyPr/>
        <a:lstStyle/>
        <a:p>
          <a:pPr rtl="0"/>
          <a:r>
            <a:rPr lang="en-US" sz="2000" dirty="0" smtClean="0"/>
            <a:t>Strengthen </a:t>
          </a:r>
          <a:r>
            <a:rPr lang="en-US" sz="2000" dirty="0" err="1" smtClean="0"/>
            <a:t>tripartism</a:t>
          </a:r>
          <a:r>
            <a:rPr lang="en-US" sz="2000" dirty="0" smtClean="0"/>
            <a:t> and social dialogue</a:t>
          </a:r>
          <a:endParaRPr lang="en-US" sz="2000" dirty="0"/>
        </a:p>
      </dgm:t>
    </dgm:pt>
    <dgm:pt modelId="{E7AF6CE7-088E-4915-9C6C-F1CBBF8E56B8}" type="parTrans" cxnId="{39C624AE-EEA4-4686-8BD1-AE0DCEA3A481}">
      <dgm:prSet/>
      <dgm:spPr/>
      <dgm:t>
        <a:bodyPr/>
        <a:lstStyle/>
        <a:p>
          <a:endParaRPr lang="en-US"/>
        </a:p>
      </dgm:t>
    </dgm:pt>
    <dgm:pt modelId="{DB6312C7-8880-4F2A-BAAB-6126AA3E7AE4}" type="sibTrans" cxnId="{39C624AE-EEA4-4686-8BD1-AE0DCEA3A481}">
      <dgm:prSet/>
      <dgm:spPr/>
      <dgm:t>
        <a:bodyPr/>
        <a:lstStyle/>
        <a:p>
          <a:endParaRPr lang="en-US"/>
        </a:p>
      </dgm:t>
    </dgm:pt>
    <dgm:pt modelId="{96A6497F-6857-46FE-8892-B44B83AAF241}" type="pres">
      <dgm:prSet presAssocID="{A55B69EA-2327-4B0F-980D-A909CEF06C1B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F57246F-BD89-4DEB-832E-382E3CCE3532}" type="pres">
      <dgm:prSet presAssocID="{54E586F8-CB29-41A5-B31E-74F9E81270C0}" presName="horFlow" presStyleCnt="0"/>
      <dgm:spPr/>
      <dgm:t>
        <a:bodyPr/>
        <a:lstStyle/>
        <a:p>
          <a:endParaRPr lang="en-US"/>
        </a:p>
      </dgm:t>
    </dgm:pt>
    <dgm:pt modelId="{0151DEAC-BBB8-4F75-8381-AB1FE4EF597E}" type="pres">
      <dgm:prSet presAssocID="{54E586F8-CB29-41A5-B31E-74F9E81270C0}" presName="bigChev" presStyleLbl="node1" presStyleIdx="0" presStyleCnt="4" custScaleX="104107"/>
      <dgm:spPr/>
      <dgm:t>
        <a:bodyPr/>
        <a:lstStyle/>
        <a:p>
          <a:endParaRPr lang="en-US"/>
        </a:p>
      </dgm:t>
    </dgm:pt>
    <dgm:pt modelId="{B16F5F72-20DA-469D-9182-70A73A251781}" type="pres">
      <dgm:prSet presAssocID="{829C0CA1-5EA6-4B77-A3CA-E5847C15B7B9}" presName="parTrans" presStyleCnt="0"/>
      <dgm:spPr/>
      <dgm:t>
        <a:bodyPr/>
        <a:lstStyle/>
        <a:p>
          <a:endParaRPr lang="en-US"/>
        </a:p>
      </dgm:t>
    </dgm:pt>
    <dgm:pt modelId="{8E53E747-2DC9-4A35-8676-06E825DA4B49}" type="pres">
      <dgm:prSet presAssocID="{42705E46-5B6E-47D7-91BB-866D73112E1D}" presName="node" presStyleLbl="alignAccFollowNode1" presStyleIdx="0" presStyleCnt="4" custScaleX="3596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7A2D09B-66B8-4AD9-9BEC-853BAA9FBF2F}" type="pres">
      <dgm:prSet presAssocID="{54E586F8-CB29-41A5-B31E-74F9E81270C0}" presName="vSp" presStyleCnt="0"/>
      <dgm:spPr/>
      <dgm:t>
        <a:bodyPr/>
        <a:lstStyle/>
        <a:p>
          <a:endParaRPr lang="en-US"/>
        </a:p>
      </dgm:t>
    </dgm:pt>
    <dgm:pt modelId="{C6EAECC6-37A8-4BF9-90D2-AF874C4AE855}" type="pres">
      <dgm:prSet presAssocID="{302E0872-0B56-4D40-A251-B768CAD98B4A}" presName="horFlow" presStyleCnt="0"/>
      <dgm:spPr/>
      <dgm:t>
        <a:bodyPr/>
        <a:lstStyle/>
        <a:p>
          <a:endParaRPr lang="en-US"/>
        </a:p>
      </dgm:t>
    </dgm:pt>
    <dgm:pt modelId="{489DE61D-9292-4097-8914-89D0DA47399C}" type="pres">
      <dgm:prSet presAssocID="{302E0872-0B56-4D40-A251-B768CAD98B4A}" presName="bigChev" presStyleLbl="node1" presStyleIdx="1" presStyleCnt="4" custScaleX="108921"/>
      <dgm:spPr/>
      <dgm:t>
        <a:bodyPr/>
        <a:lstStyle/>
        <a:p>
          <a:endParaRPr lang="en-US"/>
        </a:p>
      </dgm:t>
    </dgm:pt>
    <dgm:pt modelId="{8B95B1DF-7F10-4A0B-92C2-C2000DD43DE0}" type="pres">
      <dgm:prSet presAssocID="{03A7C5B5-0DAB-481B-B06A-FF79935E2121}" presName="parTrans" presStyleCnt="0"/>
      <dgm:spPr/>
      <dgm:t>
        <a:bodyPr/>
        <a:lstStyle/>
        <a:p>
          <a:endParaRPr lang="en-US"/>
        </a:p>
      </dgm:t>
    </dgm:pt>
    <dgm:pt modelId="{C82C74E8-A702-4171-ABE7-C57AB968733C}" type="pres">
      <dgm:prSet presAssocID="{FA431B46-D9F7-45F8-83A3-BF9E293EDF4B}" presName="node" presStyleLbl="alignAccFollowNode1" presStyleIdx="1" presStyleCnt="4" custScaleX="35983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7E1983-43FB-455D-8158-4869502D1864}" type="pres">
      <dgm:prSet presAssocID="{302E0872-0B56-4D40-A251-B768CAD98B4A}" presName="vSp" presStyleCnt="0"/>
      <dgm:spPr/>
      <dgm:t>
        <a:bodyPr/>
        <a:lstStyle/>
        <a:p>
          <a:endParaRPr lang="en-US"/>
        </a:p>
      </dgm:t>
    </dgm:pt>
    <dgm:pt modelId="{D70FB6D6-3E1D-4D6B-AFB9-DE0F7A9826E4}" type="pres">
      <dgm:prSet presAssocID="{613AE732-44AF-49A9-8D92-FD1A57EA5F90}" presName="horFlow" presStyleCnt="0"/>
      <dgm:spPr/>
      <dgm:t>
        <a:bodyPr/>
        <a:lstStyle/>
        <a:p>
          <a:endParaRPr lang="en-US"/>
        </a:p>
      </dgm:t>
    </dgm:pt>
    <dgm:pt modelId="{A8CA97B7-AE75-4D28-AA48-85A8BA24660A}" type="pres">
      <dgm:prSet presAssocID="{613AE732-44AF-49A9-8D92-FD1A57EA5F90}" presName="bigChev" presStyleLbl="node1" presStyleIdx="2" presStyleCnt="4"/>
      <dgm:spPr/>
      <dgm:t>
        <a:bodyPr/>
        <a:lstStyle/>
        <a:p>
          <a:endParaRPr lang="en-US"/>
        </a:p>
      </dgm:t>
    </dgm:pt>
    <dgm:pt modelId="{960AA0CF-8596-4D36-A2E6-5BAF79B2AEEC}" type="pres">
      <dgm:prSet presAssocID="{F5E9B32A-44CE-4DC6-A911-26D9F9584CF1}" presName="parTrans" presStyleCnt="0"/>
      <dgm:spPr/>
      <dgm:t>
        <a:bodyPr/>
        <a:lstStyle/>
        <a:p>
          <a:endParaRPr lang="en-US"/>
        </a:p>
      </dgm:t>
    </dgm:pt>
    <dgm:pt modelId="{CE5C7A26-5624-4B21-9D07-8247E2682924}" type="pres">
      <dgm:prSet presAssocID="{9697E0FE-205F-4991-B67B-D11D2425DD7D}" presName="node" presStyleLbl="alignAccFollowNode1" presStyleIdx="2" presStyleCnt="4" custScaleX="36213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3298E4-EF43-4493-BE6B-BB745D85ACDC}" type="pres">
      <dgm:prSet presAssocID="{613AE732-44AF-49A9-8D92-FD1A57EA5F90}" presName="vSp" presStyleCnt="0"/>
      <dgm:spPr/>
      <dgm:t>
        <a:bodyPr/>
        <a:lstStyle/>
        <a:p>
          <a:endParaRPr lang="en-US"/>
        </a:p>
      </dgm:t>
    </dgm:pt>
    <dgm:pt modelId="{948A944F-06C6-4A85-9DA1-6B26270F53E5}" type="pres">
      <dgm:prSet presAssocID="{4AE2CA15-CDB3-4FEB-AAD1-A43FD4644ECF}" presName="horFlow" presStyleCnt="0"/>
      <dgm:spPr/>
      <dgm:t>
        <a:bodyPr/>
        <a:lstStyle/>
        <a:p>
          <a:endParaRPr lang="en-US"/>
        </a:p>
      </dgm:t>
    </dgm:pt>
    <dgm:pt modelId="{D6F2D5C1-73FD-4B93-A354-54FE3BEB23AF}" type="pres">
      <dgm:prSet presAssocID="{4AE2CA15-CDB3-4FEB-AAD1-A43FD4644ECF}" presName="bigChev" presStyleLbl="node1" presStyleIdx="3" presStyleCnt="4"/>
      <dgm:spPr/>
      <dgm:t>
        <a:bodyPr/>
        <a:lstStyle/>
        <a:p>
          <a:endParaRPr lang="en-US"/>
        </a:p>
      </dgm:t>
    </dgm:pt>
    <dgm:pt modelId="{C77CC5B5-AF67-403A-A6C0-29A048413DA1}" type="pres">
      <dgm:prSet presAssocID="{E7AF6CE7-088E-4915-9C6C-F1CBBF8E56B8}" presName="parTrans" presStyleCnt="0"/>
      <dgm:spPr/>
      <dgm:t>
        <a:bodyPr/>
        <a:lstStyle/>
        <a:p>
          <a:endParaRPr lang="en-US"/>
        </a:p>
      </dgm:t>
    </dgm:pt>
    <dgm:pt modelId="{272D7A4B-5E16-4279-B8CF-C0B1F28CA239}" type="pres">
      <dgm:prSet presAssocID="{295A4B1F-0B39-4F0A-A718-1782C3AE4CFF}" presName="node" presStyleLbl="alignAccFollowNode1" presStyleIdx="3" presStyleCnt="4" custScaleX="360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D39D859-3810-402C-84F7-2E7C73E97A71}" type="presOf" srcId="{295A4B1F-0B39-4F0A-A718-1782C3AE4CFF}" destId="{272D7A4B-5E16-4279-B8CF-C0B1F28CA239}" srcOrd="0" destOrd="0" presId="urn:microsoft.com/office/officeart/2005/8/layout/lProcess3"/>
    <dgm:cxn modelId="{A780A378-CE81-475B-BC7E-56657F2A2FA4}" type="presOf" srcId="{42705E46-5B6E-47D7-91BB-866D73112E1D}" destId="{8E53E747-2DC9-4A35-8676-06E825DA4B49}" srcOrd="0" destOrd="0" presId="urn:microsoft.com/office/officeart/2005/8/layout/lProcess3"/>
    <dgm:cxn modelId="{5274ED44-A542-4E33-AAEB-626A428803AE}" type="presOf" srcId="{54E586F8-CB29-41A5-B31E-74F9E81270C0}" destId="{0151DEAC-BBB8-4F75-8381-AB1FE4EF597E}" srcOrd="0" destOrd="0" presId="urn:microsoft.com/office/officeart/2005/8/layout/lProcess3"/>
    <dgm:cxn modelId="{39C624AE-EEA4-4686-8BD1-AE0DCEA3A481}" srcId="{4AE2CA15-CDB3-4FEB-AAD1-A43FD4644ECF}" destId="{295A4B1F-0B39-4F0A-A718-1782C3AE4CFF}" srcOrd="0" destOrd="0" parTransId="{E7AF6CE7-088E-4915-9C6C-F1CBBF8E56B8}" sibTransId="{DB6312C7-8880-4F2A-BAAB-6126AA3E7AE4}"/>
    <dgm:cxn modelId="{611C3B3B-5D97-498E-AA05-28FCD3D5333D}" type="presOf" srcId="{A55B69EA-2327-4B0F-980D-A909CEF06C1B}" destId="{96A6497F-6857-46FE-8892-B44B83AAF241}" srcOrd="0" destOrd="0" presId="urn:microsoft.com/office/officeart/2005/8/layout/lProcess3"/>
    <dgm:cxn modelId="{134098D1-3FF0-4EB1-99EA-2FA2DD7CAD6B}" srcId="{A55B69EA-2327-4B0F-980D-A909CEF06C1B}" destId="{4AE2CA15-CDB3-4FEB-AAD1-A43FD4644ECF}" srcOrd="3" destOrd="0" parTransId="{2A001E42-F873-45B0-BFAB-E11269D06316}" sibTransId="{20839DCA-6423-4126-B1FA-5A91141B0FBA}"/>
    <dgm:cxn modelId="{2D48E720-9FA2-436B-B317-F19EC7723646}" srcId="{302E0872-0B56-4D40-A251-B768CAD98B4A}" destId="{FA431B46-D9F7-45F8-83A3-BF9E293EDF4B}" srcOrd="0" destOrd="0" parTransId="{03A7C5B5-0DAB-481B-B06A-FF79935E2121}" sibTransId="{E6BC4DB0-63DD-45EE-9CD5-7875E45CA3FC}"/>
    <dgm:cxn modelId="{BF208A8E-119A-408B-B1DA-229D804FB5AC}" srcId="{A55B69EA-2327-4B0F-980D-A909CEF06C1B}" destId="{613AE732-44AF-49A9-8D92-FD1A57EA5F90}" srcOrd="2" destOrd="0" parTransId="{CAB8A962-0CE1-4FE3-8C20-4CCBCBBE8A07}" sibTransId="{82040F80-E9D3-4173-BE1B-8ECB1086D59A}"/>
    <dgm:cxn modelId="{096E67CE-99C2-4953-BCE3-1D675716B04E}" srcId="{54E586F8-CB29-41A5-B31E-74F9E81270C0}" destId="{42705E46-5B6E-47D7-91BB-866D73112E1D}" srcOrd="0" destOrd="0" parTransId="{829C0CA1-5EA6-4B77-A3CA-E5847C15B7B9}" sibTransId="{57C1B734-D2E7-444B-BE60-CE9289563FAD}"/>
    <dgm:cxn modelId="{243E658B-94B5-4707-B960-2121C6D3B6FF}" type="presOf" srcId="{302E0872-0B56-4D40-A251-B768CAD98B4A}" destId="{489DE61D-9292-4097-8914-89D0DA47399C}" srcOrd="0" destOrd="0" presId="urn:microsoft.com/office/officeart/2005/8/layout/lProcess3"/>
    <dgm:cxn modelId="{763AB9FC-7F3D-4765-85EF-697D79F1E1D2}" type="presOf" srcId="{FA431B46-D9F7-45F8-83A3-BF9E293EDF4B}" destId="{C82C74E8-A702-4171-ABE7-C57AB968733C}" srcOrd="0" destOrd="0" presId="urn:microsoft.com/office/officeart/2005/8/layout/lProcess3"/>
    <dgm:cxn modelId="{38E7C045-7E73-4189-9C9E-07C9AFD8072E}" type="presOf" srcId="{4AE2CA15-CDB3-4FEB-AAD1-A43FD4644ECF}" destId="{D6F2D5C1-73FD-4B93-A354-54FE3BEB23AF}" srcOrd="0" destOrd="0" presId="urn:microsoft.com/office/officeart/2005/8/layout/lProcess3"/>
    <dgm:cxn modelId="{E5A1382A-A5D3-4AF4-A7B3-5E2B61FE30E3}" type="presOf" srcId="{9697E0FE-205F-4991-B67B-D11D2425DD7D}" destId="{CE5C7A26-5624-4B21-9D07-8247E2682924}" srcOrd="0" destOrd="0" presId="urn:microsoft.com/office/officeart/2005/8/layout/lProcess3"/>
    <dgm:cxn modelId="{085BF25A-E595-499D-A54B-70875F13BAF5}" srcId="{613AE732-44AF-49A9-8D92-FD1A57EA5F90}" destId="{9697E0FE-205F-4991-B67B-D11D2425DD7D}" srcOrd="0" destOrd="0" parTransId="{F5E9B32A-44CE-4DC6-A911-26D9F9584CF1}" sibTransId="{0793140B-7793-4720-8745-343FE825BE40}"/>
    <dgm:cxn modelId="{2B9A8AAA-15DC-4FB9-BE4E-0071D4848696}" srcId="{A55B69EA-2327-4B0F-980D-A909CEF06C1B}" destId="{302E0872-0B56-4D40-A251-B768CAD98B4A}" srcOrd="1" destOrd="0" parTransId="{59D6E9F1-3C46-499D-A5F1-38D0D7DFC07C}" sibTransId="{5A5F270F-6A07-4C4A-AB2E-6ACB5CDB8FC6}"/>
    <dgm:cxn modelId="{A31CC9D5-D1E0-40E2-B4FC-D554513E3AED}" srcId="{A55B69EA-2327-4B0F-980D-A909CEF06C1B}" destId="{54E586F8-CB29-41A5-B31E-74F9E81270C0}" srcOrd="0" destOrd="0" parTransId="{3C9C9BB6-AF31-4EE7-A581-8928221C8051}" sibTransId="{1EE9E3FF-42DC-4F92-939C-58F2A818FDB9}"/>
    <dgm:cxn modelId="{0A175AFB-8D82-485E-B4A0-8D5A45231D96}" type="presOf" srcId="{613AE732-44AF-49A9-8D92-FD1A57EA5F90}" destId="{A8CA97B7-AE75-4D28-AA48-85A8BA24660A}" srcOrd="0" destOrd="0" presId="urn:microsoft.com/office/officeart/2005/8/layout/lProcess3"/>
    <dgm:cxn modelId="{5430FE3F-09C1-4CDD-92CB-7A57E2BCBF3E}" type="presParOf" srcId="{96A6497F-6857-46FE-8892-B44B83AAF241}" destId="{DF57246F-BD89-4DEB-832E-382E3CCE3532}" srcOrd="0" destOrd="0" presId="urn:microsoft.com/office/officeart/2005/8/layout/lProcess3"/>
    <dgm:cxn modelId="{AFC209F9-FC53-44D1-BA0C-940020870796}" type="presParOf" srcId="{DF57246F-BD89-4DEB-832E-382E3CCE3532}" destId="{0151DEAC-BBB8-4F75-8381-AB1FE4EF597E}" srcOrd="0" destOrd="0" presId="urn:microsoft.com/office/officeart/2005/8/layout/lProcess3"/>
    <dgm:cxn modelId="{92E588FA-BF95-47B8-8AA3-ACB4538A36A2}" type="presParOf" srcId="{DF57246F-BD89-4DEB-832E-382E3CCE3532}" destId="{B16F5F72-20DA-469D-9182-70A73A251781}" srcOrd="1" destOrd="0" presId="urn:microsoft.com/office/officeart/2005/8/layout/lProcess3"/>
    <dgm:cxn modelId="{B1EF7B60-CA4B-4995-8064-B7386844DD83}" type="presParOf" srcId="{DF57246F-BD89-4DEB-832E-382E3CCE3532}" destId="{8E53E747-2DC9-4A35-8676-06E825DA4B49}" srcOrd="2" destOrd="0" presId="urn:microsoft.com/office/officeart/2005/8/layout/lProcess3"/>
    <dgm:cxn modelId="{CFA3AD0F-D2BF-4080-92C2-6FE16002C827}" type="presParOf" srcId="{96A6497F-6857-46FE-8892-B44B83AAF241}" destId="{F7A2D09B-66B8-4AD9-9BEC-853BAA9FBF2F}" srcOrd="1" destOrd="0" presId="urn:microsoft.com/office/officeart/2005/8/layout/lProcess3"/>
    <dgm:cxn modelId="{5E495685-710A-4248-B952-EEAF57B45DBF}" type="presParOf" srcId="{96A6497F-6857-46FE-8892-B44B83AAF241}" destId="{C6EAECC6-37A8-4BF9-90D2-AF874C4AE855}" srcOrd="2" destOrd="0" presId="urn:microsoft.com/office/officeart/2005/8/layout/lProcess3"/>
    <dgm:cxn modelId="{5C699505-EE62-47ED-A339-41AEA7EAED41}" type="presParOf" srcId="{C6EAECC6-37A8-4BF9-90D2-AF874C4AE855}" destId="{489DE61D-9292-4097-8914-89D0DA47399C}" srcOrd="0" destOrd="0" presId="urn:microsoft.com/office/officeart/2005/8/layout/lProcess3"/>
    <dgm:cxn modelId="{56FF986D-4D66-4E7B-80B6-C4A27AB4D8E8}" type="presParOf" srcId="{C6EAECC6-37A8-4BF9-90D2-AF874C4AE855}" destId="{8B95B1DF-7F10-4A0B-92C2-C2000DD43DE0}" srcOrd="1" destOrd="0" presId="urn:microsoft.com/office/officeart/2005/8/layout/lProcess3"/>
    <dgm:cxn modelId="{BA245ABC-7B46-4E7D-9475-2D7531484926}" type="presParOf" srcId="{C6EAECC6-37A8-4BF9-90D2-AF874C4AE855}" destId="{C82C74E8-A702-4171-ABE7-C57AB968733C}" srcOrd="2" destOrd="0" presId="urn:microsoft.com/office/officeart/2005/8/layout/lProcess3"/>
    <dgm:cxn modelId="{4E145AC4-8E18-4CF4-B50E-9DA82511A902}" type="presParOf" srcId="{96A6497F-6857-46FE-8892-B44B83AAF241}" destId="{A97E1983-43FB-455D-8158-4869502D1864}" srcOrd="3" destOrd="0" presId="urn:microsoft.com/office/officeart/2005/8/layout/lProcess3"/>
    <dgm:cxn modelId="{F42CCF65-08EE-4545-9E65-E79DC4FD8738}" type="presParOf" srcId="{96A6497F-6857-46FE-8892-B44B83AAF241}" destId="{D70FB6D6-3E1D-4D6B-AFB9-DE0F7A9826E4}" srcOrd="4" destOrd="0" presId="urn:microsoft.com/office/officeart/2005/8/layout/lProcess3"/>
    <dgm:cxn modelId="{B88A2F60-0A56-407C-91AF-E240B4385D12}" type="presParOf" srcId="{D70FB6D6-3E1D-4D6B-AFB9-DE0F7A9826E4}" destId="{A8CA97B7-AE75-4D28-AA48-85A8BA24660A}" srcOrd="0" destOrd="0" presId="urn:microsoft.com/office/officeart/2005/8/layout/lProcess3"/>
    <dgm:cxn modelId="{E2CE18B9-E108-48E6-84A0-BE0D5E6D2FA5}" type="presParOf" srcId="{D70FB6D6-3E1D-4D6B-AFB9-DE0F7A9826E4}" destId="{960AA0CF-8596-4D36-A2E6-5BAF79B2AEEC}" srcOrd="1" destOrd="0" presId="urn:microsoft.com/office/officeart/2005/8/layout/lProcess3"/>
    <dgm:cxn modelId="{8B6DDDAF-D0E7-455C-8B54-8C7ECD2E0C37}" type="presParOf" srcId="{D70FB6D6-3E1D-4D6B-AFB9-DE0F7A9826E4}" destId="{CE5C7A26-5624-4B21-9D07-8247E2682924}" srcOrd="2" destOrd="0" presId="urn:microsoft.com/office/officeart/2005/8/layout/lProcess3"/>
    <dgm:cxn modelId="{D5A8EDC1-EA87-484D-9CC9-C52E1B8AB4DF}" type="presParOf" srcId="{96A6497F-6857-46FE-8892-B44B83AAF241}" destId="{A63298E4-EF43-4493-BE6B-BB745D85ACDC}" srcOrd="5" destOrd="0" presId="urn:microsoft.com/office/officeart/2005/8/layout/lProcess3"/>
    <dgm:cxn modelId="{C08DED0B-F3FE-4AC3-933C-BE4A78034812}" type="presParOf" srcId="{96A6497F-6857-46FE-8892-B44B83AAF241}" destId="{948A944F-06C6-4A85-9DA1-6B26270F53E5}" srcOrd="6" destOrd="0" presId="urn:microsoft.com/office/officeart/2005/8/layout/lProcess3"/>
    <dgm:cxn modelId="{7A50913B-0982-4B52-8569-C2045EA0F3A7}" type="presParOf" srcId="{948A944F-06C6-4A85-9DA1-6B26270F53E5}" destId="{D6F2D5C1-73FD-4B93-A354-54FE3BEB23AF}" srcOrd="0" destOrd="0" presId="urn:microsoft.com/office/officeart/2005/8/layout/lProcess3"/>
    <dgm:cxn modelId="{BD380F84-7A49-42DF-85E3-64D6C8D4B1BE}" type="presParOf" srcId="{948A944F-06C6-4A85-9DA1-6B26270F53E5}" destId="{C77CC5B5-AF67-403A-A6C0-29A048413DA1}" srcOrd="1" destOrd="0" presId="urn:microsoft.com/office/officeart/2005/8/layout/lProcess3"/>
    <dgm:cxn modelId="{A39AA7ED-9E90-49C4-AB86-BCA5CF131182}" type="presParOf" srcId="{948A944F-06C6-4A85-9DA1-6B26270F53E5}" destId="{272D7A4B-5E16-4279-B8CF-C0B1F28CA239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51DEAC-BBB8-4F75-8381-AB1FE4EF597E}">
      <dsp:nvSpPr>
        <dsp:cNvPr id="0" name=""/>
        <dsp:cNvSpPr/>
      </dsp:nvSpPr>
      <dsp:spPr>
        <a:xfrm>
          <a:off x="229" y="128994"/>
          <a:ext cx="2035496" cy="7820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RIGHTS AT WORK</a:t>
          </a:r>
          <a:endParaRPr lang="en-US" sz="1600" kern="1200" dirty="0"/>
        </a:p>
      </dsp:txBody>
      <dsp:txXfrm>
        <a:off x="391268" y="128994"/>
        <a:ext cx="1253418" cy="782078"/>
      </dsp:txXfrm>
    </dsp:sp>
    <dsp:sp modelId="{8E53E747-2DC9-4A35-8676-06E825DA4B49}">
      <dsp:nvSpPr>
        <dsp:cNvPr id="0" name=""/>
        <dsp:cNvSpPr/>
      </dsp:nvSpPr>
      <dsp:spPr>
        <a:xfrm>
          <a:off x="1781550" y="195471"/>
          <a:ext cx="5836804" cy="6491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Promote and realize standards and fundamental principles and rights at work</a:t>
          </a:r>
          <a:endParaRPr lang="en-US" sz="2000" kern="1200" dirty="0"/>
        </a:p>
      </dsp:txBody>
      <dsp:txXfrm>
        <a:off x="2106113" y="195471"/>
        <a:ext cx="5187679" cy="649125"/>
      </dsp:txXfrm>
    </dsp:sp>
    <dsp:sp modelId="{489DE61D-9292-4097-8914-89D0DA47399C}">
      <dsp:nvSpPr>
        <dsp:cNvPr id="0" name=""/>
        <dsp:cNvSpPr/>
      </dsp:nvSpPr>
      <dsp:spPr>
        <a:xfrm>
          <a:off x="229" y="1020563"/>
          <a:ext cx="2129619" cy="7820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8890" rIns="0" bIns="889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smtClean="0"/>
            <a:t>EMPLOYMENT</a:t>
          </a:r>
          <a:endParaRPr lang="en-US" sz="1400" kern="1200" dirty="0"/>
        </a:p>
      </dsp:txBody>
      <dsp:txXfrm>
        <a:off x="391268" y="1020563"/>
        <a:ext cx="1347541" cy="782078"/>
      </dsp:txXfrm>
    </dsp:sp>
    <dsp:sp modelId="{C82C74E8-A702-4171-ABE7-C57AB968733C}">
      <dsp:nvSpPr>
        <dsp:cNvPr id="0" name=""/>
        <dsp:cNvSpPr/>
      </dsp:nvSpPr>
      <dsp:spPr>
        <a:xfrm>
          <a:off x="1875673" y="1087040"/>
          <a:ext cx="5839400" cy="6491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Create greater opportunities for women and men to decent employment and income</a:t>
          </a:r>
          <a:endParaRPr lang="en-US" sz="2000" kern="1200" dirty="0"/>
        </a:p>
      </dsp:txBody>
      <dsp:txXfrm>
        <a:off x="2200236" y="1087040"/>
        <a:ext cx="5190275" cy="649125"/>
      </dsp:txXfrm>
    </dsp:sp>
    <dsp:sp modelId="{A8CA97B7-AE75-4D28-AA48-85A8BA24660A}">
      <dsp:nvSpPr>
        <dsp:cNvPr id="0" name=""/>
        <dsp:cNvSpPr/>
      </dsp:nvSpPr>
      <dsp:spPr>
        <a:xfrm>
          <a:off x="229" y="1912133"/>
          <a:ext cx="1955196" cy="7820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SOCIAL PROTECTION</a:t>
          </a:r>
          <a:endParaRPr lang="en-US" sz="1500" kern="1200" dirty="0"/>
        </a:p>
      </dsp:txBody>
      <dsp:txXfrm>
        <a:off x="391268" y="1912133"/>
        <a:ext cx="1173118" cy="782078"/>
      </dsp:txXfrm>
    </dsp:sp>
    <dsp:sp modelId="{CE5C7A26-5624-4B21-9D07-8247E2682924}">
      <dsp:nvSpPr>
        <dsp:cNvPr id="0" name=""/>
        <dsp:cNvSpPr/>
      </dsp:nvSpPr>
      <dsp:spPr>
        <a:xfrm>
          <a:off x="1701250" y="1978610"/>
          <a:ext cx="5876806" cy="6491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smtClean="0"/>
            <a:t>Enhance the coverage and effectiveness of social protection for all</a:t>
          </a:r>
          <a:endParaRPr lang="en-US" sz="2000" i="0" u="none" kern="1200" dirty="0"/>
        </a:p>
      </dsp:txBody>
      <dsp:txXfrm>
        <a:off x="2025813" y="1978610"/>
        <a:ext cx="5227681" cy="649125"/>
      </dsp:txXfrm>
    </dsp:sp>
    <dsp:sp modelId="{D6F2D5C1-73FD-4B93-A354-54FE3BEB23AF}">
      <dsp:nvSpPr>
        <dsp:cNvPr id="0" name=""/>
        <dsp:cNvSpPr/>
      </dsp:nvSpPr>
      <dsp:spPr>
        <a:xfrm>
          <a:off x="229" y="2803703"/>
          <a:ext cx="1955196" cy="782078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9525" rIns="0" bIns="9525" numCol="1" spcCol="1270" anchor="ctr" anchorCtr="0">
          <a:noAutofit/>
        </a:bodyPr>
        <a:lstStyle/>
        <a:p>
          <a:pPr lvl="0" algn="ctr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SOCIAL DIALOGUE</a:t>
          </a:r>
          <a:endParaRPr lang="en-US" sz="1500" kern="1200" dirty="0"/>
        </a:p>
      </dsp:txBody>
      <dsp:txXfrm>
        <a:off x="391268" y="2803703"/>
        <a:ext cx="1173118" cy="782078"/>
      </dsp:txXfrm>
    </dsp:sp>
    <dsp:sp modelId="{272D7A4B-5E16-4279-B8CF-C0B1F28CA239}">
      <dsp:nvSpPr>
        <dsp:cNvPr id="0" name=""/>
        <dsp:cNvSpPr/>
      </dsp:nvSpPr>
      <dsp:spPr>
        <a:xfrm>
          <a:off x="1701250" y="2870179"/>
          <a:ext cx="5843636" cy="649125"/>
        </a:xfrm>
        <a:prstGeom prst="chevron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chilly" dir="t"/>
        </a:scene3d>
        <a:sp3d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12700" rIns="0" bIns="127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Strengthen </a:t>
          </a:r>
          <a:r>
            <a:rPr lang="en-US" sz="2000" kern="1200" dirty="0" err="1" smtClean="0"/>
            <a:t>tripartism</a:t>
          </a:r>
          <a:r>
            <a:rPr lang="en-US" sz="2000" kern="1200" dirty="0" smtClean="0"/>
            <a:t> and social dialogue</a:t>
          </a:r>
          <a:endParaRPr lang="en-US" sz="2000" kern="1200" dirty="0"/>
        </a:p>
      </dsp:txBody>
      <dsp:txXfrm>
        <a:off x="2025813" y="2870179"/>
        <a:ext cx="5194511" cy="64912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C18481-A4CE-4987-B2CB-1F57E7131197}" type="datetimeFigureOut">
              <a:rPr lang="en-US" smtClean="0"/>
              <a:t>2/8/2013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D06EB9-1C58-436E-90BC-42285FCA3A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5153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E944B6-5E20-4F43-AD29-5C0EBE4F269F}" type="datetimeFigureOut">
              <a:rPr lang="en-US" smtClean="0"/>
              <a:pPr/>
              <a:t>2/8/2013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5710"/>
            <a:ext cx="5438775" cy="4466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242"/>
            <a:ext cx="2946400" cy="49680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40165F-3FA6-40B6-AC0E-6AFB15BC3F06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2946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50729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093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Sectoral Activities Programme</a:t>
            </a: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2745294-DE57-4040-8E16-448A9ABBCF00}" type="slidenum">
              <a:rPr lang="en-GB" smtClean="0"/>
              <a:pPr>
                <a:defRPr/>
              </a:pPr>
              <a:t>3</a:t>
            </a:fld>
            <a:endParaRPr lang="en-GB" smtClean="0"/>
          </a:p>
        </p:txBody>
      </p:sp>
      <p:sp>
        <p:nvSpPr>
          <p:cNvPr id="1843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463" y="4714876"/>
            <a:ext cx="4984750" cy="4467225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433B06-059B-493A-B76E-882908DB2FD6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6602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/>
        <p:txBody>
          <a:bodyPr/>
          <a:lstStyle/>
          <a:p>
            <a:pPr>
              <a:defRPr/>
            </a:pPr>
            <a:r>
              <a:rPr lang="en-GB" smtClean="0"/>
              <a:t>Sectoral Activities Programme</a:t>
            </a:r>
          </a:p>
        </p:txBody>
      </p:sp>
      <p:sp>
        <p:nvSpPr>
          <p:cNvPr id="35843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F8FFAE7-B1ED-4F1F-BADB-F249CD3BA910}" type="slidenum">
              <a:rPr lang="en-GB" smtClean="0"/>
              <a:pPr>
                <a:defRPr/>
              </a:pPr>
              <a:t>5</a:t>
            </a:fld>
            <a:endParaRPr lang="en-GB" smtClean="0"/>
          </a:p>
        </p:txBody>
      </p:sp>
      <p:sp>
        <p:nvSpPr>
          <p:cNvPr id="204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6</a:t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 b="1" dirty="0" smtClean="0"/>
              <a:t>Consensus building: 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Promotes social dialogue among government, employer and worker representatives on key emerging issues through sectoral meetings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Tripartite conclusions and recommendations  adopted inform future policy making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endParaRPr lang="en-GB" sz="1600" b="1" dirty="0" smtClean="0"/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 b="1" dirty="0" smtClean="0"/>
              <a:t>Knowledge development: 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Analyses emerging trends and challenges that affect selected industries and services around the world, through:</a:t>
            </a:r>
          </a:p>
          <a:p>
            <a:pPr marL="1064133" lvl="2" indent="-4572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GB" sz="1600" dirty="0" smtClean="0"/>
              <a:t>Research </a:t>
            </a:r>
          </a:p>
          <a:p>
            <a:pPr marL="1064133" lvl="2" indent="-4572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GB" sz="1600" dirty="0" smtClean="0"/>
              <a:t>studies</a:t>
            </a:r>
          </a:p>
          <a:p>
            <a:pPr marL="1064133" lvl="2" indent="-457200">
              <a:spcBef>
                <a:spcPts val="0"/>
              </a:spcBef>
              <a:spcAft>
                <a:spcPts val="1200"/>
              </a:spcAft>
              <a:buFont typeface="Arial" pitchFamily="34" charset="0"/>
              <a:buChar char="•"/>
            </a:pPr>
            <a:r>
              <a:rPr lang="en-GB" sz="1600" dirty="0" smtClean="0"/>
              <a:t>collection of sectoral data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Findings provides inputs for developing sectoral policies and programmes</a:t>
            </a:r>
            <a:endParaRPr lang="en-GB" sz="1600" b="1" dirty="0" smtClean="0"/>
          </a:p>
          <a:p>
            <a:pPr marL="93663" indent="-7938">
              <a:spcBef>
                <a:spcPts val="0"/>
              </a:spcBef>
              <a:spcAft>
                <a:spcPts val="1200"/>
              </a:spcAft>
              <a:buNone/>
            </a:pPr>
            <a:endParaRPr lang="en-GB" sz="1600" b="1" dirty="0" smtClean="0"/>
          </a:p>
          <a:p>
            <a:pPr marL="93663" indent="-7938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 b="1" dirty="0" smtClean="0"/>
              <a:t>Promotion of sector-specific international labour standards and tools: 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assists the ratification and effective implementation of ILO Conventions and Recommendations and promotes the use and application of sectoral codes of practice, guidelines and tools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Conventions ratified and implemented; Sectoral codes of practice and tools applied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endParaRPr lang="en-GB" sz="1600" b="1" dirty="0" smtClean="0"/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 b="1" dirty="0" smtClean="0"/>
              <a:t>Capacity development: 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Strengthens the capacity of tripartite constituents to promote decent work at sectoral level, through training, technical assistance and promotional activities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Programmes and plans developed to promote decent work at sectoral level</a:t>
            </a:r>
          </a:p>
          <a:p>
            <a:pPr marL="93663" indent="-7938">
              <a:spcBef>
                <a:spcPts val="0"/>
              </a:spcBef>
              <a:spcAft>
                <a:spcPts val="1200"/>
              </a:spcAft>
              <a:buNone/>
            </a:pPr>
            <a:endParaRPr lang="en-GB" sz="1600" b="1" dirty="0" smtClean="0"/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1600" b="1" dirty="0" smtClean="0"/>
              <a:t>Policy coherence: 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Furthers strategic partnership with other UN agencies and international organizations to foster policy and programme development at sectoral level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Font typeface="Wingdings" pitchFamily="2" charset="2"/>
              <a:buChar char="v"/>
            </a:pPr>
            <a:r>
              <a:rPr lang="en-GB" sz="1600" dirty="0" smtClean="0"/>
              <a:t>Joint work developed with the UN and other international organizations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6574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024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2783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0938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2558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2558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5709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586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 dirty="0" smtClean="0"/>
              <a:t>Facilitate the exchange of information among constituents on labour and social developments related to particular economic sectors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 dirty="0" smtClean="0"/>
              <a:t>Based on the most up-to-date research produced by the ILO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000" dirty="0" smtClean="0"/>
              <a:t>Tripartite representatives debate emerging issues, main trends and challenges of their sector, or review and adopt new instruments (guidelines, codes of practice)</a:t>
            </a:r>
          </a:p>
          <a:p>
            <a:pPr>
              <a:spcBef>
                <a:spcPts val="600"/>
              </a:spcBef>
            </a:pPr>
            <a:r>
              <a:rPr lang="en-GB" sz="2000" dirty="0" smtClean="0"/>
              <a:t>Consensus reached during sectoral meetings may result in </a:t>
            </a:r>
          </a:p>
          <a:p>
            <a:pPr lvl="1">
              <a:spcBef>
                <a:spcPts val="600"/>
              </a:spcBef>
            </a:pPr>
            <a:r>
              <a:rPr lang="en-GB" sz="1600" dirty="0" smtClean="0"/>
              <a:t>recommendations for policy and action in the sectors, </a:t>
            </a:r>
          </a:p>
          <a:p>
            <a:pPr lvl="1">
              <a:spcBef>
                <a:spcPts val="600"/>
              </a:spcBef>
            </a:pPr>
            <a:r>
              <a:rPr lang="en-GB" sz="1600" dirty="0" smtClean="0"/>
              <a:t>serve as a basis for the development of national policies and programmes, and </a:t>
            </a:r>
          </a:p>
          <a:p>
            <a:pPr lvl="1">
              <a:spcBef>
                <a:spcPts val="600"/>
              </a:spcBef>
            </a:pPr>
            <a:r>
              <a:rPr lang="en-GB" sz="1600" dirty="0" smtClean="0"/>
              <a:t>provide guidance to constituents at international and regional levels.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15</a:t>
            </a:fld>
            <a:endParaRPr lang="en-GB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6057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569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78264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14350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28539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1597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40165F-3FA6-40B6-AC0E-6AFB15BC3F06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7942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FB9613B3-9696-4F34-BFC7-FF6C00979CD0}" type="datetimeFigureOut">
              <a:rPr lang="en-GB" smtClean="0"/>
              <a:pPr/>
              <a:t>08/02/2013</a:t>
            </a:fld>
            <a:endParaRPr lang="en-GB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6C936847-49DF-44E7-B988-6C57B1EAA7A2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lo.org/sector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thantun@ilo.org" TargetMode="External"/><Relationship Id="rId4" Type="http://schemas.openxmlformats.org/officeDocument/2006/relationships/hyperlink" Target="mailto:cunha@ilo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472" y="785794"/>
            <a:ext cx="7858180" cy="1571636"/>
          </a:xfrm>
        </p:spPr>
        <p:txBody>
          <a:bodyPr>
            <a:normAutofit/>
          </a:bodyPr>
          <a:lstStyle/>
          <a:p>
            <a:pPr algn="l"/>
            <a:r>
              <a:rPr lang="en-GB" sz="4400" b="1" dirty="0" smtClean="0">
                <a:solidFill>
                  <a:schemeClr val="accent1"/>
                </a:solidFill>
              </a:rPr>
              <a:t>The ILO </a:t>
            </a:r>
            <a:br>
              <a:rPr lang="en-GB" sz="4400" b="1" dirty="0" smtClean="0">
                <a:solidFill>
                  <a:schemeClr val="accent1"/>
                </a:solidFill>
              </a:rPr>
            </a:br>
            <a:r>
              <a:rPr lang="en-GB" sz="4400" b="1" dirty="0" smtClean="0">
                <a:solidFill>
                  <a:schemeClr val="accent1"/>
                </a:solidFill>
              </a:rPr>
              <a:t>sectoral work and priorities</a:t>
            </a:r>
            <a:endParaRPr lang="en-GB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1802" y="5500702"/>
            <a:ext cx="5500726" cy="500066"/>
          </a:xfrm>
        </p:spPr>
        <p:txBody>
          <a:bodyPr>
            <a:noAutofit/>
          </a:bodyPr>
          <a:lstStyle/>
          <a:p>
            <a:r>
              <a:rPr lang="en-GB" b="1" dirty="0" smtClean="0">
                <a:solidFill>
                  <a:schemeClr val="accent1"/>
                </a:solidFill>
              </a:rPr>
              <a:t>Sectoral Activities Department (SECTOR)</a:t>
            </a:r>
          </a:p>
          <a:p>
            <a:r>
              <a:rPr lang="en-GB" b="1" dirty="0" smtClean="0">
                <a:solidFill>
                  <a:schemeClr val="accent1"/>
                </a:solidFill>
              </a:rPr>
              <a:t>ILO-Geneva</a:t>
            </a:r>
            <a:endParaRPr lang="en-GB" dirty="0" smtClean="0">
              <a:solidFill>
                <a:schemeClr val="accent1"/>
              </a:solidFill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500034" y="3786190"/>
            <a:ext cx="3857652" cy="928694"/>
          </a:xfrm>
          <a:prstGeom prst="rect">
            <a:avLst/>
          </a:prstGeom>
        </p:spPr>
        <p:txBody>
          <a:bodyPr vert="horz" lIns="45720" rIns="45720" bIns="45720" anchor="b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b="1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EC Liaison Forum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b="1" dirty="0" smtClean="0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latin typeface="+mj-lt"/>
                <a:ea typeface="+mj-ea"/>
                <a:cs typeface="+mj-cs"/>
              </a:rPr>
              <a:t>28 January 2013</a:t>
            </a:r>
            <a:endParaRPr kumimoji="0" lang="en-GB" sz="29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0959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28596" y="1142984"/>
            <a:ext cx="8286808" cy="4357718"/>
          </a:xfrm>
          <a:prstGeom prst="rect">
            <a:avLst/>
          </a:prstGeom>
        </p:spPr>
        <p:txBody>
          <a:bodyPr vert="horz" anchor="b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6000" b="1" dirty="0" smtClean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6000" b="1" dirty="0" smtClean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7600" b="1" dirty="0" smtClean="0"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" y="1196752"/>
            <a:ext cx="8183880" cy="4104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000" b="1" dirty="0" smtClean="0">
                <a:solidFill>
                  <a:schemeClr val="accent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Sectoral social dialogue is at the heart of the Decent </a:t>
            </a:r>
            <a:r>
              <a:rPr lang="en-US" sz="6000" b="1" dirty="0">
                <a:solidFill>
                  <a:schemeClr val="accent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W</a:t>
            </a:r>
            <a:r>
              <a:rPr lang="en-US" sz="6000" b="1" dirty="0" smtClean="0">
                <a:solidFill>
                  <a:schemeClr val="accent1"/>
                </a:solidFill>
                <a:effectLst>
                  <a:innerShdw blurRad="63500" dist="50800" dir="10800000">
                    <a:prstClr val="black">
                      <a:alpha val="50000"/>
                    </a:prstClr>
                  </a:innerShdw>
                </a:effectLst>
              </a:rPr>
              <a:t>ork Agenda</a:t>
            </a:r>
            <a:endParaRPr lang="en-US" sz="6000" b="1" dirty="0">
              <a:solidFill>
                <a:schemeClr val="accent1"/>
              </a:solidFill>
              <a:effectLst>
                <a:innerShdw blurRad="63500" dist="50800" dir="108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8564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57313"/>
            <a:ext cx="7772400" cy="466397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endParaRPr lang="en-GB" sz="3500" b="1" dirty="0" smtClean="0"/>
          </a:p>
          <a:p>
            <a:pPr marL="0" indent="0">
              <a:lnSpc>
                <a:spcPct val="120000"/>
              </a:lnSpc>
              <a:buNone/>
            </a:pPr>
            <a:r>
              <a:rPr lang="en-GB" sz="3500" b="1" dirty="0" smtClean="0"/>
              <a:t>Sectoral social dialogue:</a:t>
            </a:r>
          </a:p>
          <a:p>
            <a:pPr marL="0" indent="0">
              <a:lnSpc>
                <a:spcPct val="120000"/>
              </a:lnSpc>
              <a:buNone/>
            </a:pPr>
            <a:endParaRPr lang="en-GB" sz="1600" b="1" dirty="0" smtClean="0"/>
          </a:p>
          <a:p>
            <a:pPr>
              <a:lnSpc>
                <a:spcPct val="120000"/>
              </a:lnSpc>
            </a:pPr>
            <a:r>
              <a:rPr lang="en-GB" dirty="0" smtClean="0"/>
              <a:t>Window to and on the world of work to bring together tripartite constituents at different levels</a:t>
            </a:r>
          </a:p>
          <a:p>
            <a:pPr>
              <a:lnSpc>
                <a:spcPct val="120000"/>
              </a:lnSpc>
            </a:pPr>
            <a:r>
              <a:rPr lang="en-GB" dirty="0"/>
              <a:t>Opportunities for </a:t>
            </a:r>
            <a:r>
              <a:rPr lang="en-GB" dirty="0" smtClean="0"/>
              <a:t>tripartite constituents </a:t>
            </a:r>
            <a:r>
              <a:rPr lang="en-GB" dirty="0"/>
              <a:t>to interact on issues of </a:t>
            </a:r>
            <a:r>
              <a:rPr lang="en-GB" dirty="0" smtClean="0"/>
              <a:t>concern</a:t>
            </a:r>
            <a:endParaRPr lang="en-GB" dirty="0"/>
          </a:p>
          <a:p>
            <a:pPr>
              <a:lnSpc>
                <a:spcPct val="120000"/>
              </a:lnSpc>
            </a:pPr>
            <a:r>
              <a:rPr lang="en-GB" dirty="0" smtClean="0"/>
              <a:t>Platform to promote employment generation and working conditions improvement in various sectors</a:t>
            </a:r>
          </a:p>
          <a:p>
            <a:pPr>
              <a:lnSpc>
                <a:spcPct val="120000"/>
              </a:lnSpc>
            </a:pPr>
            <a:r>
              <a:rPr lang="en-GB" dirty="0" smtClean="0"/>
              <a:t>Integrated agenda to address sector-specific challenges and needs </a:t>
            </a:r>
          </a:p>
          <a:p>
            <a:pPr lvl="2"/>
            <a:endParaRPr lang="en-GB" dirty="0" smtClean="0"/>
          </a:p>
          <a:p>
            <a:endParaRPr lang="en-GB" sz="2000" dirty="0" smtClean="0"/>
          </a:p>
          <a:p>
            <a:endParaRPr lang="fr-CH" sz="2000" dirty="0" smtClean="0"/>
          </a:p>
          <a:p>
            <a:pPr eaLnBrk="1" hangingPunct="1"/>
            <a:endParaRPr lang="en-GB" sz="2000" dirty="0" smtClean="0"/>
          </a:p>
          <a:p>
            <a:pPr eaLnBrk="1" hangingPunct="1">
              <a:buNone/>
            </a:pPr>
            <a:endParaRPr lang="en-GB" sz="2000" dirty="0" smtClean="0"/>
          </a:p>
          <a:p>
            <a:pPr eaLnBrk="1" hangingPunct="1"/>
            <a:endParaRPr lang="en-GB" sz="2000" dirty="0" smtClean="0"/>
          </a:p>
          <a:p>
            <a:pPr eaLnBrk="1" hangingPunct="1">
              <a:buFontTx/>
              <a:buNone/>
            </a:pPr>
            <a:endParaRPr lang="en-GB" sz="2000" dirty="0" smtClean="0"/>
          </a:p>
          <a:p>
            <a:pPr eaLnBrk="1" hangingPunct="1"/>
            <a:endParaRPr lang="fr-CH" sz="2000" dirty="0" smtClean="0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428596" y="764704"/>
            <a:ext cx="8143932" cy="1008112"/>
          </a:xfrm>
          <a:prstGeom prst="rect">
            <a:avLst/>
          </a:prstGeom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Sectoral approach to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decent work </a:t>
            </a:r>
            <a:endParaRPr kumimoji="0" lang="en-GB" sz="40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6" name="Title 3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86808" cy="857256"/>
          </a:xfrm>
        </p:spPr>
        <p:txBody>
          <a:bodyPr>
            <a:noAutofit/>
          </a:bodyPr>
          <a:lstStyle/>
          <a:p>
            <a:pPr algn="ctr"/>
            <a:r>
              <a:rPr lang="fi-FI" sz="4000" dirty="0" smtClean="0">
                <a:latin typeface="Verdana" pitchFamily="34" charset="0"/>
              </a:rPr>
              <a:t>Sectoral </a:t>
            </a:r>
            <a:r>
              <a:rPr lang="fi-FI" sz="4000" dirty="0" err="1" smtClean="0">
                <a:latin typeface="Verdana" pitchFamily="34" charset="0"/>
              </a:rPr>
              <a:t>approach</a:t>
            </a:r>
            <a:r>
              <a:rPr lang="fi-FI" sz="3200" dirty="0">
                <a:latin typeface="Verdana" pitchFamily="34" charset="0"/>
              </a:rPr>
              <a:t/>
            </a:r>
            <a:br>
              <a:rPr lang="fi-FI" sz="3200" dirty="0">
                <a:latin typeface="Verdana" pitchFamily="34" charset="0"/>
              </a:rPr>
            </a:br>
            <a:r>
              <a:rPr lang="fi-FI" sz="2200" dirty="0" err="1" smtClean="0">
                <a:latin typeface="Verdana" pitchFamily="34" charset="0"/>
              </a:rPr>
              <a:t>Cross-cutting</a:t>
            </a:r>
            <a:r>
              <a:rPr lang="fi-FI" sz="2200" dirty="0" smtClean="0">
                <a:latin typeface="Verdana" pitchFamily="34" charset="0"/>
              </a:rPr>
              <a:t> through the Decent Work Agenda</a:t>
            </a:r>
            <a:endParaRPr lang="en-US" sz="2200" dirty="0" smtClean="0">
              <a:latin typeface="Verdana" pitchFamily="34" charset="0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48099497"/>
              </p:ext>
            </p:extLst>
          </p:nvPr>
        </p:nvGraphicFramePr>
        <p:xfrm>
          <a:off x="714348" y="1857364"/>
          <a:ext cx="7715303" cy="37147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" name="Group 7"/>
          <p:cNvGrpSpPr/>
          <p:nvPr/>
        </p:nvGrpSpPr>
        <p:grpSpPr>
          <a:xfrm rot="10800000">
            <a:off x="2411761" y="1196750"/>
            <a:ext cx="864096" cy="4752527"/>
            <a:chOff x="11009929" y="2347276"/>
            <a:chExt cx="2326512" cy="4239490"/>
          </a:xfrm>
          <a:scene3d>
            <a:camera prst="isometricOffAxis2Left"/>
            <a:lightRig rig="threePt" dir="t">
              <a:rot lat="0" lon="0" rev="20160000"/>
            </a:lightRig>
          </a:scene3d>
        </p:grpSpPr>
        <p:sp>
          <p:nvSpPr>
            <p:cNvPr id="5" name="Down Arrow 4"/>
            <p:cNvSpPr/>
            <p:nvPr/>
          </p:nvSpPr>
          <p:spPr>
            <a:xfrm>
              <a:off x="11009929" y="2347276"/>
              <a:ext cx="2326512" cy="4239490"/>
            </a:xfrm>
            <a:prstGeom prst="downArrow">
              <a:avLst/>
            </a:prstGeom>
            <a:blipFill dpi="0" rotWithShape="1">
              <a:blip r:embed="rId8" cstate="print">
                <a:alphaModFix amt="18000"/>
                <a:duotone>
                  <a:schemeClr val="accent1">
                    <a:shade val="10000"/>
                    <a:satMod val="135000"/>
                  </a:schemeClr>
                  <a:schemeClr val="accent1">
                    <a:satMod val="150000"/>
                    <a:lumMod val="110000"/>
                  </a:schemeClr>
                </a:duotone>
                <a:lum bright="-31000"/>
              </a:blip>
              <a:srcRect/>
              <a:stretch>
                <a:fillRect/>
              </a:stretch>
            </a:blipFill>
            <a:sp3d z="19050" contourW="12700">
              <a:bevelT/>
              <a:bevelB/>
              <a:contourClr>
                <a:schemeClr val="bg2">
                  <a:lumMod val="75000"/>
                </a:schemeClr>
              </a:contourClr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anchor="ctr">
              <a:normAutofit fontScale="92500" lnSpcReduction="10000"/>
            </a:bodyPr>
            <a:lstStyle/>
            <a:p>
              <a:pPr algn="ctr">
                <a:defRPr/>
              </a:pPr>
              <a:endParaRPr lang="en-US" b="1" i="1">
                <a:latin typeface="Chalkboard"/>
                <a:cs typeface="Chalkboard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437619" y="2347278"/>
              <a:ext cx="1482995" cy="3918476"/>
            </a:xfrm>
            <a:prstGeom prst="rect">
              <a:avLst/>
            </a:prstGeom>
            <a:noFill/>
            <a:sp3d z="19050" contourW="12700">
              <a:bevelT/>
              <a:bevelB/>
              <a:contourClr>
                <a:schemeClr val="bg2">
                  <a:lumMod val="75000"/>
                </a:schemeClr>
              </a:contourClr>
            </a:sp3d>
          </p:spPr>
          <p:txBody>
            <a:bodyPr vert="vert">
              <a:spAutoFit/>
              <a:sp3d contourW="12700">
                <a:bevelT w="25400" h="25400"/>
                <a:contourClr>
                  <a:schemeClr val="accent6">
                    <a:shade val="73000"/>
                  </a:schemeClr>
                </a:contourClr>
              </a:sp3d>
            </a:bodyPr>
            <a:lstStyle/>
            <a:p>
              <a:pPr algn="ctr">
                <a:defRPr/>
              </a:pPr>
              <a:endParaRPr lang="en-US" sz="2000" b="1" i="1" spc="300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halkboard"/>
                <a:ea typeface="ＭＳ Ｐゴシック" charset="0"/>
                <a:cs typeface="Chalkboard"/>
              </a:endParaRPr>
            </a:p>
          </p:txBody>
        </p:sp>
      </p:grpSp>
    </p:spTree>
  </p:cSld>
  <p:clrMapOvr>
    <a:masterClrMapping/>
  </p:clrMapOvr>
  <p:transition spd="med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58" y="428604"/>
            <a:ext cx="7772400" cy="1000132"/>
          </a:xfrm>
        </p:spPr>
        <p:txBody>
          <a:bodyPr>
            <a:normAutofit fontScale="90000"/>
          </a:bodyPr>
          <a:lstStyle/>
          <a:p>
            <a:pPr algn="ctr"/>
            <a:r>
              <a:rPr lang="en-GB" sz="4400" dirty="0" smtClean="0"/>
              <a:t>ILO Sectoral </a:t>
            </a:r>
            <a:r>
              <a:rPr lang="en-GB" sz="4400" dirty="0" err="1" smtClean="0"/>
              <a:t>Programm</a:t>
            </a:r>
            <a:r>
              <a:rPr lang="en-GB" sz="4400" dirty="0" smtClean="0"/>
              <a:t>:</a:t>
            </a:r>
            <a:br>
              <a:rPr lang="en-GB" sz="4400" dirty="0" smtClean="0"/>
            </a:br>
            <a:r>
              <a:rPr lang="en-GB" dirty="0" smtClean="0"/>
              <a:t>Groupings of sectors </a:t>
            </a:r>
          </a:p>
        </p:txBody>
      </p:sp>
      <p:sp>
        <p:nvSpPr>
          <p:cNvPr id="6147" name="Text Box 9"/>
          <p:cNvSpPr txBox="1">
            <a:spLocks noChangeArrowheads="1"/>
          </p:cNvSpPr>
          <p:nvPr/>
        </p:nvSpPr>
        <p:spPr bwMode="auto">
          <a:xfrm>
            <a:off x="642910" y="1428736"/>
            <a:ext cx="3744912" cy="4256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600" b="1" dirty="0" smtClean="0">
                <a:latin typeface="+mj-lt"/>
              </a:rPr>
              <a:t>Natural resources and industries:</a:t>
            </a: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 smtClean="0">
                <a:latin typeface="+mj-lt"/>
              </a:rPr>
              <a:t>Agriculture</a:t>
            </a:r>
            <a:r>
              <a:rPr lang="en-GB" sz="1400" dirty="0">
                <a:latin typeface="+mj-lt"/>
              </a:rPr>
              <a:t>, food and forestry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Agriculture, plantations, other rural sectors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Food, drink, tobacco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Forestry, wood, pulp, paper </a:t>
            </a: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>
                <a:latin typeface="+mj-lt"/>
              </a:rPr>
              <a:t>Energy and mining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 smtClean="0">
                <a:latin typeface="+mj-lt"/>
              </a:rPr>
              <a:t>Mining (coal, other mining)</a:t>
            </a:r>
            <a:endParaRPr lang="en-GB" sz="1200" dirty="0">
              <a:latin typeface="+mj-lt"/>
            </a:endParaRP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Oil and gas production; oil refining</a:t>
            </a: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>
                <a:latin typeface="+mj-lt"/>
              </a:rPr>
              <a:t>Manufacturing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Basic metal production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Chemical industries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Mechanical and electrical engineering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Transport equipment manufacture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Textiles, clothing, leather, footwear</a:t>
            </a: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>
                <a:latin typeface="+mj-lt"/>
              </a:rPr>
              <a:t>Infrastructure, construction and related industries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Construction</a:t>
            </a:r>
            <a:endParaRPr lang="en-GB" dirty="0">
              <a:latin typeface="+mj-lt"/>
            </a:endParaRPr>
          </a:p>
          <a:p>
            <a:pPr>
              <a:spcBef>
                <a:spcPct val="50000"/>
              </a:spcBef>
              <a:defRPr/>
            </a:pPr>
            <a:endParaRPr lang="en-GB" sz="1200" dirty="0">
              <a:latin typeface="+mj-lt"/>
            </a:endParaRPr>
          </a:p>
        </p:txBody>
      </p:sp>
      <p:sp>
        <p:nvSpPr>
          <p:cNvPr id="6148" name="Rectangle 11"/>
          <p:cNvSpPr>
            <a:spLocks noChangeArrowheads="1"/>
          </p:cNvSpPr>
          <p:nvPr/>
        </p:nvSpPr>
        <p:spPr bwMode="auto">
          <a:xfrm>
            <a:off x="4572000" y="1428736"/>
            <a:ext cx="4176464" cy="4016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600" b="1" dirty="0" smtClean="0">
                <a:latin typeface="+mj-lt"/>
              </a:rPr>
              <a:t>Public and private services:</a:t>
            </a: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 smtClean="0">
                <a:latin typeface="+mj-lt"/>
              </a:rPr>
              <a:t>Private </a:t>
            </a:r>
            <a:r>
              <a:rPr lang="en-GB" sz="1400" dirty="0">
                <a:latin typeface="+mj-lt"/>
              </a:rPr>
              <a:t>sector services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Commerce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Financial </a:t>
            </a:r>
            <a:r>
              <a:rPr lang="en-GB" sz="1200" dirty="0" smtClean="0">
                <a:latin typeface="+mj-lt"/>
              </a:rPr>
              <a:t>services; Professional services</a:t>
            </a:r>
            <a:endParaRPr lang="en-GB" sz="1200" dirty="0">
              <a:latin typeface="+mj-lt"/>
            </a:endParaRP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Hotels, </a:t>
            </a:r>
            <a:r>
              <a:rPr lang="en-GB" sz="1200" dirty="0" smtClean="0">
                <a:latin typeface="+mj-lt"/>
              </a:rPr>
              <a:t>catering, tourism </a:t>
            </a:r>
            <a:endParaRPr lang="en-GB" sz="1200" dirty="0">
              <a:latin typeface="+mj-lt"/>
            </a:endParaRP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Media, </a:t>
            </a:r>
            <a:r>
              <a:rPr lang="en-GB" sz="1200" dirty="0" smtClean="0">
                <a:latin typeface="+mj-lt"/>
              </a:rPr>
              <a:t>culture, </a:t>
            </a:r>
            <a:r>
              <a:rPr lang="en-GB" sz="1200" dirty="0">
                <a:latin typeface="+mj-lt"/>
              </a:rPr>
              <a:t>graphical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 smtClean="0">
                <a:latin typeface="+mj-lt"/>
              </a:rPr>
              <a:t>Postal and telecommunications  services</a:t>
            </a:r>
            <a:endParaRPr lang="en-GB" sz="1200" dirty="0">
              <a:latin typeface="+mj-lt"/>
            </a:endParaRP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>
                <a:latin typeface="+mj-lt"/>
              </a:rPr>
              <a:t>Public </a:t>
            </a:r>
            <a:r>
              <a:rPr lang="en-GB" sz="1400" dirty="0" smtClean="0">
                <a:latin typeface="+mj-lt"/>
              </a:rPr>
              <a:t>service, utilities and health</a:t>
            </a:r>
            <a:endParaRPr lang="en-GB" sz="1400" dirty="0">
              <a:latin typeface="+mj-lt"/>
            </a:endParaRP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Health services 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 smtClean="0">
                <a:latin typeface="+mj-lt"/>
              </a:rPr>
              <a:t>Public </a:t>
            </a:r>
            <a:r>
              <a:rPr lang="en-GB" sz="1200" dirty="0">
                <a:latin typeface="+mj-lt"/>
              </a:rPr>
              <a:t>administration</a:t>
            </a:r>
          </a:p>
          <a:p>
            <a:pPr>
              <a:spcBef>
                <a:spcPct val="5000"/>
              </a:spcBef>
              <a:defRPr/>
            </a:pPr>
            <a:r>
              <a:rPr lang="en-GB" sz="1200" dirty="0">
                <a:latin typeface="+mj-lt"/>
              </a:rPr>
              <a:t>Utilities </a:t>
            </a:r>
            <a:r>
              <a:rPr lang="en-GB" sz="1050" dirty="0">
                <a:latin typeface="+mj-lt"/>
              </a:rPr>
              <a:t>(water, gas, electricity)</a:t>
            </a:r>
          </a:p>
          <a:p>
            <a:pPr marL="285750" indent="-285750">
              <a:spcBef>
                <a:spcPct val="50000"/>
              </a:spcBef>
              <a:buFont typeface="Wingdings" charset="2"/>
              <a:buChar char="v"/>
              <a:defRPr/>
            </a:pPr>
            <a:r>
              <a:rPr lang="en-GB" sz="1400" dirty="0">
                <a:latin typeface="+mj-lt"/>
              </a:rPr>
              <a:t>Education and research</a:t>
            </a:r>
          </a:p>
          <a:p>
            <a:pPr>
              <a:spcBef>
                <a:spcPct val="5000"/>
              </a:spcBef>
              <a:defRPr/>
            </a:pPr>
            <a:r>
              <a:rPr lang="en-GB" sz="1100" dirty="0">
                <a:latin typeface="+mj-lt"/>
              </a:rPr>
              <a:t>Pre-school and child-care</a:t>
            </a:r>
          </a:p>
          <a:p>
            <a:pPr>
              <a:spcBef>
                <a:spcPct val="5000"/>
              </a:spcBef>
              <a:defRPr/>
            </a:pPr>
            <a:r>
              <a:rPr lang="en-GB" sz="1100" dirty="0">
                <a:latin typeface="+mj-lt"/>
              </a:rPr>
              <a:t>Compulsory schooling (Primary/Secondary)</a:t>
            </a:r>
          </a:p>
          <a:p>
            <a:pPr>
              <a:spcBef>
                <a:spcPct val="5000"/>
              </a:spcBef>
              <a:defRPr/>
            </a:pPr>
            <a:r>
              <a:rPr lang="en-GB" sz="1100" dirty="0">
                <a:latin typeface="+mj-lt"/>
              </a:rPr>
              <a:t>Vocational </a:t>
            </a:r>
            <a:r>
              <a:rPr lang="en-GB" sz="1100" dirty="0" smtClean="0">
                <a:latin typeface="+mj-lt"/>
              </a:rPr>
              <a:t>training; </a:t>
            </a:r>
            <a:r>
              <a:rPr lang="en-GB" sz="1100" dirty="0">
                <a:latin typeface="+mj-lt"/>
              </a:rPr>
              <a:t/>
            </a:r>
            <a:br>
              <a:rPr lang="en-GB" sz="1100" dirty="0">
                <a:latin typeface="+mj-lt"/>
              </a:rPr>
            </a:br>
            <a:r>
              <a:rPr lang="en-GB" sz="1100" dirty="0">
                <a:latin typeface="+mj-lt"/>
              </a:rPr>
              <a:t>Higher Education and Research</a:t>
            </a:r>
          </a:p>
          <a:p>
            <a:pPr>
              <a:spcBef>
                <a:spcPct val="5000"/>
              </a:spcBef>
              <a:defRPr/>
            </a:pPr>
            <a:r>
              <a:rPr lang="en-GB" sz="1100" dirty="0">
                <a:latin typeface="+mj-lt"/>
              </a:rPr>
              <a:t>Non-teaching </a:t>
            </a:r>
            <a:r>
              <a:rPr lang="en-GB" sz="1100" dirty="0" smtClean="0">
                <a:latin typeface="+mj-lt"/>
              </a:rPr>
              <a:t>Personnel</a:t>
            </a:r>
            <a:endParaRPr lang="en-GB" sz="1600" dirty="0">
              <a:latin typeface="+mj-lt"/>
            </a:endParaRPr>
          </a:p>
          <a:p>
            <a:pPr>
              <a:spcBef>
                <a:spcPct val="50000"/>
              </a:spcBef>
              <a:defRPr/>
            </a:pPr>
            <a:endParaRPr lang="fr-CH" sz="1200" dirty="0">
              <a:latin typeface="+mj-lt"/>
            </a:endParaRPr>
          </a:p>
        </p:txBody>
      </p:sp>
      <p:sp>
        <p:nvSpPr>
          <p:cNvPr id="5" name="Text Box 9"/>
          <p:cNvSpPr txBox="1">
            <a:spLocks noChangeArrowheads="1"/>
          </p:cNvSpPr>
          <p:nvPr/>
        </p:nvSpPr>
        <p:spPr bwMode="auto">
          <a:xfrm>
            <a:off x="3131840" y="5085184"/>
            <a:ext cx="3816424" cy="859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600"/>
              </a:spcBef>
              <a:defRPr/>
            </a:pPr>
            <a:r>
              <a:rPr lang="en-GB" sz="1600" b="1" dirty="0" smtClean="0">
                <a:latin typeface="+mj-lt"/>
              </a:rPr>
              <a:t>Maritime &amp; Transport: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Wingdings" charset="2"/>
              <a:buChar char="v"/>
              <a:defRPr/>
            </a:pPr>
            <a:r>
              <a:rPr lang="en-GB" sz="1400" dirty="0" smtClean="0">
                <a:latin typeface="+mj-lt"/>
              </a:rPr>
              <a:t>Maritime </a:t>
            </a:r>
            <a:r>
              <a:rPr lang="en-GB" sz="1200" dirty="0" smtClean="0">
                <a:latin typeface="+mj-lt"/>
              </a:rPr>
              <a:t>(Shipping, ports, fisheries, waterways) </a:t>
            </a:r>
          </a:p>
          <a:p>
            <a:pPr marL="171450" indent="-171450">
              <a:lnSpc>
                <a:spcPct val="90000"/>
              </a:lnSpc>
              <a:spcBef>
                <a:spcPts val="600"/>
              </a:spcBef>
              <a:buFont typeface="Wingdings" charset="2"/>
              <a:buChar char="v"/>
              <a:defRPr/>
            </a:pPr>
            <a:r>
              <a:rPr lang="en-GB" sz="1400" dirty="0" smtClean="0">
                <a:latin typeface="+mj-lt"/>
              </a:rPr>
              <a:t>Transport</a:t>
            </a:r>
            <a:r>
              <a:rPr lang="en-GB" sz="1200" dirty="0" smtClean="0">
                <a:latin typeface="+mj-lt"/>
              </a:rPr>
              <a:t> (civil aviation, road, rail)</a:t>
            </a:r>
            <a:endParaRPr lang="en-GB" sz="1050" dirty="0">
              <a:latin typeface="+mj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00808"/>
            <a:ext cx="8215370" cy="4464496"/>
          </a:xfrm>
        </p:spPr>
        <p:txBody>
          <a:bodyPr>
            <a:normAutofit fontScale="925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1600" dirty="0" smtClean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dirty="0" smtClean="0"/>
              <a:t>Consulted with tripartite constituents through sectoral advisory bodies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dirty="0" smtClean="0"/>
              <a:t>Approved by the Governing Body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dirty="0"/>
              <a:t>Aligned with overall ILO priorities and outcomes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GB" dirty="0"/>
              <a:t>Guided by </a:t>
            </a:r>
            <a:r>
              <a:rPr lang="en-GB" dirty="0" smtClean="0"/>
              <a:t>international labour standards</a:t>
            </a:r>
            <a:endParaRPr lang="en-GB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GB" dirty="0" smtClean="0"/>
              <a:t>Follow-up to conclusions </a:t>
            </a:r>
            <a:r>
              <a:rPr lang="en-GB" dirty="0"/>
              <a:t>and recommendations of </a:t>
            </a:r>
            <a:r>
              <a:rPr lang="en-GB" dirty="0" smtClean="0"/>
              <a:t>previous sectoral </a:t>
            </a:r>
            <a:r>
              <a:rPr lang="en-GB" dirty="0"/>
              <a:t>meetings and relevant </a:t>
            </a:r>
            <a:r>
              <a:rPr lang="en-GB" dirty="0" smtClean="0"/>
              <a:t>ILC &amp; GB decisions</a:t>
            </a:r>
            <a:r>
              <a:rPr lang="en-GB" dirty="0"/>
              <a:t>/resolutions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GB" sz="32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" y="764704"/>
            <a:ext cx="8215342" cy="1080120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sz="4000" dirty="0" smtClean="0"/>
              <a:t>ILO Sectoral Programme</a:t>
            </a:r>
            <a:br>
              <a:rPr lang="en-GB" sz="4000" dirty="0" smtClean="0"/>
            </a:br>
            <a:r>
              <a:rPr lang="en-GB" dirty="0" smtClean="0"/>
              <a:t>Framework</a:t>
            </a:r>
            <a:endParaRPr lang="fr-CH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0562" y="1714488"/>
            <a:ext cx="4286280" cy="4714908"/>
          </a:xfrm>
        </p:spPr>
        <p:txBody>
          <a:bodyPr>
            <a:normAutofit fontScale="25000" lnSpcReduction="20000"/>
          </a:bodyPr>
          <a:lstStyle/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4500" b="1" dirty="0" smtClean="0"/>
              <a:t>	</a:t>
            </a:r>
            <a:r>
              <a:rPr lang="en-GB" sz="7200" b="1" dirty="0" smtClean="0"/>
              <a:t>Tripartite conclusions and recommendations adopted on key emerging issues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7200" b="1" dirty="0" smtClean="0"/>
              <a:t>	Trends and challenges affecting selected industries and services around the world analysed</a:t>
            </a:r>
          </a:p>
          <a:p>
            <a:pPr marL="542925" indent="-457200">
              <a:spcBef>
                <a:spcPts val="0"/>
              </a:spcBef>
              <a:spcAft>
                <a:spcPts val="3000"/>
              </a:spcAft>
              <a:buNone/>
            </a:pPr>
            <a:r>
              <a:rPr lang="en-GB" sz="7200" b="1" dirty="0" smtClean="0"/>
              <a:t>	Conventions ratified and sectoral standards and implemented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7200" b="1" dirty="0" smtClean="0"/>
              <a:t> 	Programmes and plans developed to promote decent work at sectoral level</a:t>
            </a:r>
          </a:p>
          <a:p>
            <a:pPr marL="542925" indent="-45720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7200" b="1" dirty="0" smtClean="0"/>
              <a:t>	Joint work with UN and other international organizations</a:t>
            </a:r>
            <a:endParaRPr lang="en-GB" sz="3200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" y="642918"/>
            <a:ext cx="8215342" cy="928694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sz="4000" dirty="0" smtClean="0"/>
              <a:t>ILO Sectoral Programme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200" dirty="0" smtClean="0"/>
              <a:t>Means of Action</a:t>
            </a:r>
            <a:endParaRPr lang="fr-CH" dirty="0" smtClean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8596" y="1785926"/>
            <a:ext cx="3571900" cy="4235362"/>
          </a:xfrm>
          <a:prstGeom prst="rect">
            <a:avLst/>
          </a:prstGeom>
        </p:spPr>
        <p:txBody>
          <a:bodyPr vert="horz" lIns="182880" tIns="91440">
            <a:normAutofit fontScale="92500" lnSpcReduction="10000"/>
          </a:bodyPr>
          <a:lstStyle/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GB" sz="2400" b="1" dirty="0" smtClean="0"/>
              <a:t>Consensus building</a:t>
            </a:r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endParaRPr lang="en-GB" sz="2000" b="1" dirty="0" smtClean="0"/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GB" sz="2400" b="1" dirty="0" smtClean="0"/>
              <a:t>Knowledge development</a:t>
            </a:r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endParaRPr lang="en-GB" sz="2400" b="1" dirty="0" smtClean="0"/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GB" sz="2400" b="1" dirty="0" smtClean="0"/>
              <a:t>Promotion of International Labour Standards</a:t>
            </a:r>
          </a:p>
          <a:p>
            <a:pPr marL="85725" lvl="0">
              <a:lnSpc>
                <a:spcPct val="60000"/>
              </a:lnSpc>
              <a:spcAft>
                <a:spcPts val="600"/>
              </a:spcAft>
              <a:buClr>
                <a:schemeClr val="accent1"/>
              </a:buClr>
              <a:buSzPct val="80000"/>
            </a:pPr>
            <a:endParaRPr lang="en-GB" sz="2400" b="1" dirty="0" smtClean="0"/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GB" sz="2400" b="1" dirty="0" smtClean="0"/>
              <a:t>Capacity development</a:t>
            </a:r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endParaRPr lang="en-GB" sz="2400" b="1" dirty="0" smtClean="0"/>
          </a:p>
          <a:p>
            <a:pPr marL="85725" lvl="0">
              <a:spcAft>
                <a:spcPts val="600"/>
              </a:spcAft>
              <a:buClr>
                <a:schemeClr val="accent1"/>
              </a:buClr>
              <a:buSzPct val="80000"/>
            </a:pPr>
            <a:r>
              <a:rPr lang="en-GB" sz="2400" b="1" dirty="0" smtClean="0"/>
              <a:t>Policy coherence</a:t>
            </a:r>
          </a:p>
          <a:p>
            <a:pPr marL="265176" marR="0" lvl="0" indent="-265176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chemeClr val="accent1"/>
              </a:buClr>
              <a:buSzPct val="80000"/>
              <a:buFont typeface="Wingdings" pitchFamily="2" charset="2"/>
              <a:buChar char="ü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067944" y="206084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4071934" y="2786058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067944" y="357301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4067944" y="5445224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067944" y="4653136"/>
            <a:ext cx="857256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466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48680"/>
            <a:ext cx="8183880" cy="1008112"/>
          </a:xfrm>
        </p:spPr>
        <p:txBody>
          <a:bodyPr>
            <a:noAutofit/>
          </a:bodyPr>
          <a:lstStyle/>
          <a:p>
            <a:pPr algn="ctr"/>
            <a:r>
              <a:rPr lang="en-GB" sz="4000" dirty="0" smtClean="0"/>
              <a:t>Consensus building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200" dirty="0" smtClean="0"/>
              <a:t>recent examples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472" y="2060848"/>
            <a:ext cx="7456912" cy="3797044"/>
          </a:xfrm>
        </p:spPr>
        <p:txBody>
          <a:bodyPr>
            <a:normAutofit lnSpcReduction="10000"/>
          </a:bodyPr>
          <a:lstStyle/>
          <a:p>
            <a:pPr>
              <a:spcAft>
                <a:spcPts val="600"/>
              </a:spcAft>
              <a:buFont typeface="Wingdings" charset="2"/>
              <a:buChar char="v"/>
            </a:pPr>
            <a:r>
              <a:rPr lang="en-GB" dirty="0" smtClean="0"/>
              <a:t>Points of consensus on Conditions of Personnel in Early Childhood </a:t>
            </a:r>
            <a:r>
              <a:rPr lang="en-GB" b="1" dirty="0" smtClean="0"/>
              <a:t>Education </a:t>
            </a:r>
            <a:r>
              <a:rPr lang="en-GB" dirty="0" smtClean="0"/>
              <a:t>adopted (February 2012)</a:t>
            </a:r>
          </a:p>
          <a:p>
            <a:pPr>
              <a:buFont typeface="Wingdings" charset="2"/>
              <a:buChar char="v"/>
            </a:pPr>
            <a:r>
              <a:rPr lang="en-GB" dirty="0" smtClean="0"/>
              <a:t>Points of consensus on Future Needs for Skills and Training in the </a:t>
            </a:r>
            <a:r>
              <a:rPr lang="en-GB" b="1" dirty="0" smtClean="0"/>
              <a:t>Oil and Gas </a:t>
            </a:r>
            <a:r>
              <a:rPr lang="en-GB" dirty="0" smtClean="0"/>
              <a:t>Industry adopted (December 2012)</a:t>
            </a:r>
          </a:p>
          <a:p>
            <a:pPr>
              <a:buFont typeface="Wingdings" charset="2"/>
              <a:buChar char="v"/>
            </a:pPr>
            <a:r>
              <a:rPr lang="en-GB" dirty="0" smtClean="0"/>
              <a:t>Proposals for the promotion of decent work in the </a:t>
            </a:r>
            <a:r>
              <a:rPr lang="en-GB" b="1" dirty="0" smtClean="0"/>
              <a:t>construction</a:t>
            </a:r>
            <a:r>
              <a:rPr lang="en-GB" dirty="0" smtClean="0"/>
              <a:t> sector in Eastern African countries adopted (May 2012)</a:t>
            </a:r>
          </a:p>
          <a:p>
            <a:pPr>
              <a:buFont typeface="Wingdings" charset="2"/>
              <a:buChar char="v"/>
            </a:pPr>
            <a:endParaRPr lang="en-GB" dirty="0" smtClean="0"/>
          </a:p>
          <a:p>
            <a:pPr lvl="0">
              <a:spcAft>
                <a:spcPts val="600"/>
              </a:spcAft>
              <a:buNone/>
            </a:pP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6080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83880" cy="1000132"/>
          </a:xfrm>
        </p:spPr>
        <p:txBody>
          <a:bodyPr>
            <a:noAutofit/>
          </a:bodyPr>
          <a:lstStyle/>
          <a:p>
            <a:pPr algn="ctr"/>
            <a:r>
              <a:rPr lang="en-GB" sz="4000" dirty="0" smtClean="0"/>
              <a:t>Knowledge development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3200" dirty="0" smtClean="0"/>
              <a:t>recent examples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472" y="1857364"/>
            <a:ext cx="8072494" cy="4000528"/>
          </a:xfrm>
        </p:spPr>
        <p:txBody>
          <a:bodyPr>
            <a:normAutofit fontScale="92500" lnSpcReduction="10000"/>
          </a:bodyPr>
          <a:lstStyle/>
          <a:p>
            <a:pPr>
              <a:spcAft>
                <a:spcPts val="600"/>
              </a:spcAft>
              <a:buFont typeface="Wingdings" charset="2"/>
              <a:buChar char="v"/>
            </a:pPr>
            <a:r>
              <a:rPr lang="en-GB" sz="3200" dirty="0" smtClean="0"/>
              <a:t>Global impact of e-waste: addressing challenges</a:t>
            </a:r>
          </a:p>
          <a:p>
            <a:pPr>
              <a:spcAft>
                <a:spcPts val="600"/>
              </a:spcAft>
              <a:buFont typeface="Wingdings" charset="2"/>
              <a:buChar char="v"/>
            </a:pPr>
            <a:r>
              <a:rPr lang="en-GB" sz="3200" dirty="0" smtClean="0"/>
              <a:t>Built environment and labour: greening sectors</a:t>
            </a:r>
          </a:p>
          <a:p>
            <a:pPr lvl="0">
              <a:spcAft>
                <a:spcPts val="600"/>
              </a:spcAft>
              <a:buFont typeface="Wingdings" charset="2"/>
              <a:buChar char="v"/>
            </a:pPr>
            <a:r>
              <a:rPr lang="en-GB" sz="3200" dirty="0" smtClean="0"/>
              <a:t>Digital labour challenge: work in new age media</a:t>
            </a:r>
          </a:p>
          <a:p>
            <a:pPr lvl="0">
              <a:spcAft>
                <a:spcPts val="600"/>
              </a:spcAft>
              <a:buFont typeface="Wingdings" charset="2"/>
              <a:buChar char="v"/>
            </a:pPr>
            <a:r>
              <a:rPr lang="en-GB" sz="3200" dirty="0" smtClean="0"/>
              <a:t>Migrant workers in international hotel industry</a:t>
            </a:r>
          </a:p>
          <a:p>
            <a:pPr lvl="0">
              <a:spcAft>
                <a:spcPts val="600"/>
              </a:spcAft>
              <a:buFont typeface="Wingdings" pitchFamily="2" charset="2"/>
              <a:buChar char="Ø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80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44824"/>
            <a:ext cx="8215370" cy="403244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fr-CH" sz="2400" dirty="0" smtClean="0"/>
              <a:t>Action Plan for the ratification of the MLC, 2006 and the Work in Fishing Convention, 2007, N° 188</a:t>
            </a:r>
            <a:r>
              <a:rPr lang="en-US" sz="2400" dirty="0" smtClean="0"/>
              <a:t>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dirty="0"/>
              <a:t>R</a:t>
            </a:r>
            <a:r>
              <a:rPr lang="en-US" sz="2400" dirty="0" smtClean="0"/>
              <a:t>atification and implementation of the </a:t>
            </a:r>
            <a:r>
              <a:rPr lang="en-US" sz="2400" dirty="0" err="1" smtClean="0"/>
              <a:t>Labour</a:t>
            </a:r>
            <a:r>
              <a:rPr lang="en-US" sz="2400" dirty="0" smtClean="0"/>
              <a:t> Relations (Public Service) Convention, 1978 (N° 151) in Bosnia and Herzegovina, Botswana, Brazil, Dominican Republic, FYR of Macedonia, Philippines, Serbia</a:t>
            </a:r>
            <a:endParaRPr lang="en-US" sz="2400" dirty="0"/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GB" sz="2400" dirty="0" smtClean="0"/>
              <a:t>Sub-regional </a:t>
            </a:r>
            <a:r>
              <a:rPr lang="en-GB" sz="2400" dirty="0"/>
              <a:t>workshop </a:t>
            </a:r>
            <a:r>
              <a:rPr lang="en-GB" sz="2400" dirty="0" smtClean="0"/>
              <a:t>for the promotion of Safety and Health in Mines </a:t>
            </a:r>
            <a:r>
              <a:rPr lang="en-GB" sz="2400" dirty="0"/>
              <a:t>C</a:t>
            </a:r>
            <a:r>
              <a:rPr lang="en-GB" sz="2400" dirty="0" smtClean="0"/>
              <a:t>onvention, 1995 (</a:t>
            </a:r>
            <a:r>
              <a:rPr lang="en-US" sz="2400" dirty="0"/>
              <a:t>N° </a:t>
            </a:r>
            <a:r>
              <a:rPr lang="en-GB" sz="2400" dirty="0" smtClean="0"/>
              <a:t>176) in Sub</a:t>
            </a:r>
            <a:r>
              <a:rPr lang="en-GB" sz="2400" dirty="0"/>
              <a:t>-Saharan countries 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endParaRPr lang="en-US" sz="2400" dirty="0" smtClean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" y="714356"/>
            <a:ext cx="8215342" cy="85725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sz="4000" dirty="0" smtClean="0"/>
              <a:t>International Labour </a:t>
            </a:r>
            <a:r>
              <a:rPr lang="en-GB" sz="4000" dirty="0"/>
              <a:t>S</a:t>
            </a:r>
            <a:r>
              <a:rPr lang="en-GB" sz="4000" dirty="0" smtClean="0"/>
              <a:t>tandards</a:t>
            </a:r>
            <a:br>
              <a:rPr lang="en-GB" sz="4000" dirty="0" smtClean="0"/>
            </a:br>
            <a:r>
              <a:rPr lang="en-GB" dirty="0" smtClean="0"/>
              <a:t>Recent examples</a:t>
            </a:r>
            <a:endParaRPr lang="fr-CH" sz="3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44824"/>
            <a:ext cx="8215370" cy="403244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dirty="0"/>
              <a:t>Development of a national occupational safety and health policy for the </a:t>
            </a:r>
            <a:r>
              <a:rPr lang="en-US" sz="2400" b="1" dirty="0"/>
              <a:t>agriculture</a:t>
            </a:r>
            <a:r>
              <a:rPr lang="en-US" sz="2400" dirty="0"/>
              <a:t> sector in </a:t>
            </a:r>
            <a:r>
              <a:rPr lang="en-US" sz="2400" dirty="0" smtClean="0"/>
              <a:t>Zimbabwe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dirty="0" smtClean="0"/>
              <a:t>Promotion of social dialogue in the </a:t>
            </a:r>
            <a:r>
              <a:rPr lang="en-US" sz="2400" b="1" dirty="0" smtClean="0"/>
              <a:t>utilities</a:t>
            </a:r>
            <a:r>
              <a:rPr lang="en-US" sz="2400" dirty="0" smtClean="0"/>
              <a:t> (water) sector in Malawi and the Philippines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b="1" dirty="0" err="1" smtClean="0"/>
              <a:t>Portworker</a:t>
            </a:r>
            <a:r>
              <a:rPr lang="en-US" sz="2400" dirty="0" smtClean="0"/>
              <a:t> development programme implemented in more than 30 countries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" y="714356"/>
            <a:ext cx="8215342" cy="85725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sz="4000" dirty="0" smtClean="0"/>
              <a:t>Capacity development</a:t>
            </a:r>
            <a:br>
              <a:rPr lang="en-GB" sz="4000" dirty="0" smtClean="0"/>
            </a:br>
            <a:r>
              <a:rPr lang="en-GB" dirty="0" smtClean="0"/>
              <a:t>Recent examples</a:t>
            </a:r>
            <a:endParaRPr lang="fr-CH" sz="3200" dirty="0" smtClean="0"/>
          </a:p>
        </p:txBody>
      </p:sp>
    </p:spTree>
    <p:extLst>
      <p:ext uri="{BB962C8B-B14F-4D97-AF65-F5344CB8AC3E}">
        <p14:creationId xmlns:p14="http://schemas.microsoft.com/office/powerpoint/2010/main" val="3576234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844824"/>
            <a:ext cx="8215370" cy="403244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dirty="0" smtClean="0"/>
              <a:t>Promotion of social dialogue in the </a:t>
            </a:r>
            <a:r>
              <a:rPr lang="en-US" sz="2400" b="1" dirty="0" smtClean="0"/>
              <a:t>road transport </a:t>
            </a:r>
            <a:r>
              <a:rPr lang="en-US" sz="2400" dirty="0" smtClean="0"/>
              <a:t>sector in Bulgaria and Romania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dirty="0"/>
              <a:t>Promoting Decent Work Across Borders: a pilot project for migrant </a:t>
            </a:r>
            <a:r>
              <a:rPr lang="en-US" sz="2400" b="1" dirty="0"/>
              <a:t>health professionals </a:t>
            </a:r>
            <a:r>
              <a:rPr lang="en-US" sz="2400" dirty="0"/>
              <a:t>and skilled </a:t>
            </a:r>
            <a:r>
              <a:rPr lang="en-US" sz="2400" dirty="0" smtClean="0"/>
              <a:t>workers in the Philippines, India and Viet Nam</a:t>
            </a:r>
          </a:p>
          <a:p>
            <a:pPr>
              <a:spcBef>
                <a:spcPts val="600"/>
              </a:spcBef>
              <a:spcAft>
                <a:spcPts val="600"/>
              </a:spcAft>
              <a:buFont typeface="Wingdings" charset="2"/>
              <a:buChar char="v"/>
            </a:pPr>
            <a:r>
              <a:rPr lang="en-US" sz="2400" dirty="0" smtClean="0"/>
              <a:t>Decent Work for </a:t>
            </a:r>
            <a:r>
              <a:rPr lang="en-US" sz="2400" b="1" dirty="0" smtClean="0"/>
              <a:t>Food Security </a:t>
            </a:r>
            <a:r>
              <a:rPr lang="en-US" sz="2400" dirty="0" smtClean="0"/>
              <a:t>in Malawi and the Philippines 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endParaRPr lang="en-US" sz="2400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" y="714356"/>
            <a:ext cx="8215342" cy="85725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sz="4000" dirty="0" smtClean="0"/>
              <a:t>Technical cooperation</a:t>
            </a:r>
            <a:br>
              <a:rPr lang="en-GB" sz="4000" dirty="0" smtClean="0"/>
            </a:br>
            <a:r>
              <a:rPr lang="en-GB" dirty="0" smtClean="0"/>
              <a:t>Recent examples</a:t>
            </a:r>
            <a:endParaRPr lang="fr-CH" sz="3200" dirty="0" smtClean="0"/>
          </a:p>
        </p:txBody>
      </p:sp>
    </p:spTree>
    <p:extLst>
      <p:ext uri="{BB962C8B-B14F-4D97-AF65-F5344CB8AC3E}">
        <p14:creationId xmlns:p14="http://schemas.microsoft.com/office/powerpoint/2010/main" val="158467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16832"/>
            <a:ext cx="8215370" cy="37267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SG High Level Task Force on Global Food Security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UN Water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dirty="0" smtClean="0"/>
              <a:t>ILO/WHO/UNAIDS guidelines for improving health workers’ access to HIV and TB prevention, treatment, care and support services </a:t>
            </a:r>
            <a:endParaRPr lang="en-GB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428624" y="714356"/>
            <a:ext cx="8215342" cy="857256"/>
          </a:xfrm>
        </p:spPr>
        <p:txBody>
          <a:bodyPr>
            <a:noAutofit/>
          </a:bodyPr>
          <a:lstStyle/>
          <a:p>
            <a:pPr algn="ctr" eaLnBrk="1" hangingPunct="1"/>
            <a:r>
              <a:rPr lang="en-GB" sz="4000" dirty="0" smtClean="0"/>
              <a:t>Policy coherence</a:t>
            </a:r>
            <a:br>
              <a:rPr lang="en-GB" sz="4000" dirty="0" smtClean="0"/>
            </a:br>
            <a:r>
              <a:rPr lang="en-GB" sz="3200" dirty="0"/>
              <a:t>S</a:t>
            </a:r>
            <a:r>
              <a:rPr lang="en-GB" sz="3200" dirty="0" smtClean="0"/>
              <a:t>elected examples</a:t>
            </a:r>
            <a:endParaRPr lang="fr-CH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502920" y="3068960"/>
            <a:ext cx="8183880" cy="936104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 eaLnBrk="1" hangingPunct="1"/>
            <a:r>
              <a:rPr lang="fr-CH" sz="4400" b="0" spc="150" dirty="0" smtClean="0">
                <a:ln w="11430"/>
                <a:solidFill>
                  <a:schemeClr val="tx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Priorities for the future</a:t>
            </a:r>
            <a:endParaRPr lang="fr-CH" sz="4400" b="0" spc="150" dirty="0" smtClean="0">
              <a:ln w="11430"/>
              <a:solidFill>
                <a:srgbClr val="0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181852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6000" b="1" dirty="0" smtClean="0"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  <a:p>
            <a:pPr marL="0" indent="0" algn="ctr">
              <a:buNone/>
            </a:pPr>
            <a:r>
              <a:rPr lang="en-US" sz="6000" b="1" dirty="0" smtClean="0">
                <a:solidFill>
                  <a:schemeClr val="accent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Sectoral programme</a:t>
            </a:r>
            <a:endParaRPr lang="en-US" sz="6000" b="1" dirty="0">
              <a:solidFill>
                <a:schemeClr val="accent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571480"/>
            <a:ext cx="7929618" cy="785818"/>
          </a:xfrm>
        </p:spPr>
        <p:txBody>
          <a:bodyPr>
            <a:normAutofit/>
          </a:bodyPr>
          <a:lstStyle/>
          <a:p>
            <a:pPr algn="ctr"/>
            <a:r>
              <a:rPr lang="en-GB" sz="4000" dirty="0" err="1" smtClean="0"/>
              <a:t>Sectoral</a:t>
            </a:r>
            <a:r>
              <a:rPr lang="en-GB" sz="4000" dirty="0" smtClean="0"/>
              <a:t> meetings </a:t>
            </a:r>
            <a:endParaRPr lang="en-GB" sz="40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714348" y="1785926"/>
          <a:ext cx="7643814" cy="35661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7938"/>
                <a:gridCol w="2547938"/>
                <a:gridCol w="2547938"/>
              </a:tblGrid>
              <a:tr h="5000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Sectoral meetings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Global dialogue forums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Meetings of experts</a:t>
                      </a:r>
                      <a:endParaRPr lang="en-GB" dirty="0" smtClean="0"/>
                    </a:p>
                    <a:p>
                      <a:pPr algn="ctr"/>
                      <a:endParaRPr lang="en-GB" dirty="0"/>
                    </a:p>
                  </a:txBody>
                  <a:tcPr/>
                </a:tc>
              </a:tr>
              <a:tr h="11260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Conduct in-depth</a:t>
                      </a:r>
                      <a:r>
                        <a:rPr lang="en-US" baseline="0" dirty="0" smtClean="0"/>
                        <a:t> discussions of a broader issue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Discuss focused</a:t>
                      </a:r>
                      <a:r>
                        <a:rPr lang="en-US" baseline="0" dirty="0" smtClean="0"/>
                        <a:t> issues in a short timeframe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Conduct in-depth</a:t>
                      </a:r>
                      <a:r>
                        <a:rPr lang="en-US" baseline="0" dirty="0" smtClean="0"/>
                        <a:t> technical discussions to review and adopt new tools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  <a:tr h="12652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Have dedicated procedures</a:t>
                      </a:r>
                      <a:r>
                        <a:rPr lang="en-US" baseline="0" dirty="0" smtClean="0"/>
                        <a:t> for the drafting  and adopting of ‘Conclusions’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Can adopt</a:t>
                      </a:r>
                      <a:r>
                        <a:rPr lang="en-US" baseline="0" dirty="0" smtClean="0"/>
                        <a:t> ‘Points of consensus’</a:t>
                      </a:r>
                      <a:endParaRPr lang="en-GB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Geared to produce an output of technical nature, such as a ‘Code of practice’</a:t>
                      </a:r>
                      <a:endParaRPr lang="en-GB" dirty="0" smtClean="0"/>
                    </a:p>
                    <a:p>
                      <a:endParaRPr lang="en-GB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911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2910" y="571480"/>
            <a:ext cx="7858180" cy="1000132"/>
          </a:xfrm>
        </p:spPr>
        <p:txBody>
          <a:bodyPr>
            <a:noAutofit/>
          </a:bodyPr>
          <a:lstStyle/>
          <a:p>
            <a:pPr algn="ctr"/>
            <a:r>
              <a:rPr lang="en-GB" sz="4000" dirty="0"/>
              <a:t>S</a:t>
            </a:r>
            <a:r>
              <a:rPr lang="en-GB" sz="4000" dirty="0" smtClean="0"/>
              <a:t>ectoral meetings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sz="2800" dirty="0" smtClean="0"/>
              <a:t>2013</a:t>
            </a:r>
            <a:endParaRPr lang="en-GB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14488"/>
            <a:ext cx="8072494" cy="3929090"/>
          </a:xfrm>
        </p:spPr>
        <p:txBody>
          <a:bodyPr>
            <a:normAutofit fontScale="77500" lnSpcReduction="20000"/>
          </a:bodyPr>
          <a:lstStyle/>
          <a:p>
            <a:pPr lvl="0">
              <a:spcAft>
                <a:spcPts val="600"/>
              </a:spcAft>
            </a:pPr>
            <a:r>
              <a:rPr lang="en-GB" dirty="0" smtClean="0"/>
              <a:t>Global Dialogue Forum on the Effects of the Global Economic Crisis on the </a:t>
            </a:r>
            <a:r>
              <a:rPr lang="en-GB" b="1" dirty="0" smtClean="0"/>
              <a:t>Civil Aviation Industry</a:t>
            </a:r>
            <a:r>
              <a:rPr lang="en-GB" dirty="0" smtClean="0"/>
              <a:t>, </a:t>
            </a:r>
            <a:r>
              <a:rPr lang="en-GB" i="1" dirty="0" smtClean="0"/>
              <a:t>20-22 February </a:t>
            </a:r>
          </a:p>
          <a:p>
            <a:pPr lvl="0">
              <a:spcAft>
                <a:spcPts val="600"/>
              </a:spcAft>
            </a:pPr>
            <a:r>
              <a:rPr lang="en-GB" dirty="0" smtClean="0"/>
              <a:t>Global Dialogue Forum for the Promotion of the </a:t>
            </a:r>
            <a:r>
              <a:rPr lang="en-GB" b="1" dirty="0" smtClean="0"/>
              <a:t>Work in Fishing Convention, 2007 (No. 188)</a:t>
            </a:r>
            <a:r>
              <a:rPr lang="en-GB" dirty="0" smtClean="0"/>
              <a:t>, </a:t>
            </a:r>
            <a:r>
              <a:rPr lang="en-GB" i="1" dirty="0" smtClean="0"/>
              <a:t>15-17 May</a:t>
            </a:r>
          </a:p>
          <a:p>
            <a:pPr lvl="0">
              <a:spcAft>
                <a:spcPts val="600"/>
              </a:spcAft>
            </a:pPr>
            <a:r>
              <a:rPr lang="en-GB" dirty="0" smtClean="0"/>
              <a:t>Meeting of Experts to Adopt Guidelines on </a:t>
            </a:r>
            <a:r>
              <a:rPr lang="en-GB" b="1" dirty="0" smtClean="0"/>
              <a:t>Training of Ships’ Cooks</a:t>
            </a:r>
            <a:r>
              <a:rPr lang="en-GB" dirty="0" smtClean="0"/>
              <a:t>, </a:t>
            </a:r>
            <a:r>
              <a:rPr lang="en-GB" i="1" dirty="0" smtClean="0"/>
              <a:t>23-27 September</a:t>
            </a:r>
          </a:p>
          <a:p>
            <a:pPr lvl="0">
              <a:spcAft>
                <a:spcPts val="600"/>
              </a:spcAft>
            </a:pPr>
            <a:r>
              <a:rPr lang="en-US" dirty="0" smtClean="0"/>
              <a:t>Meeting of Experts on Policy Guidelines on the Promotion of Decent Work for </a:t>
            </a:r>
            <a:r>
              <a:rPr lang="en-US" b="1" dirty="0" smtClean="0"/>
              <a:t>Early Childhood Education Personnel</a:t>
            </a:r>
            <a:r>
              <a:rPr lang="en-US" dirty="0" smtClean="0"/>
              <a:t>, 12-15 November</a:t>
            </a:r>
            <a:endParaRPr lang="en-GB" dirty="0" smtClean="0"/>
          </a:p>
          <a:p>
            <a:pPr>
              <a:spcAft>
                <a:spcPts val="600"/>
              </a:spcAft>
            </a:pPr>
            <a:r>
              <a:rPr lang="en-GB" dirty="0" smtClean="0"/>
              <a:t>Global Dialogue Forum on Initiatives to Promote Decent and Productive </a:t>
            </a:r>
            <a:r>
              <a:rPr lang="en-GB" dirty="0"/>
              <a:t>W</a:t>
            </a:r>
            <a:r>
              <a:rPr lang="en-GB" dirty="0" smtClean="0"/>
              <a:t>ork in the </a:t>
            </a:r>
            <a:r>
              <a:rPr lang="en-GB" b="1" dirty="0"/>
              <a:t>C</a:t>
            </a:r>
            <a:r>
              <a:rPr lang="en-GB" b="1" dirty="0" smtClean="0"/>
              <a:t>hemical </a:t>
            </a:r>
            <a:r>
              <a:rPr lang="en-GB" b="1" dirty="0"/>
              <a:t>I</a:t>
            </a:r>
            <a:r>
              <a:rPr lang="en-GB" b="1" dirty="0" smtClean="0"/>
              <a:t>ndustry</a:t>
            </a:r>
            <a:r>
              <a:rPr lang="en-GB" dirty="0" smtClean="0"/>
              <a:t>, </a:t>
            </a:r>
            <a:r>
              <a:rPr lang="en-GB" i="1" dirty="0" smtClean="0"/>
              <a:t>26-28 November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608071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28596" y="428604"/>
            <a:ext cx="7858180" cy="1056180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Sectoral meetings </a:t>
            </a: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2014-15 *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0034" y="1628800"/>
            <a:ext cx="8072494" cy="4896544"/>
          </a:xfrm>
        </p:spPr>
        <p:txBody>
          <a:bodyPr>
            <a:normAutofit fontScale="47500" lnSpcReduction="20000"/>
          </a:bodyPr>
          <a:lstStyle/>
          <a:p>
            <a:pPr>
              <a:buFont typeface="Wingdings" charset="2"/>
              <a:buChar char="Ø"/>
            </a:pPr>
            <a:r>
              <a:rPr lang="en-US" sz="4400" b="1" dirty="0" smtClean="0"/>
              <a:t>Global Dialogue Forums</a:t>
            </a:r>
            <a:r>
              <a:rPr lang="en-US" sz="4400" dirty="0" smtClean="0"/>
              <a:t>:</a:t>
            </a:r>
            <a:endParaRPr lang="en-GB" sz="44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 smtClean="0"/>
              <a:t>Commerce</a:t>
            </a:r>
            <a:r>
              <a:rPr lang="en-US" sz="3600" dirty="0" smtClean="0"/>
              <a:t> – diversification of employment relationships </a:t>
            </a:r>
            <a:endParaRPr lang="en-GB" sz="36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 smtClean="0"/>
              <a:t>Construction</a:t>
            </a:r>
            <a:r>
              <a:rPr lang="en-US" sz="3600" dirty="0" smtClean="0"/>
              <a:t> – decent work in infrastructure works (e.g. world sports events) </a:t>
            </a:r>
            <a:endParaRPr lang="en-GB" sz="36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 smtClean="0"/>
              <a:t>Electrical engineering </a:t>
            </a:r>
            <a:r>
              <a:rPr lang="en-US" sz="3600" dirty="0" smtClean="0"/>
              <a:t>- incidence temporary and other forms of employment in electronics</a:t>
            </a:r>
            <a:endParaRPr lang="en-GB" sz="36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/>
              <a:t>M</a:t>
            </a:r>
            <a:r>
              <a:rPr lang="en-US" sz="3600" b="1" dirty="0" smtClean="0"/>
              <a:t>edia and culture </a:t>
            </a:r>
            <a:r>
              <a:rPr lang="en-US" sz="3600" dirty="0" smtClean="0"/>
              <a:t>– employment relationships</a:t>
            </a:r>
            <a:endParaRPr lang="en-GB" sz="36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 smtClean="0"/>
              <a:t>Telecommunications </a:t>
            </a:r>
            <a:r>
              <a:rPr lang="en-US" sz="3600" dirty="0" smtClean="0"/>
              <a:t>– employment relationships in telecommunication and call centers</a:t>
            </a:r>
            <a:endParaRPr lang="en-GB" sz="36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/>
              <a:t>P</a:t>
            </a:r>
            <a:r>
              <a:rPr lang="en-US" sz="3600" b="1" dirty="0" smtClean="0"/>
              <a:t>ublic service – </a:t>
            </a:r>
            <a:r>
              <a:rPr lang="en-US" sz="3600" dirty="0" smtClean="0"/>
              <a:t>impact of financial crisis on collective bargaining</a:t>
            </a:r>
            <a:endParaRPr lang="en-GB" sz="36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3600" b="1" dirty="0" smtClean="0"/>
              <a:t>Textiles – </a:t>
            </a:r>
            <a:r>
              <a:rPr lang="en-US" sz="3600" dirty="0" smtClean="0"/>
              <a:t>wages and working hours</a:t>
            </a:r>
            <a:endParaRPr lang="en-GB" sz="3600" dirty="0" smtClean="0"/>
          </a:p>
          <a:p>
            <a:pPr>
              <a:buNone/>
            </a:pPr>
            <a:r>
              <a:rPr lang="en-US" sz="3300" dirty="0" smtClean="0"/>
              <a:t>  </a:t>
            </a:r>
            <a:endParaRPr lang="en-GB" sz="3300" dirty="0" smtClean="0"/>
          </a:p>
          <a:p>
            <a:pPr>
              <a:buFont typeface="Wingdings" charset="2"/>
              <a:buChar char="Ø"/>
            </a:pPr>
            <a:r>
              <a:rPr lang="en-US" sz="4400" b="1" dirty="0" smtClean="0"/>
              <a:t>Tripartite Sectoral Meetings</a:t>
            </a:r>
            <a:r>
              <a:rPr lang="en-US" sz="3300" dirty="0" smtClean="0"/>
              <a:t>:</a:t>
            </a:r>
            <a:endParaRPr lang="en-GB" sz="3300" dirty="0" smtClean="0"/>
          </a:p>
          <a:p>
            <a:pPr marL="714375" indent="-171450">
              <a:buFont typeface="Wingdings" pitchFamily="2" charset="2"/>
              <a:buChar char="§"/>
            </a:pPr>
            <a:r>
              <a:rPr lang="en-US" sz="3600" b="1" dirty="0" smtClean="0"/>
              <a:t>Road transport – </a:t>
            </a:r>
            <a:r>
              <a:rPr lang="en-US" sz="3600" dirty="0" smtClean="0"/>
              <a:t>safety and health in passenger and freight transport</a:t>
            </a:r>
            <a:endParaRPr lang="en-GB" sz="3600" dirty="0" smtClean="0"/>
          </a:p>
          <a:p>
            <a:pPr marL="714375" indent="-171450">
              <a:buFont typeface="Wingdings" pitchFamily="2" charset="2"/>
              <a:buChar char="§"/>
            </a:pPr>
            <a:r>
              <a:rPr lang="en-US" sz="3600" b="1" dirty="0"/>
              <a:t>O</a:t>
            </a:r>
            <a:r>
              <a:rPr lang="en-US" sz="3600" b="1" dirty="0" smtClean="0"/>
              <a:t>il and gas – </a:t>
            </a:r>
            <a:r>
              <a:rPr lang="en-US" sz="3600" dirty="0" smtClean="0"/>
              <a:t>skills and OSH in extreme climatic conditions</a:t>
            </a:r>
            <a:endParaRPr lang="en-GB" sz="3600" dirty="0" smtClean="0"/>
          </a:p>
          <a:p>
            <a:pPr>
              <a:buNone/>
            </a:pPr>
            <a:endParaRPr lang="en-GB" sz="2900" dirty="0" smtClean="0"/>
          </a:p>
          <a:p>
            <a:pPr marL="363538" indent="-93663">
              <a:buNone/>
            </a:pPr>
            <a:endParaRPr lang="en-US" b="1" i="1" dirty="0" smtClean="0"/>
          </a:p>
          <a:p>
            <a:pPr marL="363538" indent="-93663">
              <a:buNone/>
            </a:pPr>
            <a:r>
              <a:rPr lang="en-US" b="1" i="1" dirty="0" smtClean="0"/>
              <a:t>* </a:t>
            </a:r>
            <a:r>
              <a:rPr lang="en-US" i="1" dirty="0" smtClean="0"/>
              <a:t>Subject to the approval of the Governing Body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02612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28596" y="428604"/>
            <a:ext cx="7858180" cy="1056180"/>
          </a:xfrm>
          <a:prstGeom prst="rect">
            <a:avLst/>
          </a:prstGeom>
        </p:spPr>
        <p:txBody>
          <a:bodyPr vert="horz" anchor="b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Sectoral meetings </a:t>
            </a: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2014-15 *</a:t>
            </a:r>
            <a:endParaRPr kumimoji="0" lang="en-GB" sz="36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500034" y="1628800"/>
            <a:ext cx="8072494" cy="4248472"/>
          </a:xfrm>
        </p:spPr>
        <p:txBody>
          <a:bodyPr>
            <a:normAutofit/>
          </a:bodyPr>
          <a:lstStyle/>
          <a:p>
            <a:pPr>
              <a:buNone/>
            </a:pPr>
            <a:endParaRPr lang="en-GB" sz="2900" dirty="0" smtClean="0"/>
          </a:p>
          <a:p>
            <a:pPr>
              <a:buFont typeface="Wingdings" charset="2"/>
              <a:buChar char="Ø"/>
            </a:pPr>
            <a:r>
              <a:rPr lang="en-US" sz="2400" b="1" dirty="0" smtClean="0"/>
              <a:t>Meeting of Experts </a:t>
            </a:r>
            <a:r>
              <a:rPr lang="en-US" sz="2400" dirty="0" smtClean="0"/>
              <a:t>for the review and adoption of new tools:</a:t>
            </a:r>
            <a:endParaRPr lang="en-GB" sz="24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2400" b="1" dirty="0" smtClean="0"/>
              <a:t>fishing-</a:t>
            </a:r>
            <a:r>
              <a:rPr lang="en-US" sz="2400" dirty="0" smtClean="0"/>
              <a:t> flag state inspection guidelines</a:t>
            </a:r>
            <a:endParaRPr lang="en-GB" sz="2400" dirty="0" smtClean="0"/>
          </a:p>
          <a:p>
            <a:pPr marL="714375" lvl="0" indent="-171450">
              <a:buFont typeface="Wingdings" pitchFamily="2" charset="2"/>
              <a:buChar char="§"/>
            </a:pPr>
            <a:r>
              <a:rPr lang="en-US" sz="2400" b="1" dirty="0" smtClean="0"/>
              <a:t>shipping</a:t>
            </a:r>
            <a:r>
              <a:rPr lang="en-US" sz="2400" dirty="0" smtClean="0"/>
              <a:t> – occupational safety and health guidance </a:t>
            </a:r>
          </a:p>
          <a:p>
            <a:pPr marL="363538" indent="-93663">
              <a:buNone/>
            </a:pPr>
            <a:endParaRPr lang="en-US" b="1" i="1" dirty="0" smtClean="0"/>
          </a:p>
          <a:p>
            <a:pPr marL="363538" indent="-93663">
              <a:buNone/>
            </a:pPr>
            <a:endParaRPr lang="en-US" sz="1400" b="1" i="1" dirty="0" smtClean="0"/>
          </a:p>
          <a:p>
            <a:pPr marL="363538" indent="-93663">
              <a:buNone/>
            </a:pPr>
            <a:r>
              <a:rPr lang="en-US" sz="1400" b="1" i="1" dirty="0" smtClean="0"/>
              <a:t>* </a:t>
            </a:r>
            <a:r>
              <a:rPr lang="en-US" sz="1400" i="1" dirty="0" smtClean="0"/>
              <a:t>Subject to the approval of the Governing Body</a:t>
            </a:r>
            <a:endParaRPr lang="en-US" sz="1400" dirty="0" smtClean="0"/>
          </a:p>
        </p:txBody>
      </p:sp>
    </p:spTree>
    <p:extLst>
      <p:ext uri="{BB962C8B-B14F-4D97-AF65-F5344CB8AC3E}">
        <p14:creationId xmlns:p14="http://schemas.microsoft.com/office/powerpoint/2010/main" val="1762368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916832"/>
            <a:ext cx="8183880" cy="3960440"/>
          </a:xfrm>
        </p:spPr>
        <p:txBody>
          <a:bodyPr>
            <a:normAutofit fontScale="92500" lnSpcReduction="10000"/>
          </a:bodyPr>
          <a:lstStyle/>
          <a:p>
            <a:pPr>
              <a:buFont typeface="Wingdings" charset="2"/>
              <a:buChar char="Ø"/>
            </a:pPr>
            <a:r>
              <a:rPr lang="en-US" dirty="0"/>
              <a:t>Development of new </a:t>
            </a:r>
            <a:r>
              <a:rPr lang="en-US" dirty="0" smtClean="0"/>
              <a:t>tools </a:t>
            </a:r>
            <a:r>
              <a:rPr lang="en-US" dirty="0"/>
              <a:t>to</a:t>
            </a:r>
          </a:p>
          <a:p>
            <a:pPr lvl="1">
              <a:buFont typeface="Arial"/>
              <a:buChar char="•"/>
            </a:pPr>
            <a:r>
              <a:rPr lang="en-US" dirty="0"/>
              <a:t>Promote decent work for sustainable livelihoods and food security (targeting the </a:t>
            </a:r>
            <a:r>
              <a:rPr lang="en-US" b="1" dirty="0"/>
              <a:t>agriculture</a:t>
            </a:r>
            <a:r>
              <a:rPr lang="en-US" dirty="0"/>
              <a:t> and </a:t>
            </a:r>
            <a:r>
              <a:rPr lang="en-US" b="1" dirty="0"/>
              <a:t>food sectors</a:t>
            </a:r>
            <a:r>
              <a:rPr lang="en-US" dirty="0"/>
              <a:t>)</a:t>
            </a:r>
          </a:p>
          <a:p>
            <a:pPr lvl="1">
              <a:buFont typeface="Arial"/>
              <a:buChar char="•"/>
            </a:pPr>
            <a:r>
              <a:rPr lang="en-US" dirty="0"/>
              <a:t>Promote socially responsible </a:t>
            </a:r>
            <a:r>
              <a:rPr lang="en-US" b="1" dirty="0" smtClean="0"/>
              <a:t>tourism</a:t>
            </a:r>
            <a:endParaRPr lang="en-US" b="1" dirty="0"/>
          </a:p>
          <a:p>
            <a:pPr lvl="1">
              <a:buFont typeface="Arial"/>
              <a:buChar char="•"/>
            </a:pPr>
            <a:endParaRPr lang="en-US" dirty="0" smtClean="0"/>
          </a:p>
          <a:p>
            <a:pPr marL="265176" lvl="1" indent="-265176">
              <a:buSzPct val="80000"/>
              <a:buFont typeface="Wingdings" charset="2"/>
              <a:buChar char="Ø"/>
            </a:pPr>
            <a:r>
              <a:rPr lang="en-US" sz="2800" dirty="0"/>
              <a:t>Revision of sectoral tools on safety and </a:t>
            </a:r>
            <a:r>
              <a:rPr lang="en-US" sz="2800" dirty="0" smtClean="0"/>
              <a:t>health:</a:t>
            </a:r>
            <a:endParaRPr lang="en-US" sz="2800" dirty="0"/>
          </a:p>
          <a:p>
            <a:pPr lvl="1">
              <a:buFont typeface="Arial"/>
              <a:buChar char="•"/>
            </a:pPr>
            <a:r>
              <a:rPr lang="en-US" b="1" dirty="0" smtClean="0"/>
              <a:t>Opencast mines</a:t>
            </a:r>
          </a:p>
          <a:p>
            <a:pPr lvl="1">
              <a:buFont typeface="Arial"/>
              <a:buChar char="•"/>
            </a:pPr>
            <a:r>
              <a:rPr lang="en-US" b="1" dirty="0" smtClean="0"/>
              <a:t>Ports</a:t>
            </a:r>
          </a:p>
          <a:p>
            <a:pPr lvl="1">
              <a:buFont typeface="Arial"/>
              <a:buChar char="•"/>
            </a:pPr>
            <a:r>
              <a:rPr lang="en-US" b="1" dirty="0" smtClean="0"/>
              <a:t>Shipbuilding and ship repair industries</a:t>
            </a:r>
          </a:p>
          <a:p>
            <a:pPr marL="347472" lvl="1" indent="0">
              <a:buNone/>
            </a:pPr>
            <a:endParaRPr lang="en-US" b="1" dirty="0" smtClean="0"/>
          </a:p>
          <a:p>
            <a:pPr marL="347472" lvl="1" indent="0">
              <a:buNone/>
            </a:pPr>
            <a:r>
              <a:rPr lang="en-US" sz="1500" b="1" i="1" dirty="0"/>
              <a:t>* </a:t>
            </a:r>
            <a:r>
              <a:rPr lang="en-US" sz="1500" i="1" dirty="0"/>
              <a:t>Subject to the approval of the Governing </a:t>
            </a:r>
            <a:r>
              <a:rPr lang="en-US" sz="1500" i="1" dirty="0" smtClean="0"/>
              <a:t>Body</a:t>
            </a:r>
            <a:endParaRPr lang="en-US" b="1" dirty="0" smtClean="0"/>
          </a:p>
          <a:p>
            <a:pPr marL="0" indent="0">
              <a:buNone/>
            </a:pPr>
            <a:endParaRPr lang="en-GB" b="1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500042"/>
            <a:ext cx="9252520" cy="1344782"/>
          </a:xfrm>
        </p:spPr>
        <p:txBody>
          <a:bodyPr>
            <a:noAutofit/>
          </a:bodyPr>
          <a:lstStyle/>
          <a:p>
            <a:pPr lvl="0" algn="ctr"/>
            <a:r>
              <a:rPr lang="en-US" sz="4000" dirty="0" smtClean="0"/>
              <a:t>Development of sectoral tools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dirty="0" smtClean="0"/>
              <a:t> </a:t>
            </a:r>
            <a:r>
              <a:rPr lang="en-US" sz="3200" dirty="0" smtClean="0"/>
              <a:t>2014-15</a:t>
            </a:r>
            <a:r>
              <a:rPr lang="en-GB" sz="3200" dirty="0" smtClean="0"/>
              <a:t>*</a:t>
            </a:r>
            <a:r>
              <a:rPr lang="en-US" sz="3200" dirty="0" smtClean="0"/>
              <a:t> </a:t>
            </a:r>
            <a:endParaRPr lang="en-GB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772816"/>
            <a:ext cx="8183880" cy="391531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Chemical</a:t>
            </a:r>
            <a:r>
              <a:rPr lang="en-US" dirty="0" smtClean="0"/>
              <a:t> industries – impact on employment of technological advances in glass industries</a:t>
            </a:r>
          </a:p>
          <a:p>
            <a:pPr lvl="1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Health services </a:t>
            </a:r>
            <a:r>
              <a:rPr lang="en-US" dirty="0" smtClean="0"/>
              <a:t>– implementation of social protection floors </a:t>
            </a:r>
          </a:p>
          <a:p>
            <a:pPr lvl="1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Tobacco</a:t>
            </a:r>
            <a:r>
              <a:rPr lang="en-US" dirty="0" smtClean="0"/>
              <a:t> – data on employment trends</a:t>
            </a:r>
          </a:p>
          <a:p>
            <a:pPr lvl="1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Maritime </a:t>
            </a:r>
            <a:r>
              <a:rPr lang="en-US" dirty="0" smtClean="0"/>
              <a:t>– working conditions in inland waterways </a:t>
            </a:r>
          </a:p>
          <a:p>
            <a:pPr lvl="1">
              <a:lnSpc>
                <a:spcPct val="120000"/>
              </a:lnSpc>
              <a:buFont typeface="Wingdings" charset="2"/>
              <a:buChar char="Ø"/>
            </a:pPr>
            <a:r>
              <a:rPr lang="en-US" b="1" dirty="0" smtClean="0"/>
              <a:t>Ports</a:t>
            </a:r>
            <a:r>
              <a:rPr lang="en-US" dirty="0" smtClean="0"/>
              <a:t> – retirement age of </a:t>
            </a:r>
            <a:r>
              <a:rPr lang="en-US" dirty="0" err="1" smtClean="0"/>
              <a:t>portworkers</a:t>
            </a:r>
            <a:endParaRPr lang="en-US" dirty="0" smtClean="0"/>
          </a:p>
          <a:p>
            <a:pPr marL="0" lvl="1" indent="0">
              <a:buSzPct val="80000"/>
              <a:buNone/>
            </a:pPr>
            <a:endParaRPr lang="en-US" dirty="0"/>
          </a:p>
          <a:p>
            <a:pPr marL="0" lvl="1" indent="0">
              <a:buSzPct val="80000"/>
              <a:buNone/>
            </a:pPr>
            <a:r>
              <a:rPr lang="en-US" sz="1400" b="1" i="1" dirty="0" smtClean="0"/>
              <a:t>* </a:t>
            </a:r>
            <a:r>
              <a:rPr lang="en-US" sz="1400" i="1" dirty="0"/>
              <a:t>Subject to the approval of the Governing Body</a:t>
            </a:r>
            <a:endParaRPr lang="en-US" sz="1400" b="1" dirty="0"/>
          </a:p>
          <a:p>
            <a:pPr marL="0" indent="0">
              <a:buNone/>
            </a:pPr>
            <a:endParaRPr lang="en-GB" dirty="0" smtClean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00034" y="500042"/>
            <a:ext cx="8143932" cy="1128758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/>
              <a:t>New research and studies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2014-15</a:t>
            </a:r>
            <a:r>
              <a:rPr lang="en-GB" sz="3200" dirty="0"/>
              <a:t>*</a:t>
            </a:r>
            <a:r>
              <a:rPr lang="en-US" sz="3200" dirty="0" smtClean="0"/>
              <a:t> </a:t>
            </a:r>
            <a:endParaRPr lang="en-GB" sz="3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204864"/>
            <a:ext cx="8072494" cy="3724466"/>
          </a:xfrm>
        </p:spPr>
        <p:txBody>
          <a:bodyPr>
            <a:normAutofit/>
          </a:bodyPr>
          <a:lstStyle/>
          <a:p>
            <a:pPr marL="819150" lvl="1" indent="-457200">
              <a:spcBef>
                <a:spcPts val="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GB" sz="2800" dirty="0" smtClean="0"/>
              <a:t>Promotion of sectoral standards, codes of practice, guidelines or tools</a:t>
            </a:r>
          </a:p>
          <a:p>
            <a:pPr marL="819150" lvl="1" indent="-457200">
              <a:spcBef>
                <a:spcPts val="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GB" sz="2800" dirty="0" smtClean="0"/>
              <a:t>Capacity development</a:t>
            </a:r>
          </a:p>
          <a:p>
            <a:pPr marL="819150" lvl="1" indent="-457200">
              <a:spcBef>
                <a:spcPts val="0"/>
              </a:spcBef>
              <a:spcAft>
                <a:spcPts val="600"/>
              </a:spcAft>
              <a:buFont typeface="Wingdings" charset="2"/>
              <a:buChar char="Ø"/>
            </a:pPr>
            <a:r>
              <a:rPr lang="en-GB" sz="2800" dirty="0" smtClean="0"/>
              <a:t>Continued collaboration with UN agencies and other international/regional organizations</a:t>
            </a:r>
            <a:endParaRPr lang="en-GB" sz="2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28596" y="428604"/>
            <a:ext cx="7858180" cy="1416220"/>
          </a:xfrm>
          <a:prstGeom prst="rect">
            <a:avLst/>
          </a:prstGeom>
        </p:spPr>
        <p:txBody>
          <a:bodyPr vert="horz" anchor="b">
            <a:normAutofit fontScale="67500" lnSpcReduction="20000"/>
          </a:bodyPr>
          <a:lstStyle/>
          <a:p>
            <a:pPr algn="ctr">
              <a:spcBef>
                <a:spcPct val="0"/>
              </a:spcBef>
              <a:defRPr/>
            </a:pPr>
            <a:r>
              <a:rPr lang="en-GB" sz="5900" b="1" dirty="0">
                <a:solidFill>
                  <a:srgbClr val="F07F09"/>
                </a:solidFill>
              </a:rPr>
              <a:t>Recurrent (statutory) work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7F09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en-GB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7F09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GB" sz="53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07F09"/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2014-15</a:t>
            </a:r>
            <a:endParaRPr kumimoji="0" lang="en-GB" sz="5300" b="1" i="0" u="none" strike="noStrike" kern="1200" cap="none" spc="0" normalizeH="0" baseline="0" noProof="0" dirty="0">
              <a:ln>
                <a:noFill/>
              </a:ln>
              <a:solidFill>
                <a:srgbClr val="F07F09"/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4661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428596" y="1142984"/>
            <a:ext cx="8286808" cy="4357718"/>
          </a:xfrm>
          <a:prstGeom prst="rect">
            <a:avLst/>
          </a:prstGeom>
        </p:spPr>
        <p:txBody>
          <a:bodyPr vert="horz" anchor="b">
            <a:normAutofit fontScale="5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6000" b="1" dirty="0" smtClean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Thank you!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6000" b="1" dirty="0" smtClean="0"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6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7600" b="1" dirty="0" smtClean="0"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800" b="1" dirty="0" smtClean="0">
                <a:latin typeface="+mj-lt"/>
                <a:ea typeface="+mj-ea"/>
                <a:cs typeface="+mj-cs"/>
              </a:rPr>
              <a:t>ILO Sectoral Activities Department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700" b="1" dirty="0" smtClean="0">
                <a:latin typeface="+mj-lt"/>
                <a:ea typeface="+mj-ea"/>
                <a:cs typeface="+mj-cs"/>
                <a:hlinkClick r:id="rId3"/>
              </a:rPr>
              <a:t>www.ilo.org/sector</a:t>
            </a:r>
            <a:endParaRPr lang="en-GB" sz="2700" b="1" dirty="0" smtClean="0"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2000" b="1" dirty="0" smtClean="0"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000" dirty="0" smtClean="0">
                <a:latin typeface="+mj-lt"/>
                <a:ea typeface="+mj-ea"/>
                <a:cs typeface="+mj-cs"/>
              </a:rPr>
              <a:t>Beatriz Mello </a:t>
            </a:r>
            <a:r>
              <a:rPr lang="en-GB" sz="3000" dirty="0" err="1" smtClean="0">
                <a:latin typeface="+mj-lt"/>
                <a:ea typeface="+mj-ea"/>
                <a:cs typeface="+mj-cs"/>
              </a:rPr>
              <a:t>da</a:t>
            </a:r>
            <a:r>
              <a:rPr lang="en-GB" sz="3000" dirty="0" smtClean="0">
                <a:latin typeface="+mj-lt"/>
                <a:ea typeface="+mj-ea"/>
                <a:cs typeface="+mj-cs"/>
              </a:rPr>
              <a:t> Cunha – </a:t>
            </a:r>
            <a:r>
              <a:rPr lang="en-GB" sz="3000" dirty="0" smtClean="0">
                <a:latin typeface="+mj-lt"/>
                <a:ea typeface="+mj-ea"/>
                <a:cs typeface="+mj-cs"/>
                <a:hlinkClick r:id="rId4"/>
              </a:rPr>
              <a:t>cunha@ilo.org</a:t>
            </a:r>
            <a:r>
              <a:rPr lang="en-GB" sz="3000" dirty="0" smtClean="0"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000" i="0" u="none" strike="noStrike" kern="1200" cap="none" spc="0" normalizeH="0" baseline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May</a:t>
            </a:r>
            <a:r>
              <a:rPr kumimoji="0" lang="en-GB" sz="3000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Mi Than </a:t>
            </a:r>
            <a:r>
              <a:rPr kumimoji="0" lang="en-GB" sz="3000" i="0" u="none" strike="noStrike" kern="1200" cap="none" spc="0" normalizeH="0" noProof="0" dirty="0" err="1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Tun</a:t>
            </a:r>
            <a:r>
              <a:rPr kumimoji="0" lang="en-GB" sz="3000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– </a:t>
            </a:r>
            <a:r>
              <a:rPr kumimoji="0" lang="en-GB" sz="3000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  <a:hlinkClick r:id="rId5"/>
              </a:rPr>
              <a:t>thantun@ilo.org</a:t>
            </a:r>
            <a:r>
              <a:rPr kumimoji="0" lang="en-GB" sz="3000" i="0" u="none" strike="noStrike" kern="1200" cap="none" spc="0" normalizeH="0" noProof="0" dirty="0" smtClean="0">
                <a:ln>
                  <a:noFill/>
                </a:ln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1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tint val="88000"/>
                  <a:satMod val="150000"/>
                </a:schemeClr>
              </a:solidFill>
              <a:effectLst>
                <a:outerShdw blurRad="53975" dist="22860" dir="5400000" algn="tl" rotWithShape="0">
                  <a:srgbClr val="000000">
                    <a:alpha val="5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066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2025</TotalTime>
  <Words>1381</Words>
  <Application>Microsoft Office PowerPoint</Application>
  <PresentationFormat>On-screen Show (4:3)</PresentationFormat>
  <Paragraphs>249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Aspect</vt:lpstr>
      <vt:lpstr>The ILO  sectoral work and priorities</vt:lpstr>
      <vt:lpstr>PowerPoint Presentation</vt:lpstr>
      <vt:lpstr>PowerPoint Presentation</vt:lpstr>
      <vt:lpstr>Sectoral approach Cross-cutting through the Decent Work Agenda</vt:lpstr>
      <vt:lpstr>ILO Sectoral Programm: Groupings of sectors </vt:lpstr>
      <vt:lpstr>ILO Sectoral Programme Framework</vt:lpstr>
      <vt:lpstr>ILO Sectoral Programme  Means of Action</vt:lpstr>
      <vt:lpstr>Consensus building  recent examples</vt:lpstr>
      <vt:lpstr>Knowledge development recent examples</vt:lpstr>
      <vt:lpstr>International Labour Standards Recent examples</vt:lpstr>
      <vt:lpstr>Capacity development Recent examples</vt:lpstr>
      <vt:lpstr>Technical cooperation Recent examples</vt:lpstr>
      <vt:lpstr>Policy coherence Selected examples</vt:lpstr>
      <vt:lpstr>Priorities for the future</vt:lpstr>
      <vt:lpstr>Sectoral meetings </vt:lpstr>
      <vt:lpstr>Sectoral meetings  2013</vt:lpstr>
      <vt:lpstr>PowerPoint Presentation</vt:lpstr>
      <vt:lpstr>PowerPoint Presentation</vt:lpstr>
      <vt:lpstr>Development of sectoral tools  2014-15* </vt:lpstr>
      <vt:lpstr>New research and studies 2014-15* </vt:lpstr>
      <vt:lpstr>PowerPoint Presentation</vt:lpstr>
      <vt:lpstr>PowerPoint Presentation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ADVISORY BODIES 25 – 28 SEPTEMBER 2012</dc:title>
  <dc:creator>Alette Van Leur</dc:creator>
  <cp:lastModifiedBy>janssens</cp:lastModifiedBy>
  <cp:revision>101</cp:revision>
  <cp:lastPrinted>2013-01-27T15:31:38Z</cp:lastPrinted>
  <dcterms:created xsi:type="dcterms:W3CDTF">2012-09-17T12:15:49Z</dcterms:created>
  <dcterms:modified xsi:type="dcterms:W3CDTF">2013-02-08T09:05:13Z</dcterms:modified>
</cp:coreProperties>
</file>