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2"/>
  </p:notesMasterIdLst>
  <p:handoutMasterIdLst>
    <p:handoutMasterId r:id="rId13"/>
  </p:handoutMasterIdLst>
  <p:sldIdLst>
    <p:sldId id="256" r:id="rId2"/>
    <p:sldId id="284" r:id="rId3"/>
    <p:sldId id="279" r:id="rId4"/>
    <p:sldId id="283" r:id="rId5"/>
    <p:sldId id="259" r:id="rId6"/>
    <p:sldId id="280" r:id="rId7"/>
    <p:sldId id="281" r:id="rId8"/>
    <p:sldId id="282" r:id="rId9"/>
    <p:sldId id="285" r:id="rId10"/>
    <p:sldId id="286" r:id="rId11"/>
  </p:sldIdLst>
  <p:sldSz cx="9144000" cy="6858000" type="screen4x3"/>
  <p:notesSz cx="6797675" cy="99298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85" autoAdjust="0"/>
    <p:restoredTop sz="94660"/>
  </p:normalViewPr>
  <p:slideViewPr>
    <p:cSldViewPr>
      <p:cViewPr varScale="1">
        <p:scale>
          <a:sx n="80" d="100"/>
          <a:sy n="80" d="100"/>
        </p:scale>
        <p:origin x="-109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4" d="100"/>
          <a:sy n="74" d="100"/>
        </p:scale>
        <p:origin x="-2172" y="-96"/>
      </p:cViewPr>
      <p:guideLst>
        <p:guide orient="horz" pos="3128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51C55A-1BFA-4F8B-90E0-2C66511AD099}" type="datetimeFigureOut">
              <a:rPr lang="en-GB" smtClean="0"/>
              <a:t>24/04/2013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1727"/>
            <a:ext cx="2946400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31727"/>
            <a:ext cx="2946400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ADCC11-222A-42D3-B368-E89ADA5871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52175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4"/>
            <a:ext cx="2945659" cy="49649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5" y="4"/>
            <a:ext cx="2945659" cy="49649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76CDBB-803E-475C-8F6C-6C556C4E5198}" type="datetimeFigureOut">
              <a:rPr lang="en-GB" smtClean="0"/>
              <a:t>24/04/2013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6662"/>
            <a:ext cx="5438140" cy="446841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9431603"/>
            <a:ext cx="2945659" cy="4964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5" y="9431603"/>
            <a:ext cx="2945659" cy="4964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A29777-C654-455F-B259-398624C805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73377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Written information of terms of employment, contracts (particularly migrants)</a:t>
            </a:r>
          </a:p>
          <a:p>
            <a:r>
              <a:rPr lang="en-GB" dirty="0" smtClean="0"/>
              <a:t>Professionalizing intermediation, regulating</a:t>
            </a:r>
            <a:r>
              <a:rPr lang="en-GB" baseline="0" dirty="0" smtClean="0"/>
              <a:t> employment agencies</a:t>
            </a:r>
            <a:endParaRPr lang="en-GB" dirty="0" smtClean="0"/>
          </a:p>
          <a:p>
            <a:r>
              <a:rPr lang="en-GB" dirty="0" smtClean="0"/>
              <a:t>Skills development</a:t>
            </a:r>
          </a:p>
          <a:p>
            <a:r>
              <a:rPr lang="en-GB" dirty="0" smtClean="0"/>
              <a:t>Compliance and enforcement</a:t>
            </a:r>
          </a:p>
          <a:p>
            <a:endParaRPr lang="en-GB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A29777-C654-455F-B259-398624C805F4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37814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Written information of terms of employment, contracts (particularly migrants)</a:t>
            </a:r>
          </a:p>
          <a:p>
            <a:r>
              <a:rPr lang="en-GB" dirty="0" smtClean="0"/>
              <a:t>Professionalizing intermediation, regulating</a:t>
            </a:r>
            <a:r>
              <a:rPr lang="en-GB" baseline="0" dirty="0" smtClean="0"/>
              <a:t> employment agencies</a:t>
            </a:r>
            <a:endParaRPr lang="en-GB" dirty="0" smtClean="0"/>
          </a:p>
          <a:p>
            <a:r>
              <a:rPr lang="en-GB" dirty="0" smtClean="0"/>
              <a:t>Skills development</a:t>
            </a:r>
          </a:p>
          <a:p>
            <a:r>
              <a:rPr lang="en-GB" dirty="0" smtClean="0"/>
              <a:t>Compliance and enforcement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A29777-C654-455F-B259-398624C805F4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78941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Written information of terms of employment, contracts (particularly migrants)</a:t>
            </a:r>
          </a:p>
          <a:p>
            <a:r>
              <a:rPr lang="en-GB" dirty="0" smtClean="0"/>
              <a:t>Professionalizing intermediation, regulating</a:t>
            </a:r>
            <a:r>
              <a:rPr lang="en-GB" baseline="0" dirty="0" smtClean="0"/>
              <a:t> employment agencies</a:t>
            </a:r>
            <a:endParaRPr lang="en-GB" dirty="0" smtClean="0"/>
          </a:p>
          <a:p>
            <a:r>
              <a:rPr lang="en-GB" dirty="0" smtClean="0"/>
              <a:t>Skills development</a:t>
            </a:r>
          </a:p>
          <a:p>
            <a:r>
              <a:rPr lang="en-GB" dirty="0" smtClean="0"/>
              <a:t>Compliance and enforcement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A29777-C654-455F-B259-398624C805F4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78941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08352" y="4869160"/>
            <a:ext cx="5910531" cy="792088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dirty="0" smtClean="0"/>
              <a:t>Click to edit Master subtitle style</a:t>
            </a:r>
            <a:endParaRPr kumimoji="0" lang="en-US" dirty="0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53B4F-5C80-4311-BCD2-6D5F215CB420}" type="datetimeFigureOut">
              <a:rPr lang="en-GB" smtClean="0"/>
              <a:t>24/04/2013</a:t>
            </a:fld>
            <a:endParaRPr lang="en-GB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67544" y="475120"/>
            <a:ext cx="5910384" cy="1640192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pic>
        <p:nvPicPr>
          <p:cNvPr id="2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725" y="2780928"/>
            <a:ext cx="7489158" cy="3165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53B4F-5C80-4311-BCD2-6D5F215CB420}" type="datetimeFigureOut">
              <a:rPr lang="en-GB" smtClean="0"/>
              <a:t>24/04/2013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  <a:prstGeom prst="rect">
            <a:avLst/>
          </a:prstGeom>
        </p:spPr>
        <p:txBody>
          <a:bodyPr/>
          <a:lstStyle/>
          <a:p>
            <a:fld id="{445E87F1-A5AA-4D90-80BC-A3C179309FD0}" type="slidenum">
              <a:rPr lang="en-GB" smtClean="0"/>
              <a:t>‹#›</a:t>
            </a:fld>
            <a:endParaRPr lang="en-GB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53B4F-5C80-4311-BCD2-6D5F215CB420}" type="datetimeFigureOut">
              <a:rPr lang="en-GB" smtClean="0"/>
              <a:t>24/04/2013</a:t>
            </a:fld>
            <a:endParaRPr lang="en-GB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445E87F1-A5AA-4D90-80BC-A3C179309FD0}" type="slidenum">
              <a:rPr lang="en-GB" smtClean="0"/>
              <a:t>‹#›</a:t>
            </a:fld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FED53B4F-5C80-4311-BCD2-6D5F215CB420}" type="datetimeFigureOut">
              <a:rPr lang="en-GB" smtClean="0"/>
              <a:t>24/04/2013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/>
          <a:lstStyle/>
          <a:p>
            <a:fld id="{445E87F1-A5AA-4D90-80BC-A3C179309FD0}" type="slidenum">
              <a:rPr lang="en-GB" smtClean="0"/>
              <a:t>‹#›</a:t>
            </a:fld>
            <a:endParaRPr lang="en-GB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53B4F-5C80-4311-BCD2-6D5F215CB420}" type="datetimeFigureOut">
              <a:rPr lang="en-GB" smtClean="0"/>
              <a:t>24/04/2013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GB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445E87F1-A5AA-4D90-80BC-A3C179309FD0}" type="slidenum">
              <a:rPr lang="en-GB" smtClean="0"/>
              <a:t>‹#›</a:t>
            </a:fld>
            <a:endParaRPr lang="en-GB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53B4F-5C80-4311-BCD2-6D5F215CB420}" type="datetimeFigureOut">
              <a:rPr lang="en-GB" smtClean="0"/>
              <a:t>24/04/2013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  <a:prstGeom prst="rect">
            <a:avLst/>
          </a:prstGeom>
        </p:spPr>
        <p:txBody>
          <a:bodyPr/>
          <a:lstStyle/>
          <a:p>
            <a:fld id="{445E87F1-A5AA-4D90-80BC-A3C179309FD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53B4F-5C80-4311-BCD2-6D5F215CB420}" type="datetimeFigureOut">
              <a:rPr lang="en-GB" smtClean="0"/>
              <a:t>24/04/2013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45E87F1-A5AA-4D90-80BC-A3C179309FD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445E87F1-A5AA-4D90-80BC-A3C179309FD0}" type="slidenum">
              <a:rPr lang="en-GB" smtClean="0"/>
              <a:t>‹#›</a:t>
            </a:fld>
            <a:endParaRPr lang="en-GB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53B4F-5C80-4311-BCD2-6D5F215CB420}" type="datetimeFigureOut">
              <a:rPr lang="en-GB" smtClean="0"/>
              <a:t>24/04/2013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GB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  <a:prstGeom prst="rect">
            <a:avLst/>
          </a:prstGeom>
        </p:spPr>
        <p:txBody>
          <a:bodyPr/>
          <a:lstStyle/>
          <a:p>
            <a:fld id="{445E87F1-A5AA-4D90-80BC-A3C179309FD0}" type="slidenum">
              <a:rPr lang="en-GB" smtClean="0"/>
              <a:t>‹#›</a:t>
            </a:fld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FED53B4F-5C80-4311-BCD2-6D5F215CB420}" type="datetimeFigureOut">
              <a:rPr lang="en-GB" smtClean="0"/>
              <a:t>24/04/2013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53B4F-5C80-4311-BCD2-6D5F215CB420}" type="datetimeFigureOut">
              <a:rPr lang="en-GB" smtClean="0"/>
              <a:t>24/04/2013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/>
          <a:lstStyle/>
          <a:p>
            <a:fld id="{445E87F1-A5AA-4D90-80BC-A3C179309FD0}" type="slidenum">
              <a:rPr lang="en-GB" smtClean="0"/>
              <a:t>‹#›</a:t>
            </a:fld>
            <a:endParaRPr lang="en-GB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  <a:prstGeom prst="rect">
            <a:avLst/>
          </a:prstGeom>
        </p:spPr>
        <p:txBody>
          <a:bodyPr/>
          <a:lstStyle/>
          <a:p>
            <a:fld id="{445E87F1-A5AA-4D90-80BC-A3C179309FD0}" type="slidenum">
              <a:rPr lang="en-GB" smtClean="0"/>
              <a:t>‹#›</a:t>
            </a:fld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53B4F-5C80-4311-BCD2-6D5F215CB420}" type="datetimeFigureOut">
              <a:rPr lang="en-GB" smtClean="0"/>
              <a:t>24/04/2013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FED53B4F-5C80-4311-BCD2-6D5F215CB420}" type="datetimeFigureOut">
              <a:rPr lang="en-GB" smtClean="0"/>
              <a:t>24/04/2013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GB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6790528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pic>
        <p:nvPicPr>
          <p:cNvPr id="20" name="Picture 2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206822"/>
            <a:ext cx="1344168" cy="10219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ilo.org/brussels/WCMS_195135/lang--en/index.htm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lo.org/brussels/lang--en/index.htm" TargetMode="External"/><Relationship Id="rId2" Type="http://schemas.openxmlformats.org/officeDocument/2006/relationships/hyperlink" Target="http://www.ilo.org/global/topics/domestic-workers/lang--en/index.ht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39752" y="4509120"/>
            <a:ext cx="5976664" cy="1368152"/>
          </a:xfrm>
        </p:spPr>
        <p:txBody>
          <a:bodyPr>
            <a:noAutofit/>
          </a:bodyPr>
          <a:lstStyle/>
          <a:p>
            <a:pPr algn="l"/>
            <a:r>
              <a:rPr lang="en-US" sz="1200" b="1" i="1" spc="3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Presentation by Rudi </a:t>
            </a:r>
            <a:r>
              <a:rPr lang="en-US" sz="1200" b="1" i="1" spc="300" dirty="0" err="1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Delarue</a:t>
            </a:r>
            <a:r>
              <a:rPr lang="en-US" sz="1200" b="1" i="1" spc="3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, Director ILO Office to EU and Benelux countries </a:t>
            </a:r>
            <a:br>
              <a:rPr lang="en-US" sz="1200" b="1" i="1" spc="3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</a:br>
            <a:r>
              <a:rPr lang="en-US" sz="1200" b="1" i="1" spc="3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Personal and household services, breakfast debate, 28.03.2013, Brussels </a:t>
            </a:r>
            <a:r>
              <a:rPr lang="en-US" sz="1200" b="1" i="1" spc="300" dirty="0" err="1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organised</a:t>
            </a:r>
            <a:r>
              <a:rPr lang="en-US" sz="1200" b="1" i="1" spc="3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by </a:t>
            </a:r>
            <a:r>
              <a:rPr lang="en-US" sz="1200" b="1" i="1" spc="300" dirty="0" err="1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Edenred</a:t>
            </a:r>
            <a:r>
              <a:rPr lang="en-US" sz="1200" b="1" i="1" spc="3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and </a:t>
            </a:r>
            <a:r>
              <a:rPr lang="en-US" sz="1200" b="1" i="1" spc="300" dirty="0" err="1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Toute</a:t>
            </a:r>
            <a:r>
              <a:rPr lang="en-US" sz="1200" b="1" i="1" spc="3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l’Europe.EU     </a:t>
            </a:r>
            <a:r>
              <a:rPr lang="en-US" sz="2300" b="1" i="1" spc="3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en-US" sz="2300" b="1" i="1" spc="3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</a:br>
            <a:endParaRPr lang="en-US" sz="2300" b="1" i="1" spc="30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67544" y="404664"/>
            <a:ext cx="7632848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500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The </a:t>
            </a:r>
            <a:r>
              <a:rPr lang="en-US" sz="3500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Domestic Workers </a:t>
            </a:r>
          </a:p>
          <a:p>
            <a:r>
              <a:rPr lang="en-US" sz="3500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Convention, 2011(No. 189) and Recommendation (No. 201)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264" y="456721"/>
            <a:ext cx="1581150" cy="666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7693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err="1" smtClean="0"/>
              <a:t>What</a:t>
            </a:r>
            <a:r>
              <a:rPr lang="fr-BE" dirty="0" smtClean="0"/>
              <a:t> </a:t>
            </a:r>
            <a:r>
              <a:rPr lang="fr-BE" dirty="0" err="1" smtClean="0"/>
              <a:t>is</a:t>
            </a:r>
            <a:r>
              <a:rPr lang="fr-BE" dirty="0" smtClean="0"/>
              <a:t> the ILO ?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23528" y="1556792"/>
            <a:ext cx="8503920" cy="4572000"/>
          </a:xfrm>
        </p:spPr>
        <p:txBody>
          <a:bodyPr>
            <a:normAutofit fontScale="92500" lnSpcReduction="10000"/>
          </a:bodyPr>
          <a:lstStyle/>
          <a:p>
            <a:r>
              <a:rPr lang="fr-BE" dirty="0" smtClean="0"/>
              <a:t>International Labour Organisation (ILO):</a:t>
            </a:r>
          </a:p>
          <a:p>
            <a:pPr lvl="1"/>
            <a:r>
              <a:rPr lang="fr-BE" dirty="0" err="1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Established</a:t>
            </a:r>
            <a:r>
              <a:rPr lang="fr-BE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in 1919</a:t>
            </a:r>
          </a:p>
          <a:p>
            <a:pPr lvl="1"/>
            <a:r>
              <a:rPr lang="fr-BE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Tripartite (</a:t>
            </a:r>
            <a:r>
              <a:rPr lang="fr-BE" dirty="0" err="1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employers</a:t>
            </a:r>
            <a:r>
              <a:rPr lang="fr-BE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, </a:t>
            </a:r>
            <a:r>
              <a:rPr lang="fr-BE" dirty="0" err="1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workers</a:t>
            </a:r>
            <a:r>
              <a:rPr lang="fr-BE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and </a:t>
            </a:r>
            <a:r>
              <a:rPr lang="fr-BE" dirty="0" err="1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governments</a:t>
            </a:r>
            <a:r>
              <a:rPr lang="fr-BE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)   </a:t>
            </a:r>
          </a:p>
          <a:p>
            <a:pPr lvl="1"/>
            <a:r>
              <a:rPr lang="fr-BE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First specialised</a:t>
            </a:r>
            <a:r>
              <a:rPr lang="fr-BE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UN </a:t>
            </a:r>
            <a:r>
              <a:rPr lang="fr-BE" dirty="0" err="1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agency</a:t>
            </a:r>
            <a:r>
              <a:rPr lang="fr-BE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</a:t>
            </a:r>
          </a:p>
          <a:p>
            <a:pPr lvl="1"/>
            <a:r>
              <a:rPr lang="fr-BE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ILO Office </a:t>
            </a:r>
            <a:r>
              <a:rPr lang="fr-BE" dirty="0" err="1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is</a:t>
            </a:r>
            <a:r>
              <a:rPr lang="fr-BE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the </a:t>
            </a:r>
            <a:r>
              <a:rPr lang="fr-BE" dirty="0" err="1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secretariat</a:t>
            </a:r>
            <a:r>
              <a:rPr lang="fr-BE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(HQ Geneva; 50 </a:t>
            </a:r>
            <a:r>
              <a:rPr lang="fr-BE" dirty="0" err="1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field</a:t>
            </a:r>
            <a:r>
              <a:rPr lang="fr-BE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offices) </a:t>
            </a:r>
          </a:p>
          <a:p>
            <a:pPr lvl="1"/>
            <a:r>
              <a:rPr lang="fr-BE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Social Justice for a </a:t>
            </a:r>
            <a:r>
              <a:rPr lang="fr-BE" dirty="0" err="1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fair</a:t>
            </a:r>
            <a:r>
              <a:rPr lang="fr-BE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globalisation: the </a:t>
            </a:r>
            <a:r>
              <a:rPr lang="fr-BE" dirty="0" err="1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decent</a:t>
            </a:r>
            <a:r>
              <a:rPr lang="fr-BE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fr-BE" dirty="0" err="1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work</a:t>
            </a:r>
            <a:r>
              <a:rPr lang="fr-BE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agenda </a:t>
            </a:r>
            <a:r>
              <a:rPr lang="fr-BE" sz="16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(</a:t>
            </a:r>
            <a:r>
              <a:rPr lang="fr-BE" sz="1600" dirty="0" err="1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employment</a:t>
            </a:r>
            <a:r>
              <a:rPr lang="fr-BE" sz="16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and </a:t>
            </a:r>
            <a:r>
              <a:rPr lang="fr-BE" sz="1600" dirty="0" err="1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sustainable</a:t>
            </a:r>
            <a:r>
              <a:rPr lang="fr-BE" sz="16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fr-BE" sz="1600" dirty="0" err="1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enterprises</a:t>
            </a:r>
            <a:r>
              <a:rPr lang="fr-BE" sz="16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, social protection, </a:t>
            </a:r>
            <a:r>
              <a:rPr lang="fr-BE" sz="1600" dirty="0" err="1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fundamental</a:t>
            </a:r>
            <a:r>
              <a:rPr lang="fr-BE" sz="16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fr-BE" sz="1600" dirty="0" err="1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rights</a:t>
            </a:r>
            <a:r>
              <a:rPr lang="fr-BE" sz="16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and </a:t>
            </a:r>
            <a:r>
              <a:rPr lang="fr-BE" sz="1600" dirty="0" err="1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principles</a:t>
            </a:r>
            <a:r>
              <a:rPr lang="fr-BE" sz="16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fr-BE" sz="1600" dirty="0" err="1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at</a:t>
            </a:r>
            <a:r>
              <a:rPr lang="fr-BE" sz="16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fr-BE" sz="1600" dirty="0" err="1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work</a:t>
            </a:r>
            <a:r>
              <a:rPr lang="fr-BE" sz="16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, social dialogue)    </a:t>
            </a:r>
          </a:p>
          <a:p>
            <a:pPr lvl="1"/>
            <a:r>
              <a:rPr lang="fr-BE" dirty="0" err="1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Backed</a:t>
            </a:r>
            <a:r>
              <a:rPr lang="fr-BE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-up by 80 up to date international labour conventions and 80 up to date </a:t>
            </a:r>
            <a:r>
              <a:rPr lang="fr-BE" dirty="0" err="1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recommendations</a:t>
            </a:r>
            <a:r>
              <a:rPr lang="fr-BE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</a:t>
            </a:r>
          </a:p>
          <a:p>
            <a:pPr lvl="1"/>
            <a:r>
              <a:rPr lang="fr-BE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Standard setting, </a:t>
            </a:r>
            <a:r>
              <a:rPr lang="fr-BE" dirty="0" err="1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supervisory</a:t>
            </a:r>
            <a:r>
              <a:rPr lang="fr-BE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system, </a:t>
            </a:r>
            <a:r>
              <a:rPr lang="fr-BE" dirty="0" err="1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technical</a:t>
            </a:r>
            <a:r>
              <a:rPr lang="fr-BE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fr-BE" dirty="0" err="1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cooperation</a:t>
            </a:r>
            <a:r>
              <a:rPr lang="fr-BE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, </a:t>
            </a:r>
            <a:r>
              <a:rPr lang="fr-BE" dirty="0" err="1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research</a:t>
            </a:r>
            <a:r>
              <a:rPr lang="fr-BE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and </a:t>
            </a:r>
            <a:r>
              <a:rPr lang="fr-BE" dirty="0" err="1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analysis</a:t>
            </a:r>
            <a:r>
              <a:rPr lang="fr-BE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, training  </a:t>
            </a:r>
          </a:p>
          <a:p>
            <a:pPr lvl="1"/>
            <a:r>
              <a:rPr lang="fr-BE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Public </a:t>
            </a:r>
            <a:r>
              <a:rPr lang="fr-BE" dirty="0" err="1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Private</a:t>
            </a:r>
            <a:r>
              <a:rPr lang="fr-BE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fr-BE" dirty="0" err="1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Partnerships</a:t>
            </a:r>
            <a:r>
              <a:rPr lang="fr-BE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</a:t>
            </a:r>
          </a:p>
          <a:p>
            <a:pPr lvl="1"/>
            <a:r>
              <a:rPr lang="fr-BE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EU active </a:t>
            </a:r>
            <a:r>
              <a:rPr lang="fr-BE" dirty="0" err="1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within</a:t>
            </a:r>
            <a:r>
              <a:rPr lang="fr-BE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ILO and EU-ILO </a:t>
            </a:r>
            <a:r>
              <a:rPr lang="fr-BE" dirty="0" err="1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partnership</a:t>
            </a:r>
            <a:r>
              <a:rPr lang="fr-BE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: </a:t>
            </a:r>
            <a:r>
              <a:rPr lang="fr-BE" dirty="0" err="1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see</a:t>
            </a:r>
            <a:r>
              <a:rPr lang="fr-BE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fr-BE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  <a:hlinkClick r:id="rId2"/>
              </a:rPr>
              <a:t>http</a:t>
            </a:r>
            <a:r>
              <a:rPr lang="fr-BE" dirty="0">
                <a:solidFill>
                  <a:schemeClr val="tx1"/>
                </a:solidFill>
                <a:latin typeface="Calibri" pitchFamily="34" charset="0"/>
                <a:cs typeface="Calibri" pitchFamily="34" charset="0"/>
                <a:hlinkClick r:id="rId2"/>
              </a:rPr>
              <a:t>://www.ilo.org/brussels/WCMS_195135/lang--</a:t>
            </a:r>
            <a:r>
              <a:rPr lang="fr-BE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  <a:hlinkClick r:id="rId2"/>
              </a:rPr>
              <a:t>en/index.htm</a:t>
            </a:r>
            <a:endParaRPr lang="fr-BE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  <a:p>
            <a:pPr lvl="1"/>
            <a:endParaRPr lang="fr-BE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22846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161208"/>
            <a:ext cx="6336704" cy="936104"/>
          </a:xfrm>
        </p:spPr>
        <p:txBody>
          <a:bodyPr>
            <a:noAutofit/>
          </a:bodyPr>
          <a:lstStyle/>
          <a:p>
            <a:pPr algn="l"/>
            <a:r>
              <a:rPr lang="en-US" sz="2600" dirty="0">
                <a:solidFill>
                  <a:schemeClr val="tx1"/>
                </a:solidFill>
              </a:rPr>
              <a:t>Why new </a:t>
            </a:r>
            <a:r>
              <a:rPr lang="en-US" sz="2600" dirty="0" smtClean="0">
                <a:solidFill>
                  <a:schemeClr val="tx1"/>
                </a:solidFill>
              </a:rPr>
              <a:t>International Labour Standards on Domestic Workers</a:t>
            </a:r>
            <a:endParaRPr lang="en-GB" sz="26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67544" y="1484784"/>
            <a:ext cx="8229600" cy="5112568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sz="2400" dirty="0">
                <a:latin typeface="Calibri" pitchFamily="34" charset="0"/>
                <a:cs typeface="Calibri" pitchFamily="34" charset="0"/>
              </a:rPr>
              <a:t> </a:t>
            </a:r>
          </a:p>
          <a:p>
            <a:pPr marL="963613" indent="-342900">
              <a:buClr>
                <a:schemeClr val="accent3">
                  <a:lumMod val="75000"/>
                </a:schemeClr>
              </a:buClr>
              <a:buSzPct val="100000"/>
              <a:buFont typeface="Arial" pitchFamily="34" charset="0"/>
              <a:buChar char="•"/>
            </a:pPr>
            <a:r>
              <a:rPr lang="en-US" sz="3800" dirty="0" smtClean="0">
                <a:latin typeface="Calibri" pitchFamily="34" charset="0"/>
                <a:cs typeface="Calibri" pitchFamily="34" charset="0"/>
              </a:rPr>
              <a:t>Large segment </a:t>
            </a:r>
            <a:r>
              <a:rPr lang="en-US" sz="3800" dirty="0">
                <a:latin typeface="Calibri" pitchFamily="34" charset="0"/>
                <a:cs typeface="Calibri" pitchFamily="34" charset="0"/>
              </a:rPr>
              <a:t>of the global workforce: </a:t>
            </a:r>
            <a:r>
              <a:rPr lang="en-US" sz="3800" dirty="0" smtClean="0">
                <a:latin typeface="Calibri" pitchFamily="34" charset="0"/>
                <a:cs typeface="Calibri" pitchFamily="34" charset="0"/>
              </a:rPr>
              <a:t>53.6 </a:t>
            </a:r>
            <a:r>
              <a:rPr lang="en-US" sz="3800" dirty="0">
                <a:latin typeface="Calibri" pitchFamily="34" charset="0"/>
                <a:cs typeface="Calibri" pitchFamily="34" charset="0"/>
              </a:rPr>
              <a:t>million workers </a:t>
            </a:r>
            <a:r>
              <a:rPr lang="en-US" sz="3800" dirty="0" smtClean="0">
                <a:latin typeface="Calibri" pitchFamily="34" charset="0"/>
                <a:cs typeface="Calibri" pitchFamily="34" charset="0"/>
              </a:rPr>
              <a:t>worldwide</a:t>
            </a:r>
            <a:r>
              <a:rPr lang="en-US" sz="38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3800" dirty="0" smtClean="0">
                <a:latin typeface="Calibri" pitchFamily="34" charset="0"/>
                <a:cs typeface="Calibri" pitchFamily="34" charset="0"/>
              </a:rPr>
              <a:t>in 2010 (83% women)</a:t>
            </a:r>
          </a:p>
          <a:p>
            <a:pPr marL="963613" indent="-342900">
              <a:buClr>
                <a:schemeClr val="accent3">
                  <a:lumMod val="75000"/>
                </a:schemeClr>
              </a:buClr>
              <a:buSzPct val="100000"/>
              <a:buFont typeface="Arial" pitchFamily="34" charset="0"/>
              <a:buChar char="•"/>
            </a:pPr>
            <a:endParaRPr lang="en-US" sz="3800" dirty="0">
              <a:latin typeface="Calibri" pitchFamily="34" charset="0"/>
              <a:cs typeface="Calibri" pitchFamily="34" charset="0"/>
            </a:endParaRPr>
          </a:p>
          <a:p>
            <a:pPr marL="963613" indent="-342900">
              <a:buClr>
                <a:schemeClr val="accent3">
                  <a:lumMod val="75000"/>
                </a:schemeClr>
              </a:buClr>
              <a:buSzPct val="100000"/>
              <a:buFont typeface="Arial" pitchFamily="34" charset="0"/>
              <a:buChar char="•"/>
            </a:pPr>
            <a:r>
              <a:rPr lang="en-US" sz="3800" dirty="0" smtClean="0">
                <a:latin typeface="Calibri" pitchFamily="34" charset="0"/>
                <a:cs typeface="Calibri" pitchFamily="34" charset="0"/>
              </a:rPr>
              <a:t>Between 1995 and 2010:  increase by 19 million</a:t>
            </a:r>
          </a:p>
          <a:p>
            <a:pPr marL="620713" indent="0">
              <a:buClr>
                <a:schemeClr val="accent3">
                  <a:lumMod val="75000"/>
                </a:schemeClr>
              </a:buClr>
              <a:buSzPct val="100000"/>
              <a:buNone/>
            </a:pPr>
            <a:endParaRPr lang="en-US" sz="3800" dirty="0" smtClean="0">
              <a:latin typeface="Calibri" pitchFamily="34" charset="0"/>
              <a:cs typeface="Calibri" pitchFamily="34" charset="0"/>
            </a:endParaRPr>
          </a:p>
          <a:p>
            <a:pPr marL="963613" indent="-342900">
              <a:buClr>
                <a:schemeClr val="accent3">
                  <a:lumMod val="75000"/>
                </a:schemeClr>
              </a:buClr>
              <a:buSzPct val="100000"/>
              <a:buFont typeface="Arial" pitchFamily="34" charset="0"/>
              <a:buChar char="•"/>
            </a:pPr>
            <a:r>
              <a:rPr lang="en-US" sz="3800" dirty="0" smtClean="0">
                <a:latin typeface="Calibri" pitchFamily="34" charset="0"/>
                <a:cs typeface="Calibri" pitchFamily="34" charset="0"/>
              </a:rPr>
              <a:t>3.6% </a:t>
            </a:r>
            <a:r>
              <a:rPr lang="en-US" sz="3800" dirty="0">
                <a:latin typeface="Calibri" pitchFamily="34" charset="0"/>
                <a:cs typeface="Calibri" pitchFamily="34" charset="0"/>
              </a:rPr>
              <a:t>of global wage employment and </a:t>
            </a:r>
            <a:r>
              <a:rPr lang="en-US" sz="3800" dirty="0" smtClean="0">
                <a:latin typeface="Calibri" pitchFamily="34" charset="0"/>
                <a:cs typeface="Calibri" pitchFamily="34" charset="0"/>
              </a:rPr>
              <a:t>7.5% </a:t>
            </a:r>
            <a:r>
              <a:rPr lang="en-US" sz="3800" dirty="0">
                <a:latin typeface="Calibri" pitchFamily="34" charset="0"/>
                <a:cs typeface="Calibri" pitchFamily="34" charset="0"/>
              </a:rPr>
              <a:t>of total female wage </a:t>
            </a:r>
            <a:r>
              <a:rPr lang="en-US" sz="3800" dirty="0" smtClean="0">
                <a:latin typeface="Calibri" pitchFamily="34" charset="0"/>
                <a:cs typeface="Calibri" pitchFamily="34" charset="0"/>
              </a:rPr>
              <a:t>employment</a:t>
            </a:r>
            <a:endParaRPr lang="en-US" sz="3800" dirty="0">
              <a:latin typeface="Calibri" pitchFamily="34" charset="0"/>
              <a:cs typeface="Calibri" pitchFamily="34" charset="0"/>
            </a:endParaRPr>
          </a:p>
          <a:p>
            <a:pPr marL="963613" indent="-342900">
              <a:buClr>
                <a:schemeClr val="accent3">
                  <a:lumMod val="75000"/>
                </a:schemeClr>
              </a:buClr>
              <a:buSzPct val="100000"/>
              <a:buFont typeface="Arial" pitchFamily="34" charset="0"/>
              <a:buChar char="•"/>
            </a:pPr>
            <a:endParaRPr lang="en-US" sz="3800" dirty="0">
              <a:latin typeface="Calibri" pitchFamily="34" charset="0"/>
              <a:cs typeface="Calibri" pitchFamily="34" charset="0"/>
            </a:endParaRPr>
          </a:p>
          <a:p>
            <a:pPr marL="963613" indent="-342900">
              <a:buClr>
                <a:schemeClr val="accent3">
                  <a:lumMod val="75000"/>
                </a:schemeClr>
              </a:buClr>
              <a:buSzPct val="100000"/>
              <a:buFont typeface="Arial" pitchFamily="34" charset="0"/>
              <a:buChar char="•"/>
            </a:pPr>
            <a:r>
              <a:rPr lang="en-US" sz="3800" dirty="0">
                <a:latin typeface="Calibri" pitchFamily="34" charset="0"/>
                <a:cs typeface="Calibri" pitchFamily="34" charset="0"/>
              </a:rPr>
              <a:t>K</a:t>
            </a:r>
            <a:r>
              <a:rPr lang="en-US" sz="3800" dirty="0" smtClean="0">
                <a:latin typeface="Calibri" pitchFamily="34" charset="0"/>
                <a:cs typeface="Calibri" pitchFamily="34" charset="0"/>
              </a:rPr>
              <a:t>ey </a:t>
            </a:r>
            <a:r>
              <a:rPr lang="en-US" sz="3800" dirty="0">
                <a:latin typeface="Calibri" pitchFamily="34" charset="0"/>
                <a:cs typeface="Calibri" pitchFamily="34" charset="0"/>
              </a:rPr>
              <a:t>for the functioning of households and labour </a:t>
            </a:r>
            <a:r>
              <a:rPr lang="en-US" sz="3800" dirty="0" smtClean="0">
                <a:latin typeface="Calibri" pitchFamily="34" charset="0"/>
                <a:cs typeface="Calibri" pitchFamily="34" charset="0"/>
              </a:rPr>
              <a:t>markets</a:t>
            </a:r>
            <a:endParaRPr lang="en-US" sz="3800" dirty="0">
              <a:latin typeface="Calibri" pitchFamily="34" charset="0"/>
              <a:cs typeface="Calibri" pitchFamily="34" charset="0"/>
            </a:endParaRPr>
          </a:p>
          <a:p>
            <a:pPr marL="620713" indent="0">
              <a:buClr>
                <a:schemeClr val="accent3">
                  <a:lumMod val="75000"/>
                </a:schemeClr>
              </a:buClr>
              <a:buSzPct val="100000"/>
              <a:buNone/>
            </a:pPr>
            <a:endParaRPr lang="en-US" sz="3800" dirty="0">
              <a:latin typeface="Calibri" pitchFamily="34" charset="0"/>
              <a:cs typeface="Calibri" pitchFamily="34" charset="0"/>
            </a:endParaRPr>
          </a:p>
          <a:p>
            <a:pPr marL="963613" indent="-342900">
              <a:buClr>
                <a:schemeClr val="accent3">
                  <a:lumMod val="75000"/>
                </a:schemeClr>
              </a:buClr>
              <a:buSzPct val="100000"/>
              <a:buFont typeface="Arial" pitchFamily="34" charset="0"/>
              <a:buChar char="•"/>
            </a:pPr>
            <a:r>
              <a:rPr lang="en-US" sz="3800" dirty="0" smtClean="0">
                <a:latin typeface="Calibri" pitchFamily="34" charset="0"/>
                <a:cs typeface="Calibri" pitchFamily="34" charset="0"/>
              </a:rPr>
              <a:t>Decent </a:t>
            </a:r>
            <a:r>
              <a:rPr lang="en-US" sz="3800" dirty="0">
                <a:latin typeface="Calibri" pitchFamily="34" charset="0"/>
                <a:cs typeface="Calibri" pitchFamily="34" charset="0"/>
              </a:rPr>
              <a:t>work </a:t>
            </a:r>
            <a:r>
              <a:rPr lang="en-US" sz="3800" dirty="0" smtClean="0">
                <a:latin typeface="Calibri" pitchFamily="34" charset="0"/>
                <a:cs typeface="Calibri" pitchFamily="34" charset="0"/>
              </a:rPr>
              <a:t>deficits: low wages, excessively long hours, safety and health issues, risk of abuse and harassment, discrimination, in worst cases forced labour...</a:t>
            </a:r>
            <a:endParaRPr lang="en-US" sz="3800" dirty="0">
              <a:latin typeface="Calibri" pitchFamily="34" charset="0"/>
              <a:cs typeface="Calibri" pitchFamily="34" charset="0"/>
            </a:endParaRPr>
          </a:p>
          <a:p>
            <a:pPr marL="620713" indent="0">
              <a:buClr>
                <a:schemeClr val="accent3">
                  <a:lumMod val="75000"/>
                </a:schemeClr>
              </a:buClr>
              <a:buSzPct val="100000"/>
              <a:buNone/>
            </a:pPr>
            <a:endParaRPr lang="en-GB" sz="2200" dirty="0" smtClean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2655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161208"/>
            <a:ext cx="6336704" cy="819520"/>
          </a:xfrm>
        </p:spPr>
        <p:txBody>
          <a:bodyPr>
            <a:noAutofit/>
          </a:bodyPr>
          <a:lstStyle/>
          <a:p>
            <a:pPr algn="l"/>
            <a:r>
              <a:rPr lang="en-US" sz="2600" dirty="0" smtClean="0">
                <a:solidFill>
                  <a:schemeClr val="tx1"/>
                </a:solidFill>
              </a:rPr>
              <a:t>Definitions</a:t>
            </a:r>
            <a:endParaRPr lang="en-GB" sz="26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23528" y="1628800"/>
            <a:ext cx="8229600" cy="51125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>
                <a:latin typeface="Calibri" pitchFamily="34" charset="0"/>
                <a:cs typeface="Calibri" pitchFamily="34" charset="0"/>
              </a:rPr>
              <a:t> </a:t>
            </a:r>
          </a:p>
          <a:p>
            <a:pPr lvl="1">
              <a:buClr>
                <a:schemeClr val="accent3">
                  <a:lumMod val="75000"/>
                </a:schemeClr>
              </a:buClr>
              <a:buSzPct val="100000"/>
              <a:buFont typeface="Arial" pitchFamily="34" charset="0"/>
              <a:buChar char="•"/>
            </a:pPr>
            <a:r>
              <a:rPr lang="en-US" sz="2400" i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Domestic </a:t>
            </a:r>
            <a:r>
              <a:rPr lang="en-US" sz="2400" i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work broadly defined </a:t>
            </a:r>
            <a:r>
              <a:rPr lang="en-US" sz="2400" i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as </a:t>
            </a:r>
            <a:endParaRPr lang="en-US" sz="2400" i="1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  <a:p>
            <a:pPr marL="274320" lvl="1" indent="0">
              <a:buClr>
                <a:schemeClr val="accent3">
                  <a:lumMod val="75000"/>
                </a:schemeClr>
              </a:buClr>
              <a:buSzPct val="100000"/>
              <a:buNone/>
            </a:pPr>
            <a:r>
              <a:rPr lang="en-US" sz="2400" i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i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 	“</a:t>
            </a:r>
            <a:r>
              <a:rPr lang="en-US" sz="2400" b="1" i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work performed in or for a household or households</a:t>
            </a:r>
            <a:r>
              <a:rPr lang="en-US" sz="2400" i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” </a:t>
            </a:r>
            <a:endParaRPr lang="en-US" sz="2400" i="1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  <a:p>
            <a:pPr lvl="1">
              <a:buClr>
                <a:schemeClr val="accent3">
                  <a:lumMod val="75000"/>
                </a:schemeClr>
              </a:buClr>
              <a:buSzPct val="100000"/>
              <a:buFont typeface="Arial" pitchFamily="34" charset="0"/>
              <a:buChar char="•"/>
            </a:pPr>
            <a:endParaRPr lang="en-US" sz="1200" i="1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  <a:p>
            <a:pPr lvl="1">
              <a:buClr>
                <a:schemeClr val="accent3">
                  <a:lumMod val="75000"/>
                </a:schemeClr>
              </a:buClr>
              <a:buSzPct val="100000"/>
              <a:buFont typeface="Arial" pitchFamily="34" charset="0"/>
              <a:buChar char="•"/>
            </a:pPr>
            <a:endParaRPr lang="en-US" sz="1200" i="1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  <a:p>
            <a:pPr lvl="1">
              <a:buClr>
                <a:schemeClr val="accent3">
                  <a:lumMod val="75000"/>
                </a:schemeClr>
              </a:buClr>
              <a:buSzPct val="100000"/>
              <a:buFont typeface="Arial" pitchFamily="34" charset="0"/>
              <a:buChar char="•"/>
            </a:pPr>
            <a:r>
              <a:rPr lang="en-US" sz="2400" i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A domestic worker defined as </a:t>
            </a:r>
          </a:p>
          <a:p>
            <a:pPr marL="274320" lvl="1" indent="0">
              <a:buClr>
                <a:schemeClr val="accent3">
                  <a:lumMod val="75000"/>
                </a:schemeClr>
              </a:buClr>
              <a:buSzPct val="100000"/>
              <a:buNone/>
            </a:pPr>
            <a:r>
              <a:rPr lang="en-US" sz="2400" i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	“</a:t>
            </a:r>
            <a:r>
              <a:rPr lang="en-US" sz="2400" b="1" i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any person engaged in domestic work within an </a:t>
            </a:r>
            <a:r>
              <a:rPr lang="en-US" sz="2400" b="1" i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   	employment </a:t>
            </a:r>
            <a:r>
              <a:rPr lang="en-US" sz="2400" b="1" i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relationship</a:t>
            </a:r>
            <a:r>
              <a:rPr lang="en-US" sz="2400" i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”</a:t>
            </a:r>
          </a:p>
          <a:p>
            <a:pPr marL="274320" lvl="1" indent="0">
              <a:buClr>
                <a:schemeClr val="accent3">
                  <a:lumMod val="75000"/>
                </a:schemeClr>
              </a:buClr>
              <a:buSzPct val="100000"/>
              <a:buNone/>
            </a:pPr>
            <a:endParaRPr lang="en-US" sz="2400" i="1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  <a:p>
            <a:pPr marL="274320" lvl="1" indent="0">
              <a:buClr>
                <a:schemeClr val="accent3">
                  <a:lumMod val="75000"/>
                </a:schemeClr>
              </a:buClr>
              <a:buSzPct val="100000"/>
              <a:buNone/>
            </a:pPr>
            <a:r>
              <a:rPr lang="en-US" sz="24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C.189 &amp; R.201 include employees both of households and organizations/service providers</a:t>
            </a:r>
            <a:endParaRPr lang="en-US" sz="240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7855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257208"/>
            <a:ext cx="6790528" cy="758952"/>
          </a:xfrm>
        </p:spPr>
        <p:txBody>
          <a:bodyPr>
            <a:noAutofit/>
          </a:bodyPr>
          <a:lstStyle/>
          <a:p>
            <a:pPr algn="l"/>
            <a:r>
              <a:rPr lang="en-US" sz="2600" dirty="0" smtClean="0">
                <a:solidFill>
                  <a:schemeClr val="tx1"/>
                </a:solidFill>
              </a:rPr>
              <a:t>Key standards and approaches</a:t>
            </a:r>
            <a:endParaRPr lang="en-US" sz="26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67544" y="1340768"/>
            <a:ext cx="8229600" cy="5517232"/>
          </a:xfrm>
        </p:spPr>
        <p:txBody>
          <a:bodyPr>
            <a:noAutofit/>
          </a:bodyPr>
          <a:lstStyle/>
          <a:p>
            <a:pPr marL="274320" lvl="1" indent="0">
              <a:buClr>
                <a:schemeClr val="accent3">
                  <a:lumMod val="75000"/>
                </a:schemeClr>
              </a:buClr>
              <a:buSzPct val="100000"/>
              <a:buNone/>
            </a:pPr>
            <a:endParaRPr lang="en-US" sz="1000" b="1" i="1" dirty="0" smtClean="0">
              <a:latin typeface="Calibri" pitchFamily="34" charset="0"/>
              <a:cs typeface="Calibri" pitchFamily="34" charset="0"/>
            </a:endParaRPr>
          </a:p>
          <a:p>
            <a:pPr lvl="1">
              <a:buClr>
                <a:schemeClr val="accent3">
                  <a:lumMod val="75000"/>
                </a:schemeClr>
              </a:buClr>
              <a:buSzPct val="100000"/>
              <a:buFont typeface="Arial" pitchFamily="34" charset="0"/>
              <a:buChar char="•"/>
            </a:pPr>
            <a:endParaRPr lang="en-US" sz="1200" i="1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  <a:p>
            <a:pPr lvl="1">
              <a:buClr>
                <a:schemeClr val="accent3">
                  <a:lumMod val="75000"/>
                </a:schemeClr>
              </a:buClr>
              <a:buSzPct val="100000"/>
              <a:buFont typeface="Arial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M</a:t>
            </a:r>
            <a:r>
              <a:rPr lang="en-US" sz="24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easures for ensuring </a:t>
            </a:r>
            <a:r>
              <a:rPr lang="en-US" sz="24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fair terms of employment and decent working conditions</a:t>
            </a:r>
            <a:r>
              <a:rPr lang="en-US" sz="24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for domestic workers, on an equal footing with other workers</a:t>
            </a:r>
          </a:p>
          <a:p>
            <a:pPr lvl="1">
              <a:buClr>
                <a:schemeClr val="accent3">
                  <a:lumMod val="75000"/>
                </a:schemeClr>
              </a:buClr>
              <a:buSzPct val="100000"/>
              <a:buFont typeface="Arial" pitchFamily="34" charset="0"/>
              <a:buChar char="•"/>
            </a:pPr>
            <a:endParaRPr lang="en-US" sz="1000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  <a:p>
            <a:pPr lvl="1">
              <a:buClr>
                <a:schemeClr val="accent3">
                  <a:lumMod val="75000"/>
                </a:schemeClr>
              </a:buClr>
              <a:buSzPct val="100000"/>
              <a:buFont typeface="Arial" pitchFamily="34" charset="0"/>
              <a:buChar char="•"/>
            </a:pPr>
            <a:endParaRPr lang="en-US" sz="800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  <a:p>
            <a:pPr lvl="1">
              <a:buClr>
                <a:schemeClr val="accent3">
                  <a:lumMod val="75000"/>
                </a:schemeClr>
              </a:buClr>
              <a:buSzPct val="100000"/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Promoting </a:t>
            </a:r>
            <a:r>
              <a:rPr lang="en-US" sz="24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formalization</a:t>
            </a:r>
            <a:r>
              <a:rPr lang="en-US" sz="24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of the employment relationship (contracts, pay slips, time records, …)</a:t>
            </a:r>
          </a:p>
          <a:p>
            <a:pPr lvl="1">
              <a:buClr>
                <a:schemeClr val="accent3">
                  <a:lumMod val="75000"/>
                </a:schemeClr>
              </a:buClr>
              <a:buSzPct val="100000"/>
              <a:buFont typeface="Arial" pitchFamily="34" charset="0"/>
              <a:buChar char="•"/>
            </a:pPr>
            <a:endParaRPr lang="en-US" sz="100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  <a:p>
            <a:pPr lvl="1">
              <a:buClr>
                <a:schemeClr val="accent3">
                  <a:lumMod val="75000"/>
                </a:schemeClr>
              </a:buClr>
              <a:buSzPct val="100000"/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Developing of measures for ensuring </a:t>
            </a:r>
            <a:r>
              <a:rPr lang="en-US" sz="24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compliance</a:t>
            </a:r>
            <a:r>
              <a:rPr lang="en-US" sz="24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with laws and regulations protecting domestic workers</a:t>
            </a:r>
          </a:p>
          <a:p>
            <a:pPr marL="274320" lvl="1" indent="0">
              <a:buClr>
                <a:schemeClr val="accent3">
                  <a:lumMod val="75000"/>
                </a:schemeClr>
              </a:buClr>
              <a:buSzPct val="100000"/>
              <a:buNone/>
            </a:pPr>
            <a:endParaRPr lang="en-US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  <a:p>
            <a:pPr marL="274320" lvl="1" indent="0">
              <a:buClr>
                <a:schemeClr val="accent3">
                  <a:lumMod val="75000"/>
                </a:schemeClr>
              </a:buClr>
              <a:buSzPct val="100000"/>
              <a:buNone/>
            </a:pPr>
            <a:endParaRPr lang="en-US" sz="90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  <a:p>
            <a:pPr marL="274320" lvl="1" indent="0">
              <a:buClr>
                <a:schemeClr val="accent3">
                  <a:lumMod val="75000"/>
                </a:schemeClr>
              </a:buClr>
              <a:buSzPct val="100000"/>
              <a:buNone/>
            </a:pPr>
            <a:endParaRPr lang="en-US" sz="1800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6808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2600" dirty="0">
                <a:solidFill>
                  <a:schemeClr val="tx1"/>
                </a:solidFill>
              </a:rPr>
              <a:t>Working </a:t>
            </a:r>
            <a:r>
              <a:rPr lang="en-GB" sz="2600" dirty="0" smtClean="0">
                <a:solidFill>
                  <a:schemeClr val="tx1"/>
                </a:solidFill>
              </a:rPr>
              <a:t>conditions</a:t>
            </a:r>
            <a:endParaRPr lang="en-GB" sz="26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23528" y="1412776"/>
            <a:ext cx="8503920" cy="5184576"/>
          </a:xfrm>
        </p:spPr>
        <p:txBody>
          <a:bodyPr>
            <a:normAutofit/>
          </a:bodyPr>
          <a:lstStyle/>
          <a:p>
            <a:pPr marL="0" indent="0">
              <a:buClr>
                <a:schemeClr val="accent3">
                  <a:lumMod val="75000"/>
                </a:schemeClr>
              </a:buClr>
              <a:buSzPct val="100000"/>
              <a:buNone/>
            </a:pPr>
            <a:endParaRPr lang="en-US" i="1" dirty="0" smtClean="0">
              <a:solidFill>
                <a:schemeClr val="tx2"/>
              </a:solidFill>
              <a:latin typeface="Calibri" pitchFamily="34" charset="0"/>
              <a:cs typeface="Calibri" pitchFamily="34" charset="0"/>
            </a:endParaRPr>
          </a:p>
          <a:p>
            <a:pPr marL="0" indent="0">
              <a:buClr>
                <a:schemeClr val="accent3">
                  <a:lumMod val="75000"/>
                </a:schemeClr>
              </a:buClr>
              <a:buSzPct val="100000"/>
              <a:buNone/>
            </a:pPr>
            <a:r>
              <a:rPr lang="en-US" i="1" dirty="0" smtClean="0">
                <a:latin typeface="Calibri" pitchFamily="34" charset="0"/>
                <a:cs typeface="Calibri" pitchFamily="34" charset="0"/>
              </a:rPr>
              <a:t>Working </a:t>
            </a:r>
            <a:r>
              <a:rPr lang="en-US" i="1" dirty="0">
                <a:latin typeface="Calibri" pitchFamily="34" charset="0"/>
                <a:cs typeface="Calibri" pitchFamily="34" charset="0"/>
              </a:rPr>
              <a:t>time</a:t>
            </a:r>
            <a:r>
              <a:rPr lang="en-US" dirty="0">
                <a:latin typeface="Calibri" pitchFamily="34" charset="0"/>
                <a:cs typeface="Calibri" pitchFamily="34" charset="0"/>
              </a:rPr>
              <a:t>: </a:t>
            </a:r>
          </a:p>
          <a:p>
            <a:pPr lvl="1">
              <a:buClr>
                <a:schemeClr val="accent3">
                  <a:lumMod val="75000"/>
                </a:schemeClr>
              </a:buClr>
              <a:buSzPct val="100000"/>
              <a:buFont typeface="Arial" pitchFamily="34" charset="0"/>
              <a:buChar char="•"/>
            </a:pPr>
            <a:r>
              <a:rPr lang="en-US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Normal hours, weekly &amp; daily rest, paid leave: towards equal treatment </a:t>
            </a:r>
          </a:p>
          <a:p>
            <a:pPr lvl="1">
              <a:buClr>
                <a:schemeClr val="accent3">
                  <a:lumMod val="75000"/>
                </a:schemeClr>
              </a:buClr>
              <a:buSzPct val="100000"/>
              <a:buFont typeface="Arial" pitchFamily="34" charset="0"/>
              <a:buChar char="•"/>
            </a:pPr>
            <a:r>
              <a:rPr lang="en-US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Minimum 24 consecutive hours of weekly </a:t>
            </a:r>
            <a:r>
              <a:rPr lang="en-US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rest</a:t>
            </a:r>
          </a:p>
          <a:p>
            <a:pPr lvl="1">
              <a:buClr>
                <a:schemeClr val="accent3">
                  <a:lumMod val="75000"/>
                </a:schemeClr>
              </a:buClr>
              <a:buSzPct val="100000"/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Stand-by: to be defined in national law</a:t>
            </a:r>
            <a:endParaRPr lang="en-US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  <a:p>
            <a:pPr marL="0" indent="0">
              <a:buClr>
                <a:schemeClr val="accent3">
                  <a:lumMod val="75000"/>
                </a:schemeClr>
              </a:buClr>
              <a:buSzPct val="100000"/>
              <a:buNone/>
            </a:pPr>
            <a:endParaRPr lang="en-US" i="1" dirty="0" smtClean="0">
              <a:latin typeface="Calibri" pitchFamily="34" charset="0"/>
              <a:cs typeface="Calibri" pitchFamily="34" charset="0"/>
            </a:endParaRPr>
          </a:p>
          <a:p>
            <a:pPr marL="0" indent="0">
              <a:buClr>
                <a:schemeClr val="accent3">
                  <a:lumMod val="75000"/>
                </a:schemeClr>
              </a:buClr>
              <a:buSzPct val="100000"/>
              <a:buNone/>
            </a:pPr>
            <a:r>
              <a:rPr lang="en-US" i="1" dirty="0" smtClean="0">
                <a:latin typeface="Calibri" pitchFamily="34" charset="0"/>
                <a:cs typeface="Calibri" pitchFamily="34" charset="0"/>
              </a:rPr>
              <a:t>Remuneration: </a:t>
            </a:r>
          </a:p>
          <a:p>
            <a:pPr lvl="1">
              <a:buClr>
                <a:schemeClr val="accent3">
                  <a:lumMod val="75000"/>
                </a:schemeClr>
              </a:buClr>
              <a:buSzPct val="100000"/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Inclusion in minimum wage coverage</a:t>
            </a:r>
            <a:r>
              <a:rPr lang="en-US" i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</a:t>
            </a:r>
          </a:p>
          <a:p>
            <a:pPr lvl="1">
              <a:buClr>
                <a:schemeClr val="accent3">
                  <a:lumMod val="75000"/>
                </a:schemeClr>
              </a:buClr>
              <a:buSzPct val="100000"/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In kind payments - only limited and under strict conditions</a:t>
            </a:r>
          </a:p>
          <a:p>
            <a:pPr marL="274320" lvl="1" indent="0">
              <a:buClr>
                <a:schemeClr val="accent3">
                  <a:lumMod val="75000"/>
                </a:schemeClr>
              </a:buClr>
              <a:buSzPct val="100000"/>
              <a:buNone/>
            </a:pPr>
            <a:endParaRPr lang="en-US" sz="800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1588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2600" dirty="0">
                <a:solidFill>
                  <a:schemeClr val="tx1"/>
                </a:solidFill>
              </a:rPr>
              <a:t>Working </a:t>
            </a:r>
            <a:r>
              <a:rPr lang="en-GB" sz="2600" dirty="0" smtClean="0">
                <a:solidFill>
                  <a:schemeClr val="tx1"/>
                </a:solidFill>
              </a:rPr>
              <a:t>conditions</a:t>
            </a:r>
            <a:endParaRPr lang="en-GB" sz="26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23528" y="1412776"/>
            <a:ext cx="8503920" cy="5184576"/>
          </a:xfrm>
        </p:spPr>
        <p:txBody>
          <a:bodyPr>
            <a:normAutofit/>
          </a:bodyPr>
          <a:lstStyle/>
          <a:p>
            <a:pPr marL="274320" lvl="1" indent="0">
              <a:buClr>
                <a:schemeClr val="accent3">
                  <a:lumMod val="75000"/>
                </a:schemeClr>
              </a:buClr>
              <a:buSzPct val="100000"/>
              <a:buNone/>
            </a:pPr>
            <a:endParaRPr lang="en-US" sz="800" dirty="0" smtClean="0">
              <a:solidFill>
                <a:schemeClr val="tx2"/>
              </a:solidFill>
              <a:latin typeface="Calibri" pitchFamily="34" charset="0"/>
              <a:cs typeface="Calibri" pitchFamily="34" charset="0"/>
            </a:endParaRPr>
          </a:p>
          <a:p>
            <a:pPr marL="0" indent="0">
              <a:buClr>
                <a:schemeClr val="accent3">
                  <a:lumMod val="75000"/>
                </a:schemeClr>
              </a:buClr>
              <a:buSzPct val="100000"/>
              <a:buNone/>
            </a:pPr>
            <a:r>
              <a:rPr lang="en-US" i="1" dirty="0" smtClean="0">
                <a:latin typeface="Calibri" pitchFamily="34" charset="0"/>
                <a:cs typeface="Calibri" pitchFamily="34" charset="0"/>
              </a:rPr>
              <a:t>Social security, maternity protection</a:t>
            </a:r>
          </a:p>
          <a:p>
            <a:pPr marL="0" indent="0">
              <a:buClr>
                <a:schemeClr val="accent3">
                  <a:lumMod val="75000"/>
                </a:schemeClr>
              </a:buClr>
              <a:buSzPct val="100000"/>
              <a:buNone/>
            </a:pPr>
            <a:endParaRPr lang="en-US" sz="900" i="1" dirty="0" smtClean="0">
              <a:latin typeface="Calibri" pitchFamily="34" charset="0"/>
              <a:cs typeface="Calibri" pitchFamily="34" charset="0"/>
            </a:endParaRPr>
          </a:p>
          <a:p>
            <a:pPr>
              <a:buClr>
                <a:schemeClr val="accent3">
                  <a:lumMod val="75000"/>
                </a:schemeClr>
              </a:buClr>
              <a:buSzPct val="100000"/>
              <a:buFont typeface="Arial" pitchFamily="34" charset="0"/>
              <a:buChar char="•"/>
            </a:pPr>
            <a:r>
              <a:rPr lang="en-US" sz="22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Conditions not </a:t>
            </a:r>
            <a:r>
              <a:rPr lang="en-US" sz="22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less </a:t>
            </a:r>
            <a:r>
              <a:rPr lang="en-US" sz="22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favorable </a:t>
            </a:r>
            <a:r>
              <a:rPr lang="en-US" sz="22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than those applicable to workers generally </a:t>
            </a:r>
            <a:r>
              <a:rPr lang="en-US" sz="22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(progressive implementation)</a:t>
            </a:r>
          </a:p>
          <a:p>
            <a:pPr>
              <a:buClr>
                <a:schemeClr val="accent3">
                  <a:lumMod val="75000"/>
                </a:schemeClr>
              </a:buClr>
              <a:buSzPct val="100000"/>
              <a:buFont typeface="Arial" pitchFamily="34" charset="0"/>
              <a:buChar char="•"/>
            </a:pPr>
            <a:r>
              <a:rPr lang="en-GB" sz="22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Simplified </a:t>
            </a:r>
            <a:r>
              <a:rPr lang="en-GB" sz="22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payment of social security </a:t>
            </a:r>
            <a:r>
              <a:rPr lang="en-GB" sz="22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contributions (including in case of multiple employers)</a:t>
            </a:r>
            <a:endParaRPr lang="en-US" sz="2200" dirty="0" smtClean="0">
              <a:solidFill>
                <a:schemeClr val="tx2"/>
              </a:solidFill>
              <a:latin typeface="Calibri" pitchFamily="34" charset="0"/>
              <a:cs typeface="Calibri" pitchFamily="34" charset="0"/>
            </a:endParaRPr>
          </a:p>
          <a:p>
            <a:pPr marL="0" indent="0">
              <a:buClr>
                <a:schemeClr val="accent3">
                  <a:lumMod val="75000"/>
                </a:schemeClr>
              </a:buClr>
              <a:buSzPct val="100000"/>
              <a:buNone/>
            </a:pPr>
            <a:endParaRPr lang="en-US" dirty="0" smtClean="0">
              <a:latin typeface="Calibri" pitchFamily="34" charset="0"/>
              <a:cs typeface="Calibri" pitchFamily="34" charset="0"/>
            </a:endParaRPr>
          </a:p>
          <a:p>
            <a:pPr marL="0" indent="0">
              <a:buClr>
                <a:schemeClr val="accent3">
                  <a:lumMod val="75000"/>
                </a:schemeClr>
              </a:buClr>
              <a:buSzPct val="100000"/>
              <a:buNone/>
            </a:pPr>
            <a:r>
              <a:rPr lang="en-US" dirty="0" smtClean="0">
                <a:latin typeface="Calibri" pitchFamily="34" charset="0"/>
                <a:cs typeface="Calibri" pitchFamily="34" charset="0"/>
              </a:rPr>
              <a:t>Health and safety at work</a:t>
            </a:r>
          </a:p>
          <a:p>
            <a:pPr marL="0" indent="0">
              <a:buClr>
                <a:schemeClr val="accent3">
                  <a:lumMod val="75000"/>
                </a:schemeClr>
              </a:buClr>
              <a:buSzPct val="100000"/>
              <a:buNone/>
            </a:pPr>
            <a:endParaRPr lang="en-US" sz="900" dirty="0" smtClean="0">
              <a:latin typeface="Calibri" pitchFamily="34" charset="0"/>
              <a:cs typeface="Calibri" pitchFamily="34" charset="0"/>
            </a:endParaRPr>
          </a:p>
          <a:p>
            <a:pPr>
              <a:buClr>
                <a:schemeClr val="accent3">
                  <a:lumMod val="75000"/>
                </a:schemeClr>
              </a:buClr>
              <a:buSzPct val="100000"/>
              <a:buFont typeface="Arial" pitchFamily="34" charset="0"/>
              <a:buChar char="•"/>
            </a:pPr>
            <a:r>
              <a:rPr lang="en-US" sz="2200" dirty="0" smtClean="0">
                <a:latin typeface="Calibri" pitchFamily="34" charset="0"/>
                <a:cs typeface="Calibri" pitchFamily="34" charset="0"/>
              </a:rPr>
              <a:t>Measures to ensure occupational safety and health (progressive implementation)</a:t>
            </a:r>
          </a:p>
          <a:p>
            <a:pPr>
              <a:buClr>
                <a:schemeClr val="accent3">
                  <a:lumMod val="75000"/>
                </a:schemeClr>
              </a:buClr>
              <a:buSzPct val="100000"/>
              <a:buFont typeface="Arial" pitchFamily="34" charset="0"/>
              <a:buChar char="•"/>
            </a:pPr>
            <a:r>
              <a:rPr lang="en-US" sz="2200" dirty="0" smtClean="0">
                <a:latin typeface="Calibri" pitchFamily="34" charset="0"/>
                <a:cs typeface="Calibri" pitchFamily="34" charset="0"/>
              </a:rPr>
              <a:t>Protection from harassment, abuse and violence </a:t>
            </a:r>
            <a:endParaRPr lang="en-US" sz="220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2630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0"/>
            <a:ext cx="7690120" cy="1340768"/>
          </a:xfrm>
        </p:spPr>
        <p:txBody>
          <a:bodyPr>
            <a:noAutofit/>
          </a:bodyPr>
          <a:lstStyle/>
          <a:p>
            <a:r>
              <a:rPr lang="en-GB" sz="2600" dirty="0" smtClean="0">
                <a:solidFill>
                  <a:schemeClr val="tx1"/>
                </a:solidFill>
              </a:rPr>
              <a:t/>
            </a:r>
            <a:br>
              <a:rPr lang="en-GB" sz="2600" dirty="0" smtClean="0">
                <a:solidFill>
                  <a:schemeClr val="tx1"/>
                </a:solidFill>
              </a:rPr>
            </a:br>
            <a:r>
              <a:rPr lang="en-GB" sz="2400" dirty="0" smtClean="0">
                <a:solidFill>
                  <a:schemeClr val="tx1"/>
                </a:solidFill>
              </a:rPr>
              <a:t>ILO Strategy and actions on decent work for domestic workers</a:t>
            </a:r>
            <a:r>
              <a:rPr lang="en-GB" sz="2600" dirty="0">
                <a:solidFill>
                  <a:schemeClr val="tx1"/>
                </a:solidFill>
              </a:rPr>
              <a:t/>
            </a:r>
            <a:br>
              <a:rPr lang="en-GB" sz="2600" dirty="0">
                <a:solidFill>
                  <a:schemeClr val="tx1"/>
                </a:solidFill>
              </a:rPr>
            </a:br>
            <a:endParaRPr lang="en-GB" sz="26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GB" dirty="0">
                <a:latin typeface="Calibri" pitchFamily="34" charset="0"/>
                <a:cs typeface="Calibri" pitchFamily="34" charset="0"/>
              </a:rPr>
              <a:t>Awareness-raising on domestic workers’ issues &amp; </a:t>
            </a:r>
            <a:r>
              <a:rPr lang="en-GB" dirty="0" smtClean="0">
                <a:latin typeface="Calibri" pitchFamily="34" charset="0"/>
                <a:cs typeface="Calibri" pitchFamily="34" charset="0"/>
              </a:rPr>
              <a:t>rights</a:t>
            </a:r>
          </a:p>
          <a:p>
            <a:endParaRPr lang="en-GB" sz="800" dirty="0">
              <a:latin typeface="Calibri" pitchFamily="34" charset="0"/>
              <a:cs typeface="Calibri" pitchFamily="34" charset="0"/>
            </a:endParaRPr>
          </a:p>
          <a:p>
            <a:r>
              <a:rPr lang="en-GB" dirty="0" smtClean="0">
                <a:latin typeface="Calibri" pitchFamily="34" charset="0"/>
                <a:cs typeface="Calibri" pitchFamily="34" charset="0"/>
              </a:rPr>
              <a:t>Strengthening of national </a:t>
            </a:r>
            <a:r>
              <a:rPr lang="en-GB" dirty="0">
                <a:latin typeface="Calibri" pitchFamily="34" charset="0"/>
                <a:cs typeface="Calibri" pitchFamily="34" charset="0"/>
              </a:rPr>
              <a:t>institutions </a:t>
            </a:r>
            <a:endParaRPr lang="en-GB" dirty="0" smtClean="0">
              <a:latin typeface="Calibri" pitchFamily="34" charset="0"/>
              <a:cs typeface="Calibri" pitchFamily="34" charset="0"/>
            </a:endParaRPr>
          </a:p>
          <a:p>
            <a:endParaRPr lang="en-GB" sz="800" dirty="0" smtClean="0">
              <a:latin typeface="Calibri" pitchFamily="34" charset="0"/>
              <a:cs typeface="Calibri" pitchFamily="34" charset="0"/>
            </a:endParaRPr>
          </a:p>
          <a:p>
            <a:r>
              <a:rPr lang="en-GB" dirty="0" smtClean="0">
                <a:latin typeface="Calibri" pitchFamily="34" charset="0"/>
                <a:cs typeface="Calibri" pitchFamily="34" charset="0"/>
              </a:rPr>
              <a:t>Assisting </a:t>
            </a:r>
            <a:r>
              <a:rPr lang="en-GB" dirty="0">
                <a:latin typeface="Calibri" pitchFamily="34" charset="0"/>
                <a:cs typeface="Calibri" pitchFamily="34" charset="0"/>
              </a:rPr>
              <a:t>in </a:t>
            </a:r>
            <a:r>
              <a:rPr lang="en-GB" dirty="0" smtClean="0">
                <a:latin typeface="Calibri" pitchFamily="34" charset="0"/>
                <a:cs typeface="Calibri" pitchFamily="34" charset="0"/>
              </a:rPr>
              <a:t>preparing policy </a:t>
            </a:r>
            <a:r>
              <a:rPr lang="en-GB" dirty="0">
                <a:latin typeface="Calibri" pitchFamily="34" charset="0"/>
                <a:cs typeface="Calibri" pitchFamily="34" charset="0"/>
              </a:rPr>
              <a:t>and legislative reforms and/or </a:t>
            </a:r>
            <a:r>
              <a:rPr lang="en-GB" dirty="0" smtClean="0">
                <a:latin typeface="Calibri" pitchFamily="34" charset="0"/>
                <a:cs typeface="Calibri" pitchFamily="34" charset="0"/>
              </a:rPr>
              <a:t>programmes</a:t>
            </a:r>
          </a:p>
          <a:p>
            <a:endParaRPr lang="en-GB" sz="800" dirty="0" smtClean="0">
              <a:latin typeface="Calibri" pitchFamily="34" charset="0"/>
              <a:cs typeface="Calibri" pitchFamily="34" charset="0"/>
            </a:endParaRPr>
          </a:p>
          <a:p>
            <a:r>
              <a:rPr lang="en-GB" dirty="0" smtClean="0">
                <a:latin typeface="Calibri" pitchFamily="34" charset="0"/>
                <a:cs typeface="Calibri" pitchFamily="34" charset="0"/>
              </a:rPr>
              <a:t>Strengthening of organizations </a:t>
            </a:r>
            <a:r>
              <a:rPr lang="en-GB" dirty="0">
                <a:latin typeface="Calibri" pitchFamily="34" charset="0"/>
                <a:cs typeface="Calibri" pitchFamily="34" charset="0"/>
              </a:rPr>
              <a:t>of domestic workers and their </a:t>
            </a:r>
            <a:r>
              <a:rPr lang="en-GB" dirty="0" smtClean="0">
                <a:latin typeface="Calibri" pitchFamily="34" charset="0"/>
                <a:cs typeface="Calibri" pitchFamily="34" charset="0"/>
              </a:rPr>
              <a:t>employers</a:t>
            </a:r>
          </a:p>
          <a:p>
            <a:endParaRPr lang="en-GB" sz="900" dirty="0" smtClean="0">
              <a:latin typeface="Calibri" pitchFamily="34" charset="0"/>
              <a:cs typeface="Calibri" pitchFamily="34" charset="0"/>
            </a:endParaRPr>
          </a:p>
          <a:p>
            <a:r>
              <a:rPr lang="en-GB" dirty="0" smtClean="0">
                <a:latin typeface="Calibri" pitchFamily="34" charset="0"/>
                <a:cs typeface="Calibri" pitchFamily="34" charset="0"/>
              </a:rPr>
              <a:t>Support </a:t>
            </a:r>
            <a:r>
              <a:rPr lang="en-GB" dirty="0">
                <a:latin typeface="Calibri" pitchFamily="34" charset="0"/>
                <a:cs typeface="Calibri" pitchFamily="34" charset="0"/>
              </a:rPr>
              <a:t>in respect of ratification and implementation of </a:t>
            </a:r>
            <a:r>
              <a:rPr lang="en-GB" dirty="0" smtClean="0">
                <a:latin typeface="Calibri" pitchFamily="34" charset="0"/>
                <a:cs typeface="Calibri" pitchFamily="34" charset="0"/>
              </a:rPr>
              <a:t>C189, &amp; implementation of R201</a:t>
            </a:r>
          </a:p>
          <a:p>
            <a:endParaRPr lang="en-GB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8427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dirty="0">
                <a:solidFill>
                  <a:schemeClr val="tx1"/>
                </a:solidFill>
              </a:rPr>
              <a:t>ILO Strategy and actions on decent work for domestic workers</a:t>
            </a:r>
            <a:endParaRPr lang="en-GB" sz="24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BE" dirty="0" smtClean="0"/>
              <a:t>Ratifications of convention 189 in March 2013:</a:t>
            </a:r>
          </a:p>
          <a:p>
            <a:pPr lvl="1"/>
            <a:r>
              <a:rPr lang="fr-BE" dirty="0" err="1" smtClean="0"/>
              <a:t>Italy</a:t>
            </a:r>
            <a:r>
              <a:rPr lang="fr-BE" dirty="0" smtClean="0"/>
              <a:t>, </a:t>
            </a:r>
            <a:r>
              <a:rPr lang="fr-BE" dirty="0" err="1" smtClean="0"/>
              <a:t>Mauritius</a:t>
            </a:r>
            <a:r>
              <a:rPr lang="fr-BE" dirty="0" smtClean="0"/>
              <a:t>, Philippines, Uruguay </a:t>
            </a:r>
          </a:p>
          <a:p>
            <a:pPr lvl="1"/>
            <a:r>
              <a:rPr lang="fr-BE" dirty="0" smtClean="0"/>
              <a:t>A lot of </a:t>
            </a:r>
            <a:r>
              <a:rPr lang="fr-BE" dirty="0" err="1" smtClean="0"/>
              <a:t>preparatory</a:t>
            </a:r>
            <a:r>
              <a:rPr lang="fr-BE" dirty="0" smtClean="0"/>
              <a:t> </a:t>
            </a:r>
            <a:r>
              <a:rPr lang="fr-BE" dirty="0" err="1" smtClean="0"/>
              <a:t>work</a:t>
            </a:r>
            <a:r>
              <a:rPr lang="fr-BE" dirty="0" smtClean="0"/>
              <a:t> on-</a:t>
            </a:r>
            <a:r>
              <a:rPr lang="fr-BE" dirty="0" err="1" smtClean="0"/>
              <a:t>going</a:t>
            </a:r>
            <a:r>
              <a:rPr lang="fr-BE" dirty="0" smtClean="0"/>
              <a:t> in </a:t>
            </a:r>
            <a:r>
              <a:rPr lang="fr-BE" dirty="0" err="1" smtClean="0"/>
              <a:t>many</a:t>
            </a:r>
            <a:r>
              <a:rPr lang="fr-BE" dirty="0" smtClean="0"/>
              <a:t> countries:</a:t>
            </a:r>
          </a:p>
          <a:p>
            <a:pPr lvl="2"/>
            <a:r>
              <a:rPr lang="fr-BE" dirty="0" smtClean="0"/>
              <a:t>Analyses and </a:t>
            </a:r>
            <a:r>
              <a:rPr lang="fr-BE" dirty="0" err="1" smtClean="0"/>
              <a:t>revision</a:t>
            </a:r>
            <a:r>
              <a:rPr lang="fr-BE" dirty="0" smtClean="0"/>
              <a:t> of </a:t>
            </a:r>
            <a:r>
              <a:rPr lang="fr-BE" dirty="0" err="1" smtClean="0"/>
              <a:t>legislation</a:t>
            </a:r>
            <a:r>
              <a:rPr lang="fr-BE" dirty="0" smtClean="0"/>
              <a:t> and practices</a:t>
            </a:r>
          </a:p>
          <a:p>
            <a:pPr lvl="2"/>
            <a:r>
              <a:rPr lang="fr-BE" dirty="0" smtClean="0"/>
              <a:t>Consultations on the ratification and ratification </a:t>
            </a:r>
            <a:r>
              <a:rPr lang="fr-BE" dirty="0" err="1" smtClean="0"/>
              <a:t>procedures</a:t>
            </a:r>
            <a:r>
              <a:rPr lang="fr-BE" dirty="0" smtClean="0"/>
              <a:t> </a:t>
            </a:r>
            <a:r>
              <a:rPr lang="fr-BE" dirty="0" err="1" smtClean="0"/>
              <a:t>under</a:t>
            </a:r>
            <a:r>
              <a:rPr lang="fr-BE" dirty="0" smtClean="0"/>
              <a:t> </a:t>
            </a:r>
            <a:r>
              <a:rPr lang="fr-BE" dirty="0" err="1" smtClean="0"/>
              <a:t>way</a:t>
            </a:r>
            <a:endParaRPr lang="fr-BE" dirty="0" smtClean="0"/>
          </a:p>
          <a:p>
            <a:pPr lvl="1"/>
            <a:r>
              <a:rPr lang="fr-BE" dirty="0" smtClean="0"/>
              <a:t>EU support: </a:t>
            </a:r>
          </a:p>
          <a:p>
            <a:pPr lvl="2"/>
            <a:r>
              <a:rPr lang="fr-BE" dirty="0" err="1" smtClean="0"/>
              <a:t>Within</a:t>
            </a:r>
            <a:r>
              <a:rPr lang="fr-BE" dirty="0" smtClean="0"/>
              <a:t> ILO  (adoption by </a:t>
            </a:r>
            <a:r>
              <a:rPr lang="fr-BE" dirty="0" err="1" smtClean="0"/>
              <a:t>June</a:t>
            </a:r>
            <a:r>
              <a:rPr lang="fr-BE" dirty="0" smtClean="0"/>
              <a:t> 2011 ILC)</a:t>
            </a:r>
          </a:p>
          <a:p>
            <a:pPr lvl="2"/>
            <a:r>
              <a:rPr lang="fr-BE" dirty="0" err="1" smtClean="0"/>
              <a:t>European</a:t>
            </a:r>
            <a:r>
              <a:rPr lang="fr-BE" dirty="0" smtClean="0"/>
              <a:t> Commission </a:t>
            </a:r>
            <a:r>
              <a:rPr lang="fr-BE" dirty="0" err="1" smtClean="0"/>
              <a:t>adopted</a:t>
            </a:r>
            <a:r>
              <a:rPr lang="fr-BE" dirty="0" smtClean="0"/>
              <a:t> a </a:t>
            </a:r>
            <a:r>
              <a:rPr lang="fr-BE" dirty="0" err="1" smtClean="0"/>
              <a:t>proposal</a:t>
            </a:r>
            <a:r>
              <a:rPr lang="fr-BE" dirty="0" smtClean="0"/>
              <a:t> for a Council </a:t>
            </a:r>
            <a:r>
              <a:rPr lang="fr-BE" dirty="0" err="1" smtClean="0"/>
              <a:t>decision</a:t>
            </a:r>
            <a:r>
              <a:rPr lang="fr-BE" dirty="0" smtClean="0"/>
              <a:t> </a:t>
            </a:r>
            <a:r>
              <a:rPr lang="fr-BE" dirty="0" err="1" smtClean="0"/>
              <a:t>authorising</a:t>
            </a:r>
            <a:r>
              <a:rPr lang="fr-BE" dirty="0" smtClean="0"/>
              <a:t> EU MS to </a:t>
            </a:r>
            <a:r>
              <a:rPr lang="fr-BE" dirty="0" err="1" smtClean="0"/>
              <a:t>ratify</a:t>
            </a:r>
            <a:endParaRPr lang="fr-BE" dirty="0" smtClean="0"/>
          </a:p>
          <a:p>
            <a:pPr lvl="2"/>
            <a:r>
              <a:rPr lang="fr-BE" dirty="0" smtClean="0"/>
              <a:t>EC </a:t>
            </a:r>
            <a:r>
              <a:rPr lang="fr-BE" dirty="0" err="1" smtClean="0"/>
              <a:t>recommended</a:t>
            </a:r>
            <a:r>
              <a:rPr lang="fr-BE" dirty="0" smtClean="0"/>
              <a:t>  27 MS to </a:t>
            </a:r>
            <a:r>
              <a:rPr lang="fr-BE" dirty="0" err="1" smtClean="0"/>
              <a:t>ratify</a:t>
            </a:r>
            <a:endParaRPr lang="fr-BE" dirty="0" smtClean="0"/>
          </a:p>
          <a:p>
            <a:pPr lvl="2"/>
            <a:r>
              <a:rPr lang="fr-BE" dirty="0" err="1" smtClean="0"/>
              <a:t>Stong</a:t>
            </a:r>
            <a:r>
              <a:rPr lang="fr-BE" dirty="0" smtClean="0"/>
              <a:t> EP support (</a:t>
            </a:r>
            <a:r>
              <a:rPr lang="fr-BE" dirty="0" err="1" smtClean="0"/>
              <a:t>Resolution</a:t>
            </a:r>
            <a:r>
              <a:rPr lang="fr-BE" dirty="0" smtClean="0"/>
              <a:t> of May 2011) and EESC support</a:t>
            </a:r>
          </a:p>
          <a:p>
            <a:pPr lvl="2"/>
            <a:r>
              <a:rPr lang="fr-BE" dirty="0" err="1" smtClean="0"/>
              <a:t>Wider</a:t>
            </a:r>
            <a:r>
              <a:rPr lang="fr-BE" dirty="0" smtClean="0"/>
              <a:t> </a:t>
            </a:r>
            <a:r>
              <a:rPr lang="fr-BE" dirty="0" err="1" smtClean="0"/>
              <a:t>debate</a:t>
            </a:r>
            <a:r>
              <a:rPr lang="fr-BE" dirty="0" smtClean="0"/>
              <a:t> on </a:t>
            </a:r>
            <a:r>
              <a:rPr lang="fr-BE" dirty="0" err="1" smtClean="0"/>
              <a:t>employment</a:t>
            </a:r>
            <a:r>
              <a:rPr lang="fr-BE" dirty="0" smtClean="0"/>
              <a:t> </a:t>
            </a:r>
            <a:r>
              <a:rPr lang="fr-BE" dirty="0" err="1" smtClean="0"/>
              <a:t>potential</a:t>
            </a:r>
            <a:r>
              <a:rPr lang="fr-BE" dirty="0" smtClean="0"/>
              <a:t> of </a:t>
            </a:r>
            <a:r>
              <a:rPr lang="fr-BE" dirty="0" err="1" smtClean="0"/>
              <a:t>personal</a:t>
            </a:r>
            <a:r>
              <a:rPr lang="fr-BE" dirty="0" smtClean="0"/>
              <a:t> and </a:t>
            </a:r>
            <a:r>
              <a:rPr lang="fr-BE" dirty="0" err="1" smtClean="0"/>
              <a:t>household</a:t>
            </a:r>
            <a:r>
              <a:rPr lang="fr-BE" dirty="0" smtClean="0"/>
              <a:t> services  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858595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dirty="0">
                <a:solidFill>
                  <a:schemeClr val="tx1"/>
                </a:solidFill>
              </a:rPr>
              <a:t>ILO Strategy and actions on decent work for domestic workers</a:t>
            </a:r>
            <a:endParaRPr lang="en-GB" sz="24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BE" sz="2800" dirty="0" smtClean="0"/>
              <a:t>Wide </a:t>
            </a:r>
            <a:r>
              <a:rPr lang="fr-BE" sz="2800" dirty="0" err="1" smtClean="0"/>
              <a:t>outreach</a:t>
            </a:r>
            <a:r>
              <a:rPr lang="fr-BE" sz="2800" dirty="0" smtClean="0"/>
              <a:t> to </a:t>
            </a:r>
            <a:r>
              <a:rPr lang="fr-BE" sz="2800" dirty="0" err="1" smtClean="0"/>
              <a:t>interested</a:t>
            </a:r>
            <a:r>
              <a:rPr lang="fr-BE" sz="2800" dirty="0" smtClean="0"/>
              <a:t> </a:t>
            </a:r>
            <a:r>
              <a:rPr lang="fr-BE" sz="2800" dirty="0" err="1" smtClean="0"/>
              <a:t>partners</a:t>
            </a:r>
            <a:endParaRPr lang="fr-BE" sz="2800" dirty="0" smtClean="0"/>
          </a:p>
          <a:p>
            <a:r>
              <a:rPr lang="fr-BE" sz="2800" dirty="0" smtClean="0"/>
              <a:t>For more information on </a:t>
            </a:r>
            <a:r>
              <a:rPr lang="fr-BE" sz="2800" dirty="0" err="1" smtClean="0"/>
              <a:t>domestic</a:t>
            </a:r>
            <a:r>
              <a:rPr lang="fr-BE" sz="2800" dirty="0" smtClean="0"/>
              <a:t> </a:t>
            </a:r>
            <a:r>
              <a:rPr lang="fr-BE" sz="2800" dirty="0" err="1" smtClean="0"/>
              <a:t>work</a:t>
            </a:r>
            <a:r>
              <a:rPr lang="fr-BE" sz="2800" dirty="0" smtClean="0"/>
              <a:t> </a:t>
            </a:r>
            <a:r>
              <a:rPr lang="fr-BE" sz="2800" dirty="0" err="1" smtClean="0"/>
              <a:t>s</a:t>
            </a:r>
            <a:r>
              <a:rPr lang="fr-BE" sz="2800" dirty="0" err="1" smtClean="0">
                <a:solidFill>
                  <a:schemeClr val="tx1"/>
                </a:solidFill>
              </a:rPr>
              <a:t>ee</a:t>
            </a:r>
            <a:r>
              <a:rPr lang="fr-BE" sz="2800" dirty="0">
                <a:solidFill>
                  <a:schemeClr val="tx1"/>
                </a:solidFill>
              </a:rPr>
              <a:t>:</a:t>
            </a:r>
            <a:r>
              <a:rPr lang="fr-BE" sz="2800" dirty="0"/>
              <a:t> </a:t>
            </a:r>
            <a:r>
              <a:rPr lang="fr-BE" sz="1800" dirty="0">
                <a:hlinkClick r:id="rId2"/>
              </a:rPr>
              <a:t>http://www.ilo.org/global/topics/domestic-workers/lang--</a:t>
            </a:r>
            <a:r>
              <a:rPr lang="fr-BE" sz="1800" dirty="0" smtClean="0">
                <a:hlinkClick r:id="rId2"/>
              </a:rPr>
              <a:t>en/index.htm</a:t>
            </a:r>
            <a:endParaRPr lang="fr-BE" sz="1800" dirty="0" smtClean="0"/>
          </a:p>
          <a:p>
            <a:r>
              <a:rPr lang="fr-BE" sz="2800" dirty="0" smtClean="0"/>
              <a:t>For more information on ILO and EU </a:t>
            </a:r>
            <a:r>
              <a:rPr lang="fr-BE" sz="2800" dirty="0" err="1" smtClean="0"/>
              <a:t>see</a:t>
            </a:r>
            <a:r>
              <a:rPr lang="fr-BE" sz="2800" dirty="0" smtClean="0"/>
              <a:t> ILO Brussels </a:t>
            </a:r>
            <a:r>
              <a:rPr lang="fr-BE" sz="2800" dirty="0" err="1" smtClean="0"/>
              <a:t>website:</a:t>
            </a:r>
            <a:r>
              <a:rPr lang="fr-BE" sz="1800" dirty="0" err="1" smtClean="0">
                <a:hlinkClick r:id="rId3"/>
              </a:rPr>
              <a:t>http</a:t>
            </a:r>
            <a:r>
              <a:rPr lang="fr-BE" sz="1800" dirty="0">
                <a:hlinkClick r:id="rId3"/>
              </a:rPr>
              <a:t>://www.ilo.org/brussels/lang--</a:t>
            </a:r>
            <a:r>
              <a:rPr lang="fr-BE" sz="1800" dirty="0" smtClean="0">
                <a:hlinkClick r:id="rId3"/>
              </a:rPr>
              <a:t>en/index.htm</a:t>
            </a:r>
            <a:endParaRPr lang="fr-BE" sz="1800" dirty="0" smtClean="0"/>
          </a:p>
          <a:p>
            <a:pPr marL="0" indent="0">
              <a:buNone/>
            </a:pPr>
            <a:endParaRPr lang="fr-BE" sz="2000" dirty="0" smtClean="0"/>
          </a:p>
          <a:p>
            <a:pPr lvl="1">
              <a:buFont typeface="Wingdings" pitchFamily="2" charset="2"/>
              <a:buChar char="Ø"/>
            </a:pPr>
            <a:r>
              <a:rPr lang="fr-BE" sz="2800" dirty="0" err="1" smtClean="0">
                <a:solidFill>
                  <a:schemeClr val="tx1"/>
                </a:solidFill>
              </a:rPr>
              <a:t>Thank</a:t>
            </a:r>
            <a:r>
              <a:rPr lang="fr-BE" sz="2800" dirty="0" smtClean="0">
                <a:solidFill>
                  <a:schemeClr val="tx1"/>
                </a:solidFill>
              </a:rPr>
              <a:t> </a:t>
            </a:r>
            <a:r>
              <a:rPr lang="fr-BE" sz="2800" dirty="0" err="1" smtClean="0">
                <a:solidFill>
                  <a:schemeClr val="tx1"/>
                </a:solidFill>
              </a:rPr>
              <a:t>you</a:t>
            </a:r>
            <a:r>
              <a:rPr lang="fr-BE" sz="2800" dirty="0" smtClean="0">
                <a:solidFill>
                  <a:schemeClr val="tx1"/>
                </a:solidFill>
              </a:rPr>
              <a:t> </a:t>
            </a:r>
            <a:r>
              <a:rPr lang="fr-BE" sz="2800" dirty="0" err="1" smtClean="0">
                <a:solidFill>
                  <a:schemeClr val="tx1"/>
                </a:solidFill>
              </a:rPr>
              <a:t>very</a:t>
            </a:r>
            <a:r>
              <a:rPr lang="fr-BE" sz="2800" dirty="0" smtClean="0">
                <a:solidFill>
                  <a:schemeClr val="tx1"/>
                </a:solidFill>
              </a:rPr>
              <a:t> </a:t>
            </a:r>
            <a:r>
              <a:rPr lang="fr-BE" sz="2800" dirty="0" err="1" smtClean="0">
                <a:solidFill>
                  <a:schemeClr val="tx1"/>
                </a:solidFill>
              </a:rPr>
              <a:t>much</a:t>
            </a:r>
            <a:r>
              <a:rPr lang="fr-BE" sz="2800" dirty="0" smtClean="0">
                <a:solidFill>
                  <a:schemeClr val="tx1"/>
                </a:solidFill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29732941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1496</TotalTime>
  <Words>585</Words>
  <Application>Microsoft Office PowerPoint</Application>
  <PresentationFormat>On-screen Show (4:3)</PresentationFormat>
  <Paragraphs>109</Paragraphs>
  <Slides>10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Civic</vt:lpstr>
      <vt:lpstr>Presentation by Rudi Delarue, Director ILO Office to EU and Benelux countries  Personal and household services, breakfast debate, 28.03.2013, Brussels organised by Edenred and Toute l’Europe.EU      </vt:lpstr>
      <vt:lpstr>What is the ILO ? </vt:lpstr>
      <vt:lpstr>Why new International Labour Standards on Domestic Workers</vt:lpstr>
      <vt:lpstr>Definitions</vt:lpstr>
      <vt:lpstr>Key standards and approaches</vt:lpstr>
      <vt:lpstr>Working conditions</vt:lpstr>
      <vt:lpstr>Working conditions</vt:lpstr>
      <vt:lpstr> ILO Strategy and actions on decent work for domestic workers </vt:lpstr>
      <vt:lpstr>ILO Strategy and actions on decent work for domestic workers</vt:lpstr>
      <vt:lpstr>ILO Strategy and actions on decent work for domestic workers</vt:lpstr>
    </vt:vector>
  </TitlesOfParts>
  <Company>ILO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Decent Work for Domestic Workers  Convention No. 189 &amp; Recommendation No. 201</dc:title>
  <dc:creator>oelz</dc:creator>
  <cp:lastModifiedBy>janssens</cp:lastModifiedBy>
  <cp:revision>145</cp:revision>
  <cp:lastPrinted>2013-03-27T16:41:32Z</cp:lastPrinted>
  <dcterms:created xsi:type="dcterms:W3CDTF">2011-07-05T16:05:07Z</dcterms:created>
  <dcterms:modified xsi:type="dcterms:W3CDTF">2013-04-24T11:02:27Z</dcterms:modified>
</cp:coreProperties>
</file>