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57" r:id="rId2"/>
    <p:sldId id="259" r:id="rId3"/>
    <p:sldId id="261" r:id="rId4"/>
    <p:sldId id="262" r:id="rId5"/>
    <p:sldId id="263" r:id="rId6"/>
    <p:sldId id="267" r:id="rId7"/>
    <p:sldId id="264" r:id="rId8"/>
    <p:sldId id="268" r:id="rId9"/>
    <p:sldId id="266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3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5607C20-8397-45A4-AE47-7315007368EB}" type="datetimeFigureOut">
              <a:rPr lang="en-GB"/>
              <a:pPr>
                <a:defRPr/>
              </a:pPr>
              <a:t>02/07/2013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695FA6B-A7F0-4CBE-BD1B-C990C289DB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263DE1C-35D7-46E3-A11B-E654B04ECE31}" type="slidenum">
              <a:rPr lang="en-US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ounded Rectangle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224A0-EB6D-44D7-9BD6-8D404C2CB1B7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fld id="{BAC70E4C-8F5F-464D-B8AB-90991636E2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9B175-91EA-4965-A406-BDC746EFE0F1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96FB5-D2EB-4065-91FB-855092D63A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5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86DAD-99C7-49D0-A52C-60BF61F28004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A3A941-82C7-4367-BA38-59F34DED8B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24EF2-8A5E-40EB-8935-14FB54563F10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DCD80-A590-4056-AC2C-BB1D2B4068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DC590-5F36-4525-B5E4-390B9544BE6A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F6CD1-F125-438B-9525-C22BD41FE9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5E845-AC07-4679-AC92-5D39FCA587CD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A9538-3ECA-48A5-B54C-F31328BBF0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9C9F6-B534-4F1F-91AA-78023448B268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F7101-116F-44EA-AB14-0F20F44B33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6" name="Rounded Rectangle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CB54A-32EB-4A22-8582-B05C1BAD137C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90653-30CF-4C9E-8EC8-BB446EE2BF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22F7B-2206-4E3F-BE20-CD0A2E19CE4D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3D9E6-071B-4915-8870-5CED3E375E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D811E-6446-4A7D-A37E-E5BB8DB67843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7E56B-E014-4558-ADAD-013E2EBF08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21823-36AC-4D1B-9983-7958534E081C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E3A425-C6EF-4AA9-960B-AA724DB69E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C13FDD0-E8EB-4F34-BDC0-5A5C0D66CFD5}" type="datetimeFigureOut">
              <a:rPr lang="en-US"/>
              <a:pPr>
                <a:defRPr/>
              </a:pPr>
              <a:t>7/2/2013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prstClr val="black">
                    <a:tint val="75000"/>
                  </a:prst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9E1B42F8-A78F-411A-A22D-531ABF225E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3" r:id="rId2"/>
    <p:sldLayoutId id="2147483745" r:id="rId3"/>
    <p:sldLayoutId id="2147483742" r:id="rId4"/>
    <p:sldLayoutId id="2147483741" r:id="rId5"/>
    <p:sldLayoutId id="2147483740" r:id="rId6"/>
    <p:sldLayoutId id="2147483739" r:id="rId7"/>
    <p:sldLayoutId id="2147483746" r:id="rId8"/>
    <p:sldLayoutId id="2147483747" r:id="rId9"/>
    <p:sldLayoutId id="2147483738" r:id="rId10"/>
    <p:sldLayoutId id="214748373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B2C1D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9BBB59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9BBB59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en.wikipedia.org/wiki/File:South_Sudan_emblem.P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648200"/>
            <a:ext cx="9144000" cy="2209800"/>
          </a:xfrm>
        </p:spPr>
        <p:txBody>
          <a:bodyPr>
            <a:normAutofit fontScale="92500" lnSpcReduction="10000"/>
          </a:bodyPr>
          <a:lstStyle/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END OF PROJECT WORKSHOP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OCTOBER 2008 TO JUNE 2013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PRESENTATION BY HELLEN LOTARA ACHIRO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UNDERSECRETARY, LABOUR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MINISTRY OF LABOUR, PUBLIC SERVICE &amp; HUMAN RESOURCE DEVELOPMENT</a:t>
            </a:r>
          </a:p>
          <a:p>
            <a:pPr fontAlgn="auto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438400"/>
            <a:ext cx="9144000" cy="18288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b="1" smtClean="0">
                <a:solidFill>
                  <a:schemeClr val="tx2">
                    <a:lumMod val="75000"/>
                  </a:schemeClr>
                </a:solidFill>
              </a:rPr>
              <a:t>TACKLE SOUTH SUDAN</a:t>
            </a:r>
            <a:endParaRPr b="1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4339" name="Picture 8" descr="South Sudan emblem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492500" y="476250"/>
            <a:ext cx="1630363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3"/>
          <p:cNvSpPr>
            <a:spLocks noGrp="1"/>
          </p:cNvSpPr>
          <p:nvPr>
            <p:ph type="title"/>
          </p:nvPr>
        </p:nvSpPr>
        <p:spPr>
          <a:xfrm>
            <a:off x="468313" y="188913"/>
            <a:ext cx="8142287" cy="792162"/>
          </a:xfrm>
        </p:spPr>
        <p:txBody>
          <a:bodyPr/>
          <a:lstStyle/>
          <a:p>
            <a:r>
              <a:rPr lang="en-US" sz="3600" b="1" u="sng" smtClean="0"/>
              <a:t>TACKLE South Sudan: Background Info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107950" y="1412875"/>
            <a:ext cx="9036050" cy="5445125"/>
          </a:xfrm>
        </p:spPr>
        <p:txBody>
          <a:bodyPr>
            <a:normAutofit/>
          </a:bodyPr>
          <a:lstStyle/>
          <a:p>
            <a:pPr marL="519113" lvl="1" indent="-406400" algn="just"/>
            <a:r>
              <a:rPr lang="en-US" altLang="ja-JP" sz="3100" b="1" smtClean="0">
                <a:solidFill>
                  <a:srgbClr val="002060"/>
                </a:solidFill>
                <a:latin typeface="Times New Roman" pitchFamily="18" charset="0"/>
                <a:ea typeface="ＭＳ Ｐゴシック" charset="-128"/>
                <a:cs typeface="Times New Roman" pitchFamily="18" charset="0"/>
              </a:rPr>
              <a:t>European Commission to support </a:t>
            </a:r>
            <a:r>
              <a:rPr lang="en-US" sz="31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African, Caribbean and Pacific </a:t>
            </a:r>
            <a:r>
              <a:rPr lang="en-US" altLang="ja-JP" sz="3100" b="1" smtClean="0">
                <a:solidFill>
                  <a:srgbClr val="002060"/>
                </a:solidFill>
                <a:latin typeface="Times New Roman" pitchFamily="18" charset="0"/>
                <a:ea typeface="ＭＳ Ｐゴシック" charset="-128"/>
                <a:cs typeface="Times New Roman" pitchFamily="18" charset="0"/>
              </a:rPr>
              <a:t>countries </a:t>
            </a:r>
            <a:r>
              <a:rPr lang="en-US" sz="31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519113" lvl="1" indent="-406400" algn="just">
              <a:buFont typeface="Wingdings 2" pitchFamily="18" charset="2"/>
              <a:buNone/>
            </a:pPr>
            <a:endParaRPr lang="en-US" sz="3100" b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9113" lvl="1" indent="-406400" algn="just"/>
            <a:r>
              <a:rPr lang="en-US" sz="31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TACKLE S. Sudan Partnership Protocol signed October 16, 2008 by MOL, </a:t>
            </a:r>
            <a:r>
              <a:rPr lang="en-US" altLang="ja-JP" sz="3100" b="1" smtClean="0">
                <a:solidFill>
                  <a:srgbClr val="002060"/>
                </a:solidFill>
                <a:latin typeface="Times New Roman" pitchFamily="18" charset="0"/>
                <a:ea typeface="ＭＳ Ｐゴシック" charset="-128"/>
                <a:cs typeface="Times New Roman" pitchFamily="18" charset="0"/>
              </a:rPr>
              <a:t>MOGSW</a:t>
            </a:r>
            <a:r>
              <a:rPr lang="en-US" sz="31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MOE, EU, ILO</a:t>
            </a:r>
          </a:p>
          <a:p>
            <a:pPr marL="519113" lvl="1" indent="-406400" algn="just"/>
            <a:endParaRPr lang="en-US" b="1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9113" lvl="1" indent="-406400" algn="just"/>
            <a:r>
              <a:rPr lang="en-US" sz="29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First ILO/IPEC (and child labour specific) project in the country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Group 13"/>
          <p:cNvGrpSpPr>
            <a:grpSpLocks/>
          </p:cNvGrpSpPr>
          <p:nvPr/>
        </p:nvGrpSpPr>
        <p:grpSpPr bwMode="auto">
          <a:xfrm>
            <a:off x="0" y="0"/>
            <a:ext cx="9144000" cy="3581400"/>
            <a:chOff x="0" y="0"/>
            <a:chExt cx="9144000" cy="3581400"/>
          </a:xfrm>
        </p:grpSpPr>
        <p:pic>
          <p:nvPicPr>
            <p:cNvPr id="17412" name="Picture 4" descr="C:\Users\user\Desktop\BK BACKUP 25042013\Desktop\TACKLE DOCS\SUDAN LAUNCH PHOTOS\DSC_0155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4343400" cy="3581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13" name="Picture 5" descr="C:\Users\user\Desktop\BK BACKUP 25042013\Desktop\TACKLE DOCS\SUDAN LAUNCH PHOTOS\DSC_0109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343400" y="0"/>
              <a:ext cx="4800600" cy="3581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410" name="Picture 2" descr="C:\Users\user\Desktop\BK BACKUP 25042013\Desktop\TACKLE DOCS\SUDAN LAUNCH PHOTOS\DSC_016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3505200"/>
            <a:ext cx="4343400" cy="3352800"/>
          </a:xfrm>
        </p:spPr>
      </p:pic>
      <p:pic>
        <p:nvPicPr>
          <p:cNvPr id="17411" name="Picture 3" descr="C:\Users\user\Desktop\BK BACKUP 25042013\Desktop\TACKLE DOCS\SUDAN LAUNCH PHOTOS\DSC_0156.JPG"/>
          <p:cNvPicPr>
            <a:picLocks noGrp="1" noChangeAspect="1" noChangeArrowheads="1"/>
          </p:cNvPicPr>
          <p:nvPr>
            <p:ph sz="half" idx="4"/>
          </p:nvPr>
        </p:nvPicPr>
        <p:blipFill>
          <a:blip r:embed="rId5"/>
          <a:srcRect/>
          <a:stretch>
            <a:fillRect/>
          </a:stretch>
        </p:blipFill>
        <p:spPr>
          <a:xfrm>
            <a:off x="4343400" y="3581400"/>
            <a:ext cx="4692650" cy="31607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 dirty="0" smtClean="0">
                <a:solidFill>
                  <a:schemeClr val="tx2">
                    <a:lumMod val="75000"/>
                  </a:schemeClr>
                </a:solidFill>
              </a:rPr>
              <a:t>Result on Legal framework</a:t>
            </a:r>
            <a:endParaRPr lang="en-GB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850" y="1484313"/>
            <a:ext cx="8640763" cy="5040312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en-US" sz="2400" b="1" smtClean="0">
                <a:solidFill>
                  <a:srgbClr val="17375E"/>
                </a:solidFill>
              </a:rPr>
              <a:t>ILO Conventions 138 and 182 ratified in 2012</a:t>
            </a:r>
          </a:p>
          <a:p>
            <a:pPr>
              <a:lnSpc>
                <a:spcPct val="105000"/>
              </a:lnSpc>
              <a:buFont typeface="Wingdings" pitchFamily="2" charset="2"/>
              <a:buChar char=""/>
            </a:pPr>
            <a:r>
              <a:rPr lang="en-GB" sz="2400" b="1" smtClean="0">
                <a:solidFill>
                  <a:srgbClr val="17375E"/>
                </a:solidFill>
                <a:ea typeface="Calibri" pitchFamily="34" charset="0"/>
                <a:cs typeface="Times New Roman" pitchFamily="18" charset="0"/>
              </a:rPr>
              <a:t>African Charter on the Rights and Welfare of Child (ACRWC) signed 2008</a:t>
            </a:r>
          </a:p>
          <a:p>
            <a:pPr algn="just">
              <a:lnSpc>
                <a:spcPct val="90000"/>
              </a:lnSpc>
            </a:pPr>
            <a:r>
              <a:rPr lang="en-US" sz="2400" b="1" smtClean="0">
                <a:solidFill>
                  <a:srgbClr val="17375E"/>
                </a:solidFill>
              </a:rPr>
              <a:t>The draft Labour Bill  is currently </a:t>
            </a:r>
            <a:r>
              <a:rPr lang="en-US" altLang="ja-JP" sz="2400" b="1" smtClean="0">
                <a:solidFill>
                  <a:srgbClr val="17375E"/>
                </a:solidFill>
                <a:ea typeface="ＭＳ Ｐゴシック" charset="-128"/>
              </a:rPr>
              <a:t>on process to the</a:t>
            </a:r>
            <a:r>
              <a:rPr lang="en-US" sz="2400" b="1" smtClean="0">
                <a:solidFill>
                  <a:srgbClr val="17375E"/>
                </a:solidFill>
              </a:rPr>
              <a:t> parliament</a:t>
            </a:r>
            <a:r>
              <a:rPr lang="en-US" altLang="ja-JP" sz="2400" b="1" smtClean="0">
                <a:solidFill>
                  <a:srgbClr val="17375E"/>
                </a:solidFill>
                <a:ea typeface="ＭＳ Ｐゴシック" charset="-128"/>
              </a:rPr>
              <a:t>. The </a:t>
            </a:r>
            <a:r>
              <a:rPr lang="en-US" sz="2400" b="1" smtClean="0">
                <a:solidFill>
                  <a:srgbClr val="17375E"/>
                </a:solidFill>
              </a:rPr>
              <a:t>has </a:t>
            </a:r>
            <a:r>
              <a:rPr lang="en-US" altLang="ja-JP" sz="2400" b="1" smtClean="0">
                <a:solidFill>
                  <a:srgbClr val="17375E"/>
                </a:solidFill>
                <a:ea typeface="ＭＳ Ｐゴシック" charset="-128"/>
              </a:rPr>
              <a:t>a </a:t>
            </a:r>
            <a:r>
              <a:rPr lang="en-US" sz="2400" b="1" smtClean="0">
                <a:solidFill>
                  <a:srgbClr val="17375E"/>
                </a:solidFill>
              </a:rPr>
              <a:t>section on child labour, WFCL and minimum age of entry into employment. Will complement the Child Act 2008</a:t>
            </a:r>
          </a:p>
          <a:p>
            <a:pPr algn="just">
              <a:lnSpc>
                <a:spcPct val="90000"/>
              </a:lnSpc>
            </a:pPr>
            <a:endParaRPr lang="en-US" sz="2400" b="1" smtClean="0">
              <a:solidFill>
                <a:srgbClr val="17375E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n-US" sz="2400" b="1" smtClean="0">
                <a:solidFill>
                  <a:srgbClr val="17375E"/>
                </a:solidFill>
              </a:rPr>
              <a:t>Sensitization of stakeholders on the two ILO conventions and other international and national instruments e.g. CRC, Child Act has been undertaken</a:t>
            </a:r>
          </a:p>
          <a:p>
            <a:pPr>
              <a:lnSpc>
                <a:spcPct val="90000"/>
              </a:lnSpc>
            </a:pPr>
            <a:endParaRPr lang="en-GB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 dirty="0" smtClean="0">
                <a:solidFill>
                  <a:schemeClr val="tx2">
                    <a:lumMod val="75000"/>
                  </a:schemeClr>
                </a:solidFill>
              </a:rPr>
              <a:t>Results on Legal framework </a:t>
            </a:r>
            <a:r>
              <a:rPr lang="en-GB" b="1" dirty="0" err="1" smtClean="0">
                <a:solidFill>
                  <a:schemeClr val="tx2">
                    <a:lumMod val="75000"/>
                  </a:schemeClr>
                </a:solidFill>
              </a:rPr>
              <a:t>cont</a:t>
            </a:r>
            <a:r>
              <a:rPr lang="en-GB" b="1" dirty="0" smtClean="0">
                <a:solidFill>
                  <a:schemeClr val="tx2">
                    <a:lumMod val="75000"/>
                  </a:schemeClr>
                </a:solidFill>
              </a:rPr>
              <a:t>…</a:t>
            </a:r>
            <a:endParaRPr lang="en-GB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sz="quarter" idx="1"/>
          </p:nvPr>
        </p:nvSpPr>
        <p:spPr>
          <a:xfrm>
            <a:off x="107950" y="1557338"/>
            <a:ext cx="8712200" cy="4824412"/>
          </a:xfrm>
        </p:spPr>
        <p:txBody>
          <a:bodyPr/>
          <a:lstStyle/>
          <a:p>
            <a:pPr algn="just"/>
            <a:r>
              <a:rPr lang="en-US" sz="2400" b="1" smtClean="0">
                <a:solidFill>
                  <a:srgbClr val="17375E"/>
                </a:solidFill>
              </a:rPr>
              <a:t>Draft list of hazardous work developed, and validated by stakeholder</a:t>
            </a:r>
            <a:endParaRPr lang="en-US" altLang="ja-JP" sz="2400" b="1" smtClean="0">
              <a:solidFill>
                <a:srgbClr val="17375E"/>
              </a:solidFill>
              <a:ea typeface="ＭＳ Ｐゴシック" charset="-128"/>
            </a:endParaRPr>
          </a:p>
          <a:p>
            <a:pPr algn="just"/>
            <a:r>
              <a:rPr lang="en-US" altLang="ja-JP" sz="2400" b="1" smtClean="0">
                <a:solidFill>
                  <a:srgbClr val="17375E"/>
                </a:solidFill>
                <a:ea typeface="ＭＳ Ｐゴシック" charset="-128"/>
              </a:rPr>
              <a:t>Child Labour has been integrated in the Decent Work Country Programme (under review)</a:t>
            </a:r>
          </a:p>
          <a:p>
            <a:pPr algn="just"/>
            <a:r>
              <a:rPr lang="en-US" altLang="ja-JP" sz="2400" b="1" smtClean="0">
                <a:solidFill>
                  <a:srgbClr val="17375E"/>
                </a:solidFill>
                <a:ea typeface="ＭＳ Ｐゴシック" charset="-128"/>
              </a:rPr>
              <a:t>CL integrated into MOL’s 5 years strategic plan</a:t>
            </a:r>
            <a:endParaRPr lang="en-US" sz="2400" b="1" smtClean="0">
              <a:solidFill>
                <a:srgbClr val="17375E"/>
              </a:solidFill>
            </a:endParaRPr>
          </a:p>
          <a:p>
            <a:pPr algn="just"/>
            <a:r>
              <a:rPr lang="en-US" sz="2400" b="1" smtClean="0">
                <a:solidFill>
                  <a:srgbClr val="17375E"/>
                </a:solidFill>
              </a:rPr>
              <a:t>National Steering Committee established and capacity on combating child labour enhanced</a:t>
            </a:r>
            <a:endParaRPr lang="en-US" altLang="ja-JP" sz="2400" b="1" smtClean="0">
              <a:solidFill>
                <a:srgbClr val="17375E"/>
              </a:solidFill>
              <a:ea typeface="ＭＳ Ｐゴシック" charset="-128"/>
            </a:endParaRPr>
          </a:p>
          <a:p>
            <a:pPr algn="just"/>
            <a:r>
              <a:rPr lang="en-US" altLang="ja-JP" sz="2400" b="1" smtClean="0">
                <a:solidFill>
                  <a:srgbClr val="17375E"/>
                </a:solidFill>
                <a:ea typeface="ＭＳ Ｐゴシック" charset="-128"/>
              </a:rPr>
              <a:t>Labour advisory working group formed in a tripartite manner to enforce National Steering Committee for Labour</a:t>
            </a:r>
          </a:p>
          <a:p>
            <a:pPr algn="just"/>
            <a:r>
              <a:rPr lang="en-US" sz="2400" b="1" smtClean="0">
                <a:solidFill>
                  <a:srgbClr val="17375E"/>
                </a:solidFill>
              </a:rPr>
              <a:t>Child Labour Division within </a:t>
            </a:r>
            <a:r>
              <a:rPr lang="en-US" altLang="ja-JP" sz="2400" b="1" smtClean="0">
                <a:solidFill>
                  <a:srgbClr val="17375E"/>
                </a:solidFill>
                <a:ea typeface="ＭＳ Ｐゴシック" charset="-128"/>
              </a:rPr>
              <a:t>the </a:t>
            </a:r>
            <a:r>
              <a:rPr lang="en-US" sz="2400" b="1" smtClean="0">
                <a:solidFill>
                  <a:srgbClr val="17375E"/>
                </a:solidFill>
              </a:rPr>
              <a:t>Min</a:t>
            </a:r>
            <a:r>
              <a:rPr lang="en-US" altLang="ja-JP" sz="2400" b="1" smtClean="0">
                <a:solidFill>
                  <a:srgbClr val="17375E"/>
                </a:solidFill>
                <a:ea typeface="ＭＳ Ｐゴシック" charset="-128"/>
              </a:rPr>
              <a:t>istry</a:t>
            </a:r>
            <a:r>
              <a:rPr lang="en-US" sz="2400" b="1" smtClean="0">
                <a:solidFill>
                  <a:srgbClr val="17375E"/>
                </a:solidFill>
              </a:rPr>
              <a:t> of Labour established, provided with basic office equipments</a:t>
            </a:r>
            <a:endParaRPr lang="en-US" altLang="ja-JP" sz="2400" b="1" smtClean="0">
              <a:solidFill>
                <a:srgbClr val="17375E"/>
              </a:solidFill>
              <a:ea typeface="ＭＳ Ｐゴシック" charset="-128"/>
            </a:endParaRPr>
          </a:p>
          <a:p>
            <a:pPr algn="just"/>
            <a:r>
              <a:rPr lang="en-US" altLang="ja-JP" sz="2400" b="1" smtClean="0">
                <a:solidFill>
                  <a:srgbClr val="17375E"/>
                </a:solidFill>
                <a:ea typeface="ＭＳ Ｐゴシック" charset="-128"/>
              </a:rPr>
              <a:t>National Action is currently being worked on</a:t>
            </a:r>
            <a:endParaRPr lang="en-US" sz="2400" b="1" smtClean="0">
              <a:solidFill>
                <a:srgbClr val="17375E"/>
              </a:solidFill>
            </a:endParaRPr>
          </a:p>
          <a:p>
            <a:endParaRPr lang="en-GB" sz="24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Lessons learnt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sz="quarter" idx="1"/>
          </p:nvPr>
        </p:nvSpPr>
        <p:spPr>
          <a:xfrm>
            <a:off x="22225" y="1468438"/>
            <a:ext cx="8578850" cy="4876800"/>
          </a:xfrm>
        </p:spPr>
        <p:txBody>
          <a:bodyPr/>
          <a:lstStyle/>
          <a:p>
            <a:r>
              <a:rPr lang="en-GB" sz="2400" b="1" smtClean="0">
                <a:solidFill>
                  <a:srgbClr val="1F497D"/>
                </a:solidFill>
              </a:rPr>
              <a:t>Appropriate legal  framework important for enforcement hence urgent need to pass the Labour Bill and develop supporting  Regulations</a:t>
            </a:r>
          </a:p>
          <a:p>
            <a:r>
              <a:rPr lang="en-GB" sz="2400" b="1" smtClean="0">
                <a:solidFill>
                  <a:srgbClr val="1F497D"/>
                </a:solidFill>
              </a:rPr>
              <a:t>Legal framework alone not adequate there is need to have various forms of direct intervention </a:t>
            </a:r>
          </a:p>
          <a:p>
            <a:r>
              <a:rPr lang="en-GB" sz="2400" b="1" smtClean="0">
                <a:solidFill>
                  <a:srgbClr val="1F497D"/>
                </a:solidFill>
              </a:rPr>
              <a:t>Awareness raising is part and parcel of legal framework and hence need to scale up </a:t>
            </a:r>
          </a:p>
          <a:p>
            <a:r>
              <a:rPr lang="en-GB" sz="2400" b="1" smtClean="0">
                <a:solidFill>
                  <a:srgbClr val="1F497D"/>
                </a:solidFill>
              </a:rPr>
              <a:t>Political will to end child labour is key to the fight against the vice and political leaders need to be fully engaged as education is the key</a:t>
            </a:r>
          </a:p>
          <a:p>
            <a:r>
              <a:rPr lang="en-GB" sz="2400" b="1" smtClean="0">
                <a:solidFill>
                  <a:srgbClr val="1F497D"/>
                </a:solidFill>
              </a:rPr>
              <a:t>Participation of opinion shapers, community leaders, church leaders, </a:t>
            </a:r>
            <a:r>
              <a:rPr lang="en-GB" altLang="ja-JP" sz="2400" b="1" smtClean="0">
                <a:solidFill>
                  <a:srgbClr val="1F497D"/>
                </a:solidFill>
                <a:ea typeface="ＭＳ Ｐゴシック" charset="-128"/>
              </a:rPr>
              <a:t>Women Groups, </a:t>
            </a:r>
            <a:r>
              <a:rPr lang="en-GB" sz="2400" b="1" smtClean="0">
                <a:solidFill>
                  <a:srgbClr val="1F497D"/>
                </a:solidFill>
              </a:rPr>
              <a:t>Imams and general populace very key</a:t>
            </a:r>
            <a:endParaRPr lang="en-GB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b="1" dirty="0" smtClean="0">
                <a:solidFill>
                  <a:schemeClr val="tx2">
                    <a:lumMod val="75000"/>
                  </a:schemeClr>
                </a:solidFill>
              </a:rPr>
              <a:t>Lessons learnt</a:t>
            </a:r>
            <a:endParaRPr lang="en-GB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0825" y="1412875"/>
            <a:ext cx="8569325" cy="4968875"/>
          </a:xfrm>
        </p:spPr>
        <p:txBody>
          <a:bodyPr>
            <a:normAutofit/>
          </a:bodyPr>
          <a:lstStyle/>
          <a:p>
            <a:pPr algn="just"/>
            <a:r>
              <a:rPr lang="en-GB" b="1" smtClean="0">
                <a:solidFill>
                  <a:srgbClr val="1F497D"/>
                </a:solidFill>
              </a:rPr>
              <a:t>Withdrawal of children without relevant alternative not enough, vocational training is important</a:t>
            </a:r>
          </a:p>
          <a:p>
            <a:pPr algn="just"/>
            <a:endParaRPr lang="en-GB" b="1" smtClean="0">
              <a:solidFill>
                <a:srgbClr val="1F497D"/>
              </a:solidFill>
            </a:endParaRPr>
          </a:p>
          <a:p>
            <a:pPr algn="just"/>
            <a:r>
              <a:rPr lang="en-GB" b="1" smtClean="0">
                <a:solidFill>
                  <a:srgbClr val="1F497D"/>
                </a:solidFill>
              </a:rPr>
              <a:t>Research and reliable </a:t>
            </a:r>
            <a:r>
              <a:rPr lang="en-GB" altLang="ja-JP" b="1" smtClean="0">
                <a:solidFill>
                  <a:srgbClr val="1F497D"/>
                </a:solidFill>
                <a:ea typeface="ＭＳ Ｐゴシック" charset="-128"/>
              </a:rPr>
              <a:t>central </a:t>
            </a:r>
            <a:r>
              <a:rPr lang="en-GB" b="1" smtClean="0">
                <a:solidFill>
                  <a:srgbClr val="1F497D"/>
                </a:solidFill>
              </a:rPr>
              <a:t>data to </a:t>
            </a:r>
            <a:r>
              <a:rPr lang="en-GB" altLang="ja-JP" b="1" smtClean="0">
                <a:solidFill>
                  <a:srgbClr val="1F497D"/>
                </a:solidFill>
                <a:ea typeface="ＭＳ Ｐゴシック" charset="-128"/>
              </a:rPr>
              <a:t>guide</a:t>
            </a:r>
            <a:r>
              <a:rPr lang="en-GB" b="1" smtClean="0">
                <a:solidFill>
                  <a:srgbClr val="1F497D"/>
                </a:solidFill>
              </a:rPr>
              <a:t> Child </a:t>
            </a:r>
            <a:r>
              <a:rPr lang="en-GB" altLang="ja-JP" b="1" smtClean="0">
                <a:solidFill>
                  <a:srgbClr val="1F497D"/>
                </a:solidFill>
                <a:ea typeface="ＭＳ Ｐゴシック" charset="-128"/>
              </a:rPr>
              <a:t>Labour </a:t>
            </a:r>
            <a:r>
              <a:rPr lang="en-GB" b="1" smtClean="0">
                <a:solidFill>
                  <a:srgbClr val="1F497D"/>
                </a:solidFill>
              </a:rPr>
              <a:t>policy and intervention areas</a:t>
            </a:r>
          </a:p>
          <a:p>
            <a:pPr algn="just">
              <a:buFont typeface="Wingdings 2" pitchFamily="18" charset="2"/>
              <a:buNone/>
            </a:pPr>
            <a:endParaRPr lang="en-GB" b="1" smtClean="0">
              <a:solidFill>
                <a:srgbClr val="1F497D"/>
              </a:solidFill>
            </a:endParaRPr>
          </a:p>
          <a:p>
            <a:pPr algn="just"/>
            <a:r>
              <a:rPr lang="en-GB" b="1" smtClean="0">
                <a:solidFill>
                  <a:srgbClr val="1F497D"/>
                </a:solidFill>
              </a:rPr>
              <a:t>Coordination and monitoring of child labour matters by a multi sectoral coordination committee  </a:t>
            </a:r>
            <a:r>
              <a:rPr lang="en-GB" altLang="ja-JP" b="1" smtClean="0">
                <a:solidFill>
                  <a:srgbClr val="1F497D"/>
                </a:solidFill>
                <a:ea typeface="ＭＳ Ｐゴシック" charset="-128"/>
              </a:rPr>
              <a:t>is </a:t>
            </a:r>
            <a:r>
              <a:rPr lang="en-GB" b="1" smtClean="0">
                <a:solidFill>
                  <a:srgbClr val="1F497D"/>
                </a:solidFill>
              </a:rPr>
              <a:t>important</a:t>
            </a:r>
          </a:p>
          <a:p>
            <a:pPr algn="just"/>
            <a:endParaRPr lang="en-GB" b="1" smtClean="0">
              <a:solidFill>
                <a:srgbClr val="1F497D"/>
              </a:solidFill>
            </a:endParaRPr>
          </a:p>
          <a:p>
            <a:pPr algn="just"/>
            <a:r>
              <a:rPr lang="en-GB" b="1" smtClean="0">
                <a:solidFill>
                  <a:srgbClr val="1F497D"/>
                </a:solidFill>
              </a:rPr>
              <a:t>Key Child Labour institutions to be </a:t>
            </a:r>
            <a:r>
              <a:rPr lang="en-GB" altLang="ja-JP" b="1" smtClean="0">
                <a:solidFill>
                  <a:srgbClr val="1F497D"/>
                </a:solidFill>
                <a:ea typeface="ＭＳ Ｐゴシック" charset="-128"/>
              </a:rPr>
              <a:t>established</a:t>
            </a:r>
            <a:r>
              <a:rPr lang="en-GB" b="1" smtClean="0">
                <a:solidFill>
                  <a:srgbClr val="1F497D"/>
                </a:solidFill>
              </a:rPr>
              <a:t> in all levels of gover</a:t>
            </a:r>
            <a:r>
              <a:rPr lang="en-GB" altLang="ja-JP" b="1" smtClean="0">
                <a:solidFill>
                  <a:srgbClr val="1F497D"/>
                </a:solidFill>
                <a:ea typeface="ＭＳ Ｐゴシック" charset="-128"/>
              </a:rPr>
              <a:t>n</a:t>
            </a:r>
            <a:r>
              <a:rPr lang="en-GB" b="1" smtClean="0">
                <a:solidFill>
                  <a:srgbClr val="1F497D"/>
                </a:solidFill>
              </a:rPr>
              <a:t>ment </a:t>
            </a:r>
            <a:r>
              <a:rPr lang="en-GB" altLang="ja-JP" b="1" smtClean="0">
                <a:solidFill>
                  <a:srgbClr val="1F497D"/>
                </a:solidFill>
                <a:ea typeface="ＭＳ Ｐゴシック" charset="-128"/>
              </a:rPr>
              <a:t>in the 10 states not only at the national level</a:t>
            </a:r>
            <a:endParaRPr lang="en-GB" b="1" smtClean="0">
              <a:solidFill>
                <a:srgbClr val="1F497D"/>
              </a:solidFill>
            </a:endParaRPr>
          </a:p>
          <a:p>
            <a:endParaRPr lang="en-GB" sz="24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en-US" altLang="ja-JP" smtClean="0">
                <a:ea typeface="ＭＳ Ｐゴシック" charset="-128"/>
              </a:rPr>
              <a:t>Way forward</a:t>
            </a:r>
            <a:endParaRPr lang="en-US" smtClean="0"/>
          </a:p>
        </p:txBody>
      </p:sp>
      <p:sp>
        <p:nvSpPr>
          <p:cNvPr id="2765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ja-JP" smtClean="0">
                <a:ea typeface="ＭＳ Ｐゴシック" charset="-128"/>
              </a:rPr>
              <a:t>As most of the results were achieved towards the end of project, it is essential to enhance implementation and continuity of the project support</a:t>
            </a:r>
          </a:p>
          <a:p>
            <a:pPr>
              <a:lnSpc>
                <a:spcPct val="90000"/>
              </a:lnSpc>
            </a:pPr>
            <a:r>
              <a:rPr lang="en-US" altLang="ja-JP" smtClean="0">
                <a:ea typeface="ＭＳ Ｐゴシック" charset="-128"/>
              </a:rPr>
              <a:t>More capacity building required to ensure efficiency of the national steering committee members</a:t>
            </a:r>
          </a:p>
          <a:p>
            <a:pPr>
              <a:lnSpc>
                <a:spcPct val="90000"/>
              </a:lnSpc>
            </a:pPr>
            <a:r>
              <a:rPr lang="en-US" altLang="ja-JP" smtClean="0">
                <a:ea typeface="ＭＳ Ｐゴシック" charset="-128"/>
              </a:rPr>
              <a:t>Additional support required for formulation of legal framework (e.g. regulations) and its dissemination</a:t>
            </a:r>
          </a:p>
          <a:p>
            <a:pPr>
              <a:lnSpc>
                <a:spcPct val="90000"/>
              </a:lnSpc>
            </a:pPr>
            <a:r>
              <a:rPr lang="en-US" altLang="ja-JP" smtClean="0">
                <a:ea typeface="ＭＳ Ｐゴシック" charset="-128"/>
              </a:rPr>
              <a:t>Support is required for more regional cooperation and coordination to learn from good practices</a:t>
            </a:r>
          </a:p>
          <a:p>
            <a:pPr>
              <a:lnSpc>
                <a:spcPct val="90000"/>
              </a:lnSpc>
            </a:pPr>
            <a:r>
              <a:rPr lang="en-US" altLang="ja-JP" smtClean="0">
                <a:ea typeface="ＭＳ Ｐゴシック" charset="-128"/>
              </a:rPr>
              <a:t>Building capacity of Media and making a documentary for awareness creation.</a:t>
            </a:r>
            <a:endParaRPr lang="en-US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Placeholder 6"/>
          <p:cNvSpPr>
            <a:spLocks noGrp="1"/>
          </p:cNvSpPr>
          <p:nvPr>
            <p:ph type="body" sz="half" idx="2"/>
          </p:nvPr>
        </p:nvSpPr>
        <p:spPr>
          <a:xfrm>
            <a:off x="0" y="5867400"/>
            <a:ext cx="9144000" cy="804863"/>
          </a:xfrm>
        </p:spPr>
        <p:txBody>
          <a:bodyPr/>
          <a:lstStyle/>
          <a:p>
            <a:pPr algn="ctr"/>
            <a:r>
              <a:rPr lang="en-US" sz="6600" b="1" smtClean="0"/>
              <a:t>THE END – THANK YOU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628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141</TotalTime>
  <Words>466</Words>
  <Application>Microsoft Office PowerPoint</Application>
  <PresentationFormat>On-screen Show (4:3)</PresentationFormat>
  <Paragraphs>49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5</vt:i4>
      </vt:variant>
      <vt:variant>
        <vt:lpstr>Slide Titles</vt:lpstr>
      </vt:variant>
      <vt:variant>
        <vt:i4>9</vt:i4>
      </vt:variant>
    </vt:vector>
  </HeadingPairs>
  <TitlesOfParts>
    <vt:vector size="22" baseType="lpstr">
      <vt:lpstr>Perpetua</vt:lpstr>
      <vt:lpstr>Arial</vt:lpstr>
      <vt:lpstr>Franklin Gothic Book</vt:lpstr>
      <vt:lpstr>Wingdings 2</vt:lpstr>
      <vt:lpstr>Calibri</vt:lpstr>
      <vt:lpstr>Times New Roman</vt:lpstr>
      <vt:lpstr>Wingdings</vt:lpstr>
      <vt:lpstr>ＭＳ Ｐゴシック</vt:lpstr>
      <vt:lpstr>Equity</vt:lpstr>
      <vt:lpstr>Equity</vt:lpstr>
      <vt:lpstr>Equity</vt:lpstr>
      <vt:lpstr>Equity</vt:lpstr>
      <vt:lpstr>Equity</vt:lpstr>
      <vt:lpstr>TACKLE SOUTH SUDAN</vt:lpstr>
      <vt:lpstr>TACKLE South Sudan: Background Info</vt:lpstr>
      <vt:lpstr>Slide 3</vt:lpstr>
      <vt:lpstr>Result on Legal framework</vt:lpstr>
      <vt:lpstr>Results on Legal framework cont…</vt:lpstr>
      <vt:lpstr>Lessons learnt</vt:lpstr>
      <vt:lpstr>Lessons learnt</vt:lpstr>
      <vt:lpstr>Way forward</vt:lpstr>
      <vt:lpstr>Slide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TACKLE SOUTH SUDAN</dc:title>
  <dc:creator>Muli Mwikali</dc:creator>
  <cp:lastModifiedBy>User</cp:lastModifiedBy>
  <cp:revision>13</cp:revision>
  <dcterms:created xsi:type="dcterms:W3CDTF">2013-06-27T09:34:43Z</dcterms:created>
  <dcterms:modified xsi:type="dcterms:W3CDTF">2013-07-02T13:08:49Z</dcterms:modified>
</cp:coreProperties>
</file>