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9" r:id="rId3"/>
    <p:sldId id="319" r:id="rId4"/>
    <p:sldId id="320" r:id="rId5"/>
    <p:sldId id="332" r:id="rId6"/>
    <p:sldId id="321" r:id="rId7"/>
    <p:sldId id="277" r:id="rId8"/>
    <p:sldId id="279" r:id="rId9"/>
    <p:sldId id="312" r:id="rId10"/>
    <p:sldId id="313" r:id="rId11"/>
    <p:sldId id="314" r:id="rId12"/>
    <p:sldId id="316" r:id="rId13"/>
    <p:sldId id="334" r:id="rId14"/>
    <p:sldId id="336" r:id="rId15"/>
    <p:sldId id="335" r:id="rId16"/>
    <p:sldId id="264" r:id="rId17"/>
    <p:sldId id="337" r:id="rId1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90BAB41-1C1E-4E47-9BD2-6AA8BA3E12B1}" type="datetimeFigureOut">
              <a:rPr lang="en-US"/>
              <a:pPr>
                <a:defRPr/>
              </a:pPr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FCF7FB56-CFD9-4894-B323-6C523B8C8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1EA84658-EB75-4E76-933C-7673F22B2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9D8AF1-82FC-4DDA-BE15-352E29C0CE96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D1569D-F6FB-4683-98AF-30D8BF873D5E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FDD97-77CE-4395-A3B5-170E60F04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6FBA-2158-4BAA-B1EE-5AEEEBA0B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98B77-2094-4656-BADE-32ED2BDAA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71A19-BBE4-4BE9-8B4B-C22E3D83E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D2D50-AC85-47ED-90DC-64E6F5C58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0F96-EEAD-4A3F-B429-582160F02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68258-9B7E-4D54-AE26-71FC09320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ECB0-CA96-4FFB-8F0D-3ADF2EBC03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DD824-7354-483E-A5FE-99A5F2218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8C7B4-EF73-4546-9CF6-59F50AB738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8C96-6A87-4D34-AE29-657390EF1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9940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994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THE POOR ARE RICH IN SPIRIT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9F90403-C33F-464F-884F-1B22EC246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39945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MAINSTREAMING CHILD LABOUR IN EDUCATION:TACKLE PROJECT 2008 TO 2013-ZAMBIA </a:t>
            </a:r>
          </a:p>
        </p:txBody>
      </p:sp>
      <p:sp>
        <p:nvSpPr>
          <p:cNvPr id="15362" name="Subtitle 3"/>
          <p:cNvSpPr>
            <a:spLocks noGrp="1"/>
          </p:cNvSpPr>
          <p:nvPr>
            <p:ph type="subTitle" idx="1"/>
          </p:nvPr>
        </p:nvSpPr>
        <p:spPr>
          <a:xfrm>
            <a:off x="609600" y="3505200"/>
            <a:ext cx="7854950" cy="1752600"/>
          </a:xfrm>
        </p:spPr>
        <p:txBody>
          <a:bodyPr/>
          <a:lstStyle/>
          <a:p>
            <a:pPr marR="0" algn="ctr" eaLnBrk="1" hangingPunct="1"/>
            <a:r>
              <a:rPr lang="en-US" smtClean="0"/>
              <a:t>Presented  by Dr. Seti Venus and Mr Silungwe West</a:t>
            </a:r>
          </a:p>
          <a:p>
            <a:pPr marR="0" algn="ctr" eaLnBrk="1" hangingPunct="1"/>
            <a:r>
              <a:rPr lang="en-US" smtClean="0"/>
              <a:t>BELGIUM,BRUSSELS, FROM SECOND TO THIRD JULY,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KRA/FOCUS OF THE PROGRAMME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 come up with Improved Country level Child Labour and Education Legal Framework enhancement in Zambia through support.</a:t>
            </a:r>
          </a:p>
          <a:p>
            <a:pPr eaLnBrk="1" hangingPunct="1"/>
            <a:r>
              <a:rPr lang="en-US" smtClean="0"/>
              <a:t>Institutional Capacity strengthening in order to design strategies meant to eliminate Child Labour.</a:t>
            </a:r>
          </a:p>
          <a:p>
            <a:pPr eaLnBrk="1" hangingPunct="1"/>
            <a:r>
              <a:rPr lang="en-US" smtClean="0"/>
              <a:t>Develop Actions to combat Child Labour and Models that could be useful in implementing Child Labour Programmes</a:t>
            </a:r>
          </a:p>
          <a:p>
            <a:pPr eaLnBrk="1" hangingPunct="1"/>
            <a:r>
              <a:rPr lang="en-US" smtClean="0"/>
              <a:t>Enhancement of knowledge base and Net Work on Child Labour and Education advocacy and sharing or designing good practices.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PERFORMANCE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400" smtClean="0"/>
              <a:t>The project made steady progress and as a result the following successes were achieved in the targeted four key result areas:</a:t>
            </a:r>
          </a:p>
          <a:p>
            <a:r>
              <a:rPr lang="en-US" sz="2400" b="1" u="sng" smtClean="0"/>
              <a:t>KEY RESULT AREA  ONE </a:t>
            </a:r>
            <a:r>
              <a:rPr lang="en-US" sz="2400" smtClean="0"/>
              <a:t>: REVIEWING POLICY AND LEGAL FRAMEWORKS</a:t>
            </a:r>
          </a:p>
          <a:p>
            <a:pPr>
              <a:buFont typeface="Wingdings 2" pitchFamily="18" charset="2"/>
              <a:buNone/>
            </a:pPr>
            <a:r>
              <a:rPr lang="en-US" sz="2400" smtClean="0"/>
              <a:t>In preparing country level frameworks and strengthening them, the following activities were undertaken:</a:t>
            </a:r>
          </a:p>
          <a:p>
            <a:r>
              <a:rPr lang="en-US" sz="2400" smtClean="0"/>
              <a:t>Enhancement of the Employment of Young Persons &amp; Children Act</a:t>
            </a:r>
          </a:p>
          <a:p>
            <a:r>
              <a:rPr lang="en-US" sz="2400" smtClean="0"/>
              <a:t>Child Labour Policy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PROJECT PERFORMANCE Cont…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pPr eaLnBrk="1" hangingPunct="1"/>
            <a:r>
              <a:rPr lang="en-US" smtClean="0"/>
              <a:t>Zambia Decent Work Country Programme Priority on CL elimination</a:t>
            </a:r>
          </a:p>
          <a:p>
            <a:pPr eaLnBrk="1" hangingPunct="1"/>
            <a:r>
              <a:rPr lang="en-US" smtClean="0"/>
              <a:t>National Action Plan for elimination of  Worst Forms of CL</a:t>
            </a:r>
          </a:p>
          <a:p>
            <a:pPr eaLnBrk="1" hangingPunct="1"/>
            <a:r>
              <a:rPr lang="en-US" smtClean="0"/>
              <a:t> Statutory Instrument on hazardous Work developed</a:t>
            </a:r>
          </a:p>
          <a:p>
            <a:pPr eaLnBrk="1" hangingPunct="1"/>
            <a:r>
              <a:rPr lang="en-US" smtClean="0"/>
              <a:t>Review of National Education Policy (access, quality, efficiency and equity) and Education Act</a:t>
            </a:r>
          </a:p>
          <a:p>
            <a:pPr eaLnBrk="1" hangingPunct="1"/>
            <a:r>
              <a:rPr lang="en-US" smtClean="0"/>
              <a:t>Enhancement of the Free Primary Education Policy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PERFORMANCE Cont…</a:t>
            </a:r>
            <a:endParaRPr lang="en-ZW" smtClean="0"/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smtClean="0"/>
              <a:t>The Project organised a stakeholder’s consultative meeting on child labour and educational legal frameworks. Presentations focussed on hazardous Labour, the Education Act, and the Ant-Human Trafficking Act. The meeting was held on 20</a:t>
            </a:r>
            <a:r>
              <a:rPr lang="en-ZW" baseline="30000" smtClean="0"/>
              <a:t>th</a:t>
            </a:r>
            <a:r>
              <a:rPr lang="en-ZW" smtClean="0"/>
              <a:t> June,2012.</a:t>
            </a:r>
          </a:p>
          <a:p>
            <a:r>
              <a:rPr lang="en-ZW" smtClean="0"/>
              <a:t>Supported the process of reviewing Labour Laws.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9A1F1E-EBEE-4C25-A222-26C6688313A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14350"/>
          </a:xfrm>
        </p:spPr>
        <p:txBody>
          <a:bodyPr/>
          <a:lstStyle/>
          <a:p>
            <a:r>
              <a:rPr lang="en-US" sz="3200" smtClean="0"/>
              <a:t>KEY RESULT AREA TWO: CAPACITY BUILDING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In strengthening institutional capacity leading to improved ability to formulate and implement child labour strategies the following activities were done:</a:t>
            </a:r>
          </a:p>
          <a:p>
            <a:pPr>
              <a:lnSpc>
                <a:spcPct val="90000"/>
              </a:lnSpc>
            </a:pPr>
            <a:r>
              <a:rPr lang="en-US" smtClean="0"/>
              <a:t>Ministry of Education officials were trained in SCREAM: Supporting Children’s rights through education, the arts and the media in September, 2008.</a:t>
            </a:r>
          </a:p>
          <a:p>
            <a:pPr>
              <a:lnSpc>
                <a:spcPct val="90000"/>
              </a:lnSpc>
            </a:pPr>
            <a:r>
              <a:rPr lang="en-US" smtClean="0"/>
              <a:t>Teachers were trained on child labour, children’s rights, psychosocial counselling and other aspects affecting the child.  The training has had a positive effect on the integration of child labour concerns at school level and has facilitated the institutional support for children prevented and withdrawn from child labour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Project facilitated the training of two (2) MESVTEE officials as resource persons in child labour and education in Johannesburg in May, 2011.</a:t>
            </a:r>
          </a:p>
          <a:p>
            <a:pPr eaLnBrk="1" hangingPunct="1"/>
            <a:r>
              <a:rPr lang="en-US" smtClean="0"/>
              <a:t>Participated in organising a regional training for stake holders in child labour and education with representation from all Directorates at Headquarters and all Provincial Education Standards Officers (PESOs) from provinces.</a:t>
            </a:r>
          </a:p>
          <a:p>
            <a:pPr eaLnBrk="1" hangingPunct="1"/>
            <a:r>
              <a:rPr lang="en-US" smtClean="0"/>
              <a:t>On 5</a:t>
            </a:r>
            <a:r>
              <a:rPr lang="en-US" baseline="30000" smtClean="0"/>
              <a:t>th</a:t>
            </a:r>
            <a:r>
              <a:rPr lang="en-US" smtClean="0"/>
              <a:t> March, 2013 a briefing meeting for Senior Management Team at MESVTEE headquarters was held to brief them on the background of the project and some activities undertaken on child labour and </a:t>
            </a:r>
          </a:p>
          <a:p>
            <a:pPr eaLnBrk="1" hangingPunct="1"/>
            <a:endParaRPr lang="en-US" smtClean="0"/>
          </a:p>
        </p:txBody>
      </p:sp>
      <p:sp>
        <p:nvSpPr>
          <p:cNvPr id="317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RESULT AREA TWO: CAPACITY BUILDING (Cont’d)</a:t>
            </a:r>
            <a:endParaRPr lang="en-ZW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RESULT AREA TWO: CAPACITY BUILDING (Cont’d)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mtClean="0"/>
              <a:t>Education.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April, 2013 the project supported provincial trainings for four (4) Provincial Teams on education and child labour.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Trained officials from Central Statistics Office, Ministry of Labour and Education in Child Labour and data collection and analysis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Partner capacity strengthening on Child Labour Policy and Action Plan targeting implementing partners in 2011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b="1" smtClean="0"/>
              <a:t>KEY RESULT AREA 3:  TARGETED ACTIONS TO COMBAT CHILD LABOUR DESIGNED AND IMPLEMENTED TO DEVELOP EFFECTIVE DEMONSTRATION MODELS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400" smtClean="0"/>
              <a:t>In an effort to implement child labour, the following actions were undertaken:</a:t>
            </a:r>
          </a:p>
          <a:p>
            <a:r>
              <a:rPr lang="en-US" sz="2400" smtClean="0"/>
              <a:t>Number of children withdrawn= 1133</a:t>
            </a:r>
          </a:p>
          <a:p>
            <a:r>
              <a:rPr lang="en-US" sz="2400" smtClean="0"/>
              <a:t>Prevented= 1450</a:t>
            </a:r>
          </a:p>
          <a:p>
            <a:r>
              <a:rPr lang="en-US" sz="2400" smtClean="0"/>
              <a:t>The Government has co-operated with partners working on combating child labour through education by supporting withdrawn children in school and preventing others from child labour.</a:t>
            </a:r>
          </a:p>
          <a:p>
            <a:r>
              <a:rPr lang="en-US" sz="2400" smtClean="0"/>
              <a:t>Poverty reduction interventions and reduction of education barriers such as: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b="1" smtClean="0"/>
              <a:t>TARGETED ACTIONS TO COMBAT CHILD LABOUR DESIGNED AND IMPLEMENTED TO DEVELOP EFFECTIVE DEMONSTRATION MODELS (Cont’d)</a:t>
            </a:r>
            <a:endParaRPr lang="en-US" sz="2000" smtClean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r>
              <a:rPr lang="en-US" sz="2400" smtClean="0"/>
              <a:t>Re-enforcing the Free Primary Education Policy</a:t>
            </a:r>
          </a:p>
          <a:p>
            <a:r>
              <a:rPr lang="en-US" sz="2400" smtClean="0"/>
              <a:t>An ambitious program of infrastructure development targeted at reducing the distance between schools to that of 5km;</a:t>
            </a:r>
          </a:p>
          <a:p>
            <a:r>
              <a:rPr lang="en-US" sz="2400" smtClean="0"/>
              <a:t>Abolishment of grade 7 and 9 examination fees;</a:t>
            </a:r>
          </a:p>
          <a:p>
            <a:r>
              <a:rPr lang="en-US" sz="2400" smtClean="0"/>
              <a:t>Support to community schools in form of grants and teaching learning materials</a:t>
            </a:r>
          </a:p>
          <a:p>
            <a:r>
              <a:rPr lang="en-US" sz="2400" smtClean="0"/>
              <a:t>Monitoring of gender parity index at all levels</a:t>
            </a:r>
          </a:p>
          <a:p>
            <a:r>
              <a:rPr lang="en-US" sz="2400" smtClean="0"/>
              <a:t>Annual recruitment of teachers for public schools (5000 net and replacements every year)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sz="2400" b="1" smtClean="0"/>
              <a:t>KEY RESULT AREA 3:  TARGETED ACTIONS TO COMBAT CHILD LABOUR DESIGNED AND IMPLEMENTED TO DEVELOP EFFECTIVE DEMONSTRATION MODELS (Cont’d)</a:t>
            </a:r>
            <a:endParaRPr lang="en-US" sz="2400" smtClean="0"/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r>
              <a:rPr lang="en-US" sz="2000" smtClean="0"/>
              <a:t>Expanded levels of School Health and Nutrition and water and sanitation programs</a:t>
            </a:r>
          </a:p>
          <a:p>
            <a:r>
              <a:rPr lang="en-US" sz="2000" smtClean="0"/>
              <a:t>Food security pack and</a:t>
            </a:r>
          </a:p>
          <a:p>
            <a:r>
              <a:rPr lang="en-US" sz="2000" smtClean="0"/>
              <a:t>Public Social Welfare Assistance Schemes</a:t>
            </a:r>
          </a:p>
          <a:p>
            <a:r>
              <a:rPr lang="en-US" sz="2000" smtClean="0"/>
              <a:t>Creation of the District Child Labour Committees</a:t>
            </a:r>
          </a:p>
          <a:p>
            <a:r>
              <a:rPr lang="en-US" sz="2000" smtClean="0"/>
              <a:t>Development of the M &amp; E and Resource mobilisation strategy</a:t>
            </a:r>
          </a:p>
          <a:p>
            <a:r>
              <a:rPr lang="en-US" sz="2000" smtClean="0"/>
              <a:t>Development of the Understanding Children’s Work Booklet</a:t>
            </a:r>
          </a:p>
          <a:p>
            <a:r>
              <a:rPr lang="en-US" sz="2000" smtClean="0"/>
              <a:t>Developed manuals on forced labour and human trafficking</a:t>
            </a:r>
          </a:p>
          <a:p>
            <a:r>
              <a:rPr lang="en-US" sz="2000" smtClean="0"/>
              <a:t>Supported the Policy and Law consultative process  resulting in the development of the Sixth National Development Plan .</a:t>
            </a:r>
          </a:p>
          <a:p>
            <a:pPr>
              <a:buFont typeface="Wingdings 2" pitchFamily="18" charset="2"/>
              <a:buNone/>
            </a:pPr>
            <a:r>
              <a:rPr lang="en-US" sz="2000" smtClean="0"/>
              <a:t> </a:t>
            </a:r>
          </a:p>
          <a:p>
            <a:endParaRPr lang="en-US" sz="240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600" smtClean="0"/>
              <a:t>KEY RESULT AREA 4:  ENHANCE KNOWLEDGE BASE AND NET WORKS ON CHILD LABOUR AND EDUCATION THROUGH IMPROVED ADVOCACY AND DISSEMINATION OF GOOD PRACTICES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163"/>
            <a:ext cx="8229600" cy="37036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400" smtClean="0"/>
              <a:t>In an effort to improve advocacy and dissemination of good practices to enhance knowledge base and net works on child labour and education, the following activities were undertaken:</a:t>
            </a:r>
          </a:p>
          <a:p>
            <a:r>
              <a:rPr lang="en-US" sz="2400" smtClean="0"/>
              <a:t>Establishment of an advocacy group for free and compulsory education in Zambia;</a:t>
            </a:r>
          </a:p>
          <a:p>
            <a:r>
              <a:rPr lang="en-US" sz="2400" smtClean="0"/>
              <a:t>From 2008 to 2013, schools participate in the World Day Against Child Labour (WDACL) through debates, quizzes, drama, music performances, media interviews, sensitisation match past and awards presentation to 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KEY RESULT AREA 4:  ENHANCE KNOWLEDGE BASE AND NET WORKS ON CHILD LABOUR AND EDUCATION THROUGH IMPROVED ADVOCACY AND DISSERMINATION OF GOOD PRACTICES( Cont’d)</a:t>
            </a:r>
            <a:endParaRPr lang="en-ZW" sz="2000" smtClean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ZW" smtClean="0"/>
              <a:t>Winning schools  and individuals. The climax of the event is done on 12</a:t>
            </a:r>
            <a:r>
              <a:rPr lang="en-ZW" baseline="30000" smtClean="0"/>
              <a:t>th</a:t>
            </a:r>
            <a:r>
              <a:rPr lang="en-ZW" smtClean="0"/>
              <a:t> June every year. In this year’s event in addition to members of the community , political and traditional leaders (chiefs) were also invited to the function. </a:t>
            </a:r>
          </a:p>
          <a:p>
            <a:pPr>
              <a:buFont typeface="Arial" charset="0"/>
              <a:buChar char="•"/>
            </a:pPr>
            <a:r>
              <a:rPr lang="en-ZW" smtClean="0"/>
              <a:t>On best practices, the involvement of political leaders, senior government officials, social partners and traditional leaders(chiefs) resulted in the successful implementation of the program.</a:t>
            </a:r>
          </a:p>
          <a:p>
            <a:pPr>
              <a:buFont typeface="Arial" charset="0"/>
              <a:buChar char="•"/>
            </a:pPr>
            <a:r>
              <a:rPr lang="en-ZW" smtClean="0"/>
              <a:t>Support to the Labour Force Survey of 2012 by integrating child labour modules</a:t>
            </a:r>
          </a:p>
          <a:p>
            <a:pPr>
              <a:buFont typeface="Wingdings 2" pitchFamily="18" charset="2"/>
              <a:buNone/>
            </a:pPr>
            <a:r>
              <a:rPr lang="en-ZW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D0D985-9E2E-4348-BB04-6837E8548E6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636DA2-EA48-41F8-9124-34B2FCD0808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371600" y="762000"/>
          <a:ext cx="6553200" cy="5410200"/>
        </p:xfrm>
        <a:graphic>
          <a:graphicData uri="http://schemas.openxmlformats.org/presentationml/2006/ole">
            <p:oleObj spid="_x0000_s1026" name="Acrobat Document" r:id="rId3" imgW="7772400" imgH="1072296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W" sz="3600" smtClean="0"/>
              <a:t>RECOMMENDATION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W" smtClean="0"/>
              <a:t>The Programme meant well and it should be renewed.</a:t>
            </a:r>
          </a:p>
          <a:p>
            <a:r>
              <a:rPr lang="en-ZW" smtClean="0"/>
              <a:t>It would also suffice if funding consideration focussed towards the formulation of the child labour free zones in various parts of the country(Zambia).</a:t>
            </a:r>
          </a:p>
          <a:p>
            <a:r>
              <a:rPr lang="en-ZW" smtClean="0"/>
              <a:t>Roll out the programme to other provinces that were not targeted</a:t>
            </a:r>
          </a:p>
          <a:p>
            <a:pPr>
              <a:buFont typeface="Wingdings 2" pitchFamily="18" charset="2"/>
              <a:buNone/>
            </a:pPr>
            <a:endParaRPr lang="en-ZW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9C33BD-31FA-4ACC-A035-BC9C07E1BFC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1987" name="Picture 4" descr="Victoria%20Falls-Zimbabw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Number of children withdrawn= 1133</a:t>
            </a:r>
          </a:p>
          <a:p>
            <a:r>
              <a:rPr lang="en-US" smtClean="0"/>
              <a:t>Prevented= 1450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3E315D-2DBB-44AE-A4C5-85726657C0A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1196</TotalTime>
  <Words>971</Words>
  <Application>Microsoft Office PowerPoint</Application>
  <PresentationFormat>On-screen Show (4:3)</PresentationFormat>
  <Paragraphs>81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Constantia</vt:lpstr>
      <vt:lpstr>Wingdings 2</vt:lpstr>
      <vt:lpstr>Flow</vt:lpstr>
      <vt:lpstr>Flow</vt:lpstr>
      <vt:lpstr>Flow</vt:lpstr>
      <vt:lpstr>Flow</vt:lpstr>
      <vt:lpstr>Acrobat Document</vt:lpstr>
      <vt:lpstr>Slide 1</vt:lpstr>
      <vt:lpstr>KRA/FOCUS OF THE PROGRAMME</vt:lpstr>
      <vt:lpstr>PROJECT PERFORMANCE</vt:lpstr>
      <vt:lpstr>PROJECT PERFORMANCE Cont…</vt:lpstr>
      <vt:lpstr>PROJECT PERFORMANCE Cont…</vt:lpstr>
      <vt:lpstr>KEY RESULT AREA TWO: CAPACITY BUILDING</vt:lpstr>
      <vt:lpstr>KEY RESULT AREA TWO: CAPACITY BUILDING (Cont’d)</vt:lpstr>
      <vt:lpstr>KEY RESULT AREA TWO: CAPACITY BUILDING (Cont’d)</vt:lpstr>
      <vt:lpstr>KEY RESULT AREA 3:  TARGETED ACTIONS TO COMBAT CHILD LABOUR DESIGNED AND IMPLEMENTED TO DEVELOP EFFECTIVE DEMONSTRATION MODELS</vt:lpstr>
      <vt:lpstr>TARGETED ACTIONS TO COMBAT CHILD LABOUR DESIGNED AND IMPLEMENTED TO DEVELOP EFFECTIVE DEMONSTRATION MODELS (Cont’d)</vt:lpstr>
      <vt:lpstr>KEY RESULT AREA 3:  TARGETED ACTIONS TO COMBAT CHILD LABOUR DESIGNED AND IMPLEMENTED TO DEVELOP EFFECTIVE DEMONSTRATION MODELS (Cont’d)</vt:lpstr>
      <vt:lpstr>KEY RESULT AREA 4:  ENHANCE KNOWLEDGE BASE AND NET WORKS ON CHILD LABOUR AND EDUCATION THROUGH IMPROVED ADVOCACY AND DISSEMINATION OF GOOD PRACTICES</vt:lpstr>
      <vt:lpstr>KEY RESULT AREA 4:  ENHANCE KNOWLEDGE BASE AND NET WORKS ON CHILD LABOUR AND EDUCATION THROUGH IMPROVED ADVOCACY AND DISSERMINATION OF GOOD PRACTICES( Cont’d)</vt:lpstr>
      <vt:lpstr>Slide 14</vt:lpstr>
      <vt:lpstr>RECOMMENDATION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Venus Seti</dc:creator>
  <cp:lastModifiedBy>User</cp:lastModifiedBy>
  <cp:revision>166</cp:revision>
  <cp:lastPrinted>1601-01-01T00:00:00Z</cp:lastPrinted>
  <dcterms:created xsi:type="dcterms:W3CDTF">1601-01-01T00:00:00Z</dcterms:created>
  <dcterms:modified xsi:type="dcterms:W3CDTF">2013-07-01T16:26:28Z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