
<file path=[Content_Types].xml><?xml version="1.0" encoding="utf-8"?>
<Types xmlns="http://schemas.openxmlformats.org/package/2006/content-types">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86" r:id="rId3"/>
    <p:sldId id="269" r:id="rId4"/>
    <p:sldId id="258" r:id="rId5"/>
    <p:sldId id="260" r:id="rId6"/>
    <p:sldId id="276" r:id="rId7"/>
    <p:sldId id="332" r:id="rId8"/>
    <p:sldId id="290" r:id="rId9"/>
    <p:sldId id="331" r:id="rId10"/>
    <p:sldId id="330" r:id="rId11"/>
    <p:sldId id="306" r:id="rId12"/>
    <p:sldId id="319" r:id="rId13"/>
    <p:sldId id="320" r:id="rId14"/>
    <p:sldId id="329" r:id="rId15"/>
    <p:sldId id="321" r:id="rId16"/>
    <p:sldId id="322" r:id="rId17"/>
    <p:sldId id="323" r:id="rId18"/>
    <p:sldId id="324" r:id="rId19"/>
    <p:sldId id="325" r:id="rId20"/>
    <p:sldId id="326" r:id="rId21"/>
    <p:sldId id="327" r:id="rId22"/>
    <p:sldId id="328" r:id="rId23"/>
    <p:sldId id="334" r:id="rId24"/>
    <p:sldId id="26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454F"/>
    <a:srgbClr val="6262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722" autoAdjust="0"/>
  </p:normalViewPr>
  <p:slideViewPr>
    <p:cSldViewPr>
      <p:cViewPr varScale="1">
        <p:scale>
          <a:sx n="88" d="100"/>
          <a:sy n="88" d="100"/>
        </p:scale>
        <p:origin x="-1062" y="-102"/>
      </p:cViewPr>
      <p:guideLst>
        <p:guide orient="horz" pos="2160"/>
        <p:guide pos="2880"/>
      </p:guideLst>
    </p:cSldViewPr>
  </p:slideViewPr>
  <p:outlineViewPr>
    <p:cViewPr>
      <p:scale>
        <a:sx n="33" d="100"/>
        <a:sy n="33" d="100"/>
      </p:scale>
      <p:origin x="48" y="907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DE1345-5F39-4F35-93CF-8762FB48EE6C}" type="doc">
      <dgm:prSet loTypeId="urn:microsoft.com/office/officeart/2005/8/layout/radial4" loCatId="relationship" qsTypeId="urn:microsoft.com/office/officeart/2005/8/quickstyle/3d1" qsCatId="3D" csTypeId="urn:microsoft.com/office/officeart/2005/8/colors/colorful2" csCatId="colorful" phldr="1"/>
      <dgm:spPr/>
      <dgm:t>
        <a:bodyPr/>
        <a:lstStyle/>
        <a:p>
          <a:endParaRPr lang="en-GB"/>
        </a:p>
      </dgm:t>
    </dgm:pt>
    <dgm:pt modelId="{557EA97F-2F0B-4D4C-80C0-BF53FE5292D2}">
      <dgm:prSet phldrT="[Text]"/>
      <dgm:spPr/>
      <dgm:t>
        <a:bodyPr/>
        <a:lstStyle/>
        <a:p>
          <a:r>
            <a:rPr lang="en-GB" b="1" dirty="0" smtClean="0"/>
            <a:t>Increased productive and decent employment for young women and men in Jordan </a:t>
          </a:r>
          <a:endParaRPr lang="en-GB" b="1" dirty="0"/>
        </a:p>
      </dgm:t>
    </dgm:pt>
    <dgm:pt modelId="{C97E2260-6462-4AE6-AD65-E2BEA14802D4}" type="parTrans" cxnId="{E2749141-8687-4512-B0D0-2F6CB01C9AC4}">
      <dgm:prSet/>
      <dgm:spPr/>
      <dgm:t>
        <a:bodyPr/>
        <a:lstStyle/>
        <a:p>
          <a:endParaRPr lang="en-GB"/>
        </a:p>
      </dgm:t>
    </dgm:pt>
    <dgm:pt modelId="{6E692236-008D-4E1A-AB20-E26E3494ABFD}" type="sibTrans" cxnId="{E2749141-8687-4512-B0D0-2F6CB01C9AC4}">
      <dgm:prSet/>
      <dgm:spPr/>
      <dgm:t>
        <a:bodyPr/>
        <a:lstStyle/>
        <a:p>
          <a:endParaRPr lang="en-GB"/>
        </a:p>
      </dgm:t>
    </dgm:pt>
    <dgm:pt modelId="{4EEA21AD-6641-4BA4-85DC-6D4D0682A1AD}">
      <dgm:prSet/>
      <dgm:spPr/>
      <dgm:t>
        <a:bodyPr/>
        <a:lstStyle/>
        <a:p>
          <a:r>
            <a:rPr lang="en-GB" b="1" dirty="0" smtClean="0">
              <a:solidFill>
                <a:schemeClr val="bg1"/>
              </a:solidFill>
            </a:rPr>
            <a:t>Improved signalling of skills, and market value of the TVET certificates to facilitate training to work transition           ( through  access to a national certification system )</a:t>
          </a:r>
        </a:p>
      </dgm:t>
    </dgm:pt>
    <dgm:pt modelId="{915A8EAE-6A8C-44BA-99D4-A7BB2202DFD3}" type="parTrans" cxnId="{4FE4D394-FEC8-43FD-AC9E-4A9FB87F8038}">
      <dgm:prSet/>
      <dgm:spPr/>
      <dgm:t>
        <a:bodyPr/>
        <a:lstStyle/>
        <a:p>
          <a:endParaRPr lang="en-GB"/>
        </a:p>
      </dgm:t>
    </dgm:pt>
    <dgm:pt modelId="{09D5610D-94BD-48A3-B499-614C0AC71A77}" type="sibTrans" cxnId="{4FE4D394-FEC8-43FD-AC9E-4A9FB87F8038}">
      <dgm:prSet/>
      <dgm:spPr/>
      <dgm:t>
        <a:bodyPr/>
        <a:lstStyle/>
        <a:p>
          <a:endParaRPr lang="en-GB"/>
        </a:p>
      </dgm:t>
    </dgm:pt>
    <dgm:pt modelId="{636CB7AF-7CFE-4051-9A2A-CEAD36FF2DA6}">
      <dgm:prSet/>
      <dgm:spPr/>
      <dgm:t>
        <a:bodyPr/>
        <a:lstStyle/>
        <a:p>
          <a:r>
            <a:rPr lang="en-GB" b="1" dirty="0" smtClean="0">
              <a:solidFill>
                <a:schemeClr val="bg1"/>
              </a:solidFill>
            </a:rPr>
            <a:t>Increased capacity of MSMEs  to contribute to the quality of the skills supply through upgraded apprenticeship</a:t>
          </a:r>
        </a:p>
      </dgm:t>
    </dgm:pt>
    <dgm:pt modelId="{B9C1AE9F-EA14-41F9-B8C3-7D73244AA3DC}" type="parTrans" cxnId="{48428262-8F0D-4D12-9C7F-54282F3B8792}">
      <dgm:prSet/>
      <dgm:spPr/>
      <dgm:t>
        <a:bodyPr/>
        <a:lstStyle/>
        <a:p>
          <a:endParaRPr lang="en-GB"/>
        </a:p>
      </dgm:t>
    </dgm:pt>
    <dgm:pt modelId="{B5C866A8-5FD6-4F9D-957D-113DA09D251A}" type="sibTrans" cxnId="{48428262-8F0D-4D12-9C7F-54282F3B8792}">
      <dgm:prSet/>
      <dgm:spPr/>
      <dgm:t>
        <a:bodyPr/>
        <a:lstStyle/>
        <a:p>
          <a:endParaRPr lang="en-GB"/>
        </a:p>
      </dgm:t>
    </dgm:pt>
    <dgm:pt modelId="{B68112EB-9B3E-449A-94A5-9793DB996DAA}">
      <dgm:prSet custT="1"/>
      <dgm:spPr/>
      <dgm:t>
        <a:bodyPr/>
        <a:lstStyle/>
        <a:p>
          <a:pPr algn="ctr"/>
          <a:r>
            <a:rPr lang="en-GB" sz="1600" b="1" dirty="0" smtClean="0">
              <a:solidFill>
                <a:schemeClr val="bg1"/>
              </a:solidFill>
              <a:effectLst/>
            </a:rPr>
            <a:t>Improved capacity of trade unions to increase their outreach to young women and men to advocate for their rights at work through the manual on youth rights at work including non-gender based discrimination</a:t>
          </a:r>
        </a:p>
      </dgm:t>
    </dgm:pt>
    <dgm:pt modelId="{93758A86-9497-439F-8565-CD085C35B593}" type="parTrans" cxnId="{074EFB1B-D75F-4111-A5CE-C5F92CBF7283}">
      <dgm:prSet/>
      <dgm:spPr/>
      <dgm:t>
        <a:bodyPr/>
        <a:lstStyle/>
        <a:p>
          <a:endParaRPr lang="en-GB"/>
        </a:p>
      </dgm:t>
    </dgm:pt>
    <dgm:pt modelId="{F16A875C-75E5-46B8-AC6B-7239F1C1B7D6}" type="sibTrans" cxnId="{074EFB1B-D75F-4111-A5CE-C5F92CBF7283}">
      <dgm:prSet/>
      <dgm:spPr/>
      <dgm:t>
        <a:bodyPr/>
        <a:lstStyle/>
        <a:p>
          <a:endParaRPr lang="en-GB"/>
        </a:p>
      </dgm:t>
    </dgm:pt>
    <dgm:pt modelId="{B846B955-382C-4291-957B-EC952E5983A2}" type="pres">
      <dgm:prSet presAssocID="{98DE1345-5F39-4F35-93CF-8762FB48EE6C}" presName="cycle" presStyleCnt="0">
        <dgm:presLayoutVars>
          <dgm:chMax val="1"/>
          <dgm:dir/>
          <dgm:animLvl val="ctr"/>
          <dgm:resizeHandles val="exact"/>
        </dgm:presLayoutVars>
      </dgm:prSet>
      <dgm:spPr/>
      <dgm:t>
        <a:bodyPr/>
        <a:lstStyle/>
        <a:p>
          <a:endParaRPr lang="en-US"/>
        </a:p>
      </dgm:t>
    </dgm:pt>
    <dgm:pt modelId="{6018DCE1-1997-44BF-84AA-58887AE12C0D}" type="pres">
      <dgm:prSet presAssocID="{557EA97F-2F0B-4D4C-80C0-BF53FE5292D2}" presName="centerShape" presStyleLbl="node0" presStyleIdx="0" presStyleCnt="1" custScaleX="123457"/>
      <dgm:spPr/>
      <dgm:t>
        <a:bodyPr/>
        <a:lstStyle/>
        <a:p>
          <a:endParaRPr lang="en-GB"/>
        </a:p>
      </dgm:t>
    </dgm:pt>
    <dgm:pt modelId="{A25FC58E-1C6F-47A5-BE8F-92813D6F148A}" type="pres">
      <dgm:prSet presAssocID="{915A8EAE-6A8C-44BA-99D4-A7BB2202DFD3}" presName="parTrans" presStyleLbl="bgSibTrans2D1" presStyleIdx="0" presStyleCnt="3"/>
      <dgm:spPr/>
      <dgm:t>
        <a:bodyPr/>
        <a:lstStyle/>
        <a:p>
          <a:endParaRPr lang="en-US"/>
        </a:p>
      </dgm:t>
    </dgm:pt>
    <dgm:pt modelId="{3A339DFB-8D3B-4C10-B800-BF68D66DCA4C}" type="pres">
      <dgm:prSet presAssocID="{4EEA21AD-6641-4BA4-85DC-6D4D0682A1AD}" presName="node" presStyleLbl="node1" presStyleIdx="0" presStyleCnt="3" custScaleY="149514">
        <dgm:presLayoutVars>
          <dgm:bulletEnabled val="1"/>
        </dgm:presLayoutVars>
      </dgm:prSet>
      <dgm:spPr/>
      <dgm:t>
        <a:bodyPr/>
        <a:lstStyle/>
        <a:p>
          <a:endParaRPr lang="en-US"/>
        </a:p>
      </dgm:t>
    </dgm:pt>
    <dgm:pt modelId="{2307A742-4858-46E9-B556-A811502B473F}" type="pres">
      <dgm:prSet presAssocID="{B9C1AE9F-EA14-41F9-B8C3-7D73244AA3DC}" presName="parTrans" presStyleLbl="bgSibTrans2D1" presStyleIdx="1" presStyleCnt="3"/>
      <dgm:spPr/>
      <dgm:t>
        <a:bodyPr/>
        <a:lstStyle/>
        <a:p>
          <a:endParaRPr lang="en-US"/>
        </a:p>
      </dgm:t>
    </dgm:pt>
    <dgm:pt modelId="{3EECE3ED-6F8B-4D14-9FA9-831654544183}" type="pres">
      <dgm:prSet presAssocID="{636CB7AF-7CFE-4051-9A2A-CEAD36FF2DA6}" presName="node" presStyleLbl="node1" presStyleIdx="1" presStyleCnt="3">
        <dgm:presLayoutVars>
          <dgm:bulletEnabled val="1"/>
        </dgm:presLayoutVars>
      </dgm:prSet>
      <dgm:spPr/>
      <dgm:t>
        <a:bodyPr/>
        <a:lstStyle/>
        <a:p>
          <a:endParaRPr lang="en-US"/>
        </a:p>
      </dgm:t>
    </dgm:pt>
    <dgm:pt modelId="{D5EAB381-C27F-4118-BBF8-261D76A22C35}" type="pres">
      <dgm:prSet presAssocID="{93758A86-9497-439F-8565-CD085C35B593}" presName="parTrans" presStyleLbl="bgSibTrans2D1" presStyleIdx="2" presStyleCnt="3"/>
      <dgm:spPr/>
      <dgm:t>
        <a:bodyPr/>
        <a:lstStyle/>
        <a:p>
          <a:endParaRPr lang="en-US"/>
        </a:p>
      </dgm:t>
    </dgm:pt>
    <dgm:pt modelId="{FFD23901-A4B8-4F03-BBB3-F0AED63343F5}" type="pres">
      <dgm:prSet presAssocID="{B68112EB-9B3E-449A-94A5-9793DB996DAA}" presName="node" presStyleLbl="node1" presStyleIdx="2" presStyleCnt="3" custScaleY="188790" custRadScaleRad="110271" custRadScaleInc="5161">
        <dgm:presLayoutVars>
          <dgm:bulletEnabled val="1"/>
        </dgm:presLayoutVars>
      </dgm:prSet>
      <dgm:spPr/>
      <dgm:t>
        <a:bodyPr/>
        <a:lstStyle/>
        <a:p>
          <a:endParaRPr lang="en-GB"/>
        </a:p>
      </dgm:t>
    </dgm:pt>
  </dgm:ptLst>
  <dgm:cxnLst>
    <dgm:cxn modelId="{CF4B0FE1-A85B-4B76-A769-913A8BEB36E1}" type="presOf" srcId="{93758A86-9497-439F-8565-CD085C35B593}" destId="{D5EAB381-C27F-4118-BBF8-261D76A22C35}" srcOrd="0" destOrd="0" presId="urn:microsoft.com/office/officeart/2005/8/layout/radial4"/>
    <dgm:cxn modelId="{4FE4D394-FEC8-43FD-AC9E-4A9FB87F8038}" srcId="{557EA97F-2F0B-4D4C-80C0-BF53FE5292D2}" destId="{4EEA21AD-6641-4BA4-85DC-6D4D0682A1AD}" srcOrd="0" destOrd="0" parTransId="{915A8EAE-6A8C-44BA-99D4-A7BB2202DFD3}" sibTransId="{09D5610D-94BD-48A3-B499-614C0AC71A77}"/>
    <dgm:cxn modelId="{407EDB98-63E6-42B3-8277-54F0BB403BD8}" type="presOf" srcId="{557EA97F-2F0B-4D4C-80C0-BF53FE5292D2}" destId="{6018DCE1-1997-44BF-84AA-58887AE12C0D}" srcOrd="0" destOrd="0" presId="urn:microsoft.com/office/officeart/2005/8/layout/radial4"/>
    <dgm:cxn modelId="{E95F261A-AD8C-4D66-B761-DC4163F9DFA1}" type="presOf" srcId="{4EEA21AD-6641-4BA4-85DC-6D4D0682A1AD}" destId="{3A339DFB-8D3B-4C10-B800-BF68D66DCA4C}" srcOrd="0" destOrd="0" presId="urn:microsoft.com/office/officeart/2005/8/layout/radial4"/>
    <dgm:cxn modelId="{3D6A1173-52D9-4AA1-822A-2260C8E042C4}" type="presOf" srcId="{636CB7AF-7CFE-4051-9A2A-CEAD36FF2DA6}" destId="{3EECE3ED-6F8B-4D14-9FA9-831654544183}" srcOrd="0" destOrd="0" presId="urn:microsoft.com/office/officeart/2005/8/layout/radial4"/>
    <dgm:cxn modelId="{30454406-D334-4E6E-AD0C-0C6AC21C629E}" type="presOf" srcId="{B68112EB-9B3E-449A-94A5-9793DB996DAA}" destId="{FFD23901-A4B8-4F03-BBB3-F0AED63343F5}" srcOrd="0" destOrd="0" presId="urn:microsoft.com/office/officeart/2005/8/layout/radial4"/>
    <dgm:cxn modelId="{E2749141-8687-4512-B0D0-2F6CB01C9AC4}" srcId="{98DE1345-5F39-4F35-93CF-8762FB48EE6C}" destId="{557EA97F-2F0B-4D4C-80C0-BF53FE5292D2}" srcOrd="0" destOrd="0" parTransId="{C97E2260-6462-4AE6-AD65-E2BEA14802D4}" sibTransId="{6E692236-008D-4E1A-AB20-E26E3494ABFD}"/>
    <dgm:cxn modelId="{327FA017-FD77-425F-8777-90436E27BC48}" type="presOf" srcId="{915A8EAE-6A8C-44BA-99D4-A7BB2202DFD3}" destId="{A25FC58E-1C6F-47A5-BE8F-92813D6F148A}" srcOrd="0" destOrd="0" presId="urn:microsoft.com/office/officeart/2005/8/layout/radial4"/>
    <dgm:cxn modelId="{A0A85BAD-095A-4A2E-806C-BD51C65C9A19}" type="presOf" srcId="{B9C1AE9F-EA14-41F9-B8C3-7D73244AA3DC}" destId="{2307A742-4858-46E9-B556-A811502B473F}" srcOrd="0" destOrd="0" presId="urn:microsoft.com/office/officeart/2005/8/layout/radial4"/>
    <dgm:cxn modelId="{074EFB1B-D75F-4111-A5CE-C5F92CBF7283}" srcId="{557EA97F-2F0B-4D4C-80C0-BF53FE5292D2}" destId="{B68112EB-9B3E-449A-94A5-9793DB996DAA}" srcOrd="2" destOrd="0" parTransId="{93758A86-9497-439F-8565-CD085C35B593}" sibTransId="{F16A875C-75E5-46B8-AC6B-7239F1C1B7D6}"/>
    <dgm:cxn modelId="{48428262-8F0D-4D12-9C7F-54282F3B8792}" srcId="{557EA97F-2F0B-4D4C-80C0-BF53FE5292D2}" destId="{636CB7AF-7CFE-4051-9A2A-CEAD36FF2DA6}" srcOrd="1" destOrd="0" parTransId="{B9C1AE9F-EA14-41F9-B8C3-7D73244AA3DC}" sibTransId="{B5C866A8-5FD6-4F9D-957D-113DA09D251A}"/>
    <dgm:cxn modelId="{816EA66A-79EA-492C-9C51-AAAF682D9C37}" type="presOf" srcId="{98DE1345-5F39-4F35-93CF-8762FB48EE6C}" destId="{B846B955-382C-4291-957B-EC952E5983A2}" srcOrd="0" destOrd="0" presId="urn:microsoft.com/office/officeart/2005/8/layout/radial4"/>
    <dgm:cxn modelId="{BD28B16F-10E4-400E-948B-E62A562E232D}" type="presParOf" srcId="{B846B955-382C-4291-957B-EC952E5983A2}" destId="{6018DCE1-1997-44BF-84AA-58887AE12C0D}" srcOrd="0" destOrd="0" presId="urn:microsoft.com/office/officeart/2005/8/layout/radial4"/>
    <dgm:cxn modelId="{CE20449E-4567-46CE-BCE5-8FB817828645}" type="presParOf" srcId="{B846B955-382C-4291-957B-EC952E5983A2}" destId="{A25FC58E-1C6F-47A5-BE8F-92813D6F148A}" srcOrd="1" destOrd="0" presId="urn:microsoft.com/office/officeart/2005/8/layout/radial4"/>
    <dgm:cxn modelId="{B15AC47C-17C5-4A80-985C-DD57512FF250}" type="presParOf" srcId="{B846B955-382C-4291-957B-EC952E5983A2}" destId="{3A339DFB-8D3B-4C10-B800-BF68D66DCA4C}" srcOrd="2" destOrd="0" presId="urn:microsoft.com/office/officeart/2005/8/layout/radial4"/>
    <dgm:cxn modelId="{5573A535-42C2-4DC4-8E2C-E6FE0F82BDA3}" type="presParOf" srcId="{B846B955-382C-4291-957B-EC952E5983A2}" destId="{2307A742-4858-46E9-B556-A811502B473F}" srcOrd="3" destOrd="0" presId="urn:microsoft.com/office/officeart/2005/8/layout/radial4"/>
    <dgm:cxn modelId="{491AE598-020D-4C22-A99E-2AB59900082C}" type="presParOf" srcId="{B846B955-382C-4291-957B-EC952E5983A2}" destId="{3EECE3ED-6F8B-4D14-9FA9-831654544183}" srcOrd="4" destOrd="0" presId="urn:microsoft.com/office/officeart/2005/8/layout/radial4"/>
    <dgm:cxn modelId="{01B04D28-4E82-4D83-BE87-C698B85B4039}" type="presParOf" srcId="{B846B955-382C-4291-957B-EC952E5983A2}" destId="{D5EAB381-C27F-4118-BBF8-261D76A22C35}" srcOrd="5" destOrd="0" presId="urn:microsoft.com/office/officeart/2005/8/layout/radial4"/>
    <dgm:cxn modelId="{8C97FDEE-6CA8-40B0-9C7D-4B6F9492E904}" type="presParOf" srcId="{B846B955-382C-4291-957B-EC952E5983A2}" destId="{FFD23901-A4B8-4F03-BBB3-F0AED63343F5}"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C64F09-22A7-42F7-8811-443631C1157C}" type="doc">
      <dgm:prSet loTypeId="urn:microsoft.com/office/officeart/2005/8/layout/vList5" loCatId="list" qsTypeId="urn:microsoft.com/office/officeart/2005/8/quickstyle/3d1" qsCatId="3D" csTypeId="urn:microsoft.com/office/officeart/2005/8/colors/colorful2" csCatId="colorful" phldr="1"/>
      <dgm:spPr/>
      <dgm:t>
        <a:bodyPr/>
        <a:lstStyle/>
        <a:p>
          <a:endParaRPr lang="en-GB"/>
        </a:p>
      </dgm:t>
    </dgm:pt>
    <dgm:pt modelId="{B97C3F9E-0E1C-4A48-9485-A3D127AC39A2}">
      <dgm:prSet phldrT="[Text]"/>
      <dgm:spPr/>
      <dgm:t>
        <a:bodyPr/>
        <a:lstStyle/>
        <a:p>
          <a:r>
            <a:rPr lang="en-US" dirty="0" smtClean="0"/>
            <a:t>Stakeholders</a:t>
          </a:r>
          <a:endParaRPr lang="en-GB" dirty="0"/>
        </a:p>
      </dgm:t>
    </dgm:pt>
    <dgm:pt modelId="{A50A9AB1-D7C3-4FF4-BB5A-002F196BBE2F}" type="parTrans" cxnId="{40E56230-A47A-427A-8CA6-81CC1556424F}">
      <dgm:prSet/>
      <dgm:spPr/>
      <dgm:t>
        <a:bodyPr/>
        <a:lstStyle/>
        <a:p>
          <a:endParaRPr lang="en-GB"/>
        </a:p>
      </dgm:t>
    </dgm:pt>
    <dgm:pt modelId="{54FB6185-0434-40C2-A55F-C99CA0DBE613}" type="sibTrans" cxnId="{40E56230-A47A-427A-8CA6-81CC1556424F}">
      <dgm:prSet/>
      <dgm:spPr/>
      <dgm:t>
        <a:bodyPr/>
        <a:lstStyle/>
        <a:p>
          <a:endParaRPr lang="en-GB"/>
        </a:p>
      </dgm:t>
    </dgm:pt>
    <dgm:pt modelId="{4ABD6A1E-E962-43C8-A0A6-7BFEE6528597}">
      <dgm:prSet phldrT="[Text]"/>
      <dgm:spPr/>
      <dgm:t>
        <a:bodyPr/>
        <a:lstStyle/>
        <a:p>
          <a:r>
            <a:rPr lang="en-US" dirty="0" smtClean="0"/>
            <a:t>MOL</a:t>
          </a:r>
          <a:endParaRPr lang="en-GB" dirty="0"/>
        </a:p>
      </dgm:t>
    </dgm:pt>
    <dgm:pt modelId="{DCE1F890-2CA3-46D9-A351-AB20E32ACC56}" type="parTrans" cxnId="{5F670A67-F009-4071-B579-3D7DB83EDC06}">
      <dgm:prSet/>
      <dgm:spPr/>
      <dgm:t>
        <a:bodyPr/>
        <a:lstStyle/>
        <a:p>
          <a:endParaRPr lang="en-GB"/>
        </a:p>
      </dgm:t>
    </dgm:pt>
    <dgm:pt modelId="{77A8C150-E03B-4864-B8D2-16865E2309E7}" type="sibTrans" cxnId="{5F670A67-F009-4071-B579-3D7DB83EDC06}">
      <dgm:prSet/>
      <dgm:spPr/>
      <dgm:t>
        <a:bodyPr/>
        <a:lstStyle/>
        <a:p>
          <a:endParaRPr lang="en-GB"/>
        </a:p>
      </dgm:t>
    </dgm:pt>
    <dgm:pt modelId="{C0CD6D58-D18D-4386-8D3A-EAF4CFC23414}">
      <dgm:prSet phldrT="[Text]"/>
      <dgm:spPr/>
      <dgm:t>
        <a:bodyPr/>
        <a:lstStyle/>
        <a:p>
          <a:r>
            <a:rPr lang="en-US" dirty="0" smtClean="0"/>
            <a:t>Beneficiaries</a:t>
          </a:r>
          <a:endParaRPr lang="en-GB" dirty="0"/>
        </a:p>
      </dgm:t>
    </dgm:pt>
    <dgm:pt modelId="{83F829CB-8328-485C-8D82-A3EB08D98D55}" type="parTrans" cxnId="{2362848D-7A0C-4383-B7AE-1503D7B0E41B}">
      <dgm:prSet/>
      <dgm:spPr/>
      <dgm:t>
        <a:bodyPr/>
        <a:lstStyle/>
        <a:p>
          <a:endParaRPr lang="en-GB"/>
        </a:p>
      </dgm:t>
    </dgm:pt>
    <dgm:pt modelId="{1B3A2C41-AFC4-4AFA-A59D-2246EB1B9EAA}" type="sibTrans" cxnId="{2362848D-7A0C-4383-B7AE-1503D7B0E41B}">
      <dgm:prSet/>
      <dgm:spPr/>
      <dgm:t>
        <a:bodyPr/>
        <a:lstStyle/>
        <a:p>
          <a:endParaRPr lang="en-GB"/>
        </a:p>
      </dgm:t>
    </dgm:pt>
    <dgm:pt modelId="{1F1A02D4-70F1-4B80-9CE8-2FF4D0FF7E7F}">
      <dgm:prSet/>
      <dgm:spPr/>
      <dgm:t>
        <a:bodyPr/>
        <a:lstStyle/>
        <a:p>
          <a:r>
            <a:rPr lang="en-GB" dirty="0" smtClean="0"/>
            <a:t>Trainees certified through the centres, and employers who will recruit them </a:t>
          </a:r>
          <a:endParaRPr lang="en-GB" dirty="0"/>
        </a:p>
      </dgm:t>
    </dgm:pt>
    <dgm:pt modelId="{7B74622B-BE5A-4072-A77D-AA9233A03150}" type="parTrans" cxnId="{DFF59F7E-8C4C-4C96-A14C-FE8037ED4EF4}">
      <dgm:prSet/>
      <dgm:spPr/>
      <dgm:t>
        <a:bodyPr/>
        <a:lstStyle/>
        <a:p>
          <a:endParaRPr lang="en-GB"/>
        </a:p>
      </dgm:t>
    </dgm:pt>
    <dgm:pt modelId="{D5E4A1EB-09EC-4C6D-9E30-8AADF3016DB3}" type="sibTrans" cxnId="{DFF59F7E-8C4C-4C96-A14C-FE8037ED4EF4}">
      <dgm:prSet/>
      <dgm:spPr/>
      <dgm:t>
        <a:bodyPr/>
        <a:lstStyle/>
        <a:p>
          <a:endParaRPr lang="en-GB"/>
        </a:p>
      </dgm:t>
    </dgm:pt>
    <dgm:pt modelId="{FDDC7576-C317-4A61-8A8F-B2D92B887A7A}">
      <dgm:prSet/>
      <dgm:spPr/>
      <dgm:t>
        <a:bodyPr/>
        <a:lstStyle/>
        <a:p>
          <a:r>
            <a:rPr lang="en-US" smtClean="0"/>
            <a:t>ETVET Council</a:t>
          </a:r>
          <a:endParaRPr lang="en-US" dirty="0" smtClean="0"/>
        </a:p>
      </dgm:t>
    </dgm:pt>
    <dgm:pt modelId="{DDAE09D0-9235-4639-BCB7-E75DE9458956}" type="parTrans" cxnId="{24F37D20-AE36-4117-85A1-7BBC87A447E9}">
      <dgm:prSet/>
      <dgm:spPr/>
      <dgm:t>
        <a:bodyPr/>
        <a:lstStyle/>
        <a:p>
          <a:endParaRPr lang="en-GB"/>
        </a:p>
      </dgm:t>
    </dgm:pt>
    <dgm:pt modelId="{01C8745D-8660-4103-B3AD-B6FCB22BAC15}" type="sibTrans" cxnId="{24F37D20-AE36-4117-85A1-7BBC87A447E9}">
      <dgm:prSet/>
      <dgm:spPr/>
      <dgm:t>
        <a:bodyPr/>
        <a:lstStyle/>
        <a:p>
          <a:endParaRPr lang="en-GB"/>
        </a:p>
      </dgm:t>
    </dgm:pt>
    <dgm:pt modelId="{877FCF2E-5410-4B90-AE00-F1903CFC3FE1}">
      <dgm:prSet/>
      <dgm:spPr/>
      <dgm:t>
        <a:bodyPr/>
        <a:lstStyle/>
        <a:p>
          <a:r>
            <a:rPr lang="en-US" smtClean="0"/>
            <a:t>Center of Accreditation &amp; Quality Control</a:t>
          </a:r>
          <a:endParaRPr lang="en-US" dirty="0" smtClean="0"/>
        </a:p>
      </dgm:t>
    </dgm:pt>
    <dgm:pt modelId="{7377A8EB-EACB-43BC-936B-719834FA2967}" type="parTrans" cxnId="{359DB1CF-6351-4E54-9FBC-89FDE4860439}">
      <dgm:prSet/>
      <dgm:spPr/>
      <dgm:t>
        <a:bodyPr/>
        <a:lstStyle/>
        <a:p>
          <a:endParaRPr lang="en-GB"/>
        </a:p>
      </dgm:t>
    </dgm:pt>
    <dgm:pt modelId="{80DF4C81-C034-4F19-A9BB-7C03F167A0EF}" type="sibTrans" cxnId="{359DB1CF-6351-4E54-9FBC-89FDE4860439}">
      <dgm:prSet/>
      <dgm:spPr/>
      <dgm:t>
        <a:bodyPr/>
        <a:lstStyle/>
        <a:p>
          <a:endParaRPr lang="en-GB"/>
        </a:p>
      </dgm:t>
    </dgm:pt>
    <dgm:pt modelId="{C628B625-3316-4576-AC8A-D3083330B1D3}">
      <dgm:prSet/>
      <dgm:spPr/>
      <dgm:t>
        <a:bodyPr/>
        <a:lstStyle/>
        <a:p>
          <a:r>
            <a:rPr lang="en-US" smtClean="0"/>
            <a:t>VTC</a:t>
          </a:r>
          <a:endParaRPr lang="en-US" dirty="0" smtClean="0"/>
        </a:p>
      </dgm:t>
    </dgm:pt>
    <dgm:pt modelId="{0CFD0F51-FE82-4C2F-9B92-D123072A21F8}" type="parTrans" cxnId="{35E5FF36-B4A7-4878-B941-6A5024776354}">
      <dgm:prSet/>
      <dgm:spPr/>
      <dgm:t>
        <a:bodyPr/>
        <a:lstStyle/>
        <a:p>
          <a:endParaRPr lang="en-GB"/>
        </a:p>
      </dgm:t>
    </dgm:pt>
    <dgm:pt modelId="{31E287AF-5B54-49F8-801A-A984DB8E9AB6}" type="sibTrans" cxnId="{35E5FF36-B4A7-4878-B941-6A5024776354}">
      <dgm:prSet/>
      <dgm:spPr/>
      <dgm:t>
        <a:bodyPr/>
        <a:lstStyle/>
        <a:p>
          <a:endParaRPr lang="en-GB"/>
        </a:p>
      </dgm:t>
    </dgm:pt>
    <dgm:pt modelId="{B859B245-ADB2-4455-B7F3-FE550BA38CFA}">
      <dgm:prSet/>
      <dgm:spPr/>
      <dgm:t>
        <a:bodyPr/>
        <a:lstStyle/>
        <a:p>
          <a:r>
            <a:rPr lang="en-US" dirty="0" smtClean="0"/>
            <a:t>JCI and sectorial association</a:t>
          </a:r>
        </a:p>
      </dgm:t>
    </dgm:pt>
    <dgm:pt modelId="{9E316DAD-8EFE-40FC-A305-8B36408806CE}" type="parTrans" cxnId="{1B59D18E-D9DB-4E05-A392-2931033B6408}">
      <dgm:prSet/>
      <dgm:spPr/>
      <dgm:t>
        <a:bodyPr/>
        <a:lstStyle/>
        <a:p>
          <a:endParaRPr lang="en-GB"/>
        </a:p>
      </dgm:t>
    </dgm:pt>
    <dgm:pt modelId="{B06FCAB5-7063-4F45-8E5E-6954F0029F7E}" type="sibTrans" cxnId="{1B59D18E-D9DB-4E05-A392-2931033B6408}">
      <dgm:prSet/>
      <dgm:spPr/>
      <dgm:t>
        <a:bodyPr/>
        <a:lstStyle/>
        <a:p>
          <a:endParaRPr lang="en-GB"/>
        </a:p>
      </dgm:t>
    </dgm:pt>
    <dgm:pt modelId="{DB8BB490-2894-4F67-838E-899F1D12AFB9}">
      <dgm:prSet/>
      <dgm:spPr/>
      <dgm:t>
        <a:bodyPr/>
        <a:lstStyle/>
        <a:p>
          <a:r>
            <a:rPr lang="en-US" dirty="0" smtClean="0"/>
            <a:t>GFJTU and other TUs</a:t>
          </a:r>
        </a:p>
      </dgm:t>
    </dgm:pt>
    <dgm:pt modelId="{C6FB2E62-580E-43C8-964D-5C3D7EDED05F}" type="parTrans" cxnId="{D0F53ED6-E73A-4953-BC64-90C3518ABB3A}">
      <dgm:prSet/>
      <dgm:spPr/>
      <dgm:t>
        <a:bodyPr/>
        <a:lstStyle/>
        <a:p>
          <a:endParaRPr lang="en-GB"/>
        </a:p>
      </dgm:t>
    </dgm:pt>
    <dgm:pt modelId="{D73AA0E3-9C72-45FF-9644-B45452022B54}" type="sibTrans" cxnId="{D0F53ED6-E73A-4953-BC64-90C3518ABB3A}">
      <dgm:prSet/>
      <dgm:spPr/>
      <dgm:t>
        <a:bodyPr/>
        <a:lstStyle/>
        <a:p>
          <a:endParaRPr lang="en-GB"/>
        </a:p>
      </dgm:t>
    </dgm:pt>
    <dgm:pt modelId="{9AED96CB-5DEE-43DE-9461-F7BE66601D4A}">
      <dgm:prSet/>
      <dgm:spPr/>
      <dgm:t>
        <a:bodyPr/>
        <a:lstStyle/>
        <a:p>
          <a:r>
            <a:rPr lang="en-GB" dirty="0" smtClean="0"/>
            <a:t>Young women and men who will benefit from improved apprenticeship </a:t>
          </a:r>
          <a:endParaRPr lang="en-US" dirty="0"/>
        </a:p>
      </dgm:t>
    </dgm:pt>
    <dgm:pt modelId="{4168871D-141C-45E7-BAD7-A4E73974BF3B}" type="parTrans" cxnId="{EF6F54FF-77A2-45A1-A498-9D2B91FB7F68}">
      <dgm:prSet/>
      <dgm:spPr/>
      <dgm:t>
        <a:bodyPr/>
        <a:lstStyle/>
        <a:p>
          <a:endParaRPr lang="en-GB"/>
        </a:p>
      </dgm:t>
    </dgm:pt>
    <dgm:pt modelId="{ED42DE27-A774-45FD-856C-1239C42867A9}" type="sibTrans" cxnId="{EF6F54FF-77A2-45A1-A498-9D2B91FB7F68}">
      <dgm:prSet/>
      <dgm:spPr/>
      <dgm:t>
        <a:bodyPr/>
        <a:lstStyle/>
        <a:p>
          <a:endParaRPr lang="en-GB"/>
        </a:p>
      </dgm:t>
    </dgm:pt>
    <dgm:pt modelId="{93E9FDDE-406D-4139-AE65-EB10B0C1AB86}">
      <dgm:prSet/>
      <dgm:spPr/>
      <dgm:t>
        <a:bodyPr/>
        <a:lstStyle/>
        <a:p>
          <a:r>
            <a:rPr lang="en-GB" dirty="0" smtClean="0"/>
            <a:t>Young women and men trained on youth rights at work by the trainers.</a:t>
          </a:r>
          <a:endParaRPr lang="en-US" dirty="0"/>
        </a:p>
      </dgm:t>
    </dgm:pt>
    <dgm:pt modelId="{CFCAFCC3-C177-4816-A78B-CB3005A2B0D5}" type="parTrans" cxnId="{2894BE00-BB24-4B6F-973B-DA0330F1917A}">
      <dgm:prSet/>
      <dgm:spPr/>
      <dgm:t>
        <a:bodyPr/>
        <a:lstStyle/>
        <a:p>
          <a:endParaRPr lang="en-GB"/>
        </a:p>
      </dgm:t>
    </dgm:pt>
    <dgm:pt modelId="{853FBC20-16CD-4F17-8329-AAC7DEE74496}" type="sibTrans" cxnId="{2894BE00-BB24-4B6F-973B-DA0330F1917A}">
      <dgm:prSet/>
      <dgm:spPr/>
      <dgm:t>
        <a:bodyPr/>
        <a:lstStyle/>
        <a:p>
          <a:endParaRPr lang="en-GB"/>
        </a:p>
      </dgm:t>
    </dgm:pt>
    <dgm:pt modelId="{644734A0-610D-43F7-BFC9-C2B8552A5C1E}" type="pres">
      <dgm:prSet presAssocID="{8FC64F09-22A7-42F7-8811-443631C1157C}" presName="Name0" presStyleCnt="0">
        <dgm:presLayoutVars>
          <dgm:dir/>
          <dgm:animLvl val="lvl"/>
          <dgm:resizeHandles val="exact"/>
        </dgm:presLayoutVars>
      </dgm:prSet>
      <dgm:spPr/>
      <dgm:t>
        <a:bodyPr/>
        <a:lstStyle/>
        <a:p>
          <a:endParaRPr lang="en-US"/>
        </a:p>
      </dgm:t>
    </dgm:pt>
    <dgm:pt modelId="{D0FF3FC0-E2F6-499C-8C24-7600B0D69846}" type="pres">
      <dgm:prSet presAssocID="{B97C3F9E-0E1C-4A48-9485-A3D127AC39A2}" presName="linNode" presStyleCnt="0"/>
      <dgm:spPr/>
    </dgm:pt>
    <dgm:pt modelId="{B26244F9-DFCF-4666-BC23-2EBA4326425F}" type="pres">
      <dgm:prSet presAssocID="{B97C3F9E-0E1C-4A48-9485-A3D127AC39A2}" presName="parentText" presStyleLbl="node1" presStyleIdx="0" presStyleCnt="2">
        <dgm:presLayoutVars>
          <dgm:chMax val="1"/>
          <dgm:bulletEnabled val="1"/>
        </dgm:presLayoutVars>
      </dgm:prSet>
      <dgm:spPr/>
      <dgm:t>
        <a:bodyPr/>
        <a:lstStyle/>
        <a:p>
          <a:endParaRPr lang="en-US"/>
        </a:p>
      </dgm:t>
    </dgm:pt>
    <dgm:pt modelId="{6E69F29C-9E34-408E-A4B9-48323EAE2BB5}" type="pres">
      <dgm:prSet presAssocID="{B97C3F9E-0E1C-4A48-9485-A3D127AC39A2}" presName="descendantText" presStyleLbl="alignAccFollowNode1" presStyleIdx="0" presStyleCnt="2">
        <dgm:presLayoutVars>
          <dgm:bulletEnabled val="1"/>
        </dgm:presLayoutVars>
      </dgm:prSet>
      <dgm:spPr/>
      <dgm:t>
        <a:bodyPr/>
        <a:lstStyle/>
        <a:p>
          <a:endParaRPr lang="en-GB"/>
        </a:p>
      </dgm:t>
    </dgm:pt>
    <dgm:pt modelId="{B3BA144E-B1AF-4282-91C3-5DEEAC660E00}" type="pres">
      <dgm:prSet presAssocID="{54FB6185-0434-40C2-A55F-C99CA0DBE613}" presName="sp" presStyleCnt="0"/>
      <dgm:spPr/>
    </dgm:pt>
    <dgm:pt modelId="{45064EB7-BC06-4DA5-A117-622907A1ABD7}" type="pres">
      <dgm:prSet presAssocID="{C0CD6D58-D18D-4386-8D3A-EAF4CFC23414}" presName="linNode" presStyleCnt="0"/>
      <dgm:spPr/>
    </dgm:pt>
    <dgm:pt modelId="{943FA49A-F1A1-4E42-ADC8-03BEEDA91AE2}" type="pres">
      <dgm:prSet presAssocID="{C0CD6D58-D18D-4386-8D3A-EAF4CFC23414}" presName="parentText" presStyleLbl="node1" presStyleIdx="1" presStyleCnt="2">
        <dgm:presLayoutVars>
          <dgm:chMax val="1"/>
          <dgm:bulletEnabled val="1"/>
        </dgm:presLayoutVars>
      </dgm:prSet>
      <dgm:spPr/>
      <dgm:t>
        <a:bodyPr/>
        <a:lstStyle/>
        <a:p>
          <a:endParaRPr lang="en-US"/>
        </a:p>
      </dgm:t>
    </dgm:pt>
    <dgm:pt modelId="{C274607C-6545-4CC9-8495-924A50EE6DA9}" type="pres">
      <dgm:prSet presAssocID="{C0CD6D58-D18D-4386-8D3A-EAF4CFC23414}" presName="descendantText" presStyleLbl="alignAccFollowNode1" presStyleIdx="1" presStyleCnt="2">
        <dgm:presLayoutVars>
          <dgm:bulletEnabled val="1"/>
        </dgm:presLayoutVars>
      </dgm:prSet>
      <dgm:spPr/>
      <dgm:t>
        <a:bodyPr/>
        <a:lstStyle/>
        <a:p>
          <a:endParaRPr lang="en-GB"/>
        </a:p>
      </dgm:t>
    </dgm:pt>
  </dgm:ptLst>
  <dgm:cxnLst>
    <dgm:cxn modelId="{82CAED9C-D4F8-480D-B246-423A7BD4E260}" type="presOf" srcId="{93E9FDDE-406D-4139-AE65-EB10B0C1AB86}" destId="{C274607C-6545-4CC9-8495-924A50EE6DA9}" srcOrd="0" destOrd="2" presId="urn:microsoft.com/office/officeart/2005/8/layout/vList5"/>
    <dgm:cxn modelId="{C46D05EF-E943-4C30-836A-2D1B6CB93EF2}" type="presOf" srcId="{B859B245-ADB2-4455-B7F3-FE550BA38CFA}" destId="{6E69F29C-9E34-408E-A4B9-48323EAE2BB5}" srcOrd="0" destOrd="4" presId="urn:microsoft.com/office/officeart/2005/8/layout/vList5"/>
    <dgm:cxn modelId="{E4A128AD-4CC5-40FB-9182-CD5D77C78954}" type="presOf" srcId="{9AED96CB-5DEE-43DE-9461-F7BE66601D4A}" destId="{C274607C-6545-4CC9-8495-924A50EE6DA9}" srcOrd="0" destOrd="1" presId="urn:microsoft.com/office/officeart/2005/8/layout/vList5"/>
    <dgm:cxn modelId="{3DC98B32-4170-4FEC-9654-E83190951B58}" type="presOf" srcId="{877FCF2E-5410-4B90-AE00-F1903CFC3FE1}" destId="{6E69F29C-9E34-408E-A4B9-48323EAE2BB5}" srcOrd="0" destOrd="2" presId="urn:microsoft.com/office/officeart/2005/8/layout/vList5"/>
    <dgm:cxn modelId="{DFF59F7E-8C4C-4C96-A14C-FE8037ED4EF4}" srcId="{C0CD6D58-D18D-4386-8D3A-EAF4CFC23414}" destId="{1F1A02D4-70F1-4B80-9CE8-2FF4D0FF7E7F}" srcOrd="0" destOrd="0" parTransId="{7B74622B-BE5A-4072-A77D-AA9233A03150}" sibTransId="{D5E4A1EB-09EC-4C6D-9E30-8AADF3016DB3}"/>
    <dgm:cxn modelId="{0CBA5BCA-4EF3-4485-AB87-223520B0105C}" type="presOf" srcId="{1F1A02D4-70F1-4B80-9CE8-2FF4D0FF7E7F}" destId="{C274607C-6545-4CC9-8495-924A50EE6DA9}" srcOrd="0" destOrd="0" presId="urn:microsoft.com/office/officeart/2005/8/layout/vList5"/>
    <dgm:cxn modelId="{24F37D20-AE36-4117-85A1-7BBC87A447E9}" srcId="{B97C3F9E-0E1C-4A48-9485-A3D127AC39A2}" destId="{FDDC7576-C317-4A61-8A8F-B2D92B887A7A}" srcOrd="1" destOrd="0" parTransId="{DDAE09D0-9235-4639-BCB7-E75DE9458956}" sibTransId="{01C8745D-8660-4103-B3AD-B6FCB22BAC15}"/>
    <dgm:cxn modelId="{2362848D-7A0C-4383-B7AE-1503D7B0E41B}" srcId="{8FC64F09-22A7-42F7-8811-443631C1157C}" destId="{C0CD6D58-D18D-4386-8D3A-EAF4CFC23414}" srcOrd="1" destOrd="0" parTransId="{83F829CB-8328-485C-8D82-A3EB08D98D55}" sibTransId="{1B3A2C41-AFC4-4AFA-A59D-2246EB1B9EAA}"/>
    <dgm:cxn modelId="{426E0DBD-1A71-4875-861E-70FDC4727584}" type="presOf" srcId="{C628B625-3316-4576-AC8A-D3083330B1D3}" destId="{6E69F29C-9E34-408E-A4B9-48323EAE2BB5}" srcOrd="0" destOrd="3" presId="urn:microsoft.com/office/officeart/2005/8/layout/vList5"/>
    <dgm:cxn modelId="{35E5FF36-B4A7-4878-B941-6A5024776354}" srcId="{B97C3F9E-0E1C-4A48-9485-A3D127AC39A2}" destId="{C628B625-3316-4576-AC8A-D3083330B1D3}" srcOrd="3" destOrd="0" parTransId="{0CFD0F51-FE82-4C2F-9B92-D123072A21F8}" sibTransId="{31E287AF-5B54-49F8-801A-A984DB8E9AB6}"/>
    <dgm:cxn modelId="{2894BE00-BB24-4B6F-973B-DA0330F1917A}" srcId="{C0CD6D58-D18D-4386-8D3A-EAF4CFC23414}" destId="{93E9FDDE-406D-4139-AE65-EB10B0C1AB86}" srcOrd="2" destOrd="0" parTransId="{CFCAFCC3-C177-4816-A78B-CB3005A2B0D5}" sibTransId="{853FBC20-16CD-4F17-8329-AAC7DEE74496}"/>
    <dgm:cxn modelId="{DDD61B39-2B5A-4CE0-9531-0ACE29647ABA}" type="presOf" srcId="{FDDC7576-C317-4A61-8A8F-B2D92B887A7A}" destId="{6E69F29C-9E34-408E-A4B9-48323EAE2BB5}" srcOrd="0" destOrd="1" presId="urn:microsoft.com/office/officeart/2005/8/layout/vList5"/>
    <dgm:cxn modelId="{359DB1CF-6351-4E54-9FBC-89FDE4860439}" srcId="{B97C3F9E-0E1C-4A48-9485-A3D127AC39A2}" destId="{877FCF2E-5410-4B90-AE00-F1903CFC3FE1}" srcOrd="2" destOrd="0" parTransId="{7377A8EB-EACB-43BC-936B-719834FA2967}" sibTransId="{80DF4C81-C034-4F19-A9BB-7C03F167A0EF}"/>
    <dgm:cxn modelId="{1DAEB2D4-A4F7-4F1F-A2E3-BADC7914BD63}" type="presOf" srcId="{DB8BB490-2894-4F67-838E-899F1D12AFB9}" destId="{6E69F29C-9E34-408E-A4B9-48323EAE2BB5}" srcOrd="0" destOrd="5" presId="urn:microsoft.com/office/officeart/2005/8/layout/vList5"/>
    <dgm:cxn modelId="{EF6F54FF-77A2-45A1-A498-9D2B91FB7F68}" srcId="{C0CD6D58-D18D-4386-8D3A-EAF4CFC23414}" destId="{9AED96CB-5DEE-43DE-9461-F7BE66601D4A}" srcOrd="1" destOrd="0" parTransId="{4168871D-141C-45E7-BAD7-A4E73974BF3B}" sibTransId="{ED42DE27-A774-45FD-856C-1239C42867A9}"/>
    <dgm:cxn modelId="{1B59D18E-D9DB-4E05-A392-2931033B6408}" srcId="{B97C3F9E-0E1C-4A48-9485-A3D127AC39A2}" destId="{B859B245-ADB2-4455-B7F3-FE550BA38CFA}" srcOrd="4" destOrd="0" parTransId="{9E316DAD-8EFE-40FC-A305-8B36408806CE}" sibTransId="{B06FCAB5-7063-4F45-8E5E-6954F0029F7E}"/>
    <dgm:cxn modelId="{94BFE238-E617-41F0-995F-94251A78B09E}" type="presOf" srcId="{C0CD6D58-D18D-4386-8D3A-EAF4CFC23414}" destId="{943FA49A-F1A1-4E42-ADC8-03BEEDA91AE2}" srcOrd="0" destOrd="0" presId="urn:microsoft.com/office/officeart/2005/8/layout/vList5"/>
    <dgm:cxn modelId="{C767C8C3-12A2-411F-9DCA-C8CB8FAEB8BC}" type="presOf" srcId="{4ABD6A1E-E962-43C8-A0A6-7BFEE6528597}" destId="{6E69F29C-9E34-408E-A4B9-48323EAE2BB5}" srcOrd="0" destOrd="0" presId="urn:microsoft.com/office/officeart/2005/8/layout/vList5"/>
    <dgm:cxn modelId="{40E56230-A47A-427A-8CA6-81CC1556424F}" srcId="{8FC64F09-22A7-42F7-8811-443631C1157C}" destId="{B97C3F9E-0E1C-4A48-9485-A3D127AC39A2}" srcOrd="0" destOrd="0" parTransId="{A50A9AB1-D7C3-4FF4-BB5A-002F196BBE2F}" sibTransId="{54FB6185-0434-40C2-A55F-C99CA0DBE613}"/>
    <dgm:cxn modelId="{5F670A67-F009-4071-B579-3D7DB83EDC06}" srcId="{B97C3F9E-0E1C-4A48-9485-A3D127AC39A2}" destId="{4ABD6A1E-E962-43C8-A0A6-7BFEE6528597}" srcOrd="0" destOrd="0" parTransId="{DCE1F890-2CA3-46D9-A351-AB20E32ACC56}" sibTransId="{77A8C150-E03B-4864-B8D2-16865E2309E7}"/>
    <dgm:cxn modelId="{5E1D6DD9-D110-4AE8-80E9-2B5C3B06577A}" type="presOf" srcId="{B97C3F9E-0E1C-4A48-9485-A3D127AC39A2}" destId="{B26244F9-DFCF-4666-BC23-2EBA4326425F}" srcOrd="0" destOrd="0" presId="urn:microsoft.com/office/officeart/2005/8/layout/vList5"/>
    <dgm:cxn modelId="{D0F53ED6-E73A-4953-BC64-90C3518ABB3A}" srcId="{B97C3F9E-0E1C-4A48-9485-A3D127AC39A2}" destId="{DB8BB490-2894-4F67-838E-899F1D12AFB9}" srcOrd="5" destOrd="0" parTransId="{C6FB2E62-580E-43C8-964D-5C3D7EDED05F}" sibTransId="{D73AA0E3-9C72-45FF-9644-B45452022B54}"/>
    <dgm:cxn modelId="{7C0307DD-BB5E-49A5-9157-52DEC9784E64}" type="presOf" srcId="{8FC64F09-22A7-42F7-8811-443631C1157C}" destId="{644734A0-610D-43F7-BFC9-C2B8552A5C1E}" srcOrd="0" destOrd="0" presId="urn:microsoft.com/office/officeart/2005/8/layout/vList5"/>
    <dgm:cxn modelId="{C8F4BC29-3DC4-4AF5-AF88-C58D6F000BF6}" type="presParOf" srcId="{644734A0-610D-43F7-BFC9-C2B8552A5C1E}" destId="{D0FF3FC0-E2F6-499C-8C24-7600B0D69846}" srcOrd="0" destOrd="0" presId="urn:microsoft.com/office/officeart/2005/8/layout/vList5"/>
    <dgm:cxn modelId="{AD6CC0DD-5B4F-40FB-8BCD-4BCB70B14A3D}" type="presParOf" srcId="{D0FF3FC0-E2F6-499C-8C24-7600B0D69846}" destId="{B26244F9-DFCF-4666-BC23-2EBA4326425F}" srcOrd="0" destOrd="0" presId="urn:microsoft.com/office/officeart/2005/8/layout/vList5"/>
    <dgm:cxn modelId="{DF141F54-47DD-49EA-930D-7BA5069EC935}" type="presParOf" srcId="{D0FF3FC0-E2F6-499C-8C24-7600B0D69846}" destId="{6E69F29C-9E34-408E-A4B9-48323EAE2BB5}" srcOrd="1" destOrd="0" presId="urn:microsoft.com/office/officeart/2005/8/layout/vList5"/>
    <dgm:cxn modelId="{C1B02F39-416A-4277-9C36-A0C86C4CF048}" type="presParOf" srcId="{644734A0-610D-43F7-BFC9-C2B8552A5C1E}" destId="{B3BA144E-B1AF-4282-91C3-5DEEAC660E00}" srcOrd="1" destOrd="0" presId="urn:microsoft.com/office/officeart/2005/8/layout/vList5"/>
    <dgm:cxn modelId="{E93CB02D-3015-4C88-B9DD-88C80BF5739F}" type="presParOf" srcId="{644734A0-610D-43F7-BFC9-C2B8552A5C1E}" destId="{45064EB7-BC06-4DA5-A117-622907A1ABD7}" srcOrd="2" destOrd="0" presId="urn:microsoft.com/office/officeart/2005/8/layout/vList5"/>
    <dgm:cxn modelId="{E20EF4A5-385A-4730-B6C5-F0150A6D1E29}" type="presParOf" srcId="{45064EB7-BC06-4DA5-A117-622907A1ABD7}" destId="{943FA49A-F1A1-4E42-ADC8-03BEEDA91AE2}" srcOrd="0" destOrd="0" presId="urn:microsoft.com/office/officeart/2005/8/layout/vList5"/>
    <dgm:cxn modelId="{ED055F0C-1CF8-4D9B-A5AF-EC6AC60AA09C}" type="presParOf" srcId="{45064EB7-BC06-4DA5-A117-622907A1ABD7}" destId="{C274607C-6545-4CC9-8495-924A50EE6DA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E9331B-1C89-4DE7-8BED-7521F3FE38C0}" type="doc">
      <dgm:prSet loTypeId="urn:microsoft.com/office/officeart/2005/8/layout/vList2" loCatId="list" qsTypeId="urn:microsoft.com/office/officeart/2005/8/quickstyle/3d1" qsCatId="3D" csTypeId="urn:microsoft.com/office/officeart/2005/8/colors/colorful2" csCatId="colorful" phldr="1"/>
      <dgm:spPr/>
      <dgm:t>
        <a:bodyPr/>
        <a:lstStyle/>
        <a:p>
          <a:endParaRPr lang="en-GB"/>
        </a:p>
      </dgm:t>
    </dgm:pt>
    <dgm:pt modelId="{6CC3FBB7-1396-4B03-BCB2-1167A759F967}">
      <dgm:prSet phldrT="[Text]"/>
      <dgm:spPr/>
      <dgm:t>
        <a:bodyPr/>
        <a:lstStyle/>
        <a:p>
          <a:r>
            <a:rPr lang="en-US" dirty="0" smtClean="0"/>
            <a:t>Outcome 1 – improved testing and certifications</a:t>
          </a:r>
          <a:endParaRPr lang="en-GB" dirty="0"/>
        </a:p>
      </dgm:t>
    </dgm:pt>
    <dgm:pt modelId="{A53BF067-8B95-40F9-886A-6718CE206415}" type="parTrans" cxnId="{9D754404-E738-4E01-9691-A1A1B0050B5D}">
      <dgm:prSet/>
      <dgm:spPr/>
      <dgm:t>
        <a:bodyPr/>
        <a:lstStyle/>
        <a:p>
          <a:endParaRPr lang="en-GB"/>
        </a:p>
      </dgm:t>
    </dgm:pt>
    <dgm:pt modelId="{D0FA52ED-E107-405A-A866-5F97532A06F5}" type="sibTrans" cxnId="{9D754404-E738-4E01-9691-A1A1B0050B5D}">
      <dgm:prSet/>
      <dgm:spPr/>
      <dgm:t>
        <a:bodyPr/>
        <a:lstStyle/>
        <a:p>
          <a:endParaRPr lang="en-GB"/>
        </a:p>
      </dgm:t>
    </dgm:pt>
    <dgm:pt modelId="{5DEFA2BF-C292-4236-87C0-C5B35D3BA5B1}">
      <dgm:prSet phldrT="[Text]"/>
      <dgm:spPr/>
      <dgm:t>
        <a:bodyPr/>
        <a:lstStyle/>
        <a:p>
          <a:r>
            <a:rPr lang="en-GB" dirty="0" smtClean="0">
              <a:solidFill>
                <a:schemeClr val="tx2"/>
              </a:solidFill>
            </a:rPr>
            <a:t>Assessment &amp; Certification system requirements, strategies, methodologies </a:t>
          </a:r>
          <a:endParaRPr lang="en-GB" dirty="0">
            <a:solidFill>
              <a:schemeClr val="tx2"/>
            </a:solidFill>
          </a:endParaRPr>
        </a:p>
      </dgm:t>
    </dgm:pt>
    <dgm:pt modelId="{F6C6AFC2-BA6A-4A68-9CFC-15886785D45B}" type="parTrans" cxnId="{17C3E7C6-1BC4-4A4C-A757-464F3D83B642}">
      <dgm:prSet/>
      <dgm:spPr/>
      <dgm:t>
        <a:bodyPr/>
        <a:lstStyle/>
        <a:p>
          <a:endParaRPr lang="en-GB"/>
        </a:p>
      </dgm:t>
    </dgm:pt>
    <dgm:pt modelId="{174F1C27-130F-499B-AD7E-2FF26D8946DC}" type="sibTrans" cxnId="{17C3E7C6-1BC4-4A4C-A757-464F3D83B642}">
      <dgm:prSet/>
      <dgm:spPr/>
      <dgm:t>
        <a:bodyPr/>
        <a:lstStyle/>
        <a:p>
          <a:endParaRPr lang="en-GB"/>
        </a:p>
      </dgm:t>
    </dgm:pt>
    <dgm:pt modelId="{4B413540-2703-4A0D-8A1A-40870B5F9E07}">
      <dgm:prSet phldrT="[Text]"/>
      <dgm:spPr/>
      <dgm:t>
        <a:bodyPr/>
        <a:lstStyle/>
        <a:p>
          <a:r>
            <a:rPr lang="en-US" dirty="0" smtClean="0"/>
            <a:t>Outcome 2 – upgraded informal apprenticeship</a:t>
          </a:r>
          <a:endParaRPr lang="en-GB" dirty="0"/>
        </a:p>
      </dgm:t>
    </dgm:pt>
    <dgm:pt modelId="{F453833E-2A67-4F06-A297-16109DF34BE3}" type="parTrans" cxnId="{B409209A-40A4-4FD3-9CEA-8AFFA3F7BD83}">
      <dgm:prSet/>
      <dgm:spPr/>
      <dgm:t>
        <a:bodyPr/>
        <a:lstStyle/>
        <a:p>
          <a:endParaRPr lang="en-GB"/>
        </a:p>
      </dgm:t>
    </dgm:pt>
    <dgm:pt modelId="{1DE6E06D-3547-4D53-B008-B0878A2DF1D8}" type="sibTrans" cxnId="{B409209A-40A4-4FD3-9CEA-8AFFA3F7BD83}">
      <dgm:prSet/>
      <dgm:spPr/>
      <dgm:t>
        <a:bodyPr/>
        <a:lstStyle/>
        <a:p>
          <a:endParaRPr lang="en-GB"/>
        </a:p>
      </dgm:t>
    </dgm:pt>
    <dgm:pt modelId="{3471C4CB-1503-4635-BA01-F23FDABD51B5}">
      <dgm:prSet phldrT="[Text]"/>
      <dgm:spPr/>
      <dgm:t>
        <a:bodyPr/>
        <a:lstStyle/>
        <a:p>
          <a:r>
            <a:rPr lang="en-GB" dirty="0" smtClean="0">
              <a:solidFill>
                <a:schemeClr val="tx2"/>
              </a:solidFill>
            </a:rPr>
            <a:t>Assessment and analysis of informal apprenticeship in Jordan</a:t>
          </a:r>
          <a:endParaRPr lang="en-GB" dirty="0">
            <a:solidFill>
              <a:schemeClr val="tx2"/>
            </a:solidFill>
          </a:endParaRPr>
        </a:p>
      </dgm:t>
    </dgm:pt>
    <dgm:pt modelId="{DDDC6475-D520-481E-8DA9-A3117A2BAD99}" type="parTrans" cxnId="{84D6024C-3250-4D48-B842-CC4B3B0655F0}">
      <dgm:prSet/>
      <dgm:spPr/>
      <dgm:t>
        <a:bodyPr/>
        <a:lstStyle/>
        <a:p>
          <a:endParaRPr lang="en-GB"/>
        </a:p>
      </dgm:t>
    </dgm:pt>
    <dgm:pt modelId="{586C5F86-77EC-48C0-AF6B-E08DBB61A9D3}" type="sibTrans" cxnId="{84D6024C-3250-4D48-B842-CC4B3B0655F0}">
      <dgm:prSet/>
      <dgm:spPr/>
      <dgm:t>
        <a:bodyPr/>
        <a:lstStyle/>
        <a:p>
          <a:endParaRPr lang="en-GB"/>
        </a:p>
      </dgm:t>
    </dgm:pt>
    <dgm:pt modelId="{B92D04AC-1251-46BC-9204-A8F852C69F29}">
      <dgm:prSet/>
      <dgm:spPr/>
      <dgm:t>
        <a:bodyPr/>
        <a:lstStyle/>
        <a:p>
          <a:r>
            <a:rPr lang="en-GB" dirty="0" smtClean="0">
              <a:solidFill>
                <a:schemeClr val="tx2"/>
              </a:solidFill>
            </a:rPr>
            <a:t>Assessment tools  ( Assessor Guide, Evidence Matrix, written and practical tests ---)</a:t>
          </a:r>
          <a:endParaRPr lang="en-US" dirty="0">
            <a:solidFill>
              <a:schemeClr val="tx2"/>
            </a:solidFill>
          </a:endParaRPr>
        </a:p>
      </dgm:t>
    </dgm:pt>
    <dgm:pt modelId="{D2ADEA2C-AB75-49FD-A476-2F9293FBC89A}" type="parTrans" cxnId="{8941A866-D287-4459-96CA-13B1A01EAA79}">
      <dgm:prSet/>
      <dgm:spPr/>
      <dgm:t>
        <a:bodyPr/>
        <a:lstStyle/>
        <a:p>
          <a:endParaRPr lang="en-GB"/>
        </a:p>
      </dgm:t>
    </dgm:pt>
    <dgm:pt modelId="{FB3A9365-E6C1-4578-87AA-49C5400A8B7F}" type="sibTrans" cxnId="{8941A866-D287-4459-96CA-13B1A01EAA79}">
      <dgm:prSet/>
      <dgm:spPr/>
      <dgm:t>
        <a:bodyPr/>
        <a:lstStyle/>
        <a:p>
          <a:endParaRPr lang="en-GB"/>
        </a:p>
      </dgm:t>
    </dgm:pt>
    <dgm:pt modelId="{79C3385B-218B-4495-B3CD-84FC23CD01DA}">
      <dgm:prSet/>
      <dgm:spPr/>
      <dgm:t>
        <a:bodyPr/>
        <a:lstStyle/>
        <a:p>
          <a:r>
            <a:rPr lang="en-GB" dirty="0" smtClean="0">
              <a:solidFill>
                <a:schemeClr val="tx2"/>
              </a:solidFill>
            </a:rPr>
            <a:t>Certified Assessors and Assessment Centres</a:t>
          </a:r>
          <a:endParaRPr lang="en-US" dirty="0">
            <a:solidFill>
              <a:schemeClr val="tx2"/>
            </a:solidFill>
          </a:endParaRPr>
        </a:p>
      </dgm:t>
    </dgm:pt>
    <dgm:pt modelId="{A95A06FD-51AB-4A7B-A922-BD3047EBE487}" type="parTrans" cxnId="{D358E522-2918-431B-B271-1052C30E9214}">
      <dgm:prSet/>
      <dgm:spPr/>
      <dgm:t>
        <a:bodyPr/>
        <a:lstStyle/>
        <a:p>
          <a:endParaRPr lang="en-GB"/>
        </a:p>
      </dgm:t>
    </dgm:pt>
    <dgm:pt modelId="{4135B960-73A7-412D-A9D5-0803303E0F88}" type="sibTrans" cxnId="{D358E522-2918-431B-B271-1052C30E9214}">
      <dgm:prSet/>
      <dgm:spPr/>
      <dgm:t>
        <a:bodyPr/>
        <a:lstStyle/>
        <a:p>
          <a:endParaRPr lang="en-GB"/>
        </a:p>
      </dgm:t>
    </dgm:pt>
    <dgm:pt modelId="{4D11A544-A567-46DB-9761-D50AC8FA090C}">
      <dgm:prSet/>
      <dgm:spPr/>
      <dgm:t>
        <a:bodyPr/>
        <a:lstStyle/>
        <a:p>
          <a:r>
            <a:rPr lang="en-GB" dirty="0" smtClean="0">
              <a:solidFill>
                <a:schemeClr val="tx2"/>
              </a:solidFill>
            </a:rPr>
            <a:t>Increased capacities of MSMEs to implement apprenticeships</a:t>
          </a:r>
          <a:endParaRPr lang="en-US" dirty="0">
            <a:solidFill>
              <a:schemeClr val="tx2"/>
            </a:solidFill>
          </a:endParaRPr>
        </a:p>
      </dgm:t>
    </dgm:pt>
    <dgm:pt modelId="{7530190B-606B-42BD-AE07-9734BFD002C6}" type="parTrans" cxnId="{8632ADAA-82CF-4463-998B-8215A5DF805F}">
      <dgm:prSet/>
      <dgm:spPr/>
      <dgm:t>
        <a:bodyPr/>
        <a:lstStyle/>
        <a:p>
          <a:endParaRPr lang="en-GB"/>
        </a:p>
      </dgm:t>
    </dgm:pt>
    <dgm:pt modelId="{672D2D44-1B62-4A1B-A655-AD5EFE47477C}" type="sibTrans" cxnId="{8632ADAA-82CF-4463-998B-8215A5DF805F}">
      <dgm:prSet/>
      <dgm:spPr/>
      <dgm:t>
        <a:bodyPr/>
        <a:lstStyle/>
        <a:p>
          <a:endParaRPr lang="en-GB"/>
        </a:p>
      </dgm:t>
    </dgm:pt>
    <dgm:pt modelId="{739F198B-DB39-42B8-B01B-AC9355AC45B6}">
      <dgm:prSet/>
      <dgm:spPr/>
      <dgm:t>
        <a:bodyPr/>
        <a:lstStyle/>
        <a:p>
          <a:r>
            <a:rPr lang="en-GB" dirty="0" smtClean="0">
              <a:solidFill>
                <a:schemeClr val="tx2"/>
              </a:solidFill>
            </a:rPr>
            <a:t>Implementing &amp; monitoring  upgraded informal apprenticeship</a:t>
          </a:r>
          <a:endParaRPr lang="en-US" dirty="0">
            <a:solidFill>
              <a:schemeClr val="tx2"/>
            </a:solidFill>
          </a:endParaRPr>
        </a:p>
      </dgm:t>
    </dgm:pt>
    <dgm:pt modelId="{18A37AA2-375E-4345-8352-C27CD927118D}" type="parTrans" cxnId="{9B838D45-09EE-443C-882C-6CAAC042860A}">
      <dgm:prSet/>
      <dgm:spPr/>
      <dgm:t>
        <a:bodyPr/>
        <a:lstStyle/>
        <a:p>
          <a:endParaRPr lang="en-GB"/>
        </a:p>
      </dgm:t>
    </dgm:pt>
    <dgm:pt modelId="{AABA1147-A7A5-447C-8766-29607CEF4FD9}" type="sibTrans" cxnId="{9B838D45-09EE-443C-882C-6CAAC042860A}">
      <dgm:prSet/>
      <dgm:spPr/>
      <dgm:t>
        <a:bodyPr/>
        <a:lstStyle/>
        <a:p>
          <a:endParaRPr lang="en-GB"/>
        </a:p>
      </dgm:t>
    </dgm:pt>
    <dgm:pt modelId="{3519A691-6070-41A1-9884-6FEE0AF0E403}">
      <dgm:prSet/>
      <dgm:spPr/>
      <dgm:t>
        <a:bodyPr/>
        <a:lstStyle/>
        <a:p>
          <a:r>
            <a:rPr lang="en-US" dirty="0" smtClean="0"/>
            <a:t>Outcome 3 Youth Rights @ Work</a:t>
          </a:r>
          <a:endParaRPr lang="en-US" dirty="0"/>
        </a:p>
      </dgm:t>
    </dgm:pt>
    <dgm:pt modelId="{A6C797B8-76E1-459A-9C04-95D1456108A4}" type="parTrans" cxnId="{CB90CF59-CCCD-421E-A6FB-6167CC720EFD}">
      <dgm:prSet/>
      <dgm:spPr/>
      <dgm:t>
        <a:bodyPr/>
        <a:lstStyle/>
        <a:p>
          <a:endParaRPr lang="en-GB"/>
        </a:p>
      </dgm:t>
    </dgm:pt>
    <dgm:pt modelId="{1A9F787B-6DA1-40CC-83C0-312BBD4AC21E}" type="sibTrans" cxnId="{CB90CF59-CCCD-421E-A6FB-6167CC720EFD}">
      <dgm:prSet/>
      <dgm:spPr/>
      <dgm:t>
        <a:bodyPr/>
        <a:lstStyle/>
        <a:p>
          <a:endParaRPr lang="en-GB"/>
        </a:p>
      </dgm:t>
    </dgm:pt>
    <dgm:pt modelId="{DE2CAB00-6BE8-4D9F-97A4-7321214F2D8E}">
      <dgm:prSet/>
      <dgm:spPr/>
      <dgm:t>
        <a:bodyPr/>
        <a:lstStyle/>
        <a:p>
          <a:r>
            <a:rPr lang="en-GB" dirty="0" smtClean="0">
              <a:solidFill>
                <a:schemeClr val="tx2"/>
              </a:solidFill>
            </a:rPr>
            <a:t>Manual on Youth Rights at Work </a:t>
          </a:r>
          <a:endParaRPr lang="en-US" dirty="0">
            <a:solidFill>
              <a:schemeClr val="tx2"/>
            </a:solidFill>
          </a:endParaRPr>
        </a:p>
      </dgm:t>
    </dgm:pt>
    <dgm:pt modelId="{F89C45CC-D5A1-43CA-96BC-0698C7A0BC63}" type="parTrans" cxnId="{E8A7D477-88A3-4F1F-9C15-2D675381AA1E}">
      <dgm:prSet/>
      <dgm:spPr/>
      <dgm:t>
        <a:bodyPr/>
        <a:lstStyle/>
        <a:p>
          <a:endParaRPr lang="en-GB"/>
        </a:p>
      </dgm:t>
    </dgm:pt>
    <dgm:pt modelId="{0354F9BA-284A-4727-BF88-1B0BF47FD05B}" type="sibTrans" cxnId="{E8A7D477-88A3-4F1F-9C15-2D675381AA1E}">
      <dgm:prSet/>
      <dgm:spPr/>
      <dgm:t>
        <a:bodyPr/>
        <a:lstStyle/>
        <a:p>
          <a:endParaRPr lang="en-GB"/>
        </a:p>
      </dgm:t>
    </dgm:pt>
    <dgm:pt modelId="{923E8332-CEF9-4C92-8815-B4516BF2F015}">
      <dgm:prSet/>
      <dgm:spPr/>
      <dgm:t>
        <a:bodyPr/>
        <a:lstStyle/>
        <a:p>
          <a:r>
            <a:rPr lang="en-GB" dirty="0" smtClean="0">
              <a:solidFill>
                <a:schemeClr val="tx2"/>
              </a:solidFill>
            </a:rPr>
            <a:t>Certified Trainers on Youth Rights at Work</a:t>
          </a:r>
          <a:r>
            <a:rPr lang="en-GB" dirty="0" smtClean="0"/>
            <a:t> </a:t>
          </a:r>
          <a:endParaRPr lang="en-US" dirty="0"/>
        </a:p>
      </dgm:t>
    </dgm:pt>
    <dgm:pt modelId="{8A3C99A8-B030-43B8-8E47-737EF810A4D0}" type="parTrans" cxnId="{F61DEC65-44B2-4BB1-B5F7-C8FFCECAA8D9}">
      <dgm:prSet/>
      <dgm:spPr/>
      <dgm:t>
        <a:bodyPr/>
        <a:lstStyle/>
        <a:p>
          <a:endParaRPr lang="en-GB"/>
        </a:p>
      </dgm:t>
    </dgm:pt>
    <dgm:pt modelId="{B14870F3-4573-4A28-84AD-6EE277A723C2}" type="sibTrans" cxnId="{F61DEC65-44B2-4BB1-B5F7-C8FFCECAA8D9}">
      <dgm:prSet/>
      <dgm:spPr/>
      <dgm:t>
        <a:bodyPr/>
        <a:lstStyle/>
        <a:p>
          <a:endParaRPr lang="en-GB"/>
        </a:p>
      </dgm:t>
    </dgm:pt>
    <dgm:pt modelId="{7D2A1730-EF59-427A-8A03-EA7145A17F2D}" type="pres">
      <dgm:prSet presAssocID="{2DE9331B-1C89-4DE7-8BED-7521F3FE38C0}" presName="linear" presStyleCnt="0">
        <dgm:presLayoutVars>
          <dgm:animLvl val="lvl"/>
          <dgm:resizeHandles val="exact"/>
        </dgm:presLayoutVars>
      </dgm:prSet>
      <dgm:spPr/>
      <dgm:t>
        <a:bodyPr/>
        <a:lstStyle/>
        <a:p>
          <a:endParaRPr lang="en-US"/>
        </a:p>
      </dgm:t>
    </dgm:pt>
    <dgm:pt modelId="{0529A600-C844-4670-834C-AF517BE9BC32}" type="pres">
      <dgm:prSet presAssocID="{6CC3FBB7-1396-4B03-BCB2-1167A759F967}" presName="parentText" presStyleLbl="node1" presStyleIdx="0" presStyleCnt="3">
        <dgm:presLayoutVars>
          <dgm:chMax val="0"/>
          <dgm:bulletEnabled val="1"/>
        </dgm:presLayoutVars>
      </dgm:prSet>
      <dgm:spPr/>
      <dgm:t>
        <a:bodyPr/>
        <a:lstStyle/>
        <a:p>
          <a:endParaRPr lang="en-US"/>
        </a:p>
      </dgm:t>
    </dgm:pt>
    <dgm:pt modelId="{835DCFED-D4E4-46FE-9E19-BF61B4CF0303}" type="pres">
      <dgm:prSet presAssocID="{6CC3FBB7-1396-4B03-BCB2-1167A759F967}" presName="childText" presStyleLbl="revTx" presStyleIdx="0" presStyleCnt="3">
        <dgm:presLayoutVars>
          <dgm:bulletEnabled val="1"/>
        </dgm:presLayoutVars>
      </dgm:prSet>
      <dgm:spPr/>
      <dgm:t>
        <a:bodyPr/>
        <a:lstStyle/>
        <a:p>
          <a:endParaRPr lang="en-GB"/>
        </a:p>
      </dgm:t>
    </dgm:pt>
    <dgm:pt modelId="{7413B0D3-B5DD-4B70-8BDC-CB6C8390F3C3}" type="pres">
      <dgm:prSet presAssocID="{4B413540-2703-4A0D-8A1A-40870B5F9E07}" presName="parentText" presStyleLbl="node1" presStyleIdx="1" presStyleCnt="3">
        <dgm:presLayoutVars>
          <dgm:chMax val="0"/>
          <dgm:bulletEnabled val="1"/>
        </dgm:presLayoutVars>
      </dgm:prSet>
      <dgm:spPr/>
      <dgm:t>
        <a:bodyPr/>
        <a:lstStyle/>
        <a:p>
          <a:endParaRPr lang="en-US"/>
        </a:p>
      </dgm:t>
    </dgm:pt>
    <dgm:pt modelId="{A5DAFA3B-ADC8-497B-8615-82E00C23A08D}" type="pres">
      <dgm:prSet presAssocID="{4B413540-2703-4A0D-8A1A-40870B5F9E07}" presName="childText" presStyleLbl="revTx" presStyleIdx="1" presStyleCnt="3">
        <dgm:presLayoutVars>
          <dgm:bulletEnabled val="1"/>
        </dgm:presLayoutVars>
      </dgm:prSet>
      <dgm:spPr/>
      <dgm:t>
        <a:bodyPr/>
        <a:lstStyle/>
        <a:p>
          <a:endParaRPr lang="en-GB"/>
        </a:p>
      </dgm:t>
    </dgm:pt>
    <dgm:pt modelId="{0EFB1575-F171-4624-AB8F-8E8A78B917C4}" type="pres">
      <dgm:prSet presAssocID="{3519A691-6070-41A1-9884-6FEE0AF0E403}" presName="parentText" presStyleLbl="node1" presStyleIdx="2" presStyleCnt="3">
        <dgm:presLayoutVars>
          <dgm:chMax val="0"/>
          <dgm:bulletEnabled val="1"/>
        </dgm:presLayoutVars>
      </dgm:prSet>
      <dgm:spPr/>
      <dgm:t>
        <a:bodyPr/>
        <a:lstStyle/>
        <a:p>
          <a:endParaRPr lang="en-US"/>
        </a:p>
      </dgm:t>
    </dgm:pt>
    <dgm:pt modelId="{D9FB49ED-85DA-43CB-A75A-89FFCFD531C1}" type="pres">
      <dgm:prSet presAssocID="{3519A691-6070-41A1-9884-6FEE0AF0E403}" presName="childText" presStyleLbl="revTx" presStyleIdx="2" presStyleCnt="3">
        <dgm:presLayoutVars>
          <dgm:bulletEnabled val="1"/>
        </dgm:presLayoutVars>
      </dgm:prSet>
      <dgm:spPr/>
      <dgm:t>
        <a:bodyPr/>
        <a:lstStyle/>
        <a:p>
          <a:endParaRPr lang="en-GB"/>
        </a:p>
      </dgm:t>
    </dgm:pt>
  </dgm:ptLst>
  <dgm:cxnLst>
    <dgm:cxn modelId="{D358E522-2918-431B-B271-1052C30E9214}" srcId="{6CC3FBB7-1396-4B03-BCB2-1167A759F967}" destId="{79C3385B-218B-4495-B3CD-84FC23CD01DA}" srcOrd="2" destOrd="0" parTransId="{A95A06FD-51AB-4A7B-A922-BD3047EBE487}" sibTransId="{4135B960-73A7-412D-A9D5-0803303E0F88}"/>
    <dgm:cxn modelId="{E0A5D00F-89DE-4D34-B492-D09B072E35AD}" type="presOf" srcId="{3471C4CB-1503-4635-BA01-F23FDABD51B5}" destId="{A5DAFA3B-ADC8-497B-8615-82E00C23A08D}" srcOrd="0" destOrd="0" presId="urn:microsoft.com/office/officeart/2005/8/layout/vList2"/>
    <dgm:cxn modelId="{D54D6BB0-D17F-476B-B535-B97A22168A0F}" type="presOf" srcId="{6CC3FBB7-1396-4B03-BCB2-1167A759F967}" destId="{0529A600-C844-4670-834C-AF517BE9BC32}" srcOrd="0" destOrd="0" presId="urn:microsoft.com/office/officeart/2005/8/layout/vList2"/>
    <dgm:cxn modelId="{8632ADAA-82CF-4463-998B-8215A5DF805F}" srcId="{4B413540-2703-4A0D-8A1A-40870B5F9E07}" destId="{4D11A544-A567-46DB-9761-D50AC8FA090C}" srcOrd="1" destOrd="0" parTransId="{7530190B-606B-42BD-AE07-9734BFD002C6}" sibTransId="{672D2D44-1B62-4A1B-A655-AD5EFE47477C}"/>
    <dgm:cxn modelId="{17C3E7C6-1BC4-4A4C-A757-464F3D83B642}" srcId="{6CC3FBB7-1396-4B03-BCB2-1167A759F967}" destId="{5DEFA2BF-C292-4236-87C0-C5B35D3BA5B1}" srcOrd="0" destOrd="0" parTransId="{F6C6AFC2-BA6A-4A68-9CFC-15886785D45B}" sibTransId="{174F1C27-130F-499B-AD7E-2FF26D8946DC}"/>
    <dgm:cxn modelId="{A7178B5D-CF2F-490E-8340-7B9068AA4CB5}" type="presOf" srcId="{DE2CAB00-6BE8-4D9F-97A4-7321214F2D8E}" destId="{D9FB49ED-85DA-43CB-A75A-89FFCFD531C1}" srcOrd="0" destOrd="0" presId="urn:microsoft.com/office/officeart/2005/8/layout/vList2"/>
    <dgm:cxn modelId="{8941A866-D287-4459-96CA-13B1A01EAA79}" srcId="{6CC3FBB7-1396-4B03-BCB2-1167A759F967}" destId="{B92D04AC-1251-46BC-9204-A8F852C69F29}" srcOrd="1" destOrd="0" parTransId="{D2ADEA2C-AB75-49FD-A476-2F9293FBC89A}" sibTransId="{FB3A9365-E6C1-4578-87AA-49C5400A8B7F}"/>
    <dgm:cxn modelId="{08DAE3FD-1C60-4776-8389-D4B655A09875}" type="presOf" srcId="{5DEFA2BF-C292-4236-87C0-C5B35D3BA5B1}" destId="{835DCFED-D4E4-46FE-9E19-BF61B4CF0303}" srcOrd="0" destOrd="0" presId="urn:microsoft.com/office/officeart/2005/8/layout/vList2"/>
    <dgm:cxn modelId="{638A9FDD-DCF6-4C38-BF33-9780C9C60237}" type="presOf" srcId="{739F198B-DB39-42B8-B01B-AC9355AC45B6}" destId="{A5DAFA3B-ADC8-497B-8615-82E00C23A08D}" srcOrd="0" destOrd="2" presId="urn:microsoft.com/office/officeart/2005/8/layout/vList2"/>
    <dgm:cxn modelId="{251BBAC0-93EF-4CCA-A09E-F14CD86E70E9}" type="presOf" srcId="{3519A691-6070-41A1-9884-6FEE0AF0E403}" destId="{0EFB1575-F171-4624-AB8F-8E8A78B917C4}" srcOrd="0" destOrd="0" presId="urn:microsoft.com/office/officeart/2005/8/layout/vList2"/>
    <dgm:cxn modelId="{B409209A-40A4-4FD3-9CEA-8AFFA3F7BD83}" srcId="{2DE9331B-1C89-4DE7-8BED-7521F3FE38C0}" destId="{4B413540-2703-4A0D-8A1A-40870B5F9E07}" srcOrd="1" destOrd="0" parTransId="{F453833E-2A67-4F06-A297-16109DF34BE3}" sibTransId="{1DE6E06D-3547-4D53-B008-B0878A2DF1D8}"/>
    <dgm:cxn modelId="{E8A7D477-88A3-4F1F-9C15-2D675381AA1E}" srcId="{3519A691-6070-41A1-9884-6FEE0AF0E403}" destId="{DE2CAB00-6BE8-4D9F-97A4-7321214F2D8E}" srcOrd="0" destOrd="0" parTransId="{F89C45CC-D5A1-43CA-96BC-0698C7A0BC63}" sibTransId="{0354F9BA-284A-4727-BF88-1B0BF47FD05B}"/>
    <dgm:cxn modelId="{CB90CF59-CCCD-421E-A6FB-6167CC720EFD}" srcId="{2DE9331B-1C89-4DE7-8BED-7521F3FE38C0}" destId="{3519A691-6070-41A1-9884-6FEE0AF0E403}" srcOrd="2" destOrd="0" parTransId="{A6C797B8-76E1-459A-9C04-95D1456108A4}" sibTransId="{1A9F787B-6DA1-40CC-83C0-312BBD4AC21E}"/>
    <dgm:cxn modelId="{2516B659-DEA9-45FD-A829-D3BA3BA0840F}" type="presOf" srcId="{2DE9331B-1C89-4DE7-8BED-7521F3FE38C0}" destId="{7D2A1730-EF59-427A-8A03-EA7145A17F2D}" srcOrd="0" destOrd="0" presId="urn:microsoft.com/office/officeart/2005/8/layout/vList2"/>
    <dgm:cxn modelId="{6B26BD43-FD51-4E0A-A229-D6FE4A9DCCFB}" type="presOf" srcId="{B92D04AC-1251-46BC-9204-A8F852C69F29}" destId="{835DCFED-D4E4-46FE-9E19-BF61B4CF0303}" srcOrd="0" destOrd="1" presId="urn:microsoft.com/office/officeart/2005/8/layout/vList2"/>
    <dgm:cxn modelId="{F61DEC65-44B2-4BB1-B5F7-C8FFCECAA8D9}" srcId="{3519A691-6070-41A1-9884-6FEE0AF0E403}" destId="{923E8332-CEF9-4C92-8815-B4516BF2F015}" srcOrd="1" destOrd="0" parTransId="{8A3C99A8-B030-43B8-8E47-737EF810A4D0}" sibTransId="{B14870F3-4573-4A28-84AD-6EE277A723C2}"/>
    <dgm:cxn modelId="{84D6024C-3250-4D48-B842-CC4B3B0655F0}" srcId="{4B413540-2703-4A0D-8A1A-40870B5F9E07}" destId="{3471C4CB-1503-4635-BA01-F23FDABD51B5}" srcOrd="0" destOrd="0" parTransId="{DDDC6475-D520-481E-8DA9-A3117A2BAD99}" sibTransId="{586C5F86-77EC-48C0-AF6B-E08DBB61A9D3}"/>
    <dgm:cxn modelId="{9B838D45-09EE-443C-882C-6CAAC042860A}" srcId="{4B413540-2703-4A0D-8A1A-40870B5F9E07}" destId="{739F198B-DB39-42B8-B01B-AC9355AC45B6}" srcOrd="2" destOrd="0" parTransId="{18A37AA2-375E-4345-8352-C27CD927118D}" sibTransId="{AABA1147-A7A5-447C-8766-29607CEF4FD9}"/>
    <dgm:cxn modelId="{8E4FEACF-CC94-401A-AC5D-B40C7913B761}" type="presOf" srcId="{4D11A544-A567-46DB-9761-D50AC8FA090C}" destId="{A5DAFA3B-ADC8-497B-8615-82E00C23A08D}" srcOrd="0" destOrd="1" presId="urn:microsoft.com/office/officeart/2005/8/layout/vList2"/>
    <dgm:cxn modelId="{9D754404-E738-4E01-9691-A1A1B0050B5D}" srcId="{2DE9331B-1C89-4DE7-8BED-7521F3FE38C0}" destId="{6CC3FBB7-1396-4B03-BCB2-1167A759F967}" srcOrd="0" destOrd="0" parTransId="{A53BF067-8B95-40F9-886A-6718CE206415}" sibTransId="{D0FA52ED-E107-405A-A866-5F97532A06F5}"/>
    <dgm:cxn modelId="{14C4FBA6-B263-486F-90CE-7206B2D899EE}" type="presOf" srcId="{79C3385B-218B-4495-B3CD-84FC23CD01DA}" destId="{835DCFED-D4E4-46FE-9E19-BF61B4CF0303}" srcOrd="0" destOrd="2" presId="urn:microsoft.com/office/officeart/2005/8/layout/vList2"/>
    <dgm:cxn modelId="{2523159D-594C-422C-8D5B-E4DB9341CB9B}" type="presOf" srcId="{4B413540-2703-4A0D-8A1A-40870B5F9E07}" destId="{7413B0D3-B5DD-4B70-8BDC-CB6C8390F3C3}" srcOrd="0" destOrd="0" presId="urn:microsoft.com/office/officeart/2005/8/layout/vList2"/>
    <dgm:cxn modelId="{8B344BA7-771D-474B-A01D-85DA7B85DB42}" type="presOf" srcId="{923E8332-CEF9-4C92-8815-B4516BF2F015}" destId="{D9FB49ED-85DA-43CB-A75A-89FFCFD531C1}" srcOrd="0" destOrd="1" presId="urn:microsoft.com/office/officeart/2005/8/layout/vList2"/>
    <dgm:cxn modelId="{A5E3DB15-BD66-4DAC-A12C-05003A1E0209}" type="presParOf" srcId="{7D2A1730-EF59-427A-8A03-EA7145A17F2D}" destId="{0529A600-C844-4670-834C-AF517BE9BC32}" srcOrd="0" destOrd="0" presId="urn:microsoft.com/office/officeart/2005/8/layout/vList2"/>
    <dgm:cxn modelId="{900EB163-B6C4-4BA3-BBF6-35AF0C55EC89}" type="presParOf" srcId="{7D2A1730-EF59-427A-8A03-EA7145A17F2D}" destId="{835DCFED-D4E4-46FE-9E19-BF61B4CF0303}" srcOrd="1" destOrd="0" presId="urn:microsoft.com/office/officeart/2005/8/layout/vList2"/>
    <dgm:cxn modelId="{8D1EB821-C829-43FD-BF7C-1F72335BE542}" type="presParOf" srcId="{7D2A1730-EF59-427A-8A03-EA7145A17F2D}" destId="{7413B0D3-B5DD-4B70-8BDC-CB6C8390F3C3}" srcOrd="2" destOrd="0" presId="urn:microsoft.com/office/officeart/2005/8/layout/vList2"/>
    <dgm:cxn modelId="{DD7D8374-D291-44C4-90C0-2F112CDCD136}" type="presParOf" srcId="{7D2A1730-EF59-427A-8A03-EA7145A17F2D}" destId="{A5DAFA3B-ADC8-497B-8615-82E00C23A08D}" srcOrd="3" destOrd="0" presId="urn:microsoft.com/office/officeart/2005/8/layout/vList2"/>
    <dgm:cxn modelId="{368D1A9B-D05F-4D3E-8D47-7FEEFD48B1DD}" type="presParOf" srcId="{7D2A1730-EF59-427A-8A03-EA7145A17F2D}" destId="{0EFB1575-F171-4624-AB8F-8E8A78B917C4}" srcOrd="4" destOrd="0" presId="urn:microsoft.com/office/officeart/2005/8/layout/vList2"/>
    <dgm:cxn modelId="{34D63AB5-91F3-4D50-88D6-CA51E7C88A29}" type="presParOf" srcId="{7D2A1730-EF59-427A-8A03-EA7145A17F2D}" destId="{D9FB49ED-85DA-43CB-A75A-89FFCFD531C1}"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27A30F-2DD8-4B64-8AE0-FF01A45BBEC0}" type="doc">
      <dgm:prSet loTypeId="urn:microsoft.com/office/officeart/2005/8/layout/process5" loCatId="process" qsTypeId="urn:microsoft.com/office/officeart/2005/8/quickstyle/3d1" qsCatId="3D" csTypeId="urn:microsoft.com/office/officeart/2005/8/colors/colorful2" csCatId="colorful" phldr="1"/>
      <dgm:spPr/>
      <dgm:t>
        <a:bodyPr/>
        <a:lstStyle/>
        <a:p>
          <a:endParaRPr lang="en-GB"/>
        </a:p>
      </dgm:t>
    </dgm:pt>
    <dgm:pt modelId="{6364456A-2A07-4569-AFA4-E472909B463E}">
      <dgm:prSet custT="1"/>
      <dgm:spPr/>
      <dgm:t>
        <a:bodyPr/>
        <a:lstStyle/>
        <a:p>
          <a:r>
            <a:rPr lang="en-GB" sz="1400" b="1" dirty="0" smtClean="0"/>
            <a:t>Identifying and Selecting sector/occupation</a:t>
          </a:r>
          <a:endParaRPr lang="en-US" sz="1400" b="1" dirty="0" smtClean="0"/>
        </a:p>
      </dgm:t>
    </dgm:pt>
    <dgm:pt modelId="{B5E6D304-565C-4621-874B-D46E4958FA55}" type="parTrans" cxnId="{58752BEF-E167-40EF-A336-DA6212147457}">
      <dgm:prSet/>
      <dgm:spPr/>
      <dgm:t>
        <a:bodyPr/>
        <a:lstStyle/>
        <a:p>
          <a:endParaRPr lang="en-GB" sz="1400"/>
        </a:p>
      </dgm:t>
    </dgm:pt>
    <dgm:pt modelId="{9A7BE424-B942-4A11-8CA8-F94C1A175043}" type="sibTrans" cxnId="{58752BEF-E167-40EF-A336-DA6212147457}">
      <dgm:prSet custT="1"/>
      <dgm:spPr/>
      <dgm:t>
        <a:bodyPr/>
        <a:lstStyle/>
        <a:p>
          <a:endParaRPr lang="en-GB" sz="1400"/>
        </a:p>
      </dgm:t>
    </dgm:pt>
    <dgm:pt modelId="{A231401A-F8B3-4457-B2B1-F43BE61CF4E9}">
      <dgm:prSet custT="1"/>
      <dgm:spPr/>
      <dgm:t>
        <a:bodyPr/>
        <a:lstStyle/>
        <a:p>
          <a:r>
            <a:rPr lang="en-GB" sz="1400" b="1" dirty="0" smtClean="0"/>
            <a:t>Defining the assessment and certification system requirements</a:t>
          </a:r>
          <a:endParaRPr lang="en-GB" sz="1400" dirty="0" smtClean="0"/>
        </a:p>
      </dgm:t>
    </dgm:pt>
    <dgm:pt modelId="{5AE17493-69A0-427E-90A8-24D4A9BE95E7}" type="parTrans" cxnId="{0CBC7897-B75A-4CB7-A3B4-6814DD6C1837}">
      <dgm:prSet/>
      <dgm:spPr/>
      <dgm:t>
        <a:bodyPr/>
        <a:lstStyle/>
        <a:p>
          <a:endParaRPr lang="en-GB" sz="1400"/>
        </a:p>
      </dgm:t>
    </dgm:pt>
    <dgm:pt modelId="{578A1663-DEB2-4419-AD70-B09B42DE1DEF}" type="sibTrans" cxnId="{0CBC7897-B75A-4CB7-A3B4-6814DD6C1837}">
      <dgm:prSet custT="1"/>
      <dgm:spPr/>
      <dgm:t>
        <a:bodyPr/>
        <a:lstStyle/>
        <a:p>
          <a:endParaRPr lang="en-GB" sz="1400"/>
        </a:p>
      </dgm:t>
    </dgm:pt>
    <dgm:pt modelId="{AF783842-3E9C-40E8-BAB9-FBF93E68AF5E}">
      <dgm:prSet custT="1"/>
      <dgm:spPr/>
      <dgm:t>
        <a:bodyPr/>
        <a:lstStyle/>
        <a:p>
          <a:r>
            <a:rPr lang="en-GB" sz="1400" b="1" dirty="0" smtClean="0"/>
            <a:t>Developing assessment tools</a:t>
          </a:r>
        </a:p>
      </dgm:t>
    </dgm:pt>
    <dgm:pt modelId="{288C53F2-640A-4A8A-95AC-CE5BE4D5EC71}" type="parTrans" cxnId="{8107F194-11CD-450B-AA36-26DAD412BDDA}">
      <dgm:prSet/>
      <dgm:spPr/>
      <dgm:t>
        <a:bodyPr/>
        <a:lstStyle/>
        <a:p>
          <a:endParaRPr lang="en-GB" sz="1400"/>
        </a:p>
      </dgm:t>
    </dgm:pt>
    <dgm:pt modelId="{CE86D5B6-0372-42C6-89AF-04AABE9F4037}" type="sibTrans" cxnId="{8107F194-11CD-450B-AA36-26DAD412BDDA}">
      <dgm:prSet custT="1"/>
      <dgm:spPr/>
      <dgm:t>
        <a:bodyPr/>
        <a:lstStyle/>
        <a:p>
          <a:endParaRPr lang="en-GB" sz="1400"/>
        </a:p>
      </dgm:t>
    </dgm:pt>
    <dgm:pt modelId="{D82CA00A-D7A4-4F4F-AE57-DAC8BECAE283}">
      <dgm:prSet custT="1"/>
      <dgm:spPr/>
      <dgm:t>
        <a:bodyPr/>
        <a:lstStyle/>
        <a:p>
          <a:r>
            <a:rPr lang="en-GB" sz="1400" b="1" dirty="0" smtClean="0"/>
            <a:t>Defining assessor qualifications</a:t>
          </a:r>
        </a:p>
        <a:p>
          <a:endParaRPr lang="en-US" sz="1400" b="1" dirty="0"/>
        </a:p>
      </dgm:t>
    </dgm:pt>
    <dgm:pt modelId="{135710B8-5CC7-4FCA-ADFD-F13FF34272E4}" type="parTrans" cxnId="{5B49039C-5A8A-483C-AA61-8CA098F805F7}">
      <dgm:prSet/>
      <dgm:spPr/>
      <dgm:t>
        <a:bodyPr/>
        <a:lstStyle/>
        <a:p>
          <a:endParaRPr lang="en-GB" sz="1400"/>
        </a:p>
      </dgm:t>
    </dgm:pt>
    <dgm:pt modelId="{6A08943A-1BE7-488C-9783-C4A8012E282D}" type="sibTrans" cxnId="{5B49039C-5A8A-483C-AA61-8CA098F805F7}">
      <dgm:prSet custT="1"/>
      <dgm:spPr/>
      <dgm:t>
        <a:bodyPr/>
        <a:lstStyle/>
        <a:p>
          <a:endParaRPr lang="en-GB" sz="1400"/>
        </a:p>
      </dgm:t>
    </dgm:pt>
    <dgm:pt modelId="{CD8AE8C8-C3C6-4384-9899-801674E5FF37}">
      <dgm:prSet custT="1"/>
      <dgm:spPr/>
      <dgm:t>
        <a:bodyPr/>
        <a:lstStyle/>
        <a:p>
          <a:r>
            <a:rPr lang="en-GB" sz="1400" b="1" dirty="0" smtClean="0"/>
            <a:t>Selecting assessment centres/venues based  on set up criteria</a:t>
          </a:r>
          <a:endParaRPr lang="en-US" sz="1400" b="1" dirty="0"/>
        </a:p>
      </dgm:t>
    </dgm:pt>
    <dgm:pt modelId="{96386816-F35F-4EDC-9ACE-ADFFC4D6AF14}" type="parTrans" cxnId="{4E0AA361-BF57-403D-B437-A3C7072C3CFB}">
      <dgm:prSet/>
      <dgm:spPr/>
      <dgm:t>
        <a:bodyPr/>
        <a:lstStyle/>
        <a:p>
          <a:endParaRPr lang="en-GB" sz="1400"/>
        </a:p>
      </dgm:t>
    </dgm:pt>
    <dgm:pt modelId="{543E7CC8-2730-43E8-9EF4-8CA6A856A079}" type="sibTrans" cxnId="{4E0AA361-BF57-403D-B437-A3C7072C3CFB}">
      <dgm:prSet/>
      <dgm:spPr/>
      <dgm:t>
        <a:bodyPr/>
        <a:lstStyle/>
        <a:p>
          <a:endParaRPr lang="en-GB" sz="1400"/>
        </a:p>
      </dgm:t>
    </dgm:pt>
    <dgm:pt modelId="{2CB2C73C-A8AB-45EF-A21F-52916FBB0581}">
      <dgm:prSet custT="1"/>
      <dgm:spPr/>
      <dgm:t>
        <a:bodyPr/>
        <a:lstStyle/>
        <a:p>
          <a:r>
            <a:rPr lang="en-GB" sz="1400" b="1" dirty="0" smtClean="0"/>
            <a:t>Training and certifying assessors</a:t>
          </a:r>
          <a:endParaRPr lang="en-US" sz="1400" b="1" dirty="0"/>
        </a:p>
      </dgm:t>
    </dgm:pt>
    <dgm:pt modelId="{F064B34D-DCC2-4FA8-8723-5D550131DA42}" type="parTrans" cxnId="{6161FEE5-BCDC-4901-856B-4F61FB6361AF}">
      <dgm:prSet/>
      <dgm:spPr/>
      <dgm:t>
        <a:bodyPr/>
        <a:lstStyle/>
        <a:p>
          <a:endParaRPr lang="en-GB" sz="1400"/>
        </a:p>
      </dgm:t>
    </dgm:pt>
    <dgm:pt modelId="{496BF7A9-62FD-4A41-99A6-9D418BBD071B}" type="sibTrans" cxnId="{6161FEE5-BCDC-4901-856B-4F61FB6361AF}">
      <dgm:prSet custT="1"/>
      <dgm:spPr/>
      <dgm:t>
        <a:bodyPr/>
        <a:lstStyle/>
        <a:p>
          <a:endParaRPr lang="en-GB" sz="1400"/>
        </a:p>
      </dgm:t>
    </dgm:pt>
    <dgm:pt modelId="{FF29E6F3-A24E-4CC3-A780-84213D46417F}" type="pres">
      <dgm:prSet presAssocID="{0127A30F-2DD8-4B64-8AE0-FF01A45BBEC0}" presName="diagram" presStyleCnt="0">
        <dgm:presLayoutVars>
          <dgm:dir/>
          <dgm:resizeHandles val="exact"/>
        </dgm:presLayoutVars>
      </dgm:prSet>
      <dgm:spPr/>
      <dgm:t>
        <a:bodyPr/>
        <a:lstStyle/>
        <a:p>
          <a:endParaRPr lang="en-US"/>
        </a:p>
      </dgm:t>
    </dgm:pt>
    <dgm:pt modelId="{48F650B5-B5AB-41CF-AC80-5338E99F3BD5}" type="pres">
      <dgm:prSet presAssocID="{6364456A-2A07-4569-AFA4-E472909B463E}" presName="node" presStyleLbl="node1" presStyleIdx="0" presStyleCnt="6">
        <dgm:presLayoutVars>
          <dgm:bulletEnabled val="1"/>
        </dgm:presLayoutVars>
      </dgm:prSet>
      <dgm:spPr/>
      <dgm:t>
        <a:bodyPr/>
        <a:lstStyle/>
        <a:p>
          <a:endParaRPr lang="en-US"/>
        </a:p>
      </dgm:t>
    </dgm:pt>
    <dgm:pt modelId="{9CF71AFF-C9CB-40FD-A7FD-508149426D51}" type="pres">
      <dgm:prSet presAssocID="{9A7BE424-B942-4A11-8CA8-F94C1A175043}" presName="sibTrans" presStyleLbl="sibTrans2D1" presStyleIdx="0" presStyleCnt="5"/>
      <dgm:spPr/>
      <dgm:t>
        <a:bodyPr/>
        <a:lstStyle/>
        <a:p>
          <a:endParaRPr lang="en-US"/>
        </a:p>
      </dgm:t>
    </dgm:pt>
    <dgm:pt modelId="{BFC4AF88-F7FC-4B1C-8750-1FD70E37AF5E}" type="pres">
      <dgm:prSet presAssocID="{9A7BE424-B942-4A11-8CA8-F94C1A175043}" presName="connectorText" presStyleLbl="sibTrans2D1" presStyleIdx="0" presStyleCnt="5"/>
      <dgm:spPr/>
      <dgm:t>
        <a:bodyPr/>
        <a:lstStyle/>
        <a:p>
          <a:endParaRPr lang="en-US"/>
        </a:p>
      </dgm:t>
    </dgm:pt>
    <dgm:pt modelId="{37E7520B-1C59-487F-B82B-D85FB4F80030}" type="pres">
      <dgm:prSet presAssocID="{A231401A-F8B3-4457-B2B1-F43BE61CF4E9}" presName="node" presStyleLbl="node1" presStyleIdx="1" presStyleCnt="6">
        <dgm:presLayoutVars>
          <dgm:bulletEnabled val="1"/>
        </dgm:presLayoutVars>
      </dgm:prSet>
      <dgm:spPr/>
      <dgm:t>
        <a:bodyPr/>
        <a:lstStyle/>
        <a:p>
          <a:endParaRPr lang="en-US"/>
        </a:p>
      </dgm:t>
    </dgm:pt>
    <dgm:pt modelId="{6788A75A-1F06-471D-9416-A36DAFB5D078}" type="pres">
      <dgm:prSet presAssocID="{578A1663-DEB2-4419-AD70-B09B42DE1DEF}" presName="sibTrans" presStyleLbl="sibTrans2D1" presStyleIdx="1" presStyleCnt="5" custAng="0"/>
      <dgm:spPr/>
      <dgm:t>
        <a:bodyPr/>
        <a:lstStyle/>
        <a:p>
          <a:endParaRPr lang="en-US"/>
        </a:p>
      </dgm:t>
    </dgm:pt>
    <dgm:pt modelId="{34082467-A521-4BD6-9EB3-365C7D2C7A08}" type="pres">
      <dgm:prSet presAssocID="{578A1663-DEB2-4419-AD70-B09B42DE1DEF}" presName="connectorText" presStyleLbl="sibTrans2D1" presStyleIdx="1" presStyleCnt="5"/>
      <dgm:spPr/>
      <dgm:t>
        <a:bodyPr/>
        <a:lstStyle/>
        <a:p>
          <a:endParaRPr lang="en-US"/>
        </a:p>
      </dgm:t>
    </dgm:pt>
    <dgm:pt modelId="{2084E5CD-3C2B-4D5E-BA10-8DEBE86030CB}" type="pres">
      <dgm:prSet presAssocID="{AF783842-3E9C-40E8-BAB9-FBF93E68AF5E}" presName="node" presStyleLbl="node1" presStyleIdx="2" presStyleCnt="6" custScaleY="100140" custLinFactNeighborX="335" custLinFactNeighborY="-1901">
        <dgm:presLayoutVars>
          <dgm:bulletEnabled val="1"/>
        </dgm:presLayoutVars>
      </dgm:prSet>
      <dgm:spPr/>
      <dgm:t>
        <a:bodyPr/>
        <a:lstStyle/>
        <a:p>
          <a:endParaRPr lang="en-US"/>
        </a:p>
      </dgm:t>
    </dgm:pt>
    <dgm:pt modelId="{1DD5F894-BA4D-4537-8CDC-DA6B1FD71E8E}" type="pres">
      <dgm:prSet presAssocID="{CE86D5B6-0372-42C6-89AF-04AABE9F4037}" presName="sibTrans" presStyleLbl="sibTrans2D1" presStyleIdx="2" presStyleCnt="5"/>
      <dgm:spPr/>
      <dgm:t>
        <a:bodyPr/>
        <a:lstStyle/>
        <a:p>
          <a:endParaRPr lang="en-US"/>
        </a:p>
      </dgm:t>
    </dgm:pt>
    <dgm:pt modelId="{9872EF34-5112-4472-9860-EDB60B24CDFD}" type="pres">
      <dgm:prSet presAssocID="{CE86D5B6-0372-42C6-89AF-04AABE9F4037}" presName="connectorText" presStyleLbl="sibTrans2D1" presStyleIdx="2" presStyleCnt="5"/>
      <dgm:spPr/>
      <dgm:t>
        <a:bodyPr/>
        <a:lstStyle/>
        <a:p>
          <a:endParaRPr lang="en-US"/>
        </a:p>
      </dgm:t>
    </dgm:pt>
    <dgm:pt modelId="{C51AF198-6D68-46E0-AA2E-F8C5A6D1323B}" type="pres">
      <dgm:prSet presAssocID="{D82CA00A-D7A4-4F4F-AE57-DAC8BECAE283}" presName="node" presStyleLbl="node1" presStyleIdx="3" presStyleCnt="6" custScaleY="100140">
        <dgm:presLayoutVars>
          <dgm:bulletEnabled val="1"/>
        </dgm:presLayoutVars>
      </dgm:prSet>
      <dgm:spPr/>
      <dgm:t>
        <a:bodyPr/>
        <a:lstStyle/>
        <a:p>
          <a:endParaRPr lang="en-US"/>
        </a:p>
      </dgm:t>
    </dgm:pt>
    <dgm:pt modelId="{13E215FB-AEB3-43EA-9F26-443905FA0ED2}" type="pres">
      <dgm:prSet presAssocID="{6A08943A-1BE7-488C-9783-C4A8012E282D}" presName="sibTrans" presStyleLbl="sibTrans2D1" presStyleIdx="3" presStyleCnt="5"/>
      <dgm:spPr/>
      <dgm:t>
        <a:bodyPr/>
        <a:lstStyle/>
        <a:p>
          <a:endParaRPr lang="en-US"/>
        </a:p>
      </dgm:t>
    </dgm:pt>
    <dgm:pt modelId="{996B5438-2817-44D3-856E-591E5F007E20}" type="pres">
      <dgm:prSet presAssocID="{6A08943A-1BE7-488C-9783-C4A8012E282D}" presName="connectorText" presStyleLbl="sibTrans2D1" presStyleIdx="3" presStyleCnt="5"/>
      <dgm:spPr/>
      <dgm:t>
        <a:bodyPr/>
        <a:lstStyle/>
        <a:p>
          <a:endParaRPr lang="en-US"/>
        </a:p>
      </dgm:t>
    </dgm:pt>
    <dgm:pt modelId="{41C25838-5768-4549-820C-BF6A61727440}" type="pres">
      <dgm:prSet presAssocID="{2CB2C73C-A8AB-45EF-A21F-52916FBB0581}" presName="node" presStyleLbl="node1" presStyleIdx="4" presStyleCnt="6" custScaleY="100140">
        <dgm:presLayoutVars>
          <dgm:bulletEnabled val="1"/>
        </dgm:presLayoutVars>
      </dgm:prSet>
      <dgm:spPr/>
      <dgm:t>
        <a:bodyPr/>
        <a:lstStyle/>
        <a:p>
          <a:endParaRPr lang="en-US"/>
        </a:p>
      </dgm:t>
    </dgm:pt>
    <dgm:pt modelId="{798F83EA-EE9D-46CB-91FA-79CC6115E7C4}" type="pres">
      <dgm:prSet presAssocID="{496BF7A9-62FD-4A41-99A6-9D418BBD071B}" presName="sibTrans" presStyleLbl="sibTrans2D1" presStyleIdx="4" presStyleCnt="5"/>
      <dgm:spPr/>
      <dgm:t>
        <a:bodyPr/>
        <a:lstStyle/>
        <a:p>
          <a:endParaRPr lang="en-US"/>
        </a:p>
      </dgm:t>
    </dgm:pt>
    <dgm:pt modelId="{28DF4382-0B4D-4082-9349-33505FC864EA}" type="pres">
      <dgm:prSet presAssocID="{496BF7A9-62FD-4A41-99A6-9D418BBD071B}" presName="connectorText" presStyleLbl="sibTrans2D1" presStyleIdx="4" presStyleCnt="5"/>
      <dgm:spPr/>
      <dgm:t>
        <a:bodyPr/>
        <a:lstStyle/>
        <a:p>
          <a:endParaRPr lang="en-US"/>
        </a:p>
      </dgm:t>
    </dgm:pt>
    <dgm:pt modelId="{03813C80-DC46-40E0-9102-AFCCF5DA26EE}" type="pres">
      <dgm:prSet presAssocID="{CD8AE8C8-C3C6-4384-9899-801674E5FF37}" presName="node" presStyleLbl="node1" presStyleIdx="5" presStyleCnt="6">
        <dgm:presLayoutVars>
          <dgm:bulletEnabled val="1"/>
        </dgm:presLayoutVars>
      </dgm:prSet>
      <dgm:spPr/>
      <dgm:t>
        <a:bodyPr/>
        <a:lstStyle/>
        <a:p>
          <a:endParaRPr lang="en-US"/>
        </a:p>
      </dgm:t>
    </dgm:pt>
  </dgm:ptLst>
  <dgm:cxnLst>
    <dgm:cxn modelId="{402CDE06-0A43-4690-B220-80897BD5C249}" type="presOf" srcId="{578A1663-DEB2-4419-AD70-B09B42DE1DEF}" destId="{6788A75A-1F06-471D-9416-A36DAFB5D078}" srcOrd="0" destOrd="0" presId="urn:microsoft.com/office/officeart/2005/8/layout/process5"/>
    <dgm:cxn modelId="{26439D87-ADB3-416B-A460-CCFB8FA4CFB6}" type="presOf" srcId="{6A08943A-1BE7-488C-9783-C4A8012E282D}" destId="{996B5438-2817-44D3-856E-591E5F007E20}" srcOrd="1" destOrd="0" presId="urn:microsoft.com/office/officeart/2005/8/layout/process5"/>
    <dgm:cxn modelId="{D1FD0CD5-187C-4912-9775-2BB72F311E08}" type="presOf" srcId="{6364456A-2A07-4569-AFA4-E472909B463E}" destId="{48F650B5-B5AB-41CF-AC80-5338E99F3BD5}" srcOrd="0" destOrd="0" presId="urn:microsoft.com/office/officeart/2005/8/layout/process5"/>
    <dgm:cxn modelId="{833279E8-F344-48FF-AA08-2448C6E9640E}" type="presOf" srcId="{578A1663-DEB2-4419-AD70-B09B42DE1DEF}" destId="{34082467-A521-4BD6-9EB3-365C7D2C7A08}" srcOrd="1" destOrd="0" presId="urn:microsoft.com/office/officeart/2005/8/layout/process5"/>
    <dgm:cxn modelId="{0F11FE04-D7E9-4A09-9C60-F317103DD4AC}" type="presOf" srcId="{496BF7A9-62FD-4A41-99A6-9D418BBD071B}" destId="{798F83EA-EE9D-46CB-91FA-79CC6115E7C4}" srcOrd="0" destOrd="0" presId="urn:microsoft.com/office/officeart/2005/8/layout/process5"/>
    <dgm:cxn modelId="{58752BEF-E167-40EF-A336-DA6212147457}" srcId="{0127A30F-2DD8-4B64-8AE0-FF01A45BBEC0}" destId="{6364456A-2A07-4569-AFA4-E472909B463E}" srcOrd="0" destOrd="0" parTransId="{B5E6D304-565C-4621-874B-D46E4958FA55}" sibTransId="{9A7BE424-B942-4A11-8CA8-F94C1A175043}"/>
    <dgm:cxn modelId="{4E0AA361-BF57-403D-B437-A3C7072C3CFB}" srcId="{0127A30F-2DD8-4B64-8AE0-FF01A45BBEC0}" destId="{CD8AE8C8-C3C6-4384-9899-801674E5FF37}" srcOrd="5" destOrd="0" parTransId="{96386816-F35F-4EDC-9ACE-ADFFC4D6AF14}" sibTransId="{543E7CC8-2730-43E8-9EF4-8CA6A856A079}"/>
    <dgm:cxn modelId="{0CBC7897-B75A-4CB7-A3B4-6814DD6C1837}" srcId="{0127A30F-2DD8-4B64-8AE0-FF01A45BBEC0}" destId="{A231401A-F8B3-4457-B2B1-F43BE61CF4E9}" srcOrd="1" destOrd="0" parTransId="{5AE17493-69A0-427E-90A8-24D4A9BE95E7}" sibTransId="{578A1663-DEB2-4419-AD70-B09B42DE1DEF}"/>
    <dgm:cxn modelId="{3E2265B7-BA00-41EB-9ED2-183767B47BCB}" type="presOf" srcId="{0127A30F-2DD8-4B64-8AE0-FF01A45BBEC0}" destId="{FF29E6F3-A24E-4CC3-A780-84213D46417F}" srcOrd="0" destOrd="0" presId="urn:microsoft.com/office/officeart/2005/8/layout/process5"/>
    <dgm:cxn modelId="{B02B4B6A-E2CD-4F57-84FF-5B9F0439365D}" type="presOf" srcId="{9A7BE424-B942-4A11-8CA8-F94C1A175043}" destId="{BFC4AF88-F7FC-4B1C-8750-1FD70E37AF5E}" srcOrd="1" destOrd="0" presId="urn:microsoft.com/office/officeart/2005/8/layout/process5"/>
    <dgm:cxn modelId="{3E1ED221-1678-40CA-BFFF-64BE26E84FE9}" type="presOf" srcId="{AF783842-3E9C-40E8-BAB9-FBF93E68AF5E}" destId="{2084E5CD-3C2B-4D5E-BA10-8DEBE86030CB}" srcOrd="0" destOrd="0" presId="urn:microsoft.com/office/officeart/2005/8/layout/process5"/>
    <dgm:cxn modelId="{5B49039C-5A8A-483C-AA61-8CA098F805F7}" srcId="{0127A30F-2DD8-4B64-8AE0-FF01A45BBEC0}" destId="{D82CA00A-D7A4-4F4F-AE57-DAC8BECAE283}" srcOrd="3" destOrd="0" parTransId="{135710B8-5CC7-4FCA-ADFD-F13FF34272E4}" sibTransId="{6A08943A-1BE7-488C-9783-C4A8012E282D}"/>
    <dgm:cxn modelId="{73407FCC-260E-4C92-9808-64EDF6593921}" type="presOf" srcId="{A231401A-F8B3-4457-B2B1-F43BE61CF4E9}" destId="{37E7520B-1C59-487F-B82B-D85FB4F80030}" srcOrd="0" destOrd="0" presId="urn:microsoft.com/office/officeart/2005/8/layout/process5"/>
    <dgm:cxn modelId="{21BB886B-40F7-4E76-8275-4E9F2399947E}" type="presOf" srcId="{CE86D5B6-0372-42C6-89AF-04AABE9F4037}" destId="{1DD5F894-BA4D-4537-8CDC-DA6B1FD71E8E}" srcOrd="0" destOrd="0" presId="urn:microsoft.com/office/officeart/2005/8/layout/process5"/>
    <dgm:cxn modelId="{6161FEE5-BCDC-4901-856B-4F61FB6361AF}" srcId="{0127A30F-2DD8-4B64-8AE0-FF01A45BBEC0}" destId="{2CB2C73C-A8AB-45EF-A21F-52916FBB0581}" srcOrd="4" destOrd="0" parTransId="{F064B34D-DCC2-4FA8-8723-5D550131DA42}" sibTransId="{496BF7A9-62FD-4A41-99A6-9D418BBD071B}"/>
    <dgm:cxn modelId="{86741D56-85AD-4534-86C4-5583C3DCA01A}" type="presOf" srcId="{CD8AE8C8-C3C6-4384-9899-801674E5FF37}" destId="{03813C80-DC46-40E0-9102-AFCCF5DA26EE}" srcOrd="0" destOrd="0" presId="urn:microsoft.com/office/officeart/2005/8/layout/process5"/>
    <dgm:cxn modelId="{ACC93D7B-D6F2-40BF-8632-00920E34EA81}" type="presOf" srcId="{D82CA00A-D7A4-4F4F-AE57-DAC8BECAE283}" destId="{C51AF198-6D68-46E0-AA2E-F8C5A6D1323B}" srcOrd="0" destOrd="0" presId="urn:microsoft.com/office/officeart/2005/8/layout/process5"/>
    <dgm:cxn modelId="{58EA690E-636E-4E0D-8A3C-8C9D137778F4}" type="presOf" srcId="{CE86D5B6-0372-42C6-89AF-04AABE9F4037}" destId="{9872EF34-5112-4472-9860-EDB60B24CDFD}" srcOrd="1" destOrd="0" presId="urn:microsoft.com/office/officeart/2005/8/layout/process5"/>
    <dgm:cxn modelId="{121EEA38-6FFA-4D8D-B700-658819773F92}" type="presOf" srcId="{496BF7A9-62FD-4A41-99A6-9D418BBD071B}" destId="{28DF4382-0B4D-4082-9349-33505FC864EA}" srcOrd="1" destOrd="0" presId="urn:microsoft.com/office/officeart/2005/8/layout/process5"/>
    <dgm:cxn modelId="{8107F194-11CD-450B-AA36-26DAD412BDDA}" srcId="{0127A30F-2DD8-4B64-8AE0-FF01A45BBEC0}" destId="{AF783842-3E9C-40E8-BAB9-FBF93E68AF5E}" srcOrd="2" destOrd="0" parTransId="{288C53F2-640A-4A8A-95AC-CE5BE4D5EC71}" sibTransId="{CE86D5B6-0372-42C6-89AF-04AABE9F4037}"/>
    <dgm:cxn modelId="{3AF6017A-9D20-4D2E-AC70-BED52A235662}" type="presOf" srcId="{6A08943A-1BE7-488C-9783-C4A8012E282D}" destId="{13E215FB-AEB3-43EA-9F26-443905FA0ED2}" srcOrd="0" destOrd="0" presId="urn:microsoft.com/office/officeart/2005/8/layout/process5"/>
    <dgm:cxn modelId="{744EAA5F-8BF0-4A02-9ACC-C240ECD2DA10}" type="presOf" srcId="{9A7BE424-B942-4A11-8CA8-F94C1A175043}" destId="{9CF71AFF-C9CB-40FD-A7FD-508149426D51}" srcOrd="0" destOrd="0" presId="urn:microsoft.com/office/officeart/2005/8/layout/process5"/>
    <dgm:cxn modelId="{99CC9032-5EB1-4C71-AB25-8C962AA2236B}" type="presOf" srcId="{2CB2C73C-A8AB-45EF-A21F-52916FBB0581}" destId="{41C25838-5768-4549-820C-BF6A61727440}" srcOrd="0" destOrd="0" presId="urn:microsoft.com/office/officeart/2005/8/layout/process5"/>
    <dgm:cxn modelId="{9D814099-646D-4CA8-A0FA-A62E7DD756EE}" type="presParOf" srcId="{FF29E6F3-A24E-4CC3-A780-84213D46417F}" destId="{48F650B5-B5AB-41CF-AC80-5338E99F3BD5}" srcOrd="0" destOrd="0" presId="urn:microsoft.com/office/officeart/2005/8/layout/process5"/>
    <dgm:cxn modelId="{E3D62A28-3A29-4A16-853F-FBDFD6C86A66}" type="presParOf" srcId="{FF29E6F3-A24E-4CC3-A780-84213D46417F}" destId="{9CF71AFF-C9CB-40FD-A7FD-508149426D51}" srcOrd="1" destOrd="0" presId="urn:microsoft.com/office/officeart/2005/8/layout/process5"/>
    <dgm:cxn modelId="{873E0A2C-50EE-4EEB-ABFD-A5A393032D2A}" type="presParOf" srcId="{9CF71AFF-C9CB-40FD-A7FD-508149426D51}" destId="{BFC4AF88-F7FC-4B1C-8750-1FD70E37AF5E}" srcOrd="0" destOrd="0" presId="urn:microsoft.com/office/officeart/2005/8/layout/process5"/>
    <dgm:cxn modelId="{60774F7C-437F-4CC4-9678-0BBA653BE641}" type="presParOf" srcId="{FF29E6F3-A24E-4CC3-A780-84213D46417F}" destId="{37E7520B-1C59-487F-B82B-D85FB4F80030}" srcOrd="2" destOrd="0" presId="urn:microsoft.com/office/officeart/2005/8/layout/process5"/>
    <dgm:cxn modelId="{0DB385EE-3B9B-4D6D-9FAE-7C940AD7F66D}" type="presParOf" srcId="{FF29E6F3-A24E-4CC3-A780-84213D46417F}" destId="{6788A75A-1F06-471D-9416-A36DAFB5D078}" srcOrd="3" destOrd="0" presId="urn:microsoft.com/office/officeart/2005/8/layout/process5"/>
    <dgm:cxn modelId="{B4CED5C7-21F5-4DEA-B116-BA7DC1E5ABCE}" type="presParOf" srcId="{6788A75A-1F06-471D-9416-A36DAFB5D078}" destId="{34082467-A521-4BD6-9EB3-365C7D2C7A08}" srcOrd="0" destOrd="0" presId="urn:microsoft.com/office/officeart/2005/8/layout/process5"/>
    <dgm:cxn modelId="{462837CE-8F68-4652-BAED-C1145203876E}" type="presParOf" srcId="{FF29E6F3-A24E-4CC3-A780-84213D46417F}" destId="{2084E5CD-3C2B-4D5E-BA10-8DEBE86030CB}" srcOrd="4" destOrd="0" presId="urn:microsoft.com/office/officeart/2005/8/layout/process5"/>
    <dgm:cxn modelId="{93EE7CA6-A442-4F70-959B-D81E5ED8A06F}" type="presParOf" srcId="{FF29E6F3-A24E-4CC3-A780-84213D46417F}" destId="{1DD5F894-BA4D-4537-8CDC-DA6B1FD71E8E}" srcOrd="5" destOrd="0" presId="urn:microsoft.com/office/officeart/2005/8/layout/process5"/>
    <dgm:cxn modelId="{2F7D35CF-C491-4ADD-85AD-78F8784361C4}" type="presParOf" srcId="{1DD5F894-BA4D-4537-8CDC-DA6B1FD71E8E}" destId="{9872EF34-5112-4472-9860-EDB60B24CDFD}" srcOrd="0" destOrd="0" presId="urn:microsoft.com/office/officeart/2005/8/layout/process5"/>
    <dgm:cxn modelId="{6466A91A-9533-41BA-9E0C-BC3A9AC416D8}" type="presParOf" srcId="{FF29E6F3-A24E-4CC3-A780-84213D46417F}" destId="{C51AF198-6D68-46E0-AA2E-F8C5A6D1323B}" srcOrd="6" destOrd="0" presId="urn:microsoft.com/office/officeart/2005/8/layout/process5"/>
    <dgm:cxn modelId="{52A41836-D8C6-4CB8-AF45-DF85C11F327E}" type="presParOf" srcId="{FF29E6F3-A24E-4CC3-A780-84213D46417F}" destId="{13E215FB-AEB3-43EA-9F26-443905FA0ED2}" srcOrd="7" destOrd="0" presId="urn:microsoft.com/office/officeart/2005/8/layout/process5"/>
    <dgm:cxn modelId="{617BF60E-FFCD-4A48-AD47-1549E8E9D689}" type="presParOf" srcId="{13E215FB-AEB3-43EA-9F26-443905FA0ED2}" destId="{996B5438-2817-44D3-856E-591E5F007E20}" srcOrd="0" destOrd="0" presId="urn:microsoft.com/office/officeart/2005/8/layout/process5"/>
    <dgm:cxn modelId="{12D7F126-BCFA-41AA-B4EE-C363C0793186}" type="presParOf" srcId="{FF29E6F3-A24E-4CC3-A780-84213D46417F}" destId="{41C25838-5768-4549-820C-BF6A61727440}" srcOrd="8" destOrd="0" presId="urn:microsoft.com/office/officeart/2005/8/layout/process5"/>
    <dgm:cxn modelId="{F30D14EB-2E86-4F8F-90AA-41D44EA7CBAD}" type="presParOf" srcId="{FF29E6F3-A24E-4CC3-A780-84213D46417F}" destId="{798F83EA-EE9D-46CB-91FA-79CC6115E7C4}" srcOrd="9" destOrd="0" presId="urn:microsoft.com/office/officeart/2005/8/layout/process5"/>
    <dgm:cxn modelId="{BCE1B33C-505B-403E-BBF0-3587AA997443}" type="presParOf" srcId="{798F83EA-EE9D-46CB-91FA-79CC6115E7C4}" destId="{28DF4382-0B4D-4082-9349-33505FC864EA}" srcOrd="0" destOrd="0" presId="urn:microsoft.com/office/officeart/2005/8/layout/process5"/>
    <dgm:cxn modelId="{BF10BB65-5F4B-4ED3-829F-48C01F45D934}" type="presParOf" srcId="{FF29E6F3-A24E-4CC3-A780-84213D46417F}" destId="{03813C80-DC46-40E0-9102-AFCCF5DA26EE}"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18DCE1-1997-44BF-84AA-58887AE12C0D}">
      <dsp:nvSpPr>
        <dsp:cNvPr id="0" name=""/>
        <dsp:cNvSpPr/>
      </dsp:nvSpPr>
      <dsp:spPr>
        <a:xfrm>
          <a:off x="2743197" y="2653195"/>
          <a:ext cx="2743204" cy="222199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b="1" kern="1200" dirty="0" smtClean="0"/>
            <a:t>Increased productive and decent employment for young women and men in Jordan </a:t>
          </a:r>
          <a:endParaRPr lang="en-GB" sz="1800" b="1" kern="1200" dirty="0"/>
        </a:p>
      </dsp:txBody>
      <dsp:txXfrm>
        <a:off x="3144930" y="2978598"/>
        <a:ext cx="1939738" cy="1571186"/>
      </dsp:txXfrm>
    </dsp:sp>
    <dsp:sp modelId="{A25FC58E-1C6F-47A5-BE8F-92813D6F148A}">
      <dsp:nvSpPr>
        <dsp:cNvPr id="0" name=""/>
        <dsp:cNvSpPr/>
      </dsp:nvSpPr>
      <dsp:spPr>
        <a:xfrm rot="12900000">
          <a:off x="1583211" y="2221314"/>
          <a:ext cx="1560665" cy="633267"/>
        </a:xfrm>
        <a:prstGeom prst="lef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A339DFB-8D3B-4C10-B800-BF68D66DCA4C}">
      <dsp:nvSpPr>
        <dsp:cNvPr id="0" name=""/>
        <dsp:cNvSpPr/>
      </dsp:nvSpPr>
      <dsp:spPr>
        <a:xfrm>
          <a:off x="668886" y="827936"/>
          <a:ext cx="2110892" cy="2524863"/>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en-GB" sz="1700" b="1" kern="1200" dirty="0" smtClean="0">
              <a:solidFill>
                <a:schemeClr val="bg1"/>
              </a:solidFill>
            </a:rPr>
            <a:t>Improved signalling of skills, and market value of the TVET certificates to facilitate training to work transition           ( through  access to a national certification system )</a:t>
          </a:r>
        </a:p>
      </dsp:txBody>
      <dsp:txXfrm>
        <a:off x="730712" y="889762"/>
        <a:ext cx="1987240" cy="2401211"/>
      </dsp:txXfrm>
    </dsp:sp>
    <dsp:sp modelId="{2307A742-4858-46E9-B556-A811502B473F}">
      <dsp:nvSpPr>
        <dsp:cNvPr id="0" name=""/>
        <dsp:cNvSpPr/>
      </dsp:nvSpPr>
      <dsp:spPr>
        <a:xfrm rot="16200000">
          <a:off x="3260885" y="1383249"/>
          <a:ext cx="1707828" cy="633267"/>
        </a:xfrm>
        <a:prstGeom prst="leftArrow">
          <a:avLst>
            <a:gd name="adj1" fmla="val 60000"/>
            <a:gd name="adj2" fmla="val 5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EECE3ED-6F8B-4D14-9FA9-831654544183}">
      <dsp:nvSpPr>
        <dsp:cNvPr id="0" name=""/>
        <dsp:cNvSpPr/>
      </dsp:nvSpPr>
      <dsp:spPr>
        <a:xfrm>
          <a:off x="3059353" y="1612"/>
          <a:ext cx="2110892" cy="1688713"/>
        </a:xfrm>
        <a:prstGeom prst="roundRect">
          <a:avLst>
            <a:gd name="adj" fmla="val 1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en-GB" sz="1700" b="1" kern="1200" dirty="0" smtClean="0">
              <a:solidFill>
                <a:schemeClr val="bg1"/>
              </a:solidFill>
            </a:rPr>
            <a:t>Increased capacity of MSMEs  to contribute to the quality of the skills supply through upgraded apprenticeship</a:t>
          </a:r>
        </a:p>
      </dsp:txBody>
      <dsp:txXfrm>
        <a:off x="3108814" y="51073"/>
        <a:ext cx="2011970" cy="1589791"/>
      </dsp:txXfrm>
    </dsp:sp>
    <dsp:sp modelId="{D5EAB381-C27F-4118-BBF8-261D76A22C35}">
      <dsp:nvSpPr>
        <dsp:cNvPr id="0" name=""/>
        <dsp:cNvSpPr/>
      </dsp:nvSpPr>
      <dsp:spPr>
        <a:xfrm rot="19685796">
          <a:off x="5154509" y="2230575"/>
          <a:ext cx="1830388" cy="633267"/>
        </a:xfrm>
        <a:prstGeom prst="leftArrow">
          <a:avLst>
            <a:gd name="adj1" fmla="val 60000"/>
            <a:gd name="adj2" fmla="val 5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FD23901-A4B8-4F03-BBB3-F0AED63343F5}">
      <dsp:nvSpPr>
        <dsp:cNvPr id="0" name=""/>
        <dsp:cNvSpPr/>
      </dsp:nvSpPr>
      <dsp:spPr>
        <a:xfrm>
          <a:off x="5791203" y="469478"/>
          <a:ext cx="2110892" cy="3188123"/>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GB" sz="1600" b="1" kern="1200" dirty="0" smtClean="0">
              <a:solidFill>
                <a:schemeClr val="bg1"/>
              </a:solidFill>
              <a:effectLst/>
            </a:rPr>
            <a:t>Improved capacity of trade unions to increase their outreach to young women and men to advocate for their rights at work through the manual on youth rights at work including non-gender based discrimination</a:t>
          </a:r>
        </a:p>
      </dsp:txBody>
      <dsp:txXfrm>
        <a:off x="5853029" y="531304"/>
        <a:ext cx="1987240" cy="30644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9F29C-9E34-408E-A4B9-48323EAE2BB5}">
      <dsp:nvSpPr>
        <dsp:cNvPr id="0" name=""/>
        <dsp:cNvSpPr/>
      </dsp:nvSpPr>
      <dsp:spPr>
        <a:xfrm rot="5400000">
          <a:off x="4541831" y="-1275146"/>
          <a:ext cx="2212224" cy="5315712"/>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MOL</a:t>
          </a:r>
          <a:endParaRPr lang="en-GB" sz="2000" kern="1200" dirty="0"/>
        </a:p>
        <a:p>
          <a:pPr marL="228600" lvl="1" indent="-228600" algn="l" defTabSz="889000">
            <a:lnSpc>
              <a:spcPct val="90000"/>
            </a:lnSpc>
            <a:spcBef>
              <a:spcPct val="0"/>
            </a:spcBef>
            <a:spcAft>
              <a:spcPct val="15000"/>
            </a:spcAft>
            <a:buChar char="••"/>
          </a:pPr>
          <a:r>
            <a:rPr lang="en-US" sz="2000" kern="1200" smtClean="0"/>
            <a:t>ETVET Council</a:t>
          </a:r>
          <a:endParaRPr lang="en-US" sz="2000" kern="1200" dirty="0" smtClean="0"/>
        </a:p>
        <a:p>
          <a:pPr marL="228600" lvl="1" indent="-228600" algn="l" defTabSz="889000">
            <a:lnSpc>
              <a:spcPct val="90000"/>
            </a:lnSpc>
            <a:spcBef>
              <a:spcPct val="0"/>
            </a:spcBef>
            <a:spcAft>
              <a:spcPct val="15000"/>
            </a:spcAft>
            <a:buChar char="••"/>
          </a:pPr>
          <a:r>
            <a:rPr lang="en-US" sz="2000" kern="1200" smtClean="0"/>
            <a:t>Center of Accreditation &amp; Quality Control</a:t>
          </a:r>
          <a:endParaRPr lang="en-US" sz="2000" kern="1200" dirty="0" smtClean="0"/>
        </a:p>
        <a:p>
          <a:pPr marL="228600" lvl="1" indent="-228600" algn="l" defTabSz="889000">
            <a:lnSpc>
              <a:spcPct val="90000"/>
            </a:lnSpc>
            <a:spcBef>
              <a:spcPct val="0"/>
            </a:spcBef>
            <a:spcAft>
              <a:spcPct val="15000"/>
            </a:spcAft>
            <a:buChar char="••"/>
          </a:pPr>
          <a:r>
            <a:rPr lang="en-US" sz="2000" kern="1200" smtClean="0"/>
            <a:t>VTC</a:t>
          </a:r>
          <a:endParaRPr lang="en-US" sz="2000" kern="1200" dirty="0" smtClean="0"/>
        </a:p>
        <a:p>
          <a:pPr marL="228600" lvl="1" indent="-228600" algn="l" defTabSz="889000">
            <a:lnSpc>
              <a:spcPct val="90000"/>
            </a:lnSpc>
            <a:spcBef>
              <a:spcPct val="0"/>
            </a:spcBef>
            <a:spcAft>
              <a:spcPct val="15000"/>
            </a:spcAft>
            <a:buChar char="••"/>
          </a:pPr>
          <a:r>
            <a:rPr lang="en-US" sz="2000" kern="1200" dirty="0" smtClean="0"/>
            <a:t>JCI and sectorial association</a:t>
          </a:r>
        </a:p>
        <a:p>
          <a:pPr marL="228600" lvl="1" indent="-228600" algn="l" defTabSz="889000">
            <a:lnSpc>
              <a:spcPct val="90000"/>
            </a:lnSpc>
            <a:spcBef>
              <a:spcPct val="0"/>
            </a:spcBef>
            <a:spcAft>
              <a:spcPct val="15000"/>
            </a:spcAft>
            <a:buChar char="••"/>
          </a:pPr>
          <a:r>
            <a:rPr lang="en-US" sz="2000" kern="1200" dirty="0" smtClean="0"/>
            <a:t>GFJTU and other TUs</a:t>
          </a:r>
        </a:p>
      </dsp:txBody>
      <dsp:txXfrm rot="-5400000">
        <a:off x="2990087" y="384590"/>
        <a:ext cx="5207720" cy="1996240"/>
      </dsp:txXfrm>
    </dsp:sp>
    <dsp:sp modelId="{B26244F9-DFCF-4666-BC23-2EBA4326425F}">
      <dsp:nvSpPr>
        <dsp:cNvPr id="0" name=""/>
        <dsp:cNvSpPr/>
      </dsp:nvSpPr>
      <dsp:spPr>
        <a:xfrm>
          <a:off x="0" y="69"/>
          <a:ext cx="2990088" cy="276528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Stakeholders</a:t>
          </a:r>
          <a:endParaRPr lang="en-GB" sz="3600" kern="1200" dirty="0"/>
        </a:p>
      </dsp:txBody>
      <dsp:txXfrm>
        <a:off x="134990" y="135059"/>
        <a:ext cx="2720108" cy="2495300"/>
      </dsp:txXfrm>
    </dsp:sp>
    <dsp:sp modelId="{C274607C-6545-4CC9-8495-924A50EE6DA9}">
      <dsp:nvSpPr>
        <dsp:cNvPr id="0" name=""/>
        <dsp:cNvSpPr/>
      </dsp:nvSpPr>
      <dsp:spPr>
        <a:xfrm rot="5400000">
          <a:off x="4541831" y="1628397"/>
          <a:ext cx="2212224" cy="5315712"/>
        </a:xfrm>
        <a:prstGeom prst="round2SameRect">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GB" sz="2000" kern="1200" dirty="0" smtClean="0"/>
            <a:t>Trainees certified through the centres, and employers who will recruit them </a:t>
          </a:r>
          <a:endParaRPr lang="en-GB" sz="2000" kern="1200" dirty="0"/>
        </a:p>
        <a:p>
          <a:pPr marL="228600" lvl="1" indent="-228600" algn="l" defTabSz="889000">
            <a:lnSpc>
              <a:spcPct val="90000"/>
            </a:lnSpc>
            <a:spcBef>
              <a:spcPct val="0"/>
            </a:spcBef>
            <a:spcAft>
              <a:spcPct val="15000"/>
            </a:spcAft>
            <a:buChar char="••"/>
          </a:pPr>
          <a:r>
            <a:rPr lang="en-GB" sz="2000" kern="1200" dirty="0" smtClean="0"/>
            <a:t>Young women and men who will benefit from improved apprenticeship </a:t>
          </a:r>
          <a:endParaRPr lang="en-US" sz="2000" kern="1200" dirty="0"/>
        </a:p>
        <a:p>
          <a:pPr marL="228600" lvl="1" indent="-228600" algn="l" defTabSz="889000">
            <a:lnSpc>
              <a:spcPct val="90000"/>
            </a:lnSpc>
            <a:spcBef>
              <a:spcPct val="0"/>
            </a:spcBef>
            <a:spcAft>
              <a:spcPct val="15000"/>
            </a:spcAft>
            <a:buChar char="••"/>
          </a:pPr>
          <a:r>
            <a:rPr lang="en-GB" sz="2000" kern="1200" dirty="0" smtClean="0"/>
            <a:t>Young women and men trained on youth rights at work by the trainers.</a:t>
          </a:r>
          <a:endParaRPr lang="en-US" sz="2000" kern="1200" dirty="0"/>
        </a:p>
      </dsp:txBody>
      <dsp:txXfrm rot="-5400000">
        <a:off x="2990087" y="3288133"/>
        <a:ext cx="5207720" cy="1996240"/>
      </dsp:txXfrm>
    </dsp:sp>
    <dsp:sp modelId="{943FA49A-F1A1-4E42-ADC8-03BEEDA91AE2}">
      <dsp:nvSpPr>
        <dsp:cNvPr id="0" name=""/>
        <dsp:cNvSpPr/>
      </dsp:nvSpPr>
      <dsp:spPr>
        <a:xfrm>
          <a:off x="0" y="2903613"/>
          <a:ext cx="2990088" cy="2765280"/>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Beneficiaries</a:t>
          </a:r>
          <a:endParaRPr lang="en-GB" sz="3600" kern="1200" dirty="0"/>
        </a:p>
      </dsp:txBody>
      <dsp:txXfrm>
        <a:off x="134990" y="3038603"/>
        <a:ext cx="2720108" cy="24953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29A600-C844-4670-834C-AF517BE9BC32}">
      <dsp:nvSpPr>
        <dsp:cNvPr id="0" name=""/>
        <dsp:cNvSpPr/>
      </dsp:nvSpPr>
      <dsp:spPr>
        <a:xfrm>
          <a:off x="0" y="166110"/>
          <a:ext cx="8229600" cy="575639"/>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Outcome 1 – improved testing and certifications</a:t>
          </a:r>
          <a:endParaRPr lang="en-GB" sz="2400" kern="1200" dirty="0"/>
        </a:p>
      </dsp:txBody>
      <dsp:txXfrm>
        <a:off x="28100" y="194210"/>
        <a:ext cx="8173400" cy="519439"/>
      </dsp:txXfrm>
    </dsp:sp>
    <dsp:sp modelId="{835DCFED-D4E4-46FE-9E19-BF61B4CF0303}">
      <dsp:nvSpPr>
        <dsp:cNvPr id="0" name=""/>
        <dsp:cNvSpPr/>
      </dsp:nvSpPr>
      <dsp:spPr>
        <a:xfrm>
          <a:off x="0" y="741750"/>
          <a:ext cx="8229600" cy="124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kern="1200" dirty="0" smtClean="0">
              <a:solidFill>
                <a:schemeClr val="tx2"/>
              </a:solidFill>
            </a:rPr>
            <a:t>Assessment &amp; Certification system requirements, strategies, methodologies </a:t>
          </a:r>
          <a:endParaRPr lang="en-GB" sz="1900" kern="1200" dirty="0">
            <a:solidFill>
              <a:schemeClr val="tx2"/>
            </a:solidFill>
          </a:endParaRPr>
        </a:p>
        <a:p>
          <a:pPr marL="171450" lvl="1" indent="-171450" algn="l" defTabSz="844550">
            <a:lnSpc>
              <a:spcPct val="90000"/>
            </a:lnSpc>
            <a:spcBef>
              <a:spcPct val="0"/>
            </a:spcBef>
            <a:spcAft>
              <a:spcPct val="20000"/>
            </a:spcAft>
            <a:buChar char="••"/>
          </a:pPr>
          <a:r>
            <a:rPr lang="en-GB" sz="1900" kern="1200" dirty="0" smtClean="0">
              <a:solidFill>
                <a:schemeClr val="tx2"/>
              </a:solidFill>
            </a:rPr>
            <a:t>Assessment tools  ( Assessor Guide, Evidence Matrix, written and practical tests ---)</a:t>
          </a:r>
          <a:endParaRPr lang="en-US" sz="1900" kern="1200" dirty="0">
            <a:solidFill>
              <a:schemeClr val="tx2"/>
            </a:solidFill>
          </a:endParaRPr>
        </a:p>
        <a:p>
          <a:pPr marL="171450" lvl="1" indent="-171450" algn="l" defTabSz="844550">
            <a:lnSpc>
              <a:spcPct val="90000"/>
            </a:lnSpc>
            <a:spcBef>
              <a:spcPct val="0"/>
            </a:spcBef>
            <a:spcAft>
              <a:spcPct val="20000"/>
            </a:spcAft>
            <a:buChar char="••"/>
          </a:pPr>
          <a:r>
            <a:rPr lang="en-GB" sz="1900" kern="1200" dirty="0" smtClean="0">
              <a:solidFill>
                <a:schemeClr val="tx2"/>
              </a:solidFill>
            </a:rPr>
            <a:t>Certified Assessors and Assessment Centres</a:t>
          </a:r>
          <a:endParaRPr lang="en-US" sz="1900" kern="1200" dirty="0">
            <a:solidFill>
              <a:schemeClr val="tx2"/>
            </a:solidFill>
          </a:endParaRPr>
        </a:p>
      </dsp:txBody>
      <dsp:txXfrm>
        <a:off x="0" y="741750"/>
        <a:ext cx="8229600" cy="1242000"/>
      </dsp:txXfrm>
    </dsp:sp>
    <dsp:sp modelId="{7413B0D3-B5DD-4B70-8BDC-CB6C8390F3C3}">
      <dsp:nvSpPr>
        <dsp:cNvPr id="0" name=""/>
        <dsp:cNvSpPr/>
      </dsp:nvSpPr>
      <dsp:spPr>
        <a:xfrm>
          <a:off x="0" y="1983750"/>
          <a:ext cx="8229600" cy="575639"/>
        </a:xfrm>
        <a:prstGeom prst="round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Outcome 2 – upgraded informal apprenticeship</a:t>
          </a:r>
          <a:endParaRPr lang="en-GB" sz="2400" kern="1200" dirty="0"/>
        </a:p>
      </dsp:txBody>
      <dsp:txXfrm>
        <a:off x="28100" y="2011850"/>
        <a:ext cx="8173400" cy="519439"/>
      </dsp:txXfrm>
    </dsp:sp>
    <dsp:sp modelId="{A5DAFA3B-ADC8-497B-8615-82E00C23A08D}">
      <dsp:nvSpPr>
        <dsp:cNvPr id="0" name=""/>
        <dsp:cNvSpPr/>
      </dsp:nvSpPr>
      <dsp:spPr>
        <a:xfrm>
          <a:off x="0" y="2559390"/>
          <a:ext cx="8229600" cy="993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kern="1200" dirty="0" smtClean="0">
              <a:solidFill>
                <a:schemeClr val="tx2"/>
              </a:solidFill>
            </a:rPr>
            <a:t>Assessment and analysis of informal apprenticeship in Jordan</a:t>
          </a:r>
          <a:endParaRPr lang="en-GB" sz="1900" kern="1200" dirty="0">
            <a:solidFill>
              <a:schemeClr val="tx2"/>
            </a:solidFill>
          </a:endParaRPr>
        </a:p>
        <a:p>
          <a:pPr marL="171450" lvl="1" indent="-171450" algn="l" defTabSz="844550">
            <a:lnSpc>
              <a:spcPct val="90000"/>
            </a:lnSpc>
            <a:spcBef>
              <a:spcPct val="0"/>
            </a:spcBef>
            <a:spcAft>
              <a:spcPct val="20000"/>
            </a:spcAft>
            <a:buChar char="••"/>
          </a:pPr>
          <a:r>
            <a:rPr lang="en-GB" sz="1900" kern="1200" dirty="0" smtClean="0">
              <a:solidFill>
                <a:schemeClr val="tx2"/>
              </a:solidFill>
            </a:rPr>
            <a:t>Increased capacities of MSMEs to implement apprenticeships</a:t>
          </a:r>
          <a:endParaRPr lang="en-US" sz="1900" kern="1200" dirty="0">
            <a:solidFill>
              <a:schemeClr val="tx2"/>
            </a:solidFill>
          </a:endParaRPr>
        </a:p>
        <a:p>
          <a:pPr marL="171450" lvl="1" indent="-171450" algn="l" defTabSz="844550">
            <a:lnSpc>
              <a:spcPct val="90000"/>
            </a:lnSpc>
            <a:spcBef>
              <a:spcPct val="0"/>
            </a:spcBef>
            <a:spcAft>
              <a:spcPct val="20000"/>
            </a:spcAft>
            <a:buChar char="••"/>
          </a:pPr>
          <a:r>
            <a:rPr lang="en-GB" sz="1900" kern="1200" dirty="0" smtClean="0">
              <a:solidFill>
                <a:schemeClr val="tx2"/>
              </a:solidFill>
            </a:rPr>
            <a:t>Implementing &amp; monitoring  upgraded informal apprenticeship</a:t>
          </a:r>
          <a:endParaRPr lang="en-US" sz="1900" kern="1200" dirty="0">
            <a:solidFill>
              <a:schemeClr val="tx2"/>
            </a:solidFill>
          </a:endParaRPr>
        </a:p>
      </dsp:txBody>
      <dsp:txXfrm>
        <a:off x="0" y="2559390"/>
        <a:ext cx="8229600" cy="993600"/>
      </dsp:txXfrm>
    </dsp:sp>
    <dsp:sp modelId="{0EFB1575-F171-4624-AB8F-8E8A78B917C4}">
      <dsp:nvSpPr>
        <dsp:cNvPr id="0" name=""/>
        <dsp:cNvSpPr/>
      </dsp:nvSpPr>
      <dsp:spPr>
        <a:xfrm>
          <a:off x="0" y="3552990"/>
          <a:ext cx="8229600" cy="575639"/>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Outcome 3 Youth Rights @ Work</a:t>
          </a:r>
          <a:endParaRPr lang="en-US" sz="2400" kern="1200" dirty="0"/>
        </a:p>
      </dsp:txBody>
      <dsp:txXfrm>
        <a:off x="28100" y="3581090"/>
        <a:ext cx="8173400" cy="519439"/>
      </dsp:txXfrm>
    </dsp:sp>
    <dsp:sp modelId="{D9FB49ED-85DA-43CB-A75A-89FFCFD531C1}">
      <dsp:nvSpPr>
        <dsp:cNvPr id="0" name=""/>
        <dsp:cNvSpPr/>
      </dsp:nvSpPr>
      <dsp:spPr>
        <a:xfrm>
          <a:off x="0" y="4128630"/>
          <a:ext cx="8229600" cy="658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kern="1200" dirty="0" smtClean="0">
              <a:solidFill>
                <a:schemeClr val="tx2"/>
              </a:solidFill>
            </a:rPr>
            <a:t>Manual on Youth Rights at Work </a:t>
          </a:r>
          <a:endParaRPr lang="en-US" sz="1900" kern="1200" dirty="0">
            <a:solidFill>
              <a:schemeClr val="tx2"/>
            </a:solidFill>
          </a:endParaRPr>
        </a:p>
        <a:p>
          <a:pPr marL="171450" lvl="1" indent="-171450" algn="l" defTabSz="844550">
            <a:lnSpc>
              <a:spcPct val="90000"/>
            </a:lnSpc>
            <a:spcBef>
              <a:spcPct val="0"/>
            </a:spcBef>
            <a:spcAft>
              <a:spcPct val="20000"/>
            </a:spcAft>
            <a:buChar char="••"/>
          </a:pPr>
          <a:r>
            <a:rPr lang="en-GB" sz="1900" kern="1200" dirty="0" smtClean="0">
              <a:solidFill>
                <a:schemeClr val="tx2"/>
              </a:solidFill>
            </a:rPr>
            <a:t>Certified Trainers on Youth Rights at Work</a:t>
          </a:r>
          <a:r>
            <a:rPr lang="en-GB" sz="1900" kern="1200" dirty="0" smtClean="0"/>
            <a:t> </a:t>
          </a:r>
          <a:endParaRPr lang="en-US" sz="1900" kern="1200" dirty="0"/>
        </a:p>
      </dsp:txBody>
      <dsp:txXfrm>
        <a:off x="0" y="4128630"/>
        <a:ext cx="8229600" cy="6582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650B5-B5AB-41CF-AC80-5338E99F3BD5}">
      <dsp:nvSpPr>
        <dsp:cNvPr id="0" name=""/>
        <dsp:cNvSpPr/>
      </dsp:nvSpPr>
      <dsp:spPr>
        <a:xfrm>
          <a:off x="7433" y="964723"/>
          <a:ext cx="2221929" cy="1333157"/>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Identifying and Selecting sector/occupation</a:t>
          </a:r>
          <a:endParaRPr lang="en-US" sz="1400" b="1" kern="1200" dirty="0" smtClean="0"/>
        </a:p>
      </dsp:txBody>
      <dsp:txXfrm>
        <a:off x="46480" y="1003770"/>
        <a:ext cx="2143835" cy="1255063"/>
      </dsp:txXfrm>
    </dsp:sp>
    <dsp:sp modelId="{9CF71AFF-C9CB-40FD-A7FD-508149426D51}">
      <dsp:nvSpPr>
        <dsp:cNvPr id="0" name=""/>
        <dsp:cNvSpPr/>
      </dsp:nvSpPr>
      <dsp:spPr>
        <a:xfrm>
          <a:off x="2424893" y="1355782"/>
          <a:ext cx="471049" cy="551038"/>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2424893" y="1465990"/>
        <a:ext cx="329734" cy="330622"/>
      </dsp:txXfrm>
    </dsp:sp>
    <dsp:sp modelId="{37E7520B-1C59-487F-B82B-D85FB4F80030}">
      <dsp:nvSpPr>
        <dsp:cNvPr id="0" name=""/>
        <dsp:cNvSpPr/>
      </dsp:nvSpPr>
      <dsp:spPr>
        <a:xfrm>
          <a:off x="3118135" y="964723"/>
          <a:ext cx="2221929" cy="1333157"/>
        </a:xfrm>
        <a:prstGeom prst="roundRect">
          <a:avLst>
            <a:gd name="adj" fmla="val 10000"/>
          </a:avLst>
        </a:prstGeom>
        <a:gradFill rotWithShape="0">
          <a:gsLst>
            <a:gs pos="0">
              <a:schemeClr val="accent2">
                <a:hueOff val="936304"/>
                <a:satOff val="-1168"/>
                <a:lumOff val="275"/>
                <a:alphaOff val="0"/>
                <a:shade val="51000"/>
                <a:satMod val="130000"/>
              </a:schemeClr>
            </a:gs>
            <a:gs pos="80000">
              <a:schemeClr val="accent2">
                <a:hueOff val="936304"/>
                <a:satOff val="-1168"/>
                <a:lumOff val="275"/>
                <a:alphaOff val="0"/>
                <a:shade val="93000"/>
                <a:satMod val="130000"/>
              </a:schemeClr>
            </a:gs>
            <a:gs pos="100000">
              <a:schemeClr val="accent2">
                <a:hueOff val="936304"/>
                <a:satOff val="-1168"/>
                <a:lumOff val="27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Defining the assessment and certification system requirements</a:t>
          </a:r>
          <a:endParaRPr lang="en-GB" sz="1400" kern="1200" dirty="0" smtClean="0"/>
        </a:p>
      </dsp:txBody>
      <dsp:txXfrm>
        <a:off x="3157182" y="1003770"/>
        <a:ext cx="2143835" cy="1255063"/>
      </dsp:txXfrm>
    </dsp:sp>
    <dsp:sp modelId="{6788A75A-1F06-471D-9416-A36DAFB5D078}">
      <dsp:nvSpPr>
        <dsp:cNvPr id="0" name=""/>
        <dsp:cNvSpPr/>
      </dsp:nvSpPr>
      <dsp:spPr>
        <a:xfrm rot="21572060">
          <a:off x="5537222" y="1343220"/>
          <a:ext cx="475004" cy="551038"/>
        </a:xfrm>
        <a:prstGeom prst="rightArrow">
          <a:avLst>
            <a:gd name="adj1" fmla="val 60000"/>
            <a:gd name="adj2" fmla="val 50000"/>
          </a:avLst>
        </a:prstGeom>
        <a:gradFill rotWithShape="0">
          <a:gsLst>
            <a:gs pos="0">
              <a:schemeClr val="accent2">
                <a:hueOff val="1170380"/>
                <a:satOff val="-1460"/>
                <a:lumOff val="343"/>
                <a:alphaOff val="0"/>
                <a:shade val="51000"/>
                <a:satMod val="130000"/>
              </a:schemeClr>
            </a:gs>
            <a:gs pos="80000">
              <a:schemeClr val="accent2">
                <a:hueOff val="1170380"/>
                <a:satOff val="-1460"/>
                <a:lumOff val="343"/>
                <a:alphaOff val="0"/>
                <a:shade val="93000"/>
                <a:satMod val="130000"/>
              </a:schemeClr>
            </a:gs>
            <a:gs pos="100000">
              <a:schemeClr val="accent2">
                <a:hueOff val="1170380"/>
                <a:satOff val="-1460"/>
                <a:lumOff val="34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5537224" y="1454007"/>
        <a:ext cx="332503" cy="330622"/>
      </dsp:txXfrm>
    </dsp:sp>
    <dsp:sp modelId="{2084E5CD-3C2B-4D5E-BA10-8DEBE86030CB}">
      <dsp:nvSpPr>
        <dsp:cNvPr id="0" name=""/>
        <dsp:cNvSpPr/>
      </dsp:nvSpPr>
      <dsp:spPr>
        <a:xfrm>
          <a:off x="6236270" y="938446"/>
          <a:ext cx="2221929" cy="1335024"/>
        </a:xfrm>
        <a:prstGeom prst="roundRect">
          <a:avLst>
            <a:gd name="adj" fmla="val 10000"/>
          </a:avLst>
        </a:prstGeom>
        <a:gradFill rotWithShape="0">
          <a:gsLst>
            <a:gs pos="0">
              <a:schemeClr val="accent2">
                <a:hueOff val="1872608"/>
                <a:satOff val="-2336"/>
                <a:lumOff val="549"/>
                <a:alphaOff val="0"/>
                <a:shade val="51000"/>
                <a:satMod val="130000"/>
              </a:schemeClr>
            </a:gs>
            <a:gs pos="80000">
              <a:schemeClr val="accent2">
                <a:hueOff val="1872608"/>
                <a:satOff val="-2336"/>
                <a:lumOff val="549"/>
                <a:alphaOff val="0"/>
                <a:shade val="93000"/>
                <a:satMod val="130000"/>
              </a:schemeClr>
            </a:gs>
            <a:gs pos="100000">
              <a:schemeClr val="accent2">
                <a:hueOff val="1872608"/>
                <a:satOff val="-2336"/>
                <a:lumOff val="5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Developing assessment tools</a:t>
          </a:r>
        </a:p>
      </dsp:txBody>
      <dsp:txXfrm>
        <a:off x="6275372" y="977548"/>
        <a:ext cx="2143725" cy="1256820"/>
      </dsp:txXfrm>
    </dsp:sp>
    <dsp:sp modelId="{1DD5F894-BA4D-4537-8CDC-DA6B1FD71E8E}">
      <dsp:nvSpPr>
        <dsp:cNvPr id="0" name=""/>
        <dsp:cNvSpPr/>
      </dsp:nvSpPr>
      <dsp:spPr>
        <a:xfrm rot="5411363">
          <a:off x="7101321" y="2441297"/>
          <a:ext cx="484483" cy="551038"/>
        </a:xfrm>
        <a:prstGeom prst="rightArrow">
          <a:avLst>
            <a:gd name="adj1" fmla="val 60000"/>
            <a:gd name="adj2" fmla="val 5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rot="-5400000">
        <a:off x="7178492" y="2474575"/>
        <a:ext cx="330622" cy="339138"/>
      </dsp:txXfrm>
    </dsp:sp>
    <dsp:sp modelId="{C51AF198-6D68-46E0-AA2E-F8C5A6D1323B}">
      <dsp:nvSpPr>
        <dsp:cNvPr id="0" name=""/>
        <dsp:cNvSpPr/>
      </dsp:nvSpPr>
      <dsp:spPr>
        <a:xfrm>
          <a:off x="6228836" y="3187585"/>
          <a:ext cx="2221929" cy="1335024"/>
        </a:xfrm>
        <a:prstGeom prst="roundRect">
          <a:avLst>
            <a:gd name="adj" fmla="val 10000"/>
          </a:avLst>
        </a:prstGeom>
        <a:gradFill rotWithShape="0">
          <a:gsLst>
            <a:gs pos="0">
              <a:schemeClr val="accent2">
                <a:hueOff val="2808911"/>
                <a:satOff val="-3503"/>
                <a:lumOff val="824"/>
                <a:alphaOff val="0"/>
                <a:shade val="51000"/>
                <a:satMod val="130000"/>
              </a:schemeClr>
            </a:gs>
            <a:gs pos="80000">
              <a:schemeClr val="accent2">
                <a:hueOff val="2808911"/>
                <a:satOff val="-3503"/>
                <a:lumOff val="824"/>
                <a:alphaOff val="0"/>
                <a:shade val="93000"/>
                <a:satMod val="130000"/>
              </a:schemeClr>
            </a:gs>
            <a:gs pos="100000">
              <a:schemeClr val="accent2">
                <a:hueOff val="2808911"/>
                <a:satOff val="-3503"/>
                <a:lumOff val="82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Defining assessor qualifications</a:t>
          </a:r>
        </a:p>
        <a:p>
          <a:pPr lvl="0" algn="ctr" defTabSz="622300">
            <a:lnSpc>
              <a:spcPct val="90000"/>
            </a:lnSpc>
            <a:spcBef>
              <a:spcPct val="0"/>
            </a:spcBef>
            <a:spcAft>
              <a:spcPct val="35000"/>
            </a:spcAft>
          </a:pPr>
          <a:endParaRPr lang="en-US" sz="1400" b="1" kern="1200" dirty="0"/>
        </a:p>
      </dsp:txBody>
      <dsp:txXfrm>
        <a:off x="6267938" y="3226687"/>
        <a:ext cx="2143725" cy="1256820"/>
      </dsp:txXfrm>
    </dsp:sp>
    <dsp:sp modelId="{13E215FB-AEB3-43EA-9F26-443905FA0ED2}">
      <dsp:nvSpPr>
        <dsp:cNvPr id="0" name=""/>
        <dsp:cNvSpPr/>
      </dsp:nvSpPr>
      <dsp:spPr>
        <a:xfrm rot="10800000">
          <a:off x="5562257" y="3579578"/>
          <a:ext cx="471049" cy="551038"/>
        </a:xfrm>
        <a:prstGeom prst="rightArrow">
          <a:avLst>
            <a:gd name="adj1" fmla="val 60000"/>
            <a:gd name="adj2" fmla="val 50000"/>
          </a:avLst>
        </a:prstGeom>
        <a:gradFill rotWithShape="0">
          <a:gsLst>
            <a:gs pos="0">
              <a:schemeClr val="accent2">
                <a:hueOff val="3511139"/>
                <a:satOff val="-4379"/>
                <a:lumOff val="1030"/>
                <a:alphaOff val="0"/>
                <a:shade val="51000"/>
                <a:satMod val="130000"/>
              </a:schemeClr>
            </a:gs>
            <a:gs pos="80000">
              <a:schemeClr val="accent2">
                <a:hueOff val="3511139"/>
                <a:satOff val="-4379"/>
                <a:lumOff val="1030"/>
                <a:alphaOff val="0"/>
                <a:shade val="93000"/>
                <a:satMod val="130000"/>
              </a:schemeClr>
            </a:gs>
            <a:gs pos="100000">
              <a:schemeClr val="accent2">
                <a:hueOff val="3511139"/>
                <a:satOff val="-4379"/>
                <a:lumOff val="10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rot="10800000">
        <a:off x="5703572" y="3689786"/>
        <a:ext cx="329734" cy="330622"/>
      </dsp:txXfrm>
    </dsp:sp>
    <dsp:sp modelId="{41C25838-5768-4549-820C-BF6A61727440}">
      <dsp:nvSpPr>
        <dsp:cNvPr id="0" name=""/>
        <dsp:cNvSpPr/>
      </dsp:nvSpPr>
      <dsp:spPr>
        <a:xfrm>
          <a:off x="3118135" y="3187585"/>
          <a:ext cx="2221929" cy="1335024"/>
        </a:xfrm>
        <a:prstGeom prst="roundRect">
          <a:avLst>
            <a:gd name="adj" fmla="val 10000"/>
          </a:avLst>
        </a:prstGeom>
        <a:gradFill rotWithShape="0">
          <a:gsLst>
            <a:gs pos="0">
              <a:schemeClr val="accent2">
                <a:hueOff val="3745215"/>
                <a:satOff val="-4671"/>
                <a:lumOff val="1098"/>
                <a:alphaOff val="0"/>
                <a:shade val="51000"/>
                <a:satMod val="130000"/>
              </a:schemeClr>
            </a:gs>
            <a:gs pos="80000">
              <a:schemeClr val="accent2">
                <a:hueOff val="3745215"/>
                <a:satOff val="-4671"/>
                <a:lumOff val="1098"/>
                <a:alphaOff val="0"/>
                <a:shade val="93000"/>
                <a:satMod val="130000"/>
              </a:schemeClr>
            </a:gs>
            <a:gs pos="100000">
              <a:schemeClr val="accent2">
                <a:hueOff val="3745215"/>
                <a:satOff val="-4671"/>
                <a:lumOff val="109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Training and certifying assessors</a:t>
          </a:r>
          <a:endParaRPr lang="en-US" sz="1400" b="1" kern="1200" dirty="0"/>
        </a:p>
      </dsp:txBody>
      <dsp:txXfrm>
        <a:off x="3157237" y="3226687"/>
        <a:ext cx="2143725" cy="1256820"/>
      </dsp:txXfrm>
    </dsp:sp>
    <dsp:sp modelId="{798F83EA-EE9D-46CB-91FA-79CC6115E7C4}">
      <dsp:nvSpPr>
        <dsp:cNvPr id="0" name=""/>
        <dsp:cNvSpPr/>
      </dsp:nvSpPr>
      <dsp:spPr>
        <a:xfrm rot="10800000">
          <a:off x="2451556" y="3579578"/>
          <a:ext cx="471049" cy="551038"/>
        </a:xfrm>
        <a:prstGeom prst="rightArrow">
          <a:avLst>
            <a:gd name="adj1" fmla="val 60000"/>
            <a:gd name="adj2" fmla="val 5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rot="10800000">
        <a:off x="2592871" y="3689786"/>
        <a:ext cx="329734" cy="330622"/>
      </dsp:txXfrm>
    </dsp:sp>
    <dsp:sp modelId="{03813C80-DC46-40E0-9102-AFCCF5DA26EE}">
      <dsp:nvSpPr>
        <dsp:cNvPr id="0" name=""/>
        <dsp:cNvSpPr/>
      </dsp:nvSpPr>
      <dsp:spPr>
        <a:xfrm>
          <a:off x="7433" y="3188519"/>
          <a:ext cx="2221929" cy="1333157"/>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Selecting assessment centres/venues based  on set up criteria</a:t>
          </a:r>
          <a:endParaRPr lang="en-US" sz="1400" b="1" kern="1200" dirty="0"/>
        </a:p>
      </dsp:txBody>
      <dsp:txXfrm>
        <a:off x="46480" y="3227566"/>
        <a:ext cx="2143835" cy="1255063"/>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254340-FFF4-4187-8FFB-7CEC93452527}" type="datetimeFigureOut">
              <a:rPr lang="en-US" smtClean="0"/>
              <a:t>3/4/2013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56DDFA-CA4D-45D5-94F9-4300436212B4}" type="slidenum">
              <a:rPr lang="en-US" smtClean="0"/>
              <a:t>‹#›</a:t>
            </a:fld>
            <a:endParaRPr lang="en-US"/>
          </a:p>
        </p:txBody>
      </p:sp>
    </p:spTree>
    <p:extLst>
      <p:ext uri="{BB962C8B-B14F-4D97-AF65-F5344CB8AC3E}">
        <p14:creationId xmlns:p14="http://schemas.microsoft.com/office/powerpoint/2010/main" val="4257006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56DDFA-CA4D-45D5-94F9-4300436212B4}" type="slidenum">
              <a:rPr lang="en-US" smtClean="0"/>
              <a:t>2</a:t>
            </a:fld>
            <a:endParaRPr lang="en-US"/>
          </a:p>
        </p:txBody>
      </p:sp>
    </p:spTree>
    <p:extLst>
      <p:ext uri="{BB962C8B-B14F-4D97-AF65-F5344CB8AC3E}">
        <p14:creationId xmlns:p14="http://schemas.microsoft.com/office/powerpoint/2010/main" val="2770392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F1B24C-9629-451B-A936-41714423C331}" type="datetimeFigureOut">
              <a:rPr lang="en-US" smtClean="0"/>
              <a:t>3/4/2013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711004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1B24C-9629-451B-A936-41714423C331}" type="datetimeFigureOut">
              <a:rPr lang="en-US" smtClean="0"/>
              <a:t>3/4/2013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1357185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F1B24C-9629-451B-A936-41714423C331}" type="datetimeFigureOut">
              <a:rPr lang="en-US" smtClean="0"/>
              <a:t>3/4/2013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780715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F1B24C-9629-451B-A936-41714423C331}" type="datetimeFigureOut">
              <a:rPr lang="en-US" smtClean="0"/>
              <a:t>3/4/2013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09560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F1B24C-9629-451B-A936-41714423C331}" type="datetimeFigureOut">
              <a:rPr lang="en-US" smtClean="0"/>
              <a:t>3/4/2013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1731006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F1B24C-9629-451B-A936-41714423C331}" type="datetimeFigureOut">
              <a:rPr lang="en-US" smtClean="0"/>
              <a:t>3/4/2013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53603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F1B24C-9629-451B-A936-41714423C331}" type="datetimeFigureOut">
              <a:rPr lang="en-US" smtClean="0"/>
              <a:t>3/4/2013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850322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1B24C-9629-451B-A936-41714423C331}" type="datetimeFigureOut">
              <a:rPr lang="en-US" smtClean="0"/>
              <a:t>3/4/2013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877987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1B24C-9629-451B-A936-41714423C331}" type="datetimeFigureOut">
              <a:rPr lang="en-US" smtClean="0"/>
              <a:t>3/4/2013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4073634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1B24C-9629-451B-A936-41714423C331}" type="datetimeFigureOut">
              <a:rPr lang="en-US" smtClean="0"/>
              <a:t>3/4/2013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718577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1B24C-9629-451B-A936-41714423C331}" type="datetimeFigureOut">
              <a:rPr lang="en-US" smtClean="0"/>
              <a:t>3/4/2013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1629162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1B24C-9629-451B-A936-41714423C331}" type="datetimeFigureOut">
              <a:rPr lang="en-US" smtClean="0"/>
              <a:t>3/4/2013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B7E9F1-B254-4EEF-B915-911F8887B589}" type="slidenum">
              <a:rPr lang="en-US" smtClean="0"/>
              <a:t>‹#›</a:t>
            </a:fld>
            <a:endParaRPr lang="en-US"/>
          </a:p>
        </p:txBody>
      </p:sp>
    </p:spTree>
    <p:extLst>
      <p:ext uri="{BB962C8B-B14F-4D97-AF65-F5344CB8AC3E}">
        <p14:creationId xmlns:p14="http://schemas.microsoft.com/office/powerpoint/2010/main" val="4025866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14600"/>
            <a:ext cx="7772400" cy="2057400"/>
          </a:xfrm>
        </p:spPr>
        <p:txBody>
          <a:bodyPr>
            <a:normAutofit fontScale="90000"/>
          </a:bodyPr>
          <a:lstStyle/>
          <a:p>
            <a:r>
              <a:rPr lang="en-GB" b="1" dirty="0" smtClean="0">
                <a:solidFill>
                  <a:srgbClr val="002060"/>
                </a:solidFill>
              </a:rPr>
              <a:t/>
            </a:r>
            <a:br>
              <a:rPr lang="en-GB" b="1" dirty="0" smtClean="0">
                <a:solidFill>
                  <a:srgbClr val="002060"/>
                </a:solidFill>
              </a:rPr>
            </a:br>
            <a:r>
              <a:rPr lang="en-GB" b="1" dirty="0" smtClean="0">
                <a:solidFill>
                  <a:schemeClr val="accent6">
                    <a:lumMod val="50000"/>
                  </a:schemeClr>
                </a:solidFill>
              </a:rPr>
              <a:t>Skill Assessment and Certification</a:t>
            </a:r>
            <a:r>
              <a:rPr lang="en-GB" b="1" dirty="0" smtClean="0">
                <a:solidFill>
                  <a:srgbClr val="002060"/>
                </a:solidFill>
              </a:rPr>
              <a:t/>
            </a:r>
            <a:br>
              <a:rPr lang="en-GB" b="1" dirty="0" smtClean="0">
                <a:solidFill>
                  <a:srgbClr val="002060"/>
                </a:solidFill>
              </a:rPr>
            </a:br>
            <a:r>
              <a:rPr lang="en-GB" b="1" dirty="0">
                <a:solidFill>
                  <a:srgbClr val="002060"/>
                </a:solidFill>
              </a:rPr>
              <a:t/>
            </a:r>
            <a:br>
              <a:rPr lang="en-GB" b="1" dirty="0">
                <a:solidFill>
                  <a:srgbClr val="002060"/>
                </a:solidFill>
              </a:rPr>
            </a:br>
            <a:r>
              <a:rPr lang="en-GB" sz="2200" b="1" dirty="0" smtClean="0">
                <a:solidFill>
                  <a:schemeClr val="accent6">
                    <a:lumMod val="50000"/>
                  </a:schemeClr>
                </a:solidFill>
              </a:rPr>
              <a:t>ILO New Initiative on Youth </a:t>
            </a:r>
            <a:r>
              <a:rPr lang="en-GB" sz="2200" b="1" dirty="0">
                <a:solidFill>
                  <a:schemeClr val="accent6">
                    <a:lumMod val="50000"/>
                  </a:schemeClr>
                </a:solidFill>
              </a:rPr>
              <a:t>Employment in </a:t>
            </a:r>
            <a:r>
              <a:rPr lang="en-GB" sz="2200" b="1" dirty="0" smtClean="0">
                <a:solidFill>
                  <a:schemeClr val="accent6">
                    <a:lumMod val="50000"/>
                  </a:schemeClr>
                </a:solidFill>
              </a:rPr>
              <a:t>Jordan</a:t>
            </a:r>
            <a:r>
              <a:rPr lang="en-GB" b="1" dirty="0" smtClean="0">
                <a:solidFill>
                  <a:srgbClr val="002060"/>
                </a:solidFill>
              </a:rPr>
              <a:t/>
            </a:r>
            <a:br>
              <a:rPr lang="en-GB" b="1" dirty="0" smtClean="0">
                <a:solidFill>
                  <a:srgbClr val="002060"/>
                </a:solidFill>
              </a:rPr>
            </a:br>
            <a:endParaRPr lang="en-US" dirty="0">
              <a:solidFill>
                <a:srgbClr val="002060"/>
              </a:solidFill>
            </a:endParaRPr>
          </a:p>
        </p:txBody>
      </p:sp>
      <p:sp>
        <p:nvSpPr>
          <p:cNvPr id="3" name="Subtitle 2"/>
          <p:cNvSpPr>
            <a:spLocks noGrp="1"/>
          </p:cNvSpPr>
          <p:nvPr>
            <p:ph type="subTitle" idx="1"/>
          </p:nvPr>
        </p:nvSpPr>
        <p:spPr>
          <a:xfrm>
            <a:off x="1371600" y="4953000"/>
            <a:ext cx="6400800" cy="1752600"/>
          </a:xfrm>
        </p:spPr>
        <p:txBody>
          <a:bodyPr>
            <a:normAutofit/>
          </a:bodyPr>
          <a:lstStyle/>
          <a:p>
            <a:r>
              <a:rPr lang="en-US" sz="2400" dirty="0" smtClean="0">
                <a:solidFill>
                  <a:srgbClr val="00B0F0"/>
                </a:solidFill>
                <a:latin typeface="Times New Roman" pitchFamily="18" charset="0"/>
                <a:cs typeface="Times New Roman" pitchFamily="18" charset="0"/>
              </a:rPr>
              <a:t>Yasser Ali</a:t>
            </a:r>
          </a:p>
          <a:p>
            <a:r>
              <a:rPr lang="en-US" sz="2400" dirty="0" smtClean="0">
                <a:solidFill>
                  <a:srgbClr val="00B0F0"/>
                </a:solidFill>
                <a:latin typeface="Times New Roman" pitchFamily="18" charset="0"/>
                <a:cs typeface="Times New Roman" pitchFamily="18" charset="0"/>
              </a:rPr>
              <a:t>Project Manager</a:t>
            </a:r>
            <a:endParaRPr lang="en-US" sz="2400" dirty="0">
              <a:solidFill>
                <a:srgbClr val="00B0F0"/>
              </a:solidFill>
              <a:latin typeface="Times New Roman" pitchFamily="18" charset="0"/>
              <a:cs typeface="Times New Roman" pitchFamily="18" charset="0"/>
            </a:endParaRPr>
          </a:p>
        </p:txBody>
      </p:sp>
      <p:pic>
        <p:nvPicPr>
          <p:cNvPr id="4" name="Picture 3" descr="ttp://www.ilo.org/wcmsp5/groups/public/@sitestudio/documents/sitestudioasset/d4wcms_046345.gif"/>
          <p:cNvPicPr/>
          <p:nvPr/>
        </p:nvPicPr>
        <p:blipFill>
          <a:blip r:embed="rId2">
            <a:extLst>
              <a:ext uri="{28A0092B-C50C-407E-A947-70E740481C1C}">
                <a14:useLocalDpi xmlns:a14="http://schemas.microsoft.com/office/drawing/2010/main" val="0"/>
              </a:ext>
            </a:extLst>
          </a:blip>
          <a:srcRect/>
          <a:stretch>
            <a:fillRect/>
          </a:stretch>
        </p:blipFill>
        <p:spPr bwMode="auto">
          <a:xfrm>
            <a:off x="6553200" y="609600"/>
            <a:ext cx="1650365" cy="695960"/>
          </a:xfrm>
          <a:prstGeom prst="rect">
            <a:avLst/>
          </a:prstGeom>
          <a:noFill/>
          <a:ln>
            <a:noFill/>
          </a:ln>
        </p:spPr>
      </p:pic>
    </p:spTree>
    <p:extLst>
      <p:ext uri="{BB962C8B-B14F-4D97-AF65-F5344CB8AC3E}">
        <p14:creationId xmlns:p14="http://schemas.microsoft.com/office/powerpoint/2010/main" val="828565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50000"/>
                  </a:schemeClr>
                </a:solidFill>
              </a:rPr>
              <a:t>Background</a:t>
            </a:r>
            <a:endParaRPr lang="en-US" b="1" dirty="0">
              <a:solidFill>
                <a:schemeClr val="accent6">
                  <a:lumMod val="50000"/>
                </a:schemeClr>
              </a:solidFill>
            </a:endParaRPr>
          </a:p>
        </p:txBody>
      </p:sp>
      <p:sp>
        <p:nvSpPr>
          <p:cNvPr id="3" name="Content Placeholder 2"/>
          <p:cNvSpPr>
            <a:spLocks noGrp="1"/>
          </p:cNvSpPr>
          <p:nvPr>
            <p:ph idx="1"/>
          </p:nvPr>
        </p:nvSpPr>
        <p:spPr>
          <a:xfrm>
            <a:off x="381000" y="2133601"/>
            <a:ext cx="8229600" cy="4114800"/>
          </a:xfrm>
        </p:spPr>
        <p:txBody>
          <a:bodyPr>
            <a:normAutofit fontScale="77500" lnSpcReduction="20000"/>
          </a:bodyPr>
          <a:lstStyle/>
          <a:p>
            <a:pPr algn="just">
              <a:buFont typeface="Wingdings" pitchFamily="2" charset="2"/>
              <a:buChar char="q"/>
            </a:pPr>
            <a:r>
              <a:rPr lang="en-US" dirty="0" smtClean="0"/>
              <a:t> </a:t>
            </a:r>
            <a:r>
              <a:rPr lang="en-US" dirty="0" smtClean="0">
                <a:solidFill>
                  <a:schemeClr val="tx2"/>
                </a:solidFill>
              </a:rPr>
              <a:t>ILO new initiative on youth employment in Jordan : “Tripartite Action for Youth Employment in Jordan”  Project</a:t>
            </a:r>
          </a:p>
          <a:p>
            <a:pPr algn="just">
              <a:buFont typeface="Wingdings" pitchFamily="2" charset="2"/>
              <a:buChar char="q"/>
            </a:pPr>
            <a:endParaRPr lang="en-US" dirty="0" smtClean="0">
              <a:solidFill>
                <a:schemeClr val="tx2"/>
              </a:solidFill>
            </a:endParaRPr>
          </a:p>
          <a:p>
            <a:pPr algn="just">
              <a:buFont typeface="Wingdings" pitchFamily="2" charset="2"/>
              <a:buChar char="q"/>
            </a:pPr>
            <a:r>
              <a:rPr lang="en-US" dirty="0">
                <a:solidFill>
                  <a:schemeClr val="tx2"/>
                </a:solidFill>
              </a:rPr>
              <a:t> ILO new initiative on M&amp;E for the ETVET system in Jordan </a:t>
            </a:r>
          </a:p>
          <a:p>
            <a:pPr marL="0" indent="0" algn="just">
              <a:buNone/>
            </a:pPr>
            <a:endParaRPr lang="en-US" dirty="0">
              <a:solidFill>
                <a:schemeClr val="tx2"/>
              </a:solidFill>
            </a:endParaRPr>
          </a:p>
          <a:p>
            <a:pPr algn="just">
              <a:buFont typeface="Wingdings" pitchFamily="2" charset="2"/>
              <a:buChar char="q"/>
            </a:pPr>
            <a:r>
              <a:rPr lang="en-US" dirty="0" smtClean="0">
                <a:solidFill>
                  <a:schemeClr val="tx2"/>
                </a:solidFill>
              </a:rPr>
              <a:t> ILO-GIZ new manual on Competency-Based Training –CBT ( under developing )</a:t>
            </a:r>
          </a:p>
          <a:p>
            <a:pPr marL="0" indent="0" algn="just">
              <a:buNone/>
            </a:pPr>
            <a:endParaRPr lang="en-US" dirty="0" smtClean="0">
              <a:solidFill>
                <a:schemeClr val="tx2"/>
              </a:solidFill>
            </a:endParaRPr>
          </a:p>
          <a:p>
            <a:pPr algn="just">
              <a:buFont typeface="Wingdings" pitchFamily="2" charset="2"/>
              <a:buChar char="q"/>
            </a:pPr>
            <a:r>
              <a:rPr lang="en-US" dirty="0" smtClean="0">
                <a:solidFill>
                  <a:schemeClr val="tx2"/>
                </a:solidFill>
              </a:rPr>
              <a:t>ILO STED Project</a:t>
            </a:r>
            <a:endParaRPr lang="en-US" dirty="0">
              <a:solidFill>
                <a:schemeClr val="tx2"/>
              </a:solidFill>
            </a:endParaRPr>
          </a:p>
        </p:txBody>
      </p:sp>
    </p:spTree>
    <p:extLst>
      <p:ext uri="{BB962C8B-B14F-4D97-AF65-F5344CB8AC3E}">
        <p14:creationId xmlns:p14="http://schemas.microsoft.com/office/powerpoint/2010/main" val="491446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GB" sz="2400" dirty="0" smtClean="0">
                <a:solidFill>
                  <a:schemeClr val="tx2"/>
                </a:solidFill>
              </a:rPr>
              <a:t>“Tripartite Action for Youth Employment” project is part </a:t>
            </a:r>
            <a:r>
              <a:rPr lang="en-GB" sz="2400" dirty="0">
                <a:solidFill>
                  <a:schemeClr val="tx2"/>
                </a:solidFill>
              </a:rPr>
              <a:t>of  four SIDA-funded projects on Youth Employment in Jordan, Indonesia, El Salvador and Zambia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59781709"/>
              </p:ext>
            </p:extLst>
          </p:nvPr>
        </p:nvGraphicFramePr>
        <p:xfrm>
          <a:off x="457200" y="1682043"/>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37478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331590322"/>
              </p:ext>
            </p:extLst>
          </p:nvPr>
        </p:nvGraphicFramePr>
        <p:xfrm>
          <a:off x="381000" y="457200"/>
          <a:ext cx="8305800" cy="5668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48958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accent6">
                    <a:lumMod val="50000"/>
                  </a:schemeClr>
                </a:solidFill>
              </a:rPr>
              <a:t>Main Expected Deliverables</a:t>
            </a:r>
            <a:endParaRPr lang="en-US" b="1" dirty="0">
              <a:solidFill>
                <a:schemeClr val="accent6">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36292411"/>
              </p:ext>
            </p:extLst>
          </p:nvPr>
        </p:nvGraphicFramePr>
        <p:xfrm>
          <a:off x="457200" y="1600200"/>
          <a:ext cx="82296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99751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6">
                    <a:lumMod val="50000"/>
                  </a:schemeClr>
                </a:solidFill>
              </a:rPr>
              <a:t>Establishing Assessment &amp; Certification System</a:t>
            </a:r>
            <a:endParaRPr lang="en-US" b="1" dirty="0">
              <a:solidFill>
                <a:schemeClr val="accent6">
                  <a:lumMod val="5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6203897"/>
              </p:ext>
            </p:extLst>
          </p:nvPr>
        </p:nvGraphicFramePr>
        <p:xfrm>
          <a:off x="609600" y="1219200"/>
          <a:ext cx="84582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62393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00000"/>
                </a:solidFill>
              </a:rPr>
              <a:t>Workshop Objectives &amp; Expectations</a:t>
            </a:r>
            <a:endParaRPr lang="en-US" sz="4000" dirty="0">
              <a:solidFill>
                <a:srgbClr val="C00000"/>
              </a:solidFill>
            </a:endParaRPr>
          </a:p>
        </p:txBody>
      </p:sp>
      <p:sp>
        <p:nvSpPr>
          <p:cNvPr id="3" name="Content Placeholder 2"/>
          <p:cNvSpPr>
            <a:spLocks noGrp="1"/>
          </p:cNvSpPr>
          <p:nvPr>
            <p:ph idx="1"/>
          </p:nvPr>
        </p:nvSpPr>
        <p:spPr>
          <a:xfrm>
            <a:off x="457200" y="1600200"/>
            <a:ext cx="8229600" cy="5029200"/>
          </a:xfrm>
        </p:spPr>
        <p:txBody>
          <a:bodyPr>
            <a:noAutofit/>
          </a:bodyPr>
          <a:lstStyle/>
          <a:p>
            <a:pPr>
              <a:buFont typeface="Wingdings" pitchFamily="2" charset="2"/>
              <a:buChar char="q"/>
            </a:pPr>
            <a:r>
              <a:rPr lang="en-US" sz="2000" b="1" dirty="0"/>
              <a:t>Workshop Objective </a:t>
            </a:r>
            <a:endParaRPr lang="en-US" sz="2000" dirty="0"/>
          </a:p>
          <a:p>
            <a:r>
              <a:rPr lang="en-US" sz="2000" dirty="0"/>
              <a:t>Identifying the main requirements for improving the  system of skill assessment, occupational tests, and certification in Auto Repair and Printing &amp;Packaging sectors in Jordan.</a:t>
            </a:r>
          </a:p>
          <a:p>
            <a:pPr marL="0" indent="0">
              <a:buNone/>
            </a:pPr>
            <a:r>
              <a:rPr lang="en-US" sz="2000" dirty="0"/>
              <a:t> </a:t>
            </a:r>
          </a:p>
          <a:p>
            <a:pPr>
              <a:buFont typeface="Wingdings" pitchFamily="2" charset="2"/>
              <a:buChar char="q"/>
            </a:pPr>
            <a:r>
              <a:rPr lang="en-US" sz="2000" b="1" dirty="0"/>
              <a:t>Expected </a:t>
            </a:r>
            <a:r>
              <a:rPr lang="en-US" sz="2000" b="1" dirty="0" smtClean="0"/>
              <a:t>Outcomes</a:t>
            </a:r>
            <a:endParaRPr lang="en-US" sz="2000" dirty="0"/>
          </a:p>
          <a:p>
            <a:pPr>
              <a:buFont typeface="Wingdings" pitchFamily="2" charset="2"/>
              <a:buChar char="q"/>
            </a:pPr>
            <a:endParaRPr lang="en-US" sz="2000" dirty="0"/>
          </a:p>
          <a:p>
            <a:pPr lvl="0"/>
            <a:r>
              <a:rPr lang="en-US" sz="2000" dirty="0"/>
              <a:t>Knowledge exchanging on international, regional and national experiences in skill assessment and certification</a:t>
            </a:r>
          </a:p>
          <a:p>
            <a:pPr marL="0" indent="0">
              <a:buNone/>
            </a:pPr>
            <a:r>
              <a:rPr lang="en-US" sz="2000" dirty="0"/>
              <a:t> </a:t>
            </a:r>
          </a:p>
          <a:p>
            <a:pPr lvl="0"/>
            <a:r>
              <a:rPr lang="en-US" sz="2000" dirty="0"/>
              <a:t>SWOT analysis for the existing skill testing system </a:t>
            </a:r>
          </a:p>
          <a:p>
            <a:pPr marL="0" indent="0">
              <a:buNone/>
            </a:pPr>
            <a:endParaRPr lang="en-US" sz="2000" dirty="0"/>
          </a:p>
          <a:p>
            <a:pPr lvl="0"/>
            <a:r>
              <a:rPr lang="en-US" sz="2000" dirty="0"/>
              <a:t>The main requirements for improving the existing skill and certification system</a:t>
            </a:r>
          </a:p>
          <a:p>
            <a:pPr marL="0" indent="0">
              <a:buNone/>
            </a:pPr>
            <a:r>
              <a:rPr lang="en-US" sz="2000" dirty="0"/>
              <a:t> </a:t>
            </a:r>
          </a:p>
          <a:p>
            <a:endParaRPr lang="en-US" sz="2000" dirty="0"/>
          </a:p>
        </p:txBody>
      </p:sp>
    </p:spTree>
    <p:extLst>
      <p:ext uri="{BB962C8B-B14F-4D97-AF65-F5344CB8AC3E}">
        <p14:creationId xmlns:p14="http://schemas.microsoft.com/office/powerpoint/2010/main" val="33535725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dirty="0" smtClean="0"/>
          </a:p>
          <a:p>
            <a:endParaRPr lang="en-US" dirty="0" smtClean="0"/>
          </a:p>
          <a:p>
            <a:pPr marL="0" indent="0" algn="ctr">
              <a:buNone/>
            </a:pPr>
            <a:r>
              <a:rPr lang="en-US" sz="4800" b="1" dirty="0" smtClean="0">
                <a:solidFill>
                  <a:srgbClr val="CD454F"/>
                </a:solidFill>
              </a:rPr>
              <a:t>Points for discussion</a:t>
            </a:r>
            <a:endParaRPr lang="en-US" sz="4800" b="1" dirty="0">
              <a:solidFill>
                <a:srgbClr val="CD454F"/>
              </a:solidFill>
            </a:endParaRPr>
          </a:p>
        </p:txBody>
      </p:sp>
    </p:spTree>
    <p:extLst>
      <p:ext uri="{BB962C8B-B14F-4D97-AF65-F5344CB8AC3E}">
        <p14:creationId xmlns:p14="http://schemas.microsoft.com/office/powerpoint/2010/main" val="10845334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600200" y="1524000"/>
            <a:ext cx="5867400" cy="4114800"/>
            <a:chOff x="0" y="69"/>
            <a:chExt cx="2990088" cy="2765280"/>
          </a:xfrm>
          <a:scene3d>
            <a:camera prst="orthographicFront"/>
            <a:lightRig rig="flat" dir="t"/>
          </a:scene3d>
        </p:grpSpPr>
        <p:sp>
          <p:nvSpPr>
            <p:cNvPr id="10" name="Rounded Rectangle 9"/>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11" name="Rounded Rectangle 4"/>
            <p:cNvSpPr/>
            <p:nvPr/>
          </p:nvSpPr>
          <p:spPr>
            <a:xfrm>
              <a:off x="134990" y="135059"/>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endParaRPr lang="en-US" sz="4000" dirty="0" smtClean="0">
                <a:solidFill>
                  <a:srgbClr val="C00000"/>
                </a:solidFill>
              </a:endParaRPr>
            </a:p>
            <a:p>
              <a:pPr algn="ctr"/>
              <a:r>
                <a:rPr lang="en-US" sz="4000" dirty="0" smtClean="0">
                  <a:solidFill>
                    <a:srgbClr val="C00000"/>
                  </a:solidFill>
                </a:rPr>
                <a:t>Why skill Testing?</a:t>
              </a:r>
            </a:p>
            <a:p>
              <a:pPr algn="ctr"/>
              <a:r>
                <a:rPr lang="en-US" sz="3200" dirty="0" smtClean="0">
                  <a:solidFill>
                    <a:srgbClr val="C00000"/>
                  </a:solidFill>
                </a:rPr>
                <a:t>Purpose &amp; Benefits</a:t>
              </a:r>
              <a:endParaRPr lang="en-US" sz="3600" dirty="0"/>
            </a:p>
            <a:p>
              <a:pPr algn="ctr"/>
              <a:endParaRPr lang="en-US" sz="2800" i="1" dirty="0"/>
            </a:p>
            <a:p>
              <a:r>
                <a:rPr lang="en-US" sz="2000" i="1" dirty="0" smtClean="0"/>
                <a:t>- Vocational work and </a:t>
              </a:r>
              <a:r>
                <a:rPr lang="en-US" sz="2000" i="1" dirty="0" err="1" smtClean="0"/>
                <a:t>labour</a:t>
              </a:r>
              <a:r>
                <a:rPr lang="en-US" sz="2000" i="1" dirty="0" smtClean="0"/>
                <a:t> market: practicing /database/wages</a:t>
              </a:r>
            </a:p>
            <a:p>
              <a:r>
                <a:rPr lang="en-US" sz="2000" i="1" dirty="0" smtClean="0"/>
                <a:t>- Employment:  opportunities/skill recognition /recruitment /pathways</a:t>
              </a:r>
            </a:p>
            <a:p>
              <a:r>
                <a:rPr lang="en-US" sz="2000" i="1" dirty="0" smtClean="0"/>
                <a:t>- TVET Programs: quality/training needs /CG</a:t>
              </a:r>
            </a:p>
            <a:p>
              <a:endParaRPr lang="en-US" sz="2000" i="1" dirty="0"/>
            </a:p>
          </p:txBody>
        </p:sp>
      </p:grpSp>
    </p:spTree>
    <p:extLst>
      <p:ext uri="{BB962C8B-B14F-4D97-AF65-F5344CB8AC3E}">
        <p14:creationId xmlns:p14="http://schemas.microsoft.com/office/powerpoint/2010/main" val="17743931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600200" y="1524000"/>
            <a:ext cx="5867400" cy="4114800"/>
            <a:chOff x="0" y="69"/>
            <a:chExt cx="2990088" cy="2765280"/>
          </a:xfrm>
          <a:scene3d>
            <a:camera prst="orthographicFront"/>
            <a:lightRig rig="flat" dir="t"/>
          </a:scene3d>
        </p:grpSpPr>
        <p:sp>
          <p:nvSpPr>
            <p:cNvPr id="10" name="Rounded Rectangle 9"/>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11" name="Rounded Rectangle 4"/>
            <p:cNvSpPr/>
            <p:nvPr/>
          </p:nvSpPr>
          <p:spPr>
            <a:xfrm>
              <a:off x="134990" y="135059"/>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r>
                <a:rPr lang="en-US" sz="4800" dirty="0" smtClean="0">
                  <a:solidFill>
                    <a:srgbClr val="C00000"/>
                  </a:solidFill>
                </a:rPr>
                <a:t>What are the roles </a:t>
              </a:r>
              <a:r>
                <a:rPr lang="en-US" sz="4800" dirty="0">
                  <a:solidFill>
                    <a:srgbClr val="C00000"/>
                  </a:solidFill>
                </a:rPr>
                <a:t>of </a:t>
              </a:r>
              <a:r>
                <a:rPr lang="en-US" sz="4800" dirty="0" smtClean="0">
                  <a:solidFill>
                    <a:srgbClr val="C00000"/>
                  </a:solidFill>
                </a:rPr>
                <a:t>stakeholders?</a:t>
              </a:r>
              <a:endParaRPr lang="en-US" sz="4800" dirty="0"/>
            </a:p>
            <a:p>
              <a:pPr algn="ctr"/>
              <a:endParaRPr lang="en-US" sz="3600" dirty="0"/>
            </a:p>
            <a:p>
              <a:pPr algn="ctr"/>
              <a:r>
                <a:rPr lang="en-US" sz="2800" i="1" dirty="0"/>
                <a:t>P</a:t>
              </a:r>
              <a:r>
                <a:rPr lang="en-US" sz="2800" i="1" dirty="0" smtClean="0"/>
                <a:t>articularly </a:t>
              </a:r>
              <a:r>
                <a:rPr lang="en-US" sz="2800" i="1" dirty="0"/>
                <a:t>Private Sector</a:t>
              </a:r>
            </a:p>
          </p:txBody>
        </p:sp>
      </p:grpSp>
    </p:spTree>
    <p:extLst>
      <p:ext uri="{BB962C8B-B14F-4D97-AF65-F5344CB8AC3E}">
        <p14:creationId xmlns:p14="http://schemas.microsoft.com/office/powerpoint/2010/main" val="4461117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600200" y="1524000"/>
            <a:ext cx="5867400" cy="4114800"/>
            <a:chOff x="0" y="69"/>
            <a:chExt cx="2990088" cy="2765280"/>
          </a:xfrm>
          <a:scene3d>
            <a:camera prst="orthographicFront"/>
            <a:lightRig rig="flat" dir="t"/>
          </a:scene3d>
        </p:grpSpPr>
        <p:sp>
          <p:nvSpPr>
            <p:cNvPr id="8" name="Rounded Rectangle 7"/>
            <p:cNvSpPr/>
            <p:nvPr/>
          </p:nvSpPr>
          <p:spPr>
            <a:xfrm>
              <a:off x="0" y="69"/>
              <a:ext cx="2990088" cy="2765280"/>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sp>
        <p:sp>
          <p:nvSpPr>
            <p:cNvPr id="9" name="Rounded Rectangle 4"/>
            <p:cNvSpPr/>
            <p:nvPr/>
          </p:nvSpPr>
          <p:spPr>
            <a:xfrm>
              <a:off x="134990" y="167631"/>
              <a:ext cx="2720108" cy="2495300"/>
            </a:xfrm>
            <a:prstGeom prst="rect">
              <a:avLst/>
            </a:prstGeom>
            <a:ln>
              <a:solidFill>
                <a:schemeClr val="tx2"/>
              </a:solidFill>
            </a:ln>
          </p:spPr>
          <p:style>
            <a:lnRef idx="2">
              <a:schemeClr val="accent5"/>
            </a:lnRef>
            <a:fillRef idx="1">
              <a:schemeClr val="lt1"/>
            </a:fillRef>
            <a:effectRef idx="0">
              <a:schemeClr val="accent5"/>
            </a:effectRef>
            <a:fontRef idx="minor">
              <a:schemeClr val="dk1"/>
            </a:fontRef>
          </p:style>
          <p:txBody>
            <a:bodyPr spcFirstLastPara="0" vert="horz" wrap="square" lIns="137160" tIns="68580" rIns="137160" bIns="68580" numCol="1" spcCol="1270" anchor="ctr" anchorCtr="0">
              <a:noAutofit/>
            </a:bodyPr>
            <a:lstStyle/>
            <a:p>
              <a:pPr algn="ctr"/>
              <a:r>
                <a:rPr lang="en-US" sz="4000" dirty="0" smtClean="0">
                  <a:solidFill>
                    <a:srgbClr val="C00000"/>
                  </a:solidFill>
                  <a:latin typeface="+mj-lt"/>
                </a:rPr>
                <a:t>What are Skill Testing Requirements?</a:t>
              </a:r>
              <a:endParaRPr lang="en-US" sz="4000" dirty="0">
                <a:solidFill>
                  <a:srgbClr val="C00000"/>
                </a:solidFill>
                <a:latin typeface="+mj-lt"/>
              </a:endParaRPr>
            </a:p>
            <a:p>
              <a:pPr algn="ctr"/>
              <a:endParaRPr lang="en-US" sz="4000" dirty="0">
                <a:latin typeface="+mj-lt"/>
              </a:endParaRPr>
            </a:p>
            <a:p>
              <a:pPr algn="ctr"/>
              <a:r>
                <a:rPr lang="en-US" sz="3600" i="1" dirty="0" smtClean="0"/>
                <a:t>Standards, Guidelines, Tools, Resources ---</a:t>
              </a:r>
              <a:endParaRPr lang="en-US" sz="3600" i="1" dirty="0"/>
            </a:p>
          </p:txBody>
        </p:sp>
      </p:grpSp>
    </p:spTree>
    <p:extLst>
      <p:ext uri="{BB962C8B-B14F-4D97-AF65-F5344CB8AC3E}">
        <p14:creationId xmlns:p14="http://schemas.microsoft.com/office/powerpoint/2010/main" val="41301947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600200" y="1524000"/>
            <a:ext cx="5867400" cy="4114800"/>
            <a:chOff x="0" y="69"/>
            <a:chExt cx="2990088" cy="2765280"/>
          </a:xfrm>
          <a:scene3d>
            <a:camera prst="orthographicFront"/>
            <a:lightRig rig="flat" dir="t"/>
          </a:scene3d>
        </p:grpSpPr>
        <p:sp>
          <p:nvSpPr>
            <p:cNvPr id="8" name="Rounded Rectangle 7"/>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9" name="Rounded Rectangle 4"/>
            <p:cNvSpPr/>
            <p:nvPr/>
          </p:nvSpPr>
          <p:spPr>
            <a:xfrm>
              <a:off x="134990" y="167631"/>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r>
                <a:rPr lang="en-US" sz="4400" dirty="0" smtClean="0">
                  <a:solidFill>
                    <a:srgbClr val="C00000"/>
                  </a:solidFill>
                </a:rPr>
                <a:t>What is the nature of Testing System?</a:t>
              </a:r>
              <a:endParaRPr lang="en-US" sz="4400" dirty="0"/>
            </a:p>
            <a:p>
              <a:pPr algn="ctr"/>
              <a:endParaRPr lang="en-US" sz="3600" dirty="0"/>
            </a:p>
            <a:p>
              <a:pPr algn="ctr"/>
              <a:r>
                <a:rPr lang="en-US" sz="3600" i="1" dirty="0" smtClean="0"/>
                <a:t>National or sectorial based</a:t>
              </a:r>
              <a:endParaRPr lang="en-US" sz="3600" i="1" dirty="0"/>
            </a:p>
          </p:txBody>
        </p:sp>
      </p:grpSp>
    </p:spTree>
    <p:extLst>
      <p:ext uri="{BB962C8B-B14F-4D97-AF65-F5344CB8AC3E}">
        <p14:creationId xmlns:p14="http://schemas.microsoft.com/office/powerpoint/2010/main" val="7917755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600200" y="1524000"/>
            <a:ext cx="5867400" cy="4114800"/>
            <a:chOff x="0" y="69"/>
            <a:chExt cx="2990088" cy="2765280"/>
          </a:xfrm>
          <a:scene3d>
            <a:camera prst="orthographicFront"/>
            <a:lightRig rig="flat" dir="t"/>
          </a:scene3d>
        </p:grpSpPr>
        <p:sp>
          <p:nvSpPr>
            <p:cNvPr id="8" name="Rounded Rectangle 7"/>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9" name="Rounded Rectangle 4"/>
            <p:cNvSpPr/>
            <p:nvPr/>
          </p:nvSpPr>
          <p:spPr>
            <a:xfrm>
              <a:off x="134990" y="167631"/>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r>
                <a:rPr lang="en-US" sz="4400" dirty="0" smtClean="0">
                  <a:solidFill>
                    <a:srgbClr val="C00000"/>
                  </a:solidFill>
                </a:rPr>
                <a:t>Who are the target Groups/Beneficiaries?</a:t>
              </a:r>
              <a:endParaRPr lang="en-US" sz="4400" dirty="0"/>
            </a:p>
            <a:p>
              <a:pPr algn="ctr"/>
              <a:endParaRPr lang="en-US" sz="3600" dirty="0"/>
            </a:p>
            <a:p>
              <a:pPr algn="ctr"/>
              <a:r>
                <a:rPr lang="en-US" sz="3600" i="1" dirty="0" smtClean="0"/>
                <a:t>TVET graduates /Job </a:t>
              </a:r>
              <a:r>
                <a:rPr lang="en-US" sz="3600" i="1" dirty="0"/>
                <a:t>ready workers/practitioners </a:t>
              </a:r>
            </a:p>
          </p:txBody>
        </p:sp>
      </p:grpSp>
    </p:spTree>
    <p:extLst>
      <p:ext uri="{BB962C8B-B14F-4D97-AF65-F5344CB8AC3E}">
        <p14:creationId xmlns:p14="http://schemas.microsoft.com/office/powerpoint/2010/main" val="35408825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600200" y="1524000"/>
            <a:ext cx="5867400" cy="4114800"/>
            <a:chOff x="0" y="69"/>
            <a:chExt cx="2990088" cy="2765280"/>
          </a:xfrm>
          <a:scene3d>
            <a:camera prst="orthographicFront"/>
            <a:lightRig rig="flat" dir="t"/>
          </a:scene3d>
        </p:grpSpPr>
        <p:sp>
          <p:nvSpPr>
            <p:cNvPr id="8" name="Rounded Rectangle 7"/>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9" name="Rounded Rectangle 4"/>
            <p:cNvSpPr/>
            <p:nvPr/>
          </p:nvSpPr>
          <p:spPr>
            <a:xfrm>
              <a:off x="134990" y="167631"/>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r>
                <a:rPr lang="en-US" sz="4000" dirty="0" smtClean="0">
                  <a:solidFill>
                    <a:srgbClr val="C00000"/>
                  </a:solidFill>
                </a:rPr>
                <a:t>Which occupational levels the test address?</a:t>
              </a:r>
            </a:p>
            <a:p>
              <a:pPr algn="ctr"/>
              <a:endParaRPr lang="en-US" sz="3600" dirty="0"/>
            </a:p>
            <a:p>
              <a:pPr algn="ctr"/>
              <a:r>
                <a:rPr lang="en-US" sz="3600" i="1" dirty="0" smtClean="0"/>
                <a:t>Craftsman, Skilled, Semi-skilled</a:t>
              </a:r>
              <a:endParaRPr lang="en-US" sz="3600" i="1" dirty="0"/>
            </a:p>
          </p:txBody>
        </p:sp>
      </p:grpSp>
    </p:spTree>
    <p:extLst>
      <p:ext uri="{BB962C8B-B14F-4D97-AF65-F5344CB8AC3E}">
        <p14:creationId xmlns:p14="http://schemas.microsoft.com/office/powerpoint/2010/main" val="26751264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600200" y="1524000"/>
            <a:ext cx="5867400" cy="4114800"/>
            <a:chOff x="0" y="69"/>
            <a:chExt cx="2990088" cy="2765280"/>
          </a:xfrm>
          <a:scene3d>
            <a:camera prst="orthographicFront"/>
            <a:lightRig rig="flat" dir="t"/>
          </a:scene3d>
        </p:grpSpPr>
        <p:sp>
          <p:nvSpPr>
            <p:cNvPr id="8" name="Rounded Rectangle 7"/>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9" name="Rounded Rectangle 4"/>
            <p:cNvSpPr/>
            <p:nvPr/>
          </p:nvSpPr>
          <p:spPr>
            <a:xfrm>
              <a:off x="134990" y="153696"/>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r>
                <a:rPr lang="en-US" sz="4400" dirty="0" smtClean="0">
                  <a:solidFill>
                    <a:srgbClr val="C00000"/>
                  </a:solidFill>
                </a:rPr>
                <a:t>What is the test </a:t>
              </a:r>
              <a:r>
                <a:rPr lang="en-US" sz="4400" dirty="0">
                  <a:solidFill>
                    <a:srgbClr val="C00000"/>
                  </a:solidFill>
                </a:rPr>
                <a:t>n</a:t>
              </a:r>
              <a:r>
                <a:rPr lang="en-US" sz="4400" dirty="0" smtClean="0">
                  <a:solidFill>
                    <a:srgbClr val="C00000"/>
                  </a:solidFill>
                </a:rPr>
                <a:t>ature?</a:t>
              </a:r>
            </a:p>
            <a:p>
              <a:pPr algn="ctr"/>
              <a:endParaRPr lang="en-US" sz="3600" dirty="0"/>
            </a:p>
            <a:p>
              <a:pPr algn="ctr"/>
              <a:r>
                <a:rPr lang="en-US" sz="3600" i="1" dirty="0" smtClean="0"/>
                <a:t>Written/Practical</a:t>
              </a:r>
            </a:p>
            <a:p>
              <a:pPr algn="ctr"/>
              <a:r>
                <a:rPr lang="en-US" sz="3600" i="1" dirty="0" smtClean="0"/>
                <a:t>Performance/Authentic </a:t>
              </a:r>
              <a:endParaRPr lang="en-US" sz="3600" i="1" dirty="0"/>
            </a:p>
          </p:txBody>
        </p:sp>
      </p:grpSp>
    </p:spTree>
    <p:extLst>
      <p:ext uri="{BB962C8B-B14F-4D97-AF65-F5344CB8AC3E}">
        <p14:creationId xmlns:p14="http://schemas.microsoft.com/office/powerpoint/2010/main" val="38467333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600200" y="1524000"/>
            <a:ext cx="5867400" cy="4114800"/>
            <a:chOff x="0" y="69"/>
            <a:chExt cx="2990088" cy="2765280"/>
          </a:xfrm>
          <a:scene3d>
            <a:camera prst="orthographicFront"/>
            <a:lightRig rig="flat" dir="t"/>
          </a:scene3d>
        </p:grpSpPr>
        <p:sp>
          <p:nvSpPr>
            <p:cNvPr id="8" name="Rounded Rectangle 7"/>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9" name="Rounded Rectangle 4"/>
            <p:cNvSpPr/>
            <p:nvPr/>
          </p:nvSpPr>
          <p:spPr>
            <a:xfrm>
              <a:off x="134990" y="167631"/>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endParaRPr lang="en-US" sz="4000" dirty="0" smtClean="0">
                <a:solidFill>
                  <a:srgbClr val="C00000"/>
                </a:solidFill>
              </a:endParaRPr>
            </a:p>
            <a:p>
              <a:pPr algn="ctr"/>
              <a:r>
                <a:rPr lang="en-US" sz="4000" dirty="0" smtClean="0">
                  <a:solidFill>
                    <a:srgbClr val="C00000"/>
                  </a:solidFill>
                </a:rPr>
                <a:t>Accredited Assessment Centers</a:t>
              </a:r>
            </a:p>
            <a:p>
              <a:pPr algn="ctr"/>
              <a:r>
                <a:rPr lang="en-US" sz="4000" i="1" dirty="0" smtClean="0">
                  <a:solidFill>
                    <a:schemeClr val="tx1"/>
                  </a:solidFill>
                </a:rPr>
                <a:t>or</a:t>
              </a:r>
            </a:p>
            <a:p>
              <a:pPr algn="ctr"/>
              <a:r>
                <a:rPr lang="en-US" sz="4000" dirty="0" smtClean="0">
                  <a:solidFill>
                    <a:srgbClr val="C00000"/>
                  </a:solidFill>
                </a:rPr>
                <a:t>Selected Assessment Venues</a:t>
              </a:r>
              <a:endParaRPr lang="en-US" sz="4000" dirty="0" smtClean="0"/>
            </a:p>
            <a:p>
              <a:pPr algn="ctr"/>
              <a:r>
                <a:rPr lang="en-US" sz="3600" dirty="0" smtClean="0"/>
                <a:t> </a:t>
              </a:r>
              <a:endParaRPr lang="en-US" sz="3600" dirty="0"/>
            </a:p>
          </p:txBody>
        </p:sp>
      </p:grpSp>
    </p:spTree>
    <p:extLst>
      <p:ext uri="{BB962C8B-B14F-4D97-AF65-F5344CB8AC3E}">
        <p14:creationId xmlns:p14="http://schemas.microsoft.com/office/powerpoint/2010/main" val="26219910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600200" y="1524000"/>
            <a:ext cx="5867400" cy="4114800"/>
            <a:chOff x="0" y="69"/>
            <a:chExt cx="2990088" cy="2765280"/>
          </a:xfrm>
          <a:scene3d>
            <a:camera prst="orthographicFront"/>
            <a:lightRig rig="flat" dir="t"/>
          </a:scene3d>
        </p:grpSpPr>
        <p:sp>
          <p:nvSpPr>
            <p:cNvPr id="8" name="Rounded Rectangle 7"/>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9" name="Rounded Rectangle 4"/>
            <p:cNvSpPr/>
            <p:nvPr/>
          </p:nvSpPr>
          <p:spPr>
            <a:xfrm>
              <a:off x="134990" y="167631"/>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endParaRPr lang="en-US" sz="4400" dirty="0" smtClean="0">
                <a:solidFill>
                  <a:srgbClr val="C00000"/>
                </a:solidFill>
              </a:endParaRPr>
            </a:p>
            <a:p>
              <a:pPr algn="ctr"/>
              <a:endParaRPr lang="en-US" sz="4400" dirty="0">
                <a:solidFill>
                  <a:srgbClr val="C00000"/>
                </a:solidFill>
              </a:endParaRPr>
            </a:p>
            <a:p>
              <a:pPr algn="ctr"/>
              <a:endParaRPr lang="en-US" sz="4400" dirty="0" smtClean="0">
                <a:solidFill>
                  <a:srgbClr val="C00000"/>
                </a:solidFill>
              </a:endParaRPr>
            </a:p>
            <a:p>
              <a:pPr algn="ctr"/>
              <a:r>
                <a:rPr lang="en-US" sz="3600" dirty="0" smtClean="0">
                  <a:solidFill>
                    <a:srgbClr val="C00000"/>
                  </a:solidFill>
                </a:rPr>
                <a:t>What are the adopted Assessment Methods ?</a:t>
              </a:r>
            </a:p>
            <a:p>
              <a:pPr algn="ctr"/>
              <a:endParaRPr lang="en-US" sz="4400" dirty="0">
                <a:solidFill>
                  <a:srgbClr val="C00000"/>
                </a:solidFill>
              </a:endParaRPr>
            </a:p>
            <a:p>
              <a:pPr algn="ctr"/>
              <a:r>
                <a:rPr lang="en-US" sz="2000" i="1" dirty="0"/>
                <a:t>Presentation, oral questions, interviews, observation, peer assessment, project ---</a:t>
              </a:r>
            </a:p>
            <a:p>
              <a:pPr algn="ctr"/>
              <a:endParaRPr lang="en-US" sz="4400" dirty="0" smtClean="0">
                <a:solidFill>
                  <a:srgbClr val="C00000"/>
                </a:solidFill>
              </a:endParaRPr>
            </a:p>
            <a:p>
              <a:pPr algn="ctr"/>
              <a:endParaRPr lang="en-US" sz="4400" dirty="0">
                <a:solidFill>
                  <a:srgbClr val="C00000"/>
                </a:solidFill>
              </a:endParaRPr>
            </a:p>
            <a:p>
              <a:pPr algn="ctr"/>
              <a:endParaRPr lang="en-US" sz="2800" dirty="0" smtClean="0">
                <a:solidFill>
                  <a:schemeClr val="tx1"/>
                </a:solidFill>
              </a:endParaRPr>
            </a:p>
            <a:p>
              <a:pPr algn="ctr"/>
              <a:r>
                <a:rPr lang="en-US" sz="3600" dirty="0" smtClean="0"/>
                <a:t> </a:t>
              </a:r>
              <a:endParaRPr lang="en-US" sz="3600" dirty="0"/>
            </a:p>
          </p:txBody>
        </p:sp>
      </p:grpSp>
    </p:spTree>
    <p:extLst>
      <p:ext uri="{BB962C8B-B14F-4D97-AF65-F5344CB8AC3E}">
        <p14:creationId xmlns:p14="http://schemas.microsoft.com/office/powerpoint/2010/main" val="12218709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600200" y="1524000"/>
            <a:ext cx="5867400" cy="4114800"/>
            <a:chOff x="0" y="69"/>
            <a:chExt cx="2990088" cy="2765280"/>
          </a:xfrm>
          <a:scene3d>
            <a:camera prst="orthographicFront"/>
            <a:lightRig rig="flat" dir="t"/>
          </a:scene3d>
        </p:grpSpPr>
        <p:sp>
          <p:nvSpPr>
            <p:cNvPr id="8" name="Rounded Rectangle 7"/>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9" name="Rounded Rectangle 4"/>
            <p:cNvSpPr/>
            <p:nvPr/>
          </p:nvSpPr>
          <p:spPr>
            <a:xfrm>
              <a:off x="134990" y="167631"/>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endParaRPr lang="en-US" sz="4400" dirty="0" smtClean="0">
                <a:solidFill>
                  <a:srgbClr val="C00000"/>
                </a:solidFill>
              </a:endParaRPr>
            </a:p>
            <a:p>
              <a:pPr algn="ctr"/>
              <a:endParaRPr lang="en-US" sz="4400" dirty="0">
                <a:solidFill>
                  <a:srgbClr val="C00000"/>
                </a:solidFill>
              </a:endParaRPr>
            </a:p>
            <a:p>
              <a:pPr algn="ctr"/>
              <a:endParaRPr lang="en-US" sz="4400" dirty="0" smtClean="0">
                <a:solidFill>
                  <a:srgbClr val="C00000"/>
                </a:solidFill>
              </a:endParaRPr>
            </a:p>
            <a:p>
              <a:pPr algn="ctr"/>
              <a:r>
                <a:rPr lang="en-US" sz="4400" dirty="0" smtClean="0">
                  <a:solidFill>
                    <a:srgbClr val="C00000"/>
                  </a:solidFill>
                </a:rPr>
                <a:t>What should assessment tools contain?</a:t>
              </a:r>
            </a:p>
            <a:p>
              <a:pPr algn="ctr"/>
              <a:endParaRPr lang="en-US" sz="4400" dirty="0">
                <a:solidFill>
                  <a:srgbClr val="C00000"/>
                </a:solidFill>
              </a:endParaRPr>
            </a:p>
            <a:p>
              <a:pPr algn="ctr"/>
              <a:r>
                <a:rPr lang="en-US" sz="2000" i="1" dirty="0" smtClean="0"/>
                <a:t>Assessor guide, competency mapping(evidence matrix), written and practical tests, checklists</a:t>
              </a:r>
              <a:endParaRPr lang="en-US" sz="2000" i="1" dirty="0"/>
            </a:p>
            <a:p>
              <a:pPr algn="ctr"/>
              <a:endParaRPr lang="en-US" sz="4400" dirty="0" smtClean="0">
                <a:solidFill>
                  <a:srgbClr val="C00000"/>
                </a:solidFill>
              </a:endParaRPr>
            </a:p>
            <a:p>
              <a:pPr algn="ctr"/>
              <a:endParaRPr lang="en-US" sz="4400" dirty="0">
                <a:solidFill>
                  <a:srgbClr val="C00000"/>
                </a:solidFill>
              </a:endParaRPr>
            </a:p>
            <a:p>
              <a:pPr algn="ctr"/>
              <a:endParaRPr lang="en-US" sz="2800" dirty="0" smtClean="0">
                <a:solidFill>
                  <a:schemeClr val="tx1"/>
                </a:solidFill>
              </a:endParaRPr>
            </a:p>
            <a:p>
              <a:pPr algn="ctr"/>
              <a:r>
                <a:rPr lang="en-US" sz="3600" dirty="0" smtClean="0"/>
                <a:t> </a:t>
              </a:r>
              <a:endParaRPr lang="en-US" sz="3600" dirty="0"/>
            </a:p>
          </p:txBody>
        </p:sp>
      </p:grpSp>
    </p:spTree>
    <p:extLst>
      <p:ext uri="{BB962C8B-B14F-4D97-AF65-F5344CB8AC3E}">
        <p14:creationId xmlns:p14="http://schemas.microsoft.com/office/powerpoint/2010/main" val="21681350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00200" y="1524000"/>
            <a:ext cx="5867400" cy="4114800"/>
            <a:chOff x="0" y="69"/>
            <a:chExt cx="2990088" cy="2765280"/>
          </a:xfrm>
          <a:scene3d>
            <a:camera prst="orthographicFront"/>
            <a:lightRig rig="flat" dir="t"/>
          </a:scene3d>
        </p:grpSpPr>
        <p:sp>
          <p:nvSpPr>
            <p:cNvPr id="5" name="Rounded Rectangle 4"/>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6" name="Rounded Rectangle 4"/>
            <p:cNvSpPr/>
            <p:nvPr/>
          </p:nvSpPr>
          <p:spPr>
            <a:xfrm>
              <a:off x="134990" y="167631"/>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endParaRPr lang="en-US" sz="4400" dirty="0" smtClean="0">
                <a:solidFill>
                  <a:srgbClr val="C00000"/>
                </a:solidFill>
              </a:endParaRPr>
            </a:p>
            <a:p>
              <a:pPr algn="ctr"/>
              <a:endParaRPr lang="en-US" sz="4400" dirty="0">
                <a:solidFill>
                  <a:srgbClr val="C00000"/>
                </a:solidFill>
              </a:endParaRPr>
            </a:p>
            <a:p>
              <a:pPr algn="ctr"/>
              <a:endParaRPr lang="en-US" sz="4400" dirty="0" smtClean="0">
                <a:solidFill>
                  <a:srgbClr val="C00000"/>
                </a:solidFill>
              </a:endParaRPr>
            </a:p>
            <a:p>
              <a:pPr algn="ctr"/>
              <a:r>
                <a:rPr lang="en-US" sz="4400" dirty="0" smtClean="0">
                  <a:solidFill>
                    <a:srgbClr val="C00000"/>
                  </a:solidFill>
                </a:rPr>
                <a:t>Certificate?</a:t>
              </a:r>
            </a:p>
            <a:p>
              <a:pPr algn="ctr"/>
              <a:endParaRPr lang="en-US" sz="4400" dirty="0">
                <a:solidFill>
                  <a:srgbClr val="C00000"/>
                </a:solidFill>
              </a:endParaRPr>
            </a:p>
            <a:p>
              <a:pPr algn="ctr"/>
              <a:r>
                <a:rPr lang="en-US" sz="2000" i="1" dirty="0" smtClean="0"/>
                <a:t>Purpose, Need, Structure, Content, issuing body-</a:t>
              </a:r>
              <a:endParaRPr lang="en-US" sz="2000" i="1" dirty="0"/>
            </a:p>
            <a:p>
              <a:pPr algn="ctr"/>
              <a:endParaRPr lang="en-US" sz="4400" dirty="0" smtClean="0">
                <a:solidFill>
                  <a:srgbClr val="C00000"/>
                </a:solidFill>
              </a:endParaRPr>
            </a:p>
            <a:p>
              <a:pPr algn="ctr"/>
              <a:endParaRPr lang="en-US" sz="4400" dirty="0">
                <a:solidFill>
                  <a:srgbClr val="C00000"/>
                </a:solidFill>
              </a:endParaRPr>
            </a:p>
            <a:p>
              <a:pPr algn="ctr"/>
              <a:endParaRPr lang="en-US" sz="2800" dirty="0" smtClean="0">
                <a:solidFill>
                  <a:schemeClr val="tx1"/>
                </a:solidFill>
              </a:endParaRPr>
            </a:p>
            <a:p>
              <a:pPr algn="ctr"/>
              <a:r>
                <a:rPr lang="en-US" sz="3600" dirty="0" smtClean="0"/>
                <a:t> </a:t>
              </a:r>
              <a:endParaRPr lang="en-US" sz="3600" dirty="0"/>
            </a:p>
          </p:txBody>
        </p:sp>
      </p:grpSp>
    </p:spTree>
    <p:extLst>
      <p:ext uri="{BB962C8B-B14F-4D97-AF65-F5344CB8AC3E}">
        <p14:creationId xmlns:p14="http://schemas.microsoft.com/office/powerpoint/2010/main" val="38998448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00200" y="1524000"/>
            <a:ext cx="5867400" cy="4114800"/>
            <a:chOff x="0" y="69"/>
            <a:chExt cx="2990088" cy="2765280"/>
          </a:xfrm>
          <a:scene3d>
            <a:camera prst="orthographicFront"/>
            <a:lightRig rig="flat" dir="t"/>
          </a:scene3d>
        </p:grpSpPr>
        <p:sp>
          <p:nvSpPr>
            <p:cNvPr id="5" name="Rounded Rectangle 4"/>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6" name="Rounded Rectangle 4"/>
            <p:cNvSpPr/>
            <p:nvPr/>
          </p:nvSpPr>
          <p:spPr>
            <a:xfrm>
              <a:off x="134990" y="167631"/>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endParaRPr lang="en-US" sz="4400" dirty="0">
                <a:solidFill>
                  <a:srgbClr val="C00000"/>
                </a:solidFill>
              </a:endParaRPr>
            </a:p>
            <a:p>
              <a:pPr algn="ctr"/>
              <a:endParaRPr lang="en-US" sz="4400" dirty="0" smtClean="0">
                <a:solidFill>
                  <a:srgbClr val="C00000"/>
                </a:solidFill>
              </a:endParaRPr>
            </a:p>
            <a:p>
              <a:pPr algn="ctr"/>
              <a:r>
                <a:rPr lang="en-US" sz="4400" dirty="0" smtClean="0">
                  <a:solidFill>
                    <a:srgbClr val="C00000"/>
                  </a:solidFill>
                </a:rPr>
                <a:t>Who Do What? </a:t>
              </a:r>
            </a:p>
            <a:p>
              <a:pPr algn="ctr"/>
              <a:r>
                <a:rPr lang="en-US" sz="4400" dirty="0" smtClean="0">
                  <a:solidFill>
                    <a:srgbClr val="C00000"/>
                  </a:solidFill>
                </a:rPr>
                <a:t>R&amp;R</a:t>
              </a:r>
            </a:p>
            <a:p>
              <a:pPr algn="ctr"/>
              <a:endParaRPr lang="en-US" sz="4400" dirty="0">
                <a:solidFill>
                  <a:srgbClr val="C00000"/>
                </a:solidFill>
              </a:endParaRPr>
            </a:p>
            <a:p>
              <a:pPr algn="ctr"/>
              <a:r>
                <a:rPr lang="en-US" sz="2000" i="1" dirty="0" smtClean="0"/>
                <a:t>Guidelines, standards, Test Conducting,  </a:t>
              </a:r>
              <a:r>
                <a:rPr lang="en-US" sz="2000" i="1" dirty="0"/>
                <a:t>D</a:t>
              </a:r>
              <a:r>
                <a:rPr lang="en-US" sz="2000" i="1" dirty="0" smtClean="0"/>
                <a:t>ecision and Reporting---</a:t>
              </a:r>
              <a:endParaRPr lang="en-US" sz="2000" i="1" dirty="0"/>
            </a:p>
            <a:p>
              <a:pPr algn="ctr"/>
              <a:endParaRPr lang="en-US" sz="4400" dirty="0" smtClean="0">
                <a:solidFill>
                  <a:srgbClr val="C00000"/>
                </a:solidFill>
              </a:endParaRPr>
            </a:p>
            <a:p>
              <a:pPr algn="ctr"/>
              <a:endParaRPr lang="en-US" sz="4400" dirty="0">
                <a:solidFill>
                  <a:srgbClr val="C00000"/>
                </a:solidFill>
              </a:endParaRPr>
            </a:p>
            <a:p>
              <a:pPr algn="ctr"/>
              <a:endParaRPr lang="en-US" sz="2800" dirty="0" smtClean="0">
                <a:solidFill>
                  <a:schemeClr val="tx1"/>
                </a:solidFill>
              </a:endParaRPr>
            </a:p>
            <a:p>
              <a:pPr algn="ctr"/>
              <a:r>
                <a:rPr lang="en-US" sz="3600" dirty="0" smtClean="0"/>
                <a:t> </a:t>
              </a:r>
              <a:endParaRPr lang="en-US" sz="3600" dirty="0"/>
            </a:p>
          </p:txBody>
        </p:sp>
      </p:grpSp>
    </p:spTree>
    <p:extLst>
      <p:ext uri="{BB962C8B-B14F-4D97-AF65-F5344CB8AC3E}">
        <p14:creationId xmlns:p14="http://schemas.microsoft.com/office/powerpoint/2010/main" val="41412020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600200" y="1524000"/>
            <a:ext cx="5867400" cy="4114800"/>
            <a:chOff x="0" y="69"/>
            <a:chExt cx="2990088" cy="2765280"/>
          </a:xfrm>
          <a:scene3d>
            <a:camera prst="orthographicFront"/>
            <a:lightRig rig="flat" dir="t"/>
          </a:scene3d>
        </p:grpSpPr>
        <p:sp>
          <p:nvSpPr>
            <p:cNvPr id="6" name="Rounded Rectangle 5"/>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7" name="Rounded Rectangle 4"/>
            <p:cNvSpPr/>
            <p:nvPr/>
          </p:nvSpPr>
          <p:spPr>
            <a:xfrm>
              <a:off x="134990" y="167631"/>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endParaRPr lang="en-US" sz="4400" dirty="0">
                <a:solidFill>
                  <a:srgbClr val="C00000"/>
                </a:solidFill>
              </a:endParaRPr>
            </a:p>
            <a:p>
              <a:pPr algn="ctr"/>
              <a:endParaRPr lang="en-US" sz="4400" dirty="0" smtClean="0">
                <a:solidFill>
                  <a:srgbClr val="C00000"/>
                </a:solidFill>
              </a:endParaRPr>
            </a:p>
            <a:p>
              <a:pPr algn="ctr"/>
              <a:r>
                <a:rPr lang="en-US" sz="4400" dirty="0" smtClean="0">
                  <a:solidFill>
                    <a:srgbClr val="C00000"/>
                  </a:solidFill>
                </a:rPr>
                <a:t>Oversight?</a:t>
              </a:r>
            </a:p>
            <a:p>
              <a:pPr algn="ctr"/>
              <a:endParaRPr lang="en-US" sz="4400" dirty="0">
                <a:solidFill>
                  <a:srgbClr val="C00000"/>
                </a:solidFill>
              </a:endParaRPr>
            </a:p>
            <a:p>
              <a:pPr algn="ctr"/>
              <a:r>
                <a:rPr lang="en-US" sz="3200" i="1" dirty="0" smtClean="0">
                  <a:solidFill>
                    <a:schemeClr val="tx1"/>
                  </a:solidFill>
                </a:rPr>
                <a:t>CAQA, National Board, Sectorial Board</a:t>
              </a:r>
            </a:p>
            <a:p>
              <a:pPr algn="ctr"/>
              <a:endParaRPr lang="en-US" sz="4400" i="1" dirty="0">
                <a:solidFill>
                  <a:srgbClr val="C00000"/>
                </a:solidFill>
              </a:endParaRPr>
            </a:p>
            <a:p>
              <a:pPr algn="ctr"/>
              <a:endParaRPr lang="en-US" sz="2800" dirty="0" smtClean="0">
                <a:solidFill>
                  <a:schemeClr val="tx1"/>
                </a:solidFill>
              </a:endParaRPr>
            </a:p>
            <a:p>
              <a:pPr algn="ctr"/>
              <a:r>
                <a:rPr lang="en-US" sz="3600" dirty="0" smtClean="0"/>
                <a:t> </a:t>
              </a:r>
              <a:endParaRPr lang="en-US" sz="3600" dirty="0"/>
            </a:p>
          </p:txBody>
        </p:sp>
      </p:grpSp>
    </p:spTree>
    <p:extLst>
      <p:ext uri="{BB962C8B-B14F-4D97-AF65-F5344CB8AC3E}">
        <p14:creationId xmlns:p14="http://schemas.microsoft.com/office/powerpoint/2010/main" val="444125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00200" y="1524000"/>
            <a:ext cx="5867400" cy="4114800"/>
            <a:chOff x="0" y="69"/>
            <a:chExt cx="2990088" cy="2765280"/>
          </a:xfrm>
          <a:scene3d>
            <a:camera prst="orthographicFront"/>
            <a:lightRig rig="flat" dir="t"/>
          </a:scene3d>
        </p:grpSpPr>
        <p:sp>
          <p:nvSpPr>
            <p:cNvPr id="5" name="Rounded Rectangle 4"/>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6" name="Rounded Rectangle 4"/>
            <p:cNvSpPr/>
            <p:nvPr/>
          </p:nvSpPr>
          <p:spPr>
            <a:xfrm>
              <a:off x="134990" y="167631"/>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endParaRPr lang="en-US" sz="4400" dirty="0">
                <a:solidFill>
                  <a:srgbClr val="C00000"/>
                </a:solidFill>
              </a:endParaRPr>
            </a:p>
            <a:p>
              <a:pPr algn="ctr"/>
              <a:endParaRPr lang="en-US" sz="4400" dirty="0" smtClean="0">
                <a:solidFill>
                  <a:srgbClr val="C00000"/>
                </a:solidFill>
              </a:endParaRPr>
            </a:p>
            <a:p>
              <a:pPr algn="ctr"/>
              <a:endParaRPr lang="en-US" sz="4400" dirty="0" smtClean="0">
                <a:solidFill>
                  <a:srgbClr val="C00000"/>
                </a:solidFill>
              </a:endParaRPr>
            </a:p>
            <a:p>
              <a:pPr algn="ctr"/>
              <a:r>
                <a:rPr lang="en-US" sz="4400" dirty="0" smtClean="0">
                  <a:solidFill>
                    <a:srgbClr val="C00000"/>
                  </a:solidFill>
                </a:rPr>
                <a:t>How to address?</a:t>
              </a:r>
            </a:p>
            <a:p>
              <a:pPr algn="ctr"/>
              <a:endParaRPr lang="en-US" sz="4400" dirty="0">
                <a:solidFill>
                  <a:srgbClr val="C00000"/>
                </a:solidFill>
              </a:endParaRPr>
            </a:p>
            <a:p>
              <a:r>
                <a:rPr lang="en-US" sz="2000" dirty="0" smtClean="0"/>
                <a:t>-</a:t>
              </a:r>
              <a:r>
                <a:rPr lang="en-US" sz="2800" i="1" dirty="0" smtClean="0"/>
                <a:t>Testing of PWD</a:t>
              </a:r>
            </a:p>
            <a:p>
              <a:r>
                <a:rPr lang="en-US" sz="2800" i="1" dirty="0" smtClean="0"/>
                <a:t>-Remote Testing</a:t>
              </a:r>
            </a:p>
            <a:p>
              <a:r>
                <a:rPr lang="en-US" sz="2800" i="1" dirty="0" smtClean="0"/>
                <a:t>-RPL</a:t>
              </a:r>
            </a:p>
            <a:p>
              <a:r>
                <a:rPr lang="en-US" sz="2800" i="1" dirty="0" smtClean="0"/>
                <a:t>- Skills in informal apprenticeship</a:t>
              </a:r>
              <a:endParaRPr lang="en-US" sz="2800" i="1" dirty="0"/>
            </a:p>
            <a:p>
              <a:pPr algn="ctr"/>
              <a:endParaRPr lang="en-US" sz="4400" dirty="0" smtClean="0">
                <a:solidFill>
                  <a:srgbClr val="C00000"/>
                </a:solidFill>
              </a:endParaRPr>
            </a:p>
            <a:p>
              <a:pPr algn="ctr"/>
              <a:endParaRPr lang="en-US" sz="4400" dirty="0">
                <a:solidFill>
                  <a:srgbClr val="C00000"/>
                </a:solidFill>
              </a:endParaRPr>
            </a:p>
            <a:p>
              <a:pPr algn="ctr"/>
              <a:endParaRPr lang="en-US" sz="2800" dirty="0" smtClean="0">
                <a:solidFill>
                  <a:schemeClr val="tx1"/>
                </a:solidFill>
              </a:endParaRPr>
            </a:p>
            <a:p>
              <a:pPr algn="ctr"/>
              <a:r>
                <a:rPr lang="en-US" sz="3600" dirty="0" smtClean="0"/>
                <a:t> </a:t>
              </a:r>
              <a:endParaRPr lang="en-US" sz="3600" dirty="0"/>
            </a:p>
          </p:txBody>
        </p:sp>
      </p:grpSp>
    </p:spTree>
    <p:extLst>
      <p:ext uri="{BB962C8B-B14F-4D97-AF65-F5344CB8AC3E}">
        <p14:creationId xmlns:p14="http://schemas.microsoft.com/office/powerpoint/2010/main" val="41271352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86896736"/>
              </p:ext>
            </p:extLst>
          </p:nvPr>
        </p:nvGraphicFramePr>
        <p:xfrm>
          <a:off x="914400" y="381000"/>
          <a:ext cx="6857999" cy="6172203"/>
        </p:xfrm>
        <a:graphic>
          <a:graphicData uri="http://schemas.openxmlformats.org/drawingml/2006/table">
            <a:tbl>
              <a:tblPr firstRow="1" firstCol="1" bandRow="1">
                <a:tableStyleId>{5C22544A-7EE6-4342-B048-85BDC9FD1C3A}</a:tableStyleId>
              </a:tblPr>
              <a:tblGrid>
                <a:gridCol w="2205789"/>
                <a:gridCol w="3196962"/>
                <a:gridCol w="1455248"/>
              </a:tblGrid>
              <a:tr h="175006">
                <a:tc gridSpan="3">
                  <a:txBody>
                    <a:bodyPr/>
                    <a:lstStyle/>
                    <a:p>
                      <a:pPr marL="0" marR="0" algn="r" rtl="1">
                        <a:lnSpc>
                          <a:spcPct val="115000"/>
                        </a:lnSpc>
                        <a:spcBef>
                          <a:spcPts val="0"/>
                        </a:spcBef>
                        <a:spcAft>
                          <a:spcPts val="0"/>
                        </a:spcAft>
                      </a:pPr>
                      <a:r>
                        <a:rPr lang="en-US" sz="700" dirty="0">
                          <a:effectLst/>
                        </a:rPr>
                        <a:t> </a:t>
                      </a:r>
                      <a:endParaRPr lang="en-US" sz="700" dirty="0">
                        <a:effectLst/>
                        <a:latin typeface="Calibri"/>
                        <a:ea typeface="Calibri"/>
                        <a:cs typeface="Arial"/>
                      </a:endParaRPr>
                    </a:p>
                  </a:txBody>
                  <a:tcPr marL="45650" marR="45650" marT="0" marB="0" anchor="ctr"/>
                </a:tc>
                <a:tc hMerge="1">
                  <a:txBody>
                    <a:bodyPr/>
                    <a:lstStyle/>
                    <a:p>
                      <a:endParaRPr lang="en-US"/>
                    </a:p>
                  </a:txBody>
                  <a:tcPr/>
                </a:tc>
                <a:tc hMerge="1">
                  <a:txBody>
                    <a:bodyPr/>
                    <a:lstStyle/>
                    <a:p>
                      <a:endParaRPr lang="en-US"/>
                    </a:p>
                  </a:txBody>
                  <a:tcPr/>
                </a:tc>
              </a:tr>
              <a:tr h="249019">
                <a:tc>
                  <a:txBody>
                    <a:bodyPr/>
                    <a:lstStyle/>
                    <a:p>
                      <a:pPr marL="0" marR="0" algn="ctr">
                        <a:lnSpc>
                          <a:spcPct val="115000"/>
                        </a:lnSpc>
                        <a:spcBef>
                          <a:spcPts val="0"/>
                        </a:spcBef>
                        <a:spcAft>
                          <a:spcPts val="0"/>
                        </a:spcAft>
                      </a:pPr>
                      <a:r>
                        <a:rPr lang="ar-SA" sz="700">
                          <a:effectLst/>
                        </a:rPr>
                        <a:t>المنهجية</a:t>
                      </a:r>
                      <a:endParaRPr lang="en-US" sz="700">
                        <a:effectLst/>
                        <a:latin typeface="Calibri"/>
                        <a:ea typeface="Calibri"/>
                        <a:cs typeface="Arial"/>
                      </a:endParaRPr>
                    </a:p>
                  </a:txBody>
                  <a:tcPr marL="45650" marR="45650" marT="0" marB="0" anchor="ctr"/>
                </a:tc>
                <a:tc>
                  <a:txBody>
                    <a:bodyPr/>
                    <a:lstStyle/>
                    <a:p>
                      <a:pPr marL="0" marR="0" algn="ctr">
                        <a:lnSpc>
                          <a:spcPct val="115000"/>
                        </a:lnSpc>
                        <a:spcBef>
                          <a:spcPts val="0"/>
                        </a:spcBef>
                        <a:spcAft>
                          <a:spcPts val="0"/>
                        </a:spcAft>
                      </a:pPr>
                      <a:r>
                        <a:rPr lang="ar-SA" sz="700">
                          <a:effectLst/>
                        </a:rPr>
                        <a:t>الموضوع</a:t>
                      </a:r>
                      <a:endParaRPr lang="en-US" sz="700">
                        <a:effectLst/>
                        <a:latin typeface="Calibri"/>
                        <a:ea typeface="Calibri"/>
                        <a:cs typeface="Arial"/>
                      </a:endParaRPr>
                    </a:p>
                  </a:txBody>
                  <a:tcPr marL="45650" marR="45650" marT="0" marB="0" anchor="ctr"/>
                </a:tc>
                <a:tc>
                  <a:txBody>
                    <a:bodyPr/>
                    <a:lstStyle/>
                    <a:p>
                      <a:pPr marL="0" marR="0" algn="ctr">
                        <a:lnSpc>
                          <a:spcPct val="115000"/>
                        </a:lnSpc>
                        <a:spcBef>
                          <a:spcPts val="0"/>
                        </a:spcBef>
                        <a:spcAft>
                          <a:spcPts val="0"/>
                        </a:spcAft>
                      </a:pPr>
                      <a:r>
                        <a:rPr lang="ar-SA" sz="700">
                          <a:effectLst/>
                        </a:rPr>
                        <a:t>الوقت</a:t>
                      </a:r>
                      <a:endParaRPr lang="en-US" sz="700">
                        <a:effectLst/>
                        <a:latin typeface="Calibri"/>
                        <a:ea typeface="Calibri"/>
                        <a:cs typeface="Arial"/>
                      </a:endParaRPr>
                    </a:p>
                  </a:txBody>
                  <a:tcPr marL="45650" marR="45650" marT="0" marB="0" anchor="ctr"/>
                </a:tc>
              </a:tr>
              <a:tr h="249019">
                <a:tc>
                  <a:txBody>
                    <a:bodyPr/>
                    <a:lstStyle/>
                    <a:p>
                      <a:pPr marL="0" marR="0" algn="ctr">
                        <a:lnSpc>
                          <a:spcPct val="115000"/>
                        </a:lnSpc>
                        <a:spcBef>
                          <a:spcPts val="0"/>
                        </a:spcBef>
                        <a:spcAft>
                          <a:spcPts val="0"/>
                        </a:spcAft>
                      </a:pPr>
                      <a:r>
                        <a:rPr lang="ar-SA" sz="700">
                          <a:effectLst/>
                        </a:rPr>
                        <a:t> </a:t>
                      </a:r>
                      <a:endParaRPr lang="en-US" sz="700">
                        <a:effectLst/>
                        <a:latin typeface="Calibri"/>
                        <a:ea typeface="Calibri"/>
                        <a:cs typeface="Arial"/>
                      </a:endParaRPr>
                    </a:p>
                  </a:txBody>
                  <a:tcPr marL="45650" marR="45650" marT="0" marB="0" anchor="ctr"/>
                </a:tc>
                <a:tc>
                  <a:txBody>
                    <a:bodyPr/>
                    <a:lstStyle/>
                    <a:p>
                      <a:pPr marL="0" marR="0" algn="ctr" rtl="1">
                        <a:lnSpc>
                          <a:spcPct val="115000"/>
                        </a:lnSpc>
                        <a:spcBef>
                          <a:spcPts val="0"/>
                        </a:spcBef>
                        <a:spcAft>
                          <a:spcPts val="0"/>
                        </a:spcAft>
                      </a:pPr>
                      <a:r>
                        <a:rPr lang="ar-SA" sz="700">
                          <a:effectLst/>
                        </a:rPr>
                        <a:t>تسجيل المشاركين</a:t>
                      </a:r>
                      <a:endParaRPr lang="en-US" sz="700">
                        <a:effectLst/>
                        <a:latin typeface="Calibri"/>
                        <a:ea typeface="Calibri"/>
                        <a:cs typeface="Arial"/>
                      </a:endParaRPr>
                    </a:p>
                  </a:txBody>
                  <a:tcPr marL="45650" marR="45650" marT="0" marB="0" anchor="ctr"/>
                </a:tc>
                <a:tc>
                  <a:txBody>
                    <a:bodyPr/>
                    <a:lstStyle/>
                    <a:p>
                      <a:pPr marL="0" marR="0" algn="ctr" rtl="1">
                        <a:lnSpc>
                          <a:spcPct val="115000"/>
                        </a:lnSpc>
                        <a:spcBef>
                          <a:spcPts val="0"/>
                        </a:spcBef>
                        <a:spcAft>
                          <a:spcPts val="0"/>
                        </a:spcAft>
                      </a:pPr>
                      <a:r>
                        <a:rPr lang="ar-JO" sz="700">
                          <a:effectLst/>
                        </a:rPr>
                        <a:t>8.00 – 8.30</a:t>
                      </a:r>
                      <a:endParaRPr lang="en-US" sz="700">
                        <a:effectLst/>
                        <a:latin typeface="Calibri"/>
                        <a:ea typeface="Calibri"/>
                        <a:cs typeface="Arial"/>
                      </a:endParaRPr>
                    </a:p>
                  </a:txBody>
                  <a:tcPr marL="45650" marR="45650" marT="0" marB="0" anchor="ctr"/>
                </a:tc>
              </a:tr>
              <a:tr h="2360141">
                <a:tc>
                  <a:txBody>
                    <a:bodyPr/>
                    <a:lstStyle/>
                    <a:p>
                      <a:pPr marL="0" marR="0" algn="ctr">
                        <a:lnSpc>
                          <a:spcPct val="115000"/>
                        </a:lnSpc>
                        <a:spcBef>
                          <a:spcPts val="0"/>
                        </a:spcBef>
                        <a:spcAft>
                          <a:spcPts val="0"/>
                        </a:spcAft>
                      </a:pPr>
                      <a:r>
                        <a:rPr lang="ar-SA" sz="700">
                          <a:effectLst/>
                        </a:rPr>
                        <a:t> </a:t>
                      </a:r>
                      <a:endParaRPr lang="en-US" sz="700">
                        <a:effectLst/>
                      </a:endParaRPr>
                    </a:p>
                    <a:p>
                      <a:pPr marL="0" marR="0" algn="ctr">
                        <a:lnSpc>
                          <a:spcPct val="115000"/>
                        </a:lnSpc>
                        <a:spcBef>
                          <a:spcPts val="0"/>
                        </a:spcBef>
                        <a:spcAft>
                          <a:spcPts val="0"/>
                        </a:spcAft>
                      </a:pPr>
                      <a:r>
                        <a:rPr lang="ar-SA" sz="700">
                          <a:effectLst/>
                        </a:rPr>
                        <a:t> </a:t>
                      </a:r>
                      <a:endParaRPr lang="en-US" sz="700">
                        <a:effectLst/>
                      </a:endParaRPr>
                    </a:p>
                    <a:p>
                      <a:pPr marL="0" marR="0" algn="ctr">
                        <a:lnSpc>
                          <a:spcPct val="115000"/>
                        </a:lnSpc>
                        <a:spcBef>
                          <a:spcPts val="0"/>
                        </a:spcBef>
                        <a:spcAft>
                          <a:spcPts val="0"/>
                        </a:spcAft>
                      </a:pPr>
                      <a:r>
                        <a:rPr lang="ar-SA" sz="700">
                          <a:effectLst/>
                        </a:rPr>
                        <a:t> </a:t>
                      </a:r>
                      <a:endParaRPr lang="en-US" sz="700">
                        <a:effectLst/>
                      </a:endParaRPr>
                    </a:p>
                    <a:p>
                      <a:pPr marL="0" marR="0" algn="ctr">
                        <a:lnSpc>
                          <a:spcPct val="115000"/>
                        </a:lnSpc>
                        <a:spcBef>
                          <a:spcPts val="0"/>
                        </a:spcBef>
                        <a:spcAft>
                          <a:spcPts val="0"/>
                        </a:spcAft>
                      </a:pPr>
                      <a:r>
                        <a:rPr lang="ar-SA" sz="700">
                          <a:effectLst/>
                        </a:rPr>
                        <a:t> </a:t>
                      </a:r>
                      <a:endParaRPr lang="en-US" sz="700">
                        <a:effectLst/>
                      </a:endParaRPr>
                    </a:p>
                    <a:p>
                      <a:pPr marL="0" marR="0" algn="ctr">
                        <a:lnSpc>
                          <a:spcPct val="115000"/>
                        </a:lnSpc>
                        <a:spcBef>
                          <a:spcPts val="0"/>
                        </a:spcBef>
                        <a:spcAft>
                          <a:spcPts val="0"/>
                        </a:spcAft>
                      </a:pPr>
                      <a:r>
                        <a:rPr lang="ar-SA" sz="700">
                          <a:effectLst/>
                        </a:rPr>
                        <a:t> </a:t>
                      </a:r>
                      <a:endParaRPr lang="en-US" sz="700">
                        <a:effectLst/>
                      </a:endParaRPr>
                    </a:p>
                    <a:p>
                      <a:pPr marL="0" marR="0" algn="ctr" rtl="1">
                        <a:lnSpc>
                          <a:spcPct val="115000"/>
                        </a:lnSpc>
                        <a:spcBef>
                          <a:spcPts val="0"/>
                        </a:spcBef>
                        <a:spcAft>
                          <a:spcPts val="0"/>
                        </a:spcAft>
                      </a:pPr>
                      <a:r>
                        <a:rPr lang="ar-SA" sz="700">
                          <a:effectLst/>
                        </a:rPr>
                        <a:t>ميسر الورشة : م.  ياسر علي</a:t>
                      </a:r>
                      <a:endParaRPr lang="en-US" sz="700">
                        <a:effectLst/>
                        <a:latin typeface="Calibri"/>
                        <a:ea typeface="Calibri"/>
                        <a:cs typeface="Arial"/>
                      </a:endParaRPr>
                    </a:p>
                  </a:txBody>
                  <a:tcPr marL="45650" marR="45650" marT="0" marB="0" anchor="ctr"/>
                </a:tc>
                <a:tc>
                  <a:txBody>
                    <a:bodyPr/>
                    <a:lstStyle/>
                    <a:p>
                      <a:pPr marL="0" marR="0" algn="r" rtl="1">
                        <a:lnSpc>
                          <a:spcPct val="115000"/>
                        </a:lnSpc>
                        <a:spcBef>
                          <a:spcPts val="0"/>
                        </a:spcBef>
                        <a:spcAft>
                          <a:spcPts val="0"/>
                        </a:spcAft>
                      </a:pPr>
                      <a:r>
                        <a:rPr lang="ar-SA" sz="700" dirty="0">
                          <a:effectLst/>
                        </a:rPr>
                        <a:t>1. افتتاح الورشة</a:t>
                      </a:r>
                      <a:endParaRPr lang="en-US" sz="700" dirty="0">
                        <a:effectLst/>
                      </a:endParaRPr>
                    </a:p>
                    <a:p>
                      <a:pPr marL="0" marR="0" algn="r" rtl="1">
                        <a:lnSpc>
                          <a:spcPct val="115000"/>
                        </a:lnSpc>
                        <a:spcBef>
                          <a:spcPts val="0"/>
                        </a:spcBef>
                        <a:spcAft>
                          <a:spcPts val="0"/>
                        </a:spcAft>
                      </a:pPr>
                      <a:r>
                        <a:rPr lang="ar-SA" sz="700" dirty="0">
                          <a:effectLst/>
                        </a:rPr>
                        <a:t> </a:t>
                      </a:r>
                      <a:endParaRPr lang="en-US" sz="700" dirty="0">
                        <a:effectLst/>
                      </a:endParaRPr>
                    </a:p>
                    <a:p>
                      <a:pPr marL="342900" marR="0" lvl="0" indent="-342900" algn="r" rtl="1">
                        <a:spcBef>
                          <a:spcPts val="0"/>
                        </a:spcBef>
                        <a:spcAft>
                          <a:spcPts val="0"/>
                        </a:spcAft>
                        <a:buFont typeface="Wingdings"/>
                        <a:buChar char=""/>
                      </a:pPr>
                      <a:r>
                        <a:rPr lang="ar-SA" sz="800" dirty="0">
                          <a:effectLst/>
                        </a:rPr>
                        <a:t> السيدة نادرة البخيت ، أمين سر مجلس التشغيل والتدريب والتعليم التقني والمهني ، رئيس اللجنة التوجيهية لمشروع " البرنامج الثلاثي لتشغيل الشباب في الأردن"</a:t>
                      </a:r>
                      <a:endParaRPr lang="en-US" sz="800" dirty="0">
                        <a:effectLst/>
                      </a:endParaRPr>
                    </a:p>
                    <a:p>
                      <a:pPr marL="342900" marR="0" lvl="0" indent="-342900" algn="r" rtl="1">
                        <a:spcBef>
                          <a:spcPts val="0"/>
                        </a:spcBef>
                        <a:spcAft>
                          <a:spcPts val="0"/>
                        </a:spcAft>
                        <a:buFont typeface="Wingdings"/>
                        <a:buChar char=""/>
                      </a:pPr>
                      <a:r>
                        <a:rPr lang="ar-SA" sz="800" dirty="0">
                          <a:effectLst/>
                        </a:rPr>
                        <a:t>المهندس محمد خير </a:t>
                      </a:r>
                      <a:r>
                        <a:rPr lang="ar-SA" sz="800" dirty="0" err="1">
                          <a:effectLst/>
                        </a:rPr>
                        <a:t>ارشيد</a:t>
                      </a:r>
                      <a:r>
                        <a:rPr lang="ar-SA" sz="800" dirty="0">
                          <a:effectLst/>
                        </a:rPr>
                        <a:t> ، مدير مركز الاعتماد وضمان الجودة</a:t>
                      </a:r>
                      <a:endParaRPr lang="en-US" sz="800" dirty="0">
                        <a:effectLst/>
                      </a:endParaRPr>
                    </a:p>
                    <a:p>
                      <a:pPr marL="342900" marR="0" lvl="0" indent="-342900" algn="r" rtl="1">
                        <a:spcBef>
                          <a:spcPts val="0"/>
                        </a:spcBef>
                        <a:spcAft>
                          <a:spcPts val="0"/>
                        </a:spcAft>
                        <a:buFont typeface="Wingdings"/>
                        <a:buChar char=""/>
                      </a:pPr>
                      <a:r>
                        <a:rPr lang="ar-SA" sz="800" dirty="0">
                          <a:effectLst/>
                        </a:rPr>
                        <a:t>المهندس ياسر علي ، مدير مشروع  " البرنامج الثلاثي لتشغيل الشباب في الأردن"، منظمة العمل الدولية </a:t>
                      </a:r>
                      <a:endParaRPr lang="en-US" sz="800" dirty="0">
                        <a:effectLst/>
                      </a:endParaRPr>
                    </a:p>
                    <a:p>
                      <a:pPr marL="457200" marR="0" algn="r" rtl="1">
                        <a:spcBef>
                          <a:spcPts val="0"/>
                        </a:spcBef>
                        <a:spcAft>
                          <a:spcPts val="0"/>
                        </a:spcAft>
                      </a:pPr>
                      <a:r>
                        <a:rPr lang="en-US" sz="800" dirty="0">
                          <a:effectLst/>
                        </a:rPr>
                        <a:t> </a:t>
                      </a:r>
                    </a:p>
                    <a:p>
                      <a:pPr marL="0" marR="0" algn="r" rtl="1">
                        <a:lnSpc>
                          <a:spcPct val="115000"/>
                        </a:lnSpc>
                        <a:spcBef>
                          <a:spcPts val="0"/>
                        </a:spcBef>
                        <a:spcAft>
                          <a:spcPts val="0"/>
                        </a:spcAft>
                      </a:pPr>
                      <a:r>
                        <a:rPr lang="ar-SA" sz="700" dirty="0">
                          <a:effectLst/>
                        </a:rPr>
                        <a:t>2. تعريف بالمشاركين</a:t>
                      </a:r>
                      <a:endParaRPr lang="en-US" sz="700" dirty="0">
                        <a:effectLst/>
                      </a:endParaRPr>
                    </a:p>
                    <a:p>
                      <a:pPr marL="0" marR="0" algn="r" rtl="1">
                        <a:lnSpc>
                          <a:spcPct val="115000"/>
                        </a:lnSpc>
                        <a:spcBef>
                          <a:spcPts val="0"/>
                        </a:spcBef>
                        <a:spcAft>
                          <a:spcPts val="0"/>
                        </a:spcAft>
                      </a:pPr>
                      <a:r>
                        <a:rPr lang="ar-SA" sz="700" dirty="0">
                          <a:effectLst/>
                        </a:rPr>
                        <a:t>3. أهداف وتوقعات الورشة</a:t>
                      </a:r>
                      <a:endParaRPr lang="en-US" sz="700" dirty="0">
                        <a:effectLst/>
                        <a:latin typeface="Calibri"/>
                        <a:ea typeface="Calibri"/>
                        <a:cs typeface="Arial"/>
                      </a:endParaRPr>
                    </a:p>
                  </a:txBody>
                  <a:tcPr marL="45650" marR="45650" marT="0" marB="0" anchor="ctr"/>
                </a:tc>
                <a:tc>
                  <a:txBody>
                    <a:bodyPr/>
                    <a:lstStyle/>
                    <a:p>
                      <a:pPr marL="0" marR="0" algn="ctr" rtl="1">
                        <a:lnSpc>
                          <a:spcPct val="115000"/>
                        </a:lnSpc>
                        <a:spcBef>
                          <a:spcPts val="0"/>
                        </a:spcBef>
                        <a:spcAft>
                          <a:spcPts val="0"/>
                        </a:spcAft>
                      </a:pPr>
                      <a:r>
                        <a:rPr lang="ar-JO" sz="700">
                          <a:effectLst/>
                        </a:rPr>
                        <a:t>8.30 – 9.00</a:t>
                      </a:r>
                      <a:endParaRPr lang="en-US" sz="700">
                        <a:effectLst/>
                        <a:latin typeface="Calibri"/>
                        <a:ea typeface="Calibri"/>
                        <a:cs typeface="Arial"/>
                      </a:endParaRPr>
                    </a:p>
                  </a:txBody>
                  <a:tcPr marL="45650" marR="45650" marT="0" marB="0" anchor="ctr"/>
                </a:tc>
              </a:tr>
              <a:tr h="525014">
                <a:tc>
                  <a:txBody>
                    <a:bodyPr/>
                    <a:lstStyle/>
                    <a:p>
                      <a:pPr marL="0" marR="0" algn="ctr">
                        <a:lnSpc>
                          <a:spcPct val="115000"/>
                        </a:lnSpc>
                        <a:spcBef>
                          <a:spcPts val="0"/>
                        </a:spcBef>
                        <a:spcAft>
                          <a:spcPts val="0"/>
                        </a:spcAft>
                      </a:pPr>
                      <a:r>
                        <a:rPr lang="ar-SA" sz="700">
                          <a:effectLst/>
                        </a:rPr>
                        <a:t> </a:t>
                      </a:r>
                      <a:endParaRPr lang="en-US" sz="700">
                        <a:effectLst/>
                      </a:endParaRPr>
                    </a:p>
                    <a:p>
                      <a:pPr marL="0" marR="0" algn="ctr">
                        <a:lnSpc>
                          <a:spcPct val="115000"/>
                        </a:lnSpc>
                        <a:spcBef>
                          <a:spcPts val="0"/>
                        </a:spcBef>
                        <a:spcAft>
                          <a:spcPts val="0"/>
                        </a:spcAft>
                      </a:pPr>
                      <a:r>
                        <a:rPr lang="ar-SA" sz="700">
                          <a:effectLst/>
                        </a:rPr>
                        <a:t>المهندس أحمد مصطفى  ، خبير التدريب والتعليم التقني والمهني</a:t>
                      </a:r>
                      <a:endParaRPr lang="en-US" sz="700">
                        <a:effectLst/>
                        <a:latin typeface="Calibri"/>
                        <a:ea typeface="Calibri"/>
                        <a:cs typeface="Arial"/>
                      </a:endParaRPr>
                    </a:p>
                  </a:txBody>
                  <a:tcPr marL="45650" marR="45650" marT="0" marB="0" anchor="ctr"/>
                </a:tc>
                <a:tc>
                  <a:txBody>
                    <a:bodyPr/>
                    <a:lstStyle/>
                    <a:p>
                      <a:pPr marL="0" marR="0" algn="ctr" rtl="1">
                        <a:lnSpc>
                          <a:spcPct val="115000"/>
                        </a:lnSpc>
                        <a:spcBef>
                          <a:spcPts val="0"/>
                        </a:spcBef>
                        <a:spcAft>
                          <a:spcPts val="0"/>
                        </a:spcAft>
                      </a:pPr>
                      <a:r>
                        <a:rPr lang="ar-SA" sz="700">
                          <a:effectLst/>
                        </a:rPr>
                        <a:t> </a:t>
                      </a:r>
                      <a:endParaRPr lang="en-US" sz="700">
                        <a:effectLst/>
                      </a:endParaRPr>
                    </a:p>
                    <a:p>
                      <a:pPr marL="0" marR="0" algn="ctr" rtl="1">
                        <a:lnSpc>
                          <a:spcPct val="115000"/>
                        </a:lnSpc>
                        <a:spcBef>
                          <a:spcPts val="0"/>
                        </a:spcBef>
                        <a:spcAft>
                          <a:spcPts val="0"/>
                        </a:spcAft>
                      </a:pPr>
                      <a:r>
                        <a:rPr lang="ar-SA" sz="700">
                          <a:effectLst/>
                        </a:rPr>
                        <a:t>الخبرات الدولية والاقليمية في تقييم المهارات والاختبارات المهنية</a:t>
                      </a:r>
                      <a:endParaRPr lang="en-US" sz="700">
                        <a:effectLst/>
                        <a:latin typeface="Calibri"/>
                        <a:ea typeface="Calibri"/>
                        <a:cs typeface="Arial"/>
                      </a:endParaRPr>
                    </a:p>
                  </a:txBody>
                  <a:tcPr marL="45650" marR="45650" marT="0" marB="0" anchor="ctr"/>
                </a:tc>
                <a:tc>
                  <a:txBody>
                    <a:bodyPr/>
                    <a:lstStyle/>
                    <a:p>
                      <a:pPr marL="0" marR="0" algn="ctr">
                        <a:lnSpc>
                          <a:spcPct val="115000"/>
                        </a:lnSpc>
                        <a:spcBef>
                          <a:spcPts val="0"/>
                        </a:spcBef>
                        <a:spcAft>
                          <a:spcPts val="0"/>
                        </a:spcAft>
                      </a:pPr>
                      <a:r>
                        <a:rPr lang="ar-SA" sz="700">
                          <a:effectLst/>
                        </a:rPr>
                        <a:t> </a:t>
                      </a:r>
                      <a:endParaRPr lang="en-US" sz="700">
                        <a:effectLst/>
                      </a:endParaRPr>
                    </a:p>
                    <a:p>
                      <a:pPr marL="0" marR="0" algn="ctr" rtl="1">
                        <a:lnSpc>
                          <a:spcPct val="115000"/>
                        </a:lnSpc>
                        <a:spcBef>
                          <a:spcPts val="0"/>
                        </a:spcBef>
                        <a:spcAft>
                          <a:spcPts val="0"/>
                        </a:spcAft>
                      </a:pPr>
                      <a:r>
                        <a:rPr lang="ar-SA" sz="700">
                          <a:effectLst/>
                        </a:rPr>
                        <a:t>9.00 – 1</a:t>
                      </a:r>
                      <a:r>
                        <a:rPr lang="ar-JO" sz="700">
                          <a:effectLst/>
                        </a:rPr>
                        <a:t>0</a:t>
                      </a:r>
                      <a:r>
                        <a:rPr lang="ar-SA" sz="700">
                          <a:effectLst/>
                        </a:rPr>
                        <a:t>.30</a:t>
                      </a:r>
                      <a:endParaRPr lang="en-US" sz="700">
                        <a:effectLst/>
                        <a:latin typeface="Calibri"/>
                        <a:ea typeface="Calibri"/>
                        <a:cs typeface="Arial"/>
                      </a:endParaRPr>
                    </a:p>
                  </a:txBody>
                  <a:tcPr marL="45650" marR="45650" marT="0" marB="0" anchor="ctr"/>
                </a:tc>
              </a:tr>
              <a:tr h="249019">
                <a:tc>
                  <a:txBody>
                    <a:bodyPr/>
                    <a:lstStyle/>
                    <a:p>
                      <a:endParaRPr lang="en-US" sz="700">
                        <a:effectLst/>
                        <a:latin typeface="Calibri"/>
                        <a:cs typeface="Arial"/>
                      </a:endParaRPr>
                    </a:p>
                  </a:txBody>
                  <a:tcPr marL="45650" marR="45650" marT="0" marB="0" anchor="ctr"/>
                </a:tc>
                <a:tc>
                  <a:txBody>
                    <a:bodyPr/>
                    <a:lstStyle/>
                    <a:p>
                      <a:pPr marL="0" marR="0" algn="ctr">
                        <a:lnSpc>
                          <a:spcPct val="115000"/>
                        </a:lnSpc>
                        <a:spcBef>
                          <a:spcPts val="0"/>
                        </a:spcBef>
                        <a:spcAft>
                          <a:spcPts val="0"/>
                        </a:spcAft>
                      </a:pPr>
                      <a:r>
                        <a:rPr lang="ar-SA" sz="700">
                          <a:effectLst/>
                        </a:rPr>
                        <a:t>استراحة</a:t>
                      </a:r>
                      <a:endParaRPr lang="en-US" sz="700">
                        <a:effectLst/>
                        <a:latin typeface="Calibri"/>
                        <a:ea typeface="Calibri"/>
                        <a:cs typeface="Arial"/>
                      </a:endParaRPr>
                    </a:p>
                  </a:txBody>
                  <a:tcPr marL="45650" marR="45650" marT="0" marB="0" anchor="ctr"/>
                </a:tc>
                <a:tc>
                  <a:txBody>
                    <a:bodyPr/>
                    <a:lstStyle/>
                    <a:p>
                      <a:pPr marL="0" marR="0" algn="ctr" rtl="1">
                        <a:lnSpc>
                          <a:spcPct val="115000"/>
                        </a:lnSpc>
                        <a:spcBef>
                          <a:spcPts val="0"/>
                        </a:spcBef>
                        <a:spcAft>
                          <a:spcPts val="0"/>
                        </a:spcAft>
                      </a:pPr>
                      <a:r>
                        <a:rPr lang="ar-SA" sz="700">
                          <a:effectLst/>
                        </a:rPr>
                        <a:t>10.30 – 10.45</a:t>
                      </a:r>
                      <a:endParaRPr lang="en-US" sz="700">
                        <a:effectLst/>
                        <a:latin typeface="Calibri"/>
                        <a:ea typeface="Calibri"/>
                        <a:cs typeface="Arial"/>
                      </a:endParaRPr>
                    </a:p>
                  </a:txBody>
                  <a:tcPr marL="45650" marR="45650" marT="0" marB="0" anchor="ctr"/>
                </a:tc>
              </a:tr>
              <a:tr h="700018">
                <a:tc>
                  <a:txBody>
                    <a:bodyPr/>
                    <a:lstStyle/>
                    <a:p>
                      <a:pPr marL="0" marR="0" algn="ctr">
                        <a:lnSpc>
                          <a:spcPct val="115000"/>
                        </a:lnSpc>
                        <a:spcBef>
                          <a:spcPts val="0"/>
                        </a:spcBef>
                        <a:spcAft>
                          <a:spcPts val="0"/>
                        </a:spcAft>
                      </a:pPr>
                      <a:r>
                        <a:rPr lang="ar-SA" sz="700">
                          <a:effectLst/>
                        </a:rPr>
                        <a:t> </a:t>
                      </a:r>
                      <a:endParaRPr lang="en-US" sz="700">
                        <a:effectLst/>
                      </a:endParaRPr>
                    </a:p>
                    <a:p>
                      <a:pPr marL="0" marR="0" algn="ctr">
                        <a:lnSpc>
                          <a:spcPct val="115000"/>
                        </a:lnSpc>
                        <a:spcBef>
                          <a:spcPts val="0"/>
                        </a:spcBef>
                        <a:spcAft>
                          <a:spcPts val="0"/>
                        </a:spcAft>
                      </a:pPr>
                      <a:r>
                        <a:rPr lang="ar-SA" sz="700">
                          <a:effectLst/>
                        </a:rPr>
                        <a:t>المهندس محمد خير ارشيد ، مدير مركز الاعتماد وضمان الجودة</a:t>
                      </a:r>
                      <a:endParaRPr lang="en-US" sz="700">
                        <a:effectLst/>
                      </a:endParaRPr>
                    </a:p>
                    <a:p>
                      <a:pPr marL="0" marR="0" algn="ctr">
                        <a:lnSpc>
                          <a:spcPct val="115000"/>
                        </a:lnSpc>
                        <a:spcBef>
                          <a:spcPts val="0"/>
                        </a:spcBef>
                        <a:spcAft>
                          <a:spcPts val="0"/>
                        </a:spcAft>
                      </a:pPr>
                      <a:r>
                        <a:rPr lang="ar-SA" sz="700">
                          <a:effectLst/>
                        </a:rPr>
                        <a:t>عرض تقديمي + مناقشة</a:t>
                      </a:r>
                      <a:endParaRPr lang="en-US" sz="700">
                        <a:effectLst/>
                        <a:latin typeface="Calibri"/>
                        <a:ea typeface="Calibri"/>
                        <a:cs typeface="Arial"/>
                      </a:endParaRPr>
                    </a:p>
                  </a:txBody>
                  <a:tcPr marL="45650" marR="45650" marT="0" marB="0" anchor="ctr"/>
                </a:tc>
                <a:tc>
                  <a:txBody>
                    <a:bodyPr/>
                    <a:lstStyle/>
                    <a:p>
                      <a:pPr marL="0" marR="0" algn="ctr">
                        <a:lnSpc>
                          <a:spcPct val="115000"/>
                        </a:lnSpc>
                        <a:spcBef>
                          <a:spcPts val="0"/>
                        </a:spcBef>
                        <a:spcAft>
                          <a:spcPts val="0"/>
                        </a:spcAft>
                      </a:pPr>
                      <a:r>
                        <a:rPr lang="ar-SA" sz="700">
                          <a:effectLst/>
                        </a:rPr>
                        <a:t>النظام الحالي للاختبارات المهنية في الأردن</a:t>
                      </a:r>
                      <a:endParaRPr lang="en-US" sz="700">
                        <a:effectLst/>
                        <a:latin typeface="Calibri"/>
                        <a:ea typeface="Calibri"/>
                        <a:cs typeface="Arial"/>
                      </a:endParaRPr>
                    </a:p>
                  </a:txBody>
                  <a:tcPr marL="45650" marR="45650" marT="0" marB="0" anchor="ctr"/>
                </a:tc>
                <a:tc>
                  <a:txBody>
                    <a:bodyPr/>
                    <a:lstStyle/>
                    <a:p>
                      <a:pPr marL="0" marR="0" algn="ctr" rtl="1">
                        <a:lnSpc>
                          <a:spcPct val="115000"/>
                        </a:lnSpc>
                        <a:spcBef>
                          <a:spcPts val="0"/>
                        </a:spcBef>
                        <a:spcAft>
                          <a:spcPts val="0"/>
                        </a:spcAft>
                      </a:pPr>
                      <a:r>
                        <a:rPr lang="ar-SA" sz="700" dirty="0">
                          <a:effectLst/>
                        </a:rPr>
                        <a:t>10.45 – 11.45</a:t>
                      </a:r>
                      <a:endParaRPr lang="en-US" sz="700" dirty="0">
                        <a:effectLst/>
                        <a:latin typeface="Calibri"/>
                        <a:ea typeface="Calibri"/>
                        <a:cs typeface="Arial"/>
                      </a:endParaRPr>
                    </a:p>
                  </a:txBody>
                  <a:tcPr marL="45650" marR="45650" marT="0" marB="0" anchor="ctr"/>
                </a:tc>
              </a:tr>
              <a:tr h="350010">
                <a:tc>
                  <a:txBody>
                    <a:bodyPr/>
                    <a:lstStyle/>
                    <a:p>
                      <a:pPr marL="0" marR="0" algn="ctr">
                        <a:lnSpc>
                          <a:spcPct val="115000"/>
                        </a:lnSpc>
                        <a:spcBef>
                          <a:spcPts val="0"/>
                        </a:spcBef>
                        <a:spcAft>
                          <a:spcPts val="0"/>
                        </a:spcAft>
                      </a:pPr>
                      <a:r>
                        <a:rPr lang="ar-SA" sz="700">
                          <a:effectLst/>
                        </a:rPr>
                        <a:t>ميسر الورشة</a:t>
                      </a:r>
                      <a:endParaRPr lang="en-US" sz="700">
                        <a:effectLst/>
                      </a:endParaRPr>
                    </a:p>
                    <a:p>
                      <a:pPr marL="0" marR="0" algn="ctr">
                        <a:lnSpc>
                          <a:spcPct val="115000"/>
                        </a:lnSpc>
                        <a:spcBef>
                          <a:spcPts val="0"/>
                        </a:spcBef>
                        <a:spcAft>
                          <a:spcPts val="0"/>
                        </a:spcAft>
                      </a:pPr>
                      <a:r>
                        <a:rPr lang="ar-SA" sz="700">
                          <a:effectLst/>
                        </a:rPr>
                        <a:t>مجموعات عمل</a:t>
                      </a:r>
                      <a:endParaRPr lang="en-US" sz="700">
                        <a:effectLst/>
                        <a:latin typeface="Calibri"/>
                        <a:ea typeface="Calibri"/>
                        <a:cs typeface="Arial"/>
                      </a:endParaRPr>
                    </a:p>
                  </a:txBody>
                  <a:tcPr marL="45650" marR="45650" marT="0" marB="0" anchor="ctr"/>
                </a:tc>
                <a:tc>
                  <a:txBody>
                    <a:bodyPr/>
                    <a:lstStyle/>
                    <a:p>
                      <a:pPr marL="0" marR="0" algn="ctr">
                        <a:lnSpc>
                          <a:spcPct val="115000"/>
                        </a:lnSpc>
                        <a:spcBef>
                          <a:spcPts val="0"/>
                        </a:spcBef>
                        <a:spcAft>
                          <a:spcPts val="0"/>
                        </a:spcAft>
                      </a:pPr>
                      <a:r>
                        <a:rPr lang="ar-SA" sz="700">
                          <a:effectLst/>
                        </a:rPr>
                        <a:t>تحليل لنقاط الضعف والقوة للنظام الحالي للاختبارات المهنية في الأردن</a:t>
                      </a:r>
                      <a:endParaRPr lang="en-US" sz="700">
                        <a:effectLst/>
                        <a:latin typeface="Calibri"/>
                        <a:ea typeface="Calibri"/>
                        <a:cs typeface="Arial"/>
                      </a:endParaRPr>
                    </a:p>
                  </a:txBody>
                  <a:tcPr marL="45650" marR="45650" marT="0" marB="0" anchor="ctr"/>
                </a:tc>
                <a:tc>
                  <a:txBody>
                    <a:bodyPr/>
                    <a:lstStyle/>
                    <a:p>
                      <a:pPr marL="0" marR="0" algn="ctr" rtl="1">
                        <a:lnSpc>
                          <a:spcPct val="115000"/>
                        </a:lnSpc>
                        <a:spcBef>
                          <a:spcPts val="0"/>
                        </a:spcBef>
                        <a:spcAft>
                          <a:spcPts val="0"/>
                        </a:spcAft>
                      </a:pPr>
                      <a:r>
                        <a:rPr lang="ar-SA" sz="700">
                          <a:effectLst/>
                        </a:rPr>
                        <a:t>11.45 – 12.45</a:t>
                      </a:r>
                      <a:endParaRPr lang="en-US" sz="700">
                        <a:effectLst/>
                        <a:latin typeface="Calibri"/>
                        <a:ea typeface="Calibri"/>
                        <a:cs typeface="Arial"/>
                      </a:endParaRPr>
                    </a:p>
                  </a:txBody>
                  <a:tcPr marL="45650" marR="45650" marT="0" marB="0" anchor="ctr"/>
                </a:tc>
              </a:tr>
              <a:tr h="190914">
                <a:tc>
                  <a:txBody>
                    <a:bodyPr/>
                    <a:lstStyle/>
                    <a:p>
                      <a:pPr marL="0" marR="0" algn="just" rtl="1">
                        <a:lnSpc>
                          <a:spcPct val="115000"/>
                        </a:lnSpc>
                        <a:spcBef>
                          <a:spcPts val="0"/>
                        </a:spcBef>
                        <a:spcAft>
                          <a:spcPts val="0"/>
                        </a:spcAft>
                      </a:pPr>
                      <a:r>
                        <a:rPr lang="ar-SA" sz="800" u="none" strike="noStrike">
                          <a:effectLst/>
                        </a:rPr>
                        <a:t> </a:t>
                      </a:r>
                      <a:endParaRPr lang="en-US" sz="700">
                        <a:effectLst/>
                        <a:latin typeface="Calibri"/>
                        <a:ea typeface="Calibri"/>
                        <a:cs typeface="Arial"/>
                      </a:endParaRPr>
                    </a:p>
                  </a:txBody>
                  <a:tcPr marL="45650" marR="45650" marT="0" marB="0" anchor="ctr"/>
                </a:tc>
                <a:tc>
                  <a:txBody>
                    <a:bodyPr/>
                    <a:lstStyle/>
                    <a:p>
                      <a:pPr marL="0" marR="0" algn="ctr">
                        <a:lnSpc>
                          <a:spcPct val="115000"/>
                        </a:lnSpc>
                        <a:spcBef>
                          <a:spcPts val="0"/>
                        </a:spcBef>
                        <a:spcAft>
                          <a:spcPts val="0"/>
                        </a:spcAft>
                      </a:pPr>
                      <a:r>
                        <a:rPr lang="ar-SA" sz="700">
                          <a:effectLst/>
                        </a:rPr>
                        <a:t>استراحة</a:t>
                      </a:r>
                      <a:endParaRPr lang="en-US" sz="700">
                        <a:effectLst/>
                        <a:latin typeface="Calibri"/>
                        <a:ea typeface="Calibri"/>
                        <a:cs typeface="Arial"/>
                      </a:endParaRPr>
                    </a:p>
                  </a:txBody>
                  <a:tcPr marL="45650" marR="45650" marT="0" marB="0" anchor="ctr"/>
                </a:tc>
                <a:tc>
                  <a:txBody>
                    <a:bodyPr/>
                    <a:lstStyle/>
                    <a:p>
                      <a:pPr marL="0" marR="0" algn="ctr" rtl="1">
                        <a:lnSpc>
                          <a:spcPct val="115000"/>
                        </a:lnSpc>
                        <a:spcBef>
                          <a:spcPts val="0"/>
                        </a:spcBef>
                        <a:spcAft>
                          <a:spcPts val="0"/>
                        </a:spcAft>
                      </a:pPr>
                      <a:r>
                        <a:rPr lang="ar-SA" sz="700">
                          <a:effectLst/>
                        </a:rPr>
                        <a:t>12.45 – 13.15</a:t>
                      </a:r>
                      <a:endParaRPr lang="en-US" sz="700">
                        <a:effectLst/>
                        <a:latin typeface="Calibri"/>
                        <a:ea typeface="Calibri"/>
                        <a:cs typeface="Arial"/>
                      </a:endParaRPr>
                    </a:p>
                  </a:txBody>
                  <a:tcPr marL="45650" marR="45650" marT="0" marB="0" anchor="ctr"/>
                </a:tc>
              </a:tr>
              <a:tr h="525014">
                <a:tc>
                  <a:txBody>
                    <a:bodyPr/>
                    <a:lstStyle/>
                    <a:p>
                      <a:pPr marL="0" marR="0" algn="ctr">
                        <a:lnSpc>
                          <a:spcPct val="115000"/>
                        </a:lnSpc>
                        <a:spcBef>
                          <a:spcPts val="0"/>
                        </a:spcBef>
                        <a:spcAft>
                          <a:spcPts val="0"/>
                        </a:spcAft>
                      </a:pPr>
                      <a:r>
                        <a:rPr lang="ar-SA" sz="700">
                          <a:effectLst/>
                        </a:rPr>
                        <a:t>فريق العمل على الاختبارات المهنية</a:t>
                      </a:r>
                      <a:endParaRPr lang="en-US" sz="700">
                        <a:effectLst/>
                      </a:endParaRPr>
                    </a:p>
                    <a:p>
                      <a:pPr marL="0" marR="0" algn="ctr">
                        <a:lnSpc>
                          <a:spcPct val="115000"/>
                        </a:lnSpc>
                        <a:spcBef>
                          <a:spcPts val="0"/>
                        </a:spcBef>
                        <a:spcAft>
                          <a:spcPts val="0"/>
                        </a:spcAft>
                      </a:pPr>
                      <a:r>
                        <a:rPr lang="ar-SA" sz="700">
                          <a:effectLst/>
                        </a:rPr>
                        <a:t>المجالات الأساسية للتحسين والتطوير</a:t>
                      </a:r>
                      <a:endParaRPr lang="en-US" sz="700">
                        <a:effectLst/>
                      </a:endParaRPr>
                    </a:p>
                    <a:p>
                      <a:pPr marL="0" marR="0" algn="ctr">
                        <a:lnSpc>
                          <a:spcPct val="115000"/>
                        </a:lnSpc>
                        <a:spcBef>
                          <a:spcPts val="0"/>
                        </a:spcBef>
                        <a:spcAft>
                          <a:spcPts val="0"/>
                        </a:spcAft>
                      </a:pPr>
                      <a:r>
                        <a:rPr lang="ar-SA" sz="700">
                          <a:effectLst/>
                        </a:rPr>
                        <a:t>مجموعات عمل +عرض+ مناقشة</a:t>
                      </a:r>
                      <a:endParaRPr lang="en-US" sz="700">
                        <a:effectLst/>
                        <a:latin typeface="Calibri"/>
                        <a:ea typeface="Calibri"/>
                        <a:cs typeface="Arial"/>
                      </a:endParaRPr>
                    </a:p>
                  </a:txBody>
                  <a:tcPr marL="45650" marR="45650" marT="0" marB="0" anchor="ctr"/>
                </a:tc>
                <a:tc>
                  <a:txBody>
                    <a:bodyPr/>
                    <a:lstStyle/>
                    <a:p>
                      <a:pPr marL="0" marR="0" algn="ctr">
                        <a:lnSpc>
                          <a:spcPct val="115000"/>
                        </a:lnSpc>
                        <a:spcBef>
                          <a:spcPts val="0"/>
                        </a:spcBef>
                        <a:spcAft>
                          <a:spcPts val="0"/>
                        </a:spcAft>
                      </a:pPr>
                      <a:r>
                        <a:rPr lang="ar-SA" sz="700">
                          <a:effectLst/>
                        </a:rPr>
                        <a:t>المتطلبات الأساسية لتحسين وتطوير النظام الحالي للاختبارات المهنية في الأردن</a:t>
                      </a:r>
                      <a:endParaRPr lang="en-US" sz="700">
                        <a:effectLst/>
                        <a:latin typeface="Calibri"/>
                        <a:ea typeface="Calibri"/>
                        <a:cs typeface="Arial"/>
                      </a:endParaRPr>
                    </a:p>
                  </a:txBody>
                  <a:tcPr marL="45650" marR="45650" marT="0" marB="0" anchor="ctr"/>
                </a:tc>
                <a:tc>
                  <a:txBody>
                    <a:bodyPr/>
                    <a:lstStyle/>
                    <a:p>
                      <a:pPr marL="0" marR="0" algn="ctr" rtl="1">
                        <a:lnSpc>
                          <a:spcPct val="115000"/>
                        </a:lnSpc>
                        <a:spcBef>
                          <a:spcPts val="0"/>
                        </a:spcBef>
                        <a:spcAft>
                          <a:spcPts val="0"/>
                        </a:spcAft>
                      </a:pPr>
                      <a:r>
                        <a:rPr lang="ar-SA" sz="700">
                          <a:effectLst/>
                        </a:rPr>
                        <a:t>13.15 – 14.45</a:t>
                      </a:r>
                      <a:endParaRPr lang="en-US" sz="700">
                        <a:effectLst/>
                        <a:latin typeface="Calibri"/>
                        <a:ea typeface="Calibri"/>
                        <a:cs typeface="Arial"/>
                      </a:endParaRPr>
                    </a:p>
                  </a:txBody>
                  <a:tcPr marL="45650" marR="45650" marT="0" marB="0" anchor="ctr"/>
                </a:tc>
              </a:tr>
              <a:tr h="350010">
                <a:tc>
                  <a:txBody>
                    <a:bodyPr/>
                    <a:lstStyle/>
                    <a:p>
                      <a:pPr marL="0" marR="0" algn="ctr">
                        <a:lnSpc>
                          <a:spcPct val="115000"/>
                        </a:lnSpc>
                        <a:spcBef>
                          <a:spcPts val="0"/>
                        </a:spcBef>
                        <a:spcAft>
                          <a:spcPts val="0"/>
                        </a:spcAft>
                      </a:pPr>
                      <a:r>
                        <a:rPr lang="ar-SA" sz="700">
                          <a:effectLst/>
                        </a:rPr>
                        <a:t>ميسر الورشة</a:t>
                      </a:r>
                      <a:endParaRPr lang="en-US" sz="700">
                        <a:effectLst/>
                      </a:endParaRPr>
                    </a:p>
                    <a:p>
                      <a:pPr marL="0" marR="0" algn="ctr">
                        <a:lnSpc>
                          <a:spcPct val="115000"/>
                        </a:lnSpc>
                        <a:spcBef>
                          <a:spcPts val="0"/>
                        </a:spcBef>
                        <a:spcAft>
                          <a:spcPts val="0"/>
                        </a:spcAft>
                      </a:pPr>
                      <a:r>
                        <a:rPr lang="ar-SA" sz="700">
                          <a:effectLst/>
                        </a:rPr>
                        <a:t>مناقشة</a:t>
                      </a:r>
                      <a:endParaRPr lang="en-US" sz="700">
                        <a:effectLst/>
                        <a:latin typeface="Calibri"/>
                        <a:ea typeface="Calibri"/>
                        <a:cs typeface="Arial"/>
                      </a:endParaRPr>
                    </a:p>
                  </a:txBody>
                  <a:tcPr marL="45650" marR="45650" marT="0" marB="0" anchor="ctr"/>
                </a:tc>
                <a:tc>
                  <a:txBody>
                    <a:bodyPr/>
                    <a:lstStyle/>
                    <a:p>
                      <a:pPr marL="0" marR="0" algn="ctr">
                        <a:lnSpc>
                          <a:spcPct val="115000"/>
                        </a:lnSpc>
                        <a:spcBef>
                          <a:spcPts val="0"/>
                        </a:spcBef>
                        <a:spcAft>
                          <a:spcPts val="0"/>
                        </a:spcAft>
                      </a:pPr>
                      <a:r>
                        <a:rPr lang="ar-SA" sz="700">
                          <a:effectLst/>
                        </a:rPr>
                        <a:t>التوصيات واختتام الورشة</a:t>
                      </a:r>
                      <a:endParaRPr lang="en-US" sz="700">
                        <a:effectLst/>
                        <a:latin typeface="Calibri"/>
                        <a:ea typeface="Calibri"/>
                        <a:cs typeface="Arial"/>
                      </a:endParaRPr>
                    </a:p>
                  </a:txBody>
                  <a:tcPr marL="45650" marR="45650" marT="0" marB="0" anchor="ctr"/>
                </a:tc>
                <a:tc>
                  <a:txBody>
                    <a:bodyPr/>
                    <a:lstStyle/>
                    <a:p>
                      <a:pPr marL="0" marR="0" algn="r" rtl="1">
                        <a:lnSpc>
                          <a:spcPct val="115000"/>
                        </a:lnSpc>
                        <a:spcBef>
                          <a:spcPts val="0"/>
                        </a:spcBef>
                        <a:spcAft>
                          <a:spcPts val="0"/>
                        </a:spcAft>
                      </a:pPr>
                      <a:r>
                        <a:rPr lang="ar-SA" sz="700">
                          <a:effectLst/>
                        </a:rPr>
                        <a:t> </a:t>
                      </a:r>
                      <a:endParaRPr lang="en-US" sz="700">
                        <a:effectLst/>
                      </a:endParaRPr>
                    </a:p>
                    <a:p>
                      <a:pPr marL="0" marR="0" algn="ctr" rtl="1">
                        <a:lnSpc>
                          <a:spcPct val="115000"/>
                        </a:lnSpc>
                        <a:spcBef>
                          <a:spcPts val="0"/>
                        </a:spcBef>
                        <a:spcAft>
                          <a:spcPts val="0"/>
                        </a:spcAft>
                      </a:pPr>
                      <a:r>
                        <a:rPr lang="ar-SA" sz="700">
                          <a:effectLst/>
                        </a:rPr>
                        <a:t>14.45 – 15.00</a:t>
                      </a:r>
                      <a:endParaRPr lang="en-US" sz="700">
                        <a:effectLst/>
                        <a:latin typeface="Calibri"/>
                        <a:ea typeface="Calibri"/>
                        <a:cs typeface="Arial"/>
                      </a:endParaRPr>
                    </a:p>
                  </a:txBody>
                  <a:tcPr marL="45650" marR="45650" marT="0" marB="0" anchor="ctr"/>
                </a:tc>
              </a:tr>
              <a:tr h="249019">
                <a:tc>
                  <a:txBody>
                    <a:bodyPr/>
                    <a:lstStyle/>
                    <a:p>
                      <a:endParaRPr lang="en-US" sz="700">
                        <a:effectLst/>
                        <a:latin typeface="Calibri"/>
                        <a:cs typeface="Arial"/>
                      </a:endParaRPr>
                    </a:p>
                  </a:txBody>
                  <a:tcPr marL="45650" marR="45650" marT="0" marB="0" anchor="ctr"/>
                </a:tc>
                <a:tc>
                  <a:txBody>
                    <a:bodyPr/>
                    <a:lstStyle/>
                    <a:p>
                      <a:pPr marL="0" marR="0" algn="ctr">
                        <a:lnSpc>
                          <a:spcPct val="115000"/>
                        </a:lnSpc>
                        <a:spcBef>
                          <a:spcPts val="0"/>
                        </a:spcBef>
                        <a:spcAft>
                          <a:spcPts val="0"/>
                        </a:spcAft>
                      </a:pPr>
                      <a:r>
                        <a:rPr lang="ar-SA" sz="700">
                          <a:effectLst/>
                        </a:rPr>
                        <a:t>غداء</a:t>
                      </a:r>
                      <a:endParaRPr lang="en-US" sz="700">
                        <a:effectLst/>
                        <a:latin typeface="Calibri"/>
                        <a:ea typeface="Calibri"/>
                        <a:cs typeface="Arial"/>
                      </a:endParaRPr>
                    </a:p>
                  </a:txBody>
                  <a:tcPr marL="45650" marR="45650" marT="0" marB="0" anchor="ctr"/>
                </a:tc>
                <a:tc>
                  <a:txBody>
                    <a:bodyPr/>
                    <a:lstStyle/>
                    <a:p>
                      <a:pPr marL="0" marR="0" algn="ctr" rtl="1">
                        <a:lnSpc>
                          <a:spcPct val="115000"/>
                        </a:lnSpc>
                        <a:spcBef>
                          <a:spcPts val="0"/>
                        </a:spcBef>
                        <a:spcAft>
                          <a:spcPts val="0"/>
                        </a:spcAft>
                      </a:pPr>
                      <a:r>
                        <a:rPr lang="ar-SA" sz="700" dirty="0">
                          <a:effectLst/>
                        </a:rPr>
                        <a:t>15.00 – 16.00</a:t>
                      </a:r>
                      <a:endParaRPr lang="en-US" sz="700" dirty="0">
                        <a:effectLst/>
                        <a:latin typeface="Calibri"/>
                        <a:ea typeface="Calibri"/>
                        <a:cs typeface="Arial"/>
                      </a:endParaRPr>
                    </a:p>
                  </a:txBody>
                  <a:tcPr marL="45650" marR="45650" marT="0" marB="0" anchor="ctr"/>
                </a:tc>
              </a:tr>
            </a:tbl>
          </a:graphicData>
        </a:graphic>
      </p:graphicFrame>
    </p:spTree>
    <p:extLst>
      <p:ext uri="{BB962C8B-B14F-4D97-AF65-F5344CB8AC3E}">
        <p14:creationId xmlns:p14="http://schemas.microsoft.com/office/powerpoint/2010/main" val="20061428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00600" y="5334000"/>
            <a:ext cx="380629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smtClean="0">
                <a:ln w="0"/>
                <a:solidFill>
                  <a:schemeClr val="tx2">
                    <a:lumMod val="75000"/>
                  </a:schemeClr>
                </a:solidFill>
                <a:effectLst>
                  <a:reflection blurRad="12700" stA="50000" endPos="50000" dist="5000" dir="5400000" sy="-100000" rotWithShape="0"/>
                </a:effectLst>
              </a:rPr>
              <a:t>Thank you.</a:t>
            </a:r>
            <a:endParaRPr lang="en-US" sz="5400" b="1" cap="all" dirty="0">
              <a:ln w="0"/>
              <a:solidFill>
                <a:schemeClr val="tx2">
                  <a:lumMod val="75000"/>
                </a:schemeClr>
              </a:solidFill>
              <a:effectLst>
                <a:reflection blurRad="12700" stA="50000" endPos="50000" dist="5000" dir="5400000" sy="-100000" rotWithShape="0"/>
              </a:effectLst>
            </a:endParaRPr>
          </a:p>
        </p:txBody>
      </p:sp>
    </p:spTree>
    <p:extLst>
      <p:ext uri="{BB962C8B-B14F-4D97-AF65-F5344CB8AC3E}">
        <p14:creationId xmlns:p14="http://schemas.microsoft.com/office/powerpoint/2010/main" val="1872525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1762</TotalTime>
  <Words>681</Words>
  <Application>Microsoft Office PowerPoint</Application>
  <PresentationFormat>On-screen Show (4:3)</PresentationFormat>
  <Paragraphs>209</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 Skill Assessment and Certification  ILO New Initiative on Youth Employment in Jordan </vt:lpstr>
      <vt:lpstr>Background</vt:lpstr>
      <vt:lpstr>“Tripartite Action for Youth Employment” project is part of  four SIDA-funded projects on Youth Employment in Jordan, Indonesia, El Salvador and Zambia</vt:lpstr>
      <vt:lpstr>PowerPoint Presentation</vt:lpstr>
      <vt:lpstr>Main Expected Deliverables</vt:lpstr>
      <vt:lpstr>Establishing Assessment &amp; Certification System</vt:lpstr>
      <vt:lpstr>Workshop Objectives &amp; Expectations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Tripartite Action for Youth Employment in Jordan </dc:title>
  <dc:creator>ILO</dc:creator>
  <cp:lastModifiedBy>A satisfied Microsoft Office User</cp:lastModifiedBy>
  <cp:revision>138</cp:revision>
  <dcterms:created xsi:type="dcterms:W3CDTF">2012-11-02T12:28:57Z</dcterms:created>
  <dcterms:modified xsi:type="dcterms:W3CDTF">2013-03-04T18:39:43Z</dcterms:modified>
</cp:coreProperties>
</file>