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charts/chart12.xml" ContentType="application/vnd.openxmlformats-officedocument.drawingml.chart+xml"/>
  <Override PartName="/ppt/theme/themeOverride8.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256" r:id="rId2"/>
    <p:sldId id="296" r:id="rId3"/>
    <p:sldId id="294" r:id="rId4"/>
    <p:sldId id="272" r:id="rId5"/>
    <p:sldId id="275" r:id="rId6"/>
    <p:sldId id="293" r:id="rId7"/>
    <p:sldId id="273" r:id="rId8"/>
    <p:sldId id="276" r:id="rId9"/>
    <p:sldId id="277" r:id="rId10"/>
    <p:sldId id="278" r:id="rId11"/>
    <p:sldId id="295" r:id="rId12"/>
    <p:sldId id="279" r:id="rId13"/>
    <p:sldId id="280" r:id="rId14"/>
    <p:sldId id="283" r:id="rId15"/>
    <p:sldId id="281" r:id="rId16"/>
    <p:sldId id="282" r:id="rId17"/>
    <p:sldId id="284" r:id="rId18"/>
    <p:sldId id="285" r:id="rId19"/>
    <p:sldId id="286" r:id="rId20"/>
    <p:sldId id="287" r:id="rId21"/>
    <p:sldId id="288" r:id="rId22"/>
    <p:sldId id="289" r:id="rId23"/>
    <p:sldId id="290" r:id="rId24"/>
    <p:sldId id="291" r:id="rId25"/>
    <p:sldId id="292" r:id="rId26"/>
    <p:sldId id="257" r:id="rId27"/>
    <p:sldId id="258" r:id="rId28"/>
    <p:sldId id="259" r:id="rId29"/>
    <p:sldId id="260" r:id="rId30"/>
    <p:sldId id="261" r:id="rId31"/>
    <p:sldId id="262" r:id="rId32"/>
    <p:sldId id="264" r:id="rId33"/>
    <p:sldId id="266" r:id="rId34"/>
    <p:sldId id="267" r:id="rId35"/>
    <p:sldId id="269" r:id="rId36"/>
    <p:sldId id="270" r:id="rId37"/>
    <p:sldId id="271" r:id="rId38"/>
    <p:sldId id="27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88BF15D-71FD-4F23-87D3-FB8ABE82B696}">
          <p14:sldIdLst>
            <p14:sldId id="256"/>
            <p14:sldId id="296"/>
            <p14:sldId id="294"/>
            <p14:sldId id="272"/>
            <p14:sldId id="275"/>
            <p14:sldId id="293"/>
            <p14:sldId id="273"/>
            <p14:sldId id="276"/>
            <p14:sldId id="277"/>
            <p14:sldId id="278"/>
            <p14:sldId id="295"/>
            <p14:sldId id="279"/>
            <p14:sldId id="280"/>
            <p14:sldId id="283"/>
            <p14:sldId id="281"/>
            <p14:sldId id="282"/>
            <p14:sldId id="284"/>
            <p14:sldId id="285"/>
            <p14:sldId id="286"/>
            <p14:sldId id="287"/>
            <p14:sldId id="288"/>
            <p14:sldId id="289"/>
            <p14:sldId id="290"/>
            <p14:sldId id="291"/>
            <p14:sldId id="292"/>
            <p14:sldId id="257"/>
            <p14:sldId id="258"/>
            <p14:sldId id="259"/>
            <p14:sldId id="260"/>
            <p14:sldId id="261"/>
            <p14:sldId id="262"/>
            <p14:sldId id="264"/>
            <p14:sldId id="266"/>
            <p14:sldId id="267"/>
            <p14:sldId id="269"/>
            <p14:sldId id="270"/>
            <p14:sldId id="271"/>
            <p14:sldId id="27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Noora\Desktop\work\In%20progress\ILO\ALMP%20Evaluation\Reports%20&amp;%20Results\Results\secondary%20data%20forms\desk%20analysis%20workbook%20-new%20outputs%20chart%2018-1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Noora\Desktop\work\In%20progress\ILO\ALMP%20Evaluation\Reports%20&amp;%20Results\Results\secondary%20data%20forms\desk%20analysis%20workbook%20-new%20outputs%20chart%2018-1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3" Type="http://schemas.openxmlformats.org/officeDocument/2006/relationships/oleObject" Target="file:///C:\Users\Noora\Desktop\work\In%20progress\ILO\ALMP%20Evaluation\Reports%20&amp;%20Results\Results\secondary%20data%20forms\12-9%20updated%20budget.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2" Type="http://schemas.openxmlformats.org/officeDocument/2006/relationships/oleObject" Target="../embeddings/oleObject5.bin"/><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oleObject" Target="../embeddings/oleObject6.bin"/><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oleObject" Target="../embeddings/oleObject7.bin"/><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oleObject" Target="../embeddings/oleObject8.bin"/><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Distribution of Enrolled Trainees By Program 2005 - 2011</a:t>
            </a:r>
          </a:p>
        </c:rich>
      </c:tx>
      <c:layout>
        <c:manualLayout>
          <c:xMode val="edge"/>
          <c:yMode val="edge"/>
          <c:x val="0.2079668635170604"/>
          <c:y val="4.2553431563159647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3950634295713036"/>
          <c:y val="0.16840524663926229"/>
          <c:w val="0.50723075240594928"/>
          <c:h val="0.80513935951560933"/>
        </c:manualLayout>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Lbls>
            <c:dLbl>
              <c:idx val="6"/>
              <c:tx>
                <c:rich>
                  <a:bodyPr/>
                  <a:lstStyle/>
                  <a:p>
                    <a:r>
                      <a:rPr lang="en-US" dirty="0" smtClean="0"/>
                      <a:t>JEA</a:t>
                    </a:r>
                    <a:r>
                      <a:rPr lang="en-US" baseline="0" dirty="0" smtClean="0"/>
                      <a:t>, </a:t>
                    </a:r>
                    <a:fld id="{1EC80BD8-A91E-45E0-AB2E-8280E46898A1}" type="VALUE">
                      <a:rPr lang="en-US" baseline="0"/>
                      <a:pPr/>
                      <a:t>[VALUE]</a:t>
                    </a:fld>
                    <a:r>
                      <a:rPr lang="en-US" baseline="0" dirty="0"/>
                      <a:t>, </a:t>
                    </a:r>
                    <a:fld id="{8048DFCD-643D-47F3-A1B4-9EC4C49EE0C0}" type="PERCENTAGE">
                      <a:rPr lang="en-US" baseline="0"/>
                      <a:pPr/>
                      <a:t>[PERCENTAGE]</a:t>
                    </a:fld>
                    <a:endParaRPr lang="en-US" baseline="0" dirty="0"/>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Outputs!$O$19:$U$19</c:f>
              <c:strCache>
                <c:ptCount val="7"/>
                <c:pt idx="0">
                  <c:v>Satellite Units</c:v>
                </c:pt>
                <c:pt idx="1">
                  <c:v>ICT</c:v>
                </c:pt>
                <c:pt idx="2">
                  <c:v>Nursing</c:v>
                </c:pt>
                <c:pt idx="3">
                  <c:v>Paid Employment</c:v>
                </c:pt>
                <c:pt idx="4">
                  <c:v>NET</c:v>
                </c:pt>
                <c:pt idx="5">
                  <c:v>VTC</c:v>
                </c:pt>
                <c:pt idx="6">
                  <c:v>Engineers Union</c:v>
                </c:pt>
              </c:strCache>
            </c:strRef>
          </c:cat>
          <c:val>
            <c:numRef>
              <c:f>Outputs!$O$23:$U$23</c:f>
              <c:numCache>
                <c:formatCode>General</c:formatCode>
                <c:ptCount val="7"/>
                <c:pt idx="0">
                  <c:v>1257</c:v>
                </c:pt>
                <c:pt idx="1">
                  <c:v>902</c:v>
                </c:pt>
                <c:pt idx="2">
                  <c:v>554</c:v>
                </c:pt>
                <c:pt idx="3">
                  <c:v>13702</c:v>
                </c:pt>
                <c:pt idx="4">
                  <c:v>12880</c:v>
                </c:pt>
                <c:pt idx="5">
                  <c:v>4831</c:v>
                </c:pt>
                <c:pt idx="6">
                  <c:v>355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150" baseline="0">
                <a:solidFill>
                  <a:schemeClr val="tx1"/>
                </a:solidFill>
                <a:latin typeface="+mn-lt"/>
                <a:ea typeface="+mn-ea"/>
                <a:cs typeface="+mn-cs"/>
              </a:defRPr>
            </a:pPr>
            <a:r>
              <a:rPr lang="en-US" sz="1800" cap="none" dirty="0" smtClean="0">
                <a:solidFill>
                  <a:schemeClr val="tx1"/>
                </a:solidFill>
              </a:rPr>
              <a:t>Dropout and Graduation Rates, by Program</a:t>
            </a:r>
            <a:endParaRPr lang="en-US" sz="1800" cap="none" dirty="0">
              <a:solidFill>
                <a:schemeClr val="tx1"/>
              </a:solidFill>
            </a:endParaRPr>
          </a:p>
        </c:rich>
      </c:tx>
      <c:overlay val="1"/>
      <c:spPr>
        <a:noFill/>
        <a:ln>
          <a:noFill/>
        </a:ln>
        <a:effectLst/>
      </c:spPr>
      <c:txPr>
        <a:bodyPr rot="0" spcFirstLastPara="1" vertOverflow="ellipsis" vert="horz" wrap="square" anchor="ctr" anchorCtr="1"/>
        <a:lstStyle/>
        <a:p>
          <a:pPr>
            <a:defRPr sz="1800" b="1" i="0" u="none" strike="noStrike" kern="1200" cap="none" spc="150" baseline="0">
              <a:solidFill>
                <a:schemeClr val="tx1"/>
              </a:solidFill>
              <a:latin typeface="+mn-lt"/>
              <a:ea typeface="+mn-ea"/>
              <a:cs typeface="+mn-cs"/>
            </a:defRPr>
          </a:pPr>
          <a:endParaRPr lang="en-US"/>
        </a:p>
      </c:txPr>
    </c:title>
    <c:autoTitleDeleted val="0"/>
    <c:plotArea>
      <c:layout>
        <c:manualLayout>
          <c:layoutTarget val="inner"/>
          <c:xMode val="edge"/>
          <c:yMode val="edge"/>
          <c:x val="0"/>
          <c:y val="8.6225457343353559E-2"/>
          <c:w val="1"/>
          <c:h val="0.79972044695227307"/>
        </c:manualLayout>
      </c:layout>
      <c:barChart>
        <c:barDir val="col"/>
        <c:grouping val="percentStacked"/>
        <c:varyColors val="0"/>
        <c:ser>
          <c:idx val="2"/>
          <c:order val="0"/>
          <c:tx>
            <c:strRef>
              <c:f>'[desk analysis workbook -new outputs chart 18-10.xlsx]Outputs'!$N$7</c:f>
              <c:strCache>
                <c:ptCount val="1"/>
                <c:pt idx="0">
                  <c:v># Graduates</c:v>
                </c:pt>
              </c:strCache>
            </c:strRef>
          </c:tx>
          <c:spPr>
            <a:pattFill prst="narHorz">
              <a:fgClr>
                <a:schemeClr val="accent3"/>
              </a:fgClr>
              <a:bgClr>
                <a:schemeClr val="accent3">
                  <a:lumMod val="20000"/>
                  <a:lumOff val="80000"/>
                </a:schemeClr>
              </a:bgClr>
            </a:pattFill>
            <a:ln>
              <a:noFill/>
            </a:ln>
            <a:effectLst>
              <a:innerShdw blurRad="114300">
                <a:schemeClr val="accent3"/>
              </a:innerShdw>
            </a:effectLst>
          </c:spPr>
          <c:invertIfNegative val="0"/>
          <c:dLbls>
            <c:dLbl>
              <c:idx val="0"/>
              <c:layout>
                <c:manualLayout>
                  <c:x val="0"/>
                  <c:y val="4.588070727097218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1062210678887299E-3"/>
                  <c:y val="-1.3328244503315222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3.1996434492954633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0"/>
                  <c:y val="-1.056015379575165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'[desk analysis workbook -new outputs chart 18-10.xlsx]Outputs'!$C$2:$I$2</c:f>
              <c:strCache>
                <c:ptCount val="7"/>
                <c:pt idx="0">
                  <c:v>SU</c:v>
                </c:pt>
                <c:pt idx="1">
                  <c:v>ICT</c:v>
                </c:pt>
                <c:pt idx="2">
                  <c:v>Nursing</c:v>
                </c:pt>
                <c:pt idx="3">
                  <c:v>PE</c:v>
                </c:pt>
                <c:pt idx="4">
                  <c:v>NET</c:v>
                </c:pt>
                <c:pt idx="5">
                  <c:v>VTC</c:v>
                </c:pt>
                <c:pt idx="6">
                  <c:v>JEA</c:v>
                </c:pt>
              </c:strCache>
            </c:strRef>
          </c:cat>
          <c:val>
            <c:numRef>
              <c:f>'[desk analysis workbook -new outputs chart 18-10.xlsx]Outputs'!$O$27:$U$27</c:f>
              <c:numCache>
                <c:formatCode>0%</c:formatCode>
                <c:ptCount val="7"/>
                <c:pt idx="0">
                  <c:v>0.4295942720763723</c:v>
                </c:pt>
                <c:pt idx="1">
                  <c:v>0.55543237250554323</c:v>
                </c:pt>
                <c:pt idx="2">
                  <c:v>0.50361010830324915</c:v>
                </c:pt>
                <c:pt idx="3">
                  <c:v>0.4074587651437746</c:v>
                </c:pt>
                <c:pt idx="4">
                  <c:v>0.86568322981366463</c:v>
                </c:pt>
                <c:pt idx="5">
                  <c:v>0.5586835023804595</c:v>
                </c:pt>
                <c:pt idx="6">
                  <c:v>0.92394366197183098</c:v>
                </c:pt>
              </c:numCache>
            </c:numRef>
          </c:val>
        </c:ser>
        <c:ser>
          <c:idx val="1"/>
          <c:order val="1"/>
          <c:tx>
            <c:strRef>
              <c:f>'[desk analysis workbook -new outputs chart 18-10.xlsx]Outputs'!$N$6</c:f>
              <c:strCache>
                <c:ptCount val="1"/>
                <c:pt idx="0">
                  <c:v># Drop Outs</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'[desk analysis workbook -new outputs chart 18-10.xlsx]Outputs'!$C$2:$I$2</c:f>
              <c:strCache>
                <c:ptCount val="7"/>
                <c:pt idx="0">
                  <c:v>SU</c:v>
                </c:pt>
                <c:pt idx="1">
                  <c:v>ICT</c:v>
                </c:pt>
                <c:pt idx="2">
                  <c:v>Nursing</c:v>
                </c:pt>
                <c:pt idx="3">
                  <c:v>PE</c:v>
                </c:pt>
                <c:pt idx="4">
                  <c:v>NET</c:v>
                </c:pt>
                <c:pt idx="5">
                  <c:v>VTC</c:v>
                </c:pt>
                <c:pt idx="6">
                  <c:v>JEA</c:v>
                </c:pt>
              </c:strCache>
            </c:strRef>
          </c:cat>
          <c:val>
            <c:numRef>
              <c:f>'[desk analysis workbook -new outputs chart 18-10.xlsx]Outputs'!$O$25:$U$25</c:f>
              <c:numCache>
                <c:formatCode>0%</c:formatCode>
                <c:ptCount val="7"/>
                <c:pt idx="0">
                  <c:v>0.57040572792362765</c:v>
                </c:pt>
                <c:pt idx="1">
                  <c:v>0.44456762749445677</c:v>
                </c:pt>
                <c:pt idx="2">
                  <c:v>0.49638989169675091</c:v>
                </c:pt>
                <c:pt idx="3">
                  <c:v>0.59254123485622534</c:v>
                </c:pt>
                <c:pt idx="4">
                  <c:v>0.13431677018633539</c:v>
                </c:pt>
                <c:pt idx="5">
                  <c:v>0.44131649761954045</c:v>
                </c:pt>
                <c:pt idx="6">
                  <c:v>7.605633802816901E-2</c:v>
                </c:pt>
              </c:numCache>
            </c:numRef>
          </c:val>
        </c:ser>
        <c:dLbls>
          <c:showLegendKey val="0"/>
          <c:showVal val="1"/>
          <c:showCatName val="0"/>
          <c:showSerName val="0"/>
          <c:showPercent val="0"/>
          <c:showBubbleSize val="0"/>
        </c:dLbls>
        <c:gapWidth val="150"/>
        <c:overlap val="100"/>
        <c:axId val="152857128"/>
        <c:axId val="3787224"/>
      </c:barChart>
      <c:catAx>
        <c:axId val="152857128"/>
        <c:scaling>
          <c:orientation val="minMax"/>
        </c:scaling>
        <c:delete val="0"/>
        <c:axPos val="b"/>
        <c:numFmt formatCode="General" sourceLinked="0"/>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224"/>
        <c:crosses val="autoZero"/>
        <c:auto val="1"/>
        <c:lblAlgn val="ctr"/>
        <c:lblOffset val="100"/>
        <c:noMultiLvlLbl val="0"/>
      </c:catAx>
      <c:valAx>
        <c:axId val="3787224"/>
        <c:scaling>
          <c:orientation val="minMax"/>
        </c:scaling>
        <c:delete val="0"/>
        <c:axPos val="l"/>
        <c:majorGridlines>
          <c:spPr>
            <a:ln>
              <a:solidFill>
                <a:schemeClr val="tx1">
                  <a:lumMod val="15000"/>
                  <a:lumOff val="85000"/>
                </a:schemeClr>
              </a:solidFill>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857128"/>
        <c:crosses val="autoZero"/>
        <c:crossBetween val="between"/>
      </c:valAx>
      <c:spPr>
        <a:noFill/>
        <a:ln>
          <a:noFill/>
        </a:ln>
        <a:effectLst/>
      </c:spPr>
    </c:plotArea>
    <c:legend>
      <c:legendPos val="t"/>
      <c:layout>
        <c:manualLayout>
          <c:xMode val="edge"/>
          <c:yMode val="edge"/>
          <c:x val="0.31830955272928801"/>
          <c:y val="0.9664360358959837"/>
          <c:w val="0.34229960374021079"/>
          <c:h val="3.290015215014996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100" baseline="0">
                <a:solidFill>
                  <a:schemeClr val="tx1"/>
                </a:solidFill>
                <a:latin typeface="+mn-lt"/>
                <a:ea typeface="+mn-ea"/>
                <a:cs typeface="+mn-cs"/>
              </a:defRPr>
            </a:pPr>
            <a:r>
              <a:rPr lang="en-GB" sz="1400" b="1" dirty="0">
                <a:solidFill>
                  <a:schemeClr val="tx1"/>
                </a:solidFill>
              </a:rPr>
              <a:t>Expenditures of the ETVET Council Fund (m JD) Based on the executing agency (2005-2011)</a:t>
            </a:r>
            <a:endParaRPr lang="en-US" sz="1400" b="1" dirty="0">
              <a:solidFill>
                <a:schemeClr val="tx1"/>
              </a:solidFill>
            </a:endParaRPr>
          </a:p>
        </c:rich>
      </c:tx>
      <c:layout>
        <c:manualLayout>
          <c:xMode val="edge"/>
          <c:yMode val="edge"/>
          <c:x val="0.12337806211723534"/>
          <c:y val="4.482895409192373E-2"/>
        </c:manualLayout>
      </c:layout>
      <c:overlay val="1"/>
      <c:spPr>
        <a:noFill/>
        <a:ln>
          <a:noFill/>
        </a:ln>
        <a:effectLst/>
      </c:spPr>
      <c:txPr>
        <a:bodyPr rot="0" spcFirstLastPara="1" vertOverflow="ellipsis" vert="horz" wrap="square" anchor="ctr" anchorCtr="1"/>
        <a:lstStyle/>
        <a:p>
          <a:pPr>
            <a:defRPr sz="1400" b="1" i="0" u="none" strike="noStrike" kern="1200" spc="100" baseline="0">
              <a:solidFill>
                <a:schemeClr val="tx1"/>
              </a:solidFill>
              <a:latin typeface="+mn-lt"/>
              <a:ea typeface="+mn-ea"/>
              <a:cs typeface="+mn-cs"/>
            </a:defRPr>
          </a:pPr>
          <a:endParaRPr lang="en-US"/>
        </a:p>
      </c:txPr>
    </c:title>
    <c:autoTitleDeleted val="0"/>
    <c:plotArea>
      <c:layout>
        <c:manualLayout>
          <c:layoutTarget val="inner"/>
          <c:xMode val="edge"/>
          <c:yMode val="edge"/>
          <c:x val="0.27106605424321961"/>
          <c:y val="0.23881898313745528"/>
          <c:w val="0.49405632108486441"/>
          <c:h val="0.75936096468816394"/>
        </c:manualLayout>
      </c:layout>
      <c:pieChart>
        <c:varyColors val="1"/>
        <c:ser>
          <c:idx val="0"/>
          <c:order val="0"/>
          <c:dPt>
            <c:idx val="0"/>
            <c:bubble3D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3"/>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Pt>
            <c:idx val="4"/>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dLbls>
            <c:dLbl>
              <c:idx val="3"/>
              <c:layout>
                <c:manualLayout>
                  <c:x val="-1.0092437664041994E-2"/>
                  <c:y val="1.5576917348984714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Lst>
            </c:dLbl>
            <c:dLbl>
              <c:idx val="4"/>
              <c:layout>
                <c:manualLayout>
                  <c:x val="2.3584399606299211E-2"/>
                  <c:y val="9.250158201637982E-3"/>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1"/>
            <c:showBubbleSize val="0"/>
            <c:separator>
</c:separator>
            <c:showLeaderLines val="0"/>
            <c:extLst>
              <c:ext xmlns:c15="http://schemas.microsoft.com/office/drawing/2012/chart" uri="{CE6537A1-D6FC-4f65-9D91-7224C49458BB}"/>
            </c:extLst>
          </c:dLbls>
          <c:cat>
            <c:strRef>
              <c:f>outputs_charts!$A$43:$A$47</c:f>
              <c:strCache>
                <c:ptCount val="5"/>
                <c:pt idx="0">
                  <c:v>NET</c:v>
                </c:pt>
                <c:pt idx="1">
                  <c:v>VTC</c:v>
                </c:pt>
                <c:pt idx="2">
                  <c:v>MOL Programs</c:v>
                </c:pt>
                <c:pt idx="3">
                  <c:v>JGU</c:v>
                </c:pt>
                <c:pt idx="4">
                  <c:v>Other</c:v>
                </c:pt>
              </c:strCache>
            </c:strRef>
          </c:cat>
          <c:val>
            <c:numRef>
              <c:f>outputs_charts!$B$43:$B$47</c:f>
              <c:numCache>
                <c:formatCode>#,##0.000</c:formatCode>
                <c:ptCount val="5"/>
                <c:pt idx="0">
                  <c:v>89.778497999999999</c:v>
                </c:pt>
                <c:pt idx="1">
                  <c:v>10.166472000000001</c:v>
                </c:pt>
                <c:pt idx="2">
                  <c:v>10.25089</c:v>
                </c:pt>
                <c:pt idx="3">
                  <c:v>1</c:v>
                </c:pt>
                <c:pt idx="4">
                  <c:v>1.752637</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400">
                <a:latin typeface="+mn-lt"/>
              </a:defRPr>
            </a:pPr>
            <a:r>
              <a:rPr lang="en-US" sz="2400" dirty="0">
                <a:latin typeface="+mn-lt"/>
              </a:rPr>
              <a:t>Total Allocated from E-TVET Fund (JD)</a:t>
            </a:r>
          </a:p>
        </c:rich>
      </c:tx>
      <c:layout>
        <c:manualLayout>
          <c:xMode val="edge"/>
          <c:yMode val="edge"/>
          <c:x val="0.22562565616797897"/>
          <c:y val="3.9561703203266754E-2"/>
        </c:manualLayout>
      </c:layout>
      <c:overlay val="1"/>
    </c:title>
    <c:autoTitleDeleted val="0"/>
    <c:plotArea>
      <c:layout>
        <c:manualLayout>
          <c:layoutTarget val="inner"/>
          <c:xMode val="edge"/>
          <c:yMode val="edge"/>
          <c:x val="6.4454938000785235E-3"/>
          <c:y val="1.6333571939871179E-2"/>
          <c:w val="0.99355450619992147"/>
          <c:h val="0.95336339775709766"/>
        </c:manualLayout>
      </c:layout>
      <c:bubbleChart>
        <c:varyColors val="0"/>
        <c:ser>
          <c:idx val="5"/>
          <c:order val="0"/>
          <c:tx>
            <c:strRef>
              <c:f>Budget!$R$10</c:f>
              <c:strCache>
                <c:ptCount val="1"/>
                <c:pt idx="0">
                  <c:v>NET</c:v>
                </c:pt>
              </c:strCache>
            </c:strRef>
          </c:tx>
          <c:spPr>
            <a:ln w="25400">
              <a:noFill/>
            </a:ln>
          </c:spPr>
          <c:invertIfNegative val="0"/>
          <c:dLbls>
            <c:numFmt formatCode="#,##0" sourceLinked="0"/>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xVal>
            <c:numLit>
              <c:formatCode>General</c:formatCode>
              <c:ptCount val="1"/>
              <c:pt idx="0">
                <c:v>0</c:v>
              </c:pt>
            </c:numLit>
          </c:xVal>
          <c:yVal>
            <c:numLit>
              <c:formatCode>General</c:formatCode>
              <c:ptCount val="1"/>
              <c:pt idx="0">
                <c:v>0.99950000000000006</c:v>
              </c:pt>
            </c:numLit>
          </c:yVal>
          <c:bubbleSize>
            <c:numRef>
              <c:f>Budget!$R$11</c:f>
              <c:numCache>
                <c:formatCode>#,##0</c:formatCode>
                <c:ptCount val="1"/>
                <c:pt idx="0">
                  <c:v>89778498</c:v>
                </c:pt>
              </c:numCache>
            </c:numRef>
          </c:bubbleSize>
          <c:bubble3D val="1"/>
        </c:ser>
        <c:ser>
          <c:idx val="3"/>
          <c:order val="1"/>
          <c:tx>
            <c:strRef>
              <c:f>Budget!$N$10</c:f>
              <c:strCache>
                <c:ptCount val="1"/>
                <c:pt idx="0">
                  <c:v>Satellite Units</c:v>
                </c:pt>
              </c:strCache>
            </c:strRef>
          </c:tx>
          <c:spPr>
            <a:ln w="254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xVal>
            <c:numLit>
              <c:formatCode>General</c:formatCode>
              <c:ptCount val="1"/>
              <c:pt idx="0">
                <c:v>4.5</c:v>
              </c:pt>
            </c:numLit>
          </c:xVal>
          <c:yVal>
            <c:numLit>
              <c:formatCode>General</c:formatCode>
              <c:ptCount val="1"/>
              <c:pt idx="0">
                <c:v>0.9863999999999995</c:v>
              </c:pt>
            </c:numLit>
          </c:yVal>
          <c:bubbleSize>
            <c:numRef>
              <c:f>Budget!$N$11</c:f>
              <c:numCache>
                <c:formatCode>#,##0</c:formatCode>
                <c:ptCount val="1"/>
                <c:pt idx="0">
                  <c:v>4206156</c:v>
                </c:pt>
              </c:numCache>
            </c:numRef>
          </c:bubbleSize>
          <c:bubble3D val="1"/>
        </c:ser>
        <c:ser>
          <c:idx val="0"/>
          <c:order val="2"/>
          <c:tx>
            <c:strRef>
              <c:f>Budget!$O$10</c:f>
              <c:strCache>
                <c:ptCount val="1"/>
                <c:pt idx="0">
                  <c:v>ICT</c:v>
                </c:pt>
              </c:strCache>
            </c:strRef>
          </c:tx>
          <c:invertIfNegative val="0"/>
          <c:dLbls>
            <c:dLbl>
              <c:idx val="0"/>
              <c:dLblPos val="ctr"/>
              <c:showLegendKey val="0"/>
              <c:showVal val="0"/>
              <c:showCatName val="0"/>
              <c:showSerName val="0"/>
              <c:showPercent val="0"/>
              <c:showBubbleSize val="1"/>
              <c:separator>
</c:separator>
              <c:extLst>
                <c:ext xmlns:c15="http://schemas.microsoft.com/office/drawing/2012/chart" uri="{CE6537A1-D6FC-4f65-9D91-7224C49458BB}"/>
              </c:extLst>
            </c:dLbl>
            <c:numFmt formatCode="#,##0" sourceLinked="0"/>
            <c:spPr>
              <a:noFill/>
              <a:ln>
                <a:noFill/>
              </a:ln>
              <a:effectLst/>
            </c:spPr>
            <c:dLblPos val="ct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xVal>
            <c:numLit>
              <c:formatCode>General</c:formatCode>
              <c:ptCount val="1"/>
              <c:pt idx="0">
                <c:v>8</c:v>
              </c:pt>
            </c:numLit>
          </c:xVal>
          <c:yVal>
            <c:numLit>
              <c:formatCode>General</c:formatCode>
              <c:ptCount val="1"/>
              <c:pt idx="0">
                <c:v>0.98429999999999951</c:v>
              </c:pt>
            </c:numLit>
          </c:yVal>
          <c:bubbleSize>
            <c:numRef>
              <c:f>Budget!$O$11</c:f>
              <c:numCache>
                <c:formatCode>#,##0</c:formatCode>
                <c:ptCount val="1"/>
                <c:pt idx="0">
                  <c:v>790640</c:v>
                </c:pt>
              </c:numCache>
            </c:numRef>
          </c:bubbleSize>
          <c:bubble3D val="1"/>
        </c:ser>
        <c:ser>
          <c:idx val="4"/>
          <c:order val="3"/>
          <c:tx>
            <c:strRef>
              <c:f>Budget!$P$10</c:f>
              <c:strCache>
                <c:ptCount val="1"/>
                <c:pt idx="0">
                  <c:v>Nursing</c:v>
                </c:pt>
              </c:strCache>
            </c:strRef>
          </c:tx>
          <c:spPr>
            <a:ln w="25400">
              <a:noFill/>
            </a:ln>
          </c:spPr>
          <c:invertIfNegative val="0"/>
          <c:dLbls>
            <c:dLbl>
              <c:idx val="0"/>
              <c:dLblPos val="ctr"/>
              <c:showLegendKey val="0"/>
              <c:showVal val="0"/>
              <c:showCatName val="0"/>
              <c:showSerName val="0"/>
              <c:showPercent val="0"/>
              <c:showBubbleSize val="1"/>
              <c:separator>
</c:separator>
              <c:extLst>
                <c:ext xmlns:c15="http://schemas.microsoft.com/office/drawing/2012/chart" uri="{CE6537A1-D6FC-4f65-9D91-7224C49458BB}"/>
              </c:extLst>
            </c:dLbl>
            <c:numFmt formatCode="#,##0" sourceLinked="0"/>
            <c:spPr>
              <a:noFill/>
              <a:ln>
                <a:noFill/>
              </a:ln>
              <a:effectLst/>
            </c:spPr>
            <c:dLblPos val="ctr"/>
            <c:showLegendKey val="0"/>
            <c:showVal val="0"/>
            <c:showCatName val="0"/>
            <c:showSerName val="0"/>
            <c:showPercent val="0"/>
            <c:showBubbleSize val="1"/>
            <c:showLeaderLines val="0"/>
            <c:extLst>
              <c:ext xmlns:c15="http://schemas.microsoft.com/office/drawing/2012/chart" uri="{CE6537A1-D6FC-4f65-9D91-7224C49458BB}">
                <c15:showLeaderLines val="0"/>
              </c:ext>
            </c:extLst>
          </c:dLbls>
          <c:xVal>
            <c:numLit>
              <c:formatCode>General</c:formatCode>
              <c:ptCount val="1"/>
              <c:pt idx="0">
                <c:v>7</c:v>
              </c:pt>
            </c:numLit>
          </c:xVal>
          <c:yVal>
            <c:numLit>
              <c:formatCode>General</c:formatCode>
              <c:ptCount val="1"/>
              <c:pt idx="0">
                <c:v>0.98449999999999949</c:v>
              </c:pt>
            </c:numLit>
          </c:yVal>
          <c:bubbleSize>
            <c:numRef>
              <c:f>Budget!$P$11</c:f>
              <c:numCache>
                <c:formatCode>#,##0</c:formatCode>
                <c:ptCount val="1"/>
                <c:pt idx="0">
                  <c:v>1049031</c:v>
                </c:pt>
              </c:numCache>
            </c:numRef>
          </c:bubbleSize>
          <c:bubble3D val="1"/>
        </c:ser>
        <c:ser>
          <c:idx val="1"/>
          <c:order val="4"/>
          <c:tx>
            <c:strRef>
              <c:f>Budget!$Q$10</c:f>
              <c:strCache>
                <c:ptCount val="1"/>
                <c:pt idx="0">
                  <c:v>Paid Employment</c:v>
                </c:pt>
              </c:strCache>
            </c:strRef>
          </c:tx>
          <c:spPr>
            <a:ln w="25400">
              <a:noFill/>
            </a:ln>
          </c:spPr>
          <c:invertIfNegative val="0"/>
          <c:dLbls>
            <c:numFmt formatCode="#,##0" sourceLinked="0"/>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xVal>
            <c:numLit>
              <c:formatCode>General</c:formatCode>
              <c:ptCount val="1"/>
              <c:pt idx="0">
                <c:v>6</c:v>
              </c:pt>
            </c:numLit>
          </c:xVal>
          <c:yVal>
            <c:numLit>
              <c:formatCode>General</c:formatCode>
              <c:ptCount val="1"/>
              <c:pt idx="0">
                <c:v>0.98570000000000002</c:v>
              </c:pt>
            </c:numLit>
          </c:yVal>
          <c:bubbleSize>
            <c:numRef>
              <c:f>Budget!$Q$11</c:f>
              <c:numCache>
                <c:formatCode>#,##0</c:formatCode>
                <c:ptCount val="1"/>
                <c:pt idx="0">
                  <c:v>2644738</c:v>
                </c:pt>
              </c:numCache>
            </c:numRef>
          </c:bubbleSize>
          <c:bubble3D val="1"/>
        </c:ser>
        <c:ser>
          <c:idx val="2"/>
          <c:order val="5"/>
          <c:tx>
            <c:strRef>
              <c:f>Budget!$S$10</c:f>
              <c:strCache>
                <c:ptCount val="1"/>
                <c:pt idx="0">
                  <c:v>VTC</c:v>
                </c:pt>
              </c:strCache>
            </c:strRef>
          </c:tx>
          <c:spPr>
            <a:ln w="25400">
              <a:noFill/>
            </a:ln>
          </c:spPr>
          <c:invertIfNegative val="0"/>
          <c:dLbls>
            <c:numFmt formatCode="#,##0" sourceLinked="0"/>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xVal>
            <c:numLit>
              <c:formatCode>General</c:formatCode>
              <c:ptCount val="1"/>
              <c:pt idx="0">
                <c:v>3</c:v>
              </c:pt>
            </c:numLit>
          </c:xVal>
          <c:yVal>
            <c:numLit>
              <c:formatCode>General</c:formatCode>
              <c:ptCount val="1"/>
              <c:pt idx="0">
                <c:v>0.9883999999999995</c:v>
              </c:pt>
            </c:numLit>
          </c:yVal>
          <c:bubbleSize>
            <c:numRef>
              <c:f>Budget!$S$11</c:f>
              <c:numCache>
                <c:formatCode>#,##0</c:formatCode>
                <c:ptCount val="1"/>
                <c:pt idx="0">
                  <c:v>10166472</c:v>
                </c:pt>
              </c:numCache>
            </c:numRef>
          </c:bubbleSize>
          <c:bubble3D val="1"/>
        </c:ser>
        <c:ser>
          <c:idx val="6"/>
          <c:order val="6"/>
          <c:tx>
            <c:strRef>
              <c:f>Budget!$T$10</c:f>
              <c:strCache>
                <c:ptCount val="1"/>
                <c:pt idx="0">
                  <c:v>Engineers Union</c:v>
                </c:pt>
              </c:strCache>
            </c:strRef>
          </c:tx>
          <c:spPr>
            <a:ln w="25400">
              <a:noFill/>
            </a:ln>
          </c:spPr>
          <c:invertIfNegative val="0"/>
          <c:dLbls>
            <c:numFmt formatCode="#,##0" sourceLinked="0"/>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xVal>
            <c:numLit>
              <c:formatCode>General</c:formatCode>
              <c:ptCount val="1"/>
              <c:pt idx="0">
                <c:v>9</c:v>
              </c:pt>
            </c:numLit>
          </c:xVal>
          <c:yVal>
            <c:numLit>
              <c:formatCode>General</c:formatCode>
              <c:ptCount val="1"/>
              <c:pt idx="0">
                <c:v>0.98370000000000002</c:v>
              </c:pt>
            </c:numLit>
          </c:yVal>
          <c:bubbleSize>
            <c:numRef>
              <c:f>Budget!$T$11</c:f>
              <c:numCache>
                <c:formatCode>#,##0</c:formatCode>
                <c:ptCount val="1"/>
                <c:pt idx="0">
                  <c:v>376350</c:v>
                </c:pt>
              </c:numCache>
            </c:numRef>
          </c:bubbleSize>
          <c:bubble3D val="1"/>
        </c:ser>
        <c:dLbls>
          <c:showLegendKey val="0"/>
          <c:showVal val="0"/>
          <c:showCatName val="0"/>
          <c:showSerName val="0"/>
          <c:showPercent val="0"/>
          <c:showBubbleSize val="0"/>
        </c:dLbls>
        <c:bubbleScale val="300"/>
        <c:showNegBubbles val="0"/>
        <c:axId val="200881872"/>
        <c:axId val="200881480"/>
      </c:bubbleChart>
      <c:valAx>
        <c:axId val="200881872"/>
        <c:scaling>
          <c:orientation val="minMax"/>
          <c:max val="9.5"/>
          <c:min val="-2.5"/>
        </c:scaling>
        <c:delete val="1"/>
        <c:axPos val="b"/>
        <c:numFmt formatCode="General" sourceLinked="1"/>
        <c:majorTickMark val="out"/>
        <c:minorTickMark val="none"/>
        <c:tickLblPos val="none"/>
        <c:crossAx val="200881480"/>
        <c:crossesAt val="-2.4"/>
        <c:crossBetween val="midCat"/>
      </c:valAx>
      <c:valAx>
        <c:axId val="200881480"/>
        <c:scaling>
          <c:orientation val="minMax"/>
          <c:max val="1.05"/>
          <c:min val="0.98244999999999949"/>
        </c:scaling>
        <c:delete val="1"/>
        <c:axPos val="l"/>
        <c:majorGridlines/>
        <c:numFmt formatCode="General" sourceLinked="1"/>
        <c:majorTickMark val="out"/>
        <c:minorTickMark val="none"/>
        <c:tickLblPos val="none"/>
        <c:crossAx val="200881872"/>
        <c:crossesAt val="-2.5"/>
        <c:crossBetween val="midCat"/>
      </c:valAx>
    </c:plotArea>
    <c:plotVisOnly val="1"/>
    <c:dispBlanksAs val="gap"/>
    <c:showDLblsOverMax val="0"/>
  </c:chart>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none" spc="200" normalizeH="0" baseline="0">
                <a:solidFill>
                  <a:schemeClr val="tx1"/>
                </a:solidFill>
                <a:latin typeface="+mj-lt"/>
                <a:ea typeface="+mj-ea"/>
                <a:cs typeface="+mj-cs"/>
              </a:defRPr>
            </a:pPr>
            <a:r>
              <a:rPr lang="en-US" sz="1800" spc="200" baseline="0" dirty="0"/>
              <a:t>Cost per Trainee and Cost per Graduate in JD </a:t>
            </a:r>
          </a:p>
        </c:rich>
      </c:tx>
      <c:layout>
        <c:manualLayout>
          <c:xMode val="edge"/>
          <c:yMode val="edge"/>
          <c:x val="0.23101651356080491"/>
          <c:y val="6.6975680620578029E-2"/>
        </c:manualLayout>
      </c:layout>
      <c:overlay val="1"/>
      <c:spPr>
        <a:noFill/>
        <a:ln>
          <a:noFill/>
        </a:ln>
        <a:effectLst/>
      </c:spPr>
      <c:txPr>
        <a:bodyPr rot="0" spcFirstLastPara="1" vertOverflow="ellipsis" vert="horz" wrap="square" anchor="ctr" anchorCtr="1"/>
        <a:lstStyle/>
        <a:p>
          <a:pPr>
            <a:defRPr sz="1800" b="1" i="0" u="none" strike="noStrike" kern="1200" cap="none" spc="200" normalizeH="0" baseline="0">
              <a:solidFill>
                <a:schemeClr val="tx1"/>
              </a:solidFill>
              <a:latin typeface="+mj-lt"/>
              <a:ea typeface="+mj-ea"/>
              <a:cs typeface="+mj-cs"/>
            </a:defRPr>
          </a:pPr>
          <a:endParaRPr lang="en-US"/>
        </a:p>
      </c:txPr>
    </c:title>
    <c:autoTitleDeleted val="0"/>
    <c:plotArea>
      <c:layout>
        <c:manualLayout>
          <c:layoutTarget val="inner"/>
          <c:xMode val="edge"/>
          <c:yMode val="edge"/>
          <c:x val="6.3793421697967881E-2"/>
          <c:y val="6.3178985738574764E-2"/>
          <c:w val="0.91132912618140771"/>
          <c:h val="0.82026592685200939"/>
        </c:manualLayout>
      </c:layout>
      <c:barChart>
        <c:barDir val="col"/>
        <c:grouping val="clustered"/>
        <c:varyColors val="0"/>
        <c:ser>
          <c:idx val="0"/>
          <c:order val="0"/>
          <c:tx>
            <c:strRef>
              <c:f>'cost effectivess'!$M$5</c:f>
              <c:strCache>
                <c:ptCount val="1"/>
                <c:pt idx="0">
                  <c:v>Cost per trainee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Outputs!$C$2:$I$2</c:f>
              <c:strCache>
                <c:ptCount val="7"/>
                <c:pt idx="0">
                  <c:v>SU</c:v>
                </c:pt>
                <c:pt idx="1">
                  <c:v>ICT</c:v>
                </c:pt>
                <c:pt idx="2">
                  <c:v>Nursing</c:v>
                </c:pt>
                <c:pt idx="3">
                  <c:v>PE</c:v>
                </c:pt>
                <c:pt idx="4">
                  <c:v>NET</c:v>
                </c:pt>
                <c:pt idx="5">
                  <c:v>VTC</c:v>
                </c:pt>
                <c:pt idx="6">
                  <c:v>JEA</c:v>
                </c:pt>
              </c:strCache>
            </c:strRef>
          </c:cat>
          <c:val>
            <c:numRef>
              <c:f>'cost effectivess'!$C$11:$I$11</c:f>
              <c:numCache>
                <c:formatCode>_(* #,##0_);_(* \(#,##0\);_(* "-"??_);_(@_)</c:formatCode>
                <c:ptCount val="7"/>
                <c:pt idx="0">
                  <c:v>1292.2696897374701</c:v>
                </c:pt>
                <c:pt idx="1">
                  <c:v>876.54101995565406</c:v>
                </c:pt>
                <c:pt idx="2">
                  <c:v>1893.5577617328531</c:v>
                </c:pt>
                <c:pt idx="3">
                  <c:v>193.0183914756972</c:v>
                </c:pt>
                <c:pt idx="4">
                  <c:v>6619.4996118012423</c:v>
                </c:pt>
                <c:pt idx="5">
                  <c:v>1826.8250879735051</c:v>
                </c:pt>
                <c:pt idx="6">
                  <c:v>778.45070422535252</c:v>
                </c:pt>
              </c:numCache>
            </c:numRef>
          </c:val>
        </c:ser>
        <c:ser>
          <c:idx val="1"/>
          <c:order val="1"/>
          <c:tx>
            <c:strRef>
              <c:f>'cost effectivess'!$M$6</c:f>
              <c:strCache>
                <c:ptCount val="1"/>
                <c:pt idx="0">
                  <c:v>Cost per graduate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Outputs!$C$2:$I$2</c:f>
              <c:strCache>
                <c:ptCount val="7"/>
                <c:pt idx="0">
                  <c:v>SU</c:v>
                </c:pt>
                <c:pt idx="1">
                  <c:v>ICT</c:v>
                </c:pt>
                <c:pt idx="2">
                  <c:v>Nursing</c:v>
                </c:pt>
                <c:pt idx="3">
                  <c:v>PE</c:v>
                </c:pt>
                <c:pt idx="4">
                  <c:v>NET</c:v>
                </c:pt>
                <c:pt idx="5">
                  <c:v>VTC</c:v>
                </c:pt>
                <c:pt idx="6">
                  <c:v>JEA</c:v>
                </c:pt>
              </c:strCache>
            </c:strRef>
          </c:cat>
          <c:val>
            <c:numRef>
              <c:f>'cost effectivess'!$C$18:$I$18</c:f>
              <c:numCache>
                <c:formatCode>_(* #,##0_);_(* \(#,##0\);_(* "-"??_);_(@_)</c:formatCode>
                <c:ptCount val="7"/>
                <c:pt idx="0">
                  <c:v>3008.1166666666631</c:v>
                </c:pt>
                <c:pt idx="1">
                  <c:v>1578.12375249501</c:v>
                </c:pt>
                <c:pt idx="2">
                  <c:v>3759.9677419354862</c:v>
                </c:pt>
                <c:pt idx="3">
                  <c:v>473.71269926562769</c:v>
                </c:pt>
                <c:pt idx="4">
                  <c:v>7646.5609865470851</c:v>
                </c:pt>
                <c:pt idx="5">
                  <c:v>3269.8747684327527</c:v>
                </c:pt>
                <c:pt idx="6">
                  <c:v>842.53048780487791</c:v>
                </c:pt>
              </c:numCache>
            </c:numRef>
          </c:val>
        </c:ser>
        <c:dLbls>
          <c:showLegendKey val="0"/>
          <c:showVal val="1"/>
          <c:showCatName val="0"/>
          <c:showSerName val="0"/>
          <c:showPercent val="0"/>
          <c:showBubbleSize val="0"/>
        </c:dLbls>
        <c:gapWidth val="267"/>
        <c:overlap val="-43"/>
        <c:axId val="153211432"/>
        <c:axId val="153304248"/>
      </c:barChart>
      <c:catAx>
        <c:axId val="153211432"/>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0"/>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solidFill>
                <a:latin typeface="+mn-lt"/>
                <a:ea typeface="+mn-ea"/>
                <a:cs typeface="+mn-cs"/>
              </a:defRPr>
            </a:pPr>
            <a:endParaRPr lang="en-US"/>
          </a:p>
        </c:txPr>
        <c:crossAx val="153304248"/>
        <c:crosses val="autoZero"/>
        <c:auto val="1"/>
        <c:lblAlgn val="ctr"/>
        <c:lblOffset val="100"/>
        <c:noMultiLvlLbl val="0"/>
      </c:catAx>
      <c:valAx>
        <c:axId val="153304248"/>
        <c:scaling>
          <c:orientation val="minMax"/>
          <c:max val="9000"/>
        </c:scaling>
        <c:delete val="0"/>
        <c:axPos val="l"/>
        <c:majorGridlines>
          <c:spPr>
            <a:ln w="9525" cap="flat" cmpd="sng" algn="ctr">
              <a:solidFill>
                <a:schemeClr val="dk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53211432"/>
        <c:crosses val="autoZero"/>
        <c:crossBetween val="between"/>
      </c:valAx>
      <c:spPr>
        <a:pattFill prst="ltDnDiag">
          <a:fgClr>
            <a:schemeClr val="dk1">
              <a:lumMod val="15000"/>
              <a:lumOff val="85000"/>
            </a:schemeClr>
          </a:fgClr>
          <a:bgClr>
            <a:schemeClr val="lt1"/>
          </a:bgClr>
        </a:pattFill>
        <a:ln>
          <a:noFill/>
        </a:ln>
        <a:effectLst/>
      </c:spPr>
    </c:plotArea>
    <c:legend>
      <c:legendPos val="b"/>
      <c:layout>
        <c:manualLayout>
          <c:xMode val="edge"/>
          <c:yMode val="edge"/>
          <c:x val="0.33578424646013233"/>
          <c:y val="0.947616228295309"/>
          <c:w val="0.31901465441819771"/>
          <c:h val="4.56862036426332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9525" cap="flat" cmpd="sng" algn="ctr">
      <a:solidFill>
        <a:schemeClr val="dk1">
          <a:lumMod val="15000"/>
          <a:lumOff val="85000"/>
        </a:schemeClr>
      </a:solidFill>
      <a:round/>
    </a:ln>
    <a:effectLst/>
  </c:spPr>
  <c:txPr>
    <a:bodyPr/>
    <a:lstStyle/>
    <a:p>
      <a:pPr>
        <a:defRPr>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882035103918199"/>
          <c:y val="0.16865879265091863"/>
          <c:w val="0.5201259673672145"/>
          <c:h val="0.73127230971128465"/>
        </c:manualLayout>
      </c:layout>
      <c:radarChart>
        <c:radarStyle val="filled"/>
        <c:varyColors val="0"/>
        <c:ser>
          <c:idx val="1"/>
          <c:order val="0"/>
          <c:tx>
            <c:v>Total</c:v>
          </c:tx>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key_element_means!$I$2:$I$9</c:f>
              <c:numCache>
                <c:formatCode>0.00</c:formatCode>
                <c:ptCount val="8"/>
                <c:pt idx="0">
                  <c:v>4.2448979591836729</c:v>
                </c:pt>
                <c:pt idx="1">
                  <c:v>2.8809523809523805</c:v>
                </c:pt>
                <c:pt idx="2">
                  <c:v>2.5238095238095237</c:v>
                </c:pt>
                <c:pt idx="3">
                  <c:v>3.3571428571428581</c:v>
                </c:pt>
                <c:pt idx="4">
                  <c:v>4.7619047619047619</c:v>
                </c:pt>
                <c:pt idx="5">
                  <c:v>3.7857142857142856</c:v>
                </c:pt>
                <c:pt idx="6">
                  <c:v>3.7523809523809599</c:v>
                </c:pt>
                <c:pt idx="7">
                  <c:v>5.25</c:v>
                </c:pt>
              </c:numCache>
            </c:numRef>
          </c:val>
        </c:ser>
        <c:ser>
          <c:idx val="0"/>
          <c:order val="1"/>
          <c:tx>
            <c:v>Satellite Units</c:v>
          </c:tx>
          <c:spPr>
            <a:solidFill>
              <a:schemeClr val="accent1">
                <a:alpha val="85000"/>
              </a:schemeClr>
            </a:solidFill>
          </c:spPr>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key_element_means!$B$2:$B$9</c:f>
              <c:numCache>
                <c:formatCode>0.00</c:formatCode>
                <c:ptCount val="8"/>
                <c:pt idx="0">
                  <c:v>4</c:v>
                </c:pt>
                <c:pt idx="1">
                  <c:v>3.1666666666666665</c:v>
                </c:pt>
                <c:pt idx="2">
                  <c:v>3</c:v>
                </c:pt>
                <c:pt idx="3">
                  <c:v>3.5</c:v>
                </c:pt>
                <c:pt idx="4">
                  <c:v>3.3333333333333335</c:v>
                </c:pt>
                <c:pt idx="5">
                  <c:v>2.1666666666666665</c:v>
                </c:pt>
                <c:pt idx="6">
                  <c:v>2.1666666666666665</c:v>
                </c:pt>
                <c:pt idx="7">
                  <c:v>4.5</c:v>
                </c:pt>
              </c:numCache>
            </c:numRef>
          </c:val>
        </c:ser>
        <c:dLbls>
          <c:showLegendKey val="0"/>
          <c:showVal val="0"/>
          <c:showCatName val="0"/>
          <c:showSerName val="0"/>
          <c:showPercent val="0"/>
          <c:showBubbleSize val="0"/>
        </c:dLbls>
        <c:axId val="200882264"/>
        <c:axId val="200882656"/>
      </c:radarChart>
      <c:catAx>
        <c:axId val="200882264"/>
        <c:scaling>
          <c:orientation val="minMax"/>
        </c:scaling>
        <c:delete val="0"/>
        <c:axPos val="b"/>
        <c:majorGridlines/>
        <c:numFmt formatCode="General" sourceLinked="0"/>
        <c:majorTickMark val="out"/>
        <c:minorTickMark val="none"/>
        <c:tickLblPos val="nextTo"/>
        <c:crossAx val="200882656"/>
        <c:crosses val="autoZero"/>
        <c:auto val="1"/>
        <c:lblAlgn val="ctr"/>
        <c:lblOffset val="100"/>
        <c:noMultiLvlLbl val="0"/>
      </c:catAx>
      <c:valAx>
        <c:axId val="200882656"/>
        <c:scaling>
          <c:orientation val="minMax"/>
          <c:max val="6"/>
        </c:scaling>
        <c:delete val="0"/>
        <c:axPos val="l"/>
        <c:majorGridlines/>
        <c:numFmt formatCode="0.00" sourceLinked="1"/>
        <c:majorTickMark val="cross"/>
        <c:minorTickMark val="none"/>
        <c:tickLblPos val="nextTo"/>
        <c:crossAx val="200882264"/>
        <c:crosses val="autoZero"/>
        <c:crossBetween val="between"/>
      </c:valAx>
    </c:plotArea>
    <c:legend>
      <c:legendPos val="r"/>
      <c:layout>
        <c:manualLayout>
          <c:xMode val="edge"/>
          <c:yMode val="edge"/>
          <c:x val="0.30970109897084946"/>
          <c:y val="0.94556824146981633"/>
          <c:w val="0.38801268945587386"/>
          <c:h val="5.0460629921259964E-2"/>
        </c:manualLayout>
      </c:layout>
      <c:overlay val="0"/>
    </c:legend>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221760015847076"/>
          <c:y val="0.27862954248631727"/>
          <c:w val="0.52073020353587873"/>
          <c:h val="0.51538092556213999"/>
        </c:manualLayout>
      </c:layout>
      <c:radarChart>
        <c:radarStyle val="filled"/>
        <c:varyColors val="0"/>
        <c:ser>
          <c:idx val="1"/>
          <c:order val="0"/>
          <c:tx>
            <c:v>Total</c:v>
          </c:tx>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key_element_means!$I$2:$I$9</c:f>
              <c:numCache>
                <c:formatCode>0.00</c:formatCode>
                <c:ptCount val="8"/>
                <c:pt idx="0">
                  <c:v>4.2448979591836729</c:v>
                </c:pt>
                <c:pt idx="1">
                  <c:v>2.8809523809523805</c:v>
                </c:pt>
                <c:pt idx="2">
                  <c:v>2.5238095238095237</c:v>
                </c:pt>
                <c:pt idx="3">
                  <c:v>3.3571428571428581</c:v>
                </c:pt>
                <c:pt idx="4">
                  <c:v>4.7619047619047619</c:v>
                </c:pt>
                <c:pt idx="5">
                  <c:v>3.7857142857142856</c:v>
                </c:pt>
                <c:pt idx="6">
                  <c:v>3.7523809523809599</c:v>
                </c:pt>
                <c:pt idx="7">
                  <c:v>5.25</c:v>
                </c:pt>
              </c:numCache>
            </c:numRef>
          </c:val>
        </c:ser>
        <c:ser>
          <c:idx val="0"/>
          <c:order val="1"/>
          <c:tx>
            <c:v>ICT</c:v>
          </c:tx>
          <c:spPr>
            <a:solidFill>
              <a:schemeClr val="accent1">
                <a:alpha val="85000"/>
              </a:schemeClr>
            </a:solidFill>
          </c:spPr>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key_element_means!$C$2:$C$9</c:f>
              <c:numCache>
                <c:formatCode>0.00</c:formatCode>
                <c:ptCount val="8"/>
                <c:pt idx="0">
                  <c:v>4.1428571428571415</c:v>
                </c:pt>
                <c:pt idx="1">
                  <c:v>3.5</c:v>
                </c:pt>
                <c:pt idx="2">
                  <c:v>1.6666666666666667</c:v>
                </c:pt>
                <c:pt idx="3">
                  <c:v>3.8333333333333335</c:v>
                </c:pt>
                <c:pt idx="4">
                  <c:v>5.166666666666667</c:v>
                </c:pt>
                <c:pt idx="5">
                  <c:v>4.666666666666667</c:v>
                </c:pt>
                <c:pt idx="6">
                  <c:v>2.6</c:v>
                </c:pt>
                <c:pt idx="7">
                  <c:v>5.5</c:v>
                </c:pt>
              </c:numCache>
            </c:numRef>
          </c:val>
        </c:ser>
        <c:dLbls>
          <c:showLegendKey val="0"/>
          <c:showVal val="0"/>
          <c:showCatName val="0"/>
          <c:showSerName val="0"/>
          <c:showPercent val="0"/>
          <c:showBubbleSize val="0"/>
        </c:dLbls>
        <c:axId val="200883832"/>
        <c:axId val="200884224"/>
      </c:radarChart>
      <c:catAx>
        <c:axId val="200883832"/>
        <c:scaling>
          <c:orientation val="minMax"/>
        </c:scaling>
        <c:delete val="0"/>
        <c:axPos val="b"/>
        <c:majorGridlines/>
        <c:numFmt formatCode="General" sourceLinked="0"/>
        <c:majorTickMark val="out"/>
        <c:minorTickMark val="none"/>
        <c:tickLblPos val="nextTo"/>
        <c:crossAx val="200884224"/>
        <c:crosses val="autoZero"/>
        <c:auto val="1"/>
        <c:lblAlgn val="ctr"/>
        <c:lblOffset val="100"/>
        <c:noMultiLvlLbl val="0"/>
      </c:catAx>
      <c:valAx>
        <c:axId val="200884224"/>
        <c:scaling>
          <c:orientation val="minMax"/>
          <c:max val="6"/>
        </c:scaling>
        <c:delete val="0"/>
        <c:axPos val="l"/>
        <c:majorGridlines/>
        <c:numFmt formatCode="0.00" sourceLinked="1"/>
        <c:majorTickMark val="cross"/>
        <c:minorTickMark val="none"/>
        <c:tickLblPos val="nextTo"/>
        <c:crossAx val="200883832"/>
        <c:crosses val="autoZero"/>
        <c:crossBetween val="between"/>
      </c:valAx>
    </c:plotArea>
    <c:legend>
      <c:legendPos val="r"/>
      <c:layout>
        <c:manualLayout>
          <c:xMode val="edge"/>
          <c:yMode val="edge"/>
          <c:x val="0.2579770361421117"/>
          <c:y val="0.94834601924759465"/>
          <c:w val="0.39627076107799547"/>
          <c:h val="5.0460629921259964E-2"/>
        </c:manualLayout>
      </c:layout>
      <c:overlay val="0"/>
    </c:legend>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93477549986668"/>
          <c:y val="0.16165441819772541"/>
          <c:w val="0.57393185515775169"/>
          <c:h val="0.80692082239720064"/>
        </c:manualLayout>
      </c:layout>
      <c:radarChart>
        <c:radarStyle val="filled"/>
        <c:varyColors val="0"/>
        <c:ser>
          <c:idx val="1"/>
          <c:order val="0"/>
          <c:tx>
            <c:v>Total</c:v>
          </c:tx>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key_element_means!$I$2:$I$9</c:f>
              <c:numCache>
                <c:formatCode>0.00</c:formatCode>
                <c:ptCount val="8"/>
                <c:pt idx="0">
                  <c:v>4.2448979591836729</c:v>
                </c:pt>
                <c:pt idx="1">
                  <c:v>2.8809523809523805</c:v>
                </c:pt>
                <c:pt idx="2">
                  <c:v>2.5238095238095237</c:v>
                </c:pt>
                <c:pt idx="3">
                  <c:v>3.3571428571428581</c:v>
                </c:pt>
                <c:pt idx="4">
                  <c:v>4.7619047619047619</c:v>
                </c:pt>
                <c:pt idx="5">
                  <c:v>3.7857142857142856</c:v>
                </c:pt>
                <c:pt idx="6">
                  <c:v>3.7523809523809599</c:v>
                </c:pt>
                <c:pt idx="7">
                  <c:v>5.25</c:v>
                </c:pt>
              </c:numCache>
            </c:numRef>
          </c:val>
        </c:ser>
        <c:ser>
          <c:idx val="0"/>
          <c:order val="1"/>
          <c:tx>
            <c:v>Nursing</c:v>
          </c:tx>
          <c:spPr>
            <a:solidFill>
              <a:schemeClr val="accent1">
                <a:alpha val="85000"/>
              </a:schemeClr>
            </a:solidFill>
          </c:spPr>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key_element_means!$D$2:$D$9</c:f>
              <c:numCache>
                <c:formatCode>0.00</c:formatCode>
                <c:ptCount val="8"/>
                <c:pt idx="0">
                  <c:v>5.2857142857142874</c:v>
                </c:pt>
                <c:pt idx="1">
                  <c:v>2.6666666666666665</c:v>
                </c:pt>
                <c:pt idx="2">
                  <c:v>1</c:v>
                </c:pt>
                <c:pt idx="3">
                  <c:v>1.3333333333333333</c:v>
                </c:pt>
                <c:pt idx="4">
                  <c:v>5</c:v>
                </c:pt>
                <c:pt idx="5">
                  <c:v>2.6666666666666665</c:v>
                </c:pt>
                <c:pt idx="6">
                  <c:v>3.6666666666666665</c:v>
                </c:pt>
                <c:pt idx="7">
                  <c:v>3.5</c:v>
                </c:pt>
              </c:numCache>
            </c:numRef>
          </c:val>
        </c:ser>
        <c:dLbls>
          <c:showLegendKey val="0"/>
          <c:showVal val="0"/>
          <c:showCatName val="0"/>
          <c:showSerName val="0"/>
          <c:showPercent val="0"/>
          <c:showBubbleSize val="0"/>
        </c:dLbls>
        <c:axId val="154369080"/>
        <c:axId val="202645304"/>
      </c:radarChart>
      <c:catAx>
        <c:axId val="154369080"/>
        <c:scaling>
          <c:orientation val="minMax"/>
        </c:scaling>
        <c:delete val="0"/>
        <c:axPos val="b"/>
        <c:majorGridlines/>
        <c:numFmt formatCode="General" sourceLinked="0"/>
        <c:majorTickMark val="out"/>
        <c:minorTickMark val="none"/>
        <c:tickLblPos val="nextTo"/>
        <c:crossAx val="202645304"/>
        <c:crosses val="autoZero"/>
        <c:auto val="1"/>
        <c:lblAlgn val="ctr"/>
        <c:lblOffset val="100"/>
        <c:noMultiLvlLbl val="0"/>
      </c:catAx>
      <c:valAx>
        <c:axId val="202645304"/>
        <c:scaling>
          <c:orientation val="minMax"/>
          <c:max val="6"/>
        </c:scaling>
        <c:delete val="0"/>
        <c:axPos val="l"/>
        <c:majorGridlines/>
        <c:numFmt formatCode="0.00" sourceLinked="1"/>
        <c:majorTickMark val="cross"/>
        <c:minorTickMark val="none"/>
        <c:tickLblPos val="nextTo"/>
        <c:crossAx val="154369080"/>
        <c:crosses val="autoZero"/>
        <c:crossBetween val="between"/>
      </c:valAx>
    </c:plotArea>
    <c:legend>
      <c:legendPos val="r"/>
      <c:layout>
        <c:manualLayout>
          <c:xMode val="edge"/>
          <c:yMode val="edge"/>
          <c:x val="0.2643485219540605"/>
          <c:y val="0.95945713035870561"/>
          <c:w val="0.4017536365042142"/>
          <c:h val="3.9349518810148726E-2"/>
        </c:manualLayout>
      </c:layout>
      <c:overlay val="0"/>
    </c:legend>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144208389045708"/>
          <c:y val="0.32497017761744851"/>
          <c:w val="0.51727083642846527"/>
          <c:h val="0.46157027797178191"/>
        </c:manualLayout>
      </c:layout>
      <c:radarChart>
        <c:radarStyle val="filled"/>
        <c:varyColors val="0"/>
        <c:ser>
          <c:idx val="1"/>
          <c:order val="0"/>
          <c:tx>
            <c:v>Total</c:v>
          </c:tx>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key_element_means!$I$2:$I$9</c:f>
              <c:numCache>
                <c:formatCode>0.00</c:formatCode>
                <c:ptCount val="8"/>
                <c:pt idx="0">
                  <c:v>4.2448979591836729</c:v>
                </c:pt>
                <c:pt idx="1">
                  <c:v>2.8809523809523805</c:v>
                </c:pt>
                <c:pt idx="2">
                  <c:v>2.5238095238095237</c:v>
                </c:pt>
                <c:pt idx="3">
                  <c:v>3.3571428571428581</c:v>
                </c:pt>
                <c:pt idx="4">
                  <c:v>4.7619047619047619</c:v>
                </c:pt>
                <c:pt idx="5">
                  <c:v>3.7857142857142856</c:v>
                </c:pt>
                <c:pt idx="6">
                  <c:v>3.7523809523809599</c:v>
                </c:pt>
                <c:pt idx="7">
                  <c:v>5.25</c:v>
                </c:pt>
              </c:numCache>
            </c:numRef>
          </c:val>
        </c:ser>
        <c:ser>
          <c:idx val="0"/>
          <c:order val="1"/>
          <c:tx>
            <c:v>Paid Employment</c:v>
          </c:tx>
          <c:spPr>
            <a:solidFill>
              <a:schemeClr val="accent1">
                <a:alpha val="85000"/>
              </a:schemeClr>
            </a:solidFill>
          </c:spPr>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key_element_means!$E$2:$E$9</c:f>
              <c:numCache>
                <c:formatCode>0.00</c:formatCode>
                <c:ptCount val="8"/>
                <c:pt idx="0">
                  <c:v>4.4285714285714288</c:v>
                </c:pt>
                <c:pt idx="1">
                  <c:v>2.6666666666666665</c:v>
                </c:pt>
                <c:pt idx="2">
                  <c:v>2.5</c:v>
                </c:pt>
                <c:pt idx="3">
                  <c:v>5</c:v>
                </c:pt>
                <c:pt idx="4">
                  <c:v>4.166666666666667</c:v>
                </c:pt>
                <c:pt idx="5">
                  <c:v>3.8333333333333335</c:v>
                </c:pt>
                <c:pt idx="6">
                  <c:v>2.3333333333333335</c:v>
                </c:pt>
                <c:pt idx="7">
                  <c:v>5.25</c:v>
                </c:pt>
              </c:numCache>
            </c:numRef>
          </c:val>
        </c:ser>
        <c:dLbls>
          <c:showLegendKey val="0"/>
          <c:showVal val="0"/>
          <c:showCatName val="0"/>
          <c:showSerName val="0"/>
          <c:showPercent val="0"/>
          <c:showBubbleSize val="0"/>
        </c:dLbls>
        <c:axId val="202646088"/>
        <c:axId val="202646480"/>
      </c:radarChart>
      <c:catAx>
        <c:axId val="202646088"/>
        <c:scaling>
          <c:orientation val="minMax"/>
        </c:scaling>
        <c:delete val="0"/>
        <c:axPos val="b"/>
        <c:majorGridlines/>
        <c:numFmt formatCode="General" sourceLinked="0"/>
        <c:majorTickMark val="out"/>
        <c:minorTickMark val="none"/>
        <c:tickLblPos val="nextTo"/>
        <c:crossAx val="202646480"/>
        <c:crosses val="autoZero"/>
        <c:auto val="1"/>
        <c:lblAlgn val="ctr"/>
        <c:lblOffset val="100"/>
        <c:noMultiLvlLbl val="0"/>
      </c:catAx>
      <c:valAx>
        <c:axId val="202646480"/>
        <c:scaling>
          <c:orientation val="minMax"/>
          <c:max val="6"/>
        </c:scaling>
        <c:delete val="0"/>
        <c:axPos val="l"/>
        <c:majorGridlines/>
        <c:numFmt formatCode="0.00" sourceLinked="1"/>
        <c:majorTickMark val="cross"/>
        <c:minorTickMark val="none"/>
        <c:tickLblPos val="nextTo"/>
        <c:crossAx val="202646088"/>
        <c:crosses val="autoZero"/>
        <c:crossBetween val="between"/>
      </c:valAx>
    </c:plotArea>
    <c:legend>
      <c:legendPos val="r"/>
      <c:layout>
        <c:manualLayout>
          <c:xMode val="edge"/>
          <c:yMode val="edge"/>
          <c:x val="0.22282470452716471"/>
          <c:y val="0.94834601924759465"/>
          <c:w val="0.55966512958195858"/>
          <c:h val="5.0460629921259964E-2"/>
        </c:manualLayout>
      </c:layout>
      <c:overlay val="0"/>
    </c:legend>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966923252369906"/>
          <c:y val="0.24517831895665076"/>
          <c:w val="0.51629153667112371"/>
          <c:h val="0.52542099880180193"/>
        </c:manualLayout>
      </c:layout>
      <c:radarChart>
        <c:radarStyle val="filled"/>
        <c:varyColors val="0"/>
        <c:ser>
          <c:idx val="1"/>
          <c:order val="0"/>
          <c:tx>
            <c:v>Total</c:v>
          </c:tx>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key_element_means!$I$2:$I$9</c:f>
              <c:numCache>
                <c:formatCode>0.00</c:formatCode>
                <c:ptCount val="8"/>
                <c:pt idx="0">
                  <c:v>4.2448979591836729</c:v>
                </c:pt>
                <c:pt idx="1">
                  <c:v>2.8809523809523805</c:v>
                </c:pt>
                <c:pt idx="2">
                  <c:v>2.5238095238095237</c:v>
                </c:pt>
                <c:pt idx="3">
                  <c:v>3.3571428571428581</c:v>
                </c:pt>
                <c:pt idx="4">
                  <c:v>4.7619047619047619</c:v>
                </c:pt>
                <c:pt idx="5">
                  <c:v>3.7857142857142856</c:v>
                </c:pt>
                <c:pt idx="6">
                  <c:v>3.7523809523809599</c:v>
                </c:pt>
                <c:pt idx="7">
                  <c:v>5.25</c:v>
                </c:pt>
              </c:numCache>
            </c:numRef>
          </c:val>
        </c:ser>
        <c:ser>
          <c:idx val="0"/>
          <c:order val="1"/>
          <c:tx>
            <c:v>NET</c:v>
          </c:tx>
          <c:spPr>
            <a:solidFill>
              <a:schemeClr val="accent1">
                <a:alpha val="85000"/>
              </a:schemeClr>
            </a:solidFill>
          </c:spPr>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key_element_means!$F$2:$F$9</c:f>
              <c:numCache>
                <c:formatCode>0.00</c:formatCode>
                <c:ptCount val="8"/>
                <c:pt idx="0">
                  <c:v>2.1428571428571432</c:v>
                </c:pt>
                <c:pt idx="1">
                  <c:v>2.1666666666666665</c:v>
                </c:pt>
                <c:pt idx="2">
                  <c:v>5.8333333333333464</c:v>
                </c:pt>
                <c:pt idx="3">
                  <c:v>1.3333333333333333</c:v>
                </c:pt>
                <c:pt idx="4">
                  <c:v>6</c:v>
                </c:pt>
                <c:pt idx="5">
                  <c:v>3.6666666666666665</c:v>
                </c:pt>
                <c:pt idx="6">
                  <c:v>5.8333333333333464</c:v>
                </c:pt>
                <c:pt idx="7">
                  <c:v>6</c:v>
                </c:pt>
              </c:numCache>
            </c:numRef>
          </c:val>
        </c:ser>
        <c:dLbls>
          <c:showLegendKey val="0"/>
          <c:showVal val="0"/>
          <c:showCatName val="0"/>
          <c:showSerName val="0"/>
          <c:showPercent val="0"/>
          <c:showBubbleSize val="0"/>
        </c:dLbls>
        <c:axId val="202646872"/>
        <c:axId val="202647264"/>
      </c:radarChart>
      <c:catAx>
        <c:axId val="202646872"/>
        <c:scaling>
          <c:orientation val="minMax"/>
        </c:scaling>
        <c:delete val="0"/>
        <c:axPos val="b"/>
        <c:majorGridlines/>
        <c:numFmt formatCode="General" sourceLinked="0"/>
        <c:majorTickMark val="out"/>
        <c:minorTickMark val="none"/>
        <c:tickLblPos val="nextTo"/>
        <c:crossAx val="202647264"/>
        <c:crosses val="autoZero"/>
        <c:auto val="1"/>
        <c:lblAlgn val="ctr"/>
        <c:lblOffset val="100"/>
        <c:noMultiLvlLbl val="0"/>
      </c:catAx>
      <c:valAx>
        <c:axId val="202647264"/>
        <c:scaling>
          <c:orientation val="minMax"/>
          <c:max val="6"/>
        </c:scaling>
        <c:delete val="0"/>
        <c:axPos val="l"/>
        <c:majorGridlines/>
        <c:numFmt formatCode="0.00" sourceLinked="1"/>
        <c:majorTickMark val="cross"/>
        <c:minorTickMark val="none"/>
        <c:tickLblPos val="nextTo"/>
        <c:crossAx val="202646872"/>
        <c:crosses val="autoZero"/>
        <c:crossBetween val="between"/>
      </c:valAx>
    </c:plotArea>
    <c:legend>
      <c:legendPos val="r"/>
      <c:layout>
        <c:manualLayout>
          <c:xMode val="edge"/>
          <c:yMode val="edge"/>
          <c:x val="0.29266132634974606"/>
          <c:y val="0.96501268591425871"/>
          <c:w val="0.40411054443460781"/>
          <c:h val="3.3793963254593176E-2"/>
        </c:manualLayout>
      </c:layout>
      <c:overlay val="0"/>
    </c:legend>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708091913039171"/>
          <c:y val="0.32431617315475181"/>
          <c:w val="0.54646981627296587"/>
          <c:h val="0.49936554938694816"/>
        </c:manualLayout>
      </c:layout>
      <c:radarChart>
        <c:radarStyle val="filled"/>
        <c:varyColors val="0"/>
        <c:ser>
          <c:idx val="1"/>
          <c:order val="0"/>
          <c:tx>
            <c:v>Total</c:v>
          </c:tx>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key_element_means!$I$2:$I$9</c:f>
              <c:numCache>
                <c:formatCode>0.00</c:formatCode>
                <c:ptCount val="8"/>
                <c:pt idx="0">
                  <c:v>4.2448979591836729</c:v>
                </c:pt>
                <c:pt idx="1">
                  <c:v>2.8809523809523805</c:v>
                </c:pt>
                <c:pt idx="2">
                  <c:v>2.5238095238095237</c:v>
                </c:pt>
                <c:pt idx="3">
                  <c:v>3.3571428571428581</c:v>
                </c:pt>
                <c:pt idx="4">
                  <c:v>4.7619047619047619</c:v>
                </c:pt>
                <c:pt idx="5">
                  <c:v>3.7857142857142856</c:v>
                </c:pt>
                <c:pt idx="6">
                  <c:v>3.7523809523809599</c:v>
                </c:pt>
                <c:pt idx="7">
                  <c:v>5.25</c:v>
                </c:pt>
              </c:numCache>
            </c:numRef>
          </c:val>
        </c:ser>
        <c:ser>
          <c:idx val="0"/>
          <c:order val="1"/>
          <c:tx>
            <c:v>Seyaha</c:v>
          </c:tx>
          <c:spPr>
            <a:solidFill>
              <a:schemeClr val="accent1">
                <a:alpha val="85000"/>
              </a:schemeClr>
            </a:solidFill>
          </c:spPr>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key_element_means!$G$2:$G$9</c:f>
              <c:numCache>
                <c:formatCode>0.00</c:formatCode>
                <c:ptCount val="8"/>
                <c:pt idx="0">
                  <c:v>5</c:v>
                </c:pt>
                <c:pt idx="1">
                  <c:v>3.3333333333333335</c:v>
                </c:pt>
                <c:pt idx="2">
                  <c:v>2.6666666666666665</c:v>
                </c:pt>
                <c:pt idx="3">
                  <c:v>5.3333333333333464</c:v>
                </c:pt>
                <c:pt idx="4">
                  <c:v>6</c:v>
                </c:pt>
                <c:pt idx="5">
                  <c:v>3.5</c:v>
                </c:pt>
                <c:pt idx="6">
                  <c:v>4.5</c:v>
                </c:pt>
                <c:pt idx="7">
                  <c:v>6</c:v>
                </c:pt>
              </c:numCache>
            </c:numRef>
          </c:val>
        </c:ser>
        <c:dLbls>
          <c:showLegendKey val="0"/>
          <c:showVal val="0"/>
          <c:showCatName val="0"/>
          <c:showSerName val="0"/>
          <c:showPercent val="0"/>
          <c:showBubbleSize val="0"/>
        </c:dLbls>
        <c:axId val="202648048"/>
        <c:axId val="202648440"/>
      </c:radarChart>
      <c:catAx>
        <c:axId val="202648048"/>
        <c:scaling>
          <c:orientation val="minMax"/>
        </c:scaling>
        <c:delete val="0"/>
        <c:axPos val="b"/>
        <c:majorGridlines/>
        <c:numFmt formatCode="General" sourceLinked="0"/>
        <c:majorTickMark val="out"/>
        <c:minorTickMark val="none"/>
        <c:tickLblPos val="nextTo"/>
        <c:crossAx val="202648440"/>
        <c:crosses val="autoZero"/>
        <c:auto val="1"/>
        <c:lblAlgn val="ctr"/>
        <c:lblOffset val="100"/>
        <c:noMultiLvlLbl val="0"/>
      </c:catAx>
      <c:valAx>
        <c:axId val="202648440"/>
        <c:scaling>
          <c:orientation val="minMax"/>
          <c:max val="6"/>
        </c:scaling>
        <c:delete val="0"/>
        <c:axPos val="l"/>
        <c:majorGridlines/>
        <c:numFmt formatCode="0.00" sourceLinked="1"/>
        <c:majorTickMark val="cross"/>
        <c:minorTickMark val="none"/>
        <c:tickLblPos val="nextTo"/>
        <c:crossAx val="202648048"/>
        <c:crosses val="autoZero"/>
        <c:crossBetween val="between"/>
      </c:valAx>
    </c:plotArea>
    <c:legend>
      <c:legendPos val="r"/>
      <c:layout>
        <c:manualLayout>
          <c:xMode val="edge"/>
          <c:yMode val="edge"/>
          <c:x val="0.32967718079521752"/>
          <c:y val="0.95390157480314963"/>
          <c:w val="0.37706929950281015"/>
          <c:h val="4.4905074365704283E-2"/>
        </c:manualLayout>
      </c:layout>
      <c:overlay val="0"/>
    </c:legend>
    <c:plotVisOnly val="1"/>
    <c:dispBlanksAs val="gap"/>
    <c:showDLblsOverMax val="0"/>
  </c:chart>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81768680764459"/>
          <c:y val="0.23710892388451438"/>
          <c:w val="0.58236608139109125"/>
          <c:h val="0.60662554680664915"/>
        </c:manualLayout>
      </c:layout>
      <c:radarChart>
        <c:radarStyle val="filled"/>
        <c:varyColors val="0"/>
        <c:ser>
          <c:idx val="1"/>
          <c:order val="0"/>
          <c:tx>
            <c:v>Total</c:v>
          </c:tx>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key_element_means!$I$2:$I$9</c:f>
              <c:numCache>
                <c:formatCode>0.00</c:formatCode>
                <c:ptCount val="8"/>
                <c:pt idx="0">
                  <c:v>4.2448979591836729</c:v>
                </c:pt>
                <c:pt idx="1">
                  <c:v>2.8809523809523805</c:v>
                </c:pt>
                <c:pt idx="2">
                  <c:v>2.5238095238095237</c:v>
                </c:pt>
                <c:pt idx="3">
                  <c:v>3.3571428571428581</c:v>
                </c:pt>
                <c:pt idx="4">
                  <c:v>4.7619047619047619</c:v>
                </c:pt>
                <c:pt idx="5">
                  <c:v>3.7857142857142856</c:v>
                </c:pt>
                <c:pt idx="6">
                  <c:v>3.7523809523809599</c:v>
                </c:pt>
                <c:pt idx="7">
                  <c:v>5.25</c:v>
                </c:pt>
              </c:numCache>
            </c:numRef>
          </c:val>
        </c:ser>
        <c:ser>
          <c:idx val="0"/>
          <c:order val="1"/>
          <c:tx>
            <c:v>Engineers Union</c:v>
          </c:tx>
          <c:spPr>
            <a:solidFill>
              <a:schemeClr val="accent1">
                <a:alpha val="85000"/>
              </a:schemeClr>
            </a:solidFill>
          </c:spPr>
          <c:cat>
            <c:strRef>
              <c:f>key_element_means!$A$2:$A$9</c:f>
              <c:strCache>
                <c:ptCount val="8"/>
                <c:pt idx="0">
                  <c:v>Relevance of training to labour market</c:v>
                </c:pt>
                <c:pt idx="1">
                  <c:v>Sustainable and equitable financing</c:v>
                </c:pt>
                <c:pt idx="2">
                  <c:v>Inclusive training</c:v>
                </c:pt>
                <c:pt idx="3">
                  <c:v>Gender mainstreaming</c:v>
                </c:pt>
                <c:pt idx="4">
                  <c:v>Training quality</c:v>
                </c:pt>
                <c:pt idx="5">
                  <c:v>Involvement of workers organizations</c:v>
                </c:pt>
                <c:pt idx="6">
                  <c:v>Training to work transition</c:v>
                </c:pt>
                <c:pt idx="7">
                  <c:v>Fact based strategy making</c:v>
                </c:pt>
              </c:strCache>
            </c:strRef>
          </c:cat>
          <c:val>
            <c:numRef>
              <c:f>key_element_means!$H$2:$H$9</c:f>
              <c:numCache>
                <c:formatCode>0.00</c:formatCode>
                <c:ptCount val="8"/>
                <c:pt idx="0">
                  <c:v>4.7142857142857055</c:v>
                </c:pt>
                <c:pt idx="1">
                  <c:v>2.6666666666666665</c:v>
                </c:pt>
                <c:pt idx="2">
                  <c:v>1</c:v>
                </c:pt>
                <c:pt idx="3">
                  <c:v>3.1666666666666665</c:v>
                </c:pt>
                <c:pt idx="4">
                  <c:v>3.6666666666666665</c:v>
                </c:pt>
                <c:pt idx="5">
                  <c:v>6</c:v>
                </c:pt>
                <c:pt idx="6">
                  <c:v>5.166666666666667</c:v>
                </c:pt>
                <c:pt idx="7">
                  <c:v>6</c:v>
                </c:pt>
              </c:numCache>
            </c:numRef>
          </c:val>
        </c:ser>
        <c:dLbls>
          <c:showLegendKey val="0"/>
          <c:showVal val="0"/>
          <c:showCatName val="0"/>
          <c:showSerName val="0"/>
          <c:showPercent val="0"/>
          <c:showBubbleSize val="0"/>
        </c:dLbls>
        <c:axId val="200883048"/>
        <c:axId val="202648832"/>
      </c:radarChart>
      <c:catAx>
        <c:axId val="200883048"/>
        <c:scaling>
          <c:orientation val="minMax"/>
        </c:scaling>
        <c:delete val="0"/>
        <c:axPos val="b"/>
        <c:majorGridlines/>
        <c:numFmt formatCode="General" sourceLinked="0"/>
        <c:majorTickMark val="out"/>
        <c:minorTickMark val="none"/>
        <c:tickLblPos val="nextTo"/>
        <c:crossAx val="202648832"/>
        <c:crosses val="autoZero"/>
        <c:auto val="1"/>
        <c:lblAlgn val="ctr"/>
        <c:lblOffset val="100"/>
        <c:noMultiLvlLbl val="0"/>
      </c:catAx>
      <c:valAx>
        <c:axId val="202648832"/>
        <c:scaling>
          <c:orientation val="minMax"/>
          <c:max val="6"/>
        </c:scaling>
        <c:delete val="0"/>
        <c:axPos val="l"/>
        <c:majorGridlines/>
        <c:numFmt formatCode="0.00" sourceLinked="1"/>
        <c:majorTickMark val="cross"/>
        <c:minorTickMark val="none"/>
        <c:tickLblPos val="nextTo"/>
        <c:crossAx val="200883048"/>
        <c:crosses val="autoZero"/>
        <c:crossBetween val="between"/>
      </c:valAx>
    </c:plotArea>
    <c:legend>
      <c:legendPos val="r"/>
      <c:layout>
        <c:manualLayout>
          <c:xMode val="edge"/>
          <c:yMode val="edge"/>
          <c:x val="9.5835825292117469E-2"/>
          <c:y val="0.94834601924759465"/>
          <c:w val="0.7673118279569896"/>
          <c:h val="5.0460629921259964E-2"/>
        </c:manualLayout>
      </c:layout>
      <c:overlay val="0"/>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9">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ln w="19050" cap="flat" cmpd="sng" algn="ctr">
        <a:solidFill>
          <a:schemeClr val="tx1">
            <a:lumMod val="25000"/>
            <a:lumOff val="75000"/>
          </a:schemeClr>
        </a:solidFill>
        <a:round/>
      </a:ln>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spc="1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86C194-8589-4F72-8746-BB0E0761CCA8}" type="doc">
      <dgm:prSet loTypeId="urn:microsoft.com/office/officeart/2005/8/layout/StepDownProcess" loCatId="process" qsTypeId="urn:microsoft.com/office/officeart/2005/8/quickstyle/3d1" qsCatId="3D" csTypeId="urn:microsoft.com/office/officeart/2005/8/colors/colorful2" csCatId="colorful" phldr="1"/>
      <dgm:spPr/>
      <dgm:t>
        <a:bodyPr/>
        <a:lstStyle/>
        <a:p>
          <a:endParaRPr lang="en-GB"/>
        </a:p>
      </dgm:t>
    </dgm:pt>
    <dgm:pt modelId="{E666ACE4-B2EC-480A-839C-BD7EE537F604}">
      <dgm:prSet phldrT="[Text]"/>
      <dgm:spPr/>
      <dgm:t>
        <a:bodyPr/>
        <a:lstStyle/>
        <a:p>
          <a:r>
            <a:rPr lang="en-US" dirty="0" smtClean="0"/>
            <a:t>Desk Analysis</a:t>
          </a:r>
          <a:endParaRPr lang="en-GB" dirty="0"/>
        </a:p>
      </dgm:t>
    </dgm:pt>
    <dgm:pt modelId="{1CFD5755-A31E-45B9-8F84-D62CB9A72D46}" type="parTrans" cxnId="{FE1CB036-A043-491D-96B7-86CBE4E7E66E}">
      <dgm:prSet/>
      <dgm:spPr/>
      <dgm:t>
        <a:bodyPr/>
        <a:lstStyle/>
        <a:p>
          <a:endParaRPr lang="en-GB"/>
        </a:p>
      </dgm:t>
    </dgm:pt>
    <dgm:pt modelId="{A5605A8F-3A0D-416B-A9EB-1961B94B2622}" type="sibTrans" cxnId="{FE1CB036-A043-491D-96B7-86CBE4E7E66E}">
      <dgm:prSet/>
      <dgm:spPr/>
      <dgm:t>
        <a:bodyPr/>
        <a:lstStyle/>
        <a:p>
          <a:endParaRPr lang="en-GB"/>
        </a:p>
      </dgm:t>
    </dgm:pt>
    <dgm:pt modelId="{454C25DB-605F-4733-9D65-39E4D76BD80B}">
      <dgm:prSet phldrT="[Text]"/>
      <dgm:spPr/>
      <dgm:t>
        <a:bodyPr/>
        <a:lstStyle/>
        <a:p>
          <a:r>
            <a:rPr lang="en-US" dirty="0" smtClean="0"/>
            <a:t>Profile of the programmes and available impact data</a:t>
          </a:r>
          <a:endParaRPr lang="en-GB" dirty="0"/>
        </a:p>
      </dgm:t>
    </dgm:pt>
    <dgm:pt modelId="{03BCE8C1-F39F-4036-A01A-343BCAF9DBB3}" type="parTrans" cxnId="{15321FE9-9368-49D0-9013-E976C12ECEA9}">
      <dgm:prSet/>
      <dgm:spPr/>
      <dgm:t>
        <a:bodyPr/>
        <a:lstStyle/>
        <a:p>
          <a:endParaRPr lang="en-GB"/>
        </a:p>
      </dgm:t>
    </dgm:pt>
    <dgm:pt modelId="{DDBE366A-D61A-4F4B-8350-83853AD2E8E3}" type="sibTrans" cxnId="{15321FE9-9368-49D0-9013-E976C12ECEA9}">
      <dgm:prSet/>
      <dgm:spPr/>
      <dgm:t>
        <a:bodyPr/>
        <a:lstStyle/>
        <a:p>
          <a:endParaRPr lang="en-GB"/>
        </a:p>
      </dgm:t>
    </dgm:pt>
    <dgm:pt modelId="{C604459D-030F-4D6D-AF29-315FD69027A6}">
      <dgm:prSet phldrT="[Text]"/>
      <dgm:spPr/>
      <dgm:t>
        <a:bodyPr/>
        <a:lstStyle/>
        <a:p>
          <a:r>
            <a:rPr lang="en-US" dirty="0" smtClean="0"/>
            <a:t>Self assessment</a:t>
          </a:r>
          <a:endParaRPr lang="en-GB" dirty="0"/>
        </a:p>
      </dgm:t>
    </dgm:pt>
    <dgm:pt modelId="{BB0BD669-90B1-4CC1-9FB6-B6807FE329C4}" type="parTrans" cxnId="{4E1EBB94-BE8D-44BC-A7E3-DA94BF91BBF0}">
      <dgm:prSet/>
      <dgm:spPr/>
      <dgm:t>
        <a:bodyPr/>
        <a:lstStyle/>
        <a:p>
          <a:endParaRPr lang="en-GB"/>
        </a:p>
      </dgm:t>
    </dgm:pt>
    <dgm:pt modelId="{7B6EE5B1-CCAE-4714-9325-9C71D91C3334}" type="sibTrans" cxnId="{4E1EBB94-BE8D-44BC-A7E3-DA94BF91BBF0}">
      <dgm:prSet/>
      <dgm:spPr/>
      <dgm:t>
        <a:bodyPr/>
        <a:lstStyle/>
        <a:p>
          <a:endParaRPr lang="en-GB"/>
        </a:p>
      </dgm:t>
    </dgm:pt>
    <dgm:pt modelId="{81CCB25C-9F23-4B1A-AFDB-0571259F752B}">
      <dgm:prSet phldrT="[Text]"/>
      <dgm:spPr/>
      <dgm:t>
        <a:bodyPr/>
        <a:lstStyle/>
        <a:p>
          <a:r>
            <a:rPr lang="en-US" dirty="0" smtClean="0"/>
            <a:t>On eight key aspects of training</a:t>
          </a:r>
          <a:endParaRPr lang="en-GB" dirty="0"/>
        </a:p>
      </dgm:t>
    </dgm:pt>
    <dgm:pt modelId="{577D6F89-DA5F-4B15-9A7B-52D8A7371305}" type="parTrans" cxnId="{1681579D-87B3-4742-9447-EBA626772B24}">
      <dgm:prSet/>
      <dgm:spPr/>
      <dgm:t>
        <a:bodyPr/>
        <a:lstStyle/>
        <a:p>
          <a:endParaRPr lang="en-GB"/>
        </a:p>
      </dgm:t>
    </dgm:pt>
    <dgm:pt modelId="{9234A384-4159-45E1-AEDD-E07E2B3019AE}" type="sibTrans" cxnId="{1681579D-87B3-4742-9447-EBA626772B24}">
      <dgm:prSet/>
      <dgm:spPr/>
      <dgm:t>
        <a:bodyPr/>
        <a:lstStyle/>
        <a:p>
          <a:endParaRPr lang="en-GB"/>
        </a:p>
      </dgm:t>
    </dgm:pt>
    <dgm:pt modelId="{A6D20597-B04C-4D51-BD38-8428885508BF}">
      <dgm:prSet phldrT="[Text]"/>
      <dgm:spPr/>
      <dgm:t>
        <a:bodyPr/>
        <a:lstStyle/>
        <a:p>
          <a:r>
            <a:rPr lang="en-US" dirty="0" smtClean="0"/>
            <a:t>FGDs</a:t>
          </a:r>
          <a:endParaRPr lang="en-GB" dirty="0"/>
        </a:p>
      </dgm:t>
    </dgm:pt>
    <dgm:pt modelId="{3DF98888-3E12-4FCB-8D29-F0B8C2E9CC25}" type="parTrans" cxnId="{DC25E171-566D-461F-B4D8-1E9A6123AB08}">
      <dgm:prSet/>
      <dgm:spPr/>
      <dgm:t>
        <a:bodyPr/>
        <a:lstStyle/>
        <a:p>
          <a:endParaRPr lang="en-GB"/>
        </a:p>
      </dgm:t>
    </dgm:pt>
    <dgm:pt modelId="{E4C68568-4480-4F66-9D56-CF5F2CC4EAAC}" type="sibTrans" cxnId="{DC25E171-566D-461F-B4D8-1E9A6123AB08}">
      <dgm:prSet/>
      <dgm:spPr/>
      <dgm:t>
        <a:bodyPr/>
        <a:lstStyle/>
        <a:p>
          <a:endParaRPr lang="en-GB"/>
        </a:p>
      </dgm:t>
    </dgm:pt>
    <dgm:pt modelId="{B8BB4085-F974-4D88-94FB-3783196833C8}">
      <dgm:prSet phldrT="[Text]" custT="1"/>
      <dgm:spPr/>
      <dgm:t>
        <a:bodyPr/>
        <a:lstStyle/>
        <a:p>
          <a:r>
            <a:rPr lang="en-US" sz="1200" dirty="0" smtClean="0"/>
            <a:t>With employers</a:t>
          </a:r>
          <a:endParaRPr lang="en-GB" sz="1200" dirty="0"/>
        </a:p>
      </dgm:t>
    </dgm:pt>
    <dgm:pt modelId="{0655D2D0-1888-4B87-97BE-2D3228055BCC}" type="parTrans" cxnId="{39D22BCC-458B-4CA4-AAF5-89ADCBD02E4F}">
      <dgm:prSet/>
      <dgm:spPr/>
      <dgm:t>
        <a:bodyPr/>
        <a:lstStyle/>
        <a:p>
          <a:endParaRPr lang="en-GB"/>
        </a:p>
      </dgm:t>
    </dgm:pt>
    <dgm:pt modelId="{C8CF11C5-56D9-4EE4-9BFA-88DBC54D938E}" type="sibTrans" cxnId="{39D22BCC-458B-4CA4-AAF5-89ADCBD02E4F}">
      <dgm:prSet/>
      <dgm:spPr/>
      <dgm:t>
        <a:bodyPr/>
        <a:lstStyle/>
        <a:p>
          <a:endParaRPr lang="en-GB"/>
        </a:p>
      </dgm:t>
    </dgm:pt>
    <dgm:pt modelId="{434345BE-8B7C-451A-A592-CF8031A63483}" type="pres">
      <dgm:prSet presAssocID="{FE86C194-8589-4F72-8746-BB0E0761CCA8}" presName="rootnode" presStyleCnt="0">
        <dgm:presLayoutVars>
          <dgm:chMax/>
          <dgm:chPref/>
          <dgm:dir/>
          <dgm:animLvl val="lvl"/>
        </dgm:presLayoutVars>
      </dgm:prSet>
      <dgm:spPr/>
      <dgm:t>
        <a:bodyPr/>
        <a:lstStyle/>
        <a:p>
          <a:endParaRPr lang="en-US"/>
        </a:p>
      </dgm:t>
    </dgm:pt>
    <dgm:pt modelId="{5BF6EF3E-37AD-4EB2-9FBA-30E3C8BF6AA3}" type="pres">
      <dgm:prSet presAssocID="{E666ACE4-B2EC-480A-839C-BD7EE537F604}" presName="composite" presStyleCnt="0"/>
      <dgm:spPr/>
    </dgm:pt>
    <dgm:pt modelId="{8F21DCDA-695D-4F35-B221-6114844A87DC}" type="pres">
      <dgm:prSet presAssocID="{E666ACE4-B2EC-480A-839C-BD7EE537F604}" presName="bentUpArrow1" presStyleLbl="alignImgPlace1" presStyleIdx="0" presStyleCnt="2"/>
      <dgm:spPr/>
    </dgm:pt>
    <dgm:pt modelId="{189D0E3A-5CCD-40BC-9729-86A0FDD0756E}" type="pres">
      <dgm:prSet presAssocID="{E666ACE4-B2EC-480A-839C-BD7EE537F604}" presName="ParentText" presStyleLbl="node1" presStyleIdx="0" presStyleCnt="3">
        <dgm:presLayoutVars>
          <dgm:chMax val="1"/>
          <dgm:chPref val="1"/>
          <dgm:bulletEnabled val="1"/>
        </dgm:presLayoutVars>
      </dgm:prSet>
      <dgm:spPr/>
      <dgm:t>
        <a:bodyPr/>
        <a:lstStyle/>
        <a:p>
          <a:endParaRPr lang="en-US"/>
        </a:p>
      </dgm:t>
    </dgm:pt>
    <dgm:pt modelId="{72BBF568-9FC1-4892-9F5E-F1711FB165D7}" type="pres">
      <dgm:prSet presAssocID="{E666ACE4-B2EC-480A-839C-BD7EE537F604}" presName="ChildText" presStyleLbl="revTx" presStyleIdx="0" presStyleCnt="3">
        <dgm:presLayoutVars>
          <dgm:chMax val="0"/>
          <dgm:chPref val="0"/>
          <dgm:bulletEnabled val="1"/>
        </dgm:presLayoutVars>
      </dgm:prSet>
      <dgm:spPr/>
      <dgm:t>
        <a:bodyPr/>
        <a:lstStyle/>
        <a:p>
          <a:endParaRPr lang="en-US"/>
        </a:p>
      </dgm:t>
    </dgm:pt>
    <dgm:pt modelId="{2CA7438B-6851-42BE-9431-4D4032D15CFA}" type="pres">
      <dgm:prSet presAssocID="{A5605A8F-3A0D-416B-A9EB-1961B94B2622}" presName="sibTrans" presStyleCnt="0"/>
      <dgm:spPr/>
    </dgm:pt>
    <dgm:pt modelId="{2F3E6111-C38D-45CE-BA2D-D2E7A7501D7D}" type="pres">
      <dgm:prSet presAssocID="{C604459D-030F-4D6D-AF29-315FD69027A6}" presName="composite" presStyleCnt="0"/>
      <dgm:spPr/>
    </dgm:pt>
    <dgm:pt modelId="{171EC315-7E41-4E09-AF34-4B02E31E48C0}" type="pres">
      <dgm:prSet presAssocID="{C604459D-030F-4D6D-AF29-315FD69027A6}" presName="bentUpArrow1" presStyleLbl="alignImgPlace1" presStyleIdx="1" presStyleCnt="2"/>
      <dgm:spPr/>
    </dgm:pt>
    <dgm:pt modelId="{39E340BC-54FB-4AA7-8C87-34ACD223D1CE}" type="pres">
      <dgm:prSet presAssocID="{C604459D-030F-4D6D-AF29-315FD69027A6}" presName="ParentText" presStyleLbl="node1" presStyleIdx="1" presStyleCnt="3">
        <dgm:presLayoutVars>
          <dgm:chMax val="1"/>
          <dgm:chPref val="1"/>
          <dgm:bulletEnabled val="1"/>
        </dgm:presLayoutVars>
      </dgm:prSet>
      <dgm:spPr/>
      <dgm:t>
        <a:bodyPr/>
        <a:lstStyle/>
        <a:p>
          <a:endParaRPr lang="en-US"/>
        </a:p>
      </dgm:t>
    </dgm:pt>
    <dgm:pt modelId="{C17875F0-1A2A-47C6-B7A5-AF35369FF83D}" type="pres">
      <dgm:prSet presAssocID="{C604459D-030F-4D6D-AF29-315FD69027A6}" presName="ChildText" presStyleLbl="revTx" presStyleIdx="1" presStyleCnt="3">
        <dgm:presLayoutVars>
          <dgm:chMax val="0"/>
          <dgm:chPref val="0"/>
          <dgm:bulletEnabled val="1"/>
        </dgm:presLayoutVars>
      </dgm:prSet>
      <dgm:spPr/>
      <dgm:t>
        <a:bodyPr/>
        <a:lstStyle/>
        <a:p>
          <a:endParaRPr lang="en-GB"/>
        </a:p>
      </dgm:t>
    </dgm:pt>
    <dgm:pt modelId="{EC9E2286-9BFC-43FA-9F26-D66B18894114}" type="pres">
      <dgm:prSet presAssocID="{7B6EE5B1-CCAE-4714-9325-9C71D91C3334}" presName="sibTrans" presStyleCnt="0"/>
      <dgm:spPr/>
    </dgm:pt>
    <dgm:pt modelId="{C2550192-6C45-4F0B-9E7D-F7621DB1BE9F}" type="pres">
      <dgm:prSet presAssocID="{A6D20597-B04C-4D51-BD38-8428885508BF}" presName="composite" presStyleCnt="0"/>
      <dgm:spPr/>
    </dgm:pt>
    <dgm:pt modelId="{CC15FAD6-BF2F-4831-AACA-BA4680117D61}" type="pres">
      <dgm:prSet presAssocID="{A6D20597-B04C-4D51-BD38-8428885508BF}" presName="ParentText" presStyleLbl="node1" presStyleIdx="2" presStyleCnt="3">
        <dgm:presLayoutVars>
          <dgm:chMax val="1"/>
          <dgm:chPref val="1"/>
          <dgm:bulletEnabled val="1"/>
        </dgm:presLayoutVars>
      </dgm:prSet>
      <dgm:spPr/>
      <dgm:t>
        <a:bodyPr/>
        <a:lstStyle/>
        <a:p>
          <a:endParaRPr lang="en-US"/>
        </a:p>
      </dgm:t>
    </dgm:pt>
    <dgm:pt modelId="{568D4CCB-86A8-4236-923C-E5D0CC12A94C}" type="pres">
      <dgm:prSet presAssocID="{A6D20597-B04C-4D51-BD38-8428885508BF}" presName="FinalChildText" presStyleLbl="revTx" presStyleIdx="2" presStyleCnt="3">
        <dgm:presLayoutVars>
          <dgm:chMax val="0"/>
          <dgm:chPref val="0"/>
          <dgm:bulletEnabled val="1"/>
        </dgm:presLayoutVars>
      </dgm:prSet>
      <dgm:spPr/>
      <dgm:t>
        <a:bodyPr/>
        <a:lstStyle/>
        <a:p>
          <a:endParaRPr lang="en-US"/>
        </a:p>
      </dgm:t>
    </dgm:pt>
  </dgm:ptLst>
  <dgm:cxnLst>
    <dgm:cxn modelId="{4E1EBB94-BE8D-44BC-A7E3-DA94BF91BBF0}" srcId="{FE86C194-8589-4F72-8746-BB0E0761CCA8}" destId="{C604459D-030F-4D6D-AF29-315FD69027A6}" srcOrd="1" destOrd="0" parTransId="{BB0BD669-90B1-4CC1-9FB6-B6807FE329C4}" sibTransId="{7B6EE5B1-CCAE-4714-9325-9C71D91C3334}"/>
    <dgm:cxn modelId="{B3E19D4C-04B3-4F27-BA4B-83C7BD983A8E}" type="presOf" srcId="{FE86C194-8589-4F72-8746-BB0E0761CCA8}" destId="{434345BE-8B7C-451A-A592-CF8031A63483}" srcOrd="0" destOrd="0" presId="urn:microsoft.com/office/officeart/2005/8/layout/StepDownProcess"/>
    <dgm:cxn modelId="{3B5B7283-AF42-4D6D-A32A-CA01A107747F}" type="presOf" srcId="{454C25DB-605F-4733-9D65-39E4D76BD80B}" destId="{72BBF568-9FC1-4892-9F5E-F1711FB165D7}" srcOrd="0" destOrd="0" presId="urn:microsoft.com/office/officeart/2005/8/layout/StepDownProcess"/>
    <dgm:cxn modelId="{FE1CB036-A043-491D-96B7-86CBE4E7E66E}" srcId="{FE86C194-8589-4F72-8746-BB0E0761CCA8}" destId="{E666ACE4-B2EC-480A-839C-BD7EE537F604}" srcOrd="0" destOrd="0" parTransId="{1CFD5755-A31E-45B9-8F84-D62CB9A72D46}" sibTransId="{A5605A8F-3A0D-416B-A9EB-1961B94B2622}"/>
    <dgm:cxn modelId="{EBE3CFF4-3F22-44B6-A010-A0FD10C9F75A}" type="presOf" srcId="{A6D20597-B04C-4D51-BD38-8428885508BF}" destId="{CC15FAD6-BF2F-4831-AACA-BA4680117D61}" srcOrd="0" destOrd="0" presId="urn:microsoft.com/office/officeart/2005/8/layout/StepDownProcess"/>
    <dgm:cxn modelId="{655C9675-233D-4F35-9D0E-ABDDE85C5772}" type="presOf" srcId="{C604459D-030F-4D6D-AF29-315FD69027A6}" destId="{39E340BC-54FB-4AA7-8C87-34ACD223D1CE}" srcOrd="0" destOrd="0" presId="urn:microsoft.com/office/officeart/2005/8/layout/StepDownProcess"/>
    <dgm:cxn modelId="{1681579D-87B3-4742-9447-EBA626772B24}" srcId="{C604459D-030F-4D6D-AF29-315FD69027A6}" destId="{81CCB25C-9F23-4B1A-AFDB-0571259F752B}" srcOrd="0" destOrd="0" parTransId="{577D6F89-DA5F-4B15-9A7B-52D8A7371305}" sibTransId="{9234A384-4159-45E1-AEDD-E07E2B3019AE}"/>
    <dgm:cxn modelId="{1E04BB6E-3849-4201-8141-F77D8AE9EC6C}" type="presOf" srcId="{B8BB4085-F974-4D88-94FB-3783196833C8}" destId="{568D4CCB-86A8-4236-923C-E5D0CC12A94C}" srcOrd="0" destOrd="0" presId="urn:microsoft.com/office/officeart/2005/8/layout/StepDownProcess"/>
    <dgm:cxn modelId="{DC25E171-566D-461F-B4D8-1E9A6123AB08}" srcId="{FE86C194-8589-4F72-8746-BB0E0761CCA8}" destId="{A6D20597-B04C-4D51-BD38-8428885508BF}" srcOrd="2" destOrd="0" parTransId="{3DF98888-3E12-4FCB-8D29-F0B8C2E9CC25}" sibTransId="{E4C68568-4480-4F66-9D56-CF5F2CC4EAAC}"/>
    <dgm:cxn modelId="{39D22BCC-458B-4CA4-AAF5-89ADCBD02E4F}" srcId="{A6D20597-B04C-4D51-BD38-8428885508BF}" destId="{B8BB4085-F974-4D88-94FB-3783196833C8}" srcOrd="0" destOrd="0" parTransId="{0655D2D0-1888-4B87-97BE-2D3228055BCC}" sibTransId="{C8CF11C5-56D9-4EE4-9BFA-88DBC54D938E}"/>
    <dgm:cxn modelId="{15321FE9-9368-49D0-9013-E976C12ECEA9}" srcId="{E666ACE4-B2EC-480A-839C-BD7EE537F604}" destId="{454C25DB-605F-4733-9D65-39E4D76BD80B}" srcOrd="0" destOrd="0" parTransId="{03BCE8C1-F39F-4036-A01A-343BCAF9DBB3}" sibTransId="{DDBE366A-D61A-4F4B-8350-83853AD2E8E3}"/>
    <dgm:cxn modelId="{07A2F5E7-85CD-4F61-9F0D-988D2E9F793B}" type="presOf" srcId="{81CCB25C-9F23-4B1A-AFDB-0571259F752B}" destId="{C17875F0-1A2A-47C6-B7A5-AF35369FF83D}" srcOrd="0" destOrd="0" presId="urn:microsoft.com/office/officeart/2005/8/layout/StepDownProcess"/>
    <dgm:cxn modelId="{6FBE5B04-0254-448F-BF72-C87CA17C53EA}" type="presOf" srcId="{E666ACE4-B2EC-480A-839C-BD7EE537F604}" destId="{189D0E3A-5CCD-40BC-9729-86A0FDD0756E}" srcOrd="0" destOrd="0" presId="urn:microsoft.com/office/officeart/2005/8/layout/StepDownProcess"/>
    <dgm:cxn modelId="{500EA66E-579A-4699-874D-D5550EBC871E}" type="presParOf" srcId="{434345BE-8B7C-451A-A592-CF8031A63483}" destId="{5BF6EF3E-37AD-4EB2-9FBA-30E3C8BF6AA3}" srcOrd="0" destOrd="0" presId="urn:microsoft.com/office/officeart/2005/8/layout/StepDownProcess"/>
    <dgm:cxn modelId="{EE8C8413-8D76-4B9B-BCB0-29907CBE241F}" type="presParOf" srcId="{5BF6EF3E-37AD-4EB2-9FBA-30E3C8BF6AA3}" destId="{8F21DCDA-695D-4F35-B221-6114844A87DC}" srcOrd="0" destOrd="0" presId="urn:microsoft.com/office/officeart/2005/8/layout/StepDownProcess"/>
    <dgm:cxn modelId="{7D188A4F-2E95-48A3-9830-E27F310F661E}" type="presParOf" srcId="{5BF6EF3E-37AD-4EB2-9FBA-30E3C8BF6AA3}" destId="{189D0E3A-5CCD-40BC-9729-86A0FDD0756E}" srcOrd="1" destOrd="0" presId="urn:microsoft.com/office/officeart/2005/8/layout/StepDownProcess"/>
    <dgm:cxn modelId="{D41CD76F-1154-45AD-B081-41E074DA6B85}" type="presParOf" srcId="{5BF6EF3E-37AD-4EB2-9FBA-30E3C8BF6AA3}" destId="{72BBF568-9FC1-4892-9F5E-F1711FB165D7}" srcOrd="2" destOrd="0" presId="urn:microsoft.com/office/officeart/2005/8/layout/StepDownProcess"/>
    <dgm:cxn modelId="{90C7FD6D-31C0-4B46-B59A-13F85C265157}" type="presParOf" srcId="{434345BE-8B7C-451A-A592-CF8031A63483}" destId="{2CA7438B-6851-42BE-9431-4D4032D15CFA}" srcOrd="1" destOrd="0" presId="urn:microsoft.com/office/officeart/2005/8/layout/StepDownProcess"/>
    <dgm:cxn modelId="{2B3E13EA-B45D-489A-A89E-6ABF16BB6377}" type="presParOf" srcId="{434345BE-8B7C-451A-A592-CF8031A63483}" destId="{2F3E6111-C38D-45CE-BA2D-D2E7A7501D7D}" srcOrd="2" destOrd="0" presId="urn:microsoft.com/office/officeart/2005/8/layout/StepDownProcess"/>
    <dgm:cxn modelId="{E668572A-B383-4243-9523-993231B37327}" type="presParOf" srcId="{2F3E6111-C38D-45CE-BA2D-D2E7A7501D7D}" destId="{171EC315-7E41-4E09-AF34-4B02E31E48C0}" srcOrd="0" destOrd="0" presId="urn:microsoft.com/office/officeart/2005/8/layout/StepDownProcess"/>
    <dgm:cxn modelId="{E9488F9C-1F3F-4FDC-B9F4-6B19A75B6C65}" type="presParOf" srcId="{2F3E6111-C38D-45CE-BA2D-D2E7A7501D7D}" destId="{39E340BC-54FB-4AA7-8C87-34ACD223D1CE}" srcOrd="1" destOrd="0" presId="urn:microsoft.com/office/officeart/2005/8/layout/StepDownProcess"/>
    <dgm:cxn modelId="{2C57A677-56FA-4C1D-9D42-A2F1FEC6091D}" type="presParOf" srcId="{2F3E6111-C38D-45CE-BA2D-D2E7A7501D7D}" destId="{C17875F0-1A2A-47C6-B7A5-AF35369FF83D}" srcOrd="2" destOrd="0" presId="urn:microsoft.com/office/officeart/2005/8/layout/StepDownProcess"/>
    <dgm:cxn modelId="{4E8D9C20-73D8-4491-9A3B-4E1EEA3F6352}" type="presParOf" srcId="{434345BE-8B7C-451A-A592-CF8031A63483}" destId="{EC9E2286-9BFC-43FA-9F26-D66B18894114}" srcOrd="3" destOrd="0" presId="urn:microsoft.com/office/officeart/2005/8/layout/StepDownProcess"/>
    <dgm:cxn modelId="{8A524D96-0285-4B92-87A6-9082EA904228}" type="presParOf" srcId="{434345BE-8B7C-451A-A592-CF8031A63483}" destId="{C2550192-6C45-4F0B-9E7D-F7621DB1BE9F}" srcOrd="4" destOrd="0" presId="urn:microsoft.com/office/officeart/2005/8/layout/StepDownProcess"/>
    <dgm:cxn modelId="{20C43A4B-D101-4834-A562-6F0F978610DF}" type="presParOf" srcId="{C2550192-6C45-4F0B-9E7D-F7621DB1BE9F}" destId="{CC15FAD6-BF2F-4831-AACA-BA4680117D61}" srcOrd="0" destOrd="0" presId="urn:microsoft.com/office/officeart/2005/8/layout/StepDownProcess"/>
    <dgm:cxn modelId="{B0E2AE92-BA8A-42E3-992F-B0C794ED6780}" type="presParOf" srcId="{C2550192-6C45-4F0B-9E7D-F7621DB1BE9F}" destId="{568D4CCB-86A8-4236-923C-E5D0CC12A94C}"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21DCDA-695D-4F35-B221-6114844A87DC}">
      <dsp:nvSpPr>
        <dsp:cNvPr id="0" name=""/>
        <dsp:cNvSpPr/>
      </dsp:nvSpPr>
      <dsp:spPr>
        <a:xfrm rot="5400000">
          <a:off x="198465" y="1662106"/>
          <a:ext cx="747075" cy="850518"/>
        </a:xfrm>
        <a:prstGeom prst="bentUpArrow">
          <a:avLst>
            <a:gd name="adj1" fmla="val 32840"/>
            <a:gd name="adj2" fmla="val 25000"/>
            <a:gd name="adj3" fmla="val 35780"/>
          </a:avLst>
        </a:prstGeom>
        <a:gradFill rotWithShape="0">
          <a:gsLst>
            <a:gs pos="0">
              <a:schemeClr val="accent2">
                <a:tint val="50000"/>
                <a:hueOff val="0"/>
                <a:satOff val="0"/>
                <a:lumOff val="0"/>
                <a:alphaOff val="0"/>
                <a:shade val="51000"/>
                <a:satMod val="130000"/>
              </a:schemeClr>
            </a:gs>
            <a:gs pos="80000">
              <a:schemeClr val="accent2">
                <a:tint val="50000"/>
                <a:hueOff val="0"/>
                <a:satOff val="0"/>
                <a:lumOff val="0"/>
                <a:alphaOff val="0"/>
                <a:shade val="93000"/>
                <a:satMod val="130000"/>
              </a:schemeClr>
            </a:gs>
            <a:gs pos="100000">
              <a:schemeClr val="accent2">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189D0E3A-5CCD-40BC-9729-86A0FDD0756E}">
      <dsp:nvSpPr>
        <dsp:cNvPr id="0" name=""/>
        <dsp:cNvSpPr/>
      </dsp:nvSpPr>
      <dsp:spPr>
        <a:xfrm>
          <a:off x="535" y="833958"/>
          <a:ext cx="1257635" cy="880303"/>
        </a:xfrm>
        <a:prstGeom prst="roundRect">
          <a:avLst>
            <a:gd name="adj" fmla="val 1667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Desk Analysis</a:t>
          </a:r>
          <a:endParaRPr lang="en-GB" sz="1700" kern="1200" dirty="0"/>
        </a:p>
      </dsp:txBody>
      <dsp:txXfrm>
        <a:off x="43516" y="876939"/>
        <a:ext cx="1171673" cy="794341"/>
      </dsp:txXfrm>
    </dsp:sp>
    <dsp:sp modelId="{72BBF568-9FC1-4892-9F5E-F1711FB165D7}">
      <dsp:nvSpPr>
        <dsp:cNvPr id="0" name=""/>
        <dsp:cNvSpPr/>
      </dsp:nvSpPr>
      <dsp:spPr>
        <a:xfrm>
          <a:off x="1258170" y="917915"/>
          <a:ext cx="914683" cy="711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57150" lvl="1" indent="-57150" algn="l" defTabSz="444500">
            <a:lnSpc>
              <a:spcPct val="90000"/>
            </a:lnSpc>
            <a:spcBef>
              <a:spcPct val="0"/>
            </a:spcBef>
            <a:spcAft>
              <a:spcPct val="15000"/>
            </a:spcAft>
            <a:buChar char="••"/>
          </a:pPr>
          <a:r>
            <a:rPr lang="en-US" sz="1000" kern="1200" dirty="0" smtClean="0"/>
            <a:t>Profile of the programmes and available impact data</a:t>
          </a:r>
          <a:endParaRPr lang="en-GB" sz="1000" kern="1200" dirty="0"/>
        </a:p>
      </dsp:txBody>
      <dsp:txXfrm>
        <a:off x="1258170" y="917915"/>
        <a:ext cx="914683" cy="711500"/>
      </dsp:txXfrm>
    </dsp:sp>
    <dsp:sp modelId="{171EC315-7E41-4E09-AF34-4B02E31E48C0}">
      <dsp:nvSpPr>
        <dsp:cNvPr id="0" name=""/>
        <dsp:cNvSpPr/>
      </dsp:nvSpPr>
      <dsp:spPr>
        <a:xfrm rot="5400000">
          <a:off x="1241178" y="2650977"/>
          <a:ext cx="747075" cy="850518"/>
        </a:xfrm>
        <a:prstGeom prst="bentUpArrow">
          <a:avLst>
            <a:gd name="adj1" fmla="val 32840"/>
            <a:gd name="adj2" fmla="val 25000"/>
            <a:gd name="adj3" fmla="val 35780"/>
          </a:avLst>
        </a:prstGeom>
        <a:gradFill rotWithShape="0">
          <a:gsLst>
            <a:gs pos="0">
              <a:schemeClr val="accent2">
                <a:tint val="50000"/>
                <a:hueOff val="5057036"/>
                <a:satOff val="-6941"/>
                <a:lumOff val="11177"/>
                <a:alphaOff val="0"/>
                <a:shade val="51000"/>
                <a:satMod val="130000"/>
              </a:schemeClr>
            </a:gs>
            <a:gs pos="80000">
              <a:schemeClr val="accent2">
                <a:tint val="50000"/>
                <a:hueOff val="5057036"/>
                <a:satOff val="-6941"/>
                <a:lumOff val="11177"/>
                <a:alphaOff val="0"/>
                <a:shade val="93000"/>
                <a:satMod val="130000"/>
              </a:schemeClr>
            </a:gs>
            <a:gs pos="100000">
              <a:schemeClr val="accent2">
                <a:tint val="50000"/>
                <a:hueOff val="5057036"/>
                <a:satOff val="-6941"/>
                <a:lumOff val="1117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39E340BC-54FB-4AA7-8C87-34ACD223D1CE}">
      <dsp:nvSpPr>
        <dsp:cNvPr id="0" name=""/>
        <dsp:cNvSpPr/>
      </dsp:nvSpPr>
      <dsp:spPr>
        <a:xfrm>
          <a:off x="1043248" y="1822829"/>
          <a:ext cx="1257635" cy="880303"/>
        </a:xfrm>
        <a:prstGeom prst="roundRect">
          <a:avLst>
            <a:gd name="adj" fmla="val 1667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Self assessment</a:t>
          </a:r>
          <a:endParaRPr lang="en-GB" sz="1700" kern="1200" dirty="0"/>
        </a:p>
      </dsp:txBody>
      <dsp:txXfrm>
        <a:off x="1086229" y="1865810"/>
        <a:ext cx="1171673" cy="794341"/>
      </dsp:txXfrm>
    </dsp:sp>
    <dsp:sp modelId="{C17875F0-1A2A-47C6-B7A5-AF35369FF83D}">
      <dsp:nvSpPr>
        <dsp:cNvPr id="0" name=""/>
        <dsp:cNvSpPr/>
      </dsp:nvSpPr>
      <dsp:spPr>
        <a:xfrm>
          <a:off x="2300883" y="1906786"/>
          <a:ext cx="914683" cy="711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57150" lvl="1" indent="-57150" algn="l" defTabSz="444500">
            <a:lnSpc>
              <a:spcPct val="90000"/>
            </a:lnSpc>
            <a:spcBef>
              <a:spcPct val="0"/>
            </a:spcBef>
            <a:spcAft>
              <a:spcPct val="15000"/>
            </a:spcAft>
            <a:buChar char="••"/>
          </a:pPr>
          <a:r>
            <a:rPr lang="en-US" sz="1000" kern="1200" dirty="0" smtClean="0"/>
            <a:t>On eight key aspects of training</a:t>
          </a:r>
          <a:endParaRPr lang="en-GB" sz="1000" kern="1200" dirty="0"/>
        </a:p>
      </dsp:txBody>
      <dsp:txXfrm>
        <a:off x="2300883" y="1906786"/>
        <a:ext cx="914683" cy="711500"/>
      </dsp:txXfrm>
    </dsp:sp>
    <dsp:sp modelId="{CC15FAD6-BF2F-4831-AACA-BA4680117D61}">
      <dsp:nvSpPr>
        <dsp:cNvPr id="0" name=""/>
        <dsp:cNvSpPr/>
      </dsp:nvSpPr>
      <dsp:spPr>
        <a:xfrm>
          <a:off x="2085961" y="2811701"/>
          <a:ext cx="1257635" cy="880303"/>
        </a:xfrm>
        <a:prstGeom prst="roundRect">
          <a:avLst>
            <a:gd name="adj" fmla="val 1667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FGDs</a:t>
          </a:r>
          <a:endParaRPr lang="en-GB" sz="1700" kern="1200" dirty="0"/>
        </a:p>
      </dsp:txBody>
      <dsp:txXfrm>
        <a:off x="2128942" y="2854682"/>
        <a:ext cx="1171673" cy="794341"/>
      </dsp:txXfrm>
    </dsp:sp>
    <dsp:sp modelId="{568D4CCB-86A8-4236-923C-E5D0CC12A94C}">
      <dsp:nvSpPr>
        <dsp:cNvPr id="0" name=""/>
        <dsp:cNvSpPr/>
      </dsp:nvSpPr>
      <dsp:spPr>
        <a:xfrm>
          <a:off x="3343596" y="2895658"/>
          <a:ext cx="914683" cy="711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With employers</a:t>
          </a:r>
          <a:endParaRPr lang="en-GB" sz="1200" kern="1200" dirty="0"/>
        </a:p>
      </dsp:txBody>
      <dsp:txXfrm>
        <a:off x="3343596" y="2895658"/>
        <a:ext cx="914683" cy="711500"/>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0.96737</cdr:y>
    </cdr:from>
    <cdr:to>
      <cdr:x>0.99115</cdr:x>
      <cdr:y>1</cdr:y>
    </cdr:to>
    <cdr:sp macro="" textlink="">
      <cdr:nvSpPr>
        <cdr:cNvPr id="2" name="Rectangle 1"/>
        <cdr:cNvSpPr/>
      </cdr:nvSpPr>
      <cdr:spPr>
        <a:xfrm xmlns:a="http://schemas.openxmlformats.org/drawingml/2006/main">
          <a:off x="0" y="6081347"/>
          <a:ext cx="8584747" cy="20515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tIns="0" bIns="0"/>
        <a:lstStyle xmlns:a="http://schemas.openxmlformats.org/drawingml/2006/main"/>
        <a:p xmlns:a="http://schemas.openxmlformats.org/drawingml/2006/main">
          <a:r>
            <a:rPr lang="en-US" sz="900" dirty="0">
              <a:ln>
                <a:noFill/>
              </a:ln>
              <a:solidFill>
                <a:sysClr val="windowText" lastClr="000000"/>
              </a:solidFill>
            </a:rPr>
            <a:t>	</a:t>
          </a:r>
          <a:r>
            <a:rPr lang="en-US" sz="1400" baseline="0" dirty="0">
              <a:ln>
                <a:noFill/>
              </a:ln>
              <a:solidFill>
                <a:sysClr val="windowText" lastClr="000000"/>
              </a:solidFill>
            </a:rPr>
            <a:t>    </a:t>
          </a:r>
          <a:r>
            <a:rPr lang="en-US" sz="1400" baseline="0" dirty="0" smtClean="0">
              <a:ln>
                <a:noFill/>
              </a:ln>
              <a:solidFill>
                <a:sysClr val="windowText" lastClr="000000"/>
              </a:solidFill>
            </a:rPr>
            <a:t>              </a:t>
          </a:r>
          <a:r>
            <a:rPr lang="en-US" sz="1400" dirty="0">
              <a:ln>
                <a:noFill/>
              </a:ln>
              <a:solidFill>
                <a:sysClr val="windowText" lastClr="000000"/>
              </a:solidFill>
            </a:rPr>
            <a:t>NET	                      	</a:t>
          </a:r>
          <a:r>
            <a:rPr lang="en-US" sz="1400" dirty="0" smtClean="0">
              <a:ln>
                <a:noFill/>
              </a:ln>
              <a:solidFill>
                <a:sysClr val="windowText" lastClr="000000"/>
              </a:solidFill>
            </a:rPr>
            <a:t>        </a:t>
          </a:r>
          <a:r>
            <a:rPr lang="en-US" sz="1400" baseline="0" dirty="0">
              <a:ln>
                <a:noFill/>
              </a:ln>
              <a:solidFill>
                <a:sysClr val="windowText" lastClr="000000"/>
              </a:solidFill>
            </a:rPr>
            <a:t>VTC	</a:t>
          </a:r>
          <a:r>
            <a:rPr lang="en-US" sz="1400" baseline="0" dirty="0" smtClean="0">
              <a:ln>
                <a:noFill/>
              </a:ln>
              <a:solidFill>
                <a:sysClr val="windowText" lastClr="000000"/>
              </a:solidFill>
            </a:rPr>
            <a:t>              SU                         PE          Nursing        </a:t>
          </a:r>
          <a:r>
            <a:rPr lang="en-US" sz="1400" baseline="0" dirty="0">
              <a:ln>
                <a:noFill/>
              </a:ln>
              <a:solidFill>
                <a:sysClr val="windowText" lastClr="000000"/>
              </a:solidFill>
            </a:rPr>
            <a:t>ICT          </a:t>
          </a:r>
          <a:r>
            <a:rPr lang="en-US" sz="1400" baseline="0" dirty="0" smtClean="0">
              <a:ln>
                <a:noFill/>
              </a:ln>
              <a:solidFill>
                <a:sysClr val="windowText" lastClr="000000"/>
              </a:solidFill>
            </a:rPr>
            <a:t>    </a:t>
          </a:r>
          <a:r>
            <a:rPr lang="en-US" sz="1400" baseline="0" dirty="0">
              <a:ln>
                <a:noFill/>
              </a:ln>
              <a:solidFill>
                <a:sysClr val="windowText" lastClr="000000"/>
              </a:solidFill>
            </a:rPr>
            <a:t>JEA</a:t>
          </a:r>
          <a:endParaRPr lang="en-US" sz="1400" dirty="0">
            <a:ln>
              <a:noFill/>
            </a:ln>
            <a:solidFill>
              <a:sysClr val="windowText" lastClr="000000"/>
            </a:solidFill>
          </a:endParaRPr>
        </a:p>
      </cdr:txBody>
    </cdr:sp>
  </cdr:relSizeAnchor>
  <cdr:relSizeAnchor xmlns:cdr="http://schemas.openxmlformats.org/drawingml/2006/chartDrawing">
    <cdr:from>
      <cdr:x>0.17713</cdr:x>
      <cdr:y>0.66887</cdr:y>
    </cdr:from>
    <cdr:to>
      <cdr:x>0.30361</cdr:x>
      <cdr:y>0.72063</cdr:y>
    </cdr:to>
    <cdr:sp macro="" textlink="">
      <cdr:nvSpPr>
        <cdr:cNvPr id="4" name="TextBox 3"/>
        <cdr:cNvSpPr txBox="1"/>
      </cdr:nvSpPr>
      <cdr:spPr>
        <a:xfrm xmlns:a="http://schemas.openxmlformats.org/drawingml/2006/main">
          <a:off x="1619672" y="4509120"/>
          <a:ext cx="1156533" cy="34893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dirty="0"/>
            <a:t>(5 Years)</a:t>
          </a:r>
        </a:p>
      </cdr:txBody>
    </cdr:sp>
  </cdr:relSizeAnchor>
  <cdr:relSizeAnchor xmlns:cdr="http://schemas.openxmlformats.org/drawingml/2006/chartDrawing">
    <cdr:from>
      <cdr:x>0.67325</cdr:x>
      <cdr:y>0.85046</cdr:y>
    </cdr:from>
    <cdr:to>
      <cdr:x>0.77967</cdr:x>
      <cdr:y>0.89707</cdr:y>
    </cdr:to>
    <cdr:sp macro="" textlink="">
      <cdr:nvSpPr>
        <cdr:cNvPr id="5" name="TextBox 1"/>
        <cdr:cNvSpPr txBox="1"/>
      </cdr:nvSpPr>
      <cdr:spPr>
        <a:xfrm xmlns:a="http://schemas.openxmlformats.org/drawingml/2006/main">
          <a:off x="6156176" y="5733256"/>
          <a:ext cx="973104" cy="3142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(6 Years)</a:t>
          </a:r>
        </a:p>
      </cdr:txBody>
    </cdr:sp>
  </cdr:relSizeAnchor>
  <cdr:relSizeAnchor xmlns:cdr="http://schemas.openxmlformats.org/drawingml/2006/chartDrawing">
    <cdr:from>
      <cdr:x>0.42125</cdr:x>
      <cdr:y>0.8291</cdr:y>
    </cdr:from>
    <cdr:to>
      <cdr:x>0.53351</cdr:x>
      <cdr:y>0.89003</cdr:y>
    </cdr:to>
    <cdr:sp macro="" textlink="">
      <cdr:nvSpPr>
        <cdr:cNvPr id="6" name="TextBox 1"/>
        <cdr:cNvSpPr txBox="1"/>
      </cdr:nvSpPr>
      <cdr:spPr>
        <a:xfrm xmlns:a="http://schemas.openxmlformats.org/drawingml/2006/main">
          <a:off x="3851920" y="5589240"/>
          <a:ext cx="1026506" cy="41075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(6 Years)</a:t>
          </a:r>
        </a:p>
      </cdr:txBody>
    </cdr:sp>
  </cdr:relSizeAnchor>
  <cdr:relSizeAnchor xmlns:cdr="http://schemas.openxmlformats.org/drawingml/2006/chartDrawing">
    <cdr:from>
      <cdr:x>0.54725</cdr:x>
      <cdr:y>0.87232</cdr:y>
    </cdr:from>
    <cdr:to>
      <cdr:x>0.67887</cdr:x>
      <cdr:y>0.93275</cdr:y>
    </cdr:to>
    <cdr:sp macro="" textlink="">
      <cdr:nvSpPr>
        <cdr:cNvPr id="7" name="TextBox 1"/>
        <cdr:cNvSpPr txBox="1"/>
      </cdr:nvSpPr>
      <cdr:spPr>
        <a:xfrm xmlns:a="http://schemas.openxmlformats.org/drawingml/2006/main">
          <a:off x="5004048" y="5880661"/>
          <a:ext cx="1203533" cy="4073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(4 Years)</a:t>
          </a:r>
        </a:p>
      </cdr:txBody>
    </cdr:sp>
  </cdr:relSizeAnchor>
  <cdr:relSizeAnchor xmlns:cdr="http://schemas.openxmlformats.org/drawingml/2006/chartDrawing">
    <cdr:from>
      <cdr:x>0.752</cdr:x>
      <cdr:y>0.89659</cdr:y>
    </cdr:from>
    <cdr:to>
      <cdr:x>0.86116</cdr:x>
      <cdr:y>0.97506</cdr:y>
    </cdr:to>
    <cdr:sp macro="" textlink="">
      <cdr:nvSpPr>
        <cdr:cNvPr id="8" name="TextBox 1"/>
        <cdr:cNvSpPr txBox="1"/>
      </cdr:nvSpPr>
      <cdr:spPr>
        <a:xfrm xmlns:a="http://schemas.openxmlformats.org/drawingml/2006/main">
          <a:off x="6876256" y="6044227"/>
          <a:ext cx="998159" cy="52899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(4 Years)</a:t>
          </a:r>
        </a:p>
      </cdr:txBody>
    </cdr:sp>
  </cdr:relSizeAnchor>
  <cdr:relSizeAnchor xmlns:cdr="http://schemas.openxmlformats.org/drawingml/2006/chartDrawing">
    <cdr:from>
      <cdr:x>0.84343</cdr:x>
      <cdr:y>0.88986</cdr:y>
    </cdr:from>
    <cdr:to>
      <cdr:x>0.94739</cdr:x>
      <cdr:y>0.92762</cdr:y>
    </cdr:to>
    <cdr:sp macro="" textlink="">
      <cdr:nvSpPr>
        <cdr:cNvPr id="9" name="TextBox 1"/>
        <cdr:cNvSpPr txBox="1"/>
      </cdr:nvSpPr>
      <cdr:spPr>
        <a:xfrm xmlns:a="http://schemas.openxmlformats.org/drawingml/2006/main">
          <a:off x="7712360" y="5998886"/>
          <a:ext cx="950611" cy="2545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(3 Years)</a:t>
          </a:r>
        </a:p>
      </cdr:txBody>
    </cdr:sp>
  </cdr:relSizeAnchor>
  <cdr:relSizeAnchor xmlns:cdr="http://schemas.openxmlformats.org/drawingml/2006/chartDrawing">
    <cdr:from>
      <cdr:x>0.92206</cdr:x>
      <cdr:y>0.89969</cdr:y>
    </cdr:from>
    <cdr:to>
      <cdr:x>1</cdr:x>
      <cdr:y>0.95214</cdr:y>
    </cdr:to>
    <cdr:sp macro="" textlink="">
      <cdr:nvSpPr>
        <cdr:cNvPr id="10" name="TextBox 1"/>
        <cdr:cNvSpPr txBox="1"/>
      </cdr:nvSpPr>
      <cdr:spPr>
        <a:xfrm xmlns:a="http://schemas.openxmlformats.org/drawingml/2006/main">
          <a:off x="7986346" y="5655901"/>
          <a:ext cx="675054" cy="32972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dirty="0"/>
            <a:t>(1 Year)</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E3E137-C331-4978-8BCF-63FE0598D638}" type="datetimeFigureOut">
              <a:rPr lang="en-US" smtClean="0"/>
              <a:t>11/4/2012</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43531D-8B73-455E-B264-D3E218180CD9}" type="slidenum">
              <a:rPr lang="en-US" smtClean="0"/>
              <a:t>‹#›</a:t>
            </a:fld>
            <a:endParaRPr lang="en-US" dirty="0"/>
          </a:p>
        </p:txBody>
      </p:sp>
    </p:spTree>
    <p:extLst>
      <p:ext uri="{BB962C8B-B14F-4D97-AF65-F5344CB8AC3E}">
        <p14:creationId xmlns:p14="http://schemas.microsoft.com/office/powerpoint/2010/main" val="2677487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43531D-8B73-455E-B264-D3E218180CD9}" type="slidenum">
              <a:rPr lang="en-US" smtClean="0"/>
              <a:t>2</a:t>
            </a:fld>
            <a:endParaRPr lang="en-US" dirty="0"/>
          </a:p>
        </p:txBody>
      </p:sp>
    </p:spTree>
    <p:extLst>
      <p:ext uri="{BB962C8B-B14F-4D97-AF65-F5344CB8AC3E}">
        <p14:creationId xmlns:p14="http://schemas.microsoft.com/office/powerpoint/2010/main" val="2044680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68991D1-88A5-4F23-908B-8F5E986CE911}" type="datetime1">
              <a:rPr lang="en-GB" smtClean="0"/>
              <a:t>04/11/2012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A4AA39-DC2F-4E8A-B269-1695793BD8EE}" type="slidenum">
              <a:rPr lang="en-GB" smtClean="0"/>
              <a:t>‹#›</a:t>
            </a:fld>
            <a:endParaRPr lang="en-GB" dirty="0"/>
          </a:p>
        </p:txBody>
      </p:sp>
    </p:spTree>
    <p:extLst>
      <p:ext uri="{BB962C8B-B14F-4D97-AF65-F5344CB8AC3E}">
        <p14:creationId xmlns:p14="http://schemas.microsoft.com/office/powerpoint/2010/main" val="3639965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BFFB934-BC01-4779-B3F3-C11E408CF376}" type="datetime1">
              <a:rPr lang="en-GB" smtClean="0"/>
              <a:t>04/11/2012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A4AA39-DC2F-4E8A-B269-1695793BD8EE}" type="slidenum">
              <a:rPr lang="en-GB" smtClean="0"/>
              <a:t>‹#›</a:t>
            </a:fld>
            <a:endParaRPr lang="en-GB" dirty="0"/>
          </a:p>
        </p:txBody>
      </p:sp>
    </p:spTree>
    <p:extLst>
      <p:ext uri="{BB962C8B-B14F-4D97-AF65-F5344CB8AC3E}">
        <p14:creationId xmlns:p14="http://schemas.microsoft.com/office/powerpoint/2010/main" val="596490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E02582-0D0A-4365-8D51-32B3379DEF01}" type="datetime1">
              <a:rPr lang="en-GB" smtClean="0"/>
              <a:t>04/11/2012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A4AA39-DC2F-4E8A-B269-1695793BD8EE}" type="slidenum">
              <a:rPr lang="en-GB" smtClean="0"/>
              <a:t>‹#›</a:t>
            </a:fld>
            <a:endParaRPr lang="en-GB" dirty="0"/>
          </a:p>
        </p:txBody>
      </p:sp>
    </p:spTree>
    <p:extLst>
      <p:ext uri="{BB962C8B-B14F-4D97-AF65-F5344CB8AC3E}">
        <p14:creationId xmlns:p14="http://schemas.microsoft.com/office/powerpoint/2010/main" val="2874862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DF5A3BE-8D67-41F5-9653-E4C05DE0C9D0}" type="datetime1">
              <a:rPr lang="en-GB" smtClean="0"/>
              <a:t>04/11/2012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DA4AA39-DC2F-4E8A-B269-1695793BD8EE}" type="slidenum">
              <a:rPr lang="en-GB" smtClean="0"/>
              <a:t>‹#›</a:t>
            </a:fld>
            <a:endParaRPr lang="en-GB" dirty="0"/>
          </a:p>
        </p:txBody>
      </p:sp>
    </p:spTree>
    <p:extLst>
      <p:ext uri="{BB962C8B-B14F-4D97-AF65-F5344CB8AC3E}">
        <p14:creationId xmlns:p14="http://schemas.microsoft.com/office/powerpoint/2010/main" val="1315077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3D595C4-3192-4BB1-AD46-35BE5A6B0099}" type="datetime1">
              <a:rPr lang="en-GB" smtClean="0"/>
              <a:t>04/11/2012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DA4AA39-DC2F-4E8A-B269-1695793BD8EE}" type="slidenum">
              <a:rPr lang="en-GB" smtClean="0"/>
              <a:t>‹#›</a:t>
            </a:fld>
            <a:endParaRPr lang="en-GB" dirty="0"/>
          </a:p>
        </p:txBody>
      </p:sp>
    </p:spTree>
    <p:extLst>
      <p:ext uri="{BB962C8B-B14F-4D97-AF65-F5344CB8AC3E}">
        <p14:creationId xmlns:p14="http://schemas.microsoft.com/office/powerpoint/2010/main" val="3775789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910C752-84CD-466B-9296-1B8FF026CD03}" type="datetime1">
              <a:rPr lang="en-GB" smtClean="0"/>
              <a:t>04/11/2012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0DA4AA39-DC2F-4E8A-B269-1695793BD8EE}" type="slidenum">
              <a:rPr lang="en-GB" smtClean="0"/>
              <a:t>‹#›</a:t>
            </a:fld>
            <a:endParaRPr lang="en-GB" dirty="0"/>
          </a:p>
        </p:txBody>
      </p:sp>
    </p:spTree>
    <p:extLst>
      <p:ext uri="{BB962C8B-B14F-4D97-AF65-F5344CB8AC3E}">
        <p14:creationId xmlns:p14="http://schemas.microsoft.com/office/powerpoint/2010/main" val="2150783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2CA9F-C492-497B-9246-A68A21F3DC67}" type="datetime1">
              <a:rPr lang="en-GB" smtClean="0"/>
              <a:t>04/11/2012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0DA4AA39-DC2F-4E8A-B269-1695793BD8EE}" type="slidenum">
              <a:rPr lang="en-GB" smtClean="0"/>
              <a:t>‹#›</a:t>
            </a:fld>
            <a:endParaRPr lang="en-GB" dirty="0"/>
          </a:p>
        </p:txBody>
      </p:sp>
    </p:spTree>
    <p:extLst>
      <p:ext uri="{BB962C8B-B14F-4D97-AF65-F5344CB8AC3E}">
        <p14:creationId xmlns:p14="http://schemas.microsoft.com/office/powerpoint/2010/main" val="2269535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90F694-454F-4BEA-B1CF-2685A14A503F}" type="datetime1">
              <a:rPr lang="en-GB" smtClean="0"/>
              <a:t>04/11/2012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DA4AA39-DC2F-4E8A-B269-1695793BD8EE}" type="slidenum">
              <a:rPr lang="en-GB" smtClean="0"/>
              <a:t>‹#›</a:t>
            </a:fld>
            <a:endParaRPr lang="en-GB" dirty="0"/>
          </a:p>
        </p:txBody>
      </p:sp>
    </p:spTree>
    <p:extLst>
      <p:ext uri="{BB962C8B-B14F-4D97-AF65-F5344CB8AC3E}">
        <p14:creationId xmlns:p14="http://schemas.microsoft.com/office/powerpoint/2010/main" val="3515743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889F8E-C428-4AEE-B399-1D0EF19D0F8F}" type="datetime1">
              <a:rPr lang="en-GB" smtClean="0"/>
              <a:t>04/11/2012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DA4AA39-DC2F-4E8A-B269-1695793BD8EE}" type="slidenum">
              <a:rPr lang="en-GB" smtClean="0"/>
              <a:t>‹#›</a:t>
            </a:fld>
            <a:endParaRPr lang="en-GB" dirty="0"/>
          </a:p>
        </p:txBody>
      </p:sp>
    </p:spTree>
    <p:extLst>
      <p:ext uri="{BB962C8B-B14F-4D97-AF65-F5344CB8AC3E}">
        <p14:creationId xmlns:p14="http://schemas.microsoft.com/office/powerpoint/2010/main" val="2381351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95EF33A-87EA-40A2-8263-D46352F45288}" type="datetime1">
              <a:rPr lang="en-GB" smtClean="0"/>
              <a:t>04/11/2012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A4AA39-DC2F-4E8A-B269-1695793BD8EE}" type="slidenum">
              <a:rPr lang="en-GB" smtClean="0"/>
              <a:t>‹#›</a:t>
            </a:fld>
            <a:endParaRPr lang="en-GB" dirty="0"/>
          </a:p>
        </p:txBody>
      </p:sp>
    </p:spTree>
    <p:extLst>
      <p:ext uri="{BB962C8B-B14F-4D97-AF65-F5344CB8AC3E}">
        <p14:creationId xmlns:p14="http://schemas.microsoft.com/office/powerpoint/2010/main" val="132282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DCB3A7D-76DF-4816-8795-A54E81D4D777}" type="datetime1">
              <a:rPr lang="en-GB" smtClean="0"/>
              <a:t>04/11/2012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DA4AA39-DC2F-4E8A-B269-1695793BD8EE}" type="slidenum">
              <a:rPr lang="en-GB" smtClean="0"/>
              <a:t>‹#›</a:t>
            </a:fld>
            <a:endParaRPr lang="en-GB" dirty="0"/>
          </a:p>
        </p:txBody>
      </p:sp>
    </p:spTree>
    <p:extLst>
      <p:ext uri="{BB962C8B-B14F-4D97-AF65-F5344CB8AC3E}">
        <p14:creationId xmlns:p14="http://schemas.microsoft.com/office/powerpoint/2010/main" val="3793710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60CD85-DDBD-4937-BFDD-30BE63B08C09}" type="datetime1">
              <a:rPr lang="en-GB" smtClean="0"/>
              <a:t>04/11/2012</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A4AA39-DC2F-4E8A-B269-1695793BD8EE}" type="slidenum">
              <a:rPr lang="en-GB" smtClean="0"/>
              <a:t>‹#›</a:t>
            </a:fld>
            <a:endParaRPr lang="en-GB" dirty="0"/>
          </a:p>
        </p:txBody>
      </p:sp>
    </p:spTree>
    <p:extLst>
      <p:ext uri="{BB962C8B-B14F-4D97-AF65-F5344CB8AC3E}">
        <p14:creationId xmlns:p14="http://schemas.microsoft.com/office/powerpoint/2010/main" val="2549757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0">
            <a:schemeClr val="accent3"/>
          </a:lnRef>
          <a:fillRef idx="3">
            <a:schemeClr val="accent3"/>
          </a:fillRef>
          <a:effectRef idx="3">
            <a:schemeClr val="accent3"/>
          </a:effectRef>
          <a:fontRef idx="minor">
            <a:schemeClr val="lt1"/>
          </a:fontRef>
        </p:style>
        <p:txBody>
          <a:bodyPr/>
          <a:lstStyle/>
          <a:p>
            <a:r>
              <a:rPr lang="en-US" dirty="0" smtClean="0"/>
              <a:t>Evaluation of ALMPs under the ETVET Council in Jordan</a:t>
            </a:r>
            <a:endParaRPr lang="en-GB" dirty="0"/>
          </a:p>
        </p:txBody>
      </p:sp>
      <p:sp>
        <p:nvSpPr>
          <p:cNvPr id="3" name="Subtitle 2"/>
          <p:cNvSpPr>
            <a:spLocks noGrp="1"/>
          </p:cNvSpPr>
          <p:nvPr>
            <p:ph type="subTitle" idx="1"/>
          </p:nvPr>
        </p:nvSpPr>
        <p:spPr>
          <a:xfrm>
            <a:off x="683568" y="5085184"/>
            <a:ext cx="6400800" cy="1129680"/>
          </a:xfrm>
        </p:spPr>
        <p:txBody>
          <a:bodyPr>
            <a:normAutofit/>
          </a:bodyPr>
          <a:lstStyle/>
          <a:p>
            <a:pPr algn="l"/>
            <a:r>
              <a:rPr lang="en-US" sz="2400" dirty="0" smtClean="0">
                <a:solidFill>
                  <a:schemeClr val="tx1"/>
                </a:solidFill>
              </a:rPr>
              <a:t>Workshop on Apprenticeships</a:t>
            </a:r>
          </a:p>
          <a:p>
            <a:pPr algn="l"/>
            <a:r>
              <a:rPr lang="en-US" sz="2400" dirty="0" smtClean="0">
                <a:solidFill>
                  <a:schemeClr val="tx1"/>
                </a:solidFill>
              </a:rPr>
              <a:t>Amman, November 2012</a:t>
            </a:r>
            <a:endParaRPr lang="en-GB" sz="2400" dirty="0">
              <a:solidFill>
                <a:schemeClr val="tx1"/>
              </a:solidFill>
            </a:endParaRPr>
          </a:p>
        </p:txBody>
      </p:sp>
    </p:spTree>
    <p:extLst>
      <p:ext uri="{BB962C8B-B14F-4D97-AF65-F5344CB8AC3E}">
        <p14:creationId xmlns:p14="http://schemas.microsoft.com/office/powerpoint/2010/main" val="2394205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p:txBody>
          <a:bodyPr/>
          <a:lstStyle/>
          <a:p>
            <a:r>
              <a:rPr lang="en-US" dirty="0"/>
              <a:t>1. Scope and </a:t>
            </a:r>
            <a:r>
              <a:rPr lang="en-US" dirty="0" smtClean="0"/>
              <a:t>Objectives</a:t>
            </a:r>
          </a:p>
          <a:p>
            <a:r>
              <a:rPr lang="en-US" dirty="0" smtClean="0"/>
              <a:t>2. Methodology</a:t>
            </a:r>
          </a:p>
          <a:p>
            <a:r>
              <a:rPr lang="en-US" dirty="0" smtClean="0"/>
              <a:t>3. Main Findings</a:t>
            </a:r>
          </a:p>
          <a:p>
            <a:r>
              <a:rPr lang="en-US" dirty="0" smtClean="0"/>
              <a:t>4. Programme-Specific Findings</a:t>
            </a:r>
          </a:p>
          <a:p>
            <a:r>
              <a:rPr lang="en-US" dirty="0" smtClean="0"/>
              <a:t>5. Conclusions and Recommendations</a:t>
            </a:r>
            <a:endParaRPr lang="en-US" dirty="0"/>
          </a:p>
        </p:txBody>
      </p:sp>
      <p:sp>
        <p:nvSpPr>
          <p:cNvPr id="4" name="Slide Number Placeholder 3"/>
          <p:cNvSpPr>
            <a:spLocks noGrp="1"/>
          </p:cNvSpPr>
          <p:nvPr>
            <p:ph type="sldNum" sz="quarter" idx="12"/>
          </p:nvPr>
        </p:nvSpPr>
        <p:spPr/>
        <p:txBody>
          <a:bodyPr/>
          <a:lstStyle/>
          <a:p>
            <a:fld id="{0DA4AA39-DC2F-4E8A-B269-1695793BD8EE}" type="slidenum">
              <a:rPr lang="en-GB" smtClean="0">
                <a:solidFill>
                  <a:schemeClr val="bg1">
                    <a:lumMod val="50000"/>
                  </a:schemeClr>
                </a:solidFill>
              </a:rPr>
              <a:t>2</a:t>
            </a:fld>
            <a:r>
              <a:rPr lang="en-GB" dirty="0" smtClean="0">
                <a:solidFill>
                  <a:schemeClr val="bg1">
                    <a:lumMod val="50000"/>
                  </a:schemeClr>
                </a:solidFill>
              </a:rPr>
              <a:t>/38</a:t>
            </a:r>
            <a:endParaRPr lang="en-GB" dirty="0">
              <a:solidFill>
                <a:schemeClr val="bg1">
                  <a:lumMod val="50000"/>
                </a:schemeClr>
              </a:solidFill>
            </a:endParaRPr>
          </a:p>
        </p:txBody>
      </p:sp>
    </p:spTree>
    <p:extLst>
      <p:ext uri="{BB962C8B-B14F-4D97-AF65-F5344CB8AC3E}">
        <p14:creationId xmlns:p14="http://schemas.microsoft.com/office/powerpoint/2010/main" val="1099819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1. Scope and Objectives</a:t>
            </a:r>
            <a:endParaRPr lang="en-US" dirty="0"/>
          </a:p>
        </p:txBody>
      </p:sp>
      <p:sp>
        <p:nvSpPr>
          <p:cNvPr id="5" name="Text Placeholder 4"/>
          <p:cNvSpPr>
            <a:spLocks noGrp="1"/>
          </p:cNvSpPr>
          <p:nvPr>
            <p:ph type="body" idx="1"/>
          </p:nvPr>
        </p:nvSpPr>
        <p:spPr/>
        <p:txBody>
          <a:bodyPr/>
          <a:lstStyle/>
          <a:p>
            <a:endParaRPr lang="en-US" dirty="0"/>
          </a:p>
        </p:txBody>
      </p:sp>
      <p:sp>
        <p:nvSpPr>
          <p:cNvPr id="2" name="Slide Number Placeholder 1"/>
          <p:cNvSpPr>
            <a:spLocks noGrp="1"/>
          </p:cNvSpPr>
          <p:nvPr>
            <p:ph type="sldNum" sz="quarter" idx="12"/>
          </p:nvPr>
        </p:nvSpPr>
        <p:spPr/>
        <p:txBody>
          <a:bodyPr/>
          <a:lstStyle/>
          <a:p>
            <a:fld id="{0DA4AA39-DC2F-4E8A-B269-1695793BD8EE}" type="slidenum">
              <a:rPr lang="en-GB" smtClean="0">
                <a:solidFill>
                  <a:schemeClr val="bg1">
                    <a:lumMod val="50000"/>
                  </a:schemeClr>
                </a:solidFill>
              </a:rPr>
              <a:t>3</a:t>
            </a:fld>
            <a:r>
              <a:rPr lang="en-GB" dirty="0" smtClean="0">
                <a:solidFill>
                  <a:schemeClr val="bg1">
                    <a:lumMod val="50000"/>
                  </a:schemeClr>
                </a:solidFill>
              </a:rPr>
              <a:t>/38</a:t>
            </a:r>
            <a:endParaRPr lang="en-GB" dirty="0">
              <a:solidFill>
                <a:schemeClr val="bg1">
                  <a:lumMod val="50000"/>
                </a:schemeClr>
              </a:solidFill>
            </a:endParaRPr>
          </a:p>
        </p:txBody>
      </p:sp>
    </p:spTree>
    <p:extLst>
      <p:ext uri="{BB962C8B-B14F-4D97-AF65-F5344CB8AC3E}">
        <p14:creationId xmlns:p14="http://schemas.microsoft.com/office/powerpoint/2010/main" val="557310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000" dirty="0" smtClean="0"/>
              <a:t>1. Scope </a:t>
            </a:r>
            <a:r>
              <a:rPr lang="en-US" sz="2000" dirty="0"/>
              <a:t>and </a:t>
            </a:r>
            <a:r>
              <a:rPr lang="en-US" sz="2000" dirty="0" smtClean="0"/>
              <a:t>Objectives (1)</a:t>
            </a:r>
            <a:r>
              <a:rPr lang="en-US" dirty="0"/>
              <a:t/>
            </a:r>
            <a:br>
              <a:rPr lang="en-US" dirty="0"/>
            </a:br>
            <a:r>
              <a:rPr lang="en-US" sz="2400" b="1" dirty="0" smtClean="0"/>
              <a:t>1.1 Sampled Programmes (Study Scope)</a:t>
            </a:r>
            <a:endParaRPr lang="en-GB" sz="33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41131424"/>
              </p:ext>
            </p:extLst>
          </p:nvPr>
        </p:nvGraphicFramePr>
        <p:xfrm>
          <a:off x="457200" y="1844824"/>
          <a:ext cx="8229600" cy="4555950"/>
        </p:xfrm>
        <a:graphic>
          <a:graphicData uri="http://schemas.openxmlformats.org/drawingml/2006/table">
            <a:tbl>
              <a:tblPr firstRow="1" firstCol="1" bandRow="1">
                <a:tableStyleId>{5C22544A-7EE6-4342-B048-85BDC9FD1C3A}</a:tableStyleId>
              </a:tblPr>
              <a:tblGrid>
                <a:gridCol w="2743200"/>
                <a:gridCol w="2743200"/>
                <a:gridCol w="2743200"/>
              </a:tblGrid>
              <a:tr h="319160">
                <a:tc>
                  <a:txBody>
                    <a:bodyPr/>
                    <a:lstStyle/>
                    <a:p>
                      <a:pPr algn="ctr" rtl="0">
                        <a:lnSpc>
                          <a:spcPct val="115000"/>
                        </a:lnSpc>
                        <a:spcAft>
                          <a:spcPts val="0"/>
                        </a:spcAft>
                      </a:pPr>
                      <a:r>
                        <a:rPr lang="en-GB" sz="1600" dirty="0">
                          <a:effectLst/>
                        </a:rPr>
                        <a:t>Name of Programme</a:t>
                      </a:r>
                      <a:endParaRPr lang="en-GB" sz="1600" dirty="0">
                        <a:effectLst/>
                        <a:latin typeface="Calibri"/>
                        <a:ea typeface="Calibri"/>
                        <a:cs typeface="Arial"/>
                      </a:endParaRPr>
                    </a:p>
                  </a:txBody>
                  <a:tcPr marL="68580" marR="68580" marT="0" marB="0"/>
                </a:tc>
                <a:tc>
                  <a:txBody>
                    <a:bodyPr/>
                    <a:lstStyle/>
                    <a:p>
                      <a:pPr algn="ctr" rtl="0">
                        <a:lnSpc>
                          <a:spcPct val="115000"/>
                        </a:lnSpc>
                        <a:spcAft>
                          <a:spcPts val="0"/>
                        </a:spcAft>
                      </a:pPr>
                      <a:r>
                        <a:rPr lang="en-GB" sz="1600" dirty="0">
                          <a:effectLst/>
                        </a:rPr>
                        <a:t>Implementing Agency</a:t>
                      </a:r>
                      <a:endParaRPr lang="en-GB" sz="1600" dirty="0">
                        <a:effectLst/>
                        <a:latin typeface="Calibri"/>
                        <a:ea typeface="Calibri"/>
                        <a:cs typeface="Arial"/>
                      </a:endParaRPr>
                    </a:p>
                  </a:txBody>
                  <a:tcPr marL="68580" marR="68580" marT="0" marB="0"/>
                </a:tc>
                <a:tc>
                  <a:txBody>
                    <a:bodyPr/>
                    <a:lstStyle/>
                    <a:p>
                      <a:pPr algn="ctr" rtl="0">
                        <a:lnSpc>
                          <a:spcPct val="115000"/>
                        </a:lnSpc>
                        <a:spcAft>
                          <a:spcPts val="0"/>
                        </a:spcAft>
                      </a:pPr>
                      <a:r>
                        <a:rPr lang="en-GB" sz="1600" dirty="0">
                          <a:effectLst/>
                        </a:rPr>
                        <a:t>Short name used in the report</a:t>
                      </a:r>
                      <a:endParaRPr lang="en-GB" sz="1600" dirty="0">
                        <a:effectLst/>
                        <a:latin typeface="Calibri"/>
                        <a:ea typeface="Calibri"/>
                        <a:cs typeface="Arial"/>
                      </a:endParaRPr>
                    </a:p>
                  </a:txBody>
                  <a:tcPr marL="68580" marR="68580" marT="0" marB="0"/>
                </a:tc>
              </a:tr>
              <a:tr h="319160">
                <a:tc>
                  <a:txBody>
                    <a:bodyPr/>
                    <a:lstStyle/>
                    <a:p>
                      <a:pPr algn="just" rtl="0">
                        <a:lnSpc>
                          <a:spcPct val="115000"/>
                        </a:lnSpc>
                        <a:spcAft>
                          <a:spcPts val="0"/>
                        </a:spcAft>
                      </a:pPr>
                      <a:r>
                        <a:rPr lang="en-GB" sz="1600" dirty="0">
                          <a:effectLst/>
                        </a:rPr>
                        <a:t>Paid Employment Programme</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MOL</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PE</a:t>
                      </a:r>
                      <a:endParaRPr lang="en-GB" sz="1600" dirty="0">
                        <a:effectLst/>
                        <a:latin typeface="Calibri"/>
                        <a:ea typeface="Calibri"/>
                        <a:cs typeface="Arial"/>
                      </a:endParaRPr>
                    </a:p>
                  </a:txBody>
                  <a:tcPr marL="68580" marR="68580" marT="0" marB="0"/>
                </a:tc>
              </a:tr>
              <a:tr h="319160">
                <a:tc>
                  <a:txBody>
                    <a:bodyPr/>
                    <a:lstStyle/>
                    <a:p>
                      <a:pPr algn="just" rtl="0">
                        <a:lnSpc>
                          <a:spcPct val="115000"/>
                        </a:lnSpc>
                        <a:spcAft>
                          <a:spcPts val="0"/>
                        </a:spcAft>
                      </a:pPr>
                      <a:r>
                        <a:rPr lang="en-GB" sz="1600" dirty="0">
                          <a:effectLst/>
                        </a:rPr>
                        <a:t>Satellite Units Programmes</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MOL</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SU</a:t>
                      </a:r>
                      <a:endParaRPr lang="en-GB" sz="1600" dirty="0">
                        <a:effectLst/>
                        <a:latin typeface="Calibri"/>
                        <a:ea typeface="Calibri"/>
                        <a:cs typeface="Arial"/>
                      </a:endParaRPr>
                    </a:p>
                  </a:txBody>
                  <a:tcPr marL="68580" marR="68580" marT="0" marB="0"/>
                </a:tc>
              </a:tr>
              <a:tr h="997236">
                <a:tc>
                  <a:txBody>
                    <a:bodyPr/>
                    <a:lstStyle/>
                    <a:p>
                      <a:pPr algn="just" rtl="0">
                        <a:lnSpc>
                          <a:spcPct val="115000"/>
                        </a:lnSpc>
                        <a:spcAft>
                          <a:spcPts val="0"/>
                        </a:spcAft>
                      </a:pPr>
                      <a:r>
                        <a:rPr lang="en-GB" sz="1600" dirty="0">
                          <a:effectLst/>
                        </a:rPr>
                        <a:t>Training and Employment of Recent Graduates in the fields of Communication and Information Technology</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MOL</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ICT</a:t>
                      </a:r>
                      <a:endParaRPr lang="en-GB" sz="1600" dirty="0">
                        <a:effectLst/>
                        <a:latin typeface="Calibri"/>
                        <a:ea typeface="Calibri"/>
                        <a:cs typeface="Arial"/>
                      </a:endParaRPr>
                    </a:p>
                  </a:txBody>
                  <a:tcPr marL="68580" marR="68580" marT="0" marB="0"/>
                </a:tc>
              </a:tr>
              <a:tr h="658199">
                <a:tc>
                  <a:txBody>
                    <a:bodyPr/>
                    <a:lstStyle/>
                    <a:p>
                      <a:pPr algn="just" rtl="0">
                        <a:lnSpc>
                          <a:spcPct val="115000"/>
                        </a:lnSpc>
                        <a:spcAft>
                          <a:spcPts val="0"/>
                        </a:spcAft>
                      </a:pPr>
                      <a:r>
                        <a:rPr lang="en-GB" sz="1600" dirty="0">
                          <a:effectLst/>
                        </a:rPr>
                        <a:t>Training and Employment of Recently Graduated Male Nurses</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MOL</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Nursing</a:t>
                      </a:r>
                      <a:endParaRPr lang="en-GB" sz="1600" dirty="0">
                        <a:effectLst/>
                        <a:latin typeface="Calibri"/>
                        <a:ea typeface="Calibri"/>
                        <a:cs typeface="Arial"/>
                      </a:endParaRPr>
                    </a:p>
                  </a:txBody>
                  <a:tcPr marL="68580" marR="68580" marT="0" marB="0"/>
                </a:tc>
              </a:tr>
              <a:tr h="658199">
                <a:tc>
                  <a:txBody>
                    <a:bodyPr/>
                    <a:lstStyle/>
                    <a:p>
                      <a:pPr algn="just" rtl="0">
                        <a:lnSpc>
                          <a:spcPct val="115000"/>
                        </a:lnSpc>
                        <a:spcAft>
                          <a:spcPts val="0"/>
                        </a:spcAft>
                      </a:pPr>
                      <a:r>
                        <a:rPr lang="en-GB" sz="1600" dirty="0">
                          <a:effectLst/>
                        </a:rPr>
                        <a:t>National Company for Training and Employment</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JAF</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NET</a:t>
                      </a:r>
                      <a:endParaRPr lang="en-GB" sz="1600" dirty="0">
                        <a:effectLst/>
                        <a:latin typeface="Calibri"/>
                        <a:ea typeface="Calibri"/>
                        <a:cs typeface="Arial"/>
                      </a:endParaRPr>
                    </a:p>
                  </a:txBody>
                  <a:tcPr marL="68580" marR="68580" marT="0" marB="0"/>
                </a:tc>
              </a:tr>
              <a:tr h="319160">
                <a:tc>
                  <a:txBody>
                    <a:bodyPr/>
                    <a:lstStyle/>
                    <a:p>
                      <a:pPr algn="just" rtl="0">
                        <a:lnSpc>
                          <a:spcPct val="115000"/>
                        </a:lnSpc>
                        <a:spcAft>
                          <a:spcPts val="0"/>
                        </a:spcAft>
                      </a:pPr>
                      <a:r>
                        <a:rPr lang="en-GB" sz="1600" dirty="0">
                          <a:effectLst/>
                        </a:rPr>
                        <a:t>Tourism Programme</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VTC</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VTC</a:t>
                      </a:r>
                      <a:endParaRPr lang="en-GB" sz="1600" dirty="0">
                        <a:effectLst/>
                        <a:latin typeface="Calibri"/>
                        <a:ea typeface="Calibri"/>
                        <a:cs typeface="Arial"/>
                      </a:endParaRPr>
                    </a:p>
                  </a:txBody>
                  <a:tcPr marL="68580" marR="68580" marT="0" marB="0"/>
                </a:tc>
              </a:tr>
              <a:tr h="658199">
                <a:tc>
                  <a:txBody>
                    <a:bodyPr/>
                    <a:lstStyle/>
                    <a:p>
                      <a:pPr algn="just" rtl="0">
                        <a:lnSpc>
                          <a:spcPct val="115000"/>
                        </a:lnSpc>
                        <a:spcAft>
                          <a:spcPts val="0"/>
                        </a:spcAft>
                      </a:pPr>
                      <a:r>
                        <a:rPr lang="en-GB" sz="1600" dirty="0">
                          <a:effectLst/>
                        </a:rPr>
                        <a:t>Training and Employment of Recently Graduated Engineers</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JEA</a:t>
                      </a:r>
                      <a:endParaRPr lang="en-GB" sz="1600" dirty="0">
                        <a:effectLst/>
                        <a:latin typeface="Calibri"/>
                        <a:ea typeface="Calibri"/>
                        <a:cs typeface="Arial"/>
                      </a:endParaRPr>
                    </a:p>
                  </a:txBody>
                  <a:tcPr marL="68580" marR="68580" marT="0" marB="0"/>
                </a:tc>
                <a:tc>
                  <a:txBody>
                    <a:bodyPr/>
                    <a:lstStyle/>
                    <a:p>
                      <a:pPr algn="just" rtl="0">
                        <a:lnSpc>
                          <a:spcPct val="115000"/>
                        </a:lnSpc>
                        <a:spcAft>
                          <a:spcPts val="0"/>
                        </a:spcAft>
                      </a:pPr>
                      <a:r>
                        <a:rPr lang="en-GB" sz="1600" dirty="0">
                          <a:effectLst/>
                        </a:rPr>
                        <a:t>JEA</a:t>
                      </a:r>
                      <a:endParaRPr lang="en-GB" sz="1600" dirty="0">
                        <a:effectLst/>
                        <a:latin typeface="Calibri"/>
                        <a:ea typeface="Calibri"/>
                        <a:cs typeface="Arial"/>
                      </a:endParaRPr>
                    </a:p>
                  </a:txBody>
                  <a:tcPr marL="68580" marR="68580" marT="0" marB="0"/>
                </a:tc>
              </a:tr>
            </a:tbl>
          </a:graphicData>
        </a:graphic>
      </p:graphicFrame>
      <p:sp>
        <p:nvSpPr>
          <p:cNvPr id="3" name="Slide Number Placeholder 2"/>
          <p:cNvSpPr>
            <a:spLocks noGrp="1"/>
          </p:cNvSpPr>
          <p:nvPr>
            <p:ph type="sldNum" sz="quarter" idx="12"/>
          </p:nvPr>
        </p:nvSpPr>
        <p:spPr/>
        <p:txBody>
          <a:bodyPr/>
          <a:lstStyle/>
          <a:p>
            <a:fld id="{0DA4AA39-DC2F-4E8A-B269-1695793BD8EE}" type="slidenum">
              <a:rPr lang="en-GB" smtClean="0">
                <a:solidFill>
                  <a:schemeClr val="bg1">
                    <a:lumMod val="50000"/>
                  </a:schemeClr>
                </a:solidFill>
              </a:rPr>
              <a:t>4</a:t>
            </a:fld>
            <a:r>
              <a:rPr lang="en-GB" dirty="0" smtClean="0">
                <a:solidFill>
                  <a:schemeClr val="bg1">
                    <a:lumMod val="50000"/>
                  </a:schemeClr>
                </a:solidFill>
              </a:rPr>
              <a:t>/38</a:t>
            </a:r>
            <a:endParaRPr lang="en-GB" dirty="0">
              <a:solidFill>
                <a:schemeClr val="bg1">
                  <a:lumMod val="50000"/>
                </a:schemeClr>
              </a:solidFill>
            </a:endParaRPr>
          </a:p>
        </p:txBody>
      </p:sp>
    </p:spTree>
    <p:extLst>
      <p:ext uri="{BB962C8B-B14F-4D97-AF65-F5344CB8AC3E}">
        <p14:creationId xmlns:p14="http://schemas.microsoft.com/office/powerpoint/2010/main" val="18450657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p:txBody>
          <a:bodyPr>
            <a:noAutofit/>
          </a:bodyPr>
          <a:lstStyle/>
          <a:p>
            <a:pPr>
              <a:spcBef>
                <a:spcPts val="1200"/>
              </a:spcBef>
            </a:pPr>
            <a:r>
              <a:rPr lang="en-GB" sz="2200" dirty="0" smtClean="0"/>
              <a:t>The objective of this assignment is to evaluate a sample of ALMPs which have been funded by the E-TVET Fund. The expected outcomes will be </a:t>
            </a:r>
            <a:endParaRPr lang="en-US" sz="2200" dirty="0" smtClean="0"/>
          </a:p>
          <a:p>
            <a:pPr lvl="1">
              <a:spcBef>
                <a:spcPts val="1200"/>
              </a:spcBef>
            </a:pPr>
            <a:r>
              <a:rPr lang="en-GB" sz="1800" dirty="0"/>
              <a:t>T</a:t>
            </a:r>
            <a:r>
              <a:rPr lang="en-GB" sz="1800" dirty="0" smtClean="0"/>
              <a:t>o improve E-TVET Fund, MOL and ILO understanding of the design fit, impact, effectiveness, efficiency and relevance of the ALMPs, </a:t>
            </a:r>
            <a:endParaRPr lang="en-US" sz="1800" dirty="0" smtClean="0"/>
          </a:p>
          <a:p>
            <a:pPr lvl="1">
              <a:spcBef>
                <a:spcPts val="1200"/>
              </a:spcBef>
            </a:pPr>
            <a:r>
              <a:rPr lang="en-GB" sz="1800" dirty="0"/>
              <a:t>T</a:t>
            </a:r>
            <a:r>
              <a:rPr lang="en-GB" sz="1800" dirty="0" smtClean="0"/>
              <a:t>o serve as a basis to strengthen the quality assurance of E-TVET Council supported ALMPs, </a:t>
            </a:r>
            <a:endParaRPr lang="en-US" sz="1800" dirty="0" smtClean="0"/>
          </a:p>
          <a:p>
            <a:pPr lvl="1">
              <a:spcBef>
                <a:spcPts val="1200"/>
              </a:spcBef>
            </a:pPr>
            <a:r>
              <a:rPr lang="en-GB" sz="1800" dirty="0"/>
              <a:t>T</a:t>
            </a:r>
            <a:r>
              <a:rPr lang="en-GB" sz="1800" dirty="0" smtClean="0"/>
              <a:t>o showcase to the private sector and the general public the increased accountability of the ALMPs under the National Employment Strategy.</a:t>
            </a:r>
            <a:endParaRPr lang="en-US" sz="1800" dirty="0" smtClean="0"/>
          </a:p>
          <a:p>
            <a:pPr lvl="1">
              <a:spcBef>
                <a:spcPts val="1200"/>
              </a:spcBef>
            </a:pPr>
            <a:r>
              <a:rPr lang="en-GB" sz="1800" dirty="0"/>
              <a:t>T</a:t>
            </a:r>
            <a:r>
              <a:rPr lang="en-GB" sz="1800" dirty="0" smtClean="0"/>
              <a:t>o improve the targeting of the right beneficiaries of the ALMPs</a:t>
            </a:r>
            <a:endParaRPr lang="en-US" sz="1800" dirty="0"/>
          </a:p>
        </p:txBody>
      </p:sp>
      <p:sp>
        <p:nvSpPr>
          <p:cNvPr id="6" name="Slide Number Placeholder 3"/>
          <p:cNvSpPr>
            <a:spLocks noGrp="1"/>
          </p:cNvSpPr>
          <p:nvPr>
            <p:ph type="sldNum" sz="quarter" idx="12"/>
          </p:nvPr>
        </p:nvSpPr>
        <p:spPr>
          <a:xfrm>
            <a:off x="6553200" y="6356351"/>
            <a:ext cx="2133600" cy="365125"/>
          </a:xfrm>
        </p:spPr>
        <p:txBody>
          <a:bodyPr/>
          <a:lstStyle/>
          <a:p>
            <a:fld id="{564948D0-8A87-4DBE-A4A4-F9918AC73FD9}" type="slidenum">
              <a:rPr lang="en-US" smtClean="0">
                <a:solidFill>
                  <a:schemeClr val="bg1">
                    <a:lumMod val="50000"/>
                  </a:schemeClr>
                </a:solidFill>
              </a:rPr>
              <a:pPr/>
              <a:t>5</a:t>
            </a:fld>
            <a:r>
              <a:rPr lang="en-US" dirty="0" smtClean="0">
                <a:solidFill>
                  <a:schemeClr val="bg1">
                    <a:lumMod val="50000"/>
                  </a:schemeClr>
                </a:solidFill>
              </a:rPr>
              <a:t>/38</a:t>
            </a:r>
            <a:endParaRPr lang="en-US" dirty="0">
              <a:solidFill>
                <a:schemeClr val="bg1">
                  <a:lumMod val="50000"/>
                </a:schemeClr>
              </a:solidFill>
            </a:endParaRPr>
          </a:p>
        </p:txBody>
      </p:sp>
      <p:sp>
        <p:nvSpPr>
          <p:cNvPr id="5"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spcBef>
                <a:spcPct val="0"/>
              </a:spcBef>
              <a:buNone/>
              <a:defRPr sz="2000">
                <a:latin typeface="+mj-lt"/>
                <a:ea typeface="+mj-ea"/>
                <a:cs typeface="+mj-cs"/>
              </a:defRPr>
            </a:lvl1pPr>
          </a:lstStyle>
          <a:p>
            <a:r>
              <a:rPr lang="en-US" dirty="0"/>
              <a:t>1. Scope and Objectives (2)</a:t>
            </a:r>
            <a:br>
              <a:rPr lang="en-US" dirty="0"/>
            </a:br>
            <a:r>
              <a:rPr lang="en-US" sz="2400" b="1" dirty="0"/>
              <a:t>1.2 Evaluation Objectives</a:t>
            </a:r>
            <a:endParaRPr lang="en-GB" b="1" dirty="0"/>
          </a:p>
        </p:txBody>
      </p:sp>
    </p:spTree>
    <p:extLst>
      <p:ext uri="{BB962C8B-B14F-4D97-AF65-F5344CB8AC3E}">
        <p14:creationId xmlns:p14="http://schemas.microsoft.com/office/powerpoint/2010/main" val="9828604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2. Methodology</a:t>
            </a:r>
            <a:endParaRPr lang="en-US" dirty="0"/>
          </a:p>
        </p:txBody>
      </p:sp>
      <p:sp>
        <p:nvSpPr>
          <p:cNvPr id="5" name="Text Placeholder 4"/>
          <p:cNvSpPr>
            <a:spLocks noGrp="1"/>
          </p:cNvSpPr>
          <p:nvPr>
            <p:ph type="body" idx="1"/>
          </p:nvPr>
        </p:nvSpPr>
        <p:spPr/>
        <p:txBody>
          <a:bodyPr/>
          <a:lstStyle/>
          <a:p>
            <a:endParaRPr lang="en-US" dirty="0"/>
          </a:p>
        </p:txBody>
      </p:sp>
      <p:sp>
        <p:nvSpPr>
          <p:cNvPr id="2" name="Slide Number Placeholder 1"/>
          <p:cNvSpPr>
            <a:spLocks noGrp="1"/>
          </p:cNvSpPr>
          <p:nvPr>
            <p:ph type="sldNum" sz="quarter" idx="12"/>
          </p:nvPr>
        </p:nvSpPr>
        <p:spPr/>
        <p:txBody>
          <a:bodyPr/>
          <a:lstStyle/>
          <a:p>
            <a:fld id="{0DA4AA39-DC2F-4E8A-B269-1695793BD8EE}" type="slidenum">
              <a:rPr lang="en-GB" smtClean="0">
                <a:solidFill>
                  <a:schemeClr val="bg1">
                    <a:lumMod val="50000"/>
                  </a:schemeClr>
                </a:solidFill>
              </a:rPr>
              <a:t>6</a:t>
            </a:fld>
            <a:r>
              <a:rPr lang="en-GB" dirty="0" smtClean="0">
                <a:solidFill>
                  <a:schemeClr val="bg1">
                    <a:lumMod val="50000"/>
                  </a:schemeClr>
                </a:solidFill>
              </a:rPr>
              <a:t>/38</a:t>
            </a:r>
            <a:endParaRPr lang="en-GB" dirty="0">
              <a:solidFill>
                <a:schemeClr val="bg1">
                  <a:lumMod val="50000"/>
                </a:schemeClr>
              </a:solidFill>
            </a:endParaRPr>
          </a:p>
        </p:txBody>
      </p:sp>
    </p:spTree>
    <p:extLst>
      <p:ext uri="{BB962C8B-B14F-4D97-AF65-F5344CB8AC3E}">
        <p14:creationId xmlns:p14="http://schemas.microsoft.com/office/powerpoint/2010/main" val="25431701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67955432"/>
              </p:ext>
            </p:extLst>
          </p:nvPr>
        </p:nvGraphicFramePr>
        <p:xfrm>
          <a:off x="205743" y="1556792"/>
          <a:ext cx="425881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ight Arrow 4"/>
          <p:cNvSpPr/>
          <p:nvPr/>
        </p:nvSpPr>
        <p:spPr>
          <a:xfrm>
            <a:off x="4283968" y="2097976"/>
            <a:ext cx="1872208" cy="3240360"/>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dirty="0" smtClean="0"/>
              <a:t>Consolidated findings</a:t>
            </a:r>
            <a:endParaRPr lang="en-GB" dirty="0"/>
          </a:p>
        </p:txBody>
      </p:sp>
      <p:sp>
        <p:nvSpPr>
          <p:cNvPr id="6" name="Rectangle 5"/>
          <p:cNvSpPr/>
          <p:nvPr/>
        </p:nvSpPr>
        <p:spPr>
          <a:xfrm>
            <a:off x="6588224" y="2940971"/>
            <a:ext cx="1960586" cy="155437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Conclusions and 15 Recommendations</a:t>
            </a:r>
            <a:endParaRPr lang="en-GB" dirty="0"/>
          </a:p>
        </p:txBody>
      </p:sp>
      <p:sp>
        <p:nvSpPr>
          <p:cNvPr id="7"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300" b="1" dirty="0" smtClean="0"/>
              <a:t>2. Methodology (1)</a:t>
            </a:r>
            <a:endParaRPr lang="en-GB" sz="3300" b="1" dirty="0"/>
          </a:p>
        </p:txBody>
      </p:sp>
      <p:sp>
        <p:nvSpPr>
          <p:cNvPr id="8" name="Slide Number Placeholder 7"/>
          <p:cNvSpPr>
            <a:spLocks noGrp="1"/>
          </p:cNvSpPr>
          <p:nvPr>
            <p:ph type="sldNum" sz="quarter" idx="12"/>
          </p:nvPr>
        </p:nvSpPr>
        <p:spPr/>
        <p:txBody>
          <a:bodyPr/>
          <a:lstStyle/>
          <a:p>
            <a:fld id="{0DA4AA39-DC2F-4E8A-B269-1695793BD8EE}" type="slidenum">
              <a:rPr lang="en-GB" smtClean="0">
                <a:solidFill>
                  <a:schemeClr val="bg1">
                    <a:lumMod val="50000"/>
                  </a:schemeClr>
                </a:solidFill>
              </a:rPr>
              <a:t>7</a:t>
            </a:fld>
            <a:r>
              <a:rPr lang="en-GB" dirty="0" smtClean="0">
                <a:solidFill>
                  <a:schemeClr val="bg1">
                    <a:lumMod val="50000"/>
                  </a:schemeClr>
                </a:solidFill>
              </a:rPr>
              <a:t>/38</a:t>
            </a:r>
            <a:endParaRPr lang="en-GB" dirty="0">
              <a:solidFill>
                <a:schemeClr val="bg1">
                  <a:lumMod val="50000"/>
                </a:schemeClr>
              </a:solidFill>
            </a:endParaRPr>
          </a:p>
        </p:txBody>
      </p:sp>
    </p:spTree>
    <p:extLst>
      <p:ext uri="{BB962C8B-B14F-4D97-AF65-F5344CB8AC3E}">
        <p14:creationId xmlns:p14="http://schemas.microsoft.com/office/powerpoint/2010/main" val="20444891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a:spcBef>
                <a:spcPts val="600"/>
              </a:spcBef>
            </a:pPr>
            <a:r>
              <a:rPr lang="en-GB" dirty="0" smtClean="0"/>
              <a:t>Thorough analysis of documented information </a:t>
            </a:r>
            <a:r>
              <a:rPr lang="en-GB" dirty="0"/>
              <a:t>for each project. </a:t>
            </a:r>
            <a:endParaRPr lang="en-GB" dirty="0" smtClean="0"/>
          </a:p>
          <a:p>
            <a:pPr>
              <a:spcBef>
                <a:spcPts val="1200"/>
              </a:spcBef>
            </a:pPr>
            <a:r>
              <a:rPr lang="en-GB" dirty="0"/>
              <a:t>Information sources: E-TVET Fund and Projects </a:t>
            </a:r>
            <a:r>
              <a:rPr lang="en-GB" dirty="0" smtClean="0"/>
              <a:t>Management.</a:t>
            </a:r>
            <a:endParaRPr lang="en-GB" dirty="0"/>
          </a:p>
          <a:p>
            <a:pPr lvl="0">
              <a:spcBef>
                <a:spcPts val="1200"/>
              </a:spcBef>
            </a:pPr>
            <a:r>
              <a:rPr lang="en-GB" dirty="0" smtClean="0"/>
              <a:t>Supporting documentation- </a:t>
            </a:r>
            <a:r>
              <a:rPr lang="en-GB" sz="2900" i="1" dirty="0" smtClean="0"/>
              <a:t>Planning documents (proposals</a:t>
            </a:r>
            <a:r>
              <a:rPr lang="en-GB" sz="2900" i="1" dirty="0"/>
              <a:t>, program implementation plans, annual work </a:t>
            </a:r>
            <a:r>
              <a:rPr lang="en-GB" sz="2900" i="1" dirty="0" smtClean="0"/>
              <a:t>plans), Financial </a:t>
            </a:r>
            <a:r>
              <a:rPr lang="en-GB" sz="2900" i="1" dirty="0"/>
              <a:t>reports </a:t>
            </a:r>
            <a:r>
              <a:rPr lang="en-GB" sz="2900" i="1" dirty="0" smtClean="0"/>
              <a:t>and disbursement plans, program </a:t>
            </a:r>
            <a:r>
              <a:rPr lang="en-GB" sz="2900" i="1" dirty="0"/>
              <a:t>level progress reports and annual </a:t>
            </a:r>
            <a:r>
              <a:rPr lang="en-GB" sz="2900" i="1" dirty="0" smtClean="0"/>
              <a:t>reports, tracer studies and trainees’ databases.</a:t>
            </a:r>
            <a:endParaRPr lang="en-US" sz="2900" i="1" dirty="0"/>
          </a:p>
          <a:p>
            <a:pPr>
              <a:spcBef>
                <a:spcPts val="1200"/>
              </a:spcBef>
              <a:spcAft>
                <a:spcPts val="600"/>
              </a:spcAft>
            </a:pPr>
            <a:r>
              <a:rPr lang="en-US" dirty="0" smtClean="0"/>
              <a:t>Structured “Data Collection Tool” (Desk Analysis Form) designed to collect indicators on:</a:t>
            </a:r>
          </a:p>
          <a:p>
            <a:pPr lvl="2"/>
            <a:r>
              <a:rPr lang="en-US" sz="2600" b="1" dirty="0" smtClean="0"/>
              <a:t>Logic and Structure</a:t>
            </a:r>
            <a:r>
              <a:rPr lang="en-US" sz="2600" dirty="0" smtClean="0"/>
              <a:t>: </a:t>
            </a:r>
            <a:r>
              <a:rPr lang="en-US" sz="2600" i="1" dirty="0" smtClean="0"/>
              <a:t>goal, objectives, work mechanism, starting date, ending date, related industry/industries</a:t>
            </a:r>
          </a:p>
          <a:p>
            <a:pPr lvl="2"/>
            <a:r>
              <a:rPr lang="en-US" sz="2600" b="1" dirty="0" smtClean="0"/>
              <a:t>Project Outputs</a:t>
            </a:r>
            <a:r>
              <a:rPr lang="en-US" sz="2600" dirty="0" smtClean="0"/>
              <a:t>: </a:t>
            </a:r>
            <a:r>
              <a:rPr lang="en-US" sz="2600" i="1" dirty="0"/>
              <a:t># of trainees, # of dropouts, # of graduates, # employed, # self-employed</a:t>
            </a:r>
          </a:p>
          <a:p>
            <a:pPr lvl="2"/>
            <a:r>
              <a:rPr lang="en-US" sz="2600" b="1" dirty="0" smtClean="0"/>
              <a:t>Budget Information</a:t>
            </a:r>
            <a:r>
              <a:rPr lang="en-US" sz="2600" dirty="0" smtClean="0"/>
              <a:t>: </a:t>
            </a:r>
            <a:r>
              <a:rPr lang="en-US" sz="2600" i="1" dirty="0"/>
              <a:t>annual budget amount, budget sources breakdown, budget amount breakdown</a:t>
            </a:r>
          </a:p>
          <a:p>
            <a:pPr lvl="2"/>
            <a:r>
              <a:rPr lang="en-US" sz="2600" b="1" dirty="0" smtClean="0"/>
              <a:t>Feasibility Indicators</a:t>
            </a:r>
            <a:r>
              <a:rPr lang="en-US" sz="2600" dirty="0" smtClean="0"/>
              <a:t>: </a:t>
            </a:r>
            <a:r>
              <a:rPr lang="en-US" sz="2600" i="1" dirty="0"/>
              <a:t>cost per trainee, graduate, and employee</a:t>
            </a:r>
            <a:r>
              <a:rPr lang="en-US" sz="2600" dirty="0" smtClean="0"/>
              <a:t>.</a:t>
            </a:r>
          </a:p>
          <a:p>
            <a:pPr lvl="2"/>
            <a:r>
              <a:rPr lang="en-US" sz="2600" b="1" dirty="0" smtClean="0"/>
              <a:t>Support &amp; Incentives</a:t>
            </a:r>
            <a:r>
              <a:rPr lang="en-US" sz="2600" dirty="0" smtClean="0"/>
              <a:t>: </a:t>
            </a:r>
            <a:r>
              <a:rPr lang="en-US" sz="2600" i="1" dirty="0"/>
              <a:t>provision of salary subsidies, tax incentives, Social Security subsidies, and other mechanisms</a:t>
            </a:r>
            <a:r>
              <a:rPr lang="en-US" sz="2600" dirty="0" smtClean="0"/>
              <a:t>.</a:t>
            </a:r>
          </a:p>
          <a:p>
            <a:pPr lvl="1"/>
            <a:endParaRPr lang="en-US" dirty="0">
              <a:solidFill>
                <a:schemeClr val="accent5">
                  <a:lumMod val="20000"/>
                  <a:lumOff val="80000"/>
                </a:schemeClr>
              </a:solidFill>
            </a:endParaRPr>
          </a:p>
        </p:txBody>
      </p:sp>
      <p:sp>
        <p:nvSpPr>
          <p:cNvPr id="7" name="Slide Number Placeholder 3"/>
          <p:cNvSpPr>
            <a:spLocks noGrp="1"/>
          </p:cNvSpPr>
          <p:nvPr>
            <p:ph type="sldNum" sz="quarter" idx="12"/>
          </p:nvPr>
        </p:nvSpPr>
        <p:spPr>
          <a:xfrm>
            <a:off x="6553200" y="6356351"/>
            <a:ext cx="2133600" cy="365125"/>
          </a:xfrm>
        </p:spPr>
        <p:txBody>
          <a:bodyPr/>
          <a:lstStyle/>
          <a:p>
            <a:fld id="{564948D0-8A87-4DBE-A4A4-F9918AC73FD9}" type="slidenum">
              <a:rPr lang="en-US" smtClean="0">
                <a:solidFill>
                  <a:schemeClr val="bg1">
                    <a:lumMod val="50000"/>
                  </a:schemeClr>
                </a:solidFill>
              </a:rPr>
              <a:pPr/>
              <a:t>8</a:t>
            </a:fld>
            <a:r>
              <a:rPr lang="en-US" dirty="0" smtClean="0">
                <a:solidFill>
                  <a:schemeClr val="bg1">
                    <a:lumMod val="50000"/>
                  </a:schemeClr>
                </a:solidFill>
              </a:rPr>
              <a:t>/38</a:t>
            </a:r>
            <a:endParaRPr lang="en-US" dirty="0">
              <a:solidFill>
                <a:schemeClr val="bg1">
                  <a:lumMod val="50000"/>
                </a:schemeClr>
              </a:solidFill>
            </a:endParaRPr>
          </a:p>
        </p:txBody>
      </p:sp>
      <p:sp>
        <p:nvSpPr>
          <p:cNvPr id="5"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smtClean="0"/>
              <a:t>2. Methodology (2)</a:t>
            </a:r>
            <a:r>
              <a:rPr lang="en-US" sz="3600" dirty="0" smtClean="0"/>
              <a:t/>
            </a:r>
            <a:br>
              <a:rPr lang="en-US" sz="3600" dirty="0" smtClean="0"/>
            </a:br>
            <a:r>
              <a:rPr lang="en-US" sz="2400" b="1" dirty="0" smtClean="0"/>
              <a:t>2.1 Desk Analysis</a:t>
            </a:r>
            <a:endParaRPr lang="en-GB" sz="2400" b="1" dirty="0"/>
          </a:p>
        </p:txBody>
      </p:sp>
    </p:spTree>
    <p:extLst>
      <p:ext uri="{BB962C8B-B14F-4D97-AF65-F5344CB8AC3E}">
        <p14:creationId xmlns:p14="http://schemas.microsoft.com/office/powerpoint/2010/main" val="33434603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000" dirty="0"/>
              <a:t>2. </a:t>
            </a:r>
            <a:r>
              <a:rPr lang="en-US" sz="2000" dirty="0" smtClean="0"/>
              <a:t>Methodology (3)</a:t>
            </a:r>
            <a:r>
              <a:rPr lang="en-US" sz="2400" dirty="0"/>
              <a:t/>
            </a:r>
            <a:br>
              <a:rPr lang="en-US" sz="2400" dirty="0"/>
            </a:br>
            <a:r>
              <a:rPr lang="en-US" sz="2400" b="1" dirty="0" smtClean="0"/>
              <a:t>2.2 Self Assessment</a:t>
            </a:r>
            <a:endParaRPr lang="en-GB" sz="2400" b="1" dirty="0"/>
          </a:p>
        </p:txBody>
      </p:sp>
      <p:sp>
        <p:nvSpPr>
          <p:cNvPr id="5" name="Content Placeholder 4"/>
          <p:cNvSpPr>
            <a:spLocks noGrp="1"/>
          </p:cNvSpPr>
          <p:nvPr>
            <p:ph idx="1"/>
          </p:nvPr>
        </p:nvSpPr>
        <p:spPr/>
        <p:txBody>
          <a:bodyPr vert="horz" lIns="91440" tIns="45720" rIns="91440" bIns="45720" rtlCol="0">
            <a:noAutofit/>
          </a:bodyPr>
          <a:lstStyle/>
          <a:p>
            <a:r>
              <a:rPr lang="en-GB" sz="1800" dirty="0"/>
              <a:t>Identified eight elements of the training process that would lead to decent work </a:t>
            </a:r>
          </a:p>
          <a:p>
            <a:r>
              <a:rPr lang="en-GB" sz="1800" dirty="0" smtClean="0"/>
              <a:t>Formulated </a:t>
            </a:r>
            <a:r>
              <a:rPr lang="en-GB" sz="1800" dirty="0"/>
              <a:t>a list of questions to assess each </a:t>
            </a:r>
            <a:r>
              <a:rPr lang="en-GB" sz="1800" dirty="0" smtClean="0"/>
              <a:t>element:-</a:t>
            </a:r>
          </a:p>
          <a:p>
            <a:pPr lvl="1"/>
            <a:r>
              <a:rPr lang="en-GB" sz="1400" dirty="0" smtClean="0"/>
              <a:t>Relevance of training to labour market</a:t>
            </a:r>
            <a:endParaRPr lang="en-US" sz="1400" dirty="0" smtClean="0"/>
          </a:p>
          <a:p>
            <a:pPr lvl="1"/>
            <a:r>
              <a:rPr lang="en-GB" sz="1400" dirty="0" smtClean="0"/>
              <a:t>Sustainable </a:t>
            </a:r>
            <a:r>
              <a:rPr lang="en-GB" sz="1400" dirty="0"/>
              <a:t>and equitable financing</a:t>
            </a:r>
            <a:endParaRPr lang="en-US" sz="1400" dirty="0"/>
          </a:p>
          <a:p>
            <a:pPr lvl="1"/>
            <a:r>
              <a:rPr lang="en-GB" sz="1400" dirty="0"/>
              <a:t>Inclusive training</a:t>
            </a:r>
            <a:endParaRPr lang="en-US" sz="1400" dirty="0"/>
          </a:p>
          <a:p>
            <a:pPr lvl="1"/>
            <a:r>
              <a:rPr lang="en-GB" sz="1400" dirty="0"/>
              <a:t>Gender mainstreaming</a:t>
            </a:r>
            <a:endParaRPr lang="en-US" sz="1400" dirty="0"/>
          </a:p>
          <a:p>
            <a:pPr lvl="1"/>
            <a:r>
              <a:rPr lang="en-GB" sz="1400" dirty="0"/>
              <a:t>Training quality</a:t>
            </a:r>
            <a:endParaRPr lang="en-US" sz="1400" dirty="0"/>
          </a:p>
          <a:p>
            <a:pPr lvl="1"/>
            <a:r>
              <a:rPr lang="en-GB" sz="1400" dirty="0"/>
              <a:t>Involvement of workers organizations</a:t>
            </a:r>
            <a:endParaRPr lang="en-US" sz="1400" dirty="0"/>
          </a:p>
          <a:p>
            <a:pPr lvl="1"/>
            <a:r>
              <a:rPr lang="en-GB" sz="1400" dirty="0"/>
              <a:t>Training-to-work transition</a:t>
            </a:r>
            <a:endParaRPr lang="en-US" sz="1400" dirty="0"/>
          </a:p>
          <a:p>
            <a:pPr lvl="1"/>
            <a:r>
              <a:rPr lang="en-GB" sz="1400" dirty="0"/>
              <a:t>Fact-based strategy making</a:t>
            </a:r>
            <a:endParaRPr lang="en-US" sz="1400" dirty="0"/>
          </a:p>
          <a:p>
            <a:pPr lvl="1"/>
            <a:endParaRPr lang="en-US" sz="1400" dirty="0"/>
          </a:p>
          <a:p>
            <a:r>
              <a:rPr lang="en-GB" sz="1800" dirty="0" smtClean="0"/>
              <a:t>Tool filled by the </a:t>
            </a:r>
            <a:r>
              <a:rPr lang="en-GB" sz="1800" dirty="0"/>
              <a:t>project managers in a workshop </a:t>
            </a:r>
            <a:r>
              <a:rPr lang="en-GB" sz="1800" dirty="0" smtClean="0"/>
              <a:t>setting</a:t>
            </a:r>
          </a:p>
          <a:p>
            <a:pPr lvl="1"/>
            <a:r>
              <a:rPr lang="en-GB" sz="1400" i="1" dirty="0" smtClean="0"/>
              <a:t>each </a:t>
            </a:r>
            <a:r>
              <a:rPr lang="en-GB" sz="1400" i="1" dirty="0"/>
              <a:t>item was explained, discussed, and </a:t>
            </a:r>
            <a:r>
              <a:rPr lang="en-GB" sz="1400" i="1" dirty="0" smtClean="0"/>
              <a:t>assessed </a:t>
            </a:r>
            <a:r>
              <a:rPr lang="en-GB" sz="1400" i="1" dirty="0"/>
              <a:t>by each project manager in terms of applicability to the training process on a scale from 1 (lowest applicability) to 6 (highest applicability</a:t>
            </a:r>
            <a:r>
              <a:rPr lang="en-GB" sz="1400" i="1" dirty="0" smtClean="0"/>
              <a:t>).</a:t>
            </a:r>
          </a:p>
          <a:p>
            <a:pPr lvl="1"/>
            <a:endParaRPr lang="en-GB" sz="1400" i="1" dirty="0" smtClean="0"/>
          </a:p>
          <a:p>
            <a:r>
              <a:rPr lang="en-GB" sz="1800" dirty="0" smtClean="0"/>
              <a:t>Findings </a:t>
            </a:r>
            <a:r>
              <a:rPr lang="en-GB" sz="1800" dirty="0"/>
              <a:t>presented as a spider web diagram for each </a:t>
            </a:r>
            <a:r>
              <a:rPr lang="en-GB" sz="1800" dirty="0" smtClean="0"/>
              <a:t>ALMP</a:t>
            </a:r>
            <a:endParaRPr lang="en-US" sz="1800" dirty="0"/>
          </a:p>
        </p:txBody>
      </p:sp>
      <p:sp>
        <p:nvSpPr>
          <p:cNvPr id="7" name="Slide Number Placeholder 3"/>
          <p:cNvSpPr>
            <a:spLocks noGrp="1"/>
          </p:cNvSpPr>
          <p:nvPr>
            <p:ph type="sldNum" sz="quarter" idx="12"/>
          </p:nvPr>
        </p:nvSpPr>
        <p:spPr>
          <a:xfrm>
            <a:off x="6553200" y="6356351"/>
            <a:ext cx="2133600" cy="365125"/>
          </a:xfrm>
        </p:spPr>
        <p:txBody>
          <a:bodyPr/>
          <a:lstStyle/>
          <a:p>
            <a:fld id="{564948D0-8A87-4DBE-A4A4-F9918AC73FD9}" type="slidenum">
              <a:rPr lang="en-US" smtClean="0">
                <a:solidFill>
                  <a:schemeClr val="bg1">
                    <a:lumMod val="50000"/>
                  </a:schemeClr>
                </a:solidFill>
              </a:rPr>
              <a:pPr/>
              <a:t>9</a:t>
            </a:fld>
            <a:r>
              <a:rPr lang="en-US" dirty="0" smtClean="0">
                <a:solidFill>
                  <a:schemeClr val="bg1">
                    <a:lumMod val="50000"/>
                  </a:schemeClr>
                </a:solidFill>
              </a:rPr>
              <a:t>/38</a:t>
            </a:r>
            <a:endParaRPr lang="en-US" dirty="0">
              <a:solidFill>
                <a:schemeClr val="bg1">
                  <a:lumMod val="50000"/>
                </a:schemeClr>
              </a:solidFill>
            </a:endParaRPr>
          </a:p>
        </p:txBody>
      </p:sp>
    </p:spTree>
    <p:extLst>
      <p:ext uri="{BB962C8B-B14F-4D97-AF65-F5344CB8AC3E}">
        <p14:creationId xmlns:p14="http://schemas.microsoft.com/office/powerpoint/2010/main" val="10910546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000" dirty="0"/>
              <a:t>2. Methodology </a:t>
            </a:r>
            <a:r>
              <a:rPr lang="en-US" sz="2000" dirty="0" smtClean="0"/>
              <a:t>(4)</a:t>
            </a:r>
            <a:r>
              <a:rPr lang="en-US" sz="2400" dirty="0"/>
              <a:t/>
            </a:r>
            <a:br>
              <a:rPr lang="en-US" sz="2400" dirty="0"/>
            </a:br>
            <a:r>
              <a:rPr lang="en-US" sz="2400" b="1" dirty="0" smtClean="0"/>
              <a:t>2.3 Focus Group Discussions</a:t>
            </a:r>
            <a:endParaRPr lang="en-US" sz="2400" dirty="0"/>
          </a:p>
        </p:txBody>
      </p:sp>
      <p:sp>
        <p:nvSpPr>
          <p:cNvPr id="3" name="Content Placeholder 2"/>
          <p:cNvSpPr>
            <a:spLocks noGrp="1"/>
          </p:cNvSpPr>
          <p:nvPr>
            <p:ph idx="1"/>
          </p:nvPr>
        </p:nvSpPr>
        <p:spPr/>
        <p:txBody>
          <a:bodyPr>
            <a:normAutofit/>
          </a:bodyPr>
          <a:lstStyle/>
          <a:p>
            <a:r>
              <a:rPr lang="en-GB" sz="2200" dirty="0" smtClean="0"/>
              <a:t>Seven focus </a:t>
            </a:r>
            <a:r>
              <a:rPr lang="en-GB" sz="2200" dirty="0"/>
              <a:t>group </a:t>
            </a:r>
            <a:r>
              <a:rPr lang="en-GB" sz="2200" dirty="0" smtClean="0"/>
              <a:t>sessions held, one </a:t>
            </a:r>
            <a:r>
              <a:rPr lang="en-GB" sz="2200" dirty="0"/>
              <a:t>with a sample of </a:t>
            </a:r>
            <a:r>
              <a:rPr lang="en-GB" sz="2200" dirty="0" smtClean="0"/>
              <a:t>employers for each project</a:t>
            </a:r>
          </a:p>
          <a:p>
            <a:r>
              <a:rPr lang="en-GB" sz="2200" dirty="0"/>
              <a:t>E</a:t>
            </a:r>
            <a:r>
              <a:rPr lang="en-GB" sz="2200" dirty="0" smtClean="0"/>
              <a:t>mployers gave their feedback </a:t>
            </a:r>
            <a:r>
              <a:rPr lang="en-GB" sz="2200" dirty="0"/>
              <a:t>on the different dimensions of the ALMPs based on their experience.</a:t>
            </a:r>
            <a:endParaRPr lang="en-US" sz="2200" dirty="0"/>
          </a:p>
          <a:p>
            <a:r>
              <a:rPr lang="en-GB" sz="2200" dirty="0"/>
              <a:t>A semi-structured focus group guide was designed and used to guide the discussion with the employers </a:t>
            </a:r>
            <a:endParaRPr lang="en-GB" sz="2200" dirty="0" smtClean="0"/>
          </a:p>
          <a:p>
            <a:r>
              <a:rPr lang="en-GB" sz="2200" dirty="0" smtClean="0"/>
              <a:t>Sampling of employers:  </a:t>
            </a:r>
            <a:r>
              <a:rPr lang="en-GB" sz="2200" dirty="0"/>
              <a:t>two-step systematic sampling </a:t>
            </a:r>
            <a:r>
              <a:rPr lang="en-GB" sz="2200" dirty="0" smtClean="0"/>
              <a:t>to </a:t>
            </a:r>
            <a:r>
              <a:rPr lang="en-GB" sz="2200" dirty="0"/>
              <a:t>ensure </a:t>
            </a:r>
            <a:r>
              <a:rPr lang="en-GB" sz="2200" dirty="0" smtClean="0"/>
              <a:t>representation</a:t>
            </a:r>
          </a:p>
          <a:p>
            <a:r>
              <a:rPr lang="en-GB" sz="2200" dirty="0" smtClean="0"/>
              <a:t>Findings summarized and presented in a matrix in the report</a:t>
            </a:r>
          </a:p>
          <a:p>
            <a:endParaRPr lang="en-GB" dirty="0" smtClean="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915346379"/>
              </p:ext>
            </p:extLst>
          </p:nvPr>
        </p:nvGraphicFramePr>
        <p:xfrm>
          <a:off x="838200" y="4419600"/>
          <a:ext cx="7162800" cy="2349900"/>
        </p:xfrm>
        <a:graphic>
          <a:graphicData uri="http://schemas.openxmlformats.org/drawingml/2006/table">
            <a:tbl>
              <a:tblPr>
                <a:tableStyleId>{B301B821-A1FF-4177-AEE7-76D212191A09}</a:tableStyleId>
              </a:tblPr>
              <a:tblGrid>
                <a:gridCol w="3581400"/>
                <a:gridCol w="3581400"/>
              </a:tblGrid>
              <a:tr h="558165">
                <a:tc>
                  <a:txBody>
                    <a:bodyPr/>
                    <a:lstStyle/>
                    <a:p>
                      <a:pPr algn="ctr" fontAlgn="b"/>
                      <a:r>
                        <a:rPr lang="en-US" sz="1800" b="1" i="1" u="none" strike="noStrike" dirty="0">
                          <a:solidFill>
                            <a:schemeClr val="tx1"/>
                          </a:solidFill>
                          <a:effectLst/>
                        </a:rPr>
                        <a:t>Project</a:t>
                      </a:r>
                      <a:endParaRPr lang="en-US" sz="1800" b="1" i="1" u="none" strike="noStrike" dirty="0">
                        <a:solidFill>
                          <a:schemeClr val="tx1"/>
                        </a:solidFill>
                        <a:effectLst/>
                        <a:latin typeface="Calibri"/>
                      </a:endParaRPr>
                    </a:p>
                  </a:txBody>
                  <a:tcPr marL="9525" marR="9525" marT="9525" marB="0" anchor="b">
                    <a:lnL w="12700" cap="flat" cmpd="sng" algn="ctr">
                      <a:solidFill>
                        <a:schemeClr val="accent1">
                          <a:lumMod val="60000"/>
                          <a:lumOff val="40000"/>
                        </a:schemeClr>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noFill/>
                  </a:tcPr>
                </a:tc>
                <a:tc>
                  <a:txBody>
                    <a:bodyPr/>
                    <a:lstStyle/>
                    <a:p>
                      <a:pPr algn="ctr" fontAlgn="b"/>
                      <a:r>
                        <a:rPr lang="en-US" sz="1800" b="1" i="1" u="none" strike="noStrike" dirty="0">
                          <a:solidFill>
                            <a:schemeClr val="tx1"/>
                          </a:solidFill>
                          <a:effectLst/>
                        </a:rPr>
                        <a:t>Number of FGD Attendees</a:t>
                      </a:r>
                      <a:endParaRPr lang="en-US" sz="1800" b="1" i="1" u="none" strike="noStrike" dirty="0">
                        <a:solidFill>
                          <a:schemeClr val="tx1"/>
                        </a:solidFill>
                        <a:effectLst/>
                        <a:latin typeface="Calibri"/>
                      </a:endParaRPr>
                    </a:p>
                  </a:txBody>
                  <a:tcPr marL="9525" marR="9525" marT="9525" marB="0" anchor="b">
                    <a:lnL w="28575" cap="flat" cmpd="sng" algn="ctr">
                      <a:no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28575" cap="flat" cmpd="sng" algn="ctr">
                      <a:solidFill>
                        <a:schemeClr val="accent1">
                          <a:lumMod val="60000"/>
                          <a:lumOff val="40000"/>
                        </a:schemeClr>
                      </a:solidFill>
                      <a:prstDash val="solid"/>
                      <a:round/>
                      <a:headEnd type="none" w="med" len="med"/>
                      <a:tailEnd type="none" w="med" len="med"/>
                    </a:lnB>
                    <a:noFill/>
                  </a:tcPr>
                </a:tc>
              </a:tr>
              <a:tr h="253365">
                <a:tc>
                  <a:txBody>
                    <a:bodyPr/>
                    <a:lstStyle/>
                    <a:p>
                      <a:pPr algn="ctr" fontAlgn="b"/>
                      <a:r>
                        <a:rPr lang="en-US" sz="1600" u="none" strike="noStrike" dirty="0" smtClean="0">
                          <a:solidFill>
                            <a:schemeClr val="tx1"/>
                          </a:solidFill>
                          <a:effectLst/>
                        </a:rPr>
                        <a:t>Nursing</a:t>
                      </a:r>
                      <a:endParaRPr lang="en-US" sz="1600" b="1" i="0" u="none" strike="noStrike" dirty="0">
                        <a:solidFill>
                          <a:schemeClr val="tx1"/>
                        </a:solidFill>
                        <a:effectLst/>
                        <a:latin typeface="Calibri"/>
                      </a:endParaRPr>
                    </a:p>
                  </a:txBody>
                  <a:tcPr marL="9525" marR="9525" marT="9525" marB="0" anchor="b">
                    <a:lnL w="12700" cap="flat" cmpd="sng" algn="ctr">
                      <a:solidFill>
                        <a:schemeClr val="accent1">
                          <a:lumMod val="60000"/>
                          <a:lumOff val="40000"/>
                        </a:schemeClr>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c>
                  <a:txBody>
                    <a:bodyPr/>
                    <a:lstStyle/>
                    <a:p>
                      <a:pPr algn="ctr" fontAlgn="b"/>
                      <a:r>
                        <a:rPr lang="en-US" sz="1600" u="none" strike="noStrike" dirty="0">
                          <a:solidFill>
                            <a:schemeClr val="tx1"/>
                          </a:solidFill>
                          <a:effectLst/>
                        </a:rPr>
                        <a:t>11</a:t>
                      </a:r>
                      <a:endParaRPr lang="en-US" sz="1600" b="0" i="0" u="none" strike="noStrike" dirty="0">
                        <a:solidFill>
                          <a:schemeClr val="tx1"/>
                        </a:solidFill>
                        <a:effectLst/>
                        <a:latin typeface="Calibri"/>
                      </a:endParaRPr>
                    </a:p>
                  </a:txBody>
                  <a:tcPr marL="9525" marR="9525" marT="9525" marB="0" anchor="b">
                    <a:lnL w="28575" cap="flat" cmpd="sng" algn="ctr">
                      <a:no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2857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r>
              <a:tr h="253365">
                <a:tc>
                  <a:txBody>
                    <a:bodyPr/>
                    <a:lstStyle/>
                    <a:p>
                      <a:pPr algn="ctr" fontAlgn="b"/>
                      <a:r>
                        <a:rPr lang="en-US" sz="1600" u="none" strike="noStrike" dirty="0">
                          <a:solidFill>
                            <a:schemeClr val="tx1"/>
                          </a:solidFill>
                          <a:effectLst/>
                        </a:rPr>
                        <a:t>ICT</a:t>
                      </a:r>
                      <a:endParaRPr lang="en-US" sz="1600" b="1" i="0" u="none" strike="noStrike" dirty="0">
                        <a:solidFill>
                          <a:schemeClr val="tx1"/>
                        </a:solidFill>
                        <a:effectLst/>
                        <a:latin typeface="Calibri"/>
                      </a:endParaRPr>
                    </a:p>
                  </a:txBody>
                  <a:tcPr marL="9525" marR="9525" marT="9525" marB="0" anchor="b">
                    <a:lnL w="12700" cap="flat" cmpd="sng" algn="ctr">
                      <a:solidFill>
                        <a:schemeClr val="accent1">
                          <a:lumMod val="60000"/>
                          <a:lumOff val="40000"/>
                        </a:schemeClr>
                      </a:solidFill>
                      <a:prstDash val="solid"/>
                      <a:round/>
                      <a:headEnd type="none" w="med" len="med"/>
                      <a:tailEnd type="none" w="med" len="med"/>
                    </a:lnL>
                    <a:lnR w="28575" cap="flat" cmpd="sng" algn="ctr">
                      <a:no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c>
                  <a:txBody>
                    <a:bodyPr/>
                    <a:lstStyle/>
                    <a:p>
                      <a:pPr algn="ctr" fontAlgn="b"/>
                      <a:r>
                        <a:rPr lang="en-US" sz="1600" u="none" strike="noStrike" dirty="0">
                          <a:solidFill>
                            <a:schemeClr val="tx1"/>
                          </a:solidFill>
                          <a:effectLst/>
                        </a:rPr>
                        <a:t>11</a:t>
                      </a:r>
                      <a:endParaRPr lang="en-US" sz="1600" b="0" i="0" u="none" strike="noStrike" dirty="0">
                        <a:solidFill>
                          <a:schemeClr val="tx1"/>
                        </a:solidFill>
                        <a:effectLst/>
                        <a:latin typeface="Calibri"/>
                      </a:endParaRPr>
                    </a:p>
                  </a:txBody>
                  <a:tcPr marL="9525" marR="9525" marT="9525" marB="0" anchor="b">
                    <a:lnL w="28575" cap="flat" cmpd="sng" algn="ctr">
                      <a:no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r>
              <a:tr h="253365">
                <a:tc>
                  <a:txBody>
                    <a:bodyPr/>
                    <a:lstStyle/>
                    <a:p>
                      <a:pPr algn="ctr" fontAlgn="b"/>
                      <a:r>
                        <a:rPr lang="en-US" sz="1600" u="none" strike="noStrike" dirty="0">
                          <a:solidFill>
                            <a:schemeClr val="tx1"/>
                          </a:solidFill>
                          <a:effectLst/>
                        </a:rPr>
                        <a:t>Paid Employment</a:t>
                      </a:r>
                      <a:endParaRPr lang="en-US" sz="1600" b="1" i="0" u="none" strike="noStrike" dirty="0">
                        <a:solidFill>
                          <a:schemeClr val="tx1"/>
                        </a:solidFill>
                        <a:effectLst/>
                        <a:latin typeface="Calibri"/>
                      </a:endParaRPr>
                    </a:p>
                  </a:txBody>
                  <a:tcPr marL="9525" marR="9525" marT="9525" marB="0" anchor="b">
                    <a:lnL w="12700" cap="flat" cmpd="sng" algn="ctr">
                      <a:solidFill>
                        <a:schemeClr val="accent1">
                          <a:lumMod val="60000"/>
                          <a:lumOff val="40000"/>
                        </a:schemeClr>
                      </a:solidFill>
                      <a:prstDash val="solid"/>
                      <a:round/>
                      <a:headEnd type="none" w="med" len="med"/>
                      <a:tailEnd type="none" w="med" len="med"/>
                    </a:lnL>
                    <a:lnR w="28575" cap="flat" cmpd="sng" algn="ctr">
                      <a:no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c>
                  <a:txBody>
                    <a:bodyPr/>
                    <a:lstStyle/>
                    <a:p>
                      <a:pPr algn="ctr" fontAlgn="b"/>
                      <a:r>
                        <a:rPr lang="en-US" sz="1600" u="none" strike="noStrike" dirty="0">
                          <a:solidFill>
                            <a:schemeClr val="tx1"/>
                          </a:solidFill>
                          <a:effectLst/>
                        </a:rPr>
                        <a:t>9</a:t>
                      </a:r>
                      <a:endParaRPr lang="en-US" sz="1600" b="0" i="0" u="none" strike="noStrike" dirty="0">
                        <a:solidFill>
                          <a:schemeClr val="tx1"/>
                        </a:solidFill>
                        <a:effectLst/>
                        <a:latin typeface="Calibri"/>
                      </a:endParaRPr>
                    </a:p>
                  </a:txBody>
                  <a:tcPr marL="9525" marR="9525" marT="9525" marB="0" anchor="b">
                    <a:lnL w="28575" cap="flat" cmpd="sng" algn="ctr">
                      <a:no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r>
              <a:tr h="271545">
                <a:tc>
                  <a:txBody>
                    <a:bodyPr/>
                    <a:lstStyle/>
                    <a:p>
                      <a:pPr algn="ctr" fontAlgn="b"/>
                      <a:r>
                        <a:rPr lang="en-US" sz="1600" u="none" strike="noStrike" dirty="0">
                          <a:solidFill>
                            <a:schemeClr val="tx1"/>
                          </a:solidFill>
                          <a:effectLst/>
                        </a:rPr>
                        <a:t>Satellite Units</a:t>
                      </a:r>
                      <a:endParaRPr lang="en-US" sz="1600" b="1" i="0" u="none" strike="noStrike" dirty="0">
                        <a:solidFill>
                          <a:schemeClr val="tx1"/>
                        </a:solidFill>
                        <a:effectLst/>
                        <a:latin typeface="Calibri"/>
                      </a:endParaRPr>
                    </a:p>
                  </a:txBody>
                  <a:tcPr marL="9525" marR="9525" marT="9525" marB="0" anchor="b">
                    <a:lnL w="12700" cap="flat" cmpd="sng" algn="ctr">
                      <a:solidFill>
                        <a:schemeClr val="accent1">
                          <a:lumMod val="60000"/>
                          <a:lumOff val="40000"/>
                        </a:schemeClr>
                      </a:solidFill>
                      <a:prstDash val="solid"/>
                      <a:round/>
                      <a:headEnd type="none" w="med" len="med"/>
                      <a:tailEnd type="none" w="med" len="med"/>
                    </a:lnL>
                    <a:lnR w="28575" cap="flat" cmpd="sng" algn="ctr">
                      <a:no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c>
                  <a:txBody>
                    <a:bodyPr/>
                    <a:lstStyle/>
                    <a:p>
                      <a:pPr algn="ctr" fontAlgn="b"/>
                      <a:r>
                        <a:rPr lang="en-US" sz="1600" u="none" strike="noStrike" dirty="0">
                          <a:solidFill>
                            <a:schemeClr val="tx1"/>
                          </a:solidFill>
                          <a:effectLst/>
                        </a:rPr>
                        <a:t>6</a:t>
                      </a:r>
                      <a:endParaRPr lang="en-US" sz="1600" b="0" i="0" u="none" strike="noStrike" dirty="0">
                        <a:solidFill>
                          <a:schemeClr val="tx1"/>
                        </a:solidFill>
                        <a:effectLst/>
                        <a:latin typeface="Calibri"/>
                      </a:endParaRPr>
                    </a:p>
                  </a:txBody>
                  <a:tcPr marL="9525" marR="9525" marT="9525" marB="0" anchor="b">
                    <a:lnL w="28575" cap="flat" cmpd="sng" algn="ctr">
                      <a:no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r>
              <a:tr h="253365">
                <a:tc>
                  <a:txBody>
                    <a:bodyPr/>
                    <a:lstStyle/>
                    <a:p>
                      <a:pPr algn="ctr" fontAlgn="b"/>
                      <a:r>
                        <a:rPr lang="en-US" sz="1600" u="none" strike="noStrike" dirty="0">
                          <a:solidFill>
                            <a:schemeClr val="tx1"/>
                          </a:solidFill>
                          <a:effectLst/>
                        </a:rPr>
                        <a:t>NET</a:t>
                      </a:r>
                      <a:endParaRPr lang="en-US" sz="1600" b="1" i="0" u="none" strike="noStrike" dirty="0">
                        <a:solidFill>
                          <a:schemeClr val="tx1"/>
                        </a:solidFill>
                        <a:effectLst/>
                        <a:latin typeface="Calibri"/>
                      </a:endParaRPr>
                    </a:p>
                  </a:txBody>
                  <a:tcPr marL="9525" marR="9525" marT="9525" marB="0" anchor="b">
                    <a:lnL w="12700" cap="flat" cmpd="sng" algn="ctr">
                      <a:solidFill>
                        <a:schemeClr val="accent1">
                          <a:lumMod val="60000"/>
                          <a:lumOff val="40000"/>
                        </a:schemeClr>
                      </a:solidFill>
                      <a:prstDash val="solid"/>
                      <a:round/>
                      <a:headEnd type="none" w="med" len="med"/>
                      <a:tailEnd type="none" w="med" len="med"/>
                    </a:lnL>
                    <a:lnR w="28575" cap="flat" cmpd="sng" algn="ctr">
                      <a:no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c>
                  <a:txBody>
                    <a:bodyPr/>
                    <a:lstStyle/>
                    <a:p>
                      <a:pPr algn="ctr" fontAlgn="b"/>
                      <a:r>
                        <a:rPr lang="en-US" sz="1600" u="none" strike="noStrike" dirty="0">
                          <a:solidFill>
                            <a:schemeClr val="tx1"/>
                          </a:solidFill>
                          <a:effectLst/>
                        </a:rPr>
                        <a:t>7</a:t>
                      </a:r>
                      <a:endParaRPr lang="en-US" sz="1600" b="0" i="0" u="none" strike="noStrike" dirty="0">
                        <a:solidFill>
                          <a:schemeClr val="tx1"/>
                        </a:solidFill>
                        <a:effectLst/>
                        <a:latin typeface="Calibri"/>
                      </a:endParaRPr>
                    </a:p>
                  </a:txBody>
                  <a:tcPr marL="9525" marR="9525" marT="9525" marB="0" anchor="b">
                    <a:lnL w="28575" cap="flat" cmpd="sng" algn="ctr">
                      <a:no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r>
              <a:tr h="253365">
                <a:tc>
                  <a:txBody>
                    <a:bodyPr/>
                    <a:lstStyle/>
                    <a:p>
                      <a:pPr algn="ctr" fontAlgn="b"/>
                      <a:r>
                        <a:rPr lang="en-US" sz="1600" u="none" strike="noStrike" dirty="0">
                          <a:solidFill>
                            <a:schemeClr val="tx1"/>
                          </a:solidFill>
                          <a:effectLst/>
                        </a:rPr>
                        <a:t>VTC</a:t>
                      </a:r>
                      <a:endParaRPr lang="en-US" sz="1600" b="1" i="0" u="none" strike="noStrike" dirty="0">
                        <a:solidFill>
                          <a:schemeClr val="tx1"/>
                        </a:solidFill>
                        <a:effectLst/>
                        <a:latin typeface="Calibri"/>
                      </a:endParaRPr>
                    </a:p>
                  </a:txBody>
                  <a:tcPr marL="9525" marR="9525" marT="9525" marB="0" anchor="b">
                    <a:lnL w="12700" cap="flat" cmpd="sng" algn="ctr">
                      <a:solidFill>
                        <a:schemeClr val="accent1">
                          <a:lumMod val="60000"/>
                          <a:lumOff val="40000"/>
                        </a:schemeClr>
                      </a:solidFill>
                      <a:prstDash val="solid"/>
                      <a:round/>
                      <a:headEnd type="none" w="med" len="med"/>
                      <a:tailEnd type="none" w="med" len="med"/>
                    </a:lnL>
                    <a:lnR w="28575" cap="flat" cmpd="sng" algn="ctr">
                      <a:no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c>
                  <a:txBody>
                    <a:bodyPr/>
                    <a:lstStyle/>
                    <a:p>
                      <a:pPr algn="ctr" fontAlgn="b"/>
                      <a:r>
                        <a:rPr lang="en-US" sz="1600" u="none" strike="noStrike" dirty="0">
                          <a:solidFill>
                            <a:schemeClr val="tx1"/>
                          </a:solidFill>
                          <a:effectLst/>
                        </a:rPr>
                        <a:t>6</a:t>
                      </a:r>
                      <a:endParaRPr lang="en-US" sz="1600" b="0" i="0" u="none" strike="noStrike" dirty="0">
                        <a:solidFill>
                          <a:schemeClr val="tx1"/>
                        </a:solidFill>
                        <a:effectLst/>
                        <a:latin typeface="Calibri"/>
                      </a:endParaRPr>
                    </a:p>
                  </a:txBody>
                  <a:tcPr marL="9525" marR="9525" marT="9525" marB="0" anchor="b">
                    <a:lnL w="28575" cap="flat" cmpd="sng" algn="ctr">
                      <a:no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9525" cap="flat" cmpd="sng" algn="ctr">
                      <a:solidFill>
                        <a:schemeClr val="accent1">
                          <a:lumMod val="60000"/>
                          <a:lumOff val="40000"/>
                        </a:schemeClr>
                      </a:solidFill>
                      <a:prstDash val="solid"/>
                      <a:round/>
                      <a:headEnd type="none" w="med" len="med"/>
                      <a:tailEnd type="none" w="med" len="med"/>
                    </a:lnB>
                    <a:noFill/>
                  </a:tcPr>
                </a:tc>
              </a:tr>
              <a:tr h="253365">
                <a:tc>
                  <a:txBody>
                    <a:bodyPr/>
                    <a:lstStyle/>
                    <a:p>
                      <a:pPr algn="ctr" fontAlgn="b"/>
                      <a:r>
                        <a:rPr lang="en-US" sz="1600" u="none" strike="noStrike" dirty="0">
                          <a:solidFill>
                            <a:schemeClr val="tx1"/>
                          </a:solidFill>
                          <a:effectLst/>
                        </a:rPr>
                        <a:t>JEA</a:t>
                      </a:r>
                      <a:endParaRPr lang="en-US" sz="1600" b="1" i="0" u="none" strike="noStrike" dirty="0">
                        <a:solidFill>
                          <a:schemeClr val="tx1"/>
                        </a:solidFill>
                        <a:effectLst/>
                        <a:latin typeface="Calibri"/>
                      </a:endParaRPr>
                    </a:p>
                  </a:txBody>
                  <a:tcPr marL="9525" marR="9525" marT="9525" marB="0" anchor="b">
                    <a:lnL w="12700" cap="flat" cmpd="sng" algn="ctr">
                      <a:solidFill>
                        <a:schemeClr val="accent1">
                          <a:lumMod val="60000"/>
                          <a:lumOff val="40000"/>
                        </a:schemeClr>
                      </a:solidFill>
                      <a:prstDash val="solid"/>
                      <a:round/>
                      <a:headEnd type="none" w="med" len="med"/>
                      <a:tailEnd type="none" w="med" len="med"/>
                    </a:lnL>
                    <a:lnR w="28575" cap="flat" cmpd="sng" algn="ctr">
                      <a:no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noFill/>
                  </a:tcPr>
                </a:tc>
                <a:tc>
                  <a:txBody>
                    <a:bodyPr/>
                    <a:lstStyle/>
                    <a:p>
                      <a:pPr algn="ctr" fontAlgn="b"/>
                      <a:r>
                        <a:rPr lang="en-US" sz="1600" u="none" strike="noStrike" dirty="0">
                          <a:solidFill>
                            <a:schemeClr val="tx1"/>
                          </a:solidFill>
                          <a:effectLst/>
                        </a:rPr>
                        <a:t>7</a:t>
                      </a:r>
                      <a:endParaRPr lang="en-US" sz="1600" b="0" i="0" u="none" strike="noStrike" dirty="0">
                        <a:solidFill>
                          <a:schemeClr val="tx1"/>
                        </a:solidFill>
                        <a:effectLst/>
                        <a:latin typeface="Calibri"/>
                      </a:endParaRPr>
                    </a:p>
                  </a:txBody>
                  <a:tcPr marL="9525" marR="9525" marT="9525" marB="0" anchor="b">
                    <a:lnL w="28575" cap="flat" cmpd="sng" algn="ctr">
                      <a:no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9525"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noFill/>
                  </a:tcPr>
                </a:tc>
              </a:tr>
            </a:tbl>
          </a:graphicData>
        </a:graphic>
      </p:graphicFrame>
      <p:sp>
        <p:nvSpPr>
          <p:cNvPr id="7" name="Slide Number Placeholder 3"/>
          <p:cNvSpPr>
            <a:spLocks noGrp="1"/>
          </p:cNvSpPr>
          <p:nvPr>
            <p:ph type="sldNum" sz="quarter" idx="12"/>
          </p:nvPr>
        </p:nvSpPr>
        <p:spPr>
          <a:xfrm>
            <a:off x="6553200" y="6356351"/>
            <a:ext cx="2133600" cy="365125"/>
          </a:xfrm>
        </p:spPr>
        <p:txBody>
          <a:bodyPr/>
          <a:lstStyle/>
          <a:p>
            <a:fld id="{564948D0-8A87-4DBE-A4A4-F9918AC73FD9}" type="slidenum">
              <a:rPr lang="en-US" smtClean="0">
                <a:solidFill>
                  <a:schemeClr val="bg1">
                    <a:lumMod val="50000"/>
                  </a:schemeClr>
                </a:solidFill>
              </a:rPr>
              <a:pPr/>
              <a:t>10</a:t>
            </a:fld>
            <a:r>
              <a:rPr lang="en-US" dirty="0" smtClean="0">
                <a:solidFill>
                  <a:schemeClr val="bg1">
                    <a:lumMod val="50000"/>
                  </a:schemeClr>
                </a:solidFill>
              </a:rPr>
              <a:t>/38</a:t>
            </a:r>
            <a:endParaRPr lang="en-US" dirty="0">
              <a:solidFill>
                <a:schemeClr val="bg1">
                  <a:lumMod val="50000"/>
                </a:schemeClr>
              </a:solidFill>
            </a:endParaRPr>
          </a:p>
        </p:txBody>
      </p:sp>
    </p:spTree>
    <p:extLst>
      <p:ext uri="{BB962C8B-B14F-4D97-AF65-F5344CB8AC3E}">
        <p14:creationId xmlns:p14="http://schemas.microsoft.com/office/powerpoint/2010/main" val="27150104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400" dirty="0" smtClean="0"/>
              <a:t>3. Main Findings</a:t>
            </a:r>
            <a:r>
              <a:rPr lang="en-US" dirty="0" smtClean="0"/>
              <a:t/>
            </a:r>
            <a:br>
              <a:rPr lang="en-US" dirty="0" smtClean="0"/>
            </a:br>
            <a:r>
              <a:rPr lang="en-US" sz="2700" dirty="0" smtClean="0"/>
              <a:t>3.</a:t>
            </a:r>
            <a:r>
              <a:rPr lang="en-US" sz="2700" cap="none" dirty="0" smtClean="0"/>
              <a:t>1. Enrolled Trainees, Graduates, and Dropouts</a:t>
            </a:r>
            <a:br>
              <a:rPr lang="en-US" sz="2700" cap="none" dirty="0" smtClean="0"/>
            </a:br>
            <a:r>
              <a:rPr lang="en-US" sz="2700" cap="none" dirty="0" smtClean="0"/>
              <a:t>3.2. Cost-effectiveness</a:t>
            </a:r>
            <a:endParaRPr lang="en-US" sz="2700" cap="none" dirty="0"/>
          </a:p>
        </p:txBody>
      </p:sp>
      <p:sp>
        <p:nvSpPr>
          <p:cNvPr id="5" name="Text Placeholder 4"/>
          <p:cNvSpPr>
            <a:spLocks noGrp="1"/>
          </p:cNvSpPr>
          <p:nvPr>
            <p:ph type="body" idx="1"/>
          </p:nvPr>
        </p:nvSpPr>
        <p:spPr/>
        <p:txBody>
          <a:bodyPr/>
          <a:lstStyle/>
          <a:p>
            <a:endParaRPr lang="en-US" dirty="0"/>
          </a:p>
        </p:txBody>
      </p:sp>
      <p:sp>
        <p:nvSpPr>
          <p:cNvPr id="2" name="Slide Number Placeholder 1"/>
          <p:cNvSpPr>
            <a:spLocks noGrp="1"/>
          </p:cNvSpPr>
          <p:nvPr>
            <p:ph type="sldNum" sz="quarter" idx="12"/>
          </p:nvPr>
        </p:nvSpPr>
        <p:spPr/>
        <p:txBody>
          <a:bodyPr/>
          <a:lstStyle/>
          <a:p>
            <a:fld id="{0DA4AA39-DC2F-4E8A-B269-1695793BD8EE}" type="slidenum">
              <a:rPr lang="en-GB" smtClean="0">
                <a:solidFill>
                  <a:schemeClr val="tx1"/>
                </a:solidFill>
              </a:rPr>
              <a:t>11</a:t>
            </a:fld>
            <a:r>
              <a:rPr lang="en-GB" dirty="0" smtClean="0">
                <a:solidFill>
                  <a:schemeClr val="tx1"/>
                </a:solidFill>
              </a:rPr>
              <a:t>/38</a:t>
            </a:r>
            <a:endParaRPr lang="en-GB" dirty="0">
              <a:solidFill>
                <a:schemeClr val="tx1"/>
              </a:solidFill>
            </a:endParaRPr>
          </a:p>
        </p:txBody>
      </p:sp>
    </p:spTree>
    <p:extLst>
      <p:ext uri="{BB962C8B-B14F-4D97-AF65-F5344CB8AC3E}">
        <p14:creationId xmlns:p14="http://schemas.microsoft.com/office/powerpoint/2010/main" val="12740809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000" dirty="0" smtClean="0"/>
              <a:t>3. Main Findings (1)</a:t>
            </a:r>
            <a:r>
              <a:rPr lang="en-US" sz="2800" dirty="0"/>
              <a:t/>
            </a:r>
            <a:br>
              <a:rPr lang="en-US" sz="2800" dirty="0"/>
            </a:br>
            <a:r>
              <a:rPr lang="en-US" sz="2400" b="1" dirty="0" smtClean="0"/>
              <a:t>3.1 </a:t>
            </a:r>
            <a:r>
              <a:rPr lang="en-US" sz="2400" b="1" dirty="0"/>
              <a:t>Enrolled Trainees, Graduates, and Dropouts (1</a:t>
            </a:r>
            <a:r>
              <a:rPr lang="en-US" sz="2400" b="1" dirty="0" smtClean="0"/>
              <a:t>)</a:t>
            </a:r>
            <a:endParaRPr lang="en-US" sz="24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57136124"/>
              </p:ext>
            </p:extLst>
          </p:nvPr>
        </p:nvGraphicFramePr>
        <p:xfrm>
          <a:off x="0" y="1008170"/>
          <a:ext cx="9144000" cy="5760640"/>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12"/>
          </p:nvPr>
        </p:nvSpPr>
        <p:spPr/>
        <p:txBody>
          <a:bodyPr/>
          <a:lstStyle/>
          <a:p>
            <a:fld id="{0DA4AA39-DC2F-4E8A-B269-1695793BD8EE}" type="slidenum">
              <a:rPr lang="en-GB" smtClean="0">
                <a:solidFill>
                  <a:schemeClr val="bg1">
                    <a:lumMod val="50000"/>
                  </a:schemeClr>
                </a:solidFill>
              </a:rPr>
              <a:t>12</a:t>
            </a:fld>
            <a:r>
              <a:rPr lang="en-GB" dirty="0" smtClean="0">
                <a:solidFill>
                  <a:schemeClr val="bg1">
                    <a:lumMod val="50000"/>
                  </a:schemeClr>
                </a:solidFill>
              </a:rPr>
              <a:t>/38</a:t>
            </a:r>
            <a:endParaRPr lang="en-GB" dirty="0">
              <a:solidFill>
                <a:schemeClr val="bg1">
                  <a:lumMod val="50000"/>
                </a:schemeClr>
              </a:solidFill>
            </a:endParaRPr>
          </a:p>
        </p:txBody>
      </p:sp>
    </p:spTree>
    <p:extLst>
      <p:ext uri="{BB962C8B-B14F-4D97-AF65-F5344CB8AC3E}">
        <p14:creationId xmlns:p14="http://schemas.microsoft.com/office/powerpoint/2010/main" val="29430026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endParaRPr lang="en-US" dirty="0"/>
          </a:p>
        </p:txBody>
      </p:sp>
      <p:graphicFrame>
        <p:nvGraphicFramePr>
          <p:cNvPr id="7" name="Chart 6"/>
          <p:cNvGraphicFramePr>
            <a:graphicFrameLocks/>
          </p:cNvGraphicFramePr>
          <p:nvPr>
            <p:extLst>
              <p:ext uri="{D42A27DB-BD31-4B8C-83A1-F6EECF244321}">
                <p14:modId xmlns:p14="http://schemas.microsoft.com/office/powerpoint/2010/main" val="3457398158"/>
              </p:ext>
            </p:extLst>
          </p:nvPr>
        </p:nvGraphicFramePr>
        <p:xfrm>
          <a:off x="107504" y="1417638"/>
          <a:ext cx="9036496" cy="5440361"/>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a:spLocks noGrp="1"/>
          </p:cNvSpPr>
          <p:nvPr>
            <p:ph type="title"/>
          </p:nvPr>
        </p:nvSpPr>
        <p:spPr>
          <a:xfrm>
            <a:off x="457200" y="274638"/>
            <a:ext cx="8229600" cy="1143000"/>
          </a:xfrm>
        </p:spPr>
        <p:txBody>
          <a:bodyPr>
            <a:normAutofit/>
          </a:bodyPr>
          <a:lstStyle/>
          <a:p>
            <a:pPr algn="l"/>
            <a:r>
              <a:rPr lang="en-US" sz="2000" dirty="0" smtClean="0"/>
              <a:t>3. Main Findings (2)</a:t>
            </a:r>
            <a:r>
              <a:rPr lang="en-US" sz="2800" dirty="0"/>
              <a:t/>
            </a:r>
            <a:br>
              <a:rPr lang="en-US" sz="2800" dirty="0"/>
            </a:br>
            <a:r>
              <a:rPr lang="en-US" sz="2400" b="1" dirty="0" smtClean="0"/>
              <a:t>3.1 </a:t>
            </a:r>
            <a:r>
              <a:rPr lang="en-US" sz="2400" b="1" dirty="0"/>
              <a:t>Enrolled Trainees, Graduates, and Dropouts </a:t>
            </a:r>
            <a:r>
              <a:rPr lang="en-US" sz="2400" b="1" dirty="0" smtClean="0"/>
              <a:t>(2)</a:t>
            </a:r>
            <a:endParaRPr lang="en-US" sz="2400" b="1" dirty="0"/>
          </a:p>
        </p:txBody>
      </p:sp>
      <p:sp>
        <p:nvSpPr>
          <p:cNvPr id="3" name="Slide Number Placeholder 2"/>
          <p:cNvSpPr>
            <a:spLocks noGrp="1"/>
          </p:cNvSpPr>
          <p:nvPr>
            <p:ph type="sldNum" sz="quarter" idx="12"/>
          </p:nvPr>
        </p:nvSpPr>
        <p:spPr/>
        <p:txBody>
          <a:bodyPr/>
          <a:lstStyle/>
          <a:p>
            <a:fld id="{0DA4AA39-DC2F-4E8A-B269-1695793BD8EE}" type="slidenum">
              <a:rPr lang="en-GB" smtClean="0">
                <a:solidFill>
                  <a:schemeClr val="bg1">
                    <a:lumMod val="50000"/>
                  </a:schemeClr>
                </a:solidFill>
              </a:rPr>
              <a:t>13</a:t>
            </a:fld>
            <a:r>
              <a:rPr lang="en-GB" dirty="0" smtClean="0">
                <a:solidFill>
                  <a:schemeClr val="bg1">
                    <a:lumMod val="50000"/>
                  </a:schemeClr>
                </a:solidFill>
              </a:rPr>
              <a:t>/38</a:t>
            </a:r>
            <a:endParaRPr lang="en-GB" dirty="0">
              <a:solidFill>
                <a:schemeClr val="bg1">
                  <a:lumMod val="50000"/>
                </a:schemeClr>
              </a:solidFill>
            </a:endParaRPr>
          </a:p>
        </p:txBody>
      </p:sp>
    </p:spTree>
    <p:extLst>
      <p:ext uri="{BB962C8B-B14F-4D97-AF65-F5344CB8AC3E}">
        <p14:creationId xmlns:p14="http://schemas.microsoft.com/office/powerpoint/2010/main" val="19005742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graphicFrame>
        <p:nvGraphicFramePr>
          <p:cNvPr id="4" name="Chart 3"/>
          <p:cNvGraphicFramePr>
            <a:graphicFrameLocks/>
          </p:cNvGraphicFramePr>
          <p:nvPr>
            <p:extLst>
              <p:ext uri="{D42A27DB-BD31-4B8C-83A1-F6EECF244321}">
                <p14:modId xmlns:p14="http://schemas.microsoft.com/office/powerpoint/2010/main" val="3468530048"/>
              </p:ext>
            </p:extLst>
          </p:nvPr>
        </p:nvGraphicFramePr>
        <p:xfrm>
          <a:off x="0" y="908720"/>
          <a:ext cx="9144000" cy="594928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a:spLocks noGrp="1"/>
          </p:cNvSpPr>
          <p:nvPr>
            <p:ph type="title"/>
          </p:nvPr>
        </p:nvSpPr>
        <p:spPr>
          <a:xfrm>
            <a:off x="457200" y="274638"/>
            <a:ext cx="8229600" cy="1143000"/>
          </a:xfrm>
        </p:spPr>
        <p:txBody>
          <a:bodyPr>
            <a:normAutofit/>
          </a:bodyPr>
          <a:lstStyle/>
          <a:p>
            <a:pPr algn="l"/>
            <a:r>
              <a:rPr lang="en-US" sz="2000" dirty="0" smtClean="0"/>
              <a:t>3. Main Findings (3)</a:t>
            </a:r>
            <a:r>
              <a:rPr lang="en-US" sz="2800" dirty="0"/>
              <a:t/>
            </a:r>
            <a:br>
              <a:rPr lang="en-US" sz="2800" dirty="0"/>
            </a:br>
            <a:r>
              <a:rPr lang="en-US" sz="2400" b="1" dirty="0" smtClean="0"/>
              <a:t>3.2 Cost Effectiveness (1)</a:t>
            </a:r>
            <a:endParaRPr lang="en-US" sz="2800" b="1" dirty="0"/>
          </a:p>
        </p:txBody>
      </p:sp>
      <p:sp>
        <p:nvSpPr>
          <p:cNvPr id="6" name="Slide Number Placeholder 5"/>
          <p:cNvSpPr>
            <a:spLocks noGrp="1"/>
          </p:cNvSpPr>
          <p:nvPr>
            <p:ph type="sldNum" sz="quarter" idx="12"/>
          </p:nvPr>
        </p:nvSpPr>
        <p:spPr/>
        <p:txBody>
          <a:bodyPr/>
          <a:lstStyle/>
          <a:p>
            <a:fld id="{0DA4AA39-DC2F-4E8A-B269-1695793BD8EE}" type="slidenum">
              <a:rPr lang="en-GB" smtClean="0"/>
              <a:t>14</a:t>
            </a:fld>
            <a:r>
              <a:rPr lang="en-GB" dirty="0" smtClean="0"/>
              <a:t>/38</a:t>
            </a:r>
            <a:endParaRPr lang="en-GB" dirty="0"/>
          </a:p>
        </p:txBody>
      </p:sp>
    </p:spTree>
    <p:extLst>
      <p:ext uri="{BB962C8B-B14F-4D97-AF65-F5344CB8AC3E}">
        <p14:creationId xmlns:p14="http://schemas.microsoft.com/office/powerpoint/2010/main" val="5200122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graphicFrame>
        <p:nvGraphicFramePr>
          <p:cNvPr id="4" name="Chart 3"/>
          <p:cNvGraphicFramePr/>
          <p:nvPr>
            <p:extLst>
              <p:ext uri="{D42A27DB-BD31-4B8C-83A1-F6EECF244321}">
                <p14:modId xmlns:p14="http://schemas.microsoft.com/office/powerpoint/2010/main" val="2541662085"/>
              </p:ext>
            </p:extLst>
          </p:nvPr>
        </p:nvGraphicFramePr>
        <p:xfrm>
          <a:off x="0" y="1268760"/>
          <a:ext cx="9144000" cy="5373216"/>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a:spLocks noGrp="1"/>
          </p:cNvSpPr>
          <p:nvPr>
            <p:ph type="title"/>
          </p:nvPr>
        </p:nvSpPr>
        <p:spPr/>
        <p:txBody>
          <a:bodyPr>
            <a:normAutofit/>
          </a:bodyPr>
          <a:lstStyle/>
          <a:p>
            <a:pPr algn="l"/>
            <a:r>
              <a:rPr lang="en-US" sz="2000" dirty="0" smtClean="0"/>
              <a:t>3. Main Findings (4)</a:t>
            </a:r>
            <a:r>
              <a:rPr lang="en-US" sz="2800" dirty="0"/>
              <a:t/>
            </a:r>
            <a:br>
              <a:rPr lang="en-US" sz="2800" dirty="0"/>
            </a:br>
            <a:r>
              <a:rPr lang="en-US" sz="2400" b="1" dirty="0" smtClean="0"/>
              <a:t>3.2 Cost Effectiveness (2)</a:t>
            </a:r>
            <a:endParaRPr lang="en-US" sz="2800" b="1" dirty="0"/>
          </a:p>
        </p:txBody>
      </p:sp>
      <p:sp>
        <p:nvSpPr>
          <p:cNvPr id="6" name="Slide Number Placeholder 5"/>
          <p:cNvSpPr>
            <a:spLocks noGrp="1"/>
          </p:cNvSpPr>
          <p:nvPr>
            <p:ph type="sldNum" sz="quarter" idx="12"/>
          </p:nvPr>
        </p:nvSpPr>
        <p:spPr/>
        <p:txBody>
          <a:bodyPr/>
          <a:lstStyle/>
          <a:p>
            <a:fld id="{0DA4AA39-DC2F-4E8A-B269-1695793BD8EE}" type="slidenum">
              <a:rPr lang="en-GB" smtClean="0"/>
              <a:t>15</a:t>
            </a:fld>
            <a:r>
              <a:rPr lang="en-GB" dirty="0" smtClean="0"/>
              <a:t>/38</a:t>
            </a:r>
            <a:endParaRPr lang="en-GB" dirty="0"/>
          </a:p>
        </p:txBody>
      </p:sp>
    </p:spTree>
    <p:extLst>
      <p:ext uri="{BB962C8B-B14F-4D97-AF65-F5344CB8AC3E}">
        <p14:creationId xmlns:p14="http://schemas.microsoft.com/office/powerpoint/2010/main" val="36111623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80427143"/>
              </p:ext>
            </p:extLst>
          </p:nvPr>
        </p:nvGraphicFramePr>
        <p:xfrm>
          <a:off x="0" y="1268760"/>
          <a:ext cx="9144000" cy="5688632"/>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smtClean="0"/>
              <a:t>3. Main Findings (5)</a:t>
            </a:r>
            <a:r>
              <a:rPr lang="en-US" sz="2800" dirty="0" smtClean="0"/>
              <a:t/>
            </a:r>
            <a:br>
              <a:rPr lang="en-US" sz="2800" dirty="0" smtClean="0"/>
            </a:br>
            <a:r>
              <a:rPr lang="en-US" sz="2400" b="1" dirty="0" smtClean="0"/>
              <a:t>3.2 Cost Effectiveness (3)</a:t>
            </a:r>
            <a:endParaRPr lang="en-US" sz="2400" b="1" dirty="0"/>
          </a:p>
        </p:txBody>
      </p:sp>
      <p:sp>
        <p:nvSpPr>
          <p:cNvPr id="3" name="Slide Number Placeholder 2"/>
          <p:cNvSpPr>
            <a:spLocks noGrp="1"/>
          </p:cNvSpPr>
          <p:nvPr>
            <p:ph type="sldNum" sz="quarter" idx="12"/>
          </p:nvPr>
        </p:nvSpPr>
        <p:spPr/>
        <p:txBody>
          <a:bodyPr/>
          <a:lstStyle/>
          <a:p>
            <a:fld id="{0DA4AA39-DC2F-4E8A-B269-1695793BD8EE}" type="slidenum">
              <a:rPr lang="en-GB" smtClean="0"/>
              <a:t>16</a:t>
            </a:fld>
            <a:r>
              <a:rPr lang="en-GB" dirty="0" smtClean="0"/>
              <a:t>/38</a:t>
            </a:r>
            <a:endParaRPr lang="en-GB" dirty="0"/>
          </a:p>
        </p:txBody>
      </p:sp>
    </p:spTree>
    <p:extLst>
      <p:ext uri="{BB962C8B-B14F-4D97-AF65-F5344CB8AC3E}">
        <p14:creationId xmlns:p14="http://schemas.microsoft.com/office/powerpoint/2010/main" val="15800295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Program-Specific Findings</a:t>
            </a:r>
            <a:endParaRPr lang="en-US" dirty="0"/>
          </a:p>
        </p:txBody>
      </p:sp>
      <p:sp>
        <p:nvSpPr>
          <p:cNvPr id="4" name="Text Placeholder 3"/>
          <p:cNvSpPr>
            <a:spLocks noGrp="1"/>
          </p:cNvSpPr>
          <p:nvPr>
            <p:ph type="body" idx="1"/>
          </p:nvPr>
        </p:nvSpPr>
        <p:spPr/>
        <p:txBody>
          <a:bodyPr/>
          <a:lstStyle/>
          <a:p>
            <a:endParaRPr lang="en-US" dirty="0"/>
          </a:p>
        </p:txBody>
      </p:sp>
      <p:sp>
        <p:nvSpPr>
          <p:cNvPr id="3" name="Slide Number Placeholder 2"/>
          <p:cNvSpPr>
            <a:spLocks noGrp="1"/>
          </p:cNvSpPr>
          <p:nvPr>
            <p:ph type="sldNum" sz="quarter" idx="12"/>
          </p:nvPr>
        </p:nvSpPr>
        <p:spPr/>
        <p:txBody>
          <a:bodyPr/>
          <a:lstStyle/>
          <a:p>
            <a:fld id="{0DA4AA39-DC2F-4E8A-B269-1695793BD8EE}" type="slidenum">
              <a:rPr lang="en-GB" smtClean="0"/>
              <a:t>17</a:t>
            </a:fld>
            <a:r>
              <a:rPr lang="en-GB" dirty="0" smtClean="0"/>
              <a:t>/38</a:t>
            </a:r>
            <a:endParaRPr lang="en-GB" dirty="0"/>
          </a:p>
        </p:txBody>
      </p:sp>
    </p:spTree>
    <p:extLst>
      <p:ext uri="{BB962C8B-B14F-4D97-AF65-F5344CB8AC3E}">
        <p14:creationId xmlns:p14="http://schemas.microsoft.com/office/powerpoint/2010/main" val="28244170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vert="horz" lIns="91440" tIns="45720" rIns="91440" bIns="45720" rtlCol="0">
            <a:noAutofit/>
          </a:bodyPr>
          <a:lstStyle/>
          <a:p>
            <a:pPr>
              <a:spcAft>
                <a:spcPts val="600"/>
              </a:spcAft>
            </a:pPr>
            <a:r>
              <a:rPr lang="en-GB" sz="2000" dirty="0"/>
              <a:t>Employers perceive the training outcomes as positive.</a:t>
            </a:r>
          </a:p>
          <a:p>
            <a:pPr>
              <a:spcAft>
                <a:spcPts val="600"/>
              </a:spcAft>
            </a:pPr>
            <a:r>
              <a:rPr lang="en-GB" sz="2000" dirty="0"/>
              <a:t>Training is loosely structured, targets a short range of skills.</a:t>
            </a:r>
          </a:p>
          <a:p>
            <a:pPr>
              <a:spcAft>
                <a:spcPts val="600"/>
              </a:spcAft>
            </a:pPr>
            <a:r>
              <a:rPr lang="en-GB" sz="2000" dirty="0"/>
              <a:t>No capacity building or comprehensive monitoring and evaluation to support the programme. </a:t>
            </a:r>
          </a:p>
          <a:p>
            <a:pPr>
              <a:spcAft>
                <a:spcPts val="600"/>
              </a:spcAft>
            </a:pPr>
            <a:r>
              <a:rPr lang="en-GB" sz="2000" dirty="0"/>
              <a:t>No involvement of workers organizations</a:t>
            </a:r>
          </a:p>
          <a:p>
            <a:pPr>
              <a:spcAft>
                <a:spcPts val="600"/>
              </a:spcAft>
            </a:pPr>
            <a:r>
              <a:rPr lang="en-GB" sz="2000" dirty="0"/>
              <a:t>Program manager sees the program as self-adjustable because the training is provided by the companies</a:t>
            </a:r>
          </a:p>
          <a:p>
            <a:pPr>
              <a:spcAft>
                <a:spcPts val="600"/>
              </a:spcAft>
            </a:pPr>
            <a:endParaRPr lang="en-US" sz="2000" dirty="0"/>
          </a:p>
        </p:txBody>
      </p:sp>
      <p:graphicFrame>
        <p:nvGraphicFramePr>
          <p:cNvPr id="9" name="Content Placeholder 8"/>
          <p:cNvGraphicFramePr>
            <a:graphicFrameLocks noGrp="1"/>
          </p:cNvGraphicFramePr>
          <p:nvPr>
            <p:ph sz="half" idx="2"/>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smtClean="0"/>
              <a:t>4. Program-specific Findings(1)</a:t>
            </a:r>
            <a:r>
              <a:rPr lang="en-US" sz="2800" dirty="0" smtClean="0"/>
              <a:t/>
            </a:r>
            <a:br>
              <a:rPr lang="en-US" sz="2800" dirty="0" smtClean="0"/>
            </a:br>
            <a:r>
              <a:rPr lang="en-US" sz="2400" b="1" dirty="0" smtClean="0"/>
              <a:t>4.1 Satellite Units</a:t>
            </a:r>
            <a:endParaRPr lang="en-US" sz="2400" b="1" dirty="0"/>
          </a:p>
        </p:txBody>
      </p:sp>
      <p:sp>
        <p:nvSpPr>
          <p:cNvPr id="3" name="Slide Number Placeholder 2"/>
          <p:cNvSpPr>
            <a:spLocks noGrp="1"/>
          </p:cNvSpPr>
          <p:nvPr>
            <p:ph type="sldNum" sz="quarter" idx="12"/>
          </p:nvPr>
        </p:nvSpPr>
        <p:spPr/>
        <p:txBody>
          <a:bodyPr/>
          <a:lstStyle/>
          <a:p>
            <a:fld id="{0DA4AA39-DC2F-4E8A-B269-1695793BD8EE}" type="slidenum">
              <a:rPr lang="en-GB" smtClean="0"/>
              <a:t>18</a:t>
            </a:fld>
            <a:r>
              <a:rPr lang="en-GB" dirty="0" smtClean="0"/>
              <a:t>/38</a:t>
            </a:r>
            <a:endParaRPr lang="en-GB" dirty="0"/>
          </a:p>
        </p:txBody>
      </p:sp>
    </p:spTree>
    <p:extLst>
      <p:ext uri="{BB962C8B-B14F-4D97-AF65-F5344CB8AC3E}">
        <p14:creationId xmlns:p14="http://schemas.microsoft.com/office/powerpoint/2010/main" val="30124494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vert="horz" lIns="91440" tIns="45720" rIns="91440" bIns="45720" rtlCol="0">
            <a:noAutofit/>
          </a:bodyPr>
          <a:lstStyle/>
          <a:p>
            <a:pPr algn="just">
              <a:spcAft>
                <a:spcPts val="600"/>
              </a:spcAft>
            </a:pPr>
            <a:r>
              <a:rPr lang="en-GB" sz="2000" dirty="0"/>
              <a:t>In spite of the fact it was designed as a supply based programme, employers see it as a success because of the strong ownership by the companies themselves. </a:t>
            </a:r>
          </a:p>
          <a:p>
            <a:pPr algn="just">
              <a:spcAft>
                <a:spcPts val="600"/>
              </a:spcAft>
            </a:pPr>
            <a:r>
              <a:rPr lang="en-GB" sz="2000" dirty="0"/>
              <a:t>The lack of capacity building and technical support was perceived as an obstacle for the programme to reach its full potential</a:t>
            </a:r>
          </a:p>
          <a:p>
            <a:pPr algn="just">
              <a:spcAft>
                <a:spcPts val="600"/>
              </a:spcAft>
            </a:pPr>
            <a:r>
              <a:rPr lang="en-GB" sz="2000" dirty="0"/>
              <a:t>The wage subsidy was seen as a very strong incentive for employers to participate in the training programme. </a:t>
            </a:r>
          </a:p>
          <a:p>
            <a:pPr algn="just">
              <a:spcAft>
                <a:spcPts val="600"/>
              </a:spcAft>
            </a:pPr>
            <a:endParaRPr lang="en-US" sz="2000"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747428578"/>
              </p:ext>
            </p:extLst>
          </p:nvPr>
        </p:nvGraphicFramePr>
        <p:xfrm>
          <a:off x="4636039" y="1437222"/>
          <a:ext cx="4038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txBox="1">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smtClean="0"/>
              <a:t>4. Program-specific Findings(2)</a:t>
            </a:r>
            <a:r>
              <a:rPr lang="en-US" sz="2800" dirty="0" smtClean="0"/>
              <a:t/>
            </a:r>
            <a:br>
              <a:rPr lang="en-US" sz="2800" dirty="0" smtClean="0"/>
            </a:br>
            <a:r>
              <a:rPr lang="en-US" sz="2800" b="1" dirty="0" smtClean="0"/>
              <a:t>4.1 ICT</a:t>
            </a:r>
            <a:endParaRPr lang="en-US" sz="2800" b="1" dirty="0"/>
          </a:p>
        </p:txBody>
      </p:sp>
      <p:sp>
        <p:nvSpPr>
          <p:cNvPr id="3" name="Slide Number Placeholder 2"/>
          <p:cNvSpPr>
            <a:spLocks noGrp="1"/>
          </p:cNvSpPr>
          <p:nvPr>
            <p:ph type="sldNum" sz="quarter" idx="12"/>
          </p:nvPr>
        </p:nvSpPr>
        <p:spPr/>
        <p:txBody>
          <a:bodyPr/>
          <a:lstStyle/>
          <a:p>
            <a:fld id="{0DA4AA39-DC2F-4E8A-B269-1695793BD8EE}" type="slidenum">
              <a:rPr lang="en-GB" smtClean="0"/>
              <a:t>19</a:t>
            </a:fld>
            <a:r>
              <a:rPr lang="en-GB" dirty="0" smtClean="0"/>
              <a:t>/38</a:t>
            </a:r>
            <a:endParaRPr lang="en-GB" dirty="0"/>
          </a:p>
        </p:txBody>
      </p:sp>
    </p:spTree>
    <p:extLst>
      <p:ext uri="{BB962C8B-B14F-4D97-AF65-F5344CB8AC3E}">
        <p14:creationId xmlns:p14="http://schemas.microsoft.com/office/powerpoint/2010/main" val="34514510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vert="horz" lIns="91440" tIns="45720" rIns="91440" bIns="45720" rtlCol="0">
            <a:noAutofit/>
          </a:bodyPr>
          <a:lstStyle/>
          <a:p>
            <a:pPr algn="just">
              <a:spcAft>
                <a:spcPts val="600"/>
              </a:spcAft>
            </a:pPr>
            <a:r>
              <a:rPr lang="en-GB" sz="2000" dirty="0"/>
              <a:t>Hospitals evaluate trainees periodically, according to their own systems. </a:t>
            </a:r>
          </a:p>
          <a:p>
            <a:pPr algn="just">
              <a:spcAft>
                <a:spcPts val="600"/>
              </a:spcAft>
            </a:pPr>
            <a:r>
              <a:rPr lang="en-GB" sz="2000" dirty="0"/>
              <a:t>There is a need for more technical inputs to keep the training market relevant.</a:t>
            </a:r>
          </a:p>
          <a:p>
            <a:pPr>
              <a:spcAft>
                <a:spcPts val="600"/>
              </a:spcAft>
            </a:pPr>
            <a:r>
              <a:rPr lang="en-GB" sz="2000" dirty="0"/>
              <a:t>The involvement of workers' representatives was ranked as a positive element of the programme </a:t>
            </a:r>
            <a:endParaRPr lang="en-US" sz="2000" dirty="0"/>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1612206139"/>
              </p:ext>
            </p:extLst>
          </p:nvPr>
        </p:nvGraphicFramePr>
        <p:xfrm>
          <a:off x="4648200" y="764704"/>
          <a:ext cx="4038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p:cNvSpPr txBox="1">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smtClean="0"/>
              <a:t>4. Program-specific Findings(3)</a:t>
            </a:r>
            <a:r>
              <a:rPr lang="en-US" sz="2800" dirty="0" smtClean="0"/>
              <a:t/>
            </a:r>
            <a:br>
              <a:rPr lang="en-US" sz="2800" dirty="0" smtClean="0"/>
            </a:br>
            <a:r>
              <a:rPr lang="en-US" sz="2800" b="1" dirty="0" smtClean="0"/>
              <a:t>4.3 Nursing</a:t>
            </a:r>
            <a:endParaRPr lang="en-US" sz="2800" b="1" dirty="0"/>
          </a:p>
        </p:txBody>
      </p:sp>
      <p:sp>
        <p:nvSpPr>
          <p:cNvPr id="3" name="Slide Number Placeholder 2"/>
          <p:cNvSpPr>
            <a:spLocks noGrp="1"/>
          </p:cNvSpPr>
          <p:nvPr>
            <p:ph type="sldNum" sz="quarter" idx="12"/>
          </p:nvPr>
        </p:nvSpPr>
        <p:spPr/>
        <p:txBody>
          <a:bodyPr/>
          <a:lstStyle/>
          <a:p>
            <a:fld id="{0DA4AA39-DC2F-4E8A-B269-1695793BD8EE}" type="slidenum">
              <a:rPr lang="en-GB" smtClean="0"/>
              <a:t>20</a:t>
            </a:fld>
            <a:r>
              <a:rPr lang="en-GB" dirty="0" smtClean="0"/>
              <a:t>/38</a:t>
            </a:r>
            <a:endParaRPr lang="en-GB" dirty="0"/>
          </a:p>
        </p:txBody>
      </p:sp>
    </p:spTree>
    <p:extLst>
      <p:ext uri="{BB962C8B-B14F-4D97-AF65-F5344CB8AC3E}">
        <p14:creationId xmlns:p14="http://schemas.microsoft.com/office/powerpoint/2010/main" val="36336022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vert="horz" lIns="91440" tIns="45720" rIns="91440" bIns="45720" rtlCol="0">
            <a:noAutofit/>
          </a:bodyPr>
          <a:lstStyle/>
          <a:p>
            <a:pPr>
              <a:spcAft>
                <a:spcPts val="600"/>
              </a:spcAft>
            </a:pPr>
            <a:r>
              <a:rPr lang="en-GB" sz="2000" dirty="0"/>
              <a:t>On the job training is likely to provide more market relevant skills, but the focus should on the employment outcome of the training.</a:t>
            </a:r>
          </a:p>
          <a:p>
            <a:pPr>
              <a:spcAft>
                <a:spcPts val="600"/>
              </a:spcAft>
            </a:pPr>
            <a:r>
              <a:rPr lang="en-GB" sz="2000" dirty="0"/>
              <a:t>The quality of the training programme could not be ascertained. </a:t>
            </a:r>
          </a:p>
          <a:p>
            <a:pPr>
              <a:spcAft>
                <a:spcPts val="600"/>
              </a:spcAft>
            </a:pPr>
            <a:r>
              <a:rPr lang="en-GB" sz="2000" dirty="0"/>
              <a:t>Companies targeted women for training / employment, but no action was taken to tackle the gender division of skills. </a:t>
            </a:r>
          </a:p>
          <a:p>
            <a:pPr>
              <a:spcAft>
                <a:spcPts val="600"/>
              </a:spcAft>
            </a:pPr>
            <a:endParaRPr lang="en-US" sz="2000"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1212254482"/>
              </p:ext>
            </p:extLst>
          </p:nvPr>
        </p:nvGraphicFramePr>
        <p:xfrm>
          <a:off x="4643084" y="836712"/>
          <a:ext cx="4038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smtClean="0"/>
              <a:t>4. Program-specific Findings(4)</a:t>
            </a:r>
            <a:r>
              <a:rPr lang="en-US" sz="2800" dirty="0" smtClean="0"/>
              <a:t/>
            </a:r>
            <a:br>
              <a:rPr lang="en-US" sz="2800" dirty="0" smtClean="0"/>
            </a:br>
            <a:r>
              <a:rPr lang="en-US" sz="2800" b="1" dirty="0" smtClean="0"/>
              <a:t>4.4 Paid Employment</a:t>
            </a:r>
            <a:endParaRPr lang="en-US" sz="2800" b="1" dirty="0"/>
          </a:p>
        </p:txBody>
      </p:sp>
      <p:sp>
        <p:nvSpPr>
          <p:cNvPr id="7" name="Slide Number Placeholder 6"/>
          <p:cNvSpPr>
            <a:spLocks noGrp="1"/>
          </p:cNvSpPr>
          <p:nvPr>
            <p:ph type="sldNum" sz="quarter" idx="12"/>
          </p:nvPr>
        </p:nvSpPr>
        <p:spPr/>
        <p:txBody>
          <a:bodyPr/>
          <a:lstStyle/>
          <a:p>
            <a:fld id="{0DA4AA39-DC2F-4E8A-B269-1695793BD8EE}" type="slidenum">
              <a:rPr lang="en-GB" smtClean="0"/>
              <a:t>21</a:t>
            </a:fld>
            <a:r>
              <a:rPr lang="en-GB" dirty="0" smtClean="0"/>
              <a:t>/38</a:t>
            </a:r>
            <a:endParaRPr lang="en-GB" dirty="0"/>
          </a:p>
        </p:txBody>
      </p:sp>
    </p:spTree>
    <p:extLst>
      <p:ext uri="{BB962C8B-B14F-4D97-AF65-F5344CB8AC3E}">
        <p14:creationId xmlns:p14="http://schemas.microsoft.com/office/powerpoint/2010/main" val="5689221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vert="horz" lIns="91440" tIns="45720" rIns="91440" bIns="45720" rtlCol="0">
            <a:noAutofit/>
          </a:bodyPr>
          <a:lstStyle/>
          <a:p>
            <a:pPr>
              <a:spcAft>
                <a:spcPts val="600"/>
              </a:spcAft>
            </a:pPr>
            <a:r>
              <a:rPr lang="en-GB" sz="2000" dirty="0"/>
              <a:t>The level of benefits given to the trainees does not systematically reflect the inclusiveness of the programme. </a:t>
            </a:r>
          </a:p>
          <a:p>
            <a:pPr>
              <a:spcAft>
                <a:spcPts val="600"/>
              </a:spcAft>
            </a:pPr>
            <a:r>
              <a:rPr lang="en-GB" sz="2000" dirty="0"/>
              <a:t>Employers were overwhelmingly negative about the programme</a:t>
            </a:r>
            <a:r>
              <a:rPr lang="en-US" sz="2000" dirty="0"/>
              <a:t>.</a:t>
            </a:r>
          </a:p>
          <a:p>
            <a:pPr>
              <a:spcAft>
                <a:spcPts val="600"/>
              </a:spcAft>
            </a:pPr>
            <a:r>
              <a:rPr lang="en-GB" sz="2000" dirty="0"/>
              <a:t>M</a:t>
            </a:r>
            <a:r>
              <a:rPr lang="en-GB" sz="2000" dirty="0" smtClean="0"/>
              <a:t>ost </a:t>
            </a:r>
            <a:r>
              <a:rPr lang="en-GB" sz="2000" dirty="0"/>
              <a:t>trainees and some companies get involved primarily for side benefits rather than out of interest for skills development</a:t>
            </a:r>
            <a:endParaRPr lang="en-US" sz="2000" dirty="0"/>
          </a:p>
          <a:p>
            <a:pPr>
              <a:spcAft>
                <a:spcPts val="600"/>
              </a:spcAft>
            </a:pPr>
            <a:endParaRPr lang="en-US" sz="2000"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1310188613"/>
              </p:ext>
            </p:extLst>
          </p:nvPr>
        </p:nvGraphicFramePr>
        <p:xfrm>
          <a:off x="4644008" y="692696"/>
          <a:ext cx="4316288" cy="4713387"/>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smtClean="0"/>
              <a:t>4. Program-specific Findings(5)</a:t>
            </a:r>
            <a:r>
              <a:rPr lang="en-US" sz="2800" dirty="0" smtClean="0"/>
              <a:t/>
            </a:r>
            <a:br>
              <a:rPr lang="en-US" sz="2800" dirty="0" smtClean="0"/>
            </a:br>
            <a:r>
              <a:rPr lang="en-US" sz="2800" b="1" dirty="0" smtClean="0"/>
              <a:t>4.5 NET</a:t>
            </a:r>
            <a:endParaRPr lang="en-US" sz="2800" b="1" dirty="0"/>
          </a:p>
        </p:txBody>
      </p:sp>
      <p:sp>
        <p:nvSpPr>
          <p:cNvPr id="7" name="Slide Number Placeholder 6"/>
          <p:cNvSpPr>
            <a:spLocks noGrp="1"/>
          </p:cNvSpPr>
          <p:nvPr>
            <p:ph type="sldNum" sz="quarter" idx="12"/>
          </p:nvPr>
        </p:nvSpPr>
        <p:spPr/>
        <p:txBody>
          <a:bodyPr/>
          <a:lstStyle/>
          <a:p>
            <a:fld id="{0DA4AA39-DC2F-4E8A-B269-1695793BD8EE}" type="slidenum">
              <a:rPr lang="en-GB" smtClean="0"/>
              <a:t>22</a:t>
            </a:fld>
            <a:r>
              <a:rPr lang="en-GB" dirty="0" smtClean="0"/>
              <a:t>/38</a:t>
            </a:r>
            <a:endParaRPr lang="en-GB" dirty="0"/>
          </a:p>
        </p:txBody>
      </p:sp>
    </p:spTree>
    <p:extLst>
      <p:ext uri="{BB962C8B-B14F-4D97-AF65-F5344CB8AC3E}">
        <p14:creationId xmlns:p14="http://schemas.microsoft.com/office/powerpoint/2010/main" val="4012171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vert="horz" lIns="91440" tIns="45720" rIns="91440" bIns="45720" rtlCol="0">
            <a:noAutofit/>
          </a:bodyPr>
          <a:lstStyle/>
          <a:p>
            <a:pPr>
              <a:spcAft>
                <a:spcPts val="600"/>
              </a:spcAft>
            </a:pPr>
            <a:r>
              <a:rPr lang="en-GB" sz="2000" dirty="0" smtClean="0"/>
              <a:t>Employers </a:t>
            </a:r>
            <a:r>
              <a:rPr lang="en-GB" sz="2000" dirty="0"/>
              <a:t>see the workshop training as insufficient and outdated</a:t>
            </a:r>
            <a:r>
              <a:rPr lang="en-US" sz="2000" dirty="0"/>
              <a:t>.  I</a:t>
            </a:r>
            <a:r>
              <a:rPr lang="en-GB" sz="2000" dirty="0"/>
              <a:t>t is up to the OJT to equip the trainees with the knowledge and skills needed for work</a:t>
            </a:r>
          </a:p>
          <a:p>
            <a:pPr>
              <a:spcAft>
                <a:spcPts val="600"/>
              </a:spcAft>
            </a:pPr>
            <a:r>
              <a:rPr lang="en-GB" sz="2000" dirty="0"/>
              <a:t>Subsidies are said to attract youth with little interest in improving their skills; they later drop out during the OJT because of their lack of interest in working in the sector.</a:t>
            </a:r>
            <a:endParaRPr lang="en-US" sz="2000"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1244164166"/>
              </p:ext>
            </p:extLst>
          </p:nvPr>
        </p:nvGraphicFramePr>
        <p:xfrm>
          <a:off x="4633122" y="980728"/>
          <a:ext cx="4038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smtClean="0"/>
              <a:t>4. Program-specific Findings(6)</a:t>
            </a:r>
            <a:r>
              <a:rPr lang="en-US" sz="2800" dirty="0" smtClean="0"/>
              <a:t/>
            </a:r>
            <a:br>
              <a:rPr lang="en-US" sz="2800" dirty="0" smtClean="0"/>
            </a:br>
            <a:r>
              <a:rPr lang="en-US" sz="2800" b="1" dirty="0" smtClean="0"/>
              <a:t>4.6 Tourism Project</a:t>
            </a:r>
            <a:endParaRPr lang="en-US" sz="2800" b="1" dirty="0"/>
          </a:p>
        </p:txBody>
      </p:sp>
      <p:sp>
        <p:nvSpPr>
          <p:cNvPr id="7" name="Slide Number Placeholder 6"/>
          <p:cNvSpPr>
            <a:spLocks noGrp="1"/>
          </p:cNvSpPr>
          <p:nvPr>
            <p:ph type="sldNum" sz="quarter" idx="12"/>
          </p:nvPr>
        </p:nvSpPr>
        <p:spPr/>
        <p:txBody>
          <a:bodyPr/>
          <a:lstStyle/>
          <a:p>
            <a:fld id="{0DA4AA39-DC2F-4E8A-B269-1695793BD8EE}" type="slidenum">
              <a:rPr lang="en-GB" smtClean="0"/>
              <a:t>23</a:t>
            </a:fld>
            <a:r>
              <a:rPr lang="en-GB" dirty="0" smtClean="0"/>
              <a:t>/38</a:t>
            </a:r>
            <a:endParaRPr lang="en-GB" dirty="0"/>
          </a:p>
        </p:txBody>
      </p:sp>
    </p:spTree>
    <p:extLst>
      <p:ext uri="{BB962C8B-B14F-4D97-AF65-F5344CB8AC3E}">
        <p14:creationId xmlns:p14="http://schemas.microsoft.com/office/powerpoint/2010/main" val="15962056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vert="horz" lIns="91440" tIns="45720" rIns="91440" bIns="45720" rtlCol="0">
            <a:noAutofit/>
          </a:bodyPr>
          <a:lstStyle/>
          <a:p>
            <a:pPr>
              <a:spcAft>
                <a:spcPts val="600"/>
              </a:spcAft>
            </a:pPr>
            <a:r>
              <a:rPr lang="en-GB" sz="2000" dirty="0"/>
              <a:t>Trainees are offered jobs after the training is completed which exemplifies the market relevance of the contents.</a:t>
            </a:r>
          </a:p>
          <a:p>
            <a:pPr>
              <a:spcAft>
                <a:spcPts val="600"/>
              </a:spcAft>
            </a:pPr>
            <a:r>
              <a:rPr lang="en-GB" sz="2000" dirty="0"/>
              <a:t>Mandatory hiring limits the size of the programme to the number of trainees the market actually needs</a:t>
            </a:r>
            <a:endParaRPr lang="en-US" sz="2000"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3672058538"/>
              </p:ext>
            </p:extLst>
          </p:nvPr>
        </p:nvGraphicFramePr>
        <p:xfrm>
          <a:off x="4648200" y="980728"/>
          <a:ext cx="4038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dirty="0" smtClean="0"/>
              <a:t>4. Program-specific Findings(7)</a:t>
            </a:r>
            <a:r>
              <a:rPr lang="en-US" sz="2800" dirty="0" smtClean="0"/>
              <a:t/>
            </a:r>
            <a:br>
              <a:rPr lang="en-US" sz="2800" dirty="0" smtClean="0"/>
            </a:br>
            <a:r>
              <a:rPr lang="en-US" sz="2800" b="1" dirty="0" smtClean="0"/>
              <a:t>4.7 JEA</a:t>
            </a:r>
            <a:endParaRPr lang="en-US" sz="2800" b="1" dirty="0"/>
          </a:p>
        </p:txBody>
      </p:sp>
      <p:sp>
        <p:nvSpPr>
          <p:cNvPr id="7" name="Slide Number Placeholder 6"/>
          <p:cNvSpPr>
            <a:spLocks noGrp="1"/>
          </p:cNvSpPr>
          <p:nvPr>
            <p:ph type="sldNum" sz="quarter" idx="12"/>
          </p:nvPr>
        </p:nvSpPr>
        <p:spPr/>
        <p:txBody>
          <a:bodyPr/>
          <a:lstStyle/>
          <a:p>
            <a:fld id="{0DA4AA39-DC2F-4E8A-B269-1695793BD8EE}" type="slidenum">
              <a:rPr lang="en-GB" smtClean="0"/>
              <a:t>24</a:t>
            </a:fld>
            <a:r>
              <a:rPr lang="en-GB" dirty="0" smtClean="0"/>
              <a:t>/38</a:t>
            </a:r>
            <a:endParaRPr lang="en-GB" dirty="0"/>
          </a:p>
        </p:txBody>
      </p:sp>
    </p:spTree>
    <p:extLst>
      <p:ext uri="{BB962C8B-B14F-4D97-AF65-F5344CB8AC3E}">
        <p14:creationId xmlns:p14="http://schemas.microsoft.com/office/powerpoint/2010/main" val="40282691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5. Conclusions &amp; Recommendations</a:t>
            </a:r>
            <a:endParaRPr lang="en-US" dirty="0"/>
          </a:p>
        </p:txBody>
      </p:sp>
      <p:sp>
        <p:nvSpPr>
          <p:cNvPr id="6" name="Text Placeholder 5"/>
          <p:cNvSpPr>
            <a:spLocks noGrp="1"/>
          </p:cNvSpPr>
          <p:nvPr>
            <p:ph type="body" idx="1"/>
          </p:nvPr>
        </p:nvSpPr>
        <p:spPr/>
        <p:txBody>
          <a:bodyPr/>
          <a:lstStyle/>
          <a:p>
            <a:endParaRPr lang="en-US" dirty="0"/>
          </a:p>
        </p:txBody>
      </p:sp>
      <p:sp>
        <p:nvSpPr>
          <p:cNvPr id="2" name="Slide Number Placeholder 1"/>
          <p:cNvSpPr>
            <a:spLocks noGrp="1"/>
          </p:cNvSpPr>
          <p:nvPr>
            <p:ph type="sldNum" sz="quarter" idx="12"/>
          </p:nvPr>
        </p:nvSpPr>
        <p:spPr/>
        <p:txBody>
          <a:bodyPr/>
          <a:lstStyle/>
          <a:p>
            <a:fld id="{0DA4AA39-DC2F-4E8A-B269-1695793BD8EE}" type="slidenum">
              <a:rPr lang="en-GB" smtClean="0"/>
              <a:t>25</a:t>
            </a:fld>
            <a:r>
              <a:rPr lang="en-GB" dirty="0" smtClean="0"/>
              <a:t>/38</a:t>
            </a:r>
            <a:endParaRPr lang="en-GB" dirty="0"/>
          </a:p>
        </p:txBody>
      </p:sp>
    </p:spTree>
    <p:extLst>
      <p:ext uri="{BB962C8B-B14F-4D97-AF65-F5344CB8AC3E}">
        <p14:creationId xmlns:p14="http://schemas.microsoft.com/office/powerpoint/2010/main" val="37139443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2800" b="1" dirty="0" smtClean="0"/>
              <a:t>5. Conclusions and Recommendation(1)</a:t>
            </a:r>
            <a:endParaRPr lang="en-GB" sz="2800" b="1" dirty="0"/>
          </a:p>
        </p:txBody>
      </p:sp>
      <p:sp>
        <p:nvSpPr>
          <p:cNvPr id="3" name="Content Placeholder 2"/>
          <p:cNvSpPr>
            <a:spLocks noGrp="1"/>
          </p:cNvSpPr>
          <p:nvPr>
            <p:ph idx="1"/>
          </p:nvPr>
        </p:nvSpPr>
        <p:spPr/>
        <p:txBody>
          <a:bodyPr/>
          <a:lstStyle/>
          <a:p>
            <a:pPr lvl="0"/>
            <a:r>
              <a:rPr lang="en-GB" sz="2800" b="1" dirty="0" smtClean="0"/>
              <a:t>ETVET </a:t>
            </a:r>
            <a:r>
              <a:rPr lang="en-GB" sz="2800" b="1" dirty="0"/>
              <a:t>Council </a:t>
            </a:r>
            <a:r>
              <a:rPr lang="en-GB" sz="2800" b="1" dirty="0" smtClean="0"/>
              <a:t>members control 97% of the ETVET Fund.  </a:t>
            </a:r>
          </a:p>
          <a:p>
            <a:pPr lvl="1"/>
            <a:r>
              <a:rPr lang="en-GB" sz="2400" i="1" dirty="0" smtClean="0"/>
              <a:t>ETVETC members should </a:t>
            </a:r>
            <a:r>
              <a:rPr lang="en-GB" sz="2400" i="1" dirty="0"/>
              <a:t>choose whether to receive resources from the ETVET </a:t>
            </a:r>
            <a:r>
              <a:rPr lang="en-GB" sz="2400" i="1" dirty="0" smtClean="0"/>
              <a:t>Fund </a:t>
            </a:r>
            <a:r>
              <a:rPr lang="en-GB" sz="2400" i="1" dirty="0"/>
              <a:t>or to continue to sit on the Council</a:t>
            </a:r>
            <a:r>
              <a:rPr lang="en-GB" dirty="0"/>
              <a:t>. </a:t>
            </a:r>
            <a:endParaRPr lang="en-GB" dirty="0" smtClean="0"/>
          </a:p>
          <a:p>
            <a:endParaRPr lang="en-GB" dirty="0"/>
          </a:p>
        </p:txBody>
      </p:sp>
      <p:sp>
        <p:nvSpPr>
          <p:cNvPr id="4" name="Slide Number Placeholder 3"/>
          <p:cNvSpPr>
            <a:spLocks noGrp="1"/>
          </p:cNvSpPr>
          <p:nvPr>
            <p:ph type="sldNum" sz="quarter" idx="12"/>
          </p:nvPr>
        </p:nvSpPr>
        <p:spPr/>
        <p:txBody>
          <a:bodyPr/>
          <a:lstStyle/>
          <a:p>
            <a:fld id="{0DA4AA39-DC2F-4E8A-B269-1695793BD8EE}" type="slidenum">
              <a:rPr lang="en-GB" smtClean="0"/>
              <a:t>26</a:t>
            </a:fld>
            <a:r>
              <a:rPr lang="en-GB" dirty="0" smtClean="0"/>
              <a:t>/38</a:t>
            </a:r>
            <a:endParaRPr lang="en-GB" dirty="0"/>
          </a:p>
        </p:txBody>
      </p:sp>
    </p:spTree>
    <p:extLst>
      <p:ext uri="{BB962C8B-B14F-4D97-AF65-F5344CB8AC3E}">
        <p14:creationId xmlns:p14="http://schemas.microsoft.com/office/powerpoint/2010/main" val="41550978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vert="horz" lIns="91440" tIns="45720" rIns="91440" bIns="45720" rtlCol="0">
            <a:normAutofit/>
          </a:bodyPr>
          <a:lstStyle/>
          <a:p>
            <a:r>
              <a:rPr lang="en-US" sz="2800" b="1" dirty="0"/>
              <a:t>ALMPs are mainly not participatory programs. </a:t>
            </a:r>
            <a:r>
              <a:rPr lang="en-GB" sz="2800" b="1" dirty="0"/>
              <a:t>The participation of employers and workers organizations in the ETVET Council has not translated into more relevant skills, nor improved conditions for trainees. </a:t>
            </a:r>
          </a:p>
          <a:p>
            <a:pPr lvl="1"/>
            <a:r>
              <a:rPr lang="en-GB" sz="2400" i="1" dirty="0"/>
              <a:t>Employers’ organization should play a role in guiding the ETVET Council in terms of skills forecasting, and trade unions should contribute to greater awareness of trainees on labour rights, and ensure their improved productivity is also reflected in wages and work conditions. </a:t>
            </a:r>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smtClean="0"/>
              <a:t>5. Conclusions and Recommendation(2)</a:t>
            </a:r>
            <a:endParaRPr lang="en-GB" sz="2800" b="1" dirty="0"/>
          </a:p>
        </p:txBody>
      </p:sp>
      <p:sp>
        <p:nvSpPr>
          <p:cNvPr id="5" name="Slide Number Placeholder 4"/>
          <p:cNvSpPr>
            <a:spLocks noGrp="1"/>
          </p:cNvSpPr>
          <p:nvPr>
            <p:ph type="sldNum" sz="quarter" idx="12"/>
          </p:nvPr>
        </p:nvSpPr>
        <p:spPr/>
        <p:txBody>
          <a:bodyPr/>
          <a:lstStyle/>
          <a:p>
            <a:fld id="{0DA4AA39-DC2F-4E8A-B269-1695793BD8EE}" type="slidenum">
              <a:rPr lang="en-GB" smtClean="0"/>
              <a:t>27</a:t>
            </a:fld>
            <a:r>
              <a:rPr lang="en-GB" dirty="0" smtClean="0"/>
              <a:t>/38</a:t>
            </a:r>
            <a:endParaRPr lang="en-GB" dirty="0"/>
          </a:p>
        </p:txBody>
      </p:sp>
    </p:spTree>
    <p:extLst>
      <p:ext uri="{BB962C8B-B14F-4D97-AF65-F5344CB8AC3E}">
        <p14:creationId xmlns:p14="http://schemas.microsoft.com/office/powerpoint/2010/main" val="22583220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vert="horz" lIns="91440" tIns="45720" rIns="91440" bIns="45720" rtlCol="0">
            <a:normAutofit/>
          </a:bodyPr>
          <a:lstStyle/>
          <a:p>
            <a:r>
              <a:rPr lang="en-GB" sz="2800" b="1" dirty="0"/>
              <a:t>Although NET received the majority of the funds, the employability of trainees was weak, retention rate was low, impact on poverty and unemployment seems to be negligible, and feedback from employers was negative.</a:t>
            </a:r>
          </a:p>
          <a:p>
            <a:pPr lvl="1"/>
            <a:r>
              <a:rPr lang="en-GB" sz="2400" i="1" dirty="0"/>
              <a:t>Funding to the NET programme run by the armed forces should be stopped pending a full scale independent evaluation of its impact in terms of employment and poverty reduction. </a:t>
            </a:r>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smtClean="0"/>
              <a:t>5. Conclusions and Recommendation(3)</a:t>
            </a:r>
            <a:endParaRPr lang="en-GB" sz="2800" b="1" dirty="0"/>
          </a:p>
        </p:txBody>
      </p:sp>
      <p:sp>
        <p:nvSpPr>
          <p:cNvPr id="5" name="Slide Number Placeholder 4"/>
          <p:cNvSpPr>
            <a:spLocks noGrp="1"/>
          </p:cNvSpPr>
          <p:nvPr>
            <p:ph type="sldNum" sz="quarter" idx="12"/>
          </p:nvPr>
        </p:nvSpPr>
        <p:spPr/>
        <p:txBody>
          <a:bodyPr/>
          <a:lstStyle/>
          <a:p>
            <a:fld id="{0DA4AA39-DC2F-4E8A-B269-1695793BD8EE}" type="slidenum">
              <a:rPr lang="en-GB" smtClean="0"/>
              <a:t>28</a:t>
            </a:fld>
            <a:r>
              <a:rPr lang="en-GB" dirty="0" smtClean="0"/>
              <a:t>/38</a:t>
            </a:r>
            <a:endParaRPr lang="en-GB" dirty="0"/>
          </a:p>
        </p:txBody>
      </p:sp>
    </p:spTree>
    <p:extLst>
      <p:ext uri="{BB962C8B-B14F-4D97-AF65-F5344CB8AC3E}">
        <p14:creationId xmlns:p14="http://schemas.microsoft.com/office/powerpoint/2010/main" val="38919530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vert="horz" lIns="91440" tIns="45720" rIns="91440" bIns="45720" rtlCol="0">
            <a:normAutofit/>
          </a:bodyPr>
          <a:lstStyle/>
          <a:p>
            <a:r>
              <a:rPr lang="en-GB" sz="2800" b="1" dirty="0"/>
              <a:t>A comprehensive quality assurance framework is lacking in all the evaluated programmes.</a:t>
            </a:r>
          </a:p>
          <a:p>
            <a:pPr lvl="1"/>
            <a:r>
              <a:rPr lang="en-GB" sz="2400" i="1" dirty="0"/>
              <a:t>A comprehensive quality assurance framework should be designed and enforced with the ETVET Fund programme partners. </a:t>
            </a:r>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smtClean="0"/>
              <a:t>5. Conclusions and Recommendation(4)</a:t>
            </a:r>
            <a:endParaRPr lang="en-GB" sz="2800" b="1" dirty="0"/>
          </a:p>
        </p:txBody>
      </p:sp>
      <p:sp>
        <p:nvSpPr>
          <p:cNvPr id="5" name="Slide Number Placeholder 4"/>
          <p:cNvSpPr>
            <a:spLocks noGrp="1"/>
          </p:cNvSpPr>
          <p:nvPr>
            <p:ph type="sldNum" sz="quarter" idx="12"/>
          </p:nvPr>
        </p:nvSpPr>
        <p:spPr/>
        <p:txBody>
          <a:bodyPr/>
          <a:lstStyle/>
          <a:p>
            <a:fld id="{0DA4AA39-DC2F-4E8A-B269-1695793BD8EE}" type="slidenum">
              <a:rPr lang="en-GB" smtClean="0"/>
              <a:t>29</a:t>
            </a:fld>
            <a:r>
              <a:rPr lang="en-GB" dirty="0" smtClean="0"/>
              <a:t>/38</a:t>
            </a:r>
            <a:endParaRPr lang="en-GB" dirty="0"/>
          </a:p>
        </p:txBody>
      </p:sp>
    </p:spTree>
    <p:extLst>
      <p:ext uri="{BB962C8B-B14F-4D97-AF65-F5344CB8AC3E}">
        <p14:creationId xmlns:p14="http://schemas.microsoft.com/office/powerpoint/2010/main" val="2414735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vert="horz" lIns="91440" tIns="45720" rIns="91440" bIns="45720" rtlCol="0">
            <a:normAutofit/>
          </a:bodyPr>
          <a:lstStyle/>
          <a:p>
            <a:r>
              <a:rPr lang="en-GB" sz="2800" b="1" dirty="0"/>
              <a:t>The ad-hoc incentive system which has been adopted by the ALMPs funded by the E-TVET fund has distorted the training market. </a:t>
            </a:r>
          </a:p>
          <a:p>
            <a:pPr lvl="1"/>
            <a:r>
              <a:rPr lang="en-GB" sz="2400" i="1" dirty="0"/>
              <a:t>The ETVET Fund should function with open tenders. Selection should be made based on the demonstrated capacity of the training providers to provide quality training leading to decent work.</a:t>
            </a:r>
          </a:p>
          <a:p>
            <a:endParaRPr lang="en-GB" sz="2800" b="1" dirty="0"/>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smtClean="0"/>
              <a:t>5. Conclusions and Recommendation(5)</a:t>
            </a:r>
            <a:endParaRPr lang="en-GB" sz="2800" b="1" dirty="0"/>
          </a:p>
        </p:txBody>
      </p:sp>
      <p:sp>
        <p:nvSpPr>
          <p:cNvPr id="5" name="Slide Number Placeholder 4"/>
          <p:cNvSpPr>
            <a:spLocks noGrp="1"/>
          </p:cNvSpPr>
          <p:nvPr>
            <p:ph type="sldNum" sz="quarter" idx="12"/>
          </p:nvPr>
        </p:nvSpPr>
        <p:spPr/>
        <p:txBody>
          <a:bodyPr/>
          <a:lstStyle/>
          <a:p>
            <a:fld id="{0DA4AA39-DC2F-4E8A-B269-1695793BD8EE}" type="slidenum">
              <a:rPr lang="en-GB" smtClean="0"/>
              <a:t>30</a:t>
            </a:fld>
            <a:r>
              <a:rPr lang="en-GB" dirty="0" smtClean="0"/>
              <a:t>/38</a:t>
            </a:r>
            <a:endParaRPr lang="en-GB" dirty="0"/>
          </a:p>
        </p:txBody>
      </p:sp>
    </p:spTree>
    <p:extLst>
      <p:ext uri="{BB962C8B-B14F-4D97-AF65-F5344CB8AC3E}">
        <p14:creationId xmlns:p14="http://schemas.microsoft.com/office/powerpoint/2010/main" val="16456141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vert="horz" lIns="91440" tIns="45720" rIns="91440" bIns="45720" rtlCol="0">
            <a:normAutofit fontScale="92500"/>
          </a:bodyPr>
          <a:lstStyle/>
          <a:p>
            <a:r>
              <a:rPr lang="en-GB" sz="2800" b="1" dirty="0"/>
              <a:t>The high dropout rate among the trainees is likely to be related to the lack of understanding/commitment of the trainees at the time of recruitment about the specific occupation they will be trained on and the inadequate participation of employers in the programs’ design and delivery. </a:t>
            </a:r>
            <a:endParaRPr lang="en-US" sz="2800" b="1" dirty="0"/>
          </a:p>
          <a:p>
            <a:pPr lvl="1"/>
            <a:r>
              <a:rPr lang="en-GB" sz="2400" i="1" dirty="0"/>
              <a:t>A component of career guidance should be included at the start of the programmes, in order to limit the deadweight (when trainees drop later in the training programme). Employers should have a decisive voice at recruitment stage. No employer should be forced to accept trainees they do not want.</a:t>
            </a:r>
          </a:p>
          <a:p>
            <a:endParaRPr lang="en-GB" sz="2800" b="1" dirty="0"/>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smtClean="0"/>
              <a:t>5. Conclusions and Recommendation(6)</a:t>
            </a:r>
            <a:endParaRPr lang="en-GB" sz="2800" b="1" dirty="0"/>
          </a:p>
        </p:txBody>
      </p:sp>
      <p:sp>
        <p:nvSpPr>
          <p:cNvPr id="5" name="Slide Number Placeholder 4"/>
          <p:cNvSpPr>
            <a:spLocks noGrp="1"/>
          </p:cNvSpPr>
          <p:nvPr>
            <p:ph type="sldNum" sz="quarter" idx="12"/>
          </p:nvPr>
        </p:nvSpPr>
        <p:spPr/>
        <p:txBody>
          <a:bodyPr/>
          <a:lstStyle/>
          <a:p>
            <a:fld id="{0DA4AA39-DC2F-4E8A-B269-1695793BD8EE}" type="slidenum">
              <a:rPr lang="en-GB" smtClean="0"/>
              <a:t>31</a:t>
            </a:fld>
            <a:r>
              <a:rPr lang="en-GB" dirty="0" smtClean="0"/>
              <a:t>/38</a:t>
            </a:r>
            <a:endParaRPr lang="en-GB" dirty="0"/>
          </a:p>
        </p:txBody>
      </p:sp>
    </p:spTree>
    <p:extLst>
      <p:ext uri="{BB962C8B-B14F-4D97-AF65-F5344CB8AC3E}">
        <p14:creationId xmlns:p14="http://schemas.microsoft.com/office/powerpoint/2010/main" val="25441260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vert="horz" lIns="91440" tIns="45720" rIns="91440" bIns="45720" rtlCol="0">
            <a:normAutofit/>
          </a:bodyPr>
          <a:lstStyle/>
          <a:p>
            <a:r>
              <a:rPr lang="en-GB" sz="2800" b="1" dirty="0"/>
              <a:t>There is no credible testing and certification to ensure trainees actually learn the expected skills. The existing skill tracking is mostly geared towards the possible recruitment and not towards the skills’ confirmation for the trainee’s future use. </a:t>
            </a:r>
            <a:endParaRPr lang="en-US" sz="2800" b="1" dirty="0"/>
          </a:p>
          <a:p>
            <a:pPr lvl="1"/>
            <a:r>
              <a:rPr lang="en-GB" sz="2400" i="1" dirty="0"/>
              <a:t>Skills tracking tools should be designed to facilitate (a) the complementarity between class based and on the job training, (b) the follow-up of the trainees during their apprenticeships. These skills tracking tools should play a role in the final testing certification.</a:t>
            </a:r>
          </a:p>
          <a:p>
            <a:endParaRPr lang="en-GB" sz="2800" b="1" dirty="0"/>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smtClean="0"/>
              <a:t>5. Conclusions and Recommendation(7)</a:t>
            </a:r>
            <a:endParaRPr lang="en-GB" sz="2800" b="1" dirty="0"/>
          </a:p>
        </p:txBody>
      </p:sp>
      <p:sp>
        <p:nvSpPr>
          <p:cNvPr id="5" name="Slide Number Placeholder 4"/>
          <p:cNvSpPr>
            <a:spLocks noGrp="1"/>
          </p:cNvSpPr>
          <p:nvPr>
            <p:ph type="sldNum" sz="quarter" idx="12"/>
          </p:nvPr>
        </p:nvSpPr>
        <p:spPr/>
        <p:txBody>
          <a:bodyPr/>
          <a:lstStyle/>
          <a:p>
            <a:fld id="{0DA4AA39-DC2F-4E8A-B269-1695793BD8EE}" type="slidenum">
              <a:rPr lang="en-GB" smtClean="0"/>
              <a:t>32</a:t>
            </a:fld>
            <a:r>
              <a:rPr lang="en-GB" dirty="0" smtClean="0"/>
              <a:t>/38</a:t>
            </a:r>
            <a:endParaRPr lang="en-GB" dirty="0"/>
          </a:p>
        </p:txBody>
      </p:sp>
    </p:spTree>
    <p:extLst>
      <p:ext uri="{BB962C8B-B14F-4D97-AF65-F5344CB8AC3E}">
        <p14:creationId xmlns:p14="http://schemas.microsoft.com/office/powerpoint/2010/main" val="30614187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vert="horz" lIns="91440" tIns="45720" rIns="91440" bIns="45720" rtlCol="0">
            <a:normAutofit/>
          </a:bodyPr>
          <a:lstStyle/>
          <a:p>
            <a:r>
              <a:rPr lang="en-GB" sz="2800" b="1" dirty="0"/>
              <a:t>All aspects relevant to the OJT are single-handedly decided by the companies; there is limited monitoring and support from the programme,</a:t>
            </a:r>
          </a:p>
          <a:p>
            <a:pPr lvl="1"/>
            <a:r>
              <a:rPr lang="en-GB" sz="2400" i="1" dirty="0"/>
              <a:t>OJT training agreements should include at least the following elements: (a) content, process of training and skills tracking system, (b) working conditions and working hours, (c) assessment and certification, (d) social protection, (e) other contractual aspects (such as liability in case of accident and destruction of equipment).  </a:t>
            </a:r>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smtClean="0"/>
              <a:t>5. Conclusions and Recommendation(8)</a:t>
            </a:r>
            <a:endParaRPr lang="en-GB" sz="2800" b="1" dirty="0"/>
          </a:p>
        </p:txBody>
      </p:sp>
      <p:sp>
        <p:nvSpPr>
          <p:cNvPr id="5" name="Slide Number Placeholder 4"/>
          <p:cNvSpPr>
            <a:spLocks noGrp="1"/>
          </p:cNvSpPr>
          <p:nvPr>
            <p:ph type="sldNum" sz="quarter" idx="12"/>
          </p:nvPr>
        </p:nvSpPr>
        <p:spPr/>
        <p:txBody>
          <a:bodyPr/>
          <a:lstStyle/>
          <a:p>
            <a:fld id="{0DA4AA39-DC2F-4E8A-B269-1695793BD8EE}" type="slidenum">
              <a:rPr lang="en-GB" smtClean="0"/>
              <a:t>33</a:t>
            </a:fld>
            <a:r>
              <a:rPr lang="en-GB" dirty="0" smtClean="0"/>
              <a:t>/38</a:t>
            </a:r>
            <a:endParaRPr lang="en-GB" dirty="0"/>
          </a:p>
        </p:txBody>
      </p:sp>
    </p:spTree>
    <p:extLst>
      <p:ext uri="{BB962C8B-B14F-4D97-AF65-F5344CB8AC3E}">
        <p14:creationId xmlns:p14="http://schemas.microsoft.com/office/powerpoint/2010/main" val="41852857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vert="horz" lIns="91440" tIns="45720" rIns="91440" bIns="45720" rtlCol="0">
            <a:normAutofit/>
          </a:bodyPr>
          <a:lstStyle/>
          <a:p>
            <a:r>
              <a:rPr lang="en-GB" sz="2800" b="1" dirty="0"/>
              <a:t>While the programmes may have a positive impact in terms of allowing greater access of women and men to certain professions, there is a lack of systematic approach to tackle the gender mainstreaming</a:t>
            </a:r>
          </a:p>
          <a:p>
            <a:pPr lvl="1"/>
            <a:r>
              <a:rPr lang="en-GB" sz="2400" i="1" dirty="0"/>
              <a:t>Gender concerns need to be reflected in the objectives of the programmes; all impact data should be gender disaggregated, and proactive initiatives should be taken to tackle the gender division of skills, including participatory gender audits and awareness raising sessions at the time of recruitment. </a:t>
            </a:r>
          </a:p>
          <a:p>
            <a:endParaRPr lang="en-GB" sz="2800" b="1" dirty="0"/>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smtClean="0"/>
              <a:t>5. Conclusions and Recommendation(9)</a:t>
            </a:r>
            <a:endParaRPr lang="en-GB" sz="2800" b="1" dirty="0"/>
          </a:p>
        </p:txBody>
      </p:sp>
      <p:sp>
        <p:nvSpPr>
          <p:cNvPr id="5" name="Slide Number Placeholder 4"/>
          <p:cNvSpPr>
            <a:spLocks noGrp="1"/>
          </p:cNvSpPr>
          <p:nvPr>
            <p:ph type="sldNum" sz="quarter" idx="12"/>
          </p:nvPr>
        </p:nvSpPr>
        <p:spPr/>
        <p:txBody>
          <a:bodyPr/>
          <a:lstStyle/>
          <a:p>
            <a:fld id="{0DA4AA39-DC2F-4E8A-B269-1695793BD8EE}" type="slidenum">
              <a:rPr lang="en-GB" smtClean="0"/>
              <a:t>34</a:t>
            </a:fld>
            <a:r>
              <a:rPr lang="en-GB" dirty="0" smtClean="0"/>
              <a:t>/38</a:t>
            </a:r>
            <a:endParaRPr lang="en-GB" dirty="0"/>
          </a:p>
        </p:txBody>
      </p:sp>
    </p:spTree>
    <p:extLst>
      <p:ext uri="{BB962C8B-B14F-4D97-AF65-F5344CB8AC3E}">
        <p14:creationId xmlns:p14="http://schemas.microsoft.com/office/powerpoint/2010/main" val="37436494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vert="horz" lIns="91440" tIns="45720" rIns="91440" bIns="45720" rtlCol="0">
            <a:normAutofit/>
          </a:bodyPr>
          <a:lstStyle/>
          <a:p>
            <a:r>
              <a:rPr lang="en-GB" sz="2800" b="1" dirty="0"/>
              <a:t>No specific measures were in place to accommodate the needs of Persons with Disabilities</a:t>
            </a:r>
          </a:p>
          <a:p>
            <a:pPr lvl="1"/>
            <a:r>
              <a:rPr lang="en-GB" sz="2400" i="1" dirty="0"/>
              <a:t>A plan of action should be designed for each training provider to implement changes for the reasonable accommodation of the needs of Persons with Disabilities.</a:t>
            </a:r>
          </a:p>
          <a:p>
            <a:endParaRPr lang="en-GB" sz="2800" b="1" dirty="0"/>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smtClean="0"/>
              <a:t>5. Conclusions and Recommendation(10)</a:t>
            </a:r>
            <a:endParaRPr lang="en-GB" sz="2800" b="1" dirty="0"/>
          </a:p>
        </p:txBody>
      </p:sp>
      <p:sp>
        <p:nvSpPr>
          <p:cNvPr id="5" name="Slide Number Placeholder 4"/>
          <p:cNvSpPr>
            <a:spLocks noGrp="1"/>
          </p:cNvSpPr>
          <p:nvPr>
            <p:ph type="sldNum" sz="quarter" idx="12"/>
          </p:nvPr>
        </p:nvSpPr>
        <p:spPr/>
        <p:txBody>
          <a:bodyPr/>
          <a:lstStyle/>
          <a:p>
            <a:fld id="{0DA4AA39-DC2F-4E8A-B269-1695793BD8EE}" type="slidenum">
              <a:rPr lang="en-GB" smtClean="0"/>
              <a:t>35</a:t>
            </a:fld>
            <a:r>
              <a:rPr lang="en-GB" dirty="0" smtClean="0"/>
              <a:t>/38</a:t>
            </a:r>
            <a:endParaRPr lang="en-GB" dirty="0"/>
          </a:p>
        </p:txBody>
      </p:sp>
    </p:spTree>
    <p:extLst>
      <p:ext uri="{BB962C8B-B14F-4D97-AF65-F5344CB8AC3E}">
        <p14:creationId xmlns:p14="http://schemas.microsoft.com/office/powerpoint/2010/main" val="28905657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vert="horz" lIns="91440" tIns="45720" rIns="91440" bIns="45720" rtlCol="0">
            <a:normAutofit fontScale="92500" lnSpcReduction="10000"/>
          </a:bodyPr>
          <a:lstStyle/>
          <a:p>
            <a:r>
              <a:rPr lang="en-GB" sz="2800" b="1" dirty="0"/>
              <a:t>Training programmes are loosely structured, they do not use pre-defined competency profiles/curricula. The OJT are mainly based on informal “learning by doing” under the supervision of a senior worker, and do not provide any soft skills or job search skills training.  </a:t>
            </a:r>
            <a:endParaRPr lang="en-US" sz="2800" b="1" dirty="0"/>
          </a:p>
          <a:p>
            <a:pPr lvl="1"/>
            <a:r>
              <a:rPr lang="en-GB" sz="2400" i="1" dirty="0"/>
              <a:t>It is proposed to standardize the training package for core work skills / soft skills, and to include a strong element of labour rights, and job search skills.</a:t>
            </a:r>
          </a:p>
          <a:p>
            <a:pPr lvl="1"/>
            <a:r>
              <a:rPr lang="en-GB" sz="2400" i="1" dirty="0"/>
              <a:t>The main focus of the programmes under the ETVET Fund should remain skills training with a strong component of on the job training. </a:t>
            </a:r>
          </a:p>
          <a:p>
            <a:pPr lvl="1"/>
            <a:r>
              <a:rPr lang="en-GB" sz="2400" i="1" dirty="0"/>
              <a:t>Wage subsidies and duration of training should be recalculated in order to reduce dead weight, and substitution effects. </a:t>
            </a:r>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smtClean="0"/>
              <a:t>5. Conclusions and Recommendation(11)</a:t>
            </a:r>
            <a:endParaRPr lang="en-GB" sz="2800" b="1" dirty="0"/>
          </a:p>
        </p:txBody>
      </p:sp>
      <p:sp>
        <p:nvSpPr>
          <p:cNvPr id="5" name="Slide Number Placeholder 4"/>
          <p:cNvSpPr>
            <a:spLocks noGrp="1"/>
          </p:cNvSpPr>
          <p:nvPr>
            <p:ph type="sldNum" sz="quarter" idx="12"/>
          </p:nvPr>
        </p:nvSpPr>
        <p:spPr/>
        <p:txBody>
          <a:bodyPr/>
          <a:lstStyle/>
          <a:p>
            <a:fld id="{0DA4AA39-DC2F-4E8A-B269-1695793BD8EE}" type="slidenum">
              <a:rPr lang="en-GB" smtClean="0"/>
              <a:t>36</a:t>
            </a:fld>
            <a:r>
              <a:rPr lang="en-GB" dirty="0" smtClean="0"/>
              <a:t>/38</a:t>
            </a:r>
            <a:endParaRPr lang="en-GB" dirty="0"/>
          </a:p>
        </p:txBody>
      </p:sp>
    </p:spTree>
    <p:extLst>
      <p:ext uri="{BB962C8B-B14F-4D97-AF65-F5344CB8AC3E}">
        <p14:creationId xmlns:p14="http://schemas.microsoft.com/office/powerpoint/2010/main" val="28447385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vert="horz" lIns="91440" tIns="45720" rIns="91440" bIns="45720" rtlCol="0">
            <a:normAutofit lnSpcReduction="10000"/>
          </a:bodyPr>
          <a:lstStyle/>
          <a:p>
            <a:r>
              <a:rPr lang="en-GB" sz="2800" b="1" dirty="0"/>
              <a:t>The mandatory hiring element of some programmes (JEA, Paid Employment, and Satellite Units) limit the training capacity in the identified companies, but it also prevents the overflow of the market with more trainees than needed. </a:t>
            </a:r>
          </a:p>
          <a:p>
            <a:pPr lvl="1"/>
            <a:r>
              <a:rPr lang="en-GB" sz="2400" i="1" dirty="0"/>
              <a:t>The mandatory hiring rule could be revised to encourage employers to get involved in the programme, but mandatory hiring should still be applied for a share of the trainees (possibly one third). The mandatory hiring rule should be linked to the participation of employers in the recruitment of trainees. In addition, more efforts should be put to expand the programme with more companies.</a:t>
            </a:r>
          </a:p>
          <a:p>
            <a:endParaRPr lang="en-GB" sz="2800" b="1" dirty="0"/>
          </a:p>
        </p:txBody>
      </p:sp>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800" b="1" dirty="0" smtClean="0"/>
              <a:t>5. Conclusions and Recommendation(12)</a:t>
            </a:r>
            <a:endParaRPr lang="en-GB" sz="2800" b="1" dirty="0"/>
          </a:p>
        </p:txBody>
      </p:sp>
      <p:sp>
        <p:nvSpPr>
          <p:cNvPr id="5" name="Slide Number Placeholder 4"/>
          <p:cNvSpPr>
            <a:spLocks noGrp="1"/>
          </p:cNvSpPr>
          <p:nvPr>
            <p:ph type="sldNum" sz="quarter" idx="12"/>
          </p:nvPr>
        </p:nvSpPr>
        <p:spPr/>
        <p:txBody>
          <a:bodyPr/>
          <a:lstStyle/>
          <a:p>
            <a:fld id="{0DA4AA39-DC2F-4E8A-B269-1695793BD8EE}" type="slidenum">
              <a:rPr lang="en-GB" smtClean="0"/>
              <a:t>37</a:t>
            </a:fld>
            <a:r>
              <a:rPr lang="en-GB" dirty="0" smtClean="0"/>
              <a:t>/38</a:t>
            </a:r>
            <a:endParaRPr lang="en-GB" dirty="0"/>
          </a:p>
        </p:txBody>
      </p:sp>
    </p:spTree>
    <p:extLst>
      <p:ext uri="{BB962C8B-B14F-4D97-AF65-F5344CB8AC3E}">
        <p14:creationId xmlns:p14="http://schemas.microsoft.com/office/powerpoint/2010/main" val="41469414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60032" y="5445224"/>
            <a:ext cx="3856761"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Thank you!</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Slide Number Placeholder 2"/>
          <p:cNvSpPr>
            <a:spLocks noGrp="1"/>
          </p:cNvSpPr>
          <p:nvPr>
            <p:ph type="sldNum" sz="quarter" idx="12"/>
          </p:nvPr>
        </p:nvSpPr>
        <p:spPr/>
        <p:txBody>
          <a:bodyPr/>
          <a:lstStyle/>
          <a:p>
            <a:fld id="{0DA4AA39-DC2F-4E8A-B269-1695793BD8EE}" type="slidenum">
              <a:rPr lang="en-GB" smtClean="0"/>
              <a:t>38</a:t>
            </a:fld>
            <a:r>
              <a:rPr lang="en-GB" dirty="0" smtClean="0"/>
              <a:t>/38</a:t>
            </a:r>
            <a:endParaRPr lang="en-GB" dirty="0"/>
          </a:p>
        </p:txBody>
      </p:sp>
    </p:spTree>
    <p:extLst>
      <p:ext uri="{BB962C8B-B14F-4D97-AF65-F5344CB8AC3E}">
        <p14:creationId xmlns:p14="http://schemas.microsoft.com/office/powerpoint/2010/main" val="805072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364</TotalTime>
  <Words>2166</Words>
  <Application>Microsoft Office PowerPoint</Application>
  <PresentationFormat>On-screen Show (4:3)</PresentationFormat>
  <Paragraphs>227</Paragraphs>
  <Slides>38</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Evaluation of ALMPs under the ETVET Council in Jordan</vt:lpstr>
      <vt:lpstr>Outline</vt:lpstr>
      <vt:lpstr>1. Scope and Objectives</vt:lpstr>
      <vt:lpstr>1. Scope and Objectives (1) 1.1 Sampled Programmes (Study Scope)</vt:lpstr>
      <vt:lpstr> </vt:lpstr>
      <vt:lpstr>2. Methodology</vt:lpstr>
      <vt:lpstr>PowerPoint Presentation</vt:lpstr>
      <vt:lpstr>PowerPoint Presentation</vt:lpstr>
      <vt:lpstr>2. Methodology (3) 2.2 Self Assessment</vt:lpstr>
      <vt:lpstr>2. Methodology (4) 2.3 Focus Group Discussions</vt:lpstr>
      <vt:lpstr>3. Main Findings 3.1. Enrolled Trainees, Graduates, and Dropouts 3.2. Cost-effectiveness</vt:lpstr>
      <vt:lpstr>3. Main Findings (1) 3.1 Enrolled Trainees, Graduates, and Dropouts (1)</vt:lpstr>
      <vt:lpstr>3. Main Findings (2) 3.1 Enrolled Trainees, Graduates, and Dropouts (2)</vt:lpstr>
      <vt:lpstr>3. Main Findings (3) 3.2 Cost Effectiveness (1)</vt:lpstr>
      <vt:lpstr>3. Main Findings (4) 3.2 Cost Effectiveness (2)</vt:lpstr>
      <vt:lpstr>PowerPoint Presentation</vt:lpstr>
      <vt:lpstr>4. Program-Specific Findings</vt:lpstr>
      <vt:lpstr>PowerPoint Presentation</vt:lpstr>
      <vt:lpstr>4. Program-specific Findings(2) 4.1 ICT</vt:lpstr>
      <vt:lpstr>4. Program-specific Findings(3) 4.3 Nursing</vt:lpstr>
      <vt:lpstr>PowerPoint Presentation</vt:lpstr>
      <vt:lpstr>PowerPoint Presentation</vt:lpstr>
      <vt:lpstr>PowerPoint Presentation</vt:lpstr>
      <vt:lpstr>PowerPoint Presentation</vt:lpstr>
      <vt:lpstr>5. Conclusions &amp; Recommendations</vt:lpstr>
      <vt:lpstr>5. Conclusions and Recommendation(1)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ILO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ILO</dc:creator>
  <cp:lastModifiedBy>noora</cp:lastModifiedBy>
  <cp:revision>33</cp:revision>
  <dcterms:created xsi:type="dcterms:W3CDTF">2012-11-03T08:42:55Z</dcterms:created>
  <dcterms:modified xsi:type="dcterms:W3CDTF">2012-11-04T05:21:28Z</dcterms:modified>
</cp:coreProperties>
</file>