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9" r:id="rId3"/>
    <p:sldId id="333" r:id="rId4"/>
    <p:sldId id="332" r:id="rId5"/>
    <p:sldId id="319" r:id="rId6"/>
    <p:sldId id="328" r:id="rId7"/>
    <p:sldId id="26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454F"/>
    <a:srgbClr val="626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22" autoAdjust="0"/>
  </p:normalViewPr>
  <p:slideViewPr>
    <p:cSldViewPr>
      <p:cViewPr varScale="1">
        <p:scale>
          <a:sx n="62" d="100"/>
          <a:sy n="62" d="100"/>
        </p:scale>
        <p:origin x="-84" y="-180"/>
      </p:cViewPr>
      <p:guideLst>
        <p:guide orient="horz" pos="2160"/>
        <p:guide pos="2880"/>
      </p:guideLst>
    </p:cSldViewPr>
  </p:slideViewPr>
  <p:outlineViewPr>
    <p:cViewPr>
      <p:scale>
        <a:sx n="33" d="100"/>
        <a:sy n="33" d="100"/>
      </p:scale>
      <p:origin x="48" y="90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E1345-5F39-4F35-93CF-8762FB48EE6C}"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en-GB"/>
        </a:p>
      </dgm:t>
    </dgm:pt>
    <dgm:pt modelId="{557EA97F-2F0B-4D4C-80C0-BF53FE5292D2}">
      <dgm:prSet phldrT="[Text]"/>
      <dgm:spPr/>
      <dgm:t>
        <a:bodyPr/>
        <a:lstStyle/>
        <a:p>
          <a:r>
            <a:rPr lang="en-GB" b="1" dirty="0" smtClean="0"/>
            <a:t>Increased productive and decent employment for young women and men in Jordan </a:t>
          </a:r>
          <a:endParaRPr lang="en-GB" b="1" dirty="0"/>
        </a:p>
      </dgm:t>
    </dgm:pt>
    <dgm:pt modelId="{C97E2260-6462-4AE6-AD65-E2BEA14802D4}" type="parTrans" cxnId="{E2749141-8687-4512-B0D0-2F6CB01C9AC4}">
      <dgm:prSet/>
      <dgm:spPr/>
      <dgm:t>
        <a:bodyPr/>
        <a:lstStyle/>
        <a:p>
          <a:endParaRPr lang="en-GB"/>
        </a:p>
      </dgm:t>
    </dgm:pt>
    <dgm:pt modelId="{6E692236-008D-4E1A-AB20-E26E3494ABFD}" type="sibTrans" cxnId="{E2749141-8687-4512-B0D0-2F6CB01C9AC4}">
      <dgm:prSet/>
      <dgm:spPr/>
      <dgm:t>
        <a:bodyPr/>
        <a:lstStyle/>
        <a:p>
          <a:endParaRPr lang="en-GB"/>
        </a:p>
      </dgm:t>
    </dgm:pt>
    <dgm:pt modelId="{4EEA21AD-6641-4BA4-85DC-6D4D0682A1AD}">
      <dgm:prSet/>
      <dgm:spPr/>
      <dgm:t>
        <a:bodyPr/>
        <a:lstStyle/>
        <a:p>
          <a:r>
            <a:rPr lang="en-GB" b="1" dirty="0" smtClean="0">
              <a:solidFill>
                <a:schemeClr val="bg1"/>
              </a:solidFill>
            </a:rPr>
            <a:t>Improved signalling of skills, and market value of the TVET certificates to facilitate training to work transition           ( through  access to a national certification system )</a:t>
          </a:r>
        </a:p>
      </dgm:t>
    </dgm:pt>
    <dgm:pt modelId="{915A8EAE-6A8C-44BA-99D4-A7BB2202DFD3}" type="parTrans" cxnId="{4FE4D394-FEC8-43FD-AC9E-4A9FB87F8038}">
      <dgm:prSet/>
      <dgm:spPr/>
      <dgm:t>
        <a:bodyPr/>
        <a:lstStyle/>
        <a:p>
          <a:endParaRPr lang="en-GB"/>
        </a:p>
      </dgm:t>
    </dgm:pt>
    <dgm:pt modelId="{09D5610D-94BD-48A3-B499-614C0AC71A77}" type="sibTrans" cxnId="{4FE4D394-FEC8-43FD-AC9E-4A9FB87F8038}">
      <dgm:prSet/>
      <dgm:spPr/>
      <dgm:t>
        <a:bodyPr/>
        <a:lstStyle/>
        <a:p>
          <a:endParaRPr lang="en-GB"/>
        </a:p>
      </dgm:t>
    </dgm:pt>
    <dgm:pt modelId="{636CB7AF-7CFE-4051-9A2A-CEAD36FF2DA6}">
      <dgm:prSet/>
      <dgm:spPr/>
      <dgm:t>
        <a:bodyPr/>
        <a:lstStyle/>
        <a:p>
          <a:r>
            <a:rPr lang="en-GB" b="1" dirty="0" smtClean="0">
              <a:solidFill>
                <a:schemeClr val="bg1"/>
              </a:solidFill>
            </a:rPr>
            <a:t>Increased capacity of MSMEs  to contribute to the quality of the skills supply through upgraded apprenticeship</a:t>
          </a:r>
        </a:p>
      </dgm:t>
    </dgm:pt>
    <dgm:pt modelId="{B9C1AE9F-EA14-41F9-B8C3-7D73244AA3DC}" type="parTrans" cxnId="{48428262-8F0D-4D12-9C7F-54282F3B8792}">
      <dgm:prSet/>
      <dgm:spPr/>
      <dgm:t>
        <a:bodyPr/>
        <a:lstStyle/>
        <a:p>
          <a:endParaRPr lang="en-GB"/>
        </a:p>
      </dgm:t>
    </dgm:pt>
    <dgm:pt modelId="{B5C866A8-5FD6-4F9D-957D-113DA09D251A}" type="sibTrans" cxnId="{48428262-8F0D-4D12-9C7F-54282F3B8792}">
      <dgm:prSet/>
      <dgm:spPr/>
      <dgm:t>
        <a:bodyPr/>
        <a:lstStyle/>
        <a:p>
          <a:endParaRPr lang="en-GB"/>
        </a:p>
      </dgm:t>
    </dgm:pt>
    <dgm:pt modelId="{B68112EB-9B3E-449A-94A5-9793DB996DAA}">
      <dgm:prSet custT="1"/>
      <dgm:spPr/>
      <dgm:t>
        <a:bodyPr/>
        <a:lstStyle/>
        <a:p>
          <a:pPr algn="ctr"/>
          <a:r>
            <a:rPr lang="en-GB" sz="1600" b="1"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gm:t>
    </dgm:pt>
    <dgm:pt modelId="{93758A86-9497-439F-8565-CD085C35B593}" type="parTrans" cxnId="{074EFB1B-D75F-4111-A5CE-C5F92CBF7283}">
      <dgm:prSet/>
      <dgm:spPr/>
      <dgm:t>
        <a:bodyPr/>
        <a:lstStyle/>
        <a:p>
          <a:endParaRPr lang="en-GB"/>
        </a:p>
      </dgm:t>
    </dgm:pt>
    <dgm:pt modelId="{F16A875C-75E5-46B8-AC6B-7239F1C1B7D6}" type="sibTrans" cxnId="{074EFB1B-D75F-4111-A5CE-C5F92CBF7283}">
      <dgm:prSet/>
      <dgm:spPr/>
      <dgm:t>
        <a:bodyPr/>
        <a:lstStyle/>
        <a:p>
          <a:endParaRPr lang="en-GB"/>
        </a:p>
      </dgm:t>
    </dgm:pt>
    <dgm:pt modelId="{B846B955-382C-4291-957B-EC952E5983A2}" type="pres">
      <dgm:prSet presAssocID="{98DE1345-5F39-4F35-93CF-8762FB48EE6C}" presName="cycle" presStyleCnt="0">
        <dgm:presLayoutVars>
          <dgm:chMax val="1"/>
          <dgm:dir/>
          <dgm:animLvl val="ctr"/>
          <dgm:resizeHandles val="exact"/>
        </dgm:presLayoutVars>
      </dgm:prSet>
      <dgm:spPr/>
      <dgm:t>
        <a:bodyPr/>
        <a:lstStyle/>
        <a:p>
          <a:endParaRPr lang="en-US"/>
        </a:p>
      </dgm:t>
    </dgm:pt>
    <dgm:pt modelId="{6018DCE1-1997-44BF-84AA-58887AE12C0D}" type="pres">
      <dgm:prSet presAssocID="{557EA97F-2F0B-4D4C-80C0-BF53FE5292D2}" presName="centerShape" presStyleLbl="node0" presStyleIdx="0" presStyleCnt="1" custScaleX="123457"/>
      <dgm:spPr/>
      <dgm:t>
        <a:bodyPr/>
        <a:lstStyle/>
        <a:p>
          <a:endParaRPr lang="en-GB"/>
        </a:p>
      </dgm:t>
    </dgm:pt>
    <dgm:pt modelId="{A25FC58E-1C6F-47A5-BE8F-92813D6F148A}" type="pres">
      <dgm:prSet presAssocID="{915A8EAE-6A8C-44BA-99D4-A7BB2202DFD3}" presName="parTrans" presStyleLbl="bgSibTrans2D1" presStyleIdx="0" presStyleCnt="3"/>
      <dgm:spPr/>
      <dgm:t>
        <a:bodyPr/>
        <a:lstStyle/>
        <a:p>
          <a:endParaRPr lang="en-US"/>
        </a:p>
      </dgm:t>
    </dgm:pt>
    <dgm:pt modelId="{3A339DFB-8D3B-4C10-B800-BF68D66DCA4C}" type="pres">
      <dgm:prSet presAssocID="{4EEA21AD-6641-4BA4-85DC-6D4D0682A1AD}" presName="node" presStyleLbl="node1" presStyleIdx="0" presStyleCnt="3" custScaleY="149514">
        <dgm:presLayoutVars>
          <dgm:bulletEnabled val="1"/>
        </dgm:presLayoutVars>
      </dgm:prSet>
      <dgm:spPr/>
      <dgm:t>
        <a:bodyPr/>
        <a:lstStyle/>
        <a:p>
          <a:endParaRPr lang="en-US"/>
        </a:p>
      </dgm:t>
    </dgm:pt>
    <dgm:pt modelId="{2307A742-4858-46E9-B556-A811502B473F}" type="pres">
      <dgm:prSet presAssocID="{B9C1AE9F-EA14-41F9-B8C3-7D73244AA3DC}" presName="parTrans" presStyleLbl="bgSibTrans2D1" presStyleIdx="1" presStyleCnt="3"/>
      <dgm:spPr/>
      <dgm:t>
        <a:bodyPr/>
        <a:lstStyle/>
        <a:p>
          <a:endParaRPr lang="en-US"/>
        </a:p>
      </dgm:t>
    </dgm:pt>
    <dgm:pt modelId="{3EECE3ED-6F8B-4D14-9FA9-831654544183}" type="pres">
      <dgm:prSet presAssocID="{636CB7AF-7CFE-4051-9A2A-CEAD36FF2DA6}" presName="node" presStyleLbl="node1" presStyleIdx="1" presStyleCnt="3">
        <dgm:presLayoutVars>
          <dgm:bulletEnabled val="1"/>
        </dgm:presLayoutVars>
      </dgm:prSet>
      <dgm:spPr/>
      <dgm:t>
        <a:bodyPr/>
        <a:lstStyle/>
        <a:p>
          <a:endParaRPr lang="en-US"/>
        </a:p>
      </dgm:t>
    </dgm:pt>
    <dgm:pt modelId="{D5EAB381-C27F-4118-BBF8-261D76A22C35}" type="pres">
      <dgm:prSet presAssocID="{93758A86-9497-439F-8565-CD085C35B593}" presName="parTrans" presStyleLbl="bgSibTrans2D1" presStyleIdx="2" presStyleCnt="3"/>
      <dgm:spPr/>
      <dgm:t>
        <a:bodyPr/>
        <a:lstStyle/>
        <a:p>
          <a:endParaRPr lang="en-US"/>
        </a:p>
      </dgm:t>
    </dgm:pt>
    <dgm:pt modelId="{FFD23901-A4B8-4F03-BBB3-F0AED63343F5}" type="pres">
      <dgm:prSet presAssocID="{B68112EB-9B3E-449A-94A5-9793DB996DAA}" presName="node" presStyleLbl="node1" presStyleIdx="2" presStyleCnt="3" custScaleY="188790" custRadScaleRad="110271" custRadScaleInc="5161">
        <dgm:presLayoutVars>
          <dgm:bulletEnabled val="1"/>
        </dgm:presLayoutVars>
      </dgm:prSet>
      <dgm:spPr/>
      <dgm:t>
        <a:bodyPr/>
        <a:lstStyle/>
        <a:p>
          <a:endParaRPr lang="en-GB"/>
        </a:p>
      </dgm:t>
    </dgm:pt>
  </dgm:ptLst>
  <dgm:cxnLst>
    <dgm:cxn modelId="{CF4B0FE1-A85B-4B76-A769-913A8BEB36E1}" type="presOf" srcId="{93758A86-9497-439F-8565-CD085C35B593}" destId="{D5EAB381-C27F-4118-BBF8-261D76A22C35}" srcOrd="0" destOrd="0" presId="urn:microsoft.com/office/officeart/2005/8/layout/radial4"/>
    <dgm:cxn modelId="{4FE4D394-FEC8-43FD-AC9E-4A9FB87F8038}" srcId="{557EA97F-2F0B-4D4C-80C0-BF53FE5292D2}" destId="{4EEA21AD-6641-4BA4-85DC-6D4D0682A1AD}" srcOrd="0" destOrd="0" parTransId="{915A8EAE-6A8C-44BA-99D4-A7BB2202DFD3}" sibTransId="{09D5610D-94BD-48A3-B499-614C0AC71A77}"/>
    <dgm:cxn modelId="{407EDB98-63E6-42B3-8277-54F0BB403BD8}" type="presOf" srcId="{557EA97F-2F0B-4D4C-80C0-BF53FE5292D2}" destId="{6018DCE1-1997-44BF-84AA-58887AE12C0D}" srcOrd="0" destOrd="0" presId="urn:microsoft.com/office/officeart/2005/8/layout/radial4"/>
    <dgm:cxn modelId="{E95F261A-AD8C-4D66-B761-DC4163F9DFA1}" type="presOf" srcId="{4EEA21AD-6641-4BA4-85DC-6D4D0682A1AD}" destId="{3A339DFB-8D3B-4C10-B800-BF68D66DCA4C}" srcOrd="0" destOrd="0" presId="urn:microsoft.com/office/officeart/2005/8/layout/radial4"/>
    <dgm:cxn modelId="{3D6A1173-52D9-4AA1-822A-2260C8E042C4}" type="presOf" srcId="{636CB7AF-7CFE-4051-9A2A-CEAD36FF2DA6}" destId="{3EECE3ED-6F8B-4D14-9FA9-831654544183}" srcOrd="0" destOrd="0" presId="urn:microsoft.com/office/officeart/2005/8/layout/radial4"/>
    <dgm:cxn modelId="{30454406-D334-4E6E-AD0C-0C6AC21C629E}" type="presOf" srcId="{B68112EB-9B3E-449A-94A5-9793DB996DAA}" destId="{FFD23901-A4B8-4F03-BBB3-F0AED63343F5}" srcOrd="0" destOrd="0" presId="urn:microsoft.com/office/officeart/2005/8/layout/radial4"/>
    <dgm:cxn modelId="{E2749141-8687-4512-B0D0-2F6CB01C9AC4}" srcId="{98DE1345-5F39-4F35-93CF-8762FB48EE6C}" destId="{557EA97F-2F0B-4D4C-80C0-BF53FE5292D2}" srcOrd="0" destOrd="0" parTransId="{C97E2260-6462-4AE6-AD65-E2BEA14802D4}" sibTransId="{6E692236-008D-4E1A-AB20-E26E3494ABFD}"/>
    <dgm:cxn modelId="{327FA017-FD77-425F-8777-90436E27BC48}" type="presOf" srcId="{915A8EAE-6A8C-44BA-99D4-A7BB2202DFD3}" destId="{A25FC58E-1C6F-47A5-BE8F-92813D6F148A}" srcOrd="0" destOrd="0" presId="urn:microsoft.com/office/officeart/2005/8/layout/radial4"/>
    <dgm:cxn modelId="{A0A85BAD-095A-4A2E-806C-BD51C65C9A19}" type="presOf" srcId="{B9C1AE9F-EA14-41F9-B8C3-7D73244AA3DC}" destId="{2307A742-4858-46E9-B556-A811502B473F}" srcOrd="0" destOrd="0" presId="urn:microsoft.com/office/officeart/2005/8/layout/radial4"/>
    <dgm:cxn modelId="{074EFB1B-D75F-4111-A5CE-C5F92CBF7283}" srcId="{557EA97F-2F0B-4D4C-80C0-BF53FE5292D2}" destId="{B68112EB-9B3E-449A-94A5-9793DB996DAA}" srcOrd="2" destOrd="0" parTransId="{93758A86-9497-439F-8565-CD085C35B593}" sibTransId="{F16A875C-75E5-46B8-AC6B-7239F1C1B7D6}"/>
    <dgm:cxn modelId="{48428262-8F0D-4D12-9C7F-54282F3B8792}" srcId="{557EA97F-2F0B-4D4C-80C0-BF53FE5292D2}" destId="{636CB7AF-7CFE-4051-9A2A-CEAD36FF2DA6}" srcOrd="1" destOrd="0" parTransId="{B9C1AE9F-EA14-41F9-B8C3-7D73244AA3DC}" sibTransId="{B5C866A8-5FD6-4F9D-957D-113DA09D251A}"/>
    <dgm:cxn modelId="{816EA66A-79EA-492C-9C51-AAAF682D9C37}" type="presOf" srcId="{98DE1345-5F39-4F35-93CF-8762FB48EE6C}" destId="{B846B955-382C-4291-957B-EC952E5983A2}" srcOrd="0" destOrd="0" presId="urn:microsoft.com/office/officeart/2005/8/layout/radial4"/>
    <dgm:cxn modelId="{BD28B16F-10E4-400E-948B-E62A562E232D}" type="presParOf" srcId="{B846B955-382C-4291-957B-EC952E5983A2}" destId="{6018DCE1-1997-44BF-84AA-58887AE12C0D}" srcOrd="0" destOrd="0" presId="urn:microsoft.com/office/officeart/2005/8/layout/radial4"/>
    <dgm:cxn modelId="{CE20449E-4567-46CE-BCE5-8FB817828645}" type="presParOf" srcId="{B846B955-382C-4291-957B-EC952E5983A2}" destId="{A25FC58E-1C6F-47A5-BE8F-92813D6F148A}" srcOrd="1" destOrd="0" presId="urn:microsoft.com/office/officeart/2005/8/layout/radial4"/>
    <dgm:cxn modelId="{B15AC47C-17C5-4A80-985C-DD57512FF250}" type="presParOf" srcId="{B846B955-382C-4291-957B-EC952E5983A2}" destId="{3A339DFB-8D3B-4C10-B800-BF68D66DCA4C}" srcOrd="2" destOrd="0" presId="urn:microsoft.com/office/officeart/2005/8/layout/radial4"/>
    <dgm:cxn modelId="{5573A535-42C2-4DC4-8E2C-E6FE0F82BDA3}" type="presParOf" srcId="{B846B955-382C-4291-957B-EC952E5983A2}" destId="{2307A742-4858-46E9-B556-A811502B473F}" srcOrd="3" destOrd="0" presId="urn:microsoft.com/office/officeart/2005/8/layout/radial4"/>
    <dgm:cxn modelId="{491AE598-020D-4C22-A99E-2AB59900082C}" type="presParOf" srcId="{B846B955-382C-4291-957B-EC952E5983A2}" destId="{3EECE3ED-6F8B-4D14-9FA9-831654544183}" srcOrd="4" destOrd="0" presId="urn:microsoft.com/office/officeart/2005/8/layout/radial4"/>
    <dgm:cxn modelId="{01B04D28-4E82-4D83-BE87-C698B85B4039}" type="presParOf" srcId="{B846B955-382C-4291-957B-EC952E5983A2}" destId="{D5EAB381-C27F-4118-BBF8-261D76A22C35}" srcOrd="5" destOrd="0" presId="urn:microsoft.com/office/officeart/2005/8/layout/radial4"/>
    <dgm:cxn modelId="{8C97FDEE-6CA8-40B0-9C7D-4B6F9492E904}" type="presParOf" srcId="{B846B955-382C-4291-957B-EC952E5983A2}" destId="{FFD23901-A4B8-4F03-BBB3-F0AED63343F5}"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8DCE1-1997-44BF-84AA-58887AE12C0D}">
      <dsp:nvSpPr>
        <dsp:cNvPr id="0" name=""/>
        <dsp:cNvSpPr/>
      </dsp:nvSpPr>
      <dsp:spPr>
        <a:xfrm>
          <a:off x="2743197" y="2653195"/>
          <a:ext cx="2743204" cy="222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b="1" kern="1200" dirty="0" smtClean="0"/>
            <a:t>Increased productive and decent employment for young women and men in Jordan </a:t>
          </a:r>
          <a:endParaRPr lang="en-GB" sz="1800" b="1" kern="1200" dirty="0"/>
        </a:p>
      </dsp:txBody>
      <dsp:txXfrm>
        <a:off x="3144930" y="2978598"/>
        <a:ext cx="1939738" cy="1571186"/>
      </dsp:txXfrm>
    </dsp:sp>
    <dsp:sp modelId="{A25FC58E-1C6F-47A5-BE8F-92813D6F148A}">
      <dsp:nvSpPr>
        <dsp:cNvPr id="0" name=""/>
        <dsp:cNvSpPr/>
      </dsp:nvSpPr>
      <dsp:spPr>
        <a:xfrm rot="12900000">
          <a:off x="1583211" y="2221314"/>
          <a:ext cx="1560665" cy="633267"/>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A339DFB-8D3B-4C10-B800-BF68D66DCA4C}">
      <dsp:nvSpPr>
        <dsp:cNvPr id="0" name=""/>
        <dsp:cNvSpPr/>
      </dsp:nvSpPr>
      <dsp:spPr>
        <a:xfrm>
          <a:off x="668886" y="827936"/>
          <a:ext cx="2110892" cy="252486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GB" sz="1700" b="1" kern="1200" dirty="0" smtClean="0">
              <a:solidFill>
                <a:schemeClr val="bg1"/>
              </a:solidFill>
            </a:rPr>
            <a:t>Improved signalling of skills, and market value of the TVET certificates to facilitate training to work transition           ( through  access to a national certification system )</a:t>
          </a:r>
        </a:p>
      </dsp:txBody>
      <dsp:txXfrm>
        <a:off x="730712" y="889762"/>
        <a:ext cx="1987240" cy="2401211"/>
      </dsp:txXfrm>
    </dsp:sp>
    <dsp:sp modelId="{2307A742-4858-46E9-B556-A811502B473F}">
      <dsp:nvSpPr>
        <dsp:cNvPr id="0" name=""/>
        <dsp:cNvSpPr/>
      </dsp:nvSpPr>
      <dsp:spPr>
        <a:xfrm rot="16200000">
          <a:off x="3260885" y="1383249"/>
          <a:ext cx="1707828" cy="633267"/>
        </a:xfrm>
        <a:prstGeom prst="lef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EECE3ED-6F8B-4D14-9FA9-831654544183}">
      <dsp:nvSpPr>
        <dsp:cNvPr id="0" name=""/>
        <dsp:cNvSpPr/>
      </dsp:nvSpPr>
      <dsp:spPr>
        <a:xfrm>
          <a:off x="3059353" y="1612"/>
          <a:ext cx="2110892" cy="1688713"/>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385" tIns="32385" rIns="32385" bIns="32385" numCol="1" spcCol="1270" anchor="ctr" anchorCtr="0">
          <a:noAutofit/>
        </a:bodyPr>
        <a:lstStyle/>
        <a:p>
          <a:pPr lvl="0" algn="ctr" defTabSz="755650">
            <a:lnSpc>
              <a:spcPct val="90000"/>
            </a:lnSpc>
            <a:spcBef>
              <a:spcPct val="0"/>
            </a:spcBef>
            <a:spcAft>
              <a:spcPct val="35000"/>
            </a:spcAft>
          </a:pPr>
          <a:r>
            <a:rPr lang="en-GB" sz="1700" b="1" kern="1200" dirty="0" smtClean="0">
              <a:solidFill>
                <a:schemeClr val="bg1"/>
              </a:solidFill>
            </a:rPr>
            <a:t>Increased capacity of MSMEs  to contribute to the quality of the skills supply through upgraded apprenticeship</a:t>
          </a:r>
        </a:p>
      </dsp:txBody>
      <dsp:txXfrm>
        <a:off x="3108814" y="51073"/>
        <a:ext cx="2011970" cy="1589791"/>
      </dsp:txXfrm>
    </dsp:sp>
    <dsp:sp modelId="{D5EAB381-C27F-4118-BBF8-261D76A22C35}">
      <dsp:nvSpPr>
        <dsp:cNvPr id="0" name=""/>
        <dsp:cNvSpPr/>
      </dsp:nvSpPr>
      <dsp:spPr>
        <a:xfrm rot="19685796">
          <a:off x="5154509" y="2230575"/>
          <a:ext cx="1830388" cy="633267"/>
        </a:xfrm>
        <a:prstGeom prst="lef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FD23901-A4B8-4F03-BBB3-F0AED63343F5}">
      <dsp:nvSpPr>
        <dsp:cNvPr id="0" name=""/>
        <dsp:cNvSpPr/>
      </dsp:nvSpPr>
      <dsp:spPr>
        <a:xfrm>
          <a:off x="5791203" y="469478"/>
          <a:ext cx="2110892" cy="318812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GB" sz="1600" b="1" kern="1200"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sp:txBody>
      <dsp:txXfrm>
        <a:off x="5853029" y="531304"/>
        <a:ext cx="1987240" cy="306447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254340-FFF4-4187-8FFB-7CEC93452527}" type="datetimeFigureOut">
              <a:rPr lang="en-US" smtClean="0"/>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56DDFA-CA4D-45D5-94F9-4300436212B4}" type="slidenum">
              <a:rPr lang="en-US" smtClean="0"/>
              <a:t>‹#›</a:t>
            </a:fld>
            <a:endParaRPr lang="en-US"/>
          </a:p>
        </p:txBody>
      </p:sp>
    </p:spTree>
    <p:extLst>
      <p:ext uri="{BB962C8B-B14F-4D97-AF65-F5344CB8AC3E}">
        <p14:creationId xmlns:p14="http://schemas.microsoft.com/office/powerpoint/2010/main" val="4257006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6DDFA-CA4D-45D5-94F9-4300436212B4}" type="slidenum">
              <a:rPr lang="en-US" smtClean="0"/>
              <a:t>4</a:t>
            </a:fld>
            <a:endParaRPr lang="en-US"/>
          </a:p>
        </p:txBody>
      </p:sp>
    </p:spTree>
    <p:extLst>
      <p:ext uri="{BB962C8B-B14F-4D97-AF65-F5344CB8AC3E}">
        <p14:creationId xmlns:p14="http://schemas.microsoft.com/office/powerpoint/2010/main" val="2797032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6DDFA-CA4D-45D5-94F9-4300436212B4}" type="slidenum">
              <a:rPr lang="en-US" smtClean="0"/>
              <a:t>5</a:t>
            </a:fld>
            <a:endParaRPr lang="en-US"/>
          </a:p>
        </p:txBody>
      </p:sp>
    </p:spTree>
    <p:extLst>
      <p:ext uri="{BB962C8B-B14F-4D97-AF65-F5344CB8AC3E}">
        <p14:creationId xmlns:p14="http://schemas.microsoft.com/office/powerpoint/2010/main" val="1079660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11004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35718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1B24C-9629-451B-A936-41714423C331}" type="datetimeFigureOut">
              <a:rPr lang="en-US" smtClean="0"/>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8071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1B24C-9629-451B-A936-41714423C331}" type="datetimeFigureOut">
              <a:rPr lang="en-US" smtClean="0"/>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09560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1B24C-9629-451B-A936-41714423C331}" type="datetimeFigureOut">
              <a:rPr lang="en-US" smtClean="0"/>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73100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1B24C-9629-451B-A936-41714423C331}" type="datetimeFigureOut">
              <a:rPr lang="en-US" smtClean="0"/>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53603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1B24C-9629-451B-A936-41714423C331}" type="datetimeFigureOut">
              <a:rPr lang="en-US" smtClean="0"/>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50322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7798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4073634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718577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62916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1B24C-9629-451B-A936-41714423C331}" type="datetimeFigureOut">
              <a:rPr lang="en-US" smtClean="0"/>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7E9F1-B254-4EEF-B915-911F8887B589}" type="slidenum">
              <a:rPr lang="en-US" smtClean="0"/>
              <a:t>‹#›</a:t>
            </a:fld>
            <a:endParaRPr lang="en-US"/>
          </a:p>
        </p:txBody>
      </p:sp>
    </p:spTree>
    <p:extLst>
      <p:ext uri="{BB962C8B-B14F-4D97-AF65-F5344CB8AC3E}">
        <p14:creationId xmlns:p14="http://schemas.microsoft.com/office/powerpoint/2010/main" val="4025866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2438400"/>
          </a:xfrm>
        </p:spPr>
        <p:txBody>
          <a:bodyPr>
            <a:normAutofit fontScale="90000"/>
          </a:bodyPr>
          <a:lstStyle/>
          <a:p>
            <a:r>
              <a:rPr lang="en-GB" b="1" dirty="0" smtClean="0">
                <a:solidFill>
                  <a:srgbClr val="002060"/>
                </a:solidFill>
              </a:rPr>
              <a:t/>
            </a:r>
            <a:br>
              <a:rPr lang="en-GB" b="1" dirty="0" smtClean="0">
                <a:solidFill>
                  <a:srgbClr val="002060"/>
                </a:solidFill>
              </a:rPr>
            </a:br>
            <a:r>
              <a:rPr lang="en-GB" sz="4000" b="1" dirty="0" smtClean="0">
                <a:solidFill>
                  <a:schemeClr val="accent6">
                    <a:lumMod val="50000"/>
                  </a:schemeClr>
                </a:solidFill>
              </a:rPr>
              <a:t>Skill Testing and Certification-What are the options?</a:t>
            </a:r>
            <a:br>
              <a:rPr lang="en-GB" sz="4000" b="1" dirty="0" smtClean="0">
                <a:solidFill>
                  <a:schemeClr val="accent6">
                    <a:lumMod val="50000"/>
                  </a:schemeClr>
                </a:solidFill>
              </a:rPr>
            </a:br>
            <a:r>
              <a:rPr lang="en-GB" b="1" dirty="0" smtClean="0">
                <a:solidFill>
                  <a:srgbClr val="002060"/>
                </a:solidFill>
              </a:rPr>
              <a:t/>
            </a:r>
            <a:br>
              <a:rPr lang="en-GB" b="1" dirty="0" smtClean="0">
                <a:solidFill>
                  <a:srgbClr val="002060"/>
                </a:solidFill>
              </a:rPr>
            </a:br>
            <a:r>
              <a:rPr lang="en-GB" sz="2200" b="1" dirty="0" smtClean="0">
                <a:solidFill>
                  <a:srgbClr val="002060"/>
                </a:solidFill>
              </a:rPr>
              <a:t>Regional Training on Apprenticeship systems</a:t>
            </a:r>
            <a:br>
              <a:rPr lang="en-GB" sz="2200" b="1" dirty="0" smtClean="0">
                <a:solidFill>
                  <a:srgbClr val="002060"/>
                </a:solidFill>
              </a:rPr>
            </a:br>
            <a:r>
              <a:rPr lang="en-GB" sz="2200" b="1" dirty="0" smtClean="0">
                <a:solidFill>
                  <a:srgbClr val="002060"/>
                </a:solidFill>
              </a:rPr>
              <a:t>26</a:t>
            </a:r>
            <a:r>
              <a:rPr lang="en-GB" sz="2200" b="1" baseline="30000" dirty="0" smtClean="0">
                <a:solidFill>
                  <a:srgbClr val="002060"/>
                </a:solidFill>
              </a:rPr>
              <a:t>th</a:t>
            </a:r>
            <a:r>
              <a:rPr lang="en-GB" sz="2200" b="1" dirty="0" smtClean="0">
                <a:solidFill>
                  <a:srgbClr val="002060"/>
                </a:solidFill>
              </a:rPr>
              <a:t>-30</a:t>
            </a:r>
            <a:r>
              <a:rPr lang="en-GB" sz="2200" b="1" baseline="30000" dirty="0" smtClean="0">
                <a:solidFill>
                  <a:srgbClr val="002060"/>
                </a:solidFill>
              </a:rPr>
              <a:t>th</a:t>
            </a:r>
            <a:r>
              <a:rPr lang="en-GB" sz="2200" b="1" dirty="0" smtClean="0">
                <a:solidFill>
                  <a:srgbClr val="002060"/>
                </a:solidFill>
              </a:rPr>
              <a:t> May 2013</a:t>
            </a:r>
            <a:br>
              <a:rPr lang="en-GB" sz="2200" b="1" dirty="0" smtClean="0">
                <a:solidFill>
                  <a:srgbClr val="002060"/>
                </a:solidFill>
              </a:rPr>
            </a:br>
            <a:r>
              <a:rPr lang="en-GB" sz="2200" b="1" dirty="0" smtClean="0">
                <a:solidFill>
                  <a:srgbClr val="002060"/>
                </a:solidFill>
              </a:rPr>
              <a:t>Jordan</a:t>
            </a:r>
            <a:r>
              <a:rPr lang="en-GB" sz="2200" b="1" dirty="0">
                <a:solidFill>
                  <a:srgbClr val="002060"/>
                </a:solidFill>
              </a:rPr>
              <a:t/>
            </a:r>
            <a:br>
              <a:rPr lang="en-GB" sz="2200" b="1" dirty="0">
                <a:solidFill>
                  <a:srgbClr val="002060"/>
                </a:solidFill>
              </a:rPr>
            </a:br>
            <a:r>
              <a:rPr lang="en-GB" sz="2200" b="1" dirty="0" smtClean="0">
                <a:solidFill>
                  <a:srgbClr val="002060"/>
                </a:solidFill>
              </a:rPr>
              <a:t/>
            </a:r>
            <a:br>
              <a:rPr lang="en-GB" sz="2200" b="1" dirty="0" smtClean="0">
                <a:solidFill>
                  <a:srgbClr val="002060"/>
                </a:solidFill>
              </a:rPr>
            </a:br>
            <a:endParaRPr lang="en-US" sz="2200" dirty="0">
              <a:solidFill>
                <a:srgbClr val="002060"/>
              </a:solidFill>
            </a:endParaRPr>
          </a:p>
        </p:txBody>
      </p:sp>
      <p:sp>
        <p:nvSpPr>
          <p:cNvPr id="3" name="Subtitle 2"/>
          <p:cNvSpPr>
            <a:spLocks noGrp="1"/>
          </p:cNvSpPr>
          <p:nvPr>
            <p:ph type="subTitle" idx="1"/>
          </p:nvPr>
        </p:nvSpPr>
        <p:spPr>
          <a:xfrm>
            <a:off x="1371600" y="4953000"/>
            <a:ext cx="6400800" cy="1524000"/>
          </a:xfrm>
        </p:spPr>
        <p:txBody>
          <a:bodyPr>
            <a:normAutofit/>
          </a:bodyPr>
          <a:lstStyle/>
          <a:p>
            <a:r>
              <a:rPr lang="en-US" sz="2400" dirty="0" smtClean="0">
                <a:solidFill>
                  <a:srgbClr val="00B0F0"/>
                </a:solidFill>
                <a:latin typeface="Times New Roman" pitchFamily="18" charset="0"/>
                <a:cs typeface="Times New Roman" pitchFamily="18" charset="0"/>
              </a:rPr>
              <a:t>Yasser Ali</a:t>
            </a:r>
          </a:p>
          <a:p>
            <a:r>
              <a:rPr lang="en-US" sz="2400" dirty="0" smtClean="0">
                <a:solidFill>
                  <a:srgbClr val="00B0F0"/>
                </a:solidFill>
                <a:latin typeface="Times New Roman" pitchFamily="18" charset="0"/>
                <a:cs typeface="Times New Roman" pitchFamily="18" charset="0"/>
              </a:rPr>
              <a:t>Project Manager</a:t>
            </a:r>
          </a:p>
          <a:p>
            <a:r>
              <a:rPr lang="en-US" sz="2400" dirty="0" smtClean="0">
                <a:solidFill>
                  <a:srgbClr val="00B0F0"/>
                </a:solidFill>
                <a:latin typeface="Times New Roman" pitchFamily="18" charset="0"/>
                <a:cs typeface="Times New Roman" pitchFamily="18" charset="0"/>
              </a:rPr>
              <a:t>ILO- Jordan</a:t>
            </a:r>
            <a:endParaRPr lang="en-US" sz="2400" dirty="0">
              <a:solidFill>
                <a:srgbClr val="00B0F0"/>
              </a:solidFill>
              <a:latin typeface="Times New Roman" pitchFamily="18" charset="0"/>
              <a:cs typeface="Times New Roman" pitchFamily="18" charset="0"/>
            </a:endParaRPr>
          </a:p>
        </p:txBody>
      </p:sp>
      <p:pic>
        <p:nvPicPr>
          <p:cNvPr id="4" name="Picture 3" descr="ttp://www.ilo.org/wcmsp5/groups/public/@sitestudio/documents/sitestudioasset/d4wcms_046345.gif"/>
          <p:cNvPicPr/>
          <p:nvPr/>
        </p:nvPicPr>
        <p:blipFill>
          <a:blip r:embed="rId2">
            <a:extLst>
              <a:ext uri="{28A0092B-C50C-407E-A947-70E740481C1C}">
                <a14:useLocalDpi xmlns:a14="http://schemas.microsoft.com/office/drawing/2010/main" val="0"/>
              </a:ext>
            </a:extLst>
          </a:blip>
          <a:srcRect/>
          <a:stretch>
            <a:fillRect/>
          </a:stretch>
        </p:blipFill>
        <p:spPr bwMode="auto">
          <a:xfrm>
            <a:off x="6553200" y="609600"/>
            <a:ext cx="1650365" cy="695960"/>
          </a:xfrm>
          <a:prstGeom prst="rect">
            <a:avLst/>
          </a:prstGeom>
          <a:noFill/>
          <a:ln>
            <a:noFill/>
          </a:ln>
        </p:spPr>
      </p:pic>
    </p:spTree>
    <p:extLst>
      <p:ext uri="{BB962C8B-B14F-4D97-AF65-F5344CB8AC3E}">
        <p14:creationId xmlns:p14="http://schemas.microsoft.com/office/powerpoint/2010/main" val="82856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GB" sz="2400" dirty="0" smtClean="0">
                <a:solidFill>
                  <a:schemeClr val="tx2"/>
                </a:solidFill>
              </a:rPr>
              <a:t>“Tripartite Action for Youth Employment” project is part </a:t>
            </a:r>
            <a:r>
              <a:rPr lang="en-GB" sz="2400" dirty="0">
                <a:solidFill>
                  <a:schemeClr val="tx2"/>
                </a:solidFill>
              </a:rPr>
              <a:t>of  four SIDA-funded projects on Youth Employment in Jordan, Indonesia, El Salvador and Zambia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59781709"/>
              </p:ext>
            </p:extLst>
          </p:nvPr>
        </p:nvGraphicFramePr>
        <p:xfrm>
          <a:off x="457200" y="1682043"/>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3747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914400" y="457200"/>
            <a:ext cx="7406640" cy="5641848"/>
            <a:chOff x="0" y="69"/>
            <a:chExt cx="2990088" cy="2765280"/>
          </a:xfrm>
          <a:scene3d>
            <a:camera prst="orthographicFront"/>
            <a:lightRig rig="flat" dir="t"/>
          </a:scene3d>
        </p:grpSpPr>
        <p:sp>
          <p:nvSpPr>
            <p:cNvPr id="10" name="Rounded Rectangle 9"/>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11" name="Rounded Rectangle 4"/>
            <p:cNvSpPr/>
            <p:nvPr/>
          </p:nvSpPr>
          <p:spPr>
            <a:xfrm>
              <a:off x="134990" y="135059"/>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t" anchorCtr="0">
              <a:noAutofit/>
            </a:bodyPr>
            <a:lstStyle/>
            <a:p>
              <a:pPr algn="ctr"/>
              <a:r>
                <a:rPr lang="en-US" sz="2800" b="1" dirty="0" smtClean="0">
                  <a:solidFill>
                    <a:srgbClr val="C00000"/>
                  </a:solidFill>
                </a:rPr>
                <a:t>Why skill Testing?</a:t>
              </a:r>
            </a:p>
            <a:p>
              <a:pPr algn="ctr"/>
              <a:r>
                <a:rPr lang="en-US" sz="2800" dirty="0" smtClean="0">
                  <a:solidFill>
                    <a:srgbClr val="C00000"/>
                  </a:solidFill>
                </a:rPr>
                <a:t> </a:t>
              </a:r>
              <a:endParaRPr lang="en-US" sz="2400" i="1" dirty="0"/>
            </a:p>
            <a:p>
              <a:pPr algn="ctr"/>
              <a:r>
                <a:rPr lang="en-US" sz="2800" dirty="0" smtClean="0">
                  <a:solidFill>
                    <a:srgbClr val="C00000"/>
                  </a:solidFill>
                </a:rPr>
                <a:t> </a:t>
              </a:r>
            </a:p>
            <a:p>
              <a:pPr algn="just"/>
              <a:endParaRPr lang="en-US" sz="2000" i="1" dirty="0"/>
            </a:p>
          </p:txBody>
        </p:sp>
      </p:grpSp>
      <p:sp>
        <p:nvSpPr>
          <p:cNvPr id="2" name="TextBox 1"/>
          <p:cNvSpPr txBox="1"/>
          <p:nvPr/>
        </p:nvSpPr>
        <p:spPr>
          <a:xfrm>
            <a:off x="1524000" y="1752600"/>
            <a:ext cx="6400800" cy="4247317"/>
          </a:xfrm>
          <a:prstGeom prst="rect">
            <a:avLst/>
          </a:prstGeom>
          <a:noFill/>
        </p:spPr>
        <p:txBody>
          <a:bodyPr wrap="square" rtlCol="0">
            <a:spAutoFit/>
          </a:bodyPr>
          <a:lstStyle/>
          <a:p>
            <a:pPr algn="just">
              <a:buClr>
                <a:schemeClr val="accent6">
                  <a:lumMod val="50000"/>
                </a:schemeClr>
              </a:buClr>
              <a:buFont typeface="Wingdings" pitchFamily="2" charset="2"/>
              <a:buChar char="Ø"/>
            </a:pPr>
            <a:r>
              <a:rPr lang="en-US" b="1" dirty="0" smtClean="0">
                <a:solidFill>
                  <a:schemeClr val="accent6">
                    <a:lumMod val="50000"/>
                  </a:schemeClr>
                </a:solidFill>
              </a:rPr>
              <a:t> </a:t>
            </a:r>
            <a:r>
              <a:rPr lang="en-US" b="1" dirty="0" smtClean="0">
                <a:solidFill>
                  <a:schemeClr val="accent6">
                    <a:lumMod val="50000"/>
                  </a:schemeClr>
                </a:solidFill>
              </a:rPr>
              <a:t>Occupational </a:t>
            </a:r>
            <a:r>
              <a:rPr lang="en-US" b="1" dirty="0" smtClean="0">
                <a:solidFill>
                  <a:schemeClr val="accent6">
                    <a:lumMod val="50000"/>
                  </a:schemeClr>
                </a:solidFill>
              </a:rPr>
              <a:t>work &amp; </a:t>
            </a:r>
            <a:r>
              <a:rPr lang="en-US" b="1" dirty="0" err="1" smtClean="0">
                <a:solidFill>
                  <a:schemeClr val="accent6">
                    <a:lumMod val="50000"/>
                  </a:schemeClr>
                </a:solidFill>
              </a:rPr>
              <a:t>Labour</a:t>
            </a:r>
            <a:r>
              <a:rPr lang="en-US" b="1" dirty="0" smtClean="0">
                <a:solidFill>
                  <a:schemeClr val="accent6">
                    <a:lumMod val="50000"/>
                  </a:schemeClr>
                </a:solidFill>
              </a:rPr>
              <a:t> </a:t>
            </a:r>
            <a:r>
              <a:rPr lang="en-US" b="1" dirty="0">
                <a:solidFill>
                  <a:schemeClr val="accent6">
                    <a:lumMod val="50000"/>
                  </a:schemeClr>
                </a:solidFill>
              </a:rPr>
              <a:t>Market</a:t>
            </a:r>
          </a:p>
          <a:p>
            <a:pPr marL="285750" indent="-285750" algn="just">
              <a:buFont typeface="Wingdings" pitchFamily="2" charset="2"/>
              <a:buChar char="§"/>
            </a:pPr>
            <a:r>
              <a:rPr lang="en-US" dirty="0">
                <a:solidFill>
                  <a:schemeClr val="tx2"/>
                </a:solidFill>
              </a:rPr>
              <a:t>Organizing </a:t>
            </a:r>
            <a:r>
              <a:rPr lang="en-US" dirty="0" smtClean="0">
                <a:solidFill>
                  <a:schemeClr val="tx2"/>
                </a:solidFill>
              </a:rPr>
              <a:t>occupational work </a:t>
            </a:r>
            <a:r>
              <a:rPr lang="en-US" dirty="0">
                <a:solidFill>
                  <a:schemeClr val="tx2"/>
                </a:solidFill>
              </a:rPr>
              <a:t>based on endorsed </a:t>
            </a:r>
            <a:r>
              <a:rPr lang="en-US" dirty="0" smtClean="0">
                <a:solidFill>
                  <a:schemeClr val="tx2"/>
                </a:solidFill>
              </a:rPr>
              <a:t>standards</a:t>
            </a:r>
            <a:endParaRPr lang="en-US" dirty="0">
              <a:solidFill>
                <a:schemeClr val="tx2"/>
              </a:solidFill>
            </a:endParaRPr>
          </a:p>
          <a:p>
            <a:pPr marL="285750" indent="-285750" algn="just">
              <a:buFont typeface="Wingdings" pitchFamily="2" charset="2"/>
              <a:buChar char="§"/>
            </a:pPr>
            <a:r>
              <a:rPr lang="en-US" dirty="0" smtClean="0">
                <a:solidFill>
                  <a:schemeClr val="tx2"/>
                </a:solidFill>
              </a:rPr>
              <a:t>Rationing wage related policies</a:t>
            </a:r>
            <a:endParaRPr lang="en-US" dirty="0">
              <a:solidFill>
                <a:schemeClr val="tx2"/>
              </a:solidFill>
            </a:endParaRPr>
          </a:p>
          <a:p>
            <a:pPr marL="285750" indent="-285750" algn="just">
              <a:buFont typeface="Wingdings" pitchFamily="2" charset="2"/>
              <a:buChar char="§"/>
            </a:pPr>
            <a:r>
              <a:rPr lang="en-US" dirty="0" smtClean="0">
                <a:solidFill>
                  <a:schemeClr val="tx2"/>
                </a:solidFill>
              </a:rPr>
              <a:t>Provision of </a:t>
            </a:r>
            <a:r>
              <a:rPr lang="en-US" dirty="0" err="1" smtClean="0">
                <a:solidFill>
                  <a:schemeClr val="tx2"/>
                </a:solidFill>
              </a:rPr>
              <a:t>Labour</a:t>
            </a:r>
            <a:r>
              <a:rPr lang="en-US" dirty="0" smtClean="0">
                <a:solidFill>
                  <a:schemeClr val="tx2"/>
                </a:solidFill>
              </a:rPr>
              <a:t> </a:t>
            </a:r>
            <a:r>
              <a:rPr lang="en-US" dirty="0">
                <a:solidFill>
                  <a:schemeClr val="tx2"/>
                </a:solidFill>
              </a:rPr>
              <a:t>data </a:t>
            </a:r>
            <a:r>
              <a:rPr lang="en-US" dirty="0" smtClean="0">
                <a:solidFill>
                  <a:schemeClr val="tx2"/>
                </a:solidFill>
              </a:rPr>
              <a:t>base &amp; statistics for decision makers</a:t>
            </a:r>
            <a:endParaRPr lang="en-US" dirty="0">
              <a:solidFill>
                <a:schemeClr val="tx2"/>
              </a:solidFill>
            </a:endParaRPr>
          </a:p>
          <a:p>
            <a:pPr algn="just">
              <a:buClr>
                <a:schemeClr val="accent6">
                  <a:lumMod val="50000"/>
                </a:schemeClr>
              </a:buClr>
              <a:buFont typeface="Wingdings" pitchFamily="2" charset="2"/>
              <a:buChar char="Ø"/>
            </a:pPr>
            <a:r>
              <a:rPr lang="en-US" dirty="0">
                <a:solidFill>
                  <a:schemeClr val="tx2"/>
                </a:solidFill>
              </a:rPr>
              <a:t> </a:t>
            </a:r>
            <a:r>
              <a:rPr lang="en-US" b="1" dirty="0">
                <a:solidFill>
                  <a:schemeClr val="accent6">
                    <a:lumMod val="50000"/>
                  </a:schemeClr>
                </a:solidFill>
              </a:rPr>
              <a:t>Employment</a:t>
            </a:r>
          </a:p>
          <a:p>
            <a:pPr marL="285750" indent="-285750" algn="just">
              <a:buFont typeface="Wingdings" pitchFamily="2" charset="2"/>
              <a:buChar char="§"/>
            </a:pPr>
            <a:r>
              <a:rPr lang="en-US" dirty="0">
                <a:solidFill>
                  <a:schemeClr val="tx2"/>
                </a:solidFill>
              </a:rPr>
              <a:t>Increasing employment opportunities</a:t>
            </a:r>
          </a:p>
          <a:p>
            <a:pPr marL="285750" indent="-285750" algn="just">
              <a:buFont typeface="Wingdings" pitchFamily="2" charset="2"/>
              <a:buChar char="§"/>
            </a:pPr>
            <a:r>
              <a:rPr lang="en-US" dirty="0">
                <a:solidFill>
                  <a:schemeClr val="tx2"/>
                </a:solidFill>
              </a:rPr>
              <a:t>Employment and promotion based on skills</a:t>
            </a:r>
          </a:p>
          <a:p>
            <a:pPr marL="285750" indent="-285750" algn="just">
              <a:buFont typeface="Wingdings" pitchFamily="2" charset="2"/>
              <a:buChar char="§"/>
            </a:pPr>
            <a:r>
              <a:rPr lang="en-US" dirty="0">
                <a:solidFill>
                  <a:schemeClr val="tx2"/>
                </a:solidFill>
              </a:rPr>
              <a:t>R</a:t>
            </a:r>
            <a:r>
              <a:rPr lang="en-US" dirty="0" smtClean="0">
                <a:solidFill>
                  <a:schemeClr val="tx2"/>
                </a:solidFill>
              </a:rPr>
              <a:t>ecognition and documentation of the Knowledge &amp; skills </a:t>
            </a:r>
            <a:endParaRPr lang="en-US" dirty="0">
              <a:solidFill>
                <a:schemeClr val="tx2"/>
              </a:solidFill>
            </a:endParaRPr>
          </a:p>
          <a:p>
            <a:pPr marL="285750" indent="-285750" algn="just">
              <a:buFont typeface="Wingdings" pitchFamily="2" charset="2"/>
              <a:buChar char="§"/>
            </a:pPr>
            <a:r>
              <a:rPr lang="en-US" dirty="0" smtClean="0">
                <a:solidFill>
                  <a:schemeClr val="tx2"/>
                </a:solidFill>
              </a:rPr>
              <a:t>Transferring </a:t>
            </a:r>
            <a:r>
              <a:rPr lang="en-US" dirty="0">
                <a:solidFill>
                  <a:schemeClr val="tx2"/>
                </a:solidFill>
              </a:rPr>
              <a:t>between training and </a:t>
            </a:r>
            <a:r>
              <a:rPr lang="en-US" dirty="0" smtClean="0">
                <a:solidFill>
                  <a:schemeClr val="tx2"/>
                </a:solidFill>
              </a:rPr>
              <a:t>work pathways</a:t>
            </a:r>
            <a:endParaRPr lang="en-US" dirty="0">
              <a:solidFill>
                <a:schemeClr val="tx2"/>
              </a:solidFill>
            </a:endParaRPr>
          </a:p>
          <a:p>
            <a:pPr marL="285750" indent="-285750" algn="just">
              <a:buFont typeface="Wingdings" pitchFamily="2" charset="2"/>
              <a:buChar char="§"/>
            </a:pPr>
            <a:r>
              <a:rPr lang="en-US" dirty="0">
                <a:solidFill>
                  <a:schemeClr val="tx2"/>
                </a:solidFill>
              </a:rPr>
              <a:t>Help employers to hire better employees</a:t>
            </a:r>
            <a:endParaRPr lang="en-US" dirty="0">
              <a:solidFill>
                <a:schemeClr val="accent6">
                  <a:lumMod val="50000"/>
                </a:schemeClr>
              </a:solidFill>
            </a:endParaRPr>
          </a:p>
          <a:p>
            <a:pPr algn="just">
              <a:buClr>
                <a:schemeClr val="accent6">
                  <a:lumMod val="50000"/>
                </a:schemeClr>
              </a:buClr>
              <a:buFont typeface="Wingdings" pitchFamily="2" charset="2"/>
              <a:buChar char="Ø"/>
            </a:pPr>
            <a:r>
              <a:rPr lang="en-US" b="1" dirty="0" smtClean="0">
                <a:solidFill>
                  <a:schemeClr val="accent6">
                    <a:lumMod val="50000"/>
                  </a:schemeClr>
                </a:solidFill>
              </a:rPr>
              <a:t> TVET </a:t>
            </a:r>
            <a:r>
              <a:rPr lang="en-US" b="1" dirty="0">
                <a:solidFill>
                  <a:schemeClr val="accent6">
                    <a:lumMod val="50000"/>
                  </a:schemeClr>
                </a:solidFill>
              </a:rPr>
              <a:t>programs</a:t>
            </a:r>
          </a:p>
          <a:p>
            <a:pPr marL="285750" indent="-285750" algn="just">
              <a:buFont typeface="Wingdings" pitchFamily="2" charset="2"/>
              <a:buChar char="§"/>
            </a:pPr>
            <a:r>
              <a:rPr lang="en-US" dirty="0">
                <a:solidFill>
                  <a:schemeClr val="tx2"/>
                </a:solidFill>
              </a:rPr>
              <a:t>Improve quality and content</a:t>
            </a:r>
          </a:p>
          <a:p>
            <a:pPr marL="285750" indent="-285750" algn="just">
              <a:buFont typeface="Wingdings" pitchFamily="2" charset="2"/>
              <a:buChar char="§"/>
            </a:pPr>
            <a:r>
              <a:rPr lang="en-US" dirty="0" smtClean="0">
                <a:solidFill>
                  <a:schemeClr val="tx2"/>
                </a:solidFill>
              </a:rPr>
              <a:t>Identifying training </a:t>
            </a:r>
            <a:r>
              <a:rPr lang="en-US" dirty="0">
                <a:solidFill>
                  <a:schemeClr val="tx2"/>
                </a:solidFill>
              </a:rPr>
              <a:t>needs </a:t>
            </a:r>
            <a:r>
              <a:rPr lang="en-US" dirty="0" smtClean="0">
                <a:solidFill>
                  <a:schemeClr val="tx2"/>
                </a:solidFill>
              </a:rPr>
              <a:t>for </a:t>
            </a:r>
            <a:r>
              <a:rPr lang="en-US" dirty="0">
                <a:solidFill>
                  <a:schemeClr val="tx2"/>
                </a:solidFill>
              </a:rPr>
              <a:t>t</a:t>
            </a:r>
            <a:r>
              <a:rPr lang="en-US" dirty="0" smtClean="0">
                <a:solidFill>
                  <a:schemeClr val="tx2"/>
                </a:solidFill>
              </a:rPr>
              <a:t>rainers and </a:t>
            </a:r>
            <a:r>
              <a:rPr lang="en-US" dirty="0" smtClean="0">
                <a:solidFill>
                  <a:schemeClr val="tx2"/>
                </a:solidFill>
              </a:rPr>
              <a:t>t</a:t>
            </a:r>
            <a:r>
              <a:rPr lang="en-US" dirty="0" smtClean="0">
                <a:solidFill>
                  <a:schemeClr val="tx2"/>
                </a:solidFill>
              </a:rPr>
              <a:t>rainees</a:t>
            </a:r>
            <a:endParaRPr lang="en-US" dirty="0">
              <a:solidFill>
                <a:schemeClr val="tx2"/>
              </a:solidFill>
            </a:endParaRPr>
          </a:p>
          <a:p>
            <a:pPr marL="285750" indent="-285750" algn="just">
              <a:buFont typeface="Wingdings" pitchFamily="2" charset="2"/>
              <a:buChar char="§"/>
            </a:pPr>
            <a:r>
              <a:rPr lang="en-US" dirty="0">
                <a:solidFill>
                  <a:schemeClr val="tx2"/>
                </a:solidFill>
              </a:rPr>
              <a:t>Career guidance</a:t>
            </a:r>
          </a:p>
          <a:p>
            <a:endParaRPr lang="en-US" dirty="0"/>
          </a:p>
        </p:txBody>
      </p:sp>
      <p:sp>
        <p:nvSpPr>
          <p:cNvPr id="3" name="TextBox 2"/>
          <p:cNvSpPr txBox="1"/>
          <p:nvPr/>
        </p:nvSpPr>
        <p:spPr>
          <a:xfrm>
            <a:off x="2731770" y="1215389"/>
            <a:ext cx="3733800" cy="461665"/>
          </a:xfrm>
          <a:prstGeom prst="rect">
            <a:avLst/>
          </a:prstGeom>
          <a:noFill/>
        </p:spPr>
        <p:txBody>
          <a:bodyPr wrap="square" rtlCol="0">
            <a:spAutoFit/>
          </a:bodyPr>
          <a:lstStyle/>
          <a:p>
            <a:pPr algn="ctr"/>
            <a:r>
              <a:rPr lang="en-US" sz="2400" i="1" dirty="0">
                <a:solidFill>
                  <a:srgbClr val="C00000"/>
                </a:solidFill>
              </a:rPr>
              <a:t>Purpose &amp; Benefits</a:t>
            </a:r>
            <a:endParaRPr lang="en-US" sz="2400" dirty="0"/>
          </a:p>
        </p:txBody>
      </p:sp>
    </p:spTree>
    <p:extLst>
      <p:ext uri="{BB962C8B-B14F-4D97-AF65-F5344CB8AC3E}">
        <p14:creationId xmlns:p14="http://schemas.microsoft.com/office/powerpoint/2010/main" val="166974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14400" y="457200"/>
            <a:ext cx="7391399" cy="5638800"/>
            <a:chOff x="0" y="69"/>
            <a:chExt cx="2990088" cy="2765280"/>
          </a:xfrm>
          <a:scene3d>
            <a:camera prst="orthographicFront"/>
            <a:lightRig rig="flat" dir="t"/>
          </a:scene3d>
        </p:grpSpPr>
        <p:sp>
          <p:nvSpPr>
            <p:cNvPr id="8" name="Rounded Rectangle 7"/>
            <p:cNvSpPr/>
            <p:nvPr/>
          </p:nvSpPr>
          <p:spPr>
            <a:xfrm>
              <a:off x="0" y="69"/>
              <a:ext cx="2990088" cy="276528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a:ln>
              <a:solidFill>
                <a:schemeClr val="tx2"/>
              </a:solidFill>
            </a:ln>
          </p:spPr>
          <p:style>
            <a:lnRef idx="2">
              <a:schemeClr val="accent5"/>
            </a:lnRef>
            <a:fillRef idx="1">
              <a:schemeClr val="lt1"/>
            </a:fillRef>
            <a:effectRef idx="0">
              <a:schemeClr val="accent5"/>
            </a:effectRef>
            <a:fontRef idx="minor">
              <a:schemeClr val="dk1"/>
            </a:fontRef>
          </p:style>
          <p:txBody>
            <a:bodyPr spcFirstLastPara="0" vert="horz" wrap="square" lIns="137160" tIns="68580" rIns="137160" bIns="68580" numCol="1" spcCol="1270" anchor="t" anchorCtr="0">
              <a:noAutofit/>
            </a:bodyPr>
            <a:lstStyle/>
            <a:p>
              <a:pPr algn="ctr"/>
              <a:endParaRPr lang="en-US" sz="1400" dirty="0">
                <a:solidFill>
                  <a:srgbClr val="C00000"/>
                </a:solidFill>
              </a:endParaRPr>
            </a:p>
            <a:p>
              <a:pPr algn="ctr"/>
              <a:endParaRPr lang="en-US" sz="1400" i="1" dirty="0"/>
            </a:p>
          </p:txBody>
        </p:sp>
      </p:grpSp>
      <p:sp>
        <p:nvSpPr>
          <p:cNvPr id="16" name="Freeform 15"/>
          <p:cNvSpPr/>
          <p:nvPr/>
        </p:nvSpPr>
        <p:spPr>
          <a:xfrm>
            <a:off x="1955242" y="3018699"/>
            <a:ext cx="2756973" cy="2756973"/>
          </a:xfrm>
          <a:custGeom>
            <a:avLst/>
            <a:gdLst>
              <a:gd name="connsiteX0" fmla="*/ 0 w 2756973"/>
              <a:gd name="connsiteY0" fmla="*/ 1378487 h 2756973"/>
              <a:gd name="connsiteX1" fmla="*/ 1378487 w 2756973"/>
              <a:gd name="connsiteY1" fmla="*/ 0 h 2756973"/>
              <a:gd name="connsiteX2" fmla="*/ 2756974 w 2756973"/>
              <a:gd name="connsiteY2" fmla="*/ 1378487 h 2756973"/>
              <a:gd name="connsiteX3" fmla="*/ 1378487 w 2756973"/>
              <a:gd name="connsiteY3" fmla="*/ 2756974 h 2756973"/>
              <a:gd name="connsiteX4" fmla="*/ 0 w 2756973"/>
              <a:gd name="connsiteY4" fmla="*/ 1378487 h 275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973" h="2756973">
                <a:moveTo>
                  <a:pt x="0" y="1378487"/>
                </a:moveTo>
                <a:cubicBezTo>
                  <a:pt x="0" y="617170"/>
                  <a:pt x="617170" y="0"/>
                  <a:pt x="1378487" y="0"/>
                </a:cubicBezTo>
                <a:cubicBezTo>
                  <a:pt x="2139804" y="0"/>
                  <a:pt x="2756974" y="617170"/>
                  <a:pt x="2756974" y="1378487"/>
                </a:cubicBezTo>
                <a:cubicBezTo>
                  <a:pt x="2756974" y="2139804"/>
                  <a:pt x="2139804" y="2756974"/>
                  <a:pt x="1378487" y="2756974"/>
                </a:cubicBezTo>
                <a:cubicBezTo>
                  <a:pt x="617170" y="2756974"/>
                  <a:pt x="0" y="2139804"/>
                  <a:pt x="0" y="1378487"/>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59615" tIns="712218" rIns="843175" bIns="528420" numCol="1" spcCol="1270" anchor="ctr" anchorCtr="0">
            <a:noAutofit/>
          </a:bodyPr>
          <a:lstStyle/>
          <a:p>
            <a:pPr lvl="0" algn="ctr" defTabSz="711200">
              <a:lnSpc>
                <a:spcPct val="90000"/>
              </a:lnSpc>
              <a:spcBef>
                <a:spcPct val="0"/>
              </a:spcBef>
              <a:spcAft>
                <a:spcPct val="35000"/>
              </a:spcAft>
            </a:pPr>
            <a:endParaRPr lang="en-US" sz="700" kern="1200" dirty="0" smtClean="0"/>
          </a:p>
          <a:p>
            <a:pPr lvl="0" algn="ctr" defTabSz="711200">
              <a:lnSpc>
                <a:spcPct val="90000"/>
              </a:lnSpc>
              <a:spcBef>
                <a:spcPct val="0"/>
              </a:spcBef>
              <a:spcAft>
                <a:spcPct val="35000"/>
              </a:spcAft>
            </a:pPr>
            <a:endParaRPr lang="en-US" sz="700" kern="1200" dirty="0"/>
          </a:p>
        </p:txBody>
      </p:sp>
      <p:sp>
        <p:nvSpPr>
          <p:cNvPr id="2" name="TextBox 1"/>
          <p:cNvSpPr txBox="1"/>
          <p:nvPr/>
        </p:nvSpPr>
        <p:spPr>
          <a:xfrm>
            <a:off x="2133599" y="914400"/>
            <a:ext cx="4953000" cy="369332"/>
          </a:xfrm>
          <a:prstGeom prst="rect">
            <a:avLst/>
          </a:prstGeom>
          <a:noFill/>
        </p:spPr>
        <p:txBody>
          <a:bodyPr wrap="square" rtlCol="0">
            <a:spAutoFit/>
          </a:bodyPr>
          <a:lstStyle/>
          <a:p>
            <a:pPr algn="ctr"/>
            <a:r>
              <a:rPr lang="en-US" b="1" dirty="0" smtClean="0">
                <a:solidFill>
                  <a:srgbClr val="C00000"/>
                </a:solidFill>
              </a:rPr>
              <a:t>What are Skill Testing </a:t>
            </a:r>
            <a:r>
              <a:rPr lang="en-US" b="1" dirty="0" smtClean="0">
                <a:solidFill>
                  <a:srgbClr val="C00000"/>
                </a:solidFill>
              </a:rPr>
              <a:t>Requirements/ Pillars?</a:t>
            </a:r>
            <a:endParaRPr lang="en-US" b="1" dirty="0">
              <a:solidFill>
                <a:srgbClr val="C00000"/>
              </a:solidFill>
            </a:endParaRPr>
          </a:p>
        </p:txBody>
      </p:sp>
      <p:sp>
        <p:nvSpPr>
          <p:cNvPr id="17" name="Freeform 16"/>
          <p:cNvSpPr/>
          <p:nvPr/>
        </p:nvSpPr>
        <p:spPr>
          <a:xfrm>
            <a:off x="3017207" y="1286634"/>
            <a:ext cx="2756973" cy="2756973"/>
          </a:xfrm>
          <a:custGeom>
            <a:avLst/>
            <a:gdLst>
              <a:gd name="connsiteX0" fmla="*/ 0 w 2756973"/>
              <a:gd name="connsiteY0" fmla="*/ 1378487 h 2756973"/>
              <a:gd name="connsiteX1" fmla="*/ 1378487 w 2756973"/>
              <a:gd name="connsiteY1" fmla="*/ 0 h 2756973"/>
              <a:gd name="connsiteX2" fmla="*/ 2756974 w 2756973"/>
              <a:gd name="connsiteY2" fmla="*/ 1378487 h 2756973"/>
              <a:gd name="connsiteX3" fmla="*/ 1378487 w 2756973"/>
              <a:gd name="connsiteY3" fmla="*/ 2756974 h 2756973"/>
              <a:gd name="connsiteX4" fmla="*/ 0 w 2756973"/>
              <a:gd name="connsiteY4" fmla="*/ 1378487 h 275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973" h="2756973">
                <a:moveTo>
                  <a:pt x="0" y="1378487"/>
                </a:moveTo>
                <a:cubicBezTo>
                  <a:pt x="0" y="617170"/>
                  <a:pt x="617170" y="0"/>
                  <a:pt x="1378487" y="0"/>
                </a:cubicBezTo>
                <a:cubicBezTo>
                  <a:pt x="2139804" y="0"/>
                  <a:pt x="2756974" y="617170"/>
                  <a:pt x="2756974" y="1378487"/>
                </a:cubicBezTo>
                <a:cubicBezTo>
                  <a:pt x="2756974" y="2139804"/>
                  <a:pt x="2139804" y="2756974"/>
                  <a:pt x="1378487" y="2756974"/>
                </a:cubicBezTo>
                <a:cubicBezTo>
                  <a:pt x="617170" y="2756974"/>
                  <a:pt x="0" y="2139804"/>
                  <a:pt x="0" y="1378487"/>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67597" tIns="482471" rIns="367596" bIns="1033865" numCol="1" spcCol="1270" anchor="ctr" anchorCtr="0">
            <a:noAutofit/>
          </a:bodyPr>
          <a:lstStyle/>
          <a:p>
            <a:pPr lvl="0" algn="ctr" defTabSz="711200">
              <a:lnSpc>
                <a:spcPct val="90000"/>
              </a:lnSpc>
              <a:spcBef>
                <a:spcPct val="0"/>
              </a:spcBef>
              <a:spcAft>
                <a:spcPct val="35000"/>
              </a:spcAft>
            </a:pPr>
            <a:endParaRPr lang="en-US" sz="700" kern="1200" dirty="0" smtClean="0"/>
          </a:p>
          <a:p>
            <a:pPr lvl="0" algn="ctr" defTabSz="711200">
              <a:lnSpc>
                <a:spcPct val="90000"/>
              </a:lnSpc>
              <a:spcBef>
                <a:spcPct val="0"/>
              </a:spcBef>
              <a:spcAft>
                <a:spcPct val="35000"/>
              </a:spcAft>
            </a:pPr>
            <a:r>
              <a:rPr lang="en-US" sz="1200" kern="1200" dirty="0" smtClean="0"/>
              <a:t>    </a:t>
            </a:r>
            <a:endParaRPr lang="en-US" sz="1200" b="1" kern="1200" dirty="0" smtClean="0"/>
          </a:p>
        </p:txBody>
      </p:sp>
      <p:sp>
        <p:nvSpPr>
          <p:cNvPr id="18" name="Freeform 17"/>
          <p:cNvSpPr/>
          <p:nvPr/>
        </p:nvSpPr>
        <p:spPr>
          <a:xfrm>
            <a:off x="4038642" y="3018699"/>
            <a:ext cx="2756973" cy="2756973"/>
          </a:xfrm>
          <a:custGeom>
            <a:avLst/>
            <a:gdLst>
              <a:gd name="connsiteX0" fmla="*/ 0 w 2756973"/>
              <a:gd name="connsiteY0" fmla="*/ 1378487 h 2756973"/>
              <a:gd name="connsiteX1" fmla="*/ 1378487 w 2756973"/>
              <a:gd name="connsiteY1" fmla="*/ 0 h 2756973"/>
              <a:gd name="connsiteX2" fmla="*/ 2756974 w 2756973"/>
              <a:gd name="connsiteY2" fmla="*/ 1378487 h 2756973"/>
              <a:gd name="connsiteX3" fmla="*/ 1378487 w 2756973"/>
              <a:gd name="connsiteY3" fmla="*/ 2756974 h 2756973"/>
              <a:gd name="connsiteX4" fmla="*/ 0 w 2756973"/>
              <a:gd name="connsiteY4" fmla="*/ 1378487 h 275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6973" h="2756973">
                <a:moveTo>
                  <a:pt x="0" y="1378487"/>
                </a:moveTo>
                <a:cubicBezTo>
                  <a:pt x="0" y="617170"/>
                  <a:pt x="617170" y="0"/>
                  <a:pt x="1378487" y="0"/>
                </a:cubicBezTo>
                <a:cubicBezTo>
                  <a:pt x="2139804" y="0"/>
                  <a:pt x="2756974" y="617170"/>
                  <a:pt x="2756974" y="1378487"/>
                </a:cubicBezTo>
                <a:cubicBezTo>
                  <a:pt x="2756974" y="2139804"/>
                  <a:pt x="2139804" y="2756974"/>
                  <a:pt x="1378487" y="2756974"/>
                </a:cubicBezTo>
                <a:cubicBezTo>
                  <a:pt x="617170" y="2756974"/>
                  <a:pt x="0" y="2139804"/>
                  <a:pt x="0" y="1378487"/>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843175" tIns="712218" rIns="259615" bIns="528420" numCol="1" spcCol="1270" anchor="ctr" anchorCtr="0">
            <a:noAutofit/>
          </a:bodyPr>
          <a:lstStyle/>
          <a:p>
            <a:pPr lvl="0" algn="l" defTabSz="711200">
              <a:lnSpc>
                <a:spcPct val="90000"/>
              </a:lnSpc>
              <a:spcBef>
                <a:spcPct val="0"/>
              </a:spcBef>
              <a:spcAft>
                <a:spcPct val="35000"/>
              </a:spcAft>
            </a:pPr>
            <a:endParaRPr lang="en-US" sz="1000" kern="1200" dirty="0" smtClean="0"/>
          </a:p>
          <a:p>
            <a:pPr lvl="0" algn="l" defTabSz="711200">
              <a:lnSpc>
                <a:spcPct val="90000"/>
              </a:lnSpc>
              <a:spcBef>
                <a:spcPct val="0"/>
              </a:spcBef>
              <a:spcAft>
                <a:spcPct val="35000"/>
              </a:spcAft>
            </a:pPr>
            <a:endParaRPr lang="en-US" sz="700" kern="1200" dirty="0" smtClean="0"/>
          </a:p>
          <a:p>
            <a:pPr lvl="0" algn="ctr" defTabSz="711200">
              <a:lnSpc>
                <a:spcPct val="90000"/>
              </a:lnSpc>
              <a:spcBef>
                <a:spcPct val="0"/>
              </a:spcBef>
              <a:spcAft>
                <a:spcPct val="35000"/>
              </a:spcAft>
            </a:pPr>
            <a:endParaRPr lang="en-US" sz="700" kern="1200" dirty="0"/>
          </a:p>
        </p:txBody>
      </p:sp>
      <p:sp>
        <p:nvSpPr>
          <p:cNvPr id="20" name="TextBox 19"/>
          <p:cNvSpPr txBox="1"/>
          <p:nvPr/>
        </p:nvSpPr>
        <p:spPr>
          <a:xfrm>
            <a:off x="6324600" y="1752600"/>
            <a:ext cx="1447800" cy="369332"/>
          </a:xfrm>
          <a:prstGeom prst="rect">
            <a:avLst/>
          </a:prstGeom>
          <a:noFill/>
        </p:spPr>
        <p:txBody>
          <a:bodyPr wrap="square" rtlCol="0">
            <a:spAutoFit/>
          </a:bodyPr>
          <a:lstStyle/>
          <a:p>
            <a:endParaRPr lang="en-US" dirty="0"/>
          </a:p>
        </p:txBody>
      </p:sp>
      <p:sp>
        <p:nvSpPr>
          <p:cNvPr id="21" name="TextBox 20"/>
          <p:cNvSpPr txBox="1"/>
          <p:nvPr/>
        </p:nvSpPr>
        <p:spPr>
          <a:xfrm>
            <a:off x="3286606" y="1736214"/>
            <a:ext cx="2209800" cy="338554"/>
          </a:xfrm>
          <a:prstGeom prst="rect">
            <a:avLst/>
          </a:prstGeom>
          <a:noFill/>
        </p:spPr>
        <p:txBody>
          <a:bodyPr wrap="square" rtlCol="0">
            <a:spAutoFit/>
          </a:bodyPr>
          <a:lstStyle/>
          <a:p>
            <a:pPr lvl="0"/>
            <a:r>
              <a:rPr lang="en-US" sz="1600" b="1" dirty="0">
                <a:solidFill>
                  <a:srgbClr val="C00000"/>
                </a:solidFill>
              </a:rPr>
              <a:t>Occupational </a:t>
            </a:r>
            <a:r>
              <a:rPr lang="en-US" sz="1600" b="1" dirty="0" smtClean="0">
                <a:solidFill>
                  <a:srgbClr val="C00000"/>
                </a:solidFill>
              </a:rPr>
              <a:t>Standards</a:t>
            </a:r>
          </a:p>
        </p:txBody>
      </p:sp>
      <p:sp>
        <p:nvSpPr>
          <p:cNvPr id="22" name="TextBox 21"/>
          <p:cNvSpPr txBox="1"/>
          <p:nvPr/>
        </p:nvSpPr>
        <p:spPr>
          <a:xfrm>
            <a:off x="3581400" y="2111871"/>
            <a:ext cx="1676400" cy="276999"/>
          </a:xfrm>
          <a:prstGeom prst="rect">
            <a:avLst/>
          </a:prstGeom>
          <a:noFill/>
        </p:spPr>
        <p:txBody>
          <a:bodyPr wrap="square" rtlCol="0">
            <a:spAutoFit/>
          </a:bodyPr>
          <a:lstStyle/>
          <a:p>
            <a:r>
              <a:rPr lang="en-US" sz="1200" dirty="0" smtClean="0"/>
              <a:t>- Occupational Analysis</a:t>
            </a:r>
            <a:endParaRPr lang="en-US" sz="1200" dirty="0"/>
          </a:p>
        </p:txBody>
      </p:sp>
      <p:sp>
        <p:nvSpPr>
          <p:cNvPr id="23" name="TextBox 22"/>
          <p:cNvSpPr txBox="1"/>
          <p:nvPr/>
        </p:nvSpPr>
        <p:spPr>
          <a:xfrm>
            <a:off x="3429000" y="2397038"/>
            <a:ext cx="1790701" cy="258532"/>
          </a:xfrm>
          <a:prstGeom prst="rect">
            <a:avLst/>
          </a:prstGeom>
          <a:noFill/>
        </p:spPr>
        <p:txBody>
          <a:bodyPr wrap="square" rtlCol="0">
            <a:spAutoFit/>
          </a:bodyPr>
          <a:lstStyle/>
          <a:p>
            <a:pPr lvl="0" algn="ctr" defTabSz="711200">
              <a:lnSpc>
                <a:spcPct val="90000"/>
              </a:lnSpc>
              <a:spcBef>
                <a:spcPct val="0"/>
              </a:spcBef>
              <a:spcAft>
                <a:spcPct val="35000"/>
              </a:spcAft>
            </a:pPr>
            <a:r>
              <a:rPr lang="en-US" sz="1200" dirty="0"/>
              <a:t>- Competency Profile</a:t>
            </a:r>
          </a:p>
        </p:txBody>
      </p:sp>
      <p:sp>
        <p:nvSpPr>
          <p:cNvPr id="24" name="TextBox 23"/>
          <p:cNvSpPr txBox="1"/>
          <p:nvPr/>
        </p:nvSpPr>
        <p:spPr>
          <a:xfrm>
            <a:off x="3075442" y="2637068"/>
            <a:ext cx="2770625" cy="258532"/>
          </a:xfrm>
          <a:prstGeom prst="rect">
            <a:avLst/>
          </a:prstGeom>
          <a:noFill/>
        </p:spPr>
        <p:txBody>
          <a:bodyPr wrap="square" rtlCol="0">
            <a:spAutoFit/>
          </a:bodyPr>
          <a:lstStyle/>
          <a:p>
            <a:pPr lvl="0" algn="ctr" defTabSz="711200">
              <a:lnSpc>
                <a:spcPct val="90000"/>
              </a:lnSpc>
              <a:spcBef>
                <a:spcPct val="0"/>
              </a:spcBef>
              <a:spcAft>
                <a:spcPct val="35000"/>
              </a:spcAft>
            </a:pPr>
            <a:r>
              <a:rPr lang="en-US" sz="1200" dirty="0"/>
              <a:t>- National Occupational </a:t>
            </a:r>
            <a:r>
              <a:rPr lang="en-US" sz="1200" dirty="0" smtClean="0"/>
              <a:t>Skill Standards</a:t>
            </a:r>
            <a:endParaRPr lang="en-US" sz="1200" dirty="0"/>
          </a:p>
        </p:txBody>
      </p:sp>
      <p:sp>
        <p:nvSpPr>
          <p:cNvPr id="26" name="TextBox 25"/>
          <p:cNvSpPr txBox="1"/>
          <p:nvPr/>
        </p:nvSpPr>
        <p:spPr>
          <a:xfrm>
            <a:off x="2255207" y="3628108"/>
            <a:ext cx="1524000" cy="584775"/>
          </a:xfrm>
          <a:prstGeom prst="rect">
            <a:avLst/>
          </a:prstGeom>
          <a:noFill/>
        </p:spPr>
        <p:txBody>
          <a:bodyPr wrap="square" rtlCol="0">
            <a:spAutoFit/>
          </a:bodyPr>
          <a:lstStyle/>
          <a:p>
            <a:pPr lvl="0" algn="ctr"/>
            <a:r>
              <a:rPr lang="en-US" sz="1600" b="1" dirty="0">
                <a:solidFill>
                  <a:srgbClr val="C00000"/>
                </a:solidFill>
              </a:rPr>
              <a:t>National </a:t>
            </a:r>
            <a:r>
              <a:rPr lang="en-US" sz="1600" b="1" dirty="0" smtClean="0">
                <a:solidFill>
                  <a:srgbClr val="C00000"/>
                </a:solidFill>
              </a:rPr>
              <a:t>Qualifications</a:t>
            </a:r>
            <a:endParaRPr lang="en-US" sz="1600" b="1" dirty="0">
              <a:solidFill>
                <a:srgbClr val="C00000"/>
              </a:solidFill>
            </a:endParaRPr>
          </a:p>
        </p:txBody>
      </p:sp>
      <p:sp>
        <p:nvSpPr>
          <p:cNvPr id="28" name="TextBox 27"/>
          <p:cNvSpPr txBox="1"/>
          <p:nvPr/>
        </p:nvSpPr>
        <p:spPr>
          <a:xfrm>
            <a:off x="2362158" y="4282857"/>
            <a:ext cx="1524042" cy="258532"/>
          </a:xfrm>
          <a:prstGeom prst="rect">
            <a:avLst/>
          </a:prstGeom>
          <a:noFill/>
        </p:spPr>
        <p:txBody>
          <a:bodyPr wrap="square" rtlCol="0">
            <a:spAutoFit/>
          </a:bodyPr>
          <a:lstStyle/>
          <a:p>
            <a:pPr lvl="0" algn="ctr" defTabSz="711200">
              <a:lnSpc>
                <a:spcPct val="90000"/>
              </a:lnSpc>
              <a:spcBef>
                <a:spcPct val="0"/>
              </a:spcBef>
              <a:spcAft>
                <a:spcPct val="35000"/>
              </a:spcAft>
            </a:pPr>
            <a:r>
              <a:rPr lang="en-US" sz="1200" dirty="0"/>
              <a:t>- Occupational Levels</a:t>
            </a:r>
          </a:p>
        </p:txBody>
      </p:sp>
      <p:sp>
        <p:nvSpPr>
          <p:cNvPr id="29" name="TextBox 28"/>
          <p:cNvSpPr txBox="1"/>
          <p:nvPr/>
        </p:nvSpPr>
        <p:spPr>
          <a:xfrm>
            <a:off x="2362200" y="4495800"/>
            <a:ext cx="2514600" cy="461665"/>
          </a:xfrm>
          <a:prstGeom prst="rect">
            <a:avLst/>
          </a:prstGeom>
          <a:noFill/>
        </p:spPr>
        <p:txBody>
          <a:bodyPr wrap="square" rtlCol="0">
            <a:spAutoFit/>
          </a:bodyPr>
          <a:lstStyle/>
          <a:p>
            <a:r>
              <a:rPr lang="en-US" sz="1200" dirty="0" smtClean="0"/>
              <a:t>- Education </a:t>
            </a:r>
            <a:r>
              <a:rPr lang="en-US" sz="1200" dirty="0"/>
              <a:t>&amp;</a:t>
            </a:r>
            <a:r>
              <a:rPr lang="en-US" sz="1200" dirty="0" smtClean="0"/>
              <a:t>T raining </a:t>
            </a:r>
            <a:endParaRPr lang="en-US" sz="1200" dirty="0" smtClean="0"/>
          </a:p>
          <a:p>
            <a:r>
              <a:rPr lang="en-US" sz="1200" dirty="0"/>
              <a:t> </a:t>
            </a:r>
            <a:r>
              <a:rPr lang="en-US" sz="1200" dirty="0" smtClean="0"/>
              <a:t>          pathways</a:t>
            </a:r>
            <a:endParaRPr lang="en-US" sz="1200" dirty="0"/>
          </a:p>
        </p:txBody>
      </p:sp>
      <p:sp>
        <p:nvSpPr>
          <p:cNvPr id="30" name="TextBox 29"/>
          <p:cNvSpPr txBox="1"/>
          <p:nvPr/>
        </p:nvSpPr>
        <p:spPr>
          <a:xfrm>
            <a:off x="4876800" y="3823814"/>
            <a:ext cx="1975966" cy="338554"/>
          </a:xfrm>
          <a:prstGeom prst="rect">
            <a:avLst/>
          </a:prstGeom>
          <a:noFill/>
        </p:spPr>
        <p:txBody>
          <a:bodyPr wrap="square" rtlCol="0">
            <a:spAutoFit/>
          </a:bodyPr>
          <a:lstStyle/>
          <a:p>
            <a:pPr lvl="0"/>
            <a:r>
              <a:rPr lang="en-US" sz="1600" b="1" dirty="0" smtClean="0">
                <a:solidFill>
                  <a:srgbClr val="C00000"/>
                </a:solidFill>
              </a:rPr>
              <a:t>Occupational  Tests</a:t>
            </a:r>
            <a:endParaRPr lang="en-US" sz="1600" b="1" dirty="0">
              <a:solidFill>
                <a:srgbClr val="C00000"/>
              </a:solidFill>
            </a:endParaRPr>
          </a:p>
        </p:txBody>
      </p:sp>
      <p:sp>
        <p:nvSpPr>
          <p:cNvPr id="31" name="TextBox 30"/>
          <p:cNvSpPr txBox="1"/>
          <p:nvPr/>
        </p:nvSpPr>
        <p:spPr>
          <a:xfrm>
            <a:off x="4800595" y="4170924"/>
            <a:ext cx="1995020" cy="276999"/>
          </a:xfrm>
          <a:prstGeom prst="rect">
            <a:avLst/>
          </a:prstGeom>
          <a:noFill/>
        </p:spPr>
        <p:txBody>
          <a:bodyPr wrap="square" rtlCol="0">
            <a:spAutoFit/>
          </a:bodyPr>
          <a:lstStyle/>
          <a:p>
            <a:r>
              <a:rPr lang="en-US" sz="1200" dirty="0"/>
              <a:t> </a:t>
            </a:r>
            <a:r>
              <a:rPr lang="en-US" sz="1200" dirty="0" smtClean="0"/>
              <a:t>- Assessment Tools &amp; Guides</a:t>
            </a:r>
            <a:endParaRPr lang="en-US" sz="1200" dirty="0"/>
          </a:p>
        </p:txBody>
      </p:sp>
      <p:sp>
        <p:nvSpPr>
          <p:cNvPr id="33" name="TextBox 32"/>
          <p:cNvSpPr txBox="1"/>
          <p:nvPr/>
        </p:nvSpPr>
        <p:spPr>
          <a:xfrm>
            <a:off x="4882512" y="4916173"/>
            <a:ext cx="1508759" cy="258532"/>
          </a:xfrm>
          <a:prstGeom prst="rect">
            <a:avLst/>
          </a:prstGeom>
          <a:noFill/>
        </p:spPr>
        <p:txBody>
          <a:bodyPr wrap="square" rtlCol="0">
            <a:spAutoFit/>
          </a:bodyPr>
          <a:lstStyle/>
          <a:p>
            <a:pPr lvl="0" defTabSz="711200">
              <a:lnSpc>
                <a:spcPct val="90000"/>
              </a:lnSpc>
              <a:spcBef>
                <a:spcPct val="0"/>
              </a:spcBef>
              <a:spcAft>
                <a:spcPct val="35000"/>
              </a:spcAft>
            </a:pPr>
            <a:r>
              <a:rPr lang="en-US" sz="1200" dirty="0" smtClean="0"/>
              <a:t>- </a:t>
            </a:r>
            <a:r>
              <a:rPr lang="en-US" sz="1200" dirty="0" smtClean="0"/>
              <a:t> Certified Assessors</a:t>
            </a:r>
            <a:endParaRPr lang="en-US" sz="1200" dirty="0"/>
          </a:p>
        </p:txBody>
      </p:sp>
      <p:sp>
        <p:nvSpPr>
          <p:cNvPr id="34" name="TextBox 33"/>
          <p:cNvSpPr txBox="1"/>
          <p:nvPr/>
        </p:nvSpPr>
        <p:spPr>
          <a:xfrm>
            <a:off x="4593495" y="4420791"/>
            <a:ext cx="2189913" cy="258532"/>
          </a:xfrm>
          <a:prstGeom prst="rect">
            <a:avLst/>
          </a:prstGeom>
          <a:noFill/>
        </p:spPr>
        <p:txBody>
          <a:bodyPr wrap="square" rtlCol="0">
            <a:spAutoFit/>
          </a:bodyPr>
          <a:lstStyle/>
          <a:p>
            <a:pPr lvl="0" algn="ctr" defTabSz="711200">
              <a:lnSpc>
                <a:spcPct val="90000"/>
              </a:lnSpc>
              <a:spcBef>
                <a:spcPct val="0"/>
              </a:spcBef>
              <a:spcAft>
                <a:spcPct val="35000"/>
              </a:spcAft>
            </a:pPr>
            <a:r>
              <a:rPr lang="en-US" sz="1200" dirty="0" smtClean="0"/>
              <a:t>- </a:t>
            </a:r>
            <a:r>
              <a:rPr lang="en-US" sz="1200" dirty="0" smtClean="0"/>
              <a:t>Testing Centers/Venues</a:t>
            </a:r>
            <a:endParaRPr lang="en-US" sz="1200" dirty="0"/>
          </a:p>
        </p:txBody>
      </p:sp>
      <p:sp>
        <p:nvSpPr>
          <p:cNvPr id="35" name="TextBox 34"/>
          <p:cNvSpPr txBox="1"/>
          <p:nvPr/>
        </p:nvSpPr>
        <p:spPr>
          <a:xfrm>
            <a:off x="4858587" y="4636459"/>
            <a:ext cx="1831186" cy="276999"/>
          </a:xfrm>
          <a:prstGeom prst="rect">
            <a:avLst/>
          </a:prstGeom>
          <a:noFill/>
        </p:spPr>
        <p:txBody>
          <a:bodyPr wrap="square" rtlCol="0">
            <a:spAutoFit/>
          </a:bodyPr>
          <a:lstStyle/>
          <a:p>
            <a:pPr lvl="0"/>
            <a:r>
              <a:rPr lang="en-US" sz="1200" dirty="0"/>
              <a:t>- </a:t>
            </a:r>
            <a:r>
              <a:rPr lang="en-US" sz="1200" dirty="0" smtClean="0"/>
              <a:t>Resources &amp;Equipment</a:t>
            </a:r>
            <a:endParaRPr lang="en-US" sz="1200" dirty="0"/>
          </a:p>
        </p:txBody>
      </p:sp>
    </p:spTree>
    <p:extLst>
      <p:ext uri="{BB962C8B-B14F-4D97-AF65-F5344CB8AC3E}">
        <p14:creationId xmlns:p14="http://schemas.microsoft.com/office/powerpoint/2010/main" val="296368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p:bldP spid="22" grpId="0"/>
      <p:bldP spid="23" grpId="0"/>
      <p:bldP spid="24" grpId="0"/>
      <p:bldP spid="26" grpId="0"/>
      <p:bldP spid="28" grpId="0"/>
      <p:bldP spid="29" grpId="0"/>
      <p:bldP spid="30" grpId="0"/>
      <p:bldP spid="31" grpId="0"/>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14400" y="457200"/>
            <a:ext cx="7772400" cy="6248400"/>
            <a:chOff x="0" y="69"/>
            <a:chExt cx="2990088" cy="2765280"/>
          </a:xfrm>
          <a:scene3d>
            <a:camera prst="orthographicFront"/>
            <a:lightRig rig="flat" dir="t"/>
          </a:scene3d>
        </p:grpSpPr>
        <p:sp>
          <p:nvSpPr>
            <p:cNvPr id="8" name="Flowchart: Alternate Process 7"/>
            <p:cNvSpPr/>
            <p:nvPr/>
          </p:nvSpPr>
          <p:spPr>
            <a:xfrm>
              <a:off x="0" y="69"/>
              <a:ext cx="2990088" cy="276528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sp>
        <p:sp>
          <p:nvSpPr>
            <p:cNvPr id="9"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t" anchorCtr="0">
              <a:noAutofit/>
            </a:bodyPr>
            <a:lstStyle/>
            <a:p>
              <a:pPr algn="ctr"/>
              <a:r>
                <a:rPr lang="en-US" sz="2400" b="1" dirty="0">
                  <a:solidFill>
                    <a:srgbClr val="C00000"/>
                  </a:solidFill>
                </a:rPr>
                <a:t>Governance </a:t>
              </a:r>
              <a:r>
                <a:rPr lang="en-US" sz="2400" b="1" dirty="0" smtClean="0">
                  <a:solidFill>
                    <a:srgbClr val="C00000"/>
                  </a:solidFill>
                </a:rPr>
                <a:t>in Skill Testing?</a:t>
              </a:r>
              <a:endParaRPr lang="en-US" sz="2400" b="1" dirty="0">
                <a:solidFill>
                  <a:srgbClr val="C00000"/>
                </a:solidFill>
              </a:endParaRPr>
            </a:p>
            <a:p>
              <a:pPr algn="ctr"/>
              <a:endParaRPr lang="en-US" dirty="0" smtClean="0">
                <a:solidFill>
                  <a:srgbClr val="C00000"/>
                </a:solidFill>
              </a:endParaRPr>
            </a:p>
            <a:p>
              <a:pPr marL="285750" indent="-285750">
                <a:buClr>
                  <a:srgbClr val="C00000"/>
                </a:buClr>
                <a:buFont typeface="Wingdings" pitchFamily="2" charset="2"/>
                <a:buChar char="Ø"/>
              </a:pPr>
              <a:endParaRPr lang="en-US" dirty="0">
                <a:solidFill>
                  <a:schemeClr val="tx1"/>
                </a:solidFill>
              </a:endParaRPr>
            </a:p>
            <a:p>
              <a:pPr algn="ctr"/>
              <a:endParaRPr lang="en-US" i="1" dirty="0" smtClean="0"/>
            </a:p>
            <a:p>
              <a:pPr algn="ctr"/>
              <a:endParaRPr lang="en-US" i="1" dirty="0"/>
            </a:p>
            <a:p>
              <a:pPr algn="ctr"/>
              <a:endParaRPr lang="en-US" i="1" dirty="0"/>
            </a:p>
          </p:txBody>
        </p:sp>
      </p:grpSp>
      <p:sp>
        <p:nvSpPr>
          <p:cNvPr id="2" name="TextBox 1"/>
          <p:cNvSpPr txBox="1"/>
          <p:nvPr/>
        </p:nvSpPr>
        <p:spPr>
          <a:xfrm>
            <a:off x="1334954" y="1344930"/>
            <a:ext cx="6565531" cy="5632311"/>
          </a:xfrm>
          <a:prstGeom prst="rect">
            <a:avLst/>
          </a:prstGeom>
          <a:noFill/>
        </p:spPr>
        <p:txBody>
          <a:bodyPr wrap="square" rtlCol="0">
            <a:spAutoFit/>
          </a:bodyPr>
          <a:lstStyle/>
          <a:p>
            <a:pPr marL="285750" indent="-285750">
              <a:buClr>
                <a:srgbClr val="C00000"/>
              </a:buClr>
              <a:buFont typeface="Wingdings" pitchFamily="2" charset="2"/>
              <a:buChar char="Ø"/>
            </a:pPr>
            <a:r>
              <a:rPr lang="en-US" dirty="0">
                <a:solidFill>
                  <a:srgbClr val="C00000"/>
                </a:solidFill>
              </a:rPr>
              <a:t>Oversight</a:t>
            </a:r>
            <a:r>
              <a:rPr lang="en-US" dirty="0" smtClean="0">
                <a:solidFill>
                  <a:srgbClr val="C00000"/>
                </a:solidFill>
              </a:rPr>
              <a:t>? </a:t>
            </a:r>
          </a:p>
          <a:p>
            <a:pPr>
              <a:buClr>
                <a:srgbClr val="C00000"/>
              </a:buClr>
            </a:pPr>
            <a:r>
              <a:rPr lang="en-US" i="1" dirty="0">
                <a:solidFill>
                  <a:srgbClr val="C00000"/>
                </a:solidFill>
              </a:rPr>
              <a:t> </a:t>
            </a:r>
            <a:r>
              <a:rPr lang="en-US" i="1" dirty="0" smtClean="0">
                <a:solidFill>
                  <a:srgbClr val="C00000"/>
                </a:solidFill>
              </a:rPr>
              <a:t>   </a:t>
            </a:r>
            <a:r>
              <a:rPr lang="en-US" i="1" dirty="0" smtClean="0"/>
              <a:t>National </a:t>
            </a:r>
            <a:r>
              <a:rPr lang="en-US" i="1" dirty="0"/>
              <a:t>Board/ </a:t>
            </a:r>
            <a:r>
              <a:rPr lang="en-US" i="1" dirty="0" err="1"/>
              <a:t>Sectoral</a:t>
            </a:r>
            <a:r>
              <a:rPr lang="en-US" i="1" dirty="0"/>
              <a:t>  Board</a:t>
            </a:r>
          </a:p>
          <a:p>
            <a:pPr marL="285750" indent="-285750">
              <a:buClr>
                <a:srgbClr val="C00000"/>
              </a:buClr>
              <a:buFont typeface="Wingdings" pitchFamily="2" charset="2"/>
              <a:buChar char="Ø"/>
            </a:pPr>
            <a:endParaRPr lang="en-US" dirty="0"/>
          </a:p>
          <a:p>
            <a:pPr marL="285750" indent="-285750">
              <a:buClr>
                <a:srgbClr val="C00000"/>
              </a:buClr>
              <a:buFont typeface="Wingdings" pitchFamily="2" charset="2"/>
              <a:buChar char="Ø"/>
            </a:pPr>
            <a:r>
              <a:rPr lang="en-US" dirty="0">
                <a:solidFill>
                  <a:srgbClr val="C00000"/>
                </a:solidFill>
              </a:rPr>
              <a:t>Testing System</a:t>
            </a:r>
            <a:r>
              <a:rPr lang="en-US" dirty="0" smtClean="0">
                <a:solidFill>
                  <a:srgbClr val="C00000"/>
                </a:solidFill>
              </a:rPr>
              <a:t>?</a:t>
            </a:r>
          </a:p>
          <a:p>
            <a:pPr>
              <a:buClr>
                <a:srgbClr val="C00000"/>
              </a:buClr>
            </a:pPr>
            <a:r>
              <a:rPr lang="en-US" dirty="0"/>
              <a:t> </a:t>
            </a:r>
            <a:r>
              <a:rPr lang="en-US" dirty="0" smtClean="0"/>
              <a:t>     </a:t>
            </a:r>
            <a:r>
              <a:rPr lang="en-US" i="1" dirty="0"/>
              <a:t>National or </a:t>
            </a:r>
            <a:r>
              <a:rPr lang="en-US" i="1" dirty="0" err="1"/>
              <a:t>sectoral</a:t>
            </a:r>
            <a:r>
              <a:rPr lang="en-US" i="1" dirty="0"/>
              <a:t>  based</a:t>
            </a:r>
          </a:p>
          <a:p>
            <a:pPr marL="285750" indent="-285750">
              <a:buClr>
                <a:srgbClr val="C00000"/>
              </a:buClr>
              <a:buFont typeface="Wingdings" pitchFamily="2" charset="2"/>
              <a:buChar char="Ø"/>
            </a:pPr>
            <a:endParaRPr lang="en-US" i="1" dirty="0"/>
          </a:p>
          <a:p>
            <a:pPr marL="285750" indent="-285750">
              <a:buClr>
                <a:srgbClr val="C00000"/>
              </a:buClr>
              <a:buFont typeface="Wingdings" pitchFamily="2" charset="2"/>
              <a:buChar char="Ø"/>
            </a:pPr>
            <a:r>
              <a:rPr lang="en-US" dirty="0">
                <a:solidFill>
                  <a:srgbClr val="C00000"/>
                </a:solidFill>
              </a:rPr>
              <a:t>Target Groups/ Beneficiaries</a:t>
            </a:r>
            <a:r>
              <a:rPr lang="en-US" dirty="0" smtClean="0">
                <a:solidFill>
                  <a:srgbClr val="C00000"/>
                </a:solidFill>
              </a:rPr>
              <a:t>?</a:t>
            </a:r>
          </a:p>
          <a:p>
            <a:pPr algn="just">
              <a:buClr>
                <a:srgbClr val="C00000"/>
              </a:buClr>
            </a:pPr>
            <a:r>
              <a:rPr lang="en-US" dirty="0">
                <a:solidFill>
                  <a:srgbClr val="C00000"/>
                </a:solidFill>
              </a:rPr>
              <a:t> </a:t>
            </a:r>
            <a:r>
              <a:rPr lang="en-US" dirty="0" smtClean="0">
                <a:solidFill>
                  <a:srgbClr val="C00000"/>
                </a:solidFill>
              </a:rPr>
              <a:t>    </a:t>
            </a:r>
            <a:r>
              <a:rPr lang="en-US" i="1" dirty="0"/>
              <a:t>TVET graduates / formal &amp; informal apprentices/ Job </a:t>
            </a:r>
            <a:r>
              <a:rPr lang="en-US" i="1" dirty="0" smtClean="0"/>
              <a:t>ready   </a:t>
            </a:r>
          </a:p>
          <a:p>
            <a:pPr algn="just">
              <a:buClr>
                <a:srgbClr val="C00000"/>
              </a:buClr>
            </a:pPr>
            <a:r>
              <a:rPr lang="en-US" i="1" dirty="0"/>
              <a:t> </a:t>
            </a:r>
            <a:r>
              <a:rPr lang="en-US" i="1" dirty="0" smtClean="0"/>
              <a:t>     workers/practitioners </a:t>
            </a:r>
            <a:r>
              <a:rPr lang="en-US" i="1" dirty="0"/>
              <a:t>---</a:t>
            </a:r>
            <a:endParaRPr lang="en-US" dirty="0"/>
          </a:p>
          <a:p>
            <a:pPr>
              <a:buClr>
                <a:srgbClr val="C00000"/>
              </a:buClr>
            </a:pPr>
            <a:endParaRPr lang="en-US" i="1" dirty="0"/>
          </a:p>
          <a:p>
            <a:pPr marL="285750" indent="-285750">
              <a:buClr>
                <a:srgbClr val="C00000"/>
              </a:buClr>
              <a:buFont typeface="Wingdings" pitchFamily="2" charset="2"/>
              <a:buChar char="Ø"/>
            </a:pPr>
            <a:r>
              <a:rPr lang="en-US" dirty="0">
                <a:solidFill>
                  <a:srgbClr val="C00000"/>
                </a:solidFill>
              </a:rPr>
              <a:t>Certificate? </a:t>
            </a:r>
            <a:endParaRPr lang="en-US" dirty="0" smtClean="0">
              <a:solidFill>
                <a:srgbClr val="C00000"/>
              </a:solidFill>
            </a:endParaRPr>
          </a:p>
          <a:p>
            <a:pPr>
              <a:buClr>
                <a:srgbClr val="C00000"/>
              </a:buClr>
            </a:pPr>
            <a:r>
              <a:rPr lang="en-US" i="1" dirty="0">
                <a:solidFill>
                  <a:srgbClr val="C00000"/>
                </a:solidFill>
              </a:rPr>
              <a:t> </a:t>
            </a:r>
            <a:r>
              <a:rPr lang="en-US" i="1" dirty="0" smtClean="0">
                <a:solidFill>
                  <a:srgbClr val="C00000"/>
                </a:solidFill>
              </a:rPr>
              <a:t>     </a:t>
            </a:r>
            <a:r>
              <a:rPr lang="en-US" i="1" dirty="0" smtClean="0"/>
              <a:t>Purpose</a:t>
            </a:r>
            <a:r>
              <a:rPr lang="en-US" i="1" dirty="0"/>
              <a:t>, Need, Structure, Content, Issuing body---</a:t>
            </a:r>
          </a:p>
          <a:p>
            <a:pPr marL="285750" indent="-285750">
              <a:buClr>
                <a:srgbClr val="C00000"/>
              </a:buClr>
              <a:buFont typeface="Wingdings" pitchFamily="2" charset="2"/>
              <a:buChar char="Ø"/>
            </a:pPr>
            <a:endParaRPr lang="en-US" dirty="0"/>
          </a:p>
          <a:p>
            <a:pPr marL="285750" indent="-285750">
              <a:buClr>
                <a:srgbClr val="C00000"/>
              </a:buClr>
              <a:buFont typeface="Wingdings" pitchFamily="2" charset="2"/>
              <a:buChar char="Ø"/>
            </a:pPr>
            <a:r>
              <a:rPr lang="en-US" dirty="0"/>
              <a:t>Who Do What? </a:t>
            </a:r>
            <a:r>
              <a:rPr lang="en-US" dirty="0" smtClean="0">
                <a:solidFill>
                  <a:srgbClr val="C00000"/>
                </a:solidFill>
              </a:rPr>
              <a:t>R&amp;R</a:t>
            </a:r>
            <a:endParaRPr lang="en-US" dirty="0">
              <a:solidFill>
                <a:srgbClr val="C00000"/>
              </a:solidFill>
            </a:endParaRPr>
          </a:p>
          <a:p>
            <a:pPr>
              <a:buClr>
                <a:srgbClr val="C00000"/>
              </a:buClr>
            </a:pPr>
            <a:r>
              <a:rPr lang="en-US" dirty="0">
                <a:solidFill>
                  <a:srgbClr val="C00000"/>
                </a:solidFill>
              </a:rPr>
              <a:t>       Roles of stakeholders</a:t>
            </a:r>
            <a:r>
              <a:rPr lang="en-US" dirty="0"/>
              <a:t>? </a:t>
            </a:r>
            <a:r>
              <a:rPr lang="en-US" i="1" dirty="0"/>
              <a:t>Particularly Private Sector</a:t>
            </a:r>
          </a:p>
          <a:p>
            <a:pPr marL="285750" indent="-285750">
              <a:buClr>
                <a:srgbClr val="C00000"/>
              </a:buClr>
              <a:buFont typeface="Wingdings" pitchFamily="2" charset="2"/>
              <a:buChar char="Ø"/>
            </a:pPr>
            <a:endParaRPr lang="en-US" dirty="0"/>
          </a:p>
          <a:p>
            <a:pPr marL="285750" indent="-285750">
              <a:buClr>
                <a:srgbClr val="C00000"/>
              </a:buClr>
              <a:buFont typeface="Wingdings" pitchFamily="2" charset="2"/>
              <a:buChar char="Ø"/>
            </a:pPr>
            <a:r>
              <a:rPr lang="en-US" i="1" dirty="0" smtClean="0">
                <a:solidFill>
                  <a:srgbClr val="C00000"/>
                </a:solidFill>
              </a:rPr>
              <a:t>Guidelines?</a:t>
            </a:r>
          </a:p>
          <a:p>
            <a:pPr marL="285750" indent="-285750">
              <a:buClr>
                <a:srgbClr val="C00000"/>
              </a:buClr>
              <a:buFont typeface="Wingdings" pitchFamily="2" charset="2"/>
              <a:buChar char="Ø"/>
            </a:pPr>
            <a:r>
              <a:rPr lang="en-US" i="1" dirty="0" smtClean="0"/>
              <a:t>standards</a:t>
            </a:r>
            <a:r>
              <a:rPr lang="en-US" i="1" dirty="0"/>
              <a:t>, Test Conducting,  Decision , Reporting---</a:t>
            </a:r>
            <a:endParaRPr lang="en-US" dirty="0"/>
          </a:p>
          <a:p>
            <a:pPr marL="285750" indent="-285750">
              <a:buClr>
                <a:srgbClr val="C00000"/>
              </a:buClr>
              <a:buFont typeface="Wingdings" pitchFamily="2" charset="2"/>
              <a:buChar char="Ø"/>
            </a:pPr>
            <a:endParaRPr lang="en-US" dirty="0"/>
          </a:p>
          <a:p>
            <a:endParaRPr lang="en-US" dirty="0"/>
          </a:p>
        </p:txBody>
      </p:sp>
    </p:spTree>
    <p:extLst>
      <p:ext uri="{BB962C8B-B14F-4D97-AF65-F5344CB8AC3E}">
        <p14:creationId xmlns:p14="http://schemas.microsoft.com/office/powerpoint/2010/main" val="79177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4400" y="457200"/>
            <a:ext cx="7406640" cy="5669280"/>
            <a:chOff x="0" y="69"/>
            <a:chExt cx="2990088" cy="2765280"/>
          </a:xfrm>
          <a:scene3d>
            <a:camera prst="orthographicFront"/>
            <a:lightRig rig="flat" dir="t"/>
          </a:scene3d>
        </p:grpSpPr>
        <p:sp>
          <p:nvSpPr>
            <p:cNvPr id="5" name="Rounded Rectangle 4"/>
            <p:cNvSpPr/>
            <p:nvPr/>
          </p:nvSpPr>
          <p:spPr>
            <a:xfrm>
              <a:off x="0" y="69"/>
              <a:ext cx="2990088" cy="2765280"/>
            </a:xfrm>
            <a:prstGeom prst="roundRect">
              <a:avLst/>
            </a:prstGeom>
          </p:spPr>
          <p:style>
            <a:lnRef idx="2">
              <a:schemeClr val="accent1">
                <a:shade val="50000"/>
              </a:schemeClr>
            </a:lnRef>
            <a:fillRef idx="1">
              <a:schemeClr val="accent1"/>
            </a:fillRef>
            <a:effectRef idx="0">
              <a:schemeClr val="accent1"/>
            </a:effectRef>
            <a:fontRef idx="minor">
              <a:schemeClr val="lt1"/>
            </a:fontRef>
          </p:style>
        </p:sp>
        <p:sp>
          <p:nvSpPr>
            <p:cNvPr id="6" name="Rounded Rectangle 4"/>
            <p:cNvSpPr/>
            <p:nvPr/>
          </p:nvSpPr>
          <p:spPr>
            <a:xfrm>
              <a:off x="134990" y="167631"/>
              <a:ext cx="2720108" cy="2495300"/>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137160" tIns="68580" rIns="137160" bIns="68580" numCol="1" spcCol="1270" anchor="ctr" anchorCtr="0">
              <a:noAutofit/>
            </a:bodyPr>
            <a:lstStyle/>
            <a:p>
              <a:pPr algn="ctr"/>
              <a:endParaRPr lang="en-US" sz="4400" dirty="0">
                <a:solidFill>
                  <a:srgbClr val="C00000"/>
                </a:solidFill>
              </a:endParaRPr>
            </a:p>
            <a:p>
              <a:pPr algn="ctr"/>
              <a:endParaRPr lang="en-US" sz="4400" dirty="0" smtClean="0">
                <a:solidFill>
                  <a:srgbClr val="C00000"/>
                </a:solidFill>
              </a:endParaRPr>
            </a:p>
            <a:p>
              <a:pPr algn="ctr"/>
              <a:endParaRPr lang="en-US" sz="4400" dirty="0">
                <a:solidFill>
                  <a:srgbClr val="C00000"/>
                </a:solidFill>
              </a:endParaRPr>
            </a:p>
            <a:p>
              <a:pPr algn="ctr"/>
              <a:endParaRPr lang="en-US" sz="2800" dirty="0" smtClean="0">
                <a:solidFill>
                  <a:schemeClr val="tx1"/>
                </a:solidFill>
              </a:endParaRPr>
            </a:p>
            <a:p>
              <a:pPr algn="ctr"/>
              <a:r>
                <a:rPr lang="en-US" sz="3600" dirty="0" smtClean="0"/>
                <a:t> </a:t>
              </a:r>
              <a:endParaRPr lang="en-US" sz="3600" dirty="0"/>
            </a:p>
          </p:txBody>
        </p:sp>
      </p:grpSp>
      <p:sp>
        <p:nvSpPr>
          <p:cNvPr id="2" name="TextBox 1"/>
          <p:cNvSpPr txBox="1"/>
          <p:nvPr/>
        </p:nvSpPr>
        <p:spPr>
          <a:xfrm>
            <a:off x="4876800" y="2590800"/>
            <a:ext cx="2743200" cy="369332"/>
          </a:xfrm>
          <a:prstGeom prst="rect">
            <a:avLst/>
          </a:prstGeom>
          <a:noFill/>
        </p:spPr>
        <p:txBody>
          <a:bodyPr wrap="square" rtlCol="0">
            <a:spAutoFit/>
          </a:bodyPr>
          <a:lstStyle/>
          <a:p>
            <a:endParaRPr lang="en-US" dirty="0"/>
          </a:p>
        </p:txBody>
      </p:sp>
      <p:sp>
        <p:nvSpPr>
          <p:cNvPr id="7" name="TextBox 6"/>
          <p:cNvSpPr txBox="1"/>
          <p:nvPr/>
        </p:nvSpPr>
        <p:spPr>
          <a:xfrm>
            <a:off x="1524000" y="990600"/>
            <a:ext cx="6248400" cy="5109091"/>
          </a:xfrm>
          <a:prstGeom prst="rect">
            <a:avLst/>
          </a:prstGeom>
          <a:noFill/>
        </p:spPr>
        <p:txBody>
          <a:bodyPr wrap="square" rtlCol="0">
            <a:spAutoFit/>
          </a:bodyPr>
          <a:lstStyle/>
          <a:p>
            <a:pPr algn="ctr"/>
            <a:r>
              <a:rPr lang="en-US" sz="2800" b="1" dirty="0">
                <a:solidFill>
                  <a:srgbClr val="C00000"/>
                </a:solidFill>
              </a:rPr>
              <a:t>Inclusiveness?</a:t>
            </a:r>
          </a:p>
          <a:p>
            <a:pPr algn="ctr"/>
            <a:endParaRPr lang="en-US" dirty="0">
              <a:solidFill>
                <a:srgbClr val="C00000"/>
              </a:solidFill>
            </a:endParaRPr>
          </a:p>
          <a:p>
            <a:r>
              <a:rPr lang="en-US" sz="2400" dirty="0">
                <a:solidFill>
                  <a:srgbClr val="C00000"/>
                </a:solidFill>
              </a:rPr>
              <a:t>How to address?</a:t>
            </a:r>
          </a:p>
          <a:p>
            <a:endParaRPr lang="en-US" sz="3200" dirty="0">
              <a:solidFill>
                <a:srgbClr val="C00000"/>
              </a:solidFill>
            </a:endParaRPr>
          </a:p>
          <a:p>
            <a:pPr marL="342900" indent="-342900">
              <a:buClr>
                <a:srgbClr val="C00000"/>
              </a:buClr>
              <a:buFont typeface="Wingdings" pitchFamily="2" charset="2"/>
              <a:buChar char="Ø"/>
            </a:pPr>
            <a:r>
              <a:rPr lang="en-US" sz="2800" i="1" dirty="0"/>
              <a:t> Testing of </a:t>
            </a:r>
            <a:r>
              <a:rPr lang="en-US" sz="2800" i="1" dirty="0" smtClean="0"/>
              <a:t>PWD</a:t>
            </a:r>
          </a:p>
          <a:p>
            <a:pPr marL="342900" indent="-342900">
              <a:buClr>
                <a:srgbClr val="C00000"/>
              </a:buClr>
              <a:buFont typeface="Wingdings" pitchFamily="2" charset="2"/>
              <a:buChar char="Ø"/>
            </a:pPr>
            <a:endParaRPr lang="en-US" sz="2800" i="1" dirty="0"/>
          </a:p>
          <a:p>
            <a:pPr marL="457200" indent="-457200">
              <a:buClr>
                <a:srgbClr val="C00000"/>
              </a:buClr>
              <a:buFont typeface="Wingdings" pitchFamily="2" charset="2"/>
              <a:buChar char="Ø"/>
            </a:pPr>
            <a:r>
              <a:rPr lang="en-US" sz="2800" i="1" dirty="0"/>
              <a:t>Remote </a:t>
            </a:r>
            <a:r>
              <a:rPr lang="en-US" sz="2800" i="1" dirty="0" smtClean="0"/>
              <a:t>Testing</a:t>
            </a:r>
          </a:p>
          <a:p>
            <a:pPr>
              <a:buClr>
                <a:srgbClr val="C00000"/>
              </a:buClr>
            </a:pPr>
            <a:endParaRPr lang="en-US" sz="2800" i="1" dirty="0"/>
          </a:p>
          <a:p>
            <a:pPr marL="457200" indent="-457200">
              <a:buClr>
                <a:srgbClr val="C00000"/>
              </a:buClr>
              <a:buFont typeface="Wingdings" pitchFamily="2" charset="2"/>
              <a:buChar char="Ø"/>
            </a:pPr>
            <a:r>
              <a:rPr lang="en-US" sz="2800" i="1" dirty="0" smtClean="0"/>
              <a:t>RPL</a:t>
            </a:r>
          </a:p>
          <a:p>
            <a:pPr marL="457200" indent="-457200">
              <a:buClr>
                <a:srgbClr val="C00000"/>
              </a:buClr>
              <a:buFont typeface="Wingdings" pitchFamily="2" charset="2"/>
              <a:buChar char="Ø"/>
            </a:pPr>
            <a:endParaRPr lang="en-US" sz="2800" i="1" dirty="0"/>
          </a:p>
          <a:p>
            <a:pPr marL="457200" indent="-457200">
              <a:buClr>
                <a:srgbClr val="C00000"/>
              </a:buClr>
              <a:buFont typeface="Wingdings" pitchFamily="2" charset="2"/>
              <a:buChar char="Ø"/>
            </a:pPr>
            <a:r>
              <a:rPr lang="en-US" sz="2800" i="1" dirty="0"/>
              <a:t>Skills in informal apprenticeship</a:t>
            </a:r>
          </a:p>
          <a:p>
            <a:pPr marL="571500" indent="-571500" algn="ctr">
              <a:buClr>
                <a:srgbClr val="C00000"/>
              </a:buClr>
              <a:buFont typeface="Wingdings" pitchFamily="2" charset="2"/>
              <a:buChar char="Ø"/>
            </a:pPr>
            <a:endParaRPr lang="en-US" sz="2800" dirty="0">
              <a:solidFill>
                <a:srgbClr val="C00000"/>
              </a:solidFill>
            </a:endParaRPr>
          </a:p>
        </p:txBody>
      </p:sp>
    </p:spTree>
    <p:extLst>
      <p:ext uri="{BB962C8B-B14F-4D97-AF65-F5344CB8AC3E}">
        <p14:creationId xmlns:p14="http://schemas.microsoft.com/office/powerpoint/2010/main" val="412713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00600" y="5334000"/>
            <a:ext cx="380629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solidFill>
                  <a:schemeClr val="tx2">
                    <a:lumMod val="75000"/>
                  </a:schemeClr>
                </a:solidFill>
                <a:effectLst>
                  <a:reflection blurRad="12700" stA="50000" endPos="50000" dist="5000" dir="5400000" sy="-100000" rotWithShape="0"/>
                </a:effectLst>
              </a:rPr>
              <a:t>Thank you.</a:t>
            </a:r>
            <a:endParaRPr lang="en-US" sz="5400" b="1" cap="all" dirty="0">
              <a:ln w="0"/>
              <a:solidFill>
                <a:schemeClr val="tx2">
                  <a:lumMod val="75000"/>
                </a:schemeClr>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1872525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2084</TotalTime>
  <Words>356</Words>
  <Application>Microsoft Office PowerPoint</Application>
  <PresentationFormat>On-screen Show (4:3)</PresentationFormat>
  <Paragraphs>85</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Skill Testing and Certification-What are the options?  Regional Training on Apprenticeship systems 26th-30th May 2013 Jordan  </vt:lpstr>
      <vt:lpstr>“Tripartite Action for Youth Employment” project is part of  four SIDA-funded projects on Youth Employment in Jordan, Indonesia, El Salvador and Zambia</vt:lpstr>
      <vt:lpstr>PowerPoint Presentation</vt:lpstr>
      <vt:lpstr>PowerPoint Presentation</vt:lpstr>
      <vt:lpstr>PowerPoint Presentation</vt:lpstr>
      <vt:lpstr>PowerPoint Presentation</vt:lpstr>
      <vt:lpstr>PowerPoint Presentation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Tripartite Action for Youth Employment in Jordan</dc:title>
  <dc:creator>ILO</dc:creator>
  <cp:lastModifiedBy>A satisfied Microsoft Office User</cp:lastModifiedBy>
  <cp:revision>170</cp:revision>
  <dcterms:created xsi:type="dcterms:W3CDTF">2012-11-02T12:28:57Z</dcterms:created>
  <dcterms:modified xsi:type="dcterms:W3CDTF">2013-05-04T07:38:40Z</dcterms:modified>
</cp:coreProperties>
</file>