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1" r:id="rId2"/>
    <p:sldId id="276" r:id="rId3"/>
    <p:sldId id="277" r:id="rId4"/>
    <p:sldId id="278" r:id="rId5"/>
    <p:sldId id="275" r:id="rId6"/>
    <p:sldId id="280" r:id="rId7"/>
    <p:sldId id="272" r:id="rId8"/>
    <p:sldId id="273" r:id="rId9"/>
    <p:sldId id="274" r:id="rId10"/>
    <p:sldId id="281" r:id="rId11"/>
    <p:sldId id="282" r:id="rId12"/>
    <p:sldId id="285" r:id="rId13"/>
    <p:sldId id="283" r:id="rId14"/>
    <p:sldId id="286" r:id="rId15"/>
    <p:sldId id="287" r:id="rId16"/>
    <p:sldId id="288" r:id="rId17"/>
    <p:sldId id="289" r:id="rId18"/>
    <p:sldId id="290" r:id="rId19"/>
    <p:sldId id="291" r:id="rId20"/>
    <p:sldId id="292" r:id="rId21"/>
    <p:sldId id="293" r:id="rId22"/>
    <p:sldId id="267" r:id="rId23"/>
    <p:sldId id="294" r:id="rId24"/>
    <p:sldId id="295"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552"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DE1345-5F39-4F35-93CF-8762FB48EE6C}" type="doc">
      <dgm:prSet loTypeId="urn:microsoft.com/office/officeart/2005/8/layout/radial4" loCatId="relationship" qsTypeId="urn:microsoft.com/office/officeart/2005/8/quickstyle/3d1" qsCatId="3D" csTypeId="urn:microsoft.com/office/officeart/2005/8/colors/colorful2" csCatId="colorful" phldr="1"/>
      <dgm:spPr/>
      <dgm:t>
        <a:bodyPr/>
        <a:lstStyle/>
        <a:p>
          <a:endParaRPr lang="en-GB"/>
        </a:p>
      </dgm:t>
    </dgm:pt>
    <dgm:pt modelId="{557EA97F-2F0B-4D4C-80C0-BF53FE5292D2}">
      <dgm:prSet phldrT="[Text]"/>
      <dgm:spPr/>
      <dgm:t>
        <a:bodyPr/>
        <a:lstStyle/>
        <a:p>
          <a:r>
            <a:rPr lang="en-GB" b="1" dirty="0" smtClean="0"/>
            <a:t>Increased productive and decent employment for young women and men in Jordan </a:t>
          </a:r>
          <a:endParaRPr lang="en-GB" b="1" dirty="0"/>
        </a:p>
      </dgm:t>
    </dgm:pt>
    <dgm:pt modelId="{C97E2260-6462-4AE6-AD65-E2BEA14802D4}" type="parTrans" cxnId="{E2749141-8687-4512-B0D0-2F6CB01C9AC4}">
      <dgm:prSet/>
      <dgm:spPr/>
      <dgm:t>
        <a:bodyPr/>
        <a:lstStyle/>
        <a:p>
          <a:endParaRPr lang="en-GB"/>
        </a:p>
      </dgm:t>
    </dgm:pt>
    <dgm:pt modelId="{6E692236-008D-4E1A-AB20-E26E3494ABFD}" type="sibTrans" cxnId="{E2749141-8687-4512-B0D0-2F6CB01C9AC4}">
      <dgm:prSet/>
      <dgm:spPr/>
      <dgm:t>
        <a:bodyPr/>
        <a:lstStyle/>
        <a:p>
          <a:endParaRPr lang="en-GB"/>
        </a:p>
      </dgm:t>
    </dgm:pt>
    <dgm:pt modelId="{4EEA21AD-6641-4BA4-85DC-6D4D0682A1AD}">
      <dgm:prSet/>
      <dgm:spPr/>
      <dgm:t>
        <a:bodyPr/>
        <a:lstStyle/>
        <a:p>
          <a:r>
            <a:rPr lang="en-GB" b="1" dirty="0" smtClean="0">
              <a:solidFill>
                <a:schemeClr val="bg1"/>
              </a:solidFill>
            </a:rPr>
            <a:t>Improved signalling of skills, and market value of the TVET certificates to facilitate training to work transition                 ( through  access to a national assessment and certification system established by CAQA )</a:t>
          </a:r>
        </a:p>
      </dgm:t>
    </dgm:pt>
    <dgm:pt modelId="{915A8EAE-6A8C-44BA-99D4-A7BB2202DFD3}" type="parTrans" cxnId="{4FE4D394-FEC8-43FD-AC9E-4A9FB87F8038}">
      <dgm:prSet/>
      <dgm:spPr/>
      <dgm:t>
        <a:bodyPr/>
        <a:lstStyle/>
        <a:p>
          <a:endParaRPr lang="en-GB"/>
        </a:p>
      </dgm:t>
    </dgm:pt>
    <dgm:pt modelId="{09D5610D-94BD-48A3-B499-614C0AC71A77}" type="sibTrans" cxnId="{4FE4D394-FEC8-43FD-AC9E-4A9FB87F8038}">
      <dgm:prSet/>
      <dgm:spPr/>
      <dgm:t>
        <a:bodyPr/>
        <a:lstStyle/>
        <a:p>
          <a:endParaRPr lang="en-GB"/>
        </a:p>
      </dgm:t>
    </dgm:pt>
    <dgm:pt modelId="{636CB7AF-7CFE-4051-9A2A-CEAD36FF2DA6}">
      <dgm:prSet/>
      <dgm:spPr/>
      <dgm:t>
        <a:bodyPr/>
        <a:lstStyle/>
        <a:p>
          <a:r>
            <a:rPr lang="en-GB" b="1" dirty="0" smtClean="0">
              <a:solidFill>
                <a:schemeClr val="bg1"/>
              </a:solidFill>
            </a:rPr>
            <a:t>Increased capacity of MSMEs  to contribute to the quality of the skills supply through upgraded apprenticeship</a:t>
          </a:r>
        </a:p>
      </dgm:t>
    </dgm:pt>
    <dgm:pt modelId="{B9C1AE9F-EA14-41F9-B8C3-7D73244AA3DC}" type="parTrans" cxnId="{48428262-8F0D-4D12-9C7F-54282F3B8792}">
      <dgm:prSet/>
      <dgm:spPr/>
      <dgm:t>
        <a:bodyPr/>
        <a:lstStyle/>
        <a:p>
          <a:endParaRPr lang="en-GB"/>
        </a:p>
      </dgm:t>
    </dgm:pt>
    <dgm:pt modelId="{B5C866A8-5FD6-4F9D-957D-113DA09D251A}" type="sibTrans" cxnId="{48428262-8F0D-4D12-9C7F-54282F3B8792}">
      <dgm:prSet/>
      <dgm:spPr/>
      <dgm:t>
        <a:bodyPr/>
        <a:lstStyle/>
        <a:p>
          <a:endParaRPr lang="en-GB"/>
        </a:p>
      </dgm:t>
    </dgm:pt>
    <dgm:pt modelId="{B68112EB-9B3E-449A-94A5-9793DB996DAA}">
      <dgm:prSet custT="1"/>
      <dgm:spPr/>
      <dgm:t>
        <a:bodyPr/>
        <a:lstStyle/>
        <a:p>
          <a:pPr algn="ctr"/>
          <a:r>
            <a:rPr lang="en-GB" sz="1600" b="1" dirty="0" smtClean="0">
              <a:solidFill>
                <a:schemeClr val="bg1"/>
              </a:solidFill>
              <a:effectLst/>
            </a:rPr>
            <a:t>Improved capacity of trade unions to increase their outreach to young women and men to advocate for their rights at work through the manual on youth rights at work including non-gender based discrimination</a:t>
          </a:r>
        </a:p>
      </dgm:t>
    </dgm:pt>
    <dgm:pt modelId="{93758A86-9497-439F-8565-CD085C35B593}" type="parTrans" cxnId="{074EFB1B-D75F-4111-A5CE-C5F92CBF7283}">
      <dgm:prSet/>
      <dgm:spPr/>
      <dgm:t>
        <a:bodyPr/>
        <a:lstStyle/>
        <a:p>
          <a:endParaRPr lang="en-GB"/>
        </a:p>
      </dgm:t>
    </dgm:pt>
    <dgm:pt modelId="{F16A875C-75E5-46B8-AC6B-7239F1C1B7D6}" type="sibTrans" cxnId="{074EFB1B-D75F-4111-A5CE-C5F92CBF7283}">
      <dgm:prSet/>
      <dgm:spPr/>
      <dgm:t>
        <a:bodyPr/>
        <a:lstStyle/>
        <a:p>
          <a:endParaRPr lang="en-GB"/>
        </a:p>
      </dgm:t>
    </dgm:pt>
    <dgm:pt modelId="{B846B955-382C-4291-957B-EC952E5983A2}" type="pres">
      <dgm:prSet presAssocID="{98DE1345-5F39-4F35-93CF-8762FB48EE6C}" presName="cycle" presStyleCnt="0">
        <dgm:presLayoutVars>
          <dgm:chMax val="1"/>
          <dgm:dir/>
          <dgm:animLvl val="ctr"/>
          <dgm:resizeHandles val="exact"/>
        </dgm:presLayoutVars>
      </dgm:prSet>
      <dgm:spPr/>
      <dgm:t>
        <a:bodyPr/>
        <a:lstStyle/>
        <a:p>
          <a:endParaRPr lang="en-US"/>
        </a:p>
      </dgm:t>
    </dgm:pt>
    <dgm:pt modelId="{6018DCE1-1997-44BF-84AA-58887AE12C0D}" type="pres">
      <dgm:prSet presAssocID="{557EA97F-2F0B-4D4C-80C0-BF53FE5292D2}" presName="centerShape" presStyleLbl="node0" presStyleIdx="0" presStyleCnt="1" custScaleX="123457"/>
      <dgm:spPr/>
      <dgm:t>
        <a:bodyPr/>
        <a:lstStyle/>
        <a:p>
          <a:endParaRPr lang="en-GB"/>
        </a:p>
      </dgm:t>
    </dgm:pt>
    <dgm:pt modelId="{A25FC58E-1C6F-47A5-BE8F-92813D6F148A}" type="pres">
      <dgm:prSet presAssocID="{915A8EAE-6A8C-44BA-99D4-A7BB2202DFD3}" presName="parTrans" presStyleLbl="bgSibTrans2D1" presStyleIdx="0" presStyleCnt="3"/>
      <dgm:spPr/>
      <dgm:t>
        <a:bodyPr/>
        <a:lstStyle/>
        <a:p>
          <a:endParaRPr lang="en-US"/>
        </a:p>
      </dgm:t>
    </dgm:pt>
    <dgm:pt modelId="{3A339DFB-8D3B-4C10-B800-BF68D66DCA4C}" type="pres">
      <dgm:prSet presAssocID="{4EEA21AD-6641-4BA4-85DC-6D4D0682A1AD}" presName="node" presStyleLbl="node1" presStyleIdx="0" presStyleCnt="3" custScaleY="149514">
        <dgm:presLayoutVars>
          <dgm:bulletEnabled val="1"/>
        </dgm:presLayoutVars>
      </dgm:prSet>
      <dgm:spPr/>
      <dgm:t>
        <a:bodyPr/>
        <a:lstStyle/>
        <a:p>
          <a:endParaRPr lang="en-US"/>
        </a:p>
      </dgm:t>
    </dgm:pt>
    <dgm:pt modelId="{2307A742-4858-46E9-B556-A811502B473F}" type="pres">
      <dgm:prSet presAssocID="{B9C1AE9F-EA14-41F9-B8C3-7D73244AA3DC}" presName="parTrans" presStyleLbl="bgSibTrans2D1" presStyleIdx="1" presStyleCnt="3"/>
      <dgm:spPr/>
      <dgm:t>
        <a:bodyPr/>
        <a:lstStyle/>
        <a:p>
          <a:endParaRPr lang="en-US"/>
        </a:p>
      </dgm:t>
    </dgm:pt>
    <dgm:pt modelId="{3EECE3ED-6F8B-4D14-9FA9-831654544183}" type="pres">
      <dgm:prSet presAssocID="{636CB7AF-7CFE-4051-9A2A-CEAD36FF2DA6}" presName="node" presStyleLbl="node1" presStyleIdx="1" presStyleCnt="3">
        <dgm:presLayoutVars>
          <dgm:bulletEnabled val="1"/>
        </dgm:presLayoutVars>
      </dgm:prSet>
      <dgm:spPr/>
      <dgm:t>
        <a:bodyPr/>
        <a:lstStyle/>
        <a:p>
          <a:endParaRPr lang="en-US"/>
        </a:p>
      </dgm:t>
    </dgm:pt>
    <dgm:pt modelId="{D5EAB381-C27F-4118-BBF8-261D76A22C35}" type="pres">
      <dgm:prSet presAssocID="{93758A86-9497-439F-8565-CD085C35B593}" presName="parTrans" presStyleLbl="bgSibTrans2D1" presStyleIdx="2" presStyleCnt="3"/>
      <dgm:spPr/>
      <dgm:t>
        <a:bodyPr/>
        <a:lstStyle/>
        <a:p>
          <a:endParaRPr lang="en-US"/>
        </a:p>
      </dgm:t>
    </dgm:pt>
    <dgm:pt modelId="{FFD23901-A4B8-4F03-BBB3-F0AED63343F5}" type="pres">
      <dgm:prSet presAssocID="{B68112EB-9B3E-449A-94A5-9793DB996DAA}" presName="node" presStyleLbl="node1" presStyleIdx="2" presStyleCnt="3" custScaleY="188790" custRadScaleRad="110271" custRadScaleInc="5161">
        <dgm:presLayoutVars>
          <dgm:bulletEnabled val="1"/>
        </dgm:presLayoutVars>
      </dgm:prSet>
      <dgm:spPr/>
      <dgm:t>
        <a:bodyPr/>
        <a:lstStyle/>
        <a:p>
          <a:endParaRPr lang="en-GB"/>
        </a:p>
      </dgm:t>
    </dgm:pt>
  </dgm:ptLst>
  <dgm:cxnLst>
    <dgm:cxn modelId="{AF4274CF-66EE-4BC8-912C-3DBCEC2C3967}" type="presOf" srcId="{98DE1345-5F39-4F35-93CF-8762FB48EE6C}" destId="{B846B955-382C-4291-957B-EC952E5983A2}" srcOrd="0" destOrd="0" presId="urn:microsoft.com/office/officeart/2005/8/layout/radial4"/>
    <dgm:cxn modelId="{4FE4D394-FEC8-43FD-AC9E-4A9FB87F8038}" srcId="{557EA97F-2F0B-4D4C-80C0-BF53FE5292D2}" destId="{4EEA21AD-6641-4BA4-85DC-6D4D0682A1AD}" srcOrd="0" destOrd="0" parTransId="{915A8EAE-6A8C-44BA-99D4-A7BB2202DFD3}" sibTransId="{09D5610D-94BD-48A3-B499-614C0AC71A77}"/>
    <dgm:cxn modelId="{384EE351-470B-49A8-99E9-7C35813022B8}" type="presOf" srcId="{B68112EB-9B3E-449A-94A5-9793DB996DAA}" destId="{FFD23901-A4B8-4F03-BBB3-F0AED63343F5}" srcOrd="0" destOrd="0" presId="urn:microsoft.com/office/officeart/2005/8/layout/radial4"/>
    <dgm:cxn modelId="{15FB139B-66D1-4B31-B7D8-A754168DCEA6}" type="presOf" srcId="{915A8EAE-6A8C-44BA-99D4-A7BB2202DFD3}" destId="{A25FC58E-1C6F-47A5-BE8F-92813D6F148A}" srcOrd="0" destOrd="0" presId="urn:microsoft.com/office/officeart/2005/8/layout/radial4"/>
    <dgm:cxn modelId="{6C6E552C-23A4-4F87-BECC-555482DCA8D9}" type="presOf" srcId="{557EA97F-2F0B-4D4C-80C0-BF53FE5292D2}" destId="{6018DCE1-1997-44BF-84AA-58887AE12C0D}" srcOrd="0" destOrd="0" presId="urn:microsoft.com/office/officeart/2005/8/layout/radial4"/>
    <dgm:cxn modelId="{F712B3A5-2DAB-451C-B507-73D885CF73F9}" type="presOf" srcId="{4EEA21AD-6641-4BA4-85DC-6D4D0682A1AD}" destId="{3A339DFB-8D3B-4C10-B800-BF68D66DCA4C}" srcOrd="0" destOrd="0" presId="urn:microsoft.com/office/officeart/2005/8/layout/radial4"/>
    <dgm:cxn modelId="{416FF10A-76B6-4AD9-9920-1393BB9369E5}" type="presOf" srcId="{93758A86-9497-439F-8565-CD085C35B593}" destId="{D5EAB381-C27F-4118-BBF8-261D76A22C35}" srcOrd="0" destOrd="0" presId="urn:microsoft.com/office/officeart/2005/8/layout/radial4"/>
    <dgm:cxn modelId="{E2749141-8687-4512-B0D0-2F6CB01C9AC4}" srcId="{98DE1345-5F39-4F35-93CF-8762FB48EE6C}" destId="{557EA97F-2F0B-4D4C-80C0-BF53FE5292D2}" srcOrd="0" destOrd="0" parTransId="{C97E2260-6462-4AE6-AD65-E2BEA14802D4}" sibTransId="{6E692236-008D-4E1A-AB20-E26E3494ABFD}"/>
    <dgm:cxn modelId="{CABD02A1-C7A7-4A0B-8B6D-FC823EC0A05B}" type="presOf" srcId="{636CB7AF-7CFE-4051-9A2A-CEAD36FF2DA6}" destId="{3EECE3ED-6F8B-4D14-9FA9-831654544183}" srcOrd="0" destOrd="0" presId="urn:microsoft.com/office/officeart/2005/8/layout/radial4"/>
    <dgm:cxn modelId="{D2EB8EC4-12B1-4FD1-8573-E548FE5A8C4E}" type="presOf" srcId="{B9C1AE9F-EA14-41F9-B8C3-7D73244AA3DC}" destId="{2307A742-4858-46E9-B556-A811502B473F}" srcOrd="0" destOrd="0" presId="urn:microsoft.com/office/officeart/2005/8/layout/radial4"/>
    <dgm:cxn modelId="{074EFB1B-D75F-4111-A5CE-C5F92CBF7283}" srcId="{557EA97F-2F0B-4D4C-80C0-BF53FE5292D2}" destId="{B68112EB-9B3E-449A-94A5-9793DB996DAA}" srcOrd="2" destOrd="0" parTransId="{93758A86-9497-439F-8565-CD085C35B593}" sibTransId="{F16A875C-75E5-46B8-AC6B-7239F1C1B7D6}"/>
    <dgm:cxn modelId="{48428262-8F0D-4D12-9C7F-54282F3B8792}" srcId="{557EA97F-2F0B-4D4C-80C0-BF53FE5292D2}" destId="{636CB7AF-7CFE-4051-9A2A-CEAD36FF2DA6}" srcOrd="1" destOrd="0" parTransId="{B9C1AE9F-EA14-41F9-B8C3-7D73244AA3DC}" sibTransId="{B5C866A8-5FD6-4F9D-957D-113DA09D251A}"/>
    <dgm:cxn modelId="{D257453A-DFDD-474F-9C47-3C2FD2B85E54}" type="presParOf" srcId="{B846B955-382C-4291-957B-EC952E5983A2}" destId="{6018DCE1-1997-44BF-84AA-58887AE12C0D}" srcOrd="0" destOrd="0" presId="urn:microsoft.com/office/officeart/2005/8/layout/radial4"/>
    <dgm:cxn modelId="{D46EF105-C0CD-41DF-8205-F3B7D34A50D1}" type="presParOf" srcId="{B846B955-382C-4291-957B-EC952E5983A2}" destId="{A25FC58E-1C6F-47A5-BE8F-92813D6F148A}" srcOrd="1" destOrd="0" presId="urn:microsoft.com/office/officeart/2005/8/layout/radial4"/>
    <dgm:cxn modelId="{C6FD6FE6-7647-4D6C-8FDB-87DFA10D6997}" type="presParOf" srcId="{B846B955-382C-4291-957B-EC952E5983A2}" destId="{3A339DFB-8D3B-4C10-B800-BF68D66DCA4C}" srcOrd="2" destOrd="0" presId="urn:microsoft.com/office/officeart/2005/8/layout/radial4"/>
    <dgm:cxn modelId="{9E06A9B7-C2A7-42CC-94CF-C0C1C7C30805}" type="presParOf" srcId="{B846B955-382C-4291-957B-EC952E5983A2}" destId="{2307A742-4858-46E9-B556-A811502B473F}" srcOrd="3" destOrd="0" presId="urn:microsoft.com/office/officeart/2005/8/layout/radial4"/>
    <dgm:cxn modelId="{94DB5DF1-963F-47B3-AB68-95E24DB62902}" type="presParOf" srcId="{B846B955-382C-4291-957B-EC952E5983A2}" destId="{3EECE3ED-6F8B-4D14-9FA9-831654544183}" srcOrd="4" destOrd="0" presId="urn:microsoft.com/office/officeart/2005/8/layout/radial4"/>
    <dgm:cxn modelId="{07A2C8B6-CF63-408F-A690-01CFC5045A86}" type="presParOf" srcId="{B846B955-382C-4291-957B-EC952E5983A2}" destId="{D5EAB381-C27F-4118-BBF8-261D76A22C35}" srcOrd="5" destOrd="0" presId="urn:microsoft.com/office/officeart/2005/8/layout/radial4"/>
    <dgm:cxn modelId="{C917BE6F-8000-40E4-B8DB-1E966111800A}" type="presParOf" srcId="{B846B955-382C-4291-957B-EC952E5983A2}" destId="{FFD23901-A4B8-4F03-BBB3-F0AED63343F5}" srcOrd="6"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FC64F09-22A7-42F7-8811-443631C1157C}" type="doc">
      <dgm:prSet loTypeId="urn:microsoft.com/office/officeart/2005/8/layout/vList5" loCatId="list" qsTypeId="urn:microsoft.com/office/officeart/2005/8/quickstyle/3d1" qsCatId="3D" csTypeId="urn:microsoft.com/office/officeart/2005/8/colors/colorful2" csCatId="colorful" phldr="1"/>
      <dgm:spPr/>
      <dgm:t>
        <a:bodyPr/>
        <a:lstStyle/>
        <a:p>
          <a:endParaRPr lang="en-GB"/>
        </a:p>
      </dgm:t>
    </dgm:pt>
    <dgm:pt modelId="{B97C3F9E-0E1C-4A48-9485-A3D127AC39A2}">
      <dgm:prSet phldrT="[Text]"/>
      <dgm:spPr/>
      <dgm:t>
        <a:bodyPr/>
        <a:lstStyle/>
        <a:p>
          <a:r>
            <a:rPr lang="en-US" dirty="0" smtClean="0"/>
            <a:t>Stakeholders</a:t>
          </a:r>
          <a:endParaRPr lang="en-GB" dirty="0"/>
        </a:p>
      </dgm:t>
    </dgm:pt>
    <dgm:pt modelId="{A50A9AB1-D7C3-4FF4-BB5A-002F196BBE2F}" type="parTrans" cxnId="{40E56230-A47A-427A-8CA6-81CC1556424F}">
      <dgm:prSet/>
      <dgm:spPr/>
      <dgm:t>
        <a:bodyPr/>
        <a:lstStyle/>
        <a:p>
          <a:endParaRPr lang="en-GB"/>
        </a:p>
      </dgm:t>
    </dgm:pt>
    <dgm:pt modelId="{54FB6185-0434-40C2-A55F-C99CA0DBE613}" type="sibTrans" cxnId="{40E56230-A47A-427A-8CA6-81CC1556424F}">
      <dgm:prSet/>
      <dgm:spPr/>
      <dgm:t>
        <a:bodyPr/>
        <a:lstStyle/>
        <a:p>
          <a:endParaRPr lang="en-GB"/>
        </a:p>
      </dgm:t>
    </dgm:pt>
    <dgm:pt modelId="{4ABD6A1E-E962-43C8-A0A6-7BFEE6528597}">
      <dgm:prSet phldrT="[Text]"/>
      <dgm:spPr/>
      <dgm:t>
        <a:bodyPr/>
        <a:lstStyle/>
        <a:p>
          <a:r>
            <a:rPr lang="en-US" dirty="0" smtClean="0"/>
            <a:t>MOL</a:t>
          </a:r>
          <a:endParaRPr lang="en-GB" dirty="0"/>
        </a:p>
      </dgm:t>
    </dgm:pt>
    <dgm:pt modelId="{DCE1F890-2CA3-46D9-A351-AB20E32ACC56}" type="parTrans" cxnId="{5F670A67-F009-4071-B579-3D7DB83EDC06}">
      <dgm:prSet/>
      <dgm:spPr/>
      <dgm:t>
        <a:bodyPr/>
        <a:lstStyle/>
        <a:p>
          <a:endParaRPr lang="en-GB"/>
        </a:p>
      </dgm:t>
    </dgm:pt>
    <dgm:pt modelId="{77A8C150-E03B-4864-B8D2-16865E2309E7}" type="sibTrans" cxnId="{5F670A67-F009-4071-B579-3D7DB83EDC06}">
      <dgm:prSet/>
      <dgm:spPr/>
      <dgm:t>
        <a:bodyPr/>
        <a:lstStyle/>
        <a:p>
          <a:endParaRPr lang="en-GB"/>
        </a:p>
      </dgm:t>
    </dgm:pt>
    <dgm:pt modelId="{C0CD6D58-D18D-4386-8D3A-EAF4CFC23414}">
      <dgm:prSet phldrT="[Text]"/>
      <dgm:spPr/>
      <dgm:t>
        <a:bodyPr/>
        <a:lstStyle/>
        <a:p>
          <a:r>
            <a:rPr lang="en-US" dirty="0" smtClean="0"/>
            <a:t>Beneficiaries</a:t>
          </a:r>
          <a:endParaRPr lang="en-GB" dirty="0"/>
        </a:p>
      </dgm:t>
    </dgm:pt>
    <dgm:pt modelId="{83F829CB-8328-485C-8D82-A3EB08D98D55}" type="parTrans" cxnId="{2362848D-7A0C-4383-B7AE-1503D7B0E41B}">
      <dgm:prSet/>
      <dgm:spPr/>
      <dgm:t>
        <a:bodyPr/>
        <a:lstStyle/>
        <a:p>
          <a:endParaRPr lang="en-GB"/>
        </a:p>
      </dgm:t>
    </dgm:pt>
    <dgm:pt modelId="{1B3A2C41-AFC4-4AFA-A59D-2246EB1B9EAA}" type="sibTrans" cxnId="{2362848D-7A0C-4383-B7AE-1503D7B0E41B}">
      <dgm:prSet/>
      <dgm:spPr/>
      <dgm:t>
        <a:bodyPr/>
        <a:lstStyle/>
        <a:p>
          <a:endParaRPr lang="en-GB"/>
        </a:p>
      </dgm:t>
    </dgm:pt>
    <dgm:pt modelId="{1F1A02D4-70F1-4B80-9CE8-2FF4D0FF7E7F}">
      <dgm:prSet/>
      <dgm:spPr/>
      <dgm:t>
        <a:bodyPr/>
        <a:lstStyle/>
        <a:p>
          <a:r>
            <a:rPr lang="en-GB" dirty="0" smtClean="0"/>
            <a:t>Trainees certified through the centres, and employers who will recruit them </a:t>
          </a:r>
          <a:endParaRPr lang="en-GB" dirty="0"/>
        </a:p>
      </dgm:t>
    </dgm:pt>
    <dgm:pt modelId="{7B74622B-BE5A-4072-A77D-AA9233A03150}" type="parTrans" cxnId="{DFF59F7E-8C4C-4C96-A14C-FE8037ED4EF4}">
      <dgm:prSet/>
      <dgm:spPr/>
      <dgm:t>
        <a:bodyPr/>
        <a:lstStyle/>
        <a:p>
          <a:endParaRPr lang="en-GB"/>
        </a:p>
      </dgm:t>
    </dgm:pt>
    <dgm:pt modelId="{D5E4A1EB-09EC-4C6D-9E30-8AADF3016DB3}" type="sibTrans" cxnId="{DFF59F7E-8C4C-4C96-A14C-FE8037ED4EF4}">
      <dgm:prSet/>
      <dgm:spPr/>
      <dgm:t>
        <a:bodyPr/>
        <a:lstStyle/>
        <a:p>
          <a:endParaRPr lang="en-GB"/>
        </a:p>
      </dgm:t>
    </dgm:pt>
    <dgm:pt modelId="{FDDC7576-C317-4A61-8A8F-B2D92B887A7A}">
      <dgm:prSet/>
      <dgm:spPr/>
      <dgm:t>
        <a:bodyPr/>
        <a:lstStyle/>
        <a:p>
          <a:r>
            <a:rPr lang="en-US" smtClean="0"/>
            <a:t>ETVET Council</a:t>
          </a:r>
          <a:endParaRPr lang="en-US" dirty="0" smtClean="0"/>
        </a:p>
      </dgm:t>
    </dgm:pt>
    <dgm:pt modelId="{DDAE09D0-9235-4639-BCB7-E75DE9458956}" type="parTrans" cxnId="{24F37D20-AE36-4117-85A1-7BBC87A447E9}">
      <dgm:prSet/>
      <dgm:spPr/>
      <dgm:t>
        <a:bodyPr/>
        <a:lstStyle/>
        <a:p>
          <a:endParaRPr lang="en-GB"/>
        </a:p>
      </dgm:t>
    </dgm:pt>
    <dgm:pt modelId="{01C8745D-8660-4103-B3AD-B6FCB22BAC15}" type="sibTrans" cxnId="{24F37D20-AE36-4117-85A1-7BBC87A447E9}">
      <dgm:prSet/>
      <dgm:spPr/>
      <dgm:t>
        <a:bodyPr/>
        <a:lstStyle/>
        <a:p>
          <a:endParaRPr lang="en-GB"/>
        </a:p>
      </dgm:t>
    </dgm:pt>
    <dgm:pt modelId="{877FCF2E-5410-4B90-AE00-F1903CFC3FE1}">
      <dgm:prSet/>
      <dgm:spPr/>
      <dgm:t>
        <a:bodyPr/>
        <a:lstStyle/>
        <a:p>
          <a:r>
            <a:rPr lang="en-US" dirty="0" smtClean="0"/>
            <a:t>CAQA (Center of Accreditation &amp; Quality Assurance)</a:t>
          </a:r>
        </a:p>
      </dgm:t>
    </dgm:pt>
    <dgm:pt modelId="{7377A8EB-EACB-43BC-936B-719834FA2967}" type="parTrans" cxnId="{359DB1CF-6351-4E54-9FBC-89FDE4860439}">
      <dgm:prSet/>
      <dgm:spPr/>
      <dgm:t>
        <a:bodyPr/>
        <a:lstStyle/>
        <a:p>
          <a:endParaRPr lang="en-GB"/>
        </a:p>
      </dgm:t>
    </dgm:pt>
    <dgm:pt modelId="{80DF4C81-C034-4F19-A9BB-7C03F167A0EF}" type="sibTrans" cxnId="{359DB1CF-6351-4E54-9FBC-89FDE4860439}">
      <dgm:prSet/>
      <dgm:spPr/>
      <dgm:t>
        <a:bodyPr/>
        <a:lstStyle/>
        <a:p>
          <a:endParaRPr lang="en-GB"/>
        </a:p>
      </dgm:t>
    </dgm:pt>
    <dgm:pt modelId="{C628B625-3316-4576-AC8A-D3083330B1D3}">
      <dgm:prSet/>
      <dgm:spPr/>
      <dgm:t>
        <a:bodyPr/>
        <a:lstStyle/>
        <a:p>
          <a:r>
            <a:rPr lang="en-US" smtClean="0"/>
            <a:t>VTC</a:t>
          </a:r>
          <a:endParaRPr lang="en-US" dirty="0" smtClean="0"/>
        </a:p>
      </dgm:t>
    </dgm:pt>
    <dgm:pt modelId="{0CFD0F51-FE82-4C2F-9B92-D123072A21F8}" type="parTrans" cxnId="{35E5FF36-B4A7-4878-B941-6A5024776354}">
      <dgm:prSet/>
      <dgm:spPr/>
      <dgm:t>
        <a:bodyPr/>
        <a:lstStyle/>
        <a:p>
          <a:endParaRPr lang="en-GB"/>
        </a:p>
      </dgm:t>
    </dgm:pt>
    <dgm:pt modelId="{31E287AF-5B54-49F8-801A-A984DB8E9AB6}" type="sibTrans" cxnId="{35E5FF36-B4A7-4878-B941-6A5024776354}">
      <dgm:prSet/>
      <dgm:spPr/>
      <dgm:t>
        <a:bodyPr/>
        <a:lstStyle/>
        <a:p>
          <a:endParaRPr lang="en-GB"/>
        </a:p>
      </dgm:t>
    </dgm:pt>
    <dgm:pt modelId="{B859B245-ADB2-4455-B7F3-FE550BA38CFA}">
      <dgm:prSet/>
      <dgm:spPr/>
      <dgm:t>
        <a:bodyPr/>
        <a:lstStyle/>
        <a:p>
          <a:r>
            <a:rPr lang="en-US" dirty="0" smtClean="0"/>
            <a:t>JCI and sectorial associations</a:t>
          </a:r>
        </a:p>
      </dgm:t>
    </dgm:pt>
    <dgm:pt modelId="{9E316DAD-8EFE-40FC-A305-8B36408806CE}" type="parTrans" cxnId="{1B59D18E-D9DB-4E05-A392-2931033B6408}">
      <dgm:prSet/>
      <dgm:spPr/>
      <dgm:t>
        <a:bodyPr/>
        <a:lstStyle/>
        <a:p>
          <a:endParaRPr lang="en-GB"/>
        </a:p>
      </dgm:t>
    </dgm:pt>
    <dgm:pt modelId="{B06FCAB5-7063-4F45-8E5E-6954F0029F7E}" type="sibTrans" cxnId="{1B59D18E-D9DB-4E05-A392-2931033B6408}">
      <dgm:prSet/>
      <dgm:spPr/>
      <dgm:t>
        <a:bodyPr/>
        <a:lstStyle/>
        <a:p>
          <a:endParaRPr lang="en-GB"/>
        </a:p>
      </dgm:t>
    </dgm:pt>
    <dgm:pt modelId="{DB8BB490-2894-4F67-838E-899F1D12AFB9}">
      <dgm:prSet/>
      <dgm:spPr/>
      <dgm:t>
        <a:bodyPr/>
        <a:lstStyle/>
        <a:p>
          <a:r>
            <a:rPr lang="en-US" dirty="0" smtClean="0"/>
            <a:t>GFJTU and other TUs</a:t>
          </a:r>
        </a:p>
      </dgm:t>
    </dgm:pt>
    <dgm:pt modelId="{C6FB2E62-580E-43C8-964D-5C3D7EDED05F}" type="parTrans" cxnId="{D0F53ED6-E73A-4953-BC64-90C3518ABB3A}">
      <dgm:prSet/>
      <dgm:spPr/>
      <dgm:t>
        <a:bodyPr/>
        <a:lstStyle/>
        <a:p>
          <a:endParaRPr lang="en-GB"/>
        </a:p>
      </dgm:t>
    </dgm:pt>
    <dgm:pt modelId="{D73AA0E3-9C72-45FF-9644-B45452022B54}" type="sibTrans" cxnId="{D0F53ED6-E73A-4953-BC64-90C3518ABB3A}">
      <dgm:prSet/>
      <dgm:spPr/>
      <dgm:t>
        <a:bodyPr/>
        <a:lstStyle/>
        <a:p>
          <a:endParaRPr lang="en-GB"/>
        </a:p>
      </dgm:t>
    </dgm:pt>
    <dgm:pt modelId="{9AED96CB-5DEE-43DE-9461-F7BE66601D4A}">
      <dgm:prSet/>
      <dgm:spPr/>
      <dgm:t>
        <a:bodyPr/>
        <a:lstStyle/>
        <a:p>
          <a:r>
            <a:rPr lang="en-GB" dirty="0" smtClean="0"/>
            <a:t>MSMES and young women and men who will benefit from improved apprenticeship </a:t>
          </a:r>
          <a:endParaRPr lang="en-US" dirty="0"/>
        </a:p>
      </dgm:t>
    </dgm:pt>
    <dgm:pt modelId="{4168871D-141C-45E7-BAD7-A4E73974BF3B}" type="parTrans" cxnId="{EF6F54FF-77A2-45A1-A498-9D2B91FB7F68}">
      <dgm:prSet/>
      <dgm:spPr/>
      <dgm:t>
        <a:bodyPr/>
        <a:lstStyle/>
        <a:p>
          <a:endParaRPr lang="en-GB"/>
        </a:p>
      </dgm:t>
    </dgm:pt>
    <dgm:pt modelId="{ED42DE27-A774-45FD-856C-1239C42867A9}" type="sibTrans" cxnId="{EF6F54FF-77A2-45A1-A498-9D2B91FB7F68}">
      <dgm:prSet/>
      <dgm:spPr/>
      <dgm:t>
        <a:bodyPr/>
        <a:lstStyle/>
        <a:p>
          <a:endParaRPr lang="en-GB"/>
        </a:p>
      </dgm:t>
    </dgm:pt>
    <dgm:pt modelId="{93E9FDDE-406D-4139-AE65-EB10B0C1AB86}">
      <dgm:prSet/>
      <dgm:spPr/>
      <dgm:t>
        <a:bodyPr/>
        <a:lstStyle/>
        <a:p>
          <a:r>
            <a:rPr lang="en-GB" dirty="0" smtClean="0"/>
            <a:t>Young women and men trained on youth rights at work by the trainers.</a:t>
          </a:r>
          <a:endParaRPr lang="en-US" dirty="0"/>
        </a:p>
      </dgm:t>
    </dgm:pt>
    <dgm:pt modelId="{CFCAFCC3-C177-4816-A78B-CB3005A2B0D5}" type="parTrans" cxnId="{2894BE00-BB24-4B6F-973B-DA0330F1917A}">
      <dgm:prSet/>
      <dgm:spPr/>
      <dgm:t>
        <a:bodyPr/>
        <a:lstStyle/>
        <a:p>
          <a:endParaRPr lang="en-GB"/>
        </a:p>
      </dgm:t>
    </dgm:pt>
    <dgm:pt modelId="{853FBC20-16CD-4F17-8329-AAC7DEE74496}" type="sibTrans" cxnId="{2894BE00-BB24-4B6F-973B-DA0330F1917A}">
      <dgm:prSet/>
      <dgm:spPr/>
      <dgm:t>
        <a:bodyPr/>
        <a:lstStyle/>
        <a:p>
          <a:endParaRPr lang="en-GB"/>
        </a:p>
      </dgm:t>
    </dgm:pt>
    <dgm:pt modelId="{644734A0-610D-43F7-BFC9-C2B8552A5C1E}" type="pres">
      <dgm:prSet presAssocID="{8FC64F09-22A7-42F7-8811-443631C1157C}" presName="Name0" presStyleCnt="0">
        <dgm:presLayoutVars>
          <dgm:dir/>
          <dgm:animLvl val="lvl"/>
          <dgm:resizeHandles val="exact"/>
        </dgm:presLayoutVars>
      </dgm:prSet>
      <dgm:spPr/>
      <dgm:t>
        <a:bodyPr/>
        <a:lstStyle/>
        <a:p>
          <a:endParaRPr lang="en-US"/>
        </a:p>
      </dgm:t>
    </dgm:pt>
    <dgm:pt modelId="{D0FF3FC0-E2F6-499C-8C24-7600B0D69846}" type="pres">
      <dgm:prSet presAssocID="{B97C3F9E-0E1C-4A48-9485-A3D127AC39A2}" presName="linNode" presStyleCnt="0"/>
      <dgm:spPr/>
    </dgm:pt>
    <dgm:pt modelId="{B26244F9-DFCF-4666-BC23-2EBA4326425F}" type="pres">
      <dgm:prSet presAssocID="{B97C3F9E-0E1C-4A48-9485-A3D127AC39A2}" presName="parentText" presStyleLbl="node1" presStyleIdx="0" presStyleCnt="2">
        <dgm:presLayoutVars>
          <dgm:chMax val="1"/>
          <dgm:bulletEnabled val="1"/>
        </dgm:presLayoutVars>
      </dgm:prSet>
      <dgm:spPr/>
      <dgm:t>
        <a:bodyPr/>
        <a:lstStyle/>
        <a:p>
          <a:endParaRPr lang="en-US"/>
        </a:p>
      </dgm:t>
    </dgm:pt>
    <dgm:pt modelId="{6E69F29C-9E34-408E-A4B9-48323EAE2BB5}" type="pres">
      <dgm:prSet presAssocID="{B97C3F9E-0E1C-4A48-9485-A3D127AC39A2}" presName="descendantText" presStyleLbl="alignAccFollowNode1" presStyleIdx="0" presStyleCnt="2">
        <dgm:presLayoutVars>
          <dgm:bulletEnabled val="1"/>
        </dgm:presLayoutVars>
      </dgm:prSet>
      <dgm:spPr/>
      <dgm:t>
        <a:bodyPr/>
        <a:lstStyle/>
        <a:p>
          <a:endParaRPr lang="en-GB"/>
        </a:p>
      </dgm:t>
    </dgm:pt>
    <dgm:pt modelId="{B3BA144E-B1AF-4282-91C3-5DEEAC660E00}" type="pres">
      <dgm:prSet presAssocID="{54FB6185-0434-40C2-A55F-C99CA0DBE613}" presName="sp" presStyleCnt="0"/>
      <dgm:spPr/>
    </dgm:pt>
    <dgm:pt modelId="{45064EB7-BC06-4DA5-A117-622907A1ABD7}" type="pres">
      <dgm:prSet presAssocID="{C0CD6D58-D18D-4386-8D3A-EAF4CFC23414}" presName="linNode" presStyleCnt="0"/>
      <dgm:spPr/>
    </dgm:pt>
    <dgm:pt modelId="{943FA49A-F1A1-4E42-ADC8-03BEEDA91AE2}" type="pres">
      <dgm:prSet presAssocID="{C0CD6D58-D18D-4386-8D3A-EAF4CFC23414}" presName="parentText" presStyleLbl="node1" presStyleIdx="1" presStyleCnt="2">
        <dgm:presLayoutVars>
          <dgm:chMax val="1"/>
          <dgm:bulletEnabled val="1"/>
        </dgm:presLayoutVars>
      </dgm:prSet>
      <dgm:spPr/>
      <dgm:t>
        <a:bodyPr/>
        <a:lstStyle/>
        <a:p>
          <a:endParaRPr lang="en-US"/>
        </a:p>
      </dgm:t>
    </dgm:pt>
    <dgm:pt modelId="{C274607C-6545-4CC9-8495-924A50EE6DA9}" type="pres">
      <dgm:prSet presAssocID="{C0CD6D58-D18D-4386-8D3A-EAF4CFC23414}" presName="descendantText" presStyleLbl="alignAccFollowNode1" presStyleIdx="1" presStyleCnt="2">
        <dgm:presLayoutVars>
          <dgm:bulletEnabled val="1"/>
        </dgm:presLayoutVars>
      </dgm:prSet>
      <dgm:spPr/>
      <dgm:t>
        <a:bodyPr/>
        <a:lstStyle/>
        <a:p>
          <a:endParaRPr lang="en-GB"/>
        </a:p>
      </dgm:t>
    </dgm:pt>
  </dgm:ptLst>
  <dgm:cxnLst>
    <dgm:cxn modelId="{D0D0AF6C-A878-4A93-846B-C822DB224647}" type="presOf" srcId="{93E9FDDE-406D-4139-AE65-EB10B0C1AB86}" destId="{C274607C-6545-4CC9-8495-924A50EE6DA9}" srcOrd="0" destOrd="2" presId="urn:microsoft.com/office/officeart/2005/8/layout/vList5"/>
    <dgm:cxn modelId="{D40B3DB8-51F2-4374-BC00-4ADCE8720A4C}" type="presOf" srcId="{1F1A02D4-70F1-4B80-9CE8-2FF4D0FF7E7F}" destId="{C274607C-6545-4CC9-8495-924A50EE6DA9}" srcOrd="0" destOrd="0" presId="urn:microsoft.com/office/officeart/2005/8/layout/vList5"/>
    <dgm:cxn modelId="{D0F53ED6-E73A-4953-BC64-90C3518ABB3A}" srcId="{B97C3F9E-0E1C-4A48-9485-A3D127AC39A2}" destId="{DB8BB490-2894-4F67-838E-899F1D12AFB9}" srcOrd="5" destOrd="0" parTransId="{C6FB2E62-580E-43C8-964D-5C3D7EDED05F}" sibTransId="{D73AA0E3-9C72-45FF-9644-B45452022B54}"/>
    <dgm:cxn modelId="{1C523C9C-6D59-4DC4-A166-BF0A68C2B970}" type="presOf" srcId="{877FCF2E-5410-4B90-AE00-F1903CFC3FE1}" destId="{6E69F29C-9E34-408E-A4B9-48323EAE2BB5}" srcOrd="0" destOrd="2" presId="urn:microsoft.com/office/officeart/2005/8/layout/vList5"/>
    <dgm:cxn modelId="{FAEACB3E-CF08-4F28-BADB-BA12011F016D}" type="presOf" srcId="{FDDC7576-C317-4A61-8A8F-B2D92B887A7A}" destId="{6E69F29C-9E34-408E-A4B9-48323EAE2BB5}" srcOrd="0" destOrd="1" presId="urn:microsoft.com/office/officeart/2005/8/layout/vList5"/>
    <dgm:cxn modelId="{2C72386B-2FF0-4E23-969A-F7418CCBF775}" type="presOf" srcId="{C628B625-3316-4576-AC8A-D3083330B1D3}" destId="{6E69F29C-9E34-408E-A4B9-48323EAE2BB5}" srcOrd="0" destOrd="3" presId="urn:microsoft.com/office/officeart/2005/8/layout/vList5"/>
    <dgm:cxn modelId="{359DB1CF-6351-4E54-9FBC-89FDE4860439}" srcId="{B97C3F9E-0E1C-4A48-9485-A3D127AC39A2}" destId="{877FCF2E-5410-4B90-AE00-F1903CFC3FE1}" srcOrd="2" destOrd="0" parTransId="{7377A8EB-EACB-43BC-936B-719834FA2967}" sibTransId="{80DF4C81-C034-4F19-A9BB-7C03F167A0EF}"/>
    <dgm:cxn modelId="{968F4E1C-12CB-41B0-A67C-879B4A2A0428}" type="presOf" srcId="{4ABD6A1E-E962-43C8-A0A6-7BFEE6528597}" destId="{6E69F29C-9E34-408E-A4B9-48323EAE2BB5}" srcOrd="0" destOrd="0" presId="urn:microsoft.com/office/officeart/2005/8/layout/vList5"/>
    <dgm:cxn modelId="{BA621B32-F79A-4281-945D-14B37C18AA01}" type="presOf" srcId="{C0CD6D58-D18D-4386-8D3A-EAF4CFC23414}" destId="{943FA49A-F1A1-4E42-ADC8-03BEEDA91AE2}" srcOrd="0" destOrd="0" presId="urn:microsoft.com/office/officeart/2005/8/layout/vList5"/>
    <dgm:cxn modelId="{2894BE00-BB24-4B6F-973B-DA0330F1917A}" srcId="{C0CD6D58-D18D-4386-8D3A-EAF4CFC23414}" destId="{93E9FDDE-406D-4139-AE65-EB10B0C1AB86}" srcOrd="2" destOrd="0" parTransId="{CFCAFCC3-C177-4816-A78B-CB3005A2B0D5}" sibTransId="{853FBC20-16CD-4F17-8329-AAC7DEE74496}"/>
    <dgm:cxn modelId="{1818824C-7B61-45B5-941C-0D2A68487369}" type="presOf" srcId="{DB8BB490-2894-4F67-838E-899F1D12AFB9}" destId="{6E69F29C-9E34-408E-A4B9-48323EAE2BB5}" srcOrd="0" destOrd="5" presId="urn:microsoft.com/office/officeart/2005/8/layout/vList5"/>
    <dgm:cxn modelId="{CB97C497-8FD6-4FE7-A05B-EC9A7E9CF1FF}" type="presOf" srcId="{9AED96CB-5DEE-43DE-9461-F7BE66601D4A}" destId="{C274607C-6545-4CC9-8495-924A50EE6DA9}" srcOrd="0" destOrd="1" presId="urn:microsoft.com/office/officeart/2005/8/layout/vList5"/>
    <dgm:cxn modelId="{2362848D-7A0C-4383-B7AE-1503D7B0E41B}" srcId="{8FC64F09-22A7-42F7-8811-443631C1157C}" destId="{C0CD6D58-D18D-4386-8D3A-EAF4CFC23414}" srcOrd="1" destOrd="0" parTransId="{83F829CB-8328-485C-8D82-A3EB08D98D55}" sibTransId="{1B3A2C41-AFC4-4AFA-A59D-2246EB1B9EAA}"/>
    <dgm:cxn modelId="{89A46F88-839D-4653-BEAD-3A134F1B6BF9}" type="presOf" srcId="{B97C3F9E-0E1C-4A48-9485-A3D127AC39A2}" destId="{B26244F9-DFCF-4666-BC23-2EBA4326425F}" srcOrd="0" destOrd="0" presId="urn:microsoft.com/office/officeart/2005/8/layout/vList5"/>
    <dgm:cxn modelId="{F7F67105-CBCB-4D80-99B2-9F4328A02389}" type="presOf" srcId="{8FC64F09-22A7-42F7-8811-443631C1157C}" destId="{644734A0-610D-43F7-BFC9-C2B8552A5C1E}" srcOrd="0" destOrd="0" presId="urn:microsoft.com/office/officeart/2005/8/layout/vList5"/>
    <dgm:cxn modelId="{5F670A67-F009-4071-B579-3D7DB83EDC06}" srcId="{B97C3F9E-0E1C-4A48-9485-A3D127AC39A2}" destId="{4ABD6A1E-E962-43C8-A0A6-7BFEE6528597}" srcOrd="0" destOrd="0" parTransId="{DCE1F890-2CA3-46D9-A351-AB20E32ACC56}" sibTransId="{77A8C150-E03B-4864-B8D2-16865E2309E7}"/>
    <dgm:cxn modelId="{DFF59F7E-8C4C-4C96-A14C-FE8037ED4EF4}" srcId="{C0CD6D58-D18D-4386-8D3A-EAF4CFC23414}" destId="{1F1A02D4-70F1-4B80-9CE8-2FF4D0FF7E7F}" srcOrd="0" destOrd="0" parTransId="{7B74622B-BE5A-4072-A77D-AA9233A03150}" sibTransId="{D5E4A1EB-09EC-4C6D-9E30-8AADF3016DB3}"/>
    <dgm:cxn modelId="{35E5FF36-B4A7-4878-B941-6A5024776354}" srcId="{B97C3F9E-0E1C-4A48-9485-A3D127AC39A2}" destId="{C628B625-3316-4576-AC8A-D3083330B1D3}" srcOrd="3" destOrd="0" parTransId="{0CFD0F51-FE82-4C2F-9B92-D123072A21F8}" sibTransId="{31E287AF-5B54-49F8-801A-A984DB8E9AB6}"/>
    <dgm:cxn modelId="{24F37D20-AE36-4117-85A1-7BBC87A447E9}" srcId="{B97C3F9E-0E1C-4A48-9485-A3D127AC39A2}" destId="{FDDC7576-C317-4A61-8A8F-B2D92B887A7A}" srcOrd="1" destOrd="0" parTransId="{DDAE09D0-9235-4639-BCB7-E75DE9458956}" sibTransId="{01C8745D-8660-4103-B3AD-B6FCB22BAC15}"/>
    <dgm:cxn modelId="{1B59D18E-D9DB-4E05-A392-2931033B6408}" srcId="{B97C3F9E-0E1C-4A48-9485-A3D127AC39A2}" destId="{B859B245-ADB2-4455-B7F3-FE550BA38CFA}" srcOrd="4" destOrd="0" parTransId="{9E316DAD-8EFE-40FC-A305-8B36408806CE}" sibTransId="{B06FCAB5-7063-4F45-8E5E-6954F0029F7E}"/>
    <dgm:cxn modelId="{164ACA14-7007-4C54-A850-C9BB69705AA1}" type="presOf" srcId="{B859B245-ADB2-4455-B7F3-FE550BA38CFA}" destId="{6E69F29C-9E34-408E-A4B9-48323EAE2BB5}" srcOrd="0" destOrd="4" presId="urn:microsoft.com/office/officeart/2005/8/layout/vList5"/>
    <dgm:cxn modelId="{EF6F54FF-77A2-45A1-A498-9D2B91FB7F68}" srcId="{C0CD6D58-D18D-4386-8D3A-EAF4CFC23414}" destId="{9AED96CB-5DEE-43DE-9461-F7BE66601D4A}" srcOrd="1" destOrd="0" parTransId="{4168871D-141C-45E7-BAD7-A4E73974BF3B}" sibTransId="{ED42DE27-A774-45FD-856C-1239C42867A9}"/>
    <dgm:cxn modelId="{40E56230-A47A-427A-8CA6-81CC1556424F}" srcId="{8FC64F09-22A7-42F7-8811-443631C1157C}" destId="{B97C3F9E-0E1C-4A48-9485-A3D127AC39A2}" srcOrd="0" destOrd="0" parTransId="{A50A9AB1-D7C3-4FF4-BB5A-002F196BBE2F}" sibTransId="{54FB6185-0434-40C2-A55F-C99CA0DBE613}"/>
    <dgm:cxn modelId="{2900D531-84FC-4E48-92F7-3A3033E140F4}" type="presParOf" srcId="{644734A0-610D-43F7-BFC9-C2B8552A5C1E}" destId="{D0FF3FC0-E2F6-499C-8C24-7600B0D69846}" srcOrd="0" destOrd="0" presId="urn:microsoft.com/office/officeart/2005/8/layout/vList5"/>
    <dgm:cxn modelId="{F811FC1B-4F75-4A6C-82DD-4621FB56B8A7}" type="presParOf" srcId="{D0FF3FC0-E2F6-499C-8C24-7600B0D69846}" destId="{B26244F9-DFCF-4666-BC23-2EBA4326425F}" srcOrd="0" destOrd="0" presId="urn:microsoft.com/office/officeart/2005/8/layout/vList5"/>
    <dgm:cxn modelId="{3D80E597-DF49-4A79-BF07-6C37AC2C13C3}" type="presParOf" srcId="{D0FF3FC0-E2F6-499C-8C24-7600B0D69846}" destId="{6E69F29C-9E34-408E-A4B9-48323EAE2BB5}" srcOrd="1" destOrd="0" presId="urn:microsoft.com/office/officeart/2005/8/layout/vList5"/>
    <dgm:cxn modelId="{E79EA549-7E35-4D1F-B695-07106C480C7B}" type="presParOf" srcId="{644734A0-610D-43F7-BFC9-C2B8552A5C1E}" destId="{B3BA144E-B1AF-4282-91C3-5DEEAC660E00}" srcOrd="1" destOrd="0" presId="urn:microsoft.com/office/officeart/2005/8/layout/vList5"/>
    <dgm:cxn modelId="{4E47A0C5-85D5-4E6A-ACAE-A0DA5AA5D204}" type="presParOf" srcId="{644734A0-610D-43F7-BFC9-C2B8552A5C1E}" destId="{45064EB7-BC06-4DA5-A117-622907A1ABD7}" srcOrd="2" destOrd="0" presId="urn:microsoft.com/office/officeart/2005/8/layout/vList5"/>
    <dgm:cxn modelId="{93BE1C68-E19E-46E5-8510-4A405107DDDA}" type="presParOf" srcId="{45064EB7-BC06-4DA5-A117-622907A1ABD7}" destId="{943FA49A-F1A1-4E42-ADC8-03BEEDA91AE2}" srcOrd="0" destOrd="0" presId="urn:microsoft.com/office/officeart/2005/8/layout/vList5"/>
    <dgm:cxn modelId="{2E8F0F26-E286-438C-9177-56CC4438EE11}" type="presParOf" srcId="{45064EB7-BC06-4DA5-A117-622907A1ABD7}" destId="{C274607C-6545-4CC9-8495-924A50EE6DA9}"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DE9331B-1C89-4DE7-8BED-7521F3FE38C0}" type="doc">
      <dgm:prSet loTypeId="urn:microsoft.com/office/officeart/2005/8/layout/vList2" loCatId="list" qsTypeId="urn:microsoft.com/office/officeart/2005/8/quickstyle/3d1" qsCatId="3D" csTypeId="urn:microsoft.com/office/officeart/2005/8/colors/colorful2" csCatId="colorful" phldr="1"/>
      <dgm:spPr/>
      <dgm:t>
        <a:bodyPr/>
        <a:lstStyle/>
        <a:p>
          <a:endParaRPr lang="en-GB"/>
        </a:p>
      </dgm:t>
    </dgm:pt>
    <dgm:pt modelId="{6CC3FBB7-1396-4B03-BCB2-1167A759F967}">
      <dgm:prSet phldrT="[Text]"/>
      <dgm:spPr/>
      <dgm:t>
        <a:bodyPr/>
        <a:lstStyle/>
        <a:p>
          <a:r>
            <a:rPr lang="en-US" dirty="0" smtClean="0"/>
            <a:t>Outcome 1 – Testing and certifications</a:t>
          </a:r>
          <a:endParaRPr lang="en-GB" dirty="0"/>
        </a:p>
      </dgm:t>
    </dgm:pt>
    <dgm:pt modelId="{A53BF067-8B95-40F9-886A-6718CE206415}" type="parTrans" cxnId="{9D754404-E738-4E01-9691-A1A1B0050B5D}">
      <dgm:prSet/>
      <dgm:spPr/>
      <dgm:t>
        <a:bodyPr/>
        <a:lstStyle/>
        <a:p>
          <a:endParaRPr lang="en-GB"/>
        </a:p>
      </dgm:t>
    </dgm:pt>
    <dgm:pt modelId="{D0FA52ED-E107-405A-A866-5F97532A06F5}" type="sibTrans" cxnId="{9D754404-E738-4E01-9691-A1A1B0050B5D}">
      <dgm:prSet/>
      <dgm:spPr/>
      <dgm:t>
        <a:bodyPr/>
        <a:lstStyle/>
        <a:p>
          <a:endParaRPr lang="en-GB"/>
        </a:p>
      </dgm:t>
    </dgm:pt>
    <dgm:pt modelId="{5DEFA2BF-C292-4236-87C0-C5B35D3BA5B1}">
      <dgm:prSet phldrT="[Text]"/>
      <dgm:spPr/>
      <dgm:t>
        <a:bodyPr/>
        <a:lstStyle/>
        <a:p>
          <a:r>
            <a:rPr lang="en-GB" dirty="0" smtClean="0"/>
            <a:t>Assessment &amp; Certification system requirements</a:t>
          </a:r>
          <a:endParaRPr lang="en-GB" dirty="0"/>
        </a:p>
      </dgm:t>
    </dgm:pt>
    <dgm:pt modelId="{F6C6AFC2-BA6A-4A68-9CFC-15886785D45B}" type="parTrans" cxnId="{17C3E7C6-1BC4-4A4C-A757-464F3D83B642}">
      <dgm:prSet/>
      <dgm:spPr/>
      <dgm:t>
        <a:bodyPr/>
        <a:lstStyle/>
        <a:p>
          <a:endParaRPr lang="en-GB"/>
        </a:p>
      </dgm:t>
    </dgm:pt>
    <dgm:pt modelId="{174F1C27-130F-499B-AD7E-2FF26D8946DC}" type="sibTrans" cxnId="{17C3E7C6-1BC4-4A4C-A757-464F3D83B642}">
      <dgm:prSet/>
      <dgm:spPr/>
      <dgm:t>
        <a:bodyPr/>
        <a:lstStyle/>
        <a:p>
          <a:endParaRPr lang="en-GB"/>
        </a:p>
      </dgm:t>
    </dgm:pt>
    <dgm:pt modelId="{4B413540-2703-4A0D-8A1A-40870B5F9E07}">
      <dgm:prSet phldrT="[Text]"/>
      <dgm:spPr/>
      <dgm:t>
        <a:bodyPr/>
        <a:lstStyle/>
        <a:p>
          <a:r>
            <a:rPr lang="en-US" dirty="0" smtClean="0"/>
            <a:t>Outcome 2 – upgraded informal apprenticeship</a:t>
          </a:r>
          <a:endParaRPr lang="en-GB" dirty="0"/>
        </a:p>
      </dgm:t>
    </dgm:pt>
    <dgm:pt modelId="{F453833E-2A67-4F06-A297-16109DF34BE3}" type="parTrans" cxnId="{B409209A-40A4-4FD3-9CEA-8AFFA3F7BD83}">
      <dgm:prSet/>
      <dgm:spPr/>
      <dgm:t>
        <a:bodyPr/>
        <a:lstStyle/>
        <a:p>
          <a:endParaRPr lang="en-GB"/>
        </a:p>
      </dgm:t>
    </dgm:pt>
    <dgm:pt modelId="{1DE6E06D-3547-4D53-B008-B0878A2DF1D8}" type="sibTrans" cxnId="{B409209A-40A4-4FD3-9CEA-8AFFA3F7BD83}">
      <dgm:prSet/>
      <dgm:spPr/>
      <dgm:t>
        <a:bodyPr/>
        <a:lstStyle/>
        <a:p>
          <a:endParaRPr lang="en-GB"/>
        </a:p>
      </dgm:t>
    </dgm:pt>
    <dgm:pt modelId="{3471C4CB-1503-4635-BA01-F23FDABD51B5}">
      <dgm:prSet phldrT="[Text]"/>
      <dgm:spPr/>
      <dgm:t>
        <a:bodyPr/>
        <a:lstStyle/>
        <a:p>
          <a:r>
            <a:rPr lang="en-GB" dirty="0" smtClean="0"/>
            <a:t>Rapid assessment  of informal apprenticeship in Jordan</a:t>
          </a:r>
          <a:endParaRPr lang="en-GB" dirty="0"/>
        </a:p>
      </dgm:t>
    </dgm:pt>
    <dgm:pt modelId="{DDDC6475-D520-481E-8DA9-A3117A2BAD99}" type="parTrans" cxnId="{84D6024C-3250-4D48-B842-CC4B3B0655F0}">
      <dgm:prSet/>
      <dgm:spPr/>
      <dgm:t>
        <a:bodyPr/>
        <a:lstStyle/>
        <a:p>
          <a:endParaRPr lang="en-GB"/>
        </a:p>
      </dgm:t>
    </dgm:pt>
    <dgm:pt modelId="{586C5F86-77EC-48C0-AF6B-E08DBB61A9D3}" type="sibTrans" cxnId="{84D6024C-3250-4D48-B842-CC4B3B0655F0}">
      <dgm:prSet/>
      <dgm:spPr/>
      <dgm:t>
        <a:bodyPr/>
        <a:lstStyle/>
        <a:p>
          <a:endParaRPr lang="en-GB"/>
        </a:p>
      </dgm:t>
    </dgm:pt>
    <dgm:pt modelId="{79C3385B-218B-4495-B3CD-84FC23CD01DA}">
      <dgm:prSet/>
      <dgm:spPr/>
      <dgm:t>
        <a:bodyPr/>
        <a:lstStyle/>
        <a:p>
          <a:r>
            <a:rPr lang="en-GB" dirty="0" smtClean="0"/>
            <a:t>Certified Assessors</a:t>
          </a:r>
          <a:endParaRPr lang="en-US" dirty="0"/>
        </a:p>
      </dgm:t>
    </dgm:pt>
    <dgm:pt modelId="{A95A06FD-51AB-4A7B-A922-BD3047EBE487}" type="parTrans" cxnId="{D358E522-2918-431B-B271-1052C30E9214}">
      <dgm:prSet/>
      <dgm:spPr/>
      <dgm:t>
        <a:bodyPr/>
        <a:lstStyle/>
        <a:p>
          <a:endParaRPr lang="en-GB"/>
        </a:p>
      </dgm:t>
    </dgm:pt>
    <dgm:pt modelId="{4135B960-73A7-412D-A9D5-0803303E0F88}" type="sibTrans" cxnId="{D358E522-2918-431B-B271-1052C30E9214}">
      <dgm:prSet/>
      <dgm:spPr/>
      <dgm:t>
        <a:bodyPr/>
        <a:lstStyle/>
        <a:p>
          <a:endParaRPr lang="en-GB"/>
        </a:p>
      </dgm:t>
    </dgm:pt>
    <dgm:pt modelId="{4D11A544-A567-46DB-9761-D50AC8FA090C}">
      <dgm:prSet/>
      <dgm:spPr/>
      <dgm:t>
        <a:bodyPr/>
        <a:lstStyle/>
        <a:p>
          <a:r>
            <a:rPr lang="en-GB" dirty="0" smtClean="0"/>
            <a:t>Capacity Building of MSMEs to implement upgraded apprenticeship</a:t>
          </a:r>
          <a:endParaRPr lang="en-US" dirty="0"/>
        </a:p>
      </dgm:t>
    </dgm:pt>
    <dgm:pt modelId="{7530190B-606B-42BD-AE07-9734BFD002C6}" type="parTrans" cxnId="{8632ADAA-82CF-4463-998B-8215A5DF805F}">
      <dgm:prSet/>
      <dgm:spPr/>
      <dgm:t>
        <a:bodyPr/>
        <a:lstStyle/>
        <a:p>
          <a:endParaRPr lang="en-GB"/>
        </a:p>
      </dgm:t>
    </dgm:pt>
    <dgm:pt modelId="{672D2D44-1B62-4A1B-A655-AD5EFE47477C}" type="sibTrans" cxnId="{8632ADAA-82CF-4463-998B-8215A5DF805F}">
      <dgm:prSet/>
      <dgm:spPr/>
      <dgm:t>
        <a:bodyPr/>
        <a:lstStyle/>
        <a:p>
          <a:endParaRPr lang="en-GB"/>
        </a:p>
      </dgm:t>
    </dgm:pt>
    <dgm:pt modelId="{739F198B-DB39-42B8-B01B-AC9355AC45B6}">
      <dgm:prSet/>
      <dgm:spPr/>
      <dgm:t>
        <a:bodyPr/>
        <a:lstStyle/>
        <a:p>
          <a:r>
            <a:rPr lang="en-GB" dirty="0" smtClean="0"/>
            <a:t>Implementing upgraded informal apprenticeship</a:t>
          </a:r>
          <a:endParaRPr lang="en-US" dirty="0"/>
        </a:p>
      </dgm:t>
    </dgm:pt>
    <dgm:pt modelId="{18A37AA2-375E-4345-8352-C27CD927118D}" type="parTrans" cxnId="{9B838D45-09EE-443C-882C-6CAAC042860A}">
      <dgm:prSet/>
      <dgm:spPr/>
      <dgm:t>
        <a:bodyPr/>
        <a:lstStyle/>
        <a:p>
          <a:endParaRPr lang="en-GB"/>
        </a:p>
      </dgm:t>
    </dgm:pt>
    <dgm:pt modelId="{AABA1147-A7A5-447C-8766-29607CEF4FD9}" type="sibTrans" cxnId="{9B838D45-09EE-443C-882C-6CAAC042860A}">
      <dgm:prSet/>
      <dgm:spPr/>
      <dgm:t>
        <a:bodyPr/>
        <a:lstStyle/>
        <a:p>
          <a:endParaRPr lang="en-GB"/>
        </a:p>
      </dgm:t>
    </dgm:pt>
    <dgm:pt modelId="{3519A691-6070-41A1-9884-6FEE0AF0E403}">
      <dgm:prSet/>
      <dgm:spPr/>
      <dgm:t>
        <a:bodyPr/>
        <a:lstStyle/>
        <a:p>
          <a:r>
            <a:rPr lang="en-US" dirty="0" smtClean="0"/>
            <a:t>Outcome 3- Youth Rights @ Work</a:t>
          </a:r>
          <a:endParaRPr lang="en-US" dirty="0"/>
        </a:p>
      </dgm:t>
    </dgm:pt>
    <dgm:pt modelId="{A6C797B8-76E1-459A-9C04-95D1456108A4}" type="parTrans" cxnId="{CB90CF59-CCCD-421E-A6FB-6167CC720EFD}">
      <dgm:prSet/>
      <dgm:spPr/>
      <dgm:t>
        <a:bodyPr/>
        <a:lstStyle/>
        <a:p>
          <a:endParaRPr lang="en-GB"/>
        </a:p>
      </dgm:t>
    </dgm:pt>
    <dgm:pt modelId="{1A9F787B-6DA1-40CC-83C0-312BBD4AC21E}" type="sibTrans" cxnId="{CB90CF59-CCCD-421E-A6FB-6167CC720EFD}">
      <dgm:prSet/>
      <dgm:spPr/>
      <dgm:t>
        <a:bodyPr/>
        <a:lstStyle/>
        <a:p>
          <a:endParaRPr lang="en-GB"/>
        </a:p>
      </dgm:t>
    </dgm:pt>
    <dgm:pt modelId="{DE2CAB00-6BE8-4D9F-97A4-7321214F2D8E}">
      <dgm:prSet/>
      <dgm:spPr/>
      <dgm:t>
        <a:bodyPr/>
        <a:lstStyle/>
        <a:p>
          <a:r>
            <a:rPr lang="en-GB" dirty="0" smtClean="0"/>
            <a:t>Manual of Youth Rights at Work </a:t>
          </a:r>
          <a:endParaRPr lang="en-US" dirty="0"/>
        </a:p>
      </dgm:t>
    </dgm:pt>
    <dgm:pt modelId="{F89C45CC-D5A1-43CA-96BC-0698C7A0BC63}" type="parTrans" cxnId="{E8A7D477-88A3-4F1F-9C15-2D675381AA1E}">
      <dgm:prSet/>
      <dgm:spPr/>
      <dgm:t>
        <a:bodyPr/>
        <a:lstStyle/>
        <a:p>
          <a:endParaRPr lang="en-GB"/>
        </a:p>
      </dgm:t>
    </dgm:pt>
    <dgm:pt modelId="{0354F9BA-284A-4727-BF88-1B0BF47FD05B}" type="sibTrans" cxnId="{E8A7D477-88A3-4F1F-9C15-2D675381AA1E}">
      <dgm:prSet/>
      <dgm:spPr/>
      <dgm:t>
        <a:bodyPr/>
        <a:lstStyle/>
        <a:p>
          <a:endParaRPr lang="en-GB"/>
        </a:p>
      </dgm:t>
    </dgm:pt>
    <dgm:pt modelId="{923E8332-CEF9-4C92-8815-B4516BF2F015}">
      <dgm:prSet/>
      <dgm:spPr/>
      <dgm:t>
        <a:bodyPr/>
        <a:lstStyle/>
        <a:p>
          <a:r>
            <a:rPr lang="en-GB" dirty="0" smtClean="0"/>
            <a:t>Certified Trainers on Youth Rights at Work </a:t>
          </a:r>
          <a:endParaRPr lang="en-US" dirty="0"/>
        </a:p>
      </dgm:t>
    </dgm:pt>
    <dgm:pt modelId="{8A3C99A8-B030-43B8-8E47-737EF810A4D0}" type="parTrans" cxnId="{F61DEC65-44B2-4BB1-B5F7-C8FFCECAA8D9}">
      <dgm:prSet/>
      <dgm:spPr/>
      <dgm:t>
        <a:bodyPr/>
        <a:lstStyle/>
        <a:p>
          <a:endParaRPr lang="en-GB"/>
        </a:p>
      </dgm:t>
    </dgm:pt>
    <dgm:pt modelId="{B14870F3-4573-4A28-84AD-6EE277A723C2}" type="sibTrans" cxnId="{F61DEC65-44B2-4BB1-B5F7-C8FFCECAA8D9}">
      <dgm:prSet/>
      <dgm:spPr/>
      <dgm:t>
        <a:bodyPr/>
        <a:lstStyle/>
        <a:p>
          <a:endParaRPr lang="en-GB"/>
        </a:p>
      </dgm:t>
    </dgm:pt>
    <dgm:pt modelId="{49724408-C019-48DA-9864-FBD51AB54C90}">
      <dgm:prSet phldrT="[Text]"/>
      <dgm:spPr/>
      <dgm:t>
        <a:bodyPr/>
        <a:lstStyle/>
        <a:p>
          <a:r>
            <a:rPr lang="en-GB" dirty="0" smtClean="0"/>
            <a:t>Assessor Guide and Assessment tools</a:t>
          </a:r>
          <a:endParaRPr lang="en-GB" dirty="0"/>
        </a:p>
      </dgm:t>
    </dgm:pt>
    <dgm:pt modelId="{CD4CCE0E-D5A3-4EF0-BBE1-75F7DB07C672}" type="parTrans" cxnId="{CF68B953-2E7F-4F84-873A-F59C104501C1}">
      <dgm:prSet/>
      <dgm:spPr/>
      <dgm:t>
        <a:bodyPr/>
        <a:lstStyle/>
        <a:p>
          <a:endParaRPr lang="en-US"/>
        </a:p>
      </dgm:t>
    </dgm:pt>
    <dgm:pt modelId="{975C548B-C1D8-40B5-A93B-72D11D4BAD36}" type="sibTrans" cxnId="{CF68B953-2E7F-4F84-873A-F59C104501C1}">
      <dgm:prSet/>
      <dgm:spPr/>
      <dgm:t>
        <a:bodyPr/>
        <a:lstStyle/>
        <a:p>
          <a:endParaRPr lang="en-US"/>
        </a:p>
      </dgm:t>
    </dgm:pt>
    <dgm:pt modelId="{9FEA4DE2-5FB6-4038-9EC5-60F6DD247D60}">
      <dgm:prSet/>
      <dgm:spPr/>
      <dgm:t>
        <a:bodyPr/>
        <a:lstStyle/>
        <a:p>
          <a:r>
            <a:rPr lang="en-GB" dirty="0" smtClean="0"/>
            <a:t>Assessment Centres</a:t>
          </a:r>
          <a:endParaRPr lang="en-US" dirty="0"/>
        </a:p>
      </dgm:t>
    </dgm:pt>
    <dgm:pt modelId="{58BD9E60-E28C-41BA-87C0-4EC570EAC207}" type="parTrans" cxnId="{2C611759-2FA7-4FEE-B9A5-9E8575C2F1DD}">
      <dgm:prSet/>
      <dgm:spPr/>
      <dgm:t>
        <a:bodyPr/>
        <a:lstStyle/>
        <a:p>
          <a:endParaRPr lang="en-US"/>
        </a:p>
      </dgm:t>
    </dgm:pt>
    <dgm:pt modelId="{4F2FDD07-984D-479C-AFA1-1DAE6B595973}" type="sibTrans" cxnId="{2C611759-2FA7-4FEE-B9A5-9E8575C2F1DD}">
      <dgm:prSet/>
      <dgm:spPr/>
      <dgm:t>
        <a:bodyPr/>
        <a:lstStyle/>
        <a:p>
          <a:endParaRPr lang="en-US"/>
        </a:p>
      </dgm:t>
    </dgm:pt>
    <dgm:pt modelId="{7D2A1730-EF59-427A-8A03-EA7145A17F2D}" type="pres">
      <dgm:prSet presAssocID="{2DE9331B-1C89-4DE7-8BED-7521F3FE38C0}" presName="linear" presStyleCnt="0">
        <dgm:presLayoutVars>
          <dgm:animLvl val="lvl"/>
          <dgm:resizeHandles val="exact"/>
        </dgm:presLayoutVars>
      </dgm:prSet>
      <dgm:spPr/>
      <dgm:t>
        <a:bodyPr/>
        <a:lstStyle/>
        <a:p>
          <a:endParaRPr lang="en-US"/>
        </a:p>
      </dgm:t>
    </dgm:pt>
    <dgm:pt modelId="{0529A600-C844-4670-834C-AF517BE9BC32}" type="pres">
      <dgm:prSet presAssocID="{6CC3FBB7-1396-4B03-BCB2-1167A759F967}" presName="parentText" presStyleLbl="node1" presStyleIdx="0" presStyleCnt="3">
        <dgm:presLayoutVars>
          <dgm:chMax val="0"/>
          <dgm:bulletEnabled val="1"/>
        </dgm:presLayoutVars>
      </dgm:prSet>
      <dgm:spPr/>
      <dgm:t>
        <a:bodyPr/>
        <a:lstStyle/>
        <a:p>
          <a:endParaRPr lang="en-US"/>
        </a:p>
      </dgm:t>
    </dgm:pt>
    <dgm:pt modelId="{835DCFED-D4E4-46FE-9E19-BF61B4CF0303}" type="pres">
      <dgm:prSet presAssocID="{6CC3FBB7-1396-4B03-BCB2-1167A759F967}" presName="childText" presStyleLbl="revTx" presStyleIdx="0" presStyleCnt="3" custScaleY="89947">
        <dgm:presLayoutVars>
          <dgm:bulletEnabled val="1"/>
        </dgm:presLayoutVars>
      </dgm:prSet>
      <dgm:spPr/>
      <dgm:t>
        <a:bodyPr/>
        <a:lstStyle/>
        <a:p>
          <a:endParaRPr lang="en-GB"/>
        </a:p>
      </dgm:t>
    </dgm:pt>
    <dgm:pt modelId="{7413B0D3-B5DD-4B70-8BDC-CB6C8390F3C3}" type="pres">
      <dgm:prSet presAssocID="{4B413540-2703-4A0D-8A1A-40870B5F9E07}" presName="parentText" presStyleLbl="node1" presStyleIdx="1" presStyleCnt="3">
        <dgm:presLayoutVars>
          <dgm:chMax val="0"/>
          <dgm:bulletEnabled val="1"/>
        </dgm:presLayoutVars>
      </dgm:prSet>
      <dgm:spPr/>
      <dgm:t>
        <a:bodyPr/>
        <a:lstStyle/>
        <a:p>
          <a:endParaRPr lang="en-US"/>
        </a:p>
      </dgm:t>
    </dgm:pt>
    <dgm:pt modelId="{A5DAFA3B-ADC8-497B-8615-82E00C23A08D}" type="pres">
      <dgm:prSet presAssocID="{4B413540-2703-4A0D-8A1A-40870B5F9E07}" presName="childText" presStyleLbl="revTx" presStyleIdx="1" presStyleCnt="3">
        <dgm:presLayoutVars>
          <dgm:bulletEnabled val="1"/>
        </dgm:presLayoutVars>
      </dgm:prSet>
      <dgm:spPr/>
      <dgm:t>
        <a:bodyPr/>
        <a:lstStyle/>
        <a:p>
          <a:endParaRPr lang="en-GB"/>
        </a:p>
      </dgm:t>
    </dgm:pt>
    <dgm:pt modelId="{0EFB1575-F171-4624-AB8F-8E8A78B917C4}" type="pres">
      <dgm:prSet presAssocID="{3519A691-6070-41A1-9884-6FEE0AF0E403}" presName="parentText" presStyleLbl="node1" presStyleIdx="2" presStyleCnt="3">
        <dgm:presLayoutVars>
          <dgm:chMax val="0"/>
          <dgm:bulletEnabled val="1"/>
        </dgm:presLayoutVars>
      </dgm:prSet>
      <dgm:spPr/>
      <dgm:t>
        <a:bodyPr/>
        <a:lstStyle/>
        <a:p>
          <a:endParaRPr lang="en-US"/>
        </a:p>
      </dgm:t>
    </dgm:pt>
    <dgm:pt modelId="{D9FB49ED-85DA-43CB-A75A-89FFCFD531C1}" type="pres">
      <dgm:prSet presAssocID="{3519A691-6070-41A1-9884-6FEE0AF0E403}" presName="childText" presStyleLbl="revTx" presStyleIdx="2" presStyleCnt="3">
        <dgm:presLayoutVars>
          <dgm:bulletEnabled val="1"/>
        </dgm:presLayoutVars>
      </dgm:prSet>
      <dgm:spPr/>
      <dgm:t>
        <a:bodyPr/>
        <a:lstStyle/>
        <a:p>
          <a:endParaRPr lang="en-GB"/>
        </a:p>
      </dgm:t>
    </dgm:pt>
  </dgm:ptLst>
  <dgm:cxnLst>
    <dgm:cxn modelId="{84D6024C-3250-4D48-B842-CC4B3B0655F0}" srcId="{4B413540-2703-4A0D-8A1A-40870B5F9E07}" destId="{3471C4CB-1503-4635-BA01-F23FDABD51B5}" srcOrd="0" destOrd="0" parTransId="{DDDC6475-D520-481E-8DA9-A3117A2BAD99}" sibTransId="{586C5F86-77EC-48C0-AF6B-E08DBB61A9D3}"/>
    <dgm:cxn modelId="{D358E522-2918-431B-B271-1052C30E9214}" srcId="{6CC3FBB7-1396-4B03-BCB2-1167A759F967}" destId="{79C3385B-218B-4495-B3CD-84FC23CD01DA}" srcOrd="2" destOrd="0" parTransId="{A95A06FD-51AB-4A7B-A922-BD3047EBE487}" sibTransId="{4135B960-73A7-412D-A9D5-0803303E0F88}"/>
    <dgm:cxn modelId="{CB90CF59-CCCD-421E-A6FB-6167CC720EFD}" srcId="{2DE9331B-1C89-4DE7-8BED-7521F3FE38C0}" destId="{3519A691-6070-41A1-9884-6FEE0AF0E403}" srcOrd="2" destOrd="0" parTransId="{A6C797B8-76E1-459A-9C04-95D1456108A4}" sibTransId="{1A9F787B-6DA1-40CC-83C0-312BBD4AC21E}"/>
    <dgm:cxn modelId="{BE3808F2-598D-4108-8662-DF6BC662C681}" type="presOf" srcId="{6CC3FBB7-1396-4B03-BCB2-1167A759F967}" destId="{0529A600-C844-4670-834C-AF517BE9BC32}" srcOrd="0" destOrd="0" presId="urn:microsoft.com/office/officeart/2005/8/layout/vList2"/>
    <dgm:cxn modelId="{D16DE878-2704-4B3C-ABD4-C44A02B6A92F}" type="presOf" srcId="{4B413540-2703-4A0D-8A1A-40870B5F9E07}" destId="{7413B0D3-B5DD-4B70-8BDC-CB6C8390F3C3}" srcOrd="0" destOrd="0" presId="urn:microsoft.com/office/officeart/2005/8/layout/vList2"/>
    <dgm:cxn modelId="{E8A7D477-88A3-4F1F-9C15-2D675381AA1E}" srcId="{3519A691-6070-41A1-9884-6FEE0AF0E403}" destId="{DE2CAB00-6BE8-4D9F-97A4-7321214F2D8E}" srcOrd="0" destOrd="0" parTransId="{F89C45CC-D5A1-43CA-96BC-0698C7A0BC63}" sibTransId="{0354F9BA-284A-4727-BF88-1B0BF47FD05B}"/>
    <dgm:cxn modelId="{F61DEC65-44B2-4BB1-B5F7-C8FFCECAA8D9}" srcId="{3519A691-6070-41A1-9884-6FEE0AF0E403}" destId="{923E8332-CEF9-4C92-8815-B4516BF2F015}" srcOrd="1" destOrd="0" parTransId="{8A3C99A8-B030-43B8-8E47-737EF810A4D0}" sibTransId="{B14870F3-4573-4A28-84AD-6EE277A723C2}"/>
    <dgm:cxn modelId="{DBBF410D-3B3F-49B0-B69E-BEA3D9EAA8DC}" type="presOf" srcId="{DE2CAB00-6BE8-4D9F-97A4-7321214F2D8E}" destId="{D9FB49ED-85DA-43CB-A75A-89FFCFD531C1}" srcOrd="0" destOrd="0" presId="urn:microsoft.com/office/officeart/2005/8/layout/vList2"/>
    <dgm:cxn modelId="{9B838D45-09EE-443C-882C-6CAAC042860A}" srcId="{4B413540-2703-4A0D-8A1A-40870B5F9E07}" destId="{739F198B-DB39-42B8-B01B-AC9355AC45B6}" srcOrd="2" destOrd="0" parTransId="{18A37AA2-375E-4345-8352-C27CD927118D}" sibTransId="{AABA1147-A7A5-447C-8766-29607CEF4FD9}"/>
    <dgm:cxn modelId="{B409209A-40A4-4FD3-9CEA-8AFFA3F7BD83}" srcId="{2DE9331B-1C89-4DE7-8BED-7521F3FE38C0}" destId="{4B413540-2703-4A0D-8A1A-40870B5F9E07}" srcOrd="1" destOrd="0" parTransId="{F453833E-2A67-4F06-A297-16109DF34BE3}" sibTransId="{1DE6E06D-3547-4D53-B008-B0878A2DF1D8}"/>
    <dgm:cxn modelId="{CF68B953-2E7F-4F84-873A-F59C104501C1}" srcId="{6CC3FBB7-1396-4B03-BCB2-1167A759F967}" destId="{49724408-C019-48DA-9864-FBD51AB54C90}" srcOrd="1" destOrd="0" parTransId="{CD4CCE0E-D5A3-4EF0-BBE1-75F7DB07C672}" sibTransId="{975C548B-C1D8-40B5-A93B-72D11D4BAD36}"/>
    <dgm:cxn modelId="{D9AE5EDA-178F-4269-A498-3E3FCA09EFEC}" type="presOf" srcId="{5DEFA2BF-C292-4236-87C0-C5B35D3BA5B1}" destId="{835DCFED-D4E4-46FE-9E19-BF61B4CF0303}" srcOrd="0" destOrd="0" presId="urn:microsoft.com/office/officeart/2005/8/layout/vList2"/>
    <dgm:cxn modelId="{02CAAD8B-27F0-40F4-9CFD-A634D2792882}" type="presOf" srcId="{4D11A544-A567-46DB-9761-D50AC8FA090C}" destId="{A5DAFA3B-ADC8-497B-8615-82E00C23A08D}" srcOrd="0" destOrd="1" presId="urn:microsoft.com/office/officeart/2005/8/layout/vList2"/>
    <dgm:cxn modelId="{FB6E6FE1-1772-48AD-ACFF-5ABEF0B6097B}" type="presOf" srcId="{79C3385B-218B-4495-B3CD-84FC23CD01DA}" destId="{835DCFED-D4E4-46FE-9E19-BF61B4CF0303}" srcOrd="0" destOrd="2" presId="urn:microsoft.com/office/officeart/2005/8/layout/vList2"/>
    <dgm:cxn modelId="{9D754404-E738-4E01-9691-A1A1B0050B5D}" srcId="{2DE9331B-1C89-4DE7-8BED-7521F3FE38C0}" destId="{6CC3FBB7-1396-4B03-BCB2-1167A759F967}" srcOrd="0" destOrd="0" parTransId="{A53BF067-8B95-40F9-886A-6718CE206415}" sibTransId="{D0FA52ED-E107-405A-A866-5F97532A06F5}"/>
    <dgm:cxn modelId="{8632ADAA-82CF-4463-998B-8215A5DF805F}" srcId="{4B413540-2703-4A0D-8A1A-40870B5F9E07}" destId="{4D11A544-A567-46DB-9761-D50AC8FA090C}" srcOrd="1" destOrd="0" parTransId="{7530190B-606B-42BD-AE07-9734BFD002C6}" sibTransId="{672D2D44-1B62-4A1B-A655-AD5EFE47477C}"/>
    <dgm:cxn modelId="{17C3E7C6-1BC4-4A4C-A757-464F3D83B642}" srcId="{6CC3FBB7-1396-4B03-BCB2-1167A759F967}" destId="{5DEFA2BF-C292-4236-87C0-C5B35D3BA5B1}" srcOrd="0" destOrd="0" parTransId="{F6C6AFC2-BA6A-4A68-9CFC-15886785D45B}" sibTransId="{174F1C27-130F-499B-AD7E-2FF26D8946DC}"/>
    <dgm:cxn modelId="{CFB8C869-90C4-4E31-B664-4F7AC9D1D566}" type="presOf" srcId="{739F198B-DB39-42B8-B01B-AC9355AC45B6}" destId="{A5DAFA3B-ADC8-497B-8615-82E00C23A08D}" srcOrd="0" destOrd="2" presId="urn:microsoft.com/office/officeart/2005/8/layout/vList2"/>
    <dgm:cxn modelId="{B96D572F-A1C0-4D38-8B8C-73AEF091CB89}" type="presOf" srcId="{2DE9331B-1C89-4DE7-8BED-7521F3FE38C0}" destId="{7D2A1730-EF59-427A-8A03-EA7145A17F2D}" srcOrd="0" destOrd="0" presId="urn:microsoft.com/office/officeart/2005/8/layout/vList2"/>
    <dgm:cxn modelId="{615D7FDB-59A0-4B8B-A78C-BD26D65B800D}" type="presOf" srcId="{49724408-C019-48DA-9864-FBD51AB54C90}" destId="{835DCFED-D4E4-46FE-9E19-BF61B4CF0303}" srcOrd="0" destOrd="1" presId="urn:microsoft.com/office/officeart/2005/8/layout/vList2"/>
    <dgm:cxn modelId="{2C611759-2FA7-4FEE-B9A5-9E8575C2F1DD}" srcId="{6CC3FBB7-1396-4B03-BCB2-1167A759F967}" destId="{9FEA4DE2-5FB6-4038-9EC5-60F6DD247D60}" srcOrd="3" destOrd="0" parTransId="{58BD9E60-E28C-41BA-87C0-4EC570EAC207}" sibTransId="{4F2FDD07-984D-479C-AFA1-1DAE6B595973}"/>
    <dgm:cxn modelId="{E67FFECA-5C4C-49B3-B074-F8582A7AA32C}" type="presOf" srcId="{9FEA4DE2-5FB6-4038-9EC5-60F6DD247D60}" destId="{835DCFED-D4E4-46FE-9E19-BF61B4CF0303}" srcOrd="0" destOrd="3" presId="urn:microsoft.com/office/officeart/2005/8/layout/vList2"/>
    <dgm:cxn modelId="{5E486338-9EAA-4C1B-808E-691FCFBAB30D}" type="presOf" srcId="{3519A691-6070-41A1-9884-6FEE0AF0E403}" destId="{0EFB1575-F171-4624-AB8F-8E8A78B917C4}" srcOrd="0" destOrd="0" presId="urn:microsoft.com/office/officeart/2005/8/layout/vList2"/>
    <dgm:cxn modelId="{2A1917C1-FCD9-4FF8-8F7A-5C52FCFCC627}" type="presOf" srcId="{3471C4CB-1503-4635-BA01-F23FDABD51B5}" destId="{A5DAFA3B-ADC8-497B-8615-82E00C23A08D}" srcOrd="0" destOrd="0" presId="urn:microsoft.com/office/officeart/2005/8/layout/vList2"/>
    <dgm:cxn modelId="{AE1AFECB-82DF-467F-9903-FFF74C06B15E}" type="presOf" srcId="{923E8332-CEF9-4C92-8815-B4516BF2F015}" destId="{D9FB49ED-85DA-43CB-A75A-89FFCFD531C1}" srcOrd="0" destOrd="1" presId="urn:microsoft.com/office/officeart/2005/8/layout/vList2"/>
    <dgm:cxn modelId="{128349A4-DBB5-4E1A-8C8D-FED977592E68}" type="presParOf" srcId="{7D2A1730-EF59-427A-8A03-EA7145A17F2D}" destId="{0529A600-C844-4670-834C-AF517BE9BC32}" srcOrd="0" destOrd="0" presId="urn:microsoft.com/office/officeart/2005/8/layout/vList2"/>
    <dgm:cxn modelId="{35952DEA-A633-4821-A317-21A85869C944}" type="presParOf" srcId="{7D2A1730-EF59-427A-8A03-EA7145A17F2D}" destId="{835DCFED-D4E4-46FE-9E19-BF61B4CF0303}" srcOrd="1" destOrd="0" presId="urn:microsoft.com/office/officeart/2005/8/layout/vList2"/>
    <dgm:cxn modelId="{244CAF6F-556E-412C-9B2A-3CE6A680E5BB}" type="presParOf" srcId="{7D2A1730-EF59-427A-8A03-EA7145A17F2D}" destId="{7413B0D3-B5DD-4B70-8BDC-CB6C8390F3C3}" srcOrd="2" destOrd="0" presId="urn:microsoft.com/office/officeart/2005/8/layout/vList2"/>
    <dgm:cxn modelId="{D96F2368-C0E0-4DAF-8744-BAF90DB1BD5F}" type="presParOf" srcId="{7D2A1730-EF59-427A-8A03-EA7145A17F2D}" destId="{A5DAFA3B-ADC8-497B-8615-82E00C23A08D}" srcOrd="3" destOrd="0" presId="urn:microsoft.com/office/officeart/2005/8/layout/vList2"/>
    <dgm:cxn modelId="{F1FB53D0-5962-41A8-BC64-C7E9AAB1569B}" type="presParOf" srcId="{7D2A1730-EF59-427A-8A03-EA7145A17F2D}" destId="{0EFB1575-F171-4624-AB8F-8E8A78B917C4}" srcOrd="4" destOrd="0" presId="urn:microsoft.com/office/officeart/2005/8/layout/vList2"/>
    <dgm:cxn modelId="{5F2CD5A5-21DE-4348-A50D-CBC45821226F}" type="presParOf" srcId="{7D2A1730-EF59-427A-8A03-EA7145A17F2D}" destId="{D9FB49ED-85DA-43CB-A75A-89FFCFD531C1}"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18DCE1-1997-44BF-84AA-58887AE12C0D}">
      <dsp:nvSpPr>
        <dsp:cNvPr id="0" name=""/>
        <dsp:cNvSpPr/>
      </dsp:nvSpPr>
      <dsp:spPr>
        <a:xfrm>
          <a:off x="2743197" y="2653195"/>
          <a:ext cx="2743204" cy="2221992"/>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GB" sz="1800" b="1" kern="1200" dirty="0" smtClean="0"/>
            <a:t>Increased productive and decent employment for young women and men in Jordan </a:t>
          </a:r>
          <a:endParaRPr lang="en-GB" sz="1800" b="1" kern="1200" dirty="0"/>
        </a:p>
      </dsp:txBody>
      <dsp:txXfrm>
        <a:off x="3144930" y="2978598"/>
        <a:ext cx="1939738" cy="1571186"/>
      </dsp:txXfrm>
    </dsp:sp>
    <dsp:sp modelId="{A25FC58E-1C6F-47A5-BE8F-92813D6F148A}">
      <dsp:nvSpPr>
        <dsp:cNvPr id="0" name=""/>
        <dsp:cNvSpPr/>
      </dsp:nvSpPr>
      <dsp:spPr>
        <a:xfrm rot="12900000">
          <a:off x="1583211" y="2221314"/>
          <a:ext cx="1560665" cy="633267"/>
        </a:xfrm>
        <a:prstGeom prst="leftArrow">
          <a:avLst>
            <a:gd name="adj1" fmla="val 60000"/>
            <a:gd name="adj2" fmla="val 5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3A339DFB-8D3B-4C10-B800-BF68D66DCA4C}">
      <dsp:nvSpPr>
        <dsp:cNvPr id="0" name=""/>
        <dsp:cNvSpPr/>
      </dsp:nvSpPr>
      <dsp:spPr>
        <a:xfrm>
          <a:off x="668886" y="827936"/>
          <a:ext cx="2110892" cy="2524863"/>
        </a:xfrm>
        <a:prstGeom prst="roundRect">
          <a:avLst>
            <a:gd name="adj" fmla="val 1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8575" tIns="28575" rIns="28575" bIns="28575" numCol="1" spcCol="1270" anchor="ctr" anchorCtr="0">
          <a:noAutofit/>
        </a:bodyPr>
        <a:lstStyle/>
        <a:p>
          <a:pPr lvl="0" algn="ctr" defTabSz="666750">
            <a:lnSpc>
              <a:spcPct val="90000"/>
            </a:lnSpc>
            <a:spcBef>
              <a:spcPct val="0"/>
            </a:spcBef>
            <a:spcAft>
              <a:spcPct val="35000"/>
            </a:spcAft>
          </a:pPr>
          <a:r>
            <a:rPr lang="en-GB" sz="1500" b="1" kern="1200" dirty="0" smtClean="0">
              <a:solidFill>
                <a:schemeClr val="bg1"/>
              </a:solidFill>
            </a:rPr>
            <a:t>Improved signalling of skills, and market value of the TVET certificates to facilitate training to work transition                 ( through  access to a national assessment and certification system established by CAQA )</a:t>
          </a:r>
        </a:p>
      </dsp:txBody>
      <dsp:txXfrm>
        <a:off x="730712" y="889762"/>
        <a:ext cx="1987240" cy="2401211"/>
      </dsp:txXfrm>
    </dsp:sp>
    <dsp:sp modelId="{2307A742-4858-46E9-B556-A811502B473F}">
      <dsp:nvSpPr>
        <dsp:cNvPr id="0" name=""/>
        <dsp:cNvSpPr/>
      </dsp:nvSpPr>
      <dsp:spPr>
        <a:xfrm rot="16200000">
          <a:off x="3260885" y="1383249"/>
          <a:ext cx="1707828" cy="633267"/>
        </a:xfrm>
        <a:prstGeom prst="leftArrow">
          <a:avLst>
            <a:gd name="adj1" fmla="val 60000"/>
            <a:gd name="adj2" fmla="val 50000"/>
          </a:avLst>
        </a:prstGeom>
        <a:gradFill rotWithShape="0">
          <a:gsLst>
            <a:gs pos="0">
              <a:schemeClr val="accent2">
                <a:hueOff val="2340759"/>
                <a:satOff val="-2919"/>
                <a:lumOff val="686"/>
                <a:alphaOff val="0"/>
                <a:shade val="51000"/>
                <a:satMod val="130000"/>
              </a:schemeClr>
            </a:gs>
            <a:gs pos="80000">
              <a:schemeClr val="accent2">
                <a:hueOff val="2340759"/>
                <a:satOff val="-2919"/>
                <a:lumOff val="686"/>
                <a:alphaOff val="0"/>
                <a:shade val="93000"/>
                <a:satMod val="130000"/>
              </a:schemeClr>
            </a:gs>
            <a:gs pos="100000">
              <a:schemeClr val="accent2">
                <a:hueOff val="2340759"/>
                <a:satOff val="-2919"/>
                <a:lumOff val="68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3EECE3ED-6F8B-4D14-9FA9-831654544183}">
      <dsp:nvSpPr>
        <dsp:cNvPr id="0" name=""/>
        <dsp:cNvSpPr/>
      </dsp:nvSpPr>
      <dsp:spPr>
        <a:xfrm>
          <a:off x="3059353" y="1612"/>
          <a:ext cx="2110892" cy="1688713"/>
        </a:xfrm>
        <a:prstGeom prst="roundRect">
          <a:avLst>
            <a:gd name="adj" fmla="val 10000"/>
          </a:avLst>
        </a:prstGeom>
        <a:gradFill rotWithShape="0">
          <a:gsLst>
            <a:gs pos="0">
              <a:schemeClr val="accent2">
                <a:hueOff val="2340759"/>
                <a:satOff val="-2919"/>
                <a:lumOff val="686"/>
                <a:alphaOff val="0"/>
                <a:shade val="51000"/>
                <a:satMod val="130000"/>
              </a:schemeClr>
            </a:gs>
            <a:gs pos="80000">
              <a:schemeClr val="accent2">
                <a:hueOff val="2340759"/>
                <a:satOff val="-2919"/>
                <a:lumOff val="686"/>
                <a:alphaOff val="0"/>
                <a:shade val="93000"/>
                <a:satMod val="130000"/>
              </a:schemeClr>
            </a:gs>
            <a:gs pos="100000">
              <a:schemeClr val="accent2">
                <a:hueOff val="2340759"/>
                <a:satOff val="-2919"/>
                <a:lumOff val="68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8575" tIns="28575" rIns="28575" bIns="28575" numCol="1" spcCol="1270" anchor="ctr" anchorCtr="0">
          <a:noAutofit/>
        </a:bodyPr>
        <a:lstStyle/>
        <a:p>
          <a:pPr lvl="0" algn="ctr" defTabSz="666750">
            <a:lnSpc>
              <a:spcPct val="90000"/>
            </a:lnSpc>
            <a:spcBef>
              <a:spcPct val="0"/>
            </a:spcBef>
            <a:spcAft>
              <a:spcPct val="35000"/>
            </a:spcAft>
          </a:pPr>
          <a:r>
            <a:rPr lang="en-GB" sz="1500" b="1" kern="1200" dirty="0" smtClean="0">
              <a:solidFill>
                <a:schemeClr val="bg1"/>
              </a:solidFill>
            </a:rPr>
            <a:t>Increased capacity of MSMEs  to contribute to the quality of the skills supply through upgraded apprenticeship</a:t>
          </a:r>
        </a:p>
      </dsp:txBody>
      <dsp:txXfrm>
        <a:off x="3108814" y="51073"/>
        <a:ext cx="2011970" cy="1589791"/>
      </dsp:txXfrm>
    </dsp:sp>
    <dsp:sp modelId="{D5EAB381-C27F-4118-BBF8-261D76A22C35}">
      <dsp:nvSpPr>
        <dsp:cNvPr id="0" name=""/>
        <dsp:cNvSpPr/>
      </dsp:nvSpPr>
      <dsp:spPr>
        <a:xfrm rot="19685796">
          <a:off x="5154509" y="2230575"/>
          <a:ext cx="1830388" cy="633267"/>
        </a:xfrm>
        <a:prstGeom prst="leftArrow">
          <a:avLst>
            <a:gd name="adj1" fmla="val 60000"/>
            <a:gd name="adj2" fmla="val 50000"/>
          </a:avLst>
        </a:prstGeom>
        <a:gradFill rotWithShape="0">
          <a:gsLst>
            <a:gs pos="0">
              <a:schemeClr val="accent2">
                <a:hueOff val="4681519"/>
                <a:satOff val="-5839"/>
                <a:lumOff val="1373"/>
                <a:alphaOff val="0"/>
                <a:shade val="51000"/>
                <a:satMod val="130000"/>
              </a:schemeClr>
            </a:gs>
            <a:gs pos="80000">
              <a:schemeClr val="accent2">
                <a:hueOff val="4681519"/>
                <a:satOff val="-5839"/>
                <a:lumOff val="1373"/>
                <a:alphaOff val="0"/>
                <a:shade val="93000"/>
                <a:satMod val="130000"/>
              </a:schemeClr>
            </a:gs>
            <a:gs pos="100000">
              <a:schemeClr val="accent2">
                <a:hueOff val="4681519"/>
                <a:satOff val="-5839"/>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FFD23901-A4B8-4F03-BBB3-F0AED63343F5}">
      <dsp:nvSpPr>
        <dsp:cNvPr id="0" name=""/>
        <dsp:cNvSpPr/>
      </dsp:nvSpPr>
      <dsp:spPr>
        <a:xfrm>
          <a:off x="5791203" y="469478"/>
          <a:ext cx="2110892" cy="3188123"/>
        </a:xfrm>
        <a:prstGeom prst="roundRect">
          <a:avLst>
            <a:gd name="adj" fmla="val 10000"/>
          </a:avLst>
        </a:prstGeom>
        <a:gradFill rotWithShape="0">
          <a:gsLst>
            <a:gs pos="0">
              <a:schemeClr val="accent2">
                <a:hueOff val="4681519"/>
                <a:satOff val="-5839"/>
                <a:lumOff val="1373"/>
                <a:alphaOff val="0"/>
                <a:shade val="51000"/>
                <a:satMod val="130000"/>
              </a:schemeClr>
            </a:gs>
            <a:gs pos="80000">
              <a:schemeClr val="accent2">
                <a:hueOff val="4681519"/>
                <a:satOff val="-5839"/>
                <a:lumOff val="1373"/>
                <a:alphaOff val="0"/>
                <a:shade val="93000"/>
                <a:satMod val="130000"/>
              </a:schemeClr>
            </a:gs>
            <a:gs pos="100000">
              <a:schemeClr val="accent2">
                <a:hueOff val="4681519"/>
                <a:satOff val="-5839"/>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711200">
            <a:lnSpc>
              <a:spcPct val="90000"/>
            </a:lnSpc>
            <a:spcBef>
              <a:spcPct val="0"/>
            </a:spcBef>
            <a:spcAft>
              <a:spcPct val="35000"/>
            </a:spcAft>
          </a:pPr>
          <a:r>
            <a:rPr lang="en-GB" sz="1600" b="1" kern="1200" dirty="0" smtClean="0">
              <a:solidFill>
                <a:schemeClr val="bg1"/>
              </a:solidFill>
              <a:effectLst/>
            </a:rPr>
            <a:t>Improved capacity of trade unions to increase their outreach to young women and men to advocate for their rights at work through the manual on youth rights at work including non-gender based discrimination</a:t>
          </a:r>
        </a:p>
      </dsp:txBody>
      <dsp:txXfrm>
        <a:off x="5853029" y="531304"/>
        <a:ext cx="1987240" cy="306447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69F29C-9E34-408E-A4B9-48323EAE2BB5}">
      <dsp:nvSpPr>
        <dsp:cNvPr id="0" name=""/>
        <dsp:cNvSpPr/>
      </dsp:nvSpPr>
      <dsp:spPr>
        <a:xfrm rot="5400000">
          <a:off x="4541831" y="-1275146"/>
          <a:ext cx="2212224" cy="5315712"/>
        </a:xfrm>
        <a:prstGeom prst="round2SameRect">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smtClean="0"/>
            <a:t>MOL</a:t>
          </a:r>
          <a:endParaRPr lang="en-GB" sz="1800" kern="1200" dirty="0"/>
        </a:p>
        <a:p>
          <a:pPr marL="171450" lvl="1" indent="-171450" algn="l" defTabSz="800100">
            <a:lnSpc>
              <a:spcPct val="90000"/>
            </a:lnSpc>
            <a:spcBef>
              <a:spcPct val="0"/>
            </a:spcBef>
            <a:spcAft>
              <a:spcPct val="15000"/>
            </a:spcAft>
            <a:buChar char="••"/>
          </a:pPr>
          <a:r>
            <a:rPr lang="en-US" sz="1800" kern="1200" smtClean="0"/>
            <a:t>ETVET Council</a:t>
          </a:r>
          <a:endParaRPr lang="en-US" sz="1800" kern="1200" dirty="0" smtClean="0"/>
        </a:p>
        <a:p>
          <a:pPr marL="171450" lvl="1" indent="-171450" algn="l" defTabSz="800100">
            <a:lnSpc>
              <a:spcPct val="90000"/>
            </a:lnSpc>
            <a:spcBef>
              <a:spcPct val="0"/>
            </a:spcBef>
            <a:spcAft>
              <a:spcPct val="15000"/>
            </a:spcAft>
            <a:buChar char="••"/>
          </a:pPr>
          <a:r>
            <a:rPr lang="en-US" sz="1800" kern="1200" dirty="0" smtClean="0"/>
            <a:t>CAQA (Center of Accreditation &amp; Quality Assurance)</a:t>
          </a:r>
        </a:p>
        <a:p>
          <a:pPr marL="171450" lvl="1" indent="-171450" algn="l" defTabSz="800100">
            <a:lnSpc>
              <a:spcPct val="90000"/>
            </a:lnSpc>
            <a:spcBef>
              <a:spcPct val="0"/>
            </a:spcBef>
            <a:spcAft>
              <a:spcPct val="15000"/>
            </a:spcAft>
            <a:buChar char="••"/>
          </a:pPr>
          <a:r>
            <a:rPr lang="en-US" sz="1800" kern="1200" smtClean="0"/>
            <a:t>VTC</a:t>
          </a:r>
          <a:endParaRPr lang="en-US" sz="1800" kern="1200" dirty="0" smtClean="0"/>
        </a:p>
        <a:p>
          <a:pPr marL="171450" lvl="1" indent="-171450" algn="l" defTabSz="800100">
            <a:lnSpc>
              <a:spcPct val="90000"/>
            </a:lnSpc>
            <a:spcBef>
              <a:spcPct val="0"/>
            </a:spcBef>
            <a:spcAft>
              <a:spcPct val="15000"/>
            </a:spcAft>
            <a:buChar char="••"/>
          </a:pPr>
          <a:r>
            <a:rPr lang="en-US" sz="1800" kern="1200" dirty="0" smtClean="0"/>
            <a:t>JCI and sectorial associations</a:t>
          </a:r>
        </a:p>
        <a:p>
          <a:pPr marL="171450" lvl="1" indent="-171450" algn="l" defTabSz="800100">
            <a:lnSpc>
              <a:spcPct val="90000"/>
            </a:lnSpc>
            <a:spcBef>
              <a:spcPct val="0"/>
            </a:spcBef>
            <a:spcAft>
              <a:spcPct val="15000"/>
            </a:spcAft>
            <a:buChar char="••"/>
          </a:pPr>
          <a:r>
            <a:rPr lang="en-US" sz="1800" kern="1200" dirty="0" smtClean="0"/>
            <a:t>GFJTU and other TUs</a:t>
          </a:r>
        </a:p>
      </dsp:txBody>
      <dsp:txXfrm rot="-5400000">
        <a:off x="2990087" y="384590"/>
        <a:ext cx="5207720" cy="1996240"/>
      </dsp:txXfrm>
    </dsp:sp>
    <dsp:sp modelId="{B26244F9-DFCF-4666-BC23-2EBA4326425F}">
      <dsp:nvSpPr>
        <dsp:cNvPr id="0" name=""/>
        <dsp:cNvSpPr/>
      </dsp:nvSpPr>
      <dsp:spPr>
        <a:xfrm>
          <a:off x="0" y="69"/>
          <a:ext cx="2990088" cy="2765280"/>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en-US" sz="3600" kern="1200" dirty="0" smtClean="0"/>
            <a:t>Stakeholders</a:t>
          </a:r>
          <a:endParaRPr lang="en-GB" sz="3600" kern="1200" dirty="0"/>
        </a:p>
      </dsp:txBody>
      <dsp:txXfrm>
        <a:off x="134990" y="135059"/>
        <a:ext cx="2720108" cy="2495300"/>
      </dsp:txXfrm>
    </dsp:sp>
    <dsp:sp modelId="{C274607C-6545-4CC9-8495-924A50EE6DA9}">
      <dsp:nvSpPr>
        <dsp:cNvPr id="0" name=""/>
        <dsp:cNvSpPr/>
      </dsp:nvSpPr>
      <dsp:spPr>
        <a:xfrm rot="5400000">
          <a:off x="4541831" y="1628397"/>
          <a:ext cx="2212224" cy="5315712"/>
        </a:xfrm>
        <a:prstGeom prst="round2SameRect">
          <a:avLst/>
        </a:prstGeom>
        <a:solidFill>
          <a:schemeClr val="accent2">
            <a:tint val="40000"/>
            <a:alpha val="90000"/>
            <a:hueOff val="5025821"/>
            <a:satOff val="-4378"/>
            <a:lumOff val="-6"/>
            <a:alphaOff val="0"/>
          </a:schemeClr>
        </a:solidFill>
        <a:ln w="9525" cap="flat" cmpd="sng" algn="ctr">
          <a:solidFill>
            <a:schemeClr val="accent2">
              <a:tint val="40000"/>
              <a:alpha val="90000"/>
              <a:hueOff val="5025821"/>
              <a:satOff val="-4378"/>
              <a:lumOff val="-6"/>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en-GB" sz="1800" kern="1200" dirty="0" smtClean="0"/>
            <a:t>Trainees certified through the centres, and employers who will recruit them </a:t>
          </a:r>
          <a:endParaRPr lang="en-GB" sz="1800" kern="1200" dirty="0"/>
        </a:p>
        <a:p>
          <a:pPr marL="171450" lvl="1" indent="-171450" algn="l" defTabSz="800100">
            <a:lnSpc>
              <a:spcPct val="90000"/>
            </a:lnSpc>
            <a:spcBef>
              <a:spcPct val="0"/>
            </a:spcBef>
            <a:spcAft>
              <a:spcPct val="15000"/>
            </a:spcAft>
            <a:buChar char="••"/>
          </a:pPr>
          <a:r>
            <a:rPr lang="en-GB" sz="1800" kern="1200" dirty="0" smtClean="0"/>
            <a:t>MSMES and young women and men who will benefit from improved apprenticeship </a:t>
          </a:r>
          <a:endParaRPr lang="en-US" sz="1800" kern="1200" dirty="0"/>
        </a:p>
        <a:p>
          <a:pPr marL="171450" lvl="1" indent="-171450" algn="l" defTabSz="800100">
            <a:lnSpc>
              <a:spcPct val="90000"/>
            </a:lnSpc>
            <a:spcBef>
              <a:spcPct val="0"/>
            </a:spcBef>
            <a:spcAft>
              <a:spcPct val="15000"/>
            </a:spcAft>
            <a:buChar char="••"/>
          </a:pPr>
          <a:r>
            <a:rPr lang="en-GB" sz="1800" kern="1200" dirty="0" smtClean="0"/>
            <a:t>Young women and men trained on youth rights at work by the trainers.</a:t>
          </a:r>
          <a:endParaRPr lang="en-US" sz="1800" kern="1200" dirty="0"/>
        </a:p>
      </dsp:txBody>
      <dsp:txXfrm rot="-5400000">
        <a:off x="2990087" y="3288133"/>
        <a:ext cx="5207720" cy="1996240"/>
      </dsp:txXfrm>
    </dsp:sp>
    <dsp:sp modelId="{943FA49A-F1A1-4E42-ADC8-03BEEDA91AE2}">
      <dsp:nvSpPr>
        <dsp:cNvPr id="0" name=""/>
        <dsp:cNvSpPr/>
      </dsp:nvSpPr>
      <dsp:spPr>
        <a:xfrm>
          <a:off x="0" y="2903613"/>
          <a:ext cx="2990088" cy="2765280"/>
        </a:xfrm>
        <a:prstGeom prst="roundRect">
          <a:avLst/>
        </a:prstGeom>
        <a:gradFill rotWithShape="0">
          <a:gsLst>
            <a:gs pos="0">
              <a:schemeClr val="accent2">
                <a:hueOff val="4681519"/>
                <a:satOff val="-5839"/>
                <a:lumOff val="1373"/>
                <a:alphaOff val="0"/>
                <a:shade val="51000"/>
                <a:satMod val="130000"/>
              </a:schemeClr>
            </a:gs>
            <a:gs pos="80000">
              <a:schemeClr val="accent2">
                <a:hueOff val="4681519"/>
                <a:satOff val="-5839"/>
                <a:lumOff val="1373"/>
                <a:alphaOff val="0"/>
                <a:shade val="93000"/>
                <a:satMod val="130000"/>
              </a:schemeClr>
            </a:gs>
            <a:gs pos="100000">
              <a:schemeClr val="accent2">
                <a:hueOff val="4681519"/>
                <a:satOff val="-5839"/>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en-US" sz="3600" kern="1200" dirty="0" smtClean="0"/>
            <a:t>Beneficiaries</a:t>
          </a:r>
          <a:endParaRPr lang="en-GB" sz="3600" kern="1200" dirty="0"/>
        </a:p>
      </dsp:txBody>
      <dsp:txXfrm>
        <a:off x="134990" y="3038603"/>
        <a:ext cx="2720108" cy="24953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29A600-C844-4670-834C-AF517BE9BC32}">
      <dsp:nvSpPr>
        <dsp:cNvPr id="0" name=""/>
        <dsp:cNvSpPr/>
      </dsp:nvSpPr>
      <dsp:spPr>
        <a:xfrm>
          <a:off x="0" y="49289"/>
          <a:ext cx="8229600" cy="623610"/>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US" sz="2300" kern="1200" dirty="0" smtClean="0"/>
            <a:t>Outcome 1 – Testing and certifications</a:t>
          </a:r>
          <a:endParaRPr lang="en-GB" sz="2300" kern="1200" dirty="0"/>
        </a:p>
      </dsp:txBody>
      <dsp:txXfrm>
        <a:off x="30442" y="79731"/>
        <a:ext cx="8168716" cy="562726"/>
      </dsp:txXfrm>
    </dsp:sp>
    <dsp:sp modelId="{835DCFED-D4E4-46FE-9E19-BF61B4CF0303}">
      <dsp:nvSpPr>
        <dsp:cNvPr id="0" name=""/>
        <dsp:cNvSpPr/>
      </dsp:nvSpPr>
      <dsp:spPr>
        <a:xfrm>
          <a:off x="0" y="672899"/>
          <a:ext cx="8229600" cy="12344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290"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n-GB" sz="1800" kern="1200" dirty="0" smtClean="0"/>
            <a:t>Assessment &amp; Certification system requirements</a:t>
          </a:r>
          <a:endParaRPr lang="en-GB" sz="1800" kern="1200" dirty="0"/>
        </a:p>
        <a:p>
          <a:pPr marL="171450" lvl="1" indent="-171450" algn="l" defTabSz="800100">
            <a:lnSpc>
              <a:spcPct val="90000"/>
            </a:lnSpc>
            <a:spcBef>
              <a:spcPct val="0"/>
            </a:spcBef>
            <a:spcAft>
              <a:spcPct val="20000"/>
            </a:spcAft>
            <a:buChar char="••"/>
          </a:pPr>
          <a:r>
            <a:rPr lang="en-GB" sz="1800" kern="1200" dirty="0" smtClean="0"/>
            <a:t>Assessor Guide and Assessment tools</a:t>
          </a:r>
          <a:endParaRPr lang="en-GB" sz="1800" kern="1200" dirty="0"/>
        </a:p>
        <a:p>
          <a:pPr marL="171450" lvl="1" indent="-171450" algn="l" defTabSz="800100">
            <a:lnSpc>
              <a:spcPct val="90000"/>
            </a:lnSpc>
            <a:spcBef>
              <a:spcPct val="0"/>
            </a:spcBef>
            <a:spcAft>
              <a:spcPct val="20000"/>
            </a:spcAft>
            <a:buChar char="••"/>
          </a:pPr>
          <a:r>
            <a:rPr lang="en-GB" sz="1800" kern="1200" dirty="0" smtClean="0"/>
            <a:t>Certified Assessors</a:t>
          </a:r>
          <a:endParaRPr lang="en-US" sz="1800" kern="1200" dirty="0"/>
        </a:p>
        <a:p>
          <a:pPr marL="171450" lvl="1" indent="-171450" algn="l" defTabSz="800100">
            <a:lnSpc>
              <a:spcPct val="90000"/>
            </a:lnSpc>
            <a:spcBef>
              <a:spcPct val="0"/>
            </a:spcBef>
            <a:spcAft>
              <a:spcPct val="20000"/>
            </a:spcAft>
            <a:buChar char="••"/>
          </a:pPr>
          <a:r>
            <a:rPr lang="en-GB" sz="1800" kern="1200" dirty="0" smtClean="0"/>
            <a:t>Assessment Centres</a:t>
          </a:r>
          <a:endParaRPr lang="en-US" sz="1800" kern="1200" dirty="0"/>
        </a:p>
      </dsp:txBody>
      <dsp:txXfrm>
        <a:off x="0" y="672899"/>
        <a:ext cx="8229600" cy="1234441"/>
      </dsp:txXfrm>
    </dsp:sp>
    <dsp:sp modelId="{7413B0D3-B5DD-4B70-8BDC-CB6C8390F3C3}">
      <dsp:nvSpPr>
        <dsp:cNvPr id="0" name=""/>
        <dsp:cNvSpPr/>
      </dsp:nvSpPr>
      <dsp:spPr>
        <a:xfrm>
          <a:off x="0" y="1907340"/>
          <a:ext cx="8229600" cy="623610"/>
        </a:xfrm>
        <a:prstGeom prst="roundRect">
          <a:avLst/>
        </a:prstGeom>
        <a:gradFill rotWithShape="0">
          <a:gsLst>
            <a:gs pos="0">
              <a:schemeClr val="accent2">
                <a:hueOff val="2340759"/>
                <a:satOff val="-2919"/>
                <a:lumOff val="686"/>
                <a:alphaOff val="0"/>
                <a:shade val="51000"/>
                <a:satMod val="130000"/>
              </a:schemeClr>
            </a:gs>
            <a:gs pos="80000">
              <a:schemeClr val="accent2">
                <a:hueOff val="2340759"/>
                <a:satOff val="-2919"/>
                <a:lumOff val="686"/>
                <a:alphaOff val="0"/>
                <a:shade val="93000"/>
                <a:satMod val="130000"/>
              </a:schemeClr>
            </a:gs>
            <a:gs pos="100000">
              <a:schemeClr val="accent2">
                <a:hueOff val="2340759"/>
                <a:satOff val="-2919"/>
                <a:lumOff val="68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US" sz="2300" kern="1200" dirty="0" smtClean="0"/>
            <a:t>Outcome 2 – upgraded informal apprenticeship</a:t>
          </a:r>
          <a:endParaRPr lang="en-GB" sz="2300" kern="1200" dirty="0"/>
        </a:p>
      </dsp:txBody>
      <dsp:txXfrm>
        <a:off x="30442" y="1937782"/>
        <a:ext cx="8168716" cy="562726"/>
      </dsp:txXfrm>
    </dsp:sp>
    <dsp:sp modelId="{A5DAFA3B-ADC8-497B-8615-82E00C23A08D}">
      <dsp:nvSpPr>
        <dsp:cNvPr id="0" name=""/>
        <dsp:cNvSpPr/>
      </dsp:nvSpPr>
      <dsp:spPr>
        <a:xfrm>
          <a:off x="0" y="2530950"/>
          <a:ext cx="8229600" cy="10494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290"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n-GB" sz="1800" kern="1200" dirty="0" smtClean="0"/>
            <a:t>Rapid assessment  of informal apprenticeship in Jordan</a:t>
          </a:r>
          <a:endParaRPr lang="en-GB" sz="1800" kern="1200" dirty="0"/>
        </a:p>
        <a:p>
          <a:pPr marL="171450" lvl="1" indent="-171450" algn="l" defTabSz="800100">
            <a:lnSpc>
              <a:spcPct val="90000"/>
            </a:lnSpc>
            <a:spcBef>
              <a:spcPct val="0"/>
            </a:spcBef>
            <a:spcAft>
              <a:spcPct val="20000"/>
            </a:spcAft>
            <a:buChar char="••"/>
          </a:pPr>
          <a:r>
            <a:rPr lang="en-GB" sz="1800" kern="1200" dirty="0" smtClean="0"/>
            <a:t>Capacity Building of MSMEs to implement upgraded apprenticeship</a:t>
          </a:r>
          <a:endParaRPr lang="en-US" sz="1800" kern="1200" dirty="0"/>
        </a:p>
        <a:p>
          <a:pPr marL="171450" lvl="1" indent="-171450" algn="l" defTabSz="800100">
            <a:lnSpc>
              <a:spcPct val="90000"/>
            </a:lnSpc>
            <a:spcBef>
              <a:spcPct val="0"/>
            </a:spcBef>
            <a:spcAft>
              <a:spcPct val="20000"/>
            </a:spcAft>
            <a:buChar char="••"/>
          </a:pPr>
          <a:r>
            <a:rPr lang="en-GB" sz="1800" kern="1200" dirty="0" smtClean="0"/>
            <a:t>Implementing upgraded informal apprenticeship</a:t>
          </a:r>
          <a:endParaRPr lang="en-US" sz="1800" kern="1200" dirty="0"/>
        </a:p>
      </dsp:txBody>
      <dsp:txXfrm>
        <a:off x="0" y="2530950"/>
        <a:ext cx="8229600" cy="1049490"/>
      </dsp:txXfrm>
    </dsp:sp>
    <dsp:sp modelId="{0EFB1575-F171-4624-AB8F-8E8A78B917C4}">
      <dsp:nvSpPr>
        <dsp:cNvPr id="0" name=""/>
        <dsp:cNvSpPr/>
      </dsp:nvSpPr>
      <dsp:spPr>
        <a:xfrm>
          <a:off x="0" y="3580440"/>
          <a:ext cx="8229600" cy="623610"/>
        </a:xfrm>
        <a:prstGeom prst="roundRect">
          <a:avLst/>
        </a:prstGeom>
        <a:gradFill rotWithShape="0">
          <a:gsLst>
            <a:gs pos="0">
              <a:schemeClr val="accent2">
                <a:hueOff val="4681519"/>
                <a:satOff val="-5839"/>
                <a:lumOff val="1373"/>
                <a:alphaOff val="0"/>
                <a:shade val="51000"/>
                <a:satMod val="130000"/>
              </a:schemeClr>
            </a:gs>
            <a:gs pos="80000">
              <a:schemeClr val="accent2">
                <a:hueOff val="4681519"/>
                <a:satOff val="-5839"/>
                <a:lumOff val="1373"/>
                <a:alphaOff val="0"/>
                <a:shade val="93000"/>
                <a:satMod val="130000"/>
              </a:schemeClr>
            </a:gs>
            <a:gs pos="100000">
              <a:schemeClr val="accent2">
                <a:hueOff val="4681519"/>
                <a:satOff val="-5839"/>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US" sz="2300" kern="1200" dirty="0" smtClean="0"/>
            <a:t>Outcome 3- Youth Rights @ Work</a:t>
          </a:r>
          <a:endParaRPr lang="en-US" sz="2300" kern="1200" dirty="0"/>
        </a:p>
      </dsp:txBody>
      <dsp:txXfrm>
        <a:off x="30442" y="3610882"/>
        <a:ext cx="8168716" cy="562726"/>
      </dsp:txXfrm>
    </dsp:sp>
    <dsp:sp modelId="{D9FB49ED-85DA-43CB-A75A-89FFCFD531C1}">
      <dsp:nvSpPr>
        <dsp:cNvPr id="0" name=""/>
        <dsp:cNvSpPr/>
      </dsp:nvSpPr>
      <dsp:spPr>
        <a:xfrm>
          <a:off x="0" y="4204050"/>
          <a:ext cx="8229600" cy="6996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290"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n-GB" sz="1800" kern="1200" dirty="0" smtClean="0"/>
            <a:t>Manual of Youth Rights at Work </a:t>
          </a:r>
          <a:endParaRPr lang="en-US" sz="1800" kern="1200" dirty="0"/>
        </a:p>
        <a:p>
          <a:pPr marL="171450" lvl="1" indent="-171450" algn="l" defTabSz="800100">
            <a:lnSpc>
              <a:spcPct val="90000"/>
            </a:lnSpc>
            <a:spcBef>
              <a:spcPct val="0"/>
            </a:spcBef>
            <a:spcAft>
              <a:spcPct val="20000"/>
            </a:spcAft>
            <a:buChar char="••"/>
          </a:pPr>
          <a:r>
            <a:rPr lang="en-GB" sz="1800" kern="1200" dirty="0" smtClean="0"/>
            <a:t>Certified Trainers on Youth Rights at Work </a:t>
          </a:r>
          <a:endParaRPr lang="en-US" sz="1800" kern="1200" dirty="0"/>
        </a:p>
      </dsp:txBody>
      <dsp:txXfrm>
        <a:off x="0" y="4204050"/>
        <a:ext cx="8229600" cy="699660"/>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775ED33-5760-45F2-8121-8B17F9EDEA6C}" type="datetimeFigureOut">
              <a:rPr lang="en-US" smtClean="0"/>
              <a:t>4/8/2013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AF06D2-6159-4BD6-9E53-C1CD9D9B4A7D}" type="slidenum">
              <a:rPr lang="en-US" smtClean="0"/>
              <a:t>‹#›</a:t>
            </a:fld>
            <a:endParaRPr lang="en-US"/>
          </a:p>
        </p:txBody>
      </p:sp>
    </p:spTree>
    <p:extLst>
      <p:ext uri="{BB962C8B-B14F-4D97-AF65-F5344CB8AC3E}">
        <p14:creationId xmlns:p14="http://schemas.microsoft.com/office/powerpoint/2010/main" val="25857942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75ED33-5760-45F2-8121-8B17F9EDEA6C}" type="datetimeFigureOut">
              <a:rPr lang="en-US" smtClean="0"/>
              <a:t>4/8/2013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AF06D2-6159-4BD6-9E53-C1CD9D9B4A7D}" type="slidenum">
              <a:rPr lang="en-US" smtClean="0"/>
              <a:t>‹#›</a:t>
            </a:fld>
            <a:endParaRPr lang="en-US"/>
          </a:p>
        </p:txBody>
      </p:sp>
    </p:spTree>
    <p:extLst>
      <p:ext uri="{BB962C8B-B14F-4D97-AF65-F5344CB8AC3E}">
        <p14:creationId xmlns:p14="http://schemas.microsoft.com/office/powerpoint/2010/main" val="27688837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775ED33-5760-45F2-8121-8B17F9EDEA6C}" type="datetimeFigureOut">
              <a:rPr lang="en-US" smtClean="0"/>
              <a:t>4/8/2013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AF06D2-6159-4BD6-9E53-C1CD9D9B4A7D}" type="slidenum">
              <a:rPr lang="en-US" smtClean="0"/>
              <a:t>‹#›</a:t>
            </a:fld>
            <a:endParaRPr lang="en-US"/>
          </a:p>
        </p:txBody>
      </p:sp>
    </p:spTree>
    <p:extLst>
      <p:ext uri="{BB962C8B-B14F-4D97-AF65-F5344CB8AC3E}">
        <p14:creationId xmlns:p14="http://schemas.microsoft.com/office/powerpoint/2010/main" val="4075490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775ED33-5760-45F2-8121-8B17F9EDEA6C}" type="datetimeFigureOut">
              <a:rPr lang="en-US" smtClean="0"/>
              <a:t>4/8/2013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AF06D2-6159-4BD6-9E53-C1CD9D9B4A7D}" type="slidenum">
              <a:rPr lang="en-US" smtClean="0"/>
              <a:t>‹#›</a:t>
            </a:fld>
            <a:endParaRPr lang="en-US"/>
          </a:p>
        </p:txBody>
      </p:sp>
    </p:spTree>
    <p:extLst>
      <p:ext uri="{BB962C8B-B14F-4D97-AF65-F5344CB8AC3E}">
        <p14:creationId xmlns:p14="http://schemas.microsoft.com/office/powerpoint/2010/main" val="677772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775ED33-5760-45F2-8121-8B17F9EDEA6C}" type="datetimeFigureOut">
              <a:rPr lang="en-US" smtClean="0"/>
              <a:t>4/8/2013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BAF06D2-6159-4BD6-9E53-C1CD9D9B4A7D}" type="slidenum">
              <a:rPr lang="en-US" smtClean="0"/>
              <a:t>‹#›</a:t>
            </a:fld>
            <a:endParaRPr lang="en-US"/>
          </a:p>
        </p:txBody>
      </p:sp>
    </p:spTree>
    <p:extLst>
      <p:ext uri="{BB962C8B-B14F-4D97-AF65-F5344CB8AC3E}">
        <p14:creationId xmlns:p14="http://schemas.microsoft.com/office/powerpoint/2010/main" val="24252346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775ED33-5760-45F2-8121-8B17F9EDEA6C}" type="datetimeFigureOut">
              <a:rPr lang="en-US" smtClean="0"/>
              <a:t>4/8/2013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BAF06D2-6159-4BD6-9E53-C1CD9D9B4A7D}" type="slidenum">
              <a:rPr lang="en-US" smtClean="0"/>
              <a:t>‹#›</a:t>
            </a:fld>
            <a:endParaRPr lang="en-US"/>
          </a:p>
        </p:txBody>
      </p:sp>
    </p:spTree>
    <p:extLst>
      <p:ext uri="{BB962C8B-B14F-4D97-AF65-F5344CB8AC3E}">
        <p14:creationId xmlns:p14="http://schemas.microsoft.com/office/powerpoint/2010/main" val="2440741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75ED33-5760-45F2-8121-8B17F9EDEA6C}" type="datetimeFigureOut">
              <a:rPr lang="en-US" smtClean="0"/>
              <a:t>4/8/2013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BAF06D2-6159-4BD6-9E53-C1CD9D9B4A7D}" type="slidenum">
              <a:rPr lang="en-US" smtClean="0"/>
              <a:t>‹#›</a:t>
            </a:fld>
            <a:endParaRPr lang="en-US"/>
          </a:p>
        </p:txBody>
      </p:sp>
    </p:spTree>
    <p:extLst>
      <p:ext uri="{BB962C8B-B14F-4D97-AF65-F5344CB8AC3E}">
        <p14:creationId xmlns:p14="http://schemas.microsoft.com/office/powerpoint/2010/main" val="26106616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75ED33-5760-45F2-8121-8B17F9EDEA6C}" type="datetimeFigureOut">
              <a:rPr lang="en-US" smtClean="0"/>
              <a:t>4/8/2013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AF06D2-6159-4BD6-9E53-C1CD9D9B4A7D}" type="slidenum">
              <a:rPr lang="en-US" smtClean="0"/>
              <a:t>‹#›</a:t>
            </a:fld>
            <a:endParaRPr lang="en-US"/>
          </a:p>
        </p:txBody>
      </p:sp>
    </p:spTree>
    <p:extLst>
      <p:ext uri="{BB962C8B-B14F-4D97-AF65-F5344CB8AC3E}">
        <p14:creationId xmlns:p14="http://schemas.microsoft.com/office/powerpoint/2010/main" val="32587006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75ED33-5760-45F2-8121-8B17F9EDEA6C}" type="datetimeFigureOut">
              <a:rPr lang="en-US" smtClean="0"/>
              <a:t>4/8/2013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AF06D2-6159-4BD6-9E53-C1CD9D9B4A7D}" type="slidenum">
              <a:rPr lang="en-US" smtClean="0"/>
              <a:t>‹#›</a:t>
            </a:fld>
            <a:endParaRPr lang="en-US"/>
          </a:p>
        </p:txBody>
      </p:sp>
    </p:spTree>
    <p:extLst>
      <p:ext uri="{BB962C8B-B14F-4D97-AF65-F5344CB8AC3E}">
        <p14:creationId xmlns:p14="http://schemas.microsoft.com/office/powerpoint/2010/main" val="363374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75ED33-5760-45F2-8121-8B17F9EDEA6C}" type="datetimeFigureOut">
              <a:rPr lang="en-US" smtClean="0"/>
              <a:t>4/8/2013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AF06D2-6159-4BD6-9E53-C1CD9D9B4A7D}" type="slidenum">
              <a:rPr lang="en-US" smtClean="0"/>
              <a:t>‹#›</a:t>
            </a:fld>
            <a:endParaRPr lang="en-US"/>
          </a:p>
        </p:txBody>
      </p:sp>
    </p:spTree>
    <p:extLst>
      <p:ext uri="{BB962C8B-B14F-4D97-AF65-F5344CB8AC3E}">
        <p14:creationId xmlns:p14="http://schemas.microsoft.com/office/powerpoint/2010/main" val="10007148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75ED33-5760-45F2-8121-8B17F9EDEA6C}" type="datetimeFigureOut">
              <a:rPr lang="en-US" smtClean="0"/>
              <a:t>4/8/2013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AF06D2-6159-4BD6-9E53-C1CD9D9B4A7D}" type="slidenum">
              <a:rPr lang="en-US" smtClean="0"/>
              <a:t>‹#›</a:t>
            </a:fld>
            <a:endParaRPr lang="en-US"/>
          </a:p>
        </p:txBody>
      </p:sp>
    </p:spTree>
    <p:extLst>
      <p:ext uri="{BB962C8B-B14F-4D97-AF65-F5344CB8AC3E}">
        <p14:creationId xmlns:p14="http://schemas.microsoft.com/office/powerpoint/2010/main" val="27211901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75ED33-5760-45F2-8121-8B17F9EDEA6C}" type="datetimeFigureOut">
              <a:rPr lang="en-US" smtClean="0"/>
              <a:t>4/8/2013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AF06D2-6159-4BD6-9E53-C1CD9D9B4A7D}" type="slidenum">
              <a:rPr lang="en-US" smtClean="0"/>
              <a:t>‹#›</a:t>
            </a:fld>
            <a:endParaRPr lang="en-US"/>
          </a:p>
        </p:txBody>
      </p:sp>
    </p:spTree>
    <p:extLst>
      <p:ext uri="{BB962C8B-B14F-4D97-AF65-F5344CB8AC3E}">
        <p14:creationId xmlns:p14="http://schemas.microsoft.com/office/powerpoint/2010/main" val="15362796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514600"/>
            <a:ext cx="7772400" cy="2057400"/>
          </a:xfrm>
        </p:spPr>
        <p:txBody>
          <a:bodyPr>
            <a:normAutofit fontScale="90000"/>
          </a:bodyPr>
          <a:lstStyle/>
          <a:p>
            <a:r>
              <a:rPr lang="en-GB" b="1" dirty="0" smtClean="0">
                <a:solidFill>
                  <a:srgbClr val="002060"/>
                </a:solidFill>
              </a:rPr>
              <a:t/>
            </a:r>
            <a:br>
              <a:rPr lang="en-GB" b="1" dirty="0" smtClean="0">
                <a:solidFill>
                  <a:srgbClr val="002060"/>
                </a:solidFill>
              </a:rPr>
            </a:br>
            <a:r>
              <a:rPr lang="en-GB" b="1" dirty="0" smtClean="0">
                <a:solidFill>
                  <a:srgbClr val="002060"/>
                </a:solidFill>
              </a:rPr>
              <a:t/>
            </a:r>
            <a:br>
              <a:rPr lang="en-GB" b="1" dirty="0" smtClean="0">
                <a:solidFill>
                  <a:srgbClr val="002060"/>
                </a:solidFill>
              </a:rPr>
            </a:br>
            <a:r>
              <a:rPr lang="en-GB" b="1" dirty="0" smtClean="0">
                <a:solidFill>
                  <a:schemeClr val="accent6">
                    <a:lumMod val="50000"/>
                  </a:schemeClr>
                </a:solidFill>
                <a:latin typeface="Cambria" pitchFamily="18" charset="0"/>
              </a:rPr>
              <a:t>Tripartite Action for Youth Employment in Jordan</a:t>
            </a:r>
            <a:r>
              <a:rPr lang="en-GB" b="1" dirty="0" smtClean="0">
                <a:solidFill>
                  <a:srgbClr val="002060"/>
                </a:solidFill>
                <a:latin typeface="Cambria" pitchFamily="18" charset="0"/>
              </a:rPr>
              <a:t/>
            </a:r>
            <a:br>
              <a:rPr lang="en-GB" b="1" dirty="0" smtClean="0">
                <a:solidFill>
                  <a:srgbClr val="002060"/>
                </a:solidFill>
                <a:latin typeface="Cambria" pitchFamily="18" charset="0"/>
              </a:rPr>
            </a:br>
            <a:r>
              <a:rPr lang="en-GB" b="1" dirty="0">
                <a:solidFill>
                  <a:srgbClr val="002060"/>
                </a:solidFill>
                <a:latin typeface="Cambria" pitchFamily="18" charset="0"/>
              </a:rPr>
              <a:t/>
            </a:r>
            <a:br>
              <a:rPr lang="en-GB" b="1" dirty="0">
                <a:solidFill>
                  <a:srgbClr val="002060"/>
                </a:solidFill>
                <a:latin typeface="Cambria" pitchFamily="18" charset="0"/>
              </a:rPr>
            </a:br>
            <a:r>
              <a:rPr lang="en-GB" b="1" dirty="0" smtClean="0">
                <a:solidFill>
                  <a:srgbClr val="002060"/>
                </a:solidFill>
              </a:rPr>
              <a:t/>
            </a:r>
            <a:br>
              <a:rPr lang="en-GB" b="1" dirty="0" smtClean="0">
                <a:solidFill>
                  <a:srgbClr val="002060"/>
                </a:solidFill>
              </a:rPr>
            </a:br>
            <a:endParaRPr lang="en-US" dirty="0">
              <a:solidFill>
                <a:srgbClr val="002060"/>
              </a:solidFill>
            </a:endParaRPr>
          </a:p>
        </p:txBody>
      </p:sp>
      <p:sp>
        <p:nvSpPr>
          <p:cNvPr id="3" name="Subtitle 2"/>
          <p:cNvSpPr>
            <a:spLocks noGrp="1"/>
          </p:cNvSpPr>
          <p:nvPr>
            <p:ph type="subTitle" idx="1"/>
          </p:nvPr>
        </p:nvSpPr>
        <p:spPr>
          <a:xfrm>
            <a:off x="1371600" y="4953000"/>
            <a:ext cx="6400800" cy="1752600"/>
          </a:xfrm>
        </p:spPr>
        <p:txBody>
          <a:bodyPr>
            <a:normAutofit/>
          </a:bodyPr>
          <a:lstStyle/>
          <a:p>
            <a:r>
              <a:rPr lang="en-US" sz="2400" dirty="0" smtClean="0">
                <a:solidFill>
                  <a:srgbClr val="00B0F0"/>
                </a:solidFill>
                <a:latin typeface="+mj-lt"/>
                <a:cs typeface="Consolas" pitchFamily="49" charset="0"/>
              </a:rPr>
              <a:t>Yasser Ali</a:t>
            </a:r>
          </a:p>
          <a:p>
            <a:r>
              <a:rPr lang="en-US" sz="2400" i="1" dirty="0" smtClean="0">
                <a:solidFill>
                  <a:srgbClr val="00B0F0"/>
                </a:solidFill>
                <a:latin typeface="Times New Roman" pitchFamily="18" charset="0"/>
                <a:cs typeface="Times New Roman" pitchFamily="18" charset="0"/>
              </a:rPr>
              <a:t>National Project Coordinator</a:t>
            </a:r>
            <a:endParaRPr lang="en-US" sz="2400" i="1" dirty="0">
              <a:solidFill>
                <a:srgbClr val="00B0F0"/>
              </a:solidFill>
              <a:latin typeface="Times New Roman" pitchFamily="18" charset="0"/>
              <a:cs typeface="Times New Roman" pitchFamily="18" charset="0"/>
            </a:endParaRPr>
          </a:p>
        </p:txBody>
      </p:sp>
      <p:pic>
        <p:nvPicPr>
          <p:cNvPr id="4" name="Picture 3" descr="ttp://www.ilo.org/wcmsp5/groups/public/@sitestudio/documents/sitestudioasset/d4wcms_046345.gif"/>
          <p:cNvPicPr/>
          <p:nvPr/>
        </p:nvPicPr>
        <p:blipFill>
          <a:blip r:embed="rId2">
            <a:extLst>
              <a:ext uri="{28A0092B-C50C-407E-A947-70E740481C1C}">
                <a14:useLocalDpi xmlns:a14="http://schemas.microsoft.com/office/drawing/2010/main" val="0"/>
              </a:ext>
            </a:extLst>
          </a:blip>
          <a:srcRect/>
          <a:stretch>
            <a:fillRect/>
          </a:stretch>
        </p:blipFill>
        <p:spPr bwMode="auto">
          <a:xfrm>
            <a:off x="6553200" y="609600"/>
            <a:ext cx="1650365" cy="695960"/>
          </a:xfrm>
          <a:prstGeom prst="rect">
            <a:avLst/>
          </a:prstGeom>
          <a:noFill/>
          <a:ln>
            <a:noFill/>
          </a:ln>
        </p:spPr>
      </p:pic>
    </p:spTree>
    <p:extLst>
      <p:ext uri="{BB962C8B-B14F-4D97-AF65-F5344CB8AC3E}">
        <p14:creationId xmlns:p14="http://schemas.microsoft.com/office/powerpoint/2010/main" val="19510505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990600" y="4191000"/>
            <a:ext cx="6400800" cy="1524000"/>
          </a:xfrm>
        </p:spPr>
        <p:txBody>
          <a:bodyPr>
            <a:normAutofit fontScale="25000" lnSpcReduction="20000"/>
          </a:bodyPr>
          <a:lstStyle/>
          <a:p>
            <a:endParaRPr lang="en-US" dirty="0" smtClean="0"/>
          </a:p>
          <a:p>
            <a:endParaRPr lang="en-US" dirty="0" smtClean="0"/>
          </a:p>
          <a:p>
            <a:pPr marL="0" indent="0" algn="ctr">
              <a:buNone/>
            </a:pPr>
            <a:endParaRPr lang="en-US" sz="4800" b="1" dirty="0" smtClean="0">
              <a:solidFill>
                <a:srgbClr val="CD454F"/>
              </a:solidFill>
            </a:endParaRPr>
          </a:p>
          <a:p>
            <a:pPr marL="0" indent="0" algn="ctr">
              <a:buNone/>
            </a:pPr>
            <a:endParaRPr lang="en-US" sz="4800" b="1" dirty="0">
              <a:solidFill>
                <a:srgbClr val="CD454F"/>
              </a:solidFill>
            </a:endParaRPr>
          </a:p>
          <a:p>
            <a:pPr marL="0" indent="0" algn="ctr">
              <a:buNone/>
            </a:pPr>
            <a:r>
              <a:rPr lang="en-US" sz="21600" b="1" i="1" dirty="0" smtClean="0">
                <a:solidFill>
                  <a:srgbClr val="CD454F"/>
                </a:solidFill>
                <a:latin typeface="Cambria" pitchFamily="18" charset="0"/>
              </a:rPr>
              <a:t>Jordan Facts</a:t>
            </a:r>
          </a:p>
          <a:p>
            <a:pPr marL="0" indent="0" algn="ctr">
              <a:buNone/>
            </a:pPr>
            <a:endParaRPr lang="en-US" sz="4800" b="1" dirty="0">
              <a:solidFill>
                <a:srgbClr val="CD454F"/>
              </a:solidFill>
            </a:endParaRPr>
          </a:p>
        </p:txBody>
      </p:sp>
      <p:sp>
        <p:nvSpPr>
          <p:cNvPr id="2" name="AutoShape 2" descr="data:image/jpeg;base64,/9j/4AAQSkZJRgABAQAAAQABAAD/2wCEAAkGBg8PEBUQDQ8QEBAQEA0PDw0OEBAPDg8OFBAVFRQQFBIXHyYeFxkjGRQUHy8gIycpLCwsFR4xNTAqNSYrLCkBCQoKDgwOGg8PGjUlHBwvNCkpLSo1LCksKikqLyksKSktKikpLiw1LCw1KSkxNSoqKTQpKSwsLCwpKSosKSwpLP/AABEIAN4A4wMBIgACEQEDEQH/xAAcAAACAgMBAQAAAAAAAAAAAAAAAwIEAQcIBQb/xABPEAABAwECCAoECQoDCQAAAAABAAIDBAURBxIhMTJRcZEGFBVBUmFyobGyE4HC0ggXIjNUYpKTwSNCQ0RTc4KDorM0o9EkNUVVY8PT4fD/xAAaAQEAAwEBAQAAAAAAAAAAAAAAAQIDBQYE/8QAMhEAAgEDAwMACAUFAQAAAAAAAAECAxESBDFRBSFBFCIycYGxwdEVQpGh8BNSYeHxBv/aAAwDAQACEQMRAD8A3RT07C0EtBJAy3JnFmdBu4IptBvZHgmqqSsS2K4szoN3BHFmdBu4JqFNkLsVxZnQbuCOLM6DdwTUJZC7FcWZ0G7gjizOg3cE1CWQuxXFmdBu4I4szoN3BNQlkLsVxZnQbuCOLM6DdwTUJZC7FcWZ0G7gjizOg3cE1CWQuxXFmdBu4I4szoN3BNQlkLsVxZnQbuCOLM6DdwTUJZC7FcWZ0G7gjizOg3cE1CWQuxXFmdBu4I4szoN3BNQlkLsVxZnQbuCOLM6DdwTUJZC7FcWZ0G7gjizOg3cE1CWQuxXFmdBu4KDomtc3FAGV2YXfmlWEqXSZtd5SoaQTGoQhWIFU2g3sjwTUqm0G9keCaoWxLBCEKSAQhCAEIQgBCEIAQhCAEIQgBCEIAQhCAEIQgBCEIAQhCAEIQgBKl0mbXeUpqVLpM2u8pUMlDUIQpIFU2g3sjwXweEzh3V2XNAKdsL2TMmL2TNcb3Nc265zSCMjutfeU2g3sjwWpcPzctGeqrH9lUbtHsfZo6catZQls7/Jkab4QjGZKuz5BrdTytf8A0PDfFe3R4fLEk05J4eqWnebvu8ZaLkjD25d/OF4ddRFmXm1jMf8A2kZqRrrNBPTu67x5+51GzDFYRF4tCP1x1DTuLFXqMN1hMzVbpDqip6h3eWgLlhW6KLLeVc5x0dNh4s0D8lDVyavkRxg/aff3Lz5MP0X5lBIe1Oxvg0rTLBkUkBuAfCFhafylnyga2TxvO4tavWs3D5Y0xAlfPTH/AK8JLQdsZctBzsvC8yelQHYVk8KKGs/wlXBP9WOVjnjay+8bl6i4gLXNN4JBGUEZCDrX0VkYS7XpLhBXz4ozMlcJ2Aag2S8D1IDr1C5sofhA2w3I8UkvW+FwJ+w4Beq34QNpEf4aiHXiT/8AkQG/kLn2TDhaz9HisfZhcfM4qhPhWtl/66W9UcUDfZvQHSN6FzG7CFax/wCIVHqc0eAT6bChbEeaukd1SMhkHe1AdKoWh7Nw+1sWSrpoKhozujLqeT2mncF9pY2Hax57hM+Wkf0aiMll/VJHjC7bcgNiIXl0XCmgnF8FbSyA9CeJx3A3hWnWpAMpniA1mRg/FAWkLyajhdZ0fzldSN21EV+69ebNhPsdmeviPYEknlaUB9QhfH/G3Yv0z1+hqLvIr1BhEsmc4sVoU2MczXyCJx2B9xKA+iSpdJm13lKmx4IvaQQcoIygjqKhLpM2u8pUMlDUIQpIFU2g3sjwWpMPz8tIPq1Z3mIfgtt02g3sjwWmMPM99VTx9Gne77chHsLKfsnR6ar6lfH5M1lFmWHtBFxAIOcHMUwC4KDlgevlH1cWeRV2TzxZRzs5xs1+O1FMLl6ZWHwh2U5+kM/r1raNTk8/qel5etR/T7EYzkU0sRlvWNYUwVqnfY4U6cqbxkrMHBVZGK2kyNUlDz5Y1TljuXqSNVOZiART516ERXmxm4q9E5AXoynKtGVZCAysLKwUBUqF5U+denUOXlTHKgMxZ8q9OnaNQ3BeUw3FenTuQF9o1dykosORSQCpzkXi1Ul5uXuvbeF4dZHc5Ab0+DY15gq3Oe4s9LTsYwucWNIY9ziG5gTjN3LcUukza7ylal+Dc4cSqRz8aYfUYW/6Fbal0mbXeUqGShqEIUkCqbQb2R4LQOF+t9Laz280McEXrxcc97yt/U2g3shcxcKaz01fVS5w6pnu7IeQ3uAWNR+qjtdHhlWb4R5hSyplQKxPUyIFZBWCsKT59mNBQYwc2TwUAVMFE2tiKlGnXjjUVxbmkZ0t4VtJli1budbRqJ9med1nS50fXp94/uik8KrKFbeqsq1OOee8ZVcgVSQZdyvU7UBbiCshLhamoAUXnIpJc2ZAebVzhUCVYqKc33quWkZ0BhXKWZU1lrrsoQHvQPT15VLVL0Y5L0AxUbRp7xeryXM28IDafwa6sXVkJz/7NIB940+yt0y6TNrvKVzvgEr/AENrOiOaoppmAfXYWyDua7euiJdJm13lKhkoahCFJAiJ90YOpl+4XrlEyYznOOdznHeb11RO66mcdULz/QVynEvnqbI9F0Xeb931JlQKYoOCyPQyQsrCy5YVj5mAKm1RDUxrUZeCZILJQFgqp9GyFSUweRlDSSL3G/FHWbgTuC9v4prUkYJadlPURvF7JIKmItcOrGuXjFe3wX4ZVNnPvhONE43yU7yfRv6x0XfWHrvzLWM7bnB13TY1PXpdnx4Z5j8FNtB2WgeezJA7werMODW2P+XVG6P3lvTgzwtprQZjU7rngD0kD7hLHtHO36wybMy+iiW6dzzU4Sg8ZKzOd4cGlsEf7vmG0xN8XK0zBRbJ/UyO1NTj210UxZUlTnj4orZuv4q3ZxiC/wAyVLgntkD/AAd/Zmpz7a6MQgOXKvBxazNKzqk9hgk8hK8CtsWeHJNBNH+9ikZ5gF2A5qg4cx3cyA4wfE3WN4SXx3ZiF2RPZsD/AJyCF/bijd4hUJuDlC7SoqQ7aaA+ygOQwdSt09aRn3rrBvB+jGajpRspoPdVmOzoRowxDsxRt8AgOWYKkO5xvTHuF2cbwuroKVo/Mb6mtTZqGIj5UUZ2xsPiEByzwGtLi1rUkt9wFTExxHQkPo3dzyurpdJm13lK+KtTg1QueC+jpiQ4HG9BG1wIOcEAFfaSZ2bT5CoZKHIQhSQUpm307hrheP6CuUmLrOFt8YB52AbwuTpWYr3N1OcNxuWFTZHf6O+8/h9Sai4LLSgrE9M+6EuTqKikmfiQxvkeQSGRtLnEAXkgDKciU5fR4P7Lqpq6J1GPlQvZK+V1/o44wcuORrF4uzm9WR8VWWEXLjk9Lglg5nrYql72SROhjxYGPaWGSpyOxSHDNii7a8al4MvB6rZEZ5KaZkTbgZZI3RtvJAAvddflPMunY25P/sy+IwtWDWVdKzivy2wvdLNAL/SPubc1zdeLe75Oc35M1y0lTsrnI0vVZyq4yslJ+fH/AE0QsFZKi5YnpJMiVAqRUFY+aTHUdbJA9ssL3RyMN7XsJa4HatucC8LUcuLDaWLFJkDakC6F5+uP0Z69HYtOrLSrJtbHyV9NTrq018fJ1pC8EAggggEEZQRzEHnU1zxwMwh1lnkRtvngJA4q8k3Xn9E7Ow9QvB1Lf9nVZmiZKYpIS9ocYZgGys6nAHIVtGakeb1ejnpn37p7P/RYQhCufECi8KSjIUBXkKr51OV16GtQGGsT2MQ1qcxqAyxqJDkKkl1DrmoD5+uyuHaHivo5BlZtPkK+ecMaVg1vb4r6KXSZtd5SoZKGoQhSQKptBvZauU7Ybi1Mw1TzjdI5dWU2g3stXKdtOvqZjrnqD/muWE9kdvpPtzENKmkByc05Fkz00JX7C3qxQVssLseGWSJ3Sje5jt4KrPTGIUSUnZm6IcLtPTU1K2THqp3RQ8acxwvj+T8olx0n8+Lk6yF8fhM4V8bqRxWpkfSmCEiNr3NYHm/Gxo+Z2a+8L4pClybVmYUenUaU/wCpHfv+/wBjBUCpKBVT7JESorJUoIHyODI2ue9xAaxgLnOOoAZSVY+aTIL3ODPA6rtB90DLowbn1El7YmdV/wCceoXlfacEsEuaa0+otpGO/uvHlbv5ls+lp2RtDI2tYxoAaxgDWtGoAZlpGF9zjanqUYerS7vnwePwQ4BUlnAOY30tRdlqZAMYaxG3MwbMvWvsGFVI1ajWySWxwalSVSWU3dkkIQpKASq08qzPKq196Ay0JrWqLAnMagJNamgKLQpIAVOulyXK1LJcF41bPegF2eMaob1Yzu4r35dJm13lK8GwMsxOpjvEL3pdJm13lKhkoahCFJAiF10YJzBoJ9QXJlRJjvc7pOc7e4ldSWzV+hoJpb7vR0s7/W2Ikd65YYFhPwd7pMfbfu+pNrUwoaFF5WJ6S2KFk5U1iSnMUspTfckhCFB9AFQKZcmNg5zuUpXOdrtdQ0cMqr9y8v3L+IVTwBzgHuxGEjGfi4xaOchuS/YtkcGuFFiWc38hHUvlIufUyQx+ldrA+X8hvUPXetfEKBC2irHgtZ1utqJWj2jx9zb/AMbdn9Cp+6j99TjwuWf0Kr7qP31ptZYr3Zz/AEyobrjwvWd0Kr7qP309uGGzuhVfdR++tJsCYmTM3rqpur44rO6FV91H76w7DFZ12hVfdR++tLrBUZMj06qbblwwUF/zdUf5cY9tQGGCg/Y1X2IvfWonsUFN2X9NqM3GMMlD+wqt0PvprcM1D9Hqt0PvLTIKmHJdlXrKpub46KL6PVbofeWfjnof2FV9mL31psFZUXZX06qbcnwx0J/QVX2YvfXmVGFmjOaGp3Re8takKvIxTdl462ozc3ATh/T1VYII45WukZJiufiYvyRjEZCeYFbFl0mbXeUrmngLXcXtOlkJuHp2Mcfqyfkz5l0tJpM2u8pU3OnpqjqK7GoQhWNz4zCbWeisabXIyGIfxyNB7r1zvGt3Ya6nFs2GMfpKiMnYyJ58SFpOIL5ps9T0mFqd+WyZSnFMclOVEdeozCY0pakxSYqWPdjgUyOInZrWI4wM+5PD1Khfc871L/0kaSdPTd5c+F7ufl7yTWAZt6CsgoK0SseDrV6labnVd2/LFEKBTXJZViqFlSYsOWWoXHMTEtiYoMWCEIQqQKW4JpUHIXQtAcslRKk0Jh6mHpCyHIQ4lgOQRektemtKgo1YrvJjcHtzsIcD1tN48F1NTVIlZDI3NI1sg2Ojxh4rmF7Lwug+AVV6WzaJxziERn+W1zPZUo6vT53uj6dCELQ6ZqHDnL+Ro2azUO3NjH4rUsWZbUw6ZqL93Vf9larizL5ZbnsemK1CPx+bMuSnJ2KTmUhCBnynuUJXI6h1CjpFeo+/hLd/zkVHCT1BPbGBmUwFIBaqNjwGv6tW1bs+0eF9efkLxVJqnirIapOS5AxTWA1ZQzZByg5TcluKkuiDkNQShqFxzSmBJaU1pUGUiSELBQqYKgVIqBKFkYKislRKk0RhCFINQkwAnMCi1qYAhnJg43BbywTyX2VTdUlWP82U/itEVT8ly35gupyyyqS/O41D/U6SQjuuRHR6evWb/wAH2SEIWh1jTuHNnyKI/Vqh/aK1bTQ358gXSlt8EKW0WQirD3CG9zAx5ZlcADfdsCRS4NLJj0aNjjrkdJJf6nOIWOF+50X1GrToKlQ7SV+78d3svv8Aoc9EAZsiS4jWN66fh4MULNCjpm7IIr/BW2WdC3RijGyNg/BXUTz0tJOpJzqTu3u9zlpu0KYC6jdQxHPFGdrGn8FVl4OUT9OkpndqCI/gmJk9A/EjmjFWbl0VLwFsx2ehp/4Yw3wuSPi6sr6FFvf/AKpiyn4fPlHPiiTzdy6Nh4D2YzRoaf8Aija/zXr0qay4IvmYYo/3cbGeATEldOfmRzbS8Ha2b5mkqJL+dsMmL9q65evTYLLXk/VcQa5ZYmdwJPcuhLllTifRHQwW7NFR4FLTOd1K3bK8+DEw4ELR5paQ/wAyX3FvFCYo19Epmin4GrUGbiztkzh4tCQ7BRazc1Ox3Zni/Ehb8QmJR6Kk+Tn84M7W+hn1Swe+pMwX2sf1W7tTQD2lv5CYlPw+ny/58DSFNgbtJ/zjqeIc+NI553Nb+K9uiwGMz1Fa462wxBv9TifBbUQmKNo6SlHwfDU2Byy2abZ5e3M4eQNVv4qLH+in7+o95fXIU2RqqNNflR8bJgjsg5oHt7M834uKrPwNWYc3GW7JgfM0r7tCWQdGm/yo167ApQfmz1Q/iiPsKUeBegGlNVO/jib4MWwEJZFPRqX9p8bTYJbJYb3QPlI/azSOG4EDuX08NJHC2OKJjWRsvaxjRc1rQw3ABW0qXSZtd5SjNoQjH2UNQhCksKptBvZHgmpVNoN7I8E1QtiWCEIUkAhCEAIQhACEIQAhCEAIQhACEIQAhCEAIQhACEIQAhCEAIQhACVLpM2u8pTUqXSZtd5SoZKGoQhSQKptBvZHgmqhFaDWtAIOQAcylyo3U7uVFONtyziy6hUuVG6ndyOVG6ndyZx5GLLqFS5Ubqd3I5Ubqd3JnHkYsuoVLlRup3cjlRup3cmceRiy6hUuVG6ndyOVG6ndyZx5GLLqFS5Ubqd3I5Ubqd3JnHkYsuoVLlRup3cjlRup3cmceRiy6hUuVG6ndyOVG6ndyZx5GLLqFS5Ubqd3I5Ubqd3JnHkYsuoVLlRup3cjlRup3cmceRiy6hUuVG6ndyOVG6ndyZx5GLLqFS5Ubqd3I5Ubqd3JnHkYsuoVLlRup3cjlRup3cmceRiy6lS6TNrvKVX5Ubqd3LLKsPe0AEXFxy3dEpkmMWXEIQrlT//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2" name="Picture 8" descr="http://www.lawjo.net/vb/attachment.php?attachmentid=3827&amp;d=1334504190"/>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914400"/>
            <a:ext cx="4114800" cy="27086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14528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data:image/jpeg;base64,/9j/4AAQSkZJRgABAQAAAQABAAD/2wCEAAkGBxQTEhUUExQWFhUXFxUaGRgYFRgXFxsYGxcYHBgYGBgdHSggGBomHBgXIjEhJSkrLi4uGB8zODMsNygtLisBCgoKDg0OGxAQGzAkICUsLCwsLCwsLCwsLCwsLC4sLCwsLCwvLCwsLCwsLCwsLCwsLCwsLCwsLCwsLCwsLCwsLP/AABEIAN0A5AMBEQACEQEDEQH/xAAcAAACAwEBAQEAAAAAAAAAAAAAAwIEBQEGBwj/xABUEAABAgQCBAcIDAsIAQUAAAABAhEAAxIhBDEFIkFRBhMyYXGBkQcUUnShsbPBIzM0QlRikpOy0dLwCBUWFzVDcnOClOMkRFOitMLh8WNVZISj4v/EABsBAQADAQEBAQAAAAAAAAAAAAABAgMEBQYH/8QANxEAAgECAgUKBgEFAQEAAAAAAAECAxEhMQQSE0FRMlJhcYGRobHR8AUUIjPB4RU0QmJy8QYj/9oADAMBAAIRAxEAPwBOgNCYZWFkKVh5KlGVLJJlpJJKA5Ja5j26NGm6cW4rJbj5jSdJrRrTSm7Xe98S/wDiDC/BpHzSPqjTYUuau4w+br8+Xew/EGF+DSPmkfVDYUuau4fN1+fLvYfiDC/BpHzSPqhsKXNXcPm6/Pl3sPxBhfg0j5pH1Q2FLmruHzdfny72H4gwvwaR80j6obClzV3D5uvz5d7IzNAYVvc0n5pH1Q2FLmruHzdfnvvYqXoGRVfDSWv+pR9XU3nhsKXNXcT83X5772VtPaDlJkqMjDSDMsEjiUkkqtZmY3dza0Y6RThCm5KKw6Do0TSKs6qjOcrdbMcoly0SeMw2EStSZilBUlFygy0hAdQeylGzkkWDCPnatXbTbWCVlhh2s+pp0JUYat3Jvji075L35mriJ+CBNOAw5CZq5bcXLJVTLnquKfYyTKBDvZQ32wjGo/7nlfy9Srg48rAJiMImYJasHhUr4wBYIQyBXKTnQ9+Ms7OUxMtZq8ZO1u/P31Fk9VYq79976fPA9LgODmBUS+Fw5Ve3EoZns1mPTHFWq1Vk3brO3RadNqzxfSOxXBnBNSMJhwVbeJl2HvlZWYeVowVerzn3s7YUKebirLoJr4OYAP8A2TC2zJky2HSW5xEqtV5z72V2NPNpdxNPBXBD+6Yf5iX9mK/MVec+9h0qfNXcRmcGsCP7phuuTLAHOTTYRKr1X/c+9jY082l3HRwVwWXemHf9zL29VofMVec+8bKnzV3AngvgsjhMN8xL+zB16vOfeyXRp56q7iX5LYL4HhvmJf2Yj5irzn3sjY0+au4PyWwXwPDfMS/sw+Yq8597Gxp81dwfktgvgeG+Yl/Zh8xV5z72NjT5q7g/JbBfA8N8xL+zD5irzn3sbGnzV3B+S2C+B4b5iX9mHzFXnPvY2NPmruD8lsF8Dw3zEv7MPmKvOfexsafNXcH5LYL4HhvmJf2YfMVec+9jY0+au4PyWwXwPDfMS/sw+Yq8597Gxp81dxRl6CwVRqwWHSHbWkoFhUXDp6H6RHVJ1NTCbb6Hxthn3dTOWOo54wsssfPL3gfKu6xIlSsYhOHlplIMhBZCAhJNcx1MAHsAH5o79C19n9bu7nLpDg5/RkfRODXuTD/uZX0BH1VD7UepHxOl/fn/ALPzNKNTnCACAK8+e1Q2hII5838wikp2ubQp61uuwoYs1JFiCLkD9rJlHJhvz2RTaO6L7GOq3v8A+dC49BCZi1sNS+0XtdLdOf3aG0lwJ2MLv6urxv5DFYlTlkg3yuG1wLnaSHIiXOW5e7lVShhd+7X8HgW8CsqAUzHJII98oG7cyXPXHjfGNJezjTW/F9W7x8j1vhGix2sqkso+/wBdprWSnmAA7LAR8/GLk7I9ac3dyZRnrpUFE6xDKa5Sk3sOb19UaTvq/SvpXi/fcdOi01U+io8Xivz1X8WjYwiklAo5OyPPqqSl9R61O1rJZYdxMIAuwHPFLtlkluMJOExE6bPKpiBhZglplgJ9kYNWHNqVazZ8rKN9aEYxsvqWfDoE4zvqtq3u9xqtGlCaUrCl1haKkVC0sSxWmoVBg9Ti/ZEbW7xW783wIVJtXv2+8xSdBTWSDPSKQGAlkgKCZaXDry1Cwa1RidtHh7x6CNRIXJ0FNSAhUwTEBiSxSSsTqwaCSLJATygMrWiXWi8Urf8ALBU08G/d7+8xujtFrlrCiVqUN4CQzLBBZZs6wcjyYidVSVkveHoTGili5eZqqWsMpQTTkQCSQPCdg4HRlGOGRslF4LMsJUCHFwdoyiDN4HYgBABABABAHFKADmwiUr4IhuxVXiyeQH+MbDqGZjeNHnHJV0yMcI4iuLcuo1HnyHQMhGyssEedUrTnmz433Zvd0vxdHpJselofI7TNHveDhbB4d/8ABlfQEfU0PtR6kfJaX9+f+z8zSBjU5weAOwAQAQBBezp9RgDhkObOCTsUQOk3bLzRhpFSNGm6ktx0UIzqzVNb+guaPw5TrFRIuzgbWvbew6mEfHaTpEq83OXtH2ENHhRp7Gnuxl177dXDzQ5cypTJvT2PvPRe209EFFQhd5vy/fl1mCWu77l5/r3kMlofVT/Erz9Ko55ztjLsXvcdlGg6sr7hGOQqQhapQySVXuLByFBxYsbhyCTY5RlGevaMsr+7eh7WqmtZZpWxvjwvbN7jzWEx2LXIrxjSmnJQUqGqAXVVMFQCs0gXADb7R0ujR1rQe73uZzw0qtThybPjv7L5e+o0ZWnBqpOGQpRlJUc0azpABSpBKQQXBc5EbIxlo9nnvLR0ubsTl8JqFJT3sEla5YISs5LXRV7WASkuSPBvvaHo903rcfXiQ9Ik2rjpPCgqSDxLErWljMLOkINKVBBC1mvki2qq7ggQ9HSefh+8iNs+BOXwoCjLaU6VzEIqryqRJU4AS6mM0i3gEkgO0PR7J45K/n6eJO2yw94HoY5jYIASvDDNOqrNxtPOPfdcTcupvJ4o5xxHKSelIKh2DWHZ1wsNVPJ9+H6GSpgUHSX+vcdxhaxVxawZOIIOKLXNhEpXIbsVV4t+QH+MbJ6tpjeNHnHJV0yMcFiKMty6jUefIdA2RsrRwiedUrzqZsZAyCAPi/dm93S/F0ekmx6Wh8jtJR7vQMqrBSEnIyJQ/wAiY+pofbj1I+S0r+on/s/MsS8CQxrJIUVGzOSE8/xfLG1zG5w4SlJJXldwDZks+efPAXCRKSAHX22sConM5ZfJgLnZOEsNd82ItmztfmPaYBsO8SwFeQUMjtB57ZjshcXLCZbMOdR89vL5IggbLlVqCTl/wX8lv4+ePE+NV3GEaaeeLXQe58FpfVOs1yVg+l/nf2GhPQyTrqbqPqePAU0/7V4+p69KEtdWbzI4HDqulTovkMyDyb7BSBseM9Iq2d1j09O/tuehQ0eNT6t3DgslboNJKQkAJHQPv544W3J3Z6MYpKyyFYlFgl7qUHI5gVf7W64J7zWDxvw/4Olq8oB8l4Mq0TeKlTsAEAEAcgAgAgAgBU2SDrOUlswWLc+8dMSuBZTsugp9+LyQErHhElPkANR6GjdUd8sDmq6XRjx8/wAoUa3dYC+hWXQkgDyxskor6Tz6lVVf7rdaw8L+Q+XMCg4+/MRsMDmlFxdmTgVCACAPi/dm93S/F0ekmx6Wh8jtJR77g17kw/7mV9AR9TQ+1HqR8lpf35/7PzNKNTnOKS4aBIjvNG67EO97u/nMLi42VLCQwyH1vAE4EC1Zhs2LdLhoiTSi2y0U3JJHoMHoQBFQUsvUEkMWDmkkM5CrE/dvzurps6lRylmz9D+WpU4KjBWt4u2Pd76WjRS6apikgC7AZ7nJNr7IpLSE8IoUaMYzW9iUTTMK1tyjbcAmyb7cn64mpFQahfL2zr0VNR1pYX3DpQsDtIEZPgbvOwuarXHxQT1myf8AdBLAsl9LGU25x926IXxIviSBe8QVKek8KVhLAEh82ZyLOCkuOw7jGlOajmZ1IuWRHEYEq4xjy5ZAGwKUCFFms+pv27y6NS1uhkOne4ScEpD0sWUtQdki6GDhIYX3bn2tEyqKWfvEKDjkOwGHUhJSSCHsWbO5e5vU564rOSk7otCLSsyzGZcIArzMUHZIqPNkOkxtGi3i8Cmvd2jiKMoqusvze9HVt643ilHkllSvjPHyIMyzzgHssfVFtx5vxCFppjIg4BK5N3SaT0OD0j/owNI1MNWSuvFdT9o7KmvY2UNnrG8QE6dlrRxXH8Pp9obAzCAPi/dm93S/F0ekmx6Wh8jtJR77g17kw/7mV9AR9TQ+1HqR8lpf35/7PzNKNTnCACAKOJxS0qUyXSG3vySTYAvcC8ZylJN4G8YRaWOP7EfjGZnxdtZw52KSAxpZrk9UU2ks7F9jDK5c0ROmTcSEmQsSxLQvjCQEFRPtZOy6SHzsbZR5PxT4lGnTlSS+pq3VdejPY+F/CZVJRruVopt5Z6r3dp7vAYSmWlJKrAACpQDAAZPkWduePi5SxPqq1W821buRUxSggu9QKrMpRII961wXIZ7M8dNOKqWjk/Brj+bbzGU6lOMnJYdVnjl76uspYHVlIG0JA6SA3qia716spcW33nXo0bUox4JeBYQlgBGLd2bN3ZWQr2VZL2pGRawBH0zFv7TRr6F795FsGKmRGVl1nzmDzJlmSiCAgAgAgBM7EBNs1eCM/wDiNIU5SKOaTtvEKClcosPBB852x0RhGORKpuXK7hiUgBhYRJskkrI7AkRiLKSecjtH1iLLJnBp8LwT4E4g8cIAhNlBWfUdoO8HZAtCbg8P+9Yt1jak85dJ9cDRRhN4Jrqx9ARiNihSenVPQbQJlQf9mPmutY+Z8c7sS3xssh/aEZgj9ZM3x6Wh8jtM3BxwZ9A4Ne5MP+5lfQEfU0PtR6kfIaX9+f8As/M0o1OcIAIAIA4TAHp9AYX2FQOZLdaQKuyZXH5z8Qr7XSZTXF26t3hY/Q9GpvR6FKm81FN9bxZZXPBYAk6zKS7gWNipnZxHNq8TrUc72ywf6KumnTI1VcpaQGYJDqqtZ9m+NtFSdTFZJ+Rk7yklbgsb9RlysOprzDbwRRlk+Z8rR2a0FlHvx9F4X6To+XnlKeG62C/L8ewdKmqQWWqpJNlFgRZ2U1jkbxjVhGSvFW4omMZwdm73eHHqwH4QaoJzU6j/ABF26gw6o5Wbzz8BekUzeLWZFHGtq1vQT8Zrt0RaDjda+RnJy1cPEpSpuJSpihJSVp2g0oDpVuzYKu/KPMIu1TazKXnfE7NnYhK10oK0uWekAWVSwDE3pck7TYQSg1ixeSZFWLxVvYUi4Bu4Z2Ks7AC/kiVGnxI1p8BGI0niQlKxKAdJIQdpNJSCandnDAWz6LRpQbtcrKpJYmmZi1/EH+b/APMTGlGOePkaqMpZ4Lx/RKXLCch9+c7Y0buaxgoqyJRBYIAIATixqE7r9l/VFo5mNeGvTaOBb5f8RB4Wz1eU7eL99p2/NAXp8H3/AKCnnMCNdbkvPzOhMCHOTwbAh84FU2sj4x3Zvd0vxdHpJselofI7SUe+4Ne5MP8AuZX0BH1ND7UepHyWl/fn/s/M0o1OcXiJlKFKzpSot0B4iTsmy0VrSSM86ZAJBQagWIcABgHcnc57BvjHbbrHR8s3ingdRpqWQ7KYZm1rKLm+5Kj1RO3ja5D0aSdve71Jo03KC0hYUNeWlqXdS6iElnbkEEmweObTdJ1dHm452su30OvQNBdXSacXk3j1K36PW45SkhEqslkgrIs5PRvNRMfH6Bo8ajc5LA+x0iv9TcVYoolsQU6rZFNjHqSowng1gYbRxjZ5v8+pzSWKUtAR+tqcMGCmSpl7qnKRHAtG2M5Pdbzaw8zppVHJwS4vwXrYz9IYedOSuXMlhctYCSOTatb6wU70hHyrMzRWLjF3TO2SnJarWDH4GVMUhl2CFMA3gm1nLgBhcnbuismrmyi9nbJ+S/fkaaZ5TcmpO0sARz2zEYypJr6czGSlDF4ouRzFgiAcWoAOSwiUm8EQ2liysrEFXIDDwj6ht643jRtyu4qtaXJy4kUSgC+at5z/AOI23WRpGmo47+IyINAgDilAZwBW0fpBE+WmZKdSFOxIKciQbG+YOyLSi4uzKwlGcdZPAsMd7dH1xUvgHFj/ALvAhu6sIwx1QNot2Wi0sz5urHVm0QxeIoGT2V5Ek+qJirlEisceoJUSl1BQSAAXNnOrci0W1Fcmww43WtTTUhI8I1AGoc2sOw5NEauAsXYoQfF+7N7ul+Lo9JNj0tD5HaSj33Br3Jh/3Mr6Aj6mh9qPUj5LS/vz/wBn5mlGpzi1T0hQSVAKOQJDnoG2Ickna5ZRk1dLAkZg37Wz25N0wuRZgsA2N32HaOiDxwYTaxRd0Wl1gXLkBviuCrtPFjrVHzX/AKHSMI0U/wDJ+S/L7j6r/wA3ollU0l7lqx695DFYohRJlkqUpRLWpZVLZbCUjrJ2RzaNCKpK3eerUnLWtrYdpGTi1GkUgO+0noe1j5o3jfIpPVf1cfAkJzmWpQYsSQ7tlbIEm42RjpF5Rsjo0S0J3fvD/hdm4tIBOZ2Bi5OwdscLpTW49KFaEnZPwfkcwos1RcXNqblySxG0vFZQccy6rRqN28b9nAYUkHN33xQvg0QTLbJSk8z26gXEHZ5ow2C/tYyuYNqVdIKT5H80UdKD6CupNZO/gREpy6zUfIOgeuLq0cIlo0t8sWNgakax/wBXgTZg53dsBgZ6MLO40qMwUKVdIcEJSCEgEu9RYlqW3mL3jbIytLWvuESsBPQVFKwaiXdRtrLNnBuxTuyaJ1ovcRqz4klScXb2RHOw2WydOdz8lO8svDgRapxOIw+KJClLSMlUgixoLoOrdNRHZC8BapxGYWRPSFmYsHUSEsdoqJtSGcFIdy7bIXi2rENTUXjuLaClIzYG9zv6Yq7tngycpO7zGEAxBUKRntgCBkpJBpS4yLBx0bom7AyIB8X7s3u6X4uj0k2PS0PkdpKPfcGvcmH/AHMr6Aj6mh9qPUj5LS/vz/2fmaUanOVMfguMbWKWfY4LtncWt5opOGsa0qmpfAjO0fUkJqIYqUC16iSUq52c9LxDp3Vrkxrarvbh3fsiNHG2uokKNt4JACM/BAT03zisoqK1pPBY9n/C0ajk9WMcXh2/99Da4OaMOFKypa5qZi0qCllylyFKoHgXttbpj4LTNI+Ym55Z/q5+jaNo+x0ZUr4q91uytbvx6953ESitdaVUiuYoWdwpTjb93j2NGi40op8Dyqj+oSnAn/EVkR1azHPPW8nZrHiJ4WXAngpI4wvcpAYnNr3feS3WI4tKk9VJZP8AGXvpPS0FLWd1jFJLir4vyt2FnETGpfILN+YJUfIR5I4T1IrB9RQx2lEqQjiZiEzZzJlKVrJdSawSAb6oJAMaRusGsFmYSgtVTTs2sHxFzsNOrUqsGqkEIUxASE5bX5W/lw1la1hs75S/HqNxGGUtS5ktctNQCQsG4FrKDXNQ2nJIDC5gmrWZWcJKTeRGdgZ9gic2qQS5sbHLt8zRKlHeiHGb3mohJAAfpbtJvvMZm6SSGUDp6YgXJQICACACACACACAKs4S5YyF+hzF1rSOeezpRyJSBqjbbZEPM8GWYyIICACAPi/dm93S/F0ekmx6Wh8jtJR77g17kw/7mV9AR9TQ+1HqR8lpf35/7PzNFSgMy0at2MEm8jilgZkDZnt3RF0Sot5I6DEkFzRuFK1C4AuHPQyiN5DsBvV8WPnfj2m6kNhHN4vq3Ltz6us+l/wDPaFrTelTV1Hk9L/RvjDqmyjZIrGbZpuEkB9QFNwM73j5JSUZH1MpRpztjh4Pf14nnNOLmYKQZs0JWlIuEEBbAcqkkC21iY9nRtNdSShY4q1OljKLfV79CpoLTYxEmWsIKStFQSSkE00hZQHcoClAOWzG+O/FKyRhaMndu2Jawkwla6UqcJQPejIqdy+XOI49LjJQg2sMfweloMqbqVEpK+F8W2s3w6RfCLRvfEky5gSJZzYBZGwEVAAM5vmCx2RyQk4yuj0JU4VIuHH338Clo7gjITKQlC1UoqKFIITrGYFhamtMUChIvsTlcxpKtJu7OOGjwSsn7v4lmZwUkkk3BNbkJS5rE8K2f+dR/hTFdrL32ehZ6PF++v1FYngkgpWJa6KyqrVSxdUxWxiG4wgH4ocG7yqzvcsqELNPw7fUtaH0YnDqIHKWG2Mo1zFkuANb2Q57AOeKzm5GkKEYYxfX3/s2EhozLNnYAIAIAIAIADACxPBLDWO5IKj5Ilq2ZlKtBbx6MNNVlLI51kDyZxm6tNb+4xlpS/tRq4LAJlg++UeUo7ebmHNHJUqub6DkbcndnJui5Sr0AHenVPkhGvUW8q0mVZmhfAmKHMoBQ9RjVaU/7kZujFlWZo6cn3qVfsqY9h+uNVXpvoM3Q4MrTFU8tKk/tJIHblGqalk7mbpyR8Y7sigcbLYv/AGdHpJselonIfWRY9/wa9yYf9zK+gI+pofaj1I+R0v78/wDZ+Zaxd6Re5zBYizbjvMWnuRWlhdlcggvSreWU4cVMLp5vNGeKeXvHoNcGrXXDLjbp94jZBYKTyQCbkvtIds3LOBteM6ukR0eDcuzpOjRtCqaZVUYY4K7Sy95HtdE4X2ILo4tak2AsUgckc+++1Rj8+r1JSqNyd8cT7aLjCMaceTHd5+87AvEql4dKktyZYSWL3AAcbG6+qFKmqlXVJrOKnJvi/fSYcyWFk165s9V3u46rZR9BSpxh9MVaxxTdo34/gxdL6DCyo10gpUlKQgACtcuZMKmOsFGSLW5Sr3t2Uqe0monFpFbY0pT4eeSK+E4PICFATKSXSVUVEpMsJIzs1mJJAuIp8U+icYRV8L/heRPwR7SnOpJ2xt4XfmWxwZSQRxobjlTGoBuNgNT1WuXyLMAzeRtHw3H0OySw1t9+0Vg+D0q5M2oKKUsUvyFoVS7sUES8iLVkveJ1p5Wy9/kiVOF9bWun6/o2dD6ORIBShQNVNrC6UhJ25sB2RnNuWLRrTjGGCftGjGZqJxFilW4sf2VWfqNJ6HgXjinEdAoEAcUoDMtAhtLMiibVyQpf7IJ8uUHZZ4GUtIgt5YRgpyveBP7Sr9iX88ZutTW+5i9K4IsS9Dn38w9CUgeUuYyek8F3mTr1HvLMvRUoZpqO9ZKvPaM3XqPf3GTbeZ3E4sSikUGkgkqFISls3Dv2AxSMdbG+JAtempILFfvinkq5QAJAteyk9oiVRm9xF0NwekETVKCHISEmptUuVDVO1qDzXERKDisSS3FAEAEAEAfn3u+IA0jLYAf2aWbBr8ZNj3/hjbou/H8I5q3KPY8GvcmH/cyvoCPsKH2o9SPjNL+/P/Z+ZpRqc4mYk8pNhtJ5OXn2OOuOHSdNp0Xa/wBXD14HpaDoE9Jeray3P04m7wd0Yg6yg6nOd7Bnbfcs/wAUx8f8R0qpOo7v3w7D7KhThRp6tNWisuvi+LPRIFJKcgeTuyuBu3tHlvHE0f1K+/eYeMQtSJASCoCWkskB6mAcjcxjv0OdOnKUpZjSItzk91355CUYaZslL6wB5SY9L56hFZnG6cpPEq6WwxllFarkKJAySLNfbtvzR3fBq7r1ZStglZHk/GvpoqK3tX7mKwUkqBIYgkjMjYAbjMWy5s4j4tWjt9Xgl6+34Hd8A0efyusrWcnx6n15ZeI2Tg0uxHhKDOHexcP0dseY60tW6fR6HubCGvqyXThfqf4JjCpqKS7MlWZzdTvGKqyTv2HS6MXTS4N+oxGCQCCBcEnM5nOLOvNqzfQZLR6aaaW+5YjE3CAK8qQuumWUizhKnILZhHgnmdoiUlGN2ZVa7TtJdvrx8zUw2iwsBRmKI3ABFwbg5kEG2cc8tJayX5OOpUqJ2b7i5K0bKTcIBO86x7S8ZSrTlmzF45lsCMgEAEAIxE4hkpatWT5AbVHmHlLDbEpGkIp4vJe7e+soYfg9JRxhANU1SlzFFRNSlJCVEpLpYgAMzRo603boyIUrXwVnu94jRgQhvYpawkuClCULB1bgZE6qbunkjcIjXb3k2py6PFevmM0eJSAJcsBNKUpCSGVSkMkMbkCIk5N3ZDpyir2w47i7FCgQAQAQB+fu7/8ApGV4tL9LOj3vhf2X1/hHNW5R6Tg6uaZOESmijiZYW9YUCZaDLCTQUk6149R/FqkI6sYrDBb8jzJfC9HnUdScni7tJL1x68Oo3paJR5a3ZTM5Aqtz3Z8xbPdHBW0/Sqqs5WXRh5HVHQ9H0eTVOGK3y+p9l8F3dpYIkrCgkpUUgHlVbAQQ5yyuI4rNHXT0iopK7w7F5GlO0ylExSQgBCEuKGCmMtK3Os7XYuim3Kex5FSbV28f373nRtJJ2ZGZphGKSrDLlK9klpBZYTaYE3BFxZbhQe6TuDxsnTeunl+CH0GZoLTCJGGlBMtSpKEJSDV7KlQ40AEiy0+xEOCAHGYvGtSlKc3d4+G71NdZcmPDrXH30mp+UgAWcmSlSQVg50DWYE0krsoRn8vl74maqLeilpbFiaqXMpNKpUtVCrWUCWcW29EfRfBqEpaPUhCVpa1r++NjxPidaNCvSnUjrRs3bw71fJ+jJTsdKkyRMUQiWyWJfNRDA85JjzKyqSrSUneV3fsPp9GlRhQg4LVjZW6n7xJy8UgqADkh0ZbWBOeeWfMYzxUbdvvvN2ouetfHFeXoLwWPlreYFBlGlL2cJd2fO5OWW24iNVou5xskn7ZYONluBWm5ADEG5BI6HALRGqyusuI+ILBAEVpfIsRcHaDsMClSCnGzL8gpmiqhPGJLLFLk8/OMiH5xHHUg4O27cccZyh9EmW5OFYOhagDsJqT1A8noDRk3xREql8JRXk/2SGCSbr1zvVs5ktyR0Q1nuK7WS5OHvxDvFO+YOibM+1DWY20uC7l6B3kjbUemYs+dURrMbWW63cvQbJkJTyUgPmwz6Ttg22VlOUs2MiCgQBCbLCgygCNxDiCdi0ZOLumJ72I5CyOZWunylx1Fom/EvtE+Uu7B+ngHHqTy0Ft6NYdYYKHUDE2W4akXyX34fryHSpqVB0kHoPn3RDVikouODROIKn5+7v8A+kZXi0v0s6Pe+F/ZfX+Ec1blHuuCmBR3phpjGoyZBz2iWgDzCMqsnrtdLMorWlYvHQ8oOacwymJD6wUSd5qDvnFdeRopKo7LDh+/UdhsDLlkKSL3GZOdL/QT2RDk3gU1Jt2sbui8c0oJZRKTRYMM2TckDamOGtD6304no6ut9TaV/e45itIOHqQgBQFQWVKD5gClsgq7kau1orGm8rF4Omt9+i2HmW5i5QQUFQpTQTrFxUp0Fxdyq75vFFGV72M9q9bW3+0crIBUma4SHZQDMz6xABFtvnhbii8XCTtq58PQydKkTVICksQHUHum3IJG8l2+KI9DQqtWgm6cmr+JSWh0a8lGaUkrkJiQ2QYNbZYxN23c9SKWRWRgJUslaUsRUSQ9yaiSrwjrKud8S5NqxWNON8BEnQsqhCSnkgWCiA7Byz5lvu8TryIlThfDIavREoqrKTU6VPUbFL0kX2VGGu7WI2cb3L0UNAgAgDiVlCgtOYzHhJ2j6ueIlFSWqzCvS11dZm1LnAgTEHVUz9rPzEbeiOBxaeqzij9WDLUUKBABABACU4pBqZadW6riwvc7hY9hi2pLDAXJmaneMgc9hsD0FojVYFpxkskgLS6Xe4sxYv12idSXAXHxUBACZuGSouRreELK6lC8Sm0XjUlFWTw4bu4jRMTyVBQ3LsflgedJicC14PNW6vR+p8D7vKydIS3SUnvaXmQf1k24I2dke78M+y+v8I49ISUsHc+icFCTgsLzSJOf7tMYVeW+tlUoxjdvPhw3+8TXCd94zM3UeSwR1oFXJtWvgWtFsVqll2UELHShQP2eyMNIVkpLq7zrovWp24fktYnQ8shlOoFYLFmcpWnYM9c3zcC9oxjWksuHp6GsYp3GTdEIVU5U6mcuC7KQoapBTahIyyiqrSXv295XVK+NliU2sohgSlkBJoACckhiVFAYWZ7RaF6jsa01qpy7F1v9XKMpLC9ybk7ybk9sdr6D0KcNSKRk8biUrZYTMTWs6iCKUEgSwpzrKDkkjdlti9oNYEXmnx9DmkcTOEuWoJJK0ayAk3UaXDs6bFZ/hglG7RKlNWlbLMacZPBUTLJDhgAcqVW6agnthqx4lNaXAfo7EzFvxkugEJIzcOlJKS42EkPzREklkWhKTzReihoEAEAEATwmI4tRf2tfK5ibVdB29sZ1aeurrNHHXp6r14m5JVsOY8o2H77XjhZzyW9DIgoEARWsJBJsACSeYZxKV8EDG4lKXBmmldB1UrpCaiXJcpRU7HIZ23dGs3ksvfW7FSa8MEgjjQyEoSt0kqCAoqQAxzYs7F92yIUm3e2d7fkWBMgKBBmilpxA4spKQpbrqc7HAZhDWa3cN/QDWQsKAILghweYxg007MsSiAEAEAfn7u//AKRleLS/Szo974X9l9f4RzVuUfQuCPuLDeLyPRiMavLfWykuQr9Pdh+zYjMzCAJ4VdM2Wr41J6FBvO0Uqq8Gjo0Z/U10HolpcMY846U7O6IyVG4NyCz77AjyGJZaS3reYWkZtc9SdiKe1nHnPYN0dmjxtHW4nTRhe3f+F5ESY2OsgFi52D1CBNngheGl+/IuryA5AbufngWm/wC1HZ2JCSzEmzANdyzBzFkrmTlYRN0mlLOFAmq2q4pIBDVXNxZLvFlTbKOqkNTiw7EEB1AKLMSl3Zi+w5jZFdUtrogdIIZJL6wWcvBzB3H6onUZG0WHvItgxQ0CAAiBBZ0ZiGIlk3HtajtG1B3t5uiOevT/AL12+pwVIbN23M10THsbHd6xvEcrRk42xWROIKisVIC00kkAkOxYsCCz7HaLRlqu4auVPxSizuaWpJuUssqAc55tfYBF9tIjVCZopJr1lOsEKc1Aupxqmwa4YbDEqs1bDIaoJ0UmmlyAQoEJZIZSkqUA3JBpa28xG2d7ixbw0gITSCSASzlzcuzm5z2xSUtZ3JQ2KgIAIA/P3d//AEjK8Wl+lnR73wv7L6/wjmrco9xwYmKGGwYdk97Yc7Lkpv70vkNozilRLWl1sxbNKTOWVFNRelRYpFKVBQYZP53zEUaSQOKmTlBFNipKlEMGB1aUqJDsHLsxLGFopsnAcEqKpmsWDUhgGOdiA5YxXCyJpy1ZJnrcNOrQlQ98Ae0R5co6raO5qzsCCylPzHqbPyGIeSLNXSPNYYXmHetSudlawB5wCBHox5K6jvpvF9Fl3JIavZ0j6/VEmyFY0ahG0sn5RA9cC1N/V73D4FBCsIkkku5b3xs19XdeLazKaiDvRLMx23cvcgu+9wC+xoazGojisEgu4JBqsSW1uVbnc9p3w1mHBM4rR8sgimxBDCwvS7AZXSDbbeCnJYkOnHKxZAipoEAEALns1y247QdhHPEozqqLj9Rt4NapktJUKV84a42tmx3c8efUSjNpYo86LsywiaMjY7j6t8UaJcXmshkQUCACACACACACACAPz93f/wBIyvFpfpZ0e98L+y+v8I5q3KPfcFsUkYLCh39gki17hCbW280VnRm5ydt/t9RzOaTNtKnAIyMYNNOzJWJ2IJCANXQUz2Mp8BRHUbjz+SOPSI2nfiegneKfR+izilhLklgJayei0YpXVjWmm8FxR53A8gPmSfOY9J4YHbS5N+l+Y5e/dEGyM7SGInBSQmSVICZiisKDhQTqJoLFTkv1RdJWxZDck7R3p4++IjC4/EFnl8opAUElk2CVK5xU6hlqttiXGO5mOtUWDRYw2OmqUxklKaiHLuzBlM29xnsiHFWzJU5N5GlFDUIAIAIAIAEoKlJQnNW1nYDMt984iUlGLkzCtV1FhmO0nL72lCZLCVzTNw8sKmOQDNny5TsMgK3YboxpN6RUVNuyfDqPOqTdtZ4lvicb4WF+RN+1Hf8AxUOczDbM4rD402KsKRzom/ah/Fx5zJVdrIh3njBkrDDoRNbsraJ/i485lvmZPPElMRjEgqUvCgAEklM0AAXJOtlEfxUOcym2ZIScb4WF+RN+1D+KhzmNsyNGMemvCuztTNdnZ+VlD+KhzmNsyXEY3wsL8ib9qH8VDnMbZhxON8LC/Im/ah/FQ5zG2YcTjfCwvyJv2ofxUOcxtmHE43wsL8ib9qH8VDnMbZnwru5pmjHy+OMsq72Q3FhQS3GTfCJL5x3aNo6oQ1U743M5S1nc+i8F5YOCwlQ/u8li5/w035jzxwTm4zlbiyrpqeWfD093NpIYMMoybu7sodiCQgC1oadTNUk+/Skj+Ekf7hGGkxvFPgdlB60LcCXCMvxaN51ujMA8xKSf4Ypoyxb4HZRy63b18MO0rx0neRFy+7L1wJyRKBAnDhisbApx1gE+Uk9cC8sUmOgUCACACACACANDQkixmHNVk/sDLtLnsjl0meOqt3meZVnryuJ4V+0o8awH+tkRfQP6iPb5Mwq8lnoY+kOQIA4pQAJNgLk80AUdMSVzJSpctSAVpWk1vyVJKSQ13BUk8+VncAZc/g4VTFKKkUlYKtU1TEcdLXxc27KSlKFIAyZZyuCBXmcGirjKVySFkA6jlYC5ivZHdJUK0jI8jZakC7ojQhkrQpS0qmZFV6lJEiWilyXIqlqW3PvvAGzIxCVh0KChvBcfe47YAmpYFyQMvLlAHYA/PX4Qf6SleKy/SzoA+g8EvcOF8Xk+jTHj1eW+tlTUpbLs++UZmmupcvv3/sHO6A1Y75dyf68yKpoHKt05QI2d+S7++kZIPskojwwOo/8ALRWpyJdRtoztNp8H5DMXMrnKOxLj/aPMs/xRnQjaF+J6lKOKXBeLx8rEVXt29H39canWuJKBAQAmRms71eYAHygwLyySHQKBAAhClKCEM+ZfIDefNESkoq7MK1bUwWZcTohe2YB+yj1k+qMHpK3LxOZ6RNjU6GRtWs/xU/RAij0mW5Io6s3vGp0VJH6sH9p1ed4o69R7zN45lwBrDKMgY/Cv2lHjWA/1siOzQP6iPb5MpV5LNbGhDita05tStae2kh4+ikk8zmim8itRJ/xZvz077UV1Y8X3svqz4eQ2epCcPMLqWgImE6ylKIpLgFTl90XSwM5Jp4mHNThCgqXxiHClKYMbzA96XcmWLFi2d8pILiNGYefxiU1p96VBkkuQSxbejymALR0BK+M3sltVtdNKhybBt2e14AZhdDy5czjElT2ADikMkpDBtyjACZXB6UkJYrFOR1AQQkAGyGsEjp988ASGgJVuVYyy+qSSjku6c+fPcRAHMPoCWimkqNKkqdRdRCaiEuG1XU7ZWgD4f+EJ+kpXisv0s6APoPBL3DhfF5Po0x49XlvrZU1ozAQBS0ng+NCACBSqq4JHJUlrKSffb9kWjKxeKSWszOxGCXKUFpmuoKKkIKTRU5IJAVkCT2x00KEtJbhGPW+BL0qnRWvUwWXF5ZL3YXo3TcxEocfLpmeyVF9VVAAC05slRYB4rW0fZ1HBPLA9bRdJU6MarXKx9+SNWZpRCJipZdwBfeo0unc7KSc9+6MFBtXOl1VexAaelFTazB3LWDKSnsdTczROzdiNrG43AaVRNUQkKtVcjwSAocxBUIiUGiY1FJ2RZw+axsCy3WAT5SYobz3dQ6BQjMWw37htJOQESUnNQV2bOjMJxab8tV1Hn2AcwyjgrVNeWGW482UnJ3ZcjIqEAEAEAY3Cv2lHjWA/1siOzQP6iPb5MpV5LN5ayMkk9FPrIj6Ns5lFPN27/wAIjxp8BXaj7URd8PInUXOXj6C8ctfEzDLS8wIXQlVwVUmkFibEtFkVatvuZsnEzFcvDAhRGYYhClOxcF1BwSHAd4EDpGJmqQopkiWolDO9ypbKJFILBN3PY2YCzpSclN8OpSqUvSFZlnGTbSMzyTsIJAvaPxC1hZWihlskXcppSXuA9yoWtaxMAW4AIAIA/PP4Qf6SleKy/SzoA+g8EvcOF8Xk+jTHj1eW+tlTUmLYP0dpLCKxjrOxDdhXfaWd/X05dIjTYTvYrromhVqjtvGTjjY2f1OywS4+bMtays1bSwA3Amwj6/RaEdC0duWdry9Ow+a0mq9N0iMKeV7R7d/b5WW43U6JmJS1KFhgGBY22EEN5Y+MlpUKk3J4Xbff74H3VOsqcVC2CSXchM4ABpiCkfGTbtuItFp8lm6r05Z+JyVJQwpSm2TAbt8S77zaOq8hiJYGQA6ABAmyFy7LUN7KHYEnzDtiDR4xT7BilXAAJUcgMzDpZhUqRgsTS0fo0ghcy6hkkZJ+s88ctWvdascvM4KlSU3iaccxmEAEAEAEAY3Cv2lHjWA/1siOzQP6iPb5MpV5LN2bLJyWpPQE/wC5Jj6VO2442m94oSySQJy3DOGluHyfUidZcF4+pXVfF+HoGJlK4paQs1FCwFkgMSCxdIDMdrRDZZKxQThsSlJCZqDZYdRUq+sUG4JFygEEmxNyweCS/gUTAn2VQUq2QAHJDtYZlz1wA9SwHJIAGblm6fJAEjAHHgDsAEAfnn8IP9JSvFZfpZ0AfQeCXuHC+LyfRpjx6vLfWypprUnklrgljuDP5xERUuUirayZTpD3oCb5U3B5PV646G3q2V2+3t98CsGozUnaxLHTRS1rliPOOyNvhlHX0mN1lj3fspp8tlo82nnaK7f0mO0BhwucHDhKVHryA8pPVHp/H67p6LqrOTt2LF/g8r4JS1tI1+ar9uS/J6qUdhzHlGw/faDHxD4n18lvQyIKFWdo6Uq5Ql94FJ7ReNI1pxyYKszQw95MUOZTLH1+WNVpL3r8Gsa01vKOK0dOSUqFBAJdQdwki+o17gGx2Rqq8HxOiGktpx37uv3c18BhEIDp1ioXXmVde7mEctSpKbx7jkle/wBWZbjMqEAEAEAEAEAY3Cv2lHjWA/1siOzQP6iPb5MpV5LPQx9Ich53RHBiXIxk/EiYpSpo9rKiUy9iSgPZwFO++zC0AbmMSky1hRZJQoKO4Ulz2QBgzNHyCQFTVpfJCwzMp0uCMhQAH8EQBaOBlBbGeqs8kVB3UQx51MGfwWEAQw0iUlJlcYQRNJBmAXVQAwBspISQ25xAEE6OlzJmriSagpTJUHYkAKS1hkQ+60AXMPoVKJgWFqsSQmwTd/tH5R3wBqQAQB+efwg/0lK8Vl+lnQB9B4Je4cL4vJ9GmPHq8t9bKl+ZKQouRdmfmvZ+swjVlFWT9+0WdCTxa9e7MV3ojcTZncu3bF/mZ7iFo0b2vj2+ZXxcoJNgxUSo7eYec9kex8GjKc3OX9qsu3/nieV8XqRhTjSjvd2bnBSVaYveQnqAfzq8kcH/AKSrerCnwV+//h0fAqdqUp8X5f8ATZnliki5dmG0ZnzP1c8fOo+ghimiaJgORH35tkRZlXFrMnEEBAg48CSvhLKmJ3KcdCgCf81UWe40qYqMujy/VizFTIIAIAIAIAIAxuFftKPGsB/rZEdmgf1Ee3yZSryWehj6Q5CmuRJlLXPKUpWsIStbaygmyAWzZ/LAFpSQoMWII6QQfVAFSbouUoMUu7O6iSQCSxJJJFzn6gwEsVLlIJnLF03qZRazE0h9jAlsgHyEAImjDrC1KpKQpaVkuEuQEqCthsBzBoAlg1yK6ZdNYqsHBDEKU42Xmg/xQBoQAQAQB+efwg/0lK8Vl+lnQB7/AIKF8DhR/wCCT6NMePV5b62XjFx+t9nXu9TXaMzK7WJxWYgXjyZP3mZc2ZUoq2ZDoG3znrj7L4do7o0Enm8WfKadWVWs2slgj1ugZVMhHxhV8ov5iI+J+K1drplR8HbuwPq/h1PZ6NBdF+/EtpuondbrLE+ryxwZI9B4RtxJrQDmAekPEXKqTWRHvdPgp7BE6zLbSXE5xCef5SvM8NZjXftI7xKfBT2CF2NeXEQlFM3ay0NcvdJcDfkpXZE3ui7etT6n5/8AEW4qYhABABABABAHn+FU4qloCWpTi8BUefv2Rqp5xtPVvbt0Bf8A3j2+TFWKVO7zeXr6e7+oj6M4SnpZLyiKSrWl2SSFXWkFiCGIF8wLXtAAnFKAAGHmsLZyMvnYAWMfMCU14ebUaQaTJIqLAt7K9L7TsgA49akgLw8x3BLKks4U4/W8wgCoEu6JmFmqrUpZ1pSk6qxQ5M2xYpLZOFNlAE8PIShZmJw06shiTMlF+l52dhfOwgDRwuIK6nQtBSqll031UqcFKiCNZs8wYAfABAH55/CD/SUrxWX6WdAH0Hgl7hwvi8n0aY8ery31sqa0Zgo4+b70bc+jb25dsev8I0Xa1NpLKPn+s+44fiekbGls1ypZ9CKyEFRCUhySABzmPpatWNKDqTyWLPnaVOVWahHNnq8ZjkYbD1GpfFoSGQkrUckghIubx+cSjKtVcrWu28enE+9pJQio52S8CGF0skzeJALhVIUbVai1LOWYUmkjeRFJUnq6xdzuytheFMspSqYlSKrgB1WoCwS4ByLZM+3bF5aNJOyx92I1jYwWI4xFTNdYYt71ak7LbIwlHVdiUPioCAEYxBKXAdSSFAb2zHWkkdcSjSm1ezyeHvtGy1hQBBcEOOiIKNNOzJQICACACAK89ZUaEljmpXgg7vjHyZ7nsuLNYpJa0uxcf1/wzOE6AmRLADAYrR7D/wCbIjq0D+oj2+TMKzbTbPRx9IcZW0hheNllDgO2aahYg3S4cW3wBGVjpTEcYNQBybbgC5zdxcbxvgCStISg5MxFqn1hanlP0QA3j01U1CpnZ7tvgCRmB2cPez7mfzjtEAZ87RaVKqBAPGpmO3ggBrEXzuX5RtACpuiQZxm8aQ5elrOUBL55skQB0aImDLELA9jYNYUhjar33r2wBrQB+efwg/0lK8Vl+lnQAnRfdSMiTLk961cUhCKuOZ6UhLtQWdsnjjlomtJu/gRYsnuvn4J/9/8ATivyX+XgTHB3K6u6iSSe9c//ADZAbORHraLpK0ekqajfp4nn6R8MekVHUc8+j9ljAd1ril1nB1EAgezsxO32s3Zx1mMfiFSWl0tmvpV7vffyL6H8PjotTXb1nbDC1vMbK7slKgpODYjP2fPWc/qukDc8efPQtdWk/Dotx7emx6EJal2veNy7+fP/ANgLP/eN+f6rbHN/Ff5+H7NNt0EE925Iy0cgZ/rxtz/UxP8AFvn+H7G26BiO7owYYAAbhiGHooj+K/z8P2Nt0Hfz7H4CP5n+lEfxP+fh+xtugPz7H4CP5n+lD+J/z8P2Nt0B+fY/AR/M/wBKH8T/AJ+H7G26BMvu4FJU2CDEu3fGR983sW3PpJO2Jfwr/Pw/ZeWk6yV1l7Xd5Dvz7H4CP5n+lEfxP+fh+ym26A/PsfgI/mf6UP4n/Pw/Y23QH59j8BH8z/Sh/E/5+H7G26BK+7lMJLYQAbGnX7TLIPZFv4lW5Xh+y60iKXJ8ffmGF7uBQljgqiSSVHEMSTtPsW5h1bIh/Cr/AN/h+xPSdZ3tboFaT7s5noSjvMJpmyJj8e/tM5E2n2sZ8Wz7He+Ua0Ph+yqKete3R+zKVXWVrF/8/Z+AD+Z/pR6RkH5+z8AH8z/SgCknuzpAKe8VUkM3fZACSQSlLSgwJAfftdzAAO7NLcn8XXLv/a1XcN/h5NZtxI2wB3F92eXMevRz1ZjvpTHk3bimfVT2CAIfnjlf+nbVH3Wr3wAP6vJgIAXhu7ChL/2El0lJHfLWJuLStzDq54AlM7sElT1aNBds8Uo5Zfq4A0B3ej8AH8z/AEoA7+fs/AB/M/0oA8Hw74T/AI0xCcRxXE0y0y6a+MdlLVU9KfDZm2QB/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data:image/jpeg;base64,/9j/4AAQSkZJRgABAQAAAQABAAD/2wCEAAkGBxQTEhUUExQWFhUXFxUaGRgYFRgXFxsYGxcYHBgYGBgdHSggGBomHBgXIjEhJSkrLi4uGB8zODMsNygtLisBCgoKDg0OGxAQGzAkICUsLCwsLCwsLCwsLCwsLC4sLCwsLCwvLCwsLCwsLCwsLCwsLCwsLCwsLCwsLCwsLCwsLP/AABEIAN0A5AMBEQACEQEDEQH/xAAcAAACAwEBAQEAAAAAAAAAAAAAAwIEBQEGBwj/xABUEAABAgQCBAcIDAsIAQUAAAABAhEAAxIhBDEFIkFRBhMyYXGBkQcUUnShsbPBIzM0QlRikpOy0dLwCBUWFzVDcnOClOMkRFOitMLh8WNVZISj4v/EABsBAQADAQEBAQAAAAAAAAAAAAABAgMEBQYH/8QANxEAAgECAgUKBgEFAQEAAAAAAAECAxEhMQQSE0FRMlJhcYGRobHR8AUUIjPB4RU0QmJy8QYj/9oADAMBAAIRAxEAPwBOgNCYZWFkKVh5KlGVLJJlpJJKA5Ja5j26NGm6cW4rJbj5jSdJrRrTSm7Xe98S/wDiDC/BpHzSPqjTYUuau4w+br8+Xew/EGF+DSPmkfVDYUuau4fN1+fLvYfiDC/BpHzSPqhsKXNXcPm6/Pl3sPxBhfg0j5pH1Q2FLmruHzdfny72H4gwvwaR80j6obClzV3D5uvz5d7IzNAYVvc0n5pH1Q2FLmruHzdfnvvYqXoGRVfDSWv+pR9XU3nhsKXNXcT83X5772VtPaDlJkqMjDSDMsEjiUkkqtZmY3dza0Y6RThCm5KKw6Do0TSKs6qjOcrdbMcoly0SeMw2EStSZilBUlFygy0hAdQeylGzkkWDCPnatXbTbWCVlhh2s+pp0JUYat3Jvji075L35mriJ+CBNOAw5CZq5bcXLJVTLnquKfYyTKBDvZQ32wjGo/7nlfy9Srg48rAJiMImYJasHhUr4wBYIQyBXKTnQ9+Ms7OUxMtZq8ZO1u/P31Fk9VYq79976fPA9LgODmBUS+Fw5Ve3EoZns1mPTHFWq1Vk3brO3RadNqzxfSOxXBnBNSMJhwVbeJl2HvlZWYeVowVerzn3s7YUKebirLoJr4OYAP8A2TC2zJky2HSW5xEqtV5z72V2NPNpdxNPBXBD+6Yf5iX9mK/MVec+9h0qfNXcRmcGsCP7phuuTLAHOTTYRKr1X/c+9jY082l3HRwVwWXemHf9zL29VofMVec+8bKnzV3AngvgsjhMN8xL+zB16vOfeyXRp56q7iX5LYL4HhvmJf2Yj5irzn3sjY0+au4PyWwXwPDfMS/sw+Yq8597Gxp81dwfktgvgeG+Yl/Zh8xV5z72NjT5q7g/JbBfA8N8xL+zD5irzn3sbGnzV3B+S2C+B4b5iX9mHzFXnPvY2NPmruD8lsF8Dw3zEv7MPmKvOfexsafNXcH5LYL4HhvmJf2YfMVec+9jY0+au4PyWwXwPDfMS/sw+Yq8597Gxp81dxRl6CwVRqwWHSHbWkoFhUXDp6H6RHVJ1NTCbb6Hxthn3dTOWOo54wsssfPL3gfKu6xIlSsYhOHlplIMhBZCAhJNcx1MAHsAH5o79C19n9bu7nLpDg5/RkfRODXuTD/uZX0BH1VD7UepHxOl/fn/ALPzNKNTnCACAK8+e1Q2hII5838wikp2ubQp61uuwoYs1JFiCLkD9rJlHJhvz2RTaO6L7GOq3v8A+dC49BCZi1sNS+0XtdLdOf3aG0lwJ2MLv6urxv5DFYlTlkg3yuG1wLnaSHIiXOW5e7lVShhd+7X8HgW8CsqAUzHJII98oG7cyXPXHjfGNJezjTW/F9W7x8j1vhGix2sqkso+/wBdprWSnmAA7LAR8/GLk7I9ac3dyZRnrpUFE6xDKa5Sk3sOb19UaTvq/SvpXi/fcdOi01U+io8Xivz1X8WjYwiklAo5OyPPqqSl9R61O1rJZYdxMIAuwHPFLtlkluMJOExE6bPKpiBhZglplgJ9kYNWHNqVazZ8rKN9aEYxsvqWfDoE4zvqtq3u9xqtGlCaUrCl1haKkVC0sSxWmoVBg9Ti/ZEbW7xW783wIVJtXv2+8xSdBTWSDPSKQGAlkgKCZaXDry1Cwa1RidtHh7x6CNRIXJ0FNSAhUwTEBiSxSSsTqwaCSLJATygMrWiXWi8Urf8ALBU08G/d7+8xujtFrlrCiVqUN4CQzLBBZZs6wcjyYidVSVkveHoTGili5eZqqWsMpQTTkQCSQPCdg4HRlGOGRslF4LMsJUCHFwdoyiDN4HYgBABABABAHFKADmwiUr4IhuxVXiyeQH+MbDqGZjeNHnHJV0yMcI4iuLcuo1HnyHQMhGyssEedUrTnmz433Zvd0vxdHpJselofI7TNHveDhbB4d/8ABlfQEfU0PtR6kfJaX9+f+z8zSBjU5weAOwAQAQBBezp9RgDhkObOCTsUQOk3bLzRhpFSNGm6ktx0UIzqzVNb+guaPw5TrFRIuzgbWvbew6mEfHaTpEq83OXtH2ENHhRp7Gnuxl177dXDzQ5cypTJvT2PvPRe209EFFQhd5vy/fl1mCWu77l5/r3kMlofVT/Erz9Ko55ztjLsXvcdlGg6sr7hGOQqQhapQySVXuLByFBxYsbhyCTY5RlGevaMsr+7eh7WqmtZZpWxvjwvbN7jzWEx2LXIrxjSmnJQUqGqAXVVMFQCs0gXADb7R0ujR1rQe73uZzw0qtThybPjv7L5e+o0ZWnBqpOGQpRlJUc0azpABSpBKQQXBc5EbIxlo9nnvLR0ubsTl8JqFJT3sEla5YISs5LXRV7WASkuSPBvvaHo903rcfXiQ9Ik2rjpPCgqSDxLErWljMLOkINKVBBC1mvki2qq7ggQ9HSefh+8iNs+BOXwoCjLaU6VzEIqryqRJU4AS6mM0i3gEkgO0PR7J45K/n6eJO2yw94HoY5jYIASvDDNOqrNxtPOPfdcTcupvJ4o5xxHKSelIKh2DWHZ1wsNVPJ9+H6GSpgUHSX+vcdxhaxVxawZOIIOKLXNhEpXIbsVV4t+QH+MbJ6tpjeNHnHJV0yMcFiKMty6jUefIdA2RsrRwiedUrzqZsZAyCAPi/dm93S/F0ekmx6Wh8jtJR7vQMqrBSEnIyJQ/wAiY+pofbj1I+S0r+on/s/MsS8CQxrJIUVGzOSE8/xfLG1zG5w4SlJJXldwDZks+efPAXCRKSAHX22sConM5ZfJgLnZOEsNd82ItmztfmPaYBsO8SwFeQUMjtB57ZjshcXLCZbMOdR89vL5IggbLlVqCTl/wX8lv4+ePE+NV3GEaaeeLXQe58FpfVOs1yVg+l/nf2GhPQyTrqbqPqePAU0/7V4+p69KEtdWbzI4HDqulTovkMyDyb7BSBseM9Iq2d1j09O/tuehQ0eNT6t3DgslboNJKQkAJHQPv544W3J3Z6MYpKyyFYlFgl7qUHI5gVf7W64J7zWDxvw/4Olq8oB8l4Mq0TeKlTsAEAEAcgAgAgAgBU2SDrOUlswWLc+8dMSuBZTsugp9+LyQErHhElPkANR6GjdUd8sDmq6XRjx8/wAoUa3dYC+hWXQkgDyxskor6Tz6lVVf7rdaw8L+Q+XMCg4+/MRsMDmlFxdmTgVCACAPi/dm93S/F0ekmx6Wh8jtJR77g17kw/7mV9AR9TQ+1HqR8lpf35/7PzNKNTnOKS4aBIjvNG67EO97u/nMLi42VLCQwyH1vAE4EC1Zhs2LdLhoiTSi2y0U3JJHoMHoQBFQUsvUEkMWDmkkM5CrE/dvzurps6lRylmz9D+WpU4KjBWt4u2Pd76WjRS6apikgC7AZ7nJNr7IpLSE8IoUaMYzW9iUTTMK1tyjbcAmyb7cn64mpFQahfL2zr0VNR1pYX3DpQsDtIEZPgbvOwuarXHxQT1myf8AdBLAsl9LGU25x926IXxIviSBe8QVKek8KVhLAEh82ZyLOCkuOw7jGlOajmZ1IuWRHEYEq4xjy5ZAGwKUCFFms+pv27y6NS1uhkOne4ScEpD0sWUtQdki6GDhIYX3bn2tEyqKWfvEKDjkOwGHUhJSSCHsWbO5e5vU564rOSk7otCLSsyzGZcIArzMUHZIqPNkOkxtGi3i8Cmvd2jiKMoqusvze9HVt643ilHkllSvjPHyIMyzzgHssfVFtx5vxCFppjIg4BK5N3SaT0OD0j/owNI1MNWSuvFdT9o7KmvY2UNnrG8QE6dlrRxXH8Pp9obAzCAPi/dm93S/F0ekmx6Wh8jtJR77g17kw/7mV9AR9TQ+1HqR8lpf35/7PzNKNTnCACAKOJxS0qUyXSG3vySTYAvcC8ZylJN4G8YRaWOP7EfjGZnxdtZw52KSAxpZrk9UU2ks7F9jDK5c0ROmTcSEmQsSxLQvjCQEFRPtZOy6SHzsbZR5PxT4lGnTlSS+pq3VdejPY+F/CZVJRruVopt5Z6r3dp7vAYSmWlJKrAACpQDAAZPkWduePi5SxPqq1W821buRUxSggu9QKrMpRII961wXIZ7M8dNOKqWjk/Brj+bbzGU6lOMnJYdVnjl76uspYHVlIG0JA6SA3qia716spcW33nXo0bUox4JeBYQlgBGLd2bN3ZWQr2VZL2pGRawBH0zFv7TRr6F795FsGKmRGVl1nzmDzJlmSiCAgAgAgBM7EBNs1eCM/wDiNIU5SKOaTtvEKClcosPBB852x0RhGORKpuXK7hiUgBhYRJskkrI7AkRiLKSecjtH1iLLJnBp8LwT4E4g8cIAhNlBWfUdoO8HZAtCbg8P+9Yt1jak85dJ9cDRRhN4Jrqx9ARiNihSenVPQbQJlQf9mPmutY+Z8c7sS3xssh/aEZgj9ZM3x6Wh8jtM3BxwZ9A4Ne5MP+5lfQEfU0PtR6kfIaX9+f8As/M0o1OcIAIAIA4TAHp9AYX2FQOZLdaQKuyZXH5z8Qr7XSZTXF26t3hY/Q9GpvR6FKm81FN9bxZZXPBYAk6zKS7gWNipnZxHNq8TrUc72ywf6KumnTI1VcpaQGYJDqqtZ9m+NtFSdTFZJ+Rk7yklbgsb9RlysOprzDbwRRlk+Z8rR2a0FlHvx9F4X6To+XnlKeG62C/L8ewdKmqQWWqpJNlFgRZ2U1jkbxjVhGSvFW4omMZwdm73eHHqwH4QaoJzU6j/ABF26gw6o5Wbzz8BekUzeLWZFHGtq1vQT8Zrt0RaDjda+RnJy1cPEpSpuJSpihJSVp2g0oDpVuzYKu/KPMIu1TazKXnfE7NnYhK10oK0uWekAWVSwDE3pck7TYQSg1ixeSZFWLxVvYUi4Bu4Z2Ks7AC/kiVGnxI1p8BGI0niQlKxKAdJIQdpNJSCandnDAWz6LRpQbtcrKpJYmmZi1/EH+b/APMTGlGOePkaqMpZ4Lx/RKXLCch9+c7Y0buaxgoqyJRBYIAIATixqE7r9l/VFo5mNeGvTaOBb5f8RB4Wz1eU7eL99p2/NAXp8H3/AKCnnMCNdbkvPzOhMCHOTwbAh84FU2sj4x3Zvd0vxdHpJselofI7SUe+4Ne5MP8AuZX0BH1ND7UepHyWl/fn/s/M0o1OcXiJlKFKzpSot0B4iTsmy0VrSSM86ZAJBQagWIcABgHcnc57BvjHbbrHR8s3ingdRpqWQ7KYZm1rKLm+5Kj1RO3ja5D0aSdve71Jo03KC0hYUNeWlqXdS6iElnbkEEmweObTdJ1dHm452su30OvQNBdXSacXk3j1K36PW45SkhEqslkgrIs5PRvNRMfH6Bo8ajc5LA+x0iv9TcVYoolsQU6rZFNjHqSowng1gYbRxjZ5v8+pzSWKUtAR+tqcMGCmSpl7qnKRHAtG2M5Pdbzaw8zppVHJwS4vwXrYz9IYedOSuXMlhctYCSOTatb6wU70hHyrMzRWLjF3TO2SnJarWDH4GVMUhl2CFMA3gm1nLgBhcnbuismrmyi9nbJ+S/fkaaZ5TcmpO0sARz2zEYypJr6czGSlDF4ouRzFgiAcWoAOSwiUm8EQ2liysrEFXIDDwj6ht643jRtyu4qtaXJy4kUSgC+at5z/AOI23WRpGmo47+IyINAgDilAZwBW0fpBE+WmZKdSFOxIKciQbG+YOyLSi4uzKwlGcdZPAsMd7dH1xUvgHFj/ALvAhu6sIwx1QNot2Wi0sz5urHVm0QxeIoGT2V5Ek+qJirlEisceoJUSl1BQSAAXNnOrci0W1Fcmww43WtTTUhI8I1AGoc2sOw5NEauAsXYoQfF+7N7ul+Lo9JNj0tD5HaSj33Br3Jh/3Mr6Aj6mh9qPUj5LS/vz/wBn5mlGpzi1T0hQSVAKOQJDnoG2Ickna5ZRk1dLAkZg37Wz25N0wuRZgsA2N32HaOiDxwYTaxRd0Wl1gXLkBviuCrtPFjrVHzX/AKHSMI0U/wDJ+S/L7j6r/wA3ollU0l7lqx695DFYohRJlkqUpRLWpZVLZbCUjrJ2RzaNCKpK3eerUnLWtrYdpGTi1GkUgO+0noe1j5o3jfIpPVf1cfAkJzmWpQYsSQ7tlbIEm42RjpF5Rsjo0S0J3fvD/hdm4tIBOZ2Bi5OwdscLpTW49KFaEnZPwfkcwos1RcXNqblySxG0vFZQccy6rRqN28b9nAYUkHN33xQvg0QTLbJSk8z26gXEHZ5ow2C/tYyuYNqVdIKT5H80UdKD6CupNZO/gREpy6zUfIOgeuLq0cIlo0t8sWNgakax/wBXgTZg53dsBgZ6MLO40qMwUKVdIcEJSCEgEu9RYlqW3mL3jbIytLWvuESsBPQVFKwaiXdRtrLNnBuxTuyaJ1ovcRqz4klScXb2RHOw2WydOdz8lO8svDgRapxOIw+KJClLSMlUgixoLoOrdNRHZC8BapxGYWRPSFmYsHUSEsdoqJtSGcFIdy7bIXi2rENTUXjuLaClIzYG9zv6Yq7tngycpO7zGEAxBUKRntgCBkpJBpS4yLBx0bom7AyIB8X7s3u6X4uj0k2PS0PkdpKPfcGvcmH/AHMr6Aj6mh9qPUj5LS/vz/2fmaUanOVMfguMbWKWfY4LtncWt5opOGsa0qmpfAjO0fUkJqIYqUC16iSUq52c9LxDp3Vrkxrarvbh3fsiNHG2uokKNt4JACM/BAT03zisoqK1pPBY9n/C0ajk9WMcXh2/99Da4OaMOFKypa5qZi0qCllylyFKoHgXttbpj4LTNI+Ym55Z/q5+jaNo+x0ZUr4q91uytbvx6953ESitdaVUiuYoWdwpTjb93j2NGi40op8Dyqj+oSnAn/EVkR1azHPPW8nZrHiJ4WXAngpI4wvcpAYnNr3feS3WI4tKk9VJZP8AGXvpPS0FLWd1jFJLir4vyt2FnETGpfILN+YJUfIR5I4T1IrB9RQx2lEqQjiZiEzZzJlKVrJdSawSAb6oJAMaRusGsFmYSgtVTTs2sHxFzsNOrUqsGqkEIUxASE5bX5W/lw1la1hs75S/HqNxGGUtS5ktctNQCQsG4FrKDXNQ2nJIDC5gmrWZWcJKTeRGdgZ9gic2qQS5sbHLt8zRKlHeiHGb3mohJAAfpbtJvvMZm6SSGUDp6YgXJQICACACACACACAKs4S5YyF+hzF1rSOeezpRyJSBqjbbZEPM8GWYyIICACAPi/dm93S/F0ekmx6Wh8jtJR77g17kw/7mV9AR9TQ+1HqR8lpf35/7PzNFSgMy0at2MEm8jilgZkDZnt3RF0Sot5I6DEkFzRuFK1C4AuHPQyiN5DsBvV8WPnfj2m6kNhHN4vq3Ltz6us+l/wDPaFrTelTV1Hk9L/RvjDqmyjZIrGbZpuEkB9QFNwM73j5JSUZH1MpRpztjh4Pf14nnNOLmYKQZs0JWlIuEEBbAcqkkC21iY9nRtNdSShY4q1OljKLfV79CpoLTYxEmWsIKStFQSSkE00hZQHcoClAOWzG+O/FKyRhaMndu2Jawkwla6UqcJQPejIqdy+XOI49LjJQg2sMfweloMqbqVEpK+F8W2s3w6RfCLRvfEky5gSJZzYBZGwEVAAM5vmCx2RyQk4yuj0JU4VIuHH338Clo7gjITKQlC1UoqKFIITrGYFhamtMUChIvsTlcxpKtJu7OOGjwSsn7v4lmZwUkkk3BNbkJS5rE8K2f+dR/hTFdrL32ehZ6PF++v1FYngkgpWJa6KyqrVSxdUxWxiG4wgH4ocG7yqzvcsqELNPw7fUtaH0YnDqIHKWG2Mo1zFkuANb2Q57AOeKzm5GkKEYYxfX3/s2EhozLNnYAIAIAIAIADACxPBLDWO5IKj5Ilq2ZlKtBbx6MNNVlLI51kDyZxm6tNb+4xlpS/tRq4LAJlg++UeUo7ebmHNHJUqub6DkbcndnJui5Sr0AHenVPkhGvUW8q0mVZmhfAmKHMoBQ9RjVaU/7kZujFlWZo6cn3qVfsqY9h+uNVXpvoM3Q4MrTFU8tKk/tJIHblGqalk7mbpyR8Y7sigcbLYv/AGdHpJselonIfWRY9/wa9yYf9zK+gI+pofaj1I+R0v78/wDZ+Zaxd6Re5zBYizbjvMWnuRWlhdlcggvSreWU4cVMLp5vNGeKeXvHoNcGrXXDLjbp94jZBYKTyQCbkvtIds3LOBteM6ukR0eDcuzpOjRtCqaZVUYY4K7Sy95HtdE4X2ILo4tak2AsUgckc+++1Rj8+r1JSqNyd8cT7aLjCMaceTHd5+87AvEql4dKktyZYSWL3AAcbG6+qFKmqlXVJrOKnJvi/fSYcyWFk165s9V3u46rZR9BSpxh9MVaxxTdo34/gxdL6DCyo10gpUlKQgACtcuZMKmOsFGSLW5Sr3t2Uqe0monFpFbY0pT4eeSK+E4PICFATKSXSVUVEpMsJIzs1mJJAuIp8U+icYRV8L/heRPwR7SnOpJ2xt4XfmWxwZSQRxobjlTGoBuNgNT1WuXyLMAzeRtHw3H0OySw1t9+0Vg+D0q5M2oKKUsUvyFoVS7sUES8iLVkveJ1p5Wy9/kiVOF9bWun6/o2dD6ORIBShQNVNrC6UhJ25sB2RnNuWLRrTjGGCftGjGZqJxFilW4sf2VWfqNJ6HgXjinEdAoEAcUoDMtAhtLMiibVyQpf7IJ8uUHZZ4GUtIgt5YRgpyveBP7Sr9iX88ZutTW+5i9K4IsS9Dn38w9CUgeUuYyek8F3mTr1HvLMvRUoZpqO9ZKvPaM3XqPf3GTbeZ3E4sSikUGkgkqFISls3Dv2AxSMdbG+JAtempILFfvinkq5QAJAteyk9oiVRm9xF0NwekETVKCHISEmptUuVDVO1qDzXERKDisSS3FAEAEAEAfn3u+IA0jLYAf2aWbBr8ZNj3/hjbou/H8I5q3KPY8GvcmH/cyvoCPsKH2o9SPjNL+/P/Z+ZpRqc4mYk8pNhtJ5OXn2OOuOHSdNp0Xa/wBXD14HpaDoE9Jeray3P04m7wd0Yg6yg6nOd7Bnbfcs/wAUx8f8R0qpOo7v3w7D7KhThRp6tNWisuvi+LPRIFJKcgeTuyuBu3tHlvHE0f1K+/eYeMQtSJASCoCWkskB6mAcjcxjv0OdOnKUpZjSItzk91355CUYaZslL6wB5SY9L56hFZnG6cpPEq6WwxllFarkKJAySLNfbtvzR3fBq7r1ZStglZHk/GvpoqK3tX7mKwUkqBIYgkjMjYAbjMWy5s4j4tWjt9Xgl6+34Hd8A0efyusrWcnx6n15ZeI2Tg0uxHhKDOHexcP0dseY60tW6fR6HubCGvqyXThfqf4JjCpqKS7MlWZzdTvGKqyTv2HS6MXTS4N+oxGCQCCBcEnM5nOLOvNqzfQZLR6aaaW+5YjE3CAK8qQuumWUizhKnILZhHgnmdoiUlGN2ZVa7TtJdvrx8zUw2iwsBRmKI3ABFwbg5kEG2cc8tJayX5OOpUqJ2b7i5K0bKTcIBO86x7S8ZSrTlmzF45lsCMgEAEAIxE4hkpatWT5AbVHmHlLDbEpGkIp4vJe7e+soYfg9JRxhANU1SlzFFRNSlJCVEpLpYgAMzRo603boyIUrXwVnu94jRgQhvYpawkuClCULB1bgZE6qbunkjcIjXb3k2py6PFevmM0eJSAJcsBNKUpCSGVSkMkMbkCIk5N3ZDpyir2w47i7FCgQAQAQB+fu7/8ApGV4tL9LOj3vhf2X1/hHNW5R6Tg6uaZOESmijiZYW9YUCZaDLCTQUk6149R/FqkI6sYrDBb8jzJfC9HnUdScni7tJL1x68Oo3paJR5a3ZTM5Aqtz3Z8xbPdHBW0/Sqqs5WXRh5HVHQ9H0eTVOGK3y+p9l8F3dpYIkrCgkpUUgHlVbAQQ5yyuI4rNHXT0iopK7w7F5GlO0ylExSQgBCEuKGCmMtK3Os7XYuim3Kex5FSbV28f373nRtJJ2ZGZphGKSrDLlK9klpBZYTaYE3BFxZbhQe6TuDxsnTeunl+CH0GZoLTCJGGlBMtSpKEJSDV7KlQ40AEiy0+xEOCAHGYvGtSlKc3d4+G71NdZcmPDrXH30mp+UgAWcmSlSQVg50DWYE0krsoRn8vl74maqLeilpbFiaqXMpNKpUtVCrWUCWcW29EfRfBqEpaPUhCVpa1r++NjxPidaNCvSnUjrRs3bw71fJ+jJTsdKkyRMUQiWyWJfNRDA85JjzKyqSrSUneV3fsPp9GlRhQg4LVjZW6n7xJy8UgqADkh0ZbWBOeeWfMYzxUbdvvvN2ouetfHFeXoLwWPlreYFBlGlL2cJd2fO5OWW24iNVou5xskn7ZYONluBWm5ADEG5BI6HALRGqyusuI+ILBAEVpfIsRcHaDsMClSCnGzL8gpmiqhPGJLLFLk8/OMiH5xHHUg4O27cccZyh9EmW5OFYOhagDsJqT1A8noDRk3xREql8JRXk/2SGCSbr1zvVs5ktyR0Q1nuK7WS5OHvxDvFO+YOibM+1DWY20uC7l6B3kjbUemYs+dURrMbWW63cvQbJkJTyUgPmwz6Ttg22VlOUs2MiCgQBCbLCgygCNxDiCdi0ZOLumJ72I5CyOZWunylx1Fom/EvtE+Uu7B+ngHHqTy0Ft6NYdYYKHUDE2W4akXyX34fryHSpqVB0kHoPn3RDVikouODROIKn5+7v8A+kZXi0v0s6Pe+F/ZfX+Ec1blHuuCmBR3phpjGoyZBz2iWgDzCMqsnrtdLMorWlYvHQ8oOacwymJD6wUSd5qDvnFdeRopKo7LDh+/UdhsDLlkKSL3GZOdL/QT2RDk3gU1Jt2sbui8c0oJZRKTRYMM2TckDamOGtD6304no6ut9TaV/e45itIOHqQgBQFQWVKD5gClsgq7kau1orGm8rF4Omt9+i2HmW5i5QQUFQpTQTrFxUp0Fxdyq75vFFGV72M9q9bW3+0crIBUma4SHZQDMz6xABFtvnhbii8XCTtq58PQydKkTVICksQHUHum3IJG8l2+KI9DQqtWgm6cmr+JSWh0a8lGaUkrkJiQ2QYNbZYxN23c9SKWRWRgJUslaUsRUSQ9yaiSrwjrKud8S5NqxWNON8BEnQsqhCSnkgWCiA7Byz5lvu8TryIlThfDIavREoqrKTU6VPUbFL0kX2VGGu7WI2cb3L0UNAgAgDiVlCgtOYzHhJ2j6ueIlFSWqzCvS11dZm1LnAgTEHVUz9rPzEbeiOBxaeqzij9WDLUUKBABABACU4pBqZadW6riwvc7hY9hi2pLDAXJmaneMgc9hsD0FojVYFpxkskgLS6Xe4sxYv12idSXAXHxUBACZuGSouRreELK6lC8Sm0XjUlFWTw4bu4jRMTyVBQ3LsflgedJicC14PNW6vR+p8D7vKydIS3SUnvaXmQf1k24I2dke78M+y+v8I49ISUsHc+icFCTgsLzSJOf7tMYVeW+tlUoxjdvPhw3+8TXCd94zM3UeSwR1oFXJtWvgWtFsVqll2UELHShQP2eyMNIVkpLq7zrovWp24fktYnQ8shlOoFYLFmcpWnYM9c3zcC9oxjWksuHp6GsYp3GTdEIVU5U6mcuC7KQoapBTahIyyiqrSXv295XVK+NliU2sohgSlkBJoACckhiVFAYWZ7RaF6jsa01qpy7F1v9XKMpLC9ybk7ybk9sdr6D0KcNSKRk8biUrZYTMTWs6iCKUEgSwpzrKDkkjdlti9oNYEXmnx9DmkcTOEuWoJJK0ayAk3UaXDs6bFZ/hglG7RKlNWlbLMacZPBUTLJDhgAcqVW6agnthqx4lNaXAfo7EzFvxkugEJIzcOlJKS42EkPzREklkWhKTzReihoEAEAEATwmI4tRf2tfK5ibVdB29sZ1aeurrNHHXp6r14m5JVsOY8o2H77XjhZzyW9DIgoEARWsJBJsACSeYZxKV8EDG4lKXBmmldB1UrpCaiXJcpRU7HIZ23dGs3ksvfW7FSa8MEgjjQyEoSt0kqCAoqQAxzYs7F92yIUm3e2d7fkWBMgKBBmilpxA4spKQpbrqc7HAZhDWa3cN/QDWQsKAILghweYxg007MsSiAEAEAfn7u//AKRleLS/Szo974X9l9f4RzVuUfQuCPuLDeLyPRiMavLfWykuQr9Pdh+zYjMzCAJ4VdM2Wr41J6FBvO0Uqq8Gjo0Z/U10HolpcMY846U7O6IyVG4NyCz77AjyGJZaS3reYWkZtc9SdiKe1nHnPYN0dmjxtHW4nTRhe3f+F5ESY2OsgFi52D1CBNngheGl+/IuryA5AbufngWm/wC1HZ2JCSzEmzANdyzBzFkrmTlYRN0mlLOFAmq2q4pIBDVXNxZLvFlTbKOqkNTiw7EEB1AKLMSl3Zi+w5jZFdUtrogdIIZJL6wWcvBzB3H6onUZG0WHvItgxQ0CAAiBBZ0ZiGIlk3HtajtG1B3t5uiOevT/AL12+pwVIbN23M10THsbHd6xvEcrRk42xWROIKisVIC00kkAkOxYsCCz7HaLRlqu4auVPxSizuaWpJuUssqAc55tfYBF9tIjVCZopJr1lOsEKc1Aupxqmwa4YbDEqs1bDIaoJ0UmmlyAQoEJZIZSkqUA3JBpa28xG2d7ixbw0gITSCSASzlzcuzm5z2xSUtZ3JQ2KgIAIA/P3d//AEjK8Wl+lnR73wv7L6/wjmrco9xwYmKGGwYdk97Yc7Lkpv70vkNozilRLWl1sxbNKTOWVFNRelRYpFKVBQYZP53zEUaSQOKmTlBFNipKlEMGB1aUqJDsHLsxLGFopsnAcEqKpmsWDUhgGOdiA5YxXCyJpy1ZJnrcNOrQlQ98Ae0R5co6raO5qzsCCylPzHqbPyGIeSLNXSPNYYXmHetSudlawB5wCBHox5K6jvpvF9Fl3JIavZ0j6/VEmyFY0ahG0sn5RA9cC1N/V73D4FBCsIkkku5b3xs19XdeLazKaiDvRLMx23cvcgu+9wC+xoazGojisEgu4JBqsSW1uVbnc9p3w1mHBM4rR8sgimxBDCwvS7AZXSDbbeCnJYkOnHKxZAipoEAEALns1y247QdhHPEozqqLj9Rt4NapktJUKV84a42tmx3c8efUSjNpYo86LsywiaMjY7j6t8UaJcXmshkQUCACACACACACACAPz93f/wBIyvFpfpZ0e98L+y+v8I5q3KPfcFsUkYLCh39gki17hCbW280VnRm5ydt/t9RzOaTNtKnAIyMYNNOzJWJ2IJCANXQUz2Mp8BRHUbjz+SOPSI2nfiegneKfR+izilhLklgJayei0YpXVjWmm8FxR53A8gPmSfOY9J4YHbS5N+l+Y5e/dEGyM7SGInBSQmSVICZiisKDhQTqJoLFTkv1RdJWxZDck7R3p4++IjC4/EFnl8opAUElk2CVK5xU6hlqttiXGO5mOtUWDRYw2OmqUxklKaiHLuzBlM29xnsiHFWzJU5N5GlFDUIAIAIAIAEoKlJQnNW1nYDMt984iUlGLkzCtV1FhmO0nL72lCZLCVzTNw8sKmOQDNny5TsMgK3YboxpN6RUVNuyfDqPOqTdtZ4lvicb4WF+RN+1Hf8AxUOczDbM4rD402KsKRzom/ah/Fx5zJVdrIh3njBkrDDoRNbsraJ/i485lvmZPPElMRjEgqUvCgAEklM0AAXJOtlEfxUOcym2ZIScb4WF+RN+1D+KhzmNsyNGMemvCuztTNdnZ+VlD+KhzmNsyXEY3wsL8ib9qH8VDnMbZhxON8LC/Im/ah/FQ5zG2YcTjfCwvyJv2ofxUOcxtmHE43wsL8ib9qH8VDnMbZnwru5pmjHy+OMsq72Q3FhQS3GTfCJL5x3aNo6oQ1U743M5S1nc+i8F5YOCwlQ/u8li5/w035jzxwTm4zlbiyrpqeWfD093NpIYMMoybu7sodiCQgC1oadTNUk+/Skj+Ekf7hGGkxvFPgdlB60LcCXCMvxaN51ujMA8xKSf4Ypoyxb4HZRy63b18MO0rx0neRFy+7L1wJyRKBAnDhisbApx1gE+Uk9cC8sUmOgUCACACACACANDQkixmHNVk/sDLtLnsjl0meOqt3meZVnryuJ4V+0o8awH+tkRfQP6iPb5Mwq8lnoY+kOQIA4pQAJNgLk80AUdMSVzJSpctSAVpWk1vyVJKSQ13BUk8+VncAZc/g4VTFKKkUlYKtU1TEcdLXxc27KSlKFIAyZZyuCBXmcGirjKVySFkA6jlYC5ivZHdJUK0jI8jZakC7ojQhkrQpS0qmZFV6lJEiWilyXIqlqW3PvvAGzIxCVh0KChvBcfe47YAmpYFyQMvLlAHYA/PX4Qf6SleKy/SzoA+g8EvcOF8Xk+jTHj1eW+tlTUpbLs++UZmmupcvv3/sHO6A1Y75dyf68yKpoHKt05QI2d+S7++kZIPskojwwOo/8ALRWpyJdRtoztNp8H5DMXMrnKOxLj/aPMs/xRnQjaF+J6lKOKXBeLx8rEVXt29H39canWuJKBAQAmRms71eYAHygwLyySHQKBAAhClKCEM+ZfIDefNESkoq7MK1bUwWZcTohe2YB+yj1k+qMHpK3LxOZ6RNjU6GRtWs/xU/RAij0mW5Io6s3vGp0VJH6sH9p1ed4o69R7zN45lwBrDKMgY/Cv2lHjWA/1siOzQP6iPb5MpV5LNbGhDita05tStae2kh4+ikk8zmim8itRJ/xZvz077UV1Y8X3svqz4eQ2epCcPMLqWgImE6ylKIpLgFTl90XSwM5Jp4mHNThCgqXxiHClKYMbzA96XcmWLFi2d8pILiNGYefxiU1p96VBkkuQSxbejymALR0BK+M3sltVtdNKhybBt2e14AZhdDy5czjElT2ADikMkpDBtyjACZXB6UkJYrFOR1AQQkAGyGsEjp988ASGgJVuVYyy+qSSjku6c+fPcRAHMPoCWimkqNKkqdRdRCaiEuG1XU7ZWgD4f+EJ+kpXisv0s6APoPBL3DhfF5Po0x49XlvrZU1ozAQBS0ng+NCACBSqq4JHJUlrKSffb9kWjKxeKSWszOxGCXKUFpmuoKKkIKTRU5IJAVkCT2x00KEtJbhGPW+BL0qnRWvUwWXF5ZL3YXo3TcxEocfLpmeyVF9VVAAC05slRYB4rW0fZ1HBPLA9bRdJU6MarXKx9+SNWZpRCJipZdwBfeo0unc7KSc9+6MFBtXOl1VexAaelFTazB3LWDKSnsdTczROzdiNrG43AaVRNUQkKtVcjwSAocxBUIiUGiY1FJ2RZw+axsCy3WAT5SYobz3dQ6BQjMWw37htJOQESUnNQV2bOjMJxab8tV1Hn2AcwyjgrVNeWGW482UnJ3ZcjIqEAEAEAY3Cv2lHjWA/1siOzQP6iPb5MpV5LN5ayMkk9FPrIj6Ns5lFPN27/wAIjxp8BXaj7URd8PInUXOXj6C8ctfEzDLS8wIXQlVwVUmkFibEtFkVatvuZsnEzFcvDAhRGYYhClOxcF1BwSHAd4EDpGJmqQopkiWolDO9ypbKJFILBN3PY2YCzpSclN8OpSqUvSFZlnGTbSMzyTsIJAvaPxC1hZWihlskXcppSXuA9yoWtaxMAW4AIAIA/PP4Qf6SleKy/SzoA+g8EvcOF8Xk+jTHj1eW+tlTUmLYP0dpLCKxjrOxDdhXfaWd/X05dIjTYTvYrromhVqjtvGTjjY2f1OywS4+bMtays1bSwA3Amwj6/RaEdC0duWdry9Ow+a0mq9N0iMKeV7R7d/b5WW43U6JmJS1KFhgGBY22EEN5Y+MlpUKk3J4Xbff74H3VOsqcVC2CSXchM4ABpiCkfGTbtuItFp8lm6r05Z+JyVJQwpSm2TAbt8S77zaOq8hiJYGQA6ABAmyFy7LUN7KHYEnzDtiDR4xT7BilXAAJUcgMzDpZhUqRgsTS0fo0ghcy6hkkZJ+s88ctWvdascvM4KlSU3iaccxmEAEAEAEAY3Cv2lHjWA/1siOzQP6iPb5MpV5LN2bLJyWpPQE/wC5Jj6VO2442m94oSySQJy3DOGluHyfUidZcF4+pXVfF+HoGJlK4paQs1FCwFkgMSCxdIDMdrRDZZKxQThsSlJCZqDZYdRUq+sUG4JFygEEmxNyweCS/gUTAn2VQUq2QAHJDtYZlz1wA9SwHJIAGblm6fJAEjAHHgDsAEAfnn8IP9JSvFZfpZ0AfQeCXuHC+LyfRpjx6vLfWypprUnklrgljuDP5xERUuUirayZTpD3oCb5U3B5PV646G3q2V2+3t98CsGozUnaxLHTRS1rliPOOyNvhlHX0mN1lj3fspp8tlo82nnaK7f0mO0BhwucHDhKVHryA8pPVHp/H67p6LqrOTt2LF/g8r4JS1tI1+ar9uS/J6qUdhzHlGw/faDHxD4n18lvQyIKFWdo6Uq5Ql94FJ7ReNI1pxyYKszQw95MUOZTLH1+WNVpL3r8Gsa01vKOK0dOSUqFBAJdQdwki+o17gGx2Rqq8HxOiGktpx37uv3c18BhEIDp1ioXXmVde7mEctSpKbx7jkle/wBWZbjMqEAEAEAEAEAY3Cv2lHjWA/1siOzQP6iPb5MpV5LPQx9Ich53RHBiXIxk/EiYpSpo9rKiUy9iSgPZwFO++zC0AbmMSky1hRZJQoKO4Ulz2QBgzNHyCQFTVpfJCwzMp0uCMhQAH8EQBaOBlBbGeqs8kVB3UQx51MGfwWEAQw0iUlJlcYQRNJBmAXVQAwBspISQ25xAEE6OlzJmriSagpTJUHYkAKS1hkQ+60AXMPoVKJgWFqsSQmwTd/tH5R3wBqQAQB+efwg/0lK8Vl+lnQB9B4Je4cL4vJ9GmPHq8t9bKl+ZKQouRdmfmvZ+swjVlFWT9+0WdCTxa9e7MV3ojcTZncu3bF/mZ7iFo0b2vj2+ZXxcoJNgxUSo7eYec9kex8GjKc3OX9qsu3/nieV8XqRhTjSjvd2bnBSVaYveQnqAfzq8kcH/AKSrerCnwV+//h0fAqdqUp8X5f8ATZnliki5dmG0ZnzP1c8fOo+ghimiaJgORH35tkRZlXFrMnEEBAg48CSvhLKmJ3KcdCgCf81UWe40qYqMujy/VizFTIIAIAIAIAIAxuFftKPGsB/rZEdmgf1Ee3yZSryWehj6Q5CmuRJlLXPKUpWsIStbaygmyAWzZ/LAFpSQoMWII6QQfVAFSbouUoMUu7O6iSQCSxJJJFzn6gwEsVLlIJnLF03qZRazE0h9jAlsgHyEAImjDrC1KpKQpaVkuEuQEqCthsBzBoAlg1yK6ZdNYqsHBDEKU42Xmg/xQBoQAQAQB+efwg/0lK8Vl+lnQB7/AIKF8DhR/wCCT6NMePV5b62XjFx+t9nXu9TXaMzK7WJxWYgXjyZP3mZc2ZUoq2ZDoG3znrj7L4do7o0Enm8WfKadWVWs2slgj1ugZVMhHxhV8ov5iI+J+K1drplR8HbuwPq/h1PZ6NBdF+/EtpuondbrLE+ryxwZI9B4RtxJrQDmAekPEXKqTWRHvdPgp7BE6zLbSXE5xCef5SvM8NZjXftI7xKfBT2CF2NeXEQlFM3ay0NcvdJcDfkpXZE3ui7etT6n5/8AEW4qYhABABABABAHn+FU4qloCWpTi8BUefv2Rqp5xtPVvbt0Bf8A3j2+TFWKVO7zeXr6e7+oj6M4SnpZLyiKSrWl2SSFXWkFiCGIF8wLXtAAnFKAAGHmsLZyMvnYAWMfMCU14ebUaQaTJIqLAt7K9L7TsgA49akgLw8x3BLKks4U4/W8wgCoEu6JmFmqrUpZ1pSk6qxQ5M2xYpLZOFNlAE8PIShZmJw06shiTMlF+l52dhfOwgDRwuIK6nQtBSqll031UqcFKiCNZs8wYAfABAH55/CD/SUrxWX6WdAH0Hgl7hwvi8n0aY8ery31sqa0Zgo4+b70bc+jb25dsev8I0Xa1NpLKPn+s+44fiekbGls1ypZ9CKyEFRCUhySABzmPpatWNKDqTyWLPnaVOVWahHNnq8ZjkYbD1GpfFoSGQkrUckghIubx+cSjKtVcrWu28enE+9pJQio52S8CGF0skzeJALhVIUbVai1LOWYUmkjeRFJUnq6xdzuytheFMspSqYlSKrgB1WoCwS4ByLZM+3bF5aNJOyx92I1jYwWI4xFTNdYYt71ak7LbIwlHVdiUPioCAEYxBKXAdSSFAb2zHWkkdcSjSm1ezyeHvtGy1hQBBcEOOiIKNNOzJQICACACAK89ZUaEljmpXgg7vjHyZ7nsuLNYpJa0uxcf1/wzOE6AmRLADAYrR7D/wCbIjq0D+oj2+TMKzbTbPRx9IcZW0hheNllDgO2aahYg3S4cW3wBGVjpTEcYNQBybbgC5zdxcbxvgCStISg5MxFqn1hanlP0QA3j01U1CpnZ7tvgCRmB2cPez7mfzjtEAZ87RaVKqBAPGpmO3ggBrEXzuX5RtACpuiQZxm8aQ5elrOUBL55skQB0aImDLELA9jYNYUhjar33r2wBrQB+efwg/0lK8Vl+lnQAnRfdSMiTLk961cUhCKuOZ6UhLtQWdsnjjlomtJu/gRYsnuvn4J/9/8ATivyX+XgTHB3K6u6iSSe9c//ADZAbORHraLpK0ekqajfp4nn6R8MekVHUc8+j9ljAd1ril1nB1EAgezsxO32s3Zx1mMfiFSWl0tmvpV7vffyL6H8PjotTXb1nbDC1vMbK7slKgpODYjP2fPWc/qukDc8efPQtdWk/Dotx7emx6EJal2veNy7+fP/ANgLP/eN+f6rbHN/Ff5+H7NNt0EE925Iy0cgZ/rxtz/UxP8AFvn+H7G26BiO7owYYAAbhiGHooj+K/z8P2Nt0Hfz7H4CP5n+lEfxP+fh+xtugPz7H4CP5n+lD+J/z8P2Nt0B+fY/AR/M/wBKH8T/AJ+H7G26BMvu4FJU2CDEu3fGR983sW3PpJO2Jfwr/Pw/ZeWk6yV1l7Xd5Dvz7H4CP5n+lEfxP+fh+ym26A/PsfgI/mf6UP4n/Pw/Y23QH59j8BH8z/Sh/E/5+H7G26BK+7lMJLYQAbGnX7TLIPZFv4lW5Xh+y60iKXJ8ffmGF7uBQljgqiSSVHEMSTtPsW5h1bIh/Cr/AN/h+xPSdZ3tboFaT7s5noSjvMJpmyJj8e/tM5E2n2sZ8Wz7He+Ua0Ph+yqKete3R+zKVXWVrF/8/Z+AD+Z/pR6RkH5+z8AH8z/SgCknuzpAKe8VUkM3fZACSQSlLSgwJAfftdzAAO7NLcn8XXLv/a1XcN/h5NZtxI2wB3F92eXMevRz1ZjvpTHk3bimfVT2CAIfnjlf+nbVH3Wr3wAP6vJgIAXhu7ChL/2El0lJHfLWJuLStzDq54AlM7sElT1aNBds8Uo5Zfq4A0B3ej8AH8z/AEoA7+fs/AB/M/0oA8Hw74T/AI0xCcRxXE0y0y6a+MdlLVU9KfDZm2QB/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4" name="Picture 6" descr="http://www.worldatlas.com/webimage/countrys/asia/joas.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685800"/>
            <a:ext cx="6934200" cy="55840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35109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data:image/jpeg;base64,/9j/4AAQSkZJRgABAQAAAQABAAD/2wCEAAkGBxQTEhUUExQWFhUXFxUaGRgYFRgXFxsYGxcYHBgYGBgdHSggGBomHBgXIjEhJSkrLi4uGB8zODMsNygtLisBCgoKDg0OGxAQGzAkICUsLCwsLCwsLCwsLCwsLC4sLCwsLCwvLCwsLCwsLCwsLCwsLCwsLCwsLCwsLCwsLCwsLP/AABEIAN0A5AMBEQACEQEDEQH/xAAcAAACAwEBAQEAAAAAAAAAAAAAAwIEBQEGBwj/xABUEAABAgQCBAcIDAsIAQUAAAABAhEAAxIhBDEFIkFRBhMyYXGBkQcUUnShsbPBIzM0QlRikpOy0dLwCBUWFzVDcnOClOMkRFOitMLh8WNVZISj4v/EABsBAQADAQEBAQAAAAAAAAAAAAABAgMEBQYH/8QANxEAAgECAgUKBgEFAQEAAAAAAAECAxEhMQQSE0FRMlJhcYGRobHR8AUUIjPB4RU0QmJy8QYj/9oADAMBAAIRAxEAPwBOgNCYZWFkKVh5KlGVLJJlpJJKA5Ja5j26NGm6cW4rJbj5jSdJrRrTSm7Xe98S/wDiDC/BpHzSPqjTYUuau4w+br8+Xew/EGF+DSPmkfVDYUuau4fN1+fLvYfiDC/BpHzSPqhsKXNXcPm6/Pl3sPxBhfg0j5pH1Q2FLmruHzdfny72H4gwvwaR80j6obClzV3D5uvz5d7IzNAYVvc0n5pH1Q2FLmruHzdfnvvYqXoGRVfDSWv+pR9XU3nhsKXNXcT83X5772VtPaDlJkqMjDSDMsEjiUkkqtZmY3dza0Y6RThCm5KKw6Do0TSKs6qjOcrdbMcoly0SeMw2EStSZilBUlFygy0hAdQeylGzkkWDCPnatXbTbWCVlhh2s+pp0JUYat3Jvji075L35mriJ+CBNOAw5CZq5bcXLJVTLnquKfYyTKBDvZQ32wjGo/7nlfy9Srg48rAJiMImYJasHhUr4wBYIQyBXKTnQ9+Ms7OUxMtZq8ZO1u/P31Fk9VYq79976fPA9LgODmBUS+Fw5Ve3EoZns1mPTHFWq1Vk3brO3RadNqzxfSOxXBnBNSMJhwVbeJl2HvlZWYeVowVerzn3s7YUKebirLoJr4OYAP8A2TC2zJky2HSW5xEqtV5z72V2NPNpdxNPBXBD+6Yf5iX9mK/MVec+9h0qfNXcRmcGsCP7phuuTLAHOTTYRKr1X/c+9jY082l3HRwVwWXemHf9zL29VofMVec+8bKnzV3AngvgsjhMN8xL+zB16vOfeyXRp56q7iX5LYL4HhvmJf2Yj5irzn3sjY0+au4PyWwXwPDfMS/sw+Yq8597Gxp81dwfktgvgeG+Yl/Zh8xV5z72NjT5q7g/JbBfA8N8xL+zD5irzn3sbGnzV3B+S2C+B4b5iX9mHzFXnPvY2NPmruD8lsF8Dw3zEv7MPmKvOfexsafNXcH5LYL4HhvmJf2YfMVec+9jY0+au4PyWwXwPDfMS/sw+Yq8597Gxp81dxRl6CwVRqwWHSHbWkoFhUXDp6H6RHVJ1NTCbb6Hxthn3dTOWOo54wsssfPL3gfKu6xIlSsYhOHlplIMhBZCAhJNcx1MAHsAH5o79C19n9bu7nLpDg5/RkfRODXuTD/uZX0BH1VD7UepHxOl/fn/ALPzNKNTnCACAK8+e1Q2hII5838wikp2ubQp61uuwoYs1JFiCLkD9rJlHJhvz2RTaO6L7GOq3v8A+dC49BCZi1sNS+0XtdLdOf3aG0lwJ2MLv6urxv5DFYlTlkg3yuG1wLnaSHIiXOW5e7lVShhd+7X8HgW8CsqAUzHJII98oG7cyXPXHjfGNJezjTW/F9W7x8j1vhGix2sqkso+/wBdprWSnmAA7LAR8/GLk7I9ac3dyZRnrpUFE6xDKa5Sk3sOb19UaTvq/SvpXi/fcdOi01U+io8Xivz1X8WjYwiklAo5OyPPqqSl9R61O1rJZYdxMIAuwHPFLtlkluMJOExE6bPKpiBhZglplgJ9kYNWHNqVazZ8rKN9aEYxsvqWfDoE4zvqtq3u9xqtGlCaUrCl1haKkVC0sSxWmoVBg9Ti/ZEbW7xW783wIVJtXv2+8xSdBTWSDPSKQGAlkgKCZaXDry1Cwa1RidtHh7x6CNRIXJ0FNSAhUwTEBiSxSSsTqwaCSLJATygMrWiXWi8Urf8ALBU08G/d7+8xujtFrlrCiVqUN4CQzLBBZZs6wcjyYidVSVkveHoTGili5eZqqWsMpQTTkQCSQPCdg4HRlGOGRslF4LMsJUCHFwdoyiDN4HYgBABABABAHFKADmwiUr4IhuxVXiyeQH+MbDqGZjeNHnHJV0yMcI4iuLcuo1HnyHQMhGyssEedUrTnmz433Zvd0vxdHpJselofI7TNHveDhbB4d/8ABlfQEfU0PtR6kfJaX9+f+z8zSBjU5weAOwAQAQBBezp9RgDhkObOCTsUQOk3bLzRhpFSNGm6ktx0UIzqzVNb+guaPw5TrFRIuzgbWvbew6mEfHaTpEq83OXtH2ENHhRp7Gnuxl177dXDzQ5cypTJvT2PvPRe209EFFQhd5vy/fl1mCWu77l5/r3kMlofVT/Erz9Ko55ztjLsXvcdlGg6sr7hGOQqQhapQySVXuLByFBxYsbhyCTY5RlGevaMsr+7eh7WqmtZZpWxvjwvbN7jzWEx2LXIrxjSmnJQUqGqAXVVMFQCs0gXADb7R0ujR1rQe73uZzw0qtThybPjv7L5e+o0ZWnBqpOGQpRlJUc0azpABSpBKQQXBc5EbIxlo9nnvLR0ubsTl8JqFJT3sEla5YISs5LXRV7WASkuSPBvvaHo903rcfXiQ9Ik2rjpPCgqSDxLErWljMLOkINKVBBC1mvki2qq7ggQ9HSefh+8iNs+BOXwoCjLaU6VzEIqryqRJU4AS6mM0i3gEkgO0PR7J45K/n6eJO2yw94HoY5jYIASvDDNOqrNxtPOPfdcTcupvJ4o5xxHKSelIKh2DWHZ1wsNVPJ9+H6GSpgUHSX+vcdxhaxVxawZOIIOKLXNhEpXIbsVV4t+QH+MbJ6tpjeNHnHJV0yMcFiKMty6jUefIdA2RsrRwiedUrzqZsZAyCAPi/dm93S/F0ekmx6Wh8jtJR7vQMqrBSEnIyJQ/wAiY+pofbj1I+S0r+on/s/MsS8CQxrJIUVGzOSE8/xfLG1zG5w4SlJJXldwDZks+efPAXCRKSAHX22sConM5ZfJgLnZOEsNd82ItmztfmPaYBsO8SwFeQUMjtB57ZjshcXLCZbMOdR89vL5IggbLlVqCTl/wX8lv4+ePE+NV3GEaaeeLXQe58FpfVOs1yVg+l/nf2GhPQyTrqbqPqePAU0/7V4+p69KEtdWbzI4HDqulTovkMyDyb7BSBseM9Iq2d1j09O/tuehQ0eNT6t3DgslboNJKQkAJHQPv544W3J3Z6MYpKyyFYlFgl7qUHI5gVf7W64J7zWDxvw/4Olq8oB8l4Mq0TeKlTsAEAEAcgAgAgAgBU2SDrOUlswWLc+8dMSuBZTsugp9+LyQErHhElPkANR6GjdUd8sDmq6XRjx8/wAoUa3dYC+hWXQkgDyxskor6Tz6lVVf7rdaw8L+Q+XMCg4+/MRsMDmlFxdmTgVCACAPi/dm93S/F0ekmx6Wh8jtJR77g17kw/7mV9AR9TQ+1HqR8lpf35/7PzNKNTnOKS4aBIjvNG67EO97u/nMLi42VLCQwyH1vAE4EC1Zhs2LdLhoiTSi2y0U3JJHoMHoQBFQUsvUEkMWDmkkM5CrE/dvzurps6lRylmz9D+WpU4KjBWt4u2Pd76WjRS6apikgC7AZ7nJNr7IpLSE8IoUaMYzW9iUTTMK1tyjbcAmyb7cn64mpFQahfL2zr0VNR1pYX3DpQsDtIEZPgbvOwuarXHxQT1myf8AdBLAsl9LGU25x926IXxIviSBe8QVKek8KVhLAEh82ZyLOCkuOw7jGlOajmZ1IuWRHEYEq4xjy5ZAGwKUCFFms+pv27y6NS1uhkOne4ScEpD0sWUtQdki6GDhIYX3bn2tEyqKWfvEKDjkOwGHUhJSSCHsWbO5e5vU564rOSk7otCLSsyzGZcIArzMUHZIqPNkOkxtGi3i8Cmvd2jiKMoqusvze9HVt643ilHkllSvjPHyIMyzzgHssfVFtx5vxCFppjIg4BK5N3SaT0OD0j/owNI1MNWSuvFdT9o7KmvY2UNnrG8QE6dlrRxXH8Pp9obAzCAPi/dm93S/F0ekmx6Wh8jtJR77g17kw/7mV9AR9TQ+1HqR8lpf35/7PzNKNTnCACAKOJxS0qUyXSG3vySTYAvcC8ZylJN4G8YRaWOP7EfjGZnxdtZw52KSAxpZrk9UU2ks7F9jDK5c0ROmTcSEmQsSxLQvjCQEFRPtZOy6SHzsbZR5PxT4lGnTlSS+pq3VdejPY+F/CZVJRruVopt5Z6r3dp7vAYSmWlJKrAACpQDAAZPkWduePi5SxPqq1W821buRUxSggu9QKrMpRII961wXIZ7M8dNOKqWjk/Brj+bbzGU6lOMnJYdVnjl76uspYHVlIG0JA6SA3qia716spcW33nXo0bUox4JeBYQlgBGLd2bN3ZWQr2VZL2pGRawBH0zFv7TRr6F795FsGKmRGVl1nzmDzJlmSiCAgAgAgBM7EBNs1eCM/wDiNIU5SKOaTtvEKClcosPBB852x0RhGORKpuXK7hiUgBhYRJskkrI7AkRiLKSecjtH1iLLJnBp8LwT4E4g8cIAhNlBWfUdoO8HZAtCbg8P+9Yt1jak85dJ9cDRRhN4Jrqx9ARiNihSenVPQbQJlQf9mPmutY+Z8c7sS3xssh/aEZgj9ZM3x6Wh8jtM3BxwZ9A4Ne5MP+5lfQEfU0PtR6kfIaX9+f8As/M0o1OcIAIAIA4TAHp9AYX2FQOZLdaQKuyZXH5z8Qr7XSZTXF26t3hY/Q9GpvR6FKm81FN9bxZZXPBYAk6zKS7gWNipnZxHNq8TrUc72ywf6KumnTI1VcpaQGYJDqqtZ9m+NtFSdTFZJ+Rk7yklbgsb9RlysOprzDbwRRlk+Z8rR2a0FlHvx9F4X6To+XnlKeG62C/L8ewdKmqQWWqpJNlFgRZ2U1jkbxjVhGSvFW4omMZwdm73eHHqwH4QaoJzU6j/ABF26gw6o5Wbzz8BekUzeLWZFHGtq1vQT8Zrt0RaDjda+RnJy1cPEpSpuJSpihJSVp2g0oDpVuzYKu/KPMIu1TazKXnfE7NnYhK10oK0uWekAWVSwDE3pck7TYQSg1ixeSZFWLxVvYUi4Bu4Z2Ks7AC/kiVGnxI1p8BGI0niQlKxKAdJIQdpNJSCandnDAWz6LRpQbtcrKpJYmmZi1/EH+b/APMTGlGOePkaqMpZ4Lx/RKXLCch9+c7Y0buaxgoqyJRBYIAIATixqE7r9l/VFo5mNeGvTaOBb5f8RB4Wz1eU7eL99p2/NAXp8H3/AKCnnMCNdbkvPzOhMCHOTwbAh84FU2sj4x3Zvd0vxdHpJselofI7SUe+4Ne5MP8AuZX0BH1ND7UepHyWl/fn/s/M0o1OcXiJlKFKzpSot0B4iTsmy0VrSSM86ZAJBQagWIcABgHcnc57BvjHbbrHR8s3ingdRpqWQ7KYZm1rKLm+5Kj1RO3ja5D0aSdve71Jo03KC0hYUNeWlqXdS6iElnbkEEmweObTdJ1dHm452su30OvQNBdXSacXk3j1K36PW45SkhEqslkgrIs5PRvNRMfH6Bo8ajc5LA+x0iv9TcVYoolsQU6rZFNjHqSowng1gYbRxjZ5v8+pzSWKUtAR+tqcMGCmSpl7qnKRHAtG2M5Pdbzaw8zppVHJwS4vwXrYz9IYedOSuXMlhctYCSOTatb6wU70hHyrMzRWLjF3TO2SnJarWDH4GVMUhl2CFMA3gm1nLgBhcnbuismrmyi9nbJ+S/fkaaZ5TcmpO0sARz2zEYypJr6czGSlDF4ouRzFgiAcWoAOSwiUm8EQ2liysrEFXIDDwj6ht643jRtyu4qtaXJy4kUSgC+at5z/AOI23WRpGmo47+IyINAgDilAZwBW0fpBE+WmZKdSFOxIKciQbG+YOyLSi4uzKwlGcdZPAsMd7dH1xUvgHFj/ALvAhu6sIwx1QNot2Wi0sz5urHVm0QxeIoGT2V5Ek+qJirlEisceoJUSl1BQSAAXNnOrci0W1Fcmww43WtTTUhI8I1AGoc2sOw5NEauAsXYoQfF+7N7ul+Lo9JNj0tD5HaSj33Br3Jh/3Mr6Aj6mh9qPUj5LS/vz/wBn5mlGpzi1T0hQSVAKOQJDnoG2Ickna5ZRk1dLAkZg37Wz25N0wuRZgsA2N32HaOiDxwYTaxRd0Wl1gXLkBviuCrtPFjrVHzX/AKHSMI0U/wDJ+S/L7j6r/wA3ollU0l7lqx695DFYohRJlkqUpRLWpZVLZbCUjrJ2RzaNCKpK3eerUnLWtrYdpGTi1GkUgO+0noe1j5o3jfIpPVf1cfAkJzmWpQYsSQ7tlbIEm42RjpF5Rsjo0S0J3fvD/hdm4tIBOZ2Bi5OwdscLpTW49KFaEnZPwfkcwos1RcXNqblySxG0vFZQccy6rRqN28b9nAYUkHN33xQvg0QTLbJSk8z26gXEHZ5ow2C/tYyuYNqVdIKT5H80UdKD6CupNZO/gREpy6zUfIOgeuLq0cIlo0t8sWNgakax/wBXgTZg53dsBgZ6MLO40qMwUKVdIcEJSCEgEu9RYlqW3mL3jbIytLWvuESsBPQVFKwaiXdRtrLNnBuxTuyaJ1ovcRqz4klScXb2RHOw2WydOdz8lO8svDgRapxOIw+KJClLSMlUgixoLoOrdNRHZC8BapxGYWRPSFmYsHUSEsdoqJtSGcFIdy7bIXi2rENTUXjuLaClIzYG9zv6Yq7tngycpO7zGEAxBUKRntgCBkpJBpS4yLBx0bom7AyIB8X7s3u6X4uj0k2PS0PkdpKPfcGvcmH/AHMr6Aj6mh9qPUj5LS/vz/2fmaUanOVMfguMbWKWfY4LtncWt5opOGsa0qmpfAjO0fUkJqIYqUC16iSUq52c9LxDp3Vrkxrarvbh3fsiNHG2uokKNt4JACM/BAT03zisoqK1pPBY9n/C0ajk9WMcXh2/99Da4OaMOFKypa5qZi0qCllylyFKoHgXttbpj4LTNI+Ym55Z/q5+jaNo+x0ZUr4q91uytbvx6953ESitdaVUiuYoWdwpTjb93j2NGi40op8Dyqj+oSnAn/EVkR1azHPPW8nZrHiJ4WXAngpI4wvcpAYnNr3feS3WI4tKk9VJZP8AGXvpPS0FLWd1jFJLir4vyt2FnETGpfILN+YJUfIR5I4T1IrB9RQx2lEqQjiZiEzZzJlKVrJdSawSAb6oJAMaRusGsFmYSgtVTTs2sHxFzsNOrUqsGqkEIUxASE5bX5W/lw1la1hs75S/HqNxGGUtS5ktctNQCQsG4FrKDXNQ2nJIDC5gmrWZWcJKTeRGdgZ9gic2qQS5sbHLt8zRKlHeiHGb3mohJAAfpbtJvvMZm6SSGUDp6YgXJQICACACACACACAKs4S5YyF+hzF1rSOeezpRyJSBqjbbZEPM8GWYyIICACAPi/dm93S/F0ekmx6Wh8jtJR77g17kw/7mV9AR9TQ+1HqR8lpf35/7PzNFSgMy0at2MEm8jilgZkDZnt3RF0Sot5I6DEkFzRuFK1C4AuHPQyiN5DsBvV8WPnfj2m6kNhHN4vq3Ltz6us+l/wDPaFrTelTV1Hk9L/RvjDqmyjZIrGbZpuEkB9QFNwM73j5JSUZH1MpRpztjh4Pf14nnNOLmYKQZs0JWlIuEEBbAcqkkC21iY9nRtNdSShY4q1OljKLfV79CpoLTYxEmWsIKStFQSSkE00hZQHcoClAOWzG+O/FKyRhaMndu2Jawkwla6UqcJQPejIqdy+XOI49LjJQg2sMfweloMqbqVEpK+F8W2s3w6RfCLRvfEky5gSJZzYBZGwEVAAM5vmCx2RyQk4yuj0JU4VIuHH338Clo7gjITKQlC1UoqKFIITrGYFhamtMUChIvsTlcxpKtJu7OOGjwSsn7v4lmZwUkkk3BNbkJS5rE8K2f+dR/hTFdrL32ehZ6PF++v1FYngkgpWJa6KyqrVSxdUxWxiG4wgH4ocG7yqzvcsqELNPw7fUtaH0YnDqIHKWG2Mo1zFkuANb2Q57AOeKzm5GkKEYYxfX3/s2EhozLNnYAIAIAIAIADACxPBLDWO5IKj5Ilq2ZlKtBbx6MNNVlLI51kDyZxm6tNb+4xlpS/tRq4LAJlg++UeUo7ebmHNHJUqub6DkbcndnJui5Sr0AHenVPkhGvUW8q0mVZmhfAmKHMoBQ9RjVaU/7kZujFlWZo6cn3qVfsqY9h+uNVXpvoM3Q4MrTFU8tKk/tJIHblGqalk7mbpyR8Y7sigcbLYv/AGdHpJselonIfWRY9/wa9yYf9zK+gI+pofaj1I+R0v78/wDZ+Zaxd6Re5zBYizbjvMWnuRWlhdlcggvSreWU4cVMLp5vNGeKeXvHoNcGrXXDLjbp94jZBYKTyQCbkvtIds3LOBteM6ukR0eDcuzpOjRtCqaZVUYY4K7Sy95HtdE4X2ILo4tak2AsUgckc+++1Rj8+r1JSqNyd8cT7aLjCMaceTHd5+87AvEql4dKktyZYSWL3AAcbG6+qFKmqlXVJrOKnJvi/fSYcyWFk165s9V3u46rZR9BSpxh9MVaxxTdo34/gxdL6DCyo10gpUlKQgACtcuZMKmOsFGSLW5Sr3t2Uqe0monFpFbY0pT4eeSK+E4PICFATKSXSVUVEpMsJIzs1mJJAuIp8U+icYRV8L/heRPwR7SnOpJ2xt4XfmWxwZSQRxobjlTGoBuNgNT1WuXyLMAzeRtHw3H0OySw1t9+0Vg+D0q5M2oKKUsUvyFoVS7sUES8iLVkveJ1p5Wy9/kiVOF9bWun6/o2dD6ORIBShQNVNrC6UhJ25sB2RnNuWLRrTjGGCftGjGZqJxFilW4sf2VWfqNJ6HgXjinEdAoEAcUoDMtAhtLMiibVyQpf7IJ8uUHZZ4GUtIgt5YRgpyveBP7Sr9iX88ZutTW+5i9K4IsS9Dn38w9CUgeUuYyek8F3mTr1HvLMvRUoZpqO9ZKvPaM3XqPf3GTbeZ3E4sSikUGkgkqFISls3Dv2AxSMdbG+JAtempILFfvinkq5QAJAteyk9oiVRm9xF0NwekETVKCHISEmptUuVDVO1qDzXERKDisSS3FAEAEAEAfn3u+IA0jLYAf2aWbBr8ZNj3/hjbou/H8I5q3KPY8GvcmH/cyvoCPsKH2o9SPjNL+/P/Z+ZpRqc4mYk8pNhtJ5OXn2OOuOHSdNp0Xa/wBXD14HpaDoE9Jeray3P04m7wd0Yg6yg6nOd7Bnbfcs/wAUx8f8R0qpOo7v3w7D7KhThRp6tNWisuvi+LPRIFJKcgeTuyuBu3tHlvHE0f1K+/eYeMQtSJASCoCWkskB6mAcjcxjv0OdOnKUpZjSItzk91355CUYaZslL6wB5SY9L56hFZnG6cpPEq6WwxllFarkKJAySLNfbtvzR3fBq7r1ZStglZHk/GvpoqK3tX7mKwUkqBIYgkjMjYAbjMWy5s4j4tWjt9Xgl6+34Hd8A0efyusrWcnx6n15ZeI2Tg0uxHhKDOHexcP0dseY60tW6fR6HubCGvqyXThfqf4JjCpqKS7MlWZzdTvGKqyTv2HS6MXTS4N+oxGCQCCBcEnM5nOLOvNqzfQZLR6aaaW+5YjE3CAK8qQuumWUizhKnILZhHgnmdoiUlGN2ZVa7TtJdvrx8zUw2iwsBRmKI3ABFwbg5kEG2cc8tJayX5OOpUqJ2b7i5K0bKTcIBO86x7S8ZSrTlmzF45lsCMgEAEAIxE4hkpatWT5AbVHmHlLDbEpGkIp4vJe7e+soYfg9JRxhANU1SlzFFRNSlJCVEpLpYgAMzRo603boyIUrXwVnu94jRgQhvYpawkuClCULB1bgZE6qbunkjcIjXb3k2py6PFevmM0eJSAJcsBNKUpCSGVSkMkMbkCIk5N3ZDpyir2w47i7FCgQAQAQB+fu7/8ApGV4tL9LOj3vhf2X1/hHNW5R6Tg6uaZOESmijiZYW9YUCZaDLCTQUk6149R/FqkI6sYrDBb8jzJfC9HnUdScni7tJL1x68Oo3paJR5a3ZTM5Aqtz3Z8xbPdHBW0/Sqqs5WXRh5HVHQ9H0eTVOGK3y+p9l8F3dpYIkrCgkpUUgHlVbAQQ5yyuI4rNHXT0iopK7w7F5GlO0ylExSQgBCEuKGCmMtK3Os7XYuim3Kex5FSbV28f373nRtJJ2ZGZphGKSrDLlK9klpBZYTaYE3BFxZbhQe6TuDxsnTeunl+CH0GZoLTCJGGlBMtSpKEJSDV7KlQ40AEiy0+xEOCAHGYvGtSlKc3d4+G71NdZcmPDrXH30mp+UgAWcmSlSQVg50DWYE0krsoRn8vl74maqLeilpbFiaqXMpNKpUtVCrWUCWcW29EfRfBqEpaPUhCVpa1r++NjxPidaNCvSnUjrRs3bw71fJ+jJTsdKkyRMUQiWyWJfNRDA85JjzKyqSrSUneV3fsPp9GlRhQg4LVjZW6n7xJy8UgqADkh0ZbWBOeeWfMYzxUbdvvvN2ouetfHFeXoLwWPlreYFBlGlL2cJd2fO5OWW24iNVou5xskn7ZYONluBWm5ADEG5BI6HALRGqyusuI+ILBAEVpfIsRcHaDsMClSCnGzL8gpmiqhPGJLLFLk8/OMiH5xHHUg4O27cccZyh9EmW5OFYOhagDsJqT1A8noDRk3xREql8JRXk/2SGCSbr1zvVs5ktyR0Q1nuK7WS5OHvxDvFO+YOibM+1DWY20uC7l6B3kjbUemYs+dURrMbWW63cvQbJkJTyUgPmwz6Ttg22VlOUs2MiCgQBCbLCgygCNxDiCdi0ZOLumJ72I5CyOZWunylx1Fom/EvtE+Uu7B+ngHHqTy0Ft6NYdYYKHUDE2W4akXyX34fryHSpqVB0kHoPn3RDVikouODROIKn5+7v8A+kZXi0v0s6Pe+F/ZfX+Ec1blHuuCmBR3phpjGoyZBz2iWgDzCMqsnrtdLMorWlYvHQ8oOacwymJD6wUSd5qDvnFdeRopKo7LDh+/UdhsDLlkKSL3GZOdL/QT2RDk3gU1Jt2sbui8c0oJZRKTRYMM2TckDamOGtD6304no6ut9TaV/e45itIOHqQgBQFQWVKD5gClsgq7kau1orGm8rF4Omt9+i2HmW5i5QQUFQpTQTrFxUp0Fxdyq75vFFGV72M9q9bW3+0crIBUma4SHZQDMz6xABFtvnhbii8XCTtq58PQydKkTVICksQHUHum3IJG8l2+KI9DQqtWgm6cmr+JSWh0a8lGaUkrkJiQ2QYNbZYxN23c9SKWRWRgJUslaUsRUSQ9yaiSrwjrKud8S5NqxWNON8BEnQsqhCSnkgWCiA7Byz5lvu8TryIlThfDIavREoqrKTU6VPUbFL0kX2VGGu7WI2cb3L0UNAgAgDiVlCgtOYzHhJ2j6ueIlFSWqzCvS11dZm1LnAgTEHVUz9rPzEbeiOBxaeqzij9WDLUUKBABABACU4pBqZadW6riwvc7hY9hi2pLDAXJmaneMgc9hsD0FojVYFpxkskgLS6Xe4sxYv12idSXAXHxUBACZuGSouRreELK6lC8Sm0XjUlFWTw4bu4jRMTyVBQ3LsflgedJicC14PNW6vR+p8D7vKydIS3SUnvaXmQf1k24I2dke78M+y+v8I49ISUsHc+icFCTgsLzSJOf7tMYVeW+tlUoxjdvPhw3+8TXCd94zM3UeSwR1oFXJtWvgWtFsVqll2UELHShQP2eyMNIVkpLq7zrovWp24fktYnQ8shlOoFYLFmcpWnYM9c3zcC9oxjWksuHp6GsYp3GTdEIVU5U6mcuC7KQoapBTahIyyiqrSXv295XVK+NliU2sohgSlkBJoACckhiVFAYWZ7RaF6jsa01qpy7F1v9XKMpLC9ybk7ybk9sdr6D0KcNSKRk8biUrZYTMTWs6iCKUEgSwpzrKDkkjdlti9oNYEXmnx9DmkcTOEuWoJJK0ayAk3UaXDs6bFZ/hglG7RKlNWlbLMacZPBUTLJDhgAcqVW6agnthqx4lNaXAfo7EzFvxkugEJIzcOlJKS42EkPzREklkWhKTzReihoEAEAEATwmI4tRf2tfK5ibVdB29sZ1aeurrNHHXp6r14m5JVsOY8o2H77XjhZzyW9DIgoEARWsJBJsACSeYZxKV8EDG4lKXBmmldB1UrpCaiXJcpRU7HIZ23dGs3ksvfW7FSa8MEgjjQyEoSt0kqCAoqQAxzYs7F92yIUm3e2d7fkWBMgKBBmilpxA4spKQpbrqc7HAZhDWa3cN/QDWQsKAILghweYxg007MsSiAEAEAfn7u//AKRleLS/Szo974X9l9f4RzVuUfQuCPuLDeLyPRiMavLfWykuQr9Pdh+zYjMzCAJ4VdM2Wr41J6FBvO0Uqq8Gjo0Z/U10HolpcMY846U7O6IyVG4NyCz77AjyGJZaS3reYWkZtc9SdiKe1nHnPYN0dmjxtHW4nTRhe3f+F5ESY2OsgFi52D1CBNngheGl+/IuryA5AbufngWm/wC1HZ2JCSzEmzANdyzBzFkrmTlYRN0mlLOFAmq2q4pIBDVXNxZLvFlTbKOqkNTiw7EEB1AKLMSl3Zi+w5jZFdUtrogdIIZJL6wWcvBzB3H6onUZG0WHvItgxQ0CAAiBBZ0ZiGIlk3HtajtG1B3t5uiOevT/AL12+pwVIbN23M10THsbHd6xvEcrRk42xWROIKisVIC00kkAkOxYsCCz7HaLRlqu4auVPxSizuaWpJuUssqAc55tfYBF9tIjVCZopJr1lOsEKc1Aupxqmwa4YbDEqs1bDIaoJ0UmmlyAQoEJZIZSkqUA3JBpa28xG2d7ixbw0gITSCSASzlzcuzm5z2xSUtZ3JQ2KgIAIA/P3d//AEjK8Wl+lnR73wv7L6/wjmrco9xwYmKGGwYdk97Yc7Lkpv70vkNozilRLWl1sxbNKTOWVFNRelRYpFKVBQYZP53zEUaSQOKmTlBFNipKlEMGB1aUqJDsHLsxLGFopsnAcEqKpmsWDUhgGOdiA5YxXCyJpy1ZJnrcNOrQlQ98Ae0R5co6raO5qzsCCylPzHqbPyGIeSLNXSPNYYXmHetSudlawB5wCBHox5K6jvpvF9Fl3JIavZ0j6/VEmyFY0ahG0sn5RA9cC1N/V73D4FBCsIkkku5b3xs19XdeLazKaiDvRLMx23cvcgu+9wC+xoazGojisEgu4JBqsSW1uVbnc9p3w1mHBM4rR8sgimxBDCwvS7AZXSDbbeCnJYkOnHKxZAipoEAEALns1y247QdhHPEozqqLj9Rt4NapktJUKV84a42tmx3c8efUSjNpYo86LsywiaMjY7j6t8UaJcXmshkQUCACACACACACACAPz93f/wBIyvFpfpZ0e98L+y+v8I5q3KPfcFsUkYLCh39gki17hCbW280VnRm5ydt/t9RzOaTNtKnAIyMYNNOzJWJ2IJCANXQUz2Mp8BRHUbjz+SOPSI2nfiegneKfR+izilhLklgJayei0YpXVjWmm8FxR53A8gPmSfOY9J4YHbS5N+l+Y5e/dEGyM7SGInBSQmSVICZiisKDhQTqJoLFTkv1RdJWxZDck7R3p4++IjC4/EFnl8opAUElk2CVK5xU6hlqttiXGO5mOtUWDRYw2OmqUxklKaiHLuzBlM29xnsiHFWzJU5N5GlFDUIAIAIAIAEoKlJQnNW1nYDMt984iUlGLkzCtV1FhmO0nL72lCZLCVzTNw8sKmOQDNny5TsMgK3YboxpN6RUVNuyfDqPOqTdtZ4lvicb4WF+RN+1Hf8AxUOczDbM4rD402KsKRzom/ah/Fx5zJVdrIh3njBkrDDoRNbsraJ/i485lvmZPPElMRjEgqUvCgAEklM0AAXJOtlEfxUOcym2ZIScb4WF+RN+1D+KhzmNsyNGMemvCuztTNdnZ+VlD+KhzmNsyXEY3wsL8ib9qH8VDnMbZhxON8LC/Im/ah/FQ5zG2YcTjfCwvyJv2ofxUOcxtmHE43wsL8ib9qH8VDnMbZnwru5pmjHy+OMsq72Q3FhQS3GTfCJL5x3aNo6oQ1U743M5S1nc+i8F5YOCwlQ/u8li5/w035jzxwTm4zlbiyrpqeWfD093NpIYMMoybu7sodiCQgC1oadTNUk+/Skj+Ekf7hGGkxvFPgdlB60LcCXCMvxaN51ujMA8xKSf4Ypoyxb4HZRy63b18MO0rx0neRFy+7L1wJyRKBAnDhisbApx1gE+Uk9cC8sUmOgUCACACACACANDQkixmHNVk/sDLtLnsjl0meOqt3meZVnryuJ4V+0o8awH+tkRfQP6iPb5Mwq8lnoY+kOQIA4pQAJNgLk80AUdMSVzJSpctSAVpWk1vyVJKSQ13BUk8+VncAZc/g4VTFKKkUlYKtU1TEcdLXxc27KSlKFIAyZZyuCBXmcGirjKVySFkA6jlYC5ivZHdJUK0jI8jZakC7ojQhkrQpS0qmZFV6lJEiWilyXIqlqW3PvvAGzIxCVh0KChvBcfe47YAmpYFyQMvLlAHYA/PX4Qf6SleKy/SzoA+g8EvcOF8Xk+jTHj1eW+tlTUpbLs++UZmmupcvv3/sHO6A1Y75dyf68yKpoHKt05QI2d+S7++kZIPskojwwOo/8ALRWpyJdRtoztNp8H5DMXMrnKOxLj/aPMs/xRnQjaF+J6lKOKXBeLx8rEVXt29H39canWuJKBAQAmRms71eYAHygwLyySHQKBAAhClKCEM+ZfIDefNESkoq7MK1bUwWZcTohe2YB+yj1k+qMHpK3LxOZ6RNjU6GRtWs/xU/RAij0mW5Io6s3vGp0VJH6sH9p1ed4o69R7zN45lwBrDKMgY/Cv2lHjWA/1siOzQP6iPb5MpV5LNbGhDita05tStae2kh4+ikk8zmim8itRJ/xZvz077UV1Y8X3svqz4eQ2epCcPMLqWgImE6ylKIpLgFTl90XSwM5Jp4mHNThCgqXxiHClKYMbzA96XcmWLFi2d8pILiNGYefxiU1p96VBkkuQSxbejymALR0BK+M3sltVtdNKhybBt2e14AZhdDy5czjElT2ADikMkpDBtyjACZXB6UkJYrFOR1AQQkAGyGsEjp988ASGgJVuVYyy+qSSjku6c+fPcRAHMPoCWimkqNKkqdRdRCaiEuG1XU7ZWgD4f+EJ+kpXisv0s6APoPBL3DhfF5Po0x49XlvrZU1ozAQBS0ng+NCACBSqq4JHJUlrKSffb9kWjKxeKSWszOxGCXKUFpmuoKKkIKTRU5IJAVkCT2x00KEtJbhGPW+BL0qnRWvUwWXF5ZL3YXo3TcxEocfLpmeyVF9VVAAC05slRYB4rW0fZ1HBPLA9bRdJU6MarXKx9+SNWZpRCJipZdwBfeo0unc7KSc9+6MFBtXOl1VexAaelFTazB3LWDKSnsdTczROzdiNrG43AaVRNUQkKtVcjwSAocxBUIiUGiY1FJ2RZw+axsCy3WAT5SYobz3dQ6BQjMWw37htJOQESUnNQV2bOjMJxab8tV1Hn2AcwyjgrVNeWGW482UnJ3ZcjIqEAEAEAY3Cv2lHjWA/1siOzQP6iPb5MpV5LN5ayMkk9FPrIj6Ns5lFPN27/wAIjxp8BXaj7URd8PInUXOXj6C8ctfEzDLS8wIXQlVwVUmkFibEtFkVatvuZsnEzFcvDAhRGYYhClOxcF1BwSHAd4EDpGJmqQopkiWolDO9ypbKJFILBN3PY2YCzpSclN8OpSqUvSFZlnGTbSMzyTsIJAvaPxC1hZWihlskXcppSXuA9yoWtaxMAW4AIAIA/PP4Qf6SleKy/SzoA+g8EvcOF8Xk+jTHj1eW+tlTUmLYP0dpLCKxjrOxDdhXfaWd/X05dIjTYTvYrromhVqjtvGTjjY2f1OywS4+bMtays1bSwA3Amwj6/RaEdC0duWdry9Ow+a0mq9N0iMKeV7R7d/b5WW43U6JmJS1KFhgGBY22EEN5Y+MlpUKk3J4Xbff74H3VOsqcVC2CSXchM4ABpiCkfGTbtuItFp8lm6r05Z+JyVJQwpSm2TAbt8S77zaOq8hiJYGQA6ABAmyFy7LUN7KHYEnzDtiDR4xT7BilXAAJUcgMzDpZhUqRgsTS0fo0ghcy6hkkZJ+s88ctWvdascvM4KlSU3iaccxmEAEAEAEAY3Cv2lHjWA/1siOzQP6iPb5MpV5LN2bLJyWpPQE/wC5Jj6VO2442m94oSySQJy3DOGluHyfUidZcF4+pXVfF+HoGJlK4paQs1FCwFkgMSCxdIDMdrRDZZKxQThsSlJCZqDZYdRUq+sUG4JFygEEmxNyweCS/gUTAn2VQUq2QAHJDtYZlz1wA9SwHJIAGblm6fJAEjAHHgDsAEAfnn8IP9JSvFZfpZ0AfQeCXuHC+LyfRpjx6vLfWypprUnklrgljuDP5xERUuUirayZTpD3oCb5U3B5PV646G3q2V2+3t98CsGozUnaxLHTRS1rliPOOyNvhlHX0mN1lj3fspp8tlo82nnaK7f0mO0BhwucHDhKVHryA8pPVHp/H67p6LqrOTt2LF/g8r4JS1tI1+ar9uS/J6qUdhzHlGw/faDHxD4n18lvQyIKFWdo6Uq5Ql94FJ7ReNI1pxyYKszQw95MUOZTLH1+WNVpL3r8Gsa01vKOK0dOSUqFBAJdQdwki+o17gGx2Rqq8HxOiGktpx37uv3c18BhEIDp1ioXXmVde7mEctSpKbx7jkle/wBWZbjMqEAEAEAEAEAY3Cv2lHjWA/1siOzQP6iPb5MpV5LPQx9Ich53RHBiXIxk/EiYpSpo9rKiUy9iSgPZwFO++zC0AbmMSky1hRZJQoKO4Ulz2QBgzNHyCQFTVpfJCwzMp0uCMhQAH8EQBaOBlBbGeqs8kVB3UQx51MGfwWEAQw0iUlJlcYQRNJBmAXVQAwBspISQ25xAEE6OlzJmriSagpTJUHYkAKS1hkQ+60AXMPoVKJgWFqsSQmwTd/tH5R3wBqQAQB+efwg/0lK8Vl+lnQB9B4Je4cL4vJ9GmPHq8t9bKl+ZKQouRdmfmvZ+swjVlFWT9+0WdCTxa9e7MV3ojcTZncu3bF/mZ7iFo0b2vj2+ZXxcoJNgxUSo7eYec9kex8GjKc3OX9qsu3/nieV8XqRhTjSjvd2bnBSVaYveQnqAfzq8kcH/AKSrerCnwV+//h0fAqdqUp8X5f8ATZnliki5dmG0ZnzP1c8fOo+ghimiaJgORH35tkRZlXFrMnEEBAg48CSvhLKmJ3KcdCgCf81UWe40qYqMujy/VizFTIIAIAIAIAIAxuFftKPGsB/rZEdmgf1Ee3yZSryWehj6Q5CmuRJlLXPKUpWsIStbaygmyAWzZ/LAFpSQoMWII6QQfVAFSbouUoMUu7O6iSQCSxJJJFzn6gwEsVLlIJnLF03qZRazE0h9jAlsgHyEAImjDrC1KpKQpaVkuEuQEqCthsBzBoAlg1yK6ZdNYqsHBDEKU42Xmg/xQBoQAQAQB+efwg/0lK8Vl+lnQB7/AIKF8DhR/wCCT6NMePV5b62XjFx+t9nXu9TXaMzK7WJxWYgXjyZP3mZc2ZUoq2ZDoG3znrj7L4do7o0Enm8WfKadWVWs2slgj1ugZVMhHxhV8ov5iI+J+K1drplR8HbuwPq/h1PZ6NBdF+/EtpuondbrLE+ryxwZI9B4RtxJrQDmAekPEXKqTWRHvdPgp7BE6zLbSXE5xCef5SvM8NZjXftI7xKfBT2CF2NeXEQlFM3ay0NcvdJcDfkpXZE3ui7etT6n5/8AEW4qYhABABABABAHn+FU4qloCWpTi8BUefv2Rqp5xtPVvbt0Bf8A3j2+TFWKVO7zeXr6e7+oj6M4SnpZLyiKSrWl2SSFXWkFiCGIF8wLXtAAnFKAAGHmsLZyMvnYAWMfMCU14ebUaQaTJIqLAt7K9L7TsgA49akgLw8x3BLKks4U4/W8wgCoEu6JmFmqrUpZ1pSk6qxQ5M2xYpLZOFNlAE8PIShZmJw06shiTMlF+l52dhfOwgDRwuIK6nQtBSqll031UqcFKiCNZs8wYAfABAH55/CD/SUrxWX6WdAH0Hgl7hwvi8n0aY8ery31sqa0Zgo4+b70bc+jb25dsev8I0Xa1NpLKPn+s+44fiekbGls1ypZ9CKyEFRCUhySABzmPpatWNKDqTyWLPnaVOVWahHNnq8ZjkYbD1GpfFoSGQkrUckghIubx+cSjKtVcrWu28enE+9pJQio52S8CGF0skzeJALhVIUbVai1LOWYUmkjeRFJUnq6xdzuytheFMspSqYlSKrgB1WoCwS4ByLZM+3bF5aNJOyx92I1jYwWI4xFTNdYYt71ak7LbIwlHVdiUPioCAEYxBKXAdSSFAb2zHWkkdcSjSm1ezyeHvtGy1hQBBcEOOiIKNNOzJQICACACAK89ZUaEljmpXgg7vjHyZ7nsuLNYpJa0uxcf1/wzOE6AmRLADAYrR7D/wCbIjq0D+oj2+TMKzbTbPRx9IcZW0hheNllDgO2aahYg3S4cW3wBGVjpTEcYNQBybbgC5zdxcbxvgCStISg5MxFqn1hanlP0QA3j01U1CpnZ7tvgCRmB2cPez7mfzjtEAZ87RaVKqBAPGpmO3ggBrEXzuX5RtACpuiQZxm8aQ5elrOUBL55skQB0aImDLELA9jYNYUhjar33r2wBrQB+efwg/0lK8Vl+lnQAnRfdSMiTLk961cUhCKuOZ6UhLtQWdsnjjlomtJu/gRYsnuvn4J/9/8ATivyX+XgTHB3K6u6iSSe9c//ADZAbORHraLpK0ekqajfp4nn6R8MekVHUc8+j9ljAd1ril1nB1EAgezsxO32s3Zx1mMfiFSWl0tmvpV7vffyL6H8PjotTXb1nbDC1vMbK7slKgpODYjP2fPWc/qukDc8efPQtdWk/Dotx7emx6EJal2veNy7+fP/ANgLP/eN+f6rbHN/Ff5+H7NNt0EE925Iy0cgZ/rxtz/UxP8AFvn+H7G26BiO7owYYAAbhiGHooj+K/z8P2Nt0Hfz7H4CP5n+lEfxP+fh+xtugPz7H4CP5n+lD+J/z8P2Nt0B+fY/AR/M/wBKH8T/AJ+H7G26BMvu4FJU2CDEu3fGR983sW3PpJO2Jfwr/Pw/ZeWk6yV1l7Xd5Dvz7H4CP5n+lEfxP+fh+ym26A/PsfgI/mf6UP4n/Pw/Y23QH59j8BH8z/Sh/E/5+H7G26BK+7lMJLYQAbGnX7TLIPZFv4lW5Xh+y60iKXJ8ffmGF7uBQljgqiSSVHEMSTtPsW5h1bIh/Cr/AN/h+xPSdZ3tboFaT7s5noSjvMJpmyJj8e/tM5E2n2sZ8Wz7He+Ua0Ph+yqKete3R+zKVXWVrF/8/Z+AD+Z/pR6RkH5+z8AH8z/SgCknuzpAKe8VUkM3fZACSQSlLSgwJAfftdzAAO7NLcn8XXLv/a1XcN/h5NZtxI2wB3F92eXMevRz1ZjvpTHk3bimfVT2CAIfnjlf+nbVH3Wr3wAP6vJgIAXhu7ChL/2El0lJHfLWJuLStzDq54AlM7sElT1aNBds8Uo5Zfq4A0B3ej8AH8z/AEoA7+fs/AB/M/0oA8Hw74T/AI0xCcRxXE0y0y6a+MdlLVU9KfDZm2QB/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data:image/jpeg;base64,/9j/4AAQSkZJRgABAQAAAQABAAD/2wCEAAkGBxQTEhUUExQWFhUXFxUaGRgYFRgXFxsYGxcYHBgYGBgdHSggGBomHBgXIjEhJSkrLi4uGB8zODMsNygtLisBCgoKDg0OGxAQGzAkICUsLCwsLCwsLCwsLCwsLC4sLCwsLCwvLCwsLCwsLCwsLCwsLCwsLCwsLCwsLCwsLCwsLP/AABEIAN0A5AMBEQACEQEDEQH/xAAcAAACAwEBAQEAAAAAAAAAAAAAAwIEBQEGBwj/xABUEAABAgQCBAcIDAsIAQUAAAABAhEAAxIhBDEFIkFRBhMyYXGBkQcUUnShsbPBIzM0QlRikpOy0dLwCBUWFzVDcnOClOMkRFOitMLh8WNVZISj4v/EABsBAQADAQEBAQAAAAAAAAAAAAABAgMEBQYH/8QANxEAAgECAgUKBgEFAQEAAAAAAAECAxEhMQQSE0FRMlJhcYGRobHR8AUUIjPB4RU0QmJy8QYj/9oADAMBAAIRAxEAPwBOgNCYZWFkKVh5KlGVLJJlpJJKA5Ja5j26NGm6cW4rJbj5jSdJrRrTSm7Xe98S/wDiDC/BpHzSPqjTYUuau4w+br8+Xew/EGF+DSPmkfVDYUuau4fN1+fLvYfiDC/BpHzSPqhsKXNXcPm6/Pl3sPxBhfg0j5pH1Q2FLmruHzdfny72H4gwvwaR80j6obClzV3D5uvz5d7IzNAYVvc0n5pH1Q2FLmruHzdfnvvYqXoGRVfDSWv+pR9XU3nhsKXNXcT83X5772VtPaDlJkqMjDSDMsEjiUkkqtZmY3dza0Y6RThCm5KKw6Do0TSKs6qjOcrdbMcoly0SeMw2EStSZilBUlFygy0hAdQeylGzkkWDCPnatXbTbWCVlhh2s+pp0JUYat3Jvji075L35mriJ+CBNOAw5CZq5bcXLJVTLnquKfYyTKBDvZQ32wjGo/7nlfy9Srg48rAJiMImYJasHhUr4wBYIQyBXKTnQ9+Ms7OUxMtZq8ZO1u/P31Fk9VYq79976fPA9LgODmBUS+Fw5Ve3EoZns1mPTHFWq1Vk3brO3RadNqzxfSOxXBnBNSMJhwVbeJl2HvlZWYeVowVerzn3s7YUKebirLoJr4OYAP8A2TC2zJky2HSW5xEqtV5z72V2NPNpdxNPBXBD+6Yf5iX9mK/MVec+9h0qfNXcRmcGsCP7phuuTLAHOTTYRKr1X/c+9jY082l3HRwVwWXemHf9zL29VofMVec+8bKnzV3AngvgsjhMN8xL+zB16vOfeyXRp56q7iX5LYL4HhvmJf2Yj5irzn3sjY0+au4PyWwXwPDfMS/sw+Yq8597Gxp81dwfktgvgeG+Yl/Zh8xV5z72NjT5q7g/JbBfA8N8xL+zD5irzn3sbGnzV3B+S2C+B4b5iX9mHzFXnPvY2NPmruD8lsF8Dw3zEv7MPmKvOfexsafNXcH5LYL4HhvmJf2YfMVec+9jY0+au4PyWwXwPDfMS/sw+Yq8597Gxp81dxRl6CwVRqwWHSHbWkoFhUXDp6H6RHVJ1NTCbb6Hxthn3dTOWOo54wsssfPL3gfKu6xIlSsYhOHlplIMhBZCAhJNcx1MAHsAH5o79C19n9bu7nLpDg5/RkfRODXuTD/uZX0BH1VD7UepHxOl/fn/ALPzNKNTnCACAK8+e1Q2hII5838wikp2ubQp61uuwoYs1JFiCLkD9rJlHJhvz2RTaO6L7GOq3v8A+dC49BCZi1sNS+0XtdLdOf3aG0lwJ2MLv6urxv5DFYlTlkg3yuG1wLnaSHIiXOW5e7lVShhd+7X8HgW8CsqAUzHJII98oG7cyXPXHjfGNJezjTW/F9W7x8j1vhGix2sqkso+/wBdprWSnmAA7LAR8/GLk7I9ac3dyZRnrpUFE6xDKa5Sk3sOb19UaTvq/SvpXi/fcdOi01U+io8Xivz1X8WjYwiklAo5OyPPqqSl9R61O1rJZYdxMIAuwHPFLtlkluMJOExE6bPKpiBhZglplgJ9kYNWHNqVazZ8rKN9aEYxsvqWfDoE4zvqtq3u9xqtGlCaUrCl1haKkVC0sSxWmoVBg9Ti/ZEbW7xW783wIVJtXv2+8xSdBTWSDPSKQGAlkgKCZaXDry1Cwa1RidtHh7x6CNRIXJ0FNSAhUwTEBiSxSSsTqwaCSLJATygMrWiXWi8Urf8ALBU08G/d7+8xujtFrlrCiVqUN4CQzLBBZZs6wcjyYidVSVkveHoTGili5eZqqWsMpQTTkQCSQPCdg4HRlGOGRslF4LMsJUCHFwdoyiDN4HYgBABABABAHFKADmwiUr4IhuxVXiyeQH+MbDqGZjeNHnHJV0yMcI4iuLcuo1HnyHQMhGyssEedUrTnmz433Zvd0vxdHpJselofI7TNHveDhbB4d/8ABlfQEfU0PtR6kfJaX9+f+z8zSBjU5weAOwAQAQBBezp9RgDhkObOCTsUQOk3bLzRhpFSNGm6ktx0UIzqzVNb+guaPw5TrFRIuzgbWvbew6mEfHaTpEq83OXtH2ENHhRp7Gnuxl177dXDzQ5cypTJvT2PvPRe209EFFQhd5vy/fl1mCWu77l5/r3kMlofVT/Erz9Ko55ztjLsXvcdlGg6sr7hGOQqQhapQySVXuLByFBxYsbhyCTY5RlGevaMsr+7eh7WqmtZZpWxvjwvbN7jzWEx2LXIrxjSmnJQUqGqAXVVMFQCs0gXADb7R0ujR1rQe73uZzw0qtThybPjv7L5e+o0ZWnBqpOGQpRlJUc0azpABSpBKQQXBc5EbIxlo9nnvLR0ubsTl8JqFJT3sEla5YISs5LXRV7WASkuSPBvvaHo903rcfXiQ9Ik2rjpPCgqSDxLErWljMLOkINKVBBC1mvki2qq7ggQ9HSefh+8iNs+BOXwoCjLaU6VzEIqryqRJU4AS6mM0i3gEkgO0PR7J45K/n6eJO2yw94HoY5jYIASvDDNOqrNxtPOPfdcTcupvJ4o5xxHKSelIKh2DWHZ1wsNVPJ9+H6GSpgUHSX+vcdxhaxVxawZOIIOKLXNhEpXIbsVV4t+QH+MbJ6tpjeNHnHJV0yMcFiKMty6jUefIdA2RsrRwiedUrzqZsZAyCAPi/dm93S/F0ekmx6Wh8jtJR7vQMqrBSEnIyJQ/wAiY+pofbj1I+S0r+on/s/MsS8CQxrJIUVGzOSE8/xfLG1zG5w4SlJJXldwDZks+efPAXCRKSAHX22sConM5ZfJgLnZOEsNd82ItmztfmPaYBsO8SwFeQUMjtB57ZjshcXLCZbMOdR89vL5IggbLlVqCTl/wX8lv4+ePE+NV3GEaaeeLXQe58FpfVOs1yVg+l/nf2GhPQyTrqbqPqePAU0/7V4+p69KEtdWbzI4HDqulTovkMyDyb7BSBseM9Iq2d1j09O/tuehQ0eNT6t3DgslboNJKQkAJHQPv544W3J3Z6MYpKyyFYlFgl7qUHI5gVf7W64J7zWDxvw/4Olq8oB8l4Mq0TeKlTsAEAEAcgAgAgAgBU2SDrOUlswWLc+8dMSuBZTsugp9+LyQErHhElPkANR6GjdUd8sDmq6XRjx8/wAoUa3dYC+hWXQkgDyxskor6Tz6lVVf7rdaw8L+Q+XMCg4+/MRsMDmlFxdmTgVCACAPi/dm93S/F0ekmx6Wh8jtJR77g17kw/7mV9AR9TQ+1HqR8lpf35/7PzNKNTnOKS4aBIjvNG67EO97u/nMLi42VLCQwyH1vAE4EC1Zhs2LdLhoiTSi2y0U3JJHoMHoQBFQUsvUEkMWDmkkM5CrE/dvzurps6lRylmz9D+WpU4KjBWt4u2Pd76WjRS6apikgC7AZ7nJNr7IpLSE8IoUaMYzW9iUTTMK1tyjbcAmyb7cn64mpFQahfL2zr0VNR1pYX3DpQsDtIEZPgbvOwuarXHxQT1myf8AdBLAsl9LGU25x926IXxIviSBe8QVKek8KVhLAEh82ZyLOCkuOw7jGlOajmZ1IuWRHEYEq4xjy5ZAGwKUCFFms+pv27y6NS1uhkOne4ScEpD0sWUtQdki6GDhIYX3bn2tEyqKWfvEKDjkOwGHUhJSSCHsWbO5e5vU564rOSk7otCLSsyzGZcIArzMUHZIqPNkOkxtGi3i8Cmvd2jiKMoqusvze9HVt643ilHkllSvjPHyIMyzzgHssfVFtx5vxCFppjIg4BK5N3SaT0OD0j/owNI1MNWSuvFdT9o7KmvY2UNnrG8QE6dlrRxXH8Pp9obAzCAPi/dm93S/F0ekmx6Wh8jtJR77g17kw/7mV9AR9TQ+1HqR8lpf35/7PzNKNTnCACAKOJxS0qUyXSG3vySTYAvcC8ZylJN4G8YRaWOP7EfjGZnxdtZw52KSAxpZrk9UU2ks7F9jDK5c0ROmTcSEmQsSxLQvjCQEFRPtZOy6SHzsbZR5PxT4lGnTlSS+pq3VdejPY+F/CZVJRruVopt5Z6r3dp7vAYSmWlJKrAACpQDAAZPkWduePi5SxPqq1W821buRUxSggu9QKrMpRII961wXIZ7M8dNOKqWjk/Brj+bbzGU6lOMnJYdVnjl76uspYHVlIG0JA6SA3qia716spcW33nXo0bUox4JeBYQlgBGLd2bN3ZWQr2VZL2pGRawBH0zFv7TRr6F795FsGKmRGVl1nzmDzJlmSiCAgAgAgBM7EBNs1eCM/wDiNIU5SKOaTtvEKClcosPBB852x0RhGORKpuXK7hiUgBhYRJskkrI7AkRiLKSecjtH1iLLJnBp8LwT4E4g8cIAhNlBWfUdoO8HZAtCbg8P+9Yt1jak85dJ9cDRRhN4Jrqx9ARiNihSenVPQbQJlQf9mPmutY+Z8c7sS3xssh/aEZgj9ZM3x6Wh8jtM3BxwZ9A4Ne5MP+5lfQEfU0PtR6kfIaX9+f8As/M0o1OcIAIAIA4TAHp9AYX2FQOZLdaQKuyZXH5z8Qr7XSZTXF26t3hY/Q9GpvR6FKm81FN9bxZZXPBYAk6zKS7gWNipnZxHNq8TrUc72ywf6KumnTI1VcpaQGYJDqqtZ9m+NtFSdTFZJ+Rk7yklbgsb9RlysOprzDbwRRlk+Z8rR2a0FlHvx9F4X6To+XnlKeG62C/L8ewdKmqQWWqpJNlFgRZ2U1jkbxjVhGSvFW4omMZwdm73eHHqwH4QaoJzU6j/ABF26gw6o5Wbzz8BekUzeLWZFHGtq1vQT8Zrt0RaDjda+RnJy1cPEpSpuJSpihJSVp2g0oDpVuzYKu/KPMIu1TazKXnfE7NnYhK10oK0uWekAWVSwDE3pck7TYQSg1ixeSZFWLxVvYUi4Bu4Z2Ks7AC/kiVGnxI1p8BGI0niQlKxKAdJIQdpNJSCandnDAWz6LRpQbtcrKpJYmmZi1/EH+b/APMTGlGOePkaqMpZ4Lx/RKXLCch9+c7Y0buaxgoqyJRBYIAIATixqE7r9l/VFo5mNeGvTaOBb5f8RB4Wz1eU7eL99p2/NAXp8H3/AKCnnMCNdbkvPzOhMCHOTwbAh84FU2sj4x3Zvd0vxdHpJselofI7SUe+4Ne5MP8AuZX0BH1ND7UepHyWl/fn/s/M0o1OcXiJlKFKzpSot0B4iTsmy0VrSSM86ZAJBQagWIcABgHcnc57BvjHbbrHR8s3ingdRpqWQ7KYZm1rKLm+5Kj1RO3ja5D0aSdve71Jo03KC0hYUNeWlqXdS6iElnbkEEmweObTdJ1dHm452su30OvQNBdXSacXk3j1K36PW45SkhEqslkgrIs5PRvNRMfH6Bo8ajc5LA+x0iv9TcVYoolsQU6rZFNjHqSowng1gYbRxjZ5v8+pzSWKUtAR+tqcMGCmSpl7qnKRHAtG2M5Pdbzaw8zppVHJwS4vwXrYz9IYedOSuXMlhctYCSOTatb6wU70hHyrMzRWLjF3TO2SnJarWDH4GVMUhl2CFMA3gm1nLgBhcnbuismrmyi9nbJ+S/fkaaZ5TcmpO0sARz2zEYypJr6czGSlDF4ouRzFgiAcWoAOSwiUm8EQ2liysrEFXIDDwj6ht643jRtyu4qtaXJy4kUSgC+at5z/AOI23WRpGmo47+IyINAgDilAZwBW0fpBE+WmZKdSFOxIKciQbG+YOyLSi4uzKwlGcdZPAsMd7dH1xUvgHFj/ALvAhu6sIwx1QNot2Wi0sz5urHVm0QxeIoGT2V5Ek+qJirlEisceoJUSl1BQSAAXNnOrci0W1Fcmww43WtTTUhI8I1AGoc2sOw5NEauAsXYoQfF+7N7ul+Lo9JNj0tD5HaSj33Br3Jh/3Mr6Aj6mh9qPUj5LS/vz/wBn5mlGpzi1T0hQSVAKOQJDnoG2Ickna5ZRk1dLAkZg37Wz25N0wuRZgsA2N32HaOiDxwYTaxRd0Wl1gXLkBviuCrtPFjrVHzX/AKHSMI0U/wDJ+S/L7j6r/wA3ollU0l7lqx695DFYohRJlkqUpRLWpZVLZbCUjrJ2RzaNCKpK3eerUnLWtrYdpGTi1GkUgO+0noe1j5o3jfIpPVf1cfAkJzmWpQYsSQ7tlbIEm42RjpF5Rsjo0S0J3fvD/hdm4tIBOZ2Bi5OwdscLpTW49KFaEnZPwfkcwos1RcXNqblySxG0vFZQccy6rRqN28b9nAYUkHN33xQvg0QTLbJSk8z26gXEHZ5ow2C/tYyuYNqVdIKT5H80UdKD6CupNZO/gREpy6zUfIOgeuLq0cIlo0t8sWNgakax/wBXgTZg53dsBgZ6MLO40qMwUKVdIcEJSCEgEu9RYlqW3mL3jbIytLWvuESsBPQVFKwaiXdRtrLNnBuxTuyaJ1ovcRqz4klScXb2RHOw2WydOdz8lO8svDgRapxOIw+KJClLSMlUgixoLoOrdNRHZC8BapxGYWRPSFmYsHUSEsdoqJtSGcFIdy7bIXi2rENTUXjuLaClIzYG9zv6Yq7tngycpO7zGEAxBUKRntgCBkpJBpS4yLBx0bom7AyIB8X7s3u6X4uj0k2PS0PkdpKPfcGvcmH/AHMr6Aj6mh9qPUj5LS/vz/2fmaUanOVMfguMbWKWfY4LtncWt5opOGsa0qmpfAjO0fUkJqIYqUC16iSUq52c9LxDp3Vrkxrarvbh3fsiNHG2uokKNt4JACM/BAT03zisoqK1pPBY9n/C0ajk9WMcXh2/99Da4OaMOFKypa5qZi0qCllylyFKoHgXttbpj4LTNI+Ym55Z/q5+jaNo+x0ZUr4q91uytbvx6953ESitdaVUiuYoWdwpTjb93j2NGi40op8Dyqj+oSnAn/EVkR1azHPPW8nZrHiJ4WXAngpI4wvcpAYnNr3feS3WI4tKk9VJZP8AGXvpPS0FLWd1jFJLir4vyt2FnETGpfILN+YJUfIR5I4T1IrB9RQx2lEqQjiZiEzZzJlKVrJdSawSAb6oJAMaRusGsFmYSgtVTTs2sHxFzsNOrUqsGqkEIUxASE5bX5W/lw1la1hs75S/HqNxGGUtS5ktctNQCQsG4FrKDXNQ2nJIDC5gmrWZWcJKTeRGdgZ9gic2qQS5sbHLt8zRKlHeiHGb3mohJAAfpbtJvvMZm6SSGUDp6YgXJQICACACACACACAKs4S5YyF+hzF1rSOeezpRyJSBqjbbZEPM8GWYyIICACAPi/dm93S/F0ekmx6Wh8jtJR77g17kw/7mV9AR9TQ+1HqR8lpf35/7PzNFSgMy0at2MEm8jilgZkDZnt3RF0Sot5I6DEkFzRuFK1C4AuHPQyiN5DsBvV8WPnfj2m6kNhHN4vq3Ltz6us+l/wDPaFrTelTV1Hk9L/RvjDqmyjZIrGbZpuEkB9QFNwM73j5JSUZH1MpRpztjh4Pf14nnNOLmYKQZs0JWlIuEEBbAcqkkC21iY9nRtNdSShY4q1OljKLfV79CpoLTYxEmWsIKStFQSSkE00hZQHcoClAOWzG+O/FKyRhaMndu2Jawkwla6UqcJQPejIqdy+XOI49LjJQg2sMfweloMqbqVEpK+F8W2s3w6RfCLRvfEky5gSJZzYBZGwEVAAM5vmCx2RyQk4yuj0JU4VIuHH338Clo7gjITKQlC1UoqKFIITrGYFhamtMUChIvsTlcxpKtJu7OOGjwSsn7v4lmZwUkkk3BNbkJS5rE8K2f+dR/hTFdrL32ehZ6PF++v1FYngkgpWJa6KyqrVSxdUxWxiG4wgH4ocG7yqzvcsqELNPw7fUtaH0YnDqIHKWG2Mo1zFkuANb2Q57AOeKzm5GkKEYYxfX3/s2EhozLNnYAIAIAIAIADACxPBLDWO5IKj5Ilq2ZlKtBbx6MNNVlLI51kDyZxm6tNb+4xlpS/tRq4LAJlg++UeUo7ebmHNHJUqub6DkbcndnJui5Sr0AHenVPkhGvUW8q0mVZmhfAmKHMoBQ9RjVaU/7kZujFlWZo6cn3qVfsqY9h+uNVXpvoM3Q4MrTFU8tKk/tJIHblGqalk7mbpyR8Y7sigcbLYv/AGdHpJselonIfWRY9/wa9yYf9zK+gI+pofaj1I+R0v78/wDZ+Zaxd6Re5zBYizbjvMWnuRWlhdlcggvSreWU4cVMLp5vNGeKeXvHoNcGrXXDLjbp94jZBYKTyQCbkvtIds3LOBteM6ukR0eDcuzpOjRtCqaZVUYY4K7Sy95HtdE4X2ILo4tak2AsUgckc+++1Rj8+r1JSqNyd8cT7aLjCMaceTHd5+87AvEql4dKktyZYSWL3AAcbG6+qFKmqlXVJrOKnJvi/fSYcyWFk165s9V3u46rZR9BSpxh9MVaxxTdo34/gxdL6DCyo10gpUlKQgACtcuZMKmOsFGSLW5Sr3t2Uqe0monFpFbY0pT4eeSK+E4PICFATKSXSVUVEpMsJIzs1mJJAuIp8U+icYRV8L/heRPwR7SnOpJ2xt4XfmWxwZSQRxobjlTGoBuNgNT1WuXyLMAzeRtHw3H0OySw1t9+0Vg+D0q5M2oKKUsUvyFoVS7sUES8iLVkveJ1p5Wy9/kiVOF9bWun6/o2dD6ORIBShQNVNrC6UhJ25sB2RnNuWLRrTjGGCftGjGZqJxFilW4sf2VWfqNJ6HgXjinEdAoEAcUoDMtAhtLMiibVyQpf7IJ8uUHZZ4GUtIgt5YRgpyveBP7Sr9iX88ZutTW+5i9K4IsS9Dn38w9CUgeUuYyek8F3mTr1HvLMvRUoZpqO9ZKvPaM3XqPf3GTbeZ3E4sSikUGkgkqFISls3Dv2AxSMdbG+JAtempILFfvinkq5QAJAteyk9oiVRm9xF0NwekETVKCHISEmptUuVDVO1qDzXERKDisSS3FAEAEAEAfn3u+IA0jLYAf2aWbBr8ZNj3/hjbou/H8I5q3KPY8GvcmH/cyvoCPsKH2o9SPjNL+/P/Z+ZpRqc4mYk8pNhtJ5OXn2OOuOHSdNp0Xa/wBXD14HpaDoE9Jeray3P04m7wd0Yg6yg6nOd7Bnbfcs/wAUx8f8R0qpOo7v3w7D7KhThRp6tNWisuvi+LPRIFJKcgeTuyuBu3tHlvHE0f1K+/eYeMQtSJASCoCWkskB6mAcjcxjv0OdOnKUpZjSItzk91355CUYaZslL6wB5SY9L56hFZnG6cpPEq6WwxllFarkKJAySLNfbtvzR3fBq7r1ZStglZHk/GvpoqK3tX7mKwUkqBIYgkjMjYAbjMWy5s4j4tWjt9Xgl6+34Hd8A0efyusrWcnx6n15ZeI2Tg0uxHhKDOHexcP0dseY60tW6fR6HubCGvqyXThfqf4JjCpqKS7MlWZzdTvGKqyTv2HS6MXTS4N+oxGCQCCBcEnM5nOLOvNqzfQZLR6aaaW+5YjE3CAK8qQuumWUizhKnILZhHgnmdoiUlGN2ZVa7TtJdvrx8zUw2iwsBRmKI3ABFwbg5kEG2cc8tJayX5OOpUqJ2b7i5K0bKTcIBO86x7S8ZSrTlmzF45lsCMgEAEAIxE4hkpatWT5AbVHmHlLDbEpGkIp4vJe7e+soYfg9JRxhANU1SlzFFRNSlJCVEpLpYgAMzRo603boyIUrXwVnu94jRgQhvYpawkuClCULB1bgZE6qbunkjcIjXb3k2py6PFevmM0eJSAJcsBNKUpCSGVSkMkMbkCIk5N3ZDpyir2w47i7FCgQAQAQB+fu7/8ApGV4tL9LOj3vhf2X1/hHNW5R6Tg6uaZOESmijiZYW9YUCZaDLCTQUk6149R/FqkI6sYrDBb8jzJfC9HnUdScni7tJL1x68Oo3paJR5a3ZTM5Aqtz3Z8xbPdHBW0/Sqqs5WXRh5HVHQ9H0eTVOGK3y+p9l8F3dpYIkrCgkpUUgHlVbAQQ5yyuI4rNHXT0iopK7w7F5GlO0ylExSQgBCEuKGCmMtK3Os7XYuim3Kex5FSbV28f373nRtJJ2ZGZphGKSrDLlK9klpBZYTaYE3BFxZbhQe6TuDxsnTeunl+CH0GZoLTCJGGlBMtSpKEJSDV7KlQ40AEiy0+xEOCAHGYvGtSlKc3d4+G71NdZcmPDrXH30mp+UgAWcmSlSQVg50DWYE0krsoRn8vl74maqLeilpbFiaqXMpNKpUtVCrWUCWcW29EfRfBqEpaPUhCVpa1r++NjxPidaNCvSnUjrRs3bw71fJ+jJTsdKkyRMUQiWyWJfNRDA85JjzKyqSrSUneV3fsPp9GlRhQg4LVjZW6n7xJy8UgqADkh0ZbWBOeeWfMYzxUbdvvvN2ouetfHFeXoLwWPlreYFBlGlL2cJd2fO5OWW24iNVou5xskn7ZYONluBWm5ADEG5BI6HALRGqyusuI+ILBAEVpfIsRcHaDsMClSCnGzL8gpmiqhPGJLLFLk8/OMiH5xHHUg4O27cccZyh9EmW5OFYOhagDsJqT1A8noDRk3xREql8JRXk/2SGCSbr1zvVs5ktyR0Q1nuK7WS5OHvxDvFO+YOibM+1DWY20uC7l6B3kjbUemYs+dURrMbWW63cvQbJkJTyUgPmwz6Ttg22VlOUs2MiCgQBCbLCgygCNxDiCdi0ZOLumJ72I5CyOZWunylx1Fom/EvtE+Uu7B+ngHHqTy0Ft6NYdYYKHUDE2W4akXyX34fryHSpqVB0kHoPn3RDVikouODROIKn5+7v8A+kZXi0v0s6Pe+F/ZfX+Ec1blHuuCmBR3phpjGoyZBz2iWgDzCMqsnrtdLMorWlYvHQ8oOacwymJD6wUSd5qDvnFdeRopKo7LDh+/UdhsDLlkKSL3GZOdL/QT2RDk3gU1Jt2sbui8c0oJZRKTRYMM2TckDamOGtD6304no6ut9TaV/e45itIOHqQgBQFQWVKD5gClsgq7kau1orGm8rF4Omt9+i2HmW5i5QQUFQpTQTrFxUp0Fxdyq75vFFGV72M9q9bW3+0crIBUma4SHZQDMz6xABFtvnhbii8XCTtq58PQydKkTVICksQHUHum3IJG8l2+KI9DQqtWgm6cmr+JSWh0a8lGaUkrkJiQ2QYNbZYxN23c9SKWRWRgJUslaUsRUSQ9yaiSrwjrKud8S5NqxWNON8BEnQsqhCSnkgWCiA7Byz5lvu8TryIlThfDIavREoqrKTU6VPUbFL0kX2VGGu7WI2cb3L0UNAgAgDiVlCgtOYzHhJ2j6ueIlFSWqzCvS11dZm1LnAgTEHVUz9rPzEbeiOBxaeqzij9WDLUUKBABABACU4pBqZadW6riwvc7hY9hi2pLDAXJmaneMgc9hsD0FojVYFpxkskgLS6Xe4sxYv12idSXAXHxUBACZuGSouRreELK6lC8Sm0XjUlFWTw4bu4jRMTyVBQ3LsflgedJicC14PNW6vR+p8D7vKydIS3SUnvaXmQf1k24I2dke78M+y+v8I49ISUsHc+icFCTgsLzSJOf7tMYVeW+tlUoxjdvPhw3+8TXCd94zM3UeSwR1oFXJtWvgWtFsVqll2UELHShQP2eyMNIVkpLq7zrovWp24fktYnQ8shlOoFYLFmcpWnYM9c3zcC9oxjWksuHp6GsYp3GTdEIVU5U6mcuC7KQoapBTahIyyiqrSXv295XVK+NliU2sohgSlkBJoACckhiVFAYWZ7RaF6jsa01qpy7F1v9XKMpLC9ybk7ybk9sdr6D0KcNSKRk8biUrZYTMTWs6iCKUEgSwpzrKDkkjdlti9oNYEXmnx9DmkcTOEuWoJJK0ayAk3UaXDs6bFZ/hglG7RKlNWlbLMacZPBUTLJDhgAcqVW6agnthqx4lNaXAfo7EzFvxkugEJIzcOlJKS42EkPzREklkWhKTzReihoEAEAEATwmI4tRf2tfK5ibVdB29sZ1aeurrNHHXp6r14m5JVsOY8o2H77XjhZzyW9DIgoEARWsJBJsACSeYZxKV8EDG4lKXBmmldB1UrpCaiXJcpRU7HIZ23dGs3ksvfW7FSa8MEgjjQyEoSt0kqCAoqQAxzYs7F92yIUm3e2d7fkWBMgKBBmilpxA4spKQpbrqc7HAZhDWa3cN/QDWQsKAILghweYxg007MsSiAEAEAfn7u//AKRleLS/Szo974X9l9f4RzVuUfQuCPuLDeLyPRiMavLfWykuQr9Pdh+zYjMzCAJ4VdM2Wr41J6FBvO0Uqq8Gjo0Z/U10HolpcMY846U7O6IyVG4NyCz77AjyGJZaS3reYWkZtc9SdiKe1nHnPYN0dmjxtHW4nTRhe3f+F5ESY2OsgFi52D1CBNngheGl+/IuryA5AbufngWm/wC1HZ2JCSzEmzANdyzBzFkrmTlYRN0mlLOFAmq2q4pIBDVXNxZLvFlTbKOqkNTiw7EEB1AKLMSl3Zi+w5jZFdUtrogdIIZJL6wWcvBzB3H6onUZG0WHvItgxQ0CAAiBBZ0ZiGIlk3HtajtG1B3t5uiOevT/AL12+pwVIbN23M10THsbHd6xvEcrRk42xWROIKisVIC00kkAkOxYsCCz7HaLRlqu4auVPxSizuaWpJuUssqAc55tfYBF9tIjVCZopJr1lOsEKc1Aupxqmwa4YbDEqs1bDIaoJ0UmmlyAQoEJZIZSkqUA3JBpa28xG2d7ixbw0gITSCSASzlzcuzm5z2xSUtZ3JQ2KgIAIA/P3d//AEjK8Wl+lnR73wv7L6/wjmrco9xwYmKGGwYdk97Yc7Lkpv70vkNozilRLWl1sxbNKTOWVFNRelRYpFKVBQYZP53zEUaSQOKmTlBFNipKlEMGB1aUqJDsHLsxLGFopsnAcEqKpmsWDUhgGOdiA5YxXCyJpy1ZJnrcNOrQlQ98Ae0R5co6raO5qzsCCylPzHqbPyGIeSLNXSPNYYXmHetSudlawB5wCBHox5K6jvpvF9Fl3JIavZ0j6/VEmyFY0ahG0sn5RA9cC1N/V73D4FBCsIkkku5b3xs19XdeLazKaiDvRLMx23cvcgu+9wC+xoazGojisEgu4JBqsSW1uVbnc9p3w1mHBM4rR8sgimxBDCwvS7AZXSDbbeCnJYkOnHKxZAipoEAEALns1y247QdhHPEozqqLj9Rt4NapktJUKV84a42tmx3c8efUSjNpYo86LsywiaMjY7j6t8UaJcXmshkQUCACACACACACACAPz93f/wBIyvFpfpZ0e98L+y+v8I5q3KPfcFsUkYLCh39gki17hCbW280VnRm5ydt/t9RzOaTNtKnAIyMYNNOzJWJ2IJCANXQUz2Mp8BRHUbjz+SOPSI2nfiegneKfR+izilhLklgJayei0YpXVjWmm8FxR53A8gPmSfOY9J4YHbS5N+l+Y5e/dEGyM7SGInBSQmSVICZiisKDhQTqJoLFTkv1RdJWxZDck7R3p4++IjC4/EFnl8opAUElk2CVK5xU6hlqttiXGO5mOtUWDRYw2OmqUxklKaiHLuzBlM29xnsiHFWzJU5N5GlFDUIAIAIAIAEoKlJQnNW1nYDMt984iUlGLkzCtV1FhmO0nL72lCZLCVzTNw8sKmOQDNny5TsMgK3YboxpN6RUVNuyfDqPOqTdtZ4lvicb4WF+RN+1Hf8AxUOczDbM4rD402KsKRzom/ah/Fx5zJVdrIh3njBkrDDoRNbsraJ/i485lvmZPPElMRjEgqUvCgAEklM0AAXJOtlEfxUOcym2ZIScb4WF+RN+1D+KhzmNsyNGMemvCuztTNdnZ+VlD+KhzmNsyXEY3wsL8ib9qH8VDnMbZhxON8LC/Im/ah/FQ5zG2YcTjfCwvyJv2ofxUOcxtmHE43wsL8ib9qH8VDnMbZnwru5pmjHy+OMsq72Q3FhQS3GTfCJL5x3aNo6oQ1U743M5S1nc+i8F5YOCwlQ/u8li5/w035jzxwTm4zlbiyrpqeWfD093NpIYMMoybu7sodiCQgC1oadTNUk+/Skj+Ekf7hGGkxvFPgdlB60LcCXCMvxaN51ujMA8xKSf4Ypoyxb4HZRy63b18MO0rx0neRFy+7L1wJyRKBAnDhisbApx1gE+Uk9cC8sUmOgUCACACACACANDQkixmHNVk/sDLtLnsjl0meOqt3meZVnryuJ4V+0o8awH+tkRfQP6iPb5Mwq8lnoY+kOQIA4pQAJNgLk80AUdMSVzJSpctSAVpWk1vyVJKSQ13BUk8+VncAZc/g4VTFKKkUlYKtU1TEcdLXxc27KSlKFIAyZZyuCBXmcGirjKVySFkA6jlYC5ivZHdJUK0jI8jZakC7ojQhkrQpS0qmZFV6lJEiWilyXIqlqW3PvvAGzIxCVh0KChvBcfe47YAmpYFyQMvLlAHYA/PX4Qf6SleKy/SzoA+g8EvcOF8Xk+jTHj1eW+tlTUpbLs++UZmmupcvv3/sHO6A1Y75dyf68yKpoHKt05QI2d+S7++kZIPskojwwOo/8ALRWpyJdRtoztNp8H5DMXMrnKOxLj/aPMs/xRnQjaF+J6lKOKXBeLx8rEVXt29H39canWuJKBAQAmRms71eYAHygwLyySHQKBAAhClKCEM+ZfIDefNESkoq7MK1bUwWZcTohe2YB+yj1k+qMHpK3LxOZ6RNjU6GRtWs/xU/RAij0mW5Io6s3vGp0VJH6sH9p1ed4o69R7zN45lwBrDKMgY/Cv2lHjWA/1siOzQP6iPb5MpV5LNbGhDita05tStae2kh4+ikk8zmim8itRJ/xZvz077UV1Y8X3svqz4eQ2epCcPMLqWgImE6ylKIpLgFTl90XSwM5Jp4mHNThCgqXxiHClKYMbzA96XcmWLFi2d8pILiNGYefxiU1p96VBkkuQSxbejymALR0BK+M3sltVtdNKhybBt2e14AZhdDy5czjElT2ADikMkpDBtyjACZXB6UkJYrFOR1AQQkAGyGsEjp988ASGgJVuVYyy+qSSjku6c+fPcRAHMPoCWimkqNKkqdRdRCaiEuG1XU7ZWgD4f+EJ+kpXisv0s6APoPBL3DhfF5Po0x49XlvrZU1ozAQBS0ng+NCACBSqq4JHJUlrKSffb9kWjKxeKSWszOxGCXKUFpmuoKKkIKTRU5IJAVkCT2x00KEtJbhGPW+BL0qnRWvUwWXF5ZL3YXo3TcxEocfLpmeyVF9VVAAC05slRYB4rW0fZ1HBPLA9bRdJU6MarXKx9+SNWZpRCJipZdwBfeo0unc7KSc9+6MFBtXOl1VexAaelFTazB3LWDKSnsdTczROzdiNrG43AaVRNUQkKtVcjwSAocxBUIiUGiY1FJ2RZw+axsCy3WAT5SYobz3dQ6BQjMWw37htJOQESUnNQV2bOjMJxab8tV1Hn2AcwyjgrVNeWGW482UnJ3ZcjIqEAEAEAY3Cv2lHjWA/1siOzQP6iPb5MpV5LN5ayMkk9FPrIj6Ns5lFPN27/wAIjxp8BXaj7URd8PInUXOXj6C8ctfEzDLS8wIXQlVwVUmkFibEtFkVatvuZsnEzFcvDAhRGYYhClOxcF1BwSHAd4EDpGJmqQopkiWolDO9ypbKJFILBN3PY2YCzpSclN8OpSqUvSFZlnGTbSMzyTsIJAvaPxC1hZWihlskXcppSXuA9yoWtaxMAW4AIAIA/PP4Qf6SleKy/SzoA+g8EvcOF8Xk+jTHj1eW+tlTUmLYP0dpLCKxjrOxDdhXfaWd/X05dIjTYTvYrromhVqjtvGTjjY2f1OywS4+bMtays1bSwA3Amwj6/RaEdC0duWdry9Ow+a0mq9N0iMKeV7R7d/b5WW43U6JmJS1KFhgGBY22EEN5Y+MlpUKk3J4Xbff74H3VOsqcVC2CSXchM4ABpiCkfGTbtuItFp8lm6r05Z+JyVJQwpSm2TAbt8S77zaOq8hiJYGQA6ABAmyFy7LUN7KHYEnzDtiDR4xT7BilXAAJUcgMzDpZhUqRgsTS0fo0ghcy6hkkZJ+s88ctWvdascvM4KlSU3iaccxmEAEAEAEAY3Cv2lHjWA/1siOzQP6iPb5MpV5LN2bLJyWpPQE/wC5Jj6VO2442m94oSySQJy3DOGluHyfUidZcF4+pXVfF+HoGJlK4paQs1FCwFkgMSCxdIDMdrRDZZKxQThsSlJCZqDZYdRUq+sUG4JFygEEmxNyweCS/gUTAn2VQUq2QAHJDtYZlz1wA9SwHJIAGblm6fJAEjAHHgDsAEAfnn8IP9JSvFZfpZ0AfQeCXuHC+LyfRpjx6vLfWypprUnklrgljuDP5xERUuUirayZTpD3oCb5U3B5PV646G3q2V2+3t98CsGozUnaxLHTRS1rliPOOyNvhlHX0mN1lj3fspp8tlo82nnaK7f0mO0BhwucHDhKVHryA8pPVHp/H67p6LqrOTt2LF/g8r4JS1tI1+ar9uS/J6qUdhzHlGw/faDHxD4n18lvQyIKFWdo6Uq5Ql94FJ7ReNI1pxyYKszQw95MUOZTLH1+WNVpL3r8Gsa01vKOK0dOSUqFBAJdQdwki+o17gGx2Rqq8HxOiGktpx37uv3c18BhEIDp1ioXXmVde7mEctSpKbx7jkle/wBWZbjMqEAEAEAEAEAY3Cv2lHjWA/1siOzQP6iPb5MpV5LPQx9Ich53RHBiXIxk/EiYpSpo9rKiUy9iSgPZwFO++zC0AbmMSky1hRZJQoKO4Ulz2QBgzNHyCQFTVpfJCwzMp0uCMhQAH8EQBaOBlBbGeqs8kVB3UQx51MGfwWEAQw0iUlJlcYQRNJBmAXVQAwBspISQ25xAEE6OlzJmriSagpTJUHYkAKS1hkQ+60AXMPoVKJgWFqsSQmwTd/tH5R3wBqQAQB+efwg/0lK8Vl+lnQB9B4Je4cL4vJ9GmPHq8t9bKl+ZKQouRdmfmvZ+swjVlFWT9+0WdCTxa9e7MV3ojcTZncu3bF/mZ7iFo0b2vj2+ZXxcoJNgxUSo7eYec9kex8GjKc3OX9qsu3/nieV8XqRhTjSjvd2bnBSVaYveQnqAfzq8kcH/AKSrerCnwV+//h0fAqdqUp8X5f8ATZnliki5dmG0ZnzP1c8fOo+ghimiaJgORH35tkRZlXFrMnEEBAg48CSvhLKmJ3KcdCgCf81UWe40qYqMujy/VizFTIIAIAIAIAIAxuFftKPGsB/rZEdmgf1Ee3yZSryWehj6Q5CmuRJlLXPKUpWsIStbaygmyAWzZ/LAFpSQoMWII6QQfVAFSbouUoMUu7O6iSQCSxJJJFzn6gwEsVLlIJnLF03qZRazE0h9jAlsgHyEAImjDrC1KpKQpaVkuEuQEqCthsBzBoAlg1yK6ZdNYqsHBDEKU42Xmg/xQBoQAQAQB+efwg/0lK8Vl+lnQB7/AIKF8DhR/wCCT6NMePV5b62XjFx+t9nXu9TXaMzK7WJxWYgXjyZP3mZc2ZUoq2ZDoG3znrj7L4do7o0Enm8WfKadWVWs2slgj1ugZVMhHxhV8ov5iI+J+K1drplR8HbuwPq/h1PZ6NBdF+/EtpuondbrLE+ryxwZI9B4RtxJrQDmAekPEXKqTWRHvdPgp7BE6zLbSXE5xCef5SvM8NZjXftI7xKfBT2CF2NeXEQlFM3ay0NcvdJcDfkpXZE3ui7etT6n5/8AEW4qYhABABABABAHn+FU4qloCWpTi8BUefv2Rqp5xtPVvbt0Bf8A3j2+TFWKVO7zeXr6e7+oj6M4SnpZLyiKSrWl2SSFXWkFiCGIF8wLXtAAnFKAAGHmsLZyMvnYAWMfMCU14ebUaQaTJIqLAt7K9L7TsgA49akgLw8x3BLKks4U4/W8wgCoEu6JmFmqrUpZ1pSk6qxQ5M2xYpLZOFNlAE8PIShZmJw06shiTMlF+l52dhfOwgDRwuIK6nQtBSqll031UqcFKiCNZs8wYAfABAH55/CD/SUrxWX6WdAH0Hgl7hwvi8n0aY8ery31sqa0Zgo4+b70bc+jb25dsev8I0Xa1NpLKPn+s+44fiekbGls1ypZ9CKyEFRCUhySABzmPpatWNKDqTyWLPnaVOVWahHNnq8ZjkYbD1GpfFoSGQkrUckghIubx+cSjKtVcrWu28enE+9pJQio52S8CGF0skzeJALhVIUbVai1LOWYUmkjeRFJUnq6xdzuytheFMspSqYlSKrgB1WoCwS4ByLZM+3bF5aNJOyx92I1jYwWI4xFTNdYYt71ak7LbIwlHVdiUPioCAEYxBKXAdSSFAb2zHWkkdcSjSm1ezyeHvtGy1hQBBcEOOiIKNNOzJQICACACAK89ZUaEljmpXgg7vjHyZ7nsuLNYpJa0uxcf1/wzOE6AmRLADAYrR7D/wCbIjq0D+oj2+TMKzbTbPRx9IcZW0hheNllDgO2aahYg3S4cW3wBGVjpTEcYNQBybbgC5zdxcbxvgCStISg5MxFqn1hanlP0QA3j01U1CpnZ7tvgCRmB2cPez7mfzjtEAZ87RaVKqBAPGpmO3ggBrEXzuX5RtACpuiQZxm8aQ5elrOUBL55skQB0aImDLELA9jYNYUhjar33r2wBrQB+efwg/0lK8Vl+lnQAnRfdSMiTLk961cUhCKuOZ6UhLtQWdsnjjlomtJu/gRYsnuvn4J/9/8ATivyX+XgTHB3K6u6iSSe9c//ADZAbORHraLpK0ekqajfp4nn6R8MekVHUc8+j9ljAd1ril1nB1EAgezsxO32s3Zx1mMfiFSWl0tmvpV7vffyL6H8PjotTXb1nbDC1vMbK7slKgpODYjP2fPWc/qukDc8efPQtdWk/Dotx7emx6EJal2veNy7+fP/ANgLP/eN+f6rbHN/Ff5+H7NNt0EE925Iy0cgZ/rxtz/UxP8AFvn+H7G26BiO7owYYAAbhiGHooj+K/z8P2Nt0Hfz7H4CP5n+lEfxP+fh+xtugPz7H4CP5n+lD+J/z8P2Nt0B+fY/AR/M/wBKH8T/AJ+H7G26BMvu4FJU2CDEu3fGR983sW3PpJO2Jfwr/Pw/ZeWk6yV1l7Xd5Dvz7H4CP5n+lEfxP+fh+ym26A/PsfgI/mf6UP4n/Pw/Y23QH59j8BH8z/Sh/E/5+H7G26BK+7lMJLYQAbGnX7TLIPZFv4lW5Xh+y60iKXJ8ffmGF7uBQljgqiSSVHEMSTtPsW5h1bIh/Cr/AN/h+xPSdZ3tboFaT7s5noSjvMJpmyJj8e/tM5E2n2sZ8Wz7He+Ua0Ph+yqKete3R+zKVXWVrF/8/Z+AD+Z/pR6RkH5+z8AH8z/SgCknuzpAKe8VUkM3fZACSQSlLSgwJAfftdzAAO7NLcn8XXLv/a1XcN/h5NZtxI2wB3F92eXMevRz1ZjvpTHk3bimfVT2CAIfnjlf+nbVH3Wr3wAP6vJgIAXhu7ChL/2El0lJHfLWJuLStzDq54AlM7sElT1aNBds8Uo5Zfq4A0B3ej8AH8z/AEoA7+fs/AB/M/0oA8Hw74T/AI0xCcRxXE0y0y6a+MdlLVU9KfDZm2QB/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074" name="Picture 2" descr="http://www.zaatarah.com/images/mapjordan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342308"/>
            <a:ext cx="7543800" cy="61268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4585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i="1" dirty="0" smtClean="0">
                <a:solidFill>
                  <a:srgbClr val="C00000"/>
                </a:solidFill>
              </a:rPr>
              <a:t>Jordan Facts </a:t>
            </a:r>
            <a:endParaRPr lang="en-US" sz="4000" i="1" dirty="0">
              <a:solidFill>
                <a:srgbClr val="C00000"/>
              </a:solidFill>
            </a:endParaRPr>
          </a:p>
        </p:txBody>
      </p:sp>
      <p:sp>
        <p:nvSpPr>
          <p:cNvPr id="3" name="Content Placeholder 2"/>
          <p:cNvSpPr>
            <a:spLocks noGrp="1"/>
          </p:cNvSpPr>
          <p:nvPr>
            <p:ph idx="1"/>
          </p:nvPr>
        </p:nvSpPr>
        <p:spPr>
          <a:xfrm>
            <a:off x="457200" y="1600200"/>
            <a:ext cx="8229600" cy="5029200"/>
          </a:xfrm>
        </p:spPr>
        <p:txBody>
          <a:bodyPr>
            <a:noAutofit/>
          </a:bodyPr>
          <a:lstStyle/>
          <a:p>
            <a:pPr algn="just">
              <a:buClr>
                <a:srgbClr val="C00000"/>
              </a:buClr>
              <a:buFont typeface="Wingdings" pitchFamily="2" charset="2"/>
              <a:buChar char="Ø"/>
            </a:pPr>
            <a:r>
              <a:rPr lang="en-US" sz="2000" dirty="0"/>
              <a:t>Population: 6,249,000</a:t>
            </a:r>
          </a:p>
          <a:p>
            <a:pPr algn="just">
              <a:buClr>
                <a:srgbClr val="C00000"/>
              </a:buClr>
              <a:buFont typeface="Wingdings" pitchFamily="2" charset="2"/>
              <a:buChar char="Ø"/>
            </a:pPr>
            <a:r>
              <a:rPr lang="en-US" sz="2000" dirty="0"/>
              <a:t>Area</a:t>
            </a:r>
            <a:r>
              <a:rPr lang="en-US" sz="2000" dirty="0" smtClean="0"/>
              <a:t>: total</a:t>
            </a:r>
            <a:r>
              <a:rPr lang="en-US" sz="2000" dirty="0"/>
              <a:t> 89,342 </a:t>
            </a:r>
            <a:r>
              <a:rPr lang="en-US" sz="2000" dirty="0" err="1"/>
              <a:t>sq</a:t>
            </a:r>
            <a:r>
              <a:rPr lang="en-US" sz="2000" dirty="0"/>
              <a:t> km </a:t>
            </a:r>
            <a:r>
              <a:rPr lang="en-US" sz="2000" dirty="0" smtClean="0"/>
              <a:t> (land 88,802 </a:t>
            </a:r>
            <a:r>
              <a:rPr lang="en-US" sz="2000" dirty="0" err="1"/>
              <a:t>sq</a:t>
            </a:r>
            <a:r>
              <a:rPr lang="en-US" sz="2000" dirty="0"/>
              <a:t> km </a:t>
            </a:r>
            <a:r>
              <a:rPr lang="en-US" sz="2000" dirty="0" smtClean="0"/>
              <a:t>,water 540 </a:t>
            </a:r>
            <a:r>
              <a:rPr lang="en-US" sz="2000" dirty="0" err="1"/>
              <a:t>sq</a:t>
            </a:r>
            <a:r>
              <a:rPr lang="en-US" sz="2000" dirty="0"/>
              <a:t> </a:t>
            </a:r>
            <a:r>
              <a:rPr lang="en-US" sz="2000" dirty="0" smtClean="0"/>
              <a:t>km)</a:t>
            </a:r>
          </a:p>
          <a:p>
            <a:pPr algn="just">
              <a:buClr>
                <a:srgbClr val="C00000"/>
              </a:buClr>
              <a:buFont typeface="Wingdings" pitchFamily="2" charset="2"/>
              <a:buChar char="Ø"/>
            </a:pPr>
            <a:r>
              <a:rPr lang="en-US" sz="2000" dirty="0"/>
              <a:t>Jordan lies between latitudes </a:t>
            </a:r>
            <a:r>
              <a:rPr lang="en-US" sz="2000" dirty="0" smtClean="0"/>
              <a:t>29</a:t>
            </a:r>
            <a:r>
              <a:rPr lang="en-US" sz="2000" baseline="30000" dirty="0" smtClean="0"/>
              <a:t>o</a:t>
            </a:r>
            <a:r>
              <a:rPr lang="en-US" sz="2000" dirty="0" smtClean="0"/>
              <a:t> and</a:t>
            </a:r>
            <a:r>
              <a:rPr lang="en-US" sz="2000" dirty="0"/>
              <a:t>  </a:t>
            </a:r>
            <a:r>
              <a:rPr lang="en-US" sz="2000" dirty="0" smtClean="0"/>
              <a:t>34</a:t>
            </a:r>
            <a:r>
              <a:rPr lang="en-US" sz="2000" baseline="30000" dirty="0" smtClean="0"/>
              <a:t>o</a:t>
            </a:r>
            <a:r>
              <a:rPr lang="en-US" sz="2000" dirty="0" smtClean="0"/>
              <a:t>, </a:t>
            </a:r>
            <a:r>
              <a:rPr lang="en-US" sz="2000" dirty="0"/>
              <a:t>and longitudes </a:t>
            </a:r>
            <a:r>
              <a:rPr lang="en-US" sz="2000" dirty="0" smtClean="0"/>
              <a:t>35</a:t>
            </a:r>
            <a:r>
              <a:rPr lang="en-US" sz="2000" baseline="30000" dirty="0"/>
              <a:t>o</a:t>
            </a:r>
            <a:r>
              <a:rPr lang="en-US" sz="2000" dirty="0"/>
              <a:t> and </a:t>
            </a:r>
            <a:r>
              <a:rPr lang="en-US" sz="2000" dirty="0" smtClean="0"/>
              <a:t>40</a:t>
            </a:r>
            <a:r>
              <a:rPr lang="en-US" sz="2000" baseline="30000" dirty="0"/>
              <a:t>o</a:t>
            </a:r>
            <a:endParaRPr lang="en-US" sz="2000" dirty="0"/>
          </a:p>
          <a:p>
            <a:pPr algn="just">
              <a:buClr>
                <a:srgbClr val="C00000"/>
              </a:buClr>
              <a:buFont typeface="Wingdings" pitchFamily="2" charset="2"/>
              <a:buChar char="Ø"/>
            </a:pPr>
            <a:r>
              <a:rPr lang="en-US" sz="2000" dirty="0"/>
              <a:t>The </a:t>
            </a:r>
            <a:r>
              <a:rPr lang="en-US" sz="2000" dirty="0" smtClean="0"/>
              <a:t>Hashemite Kingdom </a:t>
            </a:r>
            <a:r>
              <a:rPr lang="en-US" sz="2000" dirty="0"/>
              <a:t>of Jordan is a constitutional monarchy with an appointed government</a:t>
            </a:r>
          </a:p>
          <a:p>
            <a:pPr algn="just">
              <a:buClr>
                <a:srgbClr val="C00000"/>
              </a:buClr>
              <a:buFont typeface="Wingdings" pitchFamily="2" charset="2"/>
              <a:buChar char="Ø"/>
            </a:pPr>
            <a:r>
              <a:rPr lang="en-US" sz="2000" dirty="0"/>
              <a:t>Jordan is classified by the </a:t>
            </a:r>
            <a:r>
              <a:rPr lang="en-US" sz="2000" dirty="0" smtClean="0"/>
              <a:t>World Bank</a:t>
            </a:r>
            <a:r>
              <a:rPr lang="en-US" sz="2000" dirty="0"/>
              <a:t> as an "upper middle income </a:t>
            </a:r>
            <a:r>
              <a:rPr lang="en-US" sz="2000" dirty="0" smtClean="0"/>
              <a:t>country”</a:t>
            </a:r>
          </a:p>
          <a:p>
            <a:pPr algn="just">
              <a:buClr>
                <a:srgbClr val="C00000"/>
              </a:buClr>
              <a:buFont typeface="Wingdings" pitchFamily="2" charset="2"/>
              <a:buChar char="Ø"/>
            </a:pPr>
            <a:r>
              <a:rPr lang="en-US" sz="2000" dirty="0"/>
              <a:t>Potash and phosphates are among the country’s main economic exports</a:t>
            </a:r>
          </a:p>
          <a:p>
            <a:pPr algn="just">
              <a:buClr>
                <a:srgbClr val="C00000"/>
              </a:buClr>
              <a:buFont typeface="Wingdings" pitchFamily="2" charset="2"/>
              <a:buChar char="Ø"/>
            </a:pPr>
            <a:r>
              <a:rPr lang="en-US" sz="2000" dirty="0"/>
              <a:t>Total no. of students: 1,822,000 ( F: 49.8 %)</a:t>
            </a:r>
          </a:p>
          <a:p>
            <a:pPr algn="just">
              <a:buClr>
                <a:srgbClr val="C00000"/>
              </a:buClr>
              <a:buFont typeface="Wingdings" pitchFamily="2" charset="2"/>
              <a:buChar char="Ø"/>
            </a:pPr>
            <a:r>
              <a:rPr lang="en-US" sz="2000" dirty="0" err="1"/>
              <a:t>Labour</a:t>
            </a:r>
            <a:r>
              <a:rPr lang="en-US" sz="2000" dirty="0"/>
              <a:t> force participation rate: 39 % (F:14.7%, M:62.8 %)</a:t>
            </a:r>
          </a:p>
          <a:p>
            <a:pPr algn="just">
              <a:buClr>
                <a:srgbClr val="C00000"/>
              </a:buClr>
              <a:buFont typeface="Wingdings" pitchFamily="2" charset="2"/>
              <a:buChar char="Ø"/>
            </a:pPr>
            <a:r>
              <a:rPr lang="en-US" sz="2000" dirty="0"/>
              <a:t>Unemployment rate: 12.9 % (M:F 2:1)</a:t>
            </a:r>
          </a:p>
          <a:p>
            <a:pPr algn="just">
              <a:buClr>
                <a:srgbClr val="C00000"/>
              </a:buClr>
              <a:buFont typeface="Wingdings" pitchFamily="2" charset="2"/>
              <a:buChar char="Ø"/>
            </a:pPr>
            <a:r>
              <a:rPr lang="en-US" sz="2000" dirty="0"/>
              <a:t>Foreign workers: </a:t>
            </a:r>
            <a:r>
              <a:rPr lang="en-US" sz="2000" dirty="0" smtClean="0"/>
              <a:t>280,263</a:t>
            </a:r>
          </a:p>
          <a:p>
            <a:pPr algn="just">
              <a:buClr>
                <a:srgbClr val="C00000"/>
              </a:buClr>
              <a:buFont typeface="Wingdings" pitchFamily="2" charset="2"/>
              <a:buChar char="Ø"/>
            </a:pPr>
            <a:r>
              <a:rPr lang="en-US" sz="2000" dirty="0" smtClean="0"/>
              <a:t>Population </a:t>
            </a:r>
            <a:r>
              <a:rPr lang="en-US" sz="2000" dirty="0"/>
              <a:t>below absolute poverty: 13.3 %</a:t>
            </a:r>
          </a:p>
          <a:p>
            <a:pPr>
              <a:buClr>
                <a:srgbClr val="C00000"/>
              </a:buClr>
              <a:buFont typeface="Wingdings" pitchFamily="2" charset="2"/>
              <a:buChar char="Ø"/>
            </a:pPr>
            <a:endParaRPr lang="en-US" sz="2000" dirty="0"/>
          </a:p>
        </p:txBody>
      </p:sp>
    </p:spTree>
    <p:extLst>
      <p:ext uri="{BB962C8B-B14F-4D97-AF65-F5344CB8AC3E}">
        <p14:creationId xmlns:p14="http://schemas.microsoft.com/office/powerpoint/2010/main" val="25331214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endParaRPr lang="en-US" dirty="0" smtClean="0"/>
          </a:p>
          <a:p>
            <a:endParaRPr lang="en-US" dirty="0" smtClean="0"/>
          </a:p>
          <a:p>
            <a:pPr marL="0" indent="0" algn="ctr">
              <a:buNone/>
            </a:pPr>
            <a:r>
              <a:rPr lang="en-US" sz="4800" b="1" i="1" dirty="0" smtClean="0">
                <a:solidFill>
                  <a:srgbClr val="CD454F"/>
                </a:solidFill>
                <a:latin typeface="Cambria" pitchFamily="18" charset="0"/>
              </a:rPr>
              <a:t>Project in Brief</a:t>
            </a:r>
            <a:endParaRPr lang="en-US" sz="4800" b="1" i="1" dirty="0">
              <a:solidFill>
                <a:srgbClr val="CD454F"/>
              </a:solidFill>
              <a:latin typeface="Cambria" pitchFamily="18" charset="0"/>
            </a:endParaRPr>
          </a:p>
        </p:txBody>
      </p:sp>
    </p:spTree>
    <p:extLst>
      <p:ext uri="{BB962C8B-B14F-4D97-AF65-F5344CB8AC3E}">
        <p14:creationId xmlns:p14="http://schemas.microsoft.com/office/powerpoint/2010/main" val="16221277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71129732"/>
              </p:ext>
            </p:extLst>
          </p:nvPr>
        </p:nvGraphicFramePr>
        <p:xfrm>
          <a:off x="228600" y="838200"/>
          <a:ext cx="8229600" cy="4876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132837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2356730921"/>
              </p:ext>
            </p:extLst>
          </p:nvPr>
        </p:nvGraphicFramePr>
        <p:xfrm>
          <a:off x="381000" y="457200"/>
          <a:ext cx="8305800" cy="5668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869085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chemeClr val="accent6">
                    <a:lumMod val="50000"/>
                  </a:schemeClr>
                </a:solidFill>
              </a:rPr>
              <a:t>Main Expected Deliverables</a:t>
            </a:r>
            <a:endParaRPr lang="en-US" dirty="0">
              <a:solidFill>
                <a:schemeClr val="accent6">
                  <a:lumMod val="50000"/>
                </a:schemeClr>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739725307"/>
              </p:ext>
            </p:extLst>
          </p:nvPr>
        </p:nvGraphicFramePr>
        <p:xfrm>
          <a:off x="457200" y="1600200"/>
          <a:ext cx="8229600" cy="495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841202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endParaRPr lang="en-US" dirty="0" smtClean="0"/>
          </a:p>
          <a:p>
            <a:endParaRPr lang="en-US" dirty="0" smtClean="0"/>
          </a:p>
          <a:p>
            <a:pPr marL="0" indent="0" algn="ctr">
              <a:buNone/>
            </a:pPr>
            <a:r>
              <a:rPr lang="en-US" sz="4800" b="1" i="1" dirty="0" smtClean="0">
                <a:solidFill>
                  <a:srgbClr val="CD454F"/>
                </a:solidFill>
                <a:latin typeface="Cambria" pitchFamily="18" charset="0"/>
              </a:rPr>
              <a:t>Project </a:t>
            </a:r>
            <a:r>
              <a:rPr lang="en-US" sz="4800" b="1" i="1" dirty="0" err="1" smtClean="0">
                <a:solidFill>
                  <a:srgbClr val="CD454F"/>
                </a:solidFill>
                <a:latin typeface="Cambria" pitchFamily="18" charset="0"/>
              </a:rPr>
              <a:t>Logframe</a:t>
            </a:r>
            <a:endParaRPr lang="en-US" sz="4800" b="1" i="1" dirty="0">
              <a:solidFill>
                <a:srgbClr val="CD454F"/>
              </a:solidFill>
              <a:latin typeface="Cambria" pitchFamily="18" charset="0"/>
            </a:endParaRPr>
          </a:p>
        </p:txBody>
      </p:sp>
    </p:spTree>
    <p:extLst>
      <p:ext uri="{BB962C8B-B14F-4D97-AF65-F5344CB8AC3E}">
        <p14:creationId xmlns:p14="http://schemas.microsoft.com/office/powerpoint/2010/main" val="40172290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endParaRPr lang="en-US" dirty="0" smtClean="0"/>
          </a:p>
          <a:p>
            <a:endParaRPr lang="en-US" dirty="0" smtClean="0"/>
          </a:p>
          <a:p>
            <a:pPr marL="0" indent="0" algn="ctr">
              <a:buNone/>
            </a:pPr>
            <a:r>
              <a:rPr lang="en-US" sz="4800" b="1" i="1" dirty="0" smtClean="0">
                <a:solidFill>
                  <a:srgbClr val="CD454F"/>
                </a:solidFill>
                <a:latin typeface="Cambria" pitchFamily="18" charset="0"/>
              </a:rPr>
              <a:t>Project Progress</a:t>
            </a:r>
            <a:endParaRPr lang="en-US" sz="4800" b="1" i="1" dirty="0">
              <a:solidFill>
                <a:srgbClr val="CD454F"/>
              </a:solidFill>
              <a:latin typeface="Cambria" pitchFamily="18" charset="0"/>
            </a:endParaRPr>
          </a:p>
        </p:txBody>
      </p:sp>
    </p:spTree>
    <p:extLst>
      <p:ext uri="{BB962C8B-B14F-4D97-AF65-F5344CB8AC3E}">
        <p14:creationId xmlns:p14="http://schemas.microsoft.com/office/powerpoint/2010/main" val="37483826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77962"/>
          </a:xfrm>
        </p:spPr>
        <p:txBody>
          <a:bodyPr>
            <a:normAutofit/>
          </a:bodyPr>
          <a:lstStyle/>
          <a:p>
            <a:r>
              <a:rPr lang="en-US" sz="2700" i="1" dirty="0" smtClean="0">
                <a:solidFill>
                  <a:schemeClr val="accent4">
                    <a:lumMod val="75000"/>
                  </a:schemeClr>
                </a:solidFill>
              </a:rPr>
              <a:t>Outcome 1</a:t>
            </a:r>
            <a:r>
              <a:rPr lang="en-US" sz="2700" dirty="0" smtClean="0">
                <a:solidFill>
                  <a:srgbClr val="C00000"/>
                </a:solidFill>
              </a:rPr>
              <a:t/>
            </a:r>
            <a:br>
              <a:rPr lang="en-US" sz="2700" dirty="0" smtClean="0">
                <a:solidFill>
                  <a:srgbClr val="C00000"/>
                </a:solidFill>
              </a:rPr>
            </a:br>
            <a:r>
              <a:rPr lang="en-US" sz="2700" i="1" dirty="0">
                <a:solidFill>
                  <a:srgbClr val="C00000"/>
                </a:solidFill>
              </a:rPr>
              <a:t>A</a:t>
            </a:r>
            <a:r>
              <a:rPr lang="en-US" sz="2700" i="1" dirty="0" smtClean="0">
                <a:solidFill>
                  <a:srgbClr val="C00000"/>
                </a:solidFill>
              </a:rPr>
              <a:t>ssessment and certification system</a:t>
            </a:r>
            <a:endParaRPr lang="en-US" sz="4000" i="1" dirty="0">
              <a:solidFill>
                <a:srgbClr val="C00000"/>
              </a:solidFill>
            </a:endParaRPr>
          </a:p>
        </p:txBody>
      </p:sp>
      <p:sp>
        <p:nvSpPr>
          <p:cNvPr id="3" name="Content Placeholder 2"/>
          <p:cNvSpPr>
            <a:spLocks noGrp="1"/>
          </p:cNvSpPr>
          <p:nvPr>
            <p:ph idx="1"/>
          </p:nvPr>
        </p:nvSpPr>
        <p:spPr>
          <a:xfrm>
            <a:off x="381000" y="1828800"/>
            <a:ext cx="8229600" cy="4800600"/>
          </a:xfrm>
        </p:spPr>
        <p:txBody>
          <a:bodyPr>
            <a:noAutofit/>
          </a:bodyPr>
          <a:lstStyle/>
          <a:p>
            <a:pPr lvl="0" algn="just">
              <a:lnSpc>
                <a:spcPct val="150000"/>
              </a:lnSpc>
              <a:buClr>
                <a:srgbClr val="C00000"/>
              </a:buClr>
              <a:buFont typeface="Wingdings" pitchFamily="2" charset="2"/>
              <a:buChar char="Ø"/>
            </a:pPr>
            <a:r>
              <a:rPr lang="en-GB" sz="1800" dirty="0" smtClean="0"/>
              <a:t>The tripartite steering committee for the project was established and the TORs for the committees was approved. </a:t>
            </a:r>
          </a:p>
          <a:p>
            <a:pPr lvl="0" algn="just">
              <a:lnSpc>
                <a:spcPct val="150000"/>
              </a:lnSpc>
              <a:buClr>
                <a:srgbClr val="C00000"/>
              </a:buClr>
              <a:buFont typeface="Wingdings" pitchFamily="2" charset="2"/>
              <a:buChar char="Ø"/>
            </a:pPr>
            <a:r>
              <a:rPr lang="en-GB" sz="1800" dirty="0" smtClean="0"/>
              <a:t>The steering committee has representatives for government (MOL,ETVET Council, CAQA,VTC), Social partners (JCI, GFJTU), Private training provider</a:t>
            </a:r>
            <a:endParaRPr lang="en-US" sz="1800" dirty="0" smtClean="0"/>
          </a:p>
          <a:p>
            <a:pPr lvl="0" algn="just">
              <a:lnSpc>
                <a:spcPct val="150000"/>
              </a:lnSpc>
              <a:buClr>
                <a:srgbClr val="C00000"/>
              </a:buClr>
              <a:buFont typeface="Wingdings" pitchFamily="2" charset="2"/>
              <a:buChar char="Ø"/>
            </a:pPr>
            <a:r>
              <a:rPr lang="en-GB" sz="1800" dirty="0" smtClean="0"/>
              <a:t>The project work plan was developed and then approved by the steering committee</a:t>
            </a:r>
          </a:p>
          <a:p>
            <a:pPr lvl="0" algn="just">
              <a:lnSpc>
                <a:spcPct val="150000"/>
              </a:lnSpc>
              <a:buClr>
                <a:srgbClr val="C00000"/>
              </a:buClr>
              <a:buFont typeface="Wingdings" pitchFamily="2" charset="2"/>
              <a:buChar char="Ø"/>
            </a:pPr>
            <a:r>
              <a:rPr lang="en-GB" sz="1800" dirty="0" smtClean="0"/>
              <a:t>Three steering committee meetings were conducted in addition to several individual meetings with governments, social partners and other related institutions.</a:t>
            </a:r>
          </a:p>
          <a:p>
            <a:pPr algn="just">
              <a:lnSpc>
                <a:spcPct val="150000"/>
              </a:lnSpc>
              <a:buClr>
                <a:srgbClr val="C00000"/>
              </a:buClr>
              <a:buFont typeface="Wingdings" pitchFamily="2" charset="2"/>
              <a:buChar char="Ø"/>
            </a:pPr>
            <a:r>
              <a:rPr lang="en-GB" sz="1800" dirty="0" smtClean="0"/>
              <a:t>An inception report was prepared at November 2012 including revision for the project outcomes, outputs, indicators, activities and budget.</a:t>
            </a:r>
          </a:p>
          <a:p>
            <a:pPr algn="just"/>
            <a:endParaRPr lang="en-GB" sz="1800" dirty="0"/>
          </a:p>
          <a:p>
            <a:pPr lvl="0" algn="just"/>
            <a:endParaRPr lang="en-GB" sz="1800" dirty="0"/>
          </a:p>
          <a:p>
            <a:pPr algn="just"/>
            <a:endParaRPr lang="en-US" sz="1800" dirty="0"/>
          </a:p>
          <a:p>
            <a:pPr marL="0" lvl="0" indent="0">
              <a:buNone/>
            </a:pPr>
            <a:endParaRPr lang="en-US" sz="2000" dirty="0"/>
          </a:p>
          <a:p>
            <a:endParaRPr lang="en-US" sz="2000" dirty="0"/>
          </a:p>
        </p:txBody>
      </p:sp>
    </p:spTree>
    <p:extLst>
      <p:ext uri="{BB962C8B-B14F-4D97-AF65-F5344CB8AC3E}">
        <p14:creationId xmlns:p14="http://schemas.microsoft.com/office/powerpoint/2010/main" val="12770304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77962"/>
          </a:xfrm>
        </p:spPr>
        <p:txBody>
          <a:bodyPr>
            <a:normAutofit/>
          </a:bodyPr>
          <a:lstStyle/>
          <a:p>
            <a:pPr algn="l"/>
            <a:r>
              <a:rPr lang="en-US" sz="3100" dirty="0" smtClean="0"/>
              <a:t> </a:t>
            </a:r>
            <a:r>
              <a:rPr lang="en-IE" sz="2200" dirty="0" smtClean="0">
                <a:solidFill>
                  <a:srgbClr val="C00000"/>
                </a:solidFill>
              </a:rPr>
              <a:t>(</a:t>
            </a:r>
            <a:r>
              <a:rPr lang="en-IE" sz="2200" dirty="0">
                <a:solidFill>
                  <a:srgbClr val="C00000"/>
                </a:solidFill>
              </a:rPr>
              <a:t>Cont’d</a:t>
            </a:r>
            <a:r>
              <a:rPr lang="en-IE" sz="2200" dirty="0" smtClean="0">
                <a:solidFill>
                  <a:srgbClr val="C00000"/>
                </a:solidFill>
              </a:rPr>
              <a:t>/-)</a:t>
            </a:r>
            <a:r>
              <a:rPr lang="en-IE" sz="2200" dirty="0">
                <a:solidFill>
                  <a:srgbClr val="C00000"/>
                </a:solidFill>
              </a:rPr>
              <a:t> </a:t>
            </a:r>
            <a:r>
              <a:rPr lang="en-IE" sz="2200" dirty="0" smtClean="0">
                <a:solidFill>
                  <a:srgbClr val="C00000"/>
                </a:solidFill>
              </a:rPr>
              <a:t>                             </a:t>
            </a:r>
            <a:r>
              <a:rPr lang="en-US" sz="2700" i="1" dirty="0" smtClean="0">
                <a:solidFill>
                  <a:schemeClr val="accent4">
                    <a:lumMod val="75000"/>
                  </a:schemeClr>
                </a:solidFill>
              </a:rPr>
              <a:t>Outcome 1</a:t>
            </a:r>
            <a:r>
              <a:rPr lang="en-US" sz="2700" dirty="0">
                <a:solidFill>
                  <a:srgbClr val="C00000"/>
                </a:solidFill>
              </a:rPr>
              <a:t/>
            </a:r>
            <a:br>
              <a:rPr lang="en-US" sz="2700" dirty="0">
                <a:solidFill>
                  <a:srgbClr val="C00000"/>
                </a:solidFill>
              </a:rPr>
            </a:br>
            <a:r>
              <a:rPr lang="en-US" sz="2700" dirty="0" smtClean="0">
                <a:solidFill>
                  <a:srgbClr val="C00000"/>
                </a:solidFill>
              </a:rPr>
              <a:t>                     </a:t>
            </a:r>
            <a:r>
              <a:rPr lang="en-US" sz="2700" i="1" dirty="0" smtClean="0">
                <a:solidFill>
                  <a:srgbClr val="C00000"/>
                </a:solidFill>
              </a:rPr>
              <a:t>Assessment </a:t>
            </a:r>
            <a:r>
              <a:rPr lang="en-US" sz="2700" i="1" dirty="0">
                <a:solidFill>
                  <a:srgbClr val="C00000"/>
                </a:solidFill>
              </a:rPr>
              <a:t>and certification system</a:t>
            </a:r>
            <a:r>
              <a:rPr lang="en-US" sz="4000" dirty="0" smtClean="0">
                <a:solidFill>
                  <a:srgbClr val="C00000"/>
                </a:solidFill>
              </a:rPr>
              <a:t> </a:t>
            </a:r>
            <a:endParaRPr lang="en-US" sz="4000" dirty="0">
              <a:solidFill>
                <a:srgbClr val="C00000"/>
              </a:solidFill>
            </a:endParaRPr>
          </a:p>
        </p:txBody>
      </p:sp>
      <p:sp>
        <p:nvSpPr>
          <p:cNvPr id="3" name="Content Placeholder 2"/>
          <p:cNvSpPr>
            <a:spLocks noGrp="1"/>
          </p:cNvSpPr>
          <p:nvPr>
            <p:ph idx="1"/>
          </p:nvPr>
        </p:nvSpPr>
        <p:spPr>
          <a:xfrm>
            <a:off x="381000" y="1828800"/>
            <a:ext cx="8229600" cy="4800600"/>
          </a:xfrm>
        </p:spPr>
        <p:txBody>
          <a:bodyPr>
            <a:noAutofit/>
          </a:bodyPr>
          <a:lstStyle/>
          <a:p>
            <a:pPr lvl="0" algn="just">
              <a:lnSpc>
                <a:spcPct val="150000"/>
              </a:lnSpc>
              <a:buClr>
                <a:srgbClr val="C00000"/>
              </a:buClr>
              <a:buFont typeface="Wingdings" pitchFamily="2" charset="2"/>
              <a:buChar char="Ø"/>
            </a:pPr>
            <a:r>
              <a:rPr lang="en-GB" sz="1800" dirty="0"/>
              <a:t>The project work plan was developed and then approved by the steering </a:t>
            </a:r>
            <a:r>
              <a:rPr lang="en-GB" sz="1800" dirty="0" smtClean="0"/>
              <a:t>committee</a:t>
            </a:r>
          </a:p>
          <a:p>
            <a:pPr algn="just">
              <a:lnSpc>
                <a:spcPct val="150000"/>
              </a:lnSpc>
              <a:buClr>
                <a:srgbClr val="C00000"/>
              </a:buClr>
              <a:buFont typeface="Wingdings" pitchFamily="2" charset="2"/>
              <a:buChar char="Ø"/>
            </a:pPr>
            <a:r>
              <a:rPr lang="en-GB" sz="1800" dirty="0" smtClean="0"/>
              <a:t>The </a:t>
            </a:r>
            <a:r>
              <a:rPr lang="en-GB" sz="1800" dirty="0"/>
              <a:t>criteria for selecting the intervention sectors are set up, that are:</a:t>
            </a:r>
            <a:endParaRPr lang="en-US" sz="1800" dirty="0"/>
          </a:p>
          <a:p>
            <a:pPr marL="682625" lvl="0" indent="-334963" algn="just">
              <a:buFont typeface="Courier New" pitchFamily="49" charset="0"/>
              <a:buChar char="o"/>
            </a:pPr>
            <a:r>
              <a:rPr lang="en-GB" sz="1800" dirty="0"/>
              <a:t>The sector ranking in terms of economic activity</a:t>
            </a:r>
            <a:endParaRPr lang="en-US" sz="1800" dirty="0"/>
          </a:p>
          <a:p>
            <a:pPr marL="682625" lvl="0" indent="-334963" algn="just">
              <a:buFont typeface="Courier New" pitchFamily="49" charset="0"/>
              <a:buChar char="o"/>
            </a:pPr>
            <a:r>
              <a:rPr lang="en-GB" sz="1800" dirty="0"/>
              <a:t>The sector is covered by the law  of  Certificate for Practice</a:t>
            </a:r>
            <a:endParaRPr lang="en-US" sz="1800" dirty="0"/>
          </a:p>
          <a:p>
            <a:pPr marL="682625" lvl="0" indent="-334963" algn="just">
              <a:buFont typeface="Courier New" pitchFamily="49" charset="0"/>
              <a:buChar char="o"/>
            </a:pPr>
            <a:r>
              <a:rPr lang="en-GB" sz="1800" dirty="0"/>
              <a:t>The sector has a developed competency profile</a:t>
            </a:r>
            <a:endParaRPr lang="en-US" sz="1800" dirty="0"/>
          </a:p>
          <a:p>
            <a:pPr marL="682625" lvl="0" indent="-334963" algn="just">
              <a:buFont typeface="Courier New" pitchFamily="49" charset="0"/>
              <a:buChar char="o"/>
            </a:pPr>
            <a:r>
              <a:rPr lang="en-GB" sz="1800" dirty="0"/>
              <a:t>The sector is </a:t>
            </a:r>
            <a:r>
              <a:rPr lang="en-GB" sz="1800" dirty="0" smtClean="0"/>
              <a:t>gender-balanced</a:t>
            </a:r>
            <a:endParaRPr lang="en-US" sz="1800" dirty="0"/>
          </a:p>
          <a:p>
            <a:pPr lvl="0" algn="just">
              <a:lnSpc>
                <a:spcPct val="150000"/>
              </a:lnSpc>
              <a:buClr>
                <a:srgbClr val="C00000"/>
              </a:buClr>
              <a:buFont typeface="Wingdings" pitchFamily="2" charset="2"/>
              <a:buChar char="Ø"/>
            </a:pPr>
            <a:r>
              <a:rPr lang="en-GB" sz="1800" dirty="0"/>
              <a:t>Two sectors were selected based on the agreed criteria, that are: </a:t>
            </a:r>
            <a:r>
              <a:rPr lang="en-GB" sz="1800" b="1" dirty="0">
                <a:solidFill>
                  <a:srgbClr val="C00000"/>
                </a:solidFill>
              </a:rPr>
              <a:t>Auto Repair and Printing </a:t>
            </a:r>
            <a:r>
              <a:rPr lang="en-GB" sz="1800" b="1" dirty="0" smtClean="0">
                <a:solidFill>
                  <a:srgbClr val="C00000"/>
                </a:solidFill>
              </a:rPr>
              <a:t>sectors</a:t>
            </a:r>
            <a:endParaRPr lang="en-GB" sz="1800" b="1" dirty="0">
              <a:solidFill>
                <a:srgbClr val="C00000"/>
              </a:solidFill>
            </a:endParaRPr>
          </a:p>
          <a:p>
            <a:pPr algn="just">
              <a:lnSpc>
                <a:spcPct val="150000"/>
              </a:lnSpc>
              <a:buClr>
                <a:srgbClr val="C00000"/>
              </a:buClr>
              <a:buFont typeface="Wingdings" pitchFamily="2" charset="2"/>
              <a:buChar char="Ø"/>
            </a:pPr>
            <a:r>
              <a:rPr lang="en-US" sz="1800" dirty="0"/>
              <a:t>Forming the technical team for developing assessment tools and training </a:t>
            </a:r>
            <a:r>
              <a:rPr lang="en-US" sz="1800" dirty="0" smtClean="0"/>
              <a:t>assessors</a:t>
            </a:r>
          </a:p>
          <a:p>
            <a:pPr marL="623888" indent="-276225" algn="just">
              <a:lnSpc>
                <a:spcPct val="150000"/>
              </a:lnSpc>
              <a:buFont typeface="Courier New" pitchFamily="49" charset="0"/>
              <a:buChar char="o"/>
            </a:pPr>
            <a:r>
              <a:rPr lang="en-US" sz="1800" dirty="0" smtClean="0"/>
              <a:t>Four  </a:t>
            </a:r>
            <a:r>
              <a:rPr lang="en-US" sz="1800" dirty="0"/>
              <a:t>specialists:  leader, Assessment </a:t>
            </a:r>
            <a:r>
              <a:rPr lang="en-US" sz="1800" dirty="0" smtClean="0"/>
              <a:t>methodology, </a:t>
            </a:r>
            <a:r>
              <a:rPr lang="en-US" sz="1800" dirty="0"/>
              <a:t>Two experts : Auto Repair , Printing</a:t>
            </a:r>
          </a:p>
          <a:p>
            <a:pPr lvl="0"/>
            <a:endParaRPr lang="en-GB" sz="1800" b="1" dirty="0" smtClean="0">
              <a:solidFill>
                <a:srgbClr val="C00000"/>
              </a:solidFill>
            </a:endParaRPr>
          </a:p>
          <a:p>
            <a:pPr lvl="0"/>
            <a:endParaRPr lang="en-GB" sz="1800" b="1" dirty="0" smtClean="0">
              <a:solidFill>
                <a:srgbClr val="C00000"/>
              </a:solidFill>
            </a:endParaRPr>
          </a:p>
          <a:p>
            <a:pPr lvl="0" algn="just">
              <a:lnSpc>
                <a:spcPct val="150000"/>
              </a:lnSpc>
            </a:pPr>
            <a:endParaRPr lang="en-GB" sz="1800" dirty="0"/>
          </a:p>
          <a:p>
            <a:pPr algn="just"/>
            <a:endParaRPr lang="en-GB" sz="1800" dirty="0"/>
          </a:p>
          <a:p>
            <a:pPr lvl="0" algn="just"/>
            <a:endParaRPr lang="en-GB" sz="1800" dirty="0"/>
          </a:p>
          <a:p>
            <a:pPr algn="just"/>
            <a:endParaRPr lang="en-US" sz="1800" dirty="0"/>
          </a:p>
          <a:p>
            <a:pPr marL="0" lvl="0" indent="0">
              <a:buNone/>
            </a:pPr>
            <a:endParaRPr lang="en-US" sz="2000" dirty="0"/>
          </a:p>
          <a:p>
            <a:endParaRPr lang="en-US" sz="2000" dirty="0"/>
          </a:p>
        </p:txBody>
      </p:sp>
      <p:cxnSp>
        <p:nvCxnSpPr>
          <p:cNvPr id="7" name="Straight Arrow Connector 6"/>
          <p:cNvCxnSpPr/>
          <p:nvPr/>
        </p:nvCxnSpPr>
        <p:spPr>
          <a:xfrm>
            <a:off x="685800" y="972456"/>
            <a:ext cx="10668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553960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828800"/>
            <a:ext cx="8229600" cy="4800600"/>
          </a:xfrm>
        </p:spPr>
        <p:txBody>
          <a:bodyPr>
            <a:noAutofit/>
          </a:bodyPr>
          <a:lstStyle/>
          <a:p>
            <a:pPr>
              <a:buClr>
                <a:srgbClr val="C00000"/>
              </a:buClr>
              <a:buFont typeface="Wingdings" pitchFamily="2" charset="2"/>
              <a:buChar char="Ø"/>
            </a:pPr>
            <a:r>
              <a:rPr lang="en-US" sz="1800" dirty="0"/>
              <a:t>Organizing one consultation day to define assessment and certification system </a:t>
            </a:r>
            <a:r>
              <a:rPr lang="en-US" sz="1800" dirty="0" smtClean="0"/>
              <a:t>requirements</a:t>
            </a:r>
          </a:p>
          <a:p>
            <a:pPr>
              <a:buFont typeface="Wingdings" pitchFamily="2" charset="2"/>
              <a:buChar char="q"/>
            </a:pPr>
            <a:endParaRPr lang="en-US" sz="1800" dirty="0"/>
          </a:p>
          <a:p>
            <a:pPr marL="347663" indent="0">
              <a:buNone/>
            </a:pPr>
            <a:r>
              <a:rPr lang="en-US" sz="1800" u="sng" dirty="0" smtClean="0"/>
              <a:t>Participants</a:t>
            </a:r>
            <a:r>
              <a:rPr lang="en-US" sz="1800" u="sng" dirty="0"/>
              <a:t>:  </a:t>
            </a:r>
            <a:r>
              <a:rPr lang="en-US" sz="1800" dirty="0"/>
              <a:t>curriculum developer and assessment specialists from governmental and private training providers, </a:t>
            </a:r>
            <a:r>
              <a:rPr lang="en-US" sz="1800" dirty="0" err="1"/>
              <a:t>Tus</a:t>
            </a:r>
            <a:r>
              <a:rPr lang="en-US" sz="1800" dirty="0"/>
              <a:t>, Chamber of Industry and worker association, employers </a:t>
            </a:r>
            <a:endParaRPr lang="en-US" sz="1800" dirty="0" smtClean="0"/>
          </a:p>
          <a:p>
            <a:pPr marL="347663" indent="0">
              <a:buNone/>
            </a:pPr>
            <a:endParaRPr lang="en-US" sz="1800" dirty="0"/>
          </a:p>
          <a:p>
            <a:pPr marL="347663" indent="0">
              <a:buNone/>
            </a:pPr>
            <a:r>
              <a:rPr lang="en-US" sz="1800" u="sng" dirty="0" smtClean="0"/>
              <a:t>Objectives</a:t>
            </a:r>
            <a:endParaRPr lang="en-US" sz="1800" u="sng" dirty="0"/>
          </a:p>
          <a:p>
            <a:pPr marL="623888" lvl="0" indent="-276225">
              <a:buFont typeface="Courier New" pitchFamily="49" charset="0"/>
              <a:buChar char="o"/>
            </a:pPr>
            <a:r>
              <a:rPr lang="en-US" sz="1800" dirty="0" smtClean="0"/>
              <a:t>Knowledge </a:t>
            </a:r>
            <a:r>
              <a:rPr lang="en-US" sz="1800" dirty="0"/>
              <a:t>exchanging on international, regional and national experiences in skill assessment and certification</a:t>
            </a:r>
          </a:p>
          <a:p>
            <a:pPr marL="623888" lvl="0" indent="-276225">
              <a:buFont typeface="Courier New" pitchFamily="49" charset="0"/>
              <a:buChar char="o"/>
            </a:pPr>
            <a:r>
              <a:rPr lang="en-US" sz="1800" dirty="0"/>
              <a:t>SWOT analysis for the existing skill testing system</a:t>
            </a:r>
          </a:p>
          <a:p>
            <a:pPr marL="623888" lvl="0" indent="-276225">
              <a:buFont typeface="Courier New" pitchFamily="49" charset="0"/>
              <a:buChar char="o"/>
            </a:pPr>
            <a:r>
              <a:rPr lang="en-US" sz="1800" dirty="0"/>
              <a:t>The main requirements for improving the existing skill and certification system in terms of occupational standards, test designing and conducting</a:t>
            </a:r>
          </a:p>
          <a:p>
            <a:pPr marL="623888" lvl="0" indent="-276225">
              <a:buFont typeface="Courier New" pitchFamily="49" charset="0"/>
              <a:buChar char="o"/>
            </a:pPr>
            <a:r>
              <a:rPr lang="en-US" sz="1800" dirty="0"/>
              <a:t>Role of different stakeholders</a:t>
            </a:r>
          </a:p>
          <a:p>
            <a:pPr lvl="0"/>
            <a:endParaRPr lang="en-GB" sz="1800" b="1" dirty="0" smtClean="0">
              <a:solidFill>
                <a:srgbClr val="C00000"/>
              </a:solidFill>
            </a:endParaRPr>
          </a:p>
          <a:p>
            <a:pPr lvl="0"/>
            <a:endParaRPr lang="en-GB" sz="1800" b="1" dirty="0" smtClean="0">
              <a:solidFill>
                <a:srgbClr val="C00000"/>
              </a:solidFill>
            </a:endParaRPr>
          </a:p>
          <a:p>
            <a:pPr lvl="0" algn="just">
              <a:lnSpc>
                <a:spcPct val="150000"/>
              </a:lnSpc>
            </a:pPr>
            <a:endParaRPr lang="en-GB" sz="1800" dirty="0"/>
          </a:p>
          <a:p>
            <a:pPr algn="just"/>
            <a:endParaRPr lang="en-GB" sz="1800" dirty="0"/>
          </a:p>
          <a:p>
            <a:pPr lvl="0" algn="just"/>
            <a:endParaRPr lang="en-GB" sz="1800" dirty="0"/>
          </a:p>
          <a:p>
            <a:pPr algn="just"/>
            <a:endParaRPr lang="en-US" sz="1800" dirty="0"/>
          </a:p>
          <a:p>
            <a:pPr marL="0" lvl="0" indent="0">
              <a:buNone/>
            </a:pPr>
            <a:endParaRPr lang="en-US" sz="2000" dirty="0"/>
          </a:p>
          <a:p>
            <a:endParaRPr lang="en-US" sz="2000" dirty="0"/>
          </a:p>
        </p:txBody>
      </p:sp>
      <p:sp>
        <p:nvSpPr>
          <p:cNvPr id="5" name="Title 1"/>
          <p:cNvSpPr txBox="1">
            <a:spLocks/>
          </p:cNvSpPr>
          <p:nvPr/>
        </p:nvSpPr>
        <p:spPr>
          <a:xfrm>
            <a:off x="457200" y="274638"/>
            <a:ext cx="8229600" cy="14779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100" dirty="0" smtClean="0"/>
              <a:t> </a:t>
            </a:r>
            <a:r>
              <a:rPr lang="en-IE" sz="2200" dirty="0" smtClean="0">
                <a:solidFill>
                  <a:srgbClr val="C00000"/>
                </a:solidFill>
              </a:rPr>
              <a:t>(Cont’d/-)                              </a:t>
            </a:r>
            <a:r>
              <a:rPr lang="en-US" sz="2700" i="1" dirty="0" smtClean="0">
                <a:solidFill>
                  <a:schemeClr val="accent4">
                    <a:lumMod val="75000"/>
                  </a:schemeClr>
                </a:solidFill>
              </a:rPr>
              <a:t>Outcome 1</a:t>
            </a:r>
            <a:r>
              <a:rPr lang="en-US" sz="2700" dirty="0" smtClean="0">
                <a:solidFill>
                  <a:srgbClr val="C00000"/>
                </a:solidFill>
              </a:rPr>
              <a:t/>
            </a:r>
            <a:br>
              <a:rPr lang="en-US" sz="2700" dirty="0" smtClean="0">
                <a:solidFill>
                  <a:srgbClr val="C00000"/>
                </a:solidFill>
              </a:rPr>
            </a:br>
            <a:r>
              <a:rPr lang="en-US" sz="2700" dirty="0" smtClean="0">
                <a:solidFill>
                  <a:srgbClr val="C00000"/>
                </a:solidFill>
              </a:rPr>
              <a:t>                     </a:t>
            </a:r>
            <a:r>
              <a:rPr lang="en-US" sz="2700" i="1" dirty="0" smtClean="0">
                <a:solidFill>
                  <a:srgbClr val="C00000"/>
                </a:solidFill>
              </a:rPr>
              <a:t>Assessment and certification system</a:t>
            </a:r>
            <a:r>
              <a:rPr lang="en-US" sz="4000" dirty="0" smtClean="0">
                <a:solidFill>
                  <a:srgbClr val="C00000"/>
                </a:solidFill>
              </a:rPr>
              <a:t> </a:t>
            </a:r>
            <a:endParaRPr lang="en-US" sz="4000" dirty="0">
              <a:solidFill>
                <a:srgbClr val="C00000"/>
              </a:solidFill>
            </a:endParaRPr>
          </a:p>
        </p:txBody>
      </p:sp>
      <p:cxnSp>
        <p:nvCxnSpPr>
          <p:cNvPr id="6" name="Straight Arrow Connector 5"/>
          <p:cNvCxnSpPr/>
          <p:nvPr/>
        </p:nvCxnSpPr>
        <p:spPr>
          <a:xfrm>
            <a:off x="685800" y="972456"/>
            <a:ext cx="10668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66997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0"/>
            <a:ext cx="8229600" cy="5334000"/>
          </a:xfrm>
        </p:spPr>
        <p:txBody>
          <a:bodyPr>
            <a:noAutofit/>
          </a:bodyPr>
          <a:lstStyle/>
          <a:p>
            <a:pPr>
              <a:lnSpc>
                <a:spcPct val="150000"/>
              </a:lnSpc>
              <a:buClr>
                <a:srgbClr val="C00000"/>
              </a:buClr>
              <a:buFont typeface="Wingdings" pitchFamily="2" charset="2"/>
              <a:buChar char="Ø"/>
            </a:pPr>
            <a:r>
              <a:rPr lang="en-US" sz="1800" dirty="0"/>
              <a:t>Skill </a:t>
            </a:r>
            <a:r>
              <a:rPr lang="en-US" sz="1800" dirty="0" smtClean="0"/>
              <a:t>testing team achievement right now:</a:t>
            </a:r>
            <a:endParaRPr lang="en-US" sz="1800" dirty="0"/>
          </a:p>
          <a:p>
            <a:pPr>
              <a:lnSpc>
                <a:spcPct val="150000"/>
              </a:lnSpc>
              <a:buFont typeface="Wingdings" pitchFamily="2" charset="2"/>
              <a:buChar char="q"/>
            </a:pPr>
            <a:r>
              <a:rPr lang="en-US" sz="1800" dirty="0">
                <a:solidFill>
                  <a:srgbClr val="C00000"/>
                </a:solidFill>
              </a:rPr>
              <a:t>Assessor guide </a:t>
            </a:r>
            <a:r>
              <a:rPr lang="en-US" sz="1800" dirty="0" smtClean="0">
                <a:solidFill>
                  <a:srgbClr val="C00000"/>
                </a:solidFill>
              </a:rPr>
              <a:t>contents:</a:t>
            </a:r>
            <a:endParaRPr lang="en-US" sz="1800" dirty="0">
              <a:solidFill>
                <a:srgbClr val="C00000"/>
              </a:solidFill>
            </a:endParaRPr>
          </a:p>
          <a:p>
            <a:pPr marL="623888" indent="-276225">
              <a:buFont typeface="Courier New" pitchFamily="49" charset="0"/>
              <a:buChar char="o"/>
            </a:pPr>
            <a:r>
              <a:rPr lang="en-US" sz="1800" dirty="0"/>
              <a:t>Skill testing in Jordan</a:t>
            </a:r>
          </a:p>
          <a:p>
            <a:pPr marL="623888" indent="-276225">
              <a:buFont typeface="Courier New" pitchFamily="49" charset="0"/>
              <a:buChar char="o"/>
            </a:pPr>
            <a:r>
              <a:rPr lang="en-US" sz="1800" dirty="0"/>
              <a:t>Skill testing concepts</a:t>
            </a:r>
          </a:p>
          <a:p>
            <a:pPr marL="623888" indent="-276225">
              <a:buFont typeface="Courier New" pitchFamily="49" charset="0"/>
              <a:buChar char="o"/>
            </a:pPr>
            <a:r>
              <a:rPr lang="en-US" sz="1800" dirty="0"/>
              <a:t>Designing skill tests</a:t>
            </a:r>
          </a:p>
          <a:p>
            <a:pPr marL="623888" indent="-276225">
              <a:buFont typeface="Courier New" pitchFamily="49" charset="0"/>
              <a:buChar char="o"/>
            </a:pPr>
            <a:r>
              <a:rPr lang="en-US" sz="1800" dirty="0"/>
              <a:t>Conducting skill test</a:t>
            </a:r>
          </a:p>
          <a:p>
            <a:pPr marL="623888" indent="-276225">
              <a:buFont typeface="Courier New" pitchFamily="49" charset="0"/>
              <a:buChar char="o"/>
            </a:pPr>
            <a:r>
              <a:rPr lang="en-US" sz="1800" dirty="0" smtClean="0"/>
              <a:t>Example's</a:t>
            </a:r>
          </a:p>
          <a:p>
            <a:pPr marL="0" indent="0">
              <a:lnSpc>
                <a:spcPct val="50000"/>
              </a:lnSpc>
              <a:buNone/>
            </a:pPr>
            <a:endParaRPr lang="en-US" sz="1800" dirty="0"/>
          </a:p>
          <a:p>
            <a:pPr>
              <a:buFont typeface="Wingdings" pitchFamily="2" charset="2"/>
              <a:buChar char="q"/>
            </a:pPr>
            <a:r>
              <a:rPr lang="en-US" sz="1800" dirty="0">
                <a:solidFill>
                  <a:srgbClr val="C00000"/>
                </a:solidFill>
              </a:rPr>
              <a:t>Assessment tools </a:t>
            </a:r>
            <a:r>
              <a:rPr lang="en-US" sz="1800" dirty="0" smtClean="0">
                <a:solidFill>
                  <a:srgbClr val="C00000"/>
                </a:solidFill>
              </a:rPr>
              <a:t>templates: </a:t>
            </a:r>
          </a:p>
          <a:p>
            <a:pPr marL="619125" indent="-328613">
              <a:buFont typeface="Courier New" pitchFamily="49" charset="0"/>
              <a:buChar char="o"/>
            </a:pPr>
            <a:r>
              <a:rPr lang="en-US" sz="1800" dirty="0" smtClean="0"/>
              <a:t>Evidence </a:t>
            </a:r>
            <a:r>
              <a:rPr lang="en-US" sz="1800" dirty="0"/>
              <a:t>Matrix ( competency </a:t>
            </a:r>
            <a:r>
              <a:rPr lang="en-US" sz="1800" dirty="0" smtClean="0"/>
              <a:t>mapping)</a:t>
            </a:r>
            <a:endParaRPr lang="en-US" sz="1800" dirty="0"/>
          </a:p>
          <a:p>
            <a:pPr marL="619125" indent="-328613">
              <a:buFont typeface="Courier New" pitchFamily="49" charset="0"/>
              <a:buChar char="o"/>
            </a:pPr>
            <a:r>
              <a:rPr lang="en-US" sz="1800" dirty="0"/>
              <a:t>Assessor checklists</a:t>
            </a:r>
          </a:p>
          <a:p>
            <a:pPr marL="619125" indent="-328613">
              <a:buFont typeface="Courier New" pitchFamily="49" charset="0"/>
              <a:buChar char="o"/>
            </a:pPr>
            <a:r>
              <a:rPr lang="en-US" sz="1800" dirty="0"/>
              <a:t>Written exam </a:t>
            </a:r>
            <a:r>
              <a:rPr lang="en-US" sz="1800" dirty="0" smtClean="0"/>
              <a:t>characteristics</a:t>
            </a:r>
          </a:p>
          <a:p>
            <a:pPr>
              <a:lnSpc>
                <a:spcPct val="50000"/>
              </a:lnSpc>
              <a:buFont typeface="Courier New" pitchFamily="49" charset="0"/>
              <a:buChar char="o"/>
            </a:pPr>
            <a:endParaRPr lang="en-US" sz="1800" dirty="0"/>
          </a:p>
          <a:p>
            <a:pPr>
              <a:buFont typeface="Wingdings" pitchFamily="2" charset="2"/>
              <a:buChar char="q"/>
            </a:pPr>
            <a:r>
              <a:rPr lang="en-US" sz="1800" dirty="0">
                <a:solidFill>
                  <a:srgbClr val="C00000"/>
                </a:solidFill>
              </a:rPr>
              <a:t>Good part of the assessor guide </a:t>
            </a:r>
            <a:r>
              <a:rPr lang="en-US" sz="1800" dirty="0" smtClean="0">
                <a:solidFill>
                  <a:srgbClr val="C00000"/>
                </a:solidFill>
              </a:rPr>
              <a:t>drafted</a:t>
            </a:r>
          </a:p>
          <a:p>
            <a:pPr>
              <a:lnSpc>
                <a:spcPct val="50000"/>
              </a:lnSpc>
              <a:buFont typeface="Wingdings" pitchFamily="2" charset="2"/>
              <a:buChar char="q"/>
            </a:pPr>
            <a:endParaRPr lang="en-US" sz="1800" dirty="0">
              <a:solidFill>
                <a:srgbClr val="C00000"/>
              </a:solidFill>
            </a:endParaRPr>
          </a:p>
          <a:p>
            <a:pPr>
              <a:buFont typeface="Wingdings" pitchFamily="2" charset="2"/>
              <a:buChar char="q"/>
            </a:pPr>
            <a:r>
              <a:rPr lang="en-US" sz="1800" dirty="0">
                <a:solidFill>
                  <a:srgbClr val="C00000"/>
                </a:solidFill>
              </a:rPr>
              <a:t>Work on Assessment tools  in progress</a:t>
            </a:r>
          </a:p>
          <a:p>
            <a:endParaRPr lang="en-US" sz="1800" dirty="0"/>
          </a:p>
          <a:p>
            <a:pPr lvl="0"/>
            <a:endParaRPr lang="en-GB" sz="1800" b="1" dirty="0" smtClean="0">
              <a:solidFill>
                <a:srgbClr val="C00000"/>
              </a:solidFill>
            </a:endParaRPr>
          </a:p>
          <a:p>
            <a:pPr lvl="0" algn="just">
              <a:lnSpc>
                <a:spcPct val="150000"/>
              </a:lnSpc>
            </a:pPr>
            <a:endParaRPr lang="en-GB" sz="1800" dirty="0"/>
          </a:p>
          <a:p>
            <a:pPr algn="just"/>
            <a:endParaRPr lang="en-GB" sz="1800" dirty="0"/>
          </a:p>
          <a:p>
            <a:pPr lvl="0" algn="just"/>
            <a:endParaRPr lang="en-GB" sz="1800" dirty="0"/>
          </a:p>
          <a:p>
            <a:pPr algn="just"/>
            <a:endParaRPr lang="en-US" sz="1800" dirty="0"/>
          </a:p>
          <a:p>
            <a:pPr marL="0" lvl="0" indent="0">
              <a:buNone/>
            </a:pPr>
            <a:endParaRPr lang="en-US" sz="2000" dirty="0"/>
          </a:p>
          <a:p>
            <a:endParaRPr lang="en-US" sz="2000" dirty="0"/>
          </a:p>
        </p:txBody>
      </p:sp>
      <p:sp>
        <p:nvSpPr>
          <p:cNvPr id="5" name="Title 1"/>
          <p:cNvSpPr txBox="1">
            <a:spLocks/>
          </p:cNvSpPr>
          <p:nvPr/>
        </p:nvSpPr>
        <p:spPr>
          <a:xfrm>
            <a:off x="457200" y="274638"/>
            <a:ext cx="8229600" cy="14779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100" dirty="0" smtClean="0"/>
              <a:t> </a:t>
            </a:r>
            <a:r>
              <a:rPr lang="en-IE" sz="2200" dirty="0" smtClean="0">
                <a:solidFill>
                  <a:srgbClr val="C00000"/>
                </a:solidFill>
              </a:rPr>
              <a:t>(Cont’d/-)                              </a:t>
            </a:r>
            <a:r>
              <a:rPr lang="en-US" sz="2700" i="1" dirty="0" smtClean="0">
                <a:solidFill>
                  <a:schemeClr val="accent4">
                    <a:lumMod val="75000"/>
                  </a:schemeClr>
                </a:solidFill>
              </a:rPr>
              <a:t>Outcome 1</a:t>
            </a:r>
            <a:r>
              <a:rPr lang="en-US" sz="2700" dirty="0" smtClean="0">
                <a:solidFill>
                  <a:srgbClr val="C00000"/>
                </a:solidFill>
              </a:rPr>
              <a:t/>
            </a:r>
            <a:br>
              <a:rPr lang="en-US" sz="2700" dirty="0" smtClean="0">
                <a:solidFill>
                  <a:srgbClr val="C00000"/>
                </a:solidFill>
              </a:rPr>
            </a:br>
            <a:r>
              <a:rPr lang="en-US" sz="2700" dirty="0" smtClean="0">
                <a:solidFill>
                  <a:srgbClr val="C00000"/>
                </a:solidFill>
              </a:rPr>
              <a:t>                     </a:t>
            </a:r>
            <a:r>
              <a:rPr lang="en-US" sz="2700" i="1" dirty="0" smtClean="0">
                <a:solidFill>
                  <a:srgbClr val="C00000"/>
                </a:solidFill>
              </a:rPr>
              <a:t>Assessment and certification system</a:t>
            </a:r>
            <a:r>
              <a:rPr lang="en-US" sz="4000" dirty="0" smtClean="0">
                <a:solidFill>
                  <a:srgbClr val="C00000"/>
                </a:solidFill>
              </a:rPr>
              <a:t> </a:t>
            </a:r>
            <a:endParaRPr lang="en-US" sz="4000" dirty="0">
              <a:solidFill>
                <a:srgbClr val="C00000"/>
              </a:solidFill>
            </a:endParaRPr>
          </a:p>
        </p:txBody>
      </p:sp>
      <p:cxnSp>
        <p:nvCxnSpPr>
          <p:cNvPr id="6" name="Straight Arrow Connector 5"/>
          <p:cNvCxnSpPr/>
          <p:nvPr/>
        </p:nvCxnSpPr>
        <p:spPr>
          <a:xfrm>
            <a:off x="685800" y="972456"/>
            <a:ext cx="10668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863987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828800"/>
            <a:ext cx="8229600" cy="4876800"/>
          </a:xfrm>
        </p:spPr>
        <p:txBody>
          <a:bodyPr>
            <a:noAutofit/>
          </a:bodyPr>
          <a:lstStyle/>
          <a:p>
            <a:pPr lvl="0" algn="just">
              <a:buClr>
                <a:srgbClr val="C00000"/>
              </a:buClr>
              <a:buFont typeface="Wingdings" pitchFamily="2" charset="2"/>
              <a:buChar char="Ø"/>
            </a:pPr>
            <a:r>
              <a:rPr lang="en-GB" sz="1800" dirty="0"/>
              <a:t>A workshop on apprenticeship was conducting for exchanging  and identifying the steps to be taken for upgrading  apprenticeship and improving youth employment in Jordan </a:t>
            </a:r>
            <a:endParaRPr lang="en-GB" sz="1800" dirty="0" smtClean="0"/>
          </a:p>
          <a:p>
            <a:pPr lvl="0" algn="just">
              <a:lnSpc>
                <a:spcPct val="50000"/>
              </a:lnSpc>
            </a:pPr>
            <a:endParaRPr lang="en-GB" sz="1800" dirty="0" smtClean="0"/>
          </a:p>
          <a:p>
            <a:pPr lvl="0" algn="just">
              <a:buSzPct val="150000"/>
            </a:pPr>
            <a:r>
              <a:rPr lang="en-GB" sz="1800" dirty="0" smtClean="0"/>
              <a:t>Participation </a:t>
            </a:r>
            <a:r>
              <a:rPr lang="en-GB" sz="1800" dirty="0"/>
              <a:t>of government, social partners, CSOs , UN and international agencies</a:t>
            </a:r>
            <a:r>
              <a:rPr lang="en-GB" sz="1800" dirty="0" smtClean="0"/>
              <a:t>.</a:t>
            </a:r>
          </a:p>
          <a:p>
            <a:pPr lvl="0" algn="just">
              <a:lnSpc>
                <a:spcPct val="50000"/>
              </a:lnSpc>
              <a:buSzPct val="150000"/>
            </a:pPr>
            <a:endParaRPr lang="en-GB" sz="1800" dirty="0" smtClean="0"/>
          </a:p>
          <a:p>
            <a:pPr lvl="0" algn="just">
              <a:buSzPct val="150000"/>
            </a:pPr>
            <a:r>
              <a:rPr lang="en-GB" sz="1800" dirty="0" smtClean="0"/>
              <a:t>The </a:t>
            </a:r>
            <a:r>
              <a:rPr lang="en-GB" sz="1800" dirty="0"/>
              <a:t>workshop </a:t>
            </a:r>
            <a:r>
              <a:rPr lang="en-GB" sz="1800" dirty="0" smtClean="0"/>
              <a:t>objectives:</a:t>
            </a:r>
          </a:p>
          <a:p>
            <a:pPr marL="682625" lvl="0" indent="-334963" algn="just">
              <a:buFont typeface="Courier New" pitchFamily="49" charset="0"/>
              <a:buChar char="o"/>
            </a:pPr>
            <a:r>
              <a:rPr lang="en-US" sz="1800" dirty="0" smtClean="0"/>
              <a:t>International </a:t>
            </a:r>
            <a:r>
              <a:rPr lang="en-US" sz="1800" dirty="0"/>
              <a:t>experiences inside and outside Arab States on upgrading apprenticeship is </a:t>
            </a:r>
            <a:r>
              <a:rPr lang="en-US" sz="1800" dirty="0" smtClean="0"/>
              <a:t>exchanged</a:t>
            </a:r>
            <a:endParaRPr lang="en-US" sz="1800" dirty="0"/>
          </a:p>
          <a:p>
            <a:pPr marL="682625" lvl="0" indent="-334963" algn="just">
              <a:buFont typeface="Courier New" pitchFamily="49" charset="0"/>
              <a:buChar char="o"/>
            </a:pPr>
            <a:r>
              <a:rPr lang="en-US" sz="1800" dirty="0"/>
              <a:t>Current initiatives and studies on youth employment in Jordan is discussed ( ALMP, YE Mapping </a:t>
            </a:r>
            <a:r>
              <a:rPr lang="en-US" sz="1800" dirty="0" smtClean="0"/>
              <a:t>)</a:t>
            </a:r>
            <a:endParaRPr lang="en-US" sz="1800" dirty="0"/>
          </a:p>
          <a:p>
            <a:pPr marL="682625" lvl="0" indent="-334963" algn="just">
              <a:buFont typeface="Courier New" pitchFamily="49" charset="0"/>
              <a:buChar char="o"/>
            </a:pPr>
            <a:r>
              <a:rPr lang="en-US" sz="1800" dirty="0"/>
              <a:t>Cross cutting issues related to apprenticeship and youth employment is presented ( child </a:t>
            </a:r>
            <a:r>
              <a:rPr lang="en-US" sz="1800" dirty="0" err="1"/>
              <a:t>Labour</a:t>
            </a:r>
            <a:r>
              <a:rPr lang="en-US" sz="1800" dirty="0"/>
              <a:t> </a:t>
            </a:r>
            <a:r>
              <a:rPr lang="en-US" sz="1800" dirty="0" smtClean="0"/>
              <a:t>)</a:t>
            </a:r>
            <a:endParaRPr lang="en-US" sz="1800" dirty="0"/>
          </a:p>
          <a:p>
            <a:pPr marL="682625" lvl="0" indent="-334963" algn="just">
              <a:buFont typeface="Courier New" pitchFamily="49" charset="0"/>
              <a:buChar char="o"/>
            </a:pPr>
            <a:r>
              <a:rPr lang="en-US" sz="1800" dirty="0"/>
              <a:t>Steps to upgrade apprenticeship and improve youth employment in Jordan is agreed upon</a:t>
            </a:r>
          </a:p>
          <a:p>
            <a:pPr>
              <a:buFont typeface="Courier New" pitchFamily="49" charset="0"/>
              <a:buChar char="o"/>
            </a:pPr>
            <a:endParaRPr lang="en-US" sz="1800" dirty="0"/>
          </a:p>
          <a:p>
            <a:pPr lvl="0"/>
            <a:endParaRPr lang="en-GB" sz="1800" b="1" dirty="0" smtClean="0">
              <a:solidFill>
                <a:srgbClr val="C00000"/>
              </a:solidFill>
            </a:endParaRPr>
          </a:p>
          <a:p>
            <a:pPr lvl="0" algn="just">
              <a:lnSpc>
                <a:spcPct val="150000"/>
              </a:lnSpc>
            </a:pPr>
            <a:endParaRPr lang="en-GB" sz="1800" dirty="0"/>
          </a:p>
          <a:p>
            <a:pPr algn="just"/>
            <a:endParaRPr lang="en-GB" sz="1800" dirty="0"/>
          </a:p>
          <a:p>
            <a:pPr lvl="0" algn="just"/>
            <a:endParaRPr lang="en-GB" sz="1800" dirty="0"/>
          </a:p>
          <a:p>
            <a:pPr algn="just"/>
            <a:endParaRPr lang="en-US" sz="1800" dirty="0"/>
          </a:p>
          <a:p>
            <a:pPr marL="0" lvl="0" indent="0">
              <a:buNone/>
            </a:pPr>
            <a:endParaRPr lang="en-US" sz="2000" dirty="0"/>
          </a:p>
          <a:p>
            <a:endParaRPr lang="en-US" sz="2000" dirty="0"/>
          </a:p>
        </p:txBody>
      </p:sp>
      <p:sp>
        <p:nvSpPr>
          <p:cNvPr id="5" name="Title 1"/>
          <p:cNvSpPr txBox="1">
            <a:spLocks/>
          </p:cNvSpPr>
          <p:nvPr/>
        </p:nvSpPr>
        <p:spPr>
          <a:xfrm>
            <a:off x="457200" y="274638"/>
            <a:ext cx="8229600" cy="14779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100" dirty="0" smtClean="0"/>
              <a:t> </a:t>
            </a:r>
            <a:r>
              <a:rPr lang="en-IE" sz="2200" dirty="0" smtClean="0">
                <a:solidFill>
                  <a:srgbClr val="C00000"/>
                </a:solidFill>
              </a:rPr>
              <a:t>                                           </a:t>
            </a:r>
            <a:r>
              <a:rPr lang="en-US" sz="2700" i="1" dirty="0" smtClean="0">
                <a:solidFill>
                  <a:schemeClr val="accent4">
                    <a:lumMod val="75000"/>
                  </a:schemeClr>
                </a:solidFill>
              </a:rPr>
              <a:t>Outcome 2</a:t>
            </a:r>
            <a:r>
              <a:rPr lang="en-US" sz="2700" dirty="0" smtClean="0">
                <a:solidFill>
                  <a:srgbClr val="C00000"/>
                </a:solidFill>
              </a:rPr>
              <a:t/>
            </a:r>
            <a:br>
              <a:rPr lang="en-US" sz="2700" dirty="0" smtClean="0">
                <a:solidFill>
                  <a:srgbClr val="C00000"/>
                </a:solidFill>
              </a:rPr>
            </a:br>
            <a:r>
              <a:rPr lang="en-US" sz="2700" dirty="0" smtClean="0">
                <a:solidFill>
                  <a:srgbClr val="C00000"/>
                </a:solidFill>
              </a:rPr>
              <a:t>                     </a:t>
            </a:r>
            <a:r>
              <a:rPr lang="en-US" sz="2700" i="1" dirty="0" smtClean="0">
                <a:solidFill>
                  <a:srgbClr val="C00000"/>
                </a:solidFill>
              </a:rPr>
              <a:t>Upgraded Informal Apprenticeship</a:t>
            </a:r>
            <a:endParaRPr lang="en-US" sz="4000" dirty="0">
              <a:solidFill>
                <a:srgbClr val="C00000"/>
              </a:solidFill>
            </a:endParaRPr>
          </a:p>
        </p:txBody>
      </p:sp>
    </p:spTree>
    <p:extLst>
      <p:ext uri="{BB962C8B-B14F-4D97-AF65-F5344CB8AC3E}">
        <p14:creationId xmlns:p14="http://schemas.microsoft.com/office/powerpoint/2010/main" val="27607137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2133600"/>
            <a:ext cx="8229600" cy="4495800"/>
          </a:xfrm>
        </p:spPr>
        <p:txBody>
          <a:bodyPr>
            <a:noAutofit/>
          </a:bodyPr>
          <a:lstStyle/>
          <a:p>
            <a:pPr algn="just">
              <a:buClr>
                <a:srgbClr val="C00000"/>
              </a:buClr>
              <a:buFont typeface="Wingdings" pitchFamily="2" charset="2"/>
              <a:buChar char="Ø"/>
            </a:pPr>
            <a:r>
              <a:rPr lang="en-US" sz="1800" dirty="0"/>
              <a:t>S</a:t>
            </a:r>
            <a:r>
              <a:rPr lang="en-US" sz="2000" dirty="0"/>
              <a:t>electing the sectors to be worked </a:t>
            </a:r>
            <a:r>
              <a:rPr lang="en-US" sz="2000" dirty="0" smtClean="0"/>
              <a:t>on</a:t>
            </a:r>
          </a:p>
          <a:p>
            <a:pPr algn="just">
              <a:lnSpc>
                <a:spcPct val="50000"/>
              </a:lnSpc>
              <a:buClr>
                <a:srgbClr val="C00000"/>
              </a:buClr>
              <a:buFont typeface="Wingdings" pitchFamily="2" charset="2"/>
              <a:buChar char="Ø"/>
            </a:pPr>
            <a:endParaRPr lang="en-US" sz="2000" dirty="0"/>
          </a:p>
          <a:p>
            <a:pPr algn="just">
              <a:buClr>
                <a:srgbClr val="C00000"/>
              </a:buClr>
              <a:buFont typeface="Wingdings" pitchFamily="2" charset="2"/>
              <a:buChar char="Ø"/>
            </a:pPr>
            <a:r>
              <a:rPr lang="en-US" sz="2000" dirty="0"/>
              <a:t>Hiring National Consultant for conducting rapid assessment for required improvements for upgrading informal apprenticeship system in the targeted sector(s</a:t>
            </a:r>
            <a:r>
              <a:rPr lang="en-US" sz="2000" dirty="0" smtClean="0"/>
              <a:t>)</a:t>
            </a:r>
          </a:p>
          <a:p>
            <a:pPr algn="just">
              <a:lnSpc>
                <a:spcPct val="50000"/>
              </a:lnSpc>
              <a:buClr>
                <a:srgbClr val="C00000"/>
              </a:buClr>
              <a:buFont typeface="Wingdings" pitchFamily="2" charset="2"/>
              <a:buChar char="Ø"/>
            </a:pPr>
            <a:endParaRPr lang="en-US" sz="2000" dirty="0"/>
          </a:p>
          <a:p>
            <a:pPr algn="just">
              <a:buClr>
                <a:srgbClr val="C00000"/>
              </a:buClr>
              <a:buFont typeface="Wingdings" pitchFamily="2" charset="2"/>
              <a:buChar char="Ø"/>
            </a:pPr>
            <a:r>
              <a:rPr lang="en-US" sz="2000" dirty="0"/>
              <a:t>Conducting interview meetings with the key </a:t>
            </a:r>
            <a:r>
              <a:rPr lang="en-US" sz="2000" dirty="0" smtClean="0"/>
              <a:t>informants</a:t>
            </a:r>
          </a:p>
          <a:p>
            <a:pPr algn="just">
              <a:lnSpc>
                <a:spcPct val="50000"/>
              </a:lnSpc>
              <a:buClr>
                <a:srgbClr val="C00000"/>
              </a:buClr>
              <a:buFont typeface="Wingdings" pitchFamily="2" charset="2"/>
              <a:buChar char="Ø"/>
            </a:pPr>
            <a:endParaRPr lang="en-US" sz="2000" dirty="0"/>
          </a:p>
          <a:p>
            <a:pPr algn="just">
              <a:buClr>
                <a:srgbClr val="C00000"/>
              </a:buClr>
              <a:buFont typeface="Wingdings" pitchFamily="2" charset="2"/>
              <a:buChar char="Ø"/>
            </a:pPr>
            <a:r>
              <a:rPr lang="en-US" sz="2000" dirty="0"/>
              <a:t>Developing field research tools for interviewing apprentices, </a:t>
            </a:r>
            <a:r>
              <a:rPr lang="en-US" sz="2000" dirty="0" smtClean="0"/>
              <a:t>craft persons </a:t>
            </a:r>
            <a:r>
              <a:rPr lang="en-US" sz="2000" dirty="0"/>
              <a:t>and skilled workers (in Progress</a:t>
            </a:r>
            <a:r>
              <a:rPr lang="en-US" sz="2000" dirty="0" smtClean="0"/>
              <a:t>)</a:t>
            </a:r>
          </a:p>
          <a:p>
            <a:pPr algn="just">
              <a:lnSpc>
                <a:spcPct val="50000"/>
              </a:lnSpc>
              <a:buClr>
                <a:srgbClr val="C00000"/>
              </a:buClr>
              <a:buFont typeface="Wingdings" pitchFamily="2" charset="2"/>
              <a:buChar char="Ø"/>
            </a:pPr>
            <a:endParaRPr lang="en-US" sz="2000" dirty="0"/>
          </a:p>
          <a:p>
            <a:pPr algn="just">
              <a:buClr>
                <a:srgbClr val="C00000"/>
              </a:buClr>
              <a:buFont typeface="Wingdings" pitchFamily="2" charset="2"/>
              <a:buChar char="Ø"/>
            </a:pPr>
            <a:r>
              <a:rPr lang="en-US" sz="2000" dirty="0"/>
              <a:t>Conducting </a:t>
            </a:r>
            <a:r>
              <a:rPr lang="en-US" sz="2000" dirty="0" smtClean="0"/>
              <a:t>the </a:t>
            </a:r>
            <a:r>
              <a:rPr lang="en-US" sz="2000" dirty="0"/>
              <a:t>individual interviews and focus groups for  apprentices, </a:t>
            </a:r>
            <a:r>
              <a:rPr lang="en-US" sz="2000" dirty="0" smtClean="0"/>
              <a:t>craft persons </a:t>
            </a:r>
            <a:r>
              <a:rPr lang="en-US" sz="2000" dirty="0"/>
              <a:t>and skilled workers </a:t>
            </a:r>
            <a:r>
              <a:rPr lang="en-US" sz="2000" dirty="0" smtClean="0"/>
              <a:t>(this </a:t>
            </a:r>
            <a:r>
              <a:rPr lang="en-US" sz="2000" dirty="0"/>
              <a:t>month)</a:t>
            </a:r>
          </a:p>
          <a:p>
            <a:pPr>
              <a:buClr>
                <a:srgbClr val="C00000"/>
              </a:buClr>
              <a:buFont typeface="Wingdings" pitchFamily="2" charset="2"/>
              <a:buChar char="Ø"/>
            </a:pPr>
            <a:endParaRPr lang="en-US" sz="1800" dirty="0"/>
          </a:p>
          <a:p>
            <a:pPr lvl="0"/>
            <a:endParaRPr lang="en-GB" sz="1800" b="1" dirty="0" smtClean="0">
              <a:solidFill>
                <a:srgbClr val="C00000"/>
              </a:solidFill>
            </a:endParaRPr>
          </a:p>
          <a:p>
            <a:pPr lvl="0" algn="just">
              <a:lnSpc>
                <a:spcPct val="150000"/>
              </a:lnSpc>
            </a:pPr>
            <a:endParaRPr lang="en-GB" sz="1800" dirty="0"/>
          </a:p>
          <a:p>
            <a:pPr algn="just"/>
            <a:endParaRPr lang="en-GB" sz="1800" dirty="0"/>
          </a:p>
          <a:p>
            <a:pPr lvl="0" algn="just"/>
            <a:endParaRPr lang="en-GB" sz="1800" dirty="0"/>
          </a:p>
          <a:p>
            <a:pPr algn="just"/>
            <a:endParaRPr lang="en-US" sz="1800" dirty="0"/>
          </a:p>
          <a:p>
            <a:pPr marL="0" lvl="0" indent="0">
              <a:buNone/>
            </a:pPr>
            <a:endParaRPr lang="en-US" sz="2000" dirty="0"/>
          </a:p>
          <a:p>
            <a:endParaRPr lang="en-US" sz="2000" dirty="0"/>
          </a:p>
        </p:txBody>
      </p:sp>
      <p:sp>
        <p:nvSpPr>
          <p:cNvPr id="5" name="Title 1"/>
          <p:cNvSpPr txBox="1">
            <a:spLocks/>
          </p:cNvSpPr>
          <p:nvPr/>
        </p:nvSpPr>
        <p:spPr>
          <a:xfrm>
            <a:off x="457200" y="274638"/>
            <a:ext cx="8229600" cy="14779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100" dirty="0" smtClean="0"/>
              <a:t> </a:t>
            </a:r>
            <a:r>
              <a:rPr lang="en-IE" sz="2200" dirty="0" smtClean="0">
                <a:solidFill>
                  <a:srgbClr val="C00000"/>
                </a:solidFill>
              </a:rPr>
              <a:t>(Cont’d/-)                              </a:t>
            </a:r>
            <a:r>
              <a:rPr lang="en-US" sz="2700" i="1" dirty="0" smtClean="0">
                <a:solidFill>
                  <a:schemeClr val="accent4">
                    <a:lumMod val="75000"/>
                  </a:schemeClr>
                </a:solidFill>
              </a:rPr>
              <a:t>Outcome 2</a:t>
            </a:r>
            <a:r>
              <a:rPr lang="en-US" sz="2700" dirty="0" smtClean="0">
                <a:solidFill>
                  <a:srgbClr val="C00000"/>
                </a:solidFill>
              </a:rPr>
              <a:t/>
            </a:r>
            <a:br>
              <a:rPr lang="en-US" sz="2700" dirty="0" smtClean="0">
                <a:solidFill>
                  <a:srgbClr val="C00000"/>
                </a:solidFill>
              </a:rPr>
            </a:br>
            <a:r>
              <a:rPr lang="en-US" sz="2700" dirty="0" smtClean="0">
                <a:solidFill>
                  <a:srgbClr val="C00000"/>
                </a:solidFill>
              </a:rPr>
              <a:t>                     </a:t>
            </a:r>
            <a:r>
              <a:rPr lang="en-US" sz="2700" i="1" dirty="0">
                <a:solidFill>
                  <a:srgbClr val="C00000"/>
                </a:solidFill>
              </a:rPr>
              <a:t>Upgraded Informal Apprenticeship</a:t>
            </a:r>
            <a:endParaRPr lang="en-US" sz="4000" dirty="0">
              <a:solidFill>
                <a:srgbClr val="C00000"/>
              </a:solidFill>
            </a:endParaRPr>
          </a:p>
        </p:txBody>
      </p:sp>
      <p:cxnSp>
        <p:nvCxnSpPr>
          <p:cNvPr id="6" name="Straight Arrow Connector 5"/>
          <p:cNvCxnSpPr/>
          <p:nvPr/>
        </p:nvCxnSpPr>
        <p:spPr>
          <a:xfrm>
            <a:off x="685800" y="972456"/>
            <a:ext cx="10668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58615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295400"/>
          </a:xfrm>
        </p:spPr>
        <p:txBody>
          <a:bodyPr>
            <a:normAutofit fontScale="90000"/>
          </a:bodyPr>
          <a:lstStyle/>
          <a:p>
            <a:r>
              <a:rPr lang="en-US" sz="3100" dirty="0" smtClean="0"/>
              <a:t/>
            </a:r>
            <a:br>
              <a:rPr lang="en-US" sz="3100" dirty="0" smtClean="0"/>
            </a:br>
            <a:r>
              <a:rPr lang="en-US" sz="2700" i="1" dirty="0" smtClean="0">
                <a:solidFill>
                  <a:srgbClr val="C00000"/>
                </a:solidFill>
              </a:rPr>
              <a:t>Outcome 3:</a:t>
            </a:r>
            <a:br>
              <a:rPr lang="en-US" sz="2700" i="1" dirty="0" smtClean="0">
                <a:solidFill>
                  <a:srgbClr val="C00000"/>
                </a:solidFill>
              </a:rPr>
            </a:br>
            <a:r>
              <a:rPr lang="en-US" sz="2800" i="1" dirty="0">
                <a:solidFill>
                  <a:srgbClr val="C00000"/>
                </a:solidFill>
              </a:rPr>
              <a:t>Trade unions better prepared to promote youth rights at work</a:t>
            </a:r>
            <a:r>
              <a:rPr lang="en-US" sz="2700" dirty="0" smtClean="0">
                <a:solidFill>
                  <a:srgbClr val="C00000"/>
                </a:solidFill>
              </a:rPr>
              <a:t/>
            </a:r>
            <a:br>
              <a:rPr lang="en-US" sz="2700" dirty="0" smtClean="0">
                <a:solidFill>
                  <a:srgbClr val="C00000"/>
                </a:solidFill>
              </a:rPr>
            </a:br>
            <a:endParaRPr lang="en-US" sz="4000" dirty="0">
              <a:solidFill>
                <a:srgbClr val="C00000"/>
              </a:solidFill>
            </a:endParaRPr>
          </a:p>
        </p:txBody>
      </p:sp>
      <p:sp>
        <p:nvSpPr>
          <p:cNvPr id="3" name="Content Placeholder 2"/>
          <p:cNvSpPr>
            <a:spLocks noGrp="1"/>
          </p:cNvSpPr>
          <p:nvPr>
            <p:ph idx="1"/>
          </p:nvPr>
        </p:nvSpPr>
        <p:spPr>
          <a:xfrm>
            <a:off x="228600" y="1676400"/>
            <a:ext cx="8229600" cy="4648200"/>
          </a:xfrm>
        </p:spPr>
        <p:txBody>
          <a:bodyPr>
            <a:noAutofit/>
          </a:bodyPr>
          <a:lstStyle/>
          <a:p>
            <a:pPr algn="just">
              <a:buClr>
                <a:srgbClr val="C00000"/>
              </a:buClr>
              <a:buFont typeface="Wingdings" pitchFamily="2" charset="2"/>
              <a:buChar char="Ø"/>
            </a:pPr>
            <a:r>
              <a:rPr lang="en-US" sz="2000" dirty="0"/>
              <a:t>Recruiting the national consultant for developing and training on the manual of youth rights at </a:t>
            </a:r>
            <a:r>
              <a:rPr lang="en-US" sz="2000" dirty="0" smtClean="0"/>
              <a:t>work</a:t>
            </a:r>
          </a:p>
          <a:p>
            <a:pPr algn="just">
              <a:lnSpc>
                <a:spcPct val="50000"/>
              </a:lnSpc>
            </a:pPr>
            <a:endParaRPr lang="en-US" sz="2000" dirty="0"/>
          </a:p>
          <a:p>
            <a:pPr algn="just">
              <a:buClr>
                <a:srgbClr val="C00000"/>
              </a:buClr>
              <a:buFont typeface="Wingdings" pitchFamily="2" charset="2"/>
              <a:buChar char="Ø"/>
            </a:pPr>
            <a:r>
              <a:rPr lang="en-US" sz="2000" dirty="0"/>
              <a:t>Selecting the editing board for the </a:t>
            </a:r>
            <a:r>
              <a:rPr lang="en-US" sz="2000" dirty="0" smtClean="0"/>
              <a:t>manual </a:t>
            </a:r>
          </a:p>
          <a:p>
            <a:pPr marL="677863" indent="-330200" algn="just">
              <a:buFont typeface="Courier New" pitchFamily="49" charset="0"/>
              <a:buChar char="o"/>
            </a:pPr>
            <a:r>
              <a:rPr lang="en-US" sz="2000" dirty="0" smtClean="0"/>
              <a:t>GFJTU</a:t>
            </a:r>
          </a:p>
          <a:p>
            <a:pPr marL="677863" indent="-330200" algn="just">
              <a:buFont typeface="Courier New" pitchFamily="49" charset="0"/>
              <a:buChar char="o"/>
            </a:pPr>
            <a:r>
              <a:rPr lang="en-US" sz="2000" dirty="0" smtClean="0"/>
              <a:t>Independent TUs</a:t>
            </a:r>
          </a:p>
          <a:p>
            <a:pPr marL="677863" indent="-330200" algn="just">
              <a:buFont typeface="Courier New" pitchFamily="49" charset="0"/>
              <a:buChar char="o"/>
            </a:pPr>
            <a:r>
              <a:rPr lang="en-US" sz="2000" dirty="0" smtClean="0"/>
              <a:t>VTC</a:t>
            </a:r>
          </a:p>
          <a:p>
            <a:pPr marL="677863" indent="-330200" algn="just">
              <a:buFont typeface="Courier New" pitchFamily="49" charset="0"/>
              <a:buChar char="o"/>
            </a:pPr>
            <a:r>
              <a:rPr lang="en-US" sz="2000" dirty="0" smtClean="0"/>
              <a:t>YE </a:t>
            </a:r>
            <a:r>
              <a:rPr lang="en-US" sz="2000" dirty="0"/>
              <a:t>organizations</a:t>
            </a:r>
            <a:r>
              <a:rPr lang="en-US" sz="2000" dirty="0" smtClean="0"/>
              <a:t>)</a:t>
            </a:r>
          </a:p>
          <a:p>
            <a:pPr marL="0" indent="0" algn="just">
              <a:lnSpc>
                <a:spcPct val="50000"/>
              </a:lnSpc>
              <a:buNone/>
            </a:pPr>
            <a:endParaRPr lang="en-US" sz="2000" dirty="0"/>
          </a:p>
          <a:p>
            <a:pPr algn="just">
              <a:buClr>
                <a:srgbClr val="C00000"/>
              </a:buClr>
              <a:buFont typeface="Wingdings" pitchFamily="2" charset="2"/>
              <a:buChar char="Ø"/>
            </a:pPr>
            <a:r>
              <a:rPr lang="en-US" sz="2000" dirty="0"/>
              <a:t>Format and table of content (almost finish</a:t>
            </a:r>
            <a:r>
              <a:rPr lang="en-US" sz="2000" dirty="0" smtClean="0"/>
              <a:t>)</a:t>
            </a:r>
          </a:p>
          <a:p>
            <a:pPr algn="just">
              <a:lnSpc>
                <a:spcPct val="50000"/>
              </a:lnSpc>
            </a:pPr>
            <a:endParaRPr lang="en-US" sz="2000" dirty="0"/>
          </a:p>
          <a:p>
            <a:pPr algn="just">
              <a:buClr>
                <a:srgbClr val="C00000"/>
              </a:buClr>
              <a:buFont typeface="Wingdings" pitchFamily="2" charset="2"/>
              <a:buChar char="Ø"/>
            </a:pPr>
            <a:r>
              <a:rPr lang="en-US" sz="2000" dirty="0"/>
              <a:t>First draft ( in progress</a:t>
            </a:r>
            <a:r>
              <a:rPr lang="en-US" sz="2000" dirty="0" smtClean="0"/>
              <a:t>)</a:t>
            </a:r>
          </a:p>
          <a:p>
            <a:pPr algn="just">
              <a:lnSpc>
                <a:spcPct val="50000"/>
              </a:lnSpc>
              <a:buFont typeface="Wingdings" pitchFamily="2" charset="2"/>
              <a:buChar char="q"/>
            </a:pPr>
            <a:endParaRPr lang="en-US" sz="2000" dirty="0" smtClean="0"/>
          </a:p>
          <a:p>
            <a:pPr algn="just">
              <a:buClr>
                <a:srgbClr val="C00000"/>
              </a:buClr>
              <a:buFont typeface="Wingdings" pitchFamily="2" charset="2"/>
              <a:buChar char="Ø"/>
            </a:pPr>
            <a:r>
              <a:rPr lang="en-US" sz="2000" dirty="0" smtClean="0"/>
              <a:t>Manual content validation  workshop (this month)</a:t>
            </a:r>
            <a:endParaRPr lang="en-US" sz="2000" dirty="0"/>
          </a:p>
          <a:p>
            <a:pPr algn="just">
              <a:buFont typeface="Wingdings" pitchFamily="2" charset="2"/>
              <a:buChar char="q"/>
            </a:pPr>
            <a:endParaRPr lang="en-US" sz="2000" dirty="0"/>
          </a:p>
          <a:p>
            <a:pPr lvl="0"/>
            <a:endParaRPr lang="en-GB" sz="1800" b="1" dirty="0" smtClean="0">
              <a:solidFill>
                <a:srgbClr val="C00000"/>
              </a:solidFill>
            </a:endParaRPr>
          </a:p>
          <a:p>
            <a:pPr lvl="0" algn="just">
              <a:lnSpc>
                <a:spcPct val="150000"/>
              </a:lnSpc>
            </a:pPr>
            <a:endParaRPr lang="en-GB" sz="1800" dirty="0"/>
          </a:p>
          <a:p>
            <a:pPr algn="just"/>
            <a:endParaRPr lang="en-GB" sz="1800" dirty="0"/>
          </a:p>
          <a:p>
            <a:pPr lvl="0" algn="just"/>
            <a:endParaRPr lang="en-GB" sz="1800" dirty="0"/>
          </a:p>
          <a:p>
            <a:pPr algn="just"/>
            <a:endParaRPr lang="en-US" sz="1800" dirty="0"/>
          </a:p>
          <a:p>
            <a:pPr marL="0" lvl="0" indent="0">
              <a:buNone/>
            </a:pPr>
            <a:endParaRPr lang="en-US" sz="2000" dirty="0"/>
          </a:p>
          <a:p>
            <a:endParaRPr lang="en-US" sz="2000" dirty="0"/>
          </a:p>
        </p:txBody>
      </p:sp>
    </p:spTree>
    <p:extLst>
      <p:ext uri="{BB962C8B-B14F-4D97-AF65-F5344CB8AC3E}">
        <p14:creationId xmlns:p14="http://schemas.microsoft.com/office/powerpoint/2010/main" val="335694141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295400"/>
          </a:xfrm>
        </p:spPr>
        <p:txBody>
          <a:bodyPr>
            <a:normAutofit fontScale="90000"/>
          </a:bodyPr>
          <a:lstStyle/>
          <a:p>
            <a:pPr>
              <a:lnSpc>
                <a:spcPct val="50000"/>
              </a:lnSpc>
            </a:pPr>
            <a:r>
              <a:rPr lang="en-US" sz="3100" dirty="0" smtClean="0"/>
              <a:t/>
            </a:r>
            <a:br>
              <a:rPr lang="en-US" sz="3100" dirty="0" smtClean="0"/>
            </a:br>
            <a:r>
              <a:rPr lang="en-US" sz="3100" i="1" dirty="0" smtClean="0">
                <a:solidFill>
                  <a:srgbClr val="C00000"/>
                </a:solidFill>
              </a:rPr>
              <a:t>Achievements :</a:t>
            </a:r>
            <a:br>
              <a:rPr lang="en-US" sz="3100" i="1" dirty="0" smtClean="0">
                <a:solidFill>
                  <a:srgbClr val="C00000"/>
                </a:solidFill>
              </a:rPr>
            </a:br>
            <a:r>
              <a:rPr lang="en-US" sz="3100" i="1" dirty="0" smtClean="0">
                <a:solidFill>
                  <a:srgbClr val="C00000"/>
                </a:solidFill>
              </a:rPr>
              <a:t/>
            </a:r>
            <a:br>
              <a:rPr lang="en-US" sz="3100" i="1" dirty="0" smtClean="0">
                <a:solidFill>
                  <a:srgbClr val="C00000"/>
                </a:solidFill>
              </a:rPr>
            </a:br>
            <a:r>
              <a:rPr lang="en-US" sz="3100" i="1" dirty="0" smtClean="0">
                <a:solidFill>
                  <a:srgbClr val="C00000"/>
                </a:solidFill>
              </a:rPr>
              <a:t>As a Focal Point on skill and YE</a:t>
            </a:r>
            <a:r>
              <a:rPr lang="en-US" sz="2700" i="1" dirty="0" smtClean="0">
                <a:solidFill>
                  <a:srgbClr val="C00000"/>
                </a:solidFill>
              </a:rPr>
              <a:t/>
            </a:r>
            <a:br>
              <a:rPr lang="en-US" sz="2700" i="1" dirty="0" smtClean="0">
                <a:solidFill>
                  <a:srgbClr val="C00000"/>
                </a:solidFill>
              </a:rPr>
            </a:br>
            <a:endParaRPr lang="en-US" sz="4000" i="1" dirty="0">
              <a:solidFill>
                <a:srgbClr val="C00000"/>
              </a:solidFill>
            </a:endParaRPr>
          </a:p>
        </p:txBody>
      </p:sp>
      <p:sp>
        <p:nvSpPr>
          <p:cNvPr id="3" name="Content Placeholder 2"/>
          <p:cNvSpPr>
            <a:spLocks noGrp="1"/>
          </p:cNvSpPr>
          <p:nvPr>
            <p:ph idx="1"/>
          </p:nvPr>
        </p:nvSpPr>
        <p:spPr>
          <a:xfrm>
            <a:off x="152400" y="1219200"/>
            <a:ext cx="8229600" cy="5562600"/>
          </a:xfrm>
        </p:spPr>
        <p:txBody>
          <a:bodyPr>
            <a:noAutofit/>
          </a:bodyPr>
          <a:lstStyle/>
          <a:p>
            <a:pPr lvl="0" algn="just">
              <a:buClr>
                <a:srgbClr val="C00000"/>
              </a:buClr>
              <a:buFont typeface="Wingdings" pitchFamily="2" charset="2"/>
              <a:buChar char="Ø"/>
            </a:pPr>
            <a:r>
              <a:rPr lang="en-GB" sz="2000" dirty="0" smtClean="0"/>
              <a:t>Building channels with institutions working on skill development and youth employment in Jordan toward tangible collaborations . </a:t>
            </a:r>
          </a:p>
          <a:p>
            <a:pPr lvl="0" algn="just">
              <a:lnSpc>
                <a:spcPct val="50000"/>
              </a:lnSpc>
              <a:buClr>
                <a:srgbClr val="C00000"/>
              </a:buClr>
              <a:buFont typeface="Wingdings" pitchFamily="2" charset="2"/>
              <a:buChar char="Ø"/>
            </a:pPr>
            <a:endParaRPr lang="en-US" sz="2000" dirty="0" smtClean="0"/>
          </a:p>
          <a:p>
            <a:pPr lvl="0" algn="just">
              <a:buClr>
                <a:srgbClr val="C00000"/>
              </a:buClr>
              <a:buFont typeface="Wingdings" pitchFamily="2" charset="2"/>
              <a:buChar char="Ø"/>
            </a:pPr>
            <a:r>
              <a:rPr lang="en-GB" sz="2000" dirty="0" smtClean="0"/>
              <a:t>Expanding the ILO profile for skill development and youth employment in Jordan for more visibility of ILO in skill development picture in Jordan compared with other UN and non-profit organizations</a:t>
            </a:r>
          </a:p>
          <a:p>
            <a:pPr lvl="0" algn="just">
              <a:lnSpc>
                <a:spcPct val="50000"/>
              </a:lnSpc>
              <a:buClr>
                <a:srgbClr val="C00000"/>
              </a:buClr>
              <a:buFont typeface="Wingdings" pitchFamily="2" charset="2"/>
              <a:buChar char="Ø"/>
            </a:pPr>
            <a:endParaRPr lang="en-GB" sz="2000" dirty="0" smtClean="0"/>
          </a:p>
          <a:p>
            <a:pPr lvl="0" algn="just">
              <a:buClr>
                <a:srgbClr val="C00000"/>
              </a:buClr>
              <a:buFont typeface="Wingdings" pitchFamily="2" charset="2"/>
              <a:buChar char="Ø"/>
            </a:pPr>
            <a:r>
              <a:rPr lang="en-GB" sz="2000" dirty="0" smtClean="0"/>
              <a:t>Networking was established with several institutions working on the youth employment in Jordan (UNDP,IYF,EFE,ETU ---)</a:t>
            </a:r>
          </a:p>
          <a:p>
            <a:pPr lvl="0" algn="just">
              <a:lnSpc>
                <a:spcPct val="50000"/>
              </a:lnSpc>
              <a:buClr>
                <a:srgbClr val="C00000"/>
              </a:buClr>
              <a:buFont typeface="Wingdings" pitchFamily="2" charset="2"/>
              <a:buChar char="Ø"/>
            </a:pPr>
            <a:endParaRPr lang="en-GB" sz="2000" dirty="0" smtClean="0"/>
          </a:p>
          <a:p>
            <a:pPr lvl="0" algn="just">
              <a:buClr>
                <a:srgbClr val="C00000"/>
              </a:buClr>
              <a:buFont typeface="Wingdings" pitchFamily="2" charset="2"/>
              <a:buChar char="Ø"/>
            </a:pPr>
            <a:r>
              <a:rPr lang="en-GB" sz="2000" dirty="0" smtClean="0"/>
              <a:t>The intervention and other ILO interventions on skill development and youth employment were presented in several meetings (UNDP,UNRWA,GIZ,DVV ---)</a:t>
            </a:r>
          </a:p>
          <a:p>
            <a:pPr lvl="0" algn="just">
              <a:lnSpc>
                <a:spcPct val="50000"/>
              </a:lnSpc>
              <a:buClr>
                <a:srgbClr val="C00000"/>
              </a:buClr>
              <a:buFont typeface="Wingdings" pitchFamily="2" charset="2"/>
              <a:buChar char="Ø"/>
            </a:pPr>
            <a:endParaRPr lang="en-GB" sz="2000" dirty="0" smtClean="0"/>
          </a:p>
          <a:p>
            <a:pPr lvl="0" algn="just">
              <a:buClr>
                <a:srgbClr val="C00000"/>
              </a:buClr>
              <a:buFont typeface="Wingdings" pitchFamily="2" charset="2"/>
              <a:buChar char="Ø"/>
            </a:pPr>
            <a:r>
              <a:rPr lang="en-GB" sz="2000" dirty="0" smtClean="0"/>
              <a:t>Collaboration with EU on skill testing, M&amp;E for ETVET sector</a:t>
            </a:r>
          </a:p>
          <a:p>
            <a:pPr lvl="0" algn="just">
              <a:lnSpc>
                <a:spcPct val="50000"/>
              </a:lnSpc>
              <a:buClr>
                <a:srgbClr val="C00000"/>
              </a:buClr>
              <a:buFont typeface="Wingdings" pitchFamily="2" charset="2"/>
              <a:buChar char="Ø"/>
            </a:pPr>
            <a:endParaRPr lang="en-US" sz="2000" dirty="0" smtClean="0"/>
          </a:p>
          <a:p>
            <a:pPr algn="just">
              <a:buClr>
                <a:srgbClr val="C00000"/>
              </a:buClr>
              <a:buFont typeface="Wingdings" pitchFamily="2" charset="2"/>
              <a:buChar char="Ø"/>
            </a:pPr>
            <a:r>
              <a:rPr lang="en-US" sz="2000" dirty="0" smtClean="0"/>
              <a:t>Working  with IYF on policy paper on retention assessment</a:t>
            </a:r>
          </a:p>
          <a:p>
            <a:pPr algn="just">
              <a:buClr>
                <a:srgbClr val="C00000"/>
              </a:buClr>
              <a:buFont typeface="Wingdings" pitchFamily="2" charset="2"/>
              <a:buChar char="Ø"/>
            </a:pPr>
            <a:r>
              <a:rPr lang="en-US" sz="2000" dirty="0" smtClean="0"/>
              <a:t>IYF and EFE are members in editing board on YR@W</a:t>
            </a:r>
            <a:endParaRPr lang="en-US" sz="2000" dirty="0" smtClean="0"/>
          </a:p>
          <a:p>
            <a:pPr algn="just"/>
            <a:endParaRPr lang="en-US" sz="2000" dirty="0" smtClean="0"/>
          </a:p>
          <a:p>
            <a:pPr lvl="0"/>
            <a:endParaRPr lang="en-US" sz="2000" dirty="0" smtClean="0"/>
          </a:p>
          <a:p>
            <a:pPr lvl="0"/>
            <a:endParaRPr lang="en-GB" sz="1800" b="1" dirty="0" smtClean="0">
              <a:solidFill>
                <a:srgbClr val="C00000"/>
              </a:solidFill>
            </a:endParaRPr>
          </a:p>
          <a:p>
            <a:pPr lvl="0" algn="just">
              <a:lnSpc>
                <a:spcPct val="150000"/>
              </a:lnSpc>
            </a:pPr>
            <a:endParaRPr lang="en-GB" sz="1800" dirty="0" smtClean="0"/>
          </a:p>
          <a:p>
            <a:pPr algn="just"/>
            <a:endParaRPr lang="en-GB" sz="1800" dirty="0" smtClean="0"/>
          </a:p>
          <a:p>
            <a:pPr lvl="0" algn="just"/>
            <a:endParaRPr lang="en-GB" sz="1800" dirty="0" smtClean="0"/>
          </a:p>
          <a:p>
            <a:pPr algn="just"/>
            <a:endParaRPr lang="en-US" sz="1800" dirty="0" smtClean="0"/>
          </a:p>
          <a:p>
            <a:pPr marL="0" lvl="0" indent="0">
              <a:buNone/>
            </a:pPr>
            <a:endParaRPr lang="en-US" sz="2000" dirty="0" smtClean="0"/>
          </a:p>
          <a:p>
            <a:endParaRPr lang="en-US" sz="2000" dirty="0"/>
          </a:p>
        </p:txBody>
      </p:sp>
    </p:spTree>
    <p:extLst>
      <p:ext uri="{BB962C8B-B14F-4D97-AF65-F5344CB8AC3E}">
        <p14:creationId xmlns:p14="http://schemas.microsoft.com/office/powerpoint/2010/main" val="338908192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295400"/>
          </a:xfrm>
        </p:spPr>
        <p:txBody>
          <a:bodyPr>
            <a:normAutofit fontScale="90000"/>
          </a:bodyPr>
          <a:lstStyle/>
          <a:p>
            <a:pPr>
              <a:lnSpc>
                <a:spcPct val="50000"/>
              </a:lnSpc>
            </a:pPr>
            <a:r>
              <a:rPr lang="en-US" sz="3100" dirty="0" smtClean="0"/>
              <a:t/>
            </a:r>
            <a:br>
              <a:rPr lang="en-US" sz="3100" dirty="0" smtClean="0"/>
            </a:br>
            <a:r>
              <a:rPr lang="en-US" sz="3100" i="1" dirty="0" smtClean="0">
                <a:solidFill>
                  <a:srgbClr val="C00000"/>
                </a:solidFill>
              </a:rPr>
              <a:t>Achievements </a:t>
            </a:r>
            <a:br>
              <a:rPr lang="en-US" sz="3100" i="1" dirty="0" smtClean="0">
                <a:solidFill>
                  <a:srgbClr val="C00000"/>
                </a:solidFill>
              </a:rPr>
            </a:br>
            <a:r>
              <a:rPr lang="en-US" sz="3100" i="1" dirty="0" smtClean="0">
                <a:solidFill>
                  <a:srgbClr val="C00000"/>
                </a:solidFill>
              </a:rPr>
              <a:t/>
            </a:r>
            <a:br>
              <a:rPr lang="en-US" sz="3100" i="1" dirty="0" smtClean="0">
                <a:solidFill>
                  <a:srgbClr val="C00000"/>
                </a:solidFill>
              </a:rPr>
            </a:br>
            <a:r>
              <a:rPr lang="en-US" sz="3100" i="1" dirty="0" smtClean="0">
                <a:solidFill>
                  <a:srgbClr val="C00000"/>
                </a:solidFill>
              </a:rPr>
              <a:t>Collaboration with other ILO projects in Jordan</a:t>
            </a:r>
            <a:r>
              <a:rPr lang="en-US" sz="2700" dirty="0" smtClean="0">
                <a:solidFill>
                  <a:srgbClr val="C00000"/>
                </a:solidFill>
              </a:rPr>
              <a:t/>
            </a:r>
            <a:br>
              <a:rPr lang="en-US" sz="2700" dirty="0" smtClean="0">
                <a:solidFill>
                  <a:srgbClr val="C00000"/>
                </a:solidFill>
              </a:rPr>
            </a:br>
            <a:endParaRPr lang="en-US" sz="4000" dirty="0">
              <a:solidFill>
                <a:srgbClr val="C00000"/>
              </a:solidFill>
            </a:endParaRPr>
          </a:p>
        </p:txBody>
      </p:sp>
      <p:sp>
        <p:nvSpPr>
          <p:cNvPr id="3" name="Content Placeholder 2"/>
          <p:cNvSpPr>
            <a:spLocks noGrp="1"/>
          </p:cNvSpPr>
          <p:nvPr>
            <p:ph idx="1"/>
          </p:nvPr>
        </p:nvSpPr>
        <p:spPr>
          <a:xfrm>
            <a:off x="152400" y="1371600"/>
            <a:ext cx="8229600" cy="5257800"/>
          </a:xfrm>
        </p:spPr>
        <p:txBody>
          <a:bodyPr>
            <a:noAutofit/>
          </a:bodyPr>
          <a:lstStyle/>
          <a:p>
            <a:pPr algn="just">
              <a:buClr>
                <a:srgbClr val="C00000"/>
              </a:buClr>
              <a:buFont typeface="Wingdings" pitchFamily="2" charset="2"/>
              <a:buChar char="Ø"/>
            </a:pPr>
            <a:r>
              <a:rPr lang="en-US" sz="2000" dirty="0">
                <a:solidFill>
                  <a:srgbClr val="C00000"/>
                </a:solidFill>
              </a:rPr>
              <a:t>M&amp;E in ETVET </a:t>
            </a:r>
            <a:r>
              <a:rPr lang="en-US" sz="2000" dirty="0" smtClean="0">
                <a:solidFill>
                  <a:srgbClr val="C00000"/>
                </a:solidFill>
              </a:rPr>
              <a:t>Sector </a:t>
            </a:r>
            <a:r>
              <a:rPr lang="en-US" sz="2000" dirty="0" smtClean="0"/>
              <a:t>project </a:t>
            </a:r>
          </a:p>
          <a:p>
            <a:pPr algn="just">
              <a:lnSpc>
                <a:spcPct val="50000"/>
              </a:lnSpc>
              <a:buClr>
                <a:srgbClr val="C00000"/>
              </a:buClr>
              <a:buFont typeface="Wingdings" pitchFamily="2" charset="2"/>
              <a:buChar char="Ø"/>
            </a:pPr>
            <a:endParaRPr lang="en-US" sz="2000" dirty="0"/>
          </a:p>
          <a:p>
            <a:pPr algn="just">
              <a:buClr>
                <a:srgbClr val="C00000"/>
              </a:buClr>
              <a:buFont typeface="Wingdings" pitchFamily="2" charset="2"/>
              <a:buChar char="Ø"/>
            </a:pPr>
            <a:r>
              <a:rPr lang="en-US" sz="2000" dirty="0"/>
              <a:t> </a:t>
            </a:r>
            <a:r>
              <a:rPr lang="en-US" sz="2000" dirty="0">
                <a:solidFill>
                  <a:srgbClr val="C00000"/>
                </a:solidFill>
              </a:rPr>
              <a:t>STED</a:t>
            </a:r>
            <a:r>
              <a:rPr lang="en-US" sz="2000" dirty="0"/>
              <a:t> </a:t>
            </a:r>
            <a:r>
              <a:rPr lang="en-US" sz="2000" dirty="0" smtClean="0"/>
              <a:t>project</a:t>
            </a:r>
          </a:p>
          <a:p>
            <a:pPr algn="just">
              <a:lnSpc>
                <a:spcPct val="50000"/>
              </a:lnSpc>
              <a:buClr>
                <a:srgbClr val="C00000"/>
              </a:buClr>
              <a:buFont typeface="Wingdings" pitchFamily="2" charset="2"/>
              <a:buChar char="Ø"/>
            </a:pPr>
            <a:endParaRPr lang="en-US" sz="2000" dirty="0"/>
          </a:p>
          <a:p>
            <a:pPr algn="just">
              <a:buClr>
                <a:srgbClr val="C00000"/>
              </a:buClr>
              <a:buFont typeface="Wingdings" pitchFamily="2" charset="2"/>
              <a:buChar char="Ø"/>
            </a:pPr>
            <a:r>
              <a:rPr lang="en-US" sz="2000" dirty="0">
                <a:solidFill>
                  <a:srgbClr val="C00000"/>
                </a:solidFill>
              </a:rPr>
              <a:t>Child </a:t>
            </a:r>
            <a:r>
              <a:rPr lang="en-US" sz="2000" dirty="0" err="1">
                <a:solidFill>
                  <a:srgbClr val="C00000"/>
                </a:solidFill>
              </a:rPr>
              <a:t>Labour</a:t>
            </a:r>
            <a:r>
              <a:rPr lang="en-US" sz="2000" dirty="0">
                <a:solidFill>
                  <a:srgbClr val="C00000"/>
                </a:solidFill>
              </a:rPr>
              <a:t> </a:t>
            </a:r>
            <a:r>
              <a:rPr lang="en-US" sz="2000" dirty="0" smtClean="0">
                <a:solidFill>
                  <a:srgbClr val="C00000"/>
                </a:solidFill>
              </a:rPr>
              <a:t> </a:t>
            </a:r>
            <a:r>
              <a:rPr lang="en-US" sz="2000" dirty="0" smtClean="0"/>
              <a:t>project: </a:t>
            </a:r>
          </a:p>
          <a:p>
            <a:pPr algn="just">
              <a:lnSpc>
                <a:spcPct val="50000"/>
              </a:lnSpc>
            </a:pPr>
            <a:endParaRPr lang="en-US" sz="2000" dirty="0"/>
          </a:p>
          <a:p>
            <a:pPr marL="682625" indent="-334963" algn="just">
              <a:buFont typeface="Courier New" pitchFamily="49" charset="0"/>
              <a:buChar char="o"/>
            </a:pPr>
            <a:r>
              <a:rPr lang="en-US" sz="2000" dirty="0" smtClean="0"/>
              <a:t>Expanding  </a:t>
            </a:r>
            <a:r>
              <a:rPr lang="en-US" sz="2000" dirty="0"/>
              <a:t>the scope of work for national consultant on informal </a:t>
            </a:r>
            <a:r>
              <a:rPr lang="en-US" sz="2000" dirty="0" smtClean="0"/>
              <a:t>apprenticeship </a:t>
            </a:r>
            <a:r>
              <a:rPr lang="en-US" sz="2000" dirty="0"/>
              <a:t>to cover child </a:t>
            </a:r>
            <a:r>
              <a:rPr lang="en-US" sz="2000" dirty="0" err="1"/>
              <a:t>labour</a:t>
            </a:r>
            <a:r>
              <a:rPr lang="en-US" sz="2000" dirty="0"/>
              <a:t> dimensions specially OSH and hazardous work</a:t>
            </a:r>
          </a:p>
          <a:p>
            <a:pPr marL="682625" indent="-334963" algn="just">
              <a:buFont typeface="Courier New" pitchFamily="49" charset="0"/>
              <a:buChar char="o"/>
            </a:pPr>
            <a:r>
              <a:rPr lang="en-US" sz="2000" dirty="0" smtClean="0"/>
              <a:t>Hiring </a:t>
            </a:r>
            <a:r>
              <a:rPr lang="en-US" sz="2000" dirty="0"/>
              <a:t>OSH specialist to accompany the national consultant </a:t>
            </a:r>
            <a:r>
              <a:rPr lang="en-US" sz="2000" dirty="0" smtClean="0"/>
              <a:t>on informal apprenticeship and </a:t>
            </a:r>
            <a:r>
              <a:rPr lang="en-US" sz="2000" dirty="0"/>
              <a:t>cover the OSH dimension in YE and Child </a:t>
            </a:r>
            <a:r>
              <a:rPr lang="en-US" sz="2000" dirty="0" err="1"/>
              <a:t>Labour</a:t>
            </a:r>
            <a:r>
              <a:rPr lang="en-US" sz="2000" dirty="0"/>
              <a:t> </a:t>
            </a:r>
            <a:r>
              <a:rPr lang="en-US" sz="2000" dirty="0" smtClean="0"/>
              <a:t>projects</a:t>
            </a:r>
          </a:p>
          <a:p>
            <a:pPr marL="0" indent="0" algn="just">
              <a:lnSpc>
                <a:spcPct val="50000"/>
              </a:lnSpc>
              <a:buNone/>
            </a:pPr>
            <a:endParaRPr lang="en-US" sz="2000" dirty="0"/>
          </a:p>
          <a:p>
            <a:pPr algn="just">
              <a:buClr>
                <a:srgbClr val="C00000"/>
              </a:buClr>
              <a:buFont typeface="Wingdings" pitchFamily="2" charset="2"/>
              <a:buChar char="Ø"/>
            </a:pPr>
            <a:r>
              <a:rPr lang="en-US" sz="2000" dirty="0" smtClean="0">
                <a:solidFill>
                  <a:srgbClr val="C00000"/>
                </a:solidFill>
              </a:rPr>
              <a:t>Migrants </a:t>
            </a:r>
            <a:r>
              <a:rPr lang="en-US" sz="2000" dirty="0" smtClean="0"/>
              <a:t>project: </a:t>
            </a:r>
          </a:p>
          <a:p>
            <a:pPr algn="just">
              <a:lnSpc>
                <a:spcPct val="50000"/>
              </a:lnSpc>
              <a:buFont typeface="Wingdings" pitchFamily="2" charset="2"/>
              <a:buChar char="q"/>
            </a:pPr>
            <a:endParaRPr lang="en-US" sz="2000" dirty="0"/>
          </a:p>
          <a:p>
            <a:pPr marL="682625" indent="-334963" algn="just">
              <a:buFont typeface="Courier New" pitchFamily="49" charset="0"/>
              <a:buChar char="o"/>
            </a:pPr>
            <a:r>
              <a:rPr lang="en-US" sz="2000" dirty="0" smtClean="0"/>
              <a:t>Supporting the project in organizing a workshop on work permits and the link to qualifications and skill testing </a:t>
            </a:r>
          </a:p>
          <a:p>
            <a:endParaRPr lang="en-US" sz="2000" dirty="0"/>
          </a:p>
          <a:p>
            <a:pPr lvl="0"/>
            <a:endParaRPr lang="en-US" sz="2000" dirty="0"/>
          </a:p>
          <a:p>
            <a:pPr lvl="0"/>
            <a:endParaRPr lang="en-GB" sz="1800" b="1" dirty="0" smtClean="0">
              <a:solidFill>
                <a:srgbClr val="C00000"/>
              </a:solidFill>
            </a:endParaRPr>
          </a:p>
          <a:p>
            <a:pPr lvl="0" algn="just">
              <a:lnSpc>
                <a:spcPct val="150000"/>
              </a:lnSpc>
            </a:pPr>
            <a:endParaRPr lang="en-GB" sz="1800" dirty="0"/>
          </a:p>
          <a:p>
            <a:pPr algn="just"/>
            <a:endParaRPr lang="en-GB" sz="1800" dirty="0"/>
          </a:p>
          <a:p>
            <a:pPr lvl="0" algn="just"/>
            <a:endParaRPr lang="en-GB" sz="1800" dirty="0"/>
          </a:p>
          <a:p>
            <a:pPr algn="just"/>
            <a:endParaRPr lang="en-US" sz="1800" dirty="0"/>
          </a:p>
          <a:p>
            <a:pPr marL="0" lvl="0" indent="0">
              <a:buNone/>
            </a:pPr>
            <a:endParaRPr lang="en-US" sz="2000" dirty="0"/>
          </a:p>
          <a:p>
            <a:endParaRPr lang="en-US" sz="2000" dirty="0"/>
          </a:p>
        </p:txBody>
      </p:sp>
    </p:spTree>
    <p:extLst>
      <p:ext uri="{BB962C8B-B14F-4D97-AF65-F5344CB8AC3E}">
        <p14:creationId xmlns:p14="http://schemas.microsoft.com/office/powerpoint/2010/main" val="36459653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endParaRPr lang="en-US" dirty="0" smtClean="0"/>
          </a:p>
          <a:p>
            <a:endParaRPr lang="en-US" dirty="0" smtClean="0"/>
          </a:p>
          <a:p>
            <a:pPr marL="0" indent="0" algn="ctr">
              <a:buNone/>
            </a:pPr>
            <a:r>
              <a:rPr lang="en-US" sz="4400" b="1" i="1" dirty="0">
                <a:solidFill>
                  <a:srgbClr val="C00000"/>
                </a:solidFill>
                <a:latin typeface="Cambria" pitchFamily="18" charset="0"/>
              </a:rPr>
              <a:t>Contribution to </a:t>
            </a:r>
            <a:r>
              <a:rPr lang="en-US" sz="4400" b="1" i="1" dirty="0" smtClean="0">
                <a:solidFill>
                  <a:srgbClr val="C00000"/>
                </a:solidFill>
                <a:latin typeface="Cambria" pitchFamily="18" charset="0"/>
              </a:rPr>
              <a:t>Measurement Criteria</a:t>
            </a:r>
            <a:endParaRPr lang="en-US" sz="4400" b="1" i="1" dirty="0">
              <a:solidFill>
                <a:srgbClr val="C00000"/>
              </a:solidFill>
              <a:latin typeface="Cambria" pitchFamily="18" charset="0"/>
            </a:endParaRPr>
          </a:p>
        </p:txBody>
      </p:sp>
    </p:spTree>
    <p:extLst>
      <p:ext uri="{BB962C8B-B14F-4D97-AF65-F5344CB8AC3E}">
        <p14:creationId xmlns:p14="http://schemas.microsoft.com/office/powerpoint/2010/main" val="192410496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96962"/>
          </a:xfrm>
        </p:spPr>
        <p:txBody>
          <a:bodyPr>
            <a:noAutofit/>
          </a:bodyPr>
          <a:lstStyle/>
          <a:p>
            <a:pPr marL="0" indent="0"/>
            <a:r>
              <a:rPr lang="en-GB" sz="2200" dirty="0">
                <a:solidFill>
                  <a:srgbClr val="C00000"/>
                </a:solidFill>
              </a:rPr>
              <a:t>Criteria c: </a:t>
            </a:r>
            <a:r>
              <a:rPr lang="en-GB" sz="2200" dirty="0" smtClean="0">
                <a:solidFill>
                  <a:srgbClr val="C00000"/>
                </a:solidFill>
              </a:rPr>
              <a:t/>
            </a:r>
            <a:br>
              <a:rPr lang="en-GB" sz="2200" dirty="0" smtClean="0">
                <a:solidFill>
                  <a:srgbClr val="C00000"/>
                </a:solidFill>
              </a:rPr>
            </a:br>
            <a:r>
              <a:rPr lang="en-GB" sz="2200" dirty="0" smtClean="0">
                <a:solidFill>
                  <a:srgbClr val="C00000"/>
                </a:solidFill>
              </a:rPr>
              <a:t>National </a:t>
            </a:r>
            <a:r>
              <a:rPr lang="en-GB" sz="2200" dirty="0">
                <a:solidFill>
                  <a:srgbClr val="C00000"/>
                </a:solidFill>
              </a:rPr>
              <a:t>programmes /</a:t>
            </a:r>
            <a:r>
              <a:rPr lang="en-GB" sz="2200" dirty="0" smtClean="0">
                <a:solidFill>
                  <a:srgbClr val="C00000"/>
                </a:solidFill>
              </a:rPr>
              <a:t> </a:t>
            </a:r>
            <a:r>
              <a:rPr lang="en-GB" sz="2200" dirty="0">
                <a:solidFill>
                  <a:srgbClr val="C00000"/>
                </a:solidFill>
              </a:rPr>
              <a:t>decent employment /</a:t>
            </a:r>
            <a:r>
              <a:rPr lang="en-GB" sz="2200" dirty="0" smtClean="0">
                <a:solidFill>
                  <a:srgbClr val="C00000"/>
                </a:solidFill>
              </a:rPr>
              <a:t> </a:t>
            </a:r>
            <a:r>
              <a:rPr lang="en-GB" sz="2200" dirty="0">
                <a:solidFill>
                  <a:srgbClr val="C00000"/>
                </a:solidFill>
              </a:rPr>
              <a:t>disadvantaged </a:t>
            </a:r>
            <a:r>
              <a:rPr lang="en-GB" sz="2200" dirty="0" smtClean="0">
                <a:solidFill>
                  <a:srgbClr val="C00000"/>
                </a:solidFill>
              </a:rPr>
              <a:t>youth/ government / </a:t>
            </a:r>
            <a:r>
              <a:rPr lang="en-GB" sz="2200" dirty="0">
                <a:solidFill>
                  <a:srgbClr val="C00000"/>
                </a:solidFill>
              </a:rPr>
              <a:t>social partners</a:t>
            </a:r>
          </a:p>
        </p:txBody>
      </p:sp>
      <p:sp>
        <p:nvSpPr>
          <p:cNvPr id="3" name="Content Placeholder 2"/>
          <p:cNvSpPr>
            <a:spLocks noGrp="1"/>
          </p:cNvSpPr>
          <p:nvPr>
            <p:ph idx="1"/>
          </p:nvPr>
        </p:nvSpPr>
        <p:spPr>
          <a:xfrm>
            <a:off x="304800" y="1447800"/>
            <a:ext cx="8229600" cy="5257800"/>
          </a:xfrm>
        </p:spPr>
        <p:txBody>
          <a:bodyPr>
            <a:normAutofit fontScale="25000" lnSpcReduction="20000"/>
          </a:bodyPr>
          <a:lstStyle/>
          <a:p>
            <a:pPr marL="0" indent="0">
              <a:buNone/>
            </a:pPr>
            <a:endParaRPr lang="en-GB" dirty="0"/>
          </a:p>
          <a:p>
            <a:pPr algn="just">
              <a:lnSpc>
                <a:spcPct val="170000"/>
              </a:lnSpc>
              <a:buClr>
                <a:srgbClr val="C00000"/>
              </a:buClr>
              <a:buFont typeface="Wingdings" pitchFamily="2" charset="2"/>
              <a:buChar char="Ø"/>
            </a:pPr>
            <a:r>
              <a:rPr lang="en-GB" sz="6400" dirty="0" smtClean="0"/>
              <a:t>Access of </a:t>
            </a:r>
            <a:r>
              <a:rPr lang="en-GB" sz="6400" b="1" dirty="0" smtClean="0"/>
              <a:t>young</a:t>
            </a:r>
            <a:r>
              <a:rPr lang="en-GB" sz="6400" dirty="0" smtClean="0"/>
              <a:t> women and men  to </a:t>
            </a:r>
            <a:r>
              <a:rPr lang="en-GB" sz="6400" b="1" dirty="0" smtClean="0"/>
              <a:t> national </a:t>
            </a:r>
            <a:r>
              <a:rPr lang="en-GB" sz="6400" dirty="0" smtClean="0"/>
              <a:t>assessment and certification system that </a:t>
            </a:r>
            <a:r>
              <a:rPr lang="en-US" sz="6400" dirty="0"/>
              <a:t>improves the signaling of skills, and the market value of the TVET certificates and facilitates </a:t>
            </a:r>
            <a:r>
              <a:rPr lang="en-US" sz="6400" b="1" dirty="0"/>
              <a:t>training to work </a:t>
            </a:r>
            <a:r>
              <a:rPr lang="en-US" sz="6400" dirty="0" smtClean="0"/>
              <a:t>transition</a:t>
            </a:r>
          </a:p>
          <a:p>
            <a:pPr algn="just">
              <a:lnSpc>
                <a:spcPct val="70000"/>
              </a:lnSpc>
              <a:buClr>
                <a:srgbClr val="C00000"/>
              </a:buClr>
              <a:buFont typeface="Wingdings" pitchFamily="2" charset="2"/>
              <a:buChar char="Ø"/>
            </a:pPr>
            <a:endParaRPr lang="en-US" sz="6400" dirty="0" smtClean="0"/>
          </a:p>
          <a:p>
            <a:pPr algn="just">
              <a:lnSpc>
                <a:spcPct val="170000"/>
              </a:lnSpc>
              <a:buClr>
                <a:srgbClr val="C00000"/>
              </a:buClr>
              <a:buFont typeface="Wingdings" pitchFamily="2" charset="2"/>
              <a:buChar char="Ø"/>
            </a:pPr>
            <a:r>
              <a:rPr lang="en-US" sz="6400" b="1" dirty="0" smtClean="0"/>
              <a:t>Disadvantaged</a:t>
            </a:r>
            <a:r>
              <a:rPr lang="en-US" sz="6400" dirty="0" smtClean="0"/>
              <a:t> young women and men benefiting from  Implementing </a:t>
            </a:r>
            <a:r>
              <a:rPr lang="en-US" sz="6400" b="1" dirty="0" smtClean="0"/>
              <a:t>upgraded</a:t>
            </a:r>
            <a:r>
              <a:rPr lang="en-US" sz="6400" dirty="0" smtClean="0"/>
              <a:t> informal apprenticeship </a:t>
            </a:r>
          </a:p>
          <a:p>
            <a:pPr algn="just">
              <a:lnSpc>
                <a:spcPct val="70000"/>
              </a:lnSpc>
              <a:buClr>
                <a:srgbClr val="C00000"/>
              </a:buClr>
              <a:buFont typeface="Wingdings" pitchFamily="2" charset="2"/>
              <a:buChar char="Ø"/>
            </a:pPr>
            <a:endParaRPr lang="en-US" sz="6400" dirty="0" smtClean="0"/>
          </a:p>
          <a:p>
            <a:pPr algn="just">
              <a:lnSpc>
                <a:spcPct val="170000"/>
              </a:lnSpc>
              <a:buClr>
                <a:srgbClr val="C00000"/>
              </a:buClr>
              <a:buFont typeface="Wingdings" pitchFamily="2" charset="2"/>
              <a:buChar char="Ø"/>
            </a:pPr>
            <a:r>
              <a:rPr lang="en-US" sz="6400" b="1" dirty="0" smtClean="0"/>
              <a:t>National</a:t>
            </a:r>
            <a:r>
              <a:rPr lang="en-US" sz="6400" dirty="0" smtClean="0"/>
              <a:t> manual and certified trainers on </a:t>
            </a:r>
            <a:r>
              <a:rPr lang="en-US" sz="6400" b="1" dirty="0" smtClean="0"/>
              <a:t>youth</a:t>
            </a:r>
            <a:r>
              <a:rPr lang="en-US" sz="6400" dirty="0" smtClean="0"/>
              <a:t> right at work to enable disadvantaged youth to  </a:t>
            </a:r>
            <a:r>
              <a:rPr lang="en-US" sz="6400" dirty="0"/>
              <a:t>advocate for key aspects of </a:t>
            </a:r>
            <a:r>
              <a:rPr lang="en-US" sz="6400" b="1" dirty="0"/>
              <a:t>decent work </a:t>
            </a:r>
            <a:r>
              <a:rPr lang="en-US" sz="6400" dirty="0"/>
              <a:t>conditions </a:t>
            </a:r>
            <a:endParaRPr lang="en-US" sz="6400" dirty="0" smtClean="0"/>
          </a:p>
          <a:p>
            <a:pPr algn="just">
              <a:lnSpc>
                <a:spcPct val="70000"/>
              </a:lnSpc>
              <a:buClr>
                <a:srgbClr val="C00000"/>
              </a:buClr>
              <a:buFont typeface="Wingdings" pitchFamily="2" charset="2"/>
              <a:buChar char="Ø"/>
            </a:pPr>
            <a:endParaRPr lang="en-US" sz="6400" dirty="0" smtClean="0"/>
          </a:p>
          <a:p>
            <a:pPr algn="just">
              <a:lnSpc>
                <a:spcPct val="170000"/>
              </a:lnSpc>
              <a:buClr>
                <a:srgbClr val="C00000"/>
              </a:buClr>
              <a:buFont typeface="Wingdings" pitchFamily="2" charset="2"/>
              <a:buChar char="Ø"/>
            </a:pPr>
            <a:r>
              <a:rPr lang="en-US" sz="6400" dirty="0" smtClean="0"/>
              <a:t>The </a:t>
            </a:r>
            <a:r>
              <a:rPr lang="en-US" sz="6400" dirty="0"/>
              <a:t>tripartite approach to skills development </a:t>
            </a:r>
            <a:r>
              <a:rPr lang="en-US" sz="6400" dirty="0" smtClean="0"/>
              <a:t>is </a:t>
            </a:r>
            <a:r>
              <a:rPr lang="en-US" sz="6400" dirty="0"/>
              <a:t>central to the </a:t>
            </a:r>
            <a:r>
              <a:rPr lang="en-US" sz="6400" dirty="0" err="1" smtClean="0"/>
              <a:t>projec</a:t>
            </a:r>
            <a:endParaRPr lang="en-US" sz="6400" dirty="0" smtClean="0"/>
          </a:p>
          <a:p>
            <a:pPr marL="623888" indent="-276225" algn="just">
              <a:lnSpc>
                <a:spcPct val="170000"/>
              </a:lnSpc>
              <a:buFont typeface="Courier New" pitchFamily="49" charset="0"/>
              <a:buChar char="o"/>
            </a:pPr>
            <a:r>
              <a:rPr lang="en-US" sz="6400" dirty="0" smtClean="0"/>
              <a:t>Tripartite Project Steering Committee</a:t>
            </a:r>
          </a:p>
          <a:p>
            <a:pPr marL="623888" indent="-276225" algn="just">
              <a:lnSpc>
                <a:spcPct val="170000"/>
              </a:lnSpc>
              <a:buFont typeface="Courier New" pitchFamily="49" charset="0"/>
              <a:buChar char="o"/>
            </a:pPr>
            <a:r>
              <a:rPr lang="en-US" sz="6400" dirty="0" smtClean="0"/>
              <a:t>Decisions </a:t>
            </a:r>
            <a:r>
              <a:rPr lang="en-US" sz="6400" dirty="0"/>
              <a:t>related to the implementation of the project for each component, </a:t>
            </a:r>
            <a:r>
              <a:rPr lang="en-US" sz="6400" dirty="0" smtClean="0"/>
              <a:t>is  </a:t>
            </a:r>
            <a:r>
              <a:rPr lang="en-US" sz="6400" dirty="0"/>
              <a:t>made based on a tripartite </a:t>
            </a:r>
            <a:r>
              <a:rPr lang="en-US" sz="6400" dirty="0" smtClean="0"/>
              <a:t>agreement of government and social partners from workers and employers</a:t>
            </a:r>
            <a:endParaRPr lang="en-US" sz="6400" dirty="0"/>
          </a:p>
        </p:txBody>
      </p:sp>
    </p:spTree>
    <p:extLst>
      <p:ext uri="{BB962C8B-B14F-4D97-AF65-F5344CB8AC3E}">
        <p14:creationId xmlns:p14="http://schemas.microsoft.com/office/powerpoint/2010/main" val="395765161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Autofit/>
          </a:bodyPr>
          <a:lstStyle/>
          <a:p>
            <a:r>
              <a:rPr lang="en-GB" sz="2200" i="1" dirty="0" smtClean="0">
                <a:solidFill>
                  <a:srgbClr val="C00000"/>
                </a:solidFill>
              </a:rPr>
              <a:t>Criteria d  </a:t>
            </a:r>
            <a:br>
              <a:rPr lang="en-GB" sz="2200" i="1" dirty="0" smtClean="0">
                <a:solidFill>
                  <a:srgbClr val="C00000"/>
                </a:solidFill>
              </a:rPr>
            </a:br>
            <a:r>
              <a:rPr lang="en-GB" sz="2200" i="1" dirty="0" smtClean="0">
                <a:solidFill>
                  <a:srgbClr val="C00000"/>
                </a:solidFill>
              </a:rPr>
              <a:t>Information </a:t>
            </a:r>
            <a:r>
              <a:rPr lang="en-GB" sz="2200" i="1" dirty="0">
                <a:solidFill>
                  <a:srgbClr val="C00000"/>
                </a:solidFill>
              </a:rPr>
              <a:t>dissemination, awareness-raising, training or </a:t>
            </a:r>
            <a:r>
              <a:rPr lang="en-GB" sz="2200" i="1" dirty="0" smtClean="0">
                <a:solidFill>
                  <a:srgbClr val="C00000"/>
                </a:solidFill>
              </a:rPr>
              <a:t>outreach</a:t>
            </a:r>
            <a:endParaRPr lang="en-GB" sz="2200" i="1" dirty="0">
              <a:solidFill>
                <a:srgbClr val="C00000"/>
              </a:solidFill>
            </a:endParaRPr>
          </a:p>
        </p:txBody>
      </p:sp>
      <p:sp>
        <p:nvSpPr>
          <p:cNvPr id="3" name="Content Placeholder 2"/>
          <p:cNvSpPr>
            <a:spLocks noGrp="1"/>
          </p:cNvSpPr>
          <p:nvPr>
            <p:ph idx="1"/>
          </p:nvPr>
        </p:nvSpPr>
        <p:spPr>
          <a:xfrm>
            <a:off x="152400" y="1418771"/>
            <a:ext cx="8229600" cy="5210629"/>
          </a:xfrm>
        </p:spPr>
        <p:txBody>
          <a:bodyPr>
            <a:normAutofit fontScale="55000" lnSpcReduction="20000"/>
          </a:bodyPr>
          <a:lstStyle/>
          <a:p>
            <a:pPr algn="just">
              <a:buClr>
                <a:srgbClr val="C00000"/>
              </a:buClr>
              <a:buFont typeface="Wingdings" pitchFamily="2" charset="2"/>
              <a:buChar char="Ø"/>
            </a:pPr>
            <a:r>
              <a:rPr lang="en-GB" sz="3600" dirty="0"/>
              <a:t>Several consultation meetings and workshops  with government, social partners, training providers, employers, youth, key informants, NG youth employment organisations– for knowledge exchange, collaboration and </a:t>
            </a:r>
            <a:r>
              <a:rPr lang="en-GB" sz="3600" dirty="0" smtClean="0"/>
              <a:t>awareness</a:t>
            </a:r>
          </a:p>
          <a:p>
            <a:pPr algn="just">
              <a:lnSpc>
                <a:spcPct val="70000"/>
              </a:lnSpc>
              <a:buFont typeface="Wingdings" pitchFamily="2" charset="2"/>
              <a:buChar char="q"/>
            </a:pPr>
            <a:endParaRPr lang="en-GB" sz="3600" dirty="0"/>
          </a:p>
          <a:p>
            <a:pPr algn="just">
              <a:buClr>
                <a:srgbClr val="C00000"/>
              </a:buClr>
              <a:buFont typeface="Wingdings" pitchFamily="2" charset="2"/>
              <a:buChar char="Ø"/>
            </a:pPr>
            <a:r>
              <a:rPr lang="en-GB" sz="3600" dirty="0"/>
              <a:t>Awareness raising meetings and documents (leaflets, brochure</a:t>
            </a:r>
            <a:r>
              <a:rPr lang="en-GB" sz="3600" dirty="0" smtClean="0"/>
              <a:t>):</a:t>
            </a:r>
          </a:p>
          <a:p>
            <a:pPr algn="just">
              <a:lnSpc>
                <a:spcPct val="70000"/>
              </a:lnSpc>
              <a:buClr>
                <a:srgbClr val="C00000"/>
              </a:buClr>
              <a:buFont typeface="Wingdings" pitchFamily="2" charset="2"/>
              <a:buChar char="Ø"/>
            </a:pPr>
            <a:endParaRPr lang="en-GB" sz="3600" dirty="0" smtClean="0"/>
          </a:p>
          <a:p>
            <a:pPr marL="566738" indent="-219075" algn="just">
              <a:buFont typeface="Courier New" pitchFamily="49" charset="0"/>
              <a:buChar char="o"/>
            </a:pPr>
            <a:r>
              <a:rPr lang="en-GB" sz="3600" dirty="0" smtClean="0"/>
              <a:t>for </a:t>
            </a:r>
            <a:r>
              <a:rPr lang="en-GB" sz="3600" dirty="0"/>
              <a:t>publicising skill assessment tools and guide,</a:t>
            </a:r>
          </a:p>
          <a:p>
            <a:pPr marL="561975" indent="-214313" algn="just">
              <a:buFont typeface="Courier New" pitchFamily="49" charset="0"/>
              <a:buChar char="o"/>
              <a:tabLst>
                <a:tab pos="566738" algn="l"/>
              </a:tabLst>
            </a:pPr>
            <a:r>
              <a:rPr lang="en-GB" sz="3600" dirty="0" smtClean="0"/>
              <a:t> issuing  </a:t>
            </a:r>
            <a:r>
              <a:rPr lang="en-GB" sz="3600" dirty="0"/>
              <a:t>informal apprenticeship final report, </a:t>
            </a:r>
          </a:p>
          <a:p>
            <a:pPr marL="561975" indent="-214313" algn="just">
              <a:buFont typeface="Courier New" pitchFamily="49" charset="0"/>
              <a:buChar char="o"/>
              <a:tabLst>
                <a:tab pos="566738" algn="l"/>
              </a:tabLst>
            </a:pPr>
            <a:r>
              <a:rPr lang="en-GB" sz="3600" dirty="0" smtClean="0"/>
              <a:t>endorsement </a:t>
            </a:r>
            <a:r>
              <a:rPr lang="en-GB" sz="3600" dirty="0"/>
              <a:t>of the national manual on YR@W </a:t>
            </a:r>
            <a:endParaRPr lang="en-GB" sz="3600" dirty="0" smtClean="0"/>
          </a:p>
          <a:p>
            <a:pPr algn="just">
              <a:lnSpc>
                <a:spcPct val="70000"/>
              </a:lnSpc>
            </a:pPr>
            <a:endParaRPr lang="en-GB" sz="3600" dirty="0"/>
          </a:p>
          <a:p>
            <a:pPr algn="just">
              <a:buClr>
                <a:srgbClr val="C00000"/>
              </a:buClr>
              <a:buFont typeface="Wingdings" pitchFamily="2" charset="2"/>
              <a:buChar char="Ø"/>
            </a:pPr>
            <a:r>
              <a:rPr lang="en-GB" sz="3600" dirty="0"/>
              <a:t>Training </a:t>
            </a:r>
            <a:endParaRPr lang="en-GB" sz="3600" dirty="0" smtClean="0"/>
          </a:p>
          <a:p>
            <a:pPr marL="347663" indent="0" algn="just">
              <a:lnSpc>
                <a:spcPct val="70000"/>
              </a:lnSpc>
              <a:buNone/>
            </a:pPr>
            <a:endParaRPr lang="en-GB" sz="3600" dirty="0"/>
          </a:p>
          <a:p>
            <a:pPr marL="623888" indent="-276225" algn="just">
              <a:buFont typeface="Courier New" pitchFamily="49" charset="0"/>
              <a:buChar char="o"/>
            </a:pPr>
            <a:r>
              <a:rPr lang="en-GB" sz="3600" dirty="0" smtClean="0"/>
              <a:t>of </a:t>
            </a:r>
            <a:r>
              <a:rPr lang="en-GB" sz="3600" dirty="0"/>
              <a:t>trainers on skill assessment tools, </a:t>
            </a:r>
          </a:p>
          <a:p>
            <a:pPr marL="623888" indent="-276225" algn="just">
              <a:buFont typeface="Courier New" pitchFamily="49" charset="0"/>
              <a:buChar char="o"/>
            </a:pPr>
            <a:r>
              <a:rPr lang="en-GB" sz="3600" dirty="0" smtClean="0"/>
              <a:t>of </a:t>
            </a:r>
            <a:r>
              <a:rPr lang="en-GB" sz="3600" dirty="0"/>
              <a:t>trainers on youth rights at work </a:t>
            </a:r>
            <a:r>
              <a:rPr lang="en-GB" sz="3600" dirty="0" smtClean="0"/>
              <a:t>manual</a:t>
            </a:r>
          </a:p>
          <a:p>
            <a:pPr marL="623888" indent="-276225" algn="just">
              <a:buFont typeface="Courier New" pitchFamily="49" charset="0"/>
              <a:buChar char="o"/>
            </a:pPr>
            <a:r>
              <a:rPr lang="en-GB" sz="3600" dirty="0" smtClean="0"/>
              <a:t>and </a:t>
            </a:r>
            <a:r>
              <a:rPr lang="en-GB" sz="3600" dirty="0"/>
              <a:t>coaching for MSMEs and young women and men participating in implementing upgraded informal apprenticeship</a:t>
            </a:r>
          </a:p>
          <a:p>
            <a:pPr marL="623888" indent="-276225" algn="just">
              <a:buFont typeface="Courier New" pitchFamily="49" charset="0"/>
              <a:buChar char="o"/>
            </a:pPr>
            <a:r>
              <a:rPr lang="en-GB" sz="3600" dirty="0" smtClean="0"/>
              <a:t>Piloting </a:t>
            </a:r>
            <a:r>
              <a:rPr lang="en-GB" sz="3600" dirty="0"/>
              <a:t>youth rights at work manual on young women and men</a:t>
            </a:r>
          </a:p>
          <a:p>
            <a:pPr marL="0" indent="0">
              <a:buNone/>
            </a:pPr>
            <a:endParaRPr lang="en-GB" dirty="0"/>
          </a:p>
          <a:p>
            <a:endParaRPr lang="en-US" dirty="0"/>
          </a:p>
          <a:p>
            <a:pPr marL="0" indent="0">
              <a:buNone/>
            </a:pPr>
            <a:endParaRPr lang="en-GB" dirty="0"/>
          </a:p>
        </p:txBody>
      </p:sp>
    </p:spTree>
    <p:extLst>
      <p:ext uri="{BB962C8B-B14F-4D97-AF65-F5344CB8AC3E}">
        <p14:creationId xmlns:p14="http://schemas.microsoft.com/office/powerpoint/2010/main" val="424161558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lgn="r">
              <a:buNone/>
            </a:pPr>
            <a:r>
              <a:rPr lang="en-US" dirty="0" smtClean="0"/>
              <a:t>THANK YOU</a:t>
            </a:r>
            <a:endParaRPr lang="en-US" dirty="0"/>
          </a:p>
        </p:txBody>
      </p:sp>
    </p:spTree>
    <p:extLst>
      <p:ext uri="{BB962C8B-B14F-4D97-AF65-F5344CB8AC3E}">
        <p14:creationId xmlns:p14="http://schemas.microsoft.com/office/powerpoint/2010/main" val="79556331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432</TotalTime>
  <Words>1247</Words>
  <Application>Microsoft Office PowerPoint</Application>
  <PresentationFormat>On-screen Show (4:3)</PresentationFormat>
  <Paragraphs>250</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  Tripartite Action for Youth Employment in Jordan   </vt:lpstr>
      <vt:lpstr>PowerPoint Presentation</vt:lpstr>
      <vt:lpstr>PowerPoint Presentation</vt:lpstr>
      <vt:lpstr>PowerPoint Presentation</vt:lpstr>
      <vt:lpstr>Jordan Facts </vt:lpstr>
      <vt:lpstr>PowerPoint Presentation</vt:lpstr>
      <vt:lpstr>PowerPoint Presentation</vt:lpstr>
      <vt:lpstr>PowerPoint Presentation</vt:lpstr>
      <vt:lpstr>Main Expected Deliverables</vt:lpstr>
      <vt:lpstr>PowerPoint Presentation</vt:lpstr>
      <vt:lpstr>PowerPoint Presentation</vt:lpstr>
      <vt:lpstr>Outcome 1 Assessment and certification system</vt:lpstr>
      <vt:lpstr> (Cont’d/-)                              Outcome 1                      Assessment and certification system </vt:lpstr>
      <vt:lpstr>PowerPoint Presentation</vt:lpstr>
      <vt:lpstr>PowerPoint Presentation</vt:lpstr>
      <vt:lpstr>PowerPoint Presentation</vt:lpstr>
      <vt:lpstr>PowerPoint Presentation</vt:lpstr>
      <vt:lpstr> Outcome 3: Trade unions better prepared to promote youth rights at work </vt:lpstr>
      <vt:lpstr> Achievements :  As a Focal Point on skill and YE </vt:lpstr>
      <vt:lpstr> Achievements   Collaboration with other ILO projects in Jordan </vt:lpstr>
      <vt:lpstr>PowerPoint Presentation</vt:lpstr>
      <vt:lpstr>Criteria c:  National programmes / decent employment / disadvantaged youth/ government / social partners</vt:lpstr>
      <vt:lpstr>Criteria d   Information dissemination, awareness-raising, training or outreach</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ALI</dc:creator>
  <cp:lastModifiedBy>A satisfied Microsoft Office User</cp:lastModifiedBy>
  <cp:revision>44</cp:revision>
  <dcterms:created xsi:type="dcterms:W3CDTF">2013-04-04T10:36:05Z</dcterms:created>
  <dcterms:modified xsi:type="dcterms:W3CDTF">2013-04-07T22:10:17Z</dcterms:modified>
</cp:coreProperties>
</file>