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handoutMasterIdLst>
    <p:handoutMasterId r:id="rId17"/>
  </p:handoutMasterIdLst>
  <p:sldIdLst>
    <p:sldId id="261" r:id="rId4"/>
    <p:sldId id="259" r:id="rId5"/>
    <p:sldId id="271" r:id="rId6"/>
    <p:sldId id="269" r:id="rId7"/>
    <p:sldId id="265" r:id="rId8"/>
    <p:sldId id="266" r:id="rId9"/>
    <p:sldId id="275" r:id="rId10"/>
    <p:sldId id="276" r:id="rId11"/>
    <p:sldId id="273" r:id="rId12"/>
    <p:sldId id="274" r:id="rId13"/>
    <p:sldId id="262" r:id="rId14"/>
    <p:sldId id="268" r:id="rId15"/>
    <p:sldId id="25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3473" autoAdjust="0"/>
    <p:restoredTop sz="94660"/>
  </p:normalViewPr>
  <p:slideViewPr>
    <p:cSldViewPr showGuides="1">
      <p:cViewPr varScale="1">
        <p:scale>
          <a:sx n="70" d="100"/>
          <a:sy n="70" d="100"/>
        </p:scale>
        <p:origin x="-1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A7443-0B79-41FC-B0AB-2AA064D9B74E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1AB70-45BB-49B9-B83B-39C7CDB859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815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81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5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93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66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23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24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380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49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36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630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109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D4E02-C657-4480-B043-8DA7B85FEBF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025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C002F-2903-4608-AFDD-270EE51FD37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874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E1B44-E791-422E-A38D-6B0683D1161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56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C2EDF-C3DF-404D-A05F-3A521CA29A8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776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0392A-E268-4E90-8876-86BFCAB94F1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293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C038C-6B6D-4B9B-858B-412ADDDD91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870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93BE81-3ACE-4AF2-9B36-8E828C4783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83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89BCFE-5676-4680-B6A3-F55CE6C3FB6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35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69FF29-28BF-470A-B3AB-60B60336CF7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985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3140B-D728-464A-B496-5D06F97E32B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07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48F15-5A5E-4D49-A833-EA8C0792160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684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1025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8366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3437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0159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5410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3640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6037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9918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8334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9911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1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9144000" cy="68262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8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AA1DC-897C-4405-AD5F-93ABE60C7548}" type="datetimeFigureOut">
              <a:rPr lang="en-GB" smtClean="0"/>
              <a:t>04/07/2012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01191-AAC8-47F3-86AB-7237A5150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750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B631AD-FB80-4691-889A-1976459D91CF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26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5785-7F20-468C-AC90-706359114685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04/07/2012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2B730-652D-4696-9BE1-962E87C8A1A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3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anila@ilo.org" TargetMode="Externa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ilo.org/manil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9144000" cy="6826250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46100" y="965200"/>
            <a:ext cx="7772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Hiring with a Heart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95600" y="2438400"/>
            <a:ext cx="6019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spcBef>
                <a:spcPct val="50000"/>
              </a:spcBef>
            </a:pPr>
            <a:r>
              <a:rPr 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Director Lawrence Jeff Johnson</a:t>
            </a:r>
            <a:endParaRPr lang="en-US" b="1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r">
              <a:spcBef>
                <a:spcPct val="50000"/>
              </a:spcBef>
            </a:pPr>
            <a:r>
              <a:rPr 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International </a:t>
            </a:r>
            <a:r>
              <a:rPr lang="en-US" b="1" dirty="0" err="1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Labour</a:t>
            </a:r>
            <a:r>
              <a:rPr 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 Organization</a:t>
            </a:r>
            <a:endParaRPr lang="en-US" b="1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r">
              <a:spcBef>
                <a:spcPct val="50000"/>
              </a:spcBef>
            </a:pPr>
            <a:r>
              <a:rPr lang="en-US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Country Office for the Philippines</a:t>
            </a:r>
            <a:endParaRPr lang="en-US" b="1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703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0"/>
          <a:stretch/>
        </p:blipFill>
        <p:spPr>
          <a:xfrm>
            <a:off x="0" y="0"/>
            <a:ext cx="9148353" cy="688592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933634" y="190500"/>
            <a:ext cx="5917474" cy="3810000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53742" y="799369"/>
            <a:ext cx="55560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 Investing in youth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352008" y="74022"/>
            <a:ext cx="5410200" cy="84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entury Gothic" pitchFamily="34" charset="0"/>
              </a:rPr>
              <a:t>Hiring with a heart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053379" y="1282269"/>
            <a:ext cx="55818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 Persons with disabilities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053016" y="1797929"/>
            <a:ext cx="55948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 Women and maternity protection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065353" y="2273290"/>
            <a:ext cx="55952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 Indigenous peoples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065353" y="2816828"/>
            <a:ext cx="55952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 Persons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living with HIV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065353" y="3320451"/>
            <a:ext cx="57476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 Ending child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labour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in supply chains</a:t>
            </a:r>
          </a:p>
        </p:txBody>
      </p:sp>
    </p:spTree>
    <p:extLst>
      <p:ext uri="{BB962C8B-B14F-4D97-AF65-F5344CB8AC3E}">
        <p14:creationId xmlns:p14="http://schemas.microsoft.com/office/powerpoint/2010/main" val="329613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59300" y="1242515"/>
            <a:ext cx="4419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333399"/>
                </a:solidFill>
              </a:rPr>
              <a:t> </a:t>
            </a:r>
            <a:r>
              <a:rPr lang="en-US" sz="2400" kern="0" dirty="0" smtClean="0">
                <a:solidFill>
                  <a:prstClr val="black"/>
                </a:solidFill>
              </a:rPr>
              <a:t>Young people are three times more likely to be unemployed than adults</a:t>
            </a:r>
            <a:endParaRPr lang="en-US" sz="2400" kern="0" dirty="0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600" kern="0" dirty="0" smtClean="0">
                <a:solidFill>
                  <a:srgbClr val="333399"/>
                </a:solidFill>
                <a:latin typeface="Century Gothic" pitchFamily="34" charset="0"/>
              </a:rPr>
              <a:t>Investing in youth</a:t>
            </a:r>
            <a:endParaRPr lang="en-US" sz="3600" kern="0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559300" y="2455902"/>
            <a:ext cx="4419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333399"/>
                </a:solidFill>
              </a:rPr>
              <a:t> </a:t>
            </a:r>
            <a:r>
              <a:rPr lang="en-US" sz="2400" kern="0" dirty="0">
                <a:solidFill>
                  <a:prstClr val="black"/>
                </a:solidFill>
              </a:rPr>
              <a:t>75 million young people are jobless - 4 million more than in 2007.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1204413"/>
            <a:ext cx="3679884" cy="444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7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0" y="1321991"/>
            <a:ext cx="45339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Challenge</a:t>
            </a:r>
          </a:p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470 million are of working age (2006), including 238 million in Asia Pacific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entury Gothic" pitchFamily="34" charset="0"/>
              </a:rPr>
              <a:t>Persons with disabilities</a:t>
            </a:r>
          </a:p>
        </p:txBody>
      </p:sp>
      <p:pic>
        <p:nvPicPr>
          <p:cNvPr id="7" name="Picture 2" descr="I:\DISABILITY\Inclusion\1 Network\1Network Archive\Company Photo\Walgreens 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5883" y="1186190"/>
            <a:ext cx="3182783" cy="244827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72750" y="3632200"/>
            <a:ext cx="3569050" cy="193899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n-lt"/>
              </a:rPr>
              <a:t>Walgreens hired many disabled employees, including those with autism and intellectual disabilities, resulting to 20 per cent production increase , a  model being copied </a:t>
            </a:r>
            <a:r>
              <a:rPr lang="en-US" sz="2000" dirty="0" smtClean="0">
                <a:solidFill>
                  <a:schemeClr val="bg1"/>
                </a:solidFill>
              </a:rPr>
              <a:t>by</a:t>
            </a:r>
            <a:r>
              <a:rPr lang="en-US" sz="2000" dirty="0" smtClean="0">
                <a:solidFill>
                  <a:schemeClr val="bg1"/>
                </a:solidFill>
                <a:latin typeface="+mn-lt"/>
              </a:rPr>
              <a:t> others.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59300" y="3216701"/>
            <a:ext cx="4546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kern="0" dirty="0" smtClean="0"/>
              <a:t>many are living in poverty and </a:t>
            </a:r>
            <a:br>
              <a:rPr lang="en-US" sz="2400" kern="0" dirty="0" smtClean="0"/>
            </a:br>
            <a:r>
              <a:rPr lang="en-US" sz="2400" kern="0" dirty="0" smtClean="0"/>
              <a:t>more likely to earn lower wages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559300" y="4191000"/>
            <a:ext cx="4546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400" kern="0" dirty="0" smtClean="0"/>
              <a:t>rates are increasing due to population ageing and global increase in chronic health conditions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4229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8" grpId="0" animBg="1"/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937000" y="1167388"/>
            <a:ext cx="4978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lvl="0" defTabSz="914400" eaLnBrk="1" fontAlgn="auto" latinLnBrk="0" hangingPunct="1">
              <a:spcBef>
                <a:spcPct val="50000"/>
              </a:spcBef>
              <a:spcAft>
                <a:spcPts val="0"/>
              </a:spcAft>
              <a:buClr>
                <a:srgbClr val="33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What companies and researchers have found</a:t>
            </a:r>
            <a:endParaRPr lang="en-US" sz="2400" kern="0" dirty="0" smtClean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entury Gothic" pitchFamily="34" charset="0"/>
              </a:rPr>
              <a:t>Persons with disabilities</a:t>
            </a: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3733800" y="4342388"/>
            <a:ext cx="5410200" cy="157581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2200" b="1" dirty="0" err="1" smtClean="0">
                <a:solidFill>
                  <a:schemeClr val="bg1"/>
                </a:solidFill>
              </a:rPr>
              <a:t>Dupont</a:t>
            </a:r>
            <a:r>
              <a:rPr lang="en-US" sz="2200" b="1" dirty="0" smtClean="0">
                <a:solidFill>
                  <a:schemeClr val="bg1"/>
                </a:solidFill>
              </a:rPr>
              <a:t> Study (1958-1990)</a:t>
            </a:r>
            <a:r>
              <a:rPr lang="en-US" sz="2200" b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bg1"/>
                </a:solidFill>
                <a:cs typeface="Times New Roman" pitchFamily="18" charset="0"/>
              </a:rPr>
              <a:t>Disabled workers performed comparable to or better than </a:t>
            </a:r>
            <a:br>
              <a:rPr lang="en-US" sz="2200" dirty="0" smtClean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sz="2200" dirty="0" smtClean="0">
                <a:solidFill>
                  <a:schemeClr val="bg1"/>
                </a:solidFill>
                <a:cs typeface="Times New Roman" pitchFamily="18" charset="0"/>
              </a:rPr>
              <a:t>non-disabled peers with regard to: </a:t>
            </a:r>
            <a:r>
              <a:rPr lang="en-US" sz="2200" b="1" u="sng" dirty="0" smtClean="0">
                <a:solidFill>
                  <a:schemeClr val="bg1"/>
                </a:solidFill>
              </a:rPr>
              <a:t>SAFETY</a:t>
            </a:r>
            <a:r>
              <a:rPr lang="en-US" sz="2200" b="1" dirty="0" smtClean="0">
                <a:solidFill>
                  <a:schemeClr val="bg1"/>
                </a:solidFill>
              </a:rPr>
              <a:t>, </a:t>
            </a:r>
            <a:r>
              <a:rPr lang="en-US" sz="2200" b="1" u="sng" dirty="0" smtClean="0">
                <a:solidFill>
                  <a:schemeClr val="bg1"/>
                </a:solidFill>
              </a:rPr>
              <a:t>ATTENDANCE</a:t>
            </a:r>
            <a:r>
              <a:rPr lang="en-US" sz="2200" dirty="0" smtClean="0">
                <a:solidFill>
                  <a:schemeClr val="bg1"/>
                </a:solidFill>
              </a:rPr>
              <a:t>  and </a:t>
            </a:r>
            <a:r>
              <a:rPr lang="en-US" sz="2200" b="1" u="sng" dirty="0" smtClean="0">
                <a:solidFill>
                  <a:schemeClr val="bg1"/>
                </a:solidFill>
              </a:rPr>
              <a:t>JOB PERFORMANCE</a:t>
            </a:r>
            <a:r>
              <a:rPr lang="en-US" sz="2200" b="1" dirty="0" smtClean="0">
                <a:solidFill>
                  <a:schemeClr val="bg1"/>
                </a:solidFill>
              </a:rPr>
              <a:t>.</a:t>
            </a:r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13" name="Content Placeholder 4" descr="picdupont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2054" b="2350"/>
          <a:stretch>
            <a:fillRect/>
          </a:stretch>
        </p:blipFill>
        <p:spPr>
          <a:xfrm>
            <a:off x="515335" y="1231900"/>
            <a:ext cx="3218465" cy="4686300"/>
          </a:xfrm>
          <a:prstGeom prst="rect">
            <a:avLst/>
          </a:prstGeom>
          <a:noFill/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3937000" y="3657600"/>
            <a:ext cx="497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kern="0" dirty="0" smtClean="0"/>
              <a:t>Disabled people as a market 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3937000" y="2606086"/>
            <a:ext cx="497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kern="0" dirty="0" smtClean="0"/>
              <a:t>Better job retention</a:t>
            </a: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3937000" y="3115866"/>
            <a:ext cx="497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kern="0" dirty="0" smtClean="0"/>
              <a:t>Improved company image</a:t>
            </a: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3937000" y="2119021"/>
            <a:ext cx="497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kern="0" dirty="0" smtClean="0"/>
              <a:t>Good dependable employees</a:t>
            </a:r>
          </a:p>
        </p:txBody>
      </p:sp>
    </p:spTree>
    <p:extLst>
      <p:ext uri="{BB962C8B-B14F-4D97-AF65-F5344CB8AC3E}">
        <p14:creationId xmlns:p14="http://schemas.microsoft.com/office/powerpoint/2010/main" val="227965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 animBg="1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95300" y="1003300"/>
            <a:ext cx="511345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kern="0" dirty="0" smtClean="0"/>
              <a:t>ILO Discrimination (Employment and Occupation ) Convention (No. 111), 1958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entury Gothic" pitchFamily="34" charset="0"/>
              </a:rPr>
              <a:t>Persons with disabilities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640979" y="3775680"/>
            <a:ext cx="3365500" cy="2246769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“What can and should be done practically, for instance on</a:t>
            </a:r>
            <a:r>
              <a:rPr kumimoji="0" lang="en-US" sz="20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a corporate level? </a:t>
            </a:r>
            <a:br>
              <a:rPr kumimoji="0" lang="en-US" sz="20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</a:br>
            <a:r>
              <a:rPr kumimoji="0" lang="en-US" sz="20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My answer is quite plain. </a:t>
            </a:r>
            <a:br>
              <a:rPr kumimoji="0" lang="en-US" sz="20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</a:br>
            <a:r>
              <a:rPr kumimoji="0" lang="en-US" sz="2000" b="1" i="1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Why don’t we just try?</a:t>
            </a:r>
            <a:endParaRPr lang="en-US" sz="2000" kern="0" noProof="0" dirty="0" smtClean="0">
              <a:solidFill>
                <a:schemeClr val="bg1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3399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600" kern="0" dirty="0" smtClean="0">
                <a:solidFill>
                  <a:schemeClr val="bg1"/>
                </a:solidFill>
              </a:rPr>
              <a:t>- Marc </a:t>
            </a:r>
            <a:r>
              <a:rPr lang="en-US" sz="1600" kern="0" dirty="0" err="1" smtClean="0">
                <a:solidFill>
                  <a:schemeClr val="bg1"/>
                </a:solidFill>
              </a:rPr>
              <a:t>Suter</a:t>
            </a:r>
            <a:r>
              <a:rPr lang="en-US" sz="1600" kern="0" dirty="0" smtClean="0">
                <a:solidFill>
                  <a:schemeClr val="bg1"/>
                </a:solidFill>
              </a:rPr>
              <a:t>, Lawyer and </a:t>
            </a:r>
            <a:br>
              <a:rPr lang="en-US" sz="1600" kern="0" dirty="0" smtClean="0">
                <a:solidFill>
                  <a:schemeClr val="bg1"/>
                </a:solidFill>
              </a:rPr>
            </a:br>
            <a:r>
              <a:rPr lang="en-US" sz="1600" kern="0" dirty="0" smtClean="0">
                <a:solidFill>
                  <a:schemeClr val="bg1"/>
                </a:solidFill>
              </a:rPr>
              <a:t>advocate for persons with disabilities</a:t>
            </a:r>
            <a:endParaRPr kumimoji="0" lang="en-US" sz="1600" b="1" i="0" u="none" strike="noStrike" kern="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41798058"/>
              </p:ext>
            </p:extLst>
          </p:nvPr>
        </p:nvGraphicFramePr>
        <p:xfrm>
          <a:off x="7213600" y="1283415"/>
          <a:ext cx="1805579" cy="2504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Acrobat Document" r:id="rId3" imgW="5463000" imgH="7578000" progId="AcroExch.Document.7">
                  <p:embed/>
                </p:oleObj>
              </mc:Choice>
              <mc:Fallback>
                <p:oleObj name="Acrobat Document" r:id="rId3" imgW="5463000" imgH="7578000" progId="AcroExch.Document.7">
                  <p:embed/>
                  <p:pic>
                    <p:nvPicPr>
                      <p:cNvPr id="0" name="Content Placeholder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3600" y="1283415"/>
                        <a:ext cx="1805579" cy="25049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86"/>
          <a:stretch/>
        </p:blipFill>
        <p:spPr bwMode="auto">
          <a:xfrm>
            <a:off x="5646856" y="1224111"/>
            <a:ext cx="1600515" cy="2548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82237" y="3792964"/>
            <a:ext cx="511345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kern="0" dirty="0" smtClean="0"/>
              <a:t>Voluntary  ILO Code of Practice for Managing Disability in the Workplace, 2002.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533400" y="2236797"/>
            <a:ext cx="511345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kern="0" dirty="0" smtClean="0"/>
              <a:t>ILO Vocational Rehabilitation and Employment (Disabled Persons) Convention (No.159), 1983 and Recommendation No. 168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495300" y="5018693"/>
            <a:ext cx="511345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kern="0" dirty="0" smtClean="0"/>
              <a:t>UN Convention on the Rights of Persons with Disabilities</a:t>
            </a:r>
          </a:p>
        </p:txBody>
      </p:sp>
    </p:spTree>
    <p:extLst>
      <p:ext uri="{BB962C8B-B14F-4D97-AF65-F5344CB8AC3E}">
        <p14:creationId xmlns:p14="http://schemas.microsoft.com/office/powerpoint/2010/main" val="116056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9" grpId="0" animBg="1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810000" y="1471115"/>
            <a:ext cx="51689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333399"/>
                </a:solidFill>
              </a:rPr>
              <a:t> </a:t>
            </a:r>
            <a:r>
              <a:rPr lang="en-US" sz="2400" kern="0" dirty="0" smtClean="0">
                <a:solidFill>
                  <a:prstClr val="black"/>
                </a:solidFill>
              </a:rPr>
              <a:t>Pregnant women are often not recruited, or not even encouraged to apply since hiring them will immediately incur maternity protection costs and benefits.</a:t>
            </a:r>
            <a:endParaRPr lang="en-US" sz="2400" kern="0" dirty="0">
              <a:solidFill>
                <a:prstClr val="black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064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600" kern="0" dirty="0" smtClean="0">
                <a:solidFill>
                  <a:srgbClr val="333399"/>
                </a:solidFill>
                <a:latin typeface="Century Gothic" pitchFamily="34" charset="0"/>
              </a:rPr>
              <a:t>Women and maternity protection</a:t>
            </a:r>
            <a:endParaRPr lang="en-US" sz="3600" kern="0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886200" y="3656231"/>
            <a:ext cx="50927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333399"/>
                </a:solidFill>
              </a:rPr>
              <a:t> </a:t>
            </a:r>
            <a:r>
              <a:rPr lang="en-US" sz="2400" kern="0" dirty="0" smtClean="0"/>
              <a:t>Many women are forced to return to work too early, before they have recovered for </a:t>
            </a:r>
            <a:r>
              <a:rPr lang="en-US" sz="2400" kern="0" dirty="0" smtClean="0">
                <a:solidFill>
                  <a:prstClr val="black"/>
                </a:solidFill>
              </a:rPr>
              <a:t>fear of losing their jobs or returning to work with lower pay or position. </a:t>
            </a:r>
            <a:endParaRPr lang="en-US" sz="2400" kern="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1214039"/>
            <a:ext cx="3048000" cy="459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2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733800" y="1676400"/>
            <a:ext cx="52451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333399"/>
                </a:solidFill>
              </a:rPr>
              <a:t> </a:t>
            </a:r>
            <a:r>
              <a:rPr lang="en-US" sz="2400" kern="0" dirty="0" smtClean="0">
                <a:solidFill>
                  <a:prstClr val="black"/>
                </a:solidFill>
              </a:rPr>
              <a:t>Indigenous </a:t>
            </a:r>
            <a:r>
              <a:rPr lang="en-US" sz="2400" kern="0" dirty="0">
                <a:solidFill>
                  <a:prstClr val="black"/>
                </a:solidFill>
              </a:rPr>
              <a:t>and tribal </a:t>
            </a:r>
            <a:r>
              <a:rPr lang="en-US" sz="2400" kern="0" dirty="0" smtClean="0">
                <a:solidFill>
                  <a:prstClr val="black"/>
                </a:solidFill>
              </a:rPr>
              <a:t>peoples are </a:t>
            </a:r>
            <a:r>
              <a:rPr lang="en-US" sz="2400" kern="0" dirty="0">
                <a:solidFill>
                  <a:prstClr val="black"/>
                </a:solidFill>
              </a:rPr>
              <a:t>often forced to seek work outside traditional </a:t>
            </a:r>
            <a:r>
              <a:rPr lang="en-US" sz="2400" kern="0" dirty="0" smtClean="0">
                <a:solidFill>
                  <a:prstClr val="black"/>
                </a:solidFill>
              </a:rPr>
              <a:t>communities in order </a:t>
            </a:r>
            <a:r>
              <a:rPr lang="en-US" sz="2400" kern="0" dirty="0">
                <a:solidFill>
                  <a:prstClr val="black"/>
                </a:solidFill>
              </a:rPr>
              <a:t>to survive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318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600" kern="0" dirty="0" smtClean="0">
                <a:solidFill>
                  <a:srgbClr val="333399"/>
                </a:solidFill>
                <a:latin typeface="Century Gothic" pitchFamily="34" charset="0"/>
              </a:rPr>
              <a:t>Indigenous peoples</a:t>
            </a:r>
            <a:endParaRPr lang="en-US" sz="3600" kern="0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733800" y="3657600"/>
            <a:ext cx="52451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333399"/>
                </a:solidFill>
              </a:rPr>
              <a:t> </a:t>
            </a:r>
            <a:r>
              <a:rPr lang="en-US" sz="2400" kern="0" dirty="0">
                <a:solidFill>
                  <a:prstClr val="black"/>
                </a:solidFill>
              </a:rPr>
              <a:t>Indigenous and tribal workers should not be </a:t>
            </a:r>
            <a:r>
              <a:rPr lang="en-US" sz="2400" kern="0" dirty="0" smtClean="0">
                <a:solidFill>
                  <a:prstClr val="black"/>
                </a:solidFill>
              </a:rPr>
              <a:t>discriminated against </a:t>
            </a:r>
            <a:r>
              <a:rPr lang="en-US" sz="2400" kern="0" dirty="0">
                <a:solidFill>
                  <a:prstClr val="black"/>
                </a:solidFill>
              </a:rPr>
              <a:t>when looking and applying for work (</a:t>
            </a:r>
            <a:r>
              <a:rPr lang="en-US" sz="2400" kern="0" dirty="0" smtClean="0">
                <a:solidFill>
                  <a:prstClr val="black"/>
                </a:solidFill>
              </a:rPr>
              <a:t>ILO Convention on Indigenous and Tribal Peoples, No. 169)</a:t>
            </a:r>
            <a:endParaRPr lang="en-US" sz="2400" kern="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6" y="1371600"/>
            <a:ext cx="2938564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97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600" kern="0" dirty="0" smtClean="0">
                <a:solidFill>
                  <a:srgbClr val="333399"/>
                </a:solidFill>
                <a:latin typeface="Century Gothic" pitchFamily="34" charset="0"/>
              </a:rPr>
              <a:t>Persons living with HIV</a:t>
            </a:r>
            <a:endParaRPr lang="en-US" sz="3600" kern="0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048000" y="1194773"/>
            <a:ext cx="6083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/>
              <a:t> Nine of every ten people living with HIV will get up today and go to work.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098800" y="2228671"/>
            <a:ext cx="59626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333399"/>
                </a:solidFill>
              </a:rPr>
              <a:t> </a:t>
            </a:r>
            <a:r>
              <a:rPr lang="en-US" sz="2400" kern="0" dirty="0" smtClean="0"/>
              <a:t>Workplace c</a:t>
            </a:r>
            <a:r>
              <a:rPr lang="en-US" sz="2400" kern="0" dirty="0" smtClean="0">
                <a:solidFill>
                  <a:prstClr val="black"/>
                </a:solidFill>
              </a:rPr>
              <a:t>an </a:t>
            </a:r>
            <a:r>
              <a:rPr lang="en-US" sz="2400" kern="0" dirty="0">
                <a:solidFill>
                  <a:prstClr val="black"/>
                </a:solidFill>
              </a:rPr>
              <a:t>facilitate access for all workers </a:t>
            </a:r>
            <a:r>
              <a:rPr lang="en-US" sz="2400" kern="0" dirty="0" smtClean="0">
                <a:solidFill>
                  <a:prstClr val="black"/>
                </a:solidFill>
              </a:rPr>
              <a:t>to </a:t>
            </a:r>
            <a:r>
              <a:rPr lang="en-US" sz="2400" kern="0" dirty="0">
                <a:solidFill>
                  <a:prstClr val="black"/>
                </a:solidFill>
              </a:rPr>
              <a:t>HIV prevention, treatment, care and support. 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098800" y="3581400"/>
            <a:ext cx="5994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>
                <a:solidFill>
                  <a:srgbClr val="333399"/>
                </a:solidFill>
              </a:rPr>
              <a:t> </a:t>
            </a:r>
            <a:r>
              <a:rPr lang="en-US" sz="2400" kern="0" dirty="0" smtClean="0"/>
              <a:t>People living with HIV can work and lead a long productive life, important to keep them in employment.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9" r="24573" b="17407"/>
          <a:stretch/>
        </p:blipFill>
        <p:spPr>
          <a:xfrm>
            <a:off x="596900" y="1105873"/>
            <a:ext cx="2345321" cy="3859827"/>
          </a:xfrm>
          <a:prstGeom prst="rect">
            <a:avLst/>
          </a:prstGeom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84200" y="4927600"/>
            <a:ext cx="8420100" cy="954107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buClr>
                <a:srgbClr val="333399"/>
              </a:buClr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“If you take away our jobs, you will kill us faster than the HIV virus.”</a:t>
            </a:r>
            <a:r>
              <a:rPr lang="en-US" sz="800" b="1" i="1" kern="0" noProof="0" dirty="0" smtClean="0">
                <a:solidFill>
                  <a:schemeClr val="bg1"/>
                </a:solidFill>
              </a:rPr>
              <a:t> </a:t>
            </a:r>
            <a:r>
              <a:rPr lang="en-US" sz="1600" kern="0" dirty="0" smtClean="0">
                <a:solidFill>
                  <a:schemeClr val="bg1"/>
                </a:solidFill>
              </a:rPr>
              <a:t>- Person living with HIV</a:t>
            </a:r>
            <a:endParaRPr kumimoji="0" lang="en-US" sz="1600" b="1" i="0" u="none" strike="noStrike" kern="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6687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  <p:bldP spid="12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600" kern="0" dirty="0" smtClean="0">
                <a:solidFill>
                  <a:srgbClr val="333399"/>
                </a:solidFill>
                <a:latin typeface="Century Gothic" pitchFamily="34" charset="0"/>
              </a:rPr>
              <a:t>Persons living with HIV</a:t>
            </a:r>
            <a:endParaRPr lang="en-US" sz="3600" kern="0" dirty="0">
              <a:solidFill>
                <a:srgbClr val="333399"/>
              </a:solidFill>
              <a:latin typeface="Century Gothic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886200" y="1600200"/>
            <a:ext cx="5105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/>
              <a:t> Workers should not be subjected to HIV-related stigma and discrimination in any aspect of the employment, including selection and recruitment.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11600" y="3513792"/>
            <a:ext cx="5257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prstClr val="black"/>
              </a:buClr>
              <a:buFont typeface="Wingdings" pitchFamily="2" charset="2"/>
              <a:buChar char="§"/>
            </a:pPr>
            <a:r>
              <a:rPr lang="en-US" sz="2400" kern="0" dirty="0" smtClean="0"/>
              <a:t> </a:t>
            </a:r>
            <a:r>
              <a:rPr lang="en-US" sz="2400" dirty="0"/>
              <a:t>Workers should not be required </a:t>
            </a:r>
            <a:r>
              <a:rPr lang="en-US" sz="2400" dirty="0" smtClean="0"/>
              <a:t>to undergo </a:t>
            </a:r>
            <a:r>
              <a:rPr lang="en-US" sz="2400" b="1" dirty="0"/>
              <a:t>compulsory testing </a:t>
            </a:r>
            <a:r>
              <a:rPr lang="en-US" sz="2400" b="1" dirty="0" smtClean="0"/>
              <a:t>and disclosure </a:t>
            </a:r>
            <a:r>
              <a:rPr lang="en-US" sz="2400" b="1" dirty="0"/>
              <a:t>of their HIV status for </a:t>
            </a:r>
            <a:r>
              <a:rPr lang="en-US" sz="2400" b="1" dirty="0" smtClean="0"/>
              <a:t>purposes of </a:t>
            </a:r>
            <a:r>
              <a:rPr lang="en-US" sz="2400" b="1" dirty="0"/>
              <a:t>recruitment and employment</a:t>
            </a:r>
            <a:r>
              <a:rPr lang="en-US" sz="2400" dirty="0"/>
              <a:t>. </a:t>
            </a:r>
            <a:endParaRPr lang="en-US" sz="2400" kern="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342092"/>
            <a:ext cx="2878959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849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733800" y="1104900"/>
            <a:ext cx="52578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Child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labour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 in the Philippines</a:t>
            </a:r>
          </a:p>
          <a:p>
            <a:pPr lvl="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5.49 million working children,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of which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2.99 million in hazardous child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labour</a:t>
            </a:r>
            <a:r>
              <a:rPr lang="en-US" sz="2400" kern="0" dirty="0"/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(NSO, 2011).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entury Gothic" pitchFamily="34" charset="0"/>
              </a:rPr>
              <a:t>Ending child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entury Gothic" pitchFamily="34" charset="0"/>
              </a:rPr>
              <a:t>labour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entury Gothic" pitchFamily="34" charset="0"/>
              </a:rPr>
              <a:t> in supply chains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3"/>
          <a:stretch/>
        </p:blipFill>
        <p:spPr>
          <a:xfrm>
            <a:off x="602057" y="1333048"/>
            <a:ext cx="2961485" cy="4217304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733800" y="3075896"/>
            <a:ext cx="52578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3399"/>
              </a:buClr>
              <a:buSzTx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rPr>
              <a:t>Keeping children in school</a:t>
            </a:r>
          </a:p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Improvements in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global supply chains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(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corporate codes of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labour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practice,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CSR and ethical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trade approaches)</a:t>
            </a:r>
          </a:p>
          <a:p>
            <a:pPr marL="228600" lvl="0" indent="-228600">
              <a:spcBef>
                <a:spcPct val="5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b="1" kern="0" dirty="0" err="1" smtClean="0"/>
              <a:t>Coca-cola</a:t>
            </a:r>
            <a:r>
              <a:rPr lang="en-US" sz="2400" b="1" kern="0" dirty="0" smtClean="0"/>
              <a:t> “</a:t>
            </a:r>
            <a:r>
              <a:rPr lang="en-US" sz="2400" kern="0" dirty="0" smtClean="0"/>
              <a:t>Sugar </a:t>
            </a:r>
            <a:r>
              <a:rPr lang="en-US" sz="2400" kern="0" dirty="0"/>
              <a:t>is sweeter without child </a:t>
            </a:r>
            <a:r>
              <a:rPr lang="en-US" sz="2400" kern="0" dirty="0" err="1" smtClean="0"/>
              <a:t>labour</a:t>
            </a:r>
            <a:r>
              <a:rPr lang="en-US" sz="2400" kern="0" dirty="0" smtClean="0"/>
              <a:t>”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6724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itchFamily="34" charset="0"/>
              </a:rPr>
              <a:t>Ending child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itchFamily="34" charset="0"/>
              </a:rPr>
              <a:t>labour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itchFamily="34" charset="0"/>
              </a:rPr>
              <a:t> in supply chains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61852" y="1190897"/>
            <a:ext cx="81153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indent="-22860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Damage company reputation.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Child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labour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scandal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hits a popular sports brand - footballs being made by children as young as 7.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9" t="21032" r="17341" b="48360"/>
          <a:stretch/>
        </p:blipFill>
        <p:spPr bwMode="auto">
          <a:xfrm>
            <a:off x="566602" y="3835400"/>
            <a:ext cx="8000999" cy="2825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36452" y="2667000"/>
            <a:ext cx="81153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indent="-22860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Loss of revenue.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Young boys sold into slave to cocoa farms to make chocolates. </a:t>
            </a:r>
          </a:p>
        </p:txBody>
      </p:sp>
    </p:spTree>
    <p:extLst>
      <p:ext uri="{BB962C8B-B14F-4D97-AF65-F5344CB8AC3E}">
        <p14:creationId xmlns:p14="http://schemas.microsoft.com/office/powerpoint/2010/main" val="352148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8600" y="1295400"/>
            <a:ext cx="320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333399"/>
                </a:solidFill>
              </a:rPr>
              <a:t>Thank you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219200" y="2209800"/>
            <a:ext cx="75438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333399"/>
                </a:solidFill>
                <a:latin typeface="Century Gothic" pitchFamily="34" charset="0"/>
              </a:rPr>
              <a:t>For more information, please contact: </a:t>
            </a:r>
            <a:br>
              <a:rPr lang="en-US" sz="1600" b="1" dirty="0">
                <a:solidFill>
                  <a:srgbClr val="333399"/>
                </a:solidFill>
                <a:latin typeface="Century Gothic" pitchFamily="34" charset="0"/>
              </a:rPr>
            </a:br>
            <a:r>
              <a:rPr lang="en-US" sz="1600" b="1" dirty="0" smtClean="0">
                <a:solidFill>
                  <a:srgbClr val="333399"/>
                </a:solidFill>
                <a:latin typeface="Century Gothic" pitchFamily="34" charset="0"/>
              </a:rPr>
              <a:t/>
            </a:r>
            <a:br>
              <a:rPr lang="en-US" sz="1600" b="1" dirty="0" smtClean="0">
                <a:solidFill>
                  <a:srgbClr val="333399"/>
                </a:solidFill>
                <a:latin typeface="Century Gothic" pitchFamily="34" charset="0"/>
              </a:rPr>
            </a:br>
            <a:r>
              <a:rPr lang="en-US" sz="1600" b="1" dirty="0" smtClean="0">
                <a:solidFill>
                  <a:srgbClr val="333399"/>
                </a:solidFill>
                <a:latin typeface="Century Gothic" pitchFamily="34" charset="0"/>
              </a:rPr>
              <a:t>Director Lawrence Jeff Johnson</a:t>
            </a:r>
            <a:endParaRPr lang="en-US" sz="1600" b="1" dirty="0">
              <a:solidFill>
                <a:srgbClr val="333399"/>
              </a:solidFill>
              <a:latin typeface="Century Gothic" pitchFamily="34" charset="0"/>
            </a:endParaRP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333399"/>
                </a:solidFill>
                <a:latin typeface="Century Gothic" pitchFamily="34" charset="0"/>
              </a:rPr>
              <a:t>ILO </a:t>
            </a:r>
            <a:r>
              <a:rPr lang="en-US" sz="1600" b="1" dirty="0" smtClean="0">
                <a:solidFill>
                  <a:srgbClr val="333399"/>
                </a:solidFill>
                <a:latin typeface="Century Gothic" pitchFamily="34" charset="0"/>
              </a:rPr>
              <a:t>Country Office for the Philippines</a:t>
            </a:r>
            <a:endParaRPr lang="en-US" sz="1600" b="1" dirty="0">
              <a:solidFill>
                <a:srgbClr val="333399"/>
              </a:solidFill>
              <a:latin typeface="Century Gothic" pitchFamily="34" charset="0"/>
            </a:endParaRP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333399"/>
                </a:solidFill>
                <a:latin typeface="Century Gothic" pitchFamily="34" charset="0"/>
              </a:rPr>
              <a:t>Tel: </a:t>
            </a:r>
            <a:r>
              <a:rPr lang="en-US" sz="1600" b="1" dirty="0" smtClean="0">
                <a:solidFill>
                  <a:srgbClr val="333399"/>
                </a:solidFill>
                <a:latin typeface="Century Gothic" pitchFamily="34" charset="0"/>
              </a:rPr>
              <a:t>63 2 580 9900, </a:t>
            </a:r>
            <a:r>
              <a:rPr lang="en-US" sz="1600" b="1" dirty="0">
                <a:solidFill>
                  <a:srgbClr val="333399"/>
                </a:solidFill>
                <a:latin typeface="Century Gothic" pitchFamily="34" charset="0"/>
              </a:rPr>
              <a:t>Fax: </a:t>
            </a:r>
            <a:r>
              <a:rPr lang="en-US" sz="1600" b="1" dirty="0" smtClean="0">
                <a:solidFill>
                  <a:srgbClr val="333399"/>
                </a:solidFill>
                <a:latin typeface="Century Gothic" pitchFamily="34" charset="0"/>
              </a:rPr>
              <a:t>63 2 856 7597</a:t>
            </a:r>
            <a:endParaRPr lang="en-US" sz="1600" b="1" dirty="0">
              <a:solidFill>
                <a:srgbClr val="333399"/>
              </a:solidFill>
              <a:latin typeface="Century Gothic" pitchFamily="34" charset="0"/>
            </a:endParaRP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333399"/>
                </a:solidFill>
                <a:latin typeface="Century Gothic" pitchFamily="34" charset="0"/>
              </a:rPr>
              <a:t>E-mail: </a:t>
            </a:r>
            <a:r>
              <a:rPr lang="en-US" sz="1600" b="1" dirty="0" smtClean="0">
                <a:solidFill>
                  <a:srgbClr val="333399"/>
                </a:solidFill>
                <a:latin typeface="Century Gothic" pitchFamily="34" charset="0"/>
                <a:hlinkClick r:id="rId3"/>
              </a:rPr>
              <a:t>manila@ilo.org</a:t>
            </a:r>
            <a:r>
              <a:rPr lang="en-US" sz="1600" b="1" dirty="0" smtClean="0">
                <a:solidFill>
                  <a:srgbClr val="333399"/>
                </a:solidFill>
                <a:latin typeface="Century Gothic" pitchFamily="34" charset="0"/>
              </a:rPr>
              <a:t> </a:t>
            </a:r>
            <a:endParaRPr lang="en-US" sz="1600" b="1" dirty="0">
              <a:solidFill>
                <a:srgbClr val="333399"/>
              </a:solidFill>
              <a:latin typeface="Century Gothic" pitchFamily="34" charset="0"/>
            </a:endParaRPr>
          </a:p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333399"/>
                </a:solidFill>
                <a:latin typeface="Century Gothic" pitchFamily="34" charset="0"/>
                <a:hlinkClick r:id="rId4"/>
              </a:rPr>
              <a:t>www.ilo.org/manila</a:t>
            </a:r>
            <a:r>
              <a:rPr lang="en-US" sz="1600" b="1" dirty="0" smtClean="0">
                <a:solidFill>
                  <a:srgbClr val="333399"/>
                </a:solidFill>
                <a:latin typeface="Century Gothic" pitchFamily="34" charset="0"/>
              </a:rPr>
              <a:t> </a:t>
            </a:r>
            <a:endParaRPr lang="en-US" sz="1600" b="1" dirty="0">
              <a:solidFill>
                <a:srgbClr val="333399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13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618</Words>
  <Application>Microsoft Office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Office Theme</vt:lpstr>
      <vt:lpstr>Default Design</vt:lpstr>
      <vt:lpstr>1_Office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ILO</dc:creator>
  <cp:lastModifiedBy>yap</cp:lastModifiedBy>
  <cp:revision>59</cp:revision>
  <cp:lastPrinted>2012-07-04T01:21:56Z</cp:lastPrinted>
  <dcterms:created xsi:type="dcterms:W3CDTF">2012-07-03T00:46:58Z</dcterms:created>
  <dcterms:modified xsi:type="dcterms:W3CDTF">2012-07-04T01:25:08Z</dcterms:modified>
</cp:coreProperties>
</file>