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90" r:id="rId6"/>
  </p:sldMasterIdLst>
  <p:notesMasterIdLst>
    <p:notesMasterId r:id="rId15"/>
  </p:notesMasterIdLst>
  <p:handoutMasterIdLst>
    <p:handoutMasterId r:id="rId16"/>
  </p:handoutMasterIdLst>
  <p:sldIdLst>
    <p:sldId id="257" r:id="rId7"/>
    <p:sldId id="341" r:id="rId8"/>
    <p:sldId id="342" r:id="rId9"/>
    <p:sldId id="347" r:id="rId10"/>
    <p:sldId id="351" r:id="rId11"/>
    <p:sldId id="349" r:id="rId12"/>
    <p:sldId id="352" r:id="rId13"/>
    <p:sldId id="279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9DD9"/>
    <a:srgbClr val="DB0C07"/>
    <a:srgbClr val="CC8004"/>
    <a:srgbClr val="F37021"/>
    <a:srgbClr val="006EB7"/>
    <a:srgbClr val="0054A4"/>
    <a:srgbClr val="A74233"/>
    <a:srgbClr val="5A6870"/>
    <a:srgbClr val="C40075"/>
    <a:srgbClr val="7B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84031" autoAdjust="0"/>
  </p:normalViewPr>
  <p:slideViewPr>
    <p:cSldViewPr>
      <p:cViewPr>
        <p:scale>
          <a:sx n="90" d="100"/>
          <a:sy n="90" d="100"/>
        </p:scale>
        <p:origin x="624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84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F609B-3C38-4C98-80EF-5B92AC30913F}" type="datetimeFigureOut">
              <a:rPr lang="en-GB" smtClean="0"/>
              <a:t>30/08/2022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AB995-7A80-4CB4-9B0D-46282E13D9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75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B477E-D4FD-429E-8CF0-37577E4D7AB3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856E0-E207-43F1-8E20-F02534830A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910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856E0-E207-43F1-8E20-F02534830A1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7809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D0A90-C9CF-734E-9F11-C94BC9AF58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41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856E0-E207-43F1-8E20-F02534830A1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856E0-E207-43F1-8E20-F02534830A1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0297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856E0-E207-43F1-8E20-F02534830A1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28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856E0-E207-43F1-8E20-F02534830A1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2434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856E0-E207-43F1-8E20-F02534830A1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5646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 you.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856E0-E207-43F1-8E20-F02534830A1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1076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05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47356"/>
            <a:ext cx="9143997" cy="4152899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000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47356"/>
            <a:ext cx="9144000" cy="4152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1812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47356"/>
            <a:ext cx="9144000" cy="4152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34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9138"/>
            <a:ext cx="9144000" cy="4152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933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07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9138"/>
            <a:ext cx="9144000" cy="4152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546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38207"/>
            <a:ext cx="9144000" cy="4152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384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14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914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0985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4850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9138"/>
            <a:ext cx="9144000" cy="4152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783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532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7812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9138"/>
            <a:ext cx="9144000" cy="4152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61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739799"/>
            <a:ext cx="9144000" cy="41529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6746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7E83FC-E764-4556-B2F3-672750DF972E}"/>
              </a:ext>
            </a:extLst>
          </p:cNvPr>
          <p:cNvSpPr/>
          <p:nvPr userDrawn="1"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8828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84EBBB91-0BFC-4246-9285-5FEBAE2016EC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EA9D4228-5EAC-4D97-8330-530F9D9321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6510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1590"/>
            <a:ext cx="8229600" cy="713234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FDB915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95686"/>
            <a:ext cx="4038600" cy="27789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95686"/>
            <a:ext cx="4038600" cy="27789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894008"/>
            <a:ext cx="2098576" cy="249492"/>
          </a:xfrm>
          <a:prstGeom prst="rect">
            <a:avLst/>
          </a:prstGeom>
        </p:spPr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894008"/>
            <a:ext cx="2895600" cy="249492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894008"/>
            <a:ext cx="2133600" cy="249492"/>
          </a:xfrm>
          <a:prstGeom prst="rect">
            <a:avLst/>
          </a:prstGeom>
        </p:spPr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0535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574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678"/>
            <a:ext cx="8229600" cy="28869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34150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5405241" y="0"/>
            <a:ext cx="373876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9837" y="1456819"/>
            <a:ext cx="3753808" cy="3002910"/>
          </a:xfrm>
          <a:prstGeom prst="rect">
            <a:avLst/>
          </a:prstGeom>
        </p:spPr>
        <p:txBody>
          <a:bodyPr/>
          <a:lstStyle>
            <a:lvl1pPr marL="0" marR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171446" marR="0" lvl="0" indent="-171446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dirty="0"/>
              <a:t>Double click to edit text</a:t>
            </a:r>
            <a:endParaRPr lang="en-US" sz="12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19837" y="670029"/>
            <a:ext cx="3753808" cy="31606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</a:lstStyle>
          <a:p>
            <a:endParaRPr lang="en-CA" sz="21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119837" y="1045868"/>
            <a:ext cx="3753808" cy="26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52083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5A687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948014"/>
            <a:ext cx="2133600" cy="273844"/>
          </a:xfrm>
        </p:spPr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948014"/>
            <a:ext cx="2895600" cy="273844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948014"/>
            <a:ext cx="2133600" cy="273844"/>
          </a:xfrm>
        </p:spPr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07614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574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677"/>
            <a:ext cx="8229600" cy="28869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17798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200" b="1" cap="all">
                <a:solidFill>
                  <a:srgbClr val="0054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A687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0804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574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95686"/>
            <a:ext cx="4038600" cy="27789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95686"/>
            <a:ext cx="4038600" cy="27789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78926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574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1670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5A687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27734"/>
            <a:ext cx="4040188" cy="230425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851670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5A687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427734"/>
            <a:ext cx="4041775" cy="230425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16231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0451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31589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CC800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31590"/>
            <a:ext cx="5111750" cy="3447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003127"/>
            <a:ext cx="3008313" cy="25755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2376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98290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CC800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59582"/>
            <a:ext cx="5486400" cy="28685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07954"/>
            <a:ext cx="5486400" cy="324036"/>
          </a:xfrm>
        </p:spPr>
        <p:txBody>
          <a:bodyPr/>
          <a:lstStyle>
            <a:lvl1pPr marL="0" indent="0">
              <a:buNone/>
              <a:defRPr sz="1400">
                <a:solidFill>
                  <a:srgbClr val="FFC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948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7573"/>
            <a:ext cx="8229600" cy="756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A687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51670"/>
            <a:ext cx="8229600" cy="294097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41408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87574"/>
            <a:ext cx="2057400" cy="3744416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5A687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87574"/>
            <a:ext cx="6019800" cy="374441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5263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30/08/2022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654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71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pPr/>
              <a:t>30/08/2022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1203599"/>
            <a:ext cx="5182344" cy="1102519"/>
          </a:xfrm>
          <a:prstGeom prst="rect">
            <a:avLst/>
          </a:prstGeom>
        </p:spPr>
        <p:txBody>
          <a:bodyPr/>
          <a:lstStyle/>
          <a:p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95536" y="2499742"/>
            <a:ext cx="5184576" cy="936104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endParaRPr lang="en-CA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" y="-1"/>
            <a:ext cx="9143981" cy="98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9" r:id="rId2"/>
    <p:sldLayoutId id="2147483677" r:id="rId3"/>
    <p:sldLayoutId id="2147483660" r:id="rId4"/>
    <p:sldLayoutId id="2147483681" r:id="rId5"/>
    <p:sldLayoutId id="2147483684" r:id="rId6"/>
    <p:sldLayoutId id="2147483683" r:id="rId7"/>
    <p:sldLayoutId id="2147483664" r:id="rId8"/>
    <p:sldLayoutId id="2147483685" r:id="rId9"/>
    <p:sldLayoutId id="2147483686" r:id="rId10"/>
    <p:sldLayoutId id="2147483687" r:id="rId11"/>
    <p:sldLayoutId id="2147483688" r:id="rId12"/>
    <p:sldLayoutId id="2147483665" r:id="rId13"/>
    <p:sldLayoutId id="2147483666" r:id="rId14"/>
    <p:sldLayoutId id="2147483661" r:id="rId15"/>
    <p:sldLayoutId id="2147483682" r:id="rId16"/>
    <p:sldLayoutId id="2147483663" r:id="rId17"/>
    <p:sldLayoutId id="2147483680" r:id="rId18"/>
    <p:sldLayoutId id="2147483703" r:id="rId19"/>
    <p:sldLayoutId id="2147483704" r:id="rId20"/>
    <p:sldLayoutId id="2147483705" r:id="rId21"/>
    <p:sldLayoutId id="2147483706" r:id="rId2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54A4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279DD9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A687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5A687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5A687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894008"/>
            <a:ext cx="9144000" cy="249492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-1"/>
            <a:ext cx="9143990" cy="98107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531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94008"/>
            <a:ext cx="2133600" cy="249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60D3C204-BFC8-40DF-BCA5-4BA5280D0F4D}" type="datetimeFigureOut">
              <a:rPr lang="en-CA" smtClean="0"/>
              <a:pPr/>
              <a:t>30/08/2022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94008"/>
            <a:ext cx="2895600" cy="249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Footer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94008"/>
            <a:ext cx="2133600" cy="249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3FF909EE-2C65-48BC-95E5-26F3591A45A6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8867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54A4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279DD9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A687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5A687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5A687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0928" y="843559"/>
            <a:ext cx="7992888" cy="1728192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700"/>
              </a:lnSpc>
            </a:pPr>
            <a:endParaRPr lang="en-US" sz="3600" b="1" spc="-5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-252536" y="2260576"/>
            <a:ext cx="5595462" cy="87745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4A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279DD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endParaRPr lang="en-CA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72682" y="3138027"/>
            <a:ext cx="403244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4A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279DD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CA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275606"/>
            <a:ext cx="530860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CA" sz="1400" dirty="0">
                <a:latin typeface="Times New Roman" panose="02020603050405020304" pitchFamily="18" charset="0"/>
                <a:ea typeface="MS Mincho"/>
              </a:rPr>
              <a:t> </a:t>
            </a:r>
            <a:endParaRPr lang="en-CA" dirty="0">
              <a:solidFill>
                <a:schemeClr val="bg1"/>
              </a:solidFill>
              <a:ea typeface="MS Mincho"/>
            </a:endParaRPr>
          </a:p>
          <a:p>
            <a:pPr algn="ctr"/>
            <a:endParaRPr lang="en-CA" b="1" dirty="0">
              <a:solidFill>
                <a:schemeClr val="bg1"/>
              </a:solidFill>
              <a:ea typeface="MS Mincho"/>
            </a:endParaRPr>
          </a:p>
          <a:p>
            <a:pPr algn="ctr">
              <a:spcAft>
                <a:spcPts val="0"/>
              </a:spcAft>
            </a:pPr>
            <a:r>
              <a:rPr lang="en-CA" sz="2000" b="1" dirty="0">
                <a:solidFill>
                  <a:schemeClr val="bg1"/>
                </a:solidFill>
                <a:ea typeface="MS Mincho"/>
              </a:rPr>
              <a:t>TITLE / HEADING </a:t>
            </a:r>
            <a:endParaRPr lang="en-CA" sz="2000" dirty="0">
              <a:solidFill>
                <a:schemeClr val="bg1"/>
              </a:solidFill>
              <a:effectLst/>
              <a:ea typeface="MS Mincho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7504" y="987574"/>
            <a:ext cx="8928992" cy="57606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4A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279DD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solidFill>
                  <a:schemeClr val="accent1"/>
                </a:solidFill>
                <a:latin typeface="+mj-lt"/>
              </a:rPr>
              <a:t>ICAO: Driving and supporting States, building resilience to ensure sustainable safe travel 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4371950"/>
            <a:ext cx="9144001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4A4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279DD9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5A6870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  <a:latin typeface="+mj-lt"/>
              </a:rPr>
              <a:t>JAG, </a:t>
            </a:r>
            <a:r>
              <a:rPr lang="en-US" sz="2400" b="1" dirty="0">
                <a:solidFill>
                  <a:schemeClr val="accent1"/>
                </a:solidFill>
                <a:latin typeface="+mj-lt"/>
              </a:rPr>
              <a:t>6</a:t>
            </a:r>
            <a:r>
              <a:rPr lang="en-US" sz="2400" b="1" dirty="0" smtClean="0">
                <a:solidFill>
                  <a:schemeClr val="accent1"/>
                </a:solidFill>
                <a:latin typeface="+mj-lt"/>
              </a:rPr>
              <a:t> September 2022</a:t>
            </a:r>
            <a:endParaRPr lang="en-CA" sz="24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043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B64A3DA-2106-AD4B-81D4-3AD4E6D266C8}"/>
              </a:ext>
            </a:extLst>
          </p:cNvPr>
          <p:cNvSpPr/>
          <p:nvPr/>
        </p:nvSpPr>
        <p:spPr>
          <a:xfrm>
            <a:off x="4768062" y="915641"/>
            <a:ext cx="1728936" cy="1571110"/>
          </a:xfrm>
          <a:prstGeom prst="ellipse">
            <a:avLst/>
          </a:prstGeom>
          <a:effectLst>
            <a:glow rad="114300">
              <a:schemeClr val="accent5">
                <a:satMod val="175000"/>
                <a:alpha val="40000"/>
              </a:schemeClr>
            </a:glow>
            <a:reflection stA="43000" endPos="18000" dist="50800" dir="5400000" sy="-100000" algn="bl" rotWithShape="0"/>
          </a:effectLst>
          <a:scene3d>
            <a:camera prst="orthographicFront"/>
            <a:lightRig rig="threePt" dir="t"/>
          </a:scene3d>
          <a:sp3d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80185-77DD-854E-B5D2-B5F9020C849D}"/>
              </a:ext>
            </a:extLst>
          </p:cNvPr>
          <p:cNvSpPr txBox="1"/>
          <p:nvPr/>
        </p:nvSpPr>
        <p:spPr>
          <a:xfrm>
            <a:off x="4934040" y="1444657"/>
            <a:ext cx="139698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bg1"/>
                </a:solidFill>
              </a:rPr>
              <a:t>Policies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76C399-6BEE-ED4C-9F5C-A547D5D7BD7B}"/>
              </a:ext>
            </a:extLst>
          </p:cNvPr>
          <p:cNvSpPr/>
          <p:nvPr/>
        </p:nvSpPr>
        <p:spPr>
          <a:xfrm>
            <a:off x="6601168" y="3319204"/>
            <a:ext cx="1728936" cy="157111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114300">
              <a:srgbClr val="FFFF00">
                <a:alpha val="40000"/>
              </a:srgbClr>
            </a:glow>
            <a:reflection stA="43000" endPos="18000" dist="50800" dir="5400000" sy="-100000" algn="bl" rotWithShape="0"/>
          </a:effectLst>
          <a:scene3d>
            <a:camera prst="orthographicFront"/>
            <a:lightRig rig="threePt" dir="t"/>
          </a:scene3d>
          <a:sp3d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B0E03-37E8-6947-9570-90A71AAE628B}"/>
              </a:ext>
            </a:extLst>
          </p:cNvPr>
          <p:cNvSpPr txBox="1"/>
          <p:nvPr/>
        </p:nvSpPr>
        <p:spPr>
          <a:xfrm>
            <a:off x="6767146" y="3903147"/>
            <a:ext cx="13969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accent1">
                    <a:lumMod val="75000"/>
                  </a:schemeClr>
                </a:solidFill>
              </a:rPr>
              <a:t>Resources</a:t>
            </a:r>
            <a:endParaRPr lang="en-US" sz="2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7A4C5ED-6781-FA47-8AC3-65AD8E3B412B}"/>
              </a:ext>
            </a:extLst>
          </p:cNvPr>
          <p:cNvSpPr/>
          <p:nvPr/>
        </p:nvSpPr>
        <p:spPr>
          <a:xfrm>
            <a:off x="2950773" y="3319204"/>
            <a:ext cx="1728936" cy="15711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114300">
              <a:srgbClr val="FF0000">
                <a:alpha val="40000"/>
              </a:srgbClr>
            </a:glow>
            <a:reflection stA="43000" endPos="18000" dist="50800" dir="5400000" sy="-100000" algn="bl" rotWithShape="0"/>
          </a:effectLst>
          <a:scene3d>
            <a:camera prst="orthographicFront"/>
            <a:lightRig rig="threePt" dir="t"/>
          </a:scene3d>
          <a:sp3d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BC115B-FD07-EB4C-9B3E-FC039FB212A8}"/>
              </a:ext>
            </a:extLst>
          </p:cNvPr>
          <p:cNvSpPr txBox="1"/>
          <p:nvPr/>
        </p:nvSpPr>
        <p:spPr>
          <a:xfrm>
            <a:off x="2987823" y="3918237"/>
            <a:ext cx="169188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Implementation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01BC019-9DE5-434C-A625-ACBF342AA850}"/>
              </a:ext>
            </a:extLst>
          </p:cNvPr>
          <p:cNvCxnSpPr/>
          <p:nvPr/>
        </p:nvCxnSpPr>
        <p:spPr>
          <a:xfrm>
            <a:off x="6234776" y="2236027"/>
            <a:ext cx="846000" cy="1195200"/>
          </a:xfrm>
          <a:prstGeom prst="straightConnector1">
            <a:avLst/>
          </a:prstGeom>
          <a:ln w="88900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  <a:effectLst>
            <a:reflection blurRad="317500" stA="45000" endPos="65000" dist="50800" dir="5400000" sy="-100000" algn="bl" rotWithShape="0"/>
          </a:effectLst>
          <a:scene3d>
            <a:camera prst="orthographicFront"/>
            <a:lightRig rig="morning" dir="t"/>
          </a:scene3d>
          <a:sp3d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1DA8A3A-58C8-C540-BDBA-E45D63D5ECF0}"/>
              </a:ext>
            </a:extLst>
          </p:cNvPr>
          <p:cNvSpPr/>
          <p:nvPr/>
        </p:nvSpPr>
        <p:spPr>
          <a:xfrm rot="3314101">
            <a:off x="4446944" y="2175127"/>
            <a:ext cx="5072742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Assure</a:t>
            </a:r>
          </a:p>
          <a:p>
            <a:pPr algn="ctr"/>
            <a:r>
              <a:rPr lang="en-US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feasibility</a:t>
            </a:r>
            <a:endParaRPr lang="en-US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1C1683-F2F7-BC43-BECF-C004BF0AE0EE}"/>
              </a:ext>
            </a:extLst>
          </p:cNvPr>
          <p:cNvCxnSpPr>
            <a:cxnSpLocks/>
            <a:stCxn id="6" idx="2"/>
          </p:cNvCxnSpPr>
          <p:nvPr/>
        </p:nvCxnSpPr>
        <p:spPr>
          <a:xfrm flipH="1" flipV="1">
            <a:off x="4679710" y="4102903"/>
            <a:ext cx="1921458" cy="1856"/>
          </a:xfrm>
          <a:prstGeom prst="straightConnector1">
            <a:avLst/>
          </a:prstGeom>
          <a:ln w="88900">
            <a:solidFill>
              <a:srgbClr val="FFFF00"/>
            </a:solidFill>
            <a:headEnd type="triangle"/>
            <a:tailEnd type="triangle"/>
          </a:ln>
          <a:effectLst>
            <a:reflection blurRad="317500" stA="45000" endPos="65000" dist="50800" dir="5400000" sy="-100000" algn="bl" rotWithShape="0"/>
          </a:effectLst>
          <a:scene3d>
            <a:camera prst="orthographicFront"/>
            <a:lightRig rig="morning" dir="t"/>
          </a:scene3d>
          <a:sp3d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976A843-3A5E-9F4E-B4BE-188EF240783E}"/>
              </a:ext>
            </a:extLst>
          </p:cNvPr>
          <p:cNvSpPr/>
          <p:nvPr/>
        </p:nvSpPr>
        <p:spPr>
          <a:xfrm>
            <a:off x="2406864" y="4228261"/>
            <a:ext cx="6445474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Leverage tools </a:t>
            </a:r>
          </a:p>
          <a:p>
            <a:pPr algn="ctr"/>
            <a:r>
              <a:rPr lang="en-US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</a:rPr>
              <a:t>and infrastructure</a:t>
            </a:r>
            <a:endParaRPr lang="en-US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6519AC2-2DCD-BA48-9E4C-DFE696CAAD47}"/>
              </a:ext>
            </a:extLst>
          </p:cNvPr>
          <p:cNvCxnSpPr>
            <a:cxnSpLocks/>
          </p:cNvCxnSpPr>
          <p:nvPr/>
        </p:nvCxnSpPr>
        <p:spPr>
          <a:xfrm flipV="1">
            <a:off x="4178426" y="2236027"/>
            <a:ext cx="845360" cy="1194876"/>
          </a:xfrm>
          <a:prstGeom prst="straightConnector1">
            <a:avLst/>
          </a:prstGeom>
          <a:ln w="88900">
            <a:solidFill>
              <a:srgbClr val="C00000"/>
            </a:solidFill>
            <a:headEnd type="triangle"/>
            <a:tailEnd type="triangle"/>
          </a:ln>
          <a:effectLst>
            <a:reflection blurRad="317500" stA="45000" endPos="65000" dist="50800" dir="5400000" sy="-100000" algn="bl" rotWithShape="0"/>
          </a:effectLst>
          <a:scene3d>
            <a:camera prst="orthographicFront"/>
            <a:lightRig rig="morning" dir="t"/>
          </a:scene3d>
          <a:sp3d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88999E2-2EF5-D04A-9326-D3E03E4C1B1A}"/>
              </a:ext>
            </a:extLst>
          </p:cNvPr>
          <p:cNvSpPr/>
          <p:nvPr/>
        </p:nvSpPr>
        <p:spPr>
          <a:xfrm rot="18332469">
            <a:off x="1665608" y="2295226"/>
            <a:ext cx="5072742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Align and</a:t>
            </a:r>
          </a:p>
          <a:p>
            <a:pPr algn="ctr"/>
            <a:r>
              <a:rPr lang="en-US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dirty="0" err="1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Harmonise</a:t>
            </a:r>
            <a:endParaRPr lang="en-US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9" name="Picture 8" descr="Blog: Racing with resilience — People Matter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242" y="2750321"/>
            <a:ext cx="1600718" cy="967548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5609" y="851032"/>
            <a:ext cx="3873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Achieving resilience based on a trio of critical considerations</a:t>
            </a:r>
            <a:endParaRPr lang="en-CA" sz="28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8109280"/>
      </p:ext>
    </p:extLst>
  </p:cSld>
  <p:clrMapOvr>
    <a:masterClrMapping/>
  </p:clrMapOvr>
  <p:transition spd="slow" advTm="161849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080" y="822036"/>
            <a:ext cx="4813921" cy="41011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30091" y="987574"/>
            <a:ext cx="4332361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b="1" dirty="0">
                <a:solidFill>
                  <a:srgbClr val="002060"/>
                </a:solidFill>
              </a:rPr>
              <a:t>ICAO General Assembly </a:t>
            </a:r>
            <a:endParaRPr lang="en-CA" sz="3200" b="1" dirty="0" smtClean="0">
              <a:solidFill>
                <a:srgbClr val="002060"/>
              </a:solidFill>
            </a:endParaRPr>
          </a:p>
          <a:p>
            <a:r>
              <a:rPr lang="en-CA" dirty="0" smtClean="0"/>
              <a:t>• </a:t>
            </a:r>
            <a:r>
              <a:rPr lang="en-CA" sz="2000" dirty="0">
                <a:solidFill>
                  <a:srgbClr val="002060"/>
                </a:solidFill>
              </a:rPr>
              <a:t>27 September – 7 October 2022 </a:t>
            </a:r>
            <a:endParaRPr lang="en-CA" sz="2000" dirty="0" smtClean="0">
              <a:solidFill>
                <a:srgbClr val="002060"/>
              </a:solidFill>
            </a:endParaRPr>
          </a:p>
          <a:p>
            <a:r>
              <a:rPr lang="en-CA" sz="2000" dirty="0" smtClean="0">
                <a:solidFill>
                  <a:srgbClr val="002060"/>
                </a:solidFill>
              </a:rPr>
              <a:t>• </a:t>
            </a:r>
            <a:r>
              <a:rPr lang="en-CA" sz="2000" dirty="0">
                <a:solidFill>
                  <a:srgbClr val="002060"/>
                </a:solidFill>
              </a:rPr>
              <a:t>Facilitation Programmes (Agenda Item </a:t>
            </a:r>
            <a:r>
              <a:rPr lang="en-CA" sz="2000" dirty="0" smtClean="0">
                <a:solidFill>
                  <a:srgbClr val="002060"/>
                </a:solidFill>
              </a:rPr>
              <a:t>12 and 13</a:t>
            </a:r>
            <a:r>
              <a:rPr lang="en-CA" sz="2000" dirty="0">
                <a:solidFill>
                  <a:srgbClr val="002060"/>
                </a:solidFill>
              </a:rPr>
              <a:t>) </a:t>
            </a:r>
            <a:endParaRPr lang="en-CA" sz="2000" dirty="0" smtClean="0">
              <a:solidFill>
                <a:srgbClr val="002060"/>
              </a:solidFill>
            </a:endParaRPr>
          </a:p>
          <a:p>
            <a:endParaRPr lang="en-CA" sz="2000" dirty="0">
              <a:solidFill>
                <a:srgbClr val="002060"/>
              </a:solidFill>
            </a:endParaRPr>
          </a:p>
          <a:p>
            <a:pPr algn="just"/>
            <a:r>
              <a:rPr lang="en-CA" sz="2000" dirty="0" smtClean="0">
                <a:solidFill>
                  <a:srgbClr val="002060"/>
                </a:solidFill>
              </a:rPr>
              <a:t>• </a:t>
            </a:r>
            <a:r>
              <a:rPr lang="en-CA" sz="2000" dirty="0">
                <a:solidFill>
                  <a:srgbClr val="002060"/>
                </a:solidFill>
              </a:rPr>
              <a:t>Wide variety of topics: </a:t>
            </a:r>
          </a:p>
          <a:p>
            <a:pPr algn="just"/>
            <a:r>
              <a:rPr lang="en-CA" sz="2000" dirty="0" smtClean="0">
                <a:solidFill>
                  <a:srgbClr val="002060"/>
                </a:solidFill>
              </a:rPr>
              <a:t>Annex </a:t>
            </a:r>
            <a:r>
              <a:rPr lang="en-CA" sz="2000" dirty="0">
                <a:solidFill>
                  <a:srgbClr val="002060"/>
                </a:solidFill>
              </a:rPr>
              <a:t>9</a:t>
            </a:r>
            <a:r>
              <a:rPr lang="en-CA" sz="2000" dirty="0" smtClean="0">
                <a:solidFill>
                  <a:srgbClr val="002060"/>
                </a:solidFill>
              </a:rPr>
              <a:t>, innovation, </a:t>
            </a:r>
            <a:r>
              <a:rPr lang="en-CA" sz="2000" dirty="0">
                <a:solidFill>
                  <a:srgbClr val="002060"/>
                </a:solidFill>
              </a:rPr>
              <a:t>future of </a:t>
            </a:r>
            <a:r>
              <a:rPr lang="en-CA" sz="2000" dirty="0" err="1">
                <a:solidFill>
                  <a:srgbClr val="002060"/>
                </a:solidFill>
              </a:rPr>
              <a:t>pax</a:t>
            </a:r>
            <a:r>
              <a:rPr lang="en-CA" sz="2000" dirty="0">
                <a:solidFill>
                  <a:srgbClr val="002060"/>
                </a:solidFill>
              </a:rPr>
              <a:t> processes and innovation, </a:t>
            </a:r>
            <a:r>
              <a:rPr lang="en-CA" sz="2000" dirty="0" smtClean="0">
                <a:solidFill>
                  <a:srgbClr val="002060"/>
                </a:solidFill>
              </a:rPr>
              <a:t>human </a:t>
            </a:r>
            <a:r>
              <a:rPr lang="en-CA" sz="2000" dirty="0">
                <a:solidFill>
                  <a:srgbClr val="002060"/>
                </a:solidFill>
              </a:rPr>
              <a:t>trafficking, framework for future outbreaks, </a:t>
            </a:r>
            <a:r>
              <a:rPr lang="en-CA" sz="2000" dirty="0" smtClean="0">
                <a:solidFill>
                  <a:srgbClr val="002060"/>
                </a:solidFill>
              </a:rPr>
              <a:t>wildlife </a:t>
            </a:r>
            <a:r>
              <a:rPr lang="en-CA" sz="2000" dirty="0">
                <a:solidFill>
                  <a:srgbClr val="002060"/>
                </a:solidFill>
              </a:rPr>
              <a:t>trafficking, crew treatment, etc.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B64A3DA-2106-AD4B-81D4-3AD4E6D266C8}"/>
              </a:ext>
            </a:extLst>
          </p:cNvPr>
          <p:cNvSpPr/>
          <p:nvPr/>
        </p:nvSpPr>
        <p:spPr>
          <a:xfrm>
            <a:off x="7562364" y="36480"/>
            <a:ext cx="1562958" cy="1599165"/>
          </a:xfrm>
          <a:prstGeom prst="ellipse">
            <a:avLst/>
          </a:prstGeom>
          <a:effectLst>
            <a:glow rad="114300">
              <a:schemeClr val="accent5">
                <a:satMod val="175000"/>
                <a:alpha val="40000"/>
              </a:schemeClr>
            </a:glow>
            <a:reflection stA="43000" endPos="18000" dist="50800" dir="5400000" sy="-100000" algn="bl" rotWithShape="0"/>
          </a:effectLst>
          <a:scene3d>
            <a:camera prst="orthographicFront"/>
            <a:lightRig rig="threePt" dir="t"/>
          </a:scene3d>
          <a:sp3d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80185-77DD-854E-B5D2-B5F9020C849D}"/>
              </a:ext>
            </a:extLst>
          </p:cNvPr>
          <p:cNvSpPr txBox="1"/>
          <p:nvPr/>
        </p:nvSpPr>
        <p:spPr>
          <a:xfrm>
            <a:off x="7645353" y="651396"/>
            <a:ext cx="139698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</a:rPr>
              <a:t>Policies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1388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31591"/>
            <a:ext cx="3659097" cy="23042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3363838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ICAO VDS-NC</a:t>
            </a:r>
            <a:endParaRPr lang="en-CA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5" y="3821263"/>
            <a:ext cx="39604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Allows re-use of existing document issuance infrastructure and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Verifiable at borders based on existing capabilities for travel documents</a:t>
            </a:r>
            <a:endParaRPr lang="en-CA" sz="1600" dirty="0">
              <a:solidFill>
                <a:srgbClr val="002060"/>
              </a:solidFill>
            </a:endParaRPr>
          </a:p>
        </p:txBody>
      </p:sp>
      <p:pic>
        <p:nvPicPr>
          <p:cNvPr id="5" name="Picture 6" descr="Public Key Infrastructure Icons - Download Free Vector Icons | Noun Project">
            <a:extLst>
              <a:ext uri="{FF2B5EF4-FFF2-40B4-BE49-F238E27FC236}">
                <a16:creationId xmlns:a16="http://schemas.microsoft.com/office/drawing/2014/main" id="{69627D73-718C-A04B-B3F7-AF3D15E9C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935" y="1112057"/>
            <a:ext cx="1037406" cy="10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ertificate Save Icon Format PNG Transparent Background, Free Download  #10311 - FreeIconsPNG">
            <a:extLst>
              <a:ext uri="{FF2B5EF4-FFF2-40B4-BE49-F238E27FC236}">
                <a16:creationId xmlns:a16="http://schemas.microsoft.com/office/drawing/2014/main" id="{D0B216D5-27F0-9249-91A9-529BF53BB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978" y="1923678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ertificate Save Icon Format PNG Transparent Background, Free Download  #10311 - FreeIconsPNG">
            <a:extLst>
              <a:ext uri="{FF2B5EF4-FFF2-40B4-BE49-F238E27FC236}">
                <a16:creationId xmlns:a16="http://schemas.microsoft.com/office/drawing/2014/main" id="{84F027BA-406B-434F-8070-1102B4111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805" y="1931369"/>
            <a:ext cx="122413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ow to Make a Check Icon">
            <a:extLst>
              <a:ext uri="{FF2B5EF4-FFF2-40B4-BE49-F238E27FC236}">
                <a16:creationId xmlns:a16="http://schemas.microsoft.com/office/drawing/2014/main" id="{2E4420E0-8CA3-8F4E-ABB9-BC7DC170D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489" y="1982167"/>
            <a:ext cx="1267250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ow to Make a Check Icon">
            <a:extLst>
              <a:ext uri="{FF2B5EF4-FFF2-40B4-BE49-F238E27FC236}">
                <a16:creationId xmlns:a16="http://schemas.microsoft.com/office/drawing/2014/main" id="{F4D7ADBD-FC36-C744-A987-1534AB009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329" y="2001214"/>
            <a:ext cx="1267250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042615" y="3326986"/>
            <a:ext cx="395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The ICAO Health Master List</a:t>
            </a:r>
            <a:endParaRPr lang="en-CA" sz="2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8065" y="3802623"/>
            <a:ext cx="3842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Re-uses existing capabilities and resources associated with the ICAO PKD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Leverages ICAO’s positioning as a global nexus for trustworthy certificate sharing</a:t>
            </a:r>
            <a:endParaRPr lang="en-CA" sz="1600" dirty="0">
              <a:solidFill>
                <a:srgbClr val="00206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D76C399-6BEE-ED4C-9F5C-A547D5D7BD7B}"/>
              </a:ext>
            </a:extLst>
          </p:cNvPr>
          <p:cNvSpPr/>
          <p:nvPr/>
        </p:nvSpPr>
        <p:spPr>
          <a:xfrm>
            <a:off x="7679340" y="130776"/>
            <a:ext cx="1352627" cy="108362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114300">
              <a:srgbClr val="FFFF00">
                <a:alpha val="40000"/>
              </a:srgbClr>
            </a:glow>
            <a:reflection stA="43000" endPos="18000" dist="50800" dir="5400000" sy="-100000" algn="bl" rotWithShape="0"/>
          </a:effectLst>
          <a:scene3d>
            <a:camera prst="orthographicFront"/>
            <a:lightRig rig="threePt" dir="t"/>
          </a:scene3d>
          <a:sp3d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BB0E03-37E8-6947-9570-90A71AAE628B}"/>
              </a:ext>
            </a:extLst>
          </p:cNvPr>
          <p:cNvSpPr txBox="1"/>
          <p:nvPr/>
        </p:nvSpPr>
        <p:spPr>
          <a:xfrm>
            <a:off x="7657163" y="472535"/>
            <a:ext cx="13969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i="1" dirty="0" smtClean="0">
                <a:solidFill>
                  <a:schemeClr val="accent1">
                    <a:lumMod val="75000"/>
                  </a:schemeClr>
                </a:solidFill>
              </a:rPr>
              <a:t>Resources</a:t>
            </a:r>
            <a:endParaRPr lang="en-US" sz="2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116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7A4C5ED-6781-FA47-8AC3-65AD8E3B412B}"/>
              </a:ext>
            </a:extLst>
          </p:cNvPr>
          <p:cNvSpPr/>
          <p:nvPr/>
        </p:nvSpPr>
        <p:spPr>
          <a:xfrm>
            <a:off x="7451576" y="51470"/>
            <a:ext cx="1728936" cy="15711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114300">
              <a:srgbClr val="FF0000">
                <a:alpha val="40000"/>
              </a:srgbClr>
            </a:glow>
            <a:reflection stA="43000" endPos="18000" dist="50800" dir="5400000" sy="-100000" algn="bl" rotWithShape="0"/>
          </a:effectLst>
          <a:scene3d>
            <a:camera prst="orthographicFront"/>
            <a:lightRig rig="threePt" dir="t"/>
          </a:scene3d>
          <a:sp3d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BC115B-FD07-EB4C-9B3E-FC039FB212A8}"/>
              </a:ext>
            </a:extLst>
          </p:cNvPr>
          <p:cNvSpPr txBox="1"/>
          <p:nvPr/>
        </p:nvSpPr>
        <p:spPr>
          <a:xfrm>
            <a:off x="7308304" y="722511"/>
            <a:ext cx="172893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Implementation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08520" y="627534"/>
            <a:ext cx="7640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Calibri"/>
              </a:rPr>
              <a:t>On-going collaboration to support global implementation of health-related infrastructure for travel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Oval 4"/>
          <p:cNvSpPr/>
          <p:nvPr/>
        </p:nvSpPr>
        <p:spPr>
          <a:xfrm>
            <a:off x="49609" y="1481240"/>
            <a:ext cx="1512168" cy="11521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WHO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1553393" y="1481240"/>
            <a:ext cx="1512168" cy="11521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G20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09949" y="1481240"/>
            <a:ext cx="1512168" cy="11521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prstClr val="white"/>
                </a:solidFill>
                <a:latin typeface="Calibri"/>
              </a:rPr>
              <a:t>States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Oval 7"/>
          <p:cNvSpPr/>
          <p:nvPr/>
        </p:nvSpPr>
        <p:spPr>
          <a:xfrm>
            <a:off x="4666505" y="1481240"/>
            <a:ext cx="1512168" cy="11521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2400" b="1" noProof="0" dirty="0" smtClean="0">
                <a:solidFill>
                  <a:srgbClr val="002060"/>
                </a:solidFill>
                <a:latin typeface="Calibri"/>
              </a:rPr>
              <a:t>NGOs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Oval 8"/>
          <p:cNvSpPr/>
          <p:nvPr/>
        </p:nvSpPr>
        <p:spPr>
          <a:xfrm>
            <a:off x="6250494" y="1481240"/>
            <a:ext cx="1849898" cy="11521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 smtClean="0">
                <a:solidFill>
                  <a:prstClr val="white"/>
                </a:solidFill>
                <a:latin typeface="Calibri"/>
              </a:rPr>
              <a:t>Industry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09" y="2859782"/>
            <a:ext cx="88428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Supporting pilot project on mutual recognition of health proofs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Providing expertise and input to support advancement of planning for future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Ensuring the needs of aviation and border management are properly considered</a:t>
            </a:r>
          </a:p>
          <a:p>
            <a:pPr marL="285750" indent="-285750">
              <a:buFontTx/>
              <a:buChar char="-"/>
            </a:pPr>
            <a:endParaRPr lang="en-C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84369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694" y="1059582"/>
            <a:ext cx="2352675" cy="304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423" y="1347614"/>
            <a:ext cx="2352675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1707654"/>
            <a:ext cx="2352675" cy="304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7A4C5ED-6781-FA47-8AC3-65AD8E3B412B}"/>
              </a:ext>
            </a:extLst>
          </p:cNvPr>
          <p:cNvSpPr/>
          <p:nvPr/>
        </p:nvSpPr>
        <p:spPr>
          <a:xfrm>
            <a:off x="7308304" y="123478"/>
            <a:ext cx="1728936" cy="15711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114300">
              <a:srgbClr val="FF0000">
                <a:alpha val="40000"/>
              </a:srgbClr>
            </a:glow>
            <a:reflection stA="43000" endPos="18000" dist="50800" dir="5400000" sy="-100000" algn="bl" rotWithShape="0"/>
          </a:effectLst>
          <a:scene3d>
            <a:camera prst="orthographicFront"/>
            <a:lightRig rig="threePt" dir="t"/>
          </a:scene3d>
          <a:sp3d prstMaterial="softEdg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BC115B-FD07-EB4C-9B3E-FC039FB212A8}"/>
              </a:ext>
            </a:extLst>
          </p:cNvPr>
          <p:cNvSpPr txBox="1"/>
          <p:nvPr/>
        </p:nvSpPr>
        <p:spPr>
          <a:xfrm>
            <a:off x="7308304" y="722511"/>
            <a:ext cx="172893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Implementation</a:t>
            </a:r>
            <a:endParaRPr lang="en-US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9667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3928" y="2211710"/>
            <a:ext cx="1825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TRIP symposium?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43" y="771550"/>
            <a:ext cx="896448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7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347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5|31.2|31.7"/>
</p:tagLst>
</file>

<file path=ppt/theme/theme1.xml><?xml version="1.0" encoding="utf-8"?>
<a:theme xmlns:a="http://schemas.openxmlformats.org/drawingml/2006/main" name="Office Theme">
  <a:themeElements>
    <a:clrScheme name="ICAO - Capacity &amp; Efficiency">
      <a:dk1>
        <a:srgbClr val="279DD9"/>
      </a:dk1>
      <a:lt1>
        <a:sysClr val="window" lastClr="FFFFFF"/>
      </a:lt1>
      <a:dk2>
        <a:srgbClr val="006EB7"/>
      </a:dk2>
      <a:lt2>
        <a:srgbClr val="FFFFFF"/>
      </a:lt2>
      <a:accent1>
        <a:srgbClr val="0054A4"/>
      </a:accent1>
      <a:accent2>
        <a:srgbClr val="A1CFEF"/>
      </a:accent2>
      <a:accent3>
        <a:srgbClr val="8DC63F"/>
      </a:accent3>
      <a:accent4>
        <a:srgbClr val="CED8DD"/>
      </a:accent4>
      <a:accent5>
        <a:srgbClr val="8C99A1"/>
      </a:accent5>
      <a:accent6>
        <a:srgbClr val="5A6870"/>
      </a:accent6>
      <a:hlink>
        <a:srgbClr val="39474F"/>
      </a:hlink>
      <a:folHlink>
        <a:srgbClr val="C400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CAO - Capacity &amp; Efficiency">
      <a:dk1>
        <a:srgbClr val="279DD9"/>
      </a:dk1>
      <a:lt1>
        <a:sysClr val="window" lastClr="FFFFFF"/>
      </a:lt1>
      <a:dk2>
        <a:srgbClr val="006EB7"/>
      </a:dk2>
      <a:lt2>
        <a:srgbClr val="FFFFFF"/>
      </a:lt2>
      <a:accent1>
        <a:srgbClr val="0054A4"/>
      </a:accent1>
      <a:accent2>
        <a:srgbClr val="A1CFEF"/>
      </a:accent2>
      <a:accent3>
        <a:srgbClr val="8DC63F"/>
      </a:accent3>
      <a:accent4>
        <a:srgbClr val="CED8DD"/>
      </a:accent4>
      <a:accent5>
        <a:srgbClr val="8C99A1"/>
      </a:accent5>
      <a:accent6>
        <a:srgbClr val="5A6870"/>
      </a:accent6>
      <a:hlink>
        <a:srgbClr val="39474F"/>
      </a:hlink>
      <a:folHlink>
        <a:srgbClr val="C4007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5415DB041069498E5028C54011C177" ma:contentTypeVersion="1" ma:contentTypeDescription="Create a new document." ma:contentTypeScope="" ma:versionID="25aad04f76d923cff1873a9221965cdf">
  <xsd:schema xmlns:xsd="http://www.w3.org/2001/XMLSchema" xmlns:xs="http://www.w3.org/2001/XMLSchema" xmlns:p="http://schemas.microsoft.com/office/2006/metadata/properties" xmlns:ns2="7b0ce932-0cfe-456f-8102-1a6bc8116a95" targetNamespace="http://schemas.microsoft.com/office/2006/metadata/properties" ma:root="true" ma:fieldsID="d189badd3c57ce00945aad306510860a" ns2:_="">
    <xsd:import namespace="7b0ce932-0cfe-456f-8102-1a6bc8116a9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0ce932-0cfe-456f-8102-1a6bc8116a9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b0ce932-0cfe-456f-8102-1a6bc8116a95">WXTAS5ZCFHPA-1237-164</_dlc_DocId>
    <_dlc_DocIdUrl xmlns="7b0ce932-0cfe-456f-8102-1a6bc8116a95">
      <Url>https://intranet.icao.lan/osg/COM/_layouts/15/DocIdRedir.aspx?ID=WXTAS5ZCFHPA-1237-164</Url>
      <Description>WXTAS5ZCFHPA-1237-164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E315018-3413-44F6-B7DD-BAD8121CE8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E9FBD8-36A8-4CC1-89ED-DB6993CD99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0ce932-0cfe-456f-8102-1a6bc8116a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E3C1CC-9875-45E1-8211-B07B41B7D3E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b0ce932-0cfe-456f-8102-1a6bc8116a95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1512CC61-71DB-4F1D-B649-3F4D39C02A76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5797</TotalTime>
  <Words>215</Words>
  <Application>Microsoft Office PowerPoint</Application>
  <PresentationFormat>On-screen Show (16:9)</PresentationFormat>
  <Paragraphs>51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MS Mincho</vt:lpstr>
      <vt:lpstr>Arial</vt:lpstr>
      <vt:lpstr>Calibri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I.C.A.O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Philbin, Anthony</dc:creator>
  <cp:lastModifiedBy>Abdennebi, Narjess</cp:lastModifiedBy>
  <cp:revision>193</cp:revision>
  <dcterms:created xsi:type="dcterms:W3CDTF">2013-08-20T15:49:37Z</dcterms:created>
  <dcterms:modified xsi:type="dcterms:W3CDTF">2022-09-02T15:02:58Z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315775be-19bf-4095-8a59-0630b7f3add8</vt:lpwstr>
  </property>
  <property fmtid="{D5CDD505-2E9C-101B-9397-08002B2CF9AE}" pid="3" name="ContentTypeId">
    <vt:lpwstr>0x010100DE5415DB041069498E5028C54011C177</vt:lpwstr>
  </property>
</Properties>
</file>