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9"/>
  </p:notesMasterIdLst>
  <p:handoutMasterIdLst>
    <p:handoutMasterId r:id="rId40"/>
  </p:handoutMasterIdLst>
  <p:sldIdLst>
    <p:sldId id="256" r:id="rId2"/>
    <p:sldId id="257" r:id="rId3"/>
    <p:sldId id="292" r:id="rId4"/>
    <p:sldId id="307" r:id="rId5"/>
    <p:sldId id="306" r:id="rId6"/>
    <p:sldId id="291" r:id="rId7"/>
    <p:sldId id="273" r:id="rId8"/>
    <p:sldId id="294" r:id="rId9"/>
    <p:sldId id="272" r:id="rId10"/>
    <p:sldId id="274" r:id="rId11"/>
    <p:sldId id="308" r:id="rId12"/>
    <p:sldId id="276" r:id="rId13"/>
    <p:sldId id="278" r:id="rId14"/>
    <p:sldId id="275" r:id="rId15"/>
    <p:sldId id="277" r:id="rId16"/>
    <p:sldId id="279" r:id="rId17"/>
    <p:sldId id="280" r:id="rId18"/>
    <p:sldId id="284" r:id="rId19"/>
    <p:sldId id="309" r:id="rId20"/>
    <p:sldId id="286" r:id="rId21"/>
    <p:sldId id="298" r:id="rId22"/>
    <p:sldId id="310" r:id="rId23"/>
    <p:sldId id="288" r:id="rId24"/>
    <p:sldId id="311" r:id="rId25"/>
    <p:sldId id="312" r:id="rId26"/>
    <p:sldId id="313" r:id="rId27"/>
    <p:sldId id="314" r:id="rId28"/>
    <p:sldId id="315" r:id="rId29"/>
    <p:sldId id="316" r:id="rId30"/>
    <p:sldId id="317" r:id="rId31"/>
    <p:sldId id="318" r:id="rId32"/>
    <p:sldId id="319" r:id="rId33"/>
    <p:sldId id="320" r:id="rId34"/>
    <p:sldId id="321" r:id="rId35"/>
    <p:sldId id="322" r:id="rId36"/>
    <p:sldId id="323" r:id="rId37"/>
    <p:sldId id="304" r:id="rId38"/>
  </p:sldIdLst>
  <p:sldSz cx="9144000" cy="6858000" type="screen4x3"/>
  <p:notesSz cx="6858000" cy="9296400"/>
  <p:defaultTextStyle>
    <a:defPPr>
      <a:defRPr lang="en-US"/>
    </a:defPPr>
    <a:lvl1pPr algn="l" defTabSz="457200"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defTabSz="457200"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defTabSz="457200"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defTabSz="457200"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defTabSz="457200"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91260" autoAdjust="0"/>
  </p:normalViewPr>
  <p:slideViewPr>
    <p:cSldViewPr snapToGrid="0" snapToObjects="1" showGuides="1">
      <p:cViewPr varScale="1">
        <p:scale>
          <a:sx n="68" d="100"/>
          <a:sy n="68" d="100"/>
        </p:scale>
        <p:origin x="1452"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05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44871120404567"/>
          <c:y val="5.7661968492527478E-2"/>
          <c:w val="0.88248263050648623"/>
          <c:h val="0.78173862126937999"/>
        </c:manualLayout>
      </c:layout>
      <c:barChart>
        <c:barDir val="col"/>
        <c:grouping val="clustered"/>
        <c:varyColors val="0"/>
        <c:ser>
          <c:idx val="0"/>
          <c:order val="0"/>
          <c:tx>
            <c:strRef>
              <c:f>[Book1]Sheet2!$M$2</c:f>
              <c:strCache>
                <c:ptCount val="1"/>
                <c:pt idx="0">
                  <c:v>Live-in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[1]Sheet2!$L$3:$L$9</c:f>
              <c:strCache>
                <c:ptCount val="7"/>
                <c:pt idx="0">
                  <c:v>Housemaid</c:v>
                </c:pt>
                <c:pt idx="1">
                  <c:v>Cook</c:v>
                </c:pt>
                <c:pt idx="2">
                  <c:v>Caregiver</c:v>
                </c:pt>
                <c:pt idx="3">
                  <c:v>Gardener</c:v>
                </c:pt>
                <c:pt idx="4">
                  <c:v>Watcher</c:v>
                </c:pt>
                <c:pt idx="5">
                  <c:v>Nanny</c:v>
                </c:pt>
                <c:pt idx="6">
                  <c:v>Driver</c:v>
                </c:pt>
              </c:strCache>
            </c:strRef>
          </c:cat>
          <c:val>
            <c:numRef>
              <c:f>[1]Sheet2!$M$3:$M$9</c:f>
              <c:numCache>
                <c:formatCode>0.0</c:formatCode>
                <c:ptCount val="7"/>
                <c:pt idx="0">
                  <c:v>62.3</c:v>
                </c:pt>
                <c:pt idx="1">
                  <c:v>5.0999999999999996</c:v>
                </c:pt>
                <c:pt idx="2">
                  <c:v>8</c:v>
                </c:pt>
                <c:pt idx="3">
                  <c:v>6.5</c:v>
                </c:pt>
                <c:pt idx="4">
                  <c:v>5.0999999999999996</c:v>
                </c:pt>
                <c:pt idx="5">
                  <c:v>5.0999999999999996</c:v>
                </c:pt>
                <c:pt idx="6">
                  <c:v>8</c:v>
                </c:pt>
              </c:numCache>
            </c:numRef>
          </c:val>
        </c:ser>
        <c:ser>
          <c:idx val="1"/>
          <c:order val="1"/>
          <c:tx>
            <c:strRef>
              <c:f>[Book1]Sheet2!$N$2</c:f>
              <c:strCache>
                <c:ptCount val="1"/>
                <c:pt idx="0">
                  <c:v>Live-out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[1]Sheet2!$L$3:$L$9</c:f>
              <c:strCache>
                <c:ptCount val="7"/>
                <c:pt idx="0">
                  <c:v>Housemaid</c:v>
                </c:pt>
                <c:pt idx="1">
                  <c:v>Cook</c:v>
                </c:pt>
                <c:pt idx="2">
                  <c:v>Caregiver</c:v>
                </c:pt>
                <c:pt idx="3">
                  <c:v>Gardener</c:v>
                </c:pt>
                <c:pt idx="4">
                  <c:v>Watcher</c:v>
                </c:pt>
                <c:pt idx="5">
                  <c:v>Nanny</c:v>
                </c:pt>
                <c:pt idx="6">
                  <c:v>Driver</c:v>
                </c:pt>
              </c:strCache>
            </c:strRef>
          </c:cat>
          <c:val>
            <c:numRef>
              <c:f>[1]Sheet2!$N$3:$N$9</c:f>
              <c:numCache>
                <c:formatCode>0.0</c:formatCode>
                <c:ptCount val="7"/>
                <c:pt idx="0">
                  <c:v>52.5</c:v>
                </c:pt>
                <c:pt idx="1">
                  <c:v>9.3000000000000007</c:v>
                </c:pt>
                <c:pt idx="2">
                  <c:v>4.9000000000000004</c:v>
                </c:pt>
                <c:pt idx="3">
                  <c:v>8</c:v>
                </c:pt>
                <c:pt idx="4">
                  <c:v>1.2</c:v>
                </c:pt>
                <c:pt idx="5">
                  <c:v>16</c:v>
                </c:pt>
                <c:pt idx="6">
                  <c:v>8</c:v>
                </c:pt>
              </c:numCache>
            </c:numRef>
          </c:val>
        </c:ser>
        <c:dLbls>
          <c:dLblPos val="outEnd"/>
          <c:showLegendKey val="0"/>
          <c:showVal val="1"/>
          <c:showCatName val="0"/>
          <c:showSerName val="0"/>
          <c:showPercent val="0"/>
          <c:showBubbleSize val="0"/>
        </c:dLbls>
        <c:gapWidth val="219"/>
        <c:overlap val="-27"/>
        <c:axId val="173727096"/>
        <c:axId val="204470848"/>
      </c:barChart>
      <c:catAx>
        <c:axId val="1737270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204470848"/>
        <c:crosses val="autoZero"/>
        <c:auto val="1"/>
        <c:lblAlgn val="ctr"/>
        <c:lblOffset val="100"/>
        <c:noMultiLvlLbl val="0"/>
      </c:catAx>
      <c:valAx>
        <c:axId val="2044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sz="1400" b="1">
                    <a:solidFill>
                      <a:schemeClr val="tx1"/>
                    </a:solidFill>
                  </a:rPr>
                  <a:t>Per cent</a:t>
                </a:r>
              </a:p>
            </c:rich>
          </c:tx>
          <c:layout>
            <c:manualLayout>
              <c:xMode val="edge"/>
              <c:yMode val="edge"/>
              <c:x val="3.9059800704618181E-3"/>
              <c:y val="0.42233786439873733"/>
            </c:manualLayout>
          </c:layout>
          <c:overlay val="0"/>
          <c:spPr>
            <a:noFill/>
            <a:ln>
              <a:noFill/>
            </a:ln>
            <a:effectLst/>
          </c:sp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73727096"/>
        <c:crosses val="autoZero"/>
        <c:crossBetween val="between"/>
      </c:valAx>
      <c:spPr>
        <a:noFill/>
        <a:ln>
          <a:noFill/>
        </a:ln>
        <a:effectLst/>
      </c:spPr>
    </c:plotArea>
    <c:legend>
      <c:legendPos val="r"/>
      <c:layout>
        <c:manualLayout>
          <c:xMode val="edge"/>
          <c:yMode val="edge"/>
          <c:x val="0.32605604986097475"/>
          <c:y val="0.94494888561560986"/>
          <c:w val="0.29828286864762948"/>
          <c:h val="5.3654046668823903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0.1153559849136505"/>
          <c:y val="5.8670729650113961E-2"/>
          <c:w val="0.88254680818676223"/>
          <c:h val="0.83871492540091053"/>
        </c:manualLayout>
      </c:layout>
      <c:bar3DChart>
        <c:barDir val="col"/>
        <c:grouping val="clustered"/>
        <c:varyColors val="0"/>
        <c:ser>
          <c:idx val="0"/>
          <c:order val="0"/>
          <c:tx>
            <c:strRef>
              <c:f>'Work tables'!$L$2</c:f>
              <c:strCache>
                <c:ptCount val="1"/>
                <c:pt idx="0">
                  <c:v>live-in domestic workers</c:v>
                </c:pt>
              </c:strCache>
            </c:strRef>
          </c:tx>
          <c:invertIfNegative val="0"/>
          <c:dLbls>
            <c:spPr>
              <a:noFill/>
              <a:ln>
                <a:noFill/>
              </a:ln>
              <a:effectLst/>
            </c:spPr>
            <c:txPr>
              <a:bodyPr/>
              <a:lstStyle/>
              <a:p>
                <a:pPr>
                  <a:defRPr sz="1100" b="1">
                    <a:solidFill>
                      <a:schemeClr val="tx1"/>
                    </a:solidFill>
                    <a:latin typeface="+mn-lt"/>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'Work tables'!$K$3:$K$8</c:f>
              <c:strCache>
                <c:ptCount val="6"/>
                <c:pt idx="0">
                  <c:v>Lack of educational qualifications</c:v>
                </c:pt>
                <c:pt idx="1">
                  <c:v>Poverty of the family</c:v>
                </c:pt>
                <c:pt idx="2">
                  <c:v>Inability to find other work</c:v>
                </c:pt>
                <c:pt idx="3">
                  <c:v>To get one’s own income</c:v>
                </c:pt>
                <c:pt idx="4">
                  <c:v>Family Issues</c:v>
                </c:pt>
                <c:pt idx="5">
                  <c:v>Other</c:v>
                </c:pt>
              </c:strCache>
            </c:strRef>
          </c:cat>
          <c:val>
            <c:numRef>
              <c:f>'Work tables'!$L$3:$L$8</c:f>
              <c:numCache>
                <c:formatCode>0.0</c:formatCode>
                <c:ptCount val="6"/>
                <c:pt idx="0">
                  <c:v>16.8</c:v>
                </c:pt>
                <c:pt idx="1">
                  <c:v>30.7</c:v>
                </c:pt>
                <c:pt idx="2">
                  <c:v>22.1</c:v>
                </c:pt>
                <c:pt idx="3">
                  <c:v>19.3</c:v>
                </c:pt>
                <c:pt idx="4">
                  <c:v>9</c:v>
                </c:pt>
                <c:pt idx="5">
                  <c:v>2</c:v>
                </c:pt>
              </c:numCache>
            </c:numRef>
          </c:val>
          <c:extLst xmlns:c16r2="http://schemas.microsoft.com/office/drawing/2015/06/chart">
            <c:ext xmlns:c16="http://schemas.microsoft.com/office/drawing/2014/chart" uri="{C3380CC4-5D6E-409C-BE32-E72D297353CC}">
              <c16:uniqueId val="{00000000-80BB-43F3-BC8F-D7D7152D7707}"/>
            </c:ext>
          </c:extLst>
        </c:ser>
        <c:ser>
          <c:idx val="1"/>
          <c:order val="1"/>
          <c:tx>
            <c:strRef>
              <c:f>'Work tables'!$M$2</c:f>
              <c:strCache>
                <c:ptCount val="1"/>
                <c:pt idx="0">
                  <c:v> live-out domestic workers</c:v>
                </c:pt>
              </c:strCache>
            </c:strRef>
          </c:tx>
          <c:invertIfNegative val="0"/>
          <c:dLbls>
            <c:dLbl>
              <c:idx val="0"/>
              <c:layout>
                <c:manualLayout>
                  <c:x val="1.1111111111111131E-2"/>
                  <c:y val="3.3467202141900989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0BB-43F3-BC8F-D7D7152D7707}"/>
                </c:ext>
                <c:ext xmlns:c15="http://schemas.microsoft.com/office/drawing/2012/chart" uri="{CE6537A1-D6FC-4f65-9D91-7224C49458BB}">
                  <c15:layout/>
                </c:ext>
              </c:extLst>
            </c:dLbl>
            <c:dLbl>
              <c:idx val="1"/>
              <c:layout>
                <c:manualLayout>
                  <c:x val="2.5000000000000012E-2"/>
                  <c:y val="3.346720214190128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80BB-43F3-BC8F-D7D7152D7707}"/>
                </c:ext>
                <c:ext xmlns:c15="http://schemas.microsoft.com/office/drawing/2012/chart" uri="{CE6537A1-D6FC-4f65-9D91-7224C49458BB}">
                  <c15:layout/>
                </c:ext>
              </c:extLst>
            </c:dLbl>
            <c:dLbl>
              <c:idx val="2"/>
              <c:layout>
                <c:manualLayout>
                  <c:x val="1.3888888888888923E-2"/>
                  <c:y val="-3.0677914236192972E-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0BB-43F3-BC8F-D7D7152D7707}"/>
                </c:ext>
                <c:ext xmlns:c15="http://schemas.microsoft.com/office/drawing/2012/chart" uri="{CE6537A1-D6FC-4f65-9D91-7224C49458BB}">
                  <c15:layout/>
                </c:ext>
              </c:extLst>
            </c:dLbl>
            <c:dLbl>
              <c:idx val="3"/>
              <c:layout>
                <c:manualLayout>
                  <c:x val="1.9444444444444445E-2"/>
                  <c:y val="3.3467202141900989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80BB-43F3-BC8F-D7D7152D7707}"/>
                </c:ext>
                <c:ext xmlns:c15="http://schemas.microsoft.com/office/drawing/2012/chart" uri="{CE6537A1-D6FC-4f65-9D91-7224C49458BB}">
                  <c15:layout/>
                </c:ext>
              </c:extLst>
            </c:dLbl>
            <c:dLbl>
              <c:idx val="4"/>
              <c:layout>
                <c:manualLayout>
                  <c:x val="1.9444444444444545E-2"/>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80BB-43F3-BC8F-D7D7152D7707}"/>
                </c:ext>
                <c:ext xmlns:c15="http://schemas.microsoft.com/office/drawing/2012/chart" uri="{CE6537A1-D6FC-4f65-9D91-7224C49458BB}">
                  <c15:layout/>
                </c:ext>
              </c:extLst>
            </c:dLbl>
            <c:spPr>
              <a:noFill/>
              <a:ln>
                <a:noFill/>
              </a:ln>
              <a:effectLst/>
            </c:spPr>
            <c:txPr>
              <a:bodyPr/>
              <a:lstStyle/>
              <a:p>
                <a:pPr>
                  <a:defRPr sz="1100" b="1">
                    <a:latin typeface="+mn-lt"/>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'Work tables'!$K$3:$K$8</c:f>
              <c:strCache>
                <c:ptCount val="6"/>
                <c:pt idx="0">
                  <c:v>Lack of educational qualifications</c:v>
                </c:pt>
                <c:pt idx="1">
                  <c:v>Poverty of the family</c:v>
                </c:pt>
                <c:pt idx="2">
                  <c:v>Inability to find other work</c:v>
                </c:pt>
                <c:pt idx="3">
                  <c:v>To get one’s own income</c:v>
                </c:pt>
                <c:pt idx="4">
                  <c:v>Family Issues</c:v>
                </c:pt>
                <c:pt idx="5">
                  <c:v>Other</c:v>
                </c:pt>
              </c:strCache>
            </c:strRef>
          </c:cat>
          <c:val>
            <c:numRef>
              <c:f>'Work tables'!$M$3:$M$8</c:f>
              <c:numCache>
                <c:formatCode>0.0</c:formatCode>
                <c:ptCount val="6"/>
                <c:pt idx="0">
                  <c:v>15</c:v>
                </c:pt>
                <c:pt idx="1">
                  <c:v>26.3</c:v>
                </c:pt>
                <c:pt idx="2">
                  <c:v>24.2</c:v>
                </c:pt>
                <c:pt idx="3">
                  <c:v>21.5</c:v>
                </c:pt>
                <c:pt idx="4">
                  <c:v>7.5</c:v>
                </c:pt>
                <c:pt idx="5">
                  <c:v>5.5</c:v>
                </c:pt>
              </c:numCache>
            </c:numRef>
          </c:val>
          <c:extLst xmlns:c16r2="http://schemas.microsoft.com/office/drawing/2015/06/chart">
            <c:ext xmlns:c16="http://schemas.microsoft.com/office/drawing/2014/chart" uri="{C3380CC4-5D6E-409C-BE32-E72D297353CC}">
              <c16:uniqueId val="{00000006-80BB-43F3-BC8F-D7D7152D7707}"/>
            </c:ext>
          </c:extLst>
        </c:ser>
        <c:dLbls>
          <c:showLegendKey val="0"/>
          <c:showVal val="0"/>
          <c:showCatName val="0"/>
          <c:showSerName val="0"/>
          <c:showPercent val="0"/>
          <c:showBubbleSize val="0"/>
        </c:dLbls>
        <c:gapWidth val="150"/>
        <c:shape val="box"/>
        <c:axId val="204475552"/>
        <c:axId val="204475944"/>
        <c:axId val="0"/>
      </c:bar3DChart>
      <c:catAx>
        <c:axId val="204475552"/>
        <c:scaling>
          <c:orientation val="minMax"/>
        </c:scaling>
        <c:delete val="0"/>
        <c:axPos val="b"/>
        <c:numFmt formatCode="General" sourceLinked="0"/>
        <c:majorTickMark val="out"/>
        <c:minorTickMark val="none"/>
        <c:tickLblPos val="nextTo"/>
        <c:txPr>
          <a:bodyPr/>
          <a:lstStyle/>
          <a:p>
            <a:pPr>
              <a:defRPr sz="900" b="1">
                <a:latin typeface="+mn-lt"/>
              </a:defRPr>
            </a:pPr>
            <a:endParaRPr lang="en-US"/>
          </a:p>
        </c:txPr>
        <c:crossAx val="204475944"/>
        <c:crosses val="autoZero"/>
        <c:auto val="1"/>
        <c:lblAlgn val="ctr"/>
        <c:lblOffset val="100"/>
        <c:noMultiLvlLbl val="0"/>
      </c:catAx>
      <c:valAx>
        <c:axId val="204475944"/>
        <c:scaling>
          <c:orientation val="minMax"/>
        </c:scaling>
        <c:delete val="0"/>
        <c:axPos val="l"/>
        <c:majorGridlines/>
        <c:title>
          <c:tx>
            <c:rich>
              <a:bodyPr/>
              <a:lstStyle/>
              <a:p>
                <a:pPr>
                  <a:defRPr>
                    <a:latin typeface="+mn-lt"/>
                  </a:defRPr>
                </a:pPr>
                <a:r>
                  <a:rPr lang="en-US">
                    <a:latin typeface="+mn-lt"/>
                  </a:rPr>
                  <a:t>Per cent</a:t>
                </a:r>
              </a:p>
            </c:rich>
          </c:tx>
          <c:layout>
            <c:manualLayout>
              <c:xMode val="edge"/>
              <c:yMode val="edge"/>
              <c:x val="1.172491927717669E-2"/>
              <c:y val="0.33832726133113983"/>
            </c:manualLayout>
          </c:layout>
          <c:overlay val="0"/>
        </c:title>
        <c:numFmt formatCode="0.0" sourceLinked="1"/>
        <c:majorTickMark val="out"/>
        <c:minorTickMark val="none"/>
        <c:tickLblPos val="nextTo"/>
        <c:txPr>
          <a:bodyPr/>
          <a:lstStyle/>
          <a:p>
            <a:pPr>
              <a:defRPr sz="1100" b="1">
                <a:solidFill>
                  <a:schemeClr val="tx1"/>
                </a:solidFill>
                <a:latin typeface="+mn-lt"/>
              </a:defRPr>
            </a:pPr>
            <a:endParaRPr lang="en-US"/>
          </a:p>
        </c:txPr>
        <c:crossAx val="204475552"/>
        <c:crosses val="autoZero"/>
        <c:crossBetween val="between"/>
      </c:valAx>
    </c:plotArea>
    <c:legend>
      <c:legendPos val="r"/>
      <c:layout>
        <c:manualLayout>
          <c:xMode val="edge"/>
          <c:yMode val="edge"/>
          <c:x val="0.67574055879218953"/>
          <c:y val="7.5752976530107666E-2"/>
          <c:w val="0.32037926509186476"/>
          <c:h val="0.11295259779274551"/>
        </c:manualLayout>
      </c:layout>
      <c:overlay val="0"/>
      <c:txPr>
        <a:bodyPr/>
        <a:lstStyle/>
        <a:p>
          <a:pPr>
            <a:defRPr sz="1100" b="1">
              <a:solidFill>
                <a:sysClr val="windowText" lastClr="000000"/>
              </a:solidFill>
              <a:latin typeface="+mn-lt"/>
            </a:defRPr>
          </a:pPr>
          <a:endParaRPr lang="en-US"/>
        </a:p>
      </c:txPr>
    </c:legend>
    <c:plotVisOnly val="1"/>
    <c:dispBlanksAs val="gap"/>
    <c:showDLblsOverMax val="0"/>
  </c:chart>
  <c:spPr>
    <a:solidFill>
      <a:srgbClr val="FFFF99"/>
    </a:solidFill>
  </c:spPr>
  <c:txPr>
    <a:bodyPr/>
    <a:lstStyle/>
    <a:p>
      <a:pPr>
        <a:defRPr>
          <a:latin typeface="+mj-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n-US" sz="2000" b="1" dirty="0" smtClean="0">
                <a:solidFill>
                  <a:schemeClr val="tx1"/>
                </a:solidFill>
              </a:rPr>
              <a:t>Age structure of live-in domestic workers</a:t>
            </a:r>
            <a:endParaRPr lang="en-US" sz="2000" b="1" dirty="0">
              <a:solidFill>
                <a:schemeClr val="tx1"/>
              </a:solidFill>
            </a:endParaRPr>
          </a:p>
        </c:rich>
      </c:tx>
      <c:layout>
        <c:manualLayout>
          <c:xMode val="edge"/>
          <c:yMode val="edge"/>
          <c:x val="0.14844444444444399"/>
          <c:y val="0"/>
        </c:manualLayout>
      </c:layout>
      <c:overlay val="0"/>
      <c:spPr>
        <a:noFill/>
        <a:ln>
          <a:noFill/>
        </a:ln>
        <a:effectLst/>
      </c:spPr>
    </c:title>
    <c:autoTitleDeleted val="0"/>
    <c:plotArea>
      <c:layout>
        <c:manualLayout>
          <c:layoutTarget val="inner"/>
          <c:xMode val="edge"/>
          <c:yMode val="edge"/>
          <c:x val="0.1545947105629267"/>
          <c:y val="0.16313883122981382"/>
          <c:w val="0.66563412186480986"/>
          <c:h val="0.7998834819058146"/>
        </c:manualLayout>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explosion val="11"/>
            <c:spPr>
              <a:solidFill>
                <a:schemeClr val="accent4"/>
              </a:solidFill>
              <a:ln w="19050">
                <a:solidFill>
                  <a:schemeClr val="lt1"/>
                </a:solidFill>
              </a:ln>
              <a:effectLst/>
            </c:spPr>
          </c:dPt>
          <c:dPt>
            <c:idx val="4"/>
            <c:bubble3D val="0"/>
            <c:explosion val="17"/>
            <c:spPr>
              <a:solidFill>
                <a:schemeClr val="accent5"/>
              </a:solidFill>
              <a:ln w="19050">
                <a:solidFill>
                  <a:schemeClr val="lt1"/>
                </a:solidFill>
              </a:ln>
              <a:effectLst/>
            </c:spPr>
          </c:dPt>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in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c15:spPr>
                <c15:layout/>
              </c:ext>
            </c:extLst>
          </c:dLbls>
          <c:cat>
            <c:strRef>
              <c:f>Sheet1!$E$2:$E$6</c:f>
              <c:strCache>
                <c:ptCount val="5"/>
                <c:pt idx="0">
                  <c:v>19-30</c:v>
                </c:pt>
                <c:pt idx="1">
                  <c:v>31-40</c:v>
                </c:pt>
                <c:pt idx="2">
                  <c:v>41-50</c:v>
                </c:pt>
                <c:pt idx="3">
                  <c:v>51-60</c:v>
                </c:pt>
                <c:pt idx="4">
                  <c:v>&gt;60</c:v>
                </c:pt>
              </c:strCache>
            </c:strRef>
          </c:cat>
          <c:val>
            <c:numRef>
              <c:f>Sheet1!$F$2:$F$6</c:f>
              <c:numCache>
                <c:formatCode>General</c:formatCode>
                <c:ptCount val="5"/>
                <c:pt idx="0" formatCode="0.0">
                  <c:v>8</c:v>
                </c:pt>
                <c:pt idx="1">
                  <c:v>14.5</c:v>
                </c:pt>
                <c:pt idx="2">
                  <c:v>16.7</c:v>
                </c:pt>
                <c:pt idx="3">
                  <c:v>32.6</c:v>
                </c:pt>
                <c:pt idx="4">
                  <c:v>28.3</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solidFill>
        <a:srgbClr val="4F81BD"/>
      </a:solidFill>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n-US" sz="2000" b="1" dirty="0">
                <a:solidFill>
                  <a:schemeClr val="tx1"/>
                </a:solidFill>
              </a:rPr>
              <a:t>Age structure of live-out domestic workers</a:t>
            </a:r>
          </a:p>
        </c:rich>
      </c:tx>
      <c:layout>
        <c:manualLayout>
          <c:xMode val="edge"/>
          <c:yMode val="edge"/>
          <c:x val="0.16477077865266843"/>
          <c:y val="2.9720232055883483E-3"/>
        </c:manualLayout>
      </c:layout>
      <c:overlay val="0"/>
      <c:spPr>
        <a:noFill/>
        <a:ln>
          <a:noFill/>
        </a:ln>
        <a:effectLst/>
      </c:spPr>
    </c:title>
    <c:autoTitleDeleted val="0"/>
    <c:plotArea>
      <c:layout>
        <c:manualLayout>
          <c:layoutTarget val="inner"/>
          <c:xMode val="edge"/>
          <c:yMode val="edge"/>
          <c:x val="0.22205230684252314"/>
          <c:y val="0.18986149646078276"/>
          <c:w val="0.64618490197723322"/>
          <c:h val="0.80943785975160099"/>
        </c:manualLayout>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explosion val="7"/>
            <c:spPr>
              <a:solidFill>
                <a:schemeClr val="accent3"/>
              </a:solidFill>
              <a:ln w="19050">
                <a:solidFill>
                  <a:schemeClr val="lt1"/>
                </a:solidFill>
              </a:ln>
              <a:effectLst/>
            </c:spPr>
          </c:dPt>
          <c:dPt>
            <c:idx val="3"/>
            <c:bubble3D val="0"/>
            <c:explosion val="16"/>
            <c:spPr>
              <a:solidFill>
                <a:schemeClr val="accent4"/>
              </a:solidFill>
              <a:ln w="19050">
                <a:solidFill>
                  <a:schemeClr val="lt1"/>
                </a:solidFill>
              </a:ln>
              <a:effectLst/>
            </c:spPr>
          </c:dPt>
          <c:dPt>
            <c:idx val="4"/>
            <c:bubble3D val="0"/>
            <c:explosion val="12"/>
            <c:spPr>
              <a:solidFill>
                <a:schemeClr val="accent5"/>
              </a:solidFill>
              <a:ln w="19050">
                <a:solidFill>
                  <a:schemeClr val="lt1"/>
                </a:solidFill>
              </a:ln>
              <a:effectLst/>
            </c:spPr>
          </c:dPt>
          <c:dLbls>
            <c:dLbl>
              <c:idx val="4"/>
              <c:layout>
                <c:manualLayout>
                  <c:x val="5.2258452914480759E-2"/>
                  <c:y val="6.8874051933930383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05815818161571"/>
                      <c:h val="0.12620508349228182"/>
                    </c:manualLayout>
                  </c15:layout>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bestFit"/>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c15:spPr>
                <c15:layout/>
              </c:ext>
            </c:extLst>
          </c:dLbls>
          <c:cat>
            <c:strRef>
              <c:f>Sheet1!$A$12:$A$16</c:f>
              <c:strCache>
                <c:ptCount val="5"/>
                <c:pt idx="0">
                  <c:v>30-40</c:v>
                </c:pt>
                <c:pt idx="1">
                  <c:v>41-50</c:v>
                </c:pt>
                <c:pt idx="2">
                  <c:v>51-60</c:v>
                </c:pt>
                <c:pt idx="3">
                  <c:v>61-70</c:v>
                </c:pt>
                <c:pt idx="4">
                  <c:v>&gt;70</c:v>
                </c:pt>
              </c:strCache>
            </c:strRef>
          </c:cat>
          <c:val>
            <c:numRef>
              <c:f>Sheet1!$B$12:$B$16</c:f>
              <c:numCache>
                <c:formatCode>General</c:formatCode>
                <c:ptCount val="5"/>
                <c:pt idx="0">
                  <c:v>16</c:v>
                </c:pt>
                <c:pt idx="1">
                  <c:v>29.6</c:v>
                </c:pt>
                <c:pt idx="2">
                  <c:v>30.2</c:v>
                </c:pt>
                <c:pt idx="3">
                  <c:v>18.5</c:v>
                </c:pt>
                <c:pt idx="4">
                  <c:v>5.6</c:v>
                </c:pt>
              </c:numCache>
            </c:numRef>
          </c:val>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solidFill>
        <a:srgbClr val="4F81BD"/>
      </a:solidFill>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207337768123812"/>
          <c:y val="0.13730000967174344"/>
          <c:w val="0.851324554258304"/>
          <c:h val="0.64438020644666749"/>
        </c:manualLayout>
      </c:layout>
      <c:barChart>
        <c:barDir val="col"/>
        <c:grouping val="clustered"/>
        <c:varyColors val="0"/>
        <c:ser>
          <c:idx val="0"/>
          <c:order val="0"/>
          <c:tx>
            <c:strRef>
              <c:f>Sheet2!$K$2</c:f>
              <c:strCache>
                <c:ptCount val="1"/>
                <c:pt idx="0">
                  <c:v>live-in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Sheet2!$J$3:$J$6</c:f>
              <c:strCache>
                <c:ptCount val="4"/>
                <c:pt idx="0">
                  <c:v>&lt;=8 hrs.</c:v>
                </c:pt>
                <c:pt idx="1">
                  <c:v>8.1-12 hrs.</c:v>
                </c:pt>
                <c:pt idx="2">
                  <c:v>&gt;=12 hrs.</c:v>
                </c:pt>
                <c:pt idx="3">
                  <c:v>Cannot give a definite no. of hours</c:v>
                </c:pt>
              </c:strCache>
            </c:strRef>
          </c:cat>
          <c:val>
            <c:numRef>
              <c:f>Sheet2!$K$3:$K$6</c:f>
              <c:numCache>
                <c:formatCode>0.0</c:formatCode>
                <c:ptCount val="4"/>
                <c:pt idx="0">
                  <c:v>27.5</c:v>
                </c:pt>
                <c:pt idx="1">
                  <c:v>50.7</c:v>
                </c:pt>
                <c:pt idx="2">
                  <c:v>8</c:v>
                </c:pt>
                <c:pt idx="3">
                  <c:v>13.8</c:v>
                </c:pt>
              </c:numCache>
            </c:numRef>
          </c:val>
        </c:ser>
        <c:ser>
          <c:idx val="1"/>
          <c:order val="1"/>
          <c:tx>
            <c:strRef>
              <c:f>Sheet2!$L$2</c:f>
              <c:strCache>
                <c:ptCount val="1"/>
                <c:pt idx="0">
                  <c:v>live-out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Sheet2!$J$3:$J$6</c:f>
              <c:strCache>
                <c:ptCount val="4"/>
                <c:pt idx="0">
                  <c:v>&lt;=8 hrs.</c:v>
                </c:pt>
                <c:pt idx="1">
                  <c:v>8.1-12 hrs.</c:v>
                </c:pt>
                <c:pt idx="2">
                  <c:v>&gt;=12 hrs.</c:v>
                </c:pt>
                <c:pt idx="3">
                  <c:v>Cannot give a definite no. of hours</c:v>
                </c:pt>
              </c:strCache>
            </c:strRef>
          </c:cat>
          <c:val>
            <c:numRef>
              <c:f>Sheet2!$L$3:$L$6</c:f>
              <c:numCache>
                <c:formatCode>General</c:formatCode>
                <c:ptCount val="4"/>
                <c:pt idx="0">
                  <c:v>64.2</c:v>
                </c:pt>
                <c:pt idx="1">
                  <c:v>31.5</c:v>
                </c:pt>
                <c:pt idx="2">
                  <c:v>2.5</c:v>
                </c:pt>
                <c:pt idx="3">
                  <c:v>1.9</c:v>
                </c:pt>
              </c:numCache>
            </c:numRef>
          </c:val>
        </c:ser>
        <c:dLbls>
          <c:dLblPos val="outEnd"/>
          <c:showLegendKey val="0"/>
          <c:showVal val="1"/>
          <c:showCatName val="0"/>
          <c:showSerName val="0"/>
          <c:showPercent val="0"/>
          <c:showBubbleSize val="0"/>
        </c:dLbls>
        <c:gapWidth val="219"/>
        <c:overlap val="-27"/>
        <c:axId val="204476336"/>
        <c:axId val="204472808"/>
      </c:barChart>
      <c:catAx>
        <c:axId val="20447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204472808"/>
        <c:crosses val="autoZero"/>
        <c:auto val="1"/>
        <c:lblAlgn val="ctr"/>
        <c:lblOffset val="100"/>
        <c:noMultiLvlLbl val="0"/>
      </c:catAx>
      <c:valAx>
        <c:axId val="204472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US" sz="1600" b="1">
                    <a:solidFill>
                      <a:schemeClr val="tx1"/>
                    </a:solidFill>
                  </a:rPr>
                  <a:t>Per Cent</a:t>
                </a:r>
              </a:p>
            </c:rich>
          </c:tx>
          <c:layout>
            <c:manualLayout>
              <c:xMode val="edge"/>
              <c:yMode val="edge"/>
              <c:x val="2.9783917096569825E-2"/>
              <c:y val="0.37786630526785625"/>
            </c:manualLayout>
          </c:layout>
          <c:overlay val="0"/>
          <c:spPr>
            <a:noFill/>
            <a:ln>
              <a:noFill/>
            </a:ln>
            <a:effectLst/>
          </c:sp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204476336"/>
        <c:crosses val="autoZero"/>
        <c:crossBetween val="between"/>
      </c:valAx>
      <c:spPr>
        <a:noFill/>
        <a:ln>
          <a:noFill/>
        </a:ln>
        <a:effectLst/>
      </c:spPr>
    </c:plotArea>
    <c:legend>
      <c:legendPos val="b"/>
      <c:layout>
        <c:manualLayout>
          <c:xMode val="edge"/>
          <c:yMode val="edge"/>
          <c:x val="0.31543820774089582"/>
          <c:y val="0.89237919195825521"/>
          <c:w val="0.3088526564998329"/>
          <c:h val="0.1076208080417448"/>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solidFill>
        <a:srgbClr val="4F81BD"/>
      </a:solidFill>
    </a:ln>
    <a:effectLst/>
  </c:spPr>
  <c:txPr>
    <a:bodyPr/>
    <a:lstStyle/>
    <a:p>
      <a:pPr>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2830" tIns="46415" rIns="92830" bIns="46415"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66725"/>
          </a:xfrm>
          <a:prstGeom prst="rect">
            <a:avLst/>
          </a:prstGeom>
        </p:spPr>
        <p:txBody>
          <a:bodyPr vert="horz" lIns="92830" tIns="46415" rIns="92830" bIns="46415" rtlCol="0"/>
          <a:lstStyle>
            <a:lvl1pPr algn="r" fontAlgn="auto">
              <a:spcBef>
                <a:spcPts val="0"/>
              </a:spcBef>
              <a:spcAft>
                <a:spcPts val="0"/>
              </a:spcAft>
              <a:defRPr sz="1200">
                <a:latin typeface="+mn-lt"/>
                <a:cs typeface="+mn-cs"/>
              </a:defRPr>
            </a:lvl1pPr>
          </a:lstStyle>
          <a:p>
            <a:pPr>
              <a:defRPr/>
            </a:pPr>
            <a:fld id="{F97D5393-9540-414C-8000-6112C34A3C65}" type="datetimeFigureOut">
              <a:rPr lang="en-US"/>
              <a:pPr>
                <a:defRPr/>
              </a:pPr>
              <a:t>1/9/2020</a:t>
            </a:fld>
            <a:endParaRPr lang="en-US"/>
          </a:p>
        </p:txBody>
      </p:sp>
      <p:sp>
        <p:nvSpPr>
          <p:cNvPr id="4" name="Footer Placeholder 3"/>
          <p:cNvSpPr>
            <a:spLocks noGrp="1"/>
          </p:cNvSpPr>
          <p:nvPr>
            <p:ph type="ftr" sz="quarter" idx="2"/>
          </p:nvPr>
        </p:nvSpPr>
        <p:spPr>
          <a:xfrm>
            <a:off x="0" y="8829675"/>
            <a:ext cx="2971800" cy="466725"/>
          </a:xfrm>
          <a:prstGeom prst="rect">
            <a:avLst/>
          </a:prstGeom>
        </p:spPr>
        <p:txBody>
          <a:bodyPr vert="horz" lIns="92830" tIns="46415" rIns="92830" bIns="46415"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829675"/>
            <a:ext cx="2971800" cy="466725"/>
          </a:xfrm>
          <a:prstGeom prst="rect">
            <a:avLst/>
          </a:prstGeom>
        </p:spPr>
        <p:txBody>
          <a:bodyPr vert="horz" lIns="92830" tIns="46415" rIns="92830" bIns="46415" rtlCol="0" anchor="b"/>
          <a:lstStyle>
            <a:lvl1pPr algn="r" fontAlgn="auto">
              <a:spcBef>
                <a:spcPts val="0"/>
              </a:spcBef>
              <a:spcAft>
                <a:spcPts val="0"/>
              </a:spcAft>
              <a:defRPr sz="1200">
                <a:latin typeface="+mn-lt"/>
                <a:cs typeface="+mn-cs"/>
              </a:defRPr>
            </a:lvl1pPr>
          </a:lstStyle>
          <a:p>
            <a:pPr>
              <a:defRPr/>
            </a:pPr>
            <a:fld id="{4E97C39A-7DD2-4161-AEA1-81645FC8AFCD}" type="slidenum">
              <a:rPr lang="en-US"/>
              <a:pPr>
                <a:defRPr/>
              </a:pPr>
              <a:t>‹#›</a:t>
            </a:fld>
            <a:endParaRPr lang="en-US"/>
          </a:p>
        </p:txBody>
      </p:sp>
    </p:spTree>
    <p:extLst>
      <p:ext uri="{BB962C8B-B14F-4D97-AF65-F5344CB8AC3E}">
        <p14:creationId xmlns:p14="http://schemas.microsoft.com/office/powerpoint/2010/main" val="3200861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2830" tIns="46415" rIns="92830" bIns="46415"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66725"/>
          </a:xfrm>
          <a:prstGeom prst="rect">
            <a:avLst/>
          </a:prstGeom>
        </p:spPr>
        <p:txBody>
          <a:bodyPr vert="horz" lIns="92830" tIns="46415" rIns="92830" bIns="46415" rtlCol="0"/>
          <a:lstStyle>
            <a:lvl1pPr algn="r" fontAlgn="auto">
              <a:spcBef>
                <a:spcPts val="0"/>
              </a:spcBef>
              <a:spcAft>
                <a:spcPts val="0"/>
              </a:spcAft>
              <a:defRPr sz="1200">
                <a:latin typeface="+mn-lt"/>
                <a:cs typeface="+mn-cs"/>
              </a:defRPr>
            </a:lvl1pPr>
          </a:lstStyle>
          <a:p>
            <a:pPr>
              <a:defRPr/>
            </a:pPr>
            <a:fld id="{5FBEEA0F-42DC-4C3B-81A9-BF416920C964}" type="datetimeFigureOut">
              <a:rPr lang="en-GB"/>
              <a:pPr>
                <a:defRPr/>
              </a:pPr>
              <a:t>09/01/2020</a:t>
            </a:fld>
            <a:endParaRPr lang="en-GB"/>
          </a:p>
        </p:txBody>
      </p:sp>
      <p:sp>
        <p:nvSpPr>
          <p:cNvPr id="4" name="Slide Image Placeholder 3"/>
          <p:cNvSpPr>
            <a:spLocks noGrp="1" noRot="1" noChangeAspect="1"/>
          </p:cNvSpPr>
          <p:nvPr>
            <p:ph type="sldImg" idx="2"/>
          </p:nvPr>
        </p:nvSpPr>
        <p:spPr>
          <a:xfrm>
            <a:off x="1336675" y="1162050"/>
            <a:ext cx="4184650" cy="3138488"/>
          </a:xfrm>
          <a:prstGeom prst="rect">
            <a:avLst/>
          </a:prstGeom>
          <a:noFill/>
          <a:ln w="12700">
            <a:solidFill>
              <a:prstClr val="black"/>
            </a:solidFill>
          </a:ln>
        </p:spPr>
        <p:txBody>
          <a:bodyPr vert="horz" lIns="92830" tIns="46415" rIns="92830" bIns="46415" rtlCol="0" anchor="ctr"/>
          <a:lstStyle/>
          <a:p>
            <a:pPr lvl="0"/>
            <a:endParaRPr lang="en-GB" noProof="0"/>
          </a:p>
        </p:txBody>
      </p:sp>
      <p:sp>
        <p:nvSpPr>
          <p:cNvPr id="5" name="Notes Placeholder 4"/>
          <p:cNvSpPr>
            <a:spLocks noGrp="1"/>
          </p:cNvSpPr>
          <p:nvPr>
            <p:ph type="body" sz="quarter" idx="3"/>
          </p:nvPr>
        </p:nvSpPr>
        <p:spPr>
          <a:xfrm>
            <a:off x="685800" y="4473575"/>
            <a:ext cx="5486400" cy="3660775"/>
          </a:xfrm>
          <a:prstGeom prst="rect">
            <a:avLst/>
          </a:prstGeom>
        </p:spPr>
        <p:txBody>
          <a:bodyPr vert="horz" lIns="92830" tIns="46415" rIns="92830" bIns="46415"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829675"/>
            <a:ext cx="2971800" cy="466725"/>
          </a:xfrm>
          <a:prstGeom prst="rect">
            <a:avLst/>
          </a:prstGeom>
        </p:spPr>
        <p:txBody>
          <a:bodyPr vert="horz" lIns="92830" tIns="46415" rIns="92830" bIns="46415"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829675"/>
            <a:ext cx="2971800" cy="466725"/>
          </a:xfrm>
          <a:prstGeom prst="rect">
            <a:avLst/>
          </a:prstGeom>
        </p:spPr>
        <p:txBody>
          <a:bodyPr vert="horz" lIns="92830" tIns="46415" rIns="92830" bIns="46415" rtlCol="0" anchor="b"/>
          <a:lstStyle>
            <a:lvl1pPr algn="r" fontAlgn="auto">
              <a:spcBef>
                <a:spcPts val="0"/>
              </a:spcBef>
              <a:spcAft>
                <a:spcPts val="0"/>
              </a:spcAft>
              <a:defRPr sz="1200">
                <a:latin typeface="+mn-lt"/>
                <a:cs typeface="+mn-cs"/>
              </a:defRPr>
            </a:lvl1pPr>
          </a:lstStyle>
          <a:p>
            <a:pPr>
              <a:defRPr/>
            </a:pPr>
            <a:fld id="{380372D1-EF7F-4C26-8EFD-B8B90A772380}" type="slidenum">
              <a:rPr lang="en-GB"/>
              <a:pPr>
                <a:defRPr/>
              </a:pPr>
              <a:t>‹#›</a:t>
            </a:fld>
            <a:endParaRPr lang="en-GB"/>
          </a:p>
        </p:txBody>
      </p:sp>
    </p:spTree>
    <p:extLst>
      <p:ext uri="{BB962C8B-B14F-4D97-AF65-F5344CB8AC3E}">
        <p14:creationId xmlns:p14="http://schemas.microsoft.com/office/powerpoint/2010/main" val="39953000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38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66890C2-B300-4278-93C2-D78A8159B1EC}" type="slidenum">
              <a:rPr lang="en-GB" smtClean="0"/>
              <a:pPr fontAlgn="base">
                <a:spcBef>
                  <a:spcPct val="0"/>
                </a:spcBef>
                <a:spcAft>
                  <a:spcPct val="0"/>
                </a:spcAft>
                <a:defRPr/>
              </a:pPr>
              <a:t>1</a:t>
            </a:fld>
            <a:endParaRPr lang="en-GB" smtClean="0"/>
          </a:p>
        </p:txBody>
      </p:sp>
    </p:spTree>
    <p:extLst>
      <p:ext uri="{BB962C8B-B14F-4D97-AF65-F5344CB8AC3E}">
        <p14:creationId xmlns:p14="http://schemas.microsoft.com/office/powerpoint/2010/main" val="4000510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399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6221136-1111-49DE-9C5C-773000315D21}" type="slidenum">
              <a:rPr lang="en-GB" smtClean="0"/>
              <a:pPr fontAlgn="base">
                <a:spcBef>
                  <a:spcPct val="0"/>
                </a:spcBef>
                <a:spcAft>
                  <a:spcPct val="0"/>
                </a:spcAft>
                <a:defRPr/>
              </a:pPr>
              <a:t>2</a:t>
            </a:fld>
            <a:endParaRPr lang="en-GB" smtClean="0"/>
          </a:p>
        </p:txBody>
      </p:sp>
    </p:spTree>
    <p:extLst>
      <p:ext uri="{BB962C8B-B14F-4D97-AF65-F5344CB8AC3E}">
        <p14:creationId xmlns:p14="http://schemas.microsoft.com/office/powerpoint/2010/main" val="2489809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D3C13C0-0844-475A-8029-D68E0A02C232}" type="slidenum">
              <a:rPr lang="en-GB" smtClean="0"/>
              <a:pPr fontAlgn="base">
                <a:spcBef>
                  <a:spcPct val="0"/>
                </a:spcBef>
                <a:spcAft>
                  <a:spcPct val="0"/>
                </a:spcAft>
                <a:defRPr/>
              </a:pPr>
              <a:t>3</a:t>
            </a:fld>
            <a:endParaRPr lang="en-GB" smtClean="0"/>
          </a:p>
        </p:txBody>
      </p:sp>
    </p:spTree>
    <p:extLst>
      <p:ext uri="{BB962C8B-B14F-4D97-AF65-F5344CB8AC3E}">
        <p14:creationId xmlns:p14="http://schemas.microsoft.com/office/powerpoint/2010/main" val="2642562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GB" dirty="0"/>
          </a:p>
        </p:txBody>
      </p:sp>
      <p:sp>
        <p:nvSpPr>
          <p:cNvPr id="430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DB8B6E2-7047-4971-A236-59EEF70A40AA}" type="slidenum">
              <a:rPr lang="en-GB" smtClean="0"/>
              <a:pPr fontAlgn="base">
                <a:spcBef>
                  <a:spcPct val="0"/>
                </a:spcBef>
                <a:spcAft>
                  <a:spcPct val="0"/>
                </a:spcAft>
                <a:defRPr/>
              </a:pPr>
              <a:t>6</a:t>
            </a:fld>
            <a:endParaRPr lang="en-GB" smtClean="0"/>
          </a:p>
        </p:txBody>
      </p:sp>
    </p:spTree>
    <p:extLst>
      <p:ext uri="{BB962C8B-B14F-4D97-AF65-F5344CB8AC3E}">
        <p14:creationId xmlns:p14="http://schemas.microsoft.com/office/powerpoint/2010/main" val="1258442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3038" indent="-173038" defTabSz="927100" eaLnBrk="1" hangingPunct="1">
              <a:spcBef>
                <a:spcPct val="0"/>
              </a:spcBef>
              <a:buFontTx/>
              <a:buChar char="•"/>
            </a:pPr>
            <a:endParaRPr lang="en-GB" dirty="0" smtClean="0"/>
          </a:p>
        </p:txBody>
      </p:sp>
      <p:sp>
        <p:nvSpPr>
          <p:cNvPr id="460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8EA2A71-6A8A-4C1A-A4B6-D185C9A32C5A}" type="slidenum">
              <a:rPr lang="en-GB" smtClean="0"/>
              <a:pPr fontAlgn="base">
                <a:spcBef>
                  <a:spcPct val="0"/>
                </a:spcBef>
                <a:spcAft>
                  <a:spcPct val="0"/>
                </a:spcAft>
                <a:defRPr/>
              </a:pPr>
              <a:t>7</a:t>
            </a:fld>
            <a:endParaRPr lang="en-GB" smtClean="0"/>
          </a:p>
        </p:txBody>
      </p:sp>
    </p:spTree>
    <p:extLst>
      <p:ext uri="{BB962C8B-B14F-4D97-AF65-F5344CB8AC3E}">
        <p14:creationId xmlns:p14="http://schemas.microsoft.com/office/powerpoint/2010/main" val="4113264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GB" dirty="0"/>
          </a:p>
        </p:txBody>
      </p:sp>
      <p:sp>
        <p:nvSpPr>
          <p:cNvPr id="471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5848764-1A41-4BBA-B2B9-9ED8E9283B8C}" type="slidenum">
              <a:rPr lang="en-GB" smtClean="0"/>
              <a:pPr fontAlgn="base">
                <a:spcBef>
                  <a:spcPct val="0"/>
                </a:spcBef>
                <a:spcAft>
                  <a:spcPct val="0"/>
                </a:spcAft>
                <a:defRPr/>
              </a:pPr>
              <a:t>8</a:t>
            </a:fld>
            <a:endParaRPr lang="en-GB" smtClean="0"/>
          </a:p>
        </p:txBody>
      </p:sp>
    </p:spTree>
    <p:extLst>
      <p:ext uri="{BB962C8B-B14F-4D97-AF65-F5344CB8AC3E}">
        <p14:creationId xmlns:p14="http://schemas.microsoft.com/office/powerpoint/2010/main" val="1957556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GB" dirty="0"/>
          </a:p>
        </p:txBody>
      </p:sp>
      <p:sp>
        <p:nvSpPr>
          <p:cNvPr id="440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DB3FABF-3828-4AFC-BCC6-C2F378FCB054}" type="slidenum">
              <a:rPr lang="en-GB" smtClean="0"/>
              <a:pPr fontAlgn="base">
                <a:spcBef>
                  <a:spcPct val="0"/>
                </a:spcBef>
                <a:spcAft>
                  <a:spcPct val="0"/>
                </a:spcAft>
                <a:defRPr/>
              </a:pPr>
              <a:t>9</a:t>
            </a:fld>
            <a:endParaRPr lang="en-GB" smtClean="0"/>
          </a:p>
        </p:txBody>
      </p:sp>
    </p:spTree>
    <p:extLst>
      <p:ext uri="{BB962C8B-B14F-4D97-AF65-F5344CB8AC3E}">
        <p14:creationId xmlns:p14="http://schemas.microsoft.com/office/powerpoint/2010/main" val="2945325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3038" indent="-173038" eaLnBrk="1" hangingPunct="1">
              <a:spcBef>
                <a:spcPct val="0"/>
              </a:spcBef>
              <a:buFontTx/>
              <a:buChar char="•"/>
            </a:pPr>
            <a:endParaRPr lang="en-GB" dirty="0" smtClean="0"/>
          </a:p>
        </p:txBody>
      </p:sp>
      <p:sp>
        <p:nvSpPr>
          <p:cNvPr id="481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1240BFF-C0CA-4D48-82B0-5E9DACF41CEC}" type="slidenum">
              <a:rPr lang="en-GB" smtClean="0"/>
              <a:pPr fontAlgn="base">
                <a:spcBef>
                  <a:spcPct val="0"/>
                </a:spcBef>
                <a:spcAft>
                  <a:spcPct val="0"/>
                </a:spcAft>
                <a:defRPr/>
              </a:pPr>
              <a:t>10</a:t>
            </a:fld>
            <a:endParaRPr lang="en-GB" smtClean="0"/>
          </a:p>
        </p:txBody>
      </p:sp>
    </p:spTree>
    <p:extLst>
      <p:ext uri="{BB962C8B-B14F-4D97-AF65-F5344CB8AC3E}">
        <p14:creationId xmlns:p14="http://schemas.microsoft.com/office/powerpoint/2010/main" val="2908078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1B77717-D388-4F75-A53B-7C2539666C35}" type="slidenum">
              <a:rPr lang="en-GB" smtClean="0"/>
              <a:pPr fontAlgn="base">
                <a:spcBef>
                  <a:spcPct val="0"/>
                </a:spcBef>
                <a:spcAft>
                  <a:spcPct val="0"/>
                </a:spcAft>
                <a:defRPr/>
              </a:pPr>
              <a:t>12</a:t>
            </a:fld>
            <a:endParaRPr lang="en-GB" smtClean="0"/>
          </a:p>
        </p:txBody>
      </p:sp>
    </p:spTree>
    <p:extLst>
      <p:ext uri="{BB962C8B-B14F-4D97-AF65-F5344CB8AC3E}">
        <p14:creationId xmlns:p14="http://schemas.microsoft.com/office/powerpoint/2010/main" val="2209076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63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418EDB9-7D82-40E0-B54E-33857E8F9889}" type="slidenum">
              <a:rPr lang="en-GB" smtClean="0"/>
              <a:pPr fontAlgn="base">
                <a:spcBef>
                  <a:spcPct val="0"/>
                </a:spcBef>
                <a:spcAft>
                  <a:spcPct val="0"/>
                </a:spcAft>
                <a:defRPr/>
              </a:pPr>
              <a:t>13</a:t>
            </a:fld>
            <a:endParaRPr lang="en-GB" smtClean="0"/>
          </a:p>
        </p:txBody>
      </p:sp>
    </p:spTree>
    <p:extLst>
      <p:ext uri="{BB962C8B-B14F-4D97-AF65-F5344CB8AC3E}">
        <p14:creationId xmlns:p14="http://schemas.microsoft.com/office/powerpoint/2010/main" val="3173641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3038" indent="-173038" defTabSz="927100" eaLnBrk="1" hangingPunct="1">
              <a:spcBef>
                <a:spcPct val="0"/>
              </a:spcBef>
              <a:buFontTx/>
              <a:buChar char="•"/>
            </a:pPr>
            <a:endParaRPr lang="en-US" dirty="0" smtClean="0">
              <a:solidFill>
                <a:srgbClr val="FF0000"/>
              </a:solidFill>
            </a:endParaRPr>
          </a:p>
          <a:p>
            <a:pPr marL="173038" indent="-173038" defTabSz="927100" eaLnBrk="1" hangingPunct="1">
              <a:spcBef>
                <a:spcPct val="0"/>
              </a:spcBef>
              <a:buFontTx/>
              <a:buChar char="•"/>
            </a:pPr>
            <a:endParaRPr lang="en-GB" dirty="0" smtClean="0"/>
          </a:p>
        </p:txBody>
      </p:sp>
      <p:sp>
        <p:nvSpPr>
          <p:cNvPr id="53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354C9E6-47B4-4F8E-A1C7-3671D261FE4B}" type="slidenum">
              <a:rPr lang="en-GB" smtClean="0"/>
              <a:pPr fontAlgn="base">
                <a:spcBef>
                  <a:spcPct val="0"/>
                </a:spcBef>
                <a:spcAft>
                  <a:spcPct val="0"/>
                </a:spcAft>
                <a:defRPr/>
              </a:pPr>
              <a:t>14</a:t>
            </a:fld>
            <a:endParaRPr lang="en-GB" smtClean="0"/>
          </a:p>
        </p:txBody>
      </p:sp>
    </p:spTree>
    <p:extLst>
      <p:ext uri="{BB962C8B-B14F-4D97-AF65-F5344CB8AC3E}">
        <p14:creationId xmlns:p14="http://schemas.microsoft.com/office/powerpoint/2010/main" val="3289355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CFCBBC2-D3F0-47B6-929B-5F02778B8E12}" type="slidenum">
              <a:rPr lang="en-GB" smtClean="0"/>
              <a:pPr fontAlgn="base">
                <a:spcBef>
                  <a:spcPct val="0"/>
                </a:spcBef>
                <a:spcAft>
                  <a:spcPct val="0"/>
                </a:spcAft>
                <a:defRPr/>
              </a:pPr>
              <a:t>15</a:t>
            </a:fld>
            <a:endParaRPr lang="en-GB" smtClean="0"/>
          </a:p>
        </p:txBody>
      </p:sp>
    </p:spTree>
    <p:extLst>
      <p:ext uri="{BB962C8B-B14F-4D97-AF65-F5344CB8AC3E}">
        <p14:creationId xmlns:p14="http://schemas.microsoft.com/office/powerpoint/2010/main" val="2122315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3038" indent="-173038" eaLnBrk="1" hangingPunct="1">
              <a:spcBef>
                <a:spcPct val="0"/>
              </a:spcBef>
              <a:buFontTx/>
              <a:buChar char="•"/>
            </a:pPr>
            <a:endParaRPr lang="en-GB" dirty="0" smtClean="0"/>
          </a:p>
        </p:txBody>
      </p:sp>
      <p:sp>
        <p:nvSpPr>
          <p:cNvPr id="593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3A3E8E9-FBAB-4E84-8AB3-492B251888C5}" type="slidenum">
              <a:rPr lang="en-GB" smtClean="0"/>
              <a:pPr fontAlgn="base">
                <a:spcBef>
                  <a:spcPct val="0"/>
                </a:spcBef>
                <a:spcAft>
                  <a:spcPct val="0"/>
                </a:spcAft>
                <a:defRPr/>
              </a:pPr>
              <a:t>16</a:t>
            </a:fld>
            <a:endParaRPr lang="en-GB" smtClean="0"/>
          </a:p>
        </p:txBody>
      </p:sp>
    </p:spTree>
    <p:extLst>
      <p:ext uri="{BB962C8B-B14F-4D97-AF65-F5344CB8AC3E}">
        <p14:creationId xmlns:p14="http://schemas.microsoft.com/office/powerpoint/2010/main" val="42293921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9FEE34D-D0A8-4898-9731-342424EDB1D4}" type="slidenum">
              <a:rPr lang="en-GB" smtClean="0"/>
              <a:pPr fontAlgn="base">
                <a:spcBef>
                  <a:spcPct val="0"/>
                </a:spcBef>
                <a:spcAft>
                  <a:spcPct val="0"/>
                </a:spcAft>
                <a:defRPr/>
              </a:pPr>
              <a:t>17</a:t>
            </a:fld>
            <a:endParaRPr lang="en-GB" smtClean="0"/>
          </a:p>
        </p:txBody>
      </p:sp>
    </p:spTree>
    <p:extLst>
      <p:ext uri="{BB962C8B-B14F-4D97-AF65-F5344CB8AC3E}">
        <p14:creationId xmlns:p14="http://schemas.microsoft.com/office/powerpoint/2010/main" val="711934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24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6E801C3-1DE7-483D-AA2B-645C8CAAD60A}" type="slidenum">
              <a:rPr lang="en-GB" smtClean="0"/>
              <a:pPr fontAlgn="base">
                <a:spcBef>
                  <a:spcPct val="0"/>
                </a:spcBef>
                <a:spcAft>
                  <a:spcPct val="0"/>
                </a:spcAft>
                <a:defRPr/>
              </a:pPr>
              <a:t>18</a:t>
            </a:fld>
            <a:endParaRPr lang="en-GB" smtClean="0"/>
          </a:p>
        </p:txBody>
      </p:sp>
    </p:spTree>
    <p:extLst>
      <p:ext uri="{BB962C8B-B14F-4D97-AF65-F5344CB8AC3E}">
        <p14:creationId xmlns:p14="http://schemas.microsoft.com/office/powerpoint/2010/main" val="2479757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4056" indent="-174056" eaLnBrk="1" fontAlgn="auto" hangingPunct="1">
              <a:spcBef>
                <a:spcPts val="0"/>
              </a:spcBef>
              <a:spcAft>
                <a:spcPts val="0"/>
              </a:spcAft>
              <a:buFont typeface="Arial" panose="020B0604020202020204" pitchFamily="34" charset="0"/>
              <a:buChar char="•"/>
              <a:defRPr/>
            </a:pPr>
            <a:endParaRPr lang="en-GB" dirty="0"/>
          </a:p>
        </p:txBody>
      </p:sp>
      <p:sp>
        <p:nvSpPr>
          <p:cNvPr id="645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831B06C-B604-4551-BF6E-7193E82BC328}" type="slidenum">
              <a:rPr lang="en-GB" smtClean="0"/>
              <a:pPr fontAlgn="base">
                <a:spcBef>
                  <a:spcPct val="0"/>
                </a:spcBef>
                <a:spcAft>
                  <a:spcPct val="0"/>
                </a:spcAft>
                <a:defRPr/>
              </a:pPr>
              <a:t>20</a:t>
            </a:fld>
            <a:endParaRPr lang="en-GB" smtClean="0"/>
          </a:p>
        </p:txBody>
      </p:sp>
    </p:spTree>
    <p:extLst>
      <p:ext uri="{BB962C8B-B14F-4D97-AF65-F5344CB8AC3E}">
        <p14:creationId xmlns:p14="http://schemas.microsoft.com/office/powerpoint/2010/main" val="2513661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55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8378BD7-3262-46A7-ADC7-538FC077E294}" type="slidenum">
              <a:rPr lang="en-GB" smtClean="0"/>
              <a:pPr fontAlgn="base">
                <a:spcBef>
                  <a:spcPct val="0"/>
                </a:spcBef>
                <a:spcAft>
                  <a:spcPct val="0"/>
                </a:spcAft>
                <a:defRPr/>
              </a:pPr>
              <a:t>21</a:t>
            </a:fld>
            <a:endParaRPr lang="en-GB" smtClean="0"/>
          </a:p>
        </p:txBody>
      </p:sp>
    </p:spTree>
    <p:extLst>
      <p:ext uri="{BB962C8B-B14F-4D97-AF65-F5344CB8AC3E}">
        <p14:creationId xmlns:p14="http://schemas.microsoft.com/office/powerpoint/2010/main" val="2189196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3038" indent="-173038" defTabSz="927100" eaLnBrk="1" hangingPunct="1">
              <a:spcBef>
                <a:spcPct val="0"/>
              </a:spcBef>
              <a:buFontTx/>
              <a:buChar char="•"/>
            </a:pPr>
            <a:endParaRPr lang="en-US" dirty="0" smtClean="0"/>
          </a:p>
        </p:txBody>
      </p:sp>
      <p:sp>
        <p:nvSpPr>
          <p:cNvPr id="686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E50871A-C821-4705-BC8C-81B425DA2AC0}" type="slidenum">
              <a:rPr lang="en-GB" smtClean="0"/>
              <a:pPr fontAlgn="base">
                <a:spcBef>
                  <a:spcPct val="0"/>
                </a:spcBef>
                <a:spcAft>
                  <a:spcPct val="0"/>
                </a:spcAft>
                <a:defRPr/>
              </a:pPr>
              <a:t>23</a:t>
            </a:fld>
            <a:endParaRPr lang="en-GB" smtClean="0"/>
          </a:p>
        </p:txBody>
      </p:sp>
    </p:spTree>
    <p:extLst>
      <p:ext uri="{BB962C8B-B14F-4D97-AF65-F5344CB8AC3E}">
        <p14:creationId xmlns:p14="http://schemas.microsoft.com/office/powerpoint/2010/main" val="2014602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The lead government institution</a:t>
            </a:r>
            <a:r>
              <a:rPr lang="en-US" dirty="0"/>
              <a:t>: This should be the Ministry of Labour as the lead Ministry on worker rights with the mandate to ensure worker rights and employee responsibilities.</a:t>
            </a:r>
          </a:p>
          <a:p>
            <a:pPr lvl="0"/>
            <a:r>
              <a:rPr lang="en-US" b="1" dirty="0"/>
              <a:t>Classify domestic workers</a:t>
            </a:r>
            <a:r>
              <a:rPr lang="en-US" dirty="0"/>
              <a:t>: All domestic workers should be classified according to duties, qualifications and working categories thus establishing </a:t>
            </a:r>
            <a:r>
              <a:rPr lang="en-US" dirty="0" err="1"/>
              <a:t>recognised</a:t>
            </a:r>
            <a:r>
              <a:rPr lang="en-US" dirty="0"/>
              <a:t> categories of workers. This enables the full description of each category.</a:t>
            </a:r>
          </a:p>
          <a:p>
            <a:pPr lvl="0"/>
            <a:r>
              <a:rPr lang="en-US" b="1" dirty="0"/>
              <a:t>Ensure competency</a:t>
            </a:r>
            <a:r>
              <a:rPr lang="en-US" dirty="0"/>
              <a:t>: In order to ensure domestic worker competency, a link with the National Vocational Qualification (NVQ) level of competence should be established. This should be followed by a comprehensive training and skills recognition framework. </a:t>
            </a:r>
          </a:p>
          <a:p>
            <a:pPr lvl="0"/>
            <a:r>
              <a:rPr lang="en-US" b="1" dirty="0"/>
              <a:t>Awareness raising</a:t>
            </a:r>
            <a:r>
              <a:rPr lang="en-US" dirty="0"/>
              <a:t>: In order to ensure that domestic workers are aware of their rights, responsibilities, and the need for legal recognition of domestic workers as a legal category of workers, a plan for strategic and systematic awareness raising should be made. This plan should include awareness raising </a:t>
            </a:r>
            <a:r>
              <a:rPr lang="en-US" dirty="0" err="1"/>
              <a:t>programmes</a:t>
            </a:r>
            <a:r>
              <a:rPr lang="en-US" dirty="0"/>
              <a:t>, use of print, audio and social media, create awareness raising material and identify resource persons. The plan should also be adequately resourced.</a:t>
            </a:r>
          </a:p>
          <a:p>
            <a:pPr lvl="0"/>
            <a:r>
              <a:rPr lang="en-US" b="1" dirty="0"/>
              <a:t>Accountability mechanisms</a:t>
            </a:r>
            <a:r>
              <a:rPr lang="en-US" dirty="0"/>
              <a:t>: The Road Map should set in place mechanisms to ensure stipulation and monitoring of payment of minimum wage, stipulation and monitoring of working hours and the stipulation and monitoring of working conditions, leave including annual, sick and maternity leave, and all social security benefits. This should further set in place a complaints mechanism and a grievance redressal mechanism.</a:t>
            </a:r>
          </a:p>
          <a:p>
            <a:pPr lvl="0"/>
            <a:r>
              <a:rPr lang="en-US" b="1" dirty="0"/>
              <a:t>Documentation:</a:t>
            </a:r>
            <a:r>
              <a:rPr lang="en-US" dirty="0"/>
              <a:t> The Road Map should ensure documentation of all issues pertaining to domestic workers, including the maintenance of a database of workers and employers/employment agencies.</a:t>
            </a:r>
          </a:p>
          <a:p>
            <a:pPr lvl="0"/>
            <a:r>
              <a:rPr lang="en-US" b="1" dirty="0"/>
              <a:t>Ratifying C189:</a:t>
            </a:r>
            <a:r>
              <a:rPr lang="en-US" dirty="0"/>
              <a:t> Finally, the road map should include the process of ratifying C189 and the enjoyment of its protection and guidance. ?</a:t>
            </a:r>
          </a:p>
          <a:p>
            <a:endParaRPr lang="en-US" dirty="0"/>
          </a:p>
        </p:txBody>
      </p:sp>
      <p:sp>
        <p:nvSpPr>
          <p:cNvPr id="4" name="Slide Number Placeholder 3"/>
          <p:cNvSpPr>
            <a:spLocks noGrp="1"/>
          </p:cNvSpPr>
          <p:nvPr>
            <p:ph type="sldNum" sz="quarter" idx="5"/>
          </p:nvPr>
        </p:nvSpPr>
        <p:spPr/>
        <p:txBody>
          <a:bodyPr/>
          <a:lstStyle/>
          <a:p>
            <a:fld id="{D617EAA2-94DE-4227-9CCE-4F808D15D25D}" type="slidenum">
              <a:rPr lang="en-US" smtClean="0"/>
              <a:t>30</a:t>
            </a:fld>
            <a:endParaRPr lang="en-US"/>
          </a:p>
        </p:txBody>
      </p:sp>
    </p:spTree>
    <p:extLst>
      <p:ext uri="{BB962C8B-B14F-4D97-AF65-F5344CB8AC3E}">
        <p14:creationId xmlns:p14="http://schemas.microsoft.com/office/powerpoint/2010/main" val="25814949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737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049FC41-523C-4876-880C-4567F12D048B}" type="slidenum">
              <a:rPr lang="en-GB" smtClean="0"/>
              <a:pPr fontAlgn="base">
                <a:spcBef>
                  <a:spcPct val="0"/>
                </a:spcBef>
                <a:spcAft>
                  <a:spcPct val="0"/>
                </a:spcAft>
                <a:defRPr/>
              </a:pPr>
              <a:t>37</a:t>
            </a:fld>
            <a:endParaRPr lang="en-GB" smtClean="0"/>
          </a:p>
        </p:txBody>
      </p:sp>
    </p:spTree>
    <p:extLst>
      <p:ext uri="{BB962C8B-B14F-4D97-AF65-F5344CB8AC3E}">
        <p14:creationId xmlns:p14="http://schemas.microsoft.com/office/powerpoint/2010/main" val="3313204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DDC24D56-44DB-411E-B09E-0C130A9284A5}" type="datetimeFigureOut">
              <a:rPr lang="en-US" smtClean="0"/>
              <a:pPr>
                <a:defRPr/>
              </a:pPr>
              <a:t>1/9/2020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7E91E1-5935-4B1F-A5CB-101E06382AEA}" type="slidenum">
              <a:rPr lang="en-US" smtClean="0"/>
              <a:pPr>
                <a:defRPr/>
              </a:pPr>
              <a:t>‹#›</a:t>
            </a:fld>
            <a:endParaRPr lang="en-US"/>
          </a:p>
        </p:txBody>
      </p:sp>
    </p:spTree>
    <p:extLst>
      <p:ext uri="{BB962C8B-B14F-4D97-AF65-F5344CB8AC3E}">
        <p14:creationId xmlns:p14="http://schemas.microsoft.com/office/powerpoint/2010/main" val="2983021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37737794-51D4-4F71-84E3-7156A33B1057}" type="datetimeFigureOut">
              <a:rPr lang="en-US" smtClean="0"/>
              <a:pPr>
                <a:defRPr/>
              </a:pPr>
              <a:t>1/9/2020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75903A9-75BD-4CB6-90A3-6AE4FA23A948}" type="slidenum">
              <a:rPr lang="en-US" smtClean="0"/>
              <a:pPr>
                <a:defRPr/>
              </a:pPr>
              <a:t>‹#›</a:t>
            </a:fld>
            <a:endParaRPr lang="en-US"/>
          </a:p>
        </p:txBody>
      </p:sp>
    </p:spTree>
    <p:extLst>
      <p:ext uri="{BB962C8B-B14F-4D97-AF65-F5344CB8AC3E}">
        <p14:creationId xmlns:p14="http://schemas.microsoft.com/office/powerpoint/2010/main" val="1396756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EDE070ED-A7BA-4E85-AFD0-4E619257BFD3}" type="datetimeFigureOut">
              <a:rPr lang="en-US" smtClean="0"/>
              <a:pPr>
                <a:defRPr/>
              </a:pPr>
              <a:t>1/9/2020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CF47F8A-A026-4243-8B5A-021F878EF47E}" type="slidenum">
              <a:rPr lang="en-US" smtClean="0"/>
              <a:pPr>
                <a:defRPr/>
              </a:pPr>
              <a:t>‹#›</a:t>
            </a:fld>
            <a:endParaRPr lang="en-US"/>
          </a:p>
        </p:txBody>
      </p:sp>
    </p:spTree>
    <p:extLst>
      <p:ext uri="{BB962C8B-B14F-4D97-AF65-F5344CB8AC3E}">
        <p14:creationId xmlns:p14="http://schemas.microsoft.com/office/powerpoint/2010/main" val="1630816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BC6CF141-D437-4E1D-B949-B4B8D3717323}" type="datetimeFigureOut">
              <a:rPr lang="en-US" smtClean="0"/>
              <a:pPr>
                <a:defRPr/>
              </a:pPr>
              <a:t>1/9/2020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3086849-6AFD-481B-9089-89CB45AA7F3D}" type="slidenum">
              <a:rPr lang="en-US" smtClean="0"/>
              <a:pPr>
                <a:defRPr/>
              </a:pPr>
              <a:t>‹#›</a:t>
            </a:fld>
            <a:endParaRPr lang="en-US"/>
          </a:p>
        </p:txBody>
      </p:sp>
    </p:spTree>
    <p:extLst>
      <p:ext uri="{BB962C8B-B14F-4D97-AF65-F5344CB8AC3E}">
        <p14:creationId xmlns:p14="http://schemas.microsoft.com/office/powerpoint/2010/main" val="4177201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35CFB08A-F9D9-456A-B844-9B53D2F110CC}" type="datetimeFigureOut">
              <a:rPr lang="en-US" smtClean="0"/>
              <a:pPr>
                <a:defRPr/>
              </a:pPr>
              <a:t>1/9/2020</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C1E70AD-4BF0-4021-A9BA-8A337D1ADE67}" type="slidenum">
              <a:rPr lang="en-US" smtClean="0"/>
              <a:pPr>
                <a:defRPr/>
              </a:pPr>
              <a:t>‹#›</a:t>
            </a:fld>
            <a:endParaRPr lang="en-US"/>
          </a:p>
        </p:txBody>
      </p:sp>
    </p:spTree>
    <p:extLst>
      <p:ext uri="{BB962C8B-B14F-4D97-AF65-F5344CB8AC3E}">
        <p14:creationId xmlns:p14="http://schemas.microsoft.com/office/powerpoint/2010/main" val="3003069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05FD5A03-23AB-40AD-893A-454751C2B2EF}" type="datetimeFigureOut">
              <a:rPr lang="en-US" smtClean="0"/>
              <a:pPr>
                <a:defRPr/>
              </a:pPr>
              <a:t>1/9/2020</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E6B33E2B-A805-4811-BA6B-F1AD6761DED9}" type="slidenum">
              <a:rPr lang="en-US" smtClean="0"/>
              <a:pPr>
                <a:defRPr/>
              </a:pPr>
              <a:t>‹#›</a:t>
            </a:fld>
            <a:endParaRPr lang="en-US"/>
          </a:p>
        </p:txBody>
      </p:sp>
    </p:spTree>
    <p:extLst>
      <p:ext uri="{BB962C8B-B14F-4D97-AF65-F5344CB8AC3E}">
        <p14:creationId xmlns:p14="http://schemas.microsoft.com/office/powerpoint/2010/main" val="4170514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6D40B84-7BA7-4F0F-9C83-53B3389FB22B}" type="datetimeFigureOut">
              <a:rPr lang="en-US" smtClean="0"/>
              <a:pPr>
                <a:defRPr/>
              </a:pPr>
              <a:t>1/9/2020</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186E5C1-8F94-447D-9928-59ABF85B505E}" type="slidenum">
              <a:rPr lang="en-US" smtClean="0"/>
              <a:pPr>
                <a:defRPr/>
              </a:pPr>
              <a:t>‹#›</a:t>
            </a:fld>
            <a:endParaRPr lang="en-US"/>
          </a:p>
        </p:txBody>
      </p:sp>
    </p:spTree>
    <p:extLst>
      <p:ext uri="{BB962C8B-B14F-4D97-AF65-F5344CB8AC3E}">
        <p14:creationId xmlns:p14="http://schemas.microsoft.com/office/powerpoint/2010/main" val="900806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8382F02F-910A-4A68-8564-1935DA5A3C12}" type="datetimeFigureOut">
              <a:rPr lang="en-US" smtClean="0"/>
              <a:pPr>
                <a:defRPr/>
              </a:pPr>
              <a:t>1/9/2020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AF9AB66-505C-4B31-9054-B7D541ED6195}" type="slidenum">
              <a:rPr lang="en-US" smtClean="0"/>
              <a:pPr>
                <a:defRPr/>
              </a:pPr>
              <a:t>‹#›</a:t>
            </a:fld>
            <a:endParaRPr lang="en-US"/>
          </a:p>
        </p:txBody>
      </p:sp>
    </p:spTree>
    <p:extLst>
      <p:ext uri="{BB962C8B-B14F-4D97-AF65-F5344CB8AC3E}">
        <p14:creationId xmlns:p14="http://schemas.microsoft.com/office/powerpoint/2010/main" val="666085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CC3DCE6B-540A-425F-96A6-BF38F53B7F32}" type="datetimeFigureOut">
              <a:rPr lang="en-US" smtClean="0"/>
              <a:pPr>
                <a:defRPr/>
              </a:pPr>
              <a:t>1/9/2020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E216D5D-75CA-4745-A8D0-74408CD7B946}" type="slidenum">
              <a:rPr lang="en-US" smtClean="0"/>
              <a:pPr>
                <a:defRPr/>
              </a:pPr>
              <a:t>‹#›</a:t>
            </a:fld>
            <a:endParaRPr lang="en-US"/>
          </a:p>
        </p:txBody>
      </p:sp>
    </p:spTree>
    <p:extLst>
      <p:ext uri="{BB962C8B-B14F-4D97-AF65-F5344CB8AC3E}">
        <p14:creationId xmlns:p14="http://schemas.microsoft.com/office/powerpoint/2010/main" val="2472801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6952C8B-4CE4-4748-839B-8D6A877CD46B}" type="datetimeFigureOut">
              <a:rPr lang="en-US" smtClean="0"/>
              <a:pPr>
                <a:defRPr/>
              </a:pPr>
              <a:t>1/9/2020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615DEB5-1984-4187-ABEB-6CD683DB37AB}" type="slidenum">
              <a:rPr lang="en-US" smtClean="0"/>
              <a:pPr>
                <a:defRPr/>
              </a:pPr>
              <a:t>‹#›</a:t>
            </a:fld>
            <a:endParaRPr lang="en-US"/>
          </a:p>
        </p:txBody>
      </p:sp>
    </p:spTree>
    <p:extLst>
      <p:ext uri="{BB962C8B-B14F-4D97-AF65-F5344CB8AC3E}">
        <p14:creationId xmlns:p14="http://schemas.microsoft.com/office/powerpoint/2010/main" val="4159315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9CABB4BB-04C5-4BE5-95C6-1FF440949F09}" type="datetimeFigureOut">
              <a:rPr lang="en-US" smtClean="0"/>
              <a:pPr>
                <a:defRPr/>
              </a:pPr>
              <a:t>1/9/2020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6583508-8A06-44DE-9769-D38B25422083}" type="slidenum">
              <a:rPr lang="en-US" smtClean="0"/>
              <a:pPr>
                <a:defRPr/>
              </a:pPr>
              <a:t>‹#›</a:t>
            </a:fld>
            <a:endParaRPr lang="en-US"/>
          </a:p>
        </p:txBody>
      </p:sp>
    </p:spTree>
    <p:extLst>
      <p:ext uri="{BB962C8B-B14F-4D97-AF65-F5344CB8AC3E}">
        <p14:creationId xmlns:p14="http://schemas.microsoft.com/office/powerpoint/2010/main" val="1362461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BB4E7CAB-42F2-4F75-9822-51AEABC2C026}" type="datetimeFigureOut">
              <a:rPr lang="en-US" smtClean="0"/>
              <a:pPr>
                <a:defRPr/>
              </a:pPr>
              <a:t>1/9/2020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51C27046-20CC-47B0-9008-66D6FBBADF1A}" type="slidenum">
              <a:rPr lang="en-US" smtClean="0"/>
              <a:pPr>
                <a:defRPr/>
              </a:pPr>
              <a:t>‹#›</a:t>
            </a:fld>
            <a:endParaRPr lang="en-US"/>
          </a:p>
        </p:txBody>
      </p:sp>
    </p:spTree>
    <p:extLst>
      <p:ext uri="{BB962C8B-B14F-4D97-AF65-F5344CB8AC3E}">
        <p14:creationId xmlns:p14="http://schemas.microsoft.com/office/powerpoint/2010/main" val="8973205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9758" y="261864"/>
            <a:ext cx="8766047" cy="1022985"/>
          </a:xfrm>
          <a:solidFill>
            <a:schemeClr val="accent2">
              <a:lumMod val="40000"/>
              <a:lumOff val="60000"/>
            </a:schemeClr>
          </a:solidFill>
        </p:spPr>
        <p:txBody>
          <a:bodyPr rtlCol="0" anchor="t">
            <a:noAutofit/>
          </a:bodyPr>
          <a:lstStyle/>
          <a:p>
            <a:pPr eaLnBrk="1" fontAlgn="auto" hangingPunct="1">
              <a:spcAft>
                <a:spcPts val="0"/>
              </a:spcAft>
              <a:defRPr/>
            </a:pPr>
            <a:r>
              <a:rPr lang="en-US" sz="4400" b="1" dirty="0" smtClean="0">
                <a:solidFill>
                  <a:srgbClr val="002060"/>
                </a:solidFill>
                <a:latin typeface="+mn-lt"/>
              </a:rPr>
              <a:t>Domestic Workers in Sri Lanka</a:t>
            </a:r>
            <a:br>
              <a:rPr lang="en-US" sz="4400" b="1" dirty="0" smtClean="0">
                <a:solidFill>
                  <a:srgbClr val="002060"/>
                </a:solidFill>
                <a:latin typeface="+mn-lt"/>
              </a:rPr>
            </a:br>
            <a:endParaRPr lang="en-US" sz="4400" b="1" dirty="0">
              <a:solidFill>
                <a:srgbClr val="002060"/>
              </a:solidFill>
              <a:latin typeface="+mn-lt"/>
            </a:endParaRPr>
          </a:p>
        </p:txBody>
      </p:sp>
      <p:sp>
        <p:nvSpPr>
          <p:cNvPr id="3" name="Subtitle 2"/>
          <p:cNvSpPr>
            <a:spLocks noGrp="1"/>
          </p:cNvSpPr>
          <p:nvPr>
            <p:ph type="subTitle" idx="1"/>
          </p:nvPr>
        </p:nvSpPr>
        <p:spPr>
          <a:xfrm>
            <a:off x="188977" y="5437632"/>
            <a:ext cx="8766046" cy="1275080"/>
          </a:xfrm>
          <a:solidFill>
            <a:schemeClr val="accent2">
              <a:lumMod val="40000"/>
              <a:lumOff val="60000"/>
            </a:schemeClr>
          </a:solidFill>
        </p:spPr>
        <p:txBody>
          <a:bodyPr rtlCol="0">
            <a:normAutofit fontScale="77500" lnSpcReduction="20000"/>
          </a:bodyPr>
          <a:lstStyle/>
          <a:p>
            <a:endParaRPr lang="en-GB" sz="3600" dirty="0"/>
          </a:p>
          <a:p>
            <a:r>
              <a:rPr lang="en-US" sz="3600" dirty="0"/>
              <a:t> </a:t>
            </a:r>
            <a:r>
              <a:rPr lang="en-US" sz="4600" b="1" dirty="0">
                <a:solidFill>
                  <a:srgbClr val="002060"/>
                </a:solidFill>
              </a:rPr>
              <a:t>Centre for </a:t>
            </a:r>
            <a:r>
              <a:rPr lang="en-US" sz="4600" b="1" dirty="0" smtClean="0">
                <a:solidFill>
                  <a:srgbClr val="002060"/>
                </a:solidFill>
              </a:rPr>
              <a:t>Women’s </a:t>
            </a:r>
            <a:r>
              <a:rPr lang="en-US" sz="4600" b="1" dirty="0">
                <a:solidFill>
                  <a:srgbClr val="002060"/>
                </a:solidFill>
              </a:rPr>
              <a:t>Research (</a:t>
            </a:r>
            <a:r>
              <a:rPr lang="en-US" sz="4600" b="1" dirty="0" err="1" smtClean="0">
                <a:solidFill>
                  <a:srgbClr val="002060"/>
                </a:solidFill>
              </a:rPr>
              <a:t>CENWOR</a:t>
            </a:r>
            <a:r>
              <a:rPr lang="en-US" sz="4600" b="1" dirty="0" smtClean="0">
                <a:solidFill>
                  <a:srgbClr val="002060"/>
                </a:solidFill>
              </a:rPr>
              <a:t>)</a:t>
            </a:r>
          </a:p>
          <a:p>
            <a:r>
              <a:rPr lang="en-US" sz="3400" b="1" dirty="0" smtClean="0">
                <a:solidFill>
                  <a:srgbClr val="002060"/>
                </a:solidFill>
              </a:rPr>
              <a:t>7</a:t>
            </a:r>
            <a:r>
              <a:rPr lang="en-US" sz="3400" b="1" baseline="30000" dirty="0" smtClean="0">
                <a:solidFill>
                  <a:srgbClr val="002060"/>
                </a:solidFill>
              </a:rPr>
              <a:t>th</a:t>
            </a:r>
            <a:r>
              <a:rPr lang="en-US" sz="3400" b="1" dirty="0" smtClean="0">
                <a:solidFill>
                  <a:srgbClr val="002060"/>
                </a:solidFill>
              </a:rPr>
              <a:t> January 2020 </a:t>
            </a:r>
            <a:endParaRPr lang="en-US" sz="3400" b="1" dirty="0">
              <a:solidFill>
                <a:srgbClr val="002060"/>
              </a:solidFill>
              <a:effectLst>
                <a:outerShdw blurRad="38100" dist="38100" dir="2700000" algn="tl">
                  <a:srgbClr val="000000">
                    <a:alpha val="43137"/>
                  </a:srgbClr>
                </a:outerShdw>
              </a:effectLst>
            </a:endParaRPr>
          </a:p>
        </p:txBody>
      </p:sp>
      <p:pic>
        <p:nvPicPr>
          <p:cNvPr id="2054" name="Picture 6" descr="Image result for domestic work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659" y="1502664"/>
            <a:ext cx="7248246" cy="38496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074" name="Title 1"/>
          <p:cNvSpPr>
            <a:spLocks noGrp="1"/>
          </p:cNvSpPr>
          <p:nvPr>
            <p:ph type="title"/>
          </p:nvPr>
        </p:nvSpPr>
        <p:spPr>
          <a:xfrm>
            <a:off x="448723" y="246998"/>
            <a:ext cx="8229600" cy="667401"/>
          </a:xfrm>
        </p:spPr>
        <p:txBody>
          <a:bodyPr>
            <a:normAutofit/>
          </a:bodyPr>
          <a:lstStyle/>
          <a:p>
            <a:pPr algn="ctr" eaLnBrk="1" hangingPunct="1"/>
            <a:r>
              <a:rPr lang="en-US" sz="4000" b="1" dirty="0" smtClean="0">
                <a:solidFill>
                  <a:srgbClr val="002060"/>
                </a:solidFill>
                <a:latin typeface="+mn-lt"/>
              </a:rPr>
              <a:t>Methodology</a:t>
            </a:r>
          </a:p>
        </p:txBody>
      </p:sp>
      <p:sp>
        <p:nvSpPr>
          <p:cNvPr id="3" name="Content Placeholder 2"/>
          <p:cNvSpPr>
            <a:spLocks noGrp="1"/>
          </p:cNvSpPr>
          <p:nvPr>
            <p:ph idx="1"/>
          </p:nvPr>
        </p:nvSpPr>
        <p:spPr>
          <a:xfrm>
            <a:off x="292608" y="1141556"/>
            <a:ext cx="8541830" cy="5576236"/>
          </a:xfrm>
        </p:spPr>
        <p:txBody>
          <a:bodyPr rtlCol="0">
            <a:normAutofit fontScale="77500" lnSpcReduction="20000"/>
          </a:bodyPr>
          <a:lstStyle/>
          <a:p>
            <a:pPr eaLnBrk="1" fontAlgn="auto" hangingPunct="1">
              <a:spcAft>
                <a:spcPts val="0"/>
              </a:spcAft>
              <a:defRPr/>
            </a:pPr>
            <a:r>
              <a:rPr lang="en-US" sz="3400" b="1" dirty="0" smtClean="0"/>
              <a:t>Overall Methodology</a:t>
            </a:r>
          </a:p>
          <a:p>
            <a:pPr lvl="1" eaLnBrk="1" fontAlgn="auto" hangingPunct="1">
              <a:spcAft>
                <a:spcPts val="0"/>
              </a:spcAft>
              <a:defRPr/>
            </a:pPr>
            <a:r>
              <a:rPr lang="en-US" sz="3400" dirty="0"/>
              <a:t>Survey of domestic workers and employers</a:t>
            </a:r>
          </a:p>
          <a:p>
            <a:pPr lvl="1" eaLnBrk="1" fontAlgn="auto" hangingPunct="1">
              <a:spcAft>
                <a:spcPts val="0"/>
              </a:spcAft>
              <a:defRPr/>
            </a:pPr>
            <a:r>
              <a:rPr lang="en-US" sz="3400" dirty="0"/>
              <a:t>In-depth interviews with domestic workers</a:t>
            </a:r>
          </a:p>
          <a:p>
            <a:pPr lvl="1" eaLnBrk="1" fontAlgn="auto" hangingPunct="1">
              <a:spcAft>
                <a:spcPts val="0"/>
              </a:spcAft>
              <a:defRPr/>
            </a:pPr>
            <a:r>
              <a:rPr lang="en-US" sz="3400" dirty="0" smtClean="0"/>
              <a:t>Documentary analysis: policies</a:t>
            </a:r>
            <a:r>
              <a:rPr lang="en-US" sz="3400" dirty="0"/>
              <a:t>, </a:t>
            </a:r>
            <a:r>
              <a:rPr lang="en-US" sz="3400" dirty="0" smtClean="0"/>
              <a:t>laws, international instruments;</a:t>
            </a:r>
          </a:p>
          <a:p>
            <a:pPr lvl="1" eaLnBrk="1" fontAlgn="auto" hangingPunct="1">
              <a:spcAft>
                <a:spcPts val="0"/>
              </a:spcAft>
              <a:defRPr/>
            </a:pPr>
            <a:r>
              <a:rPr lang="en-US" sz="3400" dirty="0"/>
              <a:t>D</a:t>
            </a:r>
            <a:r>
              <a:rPr lang="en-US" sz="3400" dirty="0" smtClean="0"/>
              <a:t>esk </a:t>
            </a:r>
            <a:r>
              <a:rPr lang="en-US" sz="3400" dirty="0"/>
              <a:t>review </a:t>
            </a:r>
            <a:r>
              <a:rPr lang="en-US" sz="3400" dirty="0" smtClean="0"/>
              <a:t>: national </a:t>
            </a:r>
            <a:r>
              <a:rPr lang="en-US" sz="3400" dirty="0"/>
              <a:t>and international </a:t>
            </a:r>
            <a:r>
              <a:rPr lang="en-US" sz="3400" dirty="0" smtClean="0"/>
              <a:t>literature</a:t>
            </a:r>
          </a:p>
          <a:p>
            <a:pPr marL="0" indent="0" eaLnBrk="1" fontAlgn="auto" hangingPunct="1">
              <a:spcAft>
                <a:spcPts val="0"/>
              </a:spcAft>
              <a:buNone/>
              <a:defRPr/>
            </a:pPr>
            <a:endParaRPr lang="en-US" sz="3400" b="1" dirty="0" smtClean="0"/>
          </a:p>
          <a:p>
            <a:pPr eaLnBrk="1" fontAlgn="auto" hangingPunct="1">
              <a:spcAft>
                <a:spcPts val="0"/>
              </a:spcAft>
              <a:defRPr/>
            </a:pPr>
            <a:r>
              <a:rPr lang="en-US" sz="3400" b="1" dirty="0" smtClean="0"/>
              <a:t>Survey </a:t>
            </a:r>
            <a:r>
              <a:rPr lang="en-US" sz="3400" dirty="0" smtClean="0"/>
              <a:t>- </a:t>
            </a:r>
            <a:r>
              <a:rPr lang="en-US" sz="3400" dirty="0"/>
              <a:t>Colombo, </a:t>
            </a:r>
            <a:r>
              <a:rPr lang="en-US" sz="3400" dirty="0" smtClean="0"/>
              <a:t>Gampaha, Kandy</a:t>
            </a:r>
          </a:p>
          <a:p>
            <a:pPr lvl="1" eaLnBrk="1" fontAlgn="auto" hangingPunct="1">
              <a:spcAft>
                <a:spcPts val="0"/>
              </a:spcAft>
              <a:defRPr/>
            </a:pPr>
            <a:r>
              <a:rPr lang="en-US" sz="3400" dirty="0" smtClean="0"/>
              <a:t>300 domestic workers: 138 </a:t>
            </a:r>
            <a:r>
              <a:rPr lang="en-US" sz="3400" dirty="0"/>
              <a:t>live-in </a:t>
            </a:r>
            <a:r>
              <a:rPr lang="en-US" sz="3400" dirty="0" err="1" smtClean="0"/>
              <a:t>DWs</a:t>
            </a:r>
            <a:r>
              <a:rPr lang="en-US" sz="3400" dirty="0" smtClean="0"/>
              <a:t>;  162 </a:t>
            </a:r>
            <a:r>
              <a:rPr lang="en-US" sz="3400" dirty="0"/>
              <a:t>live-out DWs </a:t>
            </a:r>
          </a:p>
          <a:p>
            <a:pPr lvl="1" eaLnBrk="1" fontAlgn="auto" hangingPunct="1">
              <a:spcAft>
                <a:spcPts val="0"/>
              </a:spcAft>
              <a:defRPr/>
            </a:pPr>
            <a:r>
              <a:rPr lang="en-US" sz="3400" dirty="0"/>
              <a:t>242 women and 58 </a:t>
            </a:r>
            <a:r>
              <a:rPr lang="en-US" sz="3400" dirty="0" smtClean="0"/>
              <a:t>men</a:t>
            </a:r>
          </a:p>
          <a:p>
            <a:pPr lvl="1" eaLnBrk="1" fontAlgn="auto" hangingPunct="1">
              <a:spcAft>
                <a:spcPts val="0"/>
              </a:spcAft>
              <a:defRPr/>
            </a:pPr>
            <a:r>
              <a:rPr lang="en-US" sz="3400" dirty="0" smtClean="0"/>
              <a:t>60 employers: 57 </a:t>
            </a:r>
            <a:r>
              <a:rPr lang="en-US" sz="3400" dirty="0"/>
              <a:t>individual </a:t>
            </a:r>
            <a:r>
              <a:rPr lang="en-US" sz="3400" dirty="0" smtClean="0"/>
              <a:t>employers; 3 </a:t>
            </a:r>
            <a:r>
              <a:rPr lang="en-US" sz="3400" dirty="0"/>
              <a:t>recruitment </a:t>
            </a:r>
            <a:r>
              <a:rPr lang="en-US" sz="3400" dirty="0" smtClean="0"/>
              <a:t>agencies</a:t>
            </a:r>
          </a:p>
          <a:p>
            <a:pPr lvl="1" eaLnBrk="1" fontAlgn="auto" hangingPunct="1">
              <a:spcAft>
                <a:spcPts val="0"/>
              </a:spcAft>
              <a:defRPr/>
            </a:pPr>
            <a:endParaRPr lang="en-US" sz="3400" dirty="0"/>
          </a:p>
          <a:p>
            <a:pPr marL="57150" indent="-457200" eaLnBrk="1" fontAlgn="auto" hangingPunct="1">
              <a:spcAft>
                <a:spcPts val="0"/>
              </a:spcAft>
              <a:defRPr/>
            </a:pPr>
            <a:r>
              <a:rPr lang="en-US" sz="3400" b="1" dirty="0"/>
              <a:t>15 in-depth interviews</a:t>
            </a:r>
          </a:p>
          <a:p>
            <a:pPr marL="57150" indent="-457200" eaLnBrk="1" fontAlgn="auto" hangingPunct="1">
              <a:spcAft>
                <a:spcPts val="0"/>
              </a:spcAft>
              <a:defRPr/>
            </a:pPr>
            <a:r>
              <a:rPr lang="en-US" sz="3400" dirty="0" smtClean="0"/>
              <a:t>Sampling </a:t>
            </a:r>
            <a:r>
              <a:rPr lang="en-US" sz="3400" dirty="0"/>
              <a:t>method-  Convenience and snowballing</a:t>
            </a:r>
          </a:p>
          <a:p>
            <a:pPr marL="0" lvl="1" indent="0" eaLnBrk="1" fontAlgn="auto" hangingPunct="1">
              <a:spcAft>
                <a:spcPts val="0"/>
              </a:spcAft>
              <a:buFont typeface="Arial"/>
              <a:buNone/>
              <a:defRPr/>
            </a:pPr>
            <a:endParaRPr lang="en-US" sz="3000" b="1"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122" name="Subtitle 6"/>
          <p:cNvSpPr>
            <a:spLocks noGrp="1"/>
          </p:cNvSpPr>
          <p:nvPr>
            <p:ph type="subTitle" idx="1"/>
          </p:nvPr>
        </p:nvSpPr>
        <p:spPr>
          <a:xfrm>
            <a:off x="341313" y="1141349"/>
            <a:ext cx="8345487" cy="1248283"/>
          </a:xfrm>
        </p:spPr>
        <p:txBody>
          <a:bodyPr>
            <a:normAutofit lnSpcReduction="10000"/>
          </a:bodyPr>
          <a:lstStyle/>
          <a:p>
            <a:pPr marL="457200" indent="-457200" algn="l" eaLnBrk="1" hangingPunct="1">
              <a:buFont typeface="Wingdings" pitchFamily="2" charset="2"/>
              <a:buChar char="§"/>
            </a:pPr>
            <a:r>
              <a:rPr lang="en-US" sz="2400" dirty="0" smtClean="0">
                <a:solidFill>
                  <a:schemeClr val="tx1"/>
                </a:solidFill>
              </a:rPr>
              <a:t>Different types of domestic workers </a:t>
            </a:r>
          </a:p>
          <a:p>
            <a:pPr marL="457200" indent="-457200" algn="l" eaLnBrk="1" hangingPunct="1">
              <a:buFont typeface="Wingdings" pitchFamily="2" charset="2"/>
              <a:buChar char="§"/>
            </a:pPr>
            <a:r>
              <a:rPr lang="en-US" sz="2400" dirty="0">
                <a:solidFill>
                  <a:schemeClr val="tx1"/>
                </a:solidFill>
              </a:rPr>
              <a:t>Majority are women</a:t>
            </a:r>
            <a:endParaRPr lang="en-GB" sz="2400" dirty="0">
              <a:solidFill>
                <a:schemeClr val="tx1"/>
              </a:solidFill>
            </a:endParaRPr>
          </a:p>
          <a:p>
            <a:pPr marL="457200" indent="-457200" algn="l" eaLnBrk="1" hangingPunct="1">
              <a:buFont typeface="Wingdings" pitchFamily="2" charset="2"/>
              <a:buChar char="§"/>
            </a:pPr>
            <a:r>
              <a:rPr lang="en-US" sz="2400" dirty="0" smtClean="0">
                <a:solidFill>
                  <a:schemeClr val="tx1"/>
                </a:solidFill>
              </a:rPr>
              <a:t>Duties vary according to type of work </a:t>
            </a:r>
          </a:p>
        </p:txBody>
      </p:sp>
      <p:graphicFrame>
        <p:nvGraphicFramePr>
          <p:cNvPr id="8" name="Chart 7"/>
          <p:cNvGraphicFramePr>
            <a:graphicFrameLocks/>
          </p:cNvGraphicFramePr>
          <p:nvPr/>
        </p:nvGraphicFramePr>
        <p:xfrm>
          <a:off x="33120" y="2310063"/>
          <a:ext cx="9015663" cy="4547937"/>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1"/>
          <p:cNvSpPr txBox="1">
            <a:spLocks/>
          </p:cNvSpPr>
          <p:nvPr/>
        </p:nvSpPr>
        <p:spPr>
          <a:xfrm>
            <a:off x="33120" y="44450"/>
            <a:ext cx="9110880" cy="1143000"/>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3600" b="1" dirty="0">
                <a:solidFill>
                  <a:srgbClr val="002060"/>
                </a:solidFill>
                <a:latin typeface="+mn-lt"/>
              </a:rPr>
              <a:t>D</a:t>
            </a:r>
            <a:r>
              <a:rPr lang="en-US" sz="3600" b="1" dirty="0" smtClean="0">
                <a:solidFill>
                  <a:srgbClr val="002060"/>
                </a:solidFill>
                <a:latin typeface="+mn-lt"/>
              </a:rPr>
              <a:t>istinct category of worker in </a:t>
            </a:r>
          </a:p>
          <a:p>
            <a:pPr fontAlgn="auto">
              <a:spcAft>
                <a:spcPts val="0"/>
              </a:spcAft>
              <a:defRPr/>
            </a:pPr>
            <a:r>
              <a:rPr lang="en-US" sz="3600" b="1" dirty="0" smtClean="0">
                <a:solidFill>
                  <a:srgbClr val="002060"/>
                </a:solidFill>
                <a:latin typeface="+mn-lt"/>
              </a:rPr>
              <a:t>Sri Lanka’s informal Labour </a:t>
            </a:r>
            <a:r>
              <a:rPr lang="en-US" sz="3600" b="1" dirty="0">
                <a:solidFill>
                  <a:srgbClr val="002060"/>
                </a:solidFill>
                <a:latin typeface="+mn-lt"/>
              </a:rPr>
              <a:t>F</a:t>
            </a:r>
            <a:r>
              <a:rPr lang="en-US" sz="3600" b="1" dirty="0" smtClean="0">
                <a:solidFill>
                  <a:srgbClr val="002060"/>
                </a:solidFill>
                <a:latin typeface="+mn-lt"/>
              </a:rPr>
              <a:t>orce</a:t>
            </a:r>
            <a:endParaRPr lang="en-US" sz="3600" b="1" dirty="0">
              <a:solidFill>
                <a:srgbClr val="002060"/>
              </a:solidFill>
              <a:latin typeface="+mn-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41376" y="163629"/>
            <a:ext cx="8619744" cy="981777"/>
          </a:xfrm>
        </p:spPr>
        <p:txBody>
          <a:bodyPr>
            <a:noAutofit/>
          </a:bodyPr>
          <a:lstStyle/>
          <a:p>
            <a:pPr algn="ctr"/>
            <a:r>
              <a:rPr lang="en-GB" sz="4000" b="1" dirty="0">
                <a:solidFill>
                  <a:srgbClr val="002060"/>
                </a:solidFill>
                <a:latin typeface="+mn-lt"/>
              </a:rPr>
              <a:t>Domestic Workers: </a:t>
            </a:r>
            <a:br>
              <a:rPr lang="en-GB" sz="4000" b="1" dirty="0">
                <a:solidFill>
                  <a:srgbClr val="002060"/>
                </a:solidFill>
                <a:latin typeface="+mn-lt"/>
              </a:rPr>
            </a:br>
            <a:r>
              <a:rPr lang="en-GB" sz="4000" b="1" cap="none" dirty="0" smtClean="0">
                <a:solidFill>
                  <a:srgbClr val="002060"/>
                </a:solidFill>
                <a:latin typeface="+mn-lt"/>
              </a:rPr>
              <a:t>Vulnerable group in informal sector</a:t>
            </a:r>
            <a:endParaRPr lang="en-GB" sz="4000" b="1" cap="none" dirty="0">
              <a:solidFill>
                <a:srgbClr val="002060"/>
              </a:solidFill>
              <a:latin typeface="+mn-lt"/>
            </a:endParaRPr>
          </a:p>
        </p:txBody>
      </p:sp>
      <p:pic>
        <p:nvPicPr>
          <p:cNvPr id="87043" name="Picture 3" descr="D:\Desktop\mai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77816"/>
            <a:ext cx="5905500" cy="546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90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68813"/>
            <a:ext cx="8229600" cy="1158832"/>
          </a:xfrm>
        </p:spPr>
        <p:txBody>
          <a:bodyPr>
            <a:normAutofit fontScale="90000"/>
          </a:bodyPr>
          <a:lstStyle/>
          <a:p>
            <a:pPr algn="ctr"/>
            <a:r>
              <a:rPr lang="en-US" sz="4400" b="1" dirty="0">
                <a:solidFill>
                  <a:srgbClr val="002060"/>
                </a:solidFill>
                <a:latin typeface="+mn-lt"/>
              </a:rPr>
              <a:t>Vulnerable </a:t>
            </a:r>
            <a:r>
              <a:rPr lang="en-US" sz="4400" b="1" dirty="0" smtClean="0">
                <a:solidFill>
                  <a:srgbClr val="002060"/>
                </a:solidFill>
                <a:latin typeface="+mn-lt"/>
              </a:rPr>
              <a:t>Group</a:t>
            </a:r>
            <a:br>
              <a:rPr lang="en-US" sz="4400" b="1" dirty="0" smtClean="0">
                <a:solidFill>
                  <a:srgbClr val="002060"/>
                </a:solidFill>
                <a:latin typeface="+mn-lt"/>
              </a:rPr>
            </a:br>
            <a:r>
              <a:rPr lang="en-US" sz="1100" dirty="0" smtClean="0">
                <a:solidFill>
                  <a:srgbClr val="002060"/>
                </a:solidFill>
                <a:latin typeface="+mn-lt"/>
              </a:rPr>
              <a:t/>
            </a:r>
            <a:br>
              <a:rPr lang="en-US" sz="1100" dirty="0" smtClean="0">
                <a:solidFill>
                  <a:srgbClr val="002060"/>
                </a:solidFill>
                <a:latin typeface="+mn-lt"/>
              </a:rPr>
            </a:br>
            <a:r>
              <a:rPr lang="en-GB" sz="3200" dirty="0" smtClean="0">
                <a:latin typeface="+mn-lt"/>
              </a:rPr>
              <a:t>Reasons for choosing domestic work</a:t>
            </a:r>
            <a:br>
              <a:rPr lang="en-GB" sz="3200" dirty="0" smtClean="0">
                <a:latin typeface="+mn-lt"/>
              </a:rPr>
            </a:br>
            <a:endParaRPr lang="en-GB" sz="3200" dirty="0">
              <a:latin typeface="+mn-lt"/>
            </a:endParaRPr>
          </a:p>
        </p:txBody>
      </p:sp>
      <p:graphicFrame>
        <p:nvGraphicFramePr>
          <p:cNvPr id="5" name="Chart 4"/>
          <p:cNvGraphicFramePr/>
          <p:nvPr>
            <p:extLst>
              <p:ext uri="{D42A27DB-BD31-4B8C-83A1-F6EECF244321}">
                <p14:modId xmlns:p14="http://schemas.microsoft.com/office/powerpoint/2010/main" val="751419648"/>
              </p:ext>
            </p:extLst>
          </p:nvPr>
        </p:nvGraphicFramePr>
        <p:xfrm>
          <a:off x="815925" y="1744394"/>
          <a:ext cx="7723163" cy="4997313"/>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146304" y="1284720"/>
            <a:ext cx="8887968" cy="800219"/>
          </a:xfrm>
          <a:prstGeom prst="rect">
            <a:avLst/>
          </a:prstGeom>
          <a:noFill/>
        </p:spPr>
        <p:txBody>
          <a:bodyPr wrap="square" rtlCol="0">
            <a:spAutoFit/>
          </a:bodyPr>
          <a:lstStyle/>
          <a:p>
            <a:r>
              <a:rPr lang="en-US" sz="2800" dirty="0" smtClean="0">
                <a:latin typeface="Candara" pitchFamily="34" charset="0"/>
              </a:rPr>
              <a:t>Family income &lt; </a:t>
            </a:r>
            <a:r>
              <a:rPr lang="en-US" sz="2800" dirty="0" err="1" smtClean="0">
                <a:latin typeface="Candara" pitchFamily="34" charset="0"/>
              </a:rPr>
              <a:t>LKR</a:t>
            </a:r>
            <a:r>
              <a:rPr lang="en-US" sz="2800" dirty="0" smtClean="0">
                <a:latin typeface="Candara" pitchFamily="34" charset="0"/>
              </a:rPr>
              <a:t> 20,000 35% of live-in and 26% live-out</a:t>
            </a:r>
          </a:p>
          <a:p>
            <a:endParaRPr lang="en-GB" dirty="0"/>
          </a:p>
        </p:txBody>
      </p:sp>
    </p:spTree>
    <p:extLst>
      <p:ext uri="{BB962C8B-B14F-4D97-AF65-F5344CB8AC3E}">
        <p14:creationId xmlns:p14="http://schemas.microsoft.com/office/powerpoint/2010/main" val="7838550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1648" y="1060515"/>
            <a:ext cx="8631936" cy="571338"/>
          </a:xfrm>
        </p:spPr>
        <p:txBody>
          <a:bodyPr rtlCol="0">
            <a:normAutofit/>
          </a:bodyPr>
          <a:lstStyle/>
          <a:p>
            <a:pPr marL="0" indent="0" eaLnBrk="1" fontAlgn="auto" hangingPunct="1">
              <a:spcAft>
                <a:spcPts val="0"/>
              </a:spcAft>
              <a:buNone/>
              <a:defRPr/>
            </a:pPr>
            <a:r>
              <a:rPr lang="en-US" dirty="0" smtClean="0"/>
              <a:t>A </a:t>
            </a:r>
            <a:r>
              <a:rPr lang="en-US" dirty="0"/>
              <a:t>majority of the domestic </a:t>
            </a:r>
            <a:r>
              <a:rPr lang="en-US" dirty="0" smtClean="0"/>
              <a:t>workers are </a:t>
            </a:r>
            <a:r>
              <a:rPr lang="en-US" dirty="0"/>
              <a:t>above the age of 50. </a:t>
            </a:r>
            <a:endParaRPr lang="en-GB" dirty="0"/>
          </a:p>
        </p:txBody>
      </p:sp>
      <p:graphicFrame>
        <p:nvGraphicFramePr>
          <p:cNvPr id="4" name="Chart 3"/>
          <p:cNvGraphicFramePr>
            <a:graphicFrameLocks/>
          </p:cNvGraphicFramePr>
          <p:nvPr>
            <p:extLst>
              <p:ext uri="{D42A27DB-BD31-4B8C-83A1-F6EECF244321}">
                <p14:modId xmlns:p14="http://schemas.microsoft.com/office/powerpoint/2010/main" val="2971831872"/>
              </p:ext>
            </p:extLst>
          </p:nvPr>
        </p:nvGraphicFramePr>
        <p:xfrm>
          <a:off x="0" y="1997612"/>
          <a:ext cx="4539916" cy="46811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115997336"/>
              </p:ext>
            </p:extLst>
          </p:nvPr>
        </p:nvGraphicFramePr>
        <p:xfrm>
          <a:off x="4411579" y="1997612"/>
          <a:ext cx="4732421" cy="4681158"/>
        </p:xfrm>
        <a:graphic>
          <a:graphicData uri="http://schemas.openxmlformats.org/drawingml/2006/chart">
            <c:chart xmlns:c="http://schemas.openxmlformats.org/drawingml/2006/chart" xmlns:r="http://schemas.openxmlformats.org/officeDocument/2006/relationships" r:id="rId4"/>
          </a:graphicData>
        </a:graphic>
      </p:graphicFrame>
      <p:sp>
        <p:nvSpPr>
          <p:cNvPr id="6" name="Title 1"/>
          <p:cNvSpPr txBox="1">
            <a:spLocks/>
          </p:cNvSpPr>
          <p:nvPr/>
        </p:nvSpPr>
        <p:spPr>
          <a:xfrm>
            <a:off x="457200" y="44450"/>
            <a:ext cx="8229600" cy="1143000"/>
          </a:xfrm>
          <a:prstGeom prst="rect">
            <a:avLst/>
          </a:prstGeom>
        </p:spPr>
        <p:txBody>
          <a:bodyPr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b="1" dirty="0" smtClean="0">
                <a:solidFill>
                  <a:srgbClr val="002060"/>
                </a:solidFill>
                <a:latin typeface="+mn-lt"/>
              </a:rPr>
              <a:t>Vulnerable Group – Age Structure</a:t>
            </a:r>
            <a:endParaRPr lang="en-US" b="1" dirty="0">
              <a:solidFill>
                <a:srgbClr val="002060"/>
              </a:solidFill>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9218" name="Title 1"/>
          <p:cNvSpPr>
            <a:spLocks noGrp="1"/>
          </p:cNvSpPr>
          <p:nvPr>
            <p:ph type="title"/>
          </p:nvPr>
        </p:nvSpPr>
        <p:spPr>
          <a:xfrm>
            <a:off x="457200" y="0"/>
            <a:ext cx="8229600" cy="900113"/>
          </a:xfrm>
        </p:spPr>
        <p:txBody>
          <a:bodyPr/>
          <a:lstStyle/>
          <a:p>
            <a:pPr algn="ctr" fontAlgn="auto">
              <a:spcAft>
                <a:spcPts val="0"/>
              </a:spcAft>
              <a:defRPr/>
            </a:pPr>
            <a:r>
              <a:rPr lang="en-US" sz="3600" b="1" dirty="0">
                <a:solidFill>
                  <a:srgbClr val="002060"/>
                </a:solidFill>
                <a:latin typeface="+mn-lt"/>
              </a:rPr>
              <a:t>Vulnerable Group – </a:t>
            </a:r>
            <a:r>
              <a:rPr lang="en-US" sz="3600" b="1" dirty="0" smtClean="0">
                <a:solidFill>
                  <a:srgbClr val="002060"/>
                </a:solidFill>
                <a:latin typeface="+mn-lt"/>
              </a:rPr>
              <a:t>Marital Status</a:t>
            </a:r>
            <a:endParaRPr lang="en-US" sz="3600" b="1" dirty="0">
              <a:solidFill>
                <a:srgbClr val="002060"/>
              </a:solidFill>
              <a:latin typeface="+mn-lt"/>
            </a:endParaRPr>
          </a:p>
        </p:txBody>
      </p:sp>
      <p:sp>
        <p:nvSpPr>
          <p:cNvPr id="3" name="Content Placeholder 2"/>
          <p:cNvSpPr>
            <a:spLocks noGrp="1"/>
          </p:cNvSpPr>
          <p:nvPr>
            <p:ph idx="1"/>
          </p:nvPr>
        </p:nvSpPr>
        <p:spPr>
          <a:xfrm>
            <a:off x="457200" y="811335"/>
            <a:ext cx="8229600" cy="1369158"/>
          </a:xfrm>
        </p:spPr>
        <p:txBody>
          <a:bodyPr rtlCol="0">
            <a:normAutofit/>
          </a:bodyPr>
          <a:lstStyle/>
          <a:p>
            <a:pPr eaLnBrk="1" fontAlgn="auto" hangingPunct="1">
              <a:spcAft>
                <a:spcPts val="0"/>
              </a:spcAft>
              <a:buFont typeface="Arial"/>
              <a:buChar char="•"/>
              <a:defRPr/>
            </a:pPr>
            <a:r>
              <a:rPr lang="en-US" sz="2400" b="1" dirty="0" smtClean="0"/>
              <a:t>Age - </a:t>
            </a:r>
            <a:r>
              <a:rPr lang="en-US" sz="2400" dirty="0"/>
              <a:t>e</a:t>
            </a:r>
            <a:r>
              <a:rPr lang="en-US" sz="2400" dirty="0" smtClean="0"/>
              <a:t>lderly persons – mostly women have to work for their survival due to lack of social support</a:t>
            </a:r>
          </a:p>
          <a:p>
            <a:pPr eaLnBrk="1" fontAlgn="auto" hangingPunct="1">
              <a:spcAft>
                <a:spcPts val="0"/>
              </a:spcAft>
              <a:buFont typeface="Arial"/>
              <a:buChar char="•"/>
              <a:defRPr/>
            </a:pPr>
            <a:r>
              <a:rPr lang="en-US" sz="2400" b="1" dirty="0"/>
              <a:t>Marital </a:t>
            </a:r>
            <a:r>
              <a:rPr lang="en-US" sz="2400" b="1" dirty="0" smtClean="0"/>
              <a:t>Status</a:t>
            </a:r>
            <a:endParaRPr lang="en-US" sz="2400" dirty="0" smtClean="0"/>
          </a:p>
          <a:p>
            <a:pPr eaLnBrk="1" fontAlgn="auto" hangingPunct="1">
              <a:spcAft>
                <a:spcPts val="0"/>
              </a:spcAft>
              <a:buFont typeface="Arial"/>
              <a:buChar char="•"/>
              <a:defRPr/>
            </a:pPr>
            <a:endParaRPr lang="en-US" dirty="0"/>
          </a:p>
          <a:p>
            <a:pPr eaLnBrk="1" fontAlgn="auto" hangingPunct="1">
              <a:spcAft>
                <a:spcPts val="0"/>
              </a:spcAft>
              <a:buFont typeface="Arial"/>
              <a:buChar char="•"/>
              <a:defRPr/>
            </a:pPr>
            <a:endParaRPr lang="en-US" dirty="0"/>
          </a:p>
        </p:txBody>
      </p:sp>
      <p:pic>
        <p:nvPicPr>
          <p:cNvPr id="9220" name="Picture 4"/>
          <p:cNvPicPr>
            <a:picLocks noChangeAspect="1"/>
          </p:cNvPicPr>
          <p:nvPr/>
        </p:nvPicPr>
        <p:blipFill>
          <a:blip r:embed="rId3">
            <a:extLst>
              <a:ext uri="{28A0092B-C50C-407E-A947-70E740481C1C}">
                <a14:useLocalDpi xmlns:a14="http://schemas.microsoft.com/office/drawing/2010/main" val="0"/>
              </a:ext>
            </a:extLst>
          </a:blip>
          <a:srcRect t="11098"/>
          <a:stretch>
            <a:fillRect/>
          </a:stretch>
        </p:blipFill>
        <p:spPr bwMode="auto">
          <a:xfrm>
            <a:off x="457200" y="2011681"/>
            <a:ext cx="8229600" cy="471455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127000"/>
            <a:ext cx="8229600" cy="947738"/>
          </a:xfrm>
        </p:spPr>
        <p:txBody>
          <a:bodyPr>
            <a:noAutofit/>
          </a:bodyPr>
          <a:lstStyle/>
          <a:p>
            <a:pPr algn="ctr" eaLnBrk="1" hangingPunct="1"/>
            <a:r>
              <a:rPr lang="en-US" sz="4000" b="1" dirty="0" smtClean="0">
                <a:solidFill>
                  <a:srgbClr val="002060"/>
                </a:solidFill>
                <a:latin typeface="+mn-lt"/>
              </a:rPr>
              <a:t>Vulnerable Group </a:t>
            </a:r>
            <a:br>
              <a:rPr lang="en-US" sz="4000" b="1" dirty="0" smtClean="0">
                <a:solidFill>
                  <a:srgbClr val="002060"/>
                </a:solidFill>
                <a:latin typeface="+mn-lt"/>
              </a:rPr>
            </a:br>
            <a:r>
              <a:rPr lang="en-US" sz="4000" b="1" dirty="0" smtClean="0">
                <a:solidFill>
                  <a:srgbClr val="002060"/>
                </a:solidFill>
                <a:latin typeface="+mn-lt"/>
              </a:rPr>
              <a:t>Gender Differences in Marital Status </a:t>
            </a:r>
          </a:p>
        </p:txBody>
      </p:sp>
      <p:pic>
        <p:nvPicPr>
          <p:cNvPr id="1024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57738" y="1639741"/>
            <a:ext cx="4225925" cy="430530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024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3218" y="1639741"/>
            <a:ext cx="4171145" cy="430530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68224" y="285750"/>
            <a:ext cx="8570976" cy="1143000"/>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4000" b="1" dirty="0">
                <a:solidFill>
                  <a:srgbClr val="002060"/>
                </a:solidFill>
                <a:latin typeface="+mn-lt"/>
              </a:rPr>
              <a:t>Vulnerable </a:t>
            </a:r>
            <a:r>
              <a:rPr lang="en-US" sz="4000" b="1" dirty="0" smtClean="0">
                <a:solidFill>
                  <a:srgbClr val="002060"/>
                </a:solidFill>
                <a:latin typeface="+mn-lt"/>
              </a:rPr>
              <a:t>Group</a:t>
            </a:r>
          </a:p>
          <a:p>
            <a:pPr fontAlgn="auto">
              <a:spcAft>
                <a:spcPts val="0"/>
              </a:spcAft>
              <a:defRPr/>
            </a:pPr>
            <a:r>
              <a:rPr lang="en-US" sz="4000" b="1" dirty="0" smtClean="0">
                <a:solidFill>
                  <a:srgbClr val="002060"/>
                </a:solidFill>
                <a:latin typeface="+mn-lt"/>
              </a:rPr>
              <a:t>Low-level of Education</a:t>
            </a:r>
            <a:endParaRPr lang="en-US" sz="4000" b="1" dirty="0">
              <a:solidFill>
                <a:srgbClr val="002060"/>
              </a:solidFill>
              <a:latin typeface="+mn-l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775" y="1858961"/>
            <a:ext cx="4198937" cy="4002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0613" y="1858961"/>
            <a:ext cx="4188998" cy="400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20941"/>
            <a:ext cx="8229600" cy="1070233"/>
          </a:xfrm>
        </p:spPr>
        <p:txBody>
          <a:bodyPr rtlCol="0">
            <a:normAutofit fontScale="90000"/>
          </a:bodyPr>
          <a:lstStyle/>
          <a:p>
            <a:pPr algn="ctr" fontAlgn="auto">
              <a:spcAft>
                <a:spcPts val="0"/>
              </a:spcAft>
              <a:defRPr/>
            </a:pPr>
            <a:r>
              <a:rPr lang="en-US" sz="4400" b="1" dirty="0">
                <a:solidFill>
                  <a:srgbClr val="002060"/>
                </a:solidFill>
                <a:latin typeface="+mn-lt"/>
              </a:rPr>
              <a:t>Vulnerable </a:t>
            </a:r>
            <a:r>
              <a:rPr lang="en-US" sz="4400" b="1" dirty="0" smtClean="0">
                <a:solidFill>
                  <a:srgbClr val="002060"/>
                </a:solidFill>
                <a:latin typeface="+mn-lt"/>
              </a:rPr>
              <a:t>Group</a:t>
            </a:r>
            <a:br>
              <a:rPr lang="en-US" sz="4400" b="1" dirty="0" smtClean="0">
                <a:solidFill>
                  <a:srgbClr val="002060"/>
                </a:solidFill>
                <a:latin typeface="+mn-lt"/>
              </a:rPr>
            </a:br>
            <a:r>
              <a:rPr lang="en-GB" sz="3600" b="1" dirty="0">
                <a:solidFill>
                  <a:srgbClr val="002060"/>
                </a:solidFill>
                <a:latin typeface="+mn-lt"/>
              </a:rPr>
              <a:t>Economic Status and Family </a:t>
            </a:r>
            <a:r>
              <a:rPr lang="en-GB" sz="3600" b="1" dirty="0" smtClean="0">
                <a:solidFill>
                  <a:srgbClr val="002060"/>
                </a:solidFill>
                <a:latin typeface="+mn-lt"/>
              </a:rPr>
              <a:t>Income</a:t>
            </a:r>
            <a:endParaRPr lang="en-US" dirty="0">
              <a:solidFill>
                <a:schemeClr val="accent6">
                  <a:lumMod val="75000"/>
                </a:schemeClr>
              </a:solidFill>
              <a:latin typeface="+mn-lt"/>
            </a:endParaRPr>
          </a:p>
        </p:txBody>
      </p:sp>
      <p:sp>
        <p:nvSpPr>
          <p:cNvPr id="11267" name="Content Placeholder 2"/>
          <p:cNvSpPr>
            <a:spLocks noGrp="1"/>
          </p:cNvSpPr>
          <p:nvPr>
            <p:ph idx="1"/>
          </p:nvPr>
        </p:nvSpPr>
        <p:spPr>
          <a:xfrm>
            <a:off x="457200" y="1844843"/>
            <a:ext cx="8229600" cy="791513"/>
          </a:xfrm>
        </p:spPr>
        <p:txBody>
          <a:bodyPr>
            <a:normAutofit/>
          </a:bodyPr>
          <a:lstStyle/>
          <a:p>
            <a:pPr marL="457200" lvl="1" indent="0" eaLnBrk="1" hangingPunct="1">
              <a:buFont typeface="Arial" pitchFamily="34" charset="0"/>
              <a:buNone/>
            </a:pPr>
            <a:r>
              <a:rPr lang="en-US" sz="2400" dirty="0" smtClean="0"/>
              <a:t>26.8% of live-in and 28.4% of live-out domestic workers had no other family income, or a family. </a:t>
            </a:r>
          </a:p>
        </p:txBody>
      </p:sp>
      <p:pic>
        <p:nvPicPr>
          <p:cNvPr id="1126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363" y="2940050"/>
            <a:ext cx="4583112" cy="363855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126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9475" y="2967038"/>
            <a:ext cx="4454525" cy="364013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b="1" dirty="0" smtClean="0">
                <a:solidFill>
                  <a:srgbClr val="002060"/>
                </a:solidFill>
                <a:latin typeface="+mn-lt"/>
              </a:rPr>
              <a:t>Terms and Conditions of Work</a:t>
            </a:r>
            <a:endParaRPr lang="en-GB" sz="4000" b="1" dirty="0">
              <a:solidFill>
                <a:srgbClr val="002060"/>
              </a:solidFill>
              <a:latin typeface="+mn-lt"/>
            </a:endParaRPr>
          </a:p>
        </p:txBody>
      </p:sp>
      <p:pic>
        <p:nvPicPr>
          <p:cNvPr id="7" name="Picture 6" descr="Image result for domestic work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659" y="1624584"/>
            <a:ext cx="7248246" cy="3849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55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3149597735"/>
              </p:ext>
            </p:extLst>
          </p:nvPr>
        </p:nvGraphicFramePr>
        <p:xfrm>
          <a:off x="401053" y="1181686"/>
          <a:ext cx="8646694" cy="4825219"/>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p:cNvSpPr txBox="1">
            <a:spLocks/>
          </p:cNvSpPr>
          <p:nvPr/>
        </p:nvSpPr>
        <p:spPr>
          <a:xfrm>
            <a:off x="609600" y="234950"/>
            <a:ext cx="8229600" cy="1143000"/>
          </a:xfrm>
          <a:prstGeom prst="rect">
            <a:avLst/>
          </a:prstGeom>
        </p:spPr>
        <p:txBody>
          <a:bodyPr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en-US" sz="4000" b="1" dirty="0" smtClean="0">
                <a:solidFill>
                  <a:srgbClr val="002060"/>
                </a:solidFill>
                <a:latin typeface="+mn-lt"/>
              </a:rPr>
              <a:t>Terms of Work - Working Hours </a:t>
            </a:r>
            <a:endParaRPr lang="en-US" sz="4000" b="1" dirty="0">
              <a:solidFill>
                <a:srgbClr val="002060"/>
              </a:solidFill>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628650" y="365127"/>
            <a:ext cx="7886700" cy="816560"/>
          </a:xfrm>
        </p:spPr>
        <p:txBody>
          <a:bodyPr rtlCol="0">
            <a:normAutofit/>
          </a:bodyPr>
          <a:lstStyle/>
          <a:p>
            <a:pPr algn="ctr" eaLnBrk="1" fontAlgn="auto" hangingPunct="1">
              <a:spcAft>
                <a:spcPts val="0"/>
              </a:spcAft>
              <a:defRPr/>
            </a:pPr>
            <a:r>
              <a:rPr lang="en-US" sz="4000" b="1" dirty="0" smtClean="0">
                <a:solidFill>
                  <a:srgbClr val="002060"/>
                </a:solidFill>
                <a:latin typeface="+mn-lt"/>
              </a:rPr>
              <a:t>Working Hours</a:t>
            </a:r>
            <a:endParaRPr lang="en-US" sz="4000" b="1" dirty="0">
              <a:solidFill>
                <a:srgbClr val="002060"/>
              </a:solidFill>
              <a:latin typeface="+mn-lt"/>
            </a:endParaRPr>
          </a:p>
        </p:txBody>
      </p:sp>
      <p:sp>
        <p:nvSpPr>
          <p:cNvPr id="19459" name="Content Placeholder 2"/>
          <p:cNvSpPr>
            <a:spLocks noGrp="1"/>
          </p:cNvSpPr>
          <p:nvPr>
            <p:ph idx="1"/>
          </p:nvPr>
        </p:nvSpPr>
        <p:spPr>
          <a:xfrm>
            <a:off x="628650" y="1375459"/>
            <a:ext cx="7886700" cy="4786190"/>
          </a:xfrm>
        </p:spPr>
        <p:txBody>
          <a:bodyPr>
            <a:normAutofit/>
          </a:bodyPr>
          <a:lstStyle/>
          <a:p>
            <a:pPr marL="0" indent="0" eaLnBrk="1" hangingPunct="1">
              <a:buFont typeface="Arial" pitchFamily="34" charset="0"/>
              <a:buNone/>
            </a:pPr>
            <a:endParaRPr lang="en-US" b="1" dirty="0" smtClean="0"/>
          </a:p>
          <a:p>
            <a:pPr marL="0" indent="0" eaLnBrk="1" hangingPunct="1">
              <a:buFont typeface="Arial" pitchFamily="34" charset="0"/>
              <a:buNone/>
            </a:pPr>
            <a:r>
              <a:rPr lang="en-US" sz="3600" dirty="0" smtClean="0"/>
              <a:t>According to daily routine of </a:t>
            </a:r>
            <a:r>
              <a:rPr lang="en-US" sz="3600" dirty="0" err="1" smtClean="0"/>
              <a:t>DWs</a:t>
            </a:r>
            <a:r>
              <a:rPr lang="en-US" sz="3600" dirty="0" smtClean="0"/>
              <a:t>:</a:t>
            </a:r>
          </a:p>
          <a:p>
            <a:pPr lvl="1" eaLnBrk="1" hangingPunct="1">
              <a:buFont typeface="Wingdings" pitchFamily="2" charset="2"/>
              <a:buChar char="§"/>
            </a:pPr>
            <a:r>
              <a:rPr lang="en-US" sz="3600" dirty="0" smtClean="0"/>
              <a:t> For 46.7% wake-up time was 4.00am or before</a:t>
            </a:r>
          </a:p>
          <a:p>
            <a:pPr lvl="1" eaLnBrk="1" hangingPunct="1">
              <a:buFont typeface="Wingdings" pitchFamily="2" charset="2"/>
              <a:buChar char="§"/>
            </a:pPr>
            <a:r>
              <a:rPr lang="en-US" sz="3600" dirty="0" smtClean="0"/>
              <a:t> 73.3% went to bed at 10.00pm or later</a:t>
            </a:r>
          </a:p>
          <a:p>
            <a:pPr lvl="1" eaLnBrk="1" hangingPunct="1">
              <a:buFont typeface="Wingdings" pitchFamily="2" charset="2"/>
              <a:buChar char="§"/>
            </a:pPr>
            <a:r>
              <a:rPr lang="en-US" sz="3600" dirty="0" smtClean="0"/>
              <a:t> 13.3%  do not get any leisure time</a:t>
            </a:r>
          </a:p>
          <a:p>
            <a:pPr lvl="1" eaLnBrk="1" hangingPunct="1">
              <a:buFont typeface="Wingdings" pitchFamily="2" charset="2"/>
              <a:buChar char="§"/>
            </a:pPr>
            <a:r>
              <a:rPr lang="en-US" sz="3600" dirty="0" smtClean="0"/>
              <a:t> 53.3% had less than or equal to 2 hours of leisure time. </a:t>
            </a:r>
            <a:endParaRPr lang="en-US" sz="3600" b="1"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8224" y="274638"/>
            <a:ext cx="8692896" cy="1281112"/>
          </a:xfrm>
        </p:spPr>
        <p:txBody>
          <a:bodyPr rtlCol="0">
            <a:normAutofit fontScale="90000"/>
          </a:bodyPr>
          <a:lstStyle/>
          <a:p>
            <a:pPr algn="ctr" eaLnBrk="1" fontAlgn="auto" hangingPunct="1">
              <a:spcAft>
                <a:spcPts val="0"/>
              </a:spcAft>
              <a:defRPr/>
            </a:pPr>
            <a:r>
              <a:rPr lang="en-US" sz="4400" b="1" dirty="0" smtClean="0">
                <a:solidFill>
                  <a:srgbClr val="002060"/>
                </a:solidFill>
                <a:latin typeface="+mn-lt"/>
              </a:rPr>
              <a:t>Work Agreements </a:t>
            </a:r>
            <a:br>
              <a:rPr lang="en-US" sz="4400" b="1" dirty="0" smtClean="0">
                <a:solidFill>
                  <a:srgbClr val="002060"/>
                </a:solidFill>
                <a:latin typeface="+mn-lt"/>
              </a:rPr>
            </a:br>
            <a:r>
              <a:rPr lang="en-US" sz="4400" b="1" dirty="0" smtClean="0">
                <a:solidFill>
                  <a:srgbClr val="002060"/>
                </a:solidFill>
                <a:latin typeface="+mn-lt"/>
              </a:rPr>
              <a:t>Informality</a:t>
            </a:r>
            <a:endParaRPr lang="en-US" b="1" dirty="0">
              <a:solidFill>
                <a:srgbClr val="002060"/>
              </a:solidFill>
              <a:latin typeface="+mn-lt"/>
            </a:endParaRPr>
          </a:p>
        </p:txBody>
      </p:sp>
      <p:sp>
        <p:nvSpPr>
          <p:cNvPr id="3" name="Content Placeholder 2"/>
          <p:cNvSpPr>
            <a:spLocks noGrp="1"/>
          </p:cNvSpPr>
          <p:nvPr>
            <p:ph idx="1"/>
          </p:nvPr>
        </p:nvSpPr>
        <p:spPr>
          <a:xfrm>
            <a:off x="457200" y="1555751"/>
            <a:ext cx="8229600" cy="4603750"/>
          </a:xfrm>
        </p:spPr>
        <p:txBody>
          <a:bodyPr rtlCol="0">
            <a:normAutofit fontScale="77500" lnSpcReduction="20000"/>
          </a:bodyPr>
          <a:lstStyle/>
          <a:p>
            <a:pPr algn="just" eaLnBrk="1" fontAlgn="auto" hangingPunct="1">
              <a:spcAft>
                <a:spcPts val="0"/>
              </a:spcAft>
              <a:defRPr/>
            </a:pPr>
            <a:r>
              <a:rPr lang="en-US" sz="3600" dirty="0" smtClean="0"/>
              <a:t>More </a:t>
            </a:r>
            <a:r>
              <a:rPr lang="en-US" sz="3600" dirty="0"/>
              <a:t>than 90% had not received a written agreement</a:t>
            </a:r>
            <a:r>
              <a:rPr lang="en-US" sz="3600" dirty="0" smtClean="0"/>
              <a:t>.</a:t>
            </a:r>
          </a:p>
          <a:p>
            <a:pPr algn="just" eaLnBrk="1" fontAlgn="auto" hangingPunct="1">
              <a:spcAft>
                <a:spcPts val="0"/>
              </a:spcAft>
              <a:defRPr/>
            </a:pPr>
            <a:endParaRPr lang="en-US" sz="3600" dirty="0"/>
          </a:p>
          <a:p>
            <a:pPr algn="just" eaLnBrk="1" fontAlgn="auto" hangingPunct="1">
              <a:spcAft>
                <a:spcPts val="0"/>
              </a:spcAft>
              <a:defRPr/>
            </a:pPr>
            <a:r>
              <a:rPr lang="en-US" sz="3600" dirty="0"/>
              <a:t> </a:t>
            </a:r>
            <a:r>
              <a:rPr lang="en-US" sz="3600" dirty="0" smtClean="0"/>
              <a:t>However</a:t>
            </a:r>
            <a:r>
              <a:rPr lang="en-US" sz="3600" dirty="0"/>
              <a:t>, </a:t>
            </a:r>
            <a:r>
              <a:rPr lang="en-US" sz="3600" dirty="0" smtClean="0"/>
              <a:t>most </a:t>
            </a:r>
            <a:r>
              <a:rPr lang="en-US" sz="3600" dirty="0"/>
              <a:t>were aware of the terms and conditions of the job they were undertaking</a:t>
            </a:r>
            <a:r>
              <a:rPr lang="en-US" sz="3600" dirty="0" smtClean="0"/>
              <a:t>.</a:t>
            </a:r>
          </a:p>
          <a:p>
            <a:pPr algn="just" eaLnBrk="1" fontAlgn="auto" hangingPunct="1">
              <a:spcAft>
                <a:spcPts val="0"/>
              </a:spcAft>
              <a:defRPr/>
            </a:pPr>
            <a:endParaRPr lang="en-US" sz="3600" dirty="0" smtClean="0"/>
          </a:p>
          <a:p>
            <a:pPr algn="just" eaLnBrk="1" fontAlgn="auto" hangingPunct="1">
              <a:spcAft>
                <a:spcPts val="0"/>
              </a:spcAft>
              <a:defRPr/>
            </a:pPr>
            <a:r>
              <a:rPr lang="en-US" sz="3600" dirty="0"/>
              <a:t>All 57 employers had given verbal agreements irrespective of their educational levels</a:t>
            </a:r>
            <a:r>
              <a:rPr lang="en-US" sz="3600" dirty="0" smtClean="0"/>
              <a:t>.</a:t>
            </a:r>
          </a:p>
          <a:p>
            <a:pPr algn="just" eaLnBrk="1" fontAlgn="auto" hangingPunct="1">
              <a:spcAft>
                <a:spcPts val="0"/>
              </a:spcAft>
              <a:defRPr/>
            </a:pPr>
            <a:endParaRPr lang="en-US" sz="3600" dirty="0"/>
          </a:p>
          <a:p>
            <a:pPr algn="just" eaLnBrk="1" fontAlgn="auto" hangingPunct="1">
              <a:spcAft>
                <a:spcPts val="0"/>
              </a:spcAft>
              <a:defRPr/>
            </a:pPr>
            <a:r>
              <a:rPr lang="en-US" sz="3600" dirty="0" smtClean="0"/>
              <a:t>Only </a:t>
            </a:r>
            <a:r>
              <a:rPr lang="en-US" sz="3600" dirty="0"/>
              <a:t>1 live-in and 3 live-out </a:t>
            </a:r>
            <a:r>
              <a:rPr lang="en-US" sz="3600" dirty="0" err="1"/>
              <a:t>DWs</a:t>
            </a:r>
            <a:r>
              <a:rPr lang="en-US" sz="3600" dirty="0"/>
              <a:t> reported that </a:t>
            </a:r>
            <a:r>
              <a:rPr lang="en-US" sz="3600" dirty="0" err="1"/>
              <a:t>EPF</a:t>
            </a:r>
            <a:r>
              <a:rPr lang="en-US" sz="3600" dirty="0"/>
              <a:t>/</a:t>
            </a:r>
            <a:r>
              <a:rPr lang="en-US" sz="3600" dirty="0" err="1"/>
              <a:t>ETF</a:t>
            </a:r>
            <a:r>
              <a:rPr lang="en-US" sz="3600" dirty="0"/>
              <a:t> was discussed at the time of employment</a:t>
            </a:r>
          </a:p>
          <a:p>
            <a:pPr algn="just" eaLnBrk="1" fontAlgn="auto" hangingPunct="1">
              <a:spcAft>
                <a:spcPts val="0"/>
              </a:spcAft>
              <a:defRPr/>
            </a:pPr>
            <a:endParaRPr lang="en-US" sz="3500" dirty="0" smtClean="0"/>
          </a:p>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endParaRPr lang="en-US" dirty="0" smtClean="0"/>
          </a:p>
          <a:p>
            <a:pPr eaLnBrk="1" fontAlgn="auto" hangingPunct="1">
              <a:spcAft>
                <a:spcPts val="0"/>
              </a:spcAft>
              <a:buFont typeface="Arial"/>
              <a:buChar char="•"/>
              <a:defRPr/>
            </a:pPr>
            <a:endParaRPr lang="en-US" dirty="0">
              <a:solidFill>
                <a:srgbClr val="FF0000"/>
              </a:solidFill>
            </a:endParaRPr>
          </a:p>
          <a:p>
            <a:pPr eaLnBrk="1" fontAlgn="auto" hangingPunct="1">
              <a:spcAft>
                <a:spcPts val="0"/>
              </a:spcAft>
              <a:buFont typeface="Arial"/>
              <a:buChar char="•"/>
              <a:defRPr/>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628650" y="365127"/>
            <a:ext cx="7886700" cy="929102"/>
          </a:xfrm>
        </p:spPr>
        <p:txBody>
          <a:bodyPr rtlCol="0">
            <a:normAutofit/>
          </a:bodyPr>
          <a:lstStyle/>
          <a:p>
            <a:pPr algn="ctr" eaLnBrk="1" fontAlgn="auto" hangingPunct="1">
              <a:spcAft>
                <a:spcPts val="0"/>
              </a:spcAft>
              <a:defRPr/>
            </a:pPr>
            <a:r>
              <a:rPr lang="en-US" sz="4000" b="1" dirty="0" smtClean="0">
                <a:solidFill>
                  <a:srgbClr val="002060"/>
                </a:solidFill>
                <a:latin typeface="+mn-lt"/>
              </a:rPr>
              <a:t>Terms of Work – Salaries and Wages</a:t>
            </a:r>
            <a:endParaRPr lang="en-US" sz="4000" b="1" dirty="0">
              <a:solidFill>
                <a:srgbClr val="002060"/>
              </a:solidFill>
              <a:latin typeface="+mn-lt"/>
            </a:endParaRPr>
          </a:p>
        </p:txBody>
      </p:sp>
      <p:pic>
        <p:nvPicPr>
          <p:cNvPr id="20484" name="Picture 3"/>
          <p:cNvPicPr>
            <a:picLocks noChangeAspect="1"/>
          </p:cNvPicPr>
          <p:nvPr/>
        </p:nvPicPr>
        <p:blipFill>
          <a:blip r:embed="rId3">
            <a:extLst>
              <a:ext uri="{28A0092B-C50C-407E-A947-70E740481C1C}">
                <a14:useLocalDpi xmlns:a14="http://schemas.microsoft.com/office/drawing/2010/main" val="0"/>
              </a:ext>
            </a:extLst>
          </a:blip>
          <a:srcRect l="2402" t="11020"/>
          <a:stretch>
            <a:fillRect/>
          </a:stretch>
        </p:blipFill>
        <p:spPr bwMode="auto">
          <a:xfrm>
            <a:off x="581818" y="1716531"/>
            <a:ext cx="7980363" cy="4191899"/>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p:txBody>
          <a:bodyPr rtlCol="0">
            <a:normAutofit/>
          </a:bodyPr>
          <a:lstStyle/>
          <a:p>
            <a:pPr algn="ctr" eaLnBrk="1" fontAlgn="auto" hangingPunct="1">
              <a:spcAft>
                <a:spcPts val="0"/>
              </a:spcAft>
              <a:defRPr/>
            </a:pPr>
            <a:r>
              <a:rPr lang="en-US" sz="4000" b="1" dirty="0" smtClean="0">
                <a:solidFill>
                  <a:srgbClr val="002060"/>
                </a:solidFill>
                <a:latin typeface="+mn-lt"/>
              </a:rPr>
              <a:t>Terms of Work - Leave</a:t>
            </a:r>
            <a:endParaRPr lang="en-US" sz="4000" b="1" dirty="0">
              <a:solidFill>
                <a:srgbClr val="002060"/>
              </a:solidFill>
              <a:latin typeface="+mn-lt"/>
            </a:endParaRPr>
          </a:p>
        </p:txBody>
      </p:sp>
      <p:sp>
        <p:nvSpPr>
          <p:cNvPr id="3" name="Content Placeholder 2"/>
          <p:cNvSpPr>
            <a:spLocks noGrp="1"/>
          </p:cNvSpPr>
          <p:nvPr>
            <p:ph idx="1"/>
          </p:nvPr>
        </p:nvSpPr>
        <p:spPr>
          <a:xfrm>
            <a:off x="457200" y="1956917"/>
            <a:ext cx="8229600" cy="4106863"/>
          </a:xfrm>
        </p:spPr>
        <p:txBody>
          <a:bodyPr rtlCol="0">
            <a:normAutofit/>
          </a:bodyPr>
          <a:lstStyle/>
          <a:p>
            <a:pPr marL="0" indent="0" eaLnBrk="1" fontAlgn="auto" hangingPunct="1">
              <a:spcAft>
                <a:spcPts val="0"/>
              </a:spcAft>
              <a:buFont typeface="Arial"/>
              <a:buNone/>
              <a:defRPr/>
            </a:pPr>
            <a:endParaRPr lang="en-US" sz="1200" b="1" dirty="0"/>
          </a:p>
          <a:p>
            <a:pPr eaLnBrk="1" fontAlgn="auto" hangingPunct="1">
              <a:spcAft>
                <a:spcPts val="0"/>
              </a:spcAft>
              <a:defRPr/>
            </a:pPr>
            <a:r>
              <a:rPr lang="en-US" sz="3600" dirty="0" smtClean="0"/>
              <a:t>Paid leave - More than 70%</a:t>
            </a:r>
          </a:p>
          <a:p>
            <a:pPr eaLnBrk="1" fontAlgn="auto" hangingPunct="1">
              <a:spcAft>
                <a:spcPts val="0"/>
              </a:spcAft>
              <a:defRPr/>
            </a:pPr>
            <a:r>
              <a:rPr lang="en-US" sz="3600" dirty="0" smtClean="0"/>
              <a:t>Paid sick leave – More than 80%</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39151"/>
            <a:ext cx="8229600" cy="773723"/>
          </a:xfrm>
        </p:spPr>
        <p:txBody>
          <a:bodyPr rtlCol="0" anchor="ctr">
            <a:normAutofit/>
          </a:bodyPr>
          <a:lstStyle/>
          <a:p>
            <a:pPr algn="ctr" eaLnBrk="1" fontAlgn="auto" hangingPunct="1">
              <a:spcAft>
                <a:spcPts val="0"/>
              </a:spcAft>
              <a:defRPr/>
            </a:pPr>
            <a:r>
              <a:rPr lang="en-US" sz="4000" b="1" dirty="0" smtClean="0">
                <a:solidFill>
                  <a:srgbClr val="002060"/>
                </a:solidFill>
                <a:latin typeface="+mn-lt"/>
              </a:rPr>
              <a:t>Working Conditions - Facilities</a:t>
            </a:r>
            <a:endParaRPr lang="en-US" sz="4000" b="1" dirty="0">
              <a:solidFill>
                <a:srgbClr val="002060"/>
              </a:solidFill>
              <a:latin typeface="+mn-lt"/>
            </a:endParaRPr>
          </a:p>
        </p:txBody>
      </p:sp>
      <p:sp>
        <p:nvSpPr>
          <p:cNvPr id="3" name="Content Placeholder 2"/>
          <p:cNvSpPr>
            <a:spLocks noGrp="1"/>
          </p:cNvSpPr>
          <p:nvPr>
            <p:ph idx="1"/>
          </p:nvPr>
        </p:nvSpPr>
        <p:spPr>
          <a:xfrm>
            <a:off x="360378" y="1269410"/>
            <a:ext cx="8494713" cy="5389582"/>
          </a:xfrm>
        </p:spPr>
        <p:txBody>
          <a:bodyPr rtlCol="0">
            <a:normAutofit fontScale="77500" lnSpcReduction="20000"/>
          </a:bodyPr>
          <a:lstStyle/>
          <a:p>
            <a:pPr eaLnBrk="1" fontAlgn="auto" hangingPunct="1">
              <a:spcAft>
                <a:spcPts val="0"/>
              </a:spcAft>
              <a:defRPr/>
            </a:pPr>
            <a:r>
              <a:rPr lang="en-US" sz="3400" b="1" dirty="0" smtClean="0">
                <a:solidFill>
                  <a:srgbClr val="002060"/>
                </a:solidFill>
              </a:rPr>
              <a:t>Room</a:t>
            </a:r>
            <a:r>
              <a:rPr lang="en-US" sz="3400" b="1" dirty="0" smtClean="0">
                <a:solidFill>
                  <a:schemeClr val="accent6">
                    <a:lumMod val="75000"/>
                  </a:schemeClr>
                </a:solidFill>
              </a:rPr>
              <a:t> -</a:t>
            </a:r>
            <a:r>
              <a:rPr lang="en-US" sz="3400" dirty="0" smtClean="0"/>
              <a:t> The </a:t>
            </a:r>
            <a:r>
              <a:rPr lang="en-US" sz="3400" dirty="0"/>
              <a:t>majority </a:t>
            </a:r>
            <a:r>
              <a:rPr lang="en-US" sz="3400" dirty="0" smtClean="0"/>
              <a:t>had </a:t>
            </a:r>
            <a:r>
              <a:rPr lang="en-US" sz="3400" dirty="0"/>
              <a:t>a separate room allocated to them, were given meals, </a:t>
            </a:r>
            <a:r>
              <a:rPr lang="en-US" sz="3400" dirty="0" smtClean="0"/>
              <a:t>toiletries, </a:t>
            </a:r>
            <a:r>
              <a:rPr lang="en-US" sz="3400" dirty="0"/>
              <a:t>and were provided with medicines when </a:t>
            </a:r>
            <a:r>
              <a:rPr lang="en-US" sz="3400" dirty="0" smtClean="0"/>
              <a:t>unwell</a:t>
            </a:r>
          </a:p>
          <a:p>
            <a:pPr marL="0" indent="0" eaLnBrk="1" fontAlgn="auto" hangingPunct="1">
              <a:spcAft>
                <a:spcPts val="0"/>
              </a:spcAft>
              <a:buNone/>
              <a:defRPr/>
            </a:pPr>
            <a:endParaRPr lang="en-US" sz="3400" dirty="0" smtClean="0"/>
          </a:p>
          <a:p>
            <a:pPr eaLnBrk="1" fontAlgn="auto" hangingPunct="1">
              <a:spcAft>
                <a:spcPts val="0"/>
              </a:spcAft>
              <a:defRPr/>
            </a:pPr>
            <a:r>
              <a:rPr lang="en-US" sz="3400" b="1" dirty="0">
                <a:solidFill>
                  <a:srgbClr val="002060"/>
                </a:solidFill>
              </a:rPr>
              <a:t>Rest </a:t>
            </a:r>
            <a:r>
              <a:rPr lang="en-US" sz="3400" b="1" dirty="0">
                <a:solidFill>
                  <a:schemeClr val="accent6">
                    <a:lumMod val="75000"/>
                  </a:schemeClr>
                </a:solidFill>
              </a:rPr>
              <a:t>- </a:t>
            </a:r>
            <a:r>
              <a:rPr lang="en-US" sz="3400" dirty="0"/>
              <a:t>The majority stated that they were given time to rest </a:t>
            </a:r>
            <a:br>
              <a:rPr lang="en-US" sz="3400" dirty="0"/>
            </a:br>
            <a:endParaRPr lang="en-US" sz="3400" dirty="0"/>
          </a:p>
          <a:p>
            <a:pPr eaLnBrk="1" fontAlgn="auto" hangingPunct="1">
              <a:spcAft>
                <a:spcPts val="0"/>
              </a:spcAft>
              <a:defRPr/>
            </a:pPr>
            <a:r>
              <a:rPr lang="en-US" sz="3400" b="1" dirty="0">
                <a:solidFill>
                  <a:srgbClr val="002060"/>
                </a:solidFill>
              </a:rPr>
              <a:t>Communication - </a:t>
            </a:r>
            <a:r>
              <a:rPr lang="en-US" sz="3400" dirty="0" smtClean="0"/>
              <a:t>Nearly </a:t>
            </a:r>
            <a:r>
              <a:rPr lang="en-US" sz="3400" dirty="0"/>
              <a:t>three quarters mentioned that mobile phone use was not restricted.</a:t>
            </a:r>
            <a:br>
              <a:rPr lang="en-US" sz="3400" dirty="0"/>
            </a:br>
            <a:endParaRPr lang="en-US" sz="3400" dirty="0"/>
          </a:p>
          <a:p>
            <a:pPr eaLnBrk="1" fontAlgn="auto" hangingPunct="1">
              <a:spcAft>
                <a:spcPts val="0"/>
              </a:spcAft>
              <a:defRPr/>
            </a:pPr>
            <a:r>
              <a:rPr lang="en-US" sz="3400" b="1" dirty="0">
                <a:solidFill>
                  <a:srgbClr val="002060"/>
                </a:solidFill>
              </a:rPr>
              <a:t>Mobility - </a:t>
            </a:r>
            <a:r>
              <a:rPr lang="en-US" sz="3400" dirty="0" smtClean="0"/>
              <a:t>80.4</a:t>
            </a:r>
            <a:r>
              <a:rPr lang="en-US" sz="3400" dirty="0"/>
              <a:t>% of live-in domestic workers were permitted to leave the house for short periods of time for various reasons and this was not counted as paid leave. However,</a:t>
            </a:r>
          </a:p>
          <a:p>
            <a:pPr eaLnBrk="1" fontAlgn="auto" hangingPunct="1">
              <a:spcAft>
                <a:spcPts val="0"/>
              </a:spcAft>
              <a:defRPr/>
            </a:pPr>
            <a:endParaRPr lang="en-US" sz="3400" dirty="0"/>
          </a:p>
          <a:p>
            <a:pPr lvl="1" eaLnBrk="1" fontAlgn="auto" hangingPunct="1">
              <a:spcAft>
                <a:spcPts val="0"/>
              </a:spcAft>
              <a:defRPr/>
            </a:pPr>
            <a:r>
              <a:rPr lang="en-US" sz="3400" dirty="0"/>
              <a:t> 17.4% reported they were not permitted to leave the house, while two said they were not allowed to venture out on their own</a:t>
            </a:r>
            <a:r>
              <a:rPr lang="en-US" sz="3400" dirty="0" smtClean="0"/>
              <a:t>.</a:t>
            </a:r>
          </a:p>
          <a:p>
            <a:pPr eaLnBrk="1" fontAlgn="auto" hangingPunct="1">
              <a:spcAft>
                <a:spcPts val="0"/>
              </a:spcAft>
              <a:buFont typeface="Arial"/>
              <a:buChar char="•"/>
              <a:defRPr/>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15405"/>
            <a:ext cx="8229600" cy="1143000"/>
          </a:xfrm>
        </p:spPr>
        <p:txBody>
          <a:bodyPr rtlCol="0">
            <a:noAutofit/>
          </a:bodyPr>
          <a:lstStyle/>
          <a:p>
            <a:pPr algn="ctr" eaLnBrk="1" fontAlgn="auto" hangingPunct="1">
              <a:spcAft>
                <a:spcPts val="0"/>
              </a:spcAft>
              <a:defRPr/>
            </a:pPr>
            <a:r>
              <a:rPr lang="en-US" sz="4000" b="1" dirty="0" smtClean="0">
                <a:solidFill>
                  <a:srgbClr val="002060"/>
                </a:solidFill>
                <a:latin typeface="+mn-lt"/>
              </a:rPr>
              <a:t>Working Conditions</a:t>
            </a:r>
            <a:br>
              <a:rPr lang="en-US" sz="4000" b="1" dirty="0" smtClean="0">
                <a:solidFill>
                  <a:srgbClr val="002060"/>
                </a:solidFill>
                <a:latin typeface="+mn-lt"/>
              </a:rPr>
            </a:br>
            <a:r>
              <a:rPr lang="en-GB" sz="4000" b="1" dirty="0">
                <a:solidFill>
                  <a:srgbClr val="002060"/>
                </a:solidFill>
                <a:latin typeface="+mn-lt"/>
              </a:rPr>
              <a:t>Discrimination, Harassment, </a:t>
            </a:r>
            <a:r>
              <a:rPr lang="en-GB" sz="4000" b="1" dirty="0" smtClean="0">
                <a:solidFill>
                  <a:srgbClr val="002060"/>
                </a:solidFill>
                <a:latin typeface="+mn-lt"/>
              </a:rPr>
              <a:t>Abuse</a:t>
            </a:r>
            <a:endParaRPr lang="en-US" sz="4000" b="1" dirty="0">
              <a:solidFill>
                <a:srgbClr val="002060"/>
              </a:solidFill>
              <a:latin typeface="+mn-lt"/>
            </a:endParaRPr>
          </a:p>
        </p:txBody>
      </p:sp>
      <p:sp>
        <p:nvSpPr>
          <p:cNvPr id="3" name="Content Placeholder 2"/>
          <p:cNvSpPr>
            <a:spLocks noGrp="1"/>
          </p:cNvSpPr>
          <p:nvPr>
            <p:ph idx="1"/>
          </p:nvPr>
        </p:nvSpPr>
        <p:spPr>
          <a:xfrm>
            <a:off x="-317794" y="1460500"/>
            <a:ext cx="8742363" cy="5181600"/>
          </a:xfrm>
        </p:spPr>
        <p:txBody>
          <a:bodyPr rtlCol="0">
            <a:normAutofit/>
          </a:bodyPr>
          <a:lstStyle/>
          <a:p>
            <a:pPr marL="0" indent="0" eaLnBrk="1" fontAlgn="auto" hangingPunct="1">
              <a:spcAft>
                <a:spcPts val="0"/>
              </a:spcAft>
              <a:buFont typeface="Arial"/>
              <a:buNone/>
              <a:defRPr/>
            </a:pPr>
            <a:endParaRPr lang="en-GB" sz="2400" b="1" dirty="0" smtClean="0"/>
          </a:p>
          <a:p>
            <a:pPr eaLnBrk="1" fontAlgn="auto" hangingPunct="1">
              <a:spcAft>
                <a:spcPts val="0"/>
              </a:spcAft>
              <a:defRPr/>
            </a:pPr>
            <a:r>
              <a:rPr lang="en-US" sz="2800" dirty="0" smtClean="0"/>
              <a:t>22.5% </a:t>
            </a:r>
            <a:r>
              <a:rPr lang="en-US" sz="2800" dirty="0"/>
              <a:t>of live-in </a:t>
            </a:r>
            <a:r>
              <a:rPr lang="en-US" sz="2800" dirty="0" smtClean="0"/>
              <a:t>DWs had faced </a:t>
            </a:r>
            <a:r>
              <a:rPr lang="en-US" sz="2800" dirty="0"/>
              <a:t>problems </a:t>
            </a:r>
            <a:r>
              <a:rPr lang="en-US" sz="2800" dirty="0" smtClean="0"/>
              <a:t>mainly too much work or psychological harassment</a:t>
            </a:r>
          </a:p>
          <a:p>
            <a:pPr marL="0" indent="0" eaLnBrk="1" fontAlgn="auto" hangingPunct="1">
              <a:spcAft>
                <a:spcPts val="0"/>
              </a:spcAft>
              <a:buNone/>
              <a:defRPr/>
            </a:pPr>
            <a:endParaRPr lang="en-US" sz="1400" dirty="0" smtClean="0"/>
          </a:p>
          <a:p>
            <a:pPr algn="just" eaLnBrk="1" fontAlgn="auto" hangingPunct="1">
              <a:spcAft>
                <a:spcPts val="0"/>
              </a:spcAft>
              <a:defRPr/>
            </a:pPr>
            <a:r>
              <a:rPr lang="en-US" sz="2800" dirty="0" smtClean="0"/>
              <a:t>A majority did not complaint due to fear of the employer, due to fear of losing the job, due to lack of knowledge of an agency to make a complaint </a:t>
            </a:r>
          </a:p>
          <a:p>
            <a:pPr marL="0" indent="0" algn="just" eaLnBrk="1" fontAlgn="auto" hangingPunct="1">
              <a:spcAft>
                <a:spcPts val="0"/>
              </a:spcAft>
              <a:buNone/>
              <a:defRPr/>
            </a:pPr>
            <a:endParaRPr lang="en-US" sz="1400" dirty="0" smtClean="0"/>
          </a:p>
          <a:p>
            <a:pPr algn="just" eaLnBrk="1" fontAlgn="auto" hangingPunct="1">
              <a:spcAft>
                <a:spcPts val="0"/>
              </a:spcAft>
              <a:defRPr/>
            </a:pPr>
            <a:r>
              <a:rPr lang="en-US" sz="2800" dirty="0" smtClean="0"/>
              <a:t>5 Live-in DWs </a:t>
            </a:r>
            <a:r>
              <a:rPr lang="en-US" sz="2800" dirty="0"/>
              <a:t>had </a:t>
            </a:r>
            <a:r>
              <a:rPr lang="en-US" sz="2800" dirty="0" smtClean="0"/>
              <a:t>experienced </a:t>
            </a:r>
            <a:r>
              <a:rPr lang="en-US" sz="2800" dirty="0"/>
              <a:t>unacceptable/unpleasant </a:t>
            </a:r>
            <a:r>
              <a:rPr lang="en-US" sz="2800" dirty="0" smtClean="0"/>
              <a:t>behaviour. </a:t>
            </a:r>
            <a:r>
              <a:rPr lang="en-US" sz="2800" dirty="0"/>
              <a:t>2 </a:t>
            </a:r>
            <a:r>
              <a:rPr lang="en-US" sz="2800" dirty="0" smtClean="0"/>
              <a:t>were asked </a:t>
            </a:r>
            <a:r>
              <a:rPr lang="en-US" sz="2800" dirty="0"/>
              <a:t>for sexual favours, 2 workers had </a:t>
            </a:r>
            <a:r>
              <a:rPr lang="en-US" sz="2800" dirty="0" smtClean="0"/>
              <a:t>experienced touching </a:t>
            </a:r>
            <a:r>
              <a:rPr lang="en-US" sz="2800" dirty="0"/>
              <a:t>in an uncomfortable way and one worker had been </a:t>
            </a:r>
            <a:r>
              <a:rPr lang="en-US" sz="2800" dirty="0" smtClean="0"/>
              <a:t>raped</a:t>
            </a:r>
            <a:r>
              <a:rPr lang="en-US" sz="2400" dirty="0" smtClean="0"/>
              <a:t>. </a:t>
            </a:r>
            <a:endParaRPr lang="en-US" sz="2400" dirty="0"/>
          </a:p>
          <a:p>
            <a:pPr eaLnBrk="1" fontAlgn="auto" hangingPunct="1">
              <a:spcAft>
                <a:spcPts val="0"/>
              </a:spcAft>
              <a:buFont typeface="Arial"/>
              <a:buChar char="•"/>
              <a:defRPr/>
            </a:pPr>
            <a:endParaRPr lang="en-US" sz="24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b="1" dirty="0" smtClean="0">
                <a:solidFill>
                  <a:srgbClr val="002060"/>
                </a:solidFill>
                <a:latin typeface="+mn-lt"/>
              </a:rPr>
              <a:t>Formalising Domestic Work</a:t>
            </a:r>
            <a:endParaRPr lang="en-GB" sz="4000" b="1" dirty="0">
              <a:solidFill>
                <a:srgbClr val="002060"/>
              </a:solidFill>
              <a:latin typeface="+mn-lt"/>
            </a:endParaRPr>
          </a:p>
        </p:txBody>
      </p:sp>
      <p:pic>
        <p:nvPicPr>
          <p:cNvPr id="7" name="Picture 6" descr="Image result for domestic work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659" y="1624584"/>
            <a:ext cx="7248246" cy="3849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4484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41288"/>
            <a:ext cx="8229600" cy="871586"/>
          </a:xfrm>
        </p:spPr>
        <p:txBody>
          <a:bodyPr rtlCol="0">
            <a:normAutofit/>
          </a:bodyPr>
          <a:lstStyle/>
          <a:p>
            <a:pPr algn="ctr" eaLnBrk="1" fontAlgn="auto" hangingPunct="1">
              <a:spcAft>
                <a:spcPts val="0"/>
              </a:spcAft>
              <a:defRPr/>
            </a:pPr>
            <a:r>
              <a:rPr lang="en-US" sz="4000" b="1" dirty="0" smtClean="0">
                <a:solidFill>
                  <a:srgbClr val="002060"/>
                </a:solidFill>
                <a:latin typeface="+mn-lt"/>
              </a:rPr>
              <a:t>Preference for Contracts</a:t>
            </a:r>
            <a:endParaRPr lang="en-US" sz="4000" b="1" dirty="0">
              <a:solidFill>
                <a:srgbClr val="002060"/>
              </a:solidFill>
              <a:latin typeface="+mn-lt"/>
            </a:endParaRPr>
          </a:p>
        </p:txBody>
      </p:sp>
      <p:pic>
        <p:nvPicPr>
          <p:cNvPr id="27652" name="Picture 3"/>
          <p:cNvPicPr>
            <a:picLocks noChangeAspect="1"/>
          </p:cNvPicPr>
          <p:nvPr/>
        </p:nvPicPr>
        <p:blipFill>
          <a:blip r:embed="rId3">
            <a:extLst>
              <a:ext uri="{28A0092B-C50C-407E-A947-70E740481C1C}">
                <a14:useLocalDpi xmlns:a14="http://schemas.microsoft.com/office/drawing/2010/main" val="0"/>
              </a:ext>
            </a:extLst>
          </a:blip>
          <a:srcRect t="14420"/>
          <a:stretch>
            <a:fillRect/>
          </a:stretch>
        </p:blipFill>
        <p:spPr bwMode="auto">
          <a:xfrm>
            <a:off x="457200" y="1491176"/>
            <a:ext cx="8014388" cy="4445391"/>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27000"/>
            <a:ext cx="8229600" cy="871806"/>
          </a:xfrm>
        </p:spPr>
        <p:txBody>
          <a:bodyPr rtlCol="0">
            <a:normAutofit/>
          </a:bodyPr>
          <a:lstStyle/>
          <a:p>
            <a:pPr algn="ctr" eaLnBrk="1" fontAlgn="auto" hangingPunct="1">
              <a:spcAft>
                <a:spcPts val="0"/>
              </a:spcAft>
              <a:defRPr/>
            </a:pPr>
            <a:r>
              <a:rPr lang="en-US" sz="4000" b="1" dirty="0" smtClean="0">
                <a:solidFill>
                  <a:srgbClr val="002060"/>
                </a:solidFill>
                <a:latin typeface="+mn-lt"/>
              </a:rPr>
              <a:t>Preference for Contracts</a:t>
            </a:r>
            <a:endParaRPr lang="en-GB" sz="4000" b="1" dirty="0">
              <a:solidFill>
                <a:srgbClr val="002060"/>
              </a:solidFill>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4018805069"/>
              </p:ext>
            </p:extLst>
          </p:nvPr>
        </p:nvGraphicFramePr>
        <p:xfrm>
          <a:off x="284163" y="1522413"/>
          <a:ext cx="4127500" cy="4965699"/>
        </p:xfrm>
        <a:graphic>
          <a:graphicData uri="http://schemas.openxmlformats.org/drawingml/2006/table">
            <a:tbl>
              <a:tblPr firstRow="1" firstCol="1" bandRow="1">
                <a:tableStyleId>{5A111915-BE36-4E01-A7E5-04B1672EAD32}</a:tableStyleId>
              </a:tblPr>
              <a:tblGrid>
                <a:gridCol w="2784131"/>
                <a:gridCol w="1343369"/>
              </a:tblGrid>
              <a:tr h="1671937">
                <a:tc>
                  <a:txBody>
                    <a:bodyPr/>
                    <a:lstStyle/>
                    <a:p>
                      <a:pPr marL="0" marR="0" algn="ctr">
                        <a:lnSpc>
                          <a:spcPct val="107000"/>
                        </a:lnSpc>
                        <a:spcBef>
                          <a:spcPts val="0"/>
                        </a:spcBef>
                        <a:spcAft>
                          <a:spcPts val="0"/>
                        </a:spcAft>
                      </a:pPr>
                      <a:r>
                        <a:rPr lang="en-US" sz="2400" dirty="0">
                          <a:effectLst/>
                        </a:rPr>
                        <a:t>Main reasons for preferring a verbal agreement</a:t>
                      </a:r>
                      <a:endParaRPr lang="en-US" sz="2400" dirty="0">
                        <a:effectLst/>
                        <a:latin typeface="Candara" pitchFamily="34" charset="0"/>
                        <a:ea typeface="Calibri" panose="020F0502020204030204" pitchFamily="34" charset="0"/>
                        <a:cs typeface="Latha"/>
                      </a:endParaRPr>
                    </a:p>
                  </a:txBody>
                  <a:tcPr marL="68576" marR="68576" marT="0" marB="0" anchor="ctr"/>
                </a:tc>
                <a:tc>
                  <a:txBody>
                    <a:bodyPr/>
                    <a:lstStyle/>
                    <a:p>
                      <a:pPr marL="0" marR="0" algn="ctr">
                        <a:lnSpc>
                          <a:spcPct val="107000"/>
                        </a:lnSpc>
                        <a:spcBef>
                          <a:spcPts val="0"/>
                        </a:spcBef>
                        <a:spcAft>
                          <a:spcPts val="0"/>
                        </a:spcAft>
                      </a:pPr>
                      <a:r>
                        <a:rPr lang="en-US" sz="2400" dirty="0" smtClean="0">
                          <a:effectLst/>
                        </a:rPr>
                        <a:t>Live-in </a:t>
                      </a:r>
                      <a:r>
                        <a:rPr lang="en-US" sz="2400" dirty="0">
                          <a:effectLst/>
                        </a:rPr>
                        <a:t>DW (%)</a:t>
                      </a:r>
                      <a:endParaRPr lang="en-US" sz="2400" dirty="0">
                        <a:effectLst/>
                        <a:latin typeface="Calibri" panose="020F0502020204030204" pitchFamily="34" charset="0"/>
                        <a:ea typeface="Calibri" panose="020F0502020204030204" pitchFamily="34" charset="0"/>
                        <a:cs typeface="Latha"/>
                      </a:endParaRPr>
                    </a:p>
                  </a:txBody>
                  <a:tcPr marL="68576" marR="68576" marT="0" marB="0" anchor="ctr"/>
                </a:tc>
              </a:tr>
              <a:tr h="540607">
                <a:tc>
                  <a:txBody>
                    <a:bodyPr/>
                    <a:lstStyle/>
                    <a:p>
                      <a:pPr marL="0" marR="0">
                        <a:lnSpc>
                          <a:spcPct val="107000"/>
                        </a:lnSpc>
                        <a:spcBef>
                          <a:spcPts val="0"/>
                        </a:spcBef>
                        <a:spcAft>
                          <a:spcPts val="0"/>
                        </a:spcAft>
                      </a:pPr>
                      <a:r>
                        <a:rPr lang="en-US" sz="2400" dirty="0">
                          <a:effectLst/>
                        </a:rPr>
                        <a:t>Easy to negotiate </a:t>
                      </a:r>
                      <a:endParaRPr lang="en-US" sz="2400" b="0" dirty="0">
                        <a:effectLst/>
                        <a:latin typeface="Candara" pitchFamily="34" charset="0"/>
                        <a:ea typeface="Calibri" panose="020F0502020204030204" pitchFamily="34" charset="0"/>
                        <a:cs typeface="Latha"/>
                      </a:endParaRPr>
                    </a:p>
                  </a:txBody>
                  <a:tcPr marL="68576" marR="68576" marT="0" marB="0" anchor="b"/>
                </a:tc>
                <a:tc>
                  <a:txBody>
                    <a:bodyPr/>
                    <a:lstStyle/>
                    <a:p>
                      <a:pPr marL="0" marR="0" algn="ctr">
                        <a:lnSpc>
                          <a:spcPct val="107000"/>
                        </a:lnSpc>
                        <a:spcBef>
                          <a:spcPts val="0"/>
                        </a:spcBef>
                        <a:spcAft>
                          <a:spcPts val="0"/>
                        </a:spcAft>
                      </a:pPr>
                      <a:r>
                        <a:rPr lang="en-US" sz="2400" dirty="0">
                          <a:effectLst/>
                        </a:rPr>
                        <a:t>31.1</a:t>
                      </a:r>
                      <a:endParaRPr lang="en-US" sz="2400" dirty="0">
                        <a:effectLst/>
                        <a:latin typeface="Candara" pitchFamily="34" charset="0"/>
                        <a:ea typeface="Calibri" panose="020F0502020204030204" pitchFamily="34" charset="0"/>
                        <a:cs typeface="Latha"/>
                      </a:endParaRPr>
                    </a:p>
                  </a:txBody>
                  <a:tcPr marL="68576" marR="68576" marT="0" marB="0" anchor="ctr"/>
                </a:tc>
              </a:tr>
              <a:tr h="1106274">
                <a:tc>
                  <a:txBody>
                    <a:bodyPr/>
                    <a:lstStyle/>
                    <a:p>
                      <a:pPr marL="0" marR="0">
                        <a:lnSpc>
                          <a:spcPct val="107000"/>
                        </a:lnSpc>
                        <a:spcBef>
                          <a:spcPts val="0"/>
                        </a:spcBef>
                        <a:spcAft>
                          <a:spcPts val="0"/>
                        </a:spcAft>
                      </a:pPr>
                      <a:r>
                        <a:rPr lang="en-US" sz="2400" dirty="0">
                          <a:effectLst/>
                        </a:rPr>
                        <a:t>Easy to understand working conditions</a:t>
                      </a:r>
                      <a:endParaRPr lang="en-US" sz="2400" b="0" dirty="0">
                        <a:effectLst/>
                        <a:latin typeface="Candara" pitchFamily="34" charset="0"/>
                        <a:ea typeface="Calibri" panose="020F0502020204030204" pitchFamily="34" charset="0"/>
                        <a:cs typeface="Latha"/>
                      </a:endParaRPr>
                    </a:p>
                  </a:txBody>
                  <a:tcPr marL="68576" marR="68576" marT="0" marB="0" anchor="b"/>
                </a:tc>
                <a:tc>
                  <a:txBody>
                    <a:bodyPr/>
                    <a:lstStyle/>
                    <a:p>
                      <a:pPr marL="0" marR="0" algn="ctr">
                        <a:lnSpc>
                          <a:spcPct val="107000"/>
                        </a:lnSpc>
                        <a:spcBef>
                          <a:spcPts val="0"/>
                        </a:spcBef>
                        <a:spcAft>
                          <a:spcPts val="0"/>
                        </a:spcAft>
                      </a:pPr>
                      <a:r>
                        <a:rPr lang="en-US" sz="2400" dirty="0">
                          <a:effectLst/>
                        </a:rPr>
                        <a:t>29.4</a:t>
                      </a:r>
                      <a:endParaRPr lang="en-US" sz="2400" dirty="0">
                        <a:effectLst/>
                        <a:latin typeface="Candara" pitchFamily="34" charset="0"/>
                        <a:ea typeface="Calibri" panose="020F0502020204030204" pitchFamily="34" charset="0"/>
                        <a:cs typeface="Latha"/>
                      </a:endParaRPr>
                    </a:p>
                  </a:txBody>
                  <a:tcPr marL="68576" marR="68576" marT="0" marB="0" anchor="ctr"/>
                </a:tc>
              </a:tr>
              <a:tr h="540607">
                <a:tc>
                  <a:txBody>
                    <a:bodyPr/>
                    <a:lstStyle/>
                    <a:p>
                      <a:pPr marL="0" marR="0">
                        <a:lnSpc>
                          <a:spcPct val="107000"/>
                        </a:lnSpc>
                        <a:spcBef>
                          <a:spcPts val="0"/>
                        </a:spcBef>
                        <a:spcAft>
                          <a:spcPts val="0"/>
                        </a:spcAft>
                      </a:pPr>
                      <a:r>
                        <a:rPr lang="en-US" sz="2400" dirty="0">
                          <a:effectLst/>
                        </a:rPr>
                        <a:t>Flexibility</a:t>
                      </a:r>
                      <a:endParaRPr lang="en-US" sz="2400" b="0" dirty="0">
                        <a:effectLst/>
                        <a:latin typeface="Candara" pitchFamily="34" charset="0"/>
                        <a:ea typeface="Calibri" panose="020F0502020204030204" pitchFamily="34" charset="0"/>
                        <a:cs typeface="Latha"/>
                      </a:endParaRPr>
                    </a:p>
                  </a:txBody>
                  <a:tcPr marL="68576" marR="68576" marT="0" marB="0" anchor="b"/>
                </a:tc>
                <a:tc>
                  <a:txBody>
                    <a:bodyPr/>
                    <a:lstStyle/>
                    <a:p>
                      <a:pPr marL="0" marR="0" algn="ctr">
                        <a:lnSpc>
                          <a:spcPct val="107000"/>
                        </a:lnSpc>
                        <a:spcBef>
                          <a:spcPts val="0"/>
                        </a:spcBef>
                        <a:spcAft>
                          <a:spcPts val="0"/>
                        </a:spcAft>
                      </a:pPr>
                      <a:r>
                        <a:rPr lang="en-US" sz="2400" dirty="0">
                          <a:effectLst/>
                        </a:rPr>
                        <a:t>20.0</a:t>
                      </a:r>
                      <a:endParaRPr lang="en-US" sz="2400" dirty="0">
                        <a:effectLst/>
                        <a:latin typeface="Candara" pitchFamily="34" charset="0"/>
                        <a:ea typeface="Calibri" panose="020F0502020204030204" pitchFamily="34" charset="0"/>
                        <a:cs typeface="Latha"/>
                      </a:endParaRPr>
                    </a:p>
                  </a:txBody>
                  <a:tcPr marL="68576" marR="68576" marT="0" marB="0" anchor="ctr"/>
                </a:tc>
              </a:tr>
              <a:tr h="1106274">
                <a:tc>
                  <a:txBody>
                    <a:bodyPr/>
                    <a:lstStyle/>
                    <a:p>
                      <a:pPr marL="0" marR="0">
                        <a:lnSpc>
                          <a:spcPct val="107000"/>
                        </a:lnSpc>
                        <a:spcBef>
                          <a:spcPts val="0"/>
                        </a:spcBef>
                        <a:spcAft>
                          <a:spcPts val="0"/>
                        </a:spcAft>
                      </a:pPr>
                      <a:r>
                        <a:rPr lang="en-US" sz="2400" dirty="0">
                          <a:effectLst/>
                        </a:rPr>
                        <a:t>Not familiar with written contracts </a:t>
                      </a:r>
                      <a:endParaRPr lang="en-US" sz="2400" b="0" dirty="0">
                        <a:effectLst/>
                        <a:latin typeface="Candara" pitchFamily="34" charset="0"/>
                        <a:ea typeface="Calibri" panose="020F0502020204030204" pitchFamily="34" charset="0"/>
                        <a:cs typeface="Latha"/>
                      </a:endParaRPr>
                    </a:p>
                  </a:txBody>
                  <a:tcPr marL="68576" marR="68576" marT="0" marB="0" anchor="b"/>
                </a:tc>
                <a:tc>
                  <a:txBody>
                    <a:bodyPr/>
                    <a:lstStyle/>
                    <a:p>
                      <a:pPr marL="0" marR="0" algn="ctr">
                        <a:lnSpc>
                          <a:spcPct val="107000"/>
                        </a:lnSpc>
                        <a:spcBef>
                          <a:spcPts val="0"/>
                        </a:spcBef>
                        <a:spcAft>
                          <a:spcPts val="0"/>
                        </a:spcAft>
                      </a:pPr>
                      <a:r>
                        <a:rPr lang="en-US" sz="2400" dirty="0">
                          <a:effectLst/>
                        </a:rPr>
                        <a:t>18.3</a:t>
                      </a:r>
                      <a:endParaRPr lang="en-US" sz="2400" dirty="0">
                        <a:effectLst/>
                        <a:latin typeface="Candara" pitchFamily="34" charset="0"/>
                        <a:ea typeface="Calibri" panose="020F0502020204030204" pitchFamily="34" charset="0"/>
                        <a:cs typeface="Latha"/>
                      </a:endParaRPr>
                    </a:p>
                  </a:txBody>
                  <a:tcPr marL="68576" marR="68576" marT="0" marB="0" anchor="ct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290474217"/>
              </p:ext>
            </p:extLst>
          </p:nvPr>
        </p:nvGraphicFramePr>
        <p:xfrm>
          <a:off x="4635500" y="1492250"/>
          <a:ext cx="4395788" cy="4995864"/>
        </p:xfrm>
        <a:graphic>
          <a:graphicData uri="http://schemas.openxmlformats.org/drawingml/2006/table">
            <a:tbl>
              <a:tblPr firstRow="1" firstCol="1" bandRow="1">
                <a:tableStyleId>{5A111915-BE36-4E01-A7E5-04B1672EAD32}</a:tableStyleId>
              </a:tblPr>
              <a:tblGrid>
                <a:gridCol w="3172069"/>
                <a:gridCol w="1223719"/>
              </a:tblGrid>
              <a:tr h="1604124">
                <a:tc>
                  <a:txBody>
                    <a:bodyPr/>
                    <a:lstStyle/>
                    <a:p>
                      <a:pPr marL="0" marR="0" algn="ctr">
                        <a:lnSpc>
                          <a:spcPct val="107000"/>
                        </a:lnSpc>
                        <a:spcBef>
                          <a:spcPts val="0"/>
                        </a:spcBef>
                        <a:spcAft>
                          <a:spcPts val="0"/>
                        </a:spcAft>
                      </a:pPr>
                      <a:r>
                        <a:rPr lang="en-US" sz="2400" dirty="0">
                          <a:effectLst/>
                        </a:rPr>
                        <a:t>Main reasons for preferring a verbal agreement</a:t>
                      </a:r>
                      <a:endParaRPr lang="en-US" sz="2400" dirty="0">
                        <a:effectLst/>
                        <a:latin typeface="Calibri" panose="020F0502020204030204" pitchFamily="34" charset="0"/>
                        <a:ea typeface="Calibri" panose="020F0502020204030204" pitchFamily="34" charset="0"/>
                        <a:cs typeface="Latha"/>
                      </a:endParaRPr>
                    </a:p>
                  </a:txBody>
                  <a:tcPr marL="68584" marR="68584" marT="0" marB="0" anchor="ctr"/>
                </a:tc>
                <a:tc>
                  <a:txBody>
                    <a:bodyPr/>
                    <a:lstStyle/>
                    <a:p>
                      <a:pPr marL="0" marR="0" algn="ctr">
                        <a:lnSpc>
                          <a:spcPct val="107000"/>
                        </a:lnSpc>
                        <a:spcBef>
                          <a:spcPts val="0"/>
                        </a:spcBef>
                        <a:spcAft>
                          <a:spcPts val="0"/>
                        </a:spcAft>
                      </a:pPr>
                      <a:r>
                        <a:rPr lang="en-US" sz="2400" dirty="0" smtClean="0">
                          <a:effectLst/>
                        </a:rPr>
                        <a:t>Live- </a:t>
                      </a:r>
                      <a:r>
                        <a:rPr lang="en-US" sz="2400" dirty="0">
                          <a:effectLst/>
                        </a:rPr>
                        <a:t>out DW (%)</a:t>
                      </a:r>
                      <a:endParaRPr lang="en-US" sz="2400" dirty="0">
                        <a:effectLst/>
                        <a:latin typeface="Calibri" panose="020F0502020204030204" pitchFamily="34" charset="0"/>
                        <a:ea typeface="Calibri" panose="020F0502020204030204" pitchFamily="34" charset="0"/>
                        <a:cs typeface="Latha"/>
                      </a:endParaRPr>
                    </a:p>
                  </a:txBody>
                  <a:tcPr marL="68584" marR="68584" marT="0" marB="0" anchor="ctr"/>
                </a:tc>
              </a:tr>
              <a:tr h="852756">
                <a:tc>
                  <a:txBody>
                    <a:bodyPr/>
                    <a:lstStyle/>
                    <a:p>
                      <a:pPr marL="0" marR="0">
                        <a:lnSpc>
                          <a:spcPct val="107000"/>
                        </a:lnSpc>
                        <a:spcBef>
                          <a:spcPts val="0"/>
                        </a:spcBef>
                        <a:spcAft>
                          <a:spcPts val="0"/>
                        </a:spcAft>
                      </a:pPr>
                      <a:r>
                        <a:rPr lang="en-US" sz="2400" dirty="0">
                          <a:effectLst/>
                        </a:rPr>
                        <a:t>Easy to understand working conditions</a:t>
                      </a:r>
                      <a:endParaRPr lang="en-US" sz="2400" b="0" dirty="0">
                        <a:effectLst/>
                        <a:latin typeface="Candara" pitchFamily="34" charset="0"/>
                        <a:ea typeface="Calibri" panose="020F0502020204030204" pitchFamily="34" charset="0"/>
                        <a:cs typeface="Latha"/>
                      </a:endParaRPr>
                    </a:p>
                  </a:txBody>
                  <a:tcPr marL="68584" marR="68584" marT="0" marB="0" anchor="b"/>
                </a:tc>
                <a:tc>
                  <a:txBody>
                    <a:bodyPr/>
                    <a:lstStyle/>
                    <a:p>
                      <a:pPr marL="0" marR="0" algn="ctr">
                        <a:lnSpc>
                          <a:spcPct val="107000"/>
                        </a:lnSpc>
                        <a:spcBef>
                          <a:spcPts val="0"/>
                        </a:spcBef>
                        <a:spcAft>
                          <a:spcPts val="0"/>
                        </a:spcAft>
                      </a:pPr>
                      <a:r>
                        <a:rPr lang="en-US" sz="2400" dirty="0">
                          <a:effectLst/>
                        </a:rPr>
                        <a:t>42.5</a:t>
                      </a:r>
                      <a:endParaRPr lang="en-US" sz="2400" dirty="0">
                        <a:effectLst/>
                        <a:latin typeface="Candara" pitchFamily="34" charset="0"/>
                        <a:ea typeface="Calibri" panose="020F0502020204030204" pitchFamily="34" charset="0"/>
                        <a:cs typeface="Latha"/>
                      </a:endParaRPr>
                    </a:p>
                  </a:txBody>
                  <a:tcPr marL="68584" marR="68584" marT="0" marB="0" anchor="ctr"/>
                </a:tc>
              </a:tr>
              <a:tr h="416736">
                <a:tc>
                  <a:txBody>
                    <a:bodyPr/>
                    <a:lstStyle/>
                    <a:p>
                      <a:pPr marL="0" marR="0">
                        <a:lnSpc>
                          <a:spcPct val="107000"/>
                        </a:lnSpc>
                        <a:spcBef>
                          <a:spcPts val="0"/>
                        </a:spcBef>
                        <a:spcAft>
                          <a:spcPts val="0"/>
                        </a:spcAft>
                      </a:pPr>
                      <a:r>
                        <a:rPr lang="en-US" sz="2400" dirty="0">
                          <a:effectLst/>
                        </a:rPr>
                        <a:t>Flexibility</a:t>
                      </a:r>
                      <a:endParaRPr lang="en-US" sz="2400" b="0" dirty="0">
                        <a:effectLst/>
                        <a:latin typeface="Candara" pitchFamily="34" charset="0"/>
                        <a:ea typeface="Calibri" panose="020F0502020204030204" pitchFamily="34" charset="0"/>
                        <a:cs typeface="Latha"/>
                      </a:endParaRPr>
                    </a:p>
                  </a:txBody>
                  <a:tcPr marL="68584" marR="68584" marT="0" marB="0" anchor="b"/>
                </a:tc>
                <a:tc>
                  <a:txBody>
                    <a:bodyPr/>
                    <a:lstStyle/>
                    <a:p>
                      <a:pPr marL="0" marR="0" algn="ctr">
                        <a:lnSpc>
                          <a:spcPct val="107000"/>
                        </a:lnSpc>
                        <a:spcBef>
                          <a:spcPts val="0"/>
                        </a:spcBef>
                        <a:spcAft>
                          <a:spcPts val="0"/>
                        </a:spcAft>
                      </a:pPr>
                      <a:r>
                        <a:rPr lang="en-US" sz="2400" dirty="0">
                          <a:effectLst/>
                        </a:rPr>
                        <a:t>27.0</a:t>
                      </a:r>
                      <a:endParaRPr lang="en-US" sz="2400" dirty="0">
                        <a:effectLst/>
                        <a:latin typeface="Candara" pitchFamily="34" charset="0"/>
                        <a:ea typeface="Calibri" panose="020F0502020204030204" pitchFamily="34" charset="0"/>
                        <a:cs typeface="Latha"/>
                      </a:endParaRPr>
                    </a:p>
                  </a:txBody>
                  <a:tcPr marL="68584" marR="68584" marT="0" marB="0"/>
                </a:tc>
              </a:tr>
              <a:tr h="852756">
                <a:tc>
                  <a:txBody>
                    <a:bodyPr/>
                    <a:lstStyle/>
                    <a:p>
                      <a:pPr marL="0" marR="0">
                        <a:lnSpc>
                          <a:spcPct val="107000"/>
                        </a:lnSpc>
                        <a:spcBef>
                          <a:spcPts val="0"/>
                        </a:spcBef>
                        <a:spcAft>
                          <a:spcPts val="0"/>
                        </a:spcAft>
                      </a:pPr>
                      <a:r>
                        <a:rPr lang="en-US" sz="2400" dirty="0">
                          <a:effectLst/>
                        </a:rPr>
                        <a:t>Not familiar with written contracts </a:t>
                      </a:r>
                      <a:endParaRPr lang="en-US" sz="2400" b="0" dirty="0">
                        <a:effectLst/>
                        <a:latin typeface="Candara" pitchFamily="34" charset="0"/>
                        <a:ea typeface="Calibri" panose="020F0502020204030204" pitchFamily="34" charset="0"/>
                        <a:cs typeface="Latha"/>
                      </a:endParaRPr>
                    </a:p>
                  </a:txBody>
                  <a:tcPr marL="68584" marR="68584" marT="0" marB="0" anchor="b"/>
                </a:tc>
                <a:tc>
                  <a:txBody>
                    <a:bodyPr/>
                    <a:lstStyle/>
                    <a:p>
                      <a:pPr marL="0" marR="0" algn="ctr">
                        <a:lnSpc>
                          <a:spcPct val="107000"/>
                        </a:lnSpc>
                        <a:spcBef>
                          <a:spcPts val="0"/>
                        </a:spcBef>
                        <a:spcAft>
                          <a:spcPts val="0"/>
                        </a:spcAft>
                      </a:pPr>
                      <a:r>
                        <a:rPr lang="en-US" sz="2400" dirty="0">
                          <a:effectLst/>
                        </a:rPr>
                        <a:t>26.5</a:t>
                      </a:r>
                      <a:endParaRPr lang="en-US" sz="2400" dirty="0">
                        <a:effectLst/>
                        <a:latin typeface="Candara" pitchFamily="34" charset="0"/>
                        <a:ea typeface="Calibri" panose="020F0502020204030204" pitchFamily="34" charset="0"/>
                        <a:cs typeface="Latha"/>
                      </a:endParaRPr>
                    </a:p>
                  </a:txBody>
                  <a:tcPr marL="68584" marR="68584" marT="0" marB="0" anchor="ctr"/>
                </a:tc>
              </a:tr>
              <a:tr h="416736">
                <a:tc>
                  <a:txBody>
                    <a:bodyPr/>
                    <a:lstStyle/>
                    <a:p>
                      <a:pPr marL="0" marR="0">
                        <a:lnSpc>
                          <a:spcPct val="107000"/>
                        </a:lnSpc>
                        <a:spcBef>
                          <a:spcPts val="0"/>
                        </a:spcBef>
                        <a:spcAft>
                          <a:spcPts val="0"/>
                        </a:spcAft>
                      </a:pPr>
                      <a:r>
                        <a:rPr lang="en-US" sz="2400" dirty="0">
                          <a:effectLst/>
                        </a:rPr>
                        <a:t>On trust</a:t>
                      </a:r>
                      <a:endParaRPr lang="en-US" sz="2400" b="0" dirty="0">
                        <a:effectLst/>
                        <a:latin typeface="Candara" pitchFamily="34" charset="0"/>
                        <a:ea typeface="Calibri" panose="020F0502020204030204" pitchFamily="34" charset="0"/>
                        <a:cs typeface="Latha"/>
                      </a:endParaRPr>
                    </a:p>
                  </a:txBody>
                  <a:tcPr marL="68584" marR="68584" marT="0" marB="0" anchor="b"/>
                </a:tc>
                <a:tc>
                  <a:txBody>
                    <a:bodyPr/>
                    <a:lstStyle/>
                    <a:p>
                      <a:pPr marL="0" marR="0" algn="ctr">
                        <a:lnSpc>
                          <a:spcPct val="107000"/>
                        </a:lnSpc>
                        <a:spcBef>
                          <a:spcPts val="0"/>
                        </a:spcBef>
                        <a:spcAft>
                          <a:spcPts val="0"/>
                        </a:spcAft>
                      </a:pPr>
                      <a:r>
                        <a:rPr lang="en-US" sz="2400" dirty="0">
                          <a:effectLst/>
                        </a:rPr>
                        <a:t>3.0</a:t>
                      </a:r>
                      <a:endParaRPr lang="en-US" sz="2400" dirty="0">
                        <a:effectLst/>
                        <a:latin typeface="Candara" pitchFamily="34" charset="0"/>
                        <a:ea typeface="Calibri" panose="020F0502020204030204" pitchFamily="34" charset="0"/>
                        <a:cs typeface="Latha"/>
                      </a:endParaRPr>
                    </a:p>
                  </a:txBody>
                  <a:tcPr marL="68584" marR="68584" marT="0" marB="0" anchor="ctr"/>
                </a:tc>
              </a:tr>
              <a:tr h="852756">
                <a:tc>
                  <a:txBody>
                    <a:bodyPr/>
                    <a:lstStyle/>
                    <a:p>
                      <a:pPr marL="0" marR="0">
                        <a:lnSpc>
                          <a:spcPct val="107000"/>
                        </a:lnSpc>
                        <a:spcBef>
                          <a:spcPts val="0"/>
                        </a:spcBef>
                        <a:spcAft>
                          <a:spcPts val="0"/>
                        </a:spcAft>
                      </a:pPr>
                      <a:r>
                        <a:rPr lang="en-US" sz="2400" dirty="0">
                          <a:effectLst/>
                        </a:rPr>
                        <a:t>Cannot understand written documents</a:t>
                      </a:r>
                      <a:endParaRPr lang="en-US" sz="2400" b="0" dirty="0">
                        <a:effectLst/>
                        <a:latin typeface="Candara" pitchFamily="34" charset="0"/>
                        <a:ea typeface="Calibri" panose="020F0502020204030204" pitchFamily="34" charset="0"/>
                        <a:cs typeface="Latha"/>
                      </a:endParaRPr>
                    </a:p>
                  </a:txBody>
                  <a:tcPr marL="68584" marR="68584" marT="0" marB="0" anchor="b"/>
                </a:tc>
                <a:tc>
                  <a:txBody>
                    <a:bodyPr/>
                    <a:lstStyle/>
                    <a:p>
                      <a:pPr marL="0" marR="0" algn="ctr">
                        <a:lnSpc>
                          <a:spcPct val="107000"/>
                        </a:lnSpc>
                        <a:spcBef>
                          <a:spcPts val="0"/>
                        </a:spcBef>
                        <a:spcAft>
                          <a:spcPts val="0"/>
                        </a:spcAft>
                      </a:pPr>
                      <a:r>
                        <a:rPr lang="en-US" sz="2400" dirty="0">
                          <a:effectLst/>
                        </a:rPr>
                        <a:t>0.5</a:t>
                      </a:r>
                      <a:endParaRPr lang="en-US" sz="2400" dirty="0">
                        <a:effectLst/>
                        <a:latin typeface="Candara" pitchFamily="34" charset="0"/>
                        <a:ea typeface="Calibri" panose="020F0502020204030204" pitchFamily="34" charset="0"/>
                        <a:cs typeface="Latha"/>
                      </a:endParaRPr>
                    </a:p>
                  </a:txBody>
                  <a:tcPr marL="68584" marR="68584" marT="0" marB="0" anchor="ct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30628"/>
          </a:xfrm>
        </p:spPr>
        <p:txBody>
          <a:bodyPr>
            <a:normAutofit/>
          </a:bodyPr>
          <a:lstStyle/>
          <a:p>
            <a:pPr algn="ctr"/>
            <a:r>
              <a:rPr lang="en-US" sz="4000" b="1" dirty="0">
                <a:solidFill>
                  <a:srgbClr val="002060"/>
                </a:solidFill>
                <a:latin typeface="+mn-lt"/>
              </a:rPr>
              <a:t>Preference for </a:t>
            </a:r>
            <a:r>
              <a:rPr lang="en-US" sz="4000" b="1" dirty="0" smtClean="0">
                <a:solidFill>
                  <a:srgbClr val="002060"/>
                </a:solidFill>
                <a:latin typeface="+mn-lt"/>
              </a:rPr>
              <a:t>Contracts </a:t>
            </a:r>
            <a:endParaRPr lang="en-US" sz="4000" b="1" dirty="0">
              <a:solidFill>
                <a:srgbClr val="002060"/>
              </a:solidFill>
              <a:latin typeface="+mn-lt"/>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28650" y="1195755"/>
            <a:ext cx="7886700" cy="4933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3290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2713"/>
            <a:ext cx="8229600" cy="886093"/>
          </a:xfrm>
        </p:spPr>
        <p:txBody>
          <a:bodyPr rtlCol="0">
            <a:normAutofit/>
          </a:bodyPr>
          <a:lstStyle/>
          <a:p>
            <a:pPr algn="ctr" eaLnBrk="1" fontAlgn="auto" hangingPunct="1">
              <a:spcAft>
                <a:spcPts val="0"/>
              </a:spcAft>
              <a:defRPr/>
            </a:pPr>
            <a:r>
              <a:rPr lang="en-US" sz="4000" b="1" dirty="0" smtClean="0">
                <a:solidFill>
                  <a:srgbClr val="002060"/>
                </a:solidFill>
                <a:latin typeface="+mn-lt"/>
              </a:rPr>
              <a:t>Contracts – critical elements</a:t>
            </a:r>
            <a:endParaRPr lang="en-US" sz="4000" b="1" dirty="0">
              <a:solidFill>
                <a:srgbClr val="002060"/>
              </a:solidFill>
              <a:latin typeface="+mn-lt"/>
            </a:endParaRPr>
          </a:p>
        </p:txBody>
      </p:sp>
      <p:sp>
        <p:nvSpPr>
          <p:cNvPr id="3" name="Content Placeholder 2"/>
          <p:cNvSpPr>
            <a:spLocks noGrp="1"/>
          </p:cNvSpPr>
          <p:nvPr>
            <p:ph idx="1"/>
          </p:nvPr>
        </p:nvSpPr>
        <p:spPr>
          <a:xfrm>
            <a:off x="274320" y="1142945"/>
            <a:ext cx="8229600" cy="679562"/>
          </a:xfrm>
        </p:spPr>
        <p:txBody>
          <a:bodyPr rtlCol="0">
            <a:normAutofit/>
          </a:bodyPr>
          <a:lstStyle/>
          <a:p>
            <a:pPr marL="0" indent="0" eaLnBrk="1" fontAlgn="auto" hangingPunct="1">
              <a:spcAft>
                <a:spcPts val="0"/>
              </a:spcAft>
              <a:buFont typeface="Arial"/>
              <a:buNone/>
              <a:defRPr/>
            </a:pPr>
            <a:r>
              <a:rPr lang="en-US" sz="3200" dirty="0" smtClean="0"/>
              <a:t>salary, leave and working hours</a:t>
            </a:r>
            <a:r>
              <a:rPr lang="en-US" sz="2600" dirty="0" smtClean="0"/>
              <a:t> </a:t>
            </a:r>
          </a:p>
          <a:p>
            <a:pPr marL="0" indent="0" eaLnBrk="1" fontAlgn="auto" hangingPunct="1">
              <a:spcAft>
                <a:spcPts val="0"/>
              </a:spcAft>
              <a:buFont typeface="Arial"/>
              <a:buNone/>
              <a:defRPr/>
            </a:pPr>
            <a:endParaRPr lang="en-US" dirty="0" smtClean="0"/>
          </a:p>
          <a:p>
            <a:pPr eaLnBrk="1" fontAlgn="auto" hangingPunct="1">
              <a:spcAft>
                <a:spcPts val="0"/>
              </a:spcAft>
              <a:buFont typeface="Arial"/>
              <a:buChar char="•"/>
              <a:defRPr/>
            </a:pPr>
            <a:endParaRPr lang="en-US" dirty="0"/>
          </a:p>
        </p:txBody>
      </p:sp>
      <p:pic>
        <p:nvPicPr>
          <p:cNvPr id="31748" name="Picture 3"/>
          <p:cNvPicPr>
            <a:picLocks noChangeAspect="1"/>
          </p:cNvPicPr>
          <p:nvPr/>
        </p:nvPicPr>
        <p:blipFill>
          <a:blip r:embed="rId3">
            <a:extLst>
              <a:ext uri="{28A0092B-C50C-407E-A947-70E740481C1C}">
                <a14:useLocalDpi xmlns:a14="http://schemas.microsoft.com/office/drawing/2010/main" val="0"/>
              </a:ext>
            </a:extLst>
          </a:blip>
          <a:srcRect t="2306"/>
          <a:stretch>
            <a:fillRect/>
          </a:stretch>
        </p:blipFill>
        <p:spPr bwMode="auto">
          <a:xfrm>
            <a:off x="378056" y="1822508"/>
            <a:ext cx="8400708" cy="459980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0791"/>
            <a:ext cx="8229600" cy="1437671"/>
          </a:xfrm>
        </p:spPr>
        <p:txBody>
          <a:bodyPr>
            <a:noAutofit/>
          </a:bodyPr>
          <a:lstStyle/>
          <a:p>
            <a:pPr algn="ctr"/>
            <a:r>
              <a:rPr lang="en-US" sz="4000" b="1" dirty="0">
                <a:solidFill>
                  <a:srgbClr val="002060"/>
                </a:solidFill>
                <a:latin typeface="+mn-lt"/>
              </a:rPr>
              <a:t>Domestic workers </a:t>
            </a:r>
            <a:r>
              <a:rPr lang="en-US" sz="4000" b="1" dirty="0" err="1" smtClean="0">
                <a:solidFill>
                  <a:srgbClr val="002060"/>
                </a:solidFill>
                <a:latin typeface="+mn-lt"/>
              </a:rPr>
              <a:t>organisations</a:t>
            </a:r>
            <a:r>
              <a:rPr lang="en-US" sz="4000" b="1" dirty="0" smtClean="0">
                <a:solidFill>
                  <a:srgbClr val="002060"/>
                </a:solidFill>
                <a:latin typeface="+mn-lt"/>
              </a:rPr>
              <a:t> /networks</a:t>
            </a:r>
            <a:endParaRPr lang="en-US" sz="4000" dirty="0">
              <a:latin typeface="+mn-lt"/>
            </a:endParaRPr>
          </a:p>
        </p:txBody>
      </p:sp>
      <p:sp>
        <p:nvSpPr>
          <p:cNvPr id="4" name="Content Placeholder 3"/>
          <p:cNvSpPr txBox="1">
            <a:spLocks noGrp="1"/>
          </p:cNvSpPr>
          <p:nvPr>
            <p:ph idx="1"/>
          </p:nvPr>
        </p:nvSpPr>
        <p:spPr>
          <a:xfrm>
            <a:off x="457200" y="2228850"/>
            <a:ext cx="3987800" cy="3992888"/>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800" b="1" dirty="0"/>
              <a:t>Domestic Workers’ Union </a:t>
            </a:r>
            <a:endParaRPr lang="en-US" sz="2800" b="1" dirty="0" smtClean="0"/>
          </a:p>
          <a:p>
            <a:pPr marL="285750" indent="-285750">
              <a:buFontTx/>
              <a:buChar char="-"/>
            </a:pPr>
            <a:r>
              <a:rPr lang="en-US" sz="2800" dirty="0" smtClean="0"/>
              <a:t>Formed </a:t>
            </a:r>
            <a:r>
              <a:rPr lang="en-US" sz="2800" dirty="0"/>
              <a:t>in 2012 succeeding the Red Flag </a:t>
            </a:r>
            <a:r>
              <a:rPr lang="en-US" sz="2800" dirty="0" smtClean="0"/>
              <a:t>Movement</a:t>
            </a:r>
          </a:p>
          <a:p>
            <a:pPr marL="285750" indent="-285750">
              <a:buFontTx/>
              <a:buChar char="-"/>
            </a:pPr>
            <a:r>
              <a:rPr lang="en-US" sz="2800" dirty="0" smtClean="0"/>
              <a:t>3000 members</a:t>
            </a:r>
          </a:p>
          <a:p>
            <a:pPr marL="285750" indent="-285750">
              <a:buFontTx/>
              <a:buChar char="-"/>
            </a:pPr>
            <a:r>
              <a:rPr lang="en-US" sz="2800" dirty="0" smtClean="0"/>
              <a:t>Head office in Kandy</a:t>
            </a:r>
          </a:p>
          <a:p>
            <a:pPr marL="285750" indent="-285750">
              <a:buFontTx/>
              <a:buChar char="-"/>
            </a:pPr>
            <a:r>
              <a:rPr lang="en-US" sz="2800" dirty="0" smtClean="0"/>
              <a:t>Branches in other districts </a:t>
            </a:r>
            <a:endParaRPr lang="en-US" sz="2800" dirty="0"/>
          </a:p>
        </p:txBody>
      </p:sp>
      <p:sp>
        <p:nvSpPr>
          <p:cNvPr id="5" name="TextBox 4"/>
          <p:cNvSpPr txBox="1"/>
          <p:nvPr/>
        </p:nvSpPr>
        <p:spPr>
          <a:xfrm>
            <a:off x="5307114" y="2787442"/>
            <a:ext cx="3022499" cy="181588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2800" dirty="0" smtClean="0"/>
              <a:t>Only </a:t>
            </a:r>
            <a:r>
              <a:rPr lang="en-US" sz="2800" dirty="0"/>
              <a:t>5 </a:t>
            </a:r>
            <a:r>
              <a:rPr lang="en-US" sz="2800" dirty="0" smtClean="0"/>
              <a:t>DWs, </a:t>
            </a:r>
            <a:br>
              <a:rPr lang="en-US" sz="2800" dirty="0" smtClean="0"/>
            </a:br>
            <a:r>
              <a:rPr lang="en-US" sz="2800" dirty="0" smtClean="0"/>
              <a:t>2 </a:t>
            </a:r>
            <a:r>
              <a:rPr lang="en-US" sz="2800" dirty="0"/>
              <a:t>live-in and </a:t>
            </a:r>
            <a:r>
              <a:rPr lang="en-US" sz="2800" dirty="0" smtClean="0"/>
              <a:t/>
            </a:r>
            <a:br>
              <a:rPr lang="en-US" sz="2800" dirty="0" smtClean="0"/>
            </a:br>
            <a:r>
              <a:rPr lang="en-US" sz="2800" dirty="0" smtClean="0"/>
              <a:t>3 </a:t>
            </a:r>
            <a:r>
              <a:rPr lang="en-US" sz="2800" dirty="0"/>
              <a:t>live-out were aware </a:t>
            </a:r>
            <a:r>
              <a:rPr lang="en-US" sz="2800" dirty="0" smtClean="0"/>
              <a:t>of </a:t>
            </a:r>
            <a:r>
              <a:rPr lang="en-US" sz="2800" b="1" i="1" dirty="0" smtClean="0"/>
              <a:t>DWU</a:t>
            </a:r>
            <a:endParaRPr lang="en-US" sz="2800" b="1" i="1" dirty="0"/>
          </a:p>
        </p:txBody>
      </p:sp>
    </p:spTree>
    <p:extLst>
      <p:ext uri="{BB962C8B-B14F-4D97-AF65-F5344CB8AC3E}">
        <p14:creationId xmlns:p14="http://schemas.microsoft.com/office/powerpoint/2010/main" val="1264328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6E96EE-FCD9-4F28-8924-7CE21FB00B09}"/>
              </a:ext>
            </a:extLst>
          </p:cNvPr>
          <p:cNvSpPr>
            <a:spLocks noGrp="1"/>
          </p:cNvSpPr>
          <p:nvPr>
            <p:ph type="ctrTitle"/>
          </p:nvPr>
        </p:nvSpPr>
        <p:spPr>
          <a:xfrm>
            <a:off x="548640" y="1122363"/>
            <a:ext cx="8131126" cy="2387600"/>
          </a:xfrm>
          <a:solidFill>
            <a:schemeClr val="accent2">
              <a:lumMod val="40000"/>
              <a:lumOff val="60000"/>
            </a:schemeClr>
          </a:solidFill>
        </p:spPr>
        <p:txBody>
          <a:bodyPr>
            <a:noAutofit/>
          </a:bodyPr>
          <a:lstStyle/>
          <a:p>
            <a:r>
              <a:rPr lang="en-US" sz="4400" b="1" dirty="0" smtClean="0">
                <a:solidFill>
                  <a:srgbClr val="002060"/>
                </a:solidFill>
                <a:latin typeface="+mn-lt"/>
              </a:rPr>
              <a:t>Formalizing </a:t>
            </a:r>
            <a:r>
              <a:rPr lang="en-US" sz="4400" b="1" dirty="0">
                <a:solidFill>
                  <a:srgbClr val="002060"/>
                </a:solidFill>
                <a:latin typeface="+mn-lt"/>
              </a:rPr>
              <a:t>domestic work and recommendations for ratification of C189</a:t>
            </a:r>
          </a:p>
        </p:txBody>
      </p:sp>
      <p:sp>
        <p:nvSpPr>
          <p:cNvPr id="3" name="Subtitle 2">
            <a:extLst>
              <a:ext uri="{FF2B5EF4-FFF2-40B4-BE49-F238E27FC236}">
                <a16:creationId xmlns="" xmlns:a16="http://schemas.microsoft.com/office/drawing/2014/main" id="{5A128D8B-9EE3-4C67-855F-21A8C3BEE012}"/>
              </a:ext>
            </a:extLst>
          </p:cNvPr>
          <p:cNvSpPr>
            <a:spLocks noGrp="1"/>
          </p:cNvSpPr>
          <p:nvPr>
            <p:ph type="subTitle" idx="1"/>
          </p:nvPr>
        </p:nvSpPr>
        <p:spPr>
          <a:xfrm>
            <a:off x="548640" y="4654645"/>
            <a:ext cx="8428035" cy="1241822"/>
          </a:xfrm>
        </p:spPr>
        <p:txBody>
          <a:bodyPr>
            <a:normAutofit fontScale="92500" lnSpcReduction="10000"/>
          </a:bodyPr>
          <a:lstStyle/>
          <a:p>
            <a:r>
              <a:rPr lang="en-US" sz="3200" b="1" dirty="0"/>
              <a:t>National Consultation on the Road Map to Ratification of Domestic Workers Convention No. 189</a:t>
            </a:r>
            <a:endParaRPr lang="en-US" sz="3200" dirty="0"/>
          </a:p>
          <a:p>
            <a:endParaRPr lang="en-US" dirty="0"/>
          </a:p>
        </p:txBody>
      </p:sp>
    </p:spTree>
    <p:extLst>
      <p:ext uri="{BB962C8B-B14F-4D97-AF65-F5344CB8AC3E}">
        <p14:creationId xmlns:p14="http://schemas.microsoft.com/office/powerpoint/2010/main" val="935546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2F3605B-7CB3-45BE-B958-C9D1CA5B06C4}"/>
              </a:ext>
            </a:extLst>
          </p:cNvPr>
          <p:cNvSpPr>
            <a:spLocks noGrp="1"/>
          </p:cNvSpPr>
          <p:nvPr>
            <p:ph idx="1"/>
          </p:nvPr>
        </p:nvSpPr>
        <p:spPr>
          <a:xfrm>
            <a:off x="628650" y="1394577"/>
            <a:ext cx="7886700" cy="4419814"/>
          </a:xfrm>
        </p:spPr>
        <p:txBody>
          <a:bodyPr/>
          <a:lstStyle/>
          <a:p>
            <a:pPr algn="just"/>
            <a:r>
              <a:rPr lang="en-US" sz="2700" dirty="0"/>
              <a:t>There is no </a:t>
            </a:r>
            <a:r>
              <a:rPr lang="en-US" sz="2700" u="sng" dirty="0"/>
              <a:t>specific</a:t>
            </a:r>
            <a:r>
              <a:rPr lang="en-US" sz="2700" dirty="0"/>
              <a:t> law in Sri Lanka that relates to domestic workers. </a:t>
            </a:r>
          </a:p>
          <a:p>
            <a:pPr algn="just"/>
            <a:r>
              <a:rPr lang="en-US" sz="2700" dirty="0"/>
              <a:t>Enabling provisions in existing employment laws </a:t>
            </a:r>
            <a:r>
              <a:rPr lang="en-US" sz="2700" dirty="0"/>
              <a:t>require </a:t>
            </a:r>
            <a:r>
              <a:rPr lang="en-US" sz="2700" dirty="0"/>
              <a:t>extensive interpretation to include domestic workers</a:t>
            </a:r>
          </a:p>
          <a:p>
            <a:pPr marL="0" indent="0">
              <a:buNone/>
            </a:pPr>
            <a:endParaRPr lang="en-US" sz="2700" dirty="0"/>
          </a:p>
          <a:p>
            <a:pPr marL="0" indent="0" algn="ctr">
              <a:buNone/>
            </a:pPr>
            <a:r>
              <a:rPr lang="en-US" sz="3300" dirty="0">
                <a:solidFill>
                  <a:srgbClr val="FF0000"/>
                </a:solidFill>
              </a:rPr>
              <a:t>In terms of legal recognition,</a:t>
            </a:r>
          </a:p>
          <a:p>
            <a:pPr marL="0" indent="0" algn="ctr">
              <a:buNone/>
            </a:pPr>
            <a:r>
              <a:rPr lang="en-US" sz="3300" dirty="0">
                <a:solidFill>
                  <a:srgbClr val="FF0000"/>
                </a:solidFill>
              </a:rPr>
              <a:t>Domestic Work remains virtually an invisible form of employment in the informal sector</a:t>
            </a:r>
          </a:p>
          <a:p>
            <a:pPr marL="0" indent="0">
              <a:buNone/>
            </a:pPr>
            <a:endParaRPr lang="en-US" dirty="0"/>
          </a:p>
        </p:txBody>
      </p:sp>
    </p:spTree>
    <p:extLst>
      <p:ext uri="{BB962C8B-B14F-4D97-AF65-F5344CB8AC3E}">
        <p14:creationId xmlns:p14="http://schemas.microsoft.com/office/powerpoint/2010/main" val="453521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DFCC71-81E9-4BE3-99BA-D98A2EBA5BCA}"/>
              </a:ext>
            </a:extLst>
          </p:cNvPr>
          <p:cNvSpPr>
            <a:spLocks noGrp="1"/>
          </p:cNvSpPr>
          <p:nvPr>
            <p:ph type="title"/>
          </p:nvPr>
        </p:nvSpPr>
        <p:spPr>
          <a:solidFill>
            <a:schemeClr val="tx2">
              <a:lumMod val="20000"/>
              <a:lumOff val="80000"/>
            </a:schemeClr>
          </a:solidFill>
        </p:spPr>
        <p:txBody>
          <a:bodyPr/>
          <a:lstStyle/>
          <a:p>
            <a:pPr algn="ctr"/>
            <a:r>
              <a:rPr lang="en-US" b="1" dirty="0">
                <a:latin typeface="+mn-lt"/>
              </a:rPr>
              <a:t>Formalizing domestic work</a:t>
            </a:r>
          </a:p>
        </p:txBody>
      </p:sp>
      <p:sp>
        <p:nvSpPr>
          <p:cNvPr id="4" name="Oval 3">
            <a:extLst>
              <a:ext uri="{FF2B5EF4-FFF2-40B4-BE49-F238E27FC236}">
                <a16:creationId xmlns="" xmlns:a16="http://schemas.microsoft.com/office/drawing/2014/main" id="{7116DFDD-83FB-418E-AA0A-AA46DF971AF0}"/>
              </a:ext>
            </a:extLst>
          </p:cNvPr>
          <p:cNvSpPr/>
          <p:nvPr/>
        </p:nvSpPr>
        <p:spPr>
          <a:xfrm>
            <a:off x="337304" y="2589425"/>
            <a:ext cx="2834226" cy="2340204"/>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Legislation</a:t>
            </a:r>
          </a:p>
          <a:p>
            <a:pPr algn="ctr"/>
            <a:endParaRPr lang="en-US" dirty="0"/>
          </a:p>
        </p:txBody>
      </p:sp>
      <p:sp>
        <p:nvSpPr>
          <p:cNvPr id="5" name="Oval 4">
            <a:extLst>
              <a:ext uri="{FF2B5EF4-FFF2-40B4-BE49-F238E27FC236}">
                <a16:creationId xmlns="" xmlns:a16="http://schemas.microsoft.com/office/drawing/2014/main" id="{44180C3B-65C3-47F6-B461-31F3AB8546FE}"/>
              </a:ext>
            </a:extLst>
          </p:cNvPr>
          <p:cNvSpPr/>
          <p:nvPr/>
        </p:nvSpPr>
        <p:spPr>
          <a:xfrm>
            <a:off x="6200480" y="2647165"/>
            <a:ext cx="2606216" cy="2340204"/>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Processes</a:t>
            </a:r>
            <a:endParaRPr lang="en-US" dirty="0"/>
          </a:p>
        </p:txBody>
      </p:sp>
      <p:sp>
        <p:nvSpPr>
          <p:cNvPr id="6" name="Oval 5">
            <a:extLst>
              <a:ext uri="{FF2B5EF4-FFF2-40B4-BE49-F238E27FC236}">
                <a16:creationId xmlns="" xmlns:a16="http://schemas.microsoft.com/office/drawing/2014/main" id="{02F879F7-DFC4-4D3D-BAF9-0DB3BEAA556A}"/>
              </a:ext>
            </a:extLst>
          </p:cNvPr>
          <p:cNvSpPr/>
          <p:nvPr/>
        </p:nvSpPr>
        <p:spPr>
          <a:xfrm>
            <a:off x="3275351" y="2647165"/>
            <a:ext cx="2821307" cy="2340204"/>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Regulation</a:t>
            </a:r>
          </a:p>
          <a:p>
            <a:pPr algn="ctr"/>
            <a:endParaRPr lang="en-US" dirty="0"/>
          </a:p>
        </p:txBody>
      </p:sp>
    </p:spTree>
    <p:extLst>
      <p:ext uri="{BB962C8B-B14F-4D97-AF65-F5344CB8AC3E}">
        <p14:creationId xmlns:p14="http://schemas.microsoft.com/office/powerpoint/2010/main" val="2949575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23021A-C77D-4485-B07C-A907382B2A36}"/>
              </a:ext>
            </a:extLst>
          </p:cNvPr>
          <p:cNvSpPr>
            <a:spLocks noGrp="1"/>
          </p:cNvSpPr>
          <p:nvPr>
            <p:ph type="title"/>
          </p:nvPr>
        </p:nvSpPr>
        <p:spPr>
          <a:solidFill>
            <a:schemeClr val="tx2">
              <a:lumMod val="20000"/>
              <a:lumOff val="80000"/>
            </a:schemeClr>
          </a:solidFill>
        </p:spPr>
        <p:txBody>
          <a:bodyPr>
            <a:normAutofit/>
          </a:bodyPr>
          <a:lstStyle/>
          <a:p>
            <a:pPr algn="ctr"/>
            <a:r>
              <a:rPr lang="en-US" sz="4000" b="1" dirty="0">
                <a:latin typeface="+mn-lt"/>
              </a:rPr>
              <a:t>Views on formalizing domestic workers</a:t>
            </a:r>
          </a:p>
        </p:txBody>
      </p:sp>
      <p:sp>
        <p:nvSpPr>
          <p:cNvPr id="3" name="Content Placeholder 2">
            <a:extLst>
              <a:ext uri="{FF2B5EF4-FFF2-40B4-BE49-F238E27FC236}">
                <a16:creationId xmlns="" xmlns:a16="http://schemas.microsoft.com/office/drawing/2014/main" id="{BEB0E2B1-0B50-4AB7-AA13-52F65E562890}"/>
              </a:ext>
            </a:extLst>
          </p:cNvPr>
          <p:cNvSpPr>
            <a:spLocks noGrp="1"/>
          </p:cNvSpPr>
          <p:nvPr>
            <p:ph idx="1"/>
          </p:nvPr>
        </p:nvSpPr>
        <p:spPr>
          <a:xfrm>
            <a:off x="417444" y="2226469"/>
            <a:ext cx="8356324" cy="3625194"/>
          </a:xfrm>
        </p:spPr>
        <p:txBody>
          <a:bodyPr>
            <a:normAutofit/>
          </a:bodyPr>
          <a:lstStyle/>
          <a:p>
            <a:pPr marL="557213" indent="-557213">
              <a:buFont typeface="+mj-lt"/>
              <a:buAutoNum type="arabicPeriod"/>
            </a:pPr>
            <a:r>
              <a:rPr lang="en-US" sz="3225" dirty="0"/>
              <a:t>Enact a </a:t>
            </a:r>
            <a:r>
              <a:rPr lang="en-US" sz="3225" dirty="0">
                <a:solidFill>
                  <a:srgbClr val="FF0000"/>
                </a:solidFill>
              </a:rPr>
              <a:t>separate and distinct law </a:t>
            </a:r>
            <a:r>
              <a:rPr lang="en-US" sz="3225" dirty="0"/>
              <a:t>governing domestic workers in Sri Lanka </a:t>
            </a:r>
            <a:endParaRPr lang="en-US" sz="3225" i="1" dirty="0"/>
          </a:p>
          <a:p>
            <a:pPr marL="557213" indent="-557213">
              <a:buFont typeface="+mj-lt"/>
              <a:buAutoNum type="arabicPeriod"/>
            </a:pPr>
            <a:r>
              <a:rPr lang="en-US" sz="3225" dirty="0"/>
              <a:t>Ensure legal recognition by </a:t>
            </a:r>
            <a:r>
              <a:rPr lang="en-US" sz="3225" dirty="0">
                <a:solidFill>
                  <a:srgbClr val="FF0000"/>
                </a:solidFill>
              </a:rPr>
              <a:t>integrate</a:t>
            </a:r>
            <a:r>
              <a:rPr lang="en-US" sz="3225" dirty="0"/>
              <a:t> domestic workers </a:t>
            </a:r>
            <a:r>
              <a:rPr lang="en-US" sz="3225" dirty="0">
                <a:solidFill>
                  <a:srgbClr val="FF0000"/>
                </a:solidFill>
              </a:rPr>
              <a:t>into existing labour laws</a:t>
            </a:r>
            <a:r>
              <a:rPr lang="en-US" sz="3225" dirty="0"/>
              <a:t>. </a:t>
            </a:r>
          </a:p>
          <a:p>
            <a:pPr marL="557213" indent="-557213">
              <a:buFont typeface="+mj-lt"/>
              <a:buAutoNum type="arabicPeriod"/>
            </a:pPr>
            <a:r>
              <a:rPr lang="en-US" sz="3225" dirty="0"/>
              <a:t>Introduce a </a:t>
            </a:r>
            <a:r>
              <a:rPr lang="en-US" sz="3225" dirty="0">
                <a:solidFill>
                  <a:srgbClr val="FF0000"/>
                </a:solidFill>
              </a:rPr>
              <a:t>Standard Agreement </a:t>
            </a:r>
            <a:r>
              <a:rPr lang="en-US" sz="3225" dirty="0"/>
              <a:t>between employers and employees.  </a:t>
            </a:r>
            <a:endParaRPr lang="en-US" sz="3300" dirty="0"/>
          </a:p>
        </p:txBody>
      </p:sp>
    </p:spTree>
    <p:extLst>
      <p:ext uri="{BB962C8B-B14F-4D97-AF65-F5344CB8AC3E}">
        <p14:creationId xmlns:p14="http://schemas.microsoft.com/office/powerpoint/2010/main" val="154157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F80018C9-7EBD-4629-8371-AE73999C2554}"/>
              </a:ext>
            </a:extLst>
          </p:cNvPr>
          <p:cNvSpPr>
            <a:spLocks noGrp="1"/>
          </p:cNvSpPr>
          <p:nvPr>
            <p:ph type="title"/>
          </p:nvPr>
        </p:nvSpPr>
        <p:spPr>
          <a:xfrm>
            <a:off x="769327" y="634008"/>
            <a:ext cx="7886700" cy="994172"/>
          </a:xfrm>
          <a:solidFill>
            <a:schemeClr val="tx2">
              <a:lumMod val="20000"/>
              <a:lumOff val="80000"/>
            </a:schemeClr>
          </a:solidFill>
        </p:spPr>
        <p:txBody>
          <a:bodyPr>
            <a:noAutofit/>
          </a:bodyPr>
          <a:lstStyle/>
          <a:p>
            <a:pPr algn="ctr"/>
            <a:r>
              <a:rPr lang="en-US" sz="4000" b="1" dirty="0">
                <a:latin typeface="+mn-lt"/>
              </a:rPr>
              <a:t>Views on formalizing domestic workers</a:t>
            </a:r>
          </a:p>
        </p:txBody>
      </p:sp>
      <p:sp>
        <p:nvSpPr>
          <p:cNvPr id="3" name="Content Placeholder 2">
            <a:extLst>
              <a:ext uri="{FF2B5EF4-FFF2-40B4-BE49-F238E27FC236}">
                <a16:creationId xmlns="" xmlns:a16="http://schemas.microsoft.com/office/drawing/2014/main" id="{1952DAB6-0AD4-48D4-AA9F-8F46D0A07A43}"/>
              </a:ext>
            </a:extLst>
          </p:cNvPr>
          <p:cNvSpPr>
            <a:spLocks noGrp="1"/>
          </p:cNvSpPr>
          <p:nvPr>
            <p:ph idx="1"/>
          </p:nvPr>
        </p:nvSpPr>
        <p:spPr>
          <a:xfrm>
            <a:off x="628650" y="1786596"/>
            <a:ext cx="7886700" cy="4712677"/>
          </a:xfrm>
        </p:spPr>
        <p:txBody>
          <a:bodyPr>
            <a:normAutofit lnSpcReduction="10000"/>
          </a:bodyPr>
          <a:lstStyle/>
          <a:p>
            <a:pPr marL="0" indent="0" algn="just">
              <a:buNone/>
            </a:pPr>
            <a:r>
              <a:rPr lang="en-US" sz="2800" dirty="0"/>
              <a:t>4</a:t>
            </a:r>
            <a:r>
              <a:rPr lang="en-US" sz="2800" dirty="0"/>
              <a:t>. Create a Government led formal system of registration of domestic workers and ensure, by Circular, the terms and conditions governing such domestic workers. </a:t>
            </a:r>
            <a:r>
              <a:rPr lang="en-US" sz="2800" dirty="0"/>
              <a:t>This can be done at two levels</a:t>
            </a:r>
            <a:r>
              <a:rPr lang="en-US" sz="2800" dirty="0" smtClean="0"/>
              <a:t>:</a:t>
            </a:r>
          </a:p>
          <a:p>
            <a:pPr marL="0" indent="0" algn="just">
              <a:buNone/>
            </a:pPr>
            <a:endParaRPr lang="en-US" sz="1200" dirty="0"/>
          </a:p>
          <a:p>
            <a:pPr lvl="1" algn="just"/>
            <a:r>
              <a:rPr lang="en-US" sz="2800" dirty="0"/>
              <a:t>Registration at Labour Department by creating a separate unit under the Ministry of Labour with responsibility conferred on district and divisional level Labour Officers</a:t>
            </a:r>
          </a:p>
          <a:p>
            <a:pPr lvl="1" algn="just"/>
            <a:r>
              <a:rPr lang="en-US" sz="2800" dirty="0"/>
              <a:t>Registration at Divisional Secretariats with responsibilities conferred on dedicated Development Officers working under the Divisional Secretary</a:t>
            </a:r>
          </a:p>
          <a:p>
            <a:endParaRPr lang="en-US" dirty="0"/>
          </a:p>
        </p:txBody>
      </p:sp>
    </p:spTree>
    <p:extLst>
      <p:ext uri="{BB962C8B-B14F-4D97-AF65-F5344CB8AC3E}">
        <p14:creationId xmlns:p14="http://schemas.microsoft.com/office/powerpoint/2010/main" val="3464209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1C21D1-BC17-4064-B506-2F6505AC30C1}"/>
              </a:ext>
            </a:extLst>
          </p:cNvPr>
          <p:cNvSpPr>
            <a:spLocks noGrp="1"/>
          </p:cNvSpPr>
          <p:nvPr>
            <p:ph type="title"/>
          </p:nvPr>
        </p:nvSpPr>
        <p:spPr>
          <a:solidFill>
            <a:schemeClr val="tx2">
              <a:lumMod val="20000"/>
              <a:lumOff val="80000"/>
            </a:schemeClr>
          </a:solidFill>
        </p:spPr>
        <p:txBody>
          <a:bodyPr>
            <a:normAutofit/>
          </a:bodyPr>
          <a:lstStyle/>
          <a:p>
            <a:pPr algn="ctr"/>
            <a:r>
              <a:rPr lang="en-US" sz="4000" b="1" dirty="0">
                <a:latin typeface="+mn-lt"/>
              </a:rPr>
              <a:t>A ROADMAP for formalizing domestic workers</a:t>
            </a:r>
          </a:p>
        </p:txBody>
      </p:sp>
      <p:sp>
        <p:nvSpPr>
          <p:cNvPr id="3" name="Content Placeholder 2">
            <a:extLst>
              <a:ext uri="{FF2B5EF4-FFF2-40B4-BE49-F238E27FC236}">
                <a16:creationId xmlns="" xmlns:a16="http://schemas.microsoft.com/office/drawing/2014/main" id="{63A69DDC-63CF-4F4E-A890-9C40FE1C8A24}"/>
              </a:ext>
            </a:extLst>
          </p:cNvPr>
          <p:cNvSpPr>
            <a:spLocks noGrp="1"/>
          </p:cNvSpPr>
          <p:nvPr>
            <p:ph idx="1"/>
          </p:nvPr>
        </p:nvSpPr>
        <p:spPr/>
        <p:txBody>
          <a:bodyPr>
            <a:normAutofit/>
          </a:bodyPr>
          <a:lstStyle/>
          <a:p>
            <a:pPr lvl="0"/>
            <a:r>
              <a:rPr lang="en-US" sz="3200" b="1" dirty="0"/>
              <a:t>The lead government institution</a:t>
            </a:r>
          </a:p>
          <a:p>
            <a:pPr lvl="0"/>
            <a:r>
              <a:rPr lang="en-US" sz="3200" b="1" dirty="0"/>
              <a:t>Classifying of domestic workers</a:t>
            </a:r>
          </a:p>
          <a:p>
            <a:pPr lvl="0"/>
            <a:r>
              <a:rPr lang="en-US" sz="3200" b="1" dirty="0"/>
              <a:t>Ensuring competency</a:t>
            </a:r>
          </a:p>
          <a:p>
            <a:pPr lvl="0"/>
            <a:r>
              <a:rPr lang="en-US" sz="3200" b="1" dirty="0"/>
              <a:t>Awareness raising</a:t>
            </a:r>
          </a:p>
          <a:p>
            <a:pPr lvl="0"/>
            <a:r>
              <a:rPr lang="en-US" sz="3200" b="1" dirty="0"/>
              <a:t>Accountability mechanisms</a:t>
            </a:r>
          </a:p>
          <a:p>
            <a:pPr lvl="0"/>
            <a:r>
              <a:rPr lang="en-US" sz="3200" b="1" dirty="0"/>
              <a:t>Documentation</a:t>
            </a:r>
          </a:p>
          <a:p>
            <a:pPr lvl="0"/>
            <a:r>
              <a:rPr lang="en-US" sz="3200" b="1" dirty="0"/>
              <a:t>Ratifying C189</a:t>
            </a:r>
            <a:endParaRPr lang="en-US" sz="3200" dirty="0"/>
          </a:p>
        </p:txBody>
      </p:sp>
    </p:spTree>
    <p:extLst>
      <p:ext uri="{BB962C8B-B14F-4D97-AF65-F5344CB8AC3E}">
        <p14:creationId xmlns:p14="http://schemas.microsoft.com/office/powerpoint/2010/main" val="5177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4ECF55-5BD7-4970-985D-EFB3E7372C64}"/>
              </a:ext>
            </a:extLst>
          </p:cNvPr>
          <p:cNvSpPr>
            <a:spLocks noGrp="1"/>
          </p:cNvSpPr>
          <p:nvPr>
            <p:ph type="title"/>
          </p:nvPr>
        </p:nvSpPr>
        <p:spPr>
          <a:xfrm>
            <a:off x="628650" y="365126"/>
            <a:ext cx="7886700" cy="872831"/>
          </a:xfrm>
          <a:solidFill>
            <a:schemeClr val="tx2">
              <a:lumMod val="20000"/>
              <a:lumOff val="80000"/>
            </a:schemeClr>
          </a:solidFill>
        </p:spPr>
        <p:txBody>
          <a:bodyPr>
            <a:normAutofit/>
          </a:bodyPr>
          <a:lstStyle/>
          <a:p>
            <a:pPr algn="ctr"/>
            <a:r>
              <a:rPr lang="en-US" sz="4000" b="1" dirty="0">
                <a:latin typeface="+mn-lt"/>
              </a:rPr>
              <a:t>Some issues for consideration</a:t>
            </a:r>
          </a:p>
        </p:txBody>
      </p:sp>
      <p:sp>
        <p:nvSpPr>
          <p:cNvPr id="3" name="Content Placeholder 2">
            <a:extLst>
              <a:ext uri="{FF2B5EF4-FFF2-40B4-BE49-F238E27FC236}">
                <a16:creationId xmlns="" xmlns:a16="http://schemas.microsoft.com/office/drawing/2014/main" id="{641F0BD6-9D62-4519-998A-46E4E41E3507}"/>
              </a:ext>
            </a:extLst>
          </p:cNvPr>
          <p:cNvSpPr>
            <a:spLocks noGrp="1"/>
          </p:cNvSpPr>
          <p:nvPr>
            <p:ph idx="1"/>
          </p:nvPr>
        </p:nvSpPr>
        <p:spPr>
          <a:xfrm>
            <a:off x="283265" y="1645920"/>
            <a:ext cx="8624681" cy="4740812"/>
          </a:xfrm>
        </p:spPr>
        <p:txBody>
          <a:bodyPr>
            <a:normAutofit/>
          </a:bodyPr>
          <a:lstStyle/>
          <a:p>
            <a:r>
              <a:rPr lang="en-US" sz="2800" dirty="0"/>
              <a:t>Inclusion of workers based on </a:t>
            </a:r>
            <a:r>
              <a:rPr lang="en-US" sz="2800" b="1" dirty="0">
                <a:solidFill>
                  <a:srgbClr val="FF0000"/>
                </a:solidFill>
              </a:rPr>
              <a:t>age</a:t>
            </a:r>
            <a:r>
              <a:rPr lang="en-US" sz="2800" dirty="0"/>
              <a:t> (inclusion of workers beyond the legal age of retirement)</a:t>
            </a:r>
          </a:p>
          <a:p>
            <a:r>
              <a:rPr lang="en-US" sz="2800" dirty="0"/>
              <a:t>Mechanisms for </a:t>
            </a:r>
            <a:r>
              <a:rPr lang="en-US" sz="2800" b="1" dirty="0">
                <a:solidFill>
                  <a:srgbClr val="FF0000"/>
                </a:solidFill>
              </a:rPr>
              <a:t>social security </a:t>
            </a:r>
            <a:r>
              <a:rPr lang="en-US" sz="2800" dirty="0"/>
              <a:t>including payment of legal dues (EPF, ETF and gratuity payments) and insurance</a:t>
            </a:r>
          </a:p>
          <a:p>
            <a:r>
              <a:rPr lang="en-US" sz="2800" dirty="0"/>
              <a:t>A sound </a:t>
            </a:r>
            <a:r>
              <a:rPr lang="en-US" sz="2800" b="1" dirty="0">
                <a:solidFill>
                  <a:srgbClr val="FF0000"/>
                </a:solidFill>
              </a:rPr>
              <a:t>monitoring framework </a:t>
            </a:r>
            <a:r>
              <a:rPr lang="en-US" sz="2800" dirty="0"/>
              <a:t>reflecting the monitoring framework for other workers led by the Department of Labour</a:t>
            </a:r>
          </a:p>
          <a:p>
            <a:r>
              <a:rPr lang="en-US" sz="2800" b="1" dirty="0">
                <a:solidFill>
                  <a:srgbClr val="FF0000"/>
                </a:solidFill>
              </a:rPr>
              <a:t>Grievance Redressal System </a:t>
            </a:r>
            <a:r>
              <a:rPr lang="en-US" sz="2800" dirty="0"/>
              <a:t>including alternative dispute resolution systems, government led systems, and access to the formal justice system.</a:t>
            </a:r>
          </a:p>
          <a:p>
            <a:endParaRPr lang="en-US" dirty="0"/>
          </a:p>
        </p:txBody>
      </p:sp>
    </p:spTree>
    <p:extLst>
      <p:ext uri="{BB962C8B-B14F-4D97-AF65-F5344CB8AC3E}">
        <p14:creationId xmlns:p14="http://schemas.microsoft.com/office/powerpoint/2010/main" val="16432035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38401D97-4C03-477C-AF98-5989ACDC773E}"/>
              </a:ext>
            </a:extLst>
          </p:cNvPr>
          <p:cNvSpPr>
            <a:spLocks noGrp="1"/>
          </p:cNvSpPr>
          <p:nvPr>
            <p:ph type="title"/>
          </p:nvPr>
        </p:nvSpPr>
        <p:spPr>
          <a:xfrm>
            <a:off x="727124" y="427710"/>
            <a:ext cx="7886700" cy="994172"/>
          </a:xfrm>
          <a:solidFill>
            <a:schemeClr val="tx2">
              <a:lumMod val="20000"/>
              <a:lumOff val="80000"/>
            </a:schemeClr>
          </a:solidFill>
        </p:spPr>
        <p:txBody>
          <a:bodyPr>
            <a:normAutofit/>
          </a:bodyPr>
          <a:lstStyle/>
          <a:p>
            <a:pPr algn="ctr"/>
            <a:r>
              <a:rPr lang="en-US" sz="4000" b="1" dirty="0">
                <a:latin typeface="+mn-lt"/>
              </a:rPr>
              <a:t>Some issues for consideration</a:t>
            </a:r>
          </a:p>
        </p:txBody>
      </p:sp>
      <p:sp>
        <p:nvSpPr>
          <p:cNvPr id="3" name="Content Placeholder 2">
            <a:extLst>
              <a:ext uri="{FF2B5EF4-FFF2-40B4-BE49-F238E27FC236}">
                <a16:creationId xmlns="" xmlns:a16="http://schemas.microsoft.com/office/drawing/2014/main" id="{D58FDFB7-DBBB-4B05-BE1A-39C0E2253767}"/>
              </a:ext>
            </a:extLst>
          </p:cNvPr>
          <p:cNvSpPr>
            <a:spLocks noGrp="1"/>
          </p:cNvSpPr>
          <p:nvPr>
            <p:ph idx="1"/>
          </p:nvPr>
        </p:nvSpPr>
        <p:spPr>
          <a:xfrm>
            <a:off x="223631" y="1716258"/>
            <a:ext cx="8676861" cy="4431324"/>
          </a:xfrm>
        </p:spPr>
        <p:txBody>
          <a:bodyPr>
            <a:normAutofit/>
          </a:bodyPr>
          <a:lstStyle/>
          <a:p>
            <a:r>
              <a:rPr lang="en-US" sz="3200" b="1" dirty="0">
                <a:solidFill>
                  <a:srgbClr val="FF0000"/>
                </a:solidFill>
              </a:rPr>
              <a:t>Reporting and documentation </a:t>
            </a:r>
            <a:r>
              <a:rPr lang="en-US" sz="3200" dirty="0"/>
              <a:t>including databases on domestic workers</a:t>
            </a:r>
          </a:p>
          <a:p>
            <a:r>
              <a:rPr lang="en-US" sz="3200" dirty="0"/>
              <a:t>Recruitment regulations to govern </a:t>
            </a:r>
            <a:r>
              <a:rPr lang="en-US" sz="3200" b="1" dirty="0">
                <a:solidFill>
                  <a:srgbClr val="FF0000"/>
                </a:solidFill>
              </a:rPr>
              <a:t>employers and recruitment agencies</a:t>
            </a:r>
          </a:p>
          <a:p>
            <a:r>
              <a:rPr lang="en-US" sz="3200" dirty="0"/>
              <a:t>A mechanism to </a:t>
            </a:r>
            <a:r>
              <a:rPr lang="en-US" sz="3200" b="1" dirty="0">
                <a:solidFill>
                  <a:srgbClr val="FF0000"/>
                </a:solidFill>
              </a:rPr>
              <a:t>unify recruitment agencies </a:t>
            </a:r>
            <a:r>
              <a:rPr lang="en-US" sz="3200" dirty="0"/>
              <a:t>with an exploration of the possibility of establishing an umbrella </a:t>
            </a:r>
            <a:r>
              <a:rPr lang="en-US" sz="3200" dirty="0" err="1"/>
              <a:t>organisation</a:t>
            </a:r>
            <a:endParaRPr lang="en-US" sz="3200" dirty="0"/>
          </a:p>
          <a:p>
            <a:r>
              <a:rPr lang="en-US" sz="3200" b="1" dirty="0">
                <a:solidFill>
                  <a:srgbClr val="FF0000"/>
                </a:solidFill>
              </a:rPr>
              <a:t>Training</a:t>
            </a:r>
            <a:r>
              <a:rPr lang="en-US" sz="3200" dirty="0"/>
              <a:t> of domestic workers</a:t>
            </a:r>
          </a:p>
          <a:p>
            <a:endParaRPr lang="en-US" dirty="0"/>
          </a:p>
        </p:txBody>
      </p:sp>
    </p:spTree>
    <p:extLst>
      <p:ext uri="{BB962C8B-B14F-4D97-AF65-F5344CB8AC3E}">
        <p14:creationId xmlns:p14="http://schemas.microsoft.com/office/powerpoint/2010/main" val="1770052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DB40E615-5CB5-485F-871D-60DE65C65433}"/>
              </a:ext>
            </a:extLst>
          </p:cNvPr>
          <p:cNvSpPr>
            <a:spLocks noGrp="1"/>
          </p:cNvSpPr>
          <p:nvPr>
            <p:ph type="title"/>
          </p:nvPr>
        </p:nvSpPr>
        <p:spPr>
          <a:xfrm>
            <a:off x="628650" y="498047"/>
            <a:ext cx="7886700" cy="994172"/>
          </a:xfrm>
          <a:solidFill>
            <a:schemeClr val="tx2">
              <a:lumMod val="20000"/>
              <a:lumOff val="80000"/>
            </a:schemeClr>
          </a:solidFill>
        </p:spPr>
        <p:txBody>
          <a:bodyPr>
            <a:normAutofit/>
          </a:bodyPr>
          <a:lstStyle/>
          <a:p>
            <a:pPr algn="ctr"/>
            <a:r>
              <a:rPr lang="en-US" sz="4000" b="1" dirty="0">
                <a:latin typeface="+mn-lt"/>
              </a:rPr>
              <a:t>Some issues for consideration</a:t>
            </a:r>
          </a:p>
        </p:txBody>
      </p:sp>
      <p:sp>
        <p:nvSpPr>
          <p:cNvPr id="3" name="Content Placeholder 2">
            <a:extLst>
              <a:ext uri="{FF2B5EF4-FFF2-40B4-BE49-F238E27FC236}">
                <a16:creationId xmlns="" xmlns:a16="http://schemas.microsoft.com/office/drawing/2014/main" id="{2A1B7DC8-5953-41C3-B155-BB9DDF115140}"/>
              </a:ext>
            </a:extLst>
          </p:cNvPr>
          <p:cNvSpPr>
            <a:spLocks noGrp="1"/>
          </p:cNvSpPr>
          <p:nvPr>
            <p:ph idx="1"/>
          </p:nvPr>
        </p:nvSpPr>
        <p:spPr>
          <a:xfrm>
            <a:off x="436099" y="1825624"/>
            <a:ext cx="8553156" cy="4842461"/>
          </a:xfrm>
        </p:spPr>
        <p:txBody>
          <a:bodyPr>
            <a:noAutofit/>
          </a:bodyPr>
          <a:lstStyle/>
          <a:p>
            <a:pPr algn="just"/>
            <a:r>
              <a:rPr lang="en-US" sz="3000" dirty="0"/>
              <a:t>The crucial </a:t>
            </a:r>
            <a:r>
              <a:rPr lang="en-US" sz="3000" b="1" dirty="0">
                <a:solidFill>
                  <a:srgbClr val="FF0000"/>
                </a:solidFill>
              </a:rPr>
              <a:t>changes</a:t>
            </a:r>
            <a:r>
              <a:rPr lang="en-US" sz="3000" dirty="0"/>
              <a:t> that will come about </a:t>
            </a:r>
            <a:r>
              <a:rPr lang="en-US" sz="3000" b="1" dirty="0">
                <a:solidFill>
                  <a:srgbClr val="FF0000"/>
                </a:solidFill>
              </a:rPr>
              <a:t>in the relationship </a:t>
            </a:r>
            <a:r>
              <a:rPr lang="en-US" sz="3000" dirty="0"/>
              <a:t>between domestic worker and employer which is extensively informal and temporary at present.</a:t>
            </a:r>
          </a:p>
          <a:p>
            <a:pPr algn="just"/>
            <a:r>
              <a:rPr lang="en-US" sz="3000" dirty="0"/>
              <a:t>The </a:t>
            </a:r>
            <a:r>
              <a:rPr lang="en-US" sz="3000" b="1" dirty="0">
                <a:solidFill>
                  <a:srgbClr val="FF0000"/>
                </a:solidFill>
              </a:rPr>
              <a:t>creation of different layers of domestic workers </a:t>
            </a:r>
            <a:r>
              <a:rPr lang="en-US" sz="3000" dirty="0"/>
              <a:t>from a broad housemaid and houseboy category to specialized work including child care workers, aged care workers, drivers etc.</a:t>
            </a:r>
          </a:p>
          <a:p>
            <a:pPr algn="just"/>
            <a:r>
              <a:rPr lang="en-US" sz="3000" dirty="0"/>
              <a:t>The </a:t>
            </a:r>
            <a:r>
              <a:rPr lang="en-US" sz="3000" b="1" dirty="0">
                <a:solidFill>
                  <a:srgbClr val="FF0000"/>
                </a:solidFill>
              </a:rPr>
              <a:t>ethics of monitoring </a:t>
            </a:r>
            <a:r>
              <a:rPr lang="en-US" sz="3000" dirty="0"/>
              <a:t>considering it will involve entering private spaces (homes) and of gathering employer information</a:t>
            </a:r>
          </a:p>
        </p:txBody>
      </p:sp>
    </p:spTree>
    <p:extLst>
      <p:ext uri="{BB962C8B-B14F-4D97-AF65-F5344CB8AC3E}">
        <p14:creationId xmlns:p14="http://schemas.microsoft.com/office/powerpoint/2010/main" val="31536557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875D482F-6628-4724-B971-A850ACE36CE6}"/>
              </a:ext>
            </a:extLst>
          </p:cNvPr>
          <p:cNvSpPr>
            <a:spLocks noGrp="1"/>
          </p:cNvSpPr>
          <p:nvPr>
            <p:ph type="title"/>
          </p:nvPr>
        </p:nvSpPr>
        <p:spPr>
          <a:xfrm>
            <a:off x="628650" y="1131094"/>
            <a:ext cx="7886700" cy="4511848"/>
          </a:xfrm>
          <a:solidFill>
            <a:schemeClr val="accent5">
              <a:lumMod val="40000"/>
              <a:lumOff val="60000"/>
            </a:schemeClr>
          </a:solidFill>
        </p:spPr>
        <p:txBody>
          <a:bodyPr>
            <a:normAutofit/>
          </a:bodyPr>
          <a:lstStyle/>
          <a:p>
            <a:pPr algn="ctr"/>
            <a:r>
              <a:rPr lang="en-US" sz="4500" b="1" dirty="0">
                <a:latin typeface="+mn-lt"/>
              </a:rPr>
              <a:t>Recommendation:</a:t>
            </a:r>
            <a:br>
              <a:rPr lang="en-US" sz="4500" b="1" dirty="0">
                <a:latin typeface="+mn-lt"/>
              </a:rPr>
            </a:br>
            <a:r>
              <a:rPr lang="en-US" sz="4500" b="1" dirty="0">
                <a:latin typeface="+mn-lt"/>
              </a:rPr>
              <a:t/>
            </a:r>
            <a:br>
              <a:rPr lang="en-US" sz="4500" b="1" dirty="0">
                <a:latin typeface="+mn-lt"/>
              </a:rPr>
            </a:br>
            <a:r>
              <a:rPr lang="en-US" sz="4500" b="1" dirty="0">
                <a:latin typeface="+mn-lt"/>
              </a:rPr>
              <a:t>Enact a separate and distinct law governing domestic workers in Sri Lanka. </a:t>
            </a:r>
          </a:p>
        </p:txBody>
      </p:sp>
    </p:spTree>
    <p:extLst>
      <p:ext uri="{BB962C8B-B14F-4D97-AF65-F5344CB8AC3E}">
        <p14:creationId xmlns:p14="http://schemas.microsoft.com/office/powerpoint/2010/main" val="3655608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 xmlns:a16="http://schemas.microsoft.com/office/drawing/2014/main" id="{0F421454-8270-4DE7-B61B-466352CE9DB6}"/>
              </a:ext>
            </a:extLst>
          </p:cNvPr>
          <p:cNvSpPr>
            <a:spLocks noGrp="1"/>
          </p:cNvSpPr>
          <p:nvPr>
            <p:ph type="title"/>
          </p:nvPr>
        </p:nvSpPr>
        <p:spPr>
          <a:xfrm>
            <a:off x="628650" y="634008"/>
            <a:ext cx="7886700" cy="994172"/>
          </a:xfrm>
          <a:solidFill>
            <a:schemeClr val="accent5">
              <a:lumMod val="40000"/>
              <a:lumOff val="60000"/>
            </a:schemeClr>
          </a:solidFill>
        </p:spPr>
        <p:txBody>
          <a:bodyPr>
            <a:noAutofit/>
          </a:bodyPr>
          <a:lstStyle/>
          <a:p>
            <a:pPr algn="ctr"/>
            <a:r>
              <a:rPr lang="en-US" sz="4000" b="1" dirty="0">
                <a:latin typeface="+mn-lt"/>
              </a:rPr>
              <a:t>A separate and distinct law on domestic workers in Sri Lanka</a:t>
            </a:r>
          </a:p>
        </p:txBody>
      </p:sp>
      <p:sp>
        <p:nvSpPr>
          <p:cNvPr id="5" name="Content Placeholder 4">
            <a:extLst>
              <a:ext uri="{FF2B5EF4-FFF2-40B4-BE49-F238E27FC236}">
                <a16:creationId xmlns="" xmlns:a16="http://schemas.microsoft.com/office/drawing/2014/main" id="{9AFBF8BC-6964-41A1-A4CE-DFC9B2549F1B}"/>
              </a:ext>
            </a:extLst>
          </p:cNvPr>
          <p:cNvSpPr>
            <a:spLocks noGrp="1"/>
          </p:cNvSpPr>
          <p:nvPr>
            <p:ph sz="half" idx="1"/>
          </p:nvPr>
        </p:nvSpPr>
        <p:spPr>
          <a:xfrm>
            <a:off x="324435" y="1959182"/>
            <a:ext cx="4247565" cy="4511955"/>
          </a:xfrm>
          <a:ln>
            <a:solidFill>
              <a:schemeClr val="accent1">
                <a:shade val="50000"/>
              </a:schemeClr>
            </a:solidFill>
          </a:ln>
        </p:spPr>
        <p:txBody>
          <a:bodyPr>
            <a:noAutofit/>
          </a:bodyPr>
          <a:lstStyle/>
          <a:p>
            <a:pPr lvl="0"/>
            <a:r>
              <a:rPr lang="en-US" sz="2700" dirty="0"/>
              <a:t>Explicit recognition of rights</a:t>
            </a:r>
          </a:p>
          <a:p>
            <a:pPr lvl="0"/>
            <a:r>
              <a:rPr lang="en-US" sz="2700" dirty="0"/>
              <a:t>Scope and exclusions</a:t>
            </a:r>
          </a:p>
          <a:p>
            <a:pPr lvl="0"/>
            <a:r>
              <a:rPr lang="en-US" sz="2700" dirty="0"/>
              <a:t>General obligations</a:t>
            </a:r>
          </a:p>
          <a:p>
            <a:r>
              <a:rPr lang="en-US" sz="2700" dirty="0"/>
              <a:t>Minimum Age</a:t>
            </a:r>
          </a:p>
          <a:p>
            <a:r>
              <a:rPr lang="en-US" sz="2700" dirty="0"/>
              <a:t>Minimum wages and protection of wages</a:t>
            </a:r>
          </a:p>
          <a:p>
            <a:pPr lvl="0"/>
            <a:r>
              <a:rPr lang="en-US" sz="2700" dirty="0"/>
              <a:t>Recruitment of domestic workers</a:t>
            </a:r>
          </a:p>
          <a:p>
            <a:pPr lvl="0"/>
            <a:r>
              <a:rPr lang="en-US" sz="2700" dirty="0"/>
              <a:t>Registration</a:t>
            </a:r>
          </a:p>
          <a:p>
            <a:r>
              <a:rPr lang="en-US" sz="2700" dirty="0"/>
              <a:t>Contracts and </a:t>
            </a:r>
            <a:r>
              <a:rPr lang="en-US" sz="2700" dirty="0" smtClean="0"/>
              <a:t>Agreements</a:t>
            </a:r>
            <a:endParaRPr lang="en-US" sz="2700" dirty="0"/>
          </a:p>
        </p:txBody>
      </p:sp>
      <p:sp>
        <p:nvSpPr>
          <p:cNvPr id="6" name="Content Placeholder 5">
            <a:extLst>
              <a:ext uri="{FF2B5EF4-FFF2-40B4-BE49-F238E27FC236}">
                <a16:creationId xmlns="" xmlns:a16="http://schemas.microsoft.com/office/drawing/2014/main" id="{280034A0-242A-425C-AF16-C7530E039385}"/>
              </a:ext>
            </a:extLst>
          </p:cNvPr>
          <p:cNvSpPr>
            <a:spLocks noGrp="1"/>
          </p:cNvSpPr>
          <p:nvPr>
            <p:ph sz="half" idx="2"/>
          </p:nvPr>
        </p:nvSpPr>
        <p:spPr>
          <a:xfrm>
            <a:off x="4629150" y="1959183"/>
            <a:ext cx="4248978" cy="4511955"/>
          </a:xfrm>
          <a:ln>
            <a:solidFill>
              <a:schemeClr val="accent1">
                <a:shade val="50000"/>
              </a:schemeClr>
            </a:solidFill>
          </a:ln>
        </p:spPr>
        <p:txBody>
          <a:bodyPr>
            <a:normAutofit fontScale="85000" lnSpcReduction="10000"/>
          </a:bodyPr>
          <a:lstStyle/>
          <a:p>
            <a:pPr lvl="0"/>
            <a:r>
              <a:rPr lang="en-US" sz="3200" dirty="0"/>
              <a:t>Social security, health insurance coverage, and other benefits</a:t>
            </a:r>
          </a:p>
          <a:p>
            <a:pPr lvl="0"/>
            <a:r>
              <a:rPr lang="en-US" sz="3200" dirty="0"/>
              <a:t>Rest periods and leave</a:t>
            </a:r>
          </a:p>
          <a:p>
            <a:pPr lvl="0"/>
            <a:r>
              <a:rPr lang="en-US" sz="3200" dirty="0"/>
              <a:t>Termination of employment relationship</a:t>
            </a:r>
          </a:p>
          <a:p>
            <a:pPr lvl="0"/>
            <a:r>
              <a:rPr lang="en-US" sz="3200" dirty="0"/>
              <a:t>Complaint mechanisms</a:t>
            </a:r>
          </a:p>
          <a:p>
            <a:r>
              <a:rPr lang="en-US" sz="3200" dirty="0"/>
              <a:t>Rescue of abused domestic workers</a:t>
            </a:r>
          </a:p>
          <a:p>
            <a:pPr lvl="0"/>
            <a:r>
              <a:rPr lang="en-US" sz="3200" dirty="0"/>
              <a:t>Legal counsel and legal aid</a:t>
            </a:r>
          </a:p>
          <a:p>
            <a:pPr lvl="0"/>
            <a:r>
              <a:rPr lang="en-US" sz="3200" dirty="0" smtClean="0"/>
              <a:t>Association</a:t>
            </a:r>
            <a:endParaRPr lang="en-US" dirty="0"/>
          </a:p>
        </p:txBody>
      </p:sp>
    </p:spTree>
    <p:extLst>
      <p:ext uri="{BB962C8B-B14F-4D97-AF65-F5344CB8AC3E}">
        <p14:creationId xmlns:p14="http://schemas.microsoft.com/office/powerpoint/2010/main" val="11897014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A8C55D-A07E-4543-AE11-7092FBC2B9E5}"/>
              </a:ext>
            </a:extLst>
          </p:cNvPr>
          <p:cNvSpPr>
            <a:spLocks noGrp="1"/>
          </p:cNvSpPr>
          <p:nvPr>
            <p:ph type="title"/>
          </p:nvPr>
        </p:nvSpPr>
        <p:spPr>
          <a:solidFill>
            <a:schemeClr val="tx2">
              <a:lumMod val="20000"/>
              <a:lumOff val="80000"/>
            </a:schemeClr>
          </a:solidFill>
        </p:spPr>
        <p:txBody>
          <a:bodyPr>
            <a:normAutofit/>
          </a:bodyPr>
          <a:lstStyle/>
          <a:p>
            <a:pPr algn="ctr"/>
            <a:r>
              <a:rPr lang="en-US" sz="4000" b="1" dirty="0">
                <a:latin typeface="+mn-lt"/>
              </a:rPr>
              <a:t>Ratification of C189</a:t>
            </a:r>
            <a:endParaRPr lang="en-US" sz="4000" dirty="0">
              <a:latin typeface="+mn-lt"/>
            </a:endParaRPr>
          </a:p>
        </p:txBody>
      </p:sp>
      <p:sp>
        <p:nvSpPr>
          <p:cNvPr id="4" name="Rectangle 3">
            <a:extLst>
              <a:ext uri="{FF2B5EF4-FFF2-40B4-BE49-F238E27FC236}">
                <a16:creationId xmlns="" xmlns:a16="http://schemas.microsoft.com/office/drawing/2014/main" id="{80B6DE98-34FB-4ED1-ACBA-8D42400CDB0E}"/>
              </a:ext>
            </a:extLst>
          </p:cNvPr>
          <p:cNvSpPr/>
          <p:nvPr/>
        </p:nvSpPr>
        <p:spPr>
          <a:xfrm>
            <a:off x="940324" y="2737898"/>
            <a:ext cx="2212943" cy="178873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700" b="1" dirty="0"/>
              <a:t>FORMAL RECOGNITION</a:t>
            </a:r>
          </a:p>
        </p:txBody>
      </p:sp>
      <p:sp>
        <p:nvSpPr>
          <p:cNvPr id="5" name="Rectangle 4">
            <a:extLst>
              <a:ext uri="{FF2B5EF4-FFF2-40B4-BE49-F238E27FC236}">
                <a16:creationId xmlns="" xmlns:a16="http://schemas.microsoft.com/office/drawing/2014/main" id="{0D85DDA4-DE77-4E9B-B1EF-2F043E7FF335}"/>
              </a:ext>
            </a:extLst>
          </p:cNvPr>
          <p:cNvSpPr/>
          <p:nvPr/>
        </p:nvSpPr>
        <p:spPr>
          <a:xfrm>
            <a:off x="5176494" y="2795637"/>
            <a:ext cx="2251248" cy="178873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700" b="1" dirty="0"/>
              <a:t>C189 RATIFICATION</a:t>
            </a:r>
          </a:p>
        </p:txBody>
      </p:sp>
      <p:sp>
        <p:nvSpPr>
          <p:cNvPr id="6" name="Arrow: Right 5">
            <a:extLst>
              <a:ext uri="{FF2B5EF4-FFF2-40B4-BE49-F238E27FC236}">
                <a16:creationId xmlns="" xmlns:a16="http://schemas.microsoft.com/office/drawing/2014/main" id="{F378D46F-AC25-45BF-A74F-F5ACAA82EE4D}"/>
              </a:ext>
            </a:extLst>
          </p:cNvPr>
          <p:cNvSpPr/>
          <p:nvPr/>
        </p:nvSpPr>
        <p:spPr>
          <a:xfrm>
            <a:off x="3690594" y="2999491"/>
            <a:ext cx="1166567" cy="6716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Left 6">
            <a:extLst>
              <a:ext uri="{FF2B5EF4-FFF2-40B4-BE49-F238E27FC236}">
                <a16:creationId xmlns="" xmlns:a16="http://schemas.microsoft.com/office/drawing/2014/main" id="{CC58FBDB-BC0F-4F8D-A71F-04730DAC388F}"/>
              </a:ext>
            </a:extLst>
          </p:cNvPr>
          <p:cNvSpPr/>
          <p:nvPr/>
        </p:nvSpPr>
        <p:spPr>
          <a:xfrm>
            <a:off x="3556262" y="3904465"/>
            <a:ext cx="1357460" cy="622169"/>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193828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6866" name="Title 1"/>
          <p:cNvSpPr>
            <a:spLocks noGrp="1"/>
          </p:cNvSpPr>
          <p:nvPr>
            <p:ph type="title"/>
          </p:nvPr>
        </p:nvSpPr>
        <p:spPr>
          <a:xfrm>
            <a:off x="877824" y="269507"/>
            <a:ext cx="7363968" cy="981777"/>
          </a:xfrm>
        </p:spPr>
        <p:txBody>
          <a:bodyPr/>
          <a:lstStyle/>
          <a:p>
            <a:pPr algn="ctr" eaLnBrk="1" hangingPunct="1"/>
            <a:r>
              <a:rPr lang="en-US" sz="4800" b="1" dirty="0" smtClean="0">
                <a:solidFill>
                  <a:srgbClr val="002060"/>
                </a:solidFill>
                <a:latin typeface="+mn-lt"/>
              </a:rPr>
              <a:t>Research Team</a:t>
            </a:r>
          </a:p>
        </p:txBody>
      </p:sp>
      <p:sp>
        <p:nvSpPr>
          <p:cNvPr id="2" name="Content Placeholder 1"/>
          <p:cNvSpPr>
            <a:spLocks noGrp="1"/>
          </p:cNvSpPr>
          <p:nvPr>
            <p:ph idx="1"/>
          </p:nvPr>
        </p:nvSpPr>
        <p:spPr>
          <a:xfrm>
            <a:off x="877824" y="1638419"/>
            <a:ext cx="7765366" cy="4389120"/>
          </a:xfrm>
          <a:solidFill>
            <a:schemeClr val="accent2">
              <a:lumMod val="40000"/>
              <a:lumOff val="60000"/>
            </a:schemeClr>
          </a:solidFill>
        </p:spPr>
        <p:txBody>
          <a:bodyPr>
            <a:normAutofit/>
          </a:bodyPr>
          <a:lstStyle/>
          <a:p>
            <a:endParaRPr lang="en-GB" sz="3200" dirty="0" smtClean="0"/>
          </a:p>
          <a:p>
            <a:pPr lvl="1"/>
            <a:r>
              <a:rPr lang="en-GB" sz="4000" dirty="0" err="1" smtClean="0"/>
              <a:t>Dr</a:t>
            </a:r>
            <a:r>
              <a:rPr lang="en-GB" sz="4000" dirty="0" err="1"/>
              <a:t>.</a:t>
            </a:r>
            <a:r>
              <a:rPr lang="en-GB" sz="4000" dirty="0"/>
              <a:t> </a:t>
            </a:r>
            <a:r>
              <a:rPr lang="en-GB" sz="4000" dirty="0" err="1"/>
              <a:t>Ramanie</a:t>
            </a:r>
            <a:r>
              <a:rPr lang="en-GB" sz="4000" dirty="0"/>
              <a:t> </a:t>
            </a:r>
            <a:r>
              <a:rPr lang="en-GB" sz="4000" dirty="0" err="1" smtClean="0"/>
              <a:t>Jayatilaka</a:t>
            </a:r>
            <a:r>
              <a:rPr lang="en-GB" sz="4000" dirty="0" smtClean="0"/>
              <a:t> </a:t>
            </a:r>
            <a:endParaRPr lang="en-GB" sz="4000" dirty="0"/>
          </a:p>
          <a:p>
            <a:pPr lvl="1"/>
            <a:r>
              <a:rPr lang="en-GB" sz="4000" dirty="0"/>
              <a:t>Dr. </a:t>
            </a:r>
            <a:r>
              <a:rPr lang="en-GB" sz="4000" dirty="0" err="1"/>
              <a:t>Ramani</a:t>
            </a:r>
            <a:r>
              <a:rPr lang="en-GB" sz="4000" dirty="0"/>
              <a:t> </a:t>
            </a:r>
            <a:r>
              <a:rPr lang="en-GB" sz="4000" dirty="0" err="1"/>
              <a:t>Jayasundere</a:t>
            </a:r>
            <a:r>
              <a:rPr lang="en-GB" sz="4000" dirty="0"/>
              <a:t> </a:t>
            </a:r>
          </a:p>
          <a:p>
            <a:pPr lvl="1"/>
            <a:r>
              <a:rPr lang="en-GB" sz="4000" dirty="0"/>
              <a:t>Dr. Asha L. Abeyasekera </a:t>
            </a:r>
          </a:p>
          <a:p>
            <a:pPr lvl="1"/>
            <a:r>
              <a:rPr lang="en-GB" sz="4000" dirty="0" err="1"/>
              <a:t>Ms.</a:t>
            </a:r>
            <a:r>
              <a:rPr lang="en-GB" sz="4000" dirty="0"/>
              <a:t> </a:t>
            </a:r>
            <a:r>
              <a:rPr lang="en-GB" sz="4000" dirty="0" err="1"/>
              <a:t>Girty</a:t>
            </a:r>
            <a:r>
              <a:rPr lang="en-GB" sz="4000" dirty="0"/>
              <a:t> </a:t>
            </a:r>
            <a:r>
              <a:rPr lang="en-GB" sz="4000" dirty="0" err="1"/>
              <a:t>Gamage</a:t>
            </a:r>
            <a:r>
              <a:rPr lang="en-GB" sz="4000" dirty="0"/>
              <a:t> </a:t>
            </a:r>
          </a:p>
          <a:p>
            <a:pPr lvl="1"/>
            <a:r>
              <a:rPr lang="en-GB" sz="4000" dirty="0" err="1"/>
              <a:t>Ms.</a:t>
            </a:r>
            <a:r>
              <a:rPr lang="en-GB" sz="4000" dirty="0"/>
              <a:t> </a:t>
            </a:r>
            <a:r>
              <a:rPr lang="en-GB" sz="4000" dirty="0" err="1"/>
              <a:t>Leelangi</a:t>
            </a:r>
            <a:r>
              <a:rPr lang="en-GB" sz="4000" dirty="0"/>
              <a:t> </a:t>
            </a:r>
            <a:r>
              <a:rPr lang="en-GB" sz="4000" dirty="0" err="1"/>
              <a:t>Wanasundera</a:t>
            </a:r>
            <a:r>
              <a:rPr lang="en-GB" sz="4000" dirty="0"/>
              <a:t> </a:t>
            </a:r>
          </a:p>
          <a:p>
            <a:pPr lvl="1"/>
            <a:r>
              <a:rPr lang="en-GB" sz="4000" dirty="0"/>
              <a:t>Mr. </a:t>
            </a:r>
            <a:r>
              <a:rPr lang="en-GB" sz="4000" dirty="0" err="1"/>
              <a:t>Namal</a:t>
            </a:r>
            <a:r>
              <a:rPr lang="en-GB" sz="4000" dirty="0"/>
              <a:t> </a:t>
            </a:r>
            <a:r>
              <a:rPr lang="en-GB" sz="4000" dirty="0" err="1"/>
              <a:t>Weerasena</a:t>
            </a:r>
            <a:r>
              <a:rPr lang="en-GB" sz="4000" dirty="0"/>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2073</TotalTime>
  <Words>1459</Words>
  <Application>Microsoft Office PowerPoint</Application>
  <PresentationFormat>On-screen Show (4:3)</PresentationFormat>
  <Paragraphs>219</Paragraphs>
  <Slides>37</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Calibri Light</vt:lpstr>
      <vt:lpstr>Candara</vt:lpstr>
      <vt:lpstr>Latha</vt:lpstr>
      <vt:lpstr>Wingdings</vt:lpstr>
      <vt:lpstr>Office Theme</vt:lpstr>
      <vt:lpstr>Domestic Workers in Sri Lanka </vt:lpstr>
      <vt:lpstr>Methodology</vt:lpstr>
      <vt:lpstr>PowerPoint Presentation</vt:lpstr>
      <vt:lpstr>Domestic Workers:  Vulnerable group in informal sector</vt:lpstr>
      <vt:lpstr>Vulnerable Group  Reasons for choosing domestic work </vt:lpstr>
      <vt:lpstr>PowerPoint Presentation</vt:lpstr>
      <vt:lpstr>Vulnerable Group – Marital Status</vt:lpstr>
      <vt:lpstr>Vulnerable Group  Gender Differences in Marital Status </vt:lpstr>
      <vt:lpstr>PowerPoint Presentation</vt:lpstr>
      <vt:lpstr>Vulnerable Group Economic Status and Family Income</vt:lpstr>
      <vt:lpstr>Terms and Conditions of Work</vt:lpstr>
      <vt:lpstr>PowerPoint Presentation</vt:lpstr>
      <vt:lpstr>Working Hours</vt:lpstr>
      <vt:lpstr>Work Agreements  Informality</vt:lpstr>
      <vt:lpstr>Terms of Work – Salaries and Wages</vt:lpstr>
      <vt:lpstr>Terms of Work - Leave</vt:lpstr>
      <vt:lpstr>Working Conditions - Facilities</vt:lpstr>
      <vt:lpstr>Working Conditions Discrimination, Harassment, Abuse</vt:lpstr>
      <vt:lpstr>Formalising Domestic Work</vt:lpstr>
      <vt:lpstr>Preference for Contracts</vt:lpstr>
      <vt:lpstr>Preference for Contracts</vt:lpstr>
      <vt:lpstr>Preference for Contracts </vt:lpstr>
      <vt:lpstr>Contracts – critical elements</vt:lpstr>
      <vt:lpstr>Domestic workers organisations /networks</vt:lpstr>
      <vt:lpstr>Formalizing domestic work and recommendations for ratification of C189</vt:lpstr>
      <vt:lpstr>PowerPoint Presentation</vt:lpstr>
      <vt:lpstr>Formalizing domestic work</vt:lpstr>
      <vt:lpstr>Views on formalizing domestic workers</vt:lpstr>
      <vt:lpstr>Views on formalizing domestic workers</vt:lpstr>
      <vt:lpstr>A ROADMAP for formalizing domestic workers</vt:lpstr>
      <vt:lpstr>Some issues for consideration</vt:lpstr>
      <vt:lpstr>Some issues for consideration</vt:lpstr>
      <vt:lpstr>Some issues for consideration</vt:lpstr>
      <vt:lpstr>Recommendation:  Enact a separate and distinct law governing domestic workers in Sri Lanka. </vt:lpstr>
      <vt:lpstr>A separate and distinct law on domestic workers in Sri Lanka</vt:lpstr>
      <vt:lpstr>Ratification of C189</vt:lpstr>
      <vt:lpstr>Research Team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Study on Domestic Workers in Sri Lanka : Main Findings</dc:title>
  <dc:creator>Ramanie Jayatilaka</dc:creator>
  <cp:lastModifiedBy>vathany</cp:lastModifiedBy>
  <cp:revision>218</cp:revision>
  <cp:lastPrinted>2019-11-05T06:54:26Z</cp:lastPrinted>
  <dcterms:created xsi:type="dcterms:W3CDTF">2019-10-28T05:04:43Z</dcterms:created>
  <dcterms:modified xsi:type="dcterms:W3CDTF">2020-01-09T08:38:10Z</dcterms:modified>
</cp:coreProperties>
</file>