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Lst>
  <p:notesMasterIdLst>
    <p:notesMasterId r:id="rId28"/>
  </p:notesMasterIdLst>
  <p:sldIdLst>
    <p:sldId id="256" r:id="rId4"/>
    <p:sldId id="335" r:id="rId5"/>
    <p:sldId id="323" r:id="rId6"/>
    <p:sldId id="359" r:id="rId7"/>
    <p:sldId id="353" r:id="rId8"/>
    <p:sldId id="354" r:id="rId9"/>
    <p:sldId id="356" r:id="rId10"/>
    <p:sldId id="362" r:id="rId11"/>
    <p:sldId id="363" r:id="rId12"/>
    <p:sldId id="344" r:id="rId13"/>
    <p:sldId id="364" r:id="rId14"/>
    <p:sldId id="360" r:id="rId15"/>
    <p:sldId id="314" r:id="rId16"/>
    <p:sldId id="264" r:id="rId17"/>
    <p:sldId id="325" r:id="rId18"/>
    <p:sldId id="336" r:id="rId19"/>
    <p:sldId id="337" r:id="rId20"/>
    <p:sldId id="303" r:id="rId21"/>
    <p:sldId id="331" r:id="rId22"/>
    <p:sldId id="332" r:id="rId23"/>
    <p:sldId id="361" r:id="rId24"/>
    <p:sldId id="358" r:id="rId25"/>
    <p:sldId id="357" r:id="rId26"/>
    <p:sldId id="32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416"/>
    <a:srgbClr val="1AAD49"/>
    <a:srgbClr val="F795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86909" autoAdjust="0"/>
  </p:normalViewPr>
  <p:slideViewPr>
    <p:cSldViewPr>
      <p:cViewPr varScale="1">
        <p:scale>
          <a:sx n="85" d="100"/>
          <a:sy n="85" d="100"/>
        </p:scale>
        <p:origin x="-1608" y="-104"/>
      </p:cViewPr>
      <p:guideLst>
        <p:guide orient="horz" pos="2115"/>
        <p:guide pos="2971"/>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ina:Dropbox:Marina:Jobs:ILO%20TRIANGLE%20-%20ILMS:Phase%20V:_progress%20files%202017:ILMS%20Database_Facsheet%20v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Factsheet%2013102017.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Factsheet%2013102017.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Factsheet%2013102017.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Factsheet%2013102017.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ILMS%20Database_Facsheet%20v3.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Macintosh%20HD:Users:Nina:Dropbox:Marina:Jobs:ILO%20TRIANGLE%20-%20ILMS:_progress%20files%202017:Factsheet%2022102017.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Chart%20in%20Microsoft%20Office%20Word"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Chart%20in%20Microsoft%20Office%20Word"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Chart%20in%20Microsoft%20Office%20Word" TargetMode="Externa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lineChart>
        <c:grouping val="standard"/>
        <c:varyColors val="0"/>
        <c:ser>
          <c:idx val="0"/>
          <c:order val="0"/>
          <c:tx>
            <c:strRef>
              <c:f>Destination!$B$86</c:f>
              <c:strCache>
                <c:ptCount val="1"/>
                <c:pt idx="0">
                  <c:v>Brunei Darussalam</c:v>
                </c:pt>
              </c:strCache>
            </c:strRef>
          </c:tx>
          <c:marker>
            <c:symbol val="diamond"/>
            <c:size val="5"/>
          </c:marker>
          <c:cat>
            <c:numRef>
              <c:f>Destination!$C$93:$C$97</c:f>
              <c:numCache>
                <c:formatCode>General</c:formatCode>
                <c:ptCount val="5"/>
                <c:pt idx="0">
                  <c:v>2012.0</c:v>
                </c:pt>
                <c:pt idx="1">
                  <c:v>2013.0</c:v>
                </c:pt>
                <c:pt idx="2">
                  <c:v>2014.0</c:v>
                </c:pt>
                <c:pt idx="3">
                  <c:v>2015.0</c:v>
                </c:pt>
                <c:pt idx="4">
                  <c:v>2016.0</c:v>
                </c:pt>
              </c:numCache>
            </c:numRef>
          </c:cat>
          <c:val>
            <c:numRef>
              <c:f>Destination!$X$85:$X$87</c:f>
              <c:numCache>
                <c:formatCode>General</c:formatCode>
                <c:ptCount val="3"/>
                <c:pt idx="0">
                  <c:v>67.698</c:v>
                </c:pt>
                <c:pt idx="2">
                  <c:v>52.161</c:v>
                </c:pt>
              </c:numCache>
            </c:numRef>
          </c:val>
          <c:smooth val="0"/>
        </c:ser>
        <c:ser>
          <c:idx val="1"/>
          <c:order val="1"/>
          <c:tx>
            <c:strRef>
              <c:f>Destination!$B$93</c:f>
              <c:strCache>
                <c:ptCount val="1"/>
                <c:pt idx="0">
                  <c:v>Malaysia</c:v>
                </c:pt>
              </c:strCache>
            </c:strRef>
          </c:tx>
          <c:marker>
            <c:symbol val="none"/>
          </c:marker>
          <c:cat>
            <c:numRef>
              <c:f>Destination!$C$93:$C$97</c:f>
              <c:numCache>
                <c:formatCode>General</c:formatCode>
                <c:ptCount val="5"/>
                <c:pt idx="0">
                  <c:v>2012.0</c:v>
                </c:pt>
                <c:pt idx="1">
                  <c:v>2013.0</c:v>
                </c:pt>
                <c:pt idx="2">
                  <c:v>2014.0</c:v>
                </c:pt>
                <c:pt idx="3">
                  <c:v>2015.0</c:v>
                </c:pt>
                <c:pt idx="4">
                  <c:v>2016.0</c:v>
                </c:pt>
              </c:numCache>
            </c:numRef>
          </c:cat>
          <c:val>
            <c:numRef>
              <c:f>Destination!$X$93:$X$97</c:f>
              <c:numCache>
                <c:formatCode>General</c:formatCode>
                <c:ptCount val="5"/>
                <c:pt idx="0">
                  <c:v>1826.0</c:v>
                </c:pt>
                <c:pt idx="1">
                  <c:v>2120.2</c:v>
                </c:pt>
                <c:pt idx="2">
                  <c:v>2110.9</c:v>
                </c:pt>
                <c:pt idx="3">
                  <c:v>2127.1</c:v>
                </c:pt>
                <c:pt idx="4">
                  <c:v>2205.3</c:v>
                </c:pt>
              </c:numCache>
            </c:numRef>
          </c:val>
          <c:smooth val="0"/>
        </c:ser>
        <c:ser>
          <c:idx val="2"/>
          <c:order val="2"/>
          <c:tx>
            <c:strRef>
              <c:f>Destination!$B$99</c:f>
              <c:strCache>
                <c:ptCount val="1"/>
                <c:pt idx="0">
                  <c:v>Singapore</c:v>
                </c:pt>
              </c:strCache>
            </c:strRef>
          </c:tx>
          <c:marker>
            <c:symbol val="none"/>
          </c:marker>
          <c:cat>
            <c:numRef>
              <c:f>Destination!$C$93:$C$97</c:f>
              <c:numCache>
                <c:formatCode>General</c:formatCode>
                <c:ptCount val="5"/>
                <c:pt idx="0">
                  <c:v>2012.0</c:v>
                </c:pt>
                <c:pt idx="1">
                  <c:v>2013.0</c:v>
                </c:pt>
                <c:pt idx="2">
                  <c:v>2014.0</c:v>
                </c:pt>
                <c:pt idx="3">
                  <c:v>2015.0</c:v>
                </c:pt>
                <c:pt idx="4">
                  <c:v>2016.0</c:v>
                </c:pt>
              </c:numCache>
            </c:numRef>
          </c:cat>
          <c:val>
            <c:numRef>
              <c:f>Destination!$X$99:$X$103</c:f>
              <c:numCache>
                <c:formatCode>General</c:formatCode>
                <c:ptCount val="5"/>
                <c:pt idx="0">
                  <c:v>1268.3</c:v>
                </c:pt>
                <c:pt idx="1">
                  <c:v>1321.6</c:v>
                </c:pt>
                <c:pt idx="2">
                  <c:v>1355.7</c:v>
                </c:pt>
                <c:pt idx="3">
                  <c:v>1387.3</c:v>
                </c:pt>
                <c:pt idx="4">
                  <c:v>1393.0</c:v>
                </c:pt>
              </c:numCache>
            </c:numRef>
          </c:val>
          <c:smooth val="0"/>
        </c:ser>
        <c:ser>
          <c:idx val="3"/>
          <c:order val="3"/>
          <c:tx>
            <c:strRef>
              <c:f>Destination!$B$105</c:f>
              <c:strCache>
                <c:ptCount val="1"/>
                <c:pt idx="0">
                  <c:v>Thailand</c:v>
                </c:pt>
              </c:strCache>
            </c:strRef>
          </c:tx>
          <c:marker>
            <c:symbol val="none"/>
          </c:marker>
          <c:cat>
            <c:numRef>
              <c:f>Destination!$C$93:$C$97</c:f>
              <c:numCache>
                <c:formatCode>General</c:formatCode>
                <c:ptCount val="5"/>
                <c:pt idx="0">
                  <c:v>2012.0</c:v>
                </c:pt>
                <c:pt idx="1">
                  <c:v>2013.0</c:v>
                </c:pt>
                <c:pt idx="2">
                  <c:v>2014.0</c:v>
                </c:pt>
                <c:pt idx="3">
                  <c:v>2015.0</c:v>
                </c:pt>
                <c:pt idx="4">
                  <c:v>2016.0</c:v>
                </c:pt>
              </c:numCache>
            </c:numRef>
          </c:cat>
          <c:val>
            <c:numRef>
              <c:f>Destination!$X$105:$X$109</c:f>
              <c:numCache>
                <c:formatCode>General</c:formatCode>
                <c:ptCount val="5"/>
                <c:pt idx="0">
                  <c:v>1133.851</c:v>
                </c:pt>
                <c:pt idx="1">
                  <c:v>1183.835</c:v>
                </c:pt>
                <c:pt idx="2">
                  <c:v>1339.834</c:v>
                </c:pt>
                <c:pt idx="3">
                  <c:v>1443.474</c:v>
                </c:pt>
                <c:pt idx="4">
                  <c:v>1476.841</c:v>
                </c:pt>
              </c:numCache>
            </c:numRef>
          </c:val>
          <c:smooth val="0"/>
        </c:ser>
        <c:dLbls>
          <c:showLegendKey val="0"/>
          <c:showVal val="0"/>
          <c:showCatName val="0"/>
          <c:showSerName val="0"/>
          <c:showPercent val="0"/>
          <c:showBubbleSize val="0"/>
        </c:dLbls>
        <c:marker val="1"/>
        <c:smooth val="0"/>
        <c:axId val="-2080616216"/>
        <c:axId val="-2135707608"/>
      </c:lineChart>
      <c:catAx>
        <c:axId val="-2080616216"/>
        <c:scaling>
          <c:orientation val="minMax"/>
        </c:scaling>
        <c:delete val="0"/>
        <c:axPos val="b"/>
        <c:numFmt formatCode="General" sourceLinked="1"/>
        <c:majorTickMark val="out"/>
        <c:minorTickMark val="none"/>
        <c:tickLblPos val="nextTo"/>
        <c:txPr>
          <a:bodyPr/>
          <a:lstStyle/>
          <a:p>
            <a:pPr>
              <a:defRPr sz="1050"/>
            </a:pPr>
            <a:endParaRPr lang="en-US"/>
          </a:p>
        </c:txPr>
        <c:crossAx val="-2135707608"/>
        <c:crosses val="autoZero"/>
        <c:auto val="1"/>
        <c:lblAlgn val="ctr"/>
        <c:lblOffset val="100"/>
        <c:noMultiLvlLbl val="0"/>
      </c:catAx>
      <c:valAx>
        <c:axId val="-2135707608"/>
        <c:scaling>
          <c:orientation val="minMax"/>
        </c:scaling>
        <c:delete val="0"/>
        <c:axPos val="l"/>
        <c:majorGridlines>
          <c:spPr>
            <a:ln>
              <a:prstDash val="dot"/>
            </a:ln>
          </c:spPr>
        </c:majorGridlines>
        <c:numFmt formatCode="General" sourceLinked="1"/>
        <c:majorTickMark val="out"/>
        <c:minorTickMark val="none"/>
        <c:tickLblPos val="nextTo"/>
        <c:crossAx val="-2080616216"/>
        <c:crosses val="autoZero"/>
        <c:crossBetween val="between"/>
      </c:valAx>
    </c:plotArea>
    <c:legend>
      <c:legendPos val="r"/>
      <c:layout/>
      <c:overlay val="0"/>
      <c:txPr>
        <a:bodyPr/>
        <a:lstStyle/>
        <a:p>
          <a:pPr>
            <a:defRPr sz="1100"/>
          </a:pPr>
          <a:endParaRPr lang="en-US"/>
        </a:p>
      </c:txPr>
    </c:legend>
    <c:plotVisOnly val="1"/>
    <c:dispBlanksAs val="gap"/>
    <c:showDLblsOverMax val="0"/>
  </c:chart>
  <c:txPr>
    <a:bodyPr/>
    <a:lstStyle/>
    <a:p>
      <a:pPr>
        <a:defRPr>
          <a:latin typeface="Avenir Black"/>
          <a:cs typeface="Avenir Black"/>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Destination!$I$113:$J$113</c:f>
              <c:strCache>
                <c:ptCount val="1"/>
                <c:pt idx="0">
                  <c:v>Brunei Darussalam 2011</c:v>
                </c:pt>
              </c:strCache>
            </c:strRef>
          </c:tx>
          <c:dPt>
            <c:idx val="0"/>
            <c:bubble3D val="0"/>
            <c:spPr>
              <a:solidFill>
                <a:srgbClr val="FFFFFF"/>
              </a:solidFill>
              <a:ln w="9525" cmpd="sng">
                <a:solidFill>
                  <a:srgbClr val="3366FF"/>
                </a:solidFill>
              </a:ln>
            </c:spPr>
          </c:dPt>
          <c:dPt>
            <c:idx val="1"/>
            <c:bubble3D val="0"/>
            <c:spPr>
              <a:solidFill>
                <a:srgbClr val="3366FF"/>
              </a:solidFill>
              <a:ln>
                <a:solidFill>
                  <a:srgbClr val="3366FF"/>
                </a:solidFill>
              </a:ln>
            </c:spPr>
          </c:dPt>
          <c:dLbls>
            <c:showLegendKey val="0"/>
            <c:showVal val="0"/>
            <c:showCatName val="0"/>
            <c:showSerName val="0"/>
            <c:showPercent val="1"/>
            <c:showBubbleSize val="0"/>
            <c:showLeaderLines val="1"/>
          </c:dLbls>
          <c:cat>
            <c:strRef>
              <c:f>Destination!$K$113:$K$114</c:f>
              <c:strCache>
                <c:ptCount val="2"/>
                <c:pt idx="0">
                  <c:v>Citizens</c:v>
                </c:pt>
                <c:pt idx="1">
                  <c:v>Migrants</c:v>
                </c:pt>
              </c:strCache>
            </c:strRef>
          </c:cat>
          <c:val>
            <c:numRef>
              <c:f>Destination!$L$113:$L$114</c:f>
              <c:numCache>
                <c:formatCode>#,##0</c:formatCode>
                <c:ptCount val="2"/>
                <c:pt idx="0">
                  <c:v>133953.0</c:v>
                </c:pt>
                <c:pt idx="1">
                  <c:v>68577.0</c:v>
                </c:pt>
              </c:numCache>
            </c:numRef>
          </c:val>
        </c:ser>
        <c:dLbls>
          <c:showLegendKey val="0"/>
          <c:showVal val="0"/>
          <c:showCatName val="0"/>
          <c:showSerName val="0"/>
          <c:showPercent val="1"/>
          <c:showBubbleSize val="0"/>
          <c:showLeaderLines val="1"/>
        </c:dLbls>
        <c:firstSliceAng val="0"/>
      </c:pieChart>
    </c:plotArea>
    <c:legend>
      <c:legendPos val="l"/>
      <c:layout/>
      <c:overlay val="1"/>
    </c:legend>
    <c:plotVisOnly val="1"/>
    <c:dispBlanksAs val="gap"/>
    <c:showDLblsOverMax val="0"/>
  </c:chart>
  <c:spPr>
    <a:ln>
      <a:noFill/>
    </a:ln>
  </c:spPr>
  <c:txPr>
    <a:bodyPr/>
    <a:lstStyle/>
    <a:p>
      <a:pPr>
        <a:defRPr>
          <a:latin typeface="Avenir Black"/>
          <a:cs typeface="Avenir Black"/>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Destination!$I$114:$J$114</c:f>
              <c:strCache>
                <c:ptCount val="1"/>
                <c:pt idx="0">
                  <c:v>Brunei Darussalam 2014</c:v>
                </c:pt>
              </c:strCache>
            </c:strRef>
          </c:tx>
          <c:dPt>
            <c:idx val="0"/>
            <c:bubble3D val="0"/>
            <c:spPr>
              <a:solidFill>
                <a:srgbClr val="FFFFFF"/>
              </a:solidFill>
              <a:ln>
                <a:solidFill>
                  <a:srgbClr val="3366FF"/>
                </a:solidFill>
              </a:ln>
            </c:spPr>
          </c:dPt>
          <c:dPt>
            <c:idx val="1"/>
            <c:bubble3D val="0"/>
            <c:spPr>
              <a:solidFill>
                <a:srgbClr val="3366FF"/>
              </a:solidFill>
              <a:ln>
                <a:solidFill>
                  <a:srgbClr val="3366FF"/>
                </a:solidFill>
              </a:ln>
            </c:spPr>
          </c:dPt>
          <c:dLbls>
            <c:showLegendKey val="0"/>
            <c:showVal val="0"/>
            <c:showCatName val="0"/>
            <c:showSerName val="0"/>
            <c:showPercent val="1"/>
            <c:showBubbleSize val="0"/>
            <c:showLeaderLines val="1"/>
          </c:dLbls>
          <c:cat>
            <c:strRef>
              <c:f>Destination!$K$113:$K$114</c:f>
              <c:strCache>
                <c:ptCount val="2"/>
                <c:pt idx="0">
                  <c:v>Citizens</c:v>
                </c:pt>
                <c:pt idx="1">
                  <c:v>Migrants</c:v>
                </c:pt>
              </c:strCache>
            </c:strRef>
          </c:cat>
          <c:val>
            <c:numRef>
              <c:f>Destination!$M$113:$M$114</c:f>
              <c:numCache>
                <c:formatCode>#,##0</c:formatCode>
                <c:ptCount val="2"/>
                <c:pt idx="0">
                  <c:v>150973.0</c:v>
                </c:pt>
                <c:pt idx="1">
                  <c:v>52678.0</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spPr>
    <a:ln>
      <a:solidFill>
        <a:srgbClr val="FFFFFF"/>
      </a:solidFill>
    </a:ln>
  </c:spPr>
  <c:txPr>
    <a:bodyPr/>
    <a:lstStyle/>
    <a:p>
      <a:pPr>
        <a:defRPr>
          <a:latin typeface="Avenir Black"/>
          <a:cs typeface="Avenir Black"/>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Destination!$I$120:$J$120</c:f>
              <c:strCache>
                <c:ptCount val="1"/>
                <c:pt idx="0">
                  <c:v>Singapore 2012</c:v>
                </c:pt>
              </c:strCache>
            </c:strRef>
          </c:tx>
          <c:dPt>
            <c:idx val="0"/>
            <c:bubble3D val="0"/>
            <c:spPr>
              <a:solidFill>
                <a:srgbClr val="FFFFFF"/>
              </a:solidFill>
              <a:ln>
                <a:solidFill>
                  <a:srgbClr val="3366FF"/>
                </a:solidFill>
              </a:ln>
            </c:spPr>
          </c:dPt>
          <c:dPt>
            <c:idx val="1"/>
            <c:bubble3D val="0"/>
            <c:spPr>
              <a:solidFill>
                <a:srgbClr val="3366FF"/>
              </a:solidFill>
              <a:ln>
                <a:solidFill>
                  <a:srgbClr val="3366FF"/>
                </a:solidFill>
              </a:ln>
            </c:spPr>
          </c:dPt>
          <c:dLbls>
            <c:showLegendKey val="0"/>
            <c:showVal val="0"/>
            <c:showCatName val="0"/>
            <c:showSerName val="0"/>
            <c:showPercent val="1"/>
            <c:showBubbleSize val="0"/>
            <c:showLeaderLines val="1"/>
          </c:dLbls>
          <c:cat>
            <c:strRef>
              <c:f>Destination!$K$120:$K$121</c:f>
              <c:strCache>
                <c:ptCount val="2"/>
                <c:pt idx="0">
                  <c:v>Citizens</c:v>
                </c:pt>
                <c:pt idx="1">
                  <c:v>Migrants</c:v>
                </c:pt>
              </c:strCache>
            </c:strRef>
          </c:cat>
          <c:val>
            <c:numRef>
              <c:f>Destination!$L$120:$L$121</c:f>
              <c:numCache>
                <c:formatCode>#,##0</c:formatCode>
                <c:ptCount val="2"/>
                <c:pt idx="0">
                  <c:v>2.1196E6</c:v>
                </c:pt>
                <c:pt idx="1">
                  <c:v>1.2422E6</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spPr>
    <a:ln>
      <a:solidFill>
        <a:srgbClr val="FFFFFF"/>
      </a:solidFill>
    </a:ln>
  </c:spPr>
  <c:txPr>
    <a:bodyPr/>
    <a:lstStyle/>
    <a:p>
      <a:pPr>
        <a:defRPr>
          <a:latin typeface="Avenir Black"/>
          <a:cs typeface="Avenir Black"/>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Destination!$I$121:$J$121</c:f>
              <c:strCache>
                <c:ptCount val="1"/>
                <c:pt idx="0">
                  <c:v>Singapore 2016</c:v>
                </c:pt>
              </c:strCache>
            </c:strRef>
          </c:tx>
          <c:dPt>
            <c:idx val="0"/>
            <c:bubble3D val="0"/>
            <c:spPr>
              <a:solidFill>
                <a:srgbClr val="FFFFFF"/>
              </a:solidFill>
              <a:ln>
                <a:solidFill>
                  <a:srgbClr val="3366FF"/>
                </a:solidFill>
              </a:ln>
            </c:spPr>
          </c:dPt>
          <c:dPt>
            <c:idx val="1"/>
            <c:bubble3D val="0"/>
            <c:spPr>
              <a:solidFill>
                <a:srgbClr val="3366FF"/>
              </a:solidFill>
              <a:ln>
                <a:solidFill>
                  <a:srgbClr val="3366FF"/>
                </a:solidFill>
              </a:ln>
            </c:spPr>
          </c:dPt>
          <c:dLbls>
            <c:showLegendKey val="0"/>
            <c:showVal val="0"/>
            <c:showCatName val="0"/>
            <c:showSerName val="0"/>
            <c:showPercent val="1"/>
            <c:showBubbleSize val="0"/>
            <c:showLeaderLines val="1"/>
          </c:dLbls>
          <c:cat>
            <c:strRef>
              <c:f>Destination!$K$120:$K$121</c:f>
              <c:strCache>
                <c:ptCount val="2"/>
                <c:pt idx="0">
                  <c:v>Citizens</c:v>
                </c:pt>
                <c:pt idx="1">
                  <c:v>Migrants</c:v>
                </c:pt>
              </c:strCache>
            </c:strRef>
          </c:cat>
          <c:val>
            <c:numRef>
              <c:f>Destination!$M$120:$M$121</c:f>
              <c:numCache>
                <c:formatCode>#,##0</c:formatCode>
                <c:ptCount val="2"/>
                <c:pt idx="0">
                  <c:v>2.1167E6</c:v>
                </c:pt>
                <c:pt idx="1">
                  <c:v>1.5561E6</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spPr>
    <a:ln>
      <a:solidFill>
        <a:srgbClr val="FFFFFF"/>
      </a:solidFill>
    </a:ln>
  </c:spPr>
  <c:txPr>
    <a:bodyPr/>
    <a:lstStyle/>
    <a:p>
      <a:pPr>
        <a:defRPr>
          <a:latin typeface="Avenir Black"/>
          <a:cs typeface="Avenir Black"/>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Destination!$I$125:$J$125</c:f>
              <c:strCache>
                <c:ptCount val="1"/>
                <c:pt idx="0">
                  <c:v>Malaysia 2012</c:v>
                </c:pt>
              </c:strCache>
            </c:strRef>
          </c:tx>
          <c:dPt>
            <c:idx val="0"/>
            <c:bubble3D val="0"/>
            <c:spPr>
              <a:solidFill>
                <a:srgbClr val="FFFFFF"/>
              </a:solidFill>
              <a:ln>
                <a:solidFill>
                  <a:srgbClr val="3366FF"/>
                </a:solidFill>
              </a:ln>
            </c:spPr>
          </c:dPt>
          <c:dPt>
            <c:idx val="1"/>
            <c:bubble3D val="0"/>
            <c:spPr>
              <a:solidFill>
                <a:srgbClr val="3366FF"/>
              </a:solidFill>
              <a:ln>
                <a:solidFill>
                  <a:srgbClr val="3366FF"/>
                </a:solidFill>
              </a:ln>
            </c:spPr>
          </c:dPt>
          <c:dLbls>
            <c:showLegendKey val="0"/>
            <c:showVal val="0"/>
            <c:showCatName val="0"/>
            <c:showSerName val="0"/>
            <c:showPercent val="1"/>
            <c:showBubbleSize val="0"/>
            <c:showLeaderLines val="1"/>
          </c:dLbls>
          <c:cat>
            <c:strRef>
              <c:f>Destination!$K$125:$K$126</c:f>
              <c:strCache>
                <c:ptCount val="2"/>
                <c:pt idx="0">
                  <c:v>Citizens</c:v>
                </c:pt>
                <c:pt idx="1">
                  <c:v>Migrants</c:v>
                </c:pt>
              </c:strCache>
            </c:strRef>
          </c:cat>
          <c:val>
            <c:numRef>
              <c:f>Destination!$L$125:$L$126</c:f>
              <c:numCache>
                <c:formatCode>#,##0</c:formatCode>
                <c:ptCount val="2"/>
                <c:pt idx="0">
                  <c:v>1.13616E7</c:v>
                </c:pt>
                <c:pt idx="1">
                  <c:v>1.8601E6</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spPr>
    <a:ln>
      <a:noFill/>
    </a:ln>
  </c:spPr>
  <c:txPr>
    <a:bodyPr/>
    <a:lstStyle/>
    <a:p>
      <a:pPr>
        <a:defRPr>
          <a:latin typeface="Avenir Black"/>
          <a:cs typeface="Avenir Black"/>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Destination!$I$126:$J$126</c:f>
              <c:strCache>
                <c:ptCount val="1"/>
                <c:pt idx="0">
                  <c:v>Malaysia 2016</c:v>
                </c:pt>
              </c:strCache>
            </c:strRef>
          </c:tx>
          <c:dPt>
            <c:idx val="0"/>
            <c:bubble3D val="0"/>
            <c:spPr>
              <a:solidFill>
                <a:srgbClr val="FFFFFF"/>
              </a:solidFill>
              <a:ln>
                <a:solidFill>
                  <a:srgbClr val="3366FF"/>
                </a:solidFill>
              </a:ln>
            </c:spPr>
          </c:dPt>
          <c:dPt>
            <c:idx val="1"/>
            <c:bubble3D val="0"/>
            <c:spPr>
              <a:solidFill>
                <a:srgbClr val="3366FF"/>
              </a:solidFill>
              <a:ln>
                <a:solidFill>
                  <a:srgbClr val="3366FF"/>
                </a:solidFill>
              </a:ln>
            </c:spPr>
          </c:dPt>
          <c:dLbls>
            <c:showLegendKey val="0"/>
            <c:showVal val="0"/>
            <c:showCatName val="0"/>
            <c:showSerName val="0"/>
            <c:showPercent val="1"/>
            <c:showBubbleSize val="0"/>
            <c:showLeaderLines val="1"/>
          </c:dLbls>
          <c:cat>
            <c:strRef>
              <c:f>Destination!$K$125:$K$126</c:f>
              <c:strCache>
                <c:ptCount val="2"/>
                <c:pt idx="0">
                  <c:v>Citizens</c:v>
                </c:pt>
                <c:pt idx="1">
                  <c:v>Migrants</c:v>
                </c:pt>
              </c:strCache>
            </c:strRef>
          </c:cat>
          <c:val>
            <c:numRef>
              <c:f>Destination!$M$125:$M$126</c:f>
              <c:numCache>
                <c:formatCode>#,##0</c:formatCode>
                <c:ptCount val="2"/>
                <c:pt idx="0">
                  <c:v>1.24066E7</c:v>
                </c:pt>
                <c:pt idx="1">
                  <c:v>2.2612E6</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ln>
      <a:solidFill>
        <a:srgbClr val="FFFFFF"/>
      </a:solidFill>
    </a:ln>
  </c:spPr>
  <c:txPr>
    <a:bodyPr/>
    <a:lstStyle/>
    <a:p>
      <a:pPr>
        <a:defRPr>
          <a:latin typeface="Avenir Black"/>
          <a:cs typeface="Avenir Black"/>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Destination!$W$42</c:f>
              <c:strCache>
                <c:ptCount val="1"/>
                <c:pt idx="0">
                  <c:v>Female migrant labour force</c:v>
                </c:pt>
              </c:strCache>
            </c:strRef>
          </c:tx>
          <c:spPr>
            <a:solidFill>
              <a:srgbClr val="6DA278"/>
            </a:solidFill>
          </c:spPr>
          <c:invertIfNegative val="0"/>
          <c:cat>
            <c:numRef>
              <c:f>Destination!$X$40:$Y$40</c:f>
              <c:numCache>
                <c:formatCode>General</c:formatCode>
                <c:ptCount val="2"/>
                <c:pt idx="0">
                  <c:v>2012.0</c:v>
                </c:pt>
                <c:pt idx="1">
                  <c:v>2016.0</c:v>
                </c:pt>
              </c:numCache>
            </c:numRef>
          </c:cat>
          <c:val>
            <c:numRef>
              <c:f>Destination!$X$42:$Y$42</c:f>
              <c:numCache>
                <c:formatCode>General</c:formatCode>
                <c:ptCount val="2"/>
                <c:pt idx="0">
                  <c:v>512.6</c:v>
                </c:pt>
                <c:pt idx="1">
                  <c:v>698.9</c:v>
                </c:pt>
              </c:numCache>
            </c:numRef>
          </c:val>
        </c:ser>
        <c:ser>
          <c:idx val="1"/>
          <c:order val="1"/>
          <c:tx>
            <c:strRef>
              <c:f>Destination!$W$41</c:f>
              <c:strCache>
                <c:ptCount val="1"/>
                <c:pt idx="0">
                  <c:v>Male migrant labour force</c:v>
                </c:pt>
              </c:strCache>
            </c:strRef>
          </c:tx>
          <c:spPr>
            <a:solidFill>
              <a:schemeClr val="bg1">
                <a:lumMod val="85000"/>
              </a:schemeClr>
            </a:solidFill>
            <a:ln>
              <a:solidFill>
                <a:srgbClr val="D9D9D9"/>
              </a:solidFill>
            </a:ln>
          </c:spPr>
          <c:invertIfNegative val="0"/>
          <c:cat>
            <c:numRef>
              <c:f>Destination!$X$40:$Y$40</c:f>
              <c:numCache>
                <c:formatCode>General</c:formatCode>
                <c:ptCount val="2"/>
                <c:pt idx="0">
                  <c:v>2012.0</c:v>
                </c:pt>
                <c:pt idx="1">
                  <c:v>2016.0</c:v>
                </c:pt>
              </c:numCache>
            </c:numRef>
          </c:cat>
          <c:val>
            <c:numRef>
              <c:f>Destination!$X$41:$Y$41</c:f>
              <c:numCache>
                <c:formatCode>General</c:formatCode>
                <c:ptCount val="2"/>
                <c:pt idx="0">
                  <c:v>1347.5</c:v>
                </c:pt>
                <c:pt idx="1">
                  <c:v>1562.3</c:v>
                </c:pt>
              </c:numCache>
            </c:numRef>
          </c:val>
        </c:ser>
        <c:dLbls>
          <c:showLegendKey val="0"/>
          <c:showVal val="0"/>
          <c:showCatName val="0"/>
          <c:showSerName val="0"/>
          <c:showPercent val="0"/>
          <c:showBubbleSize val="0"/>
        </c:dLbls>
        <c:gapWidth val="150"/>
        <c:axId val="-2094919416"/>
        <c:axId val="-2133464856"/>
      </c:barChart>
      <c:catAx>
        <c:axId val="-2094919416"/>
        <c:scaling>
          <c:orientation val="minMax"/>
        </c:scaling>
        <c:delete val="0"/>
        <c:axPos val="b"/>
        <c:numFmt formatCode="General" sourceLinked="1"/>
        <c:majorTickMark val="out"/>
        <c:minorTickMark val="none"/>
        <c:tickLblPos val="nextTo"/>
        <c:crossAx val="-2133464856"/>
        <c:crosses val="autoZero"/>
        <c:auto val="1"/>
        <c:lblAlgn val="ctr"/>
        <c:lblOffset val="100"/>
        <c:noMultiLvlLbl val="0"/>
      </c:catAx>
      <c:valAx>
        <c:axId val="-2133464856"/>
        <c:scaling>
          <c:orientation val="minMax"/>
          <c:max val="1600.0"/>
        </c:scaling>
        <c:delete val="0"/>
        <c:axPos val="l"/>
        <c:majorGridlines>
          <c:spPr>
            <a:ln>
              <a:prstDash val="dot"/>
            </a:ln>
          </c:spPr>
        </c:majorGridlines>
        <c:numFmt formatCode="General" sourceLinked="1"/>
        <c:majorTickMark val="out"/>
        <c:minorTickMark val="cross"/>
        <c:tickLblPos val="nextTo"/>
        <c:crossAx val="-2094919416"/>
        <c:crosses val="autoZero"/>
        <c:crossBetween val="between"/>
        <c:majorUnit val="400.0"/>
        <c:minorUnit val="200.0"/>
      </c:valAx>
    </c:plotArea>
    <c:plotVisOnly val="1"/>
    <c:dispBlanksAs val="gap"/>
    <c:showDLblsOverMax val="0"/>
  </c:chart>
  <c:txPr>
    <a:bodyPr/>
    <a:lstStyle/>
    <a:p>
      <a:pPr>
        <a:defRPr>
          <a:latin typeface="Avenir Black"/>
          <a:cs typeface="Avenir Black"/>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percentStacked"/>
        <c:varyColors val="0"/>
        <c:ser>
          <c:idx val="0"/>
          <c:order val="0"/>
          <c:tx>
            <c:strRef>
              <c:f>Destination!$W$42</c:f>
              <c:strCache>
                <c:ptCount val="1"/>
                <c:pt idx="0">
                  <c:v>Female migrant labour force</c:v>
                </c:pt>
              </c:strCache>
            </c:strRef>
          </c:tx>
          <c:spPr>
            <a:solidFill>
              <a:srgbClr val="6DA278"/>
            </a:solidFill>
          </c:spPr>
          <c:invertIfNegative val="0"/>
          <c:cat>
            <c:numRef>
              <c:f>Destination!$X$40:$Y$40</c:f>
              <c:numCache>
                <c:formatCode>General</c:formatCode>
                <c:ptCount val="2"/>
                <c:pt idx="0">
                  <c:v>2012.0</c:v>
                </c:pt>
                <c:pt idx="1">
                  <c:v>2016.0</c:v>
                </c:pt>
              </c:numCache>
            </c:numRef>
          </c:cat>
          <c:val>
            <c:numRef>
              <c:f>Destination!$X$42:$Y$42</c:f>
              <c:numCache>
                <c:formatCode>General</c:formatCode>
                <c:ptCount val="2"/>
                <c:pt idx="0">
                  <c:v>512.6</c:v>
                </c:pt>
                <c:pt idx="1">
                  <c:v>698.9</c:v>
                </c:pt>
              </c:numCache>
            </c:numRef>
          </c:val>
        </c:ser>
        <c:ser>
          <c:idx val="1"/>
          <c:order val="1"/>
          <c:tx>
            <c:strRef>
              <c:f>Destination!$W$41</c:f>
              <c:strCache>
                <c:ptCount val="1"/>
                <c:pt idx="0">
                  <c:v>Male migrant labour force</c:v>
                </c:pt>
              </c:strCache>
            </c:strRef>
          </c:tx>
          <c:spPr>
            <a:solidFill>
              <a:srgbClr val="D9D9D9"/>
            </a:solidFill>
            <a:ln w="3175" cmpd="sng">
              <a:noFill/>
            </a:ln>
          </c:spPr>
          <c:invertIfNegative val="0"/>
          <c:cat>
            <c:numRef>
              <c:f>Destination!$X$40:$Y$40</c:f>
              <c:numCache>
                <c:formatCode>General</c:formatCode>
                <c:ptCount val="2"/>
                <c:pt idx="0">
                  <c:v>2012.0</c:v>
                </c:pt>
                <c:pt idx="1">
                  <c:v>2016.0</c:v>
                </c:pt>
              </c:numCache>
            </c:numRef>
          </c:cat>
          <c:val>
            <c:numRef>
              <c:f>Destination!$X$41:$Y$41</c:f>
              <c:numCache>
                <c:formatCode>General</c:formatCode>
                <c:ptCount val="2"/>
                <c:pt idx="0">
                  <c:v>1347.5</c:v>
                </c:pt>
                <c:pt idx="1">
                  <c:v>1562.3</c:v>
                </c:pt>
              </c:numCache>
            </c:numRef>
          </c:val>
        </c:ser>
        <c:dLbls>
          <c:showLegendKey val="0"/>
          <c:showVal val="0"/>
          <c:showCatName val="0"/>
          <c:showSerName val="0"/>
          <c:showPercent val="0"/>
          <c:showBubbleSize val="0"/>
        </c:dLbls>
        <c:gapWidth val="150"/>
        <c:overlap val="100"/>
        <c:axId val="2144971576"/>
        <c:axId val="-2080635592"/>
      </c:barChart>
      <c:catAx>
        <c:axId val="2144971576"/>
        <c:scaling>
          <c:orientation val="minMax"/>
        </c:scaling>
        <c:delete val="0"/>
        <c:axPos val="b"/>
        <c:numFmt formatCode="General" sourceLinked="1"/>
        <c:majorTickMark val="out"/>
        <c:minorTickMark val="none"/>
        <c:tickLblPos val="nextTo"/>
        <c:crossAx val="-2080635592"/>
        <c:crosses val="autoZero"/>
        <c:auto val="1"/>
        <c:lblAlgn val="ctr"/>
        <c:lblOffset val="100"/>
        <c:noMultiLvlLbl val="0"/>
      </c:catAx>
      <c:valAx>
        <c:axId val="-2080635592"/>
        <c:scaling>
          <c:orientation val="minMax"/>
        </c:scaling>
        <c:delete val="0"/>
        <c:axPos val="l"/>
        <c:majorGridlines>
          <c:spPr>
            <a:ln>
              <a:prstDash val="dot"/>
            </a:ln>
          </c:spPr>
        </c:majorGridlines>
        <c:numFmt formatCode="0%" sourceLinked="1"/>
        <c:majorTickMark val="out"/>
        <c:minorTickMark val="cross"/>
        <c:tickLblPos val="nextTo"/>
        <c:crossAx val="2144971576"/>
        <c:crosses val="autoZero"/>
        <c:crossBetween val="between"/>
        <c:majorUnit val="0.2"/>
        <c:minorUnit val="0.1"/>
      </c:valAx>
    </c:plotArea>
    <c:legend>
      <c:legendPos val="r"/>
      <c:layout/>
      <c:overlay val="0"/>
    </c:legend>
    <c:plotVisOnly val="1"/>
    <c:dispBlanksAs val="gap"/>
    <c:showDLblsOverMax val="0"/>
  </c:chart>
  <c:txPr>
    <a:bodyPr/>
    <a:lstStyle/>
    <a:p>
      <a:pPr>
        <a:defRPr>
          <a:latin typeface="Avenir Black"/>
          <a:cs typeface="Avenir Black"/>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Destination!$Z$42</c:f>
              <c:strCache>
                <c:ptCount val="1"/>
                <c:pt idx="0">
                  <c:v>Youth female migrant labour force</c:v>
                </c:pt>
              </c:strCache>
            </c:strRef>
          </c:tx>
          <c:spPr>
            <a:pattFill prst="pct25">
              <a:fgClr>
                <a:srgbClr val="6DA278"/>
              </a:fgClr>
              <a:bgClr>
                <a:prstClr val="white"/>
              </a:bgClr>
            </a:pattFill>
            <a:ln>
              <a:noFill/>
            </a:ln>
          </c:spPr>
          <c:invertIfNegative val="0"/>
          <c:cat>
            <c:numRef>
              <c:f>Destination!$AA$40:$AB$40</c:f>
              <c:numCache>
                <c:formatCode>General</c:formatCode>
                <c:ptCount val="2"/>
                <c:pt idx="0">
                  <c:v>2012.0</c:v>
                </c:pt>
                <c:pt idx="1">
                  <c:v>2016.0</c:v>
                </c:pt>
              </c:numCache>
            </c:numRef>
          </c:cat>
          <c:val>
            <c:numRef>
              <c:f>Destination!$AA$42:$AB$42</c:f>
              <c:numCache>
                <c:formatCode>General</c:formatCode>
                <c:ptCount val="2"/>
                <c:pt idx="0">
                  <c:v>163.0</c:v>
                </c:pt>
                <c:pt idx="1">
                  <c:v>218.3</c:v>
                </c:pt>
              </c:numCache>
            </c:numRef>
          </c:val>
        </c:ser>
        <c:ser>
          <c:idx val="1"/>
          <c:order val="1"/>
          <c:tx>
            <c:strRef>
              <c:f>Destination!$Z$41</c:f>
              <c:strCache>
                <c:ptCount val="1"/>
                <c:pt idx="0">
                  <c:v>Youth male migrant labour force</c:v>
                </c:pt>
              </c:strCache>
            </c:strRef>
          </c:tx>
          <c:spPr>
            <a:pattFill prst="pct25">
              <a:fgClr>
                <a:srgbClr val="D9D9D9"/>
              </a:fgClr>
              <a:bgClr>
                <a:prstClr val="white"/>
              </a:bgClr>
            </a:pattFill>
            <a:ln>
              <a:noFill/>
            </a:ln>
          </c:spPr>
          <c:invertIfNegative val="0"/>
          <c:dPt>
            <c:idx val="0"/>
            <c:invertIfNegative val="0"/>
            <c:bubble3D val="0"/>
            <c:spPr>
              <a:pattFill prst="pct25">
                <a:fgClr>
                  <a:srgbClr val="D9D9D9"/>
                </a:fgClr>
                <a:bgClr>
                  <a:prstClr val="white"/>
                </a:bgClr>
              </a:pattFill>
              <a:ln>
                <a:solidFill>
                  <a:srgbClr val="D9D9D9"/>
                </a:solidFill>
              </a:ln>
            </c:spPr>
          </c:dPt>
          <c:dPt>
            <c:idx val="1"/>
            <c:invertIfNegative val="0"/>
            <c:bubble3D val="0"/>
            <c:spPr>
              <a:pattFill prst="pct25">
                <a:fgClr>
                  <a:srgbClr val="D9D9D9"/>
                </a:fgClr>
                <a:bgClr>
                  <a:prstClr val="white"/>
                </a:bgClr>
              </a:pattFill>
              <a:ln>
                <a:solidFill>
                  <a:srgbClr val="D9D9D9"/>
                </a:solidFill>
              </a:ln>
            </c:spPr>
          </c:dPt>
          <c:cat>
            <c:numRef>
              <c:f>Destination!$AA$40:$AB$40</c:f>
              <c:numCache>
                <c:formatCode>General</c:formatCode>
                <c:ptCount val="2"/>
                <c:pt idx="0">
                  <c:v>2012.0</c:v>
                </c:pt>
                <c:pt idx="1">
                  <c:v>2016.0</c:v>
                </c:pt>
              </c:numCache>
            </c:numRef>
          </c:cat>
          <c:val>
            <c:numRef>
              <c:f>Destination!$AA$41:$AB$41</c:f>
              <c:numCache>
                <c:formatCode>General</c:formatCode>
                <c:ptCount val="2"/>
                <c:pt idx="0">
                  <c:v>363.2</c:v>
                </c:pt>
                <c:pt idx="1">
                  <c:v>421.3</c:v>
                </c:pt>
              </c:numCache>
            </c:numRef>
          </c:val>
        </c:ser>
        <c:dLbls>
          <c:showLegendKey val="0"/>
          <c:showVal val="0"/>
          <c:showCatName val="0"/>
          <c:showSerName val="0"/>
          <c:showPercent val="0"/>
          <c:showBubbleSize val="0"/>
        </c:dLbls>
        <c:gapWidth val="150"/>
        <c:axId val="2146567336"/>
        <c:axId val="-2094743864"/>
      </c:barChart>
      <c:catAx>
        <c:axId val="2146567336"/>
        <c:scaling>
          <c:orientation val="minMax"/>
        </c:scaling>
        <c:delete val="0"/>
        <c:axPos val="b"/>
        <c:numFmt formatCode="General" sourceLinked="1"/>
        <c:majorTickMark val="out"/>
        <c:minorTickMark val="none"/>
        <c:tickLblPos val="nextTo"/>
        <c:crossAx val="-2094743864"/>
        <c:crosses val="autoZero"/>
        <c:auto val="1"/>
        <c:lblAlgn val="ctr"/>
        <c:lblOffset val="100"/>
        <c:noMultiLvlLbl val="0"/>
      </c:catAx>
      <c:valAx>
        <c:axId val="-2094743864"/>
        <c:scaling>
          <c:orientation val="minMax"/>
          <c:max val="500.0"/>
          <c:min val="0.0"/>
        </c:scaling>
        <c:delete val="0"/>
        <c:axPos val="l"/>
        <c:majorGridlines>
          <c:spPr>
            <a:ln>
              <a:prstDash val="dot"/>
            </a:ln>
          </c:spPr>
        </c:majorGridlines>
        <c:numFmt formatCode="General" sourceLinked="1"/>
        <c:majorTickMark val="out"/>
        <c:minorTickMark val="cross"/>
        <c:tickLblPos val="nextTo"/>
        <c:crossAx val="2146567336"/>
        <c:crosses val="autoZero"/>
        <c:crossBetween val="between"/>
        <c:majorUnit val="100.0"/>
        <c:minorUnit val="50.0"/>
      </c:valAx>
    </c:plotArea>
    <c:plotVisOnly val="1"/>
    <c:dispBlanksAs val="gap"/>
    <c:showDLblsOverMax val="0"/>
  </c:chart>
  <c:txPr>
    <a:bodyPr/>
    <a:lstStyle/>
    <a:p>
      <a:pPr>
        <a:defRPr>
          <a:latin typeface="Avenir Black"/>
          <a:cs typeface="Avenir Black"/>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percentStacked"/>
        <c:varyColors val="0"/>
        <c:ser>
          <c:idx val="0"/>
          <c:order val="0"/>
          <c:tx>
            <c:strRef>
              <c:f>Destination!$Z$42</c:f>
              <c:strCache>
                <c:ptCount val="1"/>
                <c:pt idx="0">
                  <c:v>Youth female migrant labour force</c:v>
                </c:pt>
              </c:strCache>
            </c:strRef>
          </c:tx>
          <c:spPr>
            <a:pattFill prst="pct25">
              <a:fgClr>
                <a:srgbClr val="6DA278"/>
              </a:fgClr>
              <a:bgClr>
                <a:prstClr val="white"/>
              </a:bgClr>
            </a:pattFill>
          </c:spPr>
          <c:invertIfNegative val="0"/>
          <c:cat>
            <c:numRef>
              <c:f>Destination!$AA$40:$AB$40</c:f>
              <c:numCache>
                <c:formatCode>General</c:formatCode>
                <c:ptCount val="2"/>
                <c:pt idx="0">
                  <c:v>2012.0</c:v>
                </c:pt>
                <c:pt idx="1">
                  <c:v>2016.0</c:v>
                </c:pt>
              </c:numCache>
            </c:numRef>
          </c:cat>
          <c:val>
            <c:numRef>
              <c:f>Destination!$AA$42:$AB$42</c:f>
              <c:numCache>
                <c:formatCode>General</c:formatCode>
                <c:ptCount val="2"/>
                <c:pt idx="0">
                  <c:v>163.0</c:v>
                </c:pt>
                <c:pt idx="1">
                  <c:v>218.3</c:v>
                </c:pt>
              </c:numCache>
            </c:numRef>
          </c:val>
        </c:ser>
        <c:ser>
          <c:idx val="1"/>
          <c:order val="1"/>
          <c:tx>
            <c:strRef>
              <c:f>Destination!$Z$41</c:f>
              <c:strCache>
                <c:ptCount val="1"/>
                <c:pt idx="0">
                  <c:v>Youth male migrant labour force</c:v>
                </c:pt>
              </c:strCache>
            </c:strRef>
          </c:tx>
          <c:spPr>
            <a:pattFill prst="pct25">
              <a:fgClr>
                <a:srgbClr val="D9D9D9"/>
              </a:fgClr>
              <a:bgClr>
                <a:prstClr val="white"/>
              </a:bgClr>
            </a:pattFill>
            <a:ln>
              <a:noFill/>
            </a:ln>
          </c:spPr>
          <c:invertIfNegative val="0"/>
          <c:cat>
            <c:numRef>
              <c:f>Destination!$AA$40:$AB$40</c:f>
              <c:numCache>
                <c:formatCode>General</c:formatCode>
                <c:ptCount val="2"/>
                <c:pt idx="0">
                  <c:v>2012.0</c:v>
                </c:pt>
                <c:pt idx="1">
                  <c:v>2016.0</c:v>
                </c:pt>
              </c:numCache>
            </c:numRef>
          </c:cat>
          <c:val>
            <c:numRef>
              <c:f>Destination!$AA$41:$AB$41</c:f>
              <c:numCache>
                <c:formatCode>General</c:formatCode>
                <c:ptCount val="2"/>
                <c:pt idx="0">
                  <c:v>363.2</c:v>
                </c:pt>
                <c:pt idx="1">
                  <c:v>421.3</c:v>
                </c:pt>
              </c:numCache>
            </c:numRef>
          </c:val>
        </c:ser>
        <c:dLbls>
          <c:showLegendKey val="0"/>
          <c:showVal val="0"/>
          <c:showCatName val="0"/>
          <c:showSerName val="0"/>
          <c:showPercent val="0"/>
          <c:showBubbleSize val="0"/>
        </c:dLbls>
        <c:gapWidth val="150"/>
        <c:overlap val="100"/>
        <c:axId val="-2135363800"/>
        <c:axId val="-2135311384"/>
      </c:barChart>
      <c:catAx>
        <c:axId val="-2135363800"/>
        <c:scaling>
          <c:orientation val="minMax"/>
        </c:scaling>
        <c:delete val="0"/>
        <c:axPos val="b"/>
        <c:numFmt formatCode="General" sourceLinked="1"/>
        <c:majorTickMark val="out"/>
        <c:minorTickMark val="none"/>
        <c:tickLblPos val="nextTo"/>
        <c:crossAx val="-2135311384"/>
        <c:crosses val="autoZero"/>
        <c:auto val="1"/>
        <c:lblAlgn val="ctr"/>
        <c:lblOffset val="100"/>
        <c:noMultiLvlLbl val="0"/>
      </c:catAx>
      <c:valAx>
        <c:axId val="-2135311384"/>
        <c:scaling>
          <c:orientation val="minMax"/>
        </c:scaling>
        <c:delete val="0"/>
        <c:axPos val="l"/>
        <c:majorGridlines>
          <c:spPr>
            <a:ln>
              <a:prstDash val="dot"/>
            </a:ln>
          </c:spPr>
        </c:majorGridlines>
        <c:numFmt formatCode="0%" sourceLinked="1"/>
        <c:majorTickMark val="out"/>
        <c:minorTickMark val="cross"/>
        <c:tickLblPos val="nextTo"/>
        <c:crossAx val="-2135363800"/>
        <c:crosses val="autoZero"/>
        <c:crossBetween val="between"/>
        <c:majorUnit val="0.2"/>
        <c:minorUnit val="0.1"/>
      </c:valAx>
    </c:plotArea>
    <c:legend>
      <c:legendPos val="r"/>
      <c:layout/>
      <c:overlay val="0"/>
    </c:legend>
    <c:plotVisOnly val="1"/>
    <c:dispBlanksAs val="gap"/>
    <c:showDLblsOverMax val="0"/>
  </c:chart>
  <c:txPr>
    <a:bodyPr/>
    <a:lstStyle/>
    <a:p>
      <a:pPr>
        <a:defRPr>
          <a:latin typeface="Avenir Black"/>
          <a:cs typeface="Avenir Black"/>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Male inflow</a:t>
            </a:r>
          </a:p>
        </c:rich>
      </c:tx>
      <c:layout/>
      <c:overlay val="0"/>
    </c:title>
    <c:autoTitleDeleted val="0"/>
    <c:plotArea>
      <c:layout/>
      <c:areaChart>
        <c:grouping val="percentStacked"/>
        <c:varyColors val="0"/>
        <c:ser>
          <c:idx val="0"/>
          <c:order val="0"/>
          <c:tx>
            <c:strRef>
              <c:f>Sheet2!$J$102</c:f>
              <c:strCache>
                <c:ptCount val="1"/>
                <c:pt idx="0">
                  <c:v>Basic</c:v>
                </c:pt>
              </c:strCache>
            </c:strRef>
          </c:tx>
          <c:spPr>
            <a:solidFill>
              <a:schemeClr val="bg2">
                <a:lumMod val="50000"/>
              </a:schemeClr>
            </a:solidFill>
          </c:spPr>
          <c:cat>
            <c:numRef>
              <c:f>Sheet2!$C$103:$C$112</c:f>
              <c:numCache>
                <c:formatCode>General</c:formatCode>
                <c:ptCount val="10"/>
                <c:pt idx="0">
                  <c:v>2007.0</c:v>
                </c:pt>
                <c:pt idx="1">
                  <c:v>2008.0</c:v>
                </c:pt>
                <c:pt idx="2">
                  <c:v>2009.0</c:v>
                </c:pt>
                <c:pt idx="3">
                  <c:v>2010.0</c:v>
                </c:pt>
                <c:pt idx="4">
                  <c:v>2011.0</c:v>
                </c:pt>
                <c:pt idx="5">
                  <c:v>2012.0</c:v>
                </c:pt>
                <c:pt idx="6">
                  <c:v>2013.0</c:v>
                </c:pt>
                <c:pt idx="7">
                  <c:v>2014.0</c:v>
                </c:pt>
                <c:pt idx="8">
                  <c:v>2015.0</c:v>
                </c:pt>
                <c:pt idx="9">
                  <c:v>2016.0</c:v>
                </c:pt>
              </c:numCache>
            </c:numRef>
          </c:cat>
          <c:val>
            <c:numRef>
              <c:f>Sheet2!$J$127:$J$136</c:f>
              <c:numCache>
                <c:formatCode>General</c:formatCode>
                <c:ptCount val="10"/>
                <c:pt idx="0">
                  <c:v>17.2</c:v>
                </c:pt>
                <c:pt idx="1">
                  <c:v>10.9</c:v>
                </c:pt>
                <c:pt idx="2">
                  <c:v>8.7</c:v>
                </c:pt>
                <c:pt idx="3">
                  <c:v>23.9</c:v>
                </c:pt>
                <c:pt idx="4">
                  <c:v>34.7</c:v>
                </c:pt>
                <c:pt idx="5">
                  <c:v>23.1</c:v>
                </c:pt>
                <c:pt idx="6">
                  <c:v>33.9</c:v>
                </c:pt>
                <c:pt idx="7">
                  <c:v>25.2</c:v>
                </c:pt>
                <c:pt idx="8">
                  <c:v>18.3</c:v>
                </c:pt>
                <c:pt idx="9">
                  <c:v>14.4</c:v>
                </c:pt>
              </c:numCache>
            </c:numRef>
          </c:val>
        </c:ser>
        <c:ser>
          <c:idx val="1"/>
          <c:order val="1"/>
          <c:tx>
            <c:strRef>
              <c:f>Sheet2!$K$102</c:f>
              <c:strCache>
                <c:ptCount val="1"/>
                <c:pt idx="0">
                  <c:v>Intermediate</c:v>
                </c:pt>
              </c:strCache>
            </c:strRef>
          </c:tx>
          <c:spPr>
            <a:solidFill>
              <a:schemeClr val="tx2">
                <a:lumMod val="60000"/>
                <a:lumOff val="40000"/>
              </a:schemeClr>
            </a:solidFill>
          </c:spPr>
          <c:cat>
            <c:numRef>
              <c:f>Sheet2!$C$103:$C$112</c:f>
              <c:numCache>
                <c:formatCode>General</c:formatCode>
                <c:ptCount val="10"/>
                <c:pt idx="0">
                  <c:v>2007.0</c:v>
                </c:pt>
                <c:pt idx="1">
                  <c:v>2008.0</c:v>
                </c:pt>
                <c:pt idx="2">
                  <c:v>2009.0</c:v>
                </c:pt>
                <c:pt idx="3">
                  <c:v>2010.0</c:v>
                </c:pt>
                <c:pt idx="4">
                  <c:v>2011.0</c:v>
                </c:pt>
                <c:pt idx="5">
                  <c:v>2012.0</c:v>
                </c:pt>
                <c:pt idx="6">
                  <c:v>2013.0</c:v>
                </c:pt>
                <c:pt idx="7">
                  <c:v>2014.0</c:v>
                </c:pt>
                <c:pt idx="8">
                  <c:v>2015.0</c:v>
                </c:pt>
                <c:pt idx="9">
                  <c:v>2016.0</c:v>
                </c:pt>
              </c:numCache>
            </c:numRef>
          </c:cat>
          <c:val>
            <c:numRef>
              <c:f>Sheet2!$K$127:$K$136</c:f>
              <c:numCache>
                <c:formatCode>General</c:formatCode>
                <c:ptCount val="10"/>
                <c:pt idx="0">
                  <c:v>13.4</c:v>
                </c:pt>
                <c:pt idx="1">
                  <c:v>5.1</c:v>
                </c:pt>
                <c:pt idx="2">
                  <c:v>7.3</c:v>
                </c:pt>
                <c:pt idx="3">
                  <c:v>17.3</c:v>
                </c:pt>
                <c:pt idx="4">
                  <c:v>23.0</c:v>
                </c:pt>
                <c:pt idx="5">
                  <c:v>25.1</c:v>
                </c:pt>
                <c:pt idx="6">
                  <c:v>30.9</c:v>
                </c:pt>
                <c:pt idx="7">
                  <c:v>26.5</c:v>
                </c:pt>
                <c:pt idx="8">
                  <c:v>24.8</c:v>
                </c:pt>
                <c:pt idx="9">
                  <c:v>16.5</c:v>
                </c:pt>
              </c:numCache>
            </c:numRef>
          </c:val>
        </c:ser>
        <c:ser>
          <c:idx val="2"/>
          <c:order val="2"/>
          <c:tx>
            <c:strRef>
              <c:f>Sheet2!$L$102</c:f>
              <c:strCache>
                <c:ptCount val="1"/>
                <c:pt idx="0">
                  <c:v>Advanced</c:v>
                </c:pt>
              </c:strCache>
            </c:strRef>
          </c:tx>
          <c:spPr>
            <a:solidFill>
              <a:srgbClr val="17375E"/>
            </a:solidFill>
          </c:spPr>
          <c:cat>
            <c:numRef>
              <c:f>Sheet2!$C$103:$C$112</c:f>
              <c:numCache>
                <c:formatCode>General</c:formatCode>
                <c:ptCount val="10"/>
                <c:pt idx="0">
                  <c:v>2007.0</c:v>
                </c:pt>
                <c:pt idx="1">
                  <c:v>2008.0</c:v>
                </c:pt>
                <c:pt idx="2">
                  <c:v>2009.0</c:v>
                </c:pt>
                <c:pt idx="3">
                  <c:v>2010.0</c:v>
                </c:pt>
                <c:pt idx="4">
                  <c:v>2011.0</c:v>
                </c:pt>
                <c:pt idx="5">
                  <c:v>2012.0</c:v>
                </c:pt>
                <c:pt idx="6">
                  <c:v>2013.0</c:v>
                </c:pt>
                <c:pt idx="7">
                  <c:v>2014.0</c:v>
                </c:pt>
                <c:pt idx="8">
                  <c:v>2015.0</c:v>
                </c:pt>
                <c:pt idx="9">
                  <c:v>2016.0</c:v>
                </c:pt>
              </c:numCache>
            </c:numRef>
          </c:cat>
          <c:val>
            <c:numRef>
              <c:f>Sheet2!$L$127:$L$136</c:f>
              <c:numCache>
                <c:formatCode>General</c:formatCode>
                <c:ptCount val="10"/>
                <c:pt idx="0">
                  <c:v>5.4</c:v>
                </c:pt>
                <c:pt idx="1">
                  <c:v>3.3</c:v>
                </c:pt>
                <c:pt idx="2">
                  <c:v>4.6</c:v>
                </c:pt>
                <c:pt idx="3">
                  <c:v>13.0</c:v>
                </c:pt>
                <c:pt idx="4">
                  <c:v>10.2</c:v>
                </c:pt>
                <c:pt idx="5">
                  <c:v>12.4</c:v>
                </c:pt>
                <c:pt idx="6">
                  <c:v>5.0</c:v>
                </c:pt>
                <c:pt idx="7">
                  <c:v>16.1</c:v>
                </c:pt>
                <c:pt idx="8">
                  <c:v>10.9</c:v>
                </c:pt>
                <c:pt idx="9">
                  <c:v>10.2</c:v>
                </c:pt>
              </c:numCache>
            </c:numRef>
          </c:val>
        </c:ser>
        <c:dLbls>
          <c:showLegendKey val="0"/>
          <c:showVal val="0"/>
          <c:showCatName val="0"/>
          <c:showSerName val="0"/>
          <c:showPercent val="0"/>
          <c:showBubbleSize val="0"/>
        </c:dLbls>
        <c:axId val="2139478280"/>
        <c:axId val="2146989560"/>
      </c:areaChart>
      <c:catAx>
        <c:axId val="2139478280"/>
        <c:scaling>
          <c:orientation val="minMax"/>
        </c:scaling>
        <c:delete val="0"/>
        <c:axPos val="b"/>
        <c:numFmt formatCode="General" sourceLinked="1"/>
        <c:majorTickMark val="none"/>
        <c:minorTickMark val="none"/>
        <c:tickLblPos val="nextTo"/>
        <c:txPr>
          <a:bodyPr/>
          <a:lstStyle/>
          <a:p>
            <a:pPr>
              <a:defRPr sz="700"/>
            </a:pPr>
            <a:endParaRPr lang="en-US"/>
          </a:p>
        </c:txPr>
        <c:crossAx val="2146989560"/>
        <c:crosses val="autoZero"/>
        <c:auto val="1"/>
        <c:lblAlgn val="ctr"/>
        <c:lblOffset val="100"/>
        <c:noMultiLvlLbl val="0"/>
      </c:catAx>
      <c:valAx>
        <c:axId val="2146989560"/>
        <c:scaling>
          <c:orientation val="minMax"/>
        </c:scaling>
        <c:delete val="0"/>
        <c:axPos val="l"/>
        <c:majorGridlines>
          <c:spPr>
            <a:ln w="3175" cmpd="sng">
              <a:solidFill>
                <a:srgbClr val="7F7F7F"/>
              </a:solidFill>
              <a:prstDash val="dot"/>
            </a:ln>
          </c:spPr>
        </c:majorGridlines>
        <c:numFmt formatCode="0%" sourceLinked="1"/>
        <c:majorTickMark val="none"/>
        <c:minorTickMark val="none"/>
        <c:tickLblPos val="nextTo"/>
        <c:txPr>
          <a:bodyPr/>
          <a:lstStyle/>
          <a:p>
            <a:pPr>
              <a:defRPr sz="700"/>
            </a:pPr>
            <a:endParaRPr lang="en-US"/>
          </a:p>
        </c:txPr>
        <c:crossAx val="2139478280"/>
        <c:crosses val="autoZero"/>
        <c:crossBetween val="midCat"/>
      </c:valAx>
    </c:plotArea>
    <c:legend>
      <c:legendPos val="b"/>
      <c:layout/>
      <c:overlay val="0"/>
    </c:legend>
    <c:plotVisOnly val="1"/>
    <c:dispBlanksAs val="zero"/>
    <c:showDLblsOverMax val="0"/>
  </c:chart>
  <c:spPr>
    <a:ln>
      <a:solidFill>
        <a:srgbClr val="FFFFFF"/>
      </a:solidFill>
    </a:ln>
  </c:spPr>
  <c:txPr>
    <a:bodyPr/>
    <a:lstStyle/>
    <a:p>
      <a:pPr>
        <a:defRPr sz="800">
          <a:latin typeface="Avenir Black"/>
          <a:cs typeface="Avenir Black"/>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Female inflow</a:t>
            </a:r>
          </a:p>
        </c:rich>
      </c:tx>
      <c:layout/>
      <c:overlay val="0"/>
    </c:title>
    <c:autoTitleDeleted val="0"/>
    <c:plotArea>
      <c:layout/>
      <c:areaChart>
        <c:grouping val="percentStacked"/>
        <c:varyColors val="0"/>
        <c:ser>
          <c:idx val="0"/>
          <c:order val="0"/>
          <c:tx>
            <c:strRef>
              <c:f>Sheet2!$N$102</c:f>
              <c:strCache>
                <c:ptCount val="1"/>
                <c:pt idx="0">
                  <c:v>Basic</c:v>
                </c:pt>
              </c:strCache>
            </c:strRef>
          </c:tx>
          <c:spPr>
            <a:solidFill>
              <a:srgbClr val="948A54"/>
            </a:solidFill>
          </c:spPr>
          <c:cat>
            <c:numRef>
              <c:f>Sheet2!$C$103:$C$112</c:f>
              <c:numCache>
                <c:formatCode>General</c:formatCode>
                <c:ptCount val="10"/>
                <c:pt idx="0">
                  <c:v>2007.0</c:v>
                </c:pt>
                <c:pt idx="1">
                  <c:v>2008.0</c:v>
                </c:pt>
                <c:pt idx="2">
                  <c:v>2009.0</c:v>
                </c:pt>
                <c:pt idx="3">
                  <c:v>2010.0</c:v>
                </c:pt>
                <c:pt idx="4">
                  <c:v>2011.0</c:v>
                </c:pt>
                <c:pt idx="5">
                  <c:v>2012.0</c:v>
                </c:pt>
                <c:pt idx="6">
                  <c:v>2013.0</c:v>
                </c:pt>
                <c:pt idx="7">
                  <c:v>2014.0</c:v>
                </c:pt>
                <c:pt idx="8">
                  <c:v>2015.0</c:v>
                </c:pt>
                <c:pt idx="9">
                  <c:v>2016.0</c:v>
                </c:pt>
              </c:numCache>
            </c:numRef>
          </c:cat>
          <c:val>
            <c:numRef>
              <c:f>Sheet2!$N$127:$N$136</c:f>
              <c:numCache>
                <c:formatCode>General</c:formatCode>
                <c:ptCount val="10"/>
                <c:pt idx="0">
                  <c:v>11.3</c:v>
                </c:pt>
                <c:pt idx="1">
                  <c:v>8.0</c:v>
                </c:pt>
                <c:pt idx="2">
                  <c:v>5.8</c:v>
                </c:pt>
                <c:pt idx="3">
                  <c:v>9.9</c:v>
                </c:pt>
                <c:pt idx="4">
                  <c:v>11.8</c:v>
                </c:pt>
                <c:pt idx="5">
                  <c:v>9.7</c:v>
                </c:pt>
                <c:pt idx="6">
                  <c:v>9.1</c:v>
                </c:pt>
                <c:pt idx="7">
                  <c:v>9.1</c:v>
                </c:pt>
                <c:pt idx="8">
                  <c:v>12.4</c:v>
                </c:pt>
                <c:pt idx="9">
                  <c:v>3.4</c:v>
                </c:pt>
              </c:numCache>
            </c:numRef>
          </c:val>
        </c:ser>
        <c:ser>
          <c:idx val="1"/>
          <c:order val="1"/>
          <c:tx>
            <c:strRef>
              <c:f>Sheet2!$O$102</c:f>
              <c:strCache>
                <c:ptCount val="1"/>
                <c:pt idx="0">
                  <c:v>Intermediate</c:v>
                </c:pt>
              </c:strCache>
            </c:strRef>
          </c:tx>
          <c:spPr>
            <a:solidFill>
              <a:srgbClr val="558ED5"/>
            </a:solidFill>
          </c:spPr>
          <c:cat>
            <c:numRef>
              <c:f>Sheet2!$C$103:$C$112</c:f>
              <c:numCache>
                <c:formatCode>General</c:formatCode>
                <c:ptCount val="10"/>
                <c:pt idx="0">
                  <c:v>2007.0</c:v>
                </c:pt>
                <c:pt idx="1">
                  <c:v>2008.0</c:v>
                </c:pt>
                <c:pt idx="2">
                  <c:v>2009.0</c:v>
                </c:pt>
                <c:pt idx="3">
                  <c:v>2010.0</c:v>
                </c:pt>
                <c:pt idx="4">
                  <c:v>2011.0</c:v>
                </c:pt>
                <c:pt idx="5">
                  <c:v>2012.0</c:v>
                </c:pt>
                <c:pt idx="6">
                  <c:v>2013.0</c:v>
                </c:pt>
                <c:pt idx="7">
                  <c:v>2014.0</c:v>
                </c:pt>
                <c:pt idx="8">
                  <c:v>2015.0</c:v>
                </c:pt>
                <c:pt idx="9">
                  <c:v>2016.0</c:v>
                </c:pt>
              </c:numCache>
            </c:numRef>
          </c:cat>
          <c:val>
            <c:numRef>
              <c:f>Sheet2!$O$127:$O$136</c:f>
              <c:numCache>
                <c:formatCode>General</c:formatCode>
                <c:ptCount val="10"/>
                <c:pt idx="0">
                  <c:v>9.8</c:v>
                </c:pt>
                <c:pt idx="1">
                  <c:v>4.9</c:v>
                </c:pt>
                <c:pt idx="2">
                  <c:v>7.4</c:v>
                </c:pt>
                <c:pt idx="3">
                  <c:v>9.7</c:v>
                </c:pt>
                <c:pt idx="4">
                  <c:v>9.3</c:v>
                </c:pt>
                <c:pt idx="5">
                  <c:v>12.7</c:v>
                </c:pt>
                <c:pt idx="6">
                  <c:v>8.7</c:v>
                </c:pt>
                <c:pt idx="7">
                  <c:v>13.3</c:v>
                </c:pt>
                <c:pt idx="8">
                  <c:v>15.3</c:v>
                </c:pt>
                <c:pt idx="9">
                  <c:v>12.0</c:v>
                </c:pt>
              </c:numCache>
            </c:numRef>
          </c:val>
        </c:ser>
        <c:ser>
          <c:idx val="2"/>
          <c:order val="2"/>
          <c:tx>
            <c:strRef>
              <c:f>Sheet2!$P$102</c:f>
              <c:strCache>
                <c:ptCount val="1"/>
                <c:pt idx="0">
                  <c:v>Advanced</c:v>
                </c:pt>
              </c:strCache>
            </c:strRef>
          </c:tx>
          <c:spPr>
            <a:solidFill>
              <a:schemeClr val="tx2">
                <a:lumMod val="75000"/>
              </a:schemeClr>
            </a:solidFill>
          </c:spPr>
          <c:cat>
            <c:numRef>
              <c:f>Sheet2!$C$103:$C$112</c:f>
              <c:numCache>
                <c:formatCode>General</c:formatCode>
                <c:ptCount val="10"/>
                <c:pt idx="0">
                  <c:v>2007.0</c:v>
                </c:pt>
                <c:pt idx="1">
                  <c:v>2008.0</c:v>
                </c:pt>
                <c:pt idx="2">
                  <c:v>2009.0</c:v>
                </c:pt>
                <c:pt idx="3">
                  <c:v>2010.0</c:v>
                </c:pt>
                <c:pt idx="4">
                  <c:v>2011.0</c:v>
                </c:pt>
                <c:pt idx="5">
                  <c:v>2012.0</c:v>
                </c:pt>
                <c:pt idx="6">
                  <c:v>2013.0</c:v>
                </c:pt>
                <c:pt idx="7">
                  <c:v>2014.0</c:v>
                </c:pt>
                <c:pt idx="8">
                  <c:v>2015.0</c:v>
                </c:pt>
                <c:pt idx="9">
                  <c:v>2016.0</c:v>
                </c:pt>
              </c:numCache>
            </c:numRef>
          </c:cat>
          <c:val>
            <c:numRef>
              <c:f>Sheet2!$P$127:$P$136</c:f>
              <c:numCache>
                <c:formatCode>General</c:formatCode>
                <c:ptCount val="10"/>
                <c:pt idx="0">
                  <c:v>4.1</c:v>
                </c:pt>
                <c:pt idx="1">
                  <c:v>3.2</c:v>
                </c:pt>
                <c:pt idx="2">
                  <c:v>1.8</c:v>
                </c:pt>
                <c:pt idx="3">
                  <c:v>3.0</c:v>
                </c:pt>
                <c:pt idx="4">
                  <c:v>5.1</c:v>
                </c:pt>
                <c:pt idx="5">
                  <c:v>4.0</c:v>
                </c:pt>
                <c:pt idx="6">
                  <c:v>4.4</c:v>
                </c:pt>
                <c:pt idx="7">
                  <c:v>8.0</c:v>
                </c:pt>
                <c:pt idx="8">
                  <c:v>7.3</c:v>
                </c:pt>
                <c:pt idx="9">
                  <c:v>7.5</c:v>
                </c:pt>
              </c:numCache>
            </c:numRef>
          </c:val>
        </c:ser>
        <c:dLbls>
          <c:showLegendKey val="0"/>
          <c:showVal val="0"/>
          <c:showCatName val="0"/>
          <c:showSerName val="0"/>
          <c:showPercent val="0"/>
          <c:showBubbleSize val="0"/>
        </c:dLbls>
        <c:axId val="-2027646376"/>
        <c:axId val="-2027542056"/>
      </c:areaChart>
      <c:catAx>
        <c:axId val="-2027646376"/>
        <c:scaling>
          <c:orientation val="minMax"/>
        </c:scaling>
        <c:delete val="0"/>
        <c:axPos val="b"/>
        <c:numFmt formatCode="General" sourceLinked="1"/>
        <c:majorTickMark val="none"/>
        <c:minorTickMark val="none"/>
        <c:tickLblPos val="nextTo"/>
        <c:txPr>
          <a:bodyPr/>
          <a:lstStyle/>
          <a:p>
            <a:pPr>
              <a:defRPr sz="700"/>
            </a:pPr>
            <a:endParaRPr lang="en-US"/>
          </a:p>
        </c:txPr>
        <c:crossAx val="-2027542056"/>
        <c:crosses val="autoZero"/>
        <c:auto val="1"/>
        <c:lblAlgn val="ctr"/>
        <c:lblOffset val="100"/>
        <c:noMultiLvlLbl val="0"/>
      </c:catAx>
      <c:valAx>
        <c:axId val="-2027542056"/>
        <c:scaling>
          <c:orientation val="minMax"/>
        </c:scaling>
        <c:delete val="0"/>
        <c:axPos val="l"/>
        <c:majorGridlines>
          <c:spPr>
            <a:ln w="3175" cmpd="sng">
              <a:solidFill>
                <a:schemeClr val="tx1">
                  <a:lumMod val="50000"/>
                  <a:lumOff val="50000"/>
                </a:schemeClr>
              </a:solidFill>
              <a:prstDash val="dot"/>
            </a:ln>
          </c:spPr>
        </c:majorGridlines>
        <c:numFmt formatCode="0%" sourceLinked="1"/>
        <c:majorTickMark val="none"/>
        <c:minorTickMark val="none"/>
        <c:tickLblPos val="nextTo"/>
        <c:txPr>
          <a:bodyPr/>
          <a:lstStyle/>
          <a:p>
            <a:pPr>
              <a:defRPr sz="700"/>
            </a:pPr>
            <a:endParaRPr lang="en-US"/>
          </a:p>
        </c:txPr>
        <c:crossAx val="-2027646376"/>
        <c:crosses val="autoZero"/>
        <c:crossBetween val="midCat"/>
      </c:valAx>
    </c:plotArea>
    <c:legend>
      <c:legendPos val="b"/>
      <c:layout/>
      <c:overlay val="0"/>
    </c:legend>
    <c:plotVisOnly val="1"/>
    <c:dispBlanksAs val="zero"/>
    <c:showDLblsOverMax val="0"/>
  </c:chart>
  <c:spPr>
    <a:ln>
      <a:noFill/>
    </a:ln>
  </c:spPr>
  <c:txPr>
    <a:bodyPr/>
    <a:lstStyle/>
    <a:p>
      <a:pPr>
        <a:defRPr sz="800">
          <a:latin typeface="Avenir Black"/>
          <a:cs typeface="Avenir Black"/>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Male inflow</a:t>
            </a:r>
          </a:p>
        </c:rich>
      </c:tx>
      <c:layout/>
      <c:overlay val="0"/>
    </c:title>
    <c:autoTitleDeleted val="0"/>
    <c:plotArea>
      <c:layout/>
      <c:areaChart>
        <c:grouping val="percentStacked"/>
        <c:varyColors val="0"/>
        <c:ser>
          <c:idx val="0"/>
          <c:order val="0"/>
          <c:tx>
            <c:strRef>
              <c:f>Sheet2!$J$102</c:f>
              <c:strCache>
                <c:ptCount val="1"/>
                <c:pt idx="0">
                  <c:v>Basic</c:v>
                </c:pt>
              </c:strCache>
            </c:strRef>
          </c:tx>
          <c:spPr>
            <a:solidFill>
              <a:schemeClr val="bg2">
                <a:lumMod val="50000"/>
              </a:schemeClr>
            </a:solidFill>
          </c:spPr>
          <c:cat>
            <c:numRef>
              <c:f>Sheet2!$C$141:$C$149</c:f>
              <c:numCache>
                <c:formatCode>General</c:formatCode>
                <c:ptCount val="9"/>
                <c:pt idx="0">
                  <c:v>2007.0</c:v>
                </c:pt>
                <c:pt idx="1">
                  <c:v>2008.0</c:v>
                </c:pt>
                <c:pt idx="2">
                  <c:v>2009.0</c:v>
                </c:pt>
                <c:pt idx="3">
                  <c:v>2011.0</c:v>
                </c:pt>
                <c:pt idx="4">
                  <c:v>2012.0</c:v>
                </c:pt>
                <c:pt idx="5">
                  <c:v>2013.0</c:v>
                </c:pt>
                <c:pt idx="6">
                  <c:v>2014.0</c:v>
                </c:pt>
                <c:pt idx="7">
                  <c:v>2015.0</c:v>
                </c:pt>
                <c:pt idx="8">
                  <c:v>2016.0</c:v>
                </c:pt>
              </c:numCache>
            </c:numRef>
          </c:cat>
          <c:val>
            <c:numRef>
              <c:f>Sheet2!$J$141:$J$149</c:f>
              <c:numCache>
                <c:formatCode>General</c:formatCode>
                <c:ptCount val="9"/>
                <c:pt idx="0">
                  <c:v>20.6</c:v>
                </c:pt>
                <c:pt idx="1">
                  <c:v>16.0</c:v>
                </c:pt>
                <c:pt idx="2">
                  <c:v>27.7</c:v>
                </c:pt>
                <c:pt idx="3">
                  <c:v>11.9</c:v>
                </c:pt>
                <c:pt idx="4">
                  <c:v>19.1</c:v>
                </c:pt>
                <c:pt idx="5">
                  <c:v>20.5</c:v>
                </c:pt>
                <c:pt idx="6">
                  <c:v>16.1</c:v>
                </c:pt>
                <c:pt idx="7">
                  <c:v>17.9</c:v>
                </c:pt>
                <c:pt idx="8">
                  <c:v>7.500970000000001</c:v>
                </c:pt>
              </c:numCache>
            </c:numRef>
          </c:val>
        </c:ser>
        <c:ser>
          <c:idx val="1"/>
          <c:order val="1"/>
          <c:tx>
            <c:strRef>
              <c:f>Sheet2!$K$102</c:f>
              <c:strCache>
                <c:ptCount val="1"/>
                <c:pt idx="0">
                  <c:v>Intermediate</c:v>
                </c:pt>
              </c:strCache>
            </c:strRef>
          </c:tx>
          <c:spPr>
            <a:solidFill>
              <a:schemeClr val="tx2">
                <a:lumMod val="60000"/>
                <a:lumOff val="40000"/>
              </a:schemeClr>
            </a:solidFill>
          </c:spPr>
          <c:cat>
            <c:numRef>
              <c:f>Sheet2!$C$141:$C$149</c:f>
              <c:numCache>
                <c:formatCode>General</c:formatCode>
                <c:ptCount val="9"/>
                <c:pt idx="0">
                  <c:v>2007.0</c:v>
                </c:pt>
                <c:pt idx="1">
                  <c:v>2008.0</c:v>
                </c:pt>
                <c:pt idx="2">
                  <c:v>2009.0</c:v>
                </c:pt>
                <c:pt idx="3">
                  <c:v>2011.0</c:v>
                </c:pt>
                <c:pt idx="4">
                  <c:v>2012.0</c:v>
                </c:pt>
                <c:pt idx="5">
                  <c:v>2013.0</c:v>
                </c:pt>
                <c:pt idx="6">
                  <c:v>2014.0</c:v>
                </c:pt>
                <c:pt idx="7">
                  <c:v>2015.0</c:v>
                </c:pt>
                <c:pt idx="8">
                  <c:v>2016.0</c:v>
                </c:pt>
              </c:numCache>
            </c:numRef>
          </c:cat>
          <c:val>
            <c:numRef>
              <c:f>Sheet2!$K$141:$K$149</c:f>
              <c:numCache>
                <c:formatCode>General</c:formatCode>
                <c:ptCount val="9"/>
                <c:pt idx="0">
                  <c:v>4.5</c:v>
                </c:pt>
                <c:pt idx="1">
                  <c:v>4.0</c:v>
                </c:pt>
                <c:pt idx="2">
                  <c:v>6.9</c:v>
                </c:pt>
                <c:pt idx="3">
                  <c:v>4.0</c:v>
                </c:pt>
                <c:pt idx="4">
                  <c:v>1.8</c:v>
                </c:pt>
                <c:pt idx="5">
                  <c:v>1.2</c:v>
                </c:pt>
                <c:pt idx="6">
                  <c:v>0.0</c:v>
                </c:pt>
                <c:pt idx="7">
                  <c:v>1.2</c:v>
                </c:pt>
                <c:pt idx="8">
                  <c:v>1.2277215</c:v>
                </c:pt>
              </c:numCache>
            </c:numRef>
          </c:val>
        </c:ser>
        <c:ser>
          <c:idx val="2"/>
          <c:order val="2"/>
          <c:tx>
            <c:strRef>
              <c:f>Sheet2!$L$102</c:f>
              <c:strCache>
                <c:ptCount val="1"/>
                <c:pt idx="0">
                  <c:v>Advanced</c:v>
                </c:pt>
              </c:strCache>
            </c:strRef>
          </c:tx>
          <c:spPr>
            <a:solidFill>
              <a:srgbClr val="17375E"/>
            </a:solidFill>
          </c:spPr>
          <c:cat>
            <c:numRef>
              <c:f>Sheet2!$C$141:$C$149</c:f>
              <c:numCache>
                <c:formatCode>General</c:formatCode>
                <c:ptCount val="9"/>
                <c:pt idx="0">
                  <c:v>2007.0</c:v>
                </c:pt>
                <c:pt idx="1">
                  <c:v>2008.0</c:v>
                </c:pt>
                <c:pt idx="2">
                  <c:v>2009.0</c:v>
                </c:pt>
                <c:pt idx="3">
                  <c:v>2011.0</c:v>
                </c:pt>
                <c:pt idx="4">
                  <c:v>2012.0</c:v>
                </c:pt>
                <c:pt idx="5">
                  <c:v>2013.0</c:v>
                </c:pt>
                <c:pt idx="6">
                  <c:v>2014.0</c:v>
                </c:pt>
                <c:pt idx="7">
                  <c:v>2015.0</c:v>
                </c:pt>
                <c:pt idx="8">
                  <c:v>2016.0</c:v>
                </c:pt>
              </c:numCache>
            </c:numRef>
          </c:cat>
          <c:val>
            <c:numRef>
              <c:f>Sheet2!$L$141:$L$149</c:f>
              <c:numCache>
                <c:formatCode>General</c:formatCode>
                <c:ptCount val="9"/>
                <c:pt idx="0">
                  <c:v>4.3</c:v>
                </c:pt>
                <c:pt idx="1">
                  <c:v>0.5</c:v>
                </c:pt>
                <c:pt idx="2">
                  <c:v>4.2</c:v>
                </c:pt>
                <c:pt idx="3">
                  <c:v>1.2</c:v>
                </c:pt>
                <c:pt idx="4">
                  <c:v>1.9</c:v>
                </c:pt>
                <c:pt idx="5">
                  <c:v>2.5</c:v>
                </c:pt>
                <c:pt idx="6">
                  <c:v>5.1</c:v>
                </c:pt>
                <c:pt idx="7">
                  <c:v>0.3</c:v>
                </c:pt>
                <c:pt idx="8">
                  <c:v>1.565809</c:v>
                </c:pt>
              </c:numCache>
            </c:numRef>
          </c:val>
        </c:ser>
        <c:dLbls>
          <c:showLegendKey val="0"/>
          <c:showVal val="0"/>
          <c:showCatName val="0"/>
          <c:showSerName val="0"/>
          <c:showPercent val="0"/>
          <c:showBubbleSize val="0"/>
        </c:dLbls>
        <c:axId val="-2026781176"/>
        <c:axId val="-2026779768"/>
      </c:areaChart>
      <c:catAx>
        <c:axId val="-2026781176"/>
        <c:scaling>
          <c:orientation val="minMax"/>
        </c:scaling>
        <c:delete val="0"/>
        <c:axPos val="b"/>
        <c:numFmt formatCode="General" sourceLinked="1"/>
        <c:majorTickMark val="none"/>
        <c:minorTickMark val="none"/>
        <c:tickLblPos val="nextTo"/>
        <c:txPr>
          <a:bodyPr/>
          <a:lstStyle/>
          <a:p>
            <a:pPr>
              <a:defRPr sz="700"/>
            </a:pPr>
            <a:endParaRPr lang="en-US"/>
          </a:p>
        </c:txPr>
        <c:crossAx val="-2026779768"/>
        <c:crosses val="autoZero"/>
        <c:auto val="1"/>
        <c:lblAlgn val="ctr"/>
        <c:lblOffset val="100"/>
        <c:noMultiLvlLbl val="0"/>
      </c:catAx>
      <c:valAx>
        <c:axId val="-2026779768"/>
        <c:scaling>
          <c:orientation val="minMax"/>
        </c:scaling>
        <c:delete val="0"/>
        <c:axPos val="l"/>
        <c:majorGridlines>
          <c:spPr>
            <a:ln w="3175" cmpd="sng">
              <a:solidFill>
                <a:srgbClr val="7F7F7F"/>
              </a:solidFill>
              <a:prstDash val="dot"/>
            </a:ln>
          </c:spPr>
        </c:majorGridlines>
        <c:numFmt formatCode="0%" sourceLinked="1"/>
        <c:majorTickMark val="none"/>
        <c:minorTickMark val="none"/>
        <c:tickLblPos val="nextTo"/>
        <c:txPr>
          <a:bodyPr/>
          <a:lstStyle/>
          <a:p>
            <a:pPr>
              <a:defRPr sz="700"/>
            </a:pPr>
            <a:endParaRPr lang="en-US"/>
          </a:p>
        </c:txPr>
        <c:crossAx val="-2026781176"/>
        <c:crosses val="autoZero"/>
        <c:crossBetween val="midCat"/>
      </c:valAx>
    </c:plotArea>
    <c:legend>
      <c:legendPos val="b"/>
      <c:layout/>
      <c:overlay val="0"/>
      <c:txPr>
        <a:bodyPr/>
        <a:lstStyle/>
        <a:p>
          <a:pPr>
            <a:defRPr sz="1000"/>
          </a:pPr>
          <a:endParaRPr lang="en-US"/>
        </a:p>
      </c:txPr>
    </c:legend>
    <c:plotVisOnly val="1"/>
    <c:dispBlanksAs val="zero"/>
    <c:showDLblsOverMax val="0"/>
  </c:chart>
  <c:spPr>
    <a:ln>
      <a:solidFill>
        <a:srgbClr val="FFFFFF"/>
      </a:solidFill>
    </a:ln>
  </c:spPr>
  <c:txPr>
    <a:bodyPr/>
    <a:lstStyle/>
    <a:p>
      <a:pPr>
        <a:defRPr sz="800">
          <a:latin typeface="Avenir Black"/>
          <a:cs typeface="Avenir Black"/>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Female inflow</a:t>
            </a:r>
          </a:p>
        </c:rich>
      </c:tx>
      <c:layout/>
      <c:overlay val="0"/>
    </c:title>
    <c:autoTitleDeleted val="0"/>
    <c:plotArea>
      <c:layout/>
      <c:areaChart>
        <c:grouping val="percentStacked"/>
        <c:varyColors val="0"/>
        <c:ser>
          <c:idx val="0"/>
          <c:order val="0"/>
          <c:tx>
            <c:strRef>
              <c:f>Sheet2!$N$102</c:f>
              <c:strCache>
                <c:ptCount val="1"/>
                <c:pt idx="0">
                  <c:v>Basic</c:v>
                </c:pt>
              </c:strCache>
            </c:strRef>
          </c:tx>
          <c:spPr>
            <a:solidFill>
              <a:srgbClr val="948A54"/>
            </a:solidFill>
          </c:spPr>
          <c:cat>
            <c:numRef>
              <c:f>Sheet2!$C$141:$C$149</c:f>
              <c:numCache>
                <c:formatCode>General</c:formatCode>
                <c:ptCount val="9"/>
                <c:pt idx="0">
                  <c:v>2007.0</c:v>
                </c:pt>
                <c:pt idx="1">
                  <c:v>2008.0</c:v>
                </c:pt>
                <c:pt idx="2">
                  <c:v>2009.0</c:v>
                </c:pt>
                <c:pt idx="3">
                  <c:v>2011.0</c:v>
                </c:pt>
                <c:pt idx="4">
                  <c:v>2012.0</c:v>
                </c:pt>
                <c:pt idx="5">
                  <c:v>2013.0</c:v>
                </c:pt>
                <c:pt idx="6">
                  <c:v>2014.0</c:v>
                </c:pt>
                <c:pt idx="7">
                  <c:v>2015.0</c:v>
                </c:pt>
                <c:pt idx="8">
                  <c:v>2016.0</c:v>
                </c:pt>
              </c:numCache>
            </c:numRef>
          </c:cat>
          <c:val>
            <c:numRef>
              <c:f>Sheet2!$N$141:$N$149</c:f>
              <c:numCache>
                <c:formatCode>General</c:formatCode>
                <c:ptCount val="9"/>
                <c:pt idx="0">
                  <c:v>9.9</c:v>
                </c:pt>
                <c:pt idx="1">
                  <c:v>5.3</c:v>
                </c:pt>
                <c:pt idx="2">
                  <c:v>9.9</c:v>
                </c:pt>
                <c:pt idx="3">
                  <c:v>11.2</c:v>
                </c:pt>
                <c:pt idx="4">
                  <c:v>15.2</c:v>
                </c:pt>
                <c:pt idx="5">
                  <c:v>11.9</c:v>
                </c:pt>
                <c:pt idx="6">
                  <c:v>7.7</c:v>
                </c:pt>
                <c:pt idx="7">
                  <c:v>14.6</c:v>
                </c:pt>
                <c:pt idx="8">
                  <c:v>7.530190199999999</c:v>
                </c:pt>
              </c:numCache>
            </c:numRef>
          </c:val>
        </c:ser>
        <c:ser>
          <c:idx val="1"/>
          <c:order val="1"/>
          <c:tx>
            <c:strRef>
              <c:f>Sheet2!$O$102</c:f>
              <c:strCache>
                <c:ptCount val="1"/>
                <c:pt idx="0">
                  <c:v>Intermediate</c:v>
                </c:pt>
              </c:strCache>
            </c:strRef>
          </c:tx>
          <c:spPr>
            <a:solidFill>
              <a:srgbClr val="558ED5"/>
            </a:solidFill>
          </c:spPr>
          <c:cat>
            <c:numRef>
              <c:f>Sheet2!$C$141:$C$149</c:f>
              <c:numCache>
                <c:formatCode>General</c:formatCode>
                <c:ptCount val="9"/>
                <c:pt idx="0">
                  <c:v>2007.0</c:v>
                </c:pt>
                <c:pt idx="1">
                  <c:v>2008.0</c:v>
                </c:pt>
                <c:pt idx="2">
                  <c:v>2009.0</c:v>
                </c:pt>
                <c:pt idx="3">
                  <c:v>2011.0</c:v>
                </c:pt>
                <c:pt idx="4">
                  <c:v>2012.0</c:v>
                </c:pt>
                <c:pt idx="5">
                  <c:v>2013.0</c:v>
                </c:pt>
                <c:pt idx="6">
                  <c:v>2014.0</c:v>
                </c:pt>
                <c:pt idx="7">
                  <c:v>2015.0</c:v>
                </c:pt>
                <c:pt idx="8">
                  <c:v>2016.0</c:v>
                </c:pt>
              </c:numCache>
            </c:numRef>
          </c:cat>
          <c:val>
            <c:numRef>
              <c:f>Sheet2!$O$141:$O$149</c:f>
              <c:numCache>
                <c:formatCode>General</c:formatCode>
                <c:ptCount val="9"/>
                <c:pt idx="0">
                  <c:v>1.0</c:v>
                </c:pt>
                <c:pt idx="1">
                  <c:v>1.0</c:v>
                </c:pt>
                <c:pt idx="2">
                  <c:v>2.1</c:v>
                </c:pt>
                <c:pt idx="3">
                  <c:v>1.2</c:v>
                </c:pt>
                <c:pt idx="4">
                  <c:v>2.0</c:v>
                </c:pt>
                <c:pt idx="5">
                  <c:v>0.3</c:v>
                </c:pt>
                <c:pt idx="6">
                  <c:v>2.4</c:v>
                </c:pt>
                <c:pt idx="7">
                  <c:v>0.7</c:v>
                </c:pt>
                <c:pt idx="8">
                  <c:v>0.0754763</c:v>
                </c:pt>
              </c:numCache>
            </c:numRef>
          </c:val>
        </c:ser>
        <c:ser>
          <c:idx val="2"/>
          <c:order val="2"/>
          <c:tx>
            <c:strRef>
              <c:f>Sheet2!$P$102</c:f>
              <c:strCache>
                <c:ptCount val="1"/>
                <c:pt idx="0">
                  <c:v>Advanced</c:v>
                </c:pt>
              </c:strCache>
            </c:strRef>
          </c:tx>
          <c:spPr>
            <a:solidFill>
              <a:schemeClr val="tx2">
                <a:lumMod val="75000"/>
              </a:schemeClr>
            </a:solidFill>
          </c:spPr>
          <c:cat>
            <c:numRef>
              <c:f>Sheet2!$C$141:$C$149</c:f>
              <c:numCache>
                <c:formatCode>General</c:formatCode>
                <c:ptCount val="9"/>
                <c:pt idx="0">
                  <c:v>2007.0</c:v>
                </c:pt>
                <c:pt idx="1">
                  <c:v>2008.0</c:v>
                </c:pt>
                <c:pt idx="2">
                  <c:v>2009.0</c:v>
                </c:pt>
                <c:pt idx="3">
                  <c:v>2011.0</c:v>
                </c:pt>
                <c:pt idx="4">
                  <c:v>2012.0</c:v>
                </c:pt>
                <c:pt idx="5">
                  <c:v>2013.0</c:v>
                </c:pt>
                <c:pt idx="6">
                  <c:v>2014.0</c:v>
                </c:pt>
                <c:pt idx="7">
                  <c:v>2015.0</c:v>
                </c:pt>
                <c:pt idx="8">
                  <c:v>2016.0</c:v>
                </c:pt>
              </c:numCache>
            </c:numRef>
          </c:cat>
          <c:val>
            <c:numRef>
              <c:f>Sheet2!$P$141:$P$149</c:f>
              <c:numCache>
                <c:formatCode>General</c:formatCode>
                <c:ptCount val="9"/>
                <c:pt idx="0">
                  <c:v>1.9</c:v>
                </c:pt>
                <c:pt idx="1">
                  <c:v>1.6</c:v>
                </c:pt>
                <c:pt idx="2">
                  <c:v>2.4</c:v>
                </c:pt>
                <c:pt idx="3">
                  <c:v>0.5</c:v>
                </c:pt>
                <c:pt idx="4">
                  <c:v>0.1</c:v>
                </c:pt>
                <c:pt idx="5">
                  <c:v>0.2</c:v>
                </c:pt>
                <c:pt idx="6">
                  <c:v>3.1</c:v>
                </c:pt>
                <c:pt idx="7">
                  <c:v>1.5</c:v>
                </c:pt>
                <c:pt idx="8">
                  <c:v>0.5817234</c:v>
                </c:pt>
              </c:numCache>
            </c:numRef>
          </c:val>
        </c:ser>
        <c:dLbls>
          <c:showLegendKey val="0"/>
          <c:showVal val="0"/>
          <c:showCatName val="0"/>
          <c:showSerName val="0"/>
          <c:showPercent val="0"/>
          <c:showBubbleSize val="0"/>
        </c:dLbls>
        <c:axId val="-2026770856"/>
        <c:axId val="-2026769448"/>
      </c:areaChart>
      <c:catAx>
        <c:axId val="-2026770856"/>
        <c:scaling>
          <c:orientation val="minMax"/>
        </c:scaling>
        <c:delete val="0"/>
        <c:axPos val="b"/>
        <c:numFmt formatCode="General" sourceLinked="1"/>
        <c:majorTickMark val="none"/>
        <c:minorTickMark val="none"/>
        <c:tickLblPos val="nextTo"/>
        <c:txPr>
          <a:bodyPr/>
          <a:lstStyle/>
          <a:p>
            <a:pPr>
              <a:defRPr sz="700"/>
            </a:pPr>
            <a:endParaRPr lang="en-US"/>
          </a:p>
        </c:txPr>
        <c:crossAx val="-2026769448"/>
        <c:crosses val="autoZero"/>
        <c:auto val="1"/>
        <c:lblAlgn val="ctr"/>
        <c:lblOffset val="100"/>
        <c:noMultiLvlLbl val="0"/>
      </c:catAx>
      <c:valAx>
        <c:axId val="-2026769448"/>
        <c:scaling>
          <c:orientation val="minMax"/>
        </c:scaling>
        <c:delete val="0"/>
        <c:axPos val="l"/>
        <c:majorGridlines>
          <c:spPr>
            <a:ln w="3175" cmpd="sng">
              <a:solidFill>
                <a:schemeClr val="tx1">
                  <a:lumMod val="50000"/>
                  <a:lumOff val="50000"/>
                </a:schemeClr>
              </a:solidFill>
              <a:prstDash val="dot"/>
            </a:ln>
          </c:spPr>
        </c:majorGridlines>
        <c:numFmt formatCode="0%" sourceLinked="1"/>
        <c:majorTickMark val="none"/>
        <c:minorTickMark val="none"/>
        <c:tickLblPos val="nextTo"/>
        <c:txPr>
          <a:bodyPr/>
          <a:lstStyle/>
          <a:p>
            <a:pPr>
              <a:defRPr sz="700"/>
            </a:pPr>
            <a:endParaRPr lang="en-US"/>
          </a:p>
        </c:txPr>
        <c:crossAx val="-2026770856"/>
        <c:crosses val="autoZero"/>
        <c:crossBetween val="midCat"/>
      </c:valAx>
    </c:plotArea>
    <c:legend>
      <c:legendPos val="b"/>
      <c:layout/>
      <c:overlay val="0"/>
      <c:txPr>
        <a:bodyPr/>
        <a:lstStyle/>
        <a:p>
          <a:pPr>
            <a:defRPr sz="1050"/>
          </a:pPr>
          <a:endParaRPr lang="en-US"/>
        </a:p>
      </c:txPr>
    </c:legend>
    <c:plotVisOnly val="1"/>
    <c:dispBlanksAs val="zero"/>
    <c:showDLblsOverMax val="0"/>
  </c:chart>
  <c:spPr>
    <a:ln>
      <a:noFill/>
    </a:ln>
  </c:spPr>
  <c:txPr>
    <a:bodyPr/>
    <a:lstStyle/>
    <a:p>
      <a:pPr>
        <a:defRPr sz="800">
          <a:latin typeface="Avenir Black"/>
          <a:cs typeface="Avenir Black"/>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1"/>
          <c:order val="0"/>
          <c:tx>
            <c:strRef>
              <c:f>Origin!$A$47</c:f>
              <c:strCache>
                <c:ptCount val="1"/>
                <c:pt idx="0">
                  <c:v>2012</c:v>
                </c:pt>
              </c:strCache>
            </c:strRef>
          </c:tx>
          <c:spPr>
            <a:solidFill>
              <a:schemeClr val="tx2">
                <a:lumMod val="40000"/>
                <a:lumOff val="60000"/>
              </a:schemeClr>
            </a:solidFill>
          </c:spPr>
          <c:invertIfNegative val="0"/>
          <c:cat>
            <c:strRef>
              <c:f>Origin!$B$46:$B$51</c:f>
              <c:strCache>
                <c:ptCount val="6"/>
                <c:pt idx="0">
                  <c:v>Cambodia</c:v>
                </c:pt>
                <c:pt idx="1">
                  <c:v>Indonesia</c:v>
                </c:pt>
                <c:pt idx="2">
                  <c:v>Lao PDR</c:v>
                </c:pt>
                <c:pt idx="3">
                  <c:v>Myanmar</c:v>
                </c:pt>
                <c:pt idx="4">
                  <c:v>Philippines</c:v>
                </c:pt>
                <c:pt idx="5">
                  <c:v>Viet Nam</c:v>
                </c:pt>
              </c:strCache>
            </c:strRef>
          </c:cat>
          <c:val>
            <c:numRef>
              <c:f>Origin!$I$46:$I$51</c:f>
              <c:numCache>
                <c:formatCode>0%</c:formatCode>
                <c:ptCount val="6"/>
                <c:pt idx="0">
                  <c:v>0.322836455579818</c:v>
                </c:pt>
                <c:pt idx="1">
                  <c:v>0.565667021829364</c:v>
                </c:pt>
                <c:pt idx="2">
                  <c:v>0.4575128135959</c:v>
                </c:pt>
                <c:pt idx="3">
                  <c:v>0.234793027367437</c:v>
                </c:pt>
                <c:pt idx="4">
                  <c:v>0.482882882882883</c:v>
                </c:pt>
                <c:pt idx="5">
                  <c:v>0.333466135458167</c:v>
                </c:pt>
              </c:numCache>
            </c:numRef>
          </c:val>
        </c:ser>
        <c:ser>
          <c:idx val="0"/>
          <c:order val="1"/>
          <c:tx>
            <c:strRef>
              <c:f>Origin!$A$40</c:f>
              <c:strCache>
                <c:ptCount val="1"/>
                <c:pt idx="0">
                  <c:v>2016</c:v>
                </c:pt>
              </c:strCache>
            </c:strRef>
          </c:tx>
          <c:spPr>
            <a:solidFill>
              <a:srgbClr val="0000FF"/>
            </a:solidFill>
          </c:spPr>
          <c:invertIfNegative val="0"/>
          <c:cat>
            <c:strRef>
              <c:f>Origin!$B$46:$B$51</c:f>
              <c:strCache>
                <c:ptCount val="6"/>
                <c:pt idx="0">
                  <c:v>Cambodia</c:v>
                </c:pt>
                <c:pt idx="1">
                  <c:v>Indonesia</c:v>
                </c:pt>
                <c:pt idx="2">
                  <c:v>Lao PDR</c:v>
                </c:pt>
                <c:pt idx="3">
                  <c:v>Myanmar</c:v>
                </c:pt>
                <c:pt idx="4">
                  <c:v>Philippines</c:v>
                </c:pt>
                <c:pt idx="5">
                  <c:v>Viet Nam</c:v>
                </c:pt>
              </c:strCache>
            </c:strRef>
          </c:cat>
          <c:val>
            <c:numRef>
              <c:f>Origin!$I$37:$I$42</c:f>
              <c:numCache>
                <c:formatCode>0%</c:formatCode>
                <c:ptCount val="6"/>
                <c:pt idx="0">
                  <c:v>0.405338698546012</c:v>
                </c:pt>
                <c:pt idx="1">
                  <c:v>0.620138109882235</c:v>
                </c:pt>
                <c:pt idx="2">
                  <c:v>0.51602888458174</c:v>
                </c:pt>
                <c:pt idx="3">
                  <c:v>0.339356961678207</c:v>
                </c:pt>
                <c:pt idx="4">
                  <c:v>0.53567483245516</c:v>
                </c:pt>
                <c:pt idx="5">
                  <c:v>0.364453347691138</c:v>
                </c:pt>
              </c:numCache>
            </c:numRef>
          </c:val>
        </c:ser>
        <c:dLbls>
          <c:showLegendKey val="0"/>
          <c:showVal val="0"/>
          <c:showCatName val="0"/>
          <c:showSerName val="0"/>
          <c:showPercent val="0"/>
          <c:showBubbleSize val="0"/>
        </c:dLbls>
        <c:gapWidth val="150"/>
        <c:axId val="-2026759032"/>
        <c:axId val="-2026757624"/>
      </c:barChart>
      <c:catAx>
        <c:axId val="-2026759032"/>
        <c:scaling>
          <c:orientation val="minMax"/>
        </c:scaling>
        <c:delete val="0"/>
        <c:axPos val="b"/>
        <c:majorTickMark val="out"/>
        <c:minorTickMark val="none"/>
        <c:tickLblPos val="nextTo"/>
        <c:crossAx val="-2026757624"/>
        <c:crosses val="autoZero"/>
        <c:auto val="1"/>
        <c:lblAlgn val="ctr"/>
        <c:lblOffset val="100"/>
        <c:noMultiLvlLbl val="0"/>
      </c:catAx>
      <c:valAx>
        <c:axId val="-2026757624"/>
        <c:scaling>
          <c:orientation val="minMax"/>
        </c:scaling>
        <c:delete val="0"/>
        <c:axPos val="l"/>
        <c:majorGridlines>
          <c:spPr>
            <a:ln>
              <a:prstDash val="dot"/>
            </a:ln>
          </c:spPr>
        </c:majorGridlines>
        <c:numFmt formatCode="0%" sourceLinked="1"/>
        <c:majorTickMark val="out"/>
        <c:minorTickMark val="none"/>
        <c:tickLblPos val="nextTo"/>
        <c:crossAx val="-2026759032"/>
        <c:crosses val="autoZero"/>
        <c:crossBetween val="between"/>
      </c:valAx>
    </c:plotArea>
    <c:legend>
      <c:legendPos val="r"/>
      <c:layout/>
      <c:overlay val="0"/>
      <c:txPr>
        <a:bodyPr/>
        <a:lstStyle/>
        <a:p>
          <a:pPr>
            <a:defRPr sz="1200"/>
          </a:pPr>
          <a:endParaRPr lang="en-US"/>
        </a:p>
      </c:txPr>
    </c:legend>
    <c:plotVisOnly val="1"/>
    <c:dispBlanksAs val="gap"/>
    <c:showDLblsOverMax val="0"/>
  </c:chart>
  <c:txPr>
    <a:bodyPr/>
    <a:lstStyle/>
    <a:p>
      <a:pPr>
        <a:defRPr>
          <a:latin typeface="Avenir Black"/>
          <a:cs typeface="Avenir Black"/>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Sheet2!$D$247</c:f>
              <c:strCache>
                <c:ptCount val="1"/>
                <c:pt idx="0">
                  <c:v>Nationals</c:v>
                </c:pt>
              </c:strCache>
            </c:strRef>
          </c:tx>
          <c:spPr>
            <a:solidFill>
              <a:schemeClr val="bg1"/>
            </a:solidFill>
            <a:ln w="12700" cmpd="sng">
              <a:solidFill>
                <a:srgbClr val="3366FF"/>
              </a:solidFill>
            </a:ln>
          </c:spPr>
          <c:invertIfNegative val="0"/>
          <c:cat>
            <c:multiLvlStrRef>
              <c:f>Sheet2!$E$240:$J$241</c:f>
              <c:multiLvlStrCache>
                <c:ptCount val="6"/>
                <c:lvl>
                  <c:pt idx="0">
                    <c:v>Total</c:v>
                  </c:pt>
                  <c:pt idx="1">
                    <c:v>Men</c:v>
                  </c:pt>
                  <c:pt idx="2">
                    <c:v>Women</c:v>
                  </c:pt>
                  <c:pt idx="3">
                    <c:v>Total</c:v>
                  </c:pt>
                  <c:pt idx="4">
                    <c:v>Men</c:v>
                  </c:pt>
                  <c:pt idx="5">
                    <c:v>Women</c:v>
                  </c:pt>
                </c:lvl>
                <c:lvl>
                  <c:pt idx="0">
                    <c:v>Mean monthly wage</c:v>
                  </c:pt>
                  <c:pt idx="3">
                    <c:v>Median monthly wage</c:v>
                  </c:pt>
                </c:lvl>
              </c:multiLvlStrCache>
            </c:multiLvlStrRef>
          </c:cat>
          <c:val>
            <c:numRef>
              <c:f>Sheet2!$E$247:$J$247</c:f>
              <c:numCache>
                <c:formatCode>#,##0</c:formatCode>
                <c:ptCount val="6"/>
                <c:pt idx="0">
                  <c:v>2463.0</c:v>
                </c:pt>
                <c:pt idx="1">
                  <c:v>2500.0</c:v>
                </c:pt>
                <c:pt idx="2">
                  <c:v>2398.0</c:v>
                </c:pt>
                <c:pt idx="3">
                  <c:v>1703.0</c:v>
                </c:pt>
                <c:pt idx="4">
                  <c:v>1721.0</c:v>
                </c:pt>
                <c:pt idx="5">
                  <c:v>1685.0</c:v>
                </c:pt>
              </c:numCache>
            </c:numRef>
          </c:val>
        </c:ser>
        <c:ser>
          <c:idx val="1"/>
          <c:order val="1"/>
          <c:tx>
            <c:strRef>
              <c:f>Sheet2!$D$248</c:f>
              <c:strCache>
                <c:ptCount val="1"/>
                <c:pt idx="0">
                  <c:v>Migrants</c:v>
                </c:pt>
              </c:strCache>
            </c:strRef>
          </c:tx>
          <c:spPr>
            <a:solidFill>
              <a:srgbClr val="3366FF"/>
            </a:solidFill>
          </c:spPr>
          <c:invertIfNegative val="0"/>
          <c:cat>
            <c:multiLvlStrRef>
              <c:f>Sheet2!$E$240:$J$241</c:f>
              <c:multiLvlStrCache>
                <c:ptCount val="6"/>
                <c:lvl>
                  <c:pt idx="0">
                    <c:v>Total</c:v>
                  </c:pt>
                  <c:pt idx="1">
                    <c:v>Men</c:v>
                  </c:pt>
                  <c:pt idx="2">
                    <c:v>Women</c:v>
                  </c:pt>
                  <c:pt idx="3">
                    <c:v>Total</c:v>
                  </c:pt>
                  <c:pt idx="4">
                    <c:v>Men</c:v>
                  </c:pt>
                  <c:pt idx="5">
                    <c:v>Women</c:v>
                  </c:pt>
                </c:lvl>
                <c:lvl>
                  <c:pt idx="0">
                    <c:v>Mean monthly wage</c:v>
                  </c:pt>
                  <c:pt idx="3">
                    <c:v>Median monthly wage</c:v>
                  </c:pt>
                </c:lvl>
              </c:multiLvlStrCache>
            </c:multiLvlStrRef>
          </c:cat>
          <c:val>
            <c:numRef>
              <c:f>Sheet2!$E$248:$J$248</c:f>
              <c:numCache>
                <c:formatCode>#.##000\ [$RM-43E]</c:formatCode>
                <c:ptCount val="6"/>
                <c:pt idx="0">
                  <c:v>1518.0</c:v>
                </c:pt>
                <c:pt idx="1">
                  <c:v>1609.0</c:v>
                </c:pt>
                <c:pt idx="2">
                  <c:v>1184.0</c:v>
                </c:pt>
                <c:pt idx="3">
                  <c:v>1200.0</c:v>
                </c:pt>
                <c:pt idx="4">
                  <c:v>1252.0</c:v>
                </c:pt>
                <c:pt idx="5">
                  <c:v>910.0</c:v>
                </c:pt>
              </c:numCache>
            </c:numRef>
          </c:val>
        </c:ser>
        <c:dLbls>
          <c:showLegendKey val="0"/>
          <c:showVal val="0"/>
          <c:showCatName val="0"/>
          <c:showSerName val="0"/>
          <c:showPercent val="0"/>
          <c:showBubbleSize val="0"/>
        </c:dLbls>
        <c:gapWidth val="150"/>
        <c:axId val="-2117049304"/>
        <c:axId val="-1995346616"/>
      </c:barChart>
      <c:catAx>
        <c:axId val="-2117049304"/>
        <c:scaling>
          <c:orientation val="minMax"/>
        </c:scaling>
        <c:delete val="0"/>
        <c:axPos val="b"/>
        <c:majorTickMark val="out"/>
        <c:minorTickMark val="none"/>
        <c:tickLblPos val="nextTo"/>
        <c:crossAx val="-1995346616"/>
        <c:crosses val="autoZero"/>
        <c:auto val="1"/>
        <c:lblAlgn val="ctr"/>
        <c:lblOffset val="100"/>
        <c:noMultiLvlLbl val="0"/>
      </c:catAx>
      <c:valAx>
        <c:axId val="-1995346616"/>
        <c:scaling>
          <c:orientation val="minMax"/>
        </c:scaling>
        <c:delete val="0"/>
        <c:axPos val="l"/>
        <c:majorGridlines>
          <c:spPr>
            <a:ln>
              <a:noFill/>
            </a:ln>
          </c:spPr>
        </c:majorGridlines>
        <c:title>
          <c:tx>
            <c:rich>
              <a:bodyPr rot="-5400000" vert="horz"/>
              <a:lstStyle/>
              <a:p>
                <a:pPr>
                  <a:defRPr/>
                </a:pPr>
                <a:r>
                  <a:rPr lang="en-US" dirty="0" smtClean="0"/>
                  <a:t>Malaysian Ringgit (RM)</a:t>
                </a:r>
                <a:endParaRPr lang="en-US" dirty="0"/>
              </a:p>
            </c:rich>
          </c:tx>
          <c:layout>
            <c:manualLayout>
              <c:xMode val="edge"/>
              <c:yMode val="edge"/>
              <c:x val="0.0166666666666667"/>
              <c:y val="0.154141697936143"/>
            </c:manualLayout>
          </c:layout>
          <c:overlay val="0"/>
        </c:title>
        <c:numFmt formatCode="#,##0" sourceLinked="1"/>
        <c:majorTickMark val="out"/>
        <c:minorTickMark val="none"/>
        <c:tickLblPos val="nextTo"/>
        <c:crossAx val="-2117049304"/>
        <c:crosses val="autoZero"/>
        <c:crossBetween val="between"/>
      </c:valAx>
    </c:plotArea>
    <c:legend>
      <c:legendPos val="r"/>
      <c:layout/>
      <c:overlay val="0"/>
    </c:legend>
    <c:plotVisOnly val="1"/>
    <c:dispBlanksAs val="gap"/>
    <c:showDLblsOverMax val="0"/>
  </c:chart>
  <c:spPr>
    <a:ln>
      <a:noFill/>
    </a:ln>
  </c:spPr>
  <c:txPr>
    <a:bodyPr/>
    <a:lstStyle/>
    <a:p>
      <a:pPr>
        <a:defRPr>
          <a:ln>
            <a:noFill/>
          </a:ln>
          <a:latin typeface="Avenir Black"/>
          <a:cs typeface="Avenir Black"/>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title>
      <c:tx>
        <c:rich>
          <a:bodyPr/>
          <a:lstStyle/>
          <a:p>
            <a:pPr>
              <a:defRPr/>
            </a:pPr>
            <a:r>
              <a:rPr lang="en-US" dirty="0"/>
              <a:t>Module </a:t>
            </a:r>
            <a:r>
              <a:rPr lang="en-US" dirty="0" smtClean="0"/>
              <a:t>A </a:t>
            </a:r>
            <a:endParaRPr lang="en-US" dirty="0"/>
          </a:p>
        </c:rich>
      </c:tx>
      <c:layout>
        <c:manualLayout>
          <c:xMode val="edge"/>
          <c:yMode val="edge"/>
          <c:x val="0.239373140857393"/>
          <c:y val="0.03125"/>
        </c:manualLayout>
      </c:layout>
      <c:overlay val="0"/>
    </c:title>
    <c:autoTitleDeleted val="0"/>
    <c:plotArea>
      <c:layout/>
      <c:pieChart>
        <c:varyColors val="1"/>
        <c:ser>
          <c:idx val="0"/>
          <c:order val="0"/>
          <c:spPr>
            <a:solidFill>
              <a:schemeClr val="bg1">
                <a:lumMod val="85000"/>
              </a:schemeClr>
            </a:solidFill>
          </c:spPr>
          <c:dPt>
            <c:idx val="0"/>
            <c:bubble3D val="0"/>
            <c:spPr>
              <a:solidFill>
                <a:schemeClr val="accent1"/>
              </a:solidFill>
            </c:spPr>
          </c:dPt>
          <c:dPt>
            <c:idx val="1"/>
            <c:bubble3D val="0"/>
            <c:spPr>
              <a:solidFill>
                <a:schemeClr val="tx2">
                  <a:lumMod val="20000"/>
                  <a:lumOff val="80000"/>
                </a:schemeClr>
              </a:solidFill>
            </c:spPr>
          </c:dPt>
          <c:dPt>
            <c:idx val="2"/>
            <c:bubble3D val="0"/>
            <c:spPr>
              <a:solidFill>
                <a:schemeClr val="bg1">
                  <a:lumMod val="75000"/>
                </a:schemeClr>
              </a:solidFill>
            </c:spPr>
          </c:dPt>
          <c:dLbls>
            <c:showLegendKey val="0"/>
            <c:showVal val="0"/>
            <c:showCatName val="0"/>
            <c:showSerName val="0"/>
            <c:showPercent val="1"/>
            <c:showBubbleSize val="0"/>
            <c:showLeaderLines val="1"/>
          </c:dLbls>
          <c:cat>
            <c:strRef>
              <c:f>'[Chart in Microsoft Office Word]Sheet1'!$AA$4:$AC$5</c:f>
              <c:strCache>
                <c:ptCount val="3"/>
                <c:pt idx="0">
                  <c:v>Total tables filled (●)</c:v>
                </c:pt>
                <c:pt idx="1">
                  <c:v>Total potential tables still to be collected  (○)</c:v>
                </c:pt>
                <c:pt idx="2">
                  <c:v>Total tables for which there appears to be no existing data, fully or partially  (– or +)</c:v>
                </c:pt>
              </c:strCache>
            </c:strRef>
          </c:cat>
          <c:val>
            <c:numRef>
              <c:f>'[Chart in Microsoft Office Word]Sheet1'!$AA$17:$AC$17</c:f>
              <c:numCache>
                <c:formatCode>0%</c:formatCode>
                <c:ptCount val="3"/>
                <c:pt idx="0">
                  <c:v>0.5625</c:v>
                </c:pt>
                <c:pt idx="1">
                  <c:v>0.1875</c:v>
                </c:pt>
                <c:pt idx="2">
                  <c:v>0.25</c:v>
                </c:pt>
              </c:numCache>
            </c:numRef>
          </c:val>
        </c:ser>
        <c:ser>
          <c:idx val="1"/>
          <c:order val="1"/>
          <c:dLbls>
            <c:showLegendKey val="0"/>
            <c:showVal val="0"/>
            <c:showCatName val="0"/>
            <c:showSerName val="0"/>
            <c:showPercent val="1"/>
            <c:showBubbleSize val="0"/>
            <c:showLeaderLines val="1"/>
          </c:dLbls>
          <c:val>
            <c:numRef>
              <c:f>'[Chart in Microsoft Office Word]Sheet1'!$AA$25:$AC$25</c:f>
              <c:numCache>
                <c:formatCode>0%</c:formatCode>
                <c:ptCount val="3"/>
                <c:pt idx="0">
                  <c:v>0.5</c:v>
                </c:pt>
                <c:pt idx="1">
                  <c:v>0.225</c:v>
                </c:pt>
                <c:pt idx="2">
                  <c:v>0.275</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583843960860719"/>
          <c:y val="0.0735196523545267"/>
          <c:w val="0.387678060941191"/>
          <c:h val="0.874396298681892"/>
        </c:manualLayout>
      </c:layout>
      <c:overlay val="0"/>
    </c:legend>
    <c:plotVisOnly val="1"/>
    <c:dispBlanksAs val="gap"/>
    <c:showDLblsOverMax val="0"/>
  </c:chart>
  <c:spPr>
    <a:ln>
      <a:solidFill>
        <a:srgbClr val="FFFFFF"/>
      </a:solidFill>
    </a:ln>
  </c:spPr>
  <c:txPr>
    <a:bodyPr/>
    <a:lstStyle/>
    <a:p>
      <a:pPr>
        <a:defRPr sz="11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title>
      <c:tx>
        <c:rich>
          <a:bodyPr/>
          <a:lstStyle/>
          <a:p>
            <a:pPr>
              <a:defRPr/>
            </a:pPr>
            <a:r>
              <a:rPr lang="en-US" dirty="0"/>
              <a:t>Module </a:t>
            </a:r>
            <a:r>
              <a:rPr lang="en-US" dirty="0" smtClean="0"/>
              <a:t>B</a:t>
            </a:r>
            <a:endParaRPr lang="en-US" dirty="0"/>
          </a:p>
        </c:rich>
      </c:tx>
      <c:layout>
        <c:manualLayout>
          <c:xMode val="edge"/>
          <c:yMode val="edge"/>
          <c:x val="0.231039807524059"/>
          <c:y val="0.0357142857142857"/>
        </c:manualLayout>
      </c:layout>
      <c:overlay val="0"/>
    </c:title>
    <c:autoTitleDeleted val="0"/>
    <c:plotArea>
      <c:layout/>
      <c:pieChart>
        <c:varyColors val="1"/>
        <c:ser>
          <c:idx val="2"/>
          <c:order val="2"/>
          <c:spPr>
            <a:solidFill>
              <a:schemeClr val="bg1">
                <a:lumMod val="85000"/>
              </a:schemeClr>
            </a:solidFill>
          </c:spPr>
          <c:dPt>
            <c:idx val="0"/>
            <c:bubble3D val="0"/>
            <c:spPr>
              <a:solidFill>
                <a:schemeClr val="accent1"/>
              </a:solidFill>
            </c:spPr>
          </c:dPt>
          <c:dPt>
            <c:idx val="1"/>
            <c:bubble3D val="0"/>
            <c:spPr>
              <a:solidFill>
                <a:schemeClr val="tx2">
                  <a:lumMod val="20000"/>
                  <a:lumOff val="80000"/>
                </a:schemeClr>
              </a:solidFill>
            </c:spPr>
          </c:dPt>
          <c:dPt>
            <c:idx val="2"/>
            <c:bubble3D val="0"/>
            <c:spPr>
              <a:solidFill>
                <a:schemeClr val="bg1">
                  <a:lumMod val="75000"/>
                </a:schemeClr>
              </a:solidFill>
            </c:spPr>
          </c:dPt>
          <c:dLbls>
            <c:showLegendKey val="0"/>
            <c:showVal val="0"/>
            <c:showCatName val="0"/>
            <c:showSerName val="0"/>
            <c:showPercent val="1"/>
            <c:showBubbleSize val="0"/>
            <c:showLeaderLines val="1"/>
          </c:dLbls>
          <c:cat>
            <c:strRef>
              <c:f>'[Chart in Microsoft Office Word]Sheet1'!$AA$4:$AC$5</c:f>
              <c:strCache>
                <c:ptCount val="3"/>
                <c:pt idx="0">
                  <c:v>Total tables filled (●)</c:v>
                </c:pt>
                <c:pt idx="1">
                  <c:v>Total potential tables still to be collected  (○)</c:v>
                </c:pt>
                <c:pt idx="2">
                  <c:v>Total tables for which there appears to be no existing data, fully or partially  (– or +)</c:v>
                </c:pt>
              </c:strCache>
            </c:strRef>
          </c:cat>
          <c:val>
            <c:numRef>
              <c:f>'[Chart in Microsoft Office Word]Sheet1'!$AA$25:$AC$25</c:f>
              <c:numCache>
                <c:formatCode>0%</c:formatCode>
                <c:ptCount val="3"/>
                <c:pt idx="0">
                  <c:v>0.5</c:v>
                </c:pt>
                <c:pt idx="1">
                  <c:v>0.225</c:v>
                </c:pt>
                <c:pt idx="2">
                  <c:v>0.275</c:v>
                </c:pt>
              </c:numCache>
            </c:numRef>
          </c:val>
        </c:ser>
        <c:ser>
          <c:idx val="3"/>
          <c:order val="3"/>
          <c:dLbls>
            <c:showLegendKey val="0"/>
            <c:showVal val="0"/>
            <c:showCatName val="0"/>
            <c:showSerName val="0"/>
            <c:showPercent val="1"/>
            <c:showBubbleSize val="0"/>
            <c:showLeaderLines val="1"/>
          </c:dLbls>
          <c:val>
            <c:numRef>
              <c:f>'[Chart in Microsoft Office Word]Sheet1'!$AA$25:$AC$25</c:f>
              <c:numCache>
                <c:formatCode>0%</c:formatCode>
                <c:ptCount val="3"/>
                <c:pt idx="0">
                  <c:v>0.5</c:v>
                </c:pt>
                <c:pt idx="1">
                  <c:v>0.225</c:v>
                </c:pt>
                <c:pt idx="2">
                  <c:v>0.275</c:v>
                </c:pt>
              </c:numCache>
            </c:numRef>
          </c:val>
        </c:ser>
        <c:ser>
          <c:idx val="0"/>
          <c:order val="0"/>
          <c:spPr>
            <a:solidFill>
              <a:schemeClr val="bg1">
                <a:lumMod val="85000"/>
              </a:schemeClr>
            </a:solidFill>
          </c:spPr>
          <c:dPt>
            <c:idx val="0"/>
            <c:bubble3D val="0"/>
            <c:spPr>
              <a:solidFill>
                <a:schemeClr val="accent1"/>
              </a:solidFill>
            </c:spPr>
          </c:dPt>
          <c:dPt>
            <c:idx val="1"/>
            <c:bubble3D val="0"/>
            <c:spPr>
              <a:solidFill>
                <a:schemeClr val="tx2">
                  <a:lumMod val="20000"/>
                  <a:lumOff val="80000"/>
                </a:schemeClr>
              </a:solidFill>
            </c:spPr>
          </c:dPt>
          <c:dPt>
            <c:idx val="2"/>
            <c:bubble3D val="0"/>
            <c:spPr>
              <a:solidFill>
                <a:schemeClr val="bg1">
                  <a:lumMod val="75000"/>
                </a:schemeClr>
              </a:solidFill>
            </c:spPr>
          </c:dPt>
          <c:dLbls>
            <c:showLegendKey val="0"/>
            <c:showVal val="0"/>
            <c:showCatName val="0"/>
            <c:showSerName val="0"/>
            <c:showPercent val="1"/>
            <c:showBubbleSize val="0"/>
            <c:showLeaderLines val="1"/>
          </c:dLbls>
          <c:cat>
            <c:strRef>
              <c:f>'[Chart in Microsoft Office Word]Sheet1'!$AA$4:$AC$5</c:f>
              <c:strCache>
                <c:ptCount val="3"/>
                <c:pt idx="0">
                  <c:v>Total tables filled (●)</c:v>
                </c:pt>
                <c:pt idx="1">
                  <c:v>Total potential tables still to be collected  (○)</c:v>
                </c:pt>
                <c:pt idx="2">
                  <c:v>Total tables for which there appears to be no existing data, fully or partially  (– or +)</c:v>
                </c:pt>
              </c:strCache>
            </c:strRef>
          </c:cat>
          <c:val>
            <c:numRef>
              <c:f>'[Chart in Microsoft Office Word]Sheet1'!$AA$25:$AC$25</c:f>
              <c:numCache>
                <c:formatCode>0%</c:formatCode>
                <c:ptCount val="3"/>
                <c:pt idx="0">
                  <c:v>0.5</c:v>
                </c:pt>
                <c:pt idx="1">
                  <c:v>0.225</c:v>
                </c:pt>
                <c:pt idx="2">
                  <c:v>0.275</c:v>
                </c:pt>
              </c:numCache>
            </c:numRef>
          </c:val>
        </c:ser>
        <c:ser>
          <c:idx val="1"/>
          <c:order val="1"/>
          <c:dLbls>
            <c:showLegendKey val="0"/>
            <c:showVal val="0"/>
            <c:showCatName val="0"/>
            <c:showSerName val="0"/>
            <c:showPercent val="1"/>
            <c:showBubbleSize val="0"/>
            <c:showLeaderLines val="1"/>
          </c:dLbls>
          <c:val>
            <c:numRef>
              <c:f>'[Chart in Microsoft Office Word]Sheet1'!$AA$25:$AC$25</c:f>
              <c:numCache>
                <c:formatCode>0%</c:formatCode>
                <c:ptCount val="3"/>
                <c:pt idx="0">
                  <c:v>0.5</c:v>
                </c:pt>
                <c:pt idx="1">
                  <c:v>0.225</c:v>
                </c:pt>
                <c:pt idx="2">
                  <c:v>0.275</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583843960860719"/>
          <c:y val="0.0513750737135482"/>
          <c:w val="0.387678060941191"/>
          <c:h val="0.89654087732287"/>
        </c:manualLayout>
      </c:layout>
      <c:overlay val="0"/>
    </c:legend>
    <c:plotVisOnly val="1"/>
    <c:dispBlanksAs val="gap"/>
    <c:showDLblsOverMax val="0"/>
  </c:chart>
  <c:spPr>
    <a:solidFill>
      <a:srgbClr val="FFFFFF"/>
    </a:solidFill>
    <a:ln>
      <a:solidFill>
        <a:srgbClr val="FFFFFF"/>
      </a:solidFill>
    </a:ln>
  </c:spPr>
  <c:txPr>
    <a:bodyPr/>
    <a:lstStyle/>
    <a:p>
      <a:pPr>
        <a:defRPr sz="11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title>
      <c:tx>
        <c:rich>
          <a:bodyPr/>
          <a:lstStyle/>
          <a:p>
            <a:pPr>
              <a:defRPr/>
            </a:pPr>
            <a:r>
              <a:rPr lang="en-US" dirty="0"/>
              <a:t>Module </a:t>
            </a:r>
            <a:r>
              <a:rPr lang="en-US" dirty="0" smtClean="0"/>
              <a:t>C</a:t>
            </a:r>
            <a:endParaRPr lang="en-US" dirty="0"/>
          </a:p>
        </c:rich>
      </c:tx>
      <c:layout>
        <c:manualLayout>
          <c:xMode val="edge"/>
          <c:yMode val="edge"/>
          <c:x val="0.231039807524059"/>
          <c:y val="0.0267857142857143"/>
        </c:manualLayout>
      </c:layout>
      <c:overlay val="0"/>
    </c:title>
    <c:autoTitleDeleted val="0"/>
    <c:plotArea>
      <c:layout/>
      <c:pieChart>
        <c:varyColors val="1"/>
        <c:ser>
          <c:idx val="0"/>
          <c:order val="0"/>
          <c:spPr>
            <a:solidFill>
              <a:schemeClr val="bg1">
                <a:lumMod val="85000"/>
              </a:schemeClr>
            </a:solidFill>
          </c:spPr>
          <c:dPt>
            <c:idx val="0"/>
            <c:bubble3D val="0"/>
            <c:spPr>
              <a:solidFill>
                <a:schemeClr val="accent1"/>
              </a:solidFill>
            </c:spPr>
          </c:dPt>
          <c:dPt>
            <c:idx val="1"/>
            <c:bubble3D val="0"/>
            <c:spPr>
              <a:solidFill>
                <a:schemeClr val="tx2">
                  <a:lumMod val="20000"/>
                  <a:lumOff val="80000"/>
                </a:schemeClr>
              </a:solidFill>
            </c:spPr>
          </c:dPt>
          <c:dPt>
            <c:idx val="2"/>
            <c:bubble3D val="0"/>
            <c:spPr>
              <a:solidFill>
                <a:schemeClr val="bg1">
                  <a:lumMod val="75000"/>
                </a:schemeClr>
              </a:solidFill>
            </c:spPr>
          </c:dPt>
          <c:dLbls>
            <c:showLegendKey val="0"/>
            <c:showVal val="0"/>
            <c:showCatName val="0"/>
            <c:showSerName val="0"/>
            <c:showPercent val="1"/>
            <c:showBubbleSize val="0"/>
            <c:showLeaderLines val="1"/>
          </c:dLbls>
          <c:cat>
            <c:strRef>
              <c:f>'[Chart in Microsoft Office Word]Sheet1'!$AA$4:$AC$5</c:f>
              <c:strCache>
                <c:ptCount val="3"/>
                <c:pt idx="0">
                  <c:v>Total tables filled (●)</c:v>
                </c:pt>
                <c:pt idx="1">
                  <c:v>Total potential tables still to be collected  (○)</c:v>
                </c:pt>
                <c:pt idx="2">
                  <c:v>Total tables for which there appears to be no existing data, fully or partially  (– or +)</c:v>
                </c:pt>
              </c:strCache>
            </c:strRef>
          </c:cat>
          <c:val>
            <c:numRef>
              <c:f>'[Chart in Microsoft Office Word]Sheet1'!$AA$36:$AC$36</c:f>
              <c:numCache>
                <c:formatCode>0%</c:formatCode>
                <c:ptCount val="3"/>
                <c:pt idx="0">
                  <c:v>0.289855072463768</c:v>
                </c:pt>
                <c:pt idx="1">
                  <c:v>0.115942028985507</c:v>
                </c:pt>
                <c:pt idx="2">
                  <c:v>0.594202898550725</c:v>
                </c:pt>
              </c:numCache>
            </c:numRef>
          </c:val>
        </c:ser>
        <c:ser>
          <c:idx val="1"/>
          <c:order val="1"/>
          <c:dLbls>
            <c:showLegendKey val="0"/>
            <c:showVal val="0"/>
            <c:showCatName val="0"/>
            <c:showSerName val="0"/>
            <c:showPercent val="1"/>
            <c:showBubbleSize val="0"/>
            <c:showLeaderLines val="1"/>
          </c:dLbls>
          <c:val>
            <c:numRef>
              <c:f>'[Chart in Microsoft Office Word]Sheet1'!$AA$25:$AC$25</c:f>
              <c:numCache>
                <c:formatCode>0%</c:formatCode>
                <c:ptCount val="3"/>
                <c:pt idx="0">
                  <c:v>0.5</c:v>
                </c:pt>
                <c:pt idx="1">
                  <c:v>0.225</c:v>
                </c:pt>
                <c:pt idx="2">
                  <c:v>0.275</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597399770922513"/>
          <c:y val="0.0633910598982254"/>
          <c:w val="0.363601782873848"/>
          <c:h val="0.814581812955072"/>
        </c:manualLayout>
      </c:layout>
      <c:overlay val="0"/>
    </c:legend>
    <c:plotVisOnly val="1"/>
    <c:dispBlanksAs val="gap"/>
    <c:showDLblsOverMax val="0"/>
  </c:chart>
  <c:spPr>
    <a:solidFill>
      <a:srgbClr val="FFFFFF"/>
    </a:solidFill>
    <a:ln>
      <a:noFill/>
    </a:ln>
  </c:spPr>
  <c:txPr>
    <a:bodyPr/>
    <a:lstStyle/>
    <a:p>
      <a:pPr>
        <a:defRPr sz="11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4480439182246"/>
          <c:y val="0.0623196912913456"/>
          <c:w val="0.88537767141701"/>
          <c:h val="0.88537767141701"/>
        </c:manualLayout>
      </c:layout>
      <c:pieChart>
        <c:varyColors val="1"/>
        <c:ser>
          <c:idx val="0"/>
          <c:order val="0"/>
          <c:spPr>
            <a:ln w="3175">
              <a:solidFill>
                <a:schemeClr val="tx1"/>
              </a:solidFill>
            </a:ln>
          </c:spPr>
          <c:dPt>
            <c:idx val="0"/>
            <c:bubble3D val="0"/>
            <c:spPr>
              <a:solidFill>
                <a:schemeClr val="tx2">
                  <a:lumMod val="40000"/>
                  <a:lumOff val="60000"/>
                </a:schemeClr>
              </a:solidFill>
              <a:ln w="3175">
                <a:solidFill>
                  <a:schemeClr val="tx1"/>
                </a:solidFill>
              </a:ln>
            </c:spPr>
          </c:dPt>
          <c:dPt>
            <c:idx val="1"/>
            <c:bubble3D val="0"/>
            <c:spPr>
              <a:solidFill>
                <a:schemeClr val="tx2">
                  <a:lumMod val="20000"/>
                  <a:lumOff val="80000"/>
                </a:schemeClr>
              </a:solidFill>
              <a:ln w="3175">
                <a:solidFill>
                  <a:schemeClr val="tx1"/>
                </a:solidFill>
              </a:ln>
            </c:spPr>
          </c:dPt>
          <c:dPt>
            <c:idx val="2"/>
            <c:bubble3D val="0"/>
            <c:spPr>
              <a:solidFill>
                <a:schemeClr val="bg1">
                  <a:lumMod val="75000"/>
                </a:schemeClr>
              </a:solidFill>
              <a:ln w="0">
                <a:solidFill>
                  <a:schemeClr val="tx1"/>
                </a:solidFill>
              </a:ln>
            </c:spPr>
          </c:dPt>
          <c:dPt>
            <c:idx val="3"/>
            <c:bubble3D val="0"/>
            <c:spPr>
              <a:solidFill>
                <a:srgbClr val="FFFF00"/>
              </a:solidFill>
              <a:ln w="3175">
                <a:solidFill>
                  <a:schemeClr val="tx1"/>
                </a:solidFill>
              </a:ln>
            </c:spPr>
          </c:dPt>
          <c:dLbls>
            <c:txPr>
              <a:bodyPr/>
              <a:lstStyle/>
              <a:p>
                <a:pPr>
                  <a:defRPr sz="900"/>
                </a:pPr>
                <a:endParaRPr lang="en-US"/>
              </a:p>
            </c:txPr>
            <c:dLblPos val="bestFit"/>
            <c:showLegendKey val="0"/>
            <c:showVal val="0"/>
            <c:showCatName val="0"/>
            <c:showSerName val="0"/>
            <c:showPercent val="1"/>
            <c:showBubbleSize val="0"/>
            <c:showLeaderLines val="0"/>
          </c:dLbls>
          <c:cat>
            <c:strRef>
              <c:f>Sheet1!$L$3:$L$5</c:f>
              <c:strCache>
                <c:ptCount val="3"/>
                <c:pt idx="0">
                  <c:v>TOTAL NUMBER OF TABLES COLLECTED (●):</c:v>
                </c:pt>
                <c:pt idx="1">
                  <c:v>TOTAL POTENTIAL TABLES STILL TO BE COLLECTED (○):</c:v>
                </c:pt>
                <c:pt idx="2">
                  <c:v>Total Tables for which there appear to be no existing data (–):</c:v>
                </c:pt>
              </c:strCache>
            </c:strRef>
          </c:cat>
          <c:val>
            <c:numRef>
              <c:f>Sheet1!$X$3:$X$6</c:f>
              <c:numCache>
                <c:formatCode>#,##0</c:formatCode>
                <c:ptCount val="4"/>
                <c:pt idx="0">
                  <c:v>85.0</c:v>
                </c:pt>
                <c:pt idx="1">
                  <c:v>32.0</c:v>
                </c:pt>
                <c:pt idx="2">
                  <c:v>73.0</c:v>
                </c:pt>
              </c:numCache>
            </c:numRef>
          </c:val>
        </c:ser>
        <c:dLbls>
          <c:showLegendKey val="0"/>
          <c:showVal val="0"/>
          <c:showCatName val="0"/>
          <c:showSerName val="0"/>
          <c:showPercent val="0"/>
          <c:showBubbleSize val="0"/>
          <c:showLeaderLines val="0"/>
        </c:dLbls>
        <c:firstSliceAng val="0"/>
      </c:pieChart>
    </c:plotArea>
    <c:plotVisOnly val="1"/>
    <c:dispBlanksAs val="gap"/>
    <c:showDLblsOverMax val="0"/>
  </c:chart>
  <c:spPr>
    <a:solidFill>
      <a:schemeClr val="bg1"/>
    </a:solidFill>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A2C2B7-FC27-4414-B7BE-51DF0A141E73}" type="datetimeFigureOut">
              <a:rPr lang="en-GB" smtClean="0"/>
              <a:t>22/03/18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D75467-60FA-4677-A926-B6693EE015DE}" type="slidenum">
              <a:rPr lang="en-GB" smtClean="0"/>
              <a:t>‹#›</a:t>
            </a:fld>
            <a:endParaRPr lang="en-GB"/>
          </a:p>
        </p:txBody>
      </p:sp>
    </p:spTree>
    <p:extLst>
      <p:ext uri="{BB962C8B-B14F-4D97-AF65-F5344CB8AC3E}">
        <p14:creationId xmlns:p14="http://schemas.microsoft.com/office/powerpoint/2010/main" val="34431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D75467-60FA-4677-A926-B6693EE015DE}" type="slidenum">
              <a:rPr lang="en-GB" smtClean="0"/>
              <a:t>1</a:t>
            </a:fld>
            <a:endParaRPr lang="en-GB"/>
          </a:p>
        </p:txBody>
      </p:sp>
    </p:spTree>
    <p:extLst>
      <p:ext uri="{BB962C8B-B14F-4D97-AF65-F5344CB8AC3E}">
        <p14:creationId xmlns:p14="http://schemas.microsoft.com/office/powerpoint/2010/main" val="46724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CD75467-60FA-4677-A926-B6693EE015DE}" type="slidenum">
              <a:rPr lang="en-GB" smtClean="0"/>
              <a:t>24</a:t>
            </a:fld>
            <a:endParaRPr lang="en-GB"/>
          </a:p>
        </p:txBody>
      </p:sp>
    </p:spTree>
    <p:extLst>
      <p:ext uri="{BB962C8B-B14F-4D97-AF65-F5344CB8AC3E}">
        <p14:creationId xmlns:p14="http://schemas.microsoft.com/office/powerpoint/2010/main" val="365183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11F310F-6AD1-4A95-BB1E-5384A77BA869}" type="datetime1">
              <a:rPr lang="en-GB" smtClean="0"/>
              <a:t>22/03/18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228836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5C44B47-F28B-451A-BDE5-C3E83EA0AA17}" type="datetime1">
              <a:rPr lang="en-GB" smtClean="0"/>
              <a:t>22/03/18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2539609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24188A-A824-4679-9B48-713BBBF62208}" type="datetime1">
              <a:rPr lang="en-GB" smtClean="0"/>
              <a:t>22/03/18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4148076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4BD4B87-F58E-4605-9564-0A6406C44D24}" type="datetime1">
              <a:rPr lang="en-GB" smtClean="0"/>
              <a:t>22/03/18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1656025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90D5498-B0E4-4C5D-A4DA-19D799CA6134}" type="datetime1">
              <a:rPr lang="en-GB" smtClean="0"/>
              <a:t>22/03/18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4054020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59FFD1C-5604-4EFB-83AE-7683E40CA7B2}" type="datetime1">
              <a:rPr lang="en-GB" smtClean="0"/>
              <a:t>22/03/18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3181189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34258E-A6CF-43D7-A495-379912AA1705}" type="datetime1">
              <a:rPr lang="en-GB" smtClean="0"/>
              <a:t>22/03/18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726131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A1E2FE-B612-4730-B582-6B006611581B}" type="datetime1">
              <a:rPr lang="en-GB" smtClean="0"/>
              <a:t>22/03/18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2230670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68C9ED-597A-4E13-ADF0-CC70703FFE45}" type="datetime1">
              <a:rPr lang="en-GB" smtClean="0"/>
              <a:t>22/03/18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2341432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6898D1E-1E05-4B8C-9756-2D4164851A77}" type="datetime1">
              <a:rPr lang="en-GB" smtClean="0"/>
              <a:t>22/03/18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2970385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16EAD5-CF42-4998-866E-837E3FDCC881}" type="datetime1">
              <a:rPr lang="en-GB" smtClean="0"/>
              <a:t>22/03/18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B53D76-2BD9-4861-A85A-37150632D7BA}" type="slidenum">
              <a:rPr lang="en-GB" smtClean="0"/>
              <a:t>‹#›</a:t>
            </a:fld>
            <a:endParaRPr lang="en-GB"/>
          </a:p>
        </p:txBody>
      </p:sp>
    </p:spTree>
    <p:extLst>
      <p:ext uri="{BB962C8B-B14F-4D97-AF65-F5344CB8AC3E}">
        <p14:creationId xmlns:p14="http://schemas.microsoft.com/office/powerpoint/2010/main" val="3021109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415E33-3C03-7A47-AFDD-187B6D335DC1}" type="datetime1">
              <a:rPr lang="en-US" smtClean="0">
                <a:solidFill>
                  <a:prstClr val="black">
                    <a:tint val="75000"/>
                  </a:prstClr>
                </a:solidFill>
                <a:latin typeface="Times New Roman"/>
              </a:rPr>
              <a:pPr/>
              <a:t>22/03/18</a:t>
            </a:fld>
            <a:endParaRPr lang="en-US" dirty="0">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AF88E988-FB04-AB4E-BE5A-59F242AF7F7A}"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2204027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0" indent="0">
              <a:buNone/>
              <a:defRPr sz="2200"/>
            </a:lvl1pPr>
            <a:lvl2pPr>
              <a:defRPr sz="1800"/>
            </a:lvl2pPr>
            <a:lvl3pPr>
              <a:defRPr sz="1400"/>
            </a:lvl3pPr>
            <a:lvl4pPr>
              <a:defRPr sz="1000"/>
            </a:lvl4pPr>
            <a:lvl5pPr>
              <a:defRPr sz="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33A6418-3AA4-1F4C-9C24-2041A9DA2173}"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4008088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B681CD-200C-C641-A271-5DCE47173A2D}"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91AF2B4D-6B12-4EDF-87BB-2B55CECB6611}"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847010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BB18CA-A59F-FB4E-89D6-8A05FE81DB01}"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7" name="Slide Number Placeholder 6"/>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82476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BF83AD-3602-4442-9C29-3CB0015A9FF3}"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9" name="Slide Number Placeholder 8"/>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702565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FB5482-57E1-274A-9203-F38870084EA3}"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5" name="Slide Number Placeholder 4"/>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2152108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7FD0C-F463-9543-9D18-6D7C8FC9651C}"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4" name="Slide Number Placeholder 3"/>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574996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89C080-4562-FA4A-8B3D-EE9EE4EC7CC7}"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7" name="Slide Number Placeholder 6"/>
          <p:cNvSpPr>
            <a:spLocks noGrp="1"/>
          </p:cNvSpPr>
          <p:nvPr>
            <p:ph type="sldNum" sz="quarter" idx="12"/>
          </p:nvPr>
        </p:nvSpPr>
        <p:spPr/>
        <p:txBody>
          <a:bodyPr/>
          <a:lstStyle/>
          <a:p>
            <a:fld id="{2C6B1FF6-39B9-40F5-8B67-33C6354A3D4F}" type="slidenum">
              <a:rPr lang="en-US" smtClean="0">
                <a:solidFill>
                  <a:prstClr val="black">
                    <a:tint val="75000"/>
                  </a:prstClr>
                </a:solidFill>
                <a:latin typeface="Times New Roman"/>
              </a:rPr>
              <a:pPr/>
              <a:t>‹#›</a:t>
            </a:fld>
            <a:endParaRPr lang="en-US" dirty="0">
              <a:solidFill>
                <a:srgbClr val="9BBB59">
                  <a:shade val="75000"/>
                </a:srgbClr>
              </a:solidFill>
              <a:latin typeface="Times New Roman"/>
            </a:endParaRPr>
          </a:p>
        </p:txBody>
      </p:sp>
    </p:spTree>
    <p:extLst>
      <p:ext uri="{BB962C8B-B14F-4D97-AF65-F5344CB8AC3E}">
        <p14:creationId xmlns:p14="http://schemas.microsoft.com/office/powerpoint/2010/main" val="16609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EE1431-9E4E-6842-A88F-E4C973B82C22}"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7" name="Slide Number Placeholder 6"/>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883854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9A344-EA55-054B-A3A5-F9A43079D486}"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366643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E7F034-F840-0343-BE1F-79F068532051}"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16934791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415E33-3C03-7A47-AFDD-187B6D335DC1}" type="datetime1">
              <a:rPr lang="en-US" smtClean="0">
                <a:solidFill>
                  <a:prstClr val="black">
                    <a:tint val="75000"/>
                  </a:prstClr>
                </a:solidFill>
                <a:latin typeface="Times New Roman"/>
              </a:rPr>
              <a:pPr/>
              <a:t>22/03/18</a:t>
            </a:fld>
            <a:endParaRPr lang="en-US" dirty="0">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AF88E988-FB04-AB4E-BE5A-59F242AF7F7A}"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818647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0" indent="0">
              <a:buNone/>
              <a:defRPr sz="2200"/>
            </a:lvl1pPr>
            <a:lvl2pPr>
              <a:defRPr sz="1800"/>
            </a:lvl2pPr>
            <a:lvl3pPr>
              <a:defRPr sz="1400"/>
            </a:lvl3pPr>
            <a:lvl4pPr>
              <a:defRPr sz="1000"/>
            </a:lvl4pPr>
            <a:lvl5pPr>
              <a:defRPr sz="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33A6418-3AA4-1F4C-9C24-2041A9DA2173}"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25815693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B681CD-200C-C641-A271-5DCE47173A2D}"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91AF2B4D-6B12-4EDF-87BB-2B55CECB6611}"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4192524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BB18CA-A59F-FB4E-89D6-8A05FE81DB01}"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7" name="Slide Number Placeholder 6"/>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715749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BF83AD-3602-4442-9C29-3CB0015A9FF3}"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9" name="Slide Number Placeholder 8"/>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42484502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FB5482-57E1-274A-9203-F38870084EA3}"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5" name="Slide Number Placeholder 4"/>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22064470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7FD0C-F463-9543-9D18-6D7C8FC9651C}"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4" name="Slide Number Placeholder 3"/>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2081077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89C080-4562-FA4A-8B3D-EE9EE4EC7CC7}"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7" name="Slide Number Placeholder 6"/>
          <p:cNvSpPr>
            <a:spLocks noGrp="1"/>
          </p:cNvSpPr>
          <p:nvPr>
            <p:ph type="sldNum" sz="quarter" idx="12"/>
          </p:nvPr>
        </p:nvSpPr>
        <p:spPr/>
        <p:txBody>
          <a:bodyPr/>
          <a:lstStyle/>
          <a:p>
            <a:fld id="{2C6B1FF6-39B9-40F5-8B67-33C6354A3D4F}" type="slidenum">
              <a:rPr lang="en-US" smtClean="0">
                <a:solidFill>
                  <a:prstClr val="black">
                    <a:tint val="75000"/>
                  </a:prstClr>
                </a:solidFill>
                <a:latin typeface="Times New Roman"/>
              </a:rPr>
              <a:pPr/>
              <a:t>‹#›</a:t>
            </a:fld>
            <a:endParaRPr lang="en-US" dirty="0">
              <a:solidFill>
                <a:srgbClr val="9BBB59">
                  <a:shade val="75000"/>
                </a:srgbClr>
              </a:solidFill>
              <a:latin typeface="Times New Roman"/>
            </a:endParaRPr>
          </a:p>
        </p:txBody>
      </p:sp>
    </p:spTree>
    <p:extLst>
      <p:ext uri="{BB962C8B-B14F-4D97-AF65-F5344CB8AC3E}">
        <p14:creationId xmlns:p14="http://schemas.microsoft.com/office/powerpoint/2010/main" val="1334554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EE1431-9E4E-6842-A88F-E4C973B82C22}"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7" name="Slide Number Placeholder 6"/>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28351698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9A344-EA55-054B-A3A5-F9A43079D486}"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20088798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E7F034-F840-0343-BE1F-79F068532051}" type="datetime1">
              <a:rPr lang="en-US" smtClean="0">
                <a:solidFill>
                  <a:prstClr val="black">
                    <a:tint val="75000"/>
                  </a:prstClr>
                </a:solidFill>
                <a:latin typeface="Times New Roman"/>
              </a:rPr>
              <a:pPr/>
              <a:t>22/03/18</a:t>
            </a:fld>
            <a:endParaRPr lang="en-US">
              <a:solidFill>
                <a:prstClr val="black">
                  <a:tint val="75000"/>
                </a:prstClr>
              </a:solidFill>
              <a:latin typeface="Times New Roman"/>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imes New Roman"/>
            </a:endParaRPr>
          </a:p>
        </p:txBody>
      </p:sp>
      <p:sp>
        <p:nvSpPr>
          <p:cNvPr id="6" name="Slide Number Placeholder 5"/>
          <p:cNvSpPr>
            <a:spLocks noGrp="1"/>
          </p:cNvSpPr>
          <p:nvPr>
            <p:ph type="sldNum" sz="quarter" idx="12"/>
          </p:nvPr>
        </p:nvSpPr>
        <p:spPr/>
        <p:txBody>
          <a:bodyPr/>
          <a:lstStyle/>
          <a:p>
            <a:fld id="{2066355A-084C-D24E-9AD2-7E4FC41EA627}" type="slidenum">
              <a:rPr lang="en-US" smtClean="0">
                <a:solidFill>
                  <a:prstClr val="black">
                    <a:tint val="75000"/>
                  </a:prstClr>
                </a:solidFill>
                <a:latin typeface="Times New Roman"/>
              </a:rPr>
              <a:pPr/>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1288965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C6F524-168B-48F7-807A-AE7A33F69482}" type="datetime1">
              <a:rPr lang="en-GB" smtClean="0"/>
              <a:t>22/03/18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53D76-2BD9-4861-A85A-37150632D7BA}" type="slidenum">
              <a:rPr lang="en-GB" smtClean="0"/>
              <a:t>‹#›</a:t>
            </a:fld>
            <a:endParaRPr lang="en-GB"/>
          </a:p>
        </p:txBody>
      </p:sp>
    </p:spTree>
    <p:extLst>
      <p:ext uri="{BB962C8B-B14F-4D97-AF65-F5344CB8AC3E}">
        <p14:creationId xmlns:p14="http://schemas.microsoft.com/office/powerpoint/2010/main" val="2769648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4217F59-4BD7-AE45-B32D-C34F71380893}" type="datetime1">
              <a:rPr lang="en-US" smtClean="0">
                <a:solidFill>
                  <a:prstClr val="black">
                    <a:tint val="75000"/>
                  </a:prstClr>
                </a:solidFill>
                <a:latin typeface="Times New Roman"/>
              </a:rPr>
              <a:pPr defTabSz="457200"/>
              <a:t>22/03/18</a:t>
            </a:fld>
            <a:endParaRPr lang="en-US">
              <a:solidFill>
                <a:prstClr val="black">
                  <a:tint val="75000"/>
                </a:prstClr>
              </a:solidFill>
              <a:latin typeface="Times New Roman"/>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Times New Roman"/>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2066355A-084C-D24E-9AD2-7E4FC41EA627}" type="slidenum">
              <a:rPr lang="en-US" smtClean="0">
                <a:solidFill>
                  <a:prstClr val="black">
                    <a:tint val="75000"/>
                  </a:prstClr>
                </a:solidFill>
                <a:latin typeface="Times New Roman"/>
              </a:rPr>
              <a:pPr defTabSz="457200"/>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1504243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4217F59-4BD7-AE45-B32D-C34F71380893}" type="datetime1">
              <a:rPr lang="en-US" smtClean="0">
                <a:solidFill>
                  <a:prstClr val="black">
                    <a:tint val="75000"/>
                  </a:prstClr>
                </a:solidFill>
                <a:latin typeface="Times New Roman"/>
              </a:rPr>
              <a:pPr defTabSz="457200"/>
              <a:t>22/03/18</a:t>
            </a:fld>
            <a:endParaRPr lang="en-US">
              <a:solidFill>
                <a:prstClr val="black">
                  <a:tint val="75000"/>
                </a:prstClr>
              </a:solidFill>
              <a:latin typeface="Times New Roman"/>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Times New Roman"/>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2066355A-084C-D24E-9AD2-7E4FC41EA627}" type="slidenum">
              <a:rPr lang="en-US" smtClean="0">
                <a:solidFill>
                  <a:prstClr val="black">
                    <a:tint val="75000"/>
                  </a:prstClr>
                </a:solidFill>
                <a:latin typeface="Times New Roman"/>
              </a:rPr>
              <a:pPr defTabSz="457200"/>
              <a:t>‹#›</a:t>
            </a:fld>
            <a:endParaRPr lang="en-US">
              <a:solidFill>
                <a:prstClr val="black">
                  <a:tint val="75000"/>
                </a:prstClr>
              </a:solidFill>
              <a:latin typeface="Times New Roman"/>
            </a:endParaRPr>
          </a:p>
        </p:txBody>
      </p:sp>
    </p:spTree>
    <p:extLst>
      <p:ext uri="{BB962C8B-B14F-4D97-AF65-F5344CB8AC3E}">
        <p14:creationId xmlns:p14="http://schemas.microsoft.com/office/powerpoint/2010/main" val="39727452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chart" Target="../charts/chart5.xml"/><Relationship Id="rId6" Type="http://schemas.openxmlformats.org/officeDocument/2006/relationships/chart" Target="../charts/chart6.xml"/><Relationship Id="rId7" Type="http://schemas.openxmlformats.org/officeDocument/2006/relationships/chart" Target="../charts/chart7.xml"/><Relationship Id="rId1" Type="http://schemas.openxmlformats.org/officeDocument/2006/relationships/slideLayout" Target="../slideLayouts/slideLayout26.xml"/><Relationship Id="rId2"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5" Type="http://schemas.openxmlformats.org/officeDocument/2006/relationships/chart" Target="../charts/chart11.xml"/><Relationship Id="rId1" Type="http://schemas.openxmlformats.org/officeDocument/2006/relationships/slideLayout" Target="../slideLayouts/slideLayout24.xml"/><Relationship Id="rId2" Type="http://schemas.openxmlformats.org/officeDocument/2006/relationships/chart" Target="../charts/char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chart" Target="../charts/chart12.xml"/><Relationship Id="rId3" Type="http://schemas.openxmlformats.org/officeDocument/2006/relationships/chart" Target="../charts/char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chart" Target="../charts/chart14.xml"/><Relationship Id="rId3" Type="http://schemas.openxmlformats.org/officeDocument/2006/relationships/chart" Target="../charts/char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9.xml"/><Relationship Id="rId4" Type="http://schemas.openxmlformats.org/officeDocument/2006/relationships/chart" Target="../charts/chart20.xml"/><Relationship Id="rId1" Type="http://schemas.openxmlformats.org/officeDocument/2006/relationships/slideLayout" Target="../slideLayouts/slideLayout2.xml"/><Relationship Id="rId2" Type="http://schemas.openxmlformats.org/officeDocument/2006/relationships/chart" Target="../charts/char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emf"/><Relationship Id="rId3" Type="http://schemas.openxmlformats.org/officeDocument/2006/relationships/image" Target="../media/image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6176"/>
            <a:ext cx="7772400" cy="1109985"/>
          </a:xfrm>
        </p:spPr>
        <p:txBody>
          <a:bodyPr>
            <a:normAutofit/>
          </a:bodyPr>
          <a:lstStyle/>
          <a:p>
            <a:r>
              <a:rPr lang="en-GB" sz="3100" b="1" dirty="0" smtClean="0">
                <a:solidFill>
                  <a:srgbClr val="0070C0"/>
                </a:solidFill>
              </a:rPr>
              <a:t>International Labour Migration Statistics Database (ILMS) in ASEAN</a:t>
            </a:r>
            <a:endParaRPr lang="en-GB" sz="3100" b="1" dirty="0">
              <a:solidFill>
                <a:srgbClr val="0070C0"/>
              </a:solidFill>
            </a:endParaRPr>
          </a:p>
        </p:txBody>
      </p:sp>
      <p:sp>
        <p:nvSpPr>
          <p:cNvPr id="3" name="Subtitle 2"/>
          <p:cNvSpPr>
            <a:spLocks noGrp="1"/>
          </p:cNvSpPr>
          <p:nvPr>
            <p:ph type="subTitle" idx="1"/>
          </p:nvPr>
        </p:nvSpPr>
        <p:spPr>
          <a:xfrm>
            <a:off x="1151620" y="3570178"/>
            <a:ext cx="6840760" cy="2739142"/>
          </a:xfrm>
        </p:spPr>
        <p:txBody>
          <a:bodyPr>
            <a:normAutofit/>
          </a:bodyPr>
          <a:lstStyle/>
          <a:p>
            <a:r>
              <a:rPr lang="en-GB" sz="1600" dirty="0" smtClean="0">
                <a:solidFill>
                  <a:schemeClr val="tx1"/>
                </a:solidFill>
              </a:rPr>
              <a:t>Marina Andrade, ASEAN TRIANGLE Project</a:t>
            </a:r>
          </a:p>
          <a:p>
            <a:endParaRPr lang="en-GB" sz="1600" dirty="0" smtClean="0">
              <a:solidFill>
                <a:schemeClr val="tx1"/>
              </a:solidFill>
            </a:endParaRPr>
          </a:p>
          <a:p>
            <a:r>
              <a:rPr lang="en-GB" sz="1600" dirty="0" smtClean="0">
                <a:solidFill>
                  <a:schemeClr val="tx1"/>
                </a:solidFill>
              </a:rPr>
              <a:t>*</a:t>
            </a:r>
          </a:p>
          <a:p>
            <a:r>
              <a:rPr lang="en-GB" sz="1600" b="1" dirty="0" smtClean="0">
                <a:solidFill>
                  <a:schemeClr val="tx1"/>
                </a:solidFill>
              </a:rPr>
              <a:t>Fourth technical meeting of focal specialists on international </a:t>
            </a:r>
            <a:br>
              <a:rPr lang="en-GB" sz="1600" b="1" dirty="0" smtClean="0">
                <a:solidFill>
                  <a:schemeClr val="tx1"/>
                </a:solidFill>
              </a:rPr>
            </a:br>
            <a:r>
              <a:rPr lang="en-GB" sz="1600" b="1" dirty="0" smtClean="0">
                <a:solidFill>
                  <a:schemeClr val="tx1"/>
                </a:solidFill>
              </a:rPr>
              <a:t>labour migration statistics in ASEAN</a:t>
            </a:r>
            <a:endParaRPr lang="en-GB" sz="1600" b="1" dirty="0">
              <a:solidFill>
                <a:schemeClr val="tx1"/>
              </a:solidFill>
            </a:endParaRPr>
          </a:p>
          <a:p>
            <a:r>
              <a:rPr lang="en-GB" sz="1600" dirty="0" smtClean="0">
                <a:solidFill>
                  <a:schemeClr val="tx1"/>
                </a:solidFill>
              </a:rPr>
              <a:t>22-23 March 2018</a:t>
            </a:r>
          </a:p>
          <a:p>
            <a:r>
              <a:rPr lang="en-GB" sz="1600" dirty="0" smtClean="0">
                <a:solidFill>
                  <a:schemeClr val="tx1"/>
                </a:solidFill>
              </a:rPr>
              <a:t>Pullman </a:t>
            </a:r>
            <a:r>
              <a:rPr lang="en-GB" sz="1600" dirty="0">
                <a:solidFill>
                  <a:schemeClr val="tx1"/>
                </a:solidFill>
              </a:rPr>
              <a:t>Bangkok </a:t>
            </a:r>
            <a:r>
              <a:rPr lang="en-GB" sz="1600" dirty="0" err="1">
                <a:solidFill>
                  <a:schemeClr val="tx1"/>
                </a:solidFill>
              </a:rPr>
              <a:t>Kingpower</a:t>
            </a:r>
            <a:r>
              <a:rPr lang="en-GB" sz="1600" dirty="0">
                <a:solidFill>
                  <a:schemeClr val="tx1"/>
                </a:solidFill>
              </a:rPr>
              <a:t> Hotel, Bangkok, </a:t>
            </a:r>
            <a:r>
              <a:rPr lang="en-GB" sz="1600" dirty="0" smtClean="0">
                <a:solidFill>
                  <a:schemeClr val="tx1"/>
                </a:solidFill>
              </a:rPr>
              <a:t>Thailand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313145"/>
            <a:ext cx="1080000" cy="1675695"/>
          </a:xfrm>
          <a:prstGeom prst="rect">
            <a:avLst/>
          </a:prstGeom>
        </p:spPr>
      </p:pic>
    </p:spTree>
    <p:extLst>
      <p:ext uri="{BB962C8B-B14F-4D97-AF65-F5344CB8AC3E}">
        <p14:creationId xmlns:p14="http://schemas.microsoft.com/office/powerpoint/2010/main" val="418881676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229600" cy="540000"/>
          </a:xfrm>
        </p:spPr>
        <p:txBody>
          <a:bodyPr anchor="t">
            <a:noAutofit/>
          </a:bodyPr>
          <a:lstStyle/>
          <a:p>
            <a:pPr algn="l"/>
            <a:r>
              <a:rPr lang="en-GB" sz="3100" b="1" dirty="0">
                <a:solidFill>
                  <a:srgbClr val="0070C0"/>
                </a:solidFill>
              </a:rPr>
              <a:t>Outline</a:t>
            </a:r>
          </a:p>
        </p:txBody>
      </p:sp>
      <p:sp>
        <p:nvSpPr>
          <p:cNvPr id="4" name="TextBox 3"/>
          <p:cNvSpPr txBox="1"/>
          <p:nvPr/>
        </p:nvSpPr>
        <p:spPr>
          <a:xfrm>
            <a:off x="179512" y="1052736"/>
            <a:ext cx="8136904" cy="4401205"/>
          </a:xfrm>
          <a:prstGeom prst="rect">
            <a:avLst/>
          </a:prstGeom>
          <a:noFill/>
        </p:spPr>
        <p:txBody>
          <a:bodyPr wrap="square" numCol="1" rtlCol="0">
            <a:spAutoFit/>
          </a:bodyPr>
          <a:lstStyle/>
          <a:p>
            <a:pPr marL="177800" lvl="1"/>
            <a:endParaRPr lang="en-GB" sz="2400" dirty="0">
              <a:solidFill>
                <a:srgbClr val="0070C0"/>
              </a:solidFill>
              <a:latin typeface="Calibri Light" panose="020F0302020204030204" pitchFamily="34" charset="0"/>
            </a:endParaRPr>
          </a:p>
          <a:p>
            <a:pPr marL="520700" lvl="1" indent="-342900">
              <a:buFontTx/>
              <a:buAutoNum type="arabicPeriod"/>
            </a:pPr>
            <a:r>
              <a:rPr lang="en-GB" sz="2400" dirty="0" smtClean="0">
                <a:solidFill>
                  <a:srgbClr val="000000"/>
                </a:solidFill>
                <a:latin typeface="Calibri Light" panose="020F0302020204030204" pitchFamily="34" charset="0"/>
              </a:rPr>
              <a:t>Introduction &amp; Key </a:t>
            </a:r>
            <a:r>
              <a:rPr lang="en-GB" sz="2400" dirty="0">
                <a:solidFill>
                  <a:srgbClr val="000000"/>
                </a:solidFill>
                <a:latin typeface="Calibri Light" panose="020F0302020204030204" pitchFamily="34" charset="0"/>
              </a:rPr>
              <a:t>examples of 5-year statistical trends taken from the ILMS Database in </a:t>
            </a:r>
            <a:r>
              <a:rPr lang="en-GB" sz="2400" dirty="0" smtClean="0">
                <a:solidFill>
                  <a:srgbClr val="000000"/>
                </a:solidFill>
                <a:latin typeface="Calibri Light" panose="020F0302020204030204" pitchFamily="34" charset="0"/>
              </a:rPr>
              <a:t>ASEAN</a:t>
            </a:r>
          </a:p>
          <a:p>
            <a:pPr marL="520700" lvl="1" indent="-342900">
              <a:buAutoNum type="arabicPeriod"/>
            </a:pPr>
            <a:endParaRPr lang="en-GB" sz="2400" dirty="0" smtClean="0">
              <a:solidFill>
                <a:srgbClr val="000000"/>
              </a:solidFill>
              <a:latin typeface="Calibri Light" panose="020F0302020204030204" pitchFamily="34" charset="0"/>
            </a:endParaRPr>
          </a:p>
          <a:p>
            <a:pPr marL="520700" lvl="1" indent="-342900">
              <a:buAutoNum type="arabicPeriod"/>
            </a:pPr>
            <a:r>
              <a:rPr lang="en-GB" sz="2400" dirty="0">
                <a:solidFill>
                  <a:srgbClr val="000000"/>
                </a:solidFill>
                <a:latin typeface="Calibri Light" panose="020F0302020204030204" pitchFamily="34" charset="0"/>
              </a:rPr>
              <a:t>S</a:t>
            </a:r>
            <a:r>
              <a:rPr lang="en-GB" sz="2400" dirty="0" smtClean="0">
                <a:solidFill>
                  <a:srgbClr val="000000"/>
                </a:solidFill>
                <a:latin typeface="Calibri Light" panose="020F0302020204030204" pitchFamily="34" charset="0"/>
              </a:rPr>
              <a:t>cope of the ILMS Database in ASEAN</a:t>
            </a:r>
          </a:p>
          <a:p>
            <a:pPr marL="977900" lvl="2" indent="-342900">
              <a:buFontTx/>
              <a:buAutoNum type="arabicPeriod"/>
            </a:pPr>
            <a:r>
              <a:rPr lang="en-GB" sz="2400" dirty="0" smtClean="0">
                <a:solidFill>
                  <a:srgbClr val="000000"/>
                </a:solidFill>
                <a:latin typeface="Calibri Light" panose="020F0302020204030204" pitchFamily="34" charset="0"/>
              </a:rPr>
              <a:t>Scope and review </a:t>
            </a:r>
            <a:r>
              <a:rPr lang="en-GB" sz="2400" dirty="0">
                <a:solidFill>
                  <a:srgbClr val="000000"/>
                </a:solidFill>
                <a:latin typeface="Calibri Light" panose="020F0302020204030204" pitchFamily="34" charset="0"/>
              </a:rPr>
              <a:t>of the ILMS Process in ASEAN</a:t>
            </a:r>
            <a:endParaRPr lang="en-GB" sz="2400" dirty="0" smtClean="0">
              <a:solidFill>
                <a:srgbClr val="000000"/>
              </a:solidFill>
              <a:latin typeface="Calibri Light" panose="020F0302020204030204" pitchFamily="34" charset="0"/>
            </a:endParaRPr>
          </a:p>
          <a:p>
            <a:pPr marL="977900" lvl="2" indent="-342900">
              <a:buAutoNum type="arabicPeriod"/>
            </a:pPr>
            <a:r>
              <a:rPr lang="en-GB" sz="2400" dirty="0" smtClean="0">
                <a:solidFill>
                  <a:srgbClr val="000000"/>
                </a:solidFill>
                <a:latin typeface="Calibri Light" panose="020F0302020204030204" pitchFamily="34" charset="0"/>
              </a:rPr>
              <a:t>Current data collection: quality and gaps</a:t>
            </a:r>
          </a:p>
          <a:p>
            <a:pPr marL="177800" lvl="1"/>
            <a:endParaRPr lang="en-GB" sz="2400" dirty="0">
              <a:solidFill>
                <a:srgbClr val="000000"/>
              </a:solidFill>
              <a:latin typeface="Calibri Light" panose="020F0302020204030204" pitchFamily="34" charset="0"/>
            </a:endParaRPr>
          </a:p>
          <a:p>
            <a:pPr marL="520700" lvl="1" indent="-342900">
              <a:buAutoNum type="arabicPeriod"/>
            </a:pPr>
            <a:r>
              <a:rPr lang="en-GB" sz="2400" dirty="0" smtClean="0">
                <a:solidFill>
                  <a:srgbClr val="000000"/>
                </a:solidFill>
                <a:latin typeface="Calibri Light" panose="020F0302020204030204" pitchFamily="34" charset="0"/>
              </a:rPr>
              <a:t>ILMS - Phase VI: the next round of data collection in 2018</a:t>
            </a:r>
          </a:p>
          <a:p>
            <a:pPr marL="520700" lvl="1" indent="-342900">
              <a:buAutoNum type="arabicPeriod"/>
            </a:pPr>
            <a:endParaRPr lang="en-GB" sz="2400" dirty="0">
              <a:solidFill>
                <a:srgbClr val="0070C0"/>
              </a:solidFill>
              <a:latin typeface="Calibri Light" panose="020F0302020204030204" pitchFamily="34" charset="0"/>
            </a:endParaRPr>
          </a:p>
          <a:p>
            <a:pPr marL="520700" lvl="1" indent="-342900">
              <a:buAutoNum type="arabicPeriod"/>
            </a:pPr>
            <a:endParaRPr lang="en-GB" sz="2400" dirty="0" smtClean="0">
              <a:solidFill>
                <a:srgbClr val="0070C0"/>
              </a:solidFill>
              <a:latin typeface="Calibri Light" panose="020F0302020204030204" pitchFamily="34" charset="0"/>
            </a:endParaRPr>
          </a:p>
          <a:p>
            <a:pPr marL="520700" lvl="1" indent="-342900">
              <a:buAutoNum type="arabicPeriod"/>
            </a:pPr>
            <a:endParaRPr lang="en-GB" sz="1600" dirty="0">
              <a:solidFill>
                <a:srgbClr val="0070C0"/>
              </a:solidFill>
              <a:latin typeface="Calibri Light" panose="020F0302020204030204" pitchFamily="34" charset="0"/>
            </a:endParaRPr>
          </a:p>
        </p:txBody>
      </p:sp>
      <p:sp>
        <p:nvSpPr>
          <p:cNvPr id="5" name="Slide Number Placeholder 4"/>
          <p:cNvSpPr>
            <a:spLocks noGrp="1"/>
          </p:cNvSpPr>
          <p:nvPr>
            <p:ph type="sldNum" sz="quarter" idx="12"/>
          </p:nvPr>
        </p:nvSpPr>
        <p:spPr/>
        <p:txBody>
          <a:bodyPr/>
          <a:lstStyle/>
          <a:p>
            <a:fld id="{E1B53D76-2BD9-4861-A85A-37150632D7BA}" type="slidenum">
              <a:rPr lang="en-GB" smtClean="0"/>
              <a:t>2</a:t>
            </a:fld>
            <a:endParaRPr lang="en-GB" dirty="0"/>
          </a:p>
        </p:txBody>
      </p:sp>
    </p:spTree>
    <p:extLst>
      <p:ext uri="{BB962C8B-B14F-4D97-AF65-F5344CB8AC3E}">
        <p14:creationId xmlns:p14="http://schemas.microsoft.com/office/powerpoint/2010/main" val="42889838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540000"/>
            <a:ext cx="8064896" cy="5040560"/>
          </a:xfrm>
        </p:spPr>
        <p:txBody>
          <a:bodyPr>
            <a:noAutofit/>
          </a:bodyPr>
          <a:lstStyle/>
          <a:p>
            <a:pPr marL="0" indent="0">
              <a:spcBef>
                <a:spcPts val="300"/>
              </a:spcBef>
              <a:spcAft>
                <a:spcPts val="300"/>
              </a:spcAft>
              <a:buNone/>
            </a:pPr>
            <a:r>
              <a:rPr lang="en-GB" sz="2200" dirty="0"/>
              <a:t>There is widespread recognition of the need for improved data collection and sharing among the </a:t>
            </a:r>
            <a:r>
              <a:rPr lang="en-GB" sz="2200" dirty="0" smtClean="0"/>
              <a:t>ASEAN </a:t>
            </a:r>
            <a:r>
              <a:rPr lang="en-GB" sz="2200" dirty="0"/>
              <a:t>community…</a:t>
            </a:r>
          </a:p>
          <a:p>
            <a:pPr marL="0" indent="0">
              <a:spcBef>
                <a:spcPts val="300"/>
              </a:spcBef>
              <a:spcAft>
                <a:spcPts val="300"/>
              </a:spcAft>
              <a:buNone/>
            </a:pPr>
            <a:r>
              <a:rPr lang="en-GB" sz="1800" dirty="0" smtClean="0">
                <a:solidFill>
                  <a:srgbClr val="558ED5"/>
                </a:solidFill>
              </a:rPr>
              <a:t>“Facilitate data-sharing on matters related to migrant workers, for the purpose of enhancing policies and programmes concerning migrant workers in both sending and receiving states.”</a:t>
            </a:r>
          </a:p>
          <a:p>
            <a:pPr marL="0" indent="0" algn="r">
              <a:spcBef>
                <a:spcPts val="300"/>
              </a:spcBef>
              <a:spcAft>
                <a:spcPts val="300"/>
              </a:spcAft>
              <a:buNone/>
            </a:pPr>
            <a:r>
              <a:rPr lang="en-GB" sz="1400" dirty="0" smtClean="0"/>
              <a:t>- </a:t>
            </a:r>
            <a:r>
              <a:rPr lang="en-GB" sz="1400" i="1" dirty="0" smtClean="0"/>
              <a:t>Cebu Declaration</a:t>
            </a:r>
            <a:r>
              <a:rPr lang="en-GB" sz="1400" dirty="0" smtClean="0"/>
              <a:t> (2007, Article 18)</a:t>
            </a:r>
          </a:p>
          <a:p>
            <a:pPr algn="r">
              <a:spcBef>
                <a:spcPts val="300"/>
              </a:spcBef>
              <a:spcAft>
                <a:spcPts val="300"/>
              </a:spcAft>
              <a:buFontTx/>
              <a:buChar char="-"/>
            </a:pPr>
            <a:r>
              <a:rPr lang="en-GB" sz="1400" i="1" dirty="0" smtClean="0"/>
              <a:t>ASEAN Socio-Cultural Community Blueprint</a:t>
            </a:r>
            <a:r>
              <a:rPr lang="en-GB" sz="1400" dirty="0" smtClean="0"/>
              <a:t> (2009, Article 28.v)</a:t>
            </a:r>
          </a:p>
          <a:p>
            <a:pPr algn="r">
              <a:spcBef>
                <a:spcPts val="300"/>
              </a:spcBef>
              <a:spcAft>
                <a:spcPts val="300"/>
              </a:spcAft>
              <a:buFontTx/>
              <a:buChar char="-"/>
            </a:pPr>
            <a:endParaRPr lang="en-GB" sz="800" dirty="0" smtClean="0"/>
          </a:p>
          <a:p>
            <a:pPr marL="0" indent="0">
              <a:spcBef>
                <a:spcPts val="300"/>
              </a:spcBef>
              <a:spcAft>
                <a:spcPts val="300"/>
              </a:spcAft>
              <a:buNone/>
            </a:pPr>
            <a:r>
              <a:rPr lang="en-GB" sz="1800" dirty="0">
                <a:solidFill>
                  <a:schemeClr val="tx2">
                    <a:lumMod val="60000"/>
                    <a:lumOff val="40000"/>
                  </a:schemeClr>
                </a:solidFill>
              </a:rPr>
              <a:t>“… Labour migration will not diminish in the medium term and will probably continue to rise. The ASEAN region can look ahead by developing robust institutions to support labour mobility. This includes […] improvements to labour market information systems that can produce reliable and detailed data to better enumerate, profile and understand migrant stocks and </a:t>
            </a:r>
            <a:r>
              <a:rPr lang="en-GB" sz="1800" dirty="0" smtClean="0">
                <a:solidFill>
                  <a:schemeClr val="tx2">
                    <a:lumMod val="60000"/>
                    <a:lumOff val="40000"/>
                  </a:schemeClr>
                </a:solidFill>
              </a:rPr>
              <a:t>flows.”</a:t>
            </a:r>
            <a:endParaRPr lang="en-GB" sz="1800" dirty="0">
              <a:solidFill>
                <a:schemeClr val="tx2">
                  <a:lumMod val="60000"/>
                  <a:lumOff val="40000"/>
                </a:schemeClr>
              </a:solidFill>
            </a:endParaRPr>
          </a:p>
          <a:p>
            <a:pPr algn="r">
              <a:spcBef>
                <a:spcPts val="300"/>
              </a:spcBef>
              <a:spcAft>
                <a:spcPts val="300"/>
              </a:spcAft>
              <a:buFontTx/>
              <a:buChar char="-"/>
            </a:pPr>
            <a:r>
              <a:rPr lang="en-GB" sz="1400" i="1" dirty="0" smtClean="0"/>
              <a:t>ILO </a:t>
            </a:r>
            <a:r>
              <a:rPr lang="en-GB" sz="1400" i="1" dirty="0"/>
              <a:t>and Asian Development Bank (ADB)</a:t>
            </a:r>
            <a:r>
              <a:rPr lang="en-GB" sz="1400" dirty="0"/>
              <a:t> (2014, p.83</a:t>
            </a:r>
            <a:r>
              <a:rPr lang="en-GB" sz="1400" dirty="0" smtClean="0"/>
              <a:t>)</a:t>
            </a:r>
          </a:p>
          <a:p>
            <a:pPr algn="r">
              <a:spcBef>
                <a:spcPts val="300"/>
              </a:spcBef>
              <a:spcAft>
                <a:spcPts val="300"/>
              </a:spcAft>
              <a:buFontTx/>
              <a:buChar char="-"/>
            </a:pPr>
            <a:endParaRPr lang="en-GB" sz="800" dirty="0"/>
          </a:p>
          <a:p>
            <a:pPr marL="0" indent="0">
              <a:spcBef>
                <a:spcPts val="300"/>
              </a:spcBef>
              <a:spcAft>
                <a:spcPts val="300"/>
              </a:spcAft>
              <a:buNone/>
            </a:pPr>
            <a:r>
              <a:rPr lang="en-GB" sz="1800" dirty="0" smtClean="0">
                <a:solidFill>
                  <a:schemeClr val="tx2">
                    <a:lumMod val="60000"/>
                    <a:lumOff val="40000"/>
                  </a:schemeClr>
                </a:solidFill>
              </a:rPr>
              <a:t>“… </a:t>
            </a:r>
            <a:r>
              <a:rPr lang="en-GB" sz="1800" dirty="0">
                <a:solidFill>
                  <a:schemeClr val="tx2">
                    <a:lumMod val="60000"/>
                    <a:lumOff val="40000"/>
                  </a:schemeClr>
                </a:solidFill>
              </a:rPr>
              <a:t>The ILO will need to reinforce its statistics and knowledge base in respect of migration. That base can then be used as a foundation for improved research and analytical work, which in turn should contribute to improved, evidence-based policy advice.”</a:t>
            </a:r>
          </a:p>
          <a:p>
            <a:pPr algn="r">
              <a:spcBef>
                <a:spcPts val="300"/>
              </a:spcBef>
              <a:spcAft>
                <a:spcPts val="300"/>
              </a:spcAft>
              <a:buFontTx/>
              <a:buChar char="-"/>
            </a:pPr>
            <a:r>
              <a:rPr lang="en-GB" sz="1400" i="1" dirty="0" smtClean="0"/>
              <a:t>Guy </a:t>
            </a:r>
            <a:r>
              <a:rPr lang="en-GB" sz="1400" i="1" dirty="0"/>
              <a:t>Ryder, ILO Director-General</a:t>
            </a:r>
            <a:r>
              <a:rPr lang="en-GB" sz="1400" dirty="0"/>
              <a:t>, 2014</a:t>
            </a:r>
          </a:p>
          <a:p>
            <a:pPr algn="r">
              <a:spcBef>
                <a:spcPts val="300"/>
              </a:spcBef>
              <a:spcAft>
                <a:spcPts val="300"/>
              </a:spcAft>
              <a:buFontTx/>
              <a:buChar char="-"/>
            </a:pPr>
            <a:endParaRPr lang="en-GB" sz="1600" dirty="0" smtClean="0"/>
          </a:p>
        </p:txBody>
      </p:sp>
      <p:sp>
        <p:nvSpPr>
          <p:cNvPr id="4" name="Slide Number Placeholder 3"/>
          <p:cNvSpPr>
            <a:spLocks noGrp="1"/>
          </p:cNvSpPr>
          <p:nvPr>
            <p:ph type="sldNum" sz="quarter" idx="12"/>
          </p:nvPr>
        </p:nvSpPr>
        <p:spPr/>
        <p:txBody>
          <a:bodyPr/>
          <a:lstStyle/>
          <a:p>
            <a:fld id="{E1B53D76-2BD9-4861-A85A-37150632D7BA}" type="slidenum">
              <a:rPr lang="en-GB" smtClean="0"/>
              <a:t>3</a:t>
            </a:fld>
            <a:endParaRPr lang="en-GB"/>
          </a:p>
        </p:txBody>
      </p:sp>
    </p:spTree>
    <p:extLst>
      <p:ext uri="{BB962C8B-B14F-4D97-AF65-F5344CB8AC3E}">
        <p14:creationId xmlns:p14="http://schemas.microsoft.com/office/powerpoint/2010/main" val="5196365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pPr lvl="1" algn="l" rtl="0">
              <a:spcBef>
                <a:spcPct val="0"/>
              </a:spcBef>
            </a:pPr>
            <a:r>
              <a:rPr lang="en-GB" sz="3600" b="1" i="1" kern="1200" dirty="0">
                <a:solidFill>
                  <a:srgbClr val="0070C0"/>
                </a:solidFill>
                <a:latin typeface="Calibri Light"/>
                <a:ea typeface="+mj-ea"/>
                <a:cs typeface="Calibri Light"/>
              </a:rPr>
              <a:t>Key 5-year statistical trends taken from the ILMS Database in ASEAN</a:t>
            </a:r>
            <a:br>
              <a:rPr lang="en-GB" sz="3600" b="1" i="1" kern="1200" dirty="0">
                <a:solidFill>
                  <a:srgbClr val="0070C0"/>
                </a:solidFill>
                <a:latin typeface="Calibri Light"/>
                <a:ea typeface="+mj-ea"/>
                <a:cs typeface="Calibri Light"/>
              </a:rPr>
            </a:br>
            <a:endParaRPr lang="en-US" sz="3600" b="1" i="1" kern="1200" dirty="0">
              <a:solidFill>
                <a:srgbClr val="0070C0"/>
              </a:solidFill>
              <a:latin typeface="Calibri Light"/>
              <a:ea typeface="+mj-ea"/>
              <a:cs typeface="Calibri Light"/>
            </a:endParaRPr>
          </a:p>
        </p:txBody>
      </p:sp>
      <p:sp>
        <p:nvSpPr>
          <p:cNvPr id="8" name="Text Placeholder 7"/>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1B53D76-2BD9-4861-A85A-37150632D7BA}" type="slidenum">
              <a:rPr lang="en-GB" smtClean="0"/>
              <a:t>4</a:t>
            </a:fld>
            <a:endParaRPr lang="en-GB"/>
          </a:p>
        </p:txBody>
      </p:sp>
    </p:spTree>
    <p:extLst>
      <p:ext uri="{BB962C8B-B14F-4D97-AF65-F5344CB8AC3E}">
        <p14:creationId xmlns:p14="http://schemas.microsoft.com/office/powerpoint/2010/main" val="601256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Total </a:t>
            </a:r>
            <a:r>
              <a:rPr lang="en-US" dirty="0" smtClean="0"/>
              <a:t>migrant workers in ASEAN </a:t>
            </a:r>
            <a:r>
              <a:rPr lang="en-US" dirty="0"/>
              <a:t>destination </a:t>
            </a:r>
            <a:r>
              <a:rPr lang="en-US" dirty="0" smtClean="0"/>
              <a:t>countries (in thousands), 2012-2016*</a:t>
            </a:r>
            <a:endParaRPr lang="en-US" dirty="0"/>
          </a:p>
        </p:txBody>
      </p:sp>
      <p:sp>
        <p:nvSpPr>
          <p:cNvPr id="5" name="Content Placeholder 4"/>
          <p:cNvSpPr>
            <a:spLocks noGrp="1"/>
          </p:cNvSpPr>
          <p:nvPr>
            <p:ph idx="1"/>
          </p:nvPr>
        </p:nvSpPr>
        <p:spPr>
          <a:xfrm>
            <a:off x="467544" y="1412776"/>
            <a:ext cx="8229600" cy="4525963"/>
          </a:xfrm>
        </p:spPr>
        <p:txBody>
          <a:bodyPr/>
          <a:lstStyle/>
          <a:p>
            <a:pPr marL="342900" indent="-342900" algn="just">
              <a:buFont typeface="Arial"/>
              <a:buChar char="•"/>
            </a:pPr>
            <a:r>
              <a:rPr lang="en-US" dirty="0" smtClean="0"/>
              <a:t>ASEAN labour receiving countries had </a:t>
            </a:r>
            <a:r>
              <a:rPr lang="en-US" dirty="0"/>
              <a:t>increasing numbers of </a:t>
            </a:r>
            <a:r>
              <a:rPr lang="en-US" dirty="0" smtClean="0"/>
              <a:t>migrant </a:t>
            </a:r>
            <a:r>
              <a:rPr lang="en-US" dirty="0"/>
              <a:t>workers from 2012 to 2016. </a:t>
            </a:r>
            <a:endParaRPr lang="en-US" dirty="0" smtClean="0"/>
          </a:p>
        </p:txBody>
      </p:sp>
      <p:sp>
        <p:nvSpPr>
          <p:cNvPr id="3" name="TextBox 2"/>
          <p:cNvSpPr txBox="1"/>
          <p:nvPr/>
        </p:nvSpPr>
        <p:spPr>
          <a:xfrm>
            <a:off x="755576" y="5949280"/>
            <a:ext cx="7632848" cy="769441"/>
          </a:xfrm>
          <a:prstGeom prst="rect">
            <a:avLst/>
          </a:prstGeom>
          <a:noFill/>
        </p:spPr>
        <p:txBody>
          <a:bodyPr wrap="square" rtlCol="0">
            <a:spAutoFit/>
          </a:bodyPr>
          <a:lstStyle/>
          <a:p>
            <a:pPr algn="just"/>
            <a:r>
              <a:rPr lang="en-US" sz="1100" dirty="0" smtClean="0"/>
              <a:t>Note: *For Brunei, data points used were 2011 and 2014.</a:t>
            </a:r>
          </a:p>
          <a:p>
            <a:pPr algn="just"/>
            <a:r>
              <a:rPr lang="en-US" sz="1100" dirty="0" smtClean="0"/>
              <a:t>Data source: ILMS in ASEAN Database (Brunei: Population and Housing Census 2011, Labour </a:t>
            </a:r>
            <a:r>
              <a:rPr lang="en-US" sz="1100" dirty="0"/>
              <a:t>F</a:t>
            </a:r>
            <a:r>
              <a:rPr lang="en-US" sz="1100" dirty="0" smtClean="0"/>
              <a:t>orce Survey 2014</a:t>
            </a:r>
            <a:r>
              <a:rPr lang="en-US" sz="1100" dirty="0"/>
              <a:t>;</a:t>
            </a:r>
            <a:r>
              <a:rPr lang="en-US" sz="1100" dirty="0" smtClean="0"/>
              <a:t> Malaysia: Labour Force surveys 2012-2016; Singapore: Administrative records of the Ministry of Manpower; Thailand: Administrative records of the Office of Foreign Workers Administration).</a:t>
            </a:r>
            <a:endParaRPr lang="en-US" sz="1100" dirty="0"/>
          </a:p>
        </p:txBody>
      </p:sp>
      <p:graphicFrame>
        <p:nvGraphicFramePr>
          <p:cNvPr id="7" name="Chart 6"/>
          <p:cNvGraphicFramePr>
            <a:graphicFrameLocks/>
          </p:cNvGraphicFramePr>
          <p:nvPr>
            <p:extLst>
              <p:ext uri="{D42A27DB-BD31-4B8C-83A1-F6EECF244321}">
                <p14:modId xmlns:p14="http://schemas.microsoft.com/office/powerpoint/2010/main" val="3642326706"/>
              </p:ext>
            </p:extLst>
          </p:nvPr>
        </p:nvGraphicFramePr>
        <p:xfrm>
          <a:off x="971600" y="2636912"/>
          <a:ext cx="7272808" cy="29714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40012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2400" dirty="0" smtClean="0"/>
              <a:t>Labour force in selected ASEAN destination countries by share of migrant status, 2012 and 2016</a:t>
            </a:r>
            <a:endParaRPr lang="en-US" sz="2400" dirty="0"/>
          </a:p>
        </p:txBody>
      </p:sp>
      <p:sp>
        <p:nvSpPr>
          <p:cNvPr id="28" name="Content Placeholder 27"/>
          <p:cNvSpPr>
            <a:spLocks noGrp="1"/>
          </p:cNvSpPr>
          <p:nvPr>
            <p:ph sz="half" idx="1"/>
          </p:nvPr>
        </p:nvSpPr>
        <p:spPr>
          <a:xfrm>
            <a:off x="457200" y="3672480"/>
            <a:ext cx="3200400" cy="1717519"/>
          </a:xfrm>
        </p:spPr>
        <p:txBody>
          <a:bodyPr>
            <a:normAutofit lnSpcReduction="10000"/>
          </a:bodyPr>
          <a:lstStyle/>
          <a:p>
            <a:pPr marL="0" indent="0">
              <a:buNone/>
            </a:pPr>
            <a:r>
              <a:rPr lang="en-US" sz="1800" dirty="0"/>
              <a:t>In 2014/16, </a:t>
            </a:r>
            <a:r>
              <a:rPr lang="en-US" sz="1800" dirty="0" smtClean="0"/>
              <a:t>Brunei Darussalam and Singapore </a:t>
            </a:r>
            <a:r>
              <a:rPr lang="en-US" sz="1800" dirty="0"/>
              <a:t>remain as the ASEAN countries receiving the most migrant workers in terms of shares of their total populations. </a:t>
            </a:r>
          </a:p>
        </p:txBody>
      </p:sp>
      <p:grpSp>
        <p:nvGrpSpPr>
          <p:cNvPr id="25" name="Group 24"/>
          <p:cNvGrpSpPr/>
          <p:nvPr/>
        </p:nvGrpSpPr>
        <p:grpSpPr>
          <a:xfrm>
            <a:off x="3200400" y="1484784"/>
            <a:ext cx="6629400" cy="4750155"/>
            <a:chOff x="617150" y="1690300"/>
            <a:chExt cx="8118169" cy="5015300"/>
          </a:xfrm>
        </p:grpSpPr>
        <p:grpSp>
          <p:nvGrpSpPr>
            <p:cNvPr id="10" name="Group 9"/>
            <p:cNvGrpSpPr/>
            <p:nvPr/>
          </p:nvGrpSpPr>
          <p:grpSpPr>
            <a:xfrm>
              <a:off x="617150" y="2133600"/>
              <a:ext cx="8118169" cy="4572000"/>
              <a:chOff x="0" y="0"/>
              <a:chExt cx="7957257" cy="6046200"/>
            </a:xfrm>
          </p:grpSpPr>
          <p:graphicFrame>
            <p:nvGraphicFramePr>
              <p:cNvPr id="11" name="Chart 10"/>
              <p:cNvGraphicFramePr/>
              <p:nvPr>
                <p:extLst>
                  <p:ext uri="{D42A27DB-BD31-4B8C-83A1-F6EECF244321}">
                    <p14:modId xmlns:p14="http://schemas.microsoft.com/office/powerpoint/2010/main" val="2510821878"/>
                  </p:ext>
                </p:extLst>
              </p:nvPr>
            </p:nvGraphicFramePr>
            <p:xfrm>
              <a:off x="25400" y="0"/>
              <a:ext cx="3960000" cy="216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a:graphicFrameLocks/>
              </p:cNvGraphicFramePr>
              <p:nvPr>
                <p:extLst>
                  <p:ext uri="{D42A27DB-BD31-4B8C-83A1-F6EECF244321}">
                    <p14:modId xmlns:p14="http://schemas.microsoft.com/office/powerpoint/2010/main" val="4261785279"/>
                  </p:ext>
                </p:extLst>
              </p:nvPr>
            </p:nvGraphicFramePr>
            <p:xfrm>
              <a:off x="3937000" y="0"/>
              <a:ext cx="3960000" cy="216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extLst>
                  <p:ext uri="{D42A27DB-BD31-4B8C-83A1-F6EECF244321}">
                    <p14:modId xmlns:p14="http://schemas.microsoft.com/office/powerpoint/2010/main" val="1857506709"/>
                  </p:ext>
                </p:extLst>
              </p:nvPr>
            </p:nvGraphicFramePr>
            <p:xfrm>
              <a:off x="0" y="1943100"/>
              <a:ext cx="3960000"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2073513482"/>
                  </p:ext>
                </p:extLst>
              </p:nvPr>
            </p:nvGraphicFramePr>
            <p:xfrm>
              <a:off x="3997257" y="1943100"/>
              <a:ext cx="3960000" cy="216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p:cNvGraphicFramePr/>
              <p:nvPr>
                <p:extLst>
                  <p:ext uri="{D42A27DB-BD31-4B8C-83A1-F6EECF244321}">
                    <p14:modId xmlns:p14="http://schemas.microsoft.com/office/powerpoint/2010/main" val="69762224"/>
                  </p:ext>
                </p:extLst>
              </p:nvPr>
            </p:nvGraphicFramePr>
            <p:xfrm>
              <a:off x="25400" y="3886200"/>
              <a:ext cx="3960000" cy="2160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p:cNvGraphicFramePr>
                <a:graphicFrameLocks/>
              </p:cNvGraphicFramePr>
              <p:nvPr>
                <p:extLst>
                  <p:ext uri="{D42A27DB-BD31-4B8C-83A1-F6EECF244321}">
                    <p14:modId xmlns:p14="http://schemas.microsoft.com/office/powerpoint/2010/main" val="1025696924"/>
                  </p:ext>
                </p:extLst>
              </p:nvPr>
            </p:nvGraphicFramePr>
            <p:xfrm>
              <a:off x="3937000" y="3886200"/>
              <a:ext cx="3960000" cy="2160000"/>
            </p:xfrm>
            <a:graphic>
              <a:graphicData uri="http://schemas.openxmlformats.org/drawingml/2006/chart">
                <c:chart xmlns:c="http://schemas.openxmlformats.org/drawingml/2006/chart" xmlns:r="http://schemas.openxmlformats.org/officeDocument/2006/relationships" r:id="rId7"/>
              </a:graphicData>
            </a:graphic>
          </p:graphicFrame>
        </p:grpSp>
        <p:sp>
          <p:nvSpPr>
            <p:cNvPr id="18" name="TextBox 17"/>
            <p:cNvSpPr txBox="1"/>
            <p:nvPr/>
          </p:nvSpPr>
          <p:spPr>
            <a:xfrm>
              <a:off x="3696992" y="2819400"/>
              <a:ext cx="1873543" cy="292461"/>
            </a:xfrm>
            <a:prstGeom prst="rect">
              <a:avLst/>
            </a:prstGeom>
            <a:solidFill>
              <a:srgbClr val="37AC8A"/>
            </a:solidFill>
          </p:spPr>
          <p:txBody>
            <a:bodyPr wrap="square" rtlCol="0">
              <a:spAutoFit/>
            </a:bodyPr>
            <a:lstStyle/>
            <a:p>
              <a:pPr algn="ctr" defTabSz="457200"/>
              <a:r>
                <a:rPr lang="en-US" sz="1200" dirty="0" smtClean="0">
                  <a:solidFill>
                    <a:srgbClr val="FFFFFF"/>
                  </a:solidFill>
                  <a:latin typeface="Avenir Black"/>
                  <a:cs typeface="Avenir Black"/>
                </a:rPr>
                <a:t>Brunei Darussalam</a:t>
              </a:r>
              <a:endParaRPr lang="en-US" sz="1200" dirty="0">
                <a:solidFill>
                  <a:srgbClr val="FFFFFF"/>
                </a:solidFill>
                <a:latin typeface="Avenir Black"/>
                <a:cs typeface="Avenir Black"/>
              </a:endParaRPr>
            </a:p>
          </p:txBody>
        </p:sp>
        <p:sp>
          <p:nvSpPr>
            <p:cNvPr id="19" name="TextBox 18"/>
            <p:cNvSpPr txBox="1"/>
            <p:nvPr/>
          </p:nvSpPr>
          <p:spPr>
            <a:xfrm>
              <a:off x="3777807" y="4267200"/>
              <a:ext cx="1551530" cy="276999"/>
            </a:xfrm>
            <a:prstGeom prst="rect">
              <a:avLst/>
            </a:prstGeom>
            <a:solidFill>
              <a:srgbClr val="37AC8A"/>
            </a:solidFill>
          </p:spPr>
          <p:txBody>
            <a:bodyPr wrap="square" rtlCol="0">
              <a:spAutoFit/>
            </a:bodyPr>
            <a:lstStyle/>
            <a:p>
              <a:pPr algn="ctr" defTabSz="457200"/>
              <a:r>
                <a:rPr lang="en-US" sz="1200" dirty="0" smtClean="0">
                  <a:solidFill>
                    <a:srgbClr val="FFFFFF"/>
                  </a:solidFill>
                  <a:latin typeface="Avenir Black"/>
                  <a:cs typeface="Avenir Black"/>
                </a:rPr>
                <a:t>Singapore</a:t>
              </a:r>
              <a:endParaRPr lang="en-US" sz="1200" dirty="0">
                <a:solidFill>
                  <a:srgbClr val="FFFFFF"/>
                </a:solidFill>
                <a:latin typeface="Avenir Black"/>
                <a:cs typeface="Avenir Black"/>
              </a:endParaRPr>
            </a:p>
          </p:txBody>
        </p:sp>
        <p:sp>
          <p:nvSpPr>
            <p:cNvPr id="20" name="TextBox 19"/>
            <p:cNvSpPr txBox="1"/>
            <p:nvPr/>
          </p:nvSpPr>
          <p:spPr>
            <a:xfrm>
              <a:off x="3772547" y="5715000"/>
              <a:ext cx="1551530" cy="276999"/>
            </a:xfrm>
            <a:prstGeom prst="rect">
              <a:avLst/>
            </a:prstGeom>
            <a:solidFill>
              <a:srgbClr val="37AC8A"/>
            </a:solidFill>
          </p:spPr>
          <p:txBody>
            <a:bodyPr wrap="square" rtlCol="0">
              <a:spAutoFit/>
            </a:bodyPr>
            <a:lstStyle/>
            <a:p>
              <a:pPr algn="ctr" defTabSz="457200"/>
              <a:r>
                <a:rPr lang="en-US" sz="1200" dirty="0" smtClean="0">
                  <a:solidFill>
                    <a:srgbClr val="FFFFFF"/>
                  </a:solidFill>
                  <a:latin typeface="Avenir Black"/>
                  <a:cs typeface="Avenir Black"/>
                </a:rPr>
                <a:t>Malaysia</a:t>
              </a:r>
              <a:endParaRPr lang="en-US" sz="1200" dirty="0">
                <a:solidFill>
                  <a:srgbClr val="FFFFFF"/>
                </a:solidFill>
                <a:latin typeface="Avenir Black"/>
                <a:cs typeface="Avenir Black"/>
              </a:endParaRPr>
            </a:p>
          </p:txBody>
        </p:sp>
        <p:grpSp>
          <p:nvGrpSpPr>
            <p:cNvPr id="23" name="Group 22"/>
            <p:cNvGrpSpPr/>
            <p:nvPr/>
          </p:nvGrpSpPr>
          <p:grpSpPr>
            <a:xfrm>
              <a:off x="2094041" y="1690300"/>
              <a:ext cx="5092104" cy="306361"/>
              <a:chOff x="2094041" y="1690300"/>
              <a:chExt cx="5092104" cy="306361"/>
            </a:xfrm>
          </p:grpSpPr>
          <p:cxnSp>
            <p:nvCxnSpPr>
              <p:cNvPr id="17" name="Straight Connector 16"/>
              <p:cNvCxnSpPr/>
              <p:nvPr/>
            </p:nvCxnSpPr>
            <p:spPr>
              <a:xfrm>
                <a:off x="2796602" y="1828800"/>
                <a:ext cx="3527998" cy="0"/>
              </a:xfrm>
              <a:prstGeom prst="line">
                <a:avLst/>
              </a:prstGeom>
              <a:ln>
                <a:solidFill>
                  <a:srgbClr val="37AC8A"/>
                </a:solidFill>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2094041" y="1690300"/>
                <a:ext cx="986151" cy="276999"/>
              </a:xfrm>
              <a:prstGeom prst="rect">
                <a:avLst/>
              </a:prstGeom>
              <a:solidFill>
                <a:srgbClr val="37AC8A"/>
              </a:solidFill>
            </p:spPr>
            <p:txBody>
              <a:bodyPr wrap="square" rtlCol="0">
                <a:spAutoFit/>
              </a:bodyPr>
              <a:lstStyle/>
              <a:p>
                <a:pPr algn="ctr" defTabSz="457200"/>
                <a:r>
                  <a:rPr lang="en-US" sz="1200" dirty="0" smtClean="0">
                    <a:solidFill>
                      <a:srgbClr val="FFFFFF"/>
                    </a:solidFill>
                    <a:latin typeface="Avenir Black"/>
                    <a:cs typeface="Avenir Black"/>
                  </a:rPr>
                  <a:t>2011/12</a:t>
                </a:r>
              </a:p>
            </p:txBody>
          </p:sp>
          <p:sp>
            <p:nvSpPr>
              <p:cNvPr id="22" name="TextBox 21"/>
              <p:cNvSpPr txBox="1"/>
              <p:nvPr/>
            </p:nvSpPr>
            <p:spPr>
              <a:xfrm>
                <a:off x="6172200" y="1704201"/>
                <a:ext cx="1013945" cy="292460"/>
              </a:xfrm>
              <a:prstGeom prst="rect">
                <a:avLst/>
              </a:prstGeom>
              <a:solidFill>
                <a:srgbClr val="37AC8A"/>
              </a:solidFill>
            </p:spPr>
            <p:txBody>
              <a:bodyPr wrap="square" rtlCol="0">
                <a:spAutoFit/>
              </a:bodyPr>
              <a:lstStyle/>
              <a:p>
                <a:pPr algn="ctr" defTabSz="457200"/>
                <a:r>
                  <a:rPr lang="en-US" sz="1200" dirty="0" smtClean="0">
                    <a:solidFill>
                      <a:srgbClr val="FFFFFF"/>
                    </a:solidFill>
                    <a:latin typeface="Avenir Black"/>
                    <a:cs typeface="Avenir Black"/>
                  </a:rPr>
                  <a:t>2014/16</a:t>
                </a:r>
              </a:p>
            </p:txBody>
          </p:sp>
        </p:grpSp>
      </p:grpSp>
      <p:sp>
        <p:nvSpPr>
          <p:cNvPr id="3" name="Rectangle 2"/>
          <p:cNvSpPr/>
          <p:nvPr/>
        </p:nvSpPr>
        <p:spPr>
          <a:xfrm>
            <a:off x="3709770" y="6021288"/>
            <a:ext cx="5400600" cy="769441"/>
          </a:xfrm>
          <a:prstGeom prst="rect">
            <a:avLst/>
          </a:prstGeom>
        </p:spPr>
        <p:txBody>
          <a:bodyPr wrap="square">
            <a:spAutoFit/>
          </a:bodyPr>
          <a:lstStyle/>
          <a:p>
            <a:pPr algn="just"/>
            <a:r>
              <a:rPr lang="en-US" sz="1100" dirty="0"/>
              <a:t>Note: *For Brunei, data points used were 2011 and 2014</a:t>
            </a:r>
            <a:r>
              <a:rPr lang="en-US" sz="1100" dirty="0" smtClean="0"/>
              <a:t>.</a:t>
            </a:r>
          </a:p>
          <a:p>
            <a:pPr algn="just"/>
            <a:r>
              <a:rPr lang="en-US" sz="1100" dirty="0" smtClean="0"/>
              <a:t>Data source</a:t>
            </a:r>
            <a:r>
              <a:rPr lang="en-US" sz="1100" dirty="0"/>
              <a:t>: ILMS in ASEAN Database (Brunei: Population and Housing Census 2011, Labour Force Survey 2014; Malaysia: Labour Force surveys 2012-2016; Singapore: Administrative records of the Ministry of Manpower; </a:t>
            </a:r>
          </a:p>
        </p:txBody>
      </p:sp>
    </p:spTree>
    <p:extLst>
      <p:ext uri="{BB962C8B-B14F-4D97-AF65-F5344CB8AC3E}">
        <p14:creationId xmlns:p14="http://schemas.microsoft.com/office/powerpoint/2010/main" val="38393850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defTabSz="457200" rtl="0">
              <a:spcBef>
                <a:spcPct val="0"/>
              </a:spcBef>
            </a:pPr>
            <a:r>
              <a:rPr lang="en-US" sz="2400" dirty="0" smtClean="0">
                <a:latin typeface="+mj-lt"/>
              </a:rPr>
              <a:t>Share of migrant labour force in the top ASEAN labour receiving country by gender and youth status, 2012 and 2016</a:t>
            </a:r>
            <a:endParaRPr lang="en-US" sz="2400" dirty="0">
              <a:latin typeface="+mj-lt"/>
            </a:endParaRPr>
          </a:p>
        </p:txBody>
      </p:sp>
      <p:grpSp>
        <p:nvGrpSpPr>
          <p:cNvPr id="4" name="Group 3"/>
          <p:cNvGrpSpPr/>
          <p:nvPr/>
        </p:nvGrpSpPr>
        <p:grpSpPr>
          <a:xfrm>
            <a:off x="152400" y="1524000"/>
            <a:ext cx="6096000" cy="2340000"/>
            <a:chOff x="0" y="0"/>
            <a:chExt cx="8458200" cy="2781300"/>
          </a:xfrm>
        </p:grpSpPr>
        <p:graphicFrame>
          <p:nvGraphicFramePr>
            <p:cNvPr id="5" name="Chart 4"/>
            <p:cNvGraphicFramePr/>
            <p:nvPr>
              <p:extLst>
                <p:ext uri="{D42A27DB-BD31-4B8C-83A1-F6EECF244321}">
                  <p14:modId xmlns:p14="http://schemas.microsoft.com/office/powerpoint/2010/main" val="1153634969"/>
                </p:ext>
              </p:extLst>
            </p:nvPr>
          </p:nvGraphicFramePr>
          <p:xfrm>
            <a:off x="0" y="0"/>
            <a:ext cx="3390900" cy="2781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1097901287"/>
                </p:ext>
              </p:extLst>
            </p:nvPr>
          </p:nvGraphicFramePr>
          <p:xfrm>
            <a:off x="3327400" y="0"/>
            <a:ext cx="5130800" cy="278130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7" name="Group 6"/>
          <p:cNvGrpSpPr/>
          <p:nvPr/>
        </p:nvGrpSpPr>
        <p:grpSpPr>
          <a:xfrm>
            <a:off x="152400" y="3962400"/>
            <a:ext cx="6096000" cy="2340000"/>
            <a:chOff x="0" y="0"/>
            <a:chExt cx="8458200" cy="2781300"/>
          </a:xfrm>
        </p:grpSpPr>
        <p:graphicFrame>
          <p:nvGraphicFramePr>
            <p:cNvPr id="8" name="Chart 7"/>
            <p:cNvGraphicFramePr/>
            <p:nvPr>
              <p:extLst>
                <p:ext uri="{D42A27DB-BD31-4B8C-83A1-F6EECF244321}">
                  <p14:modId xmlns:p14="http://schemas.microsoft.com/office/powerpoint/2010/main" val="68991894"/>
                </p:ext>
              </p:extLst>
            </p:nvPr>
          </p:nvGraphicFramePr>
          <p:xfrm>
            <a:off x="0" y="0"/>
            <a:ext cx="3390900" cy="27813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a:graphicFrameLocks/>
            </p:cNvGraphicFramePr>
            <p:nvPr>
              <p:extLst>
                <p:ext uri="{D42A27DB-BD31-4B8C-83A1-F6EECF244321}">
                  <p14:modId xmlns:p14="http://schemas.microsoft.com/office/powerpoint/2010/main" val="4187111216"/>
                </p:ext>
              </p:extLst>
            </p:nvPr>
          </p:nvGraphicFramePr>
          <p:xfrm>
            <a:off x="3327400" y="0"/>
            <a:ext cx="5130800" cy="2781300"/>
          </p:xfrm>
          <a:graphic>
            <a:graphicData uri="http://schemas.openxmlformats.org/drawingml/2006/chart">
              <c:chart xmlns:c="http://schemas.openxmlformats.org/drawingml/2006/chart" xmlns:r="http://schemas.openxmlformats.org/officeDocument/2006/relationships" r:id="rId5"/>
            </a:graphicData>
          </a:graphic>
        </p:graphicFrame>
      </p:grpSp>
      <p:sp>
        <p:nvSpPr>
          <p:cNvPr id="11" name="Content Placeholder 4"/>
          <p:cNvSpPr>
            <a:spLocks noGrp="1"/>
          </p:cNvSpPr>
          <p:nvPr>
            <p:ph idx="1"/>
          </p:nvPr>
        </p:nvSpPr>
        <p:spPr>
          <a:xfrm>
            <a:off x="6705600" y="1600200"/>
            <a:ext cx="2186880" cy="2188840"/>
          </a:xfrm>
        </p:spPr>
        <p:txBody>
          <a:bodyPr>
            <a:normAutofit/>
          </a:bodyPr>
          <a:lstStyle/>
          <a:p>
            <a:pPr algn="r"/>
            <a:endParaRPr lang="en-US" sz="1600" dirty="0" smtClean="0"/>
          </a:p>
          <a:p>
            <a:pPr algn="r"/>
            <a:r>
              <a:rPr lang="en-US" sz="1600" dirty="0" smtClean="0"/>
              <a:t>In </a:t>
            </a:r>
            <a:r>
              <a:rPr lang="en-US" sz="1600" dirty="0"/>
              <a:t>Malaysia, the number of female migrant workers has increased 1.4 times in the past five years, and 1.2 times for males. </a:t>
            </a:r>
            <a:endParaRPr lang="en-US" sz="1600" dirty="0" smtClean="0"/>
          </a:p>
        </p:txBody>
      </p:sp>
      <p:sp>
        <p:nvSpPr>
          <p:cNvPr id="12" name="TextBox 11"/>
          <p:cNvSpPr txBox="1"/>
          <p:nvPr/>
        </p:nvSpPr>
        <p:spPr>
          <a:xfrm>
            <a:off x="251520" y="6309320"/>
            <a:ext cx="7632848" cy="261610"/>
          </a:xfrm>
          <a:prstGeom prst="rect">
            <a:avLst/>
          </a:prstGeom>
          <a:noFill/>
        </p:spPr>
        <p:txBody>
          <a:bodyPr wrap="square" rtlCol="0">
            <a:spAutoFit/>
          </a:bodyPr>
          <a:lstStyle/>
          <a:p>
            <a:pPr algn="just"/>
            <a:r>
              <a:rPr lang="en-US" sz="1100" dirty="0" smtClean="0"/>
              <a:t>Data source: ILMS in ASEAN Database (Malaysia: Labour Force surveys 2012, 2016)</a:t>
            </a:r>
            <a:endParaRPr lang="en-US" sz="1100" dirty="0"/>
          </a:p>
        </p:txBody>
      </p:sp>
      <p:sp>
        <p:nvSpPr>
          <p:cNvPr id="13" name="Content Placeholder 4"/>
          <p:cNvSpPr txBox="1">
            <a:spLocks/>
          </p:cNvSpPr>
          <p:nvPr/>
        </p:nvSpPr>
        <p:spPr>
          <a:xfrm>
            <a:off x="6858000" y="3976464"/>
            <a:ext cx="2186880" cy="218884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endParaRPr lang="en-US" sz="1600" dirty="0" smtClean="0"/>
          </a:p>
          <a:p>
            <a:pPr algn="r"/>
            <a:r>
              <a:rPr lang="en-US" sz="1600" dirty="0" smtClean="0"/>
              <a:t>In 2016, women represented 31 percent of the youth migrant labour force in Malaysia, as compared to 28 percent in 2012</a:t>
            </a:r>
            <a:r>
              <a:rPr lang="en-US" sz="1800" dirty="0" smtClean="0"/>
              <a:t>.</a:t>
            </a:r>
          </a:p>
          <a:p>
            <a:pPr algn="r"/>
            <a:endParaRPr lang="en-US" sz="1600" dirty="0" smtClean="0"/>
          </a:p>
        </p:txBody>
      </p:sp>
    </p:spTree>
    <p:extLst>
      <p:ext uri="{BB962C8B-B14F-4D97-AF65-F5344CB8AC3E}">
        <p14:creationId xmlns:p14="http://schemas.microsoft.com/office/powerpoint/2010/main" val="36065689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Share of migrant </a:t>
            </a:r>
            <a:r>
              <a:rPr lang="en-US" sz="2400" dirty="0" smtClean="0"/>
              <a:t>workers in </a:t>
            </a:r>
            <a:r>
              <a:rPr lang="en-US" sz="2400" dirty="0"/>
              <a:t>Malaysia by </a:t>
            </a:r>
            <a:r>
              <a:rPr lang="en-US" sz="2400" dirty="0" smtClean="0"/>
              <a:t>gender and level of education, </a:t>
            </a:r>
            <a:r>
              <a:rPr lang="en-US" sz="2400" dirty="0"/>
              <a:t>2007-2016 </a:t>
            </a:r>
          </a:p>
        </p:txBody>
      </p:sp>
      <p:sp>
        <p:nvSpPr>
          <p:cNvPr id="3" name="Content Placeholder 2"/>
          <p:cNvSpPr>
            <a:spLocks noGrp="1"/>
          </p:cNvSpPr>
          <p:nvPr>
            <p:ph idx="1"/>
          </p:nvPr>
        </p:nvSpPr>
        <p:spPr/>
        <p:txBody>
          <a:bodyPr>
            <a:normAutofit/>
          </a:bodyPr>
          <a:lstStyle/>
          <a:p>
            <a:pPr marL="285750" indent="-285750" algn="just">
              <a:buFont typeface="Arial"/>
              <a:buChar char="•"/>
            </a:pPr>
            <a:r>
              <a:rPr lang="en-US" sz="1800" dirty="0"/>
              <a:t>Over the last ten years, female migrant workers’ educational attainment in Malaysia has improved little, but still more than males’</a:t>
            </a:r>
            <a:r>
              <a:rPr lang="en-US" sz="1800" dirty="0" smtClean="0"/>
              <a:t>.</a:t>
            </a:r>
          </a:p>
          <a:p>
            <a:pPr marL="285750" indent="-285750" algn="just">
              <a:buFont typeface="Arial"/>
              <a:buChar char="•"/>
            </a:pPr>
            <a:r>
              <a:rPr lang="en-US" sz="1800" dirty="0" smtClean="0"/>
              <a:t>From 2012 to 2016, the share of male migrant workers with basic educational attainment in Malaysia stayed roughly constant, while the one for females decreased more prominently </a:t>
            </a:r>
            <a:endParaRPr lang="en-US" sz="1800" dirty="0"/>
          </a:p>
        </p:txBody>
      </p:sp>
      <p:grpSp>
        <p:nvGrpSpPr>
          <p:cNvPr id="4" name="Group 3"/>
          <p:cNvGrpSpPr/>
          <p:nvPr/>
        </p:nvGrpSpPr>
        <p:grpSpPr>
          <a:xfrm>
            <a:off x="609600" y="3200400"/>
            <a:ext cx="7924800" cy="2692976"/>
            <a:chOff x="0" y="0"/>
            <a:chExt cx="7894320" cy="2753360"/>
          </a:xfrm>
        </p:grpSpPr>
        <p:graphicFrame>
          <p:nvGraphicFramePr>
            <p:cNvPr id="5" name="Chart 4"/>
            <p:cNvGraphicFramePr>
              <a:graphicFrameLocks/>
            </p:cNvGraphicFramePr>
            <p:nvPr/>
          </p:nvGraphicFramePr>
          <p:xfrm>
            <a:off x="0" y="0"/>
            <a:ext cx="3952240" cy="27533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nvGraphicFramePr>
          <p:xfrm>
            <a:off x="3931920" y="0"/>
            <a:ext cx="3962400" cy="2753360"/>
          </p:xfrm>
          <a:graphic>
            <a:graphicData uri="http://schemas.openxmlformats.org/drawingml/2006/chart">
              <c:chart xmlns:c="http://schemas.openxmlformats.org/drawingml/2006/chart" xmlns:r="http://schemas.openxmlformats.org/officeDocument/2006/relationships" r:id="rId3"/>
            </a:graphicData>
          </a:graphic>
        </p:graphicFrame>
      </p:grpSp>
      <p:sp>
        <p:nvSpPr>
          <p:cNvPr id="7" name="Text Box 57"/>
          <p:cNvSpPr txBox="1"/>
          <p:nvPr/>
        </p:nvSpPr>
        <p:spPr>
          <a:xfrm>
            <a:off x="462884" y="5943600"/>
            <a:ext cx="8223916" cy="646331"/>
          </a:xfrm>
          <a:prstGeom prst="rect">
            <a:avLst/>
          </a:prstGeom>
          <a:noFill/>
          <a:ln>
            <a:noFill/>
          </a:ln>
          <a:effectLst/>
          <a:extLst>
            <a:ext uri="{C572A759-6A51-4108-AA02-DFA0A04FC94B}">
              <ma14:wrappingTextBoxFlag xmlns:ma14="http://schemas.microsoft.com/office/mac/drawingml/2011/main"/>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just" defTabSz="457200">
              <a:spcAft>
                <a:spcPts val="1000"/>
              </a:spcAft>
            </a:pPr>
            <a:r>
              <a:rPr lang="en-US" sz="900" dirty="0">
                <a:solidFill>
                  <a:prstClr val="black"/>
                </a:solidFill>
                <a:latin typeface="Times New Roman"/>
                <a:ea typeface="ＭＳ 明朝"/>
                <a:cs typeface="Times New Roman"/>
              </a:rPr>
              <a:t>Notes: Basic education is defined as International Standard Classification of Education (ISCED 2011) groups 0 (less than primary education), 1 (primary education), and 2 (lower secondary education). Medium education is defined as ISCED groups 3 (upper secondary education), and 4 (post-secondary non-tertiary education). Advanced education is defined as ISCED groups 5 (short-cycle tertiary education), 6 (bachelor’s or equivalents levels), 7 (master’s or equivalents level), and 8 (doctoral or equivalents levels). Data source: Labour force survey</a:t>
            </a:r>
          </a:p>
        </p:txBody>
      </p:sp>
    </p:spTree>
    <p:extLst>
      <p:ext uri="{BB962C8B-B14F-4D97-AF65-F5344CB8AC3E}">
        <p14:creationId xmlns:p14="http://schemas.microsoft.com/office/powerpoint/2010/main" val="37184598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Share of migrant workers </a:t>
            </a:r>
            <a:r>
              <a:rPr lang="en-US" dirty="0" smtClean="0"/>
              <a:t>in </a:t>
            </a:r>
            <a:r>
              <a:rPr lang="en-US" dirty="0"/>
              <a:t>Thailand by </a:t>
            </a:r>
            <a:r>
              <a:rPr lang="en-US" dirty="0" smtClean="0"/>
              <a:t>gender and level of education, </a:t>
            </a:r>
            <a:r>
              <a:rPr lang="en-US" dirty="0"/>
              <a:t>2007-2016 </a:t>
            </a:r>
          </a:p>
        </p:txBody>
      </p:sp>
      <p:sp>
        <p:nvSpPr>
          <p:cNvPr id="3" name="Content Placeholder 2"/>
          <p:cNvSpPr>
            <a:spLocks noGrp="1"/>
          </p:cNvSpPr>
          <p:nvPr>
            <p:ph idx="1"/>
          </p:nvPr>
        </p:nvSpPr>
        <p:spPr/>
        <p:txBody>
          <a:bodyPr>
            <a:normAutofit/>
          </a:bodyPr>
          <a:lstStyle/>
          <a:p>
            <a:pPr marL="342900" indent="-342900" algn="just">
              <a:buFont typeface="Arial"/>
              <a:buChar char="•"/>
            </a:pPr>
            <a:r>
              <a:rPr lang="en-US" sz="1800" dirty="0"/>
              <a:t>For Thailand, the annual data series for the inflow of migrant workers shows that educational attainment has worsened in the last 10 years, and especially so for </a:t>
            </a:r>
            <a:r>
              <a:rPr lang="en-US" sz="1800" dirty="0" smtClean="0"/>
              <a:t>women</a:t>
            </a:r>
            <a:r>
              <a:rPr lang="en-US" sz="1800" dirty="0"/>
              <a:t>;</a:t>
            </a:r>
            <a:endParaRPr lang="en-US" sz="1800" dirty="0" smtClean="0"/>
          </a:p>
          <a:p>
            <a:pPr marL="342900" indent="-342900" algn="just">
              <a:buFont typeface="Arial"/>
              <a:buChar char="•"/>
            </a:pPr>
            <a:r>
              <a:rPr lang="en-US" sz="1800" dirty="0" smtClean="0"/>
              <a:t>In </a:t>
            </a:r>
            <a:r>
              <a:rPr lang="en-US" sz="1800" dirty="0"/>
              <a:t>2016, the share of female and male migrant workers with higher (intermediate or advanced) educational levels was 8 and 27 percent, respectively, as compared to 12 and 26 percent in 2012, and to 23 and 30 per cent in </a:t>
            </a:r>
            <a:r>
              <a:rPr lang="en-US" sz="1800" dirty="0" smtClean="0"/>
              <a:t>2007. </a:t>
            </a:r>
            <a:endParaRPr lang="en-US" sz="1800" dirty="0"/>
          </a:p>
        </p:txBody>
      </p:sp>
      <p:grpSp>
        <p:nvGrpSpPr>
          <p:cNvPr id="4" name="Group 3"/>
          <p:cNvGrpSpPr/>
          <p:nvPr/>
        </p:nvGrpSpPr>
        <p:grpSpPr>
          <a:xfrm>
            <a:off x="609600" y="3429000"/>
            <a:ext cx="8001000" cy="2773045"/>
            <a:chOff x="0" y="0"/>
            <a:chExt cx="7894320" cy="2753360"/>
          </a:xfrm>
        </p:grpSpPr>
        <p:graphicFrame>
          <p:nvGraphicFramePr>
            <p:cNvPr id="5" name="Chart 4"/>
            <p:cNvGraphicFramePr>
              <a:graphicFrameLocks/>
            </p:cNvGraphicFramePr>
            <p:nvPr>
              <p:extLst>
                <p:ext uri="{D42A27DB-BD31-4B8C-83A1-F6EECF244321}">
                  <p14:modId xmlns:p14="http://schemas.microsoft.com/office/powerpoint/2010/main" val="2386431187"/>
                </p:ext>
              </p:extLst>
            </p:nvPr>
          </p:nvGraphicFramePr>
          <p:xfrm>
            <a:off x="0" y="0"/>
            <a:ext cx="3952240" cy="27533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3929223240"/>
                </p:ext>
              </p:extLst>
            </p:nvPr>
          </p:nvGraphicFramePr>
          <p:xfrm>
            <a:off x="3931920" y="0"/>
            <a:ext cx="3962400" cy="2753360"/>
          </p:xfrm>
          <a:graphic>
            <a:graphicData uri="http://schemas.openxmlformats.org/drawingml/2006/chart">
              <c:chart xmlns:c="http://schemas.openxmlformats.org/drawingml/2006/chart" xmlns:r="http://schemas.openxmlformats.org/officeDocument/2006/relationships" r:id="rId3"/>
            </a:graphicData>
          </a:graphic>
        </p:graphicFrame>
      </p:grpSp>
      <p:sp>
        <p:nvSpPr>
          <p:cNvPr id="7" name="Text Box 59"/>
          <p:cNvSpPr txBox="1"/>
          <p:nvPr/>
        </p:nvSpPr>
        <p:spPr>
          <a:xfrm>
            <a:off x="533400" y="6320135"/>
            <a:ext cx="8077200" cy="461665"/>
          </a:xfrm>
          <a:prstGeom prst="rect">
            <a:avLst/>
          </a:prstGeom>
          <a:noFill/>
          <a:ln>
            <a:noFill/>
          </a:ln>
          <a:effectLst/>
          <a:extLst>
            <a:ext uri="{C572A759-6A51-4108-AA02-DFA0A04FC94B}">
              <ma14:wrappingTextBoxFlag xmlns:ma14="http://schemas.microsoft.com/office/mac/drawingml/2011/main"/>
            </a:ext>
          </a:extLst>
        </p:spPr>
        <p:txBody>
          <a:bodyPr rot="0" spcFirstLastPara="0" vert="horz" wrap="square" lIns="91440" tIns="45720" rIns="91440" bIns="45720" numCol="1" spcCol="0" rtlCol="0" fromWordArt="0" anchor="t" anchorCtr="0" forceAA="0" compatLnSpc="1">
            <a:prstTxWarp prst="textNoShape">
              <a:avLst/>
            </a:prstTxWarp>
            <a:spAutoFit/>
          </a:bodyPr>
          <a:lstStyle/>
          <a:p>
            <a:pPr algn="just" defTabSz="457200">
              <a:spcAft>
                <a:spcPts val="1000"/>
              </a:spcAft>
            </a:pPr>
            <a:r>
              <a:rPr lang="en-US" sz="800" dirty="0">
                <a:solidFill>
                  <a:prstClr val="black"/>
                </a:solidFill>
                <a:latin typeface="Times New Roman"/>
                <a:ea typeface="ＭＳ 明朝"/>
                <a:cs typeface="Times New Roman"/>
              </a:rPr>
              <a:t>Notes: Basic education is defined as International Standard Classification of Education (ISCED 2011) groups 0 (less than primary education), 1 (primary education), and 2 (lower secondary education). Medium education is defined as ISCED groups 3 (upper secondary education), and 4 (post-secondary non-tertiary education). Advanced education is defined as ISCED groups 5 (short-cycle tertiary education), 6 (bachelor’s or equivalents levels), 7 (master’s or equivalents level), and 8 (doctoral or equivalents levels). Data source: Labour force survey.</a:t>
            </a:r>
          </a:p>
        </p:txBody>
      </p:sp>
    </p:spTree>
    <p:extLst>
      <p:ext uri="{BB962C8B-B14F-4D97-AF65-F5344CB8AC3E}">
        <p14:creationId xmlns:p14="http://schemas.microsoft.com/office/powerpoint/2010/main" val="20055435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Women’s share in total outflow of nationals for employment in ASEAN origin countries, 2012 and 2016</a:t>
            </a:r>
            <a:endParaRPr lang="en-US" dirty="0"/>
          </a:p>
        </p:txBody>
      </p:sp>
      <p:sp>
        <p:nvSpPr>
          <p:cNvPr id="5" name="Content Placeholder 4"/>
          <p:cNvSpPr>
            <a:spLocks noGrp="1"/>
          </p:cNvSpPr>
          <p:nvPr>
            <p:ph idx="1"/>
          </p:nvPr>
        </p:nvSpPr>
        <p:spPr/>
        <p:txBody>
          <a:bodyPr>
            <a:normAutofit/>
          </a:bodyPr>
          <a:lstStyle/>
          <a:p>
            <a:pPr marL="285750" lvl="0" indent="-285750" algn="just">
              <a:buFont typeface="Arial"/>
              <a:buChar char="•"/>
            </a:pPr>
            <a:r>
              <a:rPr lang="en-US" sz="1800" dirty="0"/>
              <a:t>Women’s share in the outflow of nationals for employment increased for all ASEAN labour sending </a:t>
            </a:r>
            <a:r>
              <a:rPr lang="en-US" sz="1800" dirty="0" smtClean="0"/>
              <a:t>countries;</a:t>
            </a:r>
          </a:p>
          <a:p>
            <a:pPr marL="285750" indent="-285750" algn="just">
              <a:buFont typeface="Arial"/>
              <a:buChar char="•"/>
            </a:pPr>
            <a:r>
              <a:rPr lang="en-US" sz="1800" dirty="0"/>
              <a:t>For half of the ASEAN labour sending countries, namely, the Philippines, Indonesia and Lao PDR, women were the majority of the outflow of nationals in 2016. In 2012, </a:t>
            </a:r>
            <a:r>
              <a:rPr lang="en-US" sz="1800" dirty="0" smtClean="0"/>
              <a:t>men were still majority for 5 out of these six countries.</a:t>
            </a:r>
            <a:endParaRPr lang="en-US" sz="1800" dirty="0"/>
          </a:p>
        </p:txBody>
      </p:sp>
      <p:graphicFrame>
        <p:nvGraphicFramePr>
          <p:cNvPr id="7" name="Chart 6"/>
          <p:cNvGraphicFramePr/>
          <p:nvPr>
            <p:extLst>
              <p:ext uri="{D42A27DB-BD31-4B8C-83A1-F6EECF244321}">
                <p14:modId xmlns:p14="http://schemas.microsoft.com/office/powerpoint/2010/main" val="3099354093"/>
              </p:ext>
            </p:extLst>
          </p:nvPr>
        </p:nvGraphicFramePr>
        <p:xfrm>
          <a:off x="1331640" y="3357563"/>
          <a:ext cx="6506210" cy="254444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83568" y="5949280"/>
            <a:ext cx="7632848" cy="769441"/>
          </a:xfrm>
          <a:prstGeom prst="rect">
            <a:avLst/>
          </a:prstGeom>
          <a:noFill/>
        </p:spPr>
        <p:txBody>
          <a:bodyPr wrap="square" rtlCol="0">
            <a:spAutoFit/>
          </a:bodyPr>
          <a:lstStyle/>
          <a:p>
            <a:pPr algn="just"/>
            <a:r>
              <a:rPr lang="en-US" sz="1100" dirty="0" smtClean="0"/>
              <a:t>Data source: ILMS in ASEAN Database (Cambodia: Administrative records of the Department of Employment and Manpower; Indonesia: Administrative records of the Directorate of Controlling of Foreign Employment; Lao PDR: Statistical Yearbook; Myanmar: Administrative records of the Ministry of Labour, Employment and Social Security; Philippines: Survey on Overseas Filipinos, PSA; Viet Nam: Administrative records of the Department of Overseas Labour).</a:t>
            </a:r>
            <a:endParaRPr lang="en-US" sz="1100" dirty="0"/>
          </a:p>
        </p:txBody>
      </p:sp>
    </p:spTree>
    <p:extLst>
      <p:ext uri="{BB962C8B-B14F-4D97-AF65-F5344CB8AC3E}">
        <p14:creationId xmlns:p14="http://schemas.microsoft.com/office/powerpoint/2010/main" val="243127915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Mean and median wage in Malaysia by migrant status and </a:t>
            </a:r>
            <a:r>
              <a:rPr lang="en-US" dirty="0" smtClean="0"/>
              <a:t>gender (in current terms), </a:t>
            </a:r>
            <a:r>
              <a:rPr lang="en-US" dirty="0"/>
              <a:t>2016 </a:t>
            </a:r>
          </a:p>
        </p:txBody>
      </p:sp>
      <p:sp>
        <p:nvSpPr>
          <p:cNvPr id="3" name="Content Placeholder 2"/>
          <p:cNvSpPr>
            <a:spLocks noGrp="1"/>
          </p:cNvSpPr>
          <p:nvPr>
            <p:ph idx="1"/>
          </p:nvPr>
        </p:nvSpPr>
        <p:spPr/>
        <p:txBody>
          <a:bodyPr/>
          <a:lstStyle/>
          <a:p>
            <a:pPr marL="342900" lvl="0" indent="-342900" algn="just">
              <a:buFont typeface="Arial"/>
              <a:buChar char="•"/>
            </a:pPr>
            <a:r>
              <a:rPr lang="en-US" sz="1800" dirty="0"/>
              <a:t>In 2016, migrant workers’ wages in Malaysia were targeted by a new minimum wage policy. Recent data shows that the median wage for female migrant workers in 2016 was 910 </a:t>
            </a:r>
            <a:r>
              <a:rPr lang="en-US" sz="1800" dirty="0" smtClean="0"/>
              <a:t>RM (Malaysian Ringgit), </a:t>
            </a:r>
            <a:r>
              <a:rPr lang="en-US" sz="1800" dirty="0"/>
              <a:t>level just above the new minimum set: 900 RM</a:t>
            </a:r>
            <a:r>
              <a:rPr lang="en-US" sz="1800" dirty="0" smtClean="0"/>
              <a:t>. </a:t>
            </a:r>
            <a:endParaRPr lang="en-US" sz="1800" dirty="0"/>
          </a:p>
          <a:p>
            <a:pPr marL="342900" indent="-342900" algn="just">
              <a:buFont typeface="Arial"/>
              <a:buChar char="•"/>
            </a:pPr>
            <a:r>
              <a:rPr lang="en-US" sz="1800" dirty="0"/>
              <a:t>Both mean and median wage levels in 2016 show a larger gender pay gap among migrant workers in Malaysia than among nationals. Also, in total, migrant workers received on average 38 percent less than nationals in Malaysia in 2016.</a:t>
            </a:r>
          </a:p>
          <a:p>
            <a:pPr algn="just"/>
            <a:endParaRPr lang="en-US" dirty="0"/>
          </a:p>
        </p:txBody>
      </p:sp>
      <p:graphicFrame>
        <p:nvGraphicFramePr>
          <p:cNvPr id="4" name="Chart 3"/>
          <p:cNvGraphicFramePr/>
          <p:nvPr>
            <p:extLst>
              <p:ext uri="{D42A27DB-BD31-4B8C-83A1-F6EECF244321}">
                <p14:modId xmlns:p14="http://schemas.microsoft.com/office/powerpoint/2010/main" val="3650539647"/>
              </p:ext>
            </p:extLst>
          </p:nvPr>
        </p:nvGraphicFramePr>
        <p:xfrm>
          <a:off x="1323436" y="3733800"/>
          <a:ext cx="6781801" cy="2622404"/>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609600" y="6478570"/>
            <a:ext cx="1750618" cy="230832"/>
          </a:xfrm>
          <a:prstGeom prst="rect">
            <a:avLst/>
          </a:prstGeom>
        </p:spPr>
        <p:txBody>
          <a:bodyPr wrap="none">
            <a:spAutoFit/>
          </a:bodyPr>
          <a:lstStyle/>
          <a:p>
            <a:pPr defTabSz="457200"/>
            <a:r>
              <a:rPr lang="en-US" sz="900" dirty="0">
                <a:solidFill>
                  <a:prstClr val="black"/>
                </a:solidFill>
                <a:latin typeface="Times New Roman"/>
              </a:rPr>
              <a:t>Data source: Labour force survey. </a:t>
            </a:r>
          </a:p>
        </p:txBody>
      </p:sp>
    </p:spTree>
    <p:extLst>
      <p:ext uri="{BB962C8B-B14F-4D97-AF65-F5344CB8AC3E}">
        <p14:creationId xmlns:p14="http://schemas.microsoft.com/office/powerpoint/2010/main" val="6271171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pPr lvl="1" algn="l" rtl="0">
              <a:spcBef>
                <a:spcPct val="0"/>
              </a:spcBef>
            </a:pPr>
            <a:r>
              <a:rPr lang="en-GB" sz="3600" b="1" i="1" kern="1200" dirty="0" smtClean="0">
                <a:solidFill>
                  <a:srgbClr val="0070C0"/>
                </a:solidFill>
                <a:latin typeface="Calibri Light"/>
                <a:ea typeface="+mj-ea"/>
                <a:cs typeface="Calibri Light"/>
              </a:rPr>
              <a:t>Scope and review of the ILMS Process in ASEAN</a:t>
            </a:r>
            <a:endParaRPr lang="en-US" sz="3600" b="1" i="1" kern="1200" dirty="0">
              <a:solidFill>
                <a:srgbClr val="0070C0"/>
              </a:solidFill>
              <a:latin typeface="Calibri Light"/>
              <a:ea typeface="+mj-ea"/>
              <a:cs typeface="Calibri Light"/>
            </a:endParaRPr>
          </a:p>
        </p:txBody>
      </p:sp>
      <p:sp>
        <p:nvSpPr>
          <p:cNvPr id="8" name="Text Placeholder 7"/>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1B53D76-2BD9-4861-A85A-37150632D7BA}" type="slidenum">
              <a:rPr lang="en-GB" smtClean="0"/>
              <a:t>12</a:t>
            </a:fld>
            <a:endParaRPr lang="en-GB"/>
          </a:p>
        </p:txBody>
      </p:sp>
    </p:spTree>
    <p:extLst>
      <p:ext uri="{BB962C8B-B14F-4D97-AF65-F5344CB8AC3E}">
        <p14:creationId xmlns:p14="http://schemas.microsoft.com/office/powerpoint/2010/main" val="23166569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0000" y="540000"/>
            <a:ext cx="8075240" cy="4896544"/>
          </a:xfrm>
        </p:spPr>
        <p:txBody>
          <a:bodyPr>
            <a:noAutofit/>
          </a:bodyPr>
          <a:lstStyle/>
          <a:p>
            <a:pPr marL="0" indent="0">
              <a:spcBef>
                <a:spcPts val="300"/>
              </a:spcBef>
              <a:spcAft>
                <a:spcPts val="300"/>
              </a:spcAft>
              <a:buNone/>
            </a:pPr>
            <a:r>
              <a:rPr lang="en-GB" sz="2200" dirty="0" smtClean="0"/>
              <a:t>The International Labour Migration Statistics (ILMS) Database in ASEAN was launched in order to:</a:t>
            </a:r>
          </a:p>
          <a:p>
            <a:pPr marL="615950" lvl="2" indent="-342900">
              <a:spcBef>
                <a:spcPts val="300"/>
              </a:spcBef>
              <a:spcAft>
                <a:spcPts val="300"/>
              </a:spcAft>
              <a:buFont typeface="+mj-lt"/>
              <a:buAutoNum type="arabicPeriod"/>
            </a:pPr>
            <a:r>
              <a:rPr lang="en-GB" sz="1800" dirty="0" smtClean="0">
                <a:solidFill>
                  <a:srgbClr val="0070C0"/>
                </a:solidFill>
              </a:rPr>
              <a:t>Provide an </a:t>
            </a:r>
            <a:r>
              <a:rPr lang="en-GB" sz="1800" b="1" dirty="0" smtClean="0">
                <a:solidFill>
                  <a:srgbClr val="0070C0"/>
                </a:solidFill>
              </a:rPr>
              <a:t>openly-available, relevant, comprehensive and tractable information source</a:t>
            </a:r>
            <a:r>
              <a:rPr lang="en-GB" sz="1800" dirty="0" smtClean="0">
                <a:solidFill>
                  <a:srgbClr val="0070C0"/>
                </a:solidFill>
              </a:rPr>
              <a:t> to enable evidence-based policymaking on international labour migration in ASEAN.</a:t>
            </a:r>
          </a:p>
          <a:p>
            <a:pPr marL="615950" lvl="2" indent="-342900">
              <a:spcBef>
                <a:spcPts val="300"/>
              </a:spcBef>
              <a:spcAft>
                <a:spcPts val="300"/>
              </a:spcAft>
              <a:buFont typeface="+mj-lt"/>
              <a:buAutoNum type="arabicPeriod"/>
            </a:pPr>
            <a:r>
              <a:rPr lang="en-GB" sz="1800" dirty="0" smtClean="0">
                <a:solidFill>
                  <a:srgbClr val="0070C0"/>
                </a:solidFill>
              </a:rPr>
              <a:t> </a:t>
            </a:r>
            <a:r>
              <a:rPr lang="en-GB" sz="1800" b="1" dirty="0" smtClean="0">
                <a:solidFill>
                  <a:srgbClr val="0070C0"/>
                </a:solidFill>
              </a:rPr>
              <a:t>Map the existing data sources countries collect</a:t>
            </a:r>
            <a:r>
              <a:rPr lang="en-GB" sz="1800" dirty="0" smtClean="0">
                <a:solidFill>
                  <a:srgbClr val="0070C0"/>
                </a:solidFill>
              </a:rPr>
              <a:t>, including their quality, scope, completeness, comparability and possible weaknesses that can be filled through capacity building.</a:t>
            </a:r>
          </a:p>
          <a:p>
            <a:pPr marL="615950" lvl="2" indent="-342900">
              <a:spcBef>
                <a:spcPts val="300"/>
              </a:spcBef>
              <a:spcAft>
                <a:spcPts val="300"/>
              </a:spcAft>
              <a:buFont typeface="+mj-lt"/>
              <a:buAutoNum type="arabicPeriod"/>
            </a:pPr>
            <a:r>
              <a:rPr lang="en-GB" sz="1800" dirty="0" smtClean="0">
                <a:solidFill>
                  <a:srgbClr val="0070C0"/>
                </a:solidFill>
              </a:rPr>
              <a:t>To define a set of tables of relevance on international labour migration as a </a:t>
            </a:r>
            <a:r>
              <a:rPr lang="en-GB" sz="1800" b="1" dirty="0" smtClean="0">
                <a:solidFill>
                  <a:srgbClr val="0070C0"/>
                </a:solidFill>
              </a:rPr>
              <a:t>standard reference-point for future data collection and reporting in ASEAN and beyond.</a:t>
            </a:r>
          </a:p>
          <a:p>
            <a:pPr marL="0" lvl="2" indent="0" algn="ctr">
              <a:spcBef>
                <a:spcPts val="300"/>
              </a:spcBef>
              <a:spcAft>
                <a:spcPts val="300"/>
              </a:spcAft>
              <a:buNone/>
            </a:pPr>
            <a:endParaRPr lang="en-GB" sz="1400" dirty="0" smtClean="0"/>
          </a:p>
          <a:p>
            <a:pPr marL="0" lvl="2" indent="0">
              <a:spcBef>
                <a:spcPts val="300"/>
              </a:spcBef>
              <a:spcAft>
                <a:spcPts val="300"/>
              </a:spcAft>
              <a:buNone/>
            </a:pPr>
            <a:r>
              <a:rPr lang="en-GB" sz="2000" dirty="0" smtClean="0"/>
              <a:t>Currently the data are published as a ‘special collection’ on ILOSTAT as well as on AP-Migration:</a:t>
            </a:r>
          </a:p>
          <a:p>
            <a:pPr marL="633413" lvl="2" indent="0">
              <a:spcBef>
                <a:spcPts val="300"/>
              </a:spcBef>
              <a:spcAft>
                <a:spcPts val="300"/>
              </a:spcAft>
              <a:buNone/>
            </a:pPr>
            <a:r>
              <a:rPr lang="fi-FI" sz="1600" dirty="0" smtClean="0">
                <a:solidFill>
                  <a:schemeClr val="tx1">
                    <a:lumMod val="65000"/>
                    <a:lumOff val="35000"/>
                  </a:schemeClr>
                </a:solidFill>
              </a:rPr>
              <a:t>www.ilo.org/ilostat/faces/home/statisticaldata</a:t>
            </a:r>
            <a:endParaRPr lang="fi-FI" sz="1600" dirty="0">
              <a:solidFill>
                <a:schemeClr val="tx1">
                  <a:lumMod val="65000"/>
                  <a:lumOff val="35000"/>
                </a:schemeClr>
              </a:solidFill>
            </a:endParaRPr>
          </a:p>
          <a:p>
            <a:pPr marL="633413" lvl="2" indent="0">
              <a:spcBef>
                <a:spcPts val="300"/>
              </a:spcBef>
              <a:spcAft>
                <a:spcPts val="300"/>
              </a:spcAft>
              <a:buNone/>
            </a:pPr>
            <a:r>
              <a:rPr lang="fi-FI" sz="1600" dirty="0" smtClean="0">
                <a:solidFill>
                  <a:schemeClr val="tx1">
                    <a:lumMod val="65000"/>
                    <a:lumOff val="35000"/>
                  </a:schemeClr>
                </a:solidFill>
              </a:rPr>
              <a:t>http</a:t>
            </a:r>
            <a:r>
              <a:rPr lang="fi-FI" sz="1600" dirty="0">
                <a:solidFill>
                  <a:schemeClr val="tx1">
                    <a:lumMod val="65000"/>
                    <a:lumOff val="35000"/>
                  </a:schemeClr>
                </a:solidFill>
              </a:rPr>
              <a:t>://apmigration.ilo.org/asean-labour-migration-statistics</a:t>
            </a:r>
            <a:endParaRPr lang="en-GB" sz="1600" dirty="0" smtClean="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E1B53D76-2BD9-4861-A85A-37150632D7BA}" type="slidenum">
              <a:rPr lang="en-GB" smtClean="0"/>
              <a:t>13</a:t>
            </a:fld>
            <a:endParaRPr lang="en-GB"/>
          </a:p>
        </p:txBody>
      </p:sp>
      <p:pic>
        <p:nvPicPr>
          <p:cNvPr id="6" name="Picture 5"/>
          <p:cNvPicPr>
            <a:picLocks noChangeAspect="1"/>
          </p:cNvPicPr>
          <p:nvPr/>
        </p:nvPicPr>
        <p:blipFill>
          <a:blip r:embed="rId2"/>
          <a:stretch>
            <a:fillRect/>
          </a:stretch>
        </p:blipFill>
        <p:spPr>
          <a:xfrm>
            <a:off x="7020000" y="4752000"/>
            <a:ext cx="1620000" cy="1620000"/>
          </a:xfrm>
          <a:prstGeom prst="rect">
            <a:avLst/>
          </a:prstGeom>
        </p:spPr>
      </p:pic>
    </p:spTree>
    <p:extLst>
      <p:ext uri="{BB962C8B-B14F-4D97-AF65-F5344CB8AC3E}">
        <p14:creationId xmlns:p14="http://schemas.microsoft.com/office/powerpoint/2010/main" val="10100307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524" y="1080000"/>
            <a:ext cx="8568953" cy="3407138"/>
          </a:xfrm>
          <a:prstGeom prst="rect">
            <a:avLst/>
          </a:prstGeom>
        </p:spPr>
      </p:pic>
      <p:sp>
        <p:nvSpPr>
          <p:cNvPr id="3" name="Content Placeholder 2"/>
          <p:cNvSpPr>
            <a:spLocks noGrp="1"/>
          </p:cNvSpPr>
          <p:nvPr>
            <p:ph idx="1"/>
          </p:nvPr>
        </p:nvSpPr>
        <p:spPr>
          <a:xfrm>
            <a:off x="395536" y="4437112"/>
            <a:ext cx="8352928" cy="2162645"/>
          </a:xfrm>
        </p:spPr>
        <p:txBody>
          <a:bodyPr>
            <a:noAutofit/>
          </a:bodyPr>
          <a:lstStyle/>
          <a:p>
            <a:pPr marL="0" indent="0">
              <a:spcBef>
                <a:spcPts val="0"/>
              </a:spcBef>
              <a:buNone/>
            </a:pPr>
            <a:r>
              <a:rPr lang="en-GB" sz="2400" b="1" i="1" dirty="0" smtClean="0">
                <a:solidFill>
                  <a:srgbClr val="0070C0"/>
                </a:solidFill>
                <a:latin typeface="Calibri Light"/>
                <a:ea typeface="+mj-ea"/>
                <a:cs typeface="Calibri Light"/>
              </a:rPr>
              <a:t>10 countries</a:t>
            </a:r>
            <a:endParaRPr lang="en-GB" sz="2400" b="1" i="1" dirty="0">
              <a:solidFill>
                <a:srgbClr val="0070C0"/>
              </a:solidFill>
              <a:latin typeface="Calibri Light"/>
              <a:ea typeface="+mj-ea"/>
              <a:cs typeface="Calibri Light"/>
            </a:endParaRPr>
          </a:p>
          <a:p>
            <a:pPr marL="0" indent="0">
              <a:spcBef>
                <a:spcPts val="0"/>
              </a:spcBef>
              <a:buNone/>
            </a:pPr>
            <a:r>
              <a:rPr lang="en-GB" sz="2400" b="1" i="1" dirty="0">
                <a:solidFill>
                  <a:srgbClr val="0070C0"/>
                </a:solidFill>
                <a:latin typeface="Calibri Light"/>
                <a:ea typeface="+mj-ea"/>
                <a:cs typeface="Calibri Light"/>
              </a:rPr>
              <a:t>All available annual data up to 2017</a:t>
            </a:r>
          </a:p>
          <a:p>
            <a:pPr marL="0" indent="0">
              <a:spcBef>
                <a:spcPts val="0"/>
              </a:spcBef>
              <a:buNone/>
            </a:pPr>
            <a:r>
              <a:rPr lang="en-GB" sz="2400" b="1" i="1" dirty="0">
                <a:solidFill>
                  <a:srgbClr val="0070C0"/>
                </a:solidFill>
                <a:latin typeface="Calibri Light"/>
                <a:ea typeface="+mj-ea"/>
                <a:cs typeface="Calibri Light"/>
              </a:rPr>
              <a:t>Seeking and collecting exclusively official </a:t>
            </a:r>
            <a:r>
              <a:rPr lang="en-GB" sz="2400" b="1" i="1" dirty="0" smtClean="0">
                <a:solidFill>
                  <a:srgbClr val="0070C0"/>
                </a:solidFill>
                <a:latin typeface="Calibri Light"/>
                <a:ea typeface="+mj-ea"/>
                <a:cs typeface="Calibri Light"/>
              </a:rPr>
              <a:t>sources</a:t>
            </a:r>
            <a:endParaRPr lang="en-GB" sz="2400" b="1" i="1" dirty="0">
              <a:solidFill>
                <a:srgbClr val="0070C0"/>
              </a:solidFill>
              <a:latin typeface="Calibri Light"/>
              <a:ea typeface="+mj-ea"/>
              <a:cs typeface="Calibri Light"/>
            </a:endParaRPr>
          </a:p>
          <a:p>
            <a:pPr marL="0" indent="0">
              <a:spcBef>
                <a:spcPts val="0"/>
              </a:spcBef>
              <a:buNone/>
            </a:pPr>
            <a:r>
              <a:rPr lang="en-GB" sz="1800" dirty="0" smtClean="0"/>
              <a:t>Labour Force Surveys, Population Censuses, Administrative records </a:t>
            </a:r>
            <a:r>
              <a:rPr lang="en-GB" sz="1600" dirty="0" smtClean="0"/>
              <a:t>(e.g. Civil registers, records from Ministries, border agencies…), </a:t>
            </a:r>
            <a:r>
              <a:rPr lang="en-GB" sz="1800" dirty="0" smtClean="0"/>
              <a:t>Other surveys </a:t>
            </a:r>
            <a:r>
              <a:rPr lang="en-GB" sz="1600" dirty="0" smtClean="0"/>
              <a:t>(e.g. Economic Censuses, Socio-Economic Surveys, Migration Surveys…), </a:t>
            </a:r>
            <a:r>
              <a:rPr lang="en-GB" sz="1800" dirty="0" smtClean="0"/>
              <a:t>+ Official estimates </a:t>
            </a:r>
            <a:r>
              <a:rPr lang="en-GB" sz="1600" dirty="0" smtClean="0"/>
              <a:t>(where they exist…)</a:t>
            </a:r>
          </a:p>
        </p:txBody>
      </p:sp>
      <p:sp>
        <p:nvSpPr>
          <p:cNvPr id="4" name="Slide Number Placeholder 3"/>
          <p:cNvSpPr>
            <a:spLocks noGrp="1"/>
          </p:cNvSpPr>
          <p:nvPr>
            <p:ph type="sldNum" sz="quarter" idx="12"/>
          </p:nvPr>
        </p:nvSpPr>
        <p:spPr/>
        <p:txBody>
          <a:bodyPr/>
          <a:lstStyle/>
          <a:p>
            <a:fld id="{E1B53D76-2BD9-4861-A85A-37150632D7BA}" type="slidenum">
              <a:rPr lang="en-GB" smtClean="0"/>
              <a:t>14</a:t>
            </a:fld>
            <a:endParaRPr lang="en-GB"/>
          </a:p>
        </p:txBody>
      </p:sp>
      <p:sp>
        <p:nvSpPr>
          <p:cNvPr id="8" name="Title 1"/>
          <p:cNvSpPr txBox="1">
            <a:spLocks/>
          </p:cNvSpPr>
          <p:nvPr/>
        </p:nvSpPr>
        <p:spPr>
          <a:xfrm>
            <a:off x="323528" y="260648"/>
            <a:ext cx="8229600" cy="5400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i="1" dirty="0" smtClean="0">
                <a:solidFill>
                  <a:srgbClr val="0070C0"/>
                </a:solidFill>
                <a:latin typeface="Calibri Light"/>
                <a:cs typeface="Calibri Light"/>
              </a:rPr>
              <a:t>Scope of the 2017 Round</a:t>
            </a:r>
            <a:br>
              <a:rPr lang="en-GB" sz="2800" b="1" i="1" dirty="0" smtClean="0">
                <a:solidFill>
                  <a:srgbClr val="0070C0"/>
                </a:solidFill>
                <a:latin typeface="Calibri Light"/>
                <a:cs typeface="Calibri Light"/>
              </a:rPr>
            </a:br>
            <a:endParaRPr lang="en-GB" sz="2800" b="1" i="1" dirty="0">
              <a:solidFill>
                <a:schemeClr val="accent6">
                  <a:lumMod val="75000"/>
                </a:schemeClr>
              </a:solidFill>
              <a:latin typeface="Calibri Light"/>
              <a:cs typeface="Calibri Light"/>
            </a:endParaRPr>
          </a:p>
        </p:txBody>
      </p:sp>
    </p:spTree>
    <p:extLst>
      <p:ext uri="{BB962C8B-B14F-4D97-AF65-F5344CB8AC3E}">
        <p14:creationId xmlns:p14="http://schemas.microsoft.com/office/powerpoint/2010/main" val="37507748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764704"/>
            <a:ext cx="8496944" cy="6001644"/>
          </a:xfrm>
          <a:prstGeom prst="rect">
            <a:avLst/>
          </a:prstGeom>
          <a:noFill/>
        </p:spPr>
        <p:txBody>
          <a:bodyPr wrap="square" numCol="1" rtlCol="0">
            <a:spAutoFit/>
          </a:bodyPr>
          <a:lstStyle/>
          <a:p>
            <a:pPr marL="177800" lvl="1" algn="r"/>
            <a:r>
              <a:rPr lang="en-GB" sz="1600" b="1" dirty="0">
                <a:solidFill>
                  <a:srgbClr val="0070C0"/>
                </a:solidFill>
              </a:rPr>
              <a:t>MODULE A. International migrant stock </a:t>
            </a:r>
          </a:p>
          <a:p>
            <a:pPr marL="177800" lvl="1" algn="r"/>
            <a:r>
              <a:rPr lang="en-GB" sz="1600" b="1" dirty="0" smtClean="0"/>
              <a:t>Table </a:t>
            </a:r>
            <a:r>
              <a:rPr lang="en-GB" sz="1600" b="1" dirty="0"/>
              <a:t>1</a:t>
            </a:r>
            <a:r>
              <a:rPr lang="en-GB" sz="1600" b="1" dirty="0">
                <a:latin typeface="Calibri Light" panose="020F0302020204030204" pitchFamily="34" charset="0"/>
              </a:rPr>
              <a:t>. Resident population by sex, age and labour market status, total &amp; migrants</a:t>
            </a:r>
          </a:p>
          <a:p>
            <a:pPr marL="177800" lvl="1" algn="r"/>
            <a:r>
              <a:rPr lang="en-GB" sz="1600" b="1" dirty="0"/>
              <a:t>Table 2. </a:t>
            </a:r>
            <a:r>
              <a:rPr lang="en-GB" sz="1600" b="1" dirty="0">
                <a:latin typeface="Calibri Light" panose="020F0302020204030204" pitchFamily="34" charset="0"/>
              </a:rPr>
              <a:t>Working age population by sex and education, total &amp; migrants</a:t>
            </a:r>
          </a:p>
          <a:p>
            <a:pPr marL="177800" lvl="1" algn="r"/>
            <a:r>
              <a:rPr lang="en-GB" sz="1600" b="1" dirty="0"/>
              <a:t>Table 3</a:t>
            </a:r>
            <a:r>
              <a:rPr lang="en-GB" sz="1600" b="1" dirty="0">
                <a:latin typeface="Calibri Light" panose="020F0302020204030204" pitchFamily="34" charset="0"/>
              </a:rPr>
              <a:t>. Migrants by country of origin</a:t>
            </a:r>
          </a:p>
          <a:p>
            <a:pPr marL="177800" lvl="1" algn="r"/>
            <a:r>
              <a:rPr lang="en-GB" sz="1600" b="1" dirty="0"/>
              <a:t>Table 4. </a:t>
            </a:r>
            <a:r>
              <a:rPr lang="en-GB" sz="1600" b="1" dirty="0">
                <a:latin typeface="Calibri Light" panose="020F0302020204030204" pitchFamily="34" charset="0"/>
              </a:rPr>
              <a:t>Employed migrants by country of origin</a:t>
            </a:r>
          </a:p>
          <a:p>
            <a:pPr marL="177800" lvl="1" algn="r"/>
            <a:r>
              <a:rPr lang="en-GB" sz="1600" b="1" dirty="0"/>
              <a:t>Table 5</a:t>
            </a:r>
            <a:r>
              <a:rPr lang="en-GB" sz="1600" b="1" dirty="0">
                <a:latin typeface="Calibri Light" panose="020F0302020204030204" pitchFamily="34" charset="0"/>
              </a:rPr>
              <a:t>. Employed persons by economic activity, total &amp; migrants</a:t>
            </a:r>
          </a:p>
          <a:p>
            <a:pPr marL="177800" lvl="1" algn="r"/>
            <a:r>
              <a:rPr lang="en-GB" sz="1600" b="1" dirty="0"/>
              <a:t>Table 6.</a:t>
            </a:r>
            <a:r>
              <a:rPr lang="en-GB" sz="1600" b="1" dirty="0">
                <a:latin typeface="Calibri Light" panose="020F0302020204030204" pitchFamily="34" charset="0"/>
              </a:rPr>
              <a:t> Employed persons by occupation, total &amp; migrants</a:t>
            </a:r>
          </a:p>
          <a:p>
            <a:pPr marL="177800" lvl="1" algn="r"/>
            <a:r>
              <a:rPr lang="en-GB" sz="1600" b="1" dirty="0"/>
              <a:t>Table 7</a:t>
            </a:r>
            <a:r>
              <a:rPr lang="en-GB" sz="1600" b="1" dirty="0">
                <a:latin typeface="Calibri Light" panose="020F0302020204030204" pitchFamily="34" charset="0"/>
              </a:rPr>
              <a:t>. Employed persons by sex and by status in employment, total &amp; </a:t>
            </a:r>
            <a:r>
              <a:rPr lang="en-GB" sz="1600" b="1" dirty="0" smtClean="0">
                <a:latin typeface="Calibri Light" panose="020F0302020204030204" pitchFamily="34" charset="0"/>
              </a:rPr>
              <a:t>migrants</a:t>
            </a:r>
            <a:endParaRPr lang="en-GB" sz="1600" b="1" dirty="0">
              <a:latin typeface="Calibri Light" panose="020F0302020204030204" pitchFamily="34" charset="0"/>
            </a:endParaRPr>
          </a:p>
          <a:p>
            <a:pPr marL="177800" lvl="1" algn="r"/>
            <a:r>
              <a:rPr lang="en-GB" sz="1600" b="1" dirty="0"/>
              <a:t>Table 8</a:t>
            </a:r>
            <a:r>
              <a:rPr lang="en-GB" sz="1600" b="1" dirty="0">
                <a:latin typeface="Calibri Light" panose="020F0302020204030204" pitchFamily="34" charset="0"/>
              </a:rPr>
              <a:t>. Average monthly employment-related income of employed persons by sex, </a:t>
            </a:r>
            <a:r>
              <a:rPr lang="en-GB" sz="1400" b="1" dirty="0" smtClean="0">
                <a:latin typeface="Calibri Light" panose="020F0302020204030204" pitchFamily="34" charset="0"/>
              </a:rPr>
              <a:t>total &amp; migrants</a:t>
            </a:r>
            <a:endParaRPr lang="en-GB" sz="1600" b="1" dirty="0" smtClean="0">
              <a:latin typeface="Calibri Light" panose="020F0302020204030204" pitchFamily="34" charset="0"/>
            </a:endParaRPr>
          </a:p>
          <a:p>
            <a:pPr marL="177800" lvl="1" algn="r"/>
            <a:endParaRPr lang="en-GB" sz="1600" b="1" dirty="0">
              <a:solidFill>
                <a:srgbClr val="0070C0"/>
              </a:solidFill>
              <a:latin typeface="Calibri Light" panose="020F0302020204030204" pitchFamily="34" charset="0"/>
            </a:endParaRPr>
          </a:p>
          <a:p>
            <a:pPr marL="177800" lvl="1" algn="r"/>
            <a:r>
              <a:rPr lang="en-GB" sz="1600" b="1" dirty="0">
                <a:solidFill>
                  <a:srgbClr val="0070C0"/>
                </a:solidFill>
              </a:rPr>
              <a:t>MODULE B. International migrant flow</a:t>
            </a:r>
          </a:p>
          <a:p>
            <a:pPr marL="177800" lvl="1" algn="r"/>
            <a:r>
              <a:rPr lang="en-GB" sz="1600" b="1" dirty="0"/>
              <a:t>Table 9.</a:t>
            </a:r>
            <a:r>
              <a:rPr lang="en-GB" sz="1600" b="1" dirty="0">
                <a:solidFill>
                  <a:srgbClr val="000000"/>
                </a:solidFill>
                <a:latin typeface="Calibri Light" panose="020F0302020204030204" pitchFamily="34" charset="0"/>
              </a:rPr>
              <a:t> Inflows of migrants by sex and by country of origin</a:t>
            </a:r>
          </a:p>
          <a:p>
            <a:pPr marL="177800" lvl="1" algn="r"/>
            <a:r>
              <a:rPr lang="en-GB" sz="1600" b="1" dirty="0"/>
              <a:t>Table 10</a:t>
            </a:r>
            <a:r>
              <a:rPr lang="en-GB" sz="1600" b="1" dirty="0">
                <a:solidFill>
                  <a:srgbClr val="000000"/>
                </a:solidFill>
                <a:latin typeface="Calibri Light" panose="020F0302020204030204" pitchFamily="34" charset="0"/>
              </a:rPr>
              <a:t>. Inflows of migrants by sex and education</a:t>
            </a:r>
          </a:p>
          <a:p>
            <a:pPr marL="177800" lvl="1" algn="r"/>
            <a:r>
              <a:rPr lang="en-GB" sz="1600" b="1" dirty="0"/>
              <a:t>Table 11</a:t>
            </a:r>
            <a:r>
              <a:rPr lang="en-GB" sz="1600" b="1" dirty="0">
                <a:solidFill>
                  <a:srgbClr val="000000"/>
                </a:solidFill>
                <a:latin typeface="Calibri Light" panose="020F0302020204030204" pitchFamily="34" charset="0"/>
              </a:rPr>
              <a:t>. Inflows of employed migrants by economic activity</a:t>
            </a:r>
          </a:p>
          <a:p>
            <a:pPr marL="177800" lvl="1" algn="r"/>
            <a:r>
              <a:rPr lang="en-GB" sz="1600" b="1" dirty="0"/>
              <a:t>Table 12</a:t>
            </a:r>
            <a:r>
              <a:rPr lang="en-GB" sz="1600" b="1" dirty="0">
                <a:solidFill>
                  <a:srgbClr val="000000"/>
                </a:solidFill>
                <a:latin typeface="Calibri Light" panose="020F0302020204030204" pitchFamily="34" charset="0"/>
              </a:rPr>
              <a:t>. Inflows of employed migrants by </a:t>
            </a:r>
            <a:r>
              <a:rPr lang="en-GB" sz="1600" b="1" dirty="0" smtClean="0">
                <a:solidFill>
                  <a:srgbClr val="000000"/>
                </a:solidFill>
                <a:latin typeface="Calibri Light" panose="020F0302020204030204" pitchFamily="34" charset="0"/>
              </a:rPr>
              <a:t>occupation</a:t>
            </a:r>
          </a:p>
          <a:p>
            <a:pPr marL="177800" lvl="1" algn="r"/>
            <a:endParaRPr lang="en-GB" sz="1600" b="1" dirty="0">
              <a:solidFill>
                <a:srgbClr val="0070C0"/>
              </a:solidFill>
              <a:latin typeface="Calibri Light" panose="020F0302020204030204" pitchFamily="34" charset="0"/>
            </a:endParaRPr>
          </a:p>
          <a:p>
            <a:pPr marL="177800" lvl="1" algn="r"/>
            <a:r>
              <a:rPr lang="en-GB" sz="1600" b="1" dirty="0">
                <a:solidFill>
                  <a:srgbClr val="0070C0"/>
                </a:solidFill>
              </a:rPr>
              <a:t>MODULE C. Nationals abroad</a:t>
            </a:r>
          </a:p>
          <a:p>
            <a:pPr marL="177800" lvl="1" algn="r"/>
            <a:r>
              <a:rPr lang="en-GB" sz="1600" b="1" dirty="0"/>
              <a:t>Table 13</a:t>
            </a:r>
            <a:r>
              <a:rPr lang="en-GB" sz="1600" b="1" dirty="0">
                <a:solidFill>
                  <a:srgbClr val="000000"/>
                </a:solidFill>
                <a:latin typeface="Calibri Light" panose="020F0302020204030204" pitchFamily="34" charset="0"/>
              </a:rPr>
              <a:t>. Stock of nationals abroad by sex and country of residence</a:t>
            </a:r>
          </a:p>
          <a:p>
            <a:pPr marL="177800" lvl="1" algn="r"/>
            <a:r>
              <a:rPr lang="en-GB" sz="1600" b="1" dirty="0"/>
              <a:t>Table 14</a:t>
            </a:r>
            <a:r>
              <a:rPr lang="en-GB" sz="1600" b="1" dirty="0">
                <a:solidFill>
                  <a:srgbClr val="000000"/>
                </a:solidFill>
                <a:latin typeface="Calibri Light" panose="020F0302020204030204" pitchFamily="34" charset="0"/>
              </a:rPr>
              <a:t>. Outflows of nationals by sex and country of destination</a:t>
            </a:r>
          </a:p>
          <a:p>
            <a:pPr marL="177800" lvl="1" algn="r"/>
            <a:r>
              <a:rPr lang="en-GB" sz="1600" b="1" dirty="0"/>
              <a:t>Table 15</a:t>
            </a:r>
            <a:r>
              <a:rPr lang="en-GB" sz="1600" b="1" dirty="0">
                <a:solidFill>
                  <a:srgbClr val="000000"/>
                </a:solidFill>
                <a:latin typeface="Calibri Light" panose="020F0302020204030204" pitchFamily="34" charset="0"/>
              </a:rPr>
              <a:t>. Outflows of nationals for employment by sex and country of destination</a:t>
            </a:r>
          </a:p>
          <a:p>
            <a:pPr marL="177800" lvl="1" algn="r"/>
            <a:r>
              <a:rPr lang="en-GB" sz="1600" b="1" dirty="0"/>
              <a:t>Table 16</a:t>
            </a:r>
            <a:r>
              <a:rPr lang="en-GB" sz="1600" b="1" dirty="0">
                <a:solidFill>
                  <a:srgbClr val="000000"/>
                </a:solidFill>
                <a:latin typeface="Calibri Light" panose="020F0302020204030204" pitchFamily="34" charset="0"/>
              </a:rPr>
              <a:t>. Outflows of nationals for employment by sex and education</a:t>
            </a:r>
          </a:p>
          <a:p>
            <a:pPr marL="177800" lvl="1" algn="r"/>
            <a:r>
              <a:rPr lang="en-GB" sz="1600" b="1" dirty="0"/>
              <a:t>Table 17</a:t>
            </a:r>
            <a:r>
              <a:rPr lang="en-GB" sz="1600" b="1" dirty="0">
                <a:solidFill>
                  <a:srgbClr val="000000"/>
                </a:solidFill>
                <a:latin typeface="Calibri Light" panose="020F0302020204030204" pitchFamily="34" charset="0"/>
              </a:rPr>
              <a:t>. Outflows of nationals for employment by economic activity</a:t>
            </a:r>
          </a:p>
          <a:p>
            <a:pPr marL="177800" lvl="1" algn="r"/>
            <a:r>
              <a:rPr lang="en-GB" sz="1600" b="1" dirty="0"/>
              <a:t>Table 18</a:t>
            </a:r>
            <a:r>
              <a:rPr lang="en-GB" sz="1600" b="1" dirty="0">
                <a:solidFill>
                  <a:srgbClr val="000000"/>
                </a:solidFill>
                <a:latin typeface="Calibri Light" panose="020F0302020204030204" pitchFamily="34" charset="0"/>
              </a:rPr>
              <a:t>. Outflows of nationals for employment by occupation</a:t>
            </a:r>
          </a:p>
          <a:p>
            <a:pPr marL="177800" lvl="1" algn="r"/>
            <a:r>
              <a:rPr lang="en-GB" sz="1600" b="1" dirty="0">
                <a:solidFill>
                  <a:srgbClr val="008000"/>
                </a:solidFill>
                <a:latin typeface="Calibri"/>
                <a:cs typeface="Calibri"/>
              </a:rPr>
              <a:t>Table 19</a:t>
            </a:r>
            <a:r>
              <a:rPr lang="en-GB" sz="1600" dirty="0">
                <a:solidFill>
                  <a:srgbClr val="008000"/>
                </a:solidFill>
                <a:latin typeface="Calibri"/>
                <a:cs typeface="Calibri"/>
              </a:rPr>
              <a:t>. Inflows of return migrants by sex and previous country of residence</a:t>
            </a:r>
          </a:p>
        </p:txBody>
      </p:sp>
      <p:sp>
        <p:nvSpPr>
          <p:cNvPr id="5" name="Slide Number Placeholder 4"/>
          <p:cNvSpPr>
            <a:spLocks noGrp="1"/>
          </p:cNvSpPr>
          <p:nvPr>
            <p:ph type="sldNum" sz="quarter" idx="12"/>
          </p:nvPr>
        </p:nvSpPr>
        <p:spPr/>
        <p:txBody>
          <a:bodyPr/>
          <a:lstStyle/>
          <a:p>
            <a:fld id="{E1B53D76-2BD9-4861-A85A-37150632D7BA}" type="slidenum">
              <a:rPr lang="en-GB" smtClean="0"/>
              <a:t>15</a:t>
            </a:fld>
            <a:endParaRPr lang="en-GB" dirty="0"/>
          </a:p>
        </p:txBody>
      </p:sp>
      <p:sp>
        <p:nvSpPr>
          <p:cNvPr id="6" name="Title 1"/>
          <p:cNvSpPr txBox="1">
            <a:spLocks/>
          </p:cNvSpPr>
          <p:nvPr/>
        </p:nvSpPr>
        <p:spPr>
          <a:xfrm>
            <a:off x="323528" y="260648"/>
            <a:ext cx="8229600" cy="5400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i="1" dirty="0" smtClean="0">
                <a:solidFill>
                  <a:srgbClr val="0070C0"/>
                </a:solidFill>
                <a:latin typeface="Calibri Light"/>
                <a:cs typeface="Calibri Light"/>
              </a:rPr>
              <a:t>Scope of the 2017 Round</a:t>
            </a:r>
            <a:br>
              <a:rPr lang="en-GB" sz="2800" b="1" i="1" dirty="0" smtClean="0">
                <a:solidFill>
                  <a:srgbClr val="0070C0"/>
                </a:solidFill>
                <a:latin typeface="Calibri Light"/>
                <a:cs typeface="Calibri Light"/>
              </a:rPr>
            </a:br>
            <a:endParaRPr lang="en-GB" sz="2800" b="1" i="1" dirty="0">
              <a:solidFill>
                <a:schemeClr val="accent6">
                  <a:lumMod val="75000"/>
                </a:schemeClr>
              </a:solidFill>
              <a:latin typeface="Calibri Light"/>
              <a:cs typeface="Calibri Light"/>
            </a:endParaRPr>
          </a:p>
        </p:txBody>
      </p:sp>
    </p:spTree>
    <p:extLst>
      <p:ext uri="{BB962C8B-B14F-4D97-AF65-F5344CB8AC3E}">
        <p14:creationId xmlns:p14="http://schemas.microsoft.com/office/powerpoint/2010/main" val="384978912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ext uri="{D42A27DB-BD31-4B8C-83A1-F6EECF244321}">
                <p14:modId xmlns:p14="http://schemas.microsoft.com/office/powerpoint/2010/main" val="3394046160"/>
              </p:ext>
            </p:extLst>
          </p:nvPr>
        </p:nvGraphicFramePr>
        <p:xfrm>
          <a:off x="899592" y="3507409"/>
          <a:ext cx="3567669" cy="2867519"/>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chor="t">
            <a:noAutofit/>
          </a:bodyPr>
          <a:lstStyle/>
          <a:p>
            <a:pPr algn="l"/>
            <a:r>
              <a:rPr lang="en-GB" sz="2800" b="1" i="1" dirty="0" smtClean="0">
                <a:solidFill>
                  <a:srgbClr val="0070C0"/>
                </a:solidFill>
                <a:latin typeface="Calibri Light"/>
                <a:cs typeface="Calibri Light"/>
              </a:rPr>
              <a:t>Scope of the 2017 Round</a:t>
            </a:r>
            <a:br>
              <a:rPr lang="en-GB" sz="2800" b="1" i="1" dirty="0" smtClean="0">
                <a:solidFill>
                  <a:srgbClr val="0070C0"/>
                </a:solidFill>
                <a:latin typeface="Calibri Light"/>
                <a:cs typeface="Calibri Light"/>
              </a:rPr>
            </a:br>
            <a:endParaRPr lang="en-GB" sz="2800" b="1" i="1" dirty="0">
              <a:solidFill>
                <a:schemeClr val="accent6">
                  <a:lumMod val="75000"/>
                </a:schemeClr>
              </a:solidFill>
              <a:latin typeface="Calibri Light"/>
              <a:cs typeface="Calibri Light"/>
            </a:endParaRPr>
          </a:p>
        </p:txBody>
      </p:sp>
      <p:sp>
        <p:nvSpPr>
          <p:cNvPr id="10" name="Content Placeholder 9"/>
          <p:cNvSpPr>
            <a:spLocks noGrp="1"/>
          </p:cNvSpPr>
          <p:nvPr>
            <p:ph idx="1"/>
          </p:nvPr>
        </p:nvSpPr>
        <p:spPr>
          <a:xfrm>
            <a:off x="457200" y="1094581"/>
            <a:ext cx="8229600" cy="4525963"/>
          </a:xfrm>
        </p:spPr>
        <p:txBody>
          <a:bodyPr/>
          <a:lstStyle/>
          <a:p>
            <a:pPr marL="0" lvl="1" indent="0">
              <a:buNone/>
            </a:pPr>
            <a:r>
              <a:rPr lang="en-GB" sz="2000" b="1" dirty="0">
                <a:solidFill>
                  <a:srgbClr val="0070C0"/>
                </a:solidFill>
                <a:cs typeface="Calibri"/>
              </a:rPr>
              <a:t>The ILMS Database currently has 19  tables divided into three separate modules:</a:t>
            </a:r>
          </a:p>
          <a:p>
            <a:pPr marL="0" lvl="1" indent="0">
              <a:buNone/>
            </a:pPr>
            <a:endParaRPr lang="en-GB" sz="1200" dirty="0" smtClean="0">
              <a:solidFill>
                <a:srgbClr val="000000"/>
              </a:solidFill>
              <a:latin typeface="Calibri Light" panose="020F0302020204030204" pitchFamily="34" charset="0"/>
            </a:endParaRPr>
          </a:p>
          <a:p>
            <a:pPr marL="0" lvl="1" indent="0">
              <a:buNone/>
            </a:pPr>
            <a:r>
              <a:rPr lang="en-GB" sz="1400" kern="100" dirty="0" smtClean="0">
                <a:solidFill>
                  <a:srgbClr val="000000"/>
                </a:solidFill>
                <a:latin typeface="Calibri"/>
                <a:cs typeface="Calibri"/>
              </a:rPr>
              <a:t>MODULE A. International migrant stock </a:t>
            </a:r>
            <a:r>
              <a:rPr lang="mr-IN" sz="1400" kern="100" dirty="0" smtClean="0">
                <a:solidFill>
                  <a:srgbClr val="000000"/>
                </a:solidFill>
                <a:latin typeface="Calibri"/>
                <a:cs typeface="Calibri"/>
              </a:rPr>
              <a:t>–</a:t>
            </a:r>
            <a:r>
              <a:rPr lang="en-GB" sz="1400" kern="100" dirty="0" smtClean="0">
                <a:solidFill>
                  <a:srgbClr val="000000"/>
                </a:solidFill>
                <a:latin typeface="Calibri"/>
                <a:cs typeface="Calibri"/>
              </a:rPr>
              <a:t> 8 tables</a:t>
            </a:r>
          </a:p>
          <a:p>
            <a:pPr marL="0" lvl="1" indent="0">
              <a:buNone/>
            </a:pPr>
            <a:r>
              <a:rPr lang="en-GB" sz="1400" kern="100" dirty="0" smtClean="0">
                <a:solidFill>
                  <a:srgbClr val="000000"/>
                </a:solidFill>
                <a:latin typeface="Calibri"/>
                <a:cs typeface="Calibri"/>
              </a:rPr>
              <a:t>MODULE B. International migrant flow </a:t>
            </a:r>
            <a:r>
              <a:rPr lang="mr-IN" sz="1400" kern="100" dirty="0" smtClean="0">
                <a:solidFill>
                  <a:srgbClr val="000000"/>
                </a:solidFill>
                <a:latin typeface="Calibri"/>
                <a:cs typeface="Calibri"/>
              </a:rPr>
              <a:t>–</a:t>
            </a:r>
            <a:r>
              <a:rPr lang="en-GB" sz="1400" kern="100" dirty="0" smtClean="0">
                <a:solidFill>
                  <a:srgbClr val="000000"/>
                </a:solidFill>
                <a:latin typeface="Calibri"/>
                <a:cs typeface="Calibri"/>
              </a:rPr>
              <a:t> 4 tables</a:t>
            </a:r>
          </a:p>
          <a:p>
            <a:pPr marL="0" lvl="1" indent="0">
              <a:buNone/>
            </a:pPr>
            <a:r>
              <a:rPr lang="en-GB" sz="1400" kern="100" dirty="0" smtClean="0">
                <a:solidFill>
                  <a:srgbClr val="000000"/>
                </a:solidFill>
                <a:latin typeface="Calibri"/>
                <a:cs typeface="Calibri"/>
              </a:rPr>
              <a:t>MODULE C. Nationals abroad </a:t>
            </a:r>
            <a:r>
              <a:rPr lang="mr-IN" sz="1400" kern="100" dirty="0" smtClean="0">
                <a:solidFill>
                  <a:srgbClr val="000000"/>
                </a:solidFill>
                <a:latin typeface="Calibri"/>
                <a:cs typeface="Calibri"/>
              </a:rPr>
              <a:t>–</a:t>
            </a:r>
            <a:r>
              <a:rPr lang="en-GB" sz="1400" kern="100" dirty="0" smtClean="0">
                <a:solidFill>
                  <a:srgbClr val="000000"/>
                </a:solidFill>
                <a:latin typeface="Calibri"/>
                <a:cs typeface="Calibri"/>
              </a:rPr>
              <a:t> 7 tables</a:t>
            </a:r>
          </a:p>
          <a:p>
            <a:endParaRPr lang="en-US" dirty="0"/>
          </a:p>
        </p:txBody>
      </p:sp>
      <p:sp>
        <p:nvSpPr>
          <p:cNvPr id="5" name="Slide Number Placeholder 4"/>
          <p:cNvSpPr>
            <a:spLocks noGrp="1"/>
          </p:cNvSpPr>
          <p:nvPr>
            <p:ph type="sldNum" sz="quarter" idx="12"/>
          </p:nvPr>
        </p:nvSpPr>
        <p:spPr/>
        <p:txBody>
          <a:bodyPr/>
          <a:lstStyle/>
          <a:p>
            <a:fld id="{E1B53D76-2BD9-4861-A85A-37150632D7BA}" type="slidenum">
              <a:rPr lang="en-GB" smtClean="0"/>
              <a:t>16</a:t>
            </a:fld>
            <a:endParaRPr lang="en-GB" dirty="0"/>
          </a:p>
        </p:txBody>
      </p:sp>
      <p:sp>
        <p:nvSpPr>
          <p:cNvPr id="3" name="TextBox 2"/>
          <p:cNvSpPr txBox="1"/>
          <p:nvPr/>
        </p:nvSpPr>
        <p:spPr>
          <a:xfrm>
            <a:off x="1691680" y="2996952"/>
            <a:ext cx="7128792" cy="307777"/>
          </a:xfrm>
          <a:prstGeom prst="rect">
            <a:avLst/>
          </a:prstGeom>
          <a:noFill/>
        </p:spPr>
        <p:txBody>
          <a:bodyPr wrap="square" rtlCol="0">
            <a:spAutoFit/>
          </a:bodyPr>
          <a:lstStyle/>
          <a:p>
            <a:pPr algn="r"/>
            <a:r>
              <a:rPr lang="en-US" sz="1400" dirty="0" smtClean="0">
                <a:latin typeface="Calibri Light"/>
                <a:cs typeface="Calibri Light"/>
              </a:rPr>
              <a:t>Figure: Current ILMS data collection, by module and status of tables</a:t>
            </a:r>
          </a:p>
        </p:txBody>
      </p:sp>
      <p:graphicFrame>
        <p:nvGraphicFramePr>
          <p:cNvPr id="13" name="Chart 12"/>
          <p:cNvGraphicFramePr>
            <a:graphicFrameLocks/>
          </p:cNvGraphicFramePr>
          <p:nvPr>
            <p:extLst>
              <p:ext uri="{D42A27DB-BD31-4B8C-83A1-F6EECF244321}">
                <p14:modId xmlns:p14="http://schemas.microsoft.com/office/powerpoint/2010/main" val="1240582554"/>
              </p:ext>
            </p:extLst>
          </p:nvPr>
        </p:nvGraphicFramePr>
        <p:xfrm>
          <a:off x="2932628" y="3501008"/>
          <a:ext cx="3567669" cy="28675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a:graphicFrameLocks/>
          </p:cNvGraphicFramePr>
          <p:nvPr>
            <p:extLst>
              <p:ext uri="{D42A27DB-BD31-4B8C-83A1-F6EECF244321}">
                <p14:modId xmlns:p14="http://schemas.microsoft.com/office/powerpoint/2010/main" val="1726190661"/>
              </p:ext>
            </p:extLst>
          </p:nvPr>
        </p:nvGraphicFramePr>
        <p:xfrm>
          <a:off x="5004048" y="3501008"/>
          <a:ext cx="3567669" cy="28675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946578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3" grpId="0"/>
      <p:bldGraphic spid="13" grpId="0">
        <p:bldAsOne/>
      </p:bldGraphic>
      <p:bldGraphic spid="1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1B53D76-2BD9-4861-A85A-37150632D7BA}" type="slidenum">
              <a:rPr lang="en-GB" smtClean="0"/>
              <a:t>17</a:t>
            </a:fld>
            <a:endParaRPr lang="en-GB"/>
          </a:p>
        </p:txBody>
      </p:sp>
      <p:sp>
        <p:nvSpPr>
          <p:cNvPr id="5" name="Title 1"/>
          <p:cNvSpPr txBox="1">
            <a:spLocks/>
          </p:cNvSpPr>
          <p:nvPr/>
        </p:nvSpPr>
        <p:spPr>
          <a:xfrm>
            <a:off x="323528" y="260648"/>
            <a:ext cx="8229600" cy="5400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000" b="1" i="1" dirty="0" smtClean="0">
                <a:solidFill>
                  <a:srgbClr val="0070C0"/>
                </a:solidFill>
                <a:latin typeface="Calibri Light"/>
                <a:cs typeface="Calibri Light"/>
              </a:rPr>
              <a:t>Current data collection: </a:t>
            </a:r>
          </a:p>
          <a:p>
            <a:pPr algn="l"/>
            <a:r>
              <a:rPr lang="en-GB" sz="2000" b="1" i="1" dirty="0" smtClean="0">
                <a:solidFill>
                  <a:srgbClr val="0070C0"/>
                </a:solidFill>
                <a:latin typeface="Calibri Light"/>
                <a:cs typeface="Calibri Light"/>
              </a:rPr>
              <a:t>quality and gaps</a:t>
            </a:r>
          </a:p>
          <a:p>
            <a:pPr algn="l"/>
            <a:r>
              <a:rPr lang="en-GB" sz="2000" b="1" i="1" dirty="0" smtClean="0">
                <a:solidFill>
                  <a:srgbClr val="0070C0"/>
                </a:solidFill>
                <a:latin typeface="Calibri Light"/>
                <a:cs typeface="Calibri Light"/>
              </a:rPr>
              <a:t/>
            </a:r>
            <a:br>
              <a:rPr lang="en-GB" sz="2000" b="1" i="1" dirty="0" smtClean="0">
                <a:solidFill>
                  <a:srgbClr val="0070C0"/>
                </a:solidFill>
                <a:latin typeface="Calibri Light"/>
                <a:cs typeface="Calibri Light"/>
              </a:rPr>
            </a:br>
            <a:endParaRPr lang="en-GB" sz="2000" b="1" i="1" dirty="0">
              <a:solidFill>
                <a:schemeClr val="accent6">
                  <a:lumMod val="75000"/>
                </a:schemeClr>
              </a:solidFill>
              <a:latin typeface="Calibri Light"/>
              <a:cs typeface="Calibri Light"/>
            </a:endParaRPr>
          </a:p>
        </p:txBody>
      </p:sp>
      <p:sp>
        <p:nvSpPr>
          <p:cNvPr id="9" name="Rectangle 8"/>
          <p:cNvSpPr/>
          <p:nvPr/>
        </p:nvSpPr>
        <p:spPr>
          <a:xfrm>
            <a:off x="323528" y="5802649"/>
            <a:ext cx="8262664" cy="938719"/>
          </a:xfrm>
          <a:prstGeom prst="rect">
            <a:avLst/>
          </a:prstGeom>
        </p:spPr>
        <p:txBody>
          <a:bodyPr wrap="square">
            <a:spAutoFit/>
          </a:bodyPr>
          <a:lstStyle/>
          <a:p>
            <a:r>
              <a:rPr lang="en-GB" sz="1100" dirty="0"/>
              <a:t>● indicates at least one observation (i.e. one year) has been collected for a given table. </a:t>
            </a:r>
            <a:endParaRPr lang="en-US" sz="1100" dirty="0"/>
          </a:p>
          <a:p>
            <a:r>
              <a:rPr lang="en-GB" sz="1100" dirty="0"/>
              <a:t>+ indicates at least one observation has been partially collected, but the data for the missing part does not appear to exist (i.e. for tables with “total and migrants” parts, namely tables 1,2,5-8)</a:t>
            </a:r>
            <a:endParaRPr lang="en-US" sz="1100" dirty="0"/>
          </a:p>
          <a:p>
            <a:r>
              <a:rPr lang="en-GB" sz="1100" dirty="0"/>
              <a:t>○ indicates that the relevant data appear to exist but were not able to be collected so far.</a:t>
            </a:r>
            <a:endParaRPr lang="en-US" sz="1100" dirty="0"/>
          </a:p>
          <a:p>
            <a:r>
              <a:rPr lang="en-GB" sz="1100" dirty="0"/>
              <a:t>– indicates that the relevant data appear not to exist (to the best of our knowledge).</a:t>
            </a:r>
            <a:endParaRPr lang="en-US" sz="1100" dirty="0"/>
          </a:p>
        </p:txBody>
      </p:sp>
      <p:graphicFrame>
        <p:nvGraphicFramePr>
          <p:cNvPr id="6" name="Table 5"/>
          <p:cNvGraphicFramePr>
            <a:graphicFrameLocks noGrp="1"/>
          </p:cNvGraphicFramePr>
          <p:nvPr>
            <p:extLst>
              <p:ext uri="{D42A27DB-BD31-4B8C-83A1-F6EECF244321}">
                <p14:modId xmlns:p14="http://schemas.microsoft.com/office/powerpoint/2010/main" val="3883036928"/>
              </p:ext>
            </p:extLst>
          </p:nvPr>
        </p:nvGraphicFramePr>
        <p:xfrm>
          <a:off x="3203848" y="260648"/>
          <a:ext cx="5328598" cy="5483809"/>
        </p:xfrm>
        <a:graphic>
          <a:graphicData uri="http://schemas.openxmlformats.org/drawingml/2006/table">
            <a:tbl>
              <a:tblPr/>
              <a:tblGrid>
                <a:gridCol w="1245442"/>
                <a:gridCol w="291654"/>
                <a:gridCol w="291654"/>
                <a:gridCol w="291654"/>
                <a:gridCol w="291654"/>
                <a:gridCol w="291654"/>
                <a:gridCol w="291654"/>
                <a:gridCol w="291654"/>
                <a:gridCol w="291654"/>
                <a:gridCol w="291654"/>
                <a:gridCol w="291654"/>
                <a:gridCol w="291654"/>
                <a:gridCol w="291654"/>
                <a:gridCol w="291654"/>
                <a:gridCol w="291654"/>
              </a:tblGrid>
              <a:tr h="136285">
                <a:tc>
                  <a:txBody>
                    <a:bodyPr/>
                    <a:lstStyle/>
                    <a:p>
                      <a:pPr algn="l" fontAlgn="ctr"/>
                      <a:r>
                        <a:rPr lang="en-US" sz="700" b="1" i="0" u="none" strike="noStrike">
                          <a:solidFill>
                            <a:srgbClr val="000000"/>
                          </a:solidFill>
                          <a:effectLst/>
                          <a:latin typeface="Calibri"/>
                        </a:rPr>
                        <a:t>TABLE / MODULE</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dirty="0">
                          <a:solidFill>
                            <a:srgbClr val="000000"/>
                          </a:solidFill>
                          <a:effectLst/>
                          <a:latin typeface="Calibri"/>
                        </a:rPr>
                        <a:t>Brunei</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dirty="0">
                          <a:solidFill>
                            <a:srgbClr val="000000"/>
                          </a:solidFill>
                          <a:effectLst/>
                          <a:latin typeface="Calibri"/>
                        </a:rPr>
                        <a:t>Cambodia</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a:solidFill>
                            <a:srgbClr val="000000"/>
                          </a:solidFill>
                          <a:effectLst/>
                          <a:latin typeface="Calibri"/>
                        </a:rPr>
                        <a:t>Indonesia</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a:solidFill>
                            <a:srgbClr val="000000"/>
                          </a:solidFill>
                          <a:effectLst/>
                          <a:latin typeface="Calibri"/>
                        </a:rPr>
                        <a:t>Lao PDR</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dirty="0">
                          <a:solidFill>
                            <a:srgbClr val="000000"/>
                          </a:solidFill>
                          <a:effectLst/>
                          <a:latin typeface="Calibri"/>
                        </a:rPr>
                        <a:t>Malaysia</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a:solidFill>
                            <a:srgbClr val="000000"/>
                          </a:solidFill>
                          <a:effectLst/>
                          <a:latin typeface="Calibri"/>
                        </a:rPr>
                        <a:t>Myanmar</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dirty="0">
                          <a:solidFill>
                            <a:srgbClr val="000000"/>
                          </a:solidFill>
                          <a:effectLst/>
                          <a:latin typeface="Calibri"/>
                        </a:rPr>
                        <a:t>Philippines</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a:solidFill>
                            <a:srgbClr val="000000"/>
                          </a:solidFill>
                          <a:effectLst/>
                          <a:latin typeface="Calibri"/>
                        </a:rPr>
                        <a:t>Singapore</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dirty="0">
                          <a:solidFill>
                            <a:srgbClr val="000000"/>
                          </a:solidFill>
                          <a:effectLst/>
                          <a:latin typeface="Calibri"/>
                        </a:rPr>
                        <a:t>Thailand</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en-US" sz="900" b="0" i="0" u="none" strike="noStrike" dirty="0">
                          <a:solidFill>
                            <a:srgbClr val="000000"/>
                          </a:solidFill>
                          <a:effectLst/>
                          <a:latin typeface="Calibri"/>
                        </a:rPr>
                        <a:t>Viet Nam</a:t>
                      </a:r>
                    </a:p>
                  </a:txBody>
                  <a:tcPr marL="5910" marR="5910" marT="5910" marB="0" vert="vert27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sk-SK" sz="1000" b="1" i="0" u="none" strike="noStrike">
                          <a:solidFill>
                            <a:srgbClr val="000000"/>
                          </a:solidFill>
                          <a:effectLst/>
                          <a:latin typeface="Calibri"/>
                        </a:rPr>
                        <a:t> </a:t>
                      </a:r>
                    </a:p>
                  </a:txBody>
                  <a:tcPr marL="5910" marR="5910" marT="591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rowSpan="2">
                  <a:txBody>
                    <a:bodyPr/>
                    <a:lstStyle/>
                    <a:p>
                      <a:pPr algn="l" fontAlgn="b"/>
                      <a:r>
                        <a:rPr lang="mr-IN" sz="900" b="1" i="0" u="none" strike="noStrike" dirty="0">
                          <a:solidFill>
                            <a:srgbClr val="000000"/>
                          </a:solidFill>
                          <a:effectLst/>
                          <a:latin typeface="Calibri"/>
                        </a:rPr>
                        <a:t>TOTAL </a:t>
                      </a:r>
                      <a:r>
                        <a:rPr lang="mr-IN" sz="900" b="0" i="0" u="none" strike="noStrike" dirty="0">
                          <a:solidFill>
                            <a:srgbClr val="000000"/>
                          </a:solidFill>
                          <a:effectLst/>
                          <a:latin typeface="Calibri"/>
                        </a:rPr>
                        <a:t>(●)</a:t>
                      </a:r>
                      <a:endParaRPr lang="mr-IN" sz="900" b="1" i="0" u="none" strike="noStrike" dirty="0">
                        <a:solidFill>
                          <a:srgbClr val="000000"/>
                        </a:solidFill>
                        <a:effectLst/>
                        <a:latin typeface="Calibri"/>
                      </a:endParaRPr>
                    </a:p>
                  </a:txBody>
                  <a:tcPr marL="5910" marR="5910" marT="5910" marB="0" vert="vert27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mr-IN" sz="900" b="1" i="0" u="none" strike="noStrike" dirty="0">
                          <a:solidFill>
                            <a:srgbClr val="000000"/>
                          </a:solidFill>
                          <a:effectLst/>
                          <a:latin typeface="Calibri"/>
                        </a:rPr>
                        <a:t>TOTAL (○) </a:t>
                      </a: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l" fontAlgn="b"/>
                      <a:r>
                        <a:rPr lang="mr-IN" sz="900" b="1" i="0" u="none" strike="noStrike" dirty="0">
                          <a:solidFill>
                            <a:srgbClr val="000000"/>
                          </a:solidFill>
                          <a:effectLst/>
                          <a:latin typeface="Calibri"/>
                        </a:rPr>
                        <a:t>TOTAL </a:t>
                      </a:r>
                      <a:r>
                        <a:rPr lang="mr-IN" sz="900" b="0" i="0" u="none" strike="noStrike" dirty="0">
                          <a:solidFill>
                            <a:srgbClr val="000000"/>
                          </a:solidFill>
                          <a:effectLst/>
                          <a:latin typeface="Calibri"/>
                        </a:rPr>
                        <a:t>(–OR +)</a:t>
                      </a:r>
                      <a:endParaRPr lang="mr-IN" sz="900" b="1" i="0" u="none" strike="noStrike" dirty="0">
                        <a:solidFill>
                          <a:srgbClr val="000000"/>
                        </a:solidFill>
                        <a:effectLst/>
                        <a:latin typeface="Calibri"/>
                      </a:endParaRPr>
                    </a:p>
                  </a:txBody>
                  <a:tcPr marL="5910" marR="5910" marT="591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93464">
                <a:tc>
                  <a:txBody>
                    <a:bodyPr/>
                    <a:lstStyle/>
                    <a:p>
                      <a:pPr algn="r" fontAlgn="b"/>
                      <a:r>
                        <a:rPr lang="en-US" sz="1000" b="1" i="0" u="none" strike="noStrike" dirty="0">
                          <a:solidFill>
                            <a:srgbClr val="000000"/>
                          </a:solidFill>
                          <a:effectLst/>
                          <a:latin typeface="Calibri"/>
                        </a:rPr>
                        <a:t>MODULE A.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171694">
                <a:tc>
                  <a:txBody>
                    <a:bodyPr/>
                    <a:lstStyle/>
                    <a:p>
                      <a:pPr algn="r" fontAlgn="ctr"/>
                      <a:r>
                        <a:rPr lang="en-US" sz="1000" b="0" i="0" u="none" strike="noStrike">
                          <a:solidFill>
                            <a:srgbClr val="000000"/>
                          </a:solidFill>
                          <a:effectLst/>
                          <a:latin typeface="Calibri"/>
                        </a:rPr>
                        <a:t>Table 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10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54732">
                <a:tc>
                  <a:txBody>
                    <a:bodyPr/>
                    <a:lstStyle/>
                    <a:p>
                      <a:pPr algn="r" fontAlgn="ctr"/>
                      <a:r>
                        <a:rPr lang="en-US" sz="1000" b="0" i="0" u="none" strike="noStrike">
                          <a:solidFill>
                            <a:srgbClr val="000000"/>
                          </a:solidFill>
                          <a:effectLst/>
                          <a:latin typeface="Calibri"/>
                        </a:rPr>
                        <a:t> Table 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7</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0"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 Table 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dirty="0">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7</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1"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6</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0"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7</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0"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8</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1" i="0" u="none" strike="noStrike">
                          <a:solidFill>
                            <a:srgbClr val="000000"/>
                          </a:solidFill>
                          <a:effectLst/>
                          <a:latin typeface="Calibri"/>
                        </a:rPr>
                        <a:t>MODULE B.</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sk-SK" sz="1050" b="1"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1"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9</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1"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10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dirty="0">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0"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dirty="0">
                          <a:solidFill>
                            <a:srgbClr val="000000"/>
                          </a:solidFill>
                          <a:effectLst/>
                          <a:latin typeface="Calibri"/>
                        </a:rPr>
                        <a:t>Table 11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6</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0"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1"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fr-FR" sz="1000" b="0" i="0" u="none" strike="noStrike">
                          <a:solidFill>
                            <a:srgbClr val="000000"/>
                          </a:solidFill>
                          <a:effectLst/>
                          <a:latin typeface="Calibri"/>
                        </a:rPr>
                        <a:t> Table 12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0"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1" i="0" u="none" strike="noStrike">
                          <a:solidFill>
                            <a:srgbClr val="000000"/>
                          </a:solidFill>
                          <a:effectLst/>
                          <a:latin typeface="Calibri"/>
                        </a:rPr>
                        <a:t>MODULE C.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sk-SK" sz="1050" b="1"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1"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13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dirty="0">
                          <a:solidFill>
                            <a:srgbClr val="000000"/>
                          </a:solidFill>
                          <a:effectLst/>
                          <a:latin typeface="Calibri"/>
                        </a:rPr>
                        <a:t>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14</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dirty="0">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8</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15</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dirty="0">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dirty="0">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7</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Table16</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is-IS" sz="1050" b="1" i="0" u="none" strike="noStrike">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7</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17</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9</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18</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1050" b="1" i="0" u="none" strike="noStrike">
                          <a:solidFill>
                            <a:srgbClr val="000000"/>
                          </a:solidFill>
                          <a:effectLst/>
                          <a:latin typeface="Calibri"/>
                        </a:rPr>
                        <a:t>3</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0</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1" u="none" strike="noStrike">
                          <a:solidFill>
                            <a:srgbClr val="000000"/>
                          </a:solidFill>
                          <a:effectLst/>
                          <a:latin typeface="Calibri"/>
                        </a:rPr>
                        <a:t>7</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en-US" sz="1000" b="0" i="0" u="none" strike="noStrike">
                          <a:solidFill>
                            <a:srgbClr val="000000"/>
                          </a:solidFill>
                          <a:effectLst/>
                          <a:latin typeface="Calibri"/>
                        </a:rPr>
                        <a:t>Table 19</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o-RO"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r-IN" sz="1050" b="0" i="0" u="none" strike="noStrike">
                          <a:solidFill>
                            <a:srgbClr val="000000"/>
                          </a:solidFill>
                          <a:effectLst/>
                          <a:latin typeface="Calibri"/>
                        </a:rPr>
                        <a:t>-</a:t>
                      </a:r>
                    </a:p>
                  </a:txBody>
                  <a:tcPr marL="5910" marR="5910" marT="5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1050" b="0" i="0" u="none" strike="noStrike">
                          <a:solidFill>
                            <a:srgbClr val="000000"/>
                          </a:solidFill>
                          <a:effectLst/>
                          <a:latin typeface="Calibri"/>
                        </a:rPr>
                        <a:t> </a:t>
                      </a:r>
                    </a:p>
                  </a:txBody>
                  <a:tcPr marL="5910" marR="5910" marT="5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1" i="0" u="none" strike="noStrike">
                          <a:solidFill>
                            <a:srgbClr val="000000"/>
                          </a:solidFill>
                          <a:effectLst/>
                          <a:latin typeface="Calibri"/>
                        </a:rPr>
                        <a:t>1</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dirty="0">
                          <a:solidFill>
                            <a:srgbClr val="000000"/>
                          </a:solidFill>
                          <a:effectLst/>
                          <a:latin typeface="Calibri"/>
                        </a:rPr>
                        <a:t>6</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is-IS" sz="1050" b="0" i="1" u="none" strike="noStrike" dirty="0">
                          <a:solidFill>
                            <a:srgbClr val="000000"/>
                          </a:solidFill>
                          <a:effectLst/>
                          <a:latin typeface="Calibri"/>
                        </a:rPr>
                        <a:t>2</a:t>
                      </a:r>
                    </a:p>
                  </a:txBody>
                  <a:tcPr marL="5910" marR="5910" marT="5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1694">
                <a:tc>
                  <a:txBody>
                    <a:bodyPr/>
                    <a:lstStyle/>
                    <a:p>
                      <a:pPr algn="r" fontAlgn="ctr"/>
                      <a:r>
                        <a:rPr lang="sk-SK" sz="700" b="1"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393464">
                <a:tc>
                  <a:txBody>
                    <a:bodyPr/>
                    <a:lstStyle/>
                    <a:p>
                      <a:pPr algn="r" fontAlgn="ctr"/>
                      <a:r>
                        <a:rPr lang="en-US" sz="800" b="1" i="0" u="none" strike="noStrike" dirty="0">
                          <a:solidFill>
                            <a:srgbClr val="000000"/>
                          </a:solidFill>
                          <a:effectLst/>
                          <a:latin typeface="Calibri"/>
                        </a:rPr>
                        <a:t>TOTAL NUMBER OF TABLES COLLECTED BY 2017</a:t>
                      </a:r>
                      <a:r>
                        <a:rPr lang="en-US" sz="800" b="0" i="0" u="none" strike="noStrike" dirty="0">
                          <a:solidFill>
                            <a:srgbClr val="000000"/>
                          </a:solidFill>
                          <a:effectLst/>
                          <a:latin typeface="Calibri"/>
                        </a:rPr>
                        <a:t> (●):</a:t>
                      </a:r>
                      <a:endParaRPr lang="en-US" sz="800" b="1" i="0" u="none" strike="noStrike" dirty="0">
                        <a:solidFill>
                          <a:srgbClr val="000000"/>
                        </a:solidFill>
                        <a:effectLst/>
                        <a:latin typeface="Calibri"/>
                      </a:endParaRP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dirty="0">
                          <a:solidFill>
                            <a:srgbClr val="000000"/>
                          </a:solidFill>
                          <a:effectLst/>
                          <a:latin typeface="Calibri"/>
                        </a:rPr>
                        <a:t>8</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dirty="0">
                          <a:solidFill>
                            <a:srgbClr val="000000"/>
                          </a:solidFill>
                          <a:effectLst/>
                          <a:latin typeface="Calibri"/>
                        </a:rPr>
                        <a:t>14</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is-IS" sz="1000" b="1" i="0" u="none" strike="noStrike">
                          <a:solidFill>
                            <a:srgbClr val="000000"/>
                          </a:solidFill>
                          <a:effectLst/>
                          <a:latin typeface="Calibri"/>
                        </a:rPr>
                        <a:t>13</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rgbClr val="000000"/>
                          </a:solidFill>
                          <a:effectLst/>
                          <a:latin typeface="Calibri"/>
                        </a:rPr>
                        <a:t>5</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rgbClr val="000000"/>
                          </a:solidFill>
                          <a:effectLst/>
                          <a:latin typeface="Calibri"/>
                        </a:rPr>
                        <a:t>10</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rgbClr val="000000"/>
                          </a:solidFill>
                          <a:effectLst/>
                          <a:latin typeface="Calibri"/>
                        </a:rPr>
                        <a:t>4</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cs-CZ" sz="1000" b="1" i="0" u="none" strike="noStrike" dirty="0">
                          <a:solidFill>
                            <a:srgbClr val="000000"/>
                          </a:solidFill>
                          <a:effectLst/>
                          <a:latin typeface="Calibri"/>
                        </a:rPr>
                        <a:t>11</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dirty="0">
                          <a:solidFill>
                            <a:srgbClr val="000000"/>
                          </a:solidFill>
                          <a:effectLst/>
                          <a:latin typeface="Calibri"/>
                        </a:rPr>
                        <a:t>3</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is-IS" sz="1000" b="1" i="0" u="none" strike="noStrike" dirty="0">
                          <a:solidFill>
                            <a:srgbClr val="000000"/>
                          </a:solidFill>
                          <a:effectLst/>
                          <a:latin typeface="Calibri"/>
                        </a:rPr>
                        <a:t>13</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dirty="0">
                          <a:solidFill>
                            <a:srgbClr val="000000"/>
                          </a:solidFill>
                          <a:effectLst/>
                          <a:latin typeface="Calibri"/>
                        </a:rPr>
                        <a:t>4</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l" fontAlgn="b"/>
                      <a:r>
                        <a:rPr lang="sk-SK" sz="60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a:noFill/>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a:noFill/>
                    </a:lnT>
                    <a:lnB>
                      <a:noFill/>
                    </a:lnB>
                    <a:solidFill>
                      <a:srgbClr val="FFFFFF"/>
                    </a:solidFill>
                  </a:tcPr>
                </a:tc>
                <a:tc>
                  <a:txBody>
                    <a:bodyPr/>
                    <a:lstStyle/>
                    <a:p>
                      <a:pPr algn="ctr" fontAlgn="ctr"/>
                      <a:r>
                        <a:rPr lang="sk-SK" sz="800" b="1" i="0" u="none" strike="noStrike">
                          <a:solidFill>
                            <a:srgbClr val="000000"/>
                          </a:solidFill>
                          <a:effectLst/>
                          <a:latin typeface="Calibri"/>
                        </a:rPr>
                        <a:t> </a:t>
                      </a:r>
                    </a:p>
                  </a:txBody>
                  <a:tcPr marL="5910" marR="5910" marT="5910" marB="0" anchor="ctr">
                    <a:lnL>
                      <a:noFill/>
                    </a:lnL>
                    <a:lnR>
                      <a:noFill/>
                    </a:lnR>
                    <a:lnT>
                      <a:noFill/>
                    </a:lnT>
                    <a:lnB>
                      <a:noFill/>
                    </a:lnB>
                    <a:solidFill>
                      <a:srgbClr val="FFFFFF"/>
                    </a:solidFill>
                  </a:tcPr>
                </a:tc>
              </a:tr>
              <a:tr h="394546">
                <a:tc>
                  <a:txBody>
                    <a:bodyPr/>
                    <a:lstStyle/>
                    <a:p>
                      <a:pPr algn="r" fontAlgn="ctr"/>
                      <a:r>
                        <a:rPr lang="en-US" sz="800" b="0" i="0" u="none" strike="noStrike" dirty="0">
                          <a:solidFill>
                            <a:srgbClr val="000000"/>
                          </a:solidFill>
                          <a:effectLst/>
                          <a:latin typeface="Calibri"/>
                        </a:rPr>
                        <a:t>TOTAL POTENTIAL TABLES STILL TO BE COLLECTED (○):</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dirty="0">
                          <a:solidFill>
                            <a:srgbClr val="000000"/>
                          </a:solidFill>
                          <a:effectLst/>
                          <a:latin typeface="Calibri"/>
                        </a:rPr>
                        <a:t>0</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dirty="0">
                          <a:solidFill>
                            <a:srgbClr val="000000"/>
                          </a:solidFill>
                          <a:effectLst/>
                          <a:latin typeface="Calibri"/>
                        </a:rPr>
                        <a:t>1</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dirty="0">
                          <a:solidFill>
                            <a:srgbClr val="000000"/>
                          </a:solidFill>
                          <a:effectLst/>
                          <a:latin typeface="Calibri"/>
                        </a:rPr>
                        <a:t>0</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a:solidFill>
                            <a:srgbClr val="000000"/>
                          </a:solidFill>
                          <a:effectLst/>
                          <a:latin typeface="Calibri"/>
                        </a:rPr>
                        <a:t>8</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dirty="0">
                          <a:solidFill>
                            <a:srgbClr val="000000"/>
                          </a:solidFill>
                          <a:effectLst/>
                          <a:latin typeface="Calibri"/>
                        </a:rPr>
                        <a:t>3</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a:solidFill>
                            <a:srgbClr val="000000"/>
                          </a:solidFill>
                          <a:effectLst/>
                          <a:latin typeface="Calibri"/>
                        </a:rPr>
                        <a:t>10</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dirty="0">
                          <a:solidFill>
                            <a:srgbClr val="000000"/>
                          </a:solidFill>
                          <a:effectLst/>
                          <a:latin typeface="Calibri"/>
                        </a:rPr>
                        <a:t>1</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dirty="0">
                          <a:solidFill>
                            <a:srgbClr val="000000"/>
                          </a:solidFill>
                          <a:effectLst/>
                          <a:latin typeface="Calibri"/>
                        </a:rPr>
                        <a:t>7</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is-IS" sz="1000" b="0" i="0" u="none" strike="noStrike" dirty="0">
                          <a:solidFill>
                            <a:srgbClr val="000000"/>
                          </a:solidFill>
                          <a:effectLst/>
                          <a:latin typeface="Calibri"/>
                        </a:rPr>
                        <a:t>2</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000" b="0" i="0" u="none" strike="noStrike" dirty="0">
                          <a:solidFill>
                            <a:srgbClr val="000000"/>
                          </a:solidFill>
                          <a:effectLst/>
                          <a:latin typeface="Calibri"/>
                        </a:rPr>
                        <a:t>0</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sk-SK" sz="60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a:noFill/>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a:noFill/>
                    </a:lnT>
                    <a:lnB>
                      <a:noFill/>
                    </a:lnB>
                    <a:solidFill>
                      <a:srgbClr val="FFFFFF"/>
                    </a:solidFill>
                  </a:tcPr>
                </a:tc>
                <a:tc>
                  <a:txBody>
                    <a:bodyPr/>
                    <a:lstStyle/>
                    <a:p>
                      <a:pPr algn="ctr" fontAlgn="ctr"/>
                      <a:r>
                        <a:rPr lang="sk-SK" sz="800" b="0" i="0" u="none" strike="noStrike">
                          <a:solidFill>
                            <a:srgbClr val="000000"/>
                          </a:solidFill>
                          <a:effectLst/>
                          <a:latin typeface="Calibri"/>
                        </a:rPr>
                        <a:t> </a:t>
                      </a:r>
                    </a:p>
                  </a:txBody>
                  <a:tcPr marL="5910" marR="5910" marT="5910" marB="0" anchor="ctr">
                    <a:lnL>
                      <a:noFill/>
                    </a:lnL>
                    <a:lnR>
                      <a:noFill/>
                    </a:lnR>
                    <a:lnT>
                      <a:noFill/>
                    </a:lnT>
                    <a:lnB>
                      <a:noFill/>
                    </a:lnB>
                    <a:solidFill>
                      <a:srgbClr val="FFFFFF"/>
                    </a:solidFill>
                  </a:tcPr>
                </a:tc>
              </a:tr>
              <a:tr h="394546">
                <a:tc>
                  <a:txBody>
                    <a:bodyPr/>
                    <a:lstStyle/>
                    <a:p>
                      <a:pPr algn="r" fontAlgn="ctr"/>
                      <a:r>
                        <a:rPr lang="en-US" sz="800" b="0" i="1" u="none" strike="noStrike" dirty="0">
                          <a:solidFill>
                            <a:srgbClr val="000000"/>
                          </a:solidFill>
                          <a:effectLst/>
                          <a:latin typeface="Calibri"/>
                        </a:rPr>
                        <a:t>Total Tables for which there appear to be no existing data </a:t>
                      </a:r>
                      <a:r>
                        <a:rPr lang="en-US" sz="800" b="0" i="0" u="none" strike="noStrike" dirty="0">
                          <a:solidFill>
                            <a:srgbClr val="000000"/>
                          </a:solidFill>
                          <a:effectLst/>
                          <a:latin typeface="Calibri"/>
                        </a:rPr>
                        <a:t>(– OR +):</a:t>
                      </a:r>
                      <a:endParaRPr lang="en-US" sz="800" b="0" i="1" u="none" strike="noStrike" dirty="0">
                        <a:solidFill>
                          <a:srgbClr val="000000"/>
                        </a:solidFill>
                        <a:effectLst/>
                        <a:latin typeface="Calibri"/>
                      </a:endParaRP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cs-CZ" sz="1000" b="0" i="1" u="none" strike="noStrike" dirty="0">
                          <a:solidFill>
                            <a:srgbClr val="000000"/>
                          </a:solidFill>
                          <a:effectLst/>
                          <a:latin typeface="Calibri"/>
                        </a:rPr>
                        <a:t>11</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a:solidFill>
                            <a:srgbClr val="000000"/>
                          </a:solidFill>
                          <a:effectLst/>
                          <a:latin typeface="Calibri"/>
                        </a:rPr>
                        <a:t>4</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a:solidFill>
                            <a:srgbClr val="000000"/>
                          </a:solidFill>
                          <a:effectLst/>
                          <a:latin typeface="Calibri"/>
                        </a:rPr>
                        <a:t>6</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a:solidFill>
                            <a:srgbClr val="000000"/>
                          </a:solidFill>
                          <a:effectLst/>
                          <a:latin typeface="Calibri"/>
                        </a:rPr>
                        <a:t>6</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dirty="0">
                          <a:solidFill>
                            <a:srgbClr val="000000"/>
                          </a:solidFill>
                          <a:effectLst/>
                          <a:latin typeface="Calibri"/>
                        </a:rPr>
                        <a:t>6</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a:solidFill>
                            <a:srgbClr val="000000"/>
                          </a:solidFill>
                          <a:effectLst/>
                          <a:latin typeface="Calibri"/>
                        </a:rPr>
                        <a:t>5</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a:solidFill>
                            <a:srgbClr val="000000"/>
                          </a:solidFill>
                          <a:effectLst/>
                          <a:latin typeface="Calibri"/>
                        </a:rPr>
                        <a:t>7</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a:solidFill>
                            <a:srgbClr val="000000"/>
                          </a:solidFill>
                          <a:effectLst/>
                          <a:latin typeface="Calibri"/>
                        </a:rPr>
                        <a:t>9</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a:solidFill>
                            <a:srgbClr val="000000"/>
                          </a:solidFill>
                          <a:effectLst/>
                          <a:latin typeface="Calibri"/>
                        </a:rPr>
                        <a:t>4</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000" b="0" i="1" u="none" strike="noStrike" dirty="0">
                          <a:solidFill>
                            <a:srgbClr val="000000"/>
                          </a:solidFill>
                          <a:effectLst/>
                          <a:latin typeface="Calibri"/>
                        </a:rPr>
                        <a:t>15</a:t>
                      </a:r>
                    </a:p>
                  </a:txBody>
                  <a:tcPr marL="5910" marR="5910" marT="59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l" fontAlgn="b"/>
                      <a:r>
                        <a:rPr lang="sk-SK" sz="600" b="0" i="0" u="none" strike="noStrike">
                          <a:solidFill>
                            <a:srgbClr val="000000"/>
                          </a:solidFill>
                          <a:effectLst/>
                          <a:latin typeface="Calibri"/>
                        </a:rPr>
                        <a:t> </a:t>
                      </a:r>
                    </a:p>
                  </a:txBody>
                  <a:tcPr marL="5910" marR="5910" marT="591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a:noFill/>
                    </a:lnT>
                    <a:lnB>
                      <a:noFill/>
                    </a:lnB>
                    <a:solidFill>
                      <a:srgbClr val="FFFFFF"/>
                    </a:solidFill>
                  </a:tcPr>
                </a:tc>
                <a:tc>
                  <a:txBody>
                    <a:bodyPr/>
                    <a:lstStyle/>
                    <a:p>
                      <a:pPr algn="l" fontAlgn="b"/>
                      <a:r>
                        <a:rPr lang="sk-SK" sz="600" b="0" i="0" u="none" strike="noStrike">
                          <a:solidFill>
                            <a:srgbClr val="000000"/>
                          </a:solidFill>
                          <a:effectLst/>
                          <a:latin typeface="Calibri"/>
                        </a:rPr>
                        <a:t> </a:t>
                      </a:r>
                    </a:p>
                  </a:txBody>
                  <a:tcPr marL="5910" marR="5910" marT="5910" marB="0" anchor="b">
                    <a:lnL>
                      <a:noFill/>
                    </a:lnL>
                    <a:lnR>
                      <a:noFill/>
                    </a:lnR>
                    <a:lnT>
                      <a:noFill/>
                    </a:lnT>
                    <a:lnB>
                      <a:noFill/>
                    </a:lnB>
                    <a:solidFill>
                      <a:srgbClr val="FFFFFF"/>
                    </a:solidFill>
                  </a:tcPr>
                </a:tc>
                <a:tc>
                  <a:txBody>
                    <a:bodyPr/>
                    <a:lstStyle/>
                    <a:p>
                      <a:pPr algn="ctr" fontAlgn="ctr"/>
                      <a:r>
                        <a:rPr lang="sk-SK" sz="800" b="0" i="1" u="none" strike="noStrike" dirty="0">
                          <a:solidFill>
                            <a:srgbClr val="000000"/>
                          </a:solidFill>
                          <a:effectLst/>
                          <a:latin typeface="Calibri"/>
                        </a:rPr>
                        <a:t> </a:t>
                      </a:r>
                    </a:p>
                  </a:txBody>
                  <a:tcPr marL="5910" marR="5910" marT="5910" marB="0" anchor="ctr">
                    <a:lnL>
                      <a:noFill/>
                    </a:lnL>
                    <a:lnR>
                      <a:noFill/>
                    </a:lnR>
                    <a:lnT>
                      <a:noFill/>
                    </a:lnT>
                    <a:lnB>
                      <a:noFill/>
                    </a:lnB>
                    <a:solidFill>
                      <a:srgbClr val="FFFFFF"/>
                    </a:solidFill>
                  </a:tcPr>
                </a:tc>
              </a:tr>
            </a:tbl>
          </a:graphicData>
        </a:graphic>
      </p:graphicFrame>
      <p:graphicFrame>
        <p:nvGraphicFramePr>
          <p:cNvPr id="11" name="Chart 10"/>
          <p:cNvGraphicFramePr/>
          <p:nvPr>
            <p:extLst>
              <p:ext uri="{D42A27DB-BD31-4B8C-83A1-F6EECF244321}">
                <p14:modId xmlns:p14="http://schemas.microsoft.com/office/powerpoint/2010/main" val="2083986639"/>
              </p:ext>
            </p:extLst>
          </p:nvPr>
        </p:nvGraphicFramePr>
        <p:xfrm>
          <a:off x="7452320" y="4437112"/>
          <a:ext cx="1439545" cy="14395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716973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540000"/>
          </a:xfrm>
        </p:spPr>
        <p:txBody>
          <a:bodyPr>
            <a:noAutofit/>
          </a:bodyPr>
          <a:lstStyle/>
          <a:p>
            <a:pPr algn="l"/>
            <a:r>
              <a:rPr lang="en-GB" sz="1400" dirty="0" smtClean="0">
                <a:solidFill>
                  <a:srgbClr val="0070C0"/>
                </a:solidFill>
              </a:rPr>
              <a:t>DATA COLLECTED</a:t>
            </a:r>
            <a:br>
              <a:rPr lang="en-GB" sz="1400" dirty="0" smtClean="0">
                <a:solidFill>
                  <a:srgbClr val="0070C0"/>
                </a:solidFill>
              </a:rPr>
            </a:br>
            <a:r>
              <a:rPr lang="en-GB" sz="2200" dirty="0" smtClean="0">
                <a:solidFill>
                  <a:srgbClr val="0070C0"/>
                </a:solidFill>
              </a:rPr>
              <a:t>Labour Force Surveys and other surveys</a:t>
            </a:r>
            <a:endParaRPr lang="en-GB" sz="2200" i="1" dirty="0">
              <a:solidFill>
                <a:schemeClr val="accent6">
                  <a:lumMod val="75000"/>
                </a:schemeClr>
              </a:solidFill>
            </a:endParaRPr>
          </a:p>
        </p:txBody>
      </p:sp>
      <p:sp>
        <p:nvSpPr>
          <p:cNvPr id="4" name="Slide Number Placeholder 3"/>
          <p:cNvSpPr>
            <a:spLocks noGrp="1"/>
          </p:cNvSpPr>
          <p:nvPr>
            <p:ph type="sldNum" sz="quarter" idx="12"/>
          </p:nvPr>
        </p:nvSpPr>
        <p:spPr/>
        <p:txBody>
          <a:bodyPr/>
          <a:lstStyle/>
          <a:p>
            <a:fld id="{E1B53D76-2BD9-4861-A85A-37150632D7BA}" type="slidenum">
              <a:rPr lang="en-GB" smtClean="0"/>
              <a:t>18</a:t>
            </a:fld>
            <a:endParaRPr lang="en-GB"/>
          </a:p>
        </p:txBody>
      </p:sp>
      <p:graphicFrame>
        <p:nvGraphicFramePr>
          <p:cNvPr id="10" name="Table 9"/>
          <p:cNvGraphicFramePr>
            <a:graphicFrameLocks noGrp="1"/>
          </p:cNvGraphicFramePr>
          <p:nvPr>
            <p:extLst>
              <p:ext uri="{D42A27DB-BD31-4B8C-83A1-F6EECF244321}">
                <p14:modId xmlns:p14="http://schemas.microsoft.com/office/powerpoint/2010/main" val="1221588018"/>
              </p:ext>
            </p:extLst>
          </p:nvPr>
        </p:nvGraphicFramePr>
        <p:xfrm>
          <a:off x="395536" y="360000"/>
          <a:ext cx="8460000" cy="5649359"/>
        </p:xfrm>
        <a:graphic>
          <a:graphicData uri="http://schemas.openxmlformats.org/drawingml/2006/table">
            <a:tbl>
              <a:tblPr firstRow="1" firstCol="1" bandRow="1"/>
              <a:tblGrid>
                <a:gridCol w="5220000"/>
                <a:gridCol w="324000"/>
                <a:gridCol w="324000"/>
                <a:gridCol w="324000"/>
                <a:gridCol w="324000"/>
                <a:gridCol w="324000"/>
                <a:gridCol w="324000"/>
                <a:gridCol w="324000"/>
                <a:gridCol w="324000"/>
                <a:gridCol w="324000"/>
                <a:gridCol w="324000"/>
              </a:tblGrid>
              <a:tr h="900000">
                <a:tc>
                  <a:txBody>
                    <a:bodyPr/>
                    <a:lstStyle/>
                    <a:p>
                      <a:pPr>
                        <a:lnSpc>
                          <a:spcPct val="115000"/>
                        </a:lnSpc>
                        <a:spcBef>
                          <a:spcPts val="100"/>
                        </a:spcBef>
                        <a:spcAft>
                          <a:spcPts val="100"/>
                        </a:spcAft>
                      </a:pPr>
                      <a:r>
                        <a:rPr lang="en-GB" sz="1200" b="1" dirty="0">
                          <a:effectLst/>
                          <a:latin typeface="+mn-lt"/>
                          <a:ea typeface="Calibri"/>
                          <a:cs typeface="Times New Roman"/>
                        </a:rPr>
                        <a:t>TABLE / </a:t>
                      </a:r>
                      <a:r>
                        <a:rPr lang="en-GB" sz="1200" b="1" dirty="0" smtClean="0">
                          <a:effectLst/>
                          <a:latin typeface="+mn-lt"/>
                          <a:ea typeface="Calibri"/>
                          <a:cs typeface="Times New Roman"/>
                        </a:rPr>
                        <a:t>MODULE</a:t>
                      </a:r>
                      <a:endParaRPr lang="en-GB" sz="1400" dirty="0">
                        <a:effectLst/>
                        <a:latin typeface="+mn-lt"/>
                        <a:ea typeface="Calibri"/>
                        <a:cs typeface="Times New Roman"/>
                      </a:endParaRPr>
                    </a:p>
                  </a:txBody>
                  <a:tcPr marL="64401" marR="64401"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71755" marR="71755">
                        <a:lnSpc>
                          <a:spcPct val="115000"/>
                        </a:lnSpc>
                        <a:spcAft>
                          <a:spcPts val="0"/>
                        </a:spcAft>
                      </a:pPr>
                      <a:r>
                        <a:rPr lang="en-GB" sz="1500" b="1" dirty="0" smtClean="0">
                          <a:solidFill>
                            <a:schemeClr val="bg1"/>
                          </a:solidFill>
                          <a:effectLst/>
                          <a:latin typeface="+mn-lt"/>
                          <a:ea typeface="Calibri"/>
                          <a:cs typeface="Times New Roman"/>
                        </a:rPr>
                        <a:t>Brunei</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Cambodia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Indonesia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Lao PDR</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Malaysia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Myanmar</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Philippines</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Singapore</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Thailand</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Viet Nam</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A. International migrant stock</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 </a:t>
                      </a:r>
                      <a:r>
                        <a:rPr lang="en-GB" sz="1400" b="0" i="0" dirty="0" smtClean="0">
                          <a:effectLst/>
                          <a:latin typeface="+mn-lt"/>
                          <a:ea typeface="Calibri"/>
                          <a:cs typeface="Times New Roman"/>
                        </a:rPr>
                        <a:t>Resident population </a:t>
                      </a:r>
                      <a:r>
                        <a:rPr lang="en-GB" sz="1400" b="0" i="1" dirty="0" smtClean="0">
                          <a:effectLst/>
                          <a:latin typeface="+mn-lt"/>
                          <a:ea typeface="Calibri"/>
                          <a:cs typeface="Times New Roman"/>
                        </a:rPr>
                        <a:t>by sex, age and by labour market status</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2. </a:t>
                      </a:r>
                      <a:r>
                        <a:rPr lang="en-GB" sz="1400" b="0" i="0" dirty="0" smtClean="0">
                          <a:effectLst/>
                          <a:latin typeface="+mn-lt"/>
                          <a:ea typeface="Calibri"/>
                          <a:cs typeface="Times New Roman"/>
                        </a:rPr>
                        <a:t>Working-age population </a:t>
                      </a:r>
                      <a:r>
                        <a:rPr lang="en-GB" sz="1400" b="0" i="1" dirty="0" smtClean="0">
                          <a:effectLst/>
                          <a:latin typeface="+mn-lt"/>
                          <a:ea typeface="Calibri"/>
                          <a:cs typeface="Times New Roman"/>
                        </a:rPr>
                        <a:t>by sex and 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3. </a:t>
                      </a:r>
                      <a:r>
                        <a:rPr lang="en-GB" sz="1400" b="0" i="0" dirty="0" smtClean="0">
                          <a:effectLst/>
                          <a:latin typeface="+mn-lt"/>
                          <a:ea typeface="Calibri"/>
                          <a:cs typeface="Times New Roman"/>
                        </a:rPr>
                        <a:t>Migrants </a:t>
                      </a:r>
                      <a:r>
                        <a:rPr lang="en-GB" sz="1400" b="0" i="1" dirty="0" smtClean="0">
                          <a:effectLst/>
                          <a:latin typeface="+mn-lt"/>
                          <a:ea typeface="Calibri"/>
                          <a:cs typeface="Times New Roman"/>
                        </a:rPr>
                        <a:t>by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4. </a:t>
                      </a:r>
                      <a:r>
                        <a:rPr lang="en-GB" sz="1400" b="0" i="0" dirty="0" smtClean="0">
                          <a:effectLst/>
                          <a:latin typeface="+mn-lt"/>
                          <a:ea typeface="Calibri"/>
                          <a:cs typeface="Times New Roman"/>
                        </a:rPr>
                        <a:t>Employed migrants </a:t>
                      </a:r>
                      <a:r>
                        <a:rPr lang="en-GB" sz="1400" b="0" i="1" dirty="0" smtClean="0">
                          <a:effectLst/>
                          <a:latin typeface="+mn-lt"/>
                          <a:ea typeface="Calibri"/>
                          <a:cs typeface="Times New Roman"/>
                        </a:rPr>
                        <a:t>by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5.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6.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7.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sex and status in employment</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8. </a:t>
                      </a:r>
                      <a:r>
                        <a:rPr lang="en-GB" sz="1400" b="0" i="0" dirty="0" smtClean="0">
                          <a:effectLst/>
                          <a:latin typeface="+mn-lt"/>
                          <a:ea typeface="Calibri"/>
                          <a:cs typeface="Times New Roman"/>
                        </a:rPr>
                        <a:t>Average monthly wages </a:t>
                      </a:r>
                      <a:r>
                        <a:rPr lang="en-GB" sz="1400" b="0" i="1" dirty="0" smtClean="0">
                          <a:effectLst/>
                          <a:latin typeface="+mn-lt"/>
                          <a:ea typeface="Calibri"/>
                          <a:cs typeface="Times New Roman"/>
                        </a:rPr>
                        <a:t>by sex, total and migrants</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r>
              <a:tr h="21600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B. International migrant flow</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9. </a:t>
                      </a:r>
                      <a:r>
                        <a:rPr lang="en-GB" sz="1400" b="0" i="0" dirty="0" smtClean="0">
                          <a:effectLst/>
                          <a:latin typeface="+mn-lt"/>
                          <a:ea typeface="Calibri"/>
                          <a:cs typeface="Times New Roman"/>
                        </a:rPr>
                        <a:t>Inflows of migrants </a:t>
                      </a:r>
                      <a:r>
                        <a:rPr lang="en-GB" sz="1400" b="0" i="1" dirty="0" smtClean="0">
                          <a:effectLst/>
                          <a:latin typeface="+mn-lt"/>
                          <a:ea typeface="Calibri"/>
                          <a:cs typeface="Times New Roman"/>
                        </a:rPr>
                        <a:t>by sex and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10. </a:t>
                      </a:r>
                      <a:r>
                        <a:rPr lang="en-GB" sz="1400" b="0" i="0" dirty="0" smtClean="0">
                          <a:effectLst/>
                          <a:latin typeface="+mn-lt"/>
                          <a:ea typeface="Calibri"/>
                          <a:cs typeface="Times New Roman"/>
                        </a:rPr>
                        <a:t>Inflows of working-age migrants </a:t>
                      </a:r>
                      <a:r>
                        <a:rPr lang="en-GB" sz="1400" b="0" i="1" dirty="0" smtClean="0">
                          <a:effectLst/>
                          <a:latin typeface="+mn-lt"/>
                          <a:ea typeface="Calibri"/>
                          <a:cs typeface="Times New Roman"/>
                        </a:rPr>
                        <a:t>by sex and 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11. </a:t>
                      </a:r>
                      <a:r>
                        <a:rPr lang="en-GB" sz="1400" b="0" i="0" dirty="0" smtClean="0">
                          <a:effectLst/>
                          <a:latin typeface="+mn-lt"/>
                          <a:ea typeface="Calibri"/>
                          <a:cs typeface="Times New Roman"/>
                        </a:rPr>
                        <a:t>Inflows of employed migrants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i="0" dirty="0" smtClean="0">
                          <a:effectLst/>
                          <a:latin typeface="+mn-lt"/>
                          <a:ea typeface="Calibri"/>
                          <a:cs typeface="Times New Roman"/>
                        </a:rPr>
                        <a:t>12. </a:t>
                      </a:r>
                      <a:r>
                        <a:rPr lang="en-GB" sz="1400" b="0" i="0" dirty="0" smtClean="0">
                          <a:effectLst/>
                          <a:latin typeface="+mn-lt"/>
                          <a:ea typeface="Calibri"/>
                          <a:cs typeface="Times New Roman"/>
                        </a:rPr>
                        <a:t>Inflows of employed migrants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C. </a:t>
                      </a:r>
                      <a:r>
                        <a:rPr lang="en-GB" sz="1400" b="1" dirty="0" smtClean="0">
                          <a:solidFill>
                            <a:schemeClr val="bg1"/>
                          </a:solidFill>
                          <a:effectLst/>
                          <a:latin typeface="+mn-lt"/>
                          <a:ea typeface="Calibri"/>
                          <a:cs typeface="Times New Roman"/>
                        </a:rPr>
                        <a:t>Nationals abroad</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13. </a:t>
                      </a:r>
                      <a:r>
                        <a:rPr lang="en-GB" sz="1400" b="0" i="0" dirty="0" smtClean="0">
                          <a:effectLst/>
                          <a:latin typeface="+mn-lt"/>
                          <a:ea typeface="Calibri"/>
                          <a:cs typeface="Times New Roman"/>
                        </a:rPr>
                        <a:t>Nationals abroad </a:t>
                      </a:r>
                      <a:r>
                        <a:rPr lang="en-GB" sz="1400" b="0" i="1" dirty="0" smtClean="0">
                          <a:effectLst/>
                          <a:latin typeface="+mn-lt"/>
                          <a:ea typeface="Calibri"/>
                          <a:cs typeface="Times New Roman"/>
                        </a:rPr>
                        <a:t>by sex and by country of residence</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14. </a:t>
                      </a:r>
                      <a:r>
                        <a:rPr lang="en-GB" sz="1400" b="0" i="0" dirty="0" smtClean="0">
                          <a:effectLst/>
                          <a:latin typeface="+mn-lt"/>
                          <a:ea typeface="Calibri"/>
                          <a:cs typeface="Times New Roman"/>
                        </a:rPr>
                        <a:t>Outflows of nationals </a:t>
                      </a:r>
                      <a:r>
                        <a:rPr lang="en-GB" sz="1400" b="0" i="1" dirty="0" smtClean="0">
                          <a:effectLst/>
                          <a:latin typeface="+mn-lt"/>
                          <a:ea typeface="Calibri"/>
                          <a:cs typeface="Times New Roman"/>
                        </a:rPr>
                        <a:t>by sex and by country of destination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15. </a:t>
                      </a:r>
                      <a:r>
                        <a:rPr lang="en-GB" sz="1400" b="0" i="0" dirty="0" smtClean="0">
                          <a:effectLst/>
                          <a:latin typeface="+mn-lt"/>
                          <a:ea typeface="Calibri"/>
                          <a:cs typeface="Times New Roman"/>
                        </a:rPr>
                        <a:t>Outflows of nationals for </a:t>
                      </a:r>
                      <a:r>
                        <a:rPr lang="en-GB" sz="1400" b="0" i="0" dirty="0" err="1" smtClean="0">
                          <a:effectLst/>
                          <a:latin typeface="+mn-lt"/>
                          <a:ea typeface="Calibri"/>
                          <a:cs typeface="Times New Roman"/>
                        </a:rPr>
                        <a:t>empl</a:t>
                      </a:r>
                      <a:r>
                        <a:rPr lang="en-GB" sz="1400" b="0" i="0" dirty="0" smtClean="0">
                          <a:effectLst/>
                          <a:latin typeface="+mn-lt"/>
                          <a:ea typeface="Calibri"/>
                          <a:cs typeface="Times New Roman"/>
                        </a:rPr>
                        <a:t>. </a:t>
                      </a:r>
                      <a:r>
                        <a:rPr lang="en-GB" sz="1400" b="0" i="1" dirty="0" smtClean="0">
                          <a:effectLst/>
                          <a:latin typeface="+mn-lt"/>
                          <a:ea typeface="Calibri"/>
                          <a:cs typeface="Times New Roman"/>
                        </a:rPr>
                        <a:t>by sex and country of destination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16.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sex and</a:t>
                      </a:r>
                      <a:r>
                        <a:rPr lang="en-GB" sz="1400" b="0" i="1" baseline="0" dirty="0" smtClean="0">
                          <a:effectLst/>
                          <a:latin typeface="+mn-lt"/>
                          <a:ea typeface="Calibri"/>
                          <a:cs typeface="Times New Roman"/>
                        </a:rPr>
                        <a:t> </a:t>
                      </a:r>
                      <a:r>
                        <a:rPr lang="en-GB" sz="1400" b="0" i="1" dirty="0" smtClean="0">
                          <a:effectLst/>
                          <a:latin typeface="+mn-lt"/>
                          <a:ea typeface="Calibri"/>
                          <a:cs typeface="Times New Roman"/>
                        </a:rPr>
                        <a:t>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17.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100"/>
                        </a:spcBef>
                        <a:spcAft>
                          <a:spcPts val="100"/>
                        </a:spcAft>
                        <a:buClrTx/>
                        <a:buSzTx/>
                        <a:buFontTx/>
                        <a:buNone/>
                        <a:tabLst/>
                        <a:defRPr/>
                      </a:pPr>
                      <a:r>
                        <a:rPr lang="en-GB" sz="1400" b="1" dirty="0" smtClean="0">
                          <a:effectLst/>
                          <a:latin typeface="+mn-lt"/>
                          <a:ea typeface="Calibri"/>
                          <a:cs typeface="Times New Roman"/>
                        </a:rPr>
                        <a:t>18.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100"/>
                        </a:spcBef>
                        <a:spcAft>
                          <a:spcPts val="100"/>
                        </a:spcAft>
                        <a:buClrTx/>
                        <a:buSzTx/>
                        <a:buFontTx/>
                        <a:buNone/>
                        <a:tabLst/>
                        <a:defRPr/>
                      </a:pPr>
                      <a:r>
                        <a:rPr lang="en-GB" sz="1400" b="1" i="0" dirty="0" smtClean="0">
                          <a:effectLst/>
                          <a:latin typeface="+mn-lt"/>
                          <a:ea typeface="Calibri"/>
                          <a:cs typeface="Times New Roman"/>
                        </a:rPr>
                        <a:t>19</a:t>
                      </a:r>
                      <a:r>
                        <a:rPr lang="en-GB" sz="1400" b="0" i="0" dirty="0" smtClean="0">
                          <a:effectLst/>
                          <a:latin typeface="+mn-lt"/>
                          <a:ea typeface="Calibri"/>
                          <a:cs typeface="Times New Roman"/>
                        </a:rPr>
                        <a:t>.</a:t>
                      </a:r>
                      <a:r>
                        <a:rPr lang="en-GB" sz="1400" b="0" i="0" baseline="0" dirty="0" smtClean="0">
                          <a:effectLst/>
                          <a:latin typeface="+mn-lt"/>
                          <a:ea typeface="Calibri"/>
                          <a:cs typeface="Times New Roman"/>
                        </a:rPr>
                        <a:t> Inflows of return migrants by sex &amp; previous country of residence</a:t>
                      </a:r>
                      <a:endParaRPr lang="en-GB" sz="1400" b="0" i="0" dirty="0" smtClean="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2" name="TextBox 11"/>
          <p:cNvSpPr txBox="1"/>
          <p:nvPr/>
        </p:nvSpPr>
        <p:spPr>
          <a:xfrm>
            <a:off x="251520" y="6021288"/>
            <a:ext cx="8640960" cy="646331"/>
          </a:xfrm>
          <a:prstGeom prst="rect">
            <a:avLst/>
          </a:prstGeom>
          <a:noFill/>
        </p:spPr>
        <p:txBody>
          <a:bodyPr vert="horz" wrap="square" rtlCol="0" anchor="b">
            <a:spAutoFit/>
          </a:bodyPr>
          <a:lstStyle/>
          <a:p>
            <a:r>
              <a:rPr lang="en-GB" sz="1200" b="1" dirty="0" smtClean="0"/>
              <a:t>NOTES</a:t>
            </a:r>
            <a:r>
              <a:rPr lang="en-GB" sz="1200" dirty="0"/>
              <a:t>: </a:t>
            </a:r>
            <a:r>
              <a:rPr lang="en-GB" sz="1200" b="1" dirty="0" smtClean="0">
                <a:solidFill>
                  <a:srgbClr val="00B050"/>
                </a:solidFill>
              </a:rPr>
              <a:t>GREEN</a:t>
            </a:r>
            <a:r>
              <a:rPr lang="en-GB" sz="1200" dirty="0" smtClean="0"/>
              <a:t> </a:t>
            </a:r>
            <a:r>
              <a:rPr lang="en-GB" sz="1200" dirty="0"/>
              <a:t>indicates at least one observation (i.e. one year) has been collected for a given table. </a:t>
            </a:r>
          </a:p>
          <a:p>
            <a:r>
              <a:rPr lang="en-GB" sz="1200" b="1" dirty="0" smtClean="0">
                <a:solidFill>
                  <a:srgbClr val="FFC000"/>
                </a:solidFill>
              </a:rPr>
              <a:t>	YELLOW</a:t>
            </a:r>
            <a:r>
              <a:rPr lang="en-GB" sz="1200" dirty="0" smtClean="0"/>
              <a:t> </a:t>
            </a:r>
            <a:r>
              <a:rPr lang="en-GB" sz="1200" dirty="0"/>
              <a:t>indicates that the relevant data </a:t>
            </a:r>
            <a:r>
              <a:rPr lang="en-GB" sz="1200" dirty="0" smtClean="0"/>
              <a:t>exist </a:t>
            </a:r>
            <a:r>
              <a:rPr lang="en-GB" sz="1200" dirty="0"/>
              <a:t>but </a:t>
            </a:r>
            <a:r>
              <a:rPr lang="en-GB" sz="1200" dirty="0" smtClean="0"/>
              <a:t>could not be </a:t>
            </a:r>
            <a:r>
              <a:rPr lang="en-GB" sz="1200" dirty="0"/>
              <a:t>collected during </a:t>
            </a:r>
            <a:r>
              <a:rPr lang="en-GB" sz="1200" dirty="0" smtClean="0"/>
              <a:t>the previous </a:t>
            </a:r>
            <a:r>
              <a:rPr lang="en-GB" sz="1200" dirty="0"/>
              <a:t>round.</a:t>
            </a:r>
          </a:p>
          <a:p>
            <a:r>
              <a:rPr lang="en-GB" sz="1200" b="1" dirty="0" smtClean="0">
                <a:solidFill>
                  <a:srgbClr val="FF0000"/>
                </a:solidFill>
              </a:rPr>
              <a:t>		</a:t>
            </a:r>
            <a:r>
              <a:rPr lang="en-GB" sz="1200" b="1" dirty="0" smtClean="0">
                <a:solidFill>
                  <a:schemeClr val="tx1">
                    <a:lumMod val="50000"/>
                    <a:lumOff val="50000"/>
                  </a:schemeClr>
                </a:solidFill>
              </a:rPr>
              <a:t>‘WHITE’</a:t>
            </a:r>
            <a:r>
              <a:rPr lang="en-GB" sz="1200" b="1" dirty="0" smtClean="0"/>
              <a:t> </a:t>
            </a:r>
            <a:r>
              <a:rPr lang="en-GB" sz="1200" dirty="0" smtClean="0"/>
              <a:t>indicates </a:t>
            </a:r>
            <a:r>
              <a:rPr lang="en-GB" sz="1200" dirty="0"/>
              <a:t>that the relevant data </a:t>
            </a:r>
            <a:r>
              <a:rPr lang="en-GB" sz="1200" dirty="0" smtClean="0"/>
              <a:t>do not exist/has not been mapped.</a:t>
            </a:r>
            <a:endParaRPr lang="en-GB" sz="1200" dirty="0"/>
          </a:p>
        </p:txBody>
      </p:sp>
    </p:spTree>
    <p:extLst>
      <p:ext uri="{BB962C8B-B14F-4D97-AF65-F5344CB8AC3E}">
        <p14:creationId xmlns:p14="http://schemas.microsoft.com/office/powerpoint/2010/main" val="270481399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540000"/>
          </a:xfrm>
        </p:spPr>
        <p:txBody>
          <a:bodyPr>
            <a:noAutofit/>
          </a:bodyPr>
          <a:lstStyle/>
          <a:p>
            <a:pPr algn="l"/>
            <a:r>
              <a:rPr lang="en-GB" sz="1400" dirty="0" smtClean="0">
                <a:solidFill>
                  <a:srgbClr val="0070C0"/>
                </a:solidFill>
              </a:rPr>
              <a:t>DATA COLLECTED</a:t>
            </a:r>
            <a:br>
              <a:rPr lang="en-GB" sz="1400" dirty="0" smtClean="0">
                <a:solidFill>
                  <a:srgbClr val="0070C0"/>
                </a:solidFill>
              </a:rPr>
            </a:br>
            <a:r>
              <a:rPr lang="en-GB" sz="2200" dirty="0" smtClean="0">
                <a:solidFill>
                  <a:srgbClr val="0070C0"/>
                </a:solidFill>
              </a:rPr>
              <a:t>Population and Housing Censuses</a:t>
            </a:r>
            <a:endParaRPr lang="en-GB" sz="2200" i="1" dirty="0">
              <a:solidFill>
                <a:schemeClr val="accent6">
                  <a:lumMod val="75000"/>
                </a:schemeClr>
              </a:solidFill>
            </a:endParaRPr>
          </a:p>
        </p:txBody>
      </p:sp>
      <p:sp>
        <p:nvSpPr>
          <p:cNvPr id="4" name="Slide Number Placeholder 3"/>
          <p:cNvSpPr>
            <a:spLocks noGrp="1"/>
          </p:cNvSpPr>
          <p:nvPr>
            <p:ph type="sldNum" sz="quarter" idx="12"/>
          </p:nvPr>
        </p:nvSpPr>
        <p:spPr/>
        <p:txBody>
          <a:bodyPr/>
          <a:lstStyle/>
          <a:p>
            <a:fld id="{E1B53D76-2BD9-4861-A85A-37150632D7BA}" type="slidenum">
              <a:rPr lang="en-GB" smtClean="0"/>
              <a:t>19</a:t>
            </a:fld>
            <a:endParaRPr lang="en-GB"/>
          </a:p>
        </p:txBody>
      </p:sp>
      <p:graphicFrame>
        <p:nvGraphicFramePr>
          <p:cNvPr id="10" name="Table 9"/>
          <p:cNvGraphicFramePr>
            <a:graphicFrameLocks noGrp="1"/>
          </p:cNvGraphicFramePr>
          <p:nvPr>
            <p:extLst>
              <p:ext uri="{D42A27DB-BD31-4B8C-83A1-F6EECF244321}">
                <p14:modId xmlns:p14="http://schemas.microsoft.com/office/powerpoint/2010/main" val="554924988"/>
              </p:ext>
            </p:extLst>
          </p:nvPr>
        </p:nvGraphicFramePr>
        <p:xfrm>
          <a:off x="360000" y="360000"/>
          <a:ext cx="8460000" cy="5649359"/>
        </p:xfrm>
        <a:graphic>
          <a:graphicData uri="http://schemas.openxmlformats.org/drawingml/2006/table">
            <a:tbl>
              <a:tblPr firstRow="1" firstCol="1" bandRow="1"/>
              <a:tblGrid>
                <a:gridCol w="5220000"/>
                <a:gridCol w="324000"/>
                <a:gridCol w="324000"/>
                <a:gridCol w="324000"/>
                <a:gridCol w="324000"/>
                <a:gridCol w="324000"/>
                <a:gridCol w="324000"/>
                <a:gridCol w="324000"/>
                <a:gridCol w="324000"/>
                <a:gridCol w="324000"/>
                <a:gridCol w="324000"/>
              </a:tblGrid>
              <a:tr h="900000">
                <a:tc>
                  <a:txBody>
                    <a:bodyPr/>
                    <a:lstStyle/>
                    <a:p>
                      <a:pPr>
                        <a:lnSpc>
                          <a:spcPct val="115000"/>
                        </a:lnSpc>
                        <a:spcBef>
                          <a:spcPts val="100"/>
                        </a:spcBef>
                        <a:spcAft>
                          <a:spcPts val="100"/>
                        </a:spcAft>
                      </a:pPr>
                      <a:r>
                        <a:rPr lang="en-GB" sz="1200" b="1" dirty="0">
                          <a:effectLst/>
                          <a:latin typeface="+mn-lt"/>
                          <a:ea typeface="Calibri"/>
                          <a:cs typeface="Times New Roman"/>
                        </a:rPr>
                        <a:t>TABLE / MODULE</a:t>
                      </a:r>
                      <a:endParaRPr lang="en-GB" sz="1400" dirty="0">
                        <a:effectLst/>
                        <a:latin typeface="+mn-lt"/>
                        <a:ea typeface="Calibri"/>
                        <a:cs typeface="Times New Roman"/>
                      </a:endParaRPr>
                    </a:p>
                  </a:txBody>
                  <a:tcPr marL="64401" marR="64401"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71755" marR="71755">
                        <a:lnSpc>
                          <a:spcPct val="115000"/>
                        </a:lnSpc>
                        <a:spcAft>
                          <a:spcPts val="0"/>
                        </a:spcAft>
                      </a:pPr>
                      <a:r>
                        <a:rPr lang="en-GB" sz="1500" b="1" dirty="0" smtClean="0">
                          <a:solidFill>
                            <a:schemeClr val="bg1"/>
                          </a:solidFill>
                          <a:effectLst/>
                          <a:latin typeface="+mn-lt"/>
                          <a:ea typeface="Calibri"/>
                          <a:cs typeface="Times New Roman"/>
                        </a:rPr>
                        <a:t>Brunei</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Cambodia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Indonesia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Lao PDR</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Malaysia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Myanmar</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Philippines</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Singapore</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Thailand</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Viet Nam</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A. International migrant stock</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 </a:t>
                      </a:r>
                      <a:r>
                        <a:rPr lang="en-GB" sz="1400" b="0" i="0" dirty="0" smtClean="0">
                          <a:effectLst/>
                          <a:latin typeface="+mn-lt"/>
                          <a:ea typeface="Calibri"/>
                          <a:cs typeface="Times New Roman"/>
                        </a:rPr>
                        <a:t>Resident population </a:t>
                      </a:r>
                      <a:r>
                        <a:rPr lang="en-GB" sz="1400" b="0" i="1" dirty="0" smtClean="0">
                          <a:effectLst/>
                          <a:latin typeface="+mn-lt"/>
                          <a:ea typeface="Calibri"/>
                          <a:cs typeface="Times New Roman"/>
                        </a:rPr>
                        <a:t>by sex, age and by labour market status</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2. </a:t>
                      </a:r>
                      <a:r>
                        <a:rPr lang="en-GB" sz="1400" b="0" i="0" dirty="0" smtClean="0">
                          <a:effectLst/>
                          <a:latin typeface="+mn-lt"/>
                          <a:ea typeface="Calibri"/>
                          <a:cs typeface="Times New Roman"/>
                        </a:rPr>
                        <a:t>Working-age population </a:t>
                      </a:r>
                      <a:r>
                        <a:rPr lang="en-GB" sz="1400" b="0" i="1" dirty="0" smtClean="0">
                          <a:effectLst/>
                          <a:latin typeface="+mn-lt"/>
                          <a:ea typeface="Calibri"/>
                          <a:cs typeface="Times New Roman"/>
                        </a:rPr>
                        <a:t>by sex and 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3. </a:t>
                      </a:r>
                      <a:r>
                        <a:rPr lang="en-GB" sz="1400" b="0" i="0" dirty="0" smtClean="0">
                          <a:effectLst/>
                          <a:latin typeface="+mn-lt"/>
                          <a:ea typeface="Calibri"/>
                          <a:cs typeface="Times New Roman"/>
                        </a:rPr>
                        <a:t>Migrants </a:t>
                      </a:r>
                      <a:r>
                        <a:rPr lang="en-GB" sz="1400" b="0" i="1" dirty="0" smtClean="0">
                          <a:effectLst/>
                          <a:latin typeface="+mn-lt"/>
                          <a:ea typeface="Calibri"/>
                          <a:cs typeface="Times New Roman"/>
                        </a:rPr>
                        <a:t>by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4. </a:t>
                      </a:r>
                      <a:r>
                        <a:rPr lang="en-GB" sz="1400" b="0" i="0" dirty="0" smtClean="0">
                          <a:effectLst/>
                          <a:latin typeface="+mn-lt"/>
                          <a:ea typeface="Calibri"/>
                          <a:cs typeface="Times New Roman"/>
                        </a:rPr>
                        <a:t>Employed migrants </a:t>
                      </a:r>
                      <a:r>
                        <a:rPr lang="en-GB" sz="1400" b="0" i="1" dirty="0" smtClean="0">
                          <a:effectLst/>
                          <a:latin typeface="+mn-lt"/>
                          <a:ea typeface="Calibri"/>
                          <a:cs typeface="Times New Roman"/>
                        </a:rPr>
                        <a:t>by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5.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6.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7.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sex and status in employment</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8. </a:t>
                      </a:r>
                      <a:r>
                        <a:rPr lang="en-GB" sz="1400" b="0" i="0" dirty="0" smtClean="0">
                          <a:effectLst/>
                          <a:latin typeface="+mn-lt"/>
                          <a:ea typeface="Calibri"/>
                          <a:cs typeface="Times New Roman"/>
                        </a:rPr>
                        <a:t>Average monthly wages </a:t>
                      </a:r>
                      <a:r>
                        <a:rPr lang="en-GB" sz="1400" b="0" i="1" dirty="0" smtClean="0">
                          <a:effectLst/>
                          <a:latin typeface="+mn-lt"/>
                          <a:ea typeface="Calibri"/>
                          <a:cs typeface="Times New Roman"/>
                        </a:rPr>
                        <a:t>by sex, total and migrants</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B. International migrant flow</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9. </a:t>
                      </a:r>
                      <a:r>
                        <a:rPr lang="en-GB" sz="1400" b="0" i="0" dirty="0" smtClean="0">
                          <a:effectLst/>
                          <a:latin typeface="+mn-lt"/>
                          <a:ea typeface="Calibri"/>
                          <a:cs typeface="Times New Roman"/>
                        </a:rPr>
                        <a:t>Inflows of migrants </a:t>
                      </a:r>
                      <a:r>
                        <a:rPr lang="en-GB" sz="1400" b="0" i="1" dirty="0" smtClean="0">
                          <a:effectLst/>
                          <a:latin typeface="+mn-lt"/>
                          <a:ea typeface="Calibri"/>
                          <a:cs typeface="Times New Roman"/>
                        </a:rPr>
                        <a:t>by sex and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10. </a:t>
                      </a:r>
                      <a:r>
                        <a:rPr lang="en-GB" sz="1400" b="0" i="0" dirty="0" smtClean="0">
                          <a:effectLst/>
                          <a:latin typeface="+mn-lt"/>
                          <a:ea typeface="Calibri"/>
                          <a:cs typeface="Times New Roman"/>
                        </a:rPr>
                        <a:t>Inflows of working-age migrants </a:t>
                      </a:r>
                      <a:r>
                        <a:rPr lang="en-GB" sz="1400" b="0" i="1" dirty="0" smtClean="0">
                          <a:effectLst/>
                          <a:latin typeface="+mn-lt"/>
                          <a:ea typeface="Calibri"/>
                          <a:cs typeface="Times New Roman"/>
                        </a:rPr>
                        <a:t>by sex and 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11. </a:t>
                      </a:r>
                      <a:r>
                        <a:rPr lang="en-GB" sz="1400" b="0" i="0" dirty="0" smtClean="0">
                          <a:effectLst/>
                          <a:latin typeface="+mn-lt"/>
                          <a:ea typeface="Calibri"/>
                          <a:cs typeface="Times New Roman"/>
                        </a:rPr>
                        <a:t>Inflows of employed migrants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i="0" dirty="0" smtClean="0">
                          <a:effectLst/>
                          <a:latin typeface="+mn-lt"/>
                          <a:ea typeface="Calibri"/>
                          <a:cs typeface="Times New Roman"/>
                        </a:rPr>
                        <a:t>12. </a:t>
                      </a:r>
                      <a:r>
                        <a:rPr lang="en-GB" sz="1400" b="0" i="0" dirty="0" smtClean="0">
                          <a:effectLst/>
                          <a:latin typeface="+mn-lt"/>
                          <a:ea typeface="Calibri"/>
                          <a:cs typeface="Times New Roman"/>
                        </a:rPr>
                        <a:t>Inflows of employed migrants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C. </a:t>
                      </a:r>
                      <a:r>
                        <a:rPr lang="en-GB" sz="1400" b="1" dirty="0" smtClean="0">
                          <a:solidFill>
                            <a:schemeClr val="bg1"/>
                          </a:solidFill>
                          <a:effectLst/>
                          <a:latin typeface="+mn-lt"/>
                          <a:ea typeface="Calibri"/>
                          <a:cs typeface="Times New Roman"/>
                        </a:rPr>
                        <a:t>Nationals abroad</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13. </a:t>
                      </a:r>
                      <a:r>
                        <a:rPr lang="en-GB" sz="1400" b="0" i="0" dirty="0" smtClean="0">
                          <a:effectLst/>
                          <a:latin typeface="+mn-lt"/>
                          <a:ea typeface="Calibri"/>
                          <a:cs typeface="Times New Roman"/>
                        </a:rPr>
                        <a:t>Nationals abroad </a:t>
                      </a:r>
                      <a:r>
                        <a:rPr lang="en-GB" sz="1400" b="0" i="1" dirty="0" smtClean="0">
                          <a:effectLst/>
                          <a:latin typeface="+mn-lt"/>
                          <a:ea typeface="Calibri"/>
                          <a:cs typeface="Times New Roman"/>
                        </a:rPr>
                        <a:t>by sex and by country of residence</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14. </a:t>
                      </a:r>
                      <a:r>
                        <a:rPr lang="en-GB" sz="1400" b="0" i="0" dirty="0" smtClean="0">
                          <a:effectLst/>
                          <a:latin typeface="+mn-lt"/>
                          <a:ea typeface="Calibri"/>
                          <a:cs typeface="Times New Roman"/>
                        </a:rPr>
                        <a:t>Outflows of nationals </a:t>
                      </a:r>
                      <a:r>
                        <a:rPr lang="en-GB" sz="1400" b="0" i="1" dirty="0" smtClean="0">
                          <a:effectLst/>
                          <a:latin typeface="+mn-lt"/>
                          <a:ea typeface="Calibri"/>
                          <a:cs typeface="Times New Roman"/>
                        </a:rPr>
                        <a:t>by sex and by country of destination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15. </a:t>
                      </a:r>
                      <a:r>
                        <a:rPr lang="en-GB" sz="1400" b="0" i="0" dirty="0" smtClean="0">
                          <a:effectLst/>
                          <a:latin typeface="+mn-lt"/>
                          <a:ea typeface="Calibri"/>
                          <a:cs typeface="Times New Roman"/>
                        </a:rPr>
                        <a:t>Outflows of nationals for </a:t>
                      </a:r>
                      <a:r>
                        <a:rPr lang="en-GB" sz="1400" b="0" i="0" dirty="0" err="1" smtClean="0">
                          <a:effectLst/>
                          <a:latin typeface="+mn-lt"/>
                          <a:ea typeface="Calibri"/>
                          <a:cs typeface="Times New Roman"/>
                        </a:rPr>
                        <a:t>empl</a:t>
                      </a:r>
                      <a:r>
                        <a:rPr lang="en-GB" sz="1400" b="0" i="0" dirty="0" smtClean="0">
                          <a:effectLst/>
                          <a:latin typeface="+mn-lt"/>
                          <a:ea typeface="Calibri"/>
                          <a:cs typeface="Times New Roman"/>
                        </a:rPr>
                        <a:t>. </a:t>
                      </a:r>
                      <a:r>
                        <a:rPr lang="en-GB" sz="1400" b="0" i="1" dirty="0" smtClean="0">
                          <a:effectLst/>
                          <a:latin typeface="+mn-lt"/>
                          <a:ea typeface="Calibri"/>
                          <a:cs typeface="Times New Roman"/>
                        </a:rPr>
                        <a:t>by sex and country of destination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16.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sex and</a:t>
                      </a:r>
                      <a:r>
                        <a:rPr lang="en-GB" sz="1400" b="0" i="1" baseline="0" dirty="0" smtClean="0">
                          <a:effectLst/>
                          <a:latin typeface="+mn-lt"/>
                          <a:ea typeface="Calibri"/>
                          <a:cs typeface="Times New Roman"/>
                        </a:rPr>
                        <a:t> </a:t>
                      </a:r>
                      <a:r>
                        <a:rPr lang="en-GB" sz="1400" b="0" i="1" dirty="0" smtClean="0">
                          <a:effectLst/>
                          <a:latin typeface="+mn-lt"/>
                          <a:ea typeface="Calibri"/>
                          <a:cs typeface="Times New Roman"/>
                        </a:rPr>
                        <a:t>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17.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100"/>
                        </a:spcBef>
                        <a:spcAft>
                          <a:spcPts val="100"/>
                        </a:spcAft>
                        <a:buClrTx/>
                        <a:buSzTx/>
                        <a:buFontTx/>
                        <a:buNone/>
                        <a:tabLst/>
                        <a:defRPr/>
                      </a:pPr>
                      <a:r>
                        <a:rPr lang="en-GB" sz="1400" b="1" dirty="0" smtClean="0">
                          <a:effectLst/>
                          <a:latin typeface="+mn-lt"/>
                          <a:ea typeface="Calibri"/>
                          <a:cs typeface="Times New Roman"/>
                        </a:rPr>
                        <a:t>18.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100"/>
                        </a:spcBef>
                        <a:spcAft>
                          <a:spcPts val="100"/>
                        </a:spcAft>
                        <a:buClrTx/>
                        <a:buSzTx/>
                        <a:buFontTx/>
                        <a:buNone/>
                        <a:tabLst/>
                        <a:defRPr/>
                      </a:pPr>
                      <a:r>
                        <a:rPr lang="en-GB" sz="1400" b="1" i="0" dirty="0" smtClean="0">
                          <a:effectLst/>
                          <a:latin typeface="+mn-lt"/>
                          <a:ea typeface="Calibri"/>
                          <a:cs typeface="Times New Roman"/>
                        </a:rPr>
                        <a:t>19</a:t>
                      </a:r>
                      <a:r>
                        <a:rPr lang="en-GB" sz="1400" b="0" i="0" dirty="0" smtClean="0">
                          <a:effectLst/>
                          <a:latin typeface="+mn-lt"/>
                          <a:ea typeface="Calibri"/>
                          <a:cs typeface="Times New Roman"/>
                        </a:rPr>
                        <a:t>.</a:t>
                      </a:r>
                      <a:r>
                        <a:rPr lang="en-GB" sz="1400" b="0" i="0" baseline="0" dirty="0" smtClean="0">
                          <a:effectLst/>
                          <a:latin typeface="+mn-lt"/>
                          <a:ea typeface="Calibri"/>
                          <a:cs typeface="Times New Roman"/>
                        </a:rPr>
                        <a:t> Inflows of return migrants by sex &amp; previous country of residence</a:t>
                      </a:r>
                      <a:endParaRPr lang="en-GB" sz="1400" b="0" i="0" dirty="0" smtClean="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2" name="TextBox 11"/>
          <p:cNvSpPr txBox="1"/>
          <p:nvPr/>
        </p:nvSpPr>
        <p:spPr>
          <a:xfrm>
            <a:off x="251520" y="6021288"/>
            <a:ext cx="8640960" cy="646331"/>
          </a:xfrm>
          <a:prstGeom prst="rect">
            <a:avLst/>
          </a:prstGeom>
          <a:noFill/>
        </p:spPr>
        <p:txBody>
          <a:bodyPr vert="horz" wrap="square" rtlCol="0" anchor="b">
            <a:spAutoFit/>
          </a:bodyPr>
          <a:lstStyle/>
          <a:p>
            <a:r>
              <a:rPr lang="en-GB" sz="1200" b="1" dirty="0" smtClean="0"/>
              <a:t>NOTES</a:t>
            </a:r>
            <a:r>
              <a:rPr lang="en-GB" sz="1200" dirty="0"/>
              <a:t>: </a:t>
            </a:r>
            <a:r>
              <a:rPr lang="en-GB" sz="1200" b="1" dirty="0" smtClean="0">
                <a:solidFill>
                  <a:srgbClr val="00B050"/>
                </a:solidFill>
              </a:rPr>
              <a:t>GREEN</a:t>
            </a:r>
            <a:r>
              <a:rPr lang="en-GB" sz="1200" dirty="0" smtClean="0"/>
              <a:t> </a:t>
            </a:r>
            <a:r>
              <a:rPr lang="en-GB" sz="1200" dirty="0"/>
              <a:t>indicates at least one observation (i.e. one year) has been collected for a given table. </a:t>
            </a:r>
          </a:p>
          <a:p>
            <a:r>
              <a:rPr lang="en-GB" sz="1200" b="1" dirty="0" smtClean="0">
                <a:solidFill>
                  <a:srgbClr val="FFC000"/>
                </a:solidFill>
              </a:rPr>
              <a:t>	YELLOW</a:t>
            </a:r>
            <a:r>
              <a:rPr lang="en-GB" sz="1200" dirty="0" smtClean="0"/>
              <a:t> </a:t>
            </a:r>
            <a:r>
              <a:rPr lang="en-GB" sz="1200" dirty="0"/>
              <a:t>indicates that the relevant data </a:t>
            </a:r>
            <a:r>
              <a:rPr lang="en-GB" sz="1200" dirty="0" smtClean="0"/>
              <a:t>exist </a:t>
            </a:r>
            <a:r>
              <a:rPr lang="en-GB" sz="1200" dirty="0"/>
              <a:t>but </a:t>
            </a:r>
            <a:r>
              <a:rPr lang="en-GB" sz="1200" dirty="0" smtClean="0"/>
              <a:t>could not be </a:t>
            </a:r>
            <a:r>
              <a:rPr lang="en-GB" sz="1200" dirty="0"/>
              <a:t>collected during </a:t>
            </a:r>
            <a:r>
              <a:rPr lang="en-GB" sz="1200" dirty="0" smtClean="0"/>
              <a:t>the previous </a:t>
            </a:r>
            <a:r>
              <a:rPr lang="en-GB" sz="1200" dirty="0"/>
              <a:t>round.</a:t>
            </a:r>
          </a:p>
          <a:p>
            <a:r>
              <a:rPr lang="en-GB" sz="1200" b="1" dirty="0" smtClean="0">
                <a:solidFill>
                  <a:srgbClr val="FF0000"/>
                </a:solidFill>
              </a:rPr>
              <a:t>		</a:t>
            </a:r>
            <a:r>
              <a:rPr lang="en-GB" sz="1200" b="1" dirty="0" smtClean="0">
                <a:solidFill>
                  <a:schemeClr val="tx1">
                    <a:lumMod val="50000"/>
                    <a:lumOff val="50000"/>
                  </a:schemeClr>
                </a:solidFill>
              </a:rPr>
              <a:t>‘WHITE’</a:t>
            </a:r>
            <a:r>
              <a:rPr lang="en-GB" sz="1200" b="1" dirty="0" smtClean="0"/>
              <a:t> </a:t>
            </a:r>
            <a:r>
              <a:rPr lang="en-GB" sz="1200" dirty="0" smtClean="0"/>
              <a:t>indicates </a:t>
            </a:r>
            <a:r>
              <a:rPr lang="en-GB" sz="1200" dirty="0"/>
              <a:t>that the relevant data </a:t>
            </a:r>
            <a:r>
              <a:rPr lang="en-GB" sz="1200" dirty="0" smtClean="0"/>
              <a:t>do not exist/has </a:t>
            </a:r>
            <a:r>
              <a:rPr lang="en-GB" sz="1200" dirty="0"/>
              <a:t>not been mapped</a:t>
            </a:r>
            <a:r>
              <a:rPr lang="en-GB" sz="1200" dirty="0" smtClean="0"/>
              <a:t>.</a:t>
            </a:r>
            <a:endParaRPr lang="en-GB" sz="1200" dirty="0"/>
          </a:p>
        </p:txBody>
      </p:sp>
    </p:spTree>
    <p:extLst>
      <p:ext uri="{BB962C8B-B14F-4D97-AF65-F5344CB8AC3E}">
        <p14:creationId xmlns:p14="http://schemas.microsoft.com/office/powerpoint/2010/main" val="3759514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540000"/>
          </a:xfrm>
        </p:spPr>
        <p:txBody>
          <a:bodyPr>
            <a:noAutofit/>
          </a:bodyPr>
          <a:lstStyle/>
          <a:p>
            <a:pPr algn="l"/>
            <a:r>
              <a:rPr lang="en-GB" sz="1400" dirty="0" smtClean="0">
                <a:solidFill>
                  <a:srgbClr val="0070C0"/>
                </a:solidFill>
              </a:rPr>
              <a:t>DATA COLLECTED</a:t>
            </a:r>
            <a:br>
              <a:rPr lang="en-GB" sz="1400" dirty="0" smtClean="0">
                <a:solidFill>
                  <a:srgbClr val="0070C0"/>
                </a:solidFill>
              </a:rPr>
            </a:br>
            <a:r>
              <a:rPr lang="en-GB" sz="2200" dirty="0" smtClean="0">
                <a:solidFill>
                  <a:srgbClr val="0070C0"/>
                </a:solidFill>
              </a:rPr>
              <a:t>Administrative Records Data</a:t>
            </a:r>
            <a:endParaRPr lang="en-GB" sz="2200" i="1" dirty="0">
              <a:solidFill>
                <a:schemeClr val="accent6">
                  <a:lumMod val="75000"/>
                </a:schemeClr>
              </a:solidFill>
            </a:endParaRPr>
          </a:p>
        </p:txBody>
      </p:sp>
      <p:sp>
        <p:nvSpPr>
          <p:cNvPr id="4" name="Slide Number Placeholder 3"/>
          <p:cNvSpPr>
            <a:spLocks noGrp="1"/>
          </p:cNvSpPr>
          <p:nvPr>
            <p:ph type="sldNum" sz="quarter" idx="12"/>
          </p:nvPr>
        </p:nvSpPr>
        <p:spPr/>
        <p:txBody>
          <a:bodyPr/>
          <a:lstStyle/>
          <a:p>
            <a:fld id="{E1B53D76-2BD9-4861-A85A-37150632D7BA}" type="slidenum">
              <a:rPr lang="en-GB" smtClean="0"/>
              <a:t>20</a:t>
            </a:fld>
            <a:endParaRPr lang="en-GB"/>
          </a:p>
        </p:txBody>
      </p:sp>
      <p:graphicFrame>
        <p:nvGraphicFramePr>
          <p:cNvPr id="10" name="Table 9"/>
          <p:cNvGraphicFramePr>
            <a:graphicFrameLocks noGrp="1"/>
          </p:cNvGraphicFramePr>
          <p:nvPr>
            <p:extLst>
              <p:ext uri="{D42A27DB-BD31-4B8C-83A1-F6EECF244321}">
                <p14:modId xmlns:p14="http://schemas.microsoft.com/office/powerpoint/2010/main" val="1881419445"/>
              </p:ext>
            </p:extLst>
          </p:nvPr>
        </p:nvGraphicFramePr>
        <p:xfrm>
          <a:off x="360000" y="360000"/>
          <a:ext cx="8460000" cy="5649359"/>
        </p:xfrm>
        <a:graphic>
          <a:graphicData uri="http://schemas.openxmlformats.org/drawingml/2006/table">
            <a:tbl>
              <a:tblPr firstRow="1" firstCol="1" bandRow="1"/>
              <a:tblGrid>
                <a:gridCol w="5220000"/>
                <a:gridCol w="324000"/>
                <a:gridCol w="324000"/>
                <a:gridCol w="324000"/>
                <a:gridCol w="324000"/>
                <a:gridCol w="324000"/>
                <a:gridCol w="324000"/>
                <a:gridCol w="324000"/>
                <a:gridCol w="324000"/>
                <a:gridCol w="324000"/>
                <a:gridCol w="324000"/>
              </a:tblGrid>
              <a:tr h="900000">
                <a:tc>
                  <a:txBody>
                    <a:bodyPr/>
                    <a:lstStyle/>
                    <a:p>
                      <a:pPr>
                        <a:lnSpc>
                          <a:spcPct val="115000"/>
                        </a:lnSpc>
                        <a:spcBef>
                          <a:spcPts val="100"/>
                        </a:spcBef>
                        <a:spcAft>
                          <a:spcPts val="100"/>
                        </a:spcAft>
                      </a:pPr>
                      <a:r>
                        <a:rPr lang="en-GB" sz="1200" b="1" dirty="0">
                          <a:effectLst/>
                          <a:latin typeface="+mn-lt"/>
                          <a:ea typeface="Calibri"/>
                          <a:cs typeface="Times New Roman"/>
                        </a:rPr>
                        <a:t>TABLE / MODULE</a:t>
                      </a:r>
                      <a:endParaRPr lang="en-GB" sz="1400" dirty="0">
                        <a:effectLst/>
                        <a:latin typeface="+mn-lt"/>
                        <a:ea typeface="Calibri"/>
                        <a:cs typeface="Times New Roman"/>
                      </a:endParaRPr>
                    </a:p>
                  </a:txBody>
                  <a:tcPr marL="64401" marR="64401"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71755" marR="71755">
                        <a:lnSpc>
                          <a:spcPct val="115000"/>
                        </a:lnSpc>
                        <a:spcAft>
                          <a:spcPts val="0"/>
                        </a:spcAft>
                      </a:pPr>
                      <a:r>
                        <a:rPr lang="en-GB" sz="1500" b="1" dirty="0" smtClean="0">
                          <a:solidFill>
                            <a:schemeClr val="bg1"/>
                          </a:solidFill>
                          <a:effectLst/>
                          <a:latin typeface="+mn-lt"/>
                          <a:ea typeface="Calibri"/>
                          <a:cs typeface="Times New Roman"/>
                        </a:rPr>
                        <a:t>Brunei</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Cambodia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Indonesia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Lao PDR</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Malaysia</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Myanmar</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Philippines</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Singapore</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Thailand</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rowSpan="2">
                  <a:txBody>
                    <a:bodyPr/>
                    <a:lstStyle/>
                    <a:p>
                      <a:pPr marL="71755" marR="71755">
                        <a:lnSpc>
                          <a:spcPct val="115000"/>
                        </a:lnSpc>
                        <a:spcAft>
                          <a:spcPts val="0"/>
                        </a:spcAft>
                      </a:pPr>
                      <a:r>
                        <a:rPr lang="en-GB" sz="1500" b="1" dirty="0">
                          <a:solidFill>
                            <a:schemeClr val="bg1"/>
                          </a:solidFill>
                          <a:effectLst/>
                          <a:latin typeface="+mn-lt"/>
                          <a:ea typeface="Calibri"/>
                          <a:cs typeface="Times New Roman"/>
                        </a:rPr>
                        <a:t>Viet Nam</a:t>
                      </a:r>
                      <a:endParaRPr lang="en-GB" sz="1500" dirty="0">
                        <a:solidFill>
                          <a:schemeClr val="bg1"/>
                        </a:solidFill>
                        <a:effectLst/>
                        <a:latin typeface="+mn-lt"/>
                        <a:ea typeface="Calibri"/>
                        <a:cs typeface="Times New Roman"/>
                      </a:endParaRPr>
                    </a:p>
                  </a:txBody>
                  <a:tcPr marL="64401" marR="64401"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A. International migrant stock</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 </a:t>
                      </a:r>
                      <a:r>
                        <a:rPr lang="en-GB" sz="1400" b="0" i="0" dirty="0" smtClean="0">
                          <a:effectLst/>
                          <a:latin typeface="+mn-lt"/>
                          <a:ea typeface="Calibri"/>
                          <a:cs typeface="Times New Roman"/>
                        </a:rPr>
                        <a:t>Resident population </a:t>
                      </a:r>
                      <a:r>
                        <a:rPr lang="en-GB" sz="1400" b="0" i="1" dirty="0" smtClean="0">
                          <a:effectLst/>
                          <a:latin typeface="+mn-lt"/>
                          <a:ea typeface="Calibri"/>
                          <a:cs typeface="Times New Roman"/>
                        </a:rPr>
                        <a:t>by sex, age and by labour market status</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2. </a:t>
                      </a:r>
                      <a:r>
                        <a:rPr lang="en-GB" sz="1400" b="0" i="0" dirty="0" smtClean="0">
                          <a:effectLst/>
                          <a:latin typeface="+mn-lt"/>
                          <a:ea typeface="Calibri"/>
                          <a:cs typeface="Times New Roman"/>
                        </a:rPr>
                        <a:t>Working-age population </a:t>
                      </a:r>
                      <a:r>
                        <a:rPr lang="en-GB" sz="1400" b="0" i="1" dirty="0" smtClean="0">
                          <a:effectLst/>
                          <a:latin typeface="+mn-lt"/>
                          <a:ea typeface="Calibri"/>
                          <a:cs typeface="Times New Roman"/>
                        </a:rPr>
                        <a:t>by sex and 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3. </a:t>
                      </a:r>
                      <a:r>
                        <a:rPr lang="en-GB" sz="1400" b="0" i="0" dirty="0" smtClean="0">
                          <a:effectLst/>
                          <a:latin typeface="+mn-lt"/>
                          <a:ea typeface="Calibri"/>
                          <a:cs typeface="Times New Roman"/>
                        </a:rPr>
                        <a:t>Migrants </a:t>
                      </a:r>
                      <a:r>
                        <a:rPr lang="en-GB" sz="1400" b="0" i="1" dirty="0" smtClean="0">
                          <a:effectLst/>
                          <a:latin typeface="+mn-lt"/>
                          <a:ea typeface="Calibri"/>
                          <a:cs typeface="Times New Roman"/>
                        </a:rPr>
                        <a:t>by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4. </a:t>
                      </a:r>
                      <a:r>
                        <a:rPr lang="en-GB" sz="1400" b="0" i="0" dirty="0" smtClean="0">
                          <a:effectLst/>
                          <a:latin typeface="+mn-lt"/>
                          <a:ea typeface="Calibri"/>
                          <a:cs typeface="Times New Roman"/>
                        </a:rPr>
                        <a:t>Employed migrants </a:t>
                      </a:r>
                      <a:r>
                        <a:rPr lang="en-GB" sz="1400" b="0" i="1" dirty="0" smtClean="0">
                          <a:effectLst/>
                          <a:latin typeface="+mn-lt"/>
                          <a:ea typeface="Calibri"/>
                          <a:cs typeface="Times New Roman"/>
                        </a:rPr>
                        <a:t>by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5.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D416"/>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6.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7. </a:t>
                      </a:r>
                      <a:r>
                        <a:rPr lang="en-GB" sz="1400" b="0" i="0" dirty="0" smtClean="0">
                          <a:effectLst/>
                          <a:latin typeface="+mn-lt"/>
                          <a:ea typeface="Calibri"/>
                          <a:cs typeface="Times New Roman"/>
                        </a:rPr>
                        <a:t>Employed persons </a:t>
                      </a:r>
                      <a:r>
                        <a:rPr lang="en-GB" sz="1400" b="0" i="1" dirty="0" smtClean="0">
                          <a:effectLst/>
                          <a:latin typeface="+mn-lt"/>
                          <a:ea typeface="Calibri"/>
                          <a:cs typeface="Times New Roman"/>
                        </a:rPr>
                        <a:t>by sex and status in employment</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8. </a:t>
                      </a:r>
                      <a:r>
                        <a:rPr lang="en-GB" sz="1400" b="0" i="0" dirty="0" smtClean="0">
                          <a:effectLst/>
                          <a:latin typeface="+mn-lt"/>
                          <a:ea typeface="Calibri"/>
                          <a:cs typeface="Times New Roman"/>
                        </a:rPr>
                        <a:t>Average monthly wages </a:t>
                      </a:r>
                      <a:r>
                        <a:rPr lang="en-GB" sz="1400" b="0" i="1" dirty="0" smtClean="0">
                          <a:effectLst/>
                          <a:latin typeface="+mn-lt"/>
                          <a:ea typeface="Calibri"/>
                          <a:cs typeface="Times New Roman"/>
                        </a:rPr>
                        <a:t>by sex, total and migrants</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lnSpc>
                          <a:spcPct val="100000"/>
                        </a:lnSpc>
                        <a:spcAft>
                          <a:spcPts val="0"/>
                        </a:spcAft>
                      </a:pPr>
                      <a:endParaRPr lang="en-GB" sz="1400" kern="12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B. International migrant flow</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9. </a:t>
                      </a:r>
                      <a:r>
                        <a:rPr lang="en-GB" sz="1400" b="0" i="0" dirty="0" smtClean="0">
                          <a:effectLst/>
                          <a:latin typeface="+mn-lt"/>
                          <a:ea typeface="Calibri"/>
                          <a:cs typeface="Times New Roman"/>
                        </a:rPr>
                        <a:t>Inflows of migrants </a:t>
                      </a:r>
                      <a:r>
                        <a:rPr lang="en-GB" sz="1400" b="0" i="1" dirty="0" smtClean="0">
                          <a:effectLst/>
                          <a:latin typeface="+mn-lt"/>
                          <a:ea typeface="Calibri"/>
                          <a:cs typeface="Times New Roman"/>
                        </a:rPr>
                        <a:t>by sex and country of origin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10. </a:t>
                      </a:r>
                      <a:r>
                        <a:rPr lang="en-GB" sz="1400" b="0" i="0" dirty="0" smtClean="0">
                          <a:effectLst/>
                          <a:latin typeface="+mn-lt"/>
                          <a:ea typeface="Calibri"/>
                          <a:cs typeface="Times New Roman"/>
                        </a:rPr>
                        <a:t>Inflows of working-age migrants </a:t>
                      </a:r>
                      <a:r>
                        <a:rPr lang="en-GB" sz="1400" b="0" i="1" dirty="0" smtClean="0">
                          <a:effectLst/>
                          <a:latin typeface="+mn-lt"/>
                          <a:ea typeface="Calibri"/>
                          <a:cs typeface="Times New Roman"/>
                        </a:rPr>
                        <a:t>by sex and 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11. </a:t>
                      </a:r>
                      <a:r>
                        <a:rPr lang="en-GB" sz="1400" b="0" i="0" dirty="0" smtClean="0">
                          <a:effectLst/>
                          <a:latin typeface="+mn-lt"/>
                          <a:ea typeface="Calibri"/>
                          <a:cs typeface="Times New Roman"/>
                        </a:rPr>
                        <a:t>Inflows of employed migrants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r>
              <a:tr h="216000">
                <a:tc>
                  <a:txBody>
                    <a:bodyPr/>
                    <a:lstStyle/>
                    <a:p>
                      <a:pPr algn="l">
                        <a:lnSpc>
                          <a:spcPct val="100000"/>
                        </a:lnSpc>
                        <a:spcBef>
                          <a:spcPts val="100"/>
                        </a:spcBef>
                        <a:spcAft>
                          <a:spcPts val="100"/>
                        </a:spcAft>
                      </a:pPr>
                      <a:r>
                        <a:rPr lang="en-GB" sz="1400" b="1" i="0" dirty="0" smtClean="0">
                          <a:effectLst/>
                          <a:latin typeface="+mn-lt"/>
                          <a:ea typeface="Calibri"/>
                          <a:cs typeface="Times New Roman"/>
                        </a:rPr>
                        <a:t>12. </a:t>
                      </a:r>
                      <a:r>
                        <a:rPr lang="en-GB" sz="1400" b="0" i="0" dirty="0" smtClean="0">
                          <a:effectLst/>
                          <a:latin typeface="+mn-lt"/>
                          <a:ea typeface="Calibri"/>
                          <a:cs typeface="Times New Roman"/>
                        </a:rPr>
                        <a:t>Inflows of employed migrants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6000">
                <a:tc>
                  <a:txBody>
                    <a:bodyPr/>
                    <a:lstStyle/>
                    <a:p>
                      <a:pPr algn="l">
                        <a:lnSpc>
                          <a:spcPct val="100000"/>
                        </a:lnSpc>
                        <a:spcBef>
                          <a:spcPts val="100"/>
                        </a:spcBef>
                        <a:spcAft>
                          <a:spcPts val="100"/>
                        </a:spcAft>
                      </a:pPr>
                      <a:r>
                        <a:rPr lang="en-GB" sz="1400" b="1" dirty="0">
                          <a:solidFill>
                            <a:schemeClr val="bg1"/>
                          </a:solidFill>
                          <a:effectLst/>
                          <a:latin typeface="+mn-lt"/>
                          <a:ea typeface="Calibri"/>
                          <a:cs typeface="Times New Roman"/>
                        </a:rPr>
                        <a:t>MODULE C. </a:t>
                      </a:r>
                      <a:r>
                        <a:rPr lang="en-GB" sz="1400" b="1" dirty="0" smtClean="0">
                          <a:solidFill>
                            <a:schemeClr val="bg1"/>
                          </a:solidFill>
                          <a:effectLst/>
                          <a:latin typeface="+mn-lt"/>
                          <a:ea typeface="Calibri"/>
                          <a:cs typeface="Times New Roman"/>
                        </a:rPr>
                        <a:t>Nationals abroad</a:t>
                      </a: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a:lnSpc>
                          <a:spcPct val="100000"/>
                        </a:lnSpc>
                        <a:spcAft>
                          <a:spcPts val="0"/>
                        </a:spcAft>
                      </a:pPr>
                      <a:endParaRPr lang="en-GB" sz="1400" dirty="0">
                        <a:solidFill>
                          <a:schemeClr val="bg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13. </a:t>
                      </a:r>
                      <a:r>
                        <a:rPr lang="en-GB" sz="1400" b="0" i="0" dirty="0" smtClean="0">
                          <a:effectLst/>
                          <a:latin typeface="+mn-lt"/>
                          <a:ea typeface="Calibri"/>
                          <a:cs typeface="Times New Roman"/>
                        </a:rPr>
                        <a:t>Nationals abroad </a:t>
                      </a:r>
                      <a:r>
                        <a:rPr lang="en-GB" sz="1400" b="0" i="1" dirty="0" smtClean="0">
                          <a:effectLst/>
                          <a:latin typeface="+mn-lt"/>
                          <a:ea typeface="Calibri"/>
                          <a:cs typeface="Times New Roman"/>
                        </a:rPr>
                        <a:t>by sex and by country of residence</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14. </a:t>
                      </a:r>
                      <a:r>
                        <a:rPr lang="en-GB" sz="1400" b="0" i="0" dirty="0" smtClean="0">
                          <a:effectLst/>
                          <a:latin typeface="+mn-lt"/>
                          <a:ea typeface="Calibri"/>
                          <a:cs typeface="Times New Roman"/>
                        </a:rPr>
                        <a:t>Outflows of nationals </a:t>
                      </a:r>
                      <a:r>
                        <a:rPr lang="en-GB" sz="1400" b="0" i="1" dirty="0" smtClean="0">
                          <a:effectLst/>
                          <a:latin typeface="+mn-lt"/>
                          <a:ea typeface="Calibri"/>
                          <a:cs typeface="Times New Roman"/>
                        </a:rPr>
                        <a:t>by sex and by country of destination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15. </a:t>
                      </a:r>
                      <a:r>
                        <a:rPr lang="en-GB" sz="1400" b="0" i="0" dirty="0" smtClean="0">
                          <a:effectLst/>
                          <a:latin typeface="+mn-lt"/>
                          <a:ea typeface="Calibri"/>
                          <a:cs typeface="Times New Roman"/>
                        </a:rPr>
                        <a:t>Outflows of nationals for </a:t>
                      </a:r>
                      <a:r>
                        <a:rPr lang="en-GB" sz="1400" b="0" i="0" dirty="0" err="1" smtClean="0">
                          <a:effectLst/>
                          <a:latin typeface="+mn-lt"/>
                          <a:ea typeface="Calibri"/>
                          <a:cs typeface="Times New Roman"/>
                        </a:rPr>
                        <a:t>empl</a:t>
                      </a:r>
                      <a:r>
                        <a:rPr lang="en-GB" sz="1400" b="0" i="0" dirty="0" smtClean="0">
                          <a:effectLst/>
                          <a:latin typeface="+mn-lt"/>
                          <a:ea typeface="Calibri"/>
                          <a:cs typeface="Times New Roman"/>
                        </a:rPr>
                        <a:t>. </a:t>
                      </a:r>
                      <a:r>
                        <a:rPr lang="en-GB" sz="1400" b="0" i="1" dirty="0" smtClean="0">
                          <a:effectLst/>
                          <a:latin typeface="+mn-lt"/>
                          <a:ea typeface="Calibri"/>
                          <a:cs typeface="Times New Roman"/>
                        </a:rPr>
                        <a:t>by sex and country of destination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16.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sex and</a:t>
                      </a:r>
                      <a:r>
                        <a:rPr lang="en-GB" sz="1400" b="0" i="1" baseline="0" dirty="0" smtClean="0">
                          <a:effectLst/>
                          <a:latin typeface="+mn-lt"/>
                          <a:ea typeface="Calibri"/>
                          <a:cs typeface="Times New Roman"/>
                        </a:rPr>
                        <a:t> </a:t>
                      </a:r>
                      <a:r>
                        <a:rPr lang="en-GB" sz="1400" b="0" i="1" dirty="0" smtClean="0">
                          <a:effectLst/>
                          <a:latin typeface="+mn-lt"/>
                          <a:ea typeface="Calibri"/>
                          <a:cs typeface="Times New Roman"/>
                        </a:rPr>
                        <a:t>education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6000">
                <a:tc>
                  <a:txBody>
                    <a:bodyPr/>
                    <a:lstStyle/>
                    <a:p>
                      <a:pPr algn="l">
                        <a:lnSpc>
                          <a:spcPct val="100000"/>
                        </a:lnSpc>
                        <a:spcBef>
                          <a:spcPts val="100"/>
                        </a:spcBef>
                        <a:spcAft>
                          <a:spcPts val="100"/>
                        </a:spcAft>
                      </a:pPr>
                      <a:r>
                        <a:rPr lang="en-GB" sz="1400" b="1" dirty="0" smtClean="0">
                          <a:effectLst/>
                          <a:latin typeface="+mn-lt"/>
                          <a:ea typeface="Calibri"/>
                          <a:cs typeface="Times New Roman"/>
                        </a:rPr>
                        <a:t>17.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economic activity</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6000">
                <a:tc>
                  <a:txBody>
                    <a:bodyPr/>
                    <a:lstStyle/>
                    <a:p>
                      <a:pPr marL="0" marR="0" indent="0" algn="l" defTabSz="914400" rtl="0" eaLnBrk="1" fontAlgn="auto" latinLnBrk="0" hangingPunct="1">
                        <a:lnSpc>
                          <a:spcPct val="100000"/>
                        </a:lnSpc>
                        <a:spcBef>
                          <a:spcPts val="100"/>
                        </a:spcBef>
                        <a:spcAft>
                          <a:spcPts val="100"/>
                        </a:spcAft>
                        <a:buClrTx/>
                        <a:buSzTx/>
                        <a:buFontTx/>
                        <a:buNone/>
                        <a:tabLst/>
                        <a:defRPr/>
                      </a:pPr>
                      <a:r>
                        <a:rPr lang="en-GB" sz="1400" b="1" dirty="0" smtClean="0">
                          <a:effectLst/>
                          <a:latin typeface="+mn-lt"/>
                          <a:ea typeface="Calibri"/>
                          <a:cs typeface="Times New Roman"/>
                        </a:rPr>
                        <a:t>18. </a:t>
                      </a:r>
                      <a:r>
                        <a:rPr lang="en-GB" sz="1400" b="0" i="0" dirty="0" smtClean="0">
                          <a:effectLst/>
                          <a:latin typeface="+mn-lt"/>
                          <a:ea typeface="Calibri"/>
                          <a:cs typeface="Times New Roman"/>
                        </a:rPr>
                        <a:t>Outflows of nationals for employment </a:t>
                      </a:r>
                      <a:r>
                        <a:rPr lang="en-GB" sz="1400" b="0" i="1" dirty="0" smtClean="0">
                          <a:effectLst/>
                          <a:latin typeface="+mn-lt"/>
                          <a:ea typeface="Calibri"/>
                          <a:cs typeface="Times New Roman"/>
                        </a:rPr>
                        <a:t>by occupation</a:t>
                      </a: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1AAD49"/>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6000">
                <a:tc>
                  <a:txBody>
                    <a:bodyPr/>
                    <a:lstStyle/>
                    <a:p>
                      <a:pPr marL="0" marR="0" indent="0" algn="l" defTabSz="914400" rtl="0" eaLnBrk="1" fontAlgn="auto" latinLnBrk="0" hangingPunct="1">
                        <a:lnSpc>
                          <a:spcPct val="100000"/>
                        </a:lnSpc>
                        <a:spcBef>
                          <a:spcPts val="100"/>
                        </a:spcBef>
                        <a:spcAft>
                          <a:spcPts val="100"/>
                        </a:spcAft>
                        <a:buClrTx/>
                        <a:buSzTx/>
                        <a:buFontTx/>
                        <a:buNone/>
                        <a:tabLst/>
                        <a:defRPr/>
                      </a:pPr>
                      <a:r>
                        <a:rPr lang="en-GB" sz="1400" b="1" i="0" dirty="0" smtClean="0">
                          <a:effectLst/>
                          <a:latin typeface="+mn-lt"/>
                          <a:ea typeface="Calibri"/>
                          <a:cs typeface="Times New Roman"/>
                        </a:rPr>
                        <a:t>19</a:t>
                      </a:r>
                      <a:r>
                        <a:rPr lang="en-GB" sz="1400" b="0" i="0" dirty="0" smtClean="0">
                          <a:effectLst/>
                          <a:latin typeface="+mn-lt"/>
                          <a:ea typeface="Calibri"/>
                          <a:cs typeface="Times New Roman"/>
                        </a:rPr>
                        <a:t>.</a:t>
                      </a:r>
                      <a:r>
                        <a:rPr lang="en-GB" sz="1400" b="0" i="0" baseline="0" dirty="0" smtClean="0">
                          <a:effectLst/>
                          <a:latin typeface="+mn-lt"/>
                          <a:ea typeface="Calibri"/>
                          <a:cs typeface="Times New Roman"/>
                        </a:rPr>
                        <a:t> Inflows of return migrants by sex &amp; previous country of residence</a:t>
                      </a:r>
                      <a:endParaRPr lang="en-GB" sz="1400" b="0" i="0" dirty="0" smtClean="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solidFill>
                          <a:schemeClr val="tx1"/>
                        </a:solidFill>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endParaRPr lang="en-GB" sz="1400" dirty="0">
                        <a:effectLst/>
                        <a:latin typeface="+mn-lt"/>
                        <a:ea typeface="Calibri"/>
                        <a:cs typeface="Times New Roman"/>
                      </a:endParaRPr>
                    </a:p>
                  </a:txBody>
                  <a:tcPr marL="64401" marR="64401"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2" name="TextBox 11"/>
          <p:cNvSpPr txBox="1"/>
          <p:nvPr/>
        </p:nvSpPr>
        <p:spPr>
          <a:xfrm>
            <a:off x="251520" y="6021288"/>
            <a:ext cx="8640960" cy="646331"/>
          </a:xfrm>
          <a:prstGeom prst="rect">
            <a:avLst/>
          </a:prstGeom>
          <a:noFill/>
        </p:spPr>
        <p:txBody>
          <a:bodyPr vert="horz" wrap="square" rtlCol="0" anchor="b">
            <a:spAutoFit/>
          </a:bodyPr>
          <a:lstStyle/>
          <a:p>
            <a:r>
              <a:rPr lang="en-GB" sz="1200" b="1" dirty="0" smtClean="0"/>
              <a:t>NOTES</a:t>
            </a:r>
            <a:r>
              <a:rPr lang="en-GB" sz="1200" dirty="0"/>
              <a:t>: </a:t>
            </a:r>
            <a:r>
              <a:rPr lang="en-GB" sz="1200" b="1" dirty="0" smtClean="0">
                <a:solidFill>
                  <a:srgbClr val="00B050"/>
                </a:solidFill>
              </a:rPr>
              <a:t>GREEN</a:t>
            </a:r>
            <a:r>
              <a:rPr lang="en-GB" sz="1200" dirty="0" smtClean="0"/>
              <a:t> </a:t>
            </a:r>
            <a:r>
              <a:rPr lang="en-GB" sz="1200" dirty="0"/>
              <a:t>indicates at least one observation (i.e. one year) has been collected for a given table. </a:t>
            </a:r>
          </a:p>
          <a:p>
            <a:r>
              <a:rPr lang="en-GB" sz="1200" b="1" dirty="0" smtClean="0">
                <a:solidFill>
                  <a:srgbClr val="FFC000"/>
                </a:solidFill>
              </a:rPr>
              <a:t>	YELLOW</a:t>
            </a:r>
            <a:r>
              <a:rPr lang="en-GB" sz="1200" dirty="0" smtClean="0"/>
              <a:t> </a:t>
            </a:r>
            <a:r>
              <a:rPr lang="en-GB" sz="1200" dirty="0"/>
              <a:t>indicates that the relevant data </a:t>
            </a:r>
            <a:r>
              <a:rPr lang="en-GB" sz="1200" dirty="0" smtClean="0"/>
              <a:t>exist </a:t>
            </a:r>
            <a:r>
              <a:rPr lang="en-GB" sz="1200" dirty="0"/>
              <a:t>but </a:t>
            </a:r>
            <a:r>
              <a:rPr lang="en-GB" sz="1200" dirty="0" smtClean="0"/>
              <a:t>could not be </a:t>
            </a:r>
            <a:r>
              <a:rPr lang="en-GB" sz="1200" dirty="0"/>
              <a:t>collected during </a:t>
            </a:r>
            <a:r>
              <a:rPr lang="en-GB" sz="1200" dirty="0" smtClean="0"/>
              <a:t>the previous </a:t>
            </a:r>
            <a:r>
              <a:rPr lang="en-GB" sz="1200" dirty="0"/>
              <a:t>round.</a:t>
            </a:r>
          </a:p>
          <a:p>
            <a:r>
              <a:rPr lang="en-GB" sz="1200" b="1" dirty="0" smtClean="0">
                <a:solidFill>
                  <a:srgbClr val="FF0000"/>
                </a:solidFill>
              </a:rPr>
              <a:t>		</a:t>
            </a:r>
            <a:r>
              <a:rPr lang="en-GB" sz="1200" b="1" dirty="0" smtClean="0">
                <a:solidFill>
                  <a:schemeClr val="tx1">
                    <a:lumMod val="50000"/>
                    <a:lumOff val="50000"/>
                  </a:schemeClr>
                </a:solidFill>
              </a:rPr>
              <a:t>‘WHITE’</a:t>
            </a:r>
            <a:r>
              <a:rPr lang="en-GB" sz="1200" b="1" dirty="0" smtClean="0"/>
              <a:t> </a:t>
            </a:r>
            <a:r>
              <a:rPr lang="en-GB" sz="1200" dirty="0" smtClean="0"/>
              <a:t>indicates </a:t>
            </a:r>
            <a:r>
              <a:rPr lang="en-GB" sz="1200" dirty="0"/>
              <a:t>that the relevant data </a:t>
            </a:r>
            <a:r>
              <a:rPr lang="en-GB" sz="1200" dirty="0" smtClean="0"/>
              <a:t>do not exist/has </a:t>
            </a:r>
            <a:r>
              <a:rPr lang="en-GB" sz="1200" dirty="0"/>
              <a:t>not been mapped</a:t>
            </a:r>
            <a:r>
              <a:rPr lang="en-GB" sz="1200" dirty="0" smtClean="0"/>
              <a:t>.</a:t>
            </a:r>
            <a:endParaRPr lang="en-GB" sz="1200" dirty="0"/>
          </a:p>
        </p:txBody>
      </p:sp>
    </p:spTree>
    <p:extLst>
      <p:ext uri="{BB962C8B-B14F-4D97-AF65-F5344CB8AC3E}">
        <p14:creationId xmlns:p14="http://schemas.microsoft.com/office/powerpoint/2010/main" val="225931785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chor="ctr">
            <a:normAutofit/>
          </a:bodyPr>
          <a:lstStyle/>
          <a:p>
            <a:pPr marL="0" indent="0">
              <a:buNone/>
            </a:pPr>
            <a:r>
              <a:rPr lang="fr-CH" sz="2000" b="1" dirty="0" smtClean="0">
                <a:solidFill>
                  <a:srgbClr val="0070C0"/>
                </a:solidFill>
                <a:cs typeface="Calibri"/>
              </a:rPr>
              <a:t>Considering</a:t>
            </a:r>
            <a:r>
              <a:rPr lang="mr-IN" sz="2000" b="1" dirty="0" smtClean="0">
                <a:solidFill>
                  <a:srgbClr val="0070C0"/>
                </a:solidFill>
                <a:cs typeface="Calibri"/>
              </a:rPr>
              <a:t>…</a:t>
            </a:r>
            <a:endParaRPr lang="en-US" sz="2000" b="1" dirty="0" smtClean="0">
              <a:solidFill>
                <a:srgbClr val="0070C0"/>
              </a:solidFill>
              <a:cs typeface="Calibri"/>
            </a:endParaRPr>
          </a:p>
          <a:p>
            <a:pPr marL="457200" indent="-457200">
              <a:buFont typeface="+mj-lt"/>
              <a:buAutoNum type="arabicPeriod"/>
            </a:pPr>
            <a:r>
              <a:rPr lang="en-US" sz="2000" dirty="0" smtClean="0">
                <a:solidFill>
                  <a:srgbClr val="0070C0"/>
                </a:solidFill>
                <a:latin typeface="Calibri Light"/>
                <a:cs typeface="Calibri Light"/>
              </a:rPr>
              <a:t>Gaps that have been mapped: Tables can potentially be filled</a:t>
            </a:r>
          </a:p>
          <a:p>
            <a:pPr marL="457200" indent="-457200">
              <a:buFont typeface="+mj-lt"/>
              <a:buAutoNum type="arabicPeriod"/>
            </a:pPr>
            <a:r>
              <a:rPr lang="en-US" sz="2000" dirty="0" smtClean="0">
                <a:solidFill>
                  <a:srgbClr val="0070C0"/>
                </a:solidFill>
                <a:latin typeface="Calibri Light"/>
                <a:cs typeface="Calibri Light"/>
              </a:rPr>
              <a:t>Gaps that have not been mapped yet: Tables </a:t>
            </a:r>
            <a:r>
              <a:rPr lang="en-US" sz="2000" smtClean="0">
                <a:solidFill>
                  <a:srgbClr val="0070C0"/>
                </a:solidFill>
                <a:latin typeface="Calibri Light"/>
                <a:cs typeface="Calibri Light"/>
              </a:rPr>
              <a:t>for which </a:t>
            </a:r>
            <a:r>
              <a:rPr lang="en-US" sz="2000" dirty="0">
                <a:solidFill>
                  <a:srgbClr val="0070C0"/>
                </a:solidFill>
                <a:latin typeface="Calibri Light"/>
                <a:cs typeface="Calibri Light"/>
              </a:rPr>
              <a:t>d</a:t>
            </a:r>
            <a:r>
              <a:rPr lang="en-US" sz="2000" smtClean="0">
                <a:solidFill>
                  <a:srgbClr val="0070C0"/>
                </a:solidFill>
                <a:latin typeface="Calibri Light"/>
                <a:cs typeface="Calibri Light"/>
              </a:rPr>
              <a:t>ata </a:t>
            </a:r>
            <a:r>
              <a:rPr lang="en-US" sz="2000" dirty="0" smtClean="0">
                <a:solidFill>
                  <a:srgbClr val="0070C0"/>
                </a:solidFill>
                <a:latin typeface="Calibri Light"/>
                <a:cs typeface="Calibri Light"/>
              </a:rPr>
              <a:t>does not appear to exist</a:t>
            </a:r>
          </a:p>
          <a:p>
            <a:pPr marL="457200" lvl="1" indent="0">
              <a:buNone/>
            </a:pPr>
            <a:endParaRPr lang="en-US" dirty="0" smtClean="0"/>
          </a:p>
          <a:p>
            <a:pPr marL="57150" indent="0">
              <a:buNone/>
            </a:pPr>
            <a:r>
              <a:rPr lang="en-US" sz="2100" b="1" dirty="0" smtClean="0">
                <a:solidFill>
                  <a:srgbClr val="0070C0"/>
                </a:solidFill>
                <a:cs typeface="Calibri"/>
              </a:rPr>
              <a:t>In the next rounds of data collection efforts </a:t>
            </a:r>
            <a:r>
              <a:rPr lang="en-US" sz="2100" b="1" dirty="0">
                <a:solidFill>
                  <a:srgbClr val="0070C0"/>
                </a:solidFill>
                <a:cs typeface="Calibri"/>
              </a:rPr>
              <a:t>should go into:</a:t>
            </a:r>
          </a:p>
          <a:p>
            <a:pPr marL="514350" indent="-457200" algn="just">
              <a:buFont typeface="Arial" pitchFamily="34" charset="0"/>
              <a:buAutoNum type="arabicPeriod"/>
            </a:pPr>
            <a:r>
              <a:rPr lang="en-US" sz="2000" dirty="0" smtClean="0">
                <a:solidFill>
                  <a:srgbClr val="0070C0"/>
                </a:solidFill>
                <a:latin typeface="Calibri Light"/>
                <a:cs typeface="Calibri Light"/>
              </a:rPr>
              <a:t>Updating the tables and filling gaps that </a:t>
            </a:r>
            <a:r>
              <a:rPr lang="en-US" sz="2000" dirty="0">
                <a:solidFill>
                  <a:srgbClr val="0070C0"/>
                </a:solidFill>
                <a:latin typeface="Calibri Light"/>
                <a:cs typeface="Calibri Light"/>
              </a:rPr>
              <a:t>can potentially be </a:t>
            </a:r>
            <a:r>
              <a:rPr lang="en-US" sz="2000" dirty="0" smtClean="0">
                <a:solidFill>
                  <a:srgbClr val="0070C0"/>
                </a:solidFill>
                <a:latin typeface="Calibri Light"/>
                <a:cs typeface="Calibri Light"/>
              </a:rPr>
              <a:t>filled with existing, mapped data</a:t>
            </a:r>
          </a:p>
          <a:p>
            <a:pPr marL="514350" indent="-457200" algn="just">
              <a:buFont typeface="Arial" pitchFamily="34" charset="0"/>
              <a:buAutoNum type="arabicPeriod"/>
            </a:pPr>
            <a:r>
              <a:rPr lang="en-US" sz="2000" dirty="0" smtClean="0">
                <a:solidFill>
                  <a:srgbClr val="0070C0"/>
                </a:solidFill>
                <a:latin typeface="Calibri Light"/>
                <a:ea typeface="+mj-ea"/>
                <a:cs typeface="Calibri Light"/>
              </a:rPr>
              <a:t>Identifying and sharing information on sources not yet included in </a:t>
            </a:r>
            <a:r>
              <a:rPr lang="en-US" sz="2000" dirty="0">
                <a:solidFill>
                  <a:srgbClr val="0070C0"/>
                </a:solidFill>
                <a:latin typeface="Calibri Light"/>
                <a:ea typeface="+mj-ea"/>
                <a:cs typeface="Calibri Light"/>
              </a:rPr>
              <a:t>this </a:t>
            </a:r>
            <a:r>
              <a:rPr lang="en-US" sz="2000" dirty="0" smtClean="0">
                <a:solidFill>
                  <a:srgbClr val="0070C0"/>
                </a:solidFill>
                <a:latin typeface="Calibri Light"/>
                <a:ea typeface="+mj-ea"/>
                <a:cs typeface="Calibri Light"/>
              </a:rPr>
              <a:t>mapping</a:t>
            </a:r>
          </a:p>
        </p:txBody>
      </p:sp>
      <p:sp>
        <p:nvSpPr>
          <p:cNvPr id="4" name="Slide Number Placeholder 3"/>
          <p:cNvSpPr>
            <a:spLocks noGrp="1"/>
          </p:cNvSpPr>
          <p:nvPr>
            <p:ph type="sldNum" sz="quarter" idx="12"/>
          </p:nvPr>
        </p:nvSpPr>
        <p:spPr/>
        <p:txBody>
          <a:bodyPr/>
          <a:lstStyle/>
          <a:p>
            <a:fld id="{E1B53D76-2BD9-4861-A85A-37150632D7BA}" type="slidenum">
              <a:rPr lang="en-GB" smtClean="0"/>
              <a:t>21</a:t>
            </a:fld>
            <a:endParaRPr lang="en-GB"/>
          </a:p>
        </p:txBody>
      </p:sp>
      <p:sp>
        <p:nvSpPr>
          <p:cNvPr id="5" name="Title 1"/>
          <p:cNvSpPr txBox="1">
            <a:spLocks/>
          </p:cNvSpPr>
          <p:nvPr/>
        </p:nvSpPr>
        <p:spPr>
          <a:xfrm>
            <a:off x="323528" y="260648"/>
            <a:ext cx="8229600" cy="5400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a:solidFill>
                  <a:srgbClr val="0070C0"/>
                </a:solidFill>
                <a:latin typeface="+mn-lt"/>
                <a:ea typeface="+mn-ea"/>
                <a:cs typeface="Calibri"/>
              </a:rPr>
              <a:t>Current data collection: </a:t>
            </a:r>
          </a:p>
          <a:p>
            <a:pPr algn="l"/>
            <a:r>
              <a:rPr lang="en-GB" sz="2800" b="1" dirty="0">
                <a:solidFill>
                  <a:srgbClr val="0070C0"/>
                </a:solidFill>
                <a:latin typeface="+mn-lt"/>
                <a:ea typeface="+mn-ea"/>
                <a:cs typeface="Calibri"/>
              </a:rPr>
              <a:t>quality and gaps</a:t>
            </a:r>
          </a:p>
          <a:p>
            <a:pPr algn="l"/>
            <a:r>
              <a:rPr lang="en-GB" sz="2000" b="1" i="1" dirty="0" smtClean="0">
                <a:solidFill>
                  <a:srgbClr val="0070C0"/>
                </a:solidFill>
                <a:latin typeface="Calibri Light"/>
                <a:cs typeface="Calibri Light"/>
              </a:rPr>
              <a:t/>
            </a:r>
            <a:br>
              <a:rPr lang="en-GB" sz="2000" b="1" i="1" dirty="0" smtClean="0">
                <a:solidFill>
                  <a:srgbClr val="0070C0"/>
                </a:solidFill>
                <a:latin typeface="Calibri Light"/>
                <a:cs typeface="Calibri Light"/>
              </a:rPr>
            </a:br>
            <a:endParaRPr lang="en-GB" sz="2000" b="1" i="1" dirty="0">
              <a:solidFill>
                <a:schemeClr val="accent6">
                  <a:lumMod val="75000"/>
                </a:schemeClr>
              </a:solidFill>
              <a:latin typeface="Calibri Light"/>
              <a:cs typeface="Calibri Light"/>
            </a:endParaRPr>
          </a:p>
        </p:txBody>
      </p:sp>
    </p:spTree>
    <p:extLst>
      <p:ext uri="{BB962C8B-B14F-4D97-AF65-F5344CB8AC3E}">
        <p14:creationId xmlns:p14="http://schemas.microsoft.com/office/powerpoint/2010/main" val="3611621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pPr lvl="1" algn="l" rtl="0">
              <a:spcBef>
                <a:spcPct val="0"/>
              </a:spcBef>
            </a:pPr>
            <a:r>
              <a:rPr lang="en-GB" sz="3600" b="1" i="1" kern="1200" dirty="0" smtClean="0">
                <a:solidFill>
                  <a:srgbClr val="0070C0"/>
                </a:solidFill>
                <a:latin typeface="Calibri Light"/>
                <a:ea typeface="+mj-ea"/>
                <a:cs typeface="Calibri Light"/>
              </a:rPr>
              <a:t>ILMS - Phase VI: the next round of data collection in 2018</a:t>
            </a:r>
          </a:p>
        </p:txBody>
      </p:sp>
      <p:sp>
        <p:nvSpPr>
          <p:cNvPr id="8" name="Text Placeholder 7"/>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1B53D76-2BD9-4861-A85A-37150632D7BA}" type="slidenum">
              <a:rPr lang="en-GB" smtClean="0"/>
              <a:t>22</a:t>
            </a:fld>
            <a:endParaRPr lang="en-GB"/>
          </a:p>
        </p:txBody>
      </p:sp>
    </p:spTree>
    <p:extLst>
      <p:ext uri="{BB962C8B-B14F-4D97-AF65-F5344CB8AC3E}">
        <p14:creationId xmlns:p14="http://schemas.microsoft.com/office/powerpoint/2010/main" val="66878587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1B53D76-2BD9-4861-A85A-37150632D7BA}" type="slidenum">
              <a:rPr lang="en-GB" smtClean="0"/>
              <a:t>23</a:t>
            </a:fld>
            <a:endParaRPr lang="en-GB" dirty="0"/>
          </a:p>
        </p:txBody>
      </p:sp>
      <p:sp>
        <p:nvSpPr>
          <p:cNvPr id="7" name="Content Placeholder 2"/>
          <p:cNvSpPr>
            <a:spLocks noGrp="1"/>
          </p:cNvSpPr>
          <p:nvPr>
            <p:ph idx="1"/>
          </p:nvPr>
        </p:nvSpPr>
        <p:spPr>
          <a:xfrm>
            <a:off x="251520" y="837283"/>
            <a:ext cx="8373722" cy="5040560"/>
          </a:xfrm>
        </p:spPr>
        <p:txBody>
          <a:bodyPr>
            <a:noAutofit/>
          </a:bodyPr>
          <a:lstStyle/>
          <a:p>
            <a:pPr marL="0" indent="0" algn="ctr">
              <a:buNone/>
            </a:pPr>
            <a:endParaRPr lang="en-GB" sz="1800" b="1" dirty="0" smtClean="0">
              <a:solidFill>
                <a:srgbClr val="000000"/>
              </a:solidFill>
              <a:latin typeface="Calibri"/>
              <a:cs typeface="Calibri"/>
            </a:endParaRPr>
          </a:p>
          <a:p>
            <a:pPr marL="0" indent="0" algn="ctr">
              <a:buNone/>
            </a:pPr>
            <a:r>
              <a:rPr lang="en-GB" sz="1800" b="1" dirty="0" smtClean="0">
                <a:solidFill>
                  <a:srgbClr val="000000"/>
                </a:solidFill>
                <a:latin typeface="Calibri"/>
                <a:cs typeface="Calibri"/>
              </a:rPr>
              <a:t>The </a:t>
            </a:r>
            <a:r>
              <a:rPr lang="en-GB" sz="1800" b="1" dirty="0">
                <a:solidFill>
                  <a:srgbClr val="000000"/>
                </a:solidFill>
                <a:latin typeface="Calibri"/>
                <a:cs typeface="Calibri"/>
              </a:rPr>
              <a:t>standard International Labour Migration Questionnaire (ILMQ) is </a:t>
            </a:r>
            <a:r>
              <a:rPr lang="en-GB" sz="1800" b="1" dirty="0" smtClean="0">
                <a:solidFill>
                  <a:srgbClr val="000000"/>
                </a:solidFill>
                <a:latin typeface="Calibri"/>
                <a:cs typeface="Calibri"/>
              </a:rPr>
              <a:t>once more partially </a:t>
            </a:r>
            <a:r>
              <a:rPr lang="en-GB" sz="1800" b="1" dirty="0">
                <a:solidFill>
                  <a:srgbClr val="000000"/>
                </a:solidFill>
                <a:latin typeface="Calibri"/>
                <a:cs typeface="Calibri"/>
              </a:rPr>
              <a:t>filled out and will be sent to focal </a:t>
            </a:r>
            <a:r>
              <a:rPr lang="en-GB" sz="1800" b="1" dirty="0" smtClean="0">
                <a:solidFill>
                  <a:srgbClr val="000000"/>
                </a:solidFill>
                <a:latin typeface="Calibri"/>
                <a:cs typeface="Calibri"/>
              </a:rPr>
              <a:t>specialists this year.</a:t>
            </a:r>
            <a:endParaRPr lang="en-GB" sz="1800" b="1" dirty="0">
              <a:solidFill>
                <a:srgbClr val="000000"/>
              </a:solidFill>
              <a:latin typeface="Calibri"/>
              <a:cs typeface="Calibri"/>
            </a:endParaRPr>
          </a:p>
        </p:txBody>
      </p:sp>
      <p:pic>
        <p:nvPicPr>
          <p:cNvPr id="3" name="Picture 2"/>
          <p:cNvPicPr>
            <a:picLocks noChangeAspect="1"/>
          </p:cNvPicPr>
          <p:nvPr/>
        </p:nvPicPr>
        <p:blipFill>
          <a:blip r:embed="rId2"/>
          <a:stretch>
            <a:fillRect/>
          </a:stretch>
        </p:blipFill>
        <p:spPr>
          <a:xfrm>
            <a:off x="4355976" y="2204864"/>
            <a:ext cx="4654500" cy="4320000"/>
          </a:xfrm>
          <a:prstGeom prst="rect">
            <a:avLst/>
          </a:prstGeom>
        </p:spPr>
      </p:pic>
      <p:pic>
        <p:nvPicPr>
          <p:cNvPr id="4" name="Picture 3"/>
          <p:cNvPicPr>
            <a:picLocks noChangeAspect="1"/>
          </p:cNvPicPr>
          <p:nvPr/>
        </p:nvPicPr>
        <p:blipFill>
          <a:blip r:embed="rId3"/>
          <a:stretch>
            <a:fillRect/>
          </a:stretch>
        </p:blipFill>
        <p:spPr>
          <a:xfrm>
            <a:off x="395536" y="2060848"/>
            <a:ext cx="3613315" cy="4500000"/>
          </a:xfrm>
          <a:prstGeom prst="rect">
            <a:avLst/>
          </a:prstGeom>
        </p:spPr>
      </p:pic>
      <p:sp>
        <p:nvSpPr>
          <p:cNvPr id="13" name="Title 1"/>
          <p:cNvSpPr txBox="1">
            <a:spLocks/>
          </p:cNvSpPr>
          <p:nvPr/>
        </p:nvSpPr>
        <p:spPr>
          <a:xfrm>
            <a:off x="323528" y="260648"/>
            <a:ext cx="8229600" cy="5400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i="1" dirty="0" smtClean="0">
                <a:solidFill>
                  <a:srgbClr val="0070C0"/>
                </a:solidFill>
                <a:latin typeface="Calibri Light"/>
                <a:cs typeface="Calibri Light"/>
              </a:rPr>
              <a:t>The 2018 questionnaire</a:t>
            </a:r>
            <a:br>
              <a:rPr lang="en-GB" sz="2800" b="1" i="1" dirty="0" smtClean="0">
                <a:solidFill>
                  <a:srgbClr val="0070C0"/>
                </a:solidFill>
                <a:latin typeface="Calibri Light"/>
                <a:cs typeface="Calibri Light"/>
              </a:rPr>
            </a:br>
            <a:endParaRPr lang="en-GB" sz="2800" b="1" i="1" dirty="0" smtClean="0">
              <a:solidFill>
                <a:srgbClr val="0070C0"/>
              </a:solidFill>
              <a:latin typeface="Calibri Light"/>
              <a:cs typeface="Calibri Light"/>
            </a:endParaRPr>
          </a:p>
          <a:p>
            <a:pPr algn="l"/>
            <a:endParaRPr lang="en-GB" sz="2800" b="1" i="1" dirty="0" smtClean="0">
              <a:solidFill>
                <a:srgbClr val="0070C0"/>
              </a:solidFill>
              <a:latin typeface="Calibri Light"/>
              <a:cs typeface="Calibri Light"/>
            </a:endParaRPr>
          </a:p>
          <a:p>
            <a:pPr algn="l"/>
            <a:endParaRPr lang="en-GB" sz="2800" b="1" i="1" dirty="0">
              <a:solidFill>
                <a:schemeClr val="accent6">
                  <a:lumMod val="75000"/>
                </a:schemeClr>
              </a:solidFill>
              <a:latin typeface="Calibri Light"/>
              <a:cs typeface="Calibri Light"/>
            </a:endParaRPr>
          </a:p>
        </p:txBody>
      </p:sp>
    </p:spTree>
    <p:extLst>
      <p:ext uri="{BB962C8B-B14F-4D97-AF65-F5344CB8AC3E}">
        <p14:creationId xmlns:p14="http://schemas.microsoft.com/office/powerpoint/2010/main" val="18281751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1B53D76-2BD9-4861-A85A-37150632D7BA}" type="slidenum">
              <a:rPr lang="en-GB" smtClean="0"/>
              <a:t>24</a:t>
            </a:fld>
            <a:endParaRPr lang="en-GB"/>
          </a:p>
        </p:txBody>
      </p:sp>
      <p:sp>
        <p:nvSpPr>
          <p:cNvPr id="8" name="Content Placeholder 2"/>
          <p:cNvSpPr>
            <a:spLocks noGrp="1"/>
          </p:cNvSpPr>
          <p:nvPr>
            <p:ph idx="1"/>
          </p:nvPr>
        </p:nvSpPr>
        <p:spPr>
          <a:xfrm>
            <a:off x="467544" y="1268760"/>
            <a:ext cx="6480720" cy="5040560"/>
          </a:xfrm>
        </p:spPr>
        <p:txBody>
          <a:bodyPr>
            <a:noAutofit/>
          </a:bodyPr>
          <a:lstStyle/>
          <a:p>
            <a:pPr marL="0" indent="0">
              <a:spcBef>
                <a:spcPts val="0"/>
              </a:spcBef>
              <a:buNone/>
            </a:pPr>
            <a:endParaRPr lang="en-GB" sz="1800" i="1" dirty="0" smtClean="0"/>
          </a:p>
          <a:p>
            <a:pPr marL="0" indent="0">
              <a:spcBef>
                <a:spcPts val="0"/>
              </a:spcBef>
              <a:buNone/>
            </a:pPr>
            <a:endParaRPr lang="en-GB" sz="1800" i="1" dirty="0"/>
          </a:p>
          <a:p>
            <a:pPr marL="0" indent="0">
              <a:spcBef>
                <a:spcPts val="0"/>
              </a:spcBef>
              <a:buNone/>
            </a:pPr>
            <a:r>
              <a:rPr lang="en-GB" sz="1800" i="1" dirty="0"/>
              <a:t>The ILMQ 2018 will be sent out along with a few questions to be answered by the focal specialist on the data gaps identified and discussed today and tomorrow.</a:t>
            </a:r>
          </a:p>
          <a:p>
            <a:pPr marL="0" indent="0">
              <a:spcBef>
                <a:spcPts val="0"/>
              </a:spcBef>
              <a:buNone/>
            </a:pPr>
            <a:endParaRPr lang="en-GB" sz="1800" i="1" dirty="0" smtClean="0"/>
          </a:p>
          <a:p>
            <a:pPr marL="0" indent="0">
              <a:spcBef>
                <a:spcPts val="0"/>
              </a:spcBef>
              <a:buNone/>
            </a:pPr>
            <a:endParaRPr lang="en-GB" sz="1800" i="1" dirty="0"/>
          </a:p>
          <a:p>
            <a:pPr marL="0" indent="0">
              <a:spcBef>
                <a:spcPts val="0"/>
              </a:spcBef>
              <a:buNone/>
            </a:pPr>
            <a:r>
              <a:rPr lang="en-GB" sz="1800" i="1" dirty="0" smtClean="0"/>
              <a:t>The 2018 data collection round, or ILMS Phase VI, will be launched on the 6</a:t>
            </a:r>
            <a:r>
              <a:rPr lang="en-GB" sz="1800" i="1" baseline="30000" dirty="0" smtClean="0"/>
              <a:t>th</a:t>
            </a:r>
            <a:r>
              <a:rPr lang="en-GB" sz="1800" i="1" dirty="0" smtClean="0"/>
              <a:t> of April, 2018.</a:t>
            </a:r>
          </a:p>
          <a:p>
            <a:pPr marL="0" indent="0">
              <a:spcBef>
                <a:spcPts val="0"/>
              </a:spcBef>
              <a:buNone/>
              <a:tabLst>
                <a:tab pos="1165225" algn="l"/>
              </a:tabLst>
            </a:pPr>
            <a:endParaRPr lang="en-GB" sz="1800" i="1" dirty="0"/>
          </a:p>
        </p:txBody>
      </p:sp>
      <p:grpSp>
        <p:nvGrpSpPr>
          <p:cNvPr id="7" name="Group 6"/>
          <p:cNvGrpSpPr/>
          <p:nvPr/>
        </p:nvGrpSpPr>
        <p:grpSpPr>
          <a:xfrm>
            <a:off x="6156176" y="3717032"/>
            <a:ext cx="2701280" cy="2698220"/>
            <a:chOff x="6588224" y="4188068"/>
            <a:chExt cx="2304256" cy="2304256"/>
          </a:xfrm>
        </p:grpSpPr>
        <p:sp>
          <p:nvSpPr>
            <p:cNvPr id="11" name="Oval 10"/>
            <p:cNvSpPr/>
            <p:nvPr/>
          </p:nvSpPr>
          <p:spPr>
            <a:xfrm>
              <a:off x="6588224" y="4188068"/>
              <a:ext cx="2304256" cy="230425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6588224" y="4801587"/>
              <a:ext cx="2304256" cy="1123384"/>
            </a:xfrm>
            <a:prstGeom prst="rect">
              <a:avLst/>
            </a:prstGeom>
            <a:noFill/>
          </p:spPr>
          <p:txBody>
            <a:bodyPr wrap="square" rtlCol="0">
              <a:spAutoFit/>
              <a:scene3d>
                <a:camera prst="orthographicFront">
                  <a:rot lat="0" lon="0" rev="0"/>
                </a:camera>
                <a:lightRig rig="threePt" dir="t"/>
              </a:scene3d>
            </a:bodyPr>
            <a:lstStyle/>
            <a:p>
              <a:pPr algn="ctr"/>
              <a:r>
                <a:rPr lang="en-GB" sz="2400" b="1" dirty="0" smtClean="0">
                  <a:solidFill>
                    <a:schemeClr val="bg1"/>
                  </a:solidFill>
                </a:rPr>
                <a:t>THANK YOU</a:t>
              </a:r>
            </a:p>
            <a:p>
              <a:pPr algn="ctr"/>
              <a:r>
                <a:rPr lang="en-GB" sz="1500" dirty="0" smtClean="0">
                  <a:solidFill>
                    <a:schemeClr val="bg1"/>
                  </a:solidFill>
                </a:rPr>
                <a:t>…</a:t>
              </a:r>
              <a:r>
                <a:rPr lang="en-GB" sz="1500" i="1" dirty="0" smtClean="0">
                  <a:solidFill>
                    <a:schemeClr val="bg1"/>
                  </a:solidFill>
                </a:rPr>
                <a:t>Additional questions</a:t>
              </a:r>
              <a:r>
                <a:rPr lang="en-GB" sz="1500" dirty="0" smtClean="0">
                  <a:solidFill>
                    <a:schemeClr val="bg1"/>
                  </a:solidFill>
                </a:rPr>
                <a:t>:</a:t>
              </a:r>
            </a:p>
            <a:p>
              <a:pPr algn="ctr"/>
              <a:r>
                <a:rPr lang="en-GB" sz="1400" dirty="0" err="1" smtClean="0">
                  <a:solidFill>
                    <a:schemeClr val="bg1"/>
                  </a:solidFill>
                </a:rPr>
                <a:t>andrade@iloguest.org</a:t>
              </a:r>
              <a:endParaRPr lang="en-GB" sz="1400" dirty="0" smtClean="0">
                <a:solidFill>
                  <a:schemeClr val="bg1"/>
                </a:solidFill>
              </a:endParaRPr>
            </a:p>
            <a:p>
              <a:pPr algn="ctr"/>
              <a:r>
                <a:rPr lang="en-GB" sz="1400" dirty="0" err="1" smtClean="0">
                  <a:solidFill>
                    <a:schemeClr val="bg1"/>
                  </a:solidFill>
                </a:rPr>
                <a:t>marinacandrade@gmail.com</a:t>
              </a:r>
              <a:endParaRPr lang="en-GB" sz="1400" dirty="0">
                <a:solidFill>
                  <a:schemeClr val="bg1"/>
                </a:solidFill>
              </a:endParaRPr>
            </a:p>
          </p:txBody>
        </p:sp>
      </p:grpSp>
      <p:sp>
        <p:nvSpPr>
          <p:cNvPr id="9" name="Title 1"/>
          <p:cNvSpPr txBox="1">
            <a:spLocks/>
          </p:cNvSpPr>
          <p:nvPr/>
        </p:nvSpPr>
        <p:spPr>
          <a:xfrm>
            <a:off x="323528" y="764704"/>
            <a:ext cx="8229600" cy="5400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i="1" dirty="0" smtClean="0">
                <a:solidFill>
                  <a:srgbClr val="0070C0"/>
                </a:solidFill>
                <a:latin typeface="Calibri Light"/>
                <a:cs typeface="Calibri Light"/>
              </a:rPr>
              <a:t>The 2018 round of data collection</a:t>
            </a:r>
          </a:p>
        </p:txBody>
      </p:sp>
    </p:spTree>
    <p:extLst>
      <p:ext uri="{BB962C8B-B14F-4D97-AF65-F5344CB8AC3E}">
        <p14:creationId xmlns:p14="http://schemas.microsoft.com/office/powerpoint/2010/main" val="26354118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7499</TotalTime>
  <Words>3264</Words>
  <Application>Microsoft Macintosh PowerPoint</Application>
  <PresentationFormat>On-screen Show (4:3)</PresentationFormat>
  <Paragraphs>669</Paragraphs>
  <Slides>24</Slides>
  <Notes>2</Notes>
  <HiddenSlides>0</HiddenSlides>
  <MMClips>0</MMClip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Office Theme</vt:lpstr>
      <vt:lpstr>1_Office Theme</vt:lpstr>
      <vt:lpstr>2_Office Theme</vt:lpstr>
      <vt:lpstr>International Labour Migration Statistics Database (ILMS) in ASEAN</vt:lpstr>
      <vt:lpstr>Outline</vt:lpstr>
      <vt:lpstr>PowerPoint Presentation</vt:lpstr>
      <vt:lpstr>Key 5-year statistical trends taken from the ILMS Database in ASEAN </vt:lpstr>
      <vt:lpstr>Total migrant workers in ASEAN destination countries (in thousands), 2012-2016*</vt:lpstr>
      <vt:lpstr>Labour force in selected ASEAN destination countries by share of migrant status, 2012 and 2016</vt:lpstr>
      <vt:lpstr>Share of migrant labour force in the top ASEAN labour receiving country by gender and youth status, 2012 and 2016</vt:lpstr>
      <vt:lpstr>Share of migrant workers in Malaysia by gender and level of education, 2007-2016 </vt:lpstr>
      <vt:lpstr>Share of migrant workers in Thailand by gender and level of education, 2007-2016 </vt:lpstr>
      <vt:lpstr>Women’s share in total outflow of nationals for employment in ASEAN origin countries, 2012 and 2016</vt:lpstr>
      <vt:lpstr>Mean and median wage in Malaysia by migrant status and gender (in current terms), 2016 </vt:lpstr>
      <vt:lpstr>Scope and review of the ILMS Process in ASEAN</vt:lpstr>
      <vt:lpstr>PowerPoint Presentation</vt:lpstr>
      <vt:lpstr>PowerPoint Presentation</vt:lpstr>
      <vt:lpstr>PowerPoint Presentation</vt:lpstr>
      <vt:lpstr>Scope of the 2017 Round </vt:lpstr>
      <vt:lpstr>PowerPoint Presentation</vt:lpstr>
      <vt:lpstr>DATA COLLECTED Labour Force Surveys and other surveys</vt:lpstr>
      <vt:lpstr>DATA COLLECTED Population and Housing Censuses</vt:lpstr>
      <vt:lpstr>DATA COLLECTED Administrative Records Data</vt:lpstr>
      <vt:lpstr>PowerPoint Presentation</vt:lpstr>
      <vt:lpstr>ILMS - Phase VI: the next round of data collection in 2018</vt:lpstr>
      <vt:lpstr>PowerPoint Presentation</vt:lpstr>
      <vt:lpstr>PowerPoint Presentation</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Marko Stermsek</dc:creator>
  <cp:lastModifiedBy>Marina Andrade</cp:lastModifiedBy>
  <cp:revision>376</cp:revision>
  <dcterms:created xsi:type="dcterms:W3CDTF">2013-06-28T01:58:24Z</dcterms:created>
  <dcterms:modified xsi:type="dcterms:W3CDTF">2018-03-22T02:24:09Z</dcterms:modified>
</cp:coreProperties>
</file>