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10.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3.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14.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5.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16.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7.xml" ContentType="application/vnd.openxmlformats-officedocument.theme+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6.xml" ContentType="application/vnd.openxmlformats-officedocument.drawingml.chart+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charts/chart10.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theme/themeOverride2.xml" ContentType="application/vnd.openxmlformats-officedocument.themeOverride+xml"/>
  <Override PartName="/ppt/notesSlides/notesSlide18.xml" ContentType="application/vnd.openxmlformats-officedocument.presentationml.notesSlide+xml"/>
  <Override PartName="/ppt/charts/chart13.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14.xml" ContentType="application/vnd.openxmlformats-officedocument.drawingml.chart+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15.xml" ContentType="application/vnd.openxmlformats-officedocument.drawingml.chart+xml"/>
  <Override PartName="/ppt/theme/themeOverride4.xml" ContentType="application/vnd.openxmlformats-officedocument.themeOverride+xml"/>
  <Override PartName="/ppt/notesSlides/notesSlide20.xml" ContentType="application/vnd.openxmlformats-officedocument.presentationml.notesSlide+xml"/>
  <Override PartName="/ppt/charts/chart16.xml" ContentType="application/vnd.openxmlformats-officedocument.drawingml.chart+xml"/>
  <Override PartName="/ppt/theme/themeOverride5.xml" ContentType="application/vnd.openxmlformats-officedocument.themeOverride+xml"/>
  <Override PartName="/ppt/drawings/drawing2.xml" ContentType="application/vnd.openxmlformats-officedocument.drawingml.chartshapes+xml"/>
  <Override PartName="/ppt/notesSlides/notesSlide21.xml" ContentType="application/vnd.openxmlformats-officedocument.presentationml.notesSlide+xml"/>
  <Override PartName="/ppt/charts/chart1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2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theme/themeOverride6.xml" ContentType="application/vnd.openxmlformats-officedocument.themeOverride+xml"/>
  <Override PartName="/ppt/drawings/drawing4.xml" ContentType="application/vnd.openxmlformats-officedocument.drawingml.chartshapes+xml"/>
  <Override PartName="/ppt/notesSlides/notesSlide23.xml" ContentType="application/vnd.openxmlformats-officedocument.presentationml.notesSlide+xml"/>
  <Override PartName="/ppt/charts/chart20.xml" ContentType="application/vnd.openxmlformats-officedocument.drawingml.chart+xml"/>
  <Override PartName="/ppt/theme/themeOverride7.xml" ContentType="application/vnd.openxmlformats-officedocument.themeOverride+xml"/>
  <Override PartName="/ppt/drawings/drawing5.xml" ContentType="application/vnd.openxmlformats-officedocument.drawingml.chartshapes+xml"/>
  <Override PartName="/ppt/notesSlides/notesSlide24.xml" ContentType="application/vnd.openxmlformats-officedocument.presentationml.notesSlide+xml"/>
  <Override PartName="/ppt/charts/chart21.xml" ContentType="application/vnd.openxmlformats-officedocument.drawingml.chart+xml"/>
  <Override PartName="/ppt/theme/themeOverride8.xml" ContentType="application/vnd.openxmlformats-officedocument.themeOverride+xml"/>
  <Override PartName="/ppt/drawings/drawing6.xml" ContentType="application/vnd.openxmlformats-officedocument.drawingml.chartshapes+xml"/>
  <Override PartName="/ppt/notesSlides/notesSlide25.xml" ContentType="application/vnd.openxmlformats-officedocument.presentationml.notesSlide+xml"/>
  <Override PartName="/ppt/charts/chart22.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6.xml" ContentType="application/vnd.openxmlformats-officedocument.presentationml.notesSlide+xml"/>
  <Override PartName="/ppt/charts/chart23.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4.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9.xml" ContentType="application/vnd.openxmlformats-officedocument.themeOverride+xml"/>
  <Override PartName="/ppt/drawings/drawing7.xml" ContentType="application/vnd.openxmlformats-officedocument.drawingml.chartshapes+xml"/>
  <Override PartName="/ppt/notesSlides/notesSlide31.xml" ContentType="application/vnd.openxmlformats-officedocument.presentationml.notesSlide+xml"/>
  <Override PartName="/ppt/charts/chart25.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2.xml" ContentType="application/vnd.openxmlformats-officedocument.presentationml.notesSlide+xml"/>
  <Override PartName="/ppt/charts/chart26.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27.xml" ContentType="application/vnd.openxmlformats-officedocument.drawingml.chart+xml"/>
  <Override PartName="/ppt/theme/themeOverride11.xml" ContentType="application/vnd.openxmlformats-officedocument.themeOverride+xml"/>
  <Override PartName="/ppt/notesSlides/notesSlide35.xml" ContentType="application/vnd.openxmlformats-officedocument.presentationml.notesSlide+xml"/>
  <Override PartName="/ppt/charts/chart28.xml" ContentType="application/vnd.openxmlformats-officedocument.drawingml.chart+xml"/>
  <Override PartName="/ppt/theme/themeOverride12.xml" ContentType="application/vnd.openxmlformats-officedocument.themeOverride+xml"/>
  <Override PartName="/ppt/notesSlides/notesSlide36.xml" ContentType="application/vnd.openxmlformats-officedocument.presentationml.notesSlide+xml"/>
  <Override PartName="/ppt/charts/chart29.xml" ContentType="application/vnd.openxmlformats-officedocument.drawingml.chart+xml"/>
  <Override PartName="/ppt/theme/themeOverride13.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20" r:id="rId5"/>
    <p:sldMasterId id="2147483744" r:id="rId6"/>
    <p:sldMasterId id="2147483756" r:id="rId7"/>
    <p:sldMasterId id="2147483768" r:id="rId8"/>
    <p:sldMasterId id="2147483780" r:id="rId9"/>
    <p:sldMasterId id="2147483805" r:id="rId10"/>
    <p:sldMasterId id="2147483817" r:id="rId11"/>
    <p:sldMasterId id="2147483841" r:id="rId12"/>
    <p:sldMasterId id="2147483853" r:id="rId13"/>
    <p:sldMasterId id="2147483865" r:id="rId14"/>
    <p:sldMasterId id="2147483877" r:id="rId15"/>
    <p:sldMasterId id="2147483889" r:id="rId16"/>
    <p:sldMasterId id="2147483914" r:id="rId17"/>
    <p:sldMasterId id="2147483926" r:id="rId18"/>
  </p:sldMasterIdLst>
  <p:notesMasterIdLst>
    <p:notesMasterId r:id="rId83"/>
  </p:notesMasterIdLst>
  <p:handoutMasterIdLst>
    <p:handoutMasterId r:id="rId84"/>
  </p:handoutMasterIdLst>
  <p:sldIdLst>
    <p:sldId id="257" r:id="rId19"/>
    <p:sldId id="324" r:id="rId20"/>
    <p:sldId id="321" r:id="rId21"/>
    <p:sldId id="322" r:id="rId22"/>
    <p:sldId id="259" r:id="rId23"/>
    <p:sldId id="260" r:id="rId24"/>
    <p:sldId id="282" r:id="rId25"/>
    <p:sldId id="262" r:id="rId26"/>
    <p:sldId id="263" r:id="rId27"/>
    <p:sldId id="281" r:id="rId28"/>
    <p:sldId id="284" r:id="rId29"/>
    <p:sldId id="334" r:id="rId30"/>
    <p:sldId id="283" r:id="rId31"/>
    <p:sldId id="332" r:id="rId32"/>
    <p:sldId id="292" r:id="rId33"/>
    <p:sldId id="349" r:id="rId34"/>
    <p:sldId id="293" r:id="rId35"/>
    <p:sldId id="317" r:id="rId36"/>
    <p:sldId id="318" r:id="rId37"/>
    <p:sldId id="279" r:id="rId38"/>
    <p:sldId id="270" r:id="rId39"/>
    <p:sldId id="355" r:id="rId40"/>
    <p:sldId id="354" r:id="rId41"/>
    <p:sldId id="299" r:id="rId42"/>
    <p:sldId id="265" r:id="rId43"/>
    <p:sldId id="337" r:id="rId44"/>
    <p:sldId id="351" r:id="rId45"/>
    <p:sldId id="307" r:id="rId46"/>
    <p:sldId id="308" r:id="rId47"/>
    <p:sldId id="300" r:id="rId48"/>
    <p:sldId id="352" r:id="rId49"/>
    <p:sldId id="273" r:id="rId50"/>
    <p:sldId id="340" r:id="rId51"/>
    <p:sldId id="320" r:id="rId52"/>
    <p:sldId id="348" r:id="rId53"/>
    <p:sldId id="339" r:id="rId54"/>
    <p:sldId id="347" r:id="rId55"/>
    <p:sldId id="266" r:id="rId56"/>
    <p:sldId id="268" r:id="rId57"/>
    <p:sldId id="269" r:id="rId58"/>
    <p:sldId id="274" r:id="rId59"/>
    <p:sldId id="275" r:id="rId60"/>
    <p:sldId id="276" r:id="rId61"/>
    <p:sldId id="353" r:id="rId62"/>
    <p:sldId id="310" r:id="rId63"/>
    <p:sldId id="341" r:id="rId64"/>
    <p:sldId id="301" r:id="rId65"/>
    <p:sldId id="350" r:id="rId66"/>
    <p:sldId id="305" r:id="rId67"/>
    <p:sldId id="325" r:id="rId68"/>
    <p:sldId id="309" r:id="rId69"/>
    <p:sldId id="327" r:id="rId70"/>
    <p:sldId id="326" r:id="rId71"/>
    <p:sldId id="335" r:id="rId72"/>
    <p:sldId id="336" r:id="rId73"/>
    <p:sldId id="343" r:id="rId74"/>
    <p:sldId id="344" r:id="rId75"/>
    <p:sldId id="312" r:id="rId76"/>
    <p:sldId id="345" r:id="rId77"/>
    <p:sldId id="346" r:id="rId78"/>
    <p:sldId id="313" r:id="rId79"/>
    <p:sldId id="342" r:id="rId80"/>
    <p:sldId id="329" r:id="rId81"/>
    <p:sldId id="296" r:id="rId8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FF66"/>
    <a:srgbClr val="9999FF"/>
    <a:srgbClr val="CCFF33"/>
    <a:srgbClr val="FFCCFF"/>
    <a:srgbClr val="CCFF99"/>
    <a:srgbClr val="CC9900"/>
    <a:srgbClr val="66FF66"/>
    <a:srgbClr val="FF6699"/>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6187" autoAdjust="0"/>
  </p:normalViewPr>
  <p:slideViewPr>
    <p:cSldViewPr snapToGrid="0">
      <p:cViewPr varScale="1">
        <p:scale>
          <a:sx n="76" d="100"/>
          <a:sy n="76" d="100"/>
        </p:scale>
        <p:origin x="54" y="852"/>
      </p:cViewPr>
      <p:guideLst/>
    </p:cSldViewPr>
  </p:slideViewPr>
  <p:outlineViewPr>
    <p:cViewPr>
      <p:scale>
        <a:sx n="33" d="100"/>
        <a:sy n="33" d="100"/>
      </p:scale>
      <p:origin x="0" y="-9828"/>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slide" Target="slides/slide50.xml"/><Relationship Id="rId76" Type="http://schemas.openxmlformats.org/officeDocument/2006/relationships/slide" Target="slides/slide58.xml"/><Relationship Id="rId8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3.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slide" Target="slides/slide48.xml"/><Relationship Id="rId74" Type="http://schemas.openxmlformats.org/officeDocument/2006/relationships/slide" Target="slides/slide56.xml"/><Relationship Id="rId79" Type="http://schemas.openxmlformats.org/officeDocument/2006/relationships/slide" Target="slides/slide61.xml"/><Relationship Id="rId87"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slide" Target="slides/slide51.xml"/><Relationship Id="rId77" Type="http://schemas.openxmlformats.org/officeDocument/2006/relationships/slide" Target="slides/slide59.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80" Type="http://schemas.openxmlformats.org/officeDocument/2006/relationships/slide" Target="slides/slide62.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slide" Target="slides/slide49.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slide" Target="slides/slide52.xml"/><Relationship Id="rId75" Type="http://schemas.openxmlformats.org/officeDocument/2006/relationships/slide" Target="slides/slide57.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10" Type="http://schemas.openxmlformats.org/officeDocument/2006/relationships/slideMaster" Target="slideMasters/slideMaster10.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73" Type="http://schemas.openxmlformats.org/officeDocument/2006/relationships/slide" Target="slides/slide55.xml"/><Relationship Id="rId78" Type="http://schemas.openxmlformats.org/officeDocument/2006/relationships/slide" Target="slides/slide60.xml"/><Relationship Id="rId81" Type="http://schemas.openxmlformats.org/officeDocument/2006/relationships/slide" Target="slides/slide63.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oleObject" Target="file:///D:\Nakulini\Nakuline\CEO\CEO%20DATA\coP%20breakdown%20-2011.xlsx" TargetMode="Externa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2.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2.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4.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14.xlsx"/><Relationship Id="rId1" Type="http://schemas.openxmlformats.org/officeDocument/2006/relationships/themeOverride" Target="../theme/themeOverride5.xml"/></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18.xml.rels><?xml version="1.0" encoding="UTF-8" standalone="yes"?>
<Relationships xmlns="http://schemas.openxmlformats.org/package/2006/relationships"><Relationship Id="rId1" Type="http://schemas.openxmlformats.org/officeDocument/2006/relationships/oleObject" Target="Chart%20in%20Microsoft%20PowerPoint" TargetMode="External"/></Relationships>
</file>

<file path=ppt/charts/_rels/chart19.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15.xlsx"/><Relationship Id="rId1" Type="http://schemas.openxmlformats.org/officeDocument/2006/relationships/themeOverride" Target="../theme/themeOverride6.xml"/></Relationships>
</file>

<file path=ppt/charts/_rels/chart20.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_Worksheet16.xlsx"/><Relationship Id="rId1" Type="http://schemas.openxmlformats.org/officeDocument/2006/relationships/themeOverride" Target="../theme/themeOverride7.xml"/></Relationships>
</file>

<file path=ppt/charts/_rels/chart21.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_Worksheet17.xlsx"/><Relationship Id="rId1" Type="http://schemas.openxmlformats.org/officeDocument/2006/relationships/themeOverride" Target="../theme/themeOverride8.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6.xml"/><Relationship Id="rId1" Type="http://schemas.microsoft.com/office/2011/relationships/chartStyle" Target="style6.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7.xml"/><Relationship Id="rId1" Type="http://schemas.microsoft.com/office/2011/relationships/chartStyle" Target="style7.xml"/></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7.xml"/><Relationship Id="rId4" Type="http://schemas.openxmlformats.org/officeDocument/2006/relationships/oleObject" Target="../embeddings/oleObject3.bin"/></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9.xml"/><Relationship Id="rId1" Type="http://schemas.microsoft.com/office/2011/relationships/chartStyle" Target="style9.xml"/></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4.bin"/></Relationships>
</file>

<file path=ppt/charts/_rels/chart27.xml.rels><?xml version="1.0" encoding="UTF-8" standalone="yes"?>
<Relationships xmlns="http://schemas.openxmlformats.org/package/2006/relationships"><Relationship Id="rId2" Type="http://schemas.openxmlformats.org/officeDocument/2006/relationships/oleObject" Target="../embeddings/oleObject5.bin"/><Relationship Id="rId1" Type="http://schemas.openxmlformats.org/officeDocument/2006/relationships/themeOverride" Target="../theme/themeOverride11.xml"/></Relationships>
</file>

<file path=ppt/charts/_rels/chart28.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12.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23"/>
      <c:rotY val="0"/>
      <c:rAngAx val="0"/>
      <c:perspective val="0"/>
    </c:view3D>
    <c:floor>
      <c:thickness val="0"/>
    </c:floor>
    <c:sideWall>
      <c:thickness val="0"/>
    </c:sideWall>
    <c:backWall>
      <c:thickness val="0"/>
    </c:backWall>
    <c:plotArea>
      <c:layout>
        <c:manualLayout>
          <c:layoutTarget val="inner"/>
          <c:xMode val="edge"/>
          <c:yMode val="edge"/>
          <c:x val="0.21193666260657734"/>
          <c:y val="0.24208144796380091"/>
          <c:w val="0.57856272838002398"/>
          <c:h val="0.56108597285067874"/>
        </c:manualLayout>
      </c:layout>
      <c:pie3DChart>
        <c:varyColors val="1"/>
        <c:ser>
          <c:idx val="0"/>
          <c:order val="0"/>
          <c:explosion val="1"/>
          <c:dPt>
            <c:idx val="0"/>
            <c:bubble3D val="0"/>
            <c:spPr>
              <a:solidFill>
                <a:schemeClr val="tx2">
                  <a:lumMod val="60000"/>
                  <a:lumOff val="40000"/>
                </a:schemeClr>
              </a:solidFill>
            </c:spPr>
          </c:dPt>
          <c:dPt>
            <c:idx val="1"/>
            <c:bubble3D val="0"/>
            <c:spPr>
              <a:solidFill>
                <a:srgbClr val="99CC00"/>
              </a:solidFill>
            </c:spPr>
          </c:dPt>
          <c:dPt>
            <c:idx val="2"/>
            <c:bubble3D val="0"/>
            <c:explosion val="0"/>
            <c:spPr>
              <a:solidFill>
                <a:srgbClr val="FFFF66"/>
              </a:solidFill>
            </c:spPr>
          </c:dPt>
          <c:dLbls>
            <c:dLbl>
              <c:idx val="0"/>
              <c:layout>
                <c:manualLayout>
                  <c:x val="1.4081537906134535E-2"/>
                  <c:y val="1.7788149784444363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1"/>
              <c:layout>
                <c:manualLayout>
                  <c:x val="-5.9712300842165913E-3"/>
                  <c:y val="1.0712046175223646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2"/>
              <c:layout>
                <c:manualLayout>
                  <c:x val="2.2368510321270602E-2"/>
                  <c:y val="-3.9653329532903341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3"/>
              <c:layout>
                <c:manualLayout>
                  <c:xMode val="edge"/>
                  <c:yMode val="edge"/>
                  <c:x val="0.43848964677222918"/>
                  <c:y val="0.34389140271493235"/>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4"/>
              <c:layout>
                <c:manualLayout>
                  <c:xMode val="edge"/>
                  <c:yMode val="edge"/>
                  <c:x val="0.50791717417783155"/>
                  <c:y val="0.39819004524886897"/>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5"/>
              <c:layout>
                <c:manualLayout>
                  <c:xMode val="edge"/>
                  <c:yMode val="edge"/>
                  <c:x val="0.43605359317905029"/>
                  <c:y val="0.486425339366516"/>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6"/>
              <c:layout>
                <c:manualLayout>
                  <c:xMode val="edge"/>
                  <c:yMode val="edge"/>
                  <c:x val="0.49208282582216845"/>
                  <c:y val="0.45022624434389141"/>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7"/>
              <c:layout>
                <c:manualLayout>
                  <c:xMode val="edge"/>
                  <c:yMode val="edge"/>
                  <c:x val="0.54445797807551766"/>
                  <c:y val="6.1085972850678766E-2"/>
                </c:manualLayout>
              </c:layout>
              <c:dLblPos val="bestFit"/>
              <c:showLegendKey val="0"/>
              <c:showVal val="0"/>
              <c:showCatName val="0"/>
              <c:showSerName val="0"/>
              <c:showPercent val="1"/>
              <c:showBubbleSize val="0"/>
              <c:extLst>
                <c:ext xmlns:c15="http://schemas.microsoft.com/office/drawing/2012/chart" uri="{CE6537A1-D6FC-4f65-9D91-7224C49458BB}"/>
              </c:extLst>
            </c:dLbl>
            <c:dLbl>
              <c:idx val="8"/>
              <c:layout>
                <c:manualLayout>
                  <c:xMode val="edge"/>
                  <c:yMode val="edge"/>
                  <c:x val="0.52618757612667477"/>
                  <c:y val="0.42986425339366557"/>
                </c:manualLayout>
              </c:layout>
              <c:dLblPos val="bestFit"/>
              <c:showLegendKey val="0"/>
              <c:showVal val="0"/>
              <c:showCatName val="0"/>
              <c:showSerName val="0"/>
              <c:showPercent val="1"/>
              <c:showBubbleSize val="0"/>
              <c:extLst>
                <c:ext xmlns:c15="http://schemas.microsoft.com/office/drawing/2012/chart" uri="{CE6537A1-D6FC-4f65-9D91-7224C49458BB}"/>
              </c:extLst>
            </c:dLbl>
            <c:numFmt formatCode="0%" sourceLinked="0"/>
            <c:spPr>
              <a:noFill/>
              <a:ln w="30993">
                <a:noFill/>
              </a:ln>
            </c:spPr>
            <c:txPr>
              <a:bodyPr/>
              <a:lstStyle/>
              <a:p>
                <a:pPr>
                  <a:defRPr sz="1600" b="0" i="0" u="none" strike="noStrike" baseline="0">
                    <a:solidFill>
                      <a:srgbClr val="000000"/>
                    </a:solidFill>
                    <a:latin typeface="Cambria" panose="02040503050406030204" pitchFamily="18" charset="0"/>
                    <a:ea typeface="Arial"/>
                    <a:cs typeface="Arial"/>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'Tea land'!$A$3:$A$5</c:f>
              <c:strCache>
                <c:ptCount val="3"/>
                <c:pt idx="0">
                  <c:v>TSH</c:v>
                </c:pt>
                <c:pt idx="1">
                  <c:v>RPC</c:v>
                </c:pt>
                <c:pt idx="2">
                  <c:v>JEDB/SPC</c:v>
                </c:pt>
              </c:strCache>
            </c:strRef>
          </c:cat>
          <c:val>
            <c:numRef>
              <c:f>'Tea land'!$B$3:$B$5</c:f>
              <c:numCache>
                <c:formatCode>General</c:formatCode>
                <c:ptCount val="3"/>
                <c:pt idx="0" formatCode="0.00">
                  <c:v>59.78</c:v>
                </c:pt>
                <c:pt idx="1">
                  <c:v>35.54</c:v>
                </c:pt>
                <c:pt idx="2">
                  <c:v>4.68</c:v>
                </c:pt>
              </c:numCache>
            </c:numRef>
          </c:val>
        </c:ser>
        <c:dLbls>
          <c:showLegendKey val="0"/>
          <c:showVal val="0"/>
          <c:showCatName val="0"/>
          <c:showSerName val="0"/>
          <c:showPercent val="1"/>
          <c:showBubbleSize val="0"/>
          <c:showLeaderLines val="0"/>
        </c:dLbls>
      </c:pie3DChart>
      <c:spPr>
        <a:noFill/>
        <a:ln w="18618">
          <a:noFill/>
        </a:ln>
      </c:spPr>
    </c:plotArea>
    <c:legend>
      <c:legendPos val="t"/>
      <c:layout>
        <c:manualLayout>
          <c:xMode val="edge"/>
          <c:yMode val="edge"/>
          <c:x val="0.33756257898318265"/>
          <c:y val="3.7974683544303799E-2"/>
          <c:w val="0.32487472052104599"/>
          <c:h val="7.7760639888368385E-2"/>
        </c:manualLayout>
      </c:layout>
      <c:overlay val="0"/>
      <c:txPr>
        <a:bodyPr/>
        <a:lstStyle/>
        <a:p>
          <a:pPr>
            <a:defRPr sz="1600">
              <a:latin typeface="Cambria" panose="02040503050406030204" pitchFamily="18" charset="0"/>
            </a:defRPr>
          </a:pPr>
          <a:endParaRPr lang="en-US"/>
        </a:p>
      </c:txPr>
    </c:legend>
    <c:plotVisOnly val="1"/>
    <c:dispBlanksAs val="zero"/>
    <c:showDLblsOverMax val="0"/>
  </c:chart>
  <c:spPr>
    <a:noFill/>
    <a:ln>
      <a:noFill/>
    </a:ln>
  </c:spPr>
  <c:txPr>
    <a:bodyPr/>
    <a:lstStyle/>
    <a:p>
      <a:pPr>
        <a:defRPr sz="1862"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3"/>
              </a:solidFill>
              <a:ln w="25400">
                <a:solidFill>
                  <a:schemeClr val="lt1"/>
                </a:solidFill>
              </a:ln>
              <a:effectLst/>
              <a:sp3d contourW="25400">
                <a:contourClr>
                  <a:schemeClr val="lt1"/>
                </a:contourClr>
              </a:sp3d>
            </c:spPr>
          </c:dPt>
          <c:dPt>
            <c:idx val="2"/>
            <c:bubble3D val="0"/>
            <c:spPr>
              <a:solidFill>
                <a:schemeClr val="accent5"/>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Cambria" panose="02040503050406030204" pitchFamily="18" charset="0"/>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 in Microsoft PowerPoint]Sheet11'!$B$3:$B$5</c:f>
              <c:strCache>
                <c:ptCount val="3"/>
                <c:pt idx="0">
                  <c:v>TSH</c:v>
                </c:pt>
                <c:pt idx="1">
                  <c:v>RPC</c:v>
                </c:pt>
                <c:pt idx="2">
                  <c:v>State</c:v>
                </c:pt>
              </c:strCache>
            </c:strRef>
          </c:cat>
          <c:val>
            <c:numRef>
              <c:f>'[Chart in Microsoft PowerPoint]Sheet11'!$D$3:$D$5</c:f>
              <c:numCache>
                <c:formatCode>0%</c:formatCode>
                <c:ptCount val="3"/>
                <c:pt idx="0">
                  <c:v>0.74538619275461371</c:v>
                </c:pt>
                <c:pt idx="1">
                  <c:v>0.24914559125085442</c:v>
                </c:pt>
                <c:pt idx="2">
                  <c:v>5.4682159945317835E-3</c:v>
                </c:pt>
              </c:numCache>
            </c:numRef>
          </c:val>
        </c:ser>
        <c:dLbls>
          <c:dLblPos val="ctr"/>
          <c:showLegendKey val="0"/>
          <c:showVal val="0"/>
          <c:showCatName val="0"/>
          <c:showSerName val="0"/>
          <c:showPercent val="1"/>
          <c:showBubbleSize val="0"/>
          <c:showLeaderLines val="1"/>
        </c:dLbls>
      </c:pie3DChart>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02103838582678"/>
          <c:y val="3.0508325803536858E-2"/>
          <c:w val="0.82229146161417332"/>
          <c:h val="0.94554072544210666"/>
        </c:manualLayout>
      </c:layout>
      <c:barChart>
        <c:barDir val="col"/>
        <c:grouping val="clustered"/>
        <c:varyColors val="0"/>
        <c:ser>
          <c:idx val="0"/>
          <c:order val="0"/>
          <c:tx>
            <c:strRef>
              <c:f>Sheet1!$B$1</c:f>
              <c:strCache>
                <c:ptCount val="1"/>
                <c:pt idx="0">
                  <c:v>Sales</c:v>
                </c:pt>
              </c:strCache>
            </c:strRef>
          </c:tx>
          <c:spPr>
            <a:solidFill>
              <a:schemeClr val="accent1"/>
            </a:solidFill>
            <a:ln w="19050">
              <a:solidFill>
                <a:schemeClr val="lt1"/>
              </a:solidFill>
            </a:ln>
            <a:effectLst/>
          </c:spPr>
          <c:invertIfNegative val="0"/>
          <c:cat>
            <c:strRef>
              <c:f>Sheet1!$A$2:$A$4</c:f>
              <c:strCache>
                <c:ptCount val="3"/>
                <c:pt idx="0">
                  <c:v>High Grown</c:v>
                </c:pt>
                <c:pt idx="1">
                  <c:v>Medium Grown</c:v>
                </c:pt>
                <c:pt idx="2">
                  <c:v>Low Grown</c:v>
                </c:pt>
              </c:strCache>
            </c:strRef>
          </c:cat>
          <c:val>
            <c:numRef>
              <c:f>Sheet1!$B$2:$B$4</c:f>
              <c:numCache>
                <c:formatCode>General</c:formatCode>
                <c:ptCount val="3"/>
                <c:pt idx="0">
                  <c:v>22</c:v>
                </c:pt>
                <c:pt idx="1">
                  <c:v>13</c:v>
                </c:pt>
                <c:pt idx="2">
                  <c:v>65</c:v>
                </c:pt>
              </c:numCache>
            </c:numRef>
          </c:val>
        </c:ser>
        <c:dLbls>
          <c:showLegendKey val="0"/>
          <c:showVal val="0"/>
          <c:showCatName val="0"/>
          <c:showSerName val="0"/>
          <c:showPercent val="0"/>
          <c:showBubbleSize val="0"/>
        </c:dLbls>
        <c:gapWidth val="150"/>
        <c:axId val="377428064"/>
        <c:axId val="377428456"/>
      </c:barChart>
      <c:catAx>
        <c:axId val="377428064"/>
        <c:scaling>
          <c:orientation val="minMax"/>
        </c:scaling>
        <c:delete val="1"/>
        <c:axPos val="b"/>
        <c:numFmt formatCode="General" sourceLinked="1"/>
        <c:majorTickMark val="out"/>
        <c:minorTickMark val="none"/>
        <c:tickLblPos val="nextTo"/>
        <c:crossAx val="377428456"/>
        <c:crosses val="autoZero"/>
        <c:auto val="1"/>
        <c:lblAlgn val="ctr"/>
        <c:lblOffset val="100"/>
        <c:noMultiLvlLbl val="0"/>
      </c:catAx>
      <c:valAx>
        <c:axId val="37742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377428064"/>
        <c:crosses val="autoZero"/>
        <c:crossBetween val="between"/>
      </c:valAx>
      <c:spPr>
        <a:noFill/>
        <a:ln>
          <a:solidFill>
            <a:schemeClr val="accent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Tea Factories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Sheet1!$A$2:$A$4</c:f>
              <c:strCache>
                <c:ptCount val="3"/>
                <c:pt idx="0">
                  <c:v>Private</c:v>
                </c:pt>
                <c:pt idx="1">
                  <c:v>RPC</c:v>
                </c:pt>
                <c:pt idx="2">
                  <c:v>State</c:v>
                </c:pt>
              </c:strCache>
            </c:strRef>
          </c:cat>
          <c:val>
            <c:numRef>
              <c:f>Sheet1!$B$2:$B$4</c:f>
              <c:numCache>
                <c:formatCode>General</c:formatCode>
                <c:ptCount val="3"/>
                <c:pt idx="0">
                  <c:v>429</c:v>
                </c:pt>
                <c:pt idx="1">
                  <c:v>259</c:v>
                </c:pt>
                <c:pt idx="2">
                  <c:v>26</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hart>
    <c:autoTitleDeleted val="1"/>
    <c:plotArea>
      <c:layout>
        <c:manualLayout>
          <c:layoutTarget val="inner"/>
          <c:xMode val="edge"/>
          <c:yMode val="edge"/>
          <c:x val="7.2929785180102125E-2"/>
          <c:y val="3.7842105263157892E-2"/>
          <c:w val="0.88361827203106458"/>
          <c:h val="0.93747368421052635"/>
        </c:manualLayout>
      </c:layout>
      <c:barChart>
        <c:barDir val="col"/>
        <c:grouping val="clustered"/>
        <c:varyColors val="0"/>
        <c:ser>
          <c:idx val="0"/>
          <c:order val="0"/>
          <c:tx>
            <c:v>GSA</c:v>
          </c:tx>
          <c:invertIfNegative val="0"/>
          <c:cat>
            <c:strRef>
              <c:f>Sheet5!$B$4:$B$7</c:f>
              <c:strCache>
                <c:ptCount val="4"/>
                <c:pt idx="0">
                  <c:v>Medium Grown</c:v>
                </c:pt>
                <c:pt idx="1">
                  <c:v>High Grown</c:v>
                </c:pt>
                <c:pt idx="2">
                  <c:v>Low Grown</c:v>
                </c:pt>
                <c:pt idx="3">
                  <c:v>National</c:v>
                </c:pt>
              </c:strCache>
            </c:strRef>
          </c:cat>
          <c:val>
            <c:numRef>
              <c:f>Sheet5!$C$4:$C$7</c:f>
              <c:numCache>
                <c:formatCode>General</c:formatCode>
                <c:ptCount val="4"/>
                <c:pt idx="0">
                  <c:v>563.54</c:v>
                </c:pt>
                <c:pt idx="1">
                  <c:v>600.92999999999995</c:v>
                </c:pt>
                <c:pt idx="2">
                  <c:v>637.4</c:v>
                </c:pt>
                <c:pt idx="3">
                  <c:v>618.14</c:v>
                </c:pt>
              </c:numCache>
            </c:numRef>
          </c:val>
        </c:ser>
        <c:dLbls>
          <c:showLegendKey val="0"/>
          <c:showVal val="0"/>
          <c:showCatName val="0"/>
          <c:showSerName val="0"/>
          <c:showPercent val="0"/>
          <c:showBubbleSize val="0"/>
        </c:dLbls>
        <c:gapWidth val="150"/>
        <c:axId val="379659480"/>
        <c:axId val="379659872"/>
      </c:barChart>
      <c:catAx>
        <c:axId val="379659480"/>
        <c:scaling>
          <c:orientation val="minMax"/>
        </c:scaling>
        <c:delete val="1"/>
        <c:axPos val="b"/>
        <c:numFmt formatCode="General" sourceLinked="0"/>
        <c:majorTickMark val="none"/>
        <c:minorTickMark val="none"/>
        <c:tickLblPos val="nextTo"/>
        <c:crossAx val="379659872"/>
        <c:crosses val="autoZero"/>
        <c:auto val="1"/>
        <c:lblAlgn val="ctr"/>
        <c:lblOffset val="100"/>
        <c:noMultiLvlLbl val="0"/>
      </c:catAx>
      <c:valAx>
        <c:axId val="379659872"/>
        <c:scaling>
          <c:orientation val="minMax"/>
        </c:scaling>
        <c:delete val="0"/>
        <c:axPos val="l"/>
        <c:majorGridlines>
          <c:spPr>
            <a:ln>
              <a:solidFill>
                <a:schemeClr val="tx1"/>
              </a:solidFill>
            </a:ln>
          </c:spPr>
        </c:majorGridlines>
        <c:numFmt formatCode="General" sourceLinked="1"/>
        <c:majorTickMark val="none"/>
        <c:minorTickMark val="none"/>
        <c:tickLblPos val="nextTo"/>
        <c:crossAx val="379659480"/>
        <c:crosses val="autoZero"/>
        <c:crossBetween val="between"/>
      </c:valAx>
      <c:spPr>
        <a:ln>
          <a:solidFill>
            <a:schemeClr val="tx1"/>
          </a:solidFill>
        </a:ln>
      </c:spPr>
    </c:plotArea>
    <c:legend>
      <c:legendPos val="r"/>
      <c:layout>
        <c:manualLayout>
          <c:xMode val="edge"/>
          <c:yMode val="edge"/>
          <c:x val="0.3975346305493202"/>
          <c:y val="4.8602154993783675E-2"/>
          <c:w val="7.1053500161794847E-2"/>
          <c:h val="6.4664111065064242E-2"/>
        </c:manualLayout>
      </c:layout>
      <c:overlay val="0"/>
    </c:legend>
    <c:plotVisOnly val="1"/>
    <c:dispBlanksAs val="gap"/>
    <c:showDLblsOverMax val="0"/>
  </c:chart>
  <c:txPr>
    <a:bodyPr/>
    <a:lstStyle/>
    <a:p>
      <a:pPr>
        <a:defRPr sz="1600" b="1">
          <a:latin typeface="Cambria"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Small Holdings</c:v>
                </c:pt>
              </c:strCache>
            </c:strRef>
          </c:tx>
          <c:spPr>
            <a:solidFill>
              <a:srgbClr val="FFC000"/>
            </a:solidFill>
          </c:spPr>
          <c:invertIfNegative val="0"/>
          <c:cat>
            <c:numRef>
              <c:f>Sheet1!$A$2:$A$6</c:f>
              <c:numCache>
                <c:formatCode>General</c:formatCode>
                <c:ptCount val="5"/>
                <c:pt idx="0">
                  <c:v>1983</c:v>
                </c:pt>
                <c:pt idx="1">
                  <c:v>1994</c:v>
                </c:pt>
                <c:pt idx="2">
                  <c:v>2005</c:v>
                </c:pt>
                <c:pt idx="3">
                  <c:v>2015</c:v>
                </c:pt>
                <c:pt idx="4">
                  <c:v>2017</c:v>
                </c:pt>
              </c:numCache>
            </c:numRef>
          </c:cat>
          <c:val>
            <c:numRef>
              <c:f>Sheet1!$B$2:$B$6</c:f>
              <c:numCache>
                <c:formatCode>#,##0</c:formatCode>
                <c:ptCount val="5"/>
                <c:pt idx="0">
                  <c:v>159865</c:v>
                </c:pt>
                <c:pt idx="1">
                  <c:v>206652</c:v>
                </c:pt>
                <c:pt idx="2">
                  <c:v>397223</c:v>
                </c:pt>
                <c:pt idx="3">
                  <c:v>420000</c:v>
                </c:pt>
                <c:pt idx="4">
                  <c:v>475000</c:v>
                </c:pt>
              </c:numCache>
            </c:numRef>
          </c:val>
        </c:ser>
        <c:dLbls>
          <c:showLegendKey val="0"/>
          <c:showVal val="0"/>
          <c:showCatName val="0"/>
          <c:showSerName val="0"/>
          <c:showPercent val="0"/>
          <c:showBubbleSize val="0"/>
        </c:dLbls>
        <c:gapWidth val="150"/>
        <c:axId val="380768808"/>
        <c:axId val="380769200"/>
      </c:barChart>
      <c:catAx>
        <c:axId val="380768808"/>
        <c:scaling>
          <c:orientation val="minMax"/>
        </c:scaling>
        <c:delete val="0"/>
        <c:axPos val="b"/>
        <c:numFmt formatCode="General" sourceLinked="1"/>
        <c:majorTickMark val="none"/>
        <c:minorTickMark val="none"/>
        <c:tickLblPos val="nextTo"/>
        <c:crossAx val="380769200"/>
        <c:crosses val="autoZero"/>
        <c:auto val="1"/>
        <c:lblAlgn val="ctr"/>
        <c:lblOffset val="100"/>
        <c:noMultiLvlLbl val="0"/>
      </c:catAx>
      <c:valAx>
        <c:axId val="380769200"/>
        <c:scaling>
          <c:orientation val="minMax"/>
        </c:scaling>
        <c:delete val="0"/>
        <c:axPos val="l"/>
        <c:majorGridlines/>
        <c:numFmt formatCode="#,##0" sourceLinked="1"/>
        <c:majorTickMark val="none"/>
        <c:minorTickMark val="none"/>
        <c:tickLblPos val="nextTo"/>
        <c:crossAx val="380768808"/>
        <c:crosses val="autoZero"/>
        <c:crossBetween val="between"/>
      </c:valAx>
      <c:dTable>
        <c:showHorzBorder val="1"/>
        <c:showVertBorder val="1"/>
        <c:showOutline val="1"/>
        <c:showKeys val="1"/>
      </c:dTable>
      <c:spPr>
        <a:ln>
          <a:solidFill>
            <a:schemeClr val="tx1"/>
          </a:solidFill>
        </a:ln>
      </c:spPr>
    </c:plotArea>
    <c:plotVisOnly val="1"/>
    <c:dispBlanksAs val="gap"/>
    <c:showDLblsOverMax val="0"/>
  </c:chart>
  <c:txPr>
    <a:bodyPr/>
    <a:lstStyle/>
    <a:p>
      <a:pPr>
        <a:defRPr sz="1800">
          <a:latin typeface="Cambria" panose="020405030504060302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Extent (ha.)</c:v>
                </c:pt>
              </c:strCache>
            </c:strRef>
          </c:tx>
          <c:invertIfNegative val="0"/>
          <c:cat>
            <c:numRef>
              <c:f>Sheet1!$A$2:$A$6</c:f>
              <c:numCache>
                <c:formatCode>General</c:formatCode>
                <c:ptCount val="5"/>
                <c:pt idx="0">
                  <c:v>1983</c:v>
                </c:pt>
                <c:pt idx="1">
                  <c:v>1994</c:v>
                </c:pt>
                <c:pt idx="2">
                  <c:v>2005</c:v>
                </c:pt>
                <c:pt idx="3">
                  <c:v>2015</c:v>
                </c:pt>
                <c:pt idx="4">
                  <c:v>2017</c:v>
                </c:pt>
              </c:numCache>
            </c:numRef>
          </c:cat>
          <c:val>
            <c:numRef>
              <c:f>Sheet1!$B$2:$B$6</c:f>
              <c:numCache>
                <c:formatCode>#,##0</c:formatCode>
                <c:ptCount val="5"/>
                <c:pt idx="0">
                  <c:v>75769</c:v>
                </c:pt>
                <c:pt idx="1">
                  <c:v>82918</c:v>
                </c:pt>
                <c:pt idx="2">
                  <c:v>116492</c:v>
                </c:pt>
                <c:pt idx="3">
                  <c:v>121740</c:v>
                </c:pt>
                <c:pt idx="4">
                  <c:v>132329</c:v>
                </c:pt>
              </c:numCache>
            </c:numRef>
          </c:val>
        </c:ser>
        <c:dLbls>
          <c:showLegendKey val="0"/>
          <c:showVal val="0"/>
          <c:showCatName val="0"/>
          <c:showSerName val="0"/>
          <c:showPercent val="0"/>
          <c:showBubbleSize val="0"/>
        </c:dLbls>
        <c:gapWidth val="150"/>
        <c:axId val="380770376"/>
        <c:axId val="378699064"/>
      </c:barChart>
      <c:catAx>
        <c:axId val="380770376"/>
        <c:scaling>
          <c:orientation val="minMax"/>
        </c:scaling>
        <c:delete val="0"/>
        <c:axPos val="b"/>
        <c:numFmt formatCode="General" sourceLinked="1"/>
        <c:majorTickMark val="none"/>
        <c:minorTickMark val="none"/>
        <c:tickLblPos val="nextTo"/>
        <c:crossAx val="378699064"/>
        <c:crosses val="autoZero"/>
        <c:auto val="1"/>
        <c:lblAlgn val="ctr"/>
        <c:lblOffset val="100"/>
        <c:noMultiLvlLbl val="0"/>
      </c:catAx>
      <c:valAx>
        <c:axId val="378699064"/>
        <c:scaling>
          <c:orientation val="minMax"/>
        </c:scaling>
        <c:delete val="0"/>
        <c:axPos val="l"/>
        <c:majorGridlines/>
        <c:numFmt formatCode="#,##0" sourceLinked="1"/>
        <c:majorTickMark val="none"/>
        <c:minorTickMark val="none"/>
        <c:tickLblPos val="nextTo"/>
        <c:crossAx val="380770376"/>
        <c:crosses val="autoZero"/>
        <c:crossBetween val="between"/>
      </c:valAx>
      <c:dTable>
        <c:showHorzBorder val="1"/>
        <c:showVertBorder val="1"/>
        <c:showOutline val="1"/>
        <c:showKeys val="1"/>
        <c:txPr>
          <a:bodyPr/>
          <a:lstStyle/>
          <a:p>
            <a:pPr rtl="0">
              <a:defRPr sz="1600">
                <a:latin typeface="Cambria" panose="02040503050406030204" pitchFamily="18" charset="0"/>
              </a:defRPr>
            </a:pPr>
            <a:endParaRPr lang="en-US"/>
          </a:p>
        </c:txPr>
      </c:dTable>
      <c:spPr>
        <a:ln>
          <a:solidFill>
            <a:schemeClr val="tx1"/>
          </a:solidFill>
        </a:ln>
      </c:spPr>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1"/>
    <c:plotArea>
      <c:layout/>
      <c:pieChart>
        <c:varyColors val="1"/>
        <c:ser>
          <c:idx val="0"/>
          <c:order val="0"/>
          <c:dPt>
            <c:idx val="0"/>
            <c:bubble3D val="0"/>
            <c:spPr>
              <a:solidFill>
                <a:schemeClr val="accent4">
                  <a:lumMod val="75000"/>
                </a:schemeClr>
              </a:solidFill>
            </c:spPr>
            <c:extLst xmlns:c16r2="http://schemas.microsoft.com/office/drawing/2015/06/chart">
              <c:ext xmlns:c16="http://schemas.microsoft.com/office/drawing/2014/chart" uri="{C3380CC4-5D6E-409C-BE32-E72D297353CC}">
                <c16:uniqueId val="{00000001-22AA-4FE7-9C04-8F6FB337451C}"/>
              </c:ext>
            </c:extLst>
          </c:dPt>
          <c:dPt>
            <c:idx val="1"/>
            <c:bubble3D val="0"/>
            <c:spPr>
              <a:solidFill>
                <a:schemeClr val="accent5">
                  <a:lumMod val="75000"/>
                </a:schemeClr>
              </a:solidFill>
            </c:spPr>
            <c:extLst xmlns:c16r2="http://schemas.microsoft.com/office/drawing/2015/06/chart">
              <c:ext xmlns:c16="http://schemas.microsoft.com/office/drawing/2014/chart" uri="{C3380CC4-5D6E-409C-BE32-E72D297353CC}">
                <c16:uniqueId val="{00000003-22AA-4FE7-9C04-8F6FB337451C}"/>
              </c:ext>
            </c:extLst>
          </c:dPt>
          <c:dPt>
            <c:idx val="2"/>
            <c:bubble3D val="0"/>
            <c:spPr>
              <a:solidFill>
                <a:schemeClr val="accent3"/>
              </a:solidFill>
            </c:spPr>
            <c:extLst xmlns:c16r2="http://schemas.microsoft.com/office/drawing/2015/06/chart">
              <c:ext xmlns:c16="http://schemas.microsoft.com/office/drawing/2014/chart" uri="{C3380CC4-5D6E-409C-BE32-E72D297353CC}">
                <c16:uniqueId val="{00000005-22AA-4FE7-9C04-8F6FB337451C}"/>
              </c:ext>
            </c:extLst>
          </c:dPt>
          <c:dLbls>
            <c:dLbl>
              <c:idx val="0"/>
              <c:tx>
                <c:rich>
                  <a:bodyPr/>
                  <a:lstStyle/>
                  <a:p>
                    <a:r>
                      <a:rPr lang="en-US" dirty="0"/>
                      <a:t>Estate, </a:t>
                    </a:r>
                    <a:endParaRPr lang="en-US" dirty="0" smtClean="0"/>
                  </a:p>
                  <a:p>
                    <a:r>
                      <a:rPr lang="en-US" dirty="0" smtClean="0"/>
                      <a:t>987,074</a:t>
                    </a:r>
                  </a:p>
                  <a:p>
                    <a:r>
                      <a:rPr lang="en-US" smtClean="0"/>
                      <a:t>(5%)</a:t>
                    </a:r>
                    <a:endParaRPr lang="en-US" dirty="0"/>
                  </a:p>
                </c:rich>
              </c:tx>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22AA-4FE7-9C04-8F6FB337451C}"/>
                </c:ext>
                <c:ext xmlns:c15="http://schemas.microsoft.com/office/drawing/2012/chart" uri="{CE6537A1-D6FC-4f65-9D91-7224C49458BB}"/>
              </c:extLst>
            </c:dLbl>
            <c:dLbl>
              <c:idx val="1"/>
              <c:tx>
                <c:rich>
                  <a:bodyPr/>
                  <a:lstStyle/>
                  <a:p>
                    <a:r>
                      <a:rPr lang="en-US" dirty="0"/>
                      <a:t>Urban,  </a:t>
                    </a:r>
                    <a:r>
                      <a:rPr lang="en-US" dirty="0" smtClean="0"/>
                      <a:t>3,662,567</a:t>
                    </a:r>
                  </a:p>
                  <a:p>
                    <a:r>
                      <a:rPr lang="en-US" smtClean="0"/>
                      <a:t>(18%) </a:t>
                    </a:r>
                    <a:endParaRPr lang="en-US" dirty="0"/>
                  </a:p>
                </c:rich>
              </c:tx>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3-22AA-4FE7-9C04-8F6FB337451C}"/>
                </c:ext>
                <c:ext xmlns:c15="http://schemas.microsoft.com/office/drawing/2012/chart" uri="{CE6537A1-D6FC-4f65-9D91-7224C49458BB}"/>
              </c:extLst>
            </c:dLbl>
            <c:dLbl>
              <c:idx val="2"/>
              <c:tx>
                <c:rich>
                  <a:bodyPr/>
                  <a:lstStyle/>
                  <a:p>
                    <a:r>
                      <a:rPr lang="en-US" dirty="0"/>
                      <a:t>Rural,  </a:t>
                    </a:r>
                    <a:r>
                      <a:rPr lang="en-US" dirty="0" smtClean="0"/>
                      <a:t>15,833,359</a:t>
                    </a:r>
                  </a:p>
                  <a:p>
                    <a:r>
                      <a:rPr lang="en-US" smtClean="0"/>
                      <a:t>(77%) </a:t>
                    </a:r>
                    <a:endParaRPr lang="en-US" dirty="0"/>
                  </a:p>
                </c:rich>
              </c:tx>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22AA-4FE7-9C04-8F6FB337451C}"/>
                </c:ext>
                <c:ext xmlns:c15="http://schemas.microsoft.com/office/drawing/2012/chart" uri="{CE6537A1-D6FC-4f65-9D91-7224C49458BB}"/>
              </c:extLst>
            </c:dLbl>
            <c:spPr>
              <a:noFill/>
              <a:ln>
                <a:solidFill>
                  <a:schemeClr val="tx1"/>
                </a:solidFill>
              </a:ln>
              <a:effectLst/>
            </c:spPr>
            <c:txPr>
              <a:bodyPr wrap="square" lIns="38100" tIns="19050" rIns="38100" bIns="19050" anchor="ctr">
                <a:spAutoFit/>
              </a:bodyPr>
              <a:lstStyle/>
              <a:p>
                <a:pPr>
                  <a:defRPr sz="1600"/>
                </a:pPr>
                <a:endParaRPr lang="en-US"/>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Population!$M$42:$M$44</c:f>
              <c:strCache>
                <c:ptCount val="3"/>
                <c:pt idx="0">
                  <c:v>Estate</c:v>
                </c:pt>
                <c:pt idx="1">
                  <c:v>Urban</c:v>
                </c:pt>
                <c:pt idx="2">
                  <c:v>Rural</c:v>
                </c:pt>
              </c:strCache>
            </c:strRef>
          </c:cat>
          <c:val>
            <c:numRef>
              <c:f>Population!$N$42:$N$44</c:f>
              <c:numCache>
                <c:formatCode>_-* #,##0_-;\-* #,##0_-;_-* "-"??_-;_-@_-</c:formatCode>
                <c:ptCount val="3"/>
                <c:pt idx="0" formatCode="General">
                  <c:v>987074</c:v>
                </c:pt>
                <c:pt idx="1">
                  <c:v>3662567</c:v>
                </c:pt>
                <c:pt idx="2">
                  <c:v>15833359</c:v>
                </c:pt>
              </c:numCache>
            </c:numRef>
          </c:val>
          <c:extLst xmlns:c16r2="http://schemas.microsoft.com/office/drawing/2015/06/chart">
            <c:ext xmlns:c16="http://schemas.microsoft.com/office/drawing/2014/chart" uri="{C3380CC4-5D6E-409C-BE32-E72D297353CC}">
              <c16:uniqueId val="{00000006-22AA-4FE7-9C04-8F6FB337451C}"/>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
          <c:y val="0.92748334426629864"/>
          <c:w val="0.95026809285676739"/>
          <c:h val="6.3784395082680329E-2"/>
        </c:manualLayout>
      </c:layout>
      <c:overlay val="0"/>
    </c:legend>
    <c:plotVisOnly val="1"/>
    <c:dispBlanksAs val="gap"/>
    <c:showDLblsOverMax val="0"/>
  </c:chart>
  <c:txPr>
    <a:bodyPr/>
    <a:lstStyle/>
    <a:p>
      <a:pPr>
        <a:defRPr sz="1800" b="1">
          <a:latin typeface="Cambria"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7"/>
    </mc:Choice>
    <mc:Fallback>
      <c:style val="2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119832677165354"/>
          <c:y val="2.9627052659163548E-2"/>
          <c:w val="0.8613016732283465"/>
          <c:h val="0.9522864750783322"/>
        </c:manualLayout>
      </c:layout>
      <c:barChart>
        <c:barDir val="col"/>
        <c:grouping val="clustered"/>
        <c:varyColors val="0"/>
        <c:ser>
          <c:idx val="0"/>
          <c:order val="0"/>
          <c:tx>
            <c:strRef>
              <c:f>Sheet4!$A$5</c:f>
              <c:strCache>
                <c:ptCount val="1"/>
                <c:pt idx="0">
                  <c:v>Plantation Population ('000)</c:v>
                </c:pt>
              </c:strCache>
            </c:strRef>
          </c:tx>
          <c:invertIfNegative val="0"/>
          <c:dPt>
            <c:idx val="1"/>
            <c:invertIfNegative val="0"/>
            <c:bubble3D val="0"/>
            <c:spPr>
              <a:solidFill>
                <a:srgbClr val="003300"/>
              </a:solidFill>
            </c:spPr>
            <c:extLst xmlns:c16r2="http://schemas.microsoft.com/office/drawing/2015/06/chart">
              <c:ext xmlns:c16="http://schemas.microsoft.com/office/drawing/2014/chart" uri="{C3380CC4-5D6E-409C-BE32-E72D297353CC}">
                <c16:uniqueId val="{00000001-BE35-4834-863E-F6C2EF5BA9C2}"/>
              </c:ext>
            </c:extLst>
          </c:dPt>
          <c:dPt>
            <c:idx val="2"/>
            <c:invertIfNegative val="0"/>
            <c:bubble3D val="0"/>
            <c:spPr>
              <a:solidFill>
                <a:srgbClr val="7030A0"/>
              </a:solidFill>
            </c:spPr>
            <c:extLst xmlns:c16r2="http://schemas.microsoft.com/office/drawing/2015/06/chart">
              <c:ext xmlns:c16="http://schemas.microsoft.com/office/drawing/2014/chart" uri="{C3380CC4-5D6E-409C-BE32-E72D297353CC}">
                <c16:uniqueId val="{00000003-BE35-4834-863E-F6C2EF5BA9C2}"/>
              </c:ext>
            </c:extLst>
          </c:dPt>
          <c:dPt>
            <c:idx val="3"/>
            <c:invertIfNegative val="0"/>
            <c:bubble3D val="0"/>
            <c:spPr>
              <a:solidFill>
                <a:srgbClr val="F79646">
                  <a:lumMod val="75000"/>
                </a:srgbClr>
              </a:solidFill>
            </c:spPr>
            <c:extLst xmlns:c16r2="http://schemas.microsoft.com/office/drawing/2015/06/chart">
              <c:ext xmlns:c16="http://schemas.microsoft.com/office/drawing/2014/chart" uri="{C3380CC4-5D6E-409C-BE32-E72D297353CC}">
                <c16:uniqueId val="{00000005-BE35-4834-863E-F6C2EF5BA9C2}"/>
              </c:ext>
            </c:extLst>
          </c:dPt>
          <c:dPt>
            <c:idx val="4"/>
            <c:invertIfNegative val="0"/>
            <c:bubble3D val="0"/>
            <c:spPr>
              <a:solidFill>
                <a:srgbClr val="EEECE1">
                  <a:lumMod val="50000"/>
                </a:srgbClr>
              </a:solidFill>
            </c:spPr>
            <c:extLst xmlns:c16r2="http://schemas.microsoft.com/office/drawing/2015/06/chart">
              <c:ext xmlns:c16="http://schemas.microsoft.com/office/drawing/2014/chart" uri="{C3380CC4-5D6E-409C-BE32-E72D297353CC}">
                <c16:uniqueId val="{00000007-BE35-4834-863E-F6C2EF5BA9C2}"/>
              </c:ext>
            </c:extLst>
          </c:dPt>
          <c:dPt>
            <c:idx val="5"/>
            <c:invertIfNegative val="0"/>
            <c:bubble3D val="0"/>
            <c:spPr>
              <a:solidFill>
                <a:srgbClr val="FFC000"/>
              </a:solidFill>
            </c:spPr>
            <c:extLst xmlns:c16r2="http://schemas.microsoft.com/office/drawing/2015/06/chart">
              <c:ext xmlns:c16="http://schemas.microsoft.com/office/drawing/2014/chart" uri="{C3380CC4-5D6E-409C-BE32-E72D297353CC}">
                <c16:uniqueId val="{00000009-BE35-4834-863E-F6C2EF5BA9C2}"/>
              </c:ext>
            </c:extLst>
          </c:dPt>
          <c:cat>
            <c:strRef>
              <c:f>Sheet4!$B$2:$G$2</c:f>
              <c:strCache>
                <c:ptCount val="6"/>
                <c:pt idx="0">
                  <c:v>Nuwara - Eliya</c:v>
                </c:pt>
                <c:pt idx="1">
                  <c:v>Badulla</c:v>
                </c:pt>
                <c:pt idx="2">
                  <c:v>Kandy</c:v>
                </c:pt>
                <c:pt idx="3">
                  <c:v>Ratnapura</c:v>
                </c:pt>
                <c:pt idx="4">
                  <c:v>Galle</c:v>
                </c:pt>
                <c:pt idx="5">
                  <c:v>Kegalle</c:v>
                </c:pt>
              </c:strCache>
            </c:strRef>
          </c:cat>
          <c:val>
            <c:numRef>
              <c:f>Sheet4!$B$5:$G$5</c:f>
              <c:numCache>
                <c:formatCode>_(* #,##0.0_);_(* \(#,##0.0\);_(* "-"??_);_(@_)</c:formatCode>
                <c:ptCount val="6"/>
                <c:pt idx="0">
                  <c:v>441.04399999999998</c:v>
                </c:pt>
                <c:pt idx="1">
                  <c:v>173.803</c:v>
                </c:pt>
                <c:pt idx="2">
                  <c:v>127.56</c:v>
                </c:pt>
                <c:pt idx="3">
                  <c:v>113.04300000000001</c:v>
                </c:pt>
                <c:pt idx="4">
                  <c:v>64.525000000000006</c:v>
                </c:pt>
                <c:pt idx="5">
                  <c:v>57.805999999999997</c:v>
                </c:pt>
              </c:numCache>
            </c:numRef>
          </c:val>
          <c:extLst xmlns:c16r2="http://schemas.microsoft.com/office/drawing/2015/06/chart">
            <c:ext xmlns:c16="http://schemas.microsoft.com/office/drawing/2014/chart" uri="{C3380CC4-5D6E-409C-BE32-E72D297353CC}">
              <c16:uniqueId val="{0000000A-BE35-4834-863E-F6C2EF5BA9C2}"/>
            </c:ext>
          </c:extLst>
        </c:ser>
        <c:dLbls>
          <c:showLegendKey val="0"/>
          <c:showVal val="0"/>
          <c:showCatName val="0"/>
          <c:showSerName val="0"/>
          <c:showPercent val="0"/>
          <c:showBubbleSize val="0"/>
        </c:dLbls>
        <c:gapWidth val="150"/>
        <c:axId val="378701024"/>
        <c:axId val="378701416"/>
      </c:barChart>
      <c:catAx>
        <c:axId val="378701024"/>
        <c:scaling>
          <c:orientation val="minMax"/>
        </c:scaling>
        <c:delete val="1"/>
        <c:axPos val="b"/>
        <c:numFmt formatCode="General" sourceLinked="0"/>
        <c:majorTickMark val="none"/>
        <c:minorTickMark val="none"/>
        <c:tickLblPos val="nextTo"/>
        <c:crossAx val="378701416"/>
        <c:crosses val="autoZero"/>
        <c:auto val="1"/>
        <c:lblAlgn val="ctr"/>
        <c:lblOffset val="100"/>
        <c:noMultiLvlLbl val="0"/>
      </c:catAx>
      <c:valAx>
        <c:axId val="378701416"/>
        <c:scaling>
          <c:orientation val="minMax"/>
        </c:scaling>
        <c:delete val="0"/>
        <c:axPos val="l"/>
        <c:majorGridlines/>
        <c:numFmt formatCode="#,##0" sourceLinked="0"/>
        <c:majorTickMark val="none"/>
        <c:minorTickMark val="none"/>
        <c:tickLblPos val="nextTo"/>
        <c:txPr>
          <a:bodyPr/>
          <a:lstStyle/>
          <a:p>
            <a:pPr>
              <a:defRPr>
                <a:latin typeface="Cambria" panose="02040503050406030204" pitchFamily="18" charset="0"/>
              </a:defRPr>
            </a:pPr>
            <a:endParaRPr lang="en-US"/>
          </a:p>
        </c:txPr>
        <c:crossAx val="378701024"/>
        <c:crosses val="autoZero"/>
        <c:crossBetween val="between"/>
      </c:valAx>
      <c:spPr>
        <a:ln>
          <a:solidFill>
            <a:sysClr val="windowText" lastClr="000000"/>
          </a:solidFill>
        </a:ln>
      </c:spPr>
    </c:plotArea>
    <c:plotVisOnly val="1"/>
    <c:dispBlanksAs val="gap"/>
    <c:showDLblsOverMax val="0"/>
  </c:chart>
  <c:txPr>
    <a:bodyPr/>
    <a:lstStyle/>
    <a:p>
      <a:pPr>
        <a:defRPr>
          <a:latin typeface="+mj-lt"/>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1"/>
    <c:plotArea>
      <c:layout>
        <c:manualLayout>
          <c:layoutTarget val="inner"/>
          <c:xMode val="edge"/>
          <c:yMode val="edge"/>
          <c:x val="0.15379425786062456"/>
          <c:y val="3.9769851529752813E-2"/>
          <c:w val="0.82749825914617814"/>
          <c:h val="0.92046029694049436"/>
        </c:manualLayout>
      </c:layout>
      <c:barChart>
        <c:barDir val="col"/>
        <c:grouping val="clustered"/>
        <c:varyColors val="0"/>
        <c:ser>
          <c:idx val="0"/>
          <c:order val="0"/>
          <c:invertIfNegative val="0"/>
          <c:dPt>
            <c:idx val="0"/>
            <c:invertIfNegative val="0"/>
            <c:bubble3D val="0"/>
            <c:spPr>
              <a:solidFill>
                <a:schemeClr val="accent5">
                  <a:lumMod val="75000"/>
                </a:schemeClr>
              </a:solidFill>
            </c:spPr>
          </c:dPt>
          <c:dPt>
            <c:idx val="1"/>
            <c:invertIfNegative val="0"/>
            <c:bubble3D val="0"/>
            <c:spPr>
              <a:solidFill>
                <a:schemeClr val="tx2">
                  <a:lumMod val="60000"/>
                  <a:lumOff val="40000"/>
                </a:schemeClr>
              </a:solidFill>
            </c:spPr>
          </c:dPt>
          <c:dPt>
            <c:idx val="3"/>
            <c:invertIfNegative val="0"/>
            <c:bubble3D val="0"/>
            <c:spPr>
              <a:solidFill>
                <a:schemeClr val="bg2">
                  <a:lumMod val="50000"/>
                </a:schemeClr>
              </a:solidFill>
            </c:spPr>
          </c:dPt>
          <c:dPt>
            <c:idx val="4"/>
            <c:invertIfNegative val="0"/>
            <c:bubble3D val="0"/>
            <c:spPr>
              <a:solidFill>
                <a:srgbClr val="FFC000"/>
              </a:solidFill>
            </c:spPr>
          </c:dPt>
          <c:cat>
            <c:strRef>
              <c:f>Population!$O$134:$O$138</c:f>
              <c:strCache>
                <c:ptCount val="5"/>
                <c:pt idx="0">
                  <c:v>18-24</c:v>
                </c:pt>
                <c:pt idx="1">
                  <c:v>25-29</c:v>
                </c:pt>
                <c:pt idx="2">
                  <c:v>30-50</c:v>
                </c:pt>
                <c:pt idx="3">
                  <c:v>51-60</c:v>
                </c:pt>
                <c:pt idx="4">
                  <c:v>Over 60</c:v>
                </c:pt>
              </c:strCache>
            </c:strRef>
          </c:cat>
          <c:val>
            <c:numRef>
              <c:f>Population!$P$134:$P$138</c:f>
              <c:numCache>
                <c:formatCode>_-* #,##0_-;\-* #,##0_-;_-* "-"??_-;_-@_-</c:formatCode>
                <c:ptCount val="5"/>
                <c:pt idx="0">
                  <c:v>25524</c:v>
                </c:pt>
                <c:pt idx="1">
                  <c:v>41106</c:v>
                </c:pt>
                <c:pt idx="2">
                  <c:v>80496</c:v>
                </c:pt>
                <c:pt idx="3">
                  <c:v>31842</c:v>
                </c:pt>
                <c:pt idx="4">
                  <c:v>3050</c:v>
                </c:pt>
              </c:numCache>
            </c:numRef>
          </c:val>
        </c:ser>
        <c:dLbls>
          <c:showLegendKey val="0"/>
          <c:showVal val="0"/>
          <c:showCatName val="0"/>
          <c:showSerName val="0"/>
          <c:showPercent val="0"/>
          <c:showBubbleSize val="0"/>
        </c:dLbls>
        <c:gapWidth val="150"/>
        <c:axId val="379267104"/>
        <c:axId val="379267496"/>
      </c:barChart>
      <c:catAx>
        <c:axId val="379267104"/>
        <c:scaling>
          <c:orientation val="minMax"/>
        </c:scaling>
        <c:delete val="1"/>
        <c:axPos val="b"/>
        <c:numFmt formatCode="General" sourceLinked="0"/>
        <c:majorTickMark val="none"/>
        <c:minorTickMark val="none"/>
        <c:tickLblPos val="nextTo"/>
        <c:crossAx val="379267496"/>
        <c:crosses val="autoZero"/>
        <c:auto val="1"/>
        <c:lblAlgn val="ctr"/>
        <c:lblOffset val="100"/>
        <c:noMultiLvlLbl val="0"/>
      </c:catAx>
      <c:valAx>
        <c:axId val="379267496"/>
        <c:scaling>
          <c:orientation val="minMax"/>
        </c:scaling>
        <c:delete val="0"/>
        <c:axPos val="l"/>
        <c:majorGridlines/>
        <c:title>
          <c:tx>
            <c:rich>
              <a:bodyPr/>
              <a:lstStyle/>
              <a:p>
                <a:pPr>
                  <a:defRPr sz="1200"/>
                </a:pPr>
                <a:r>
                  <a:rPr lang="en-US" sz="1200"/>
                  <a:t>Resident Workers</a:t>
                </a:r>
              </a:p>
            </c:rich>
          </c:tx>
          <c:layout>
            <c:manualLayout>
              <c:xMode val="edge"/>
              <c:yMode val="edge"/>
              <c:x val="8.058680164979376E-3"/>
              <c:y val="0.31911054961413404"/>
            </c:manualLayout>
          </c:layout>
          <c:overlay val="0"/>
        </c:title>
        <c:numFmt formatCode="_-* #,##0_-;\-* #,##0_-;_-* &quot;-&quot;??_-;_-@_-" sourceLinked="1"/>
        <c:majorTickMark val="none"/>
        <c:minorTickMark val="none"/>
        <c:tickLblPos val="nextTo"/>
        <c:txPr>
          <a:bodyPr/>
          <a:lstStyle/>
          <a:p>
            <a:pPr>
              <a:defRPr sz="1400"/>
            </a:pPr>
            <a:endParaRPr lang="en-US"/>
          </a:p>
        </c:txPr>
        <c:crossAx val="379267104"/>
        <c:crosses val="autoZero"/>
        <c:crossBetween val="between"/>
      </c:valAx>
      <c:spPr>
        <a:ln>
          <a:solidFill>
            <a:schemeClr val="tx1"/>
          </a:solidFill>
        </a:ln>
      </c:spPr>
    </c:plotArea>
    <c:plotVisOnly val="1"/>
    <c:dispBlanksAs val="gap"/>
    <c:showDLblsOverMax val="0"/>
  </c:chart>
  <c:txPr>
    <a:bodyPr/>
    <a:lstStyle/>
    <a:p>
      <a:pPr>
        <a:defRPr sz="1800">
          <a:latin typeface="Cambria"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6.8188677841479514E-2"/>
          <c:y val="9.1477960449411713E-2"/>
          <c:w val="0.8870898276529251"/>
          <c:h val="0.84100574799361971"/>
        </c:manualLayout>
      </c:layout>
      <c:pieChart>
        <c:varyColors val="1"/>
        <c:dLbls>
          <c:showLegendKey val="0"/>
          <c:showVal val="0"/>
          <c:showCatName val="1"/>
          <c:showSerName val="0"/>
          <c:showPercent val="1"/>
          <c:showBubbleSize val="0"/>
          <c:showLeaderLines val="0"/>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039512502797615"/>
          <c:y val="0.10457516339869281"/>
          <c:w val="0.74741602067183466"/>
          <c:h val="0.84023238925199706"/>
        </c:manualLayout>
      </c:layout>
      <c:pieChart>
        <c:varyColors val="1"/>
        <c:ser>
          <c:idx val="0"/>
          <c:order val="0"/>
          <c:dLbls>
            <c:dLbl>
              <c:idx val="0"/>
              <c:layout>
                <c:manualLayout>
                  <c:x val="6.7169331106338983E-3"/>
                  <c:y val="-4.5468924227608801E-2"/>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0-9566-4236-93CE-0D57DFB94D3D}"/>
                </c:ext>
                <c:ext xmlns:c15="http://schemas.microsoft.com/office/drawing/2012/chart" uri="{CE6537A1-D6FC-4f65-9D91-7224C49458BB}"/>
              </c:extLst>
            </c:dLbl>
            <c:dLbl>
              <c:idx val="1"/>
              <c:layout>
                <c:manualLayout>
                  <c:x val="-4.2421061003738167E-3"/>
                  <c:y val="-7.054020208258282E-4"/>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9566-4236-93CE-0D57DFB94D3D}"/>
                </c:ext>
                <c:ext xmlns:c15="http://schemas.microsoft.com/office/drawing/2012/chart" uri="{CE6537A1-D6FC-4f65-9D91-7224C49458BB}"/>
              </c:extLst>
            </c:dLbl>
            <c:dLbl>
              <c:idx val="2"/>
              <c:layout>
                <c:manualLayout>
                  <c:x val="3.0278294758609721E-2"/>
                  <c:y val="5.5595011407887735E-3"/>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2-9566-4236-93CE-0D57DFB94D3D}"/>
                </c:ext>
                <c:ext xmlns:c15="http://schemas.microsoft.com/office/drawing/2012/chart" uri="{CE6537A1-D6FC-4f65-9D91-7224C49458BB}"/>
              </c:extLst>
            </c:dLbl>
            <c:dLbl>
              <c:idx val="3"/>
              <c:layout>
                <c:manualLayout>
                  <c:x val="3.5827407937644155E-2"/>
                  <c:y val="4.2220735479960428E-2"/>
                </c:manualLayout>
              </c:layou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9566-4236-93CE-0D57DFB94D3D}"/>
                </c:ext>
                <c:ext xmlns:c15="http://schemas.microsoft.com/office/drawing/2012/chart" uri="{CE6537A1-D6FC-4f65-9D91-7224C49458BB}"/>
              </c:extLst>
            </c:dLbl>
            <c:dLbl>
              <c:idx val="4"/>
              <c:spPr/>
              <c:txPr>
                <a:bodyPr/>
                <a:lstStyle/>
                <a:p>
                  <a:pPr>
                    <a:defRPr sz="1050">
                      <a:latin typeface="Cambria" panose="02040503050406030204" pitchFamily="18" charset="0"/>
                    </a:defRPr>
                  </a:pPr>
                  <a:endParaRPr lang="en-US"/>
                </a:p>
              </c:txPr>
              <c:showLegendKey val="0"/>
              <c:showVal val="0"/>
              <c:showCatName val="1"/>
              <c:showSerName val="0"/>
              <c:showPercent val="1"/>
              <c:showBubbleSize val="0"/>
            </c:dLbl>
            <c:spPr>
              <a:noFill/>
              <a:ln>
                <a:noFill/>
              </a:ln>
              <a:effectLst/>
            </c:spPr>
            <c:txPr>
              <a:bodyPr wrap="square" lIns="38100" tIns="19050" rIns="38100" bIns="19050" anchor="ctr">
                <a:spAutoFit/>
              </a:bodyPr>
              <a:lstStyle/>
              <a:p>
                <a:pPr>
                  <a:defRPr>
                    <a:latin typeface="Cambria" panose="02040503050406030204" pitchFamily="18" charset="0"/>
                  </a:defRPr>
                </a:pPr>
                <a:endParaRPr lang="en-US"/>
              </a:p>
            </c:txPr>
            <c:showLegendKey val="0"/>
            <c:showVal val="0"/>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Sheet2!$A$2:$A$6</c:f>
              <c:strCache>
                <c:ptCount val="5"/>
                <c:pt idx="0">
                  <c:v>Labour</c:v>
                </c:pt>
                <c:pt idx="1">
                  <c:v>Material</c:v>
                </c:pt>
                <c:pt idx="2">
                  <c:v>Services</c:v>
                </c:pt>
                <c:pt idx="3">
                  <c:v>Staff and Management</c:v>
                </c:pt>
                <c:pt idx="4">
                  <c:v>Miscellaneous</c:v>
                </c:pt>
              </c:strCache>
            </c:strRef>
          </c:cat>
          <c:val>
            <c:numRef>
              <c:f>Sheet2!$B$2:$B$6</c:f>
              <c:numCache>
                <c:formatCode>General</c:formatCode>
                <c:ptCount val="5"/>
                <c:pt idx="0">
                  <c:v>67</c:v>
                </c:pt>
                <c:pt idx="1">
                  <c:v>15</c:v>
                </c:pt>
                <c:pt idx="2">
                  <c:v>5</c:v>
                </c:pt>
                <c:pt idx="3">
                  <c:v>9</c:v>
                </c:pt>
                <c:pt idx="4">
                  <c:v>4</c:v>
                </c:pt>
              </c:numCache>
            </c:numRef>
          </c:val>
          <c:extLst xmlns:c16r2="http://schemas.microsoft.com/office/drawing/2015/06/chart">
            <c:ext xmlns:c16="http://schemas.microsoft.com/office/drawing/2014/chart" uri="{C3380CC4-5D6E-409C-BE32-E72D297353CC}">
              <c16:uniqueId val="{00000005-9566-4236-93CE-0D57DFB94D3D}"/>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100" b="1">
          <a:latin typeface="+mj-lt"/>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0355722580132025E-2"/>
          <c:y val="3.3950617283950615E-2"/>
          <c:w val="0.89053427980593336"/>
          <c:h val="0.89694987723308794"/>
        </c:manualLayout>
      </c:layout>
      <c:barChart>
        <c:barDir val="col"/>
        <c:grouping val="clustered"/>
        <c:varyColors val="0"/>
        <c:ser>
          <c:idx val="0"/>
          <c:order val="0"/>
          <c:tx>
            <c:strRef>
              <c:f>Sheet1!$B$4</c:f>
              <c:strCache>
                <c:ptCount val="1"/>
                <c:pt idx="0">
                  <c:v>%</c:v>
                </c:pt>
              </c:strCache>
            </c:strRef>
          </c:tx>
          <c:spPr>
            <a:solidFill>
              <a:schemeClr val="accent1"/>
            </a:solidFill>
            <a:ln>
              <a:noFill/>
            </a:ln>
            <a:effectLst/>
          </c:spPr>
          <c:invertIfNegative val="0"/>
          <c:dPt>
            <c:idx val="0"/>
            <c:invertIfNegative val="0"/>
            <c:bubble3D val="0"/>
            <c:spPr>
              <a:solidFill>
                <a:srgbClr val="9BBB59"/>
              </a:solidFill>
              <a:ln>
                <a:noFill/>
              </a:ln>
              <a:effectLst/>
            </c:spPr>
          </c:dPt>
          <c:dPt>
            <c:idx val="1"/>
            <c:invertIfNegative val="0"/>
            <c:bubble3D val="0"/>
            <c:spPr>
              <a:solidFill>
                <a:srgbClr val="C0504D">
                  <a:lumMod val="60000"/>
                  <a:lumOff val="40000"/>
                </a:srgbClr>
              </a:solidFill>
              <a:ln>
                <a:noFill/>
              </a:ln>
              <a:effectLst/>
            </c:spPr>
          </c:dPt>
          <c:dPt>
            <c:idx val="2"/>
            <c:invertIfNegative val="0"/>
            <c:bubble3D val="0"/>
            <c:spPr>
              <a:solidFill>
                <a:srgbClr val="8064A2">
                  <a:lumMod val="60000"/>
                  <a:lumOff val="40000"/>
                </a:srgbClr>
              </a:solidFill>
              <a:ln>
                <a:noFill/>
              </a:ln>
              <a:effectLst/>
            </c:spPr>
          </c:dPt>
          <c:dPt>
            <c:idx val="3"/>
            <c:invertIfNegative val="0"/>
            <c:bubble3D val="0"/>
            <c:spPr>
              <a:solidFill>
                <a:srgbClr val="F79646">
                  <a:lumMod val="60000"/>
                  <a:lumOff val="40000"/>
                </a:srgbClr>
              </a:solidFill>
              <a:ln>
                <a:noFill/>
              </a:ln>
              <a:effectLst/>
            </c:spPr>
          </c:dPt>
          <c:dPt>
            <c:idx val="4"/>
            <c:invertIfNegative val="0"/>
            <c:bubble3D val="0"/>
            <c:spPr>
              <a:solidFill>
                <a:srgbClr val="1F497D">
                  <a:lumMod val="60000"/>
                  <a:lumOff val="40000"/>
                </a:srgbClr>
              </a:solidFill>
              <a:ln>
                <a:noFill/>
              </a:ln>
              <a:effectLst/>
            </c:spPr>
          </c:dPt>
          <c:dPt>
            <c:idx val="5"/>
            <c:invertIfNegative val="0"/>
            <c:bubble3D val="0"/>
            <c:spPr>
              <a:solidFill>
                <a:srgbClr val="FFC000"/>
              </a:solidFill>
              <a:ln>
                <a:noFill/>
              </a:ln>
              <a:effectLst/>
            </c:spPr>
          </c:dPt>
          <c:dPt>
            <c:idx val="6"/>
            <c:invertIfNegative val="0"/>
            <c:bubble3D val="0"/>
            <c:spPr>
              <a:solidFill>
                <a:srgbClr val="FF5050"/>
              </a:solidFill>
              <a:ln>
                <a:noFill/>
              </a:ln>
              <a:effectLst/>
            </c:spPr>
          </c:dPt>
          <c:dPt>
            <c:idx val="7"/>
            <c:invertIfNegative val="0"/>
            <c:bubble3D val="0"/>
            <c:spPr>
              <a:solidFill>
                <a:srgbClr val="66FF66"/>
              </a:solidFill>
              <a:ln>
                <a:noFill/>
              </a:ln>
              <a:effectLst/>
            </c:spPr>
          </c:dPt>
          <c:dPt>
            <c:idx val="8"/>
            <c:invertIfNegative val="0"/>
            <c:bubble3D val="0"/>
            <c:spPr>
              <a:solidFill>
                <a:srgbClr val="CC9900"/>
              </a:solidFill>
              <a:ln>
                <a:noFill/>
              </a:ln>
              <a:effectLst/>
            </c:spPr>
          </c:dPt>
          <c:dPt>
            <c:idx val="9"/>
            <c:invertIfNegative val="0"/>
            <c:bubble3D val="0"/>
            <c:spPr>
              <a:solidFill>
                <a:srgbClr val="FF6699"/>
              </a:solidFill>
              <a:ln>
                <a:noFill/>
              </a:ln>
              <a:effectLst/>
            </c:spPr>
          </c:dPt>
          <c:cat>
            <c:strRef>
              <c:f>Sheet1!$C$2:$L$2</c:f>
              <c:strCache>
                <c:ptCount val="10"/>
                <c:pt idx="0">
                  <c:v>Plucking</c:v>
                </c:pt>
                <c:pt idx="1">
                  <c:v>Manufacture</c:v>
                </c:pt>
                <c:pt idx="2">
                  <c:v>General Charges</c:v>
                </c:pt>
                <c:pt idx="3">
                  <c:v>Field Upkeep</c:v>
                </c:pt>
                <c:pt idx="4">
                  <c:v>Staff</c:v>
                </c:pt>
                <c:pt idx="5">
                  <c:v>Fertilizing</c:v>
                </c:pt>
                <c:pt idx="6">
                  <c:v>Worker Welfare</c:v>
                </c:pt>
                <c:pt idx="7">
                  <c:v>Weeding</c:v>
                </c:pt>
                <c:pt idx="8">
                  <c:v>Fin &amp; Mgt</c:v>
                </c:pt>
                <c:pt idx="9">
                  <c:v>Power</c:v>
                </c:pt>
              </c:strCache>
            </c:strRef>
          </c:cat>
          <c:val>
            <c:numRef>
              <c:f>Sheet1!$C$4:$L$4</c:f>
              <c:numCache>
                <c:formatCode>0%</c:formatCode>
                <c:ptCount val="10"/>
                <c:pt idx="0">
                  <c:v>0.45</c:v>
                </c:pt>
                <c:pt idx="1">
                  <c:v>0.12</c:v>
                </c:pt>
                <c:pt idx="2">
                  <c:v>7.0000000000000007E-2</c:v>
                </c:pt>
                <c:pt idx="3">
                  <c:v>7.0000000000000007E-2</c:v>
                </c:pt>
                <c:pt idx="4">
                  <c:v>0.06</c:v>
                </c:pt>
                <c:pt idx="5">
                  <c:v>0.08</c:v>
                </c:pt>
                <c:pt idx="6">
                  <c:v>0.05</c:v>
                </c:pt>
                <c:pt idx="7">
                  <c:v>0.04</c:v>
                </c:pt>
                <c:pt idx="8">
                  <c:v>0.06</c:v>
                </c:pt>
                <c:pt idx="9">
                  <c:v>0.02</c:v>
                </c:pt>
              </c:numCache>
            </c:numRef>
          </c:val>
        </c:ser>
        <c:dLbls>
          <c:showLegendKey val="0"/>
          <c:showVal val="0"/>
          <c:showCatName val="0"/>
          <c:showSerName val="0"/>
          <c:showPercent val="0"/>
          <c:showBubbleSize val="0"/>
        </c:dLbls>
        <c:gapWidth val="75"/>
        <c:overlap val="-25"/>
        <c:axId val="379437504"/>
        <c:axId val="379437896"/>
      </c:barChart>
      <c:catAx>
        <c:axId val="37943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379437896"/>
        <c:crosses val="autoZero"/>
        <c:auto val="1"/>
        <c:lblAlgn val="ctr"/>
        <c:lblOffset val="100"/>
        <c:noMultiLvlLbl val="0"/>
      </c:catAx>
      <c:valAx>
        <c:axId val="37943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379437504"/>
        <c:crosses val="autoZero"/>
        <c:crossBetween val="between"/>
      </c:valAx>
      <c:spPr>
        <a:solidFill>
          <a:sysClr val="window" lastClr="FFFFFF"/>
        </a:solidFill>
        <a:ln w="12700" cap="flat" cmpd="sng" algn="ctr">
          <a:solidFill>
            <a:sysClr val="windowText" lastClr="000000"/>
          </a:solidFill>
          <a:prstDash val="solid"/>
          <a:miter lim="800000"/>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9"/>
    </mc:Choice>
    <mc:Fallback>
      <c:style val="29"/>
    </mc:Fallback>
  </mc:AlternateContent>
  <c:chart>
    <c:autoTitleDeleted val="1"/>
    <c:plotArea>
      <c:layout>
        <c:manualLayout>
          <c:layoutTarget val="inner"/>
          <c:xMode val="edge"/>
          <c:yMode val="edge"/>
          <c:x val="8.7632741008725257E-2"/>
          <c:y val="2.6570048309178744E-2"/>
          <c:w val="0.90158304958501811"/>
          <c:h val="0.95840440137290528"/>
        </c:manualLayout>
      </c:layout>
      <c:lineChart>
        <c:grouping val="standard"/>
        <c:varyColors val="0"/>
        <c:ser>
          <c:idx val="0"/>
          <c:order val="0"/>
          <c:tx>
            <c:strRef>
              <c:f>Sheet1!$C$1</c:f>
              <c:strCache>
                <c:ptCount val="1"/>
                <c:pt idx="0">
                  <c:v>Labour Wage (Rs.)</c:v>
                </c:pt>
              </c:strCache>
            </c:strRef>
          </c:tx>
          <c:cat>
            <c:numRef>
              <c:f>Sheet1!$B$5:$B$29</c:f>
              <c:numCache>
                <c:formatCode>General</c:formatCode>
                <c:ptCount val="25"/>
                <c:pt idx="0">
                  <c:v>1977</c:v>
                </c:pt>
                <c:pt idx="1">
                  <c:v>1978</c:v>
                </c:pt>
                <c:pt idx="2">
                  <c:v>1979</c:v>
                </c:pt>
                <c:pt idx="3">
                  <c:v>1982</c:v>
                </c:pt>
                <c:pt idx="4">
                  <c:v>1983</c:v>
                </c:pt>
                <c:pt idx="5">
                  <c:v>1984</c:v>
                </c:pt>
                <c:pt idx="6">
                  <c:v>1985</c:v>
                </c:pt>
                <c:pt idx="7">
                  <c:v>1986</c:v>
                </c:pt>
                <c:pt idx="8">
                  <c:v>1987</c:v>
                </c:pt>
                <c:pt idx="9">
                  <c:v>1988</c:v>
                </c:pt>
                <c:pt idx="10">
                  <c:v>1989</c:v>
                </c:pt>
                <c:pt idx="11">
                  <c:v>1990</c:v>
                </c:pt>
                <c:pt idx="12">
                  <c:v>1992</c:v>
                </c:pt>
                <c:pt idx="13">
                  <c:v>1993</c:v>
                </c:pt>
                <c:pt idx="14">
                  <c:v>1996</c:v>
                </c:pt>
                <c:pt idx="15">
                  <c:v>1998</c:v>
                </c:pt>
                <c:pt idx="16">
                  <c:v>2000</c:v>
                </c:pt>
                <c:pt idx="17">
                  <c:v>2002</c:v>
                </c:pt>
                <c:pt idx="18">
                  <c:v>2004</c:v>
                </c:pt>
                <c:pt idx="19">
                  <c:v>2006</c:v>
                </c:pt>
                <c:pt idx="20">
                  <c:v>2007</c:v>
                </c:pt>
                <c:pt idx="21">
                  <c:v>2009</c:v>
                </c:pt>
                <c:pt idx="22">
                  <c:v>2011</c:v>
                </c:pt>
                <c:pt idx="23">
                  <c:v>2013</c:v>
                </c:pt>
                <c:pt idx="24">
                  <c:v>2016</c:v>
                </c:pt>
              </c:numCache>
            </c:numRef>
          </c:cat>
          <c:val>
            <c:numRef>
              <c:f>Sheet1!$C$5:$C$29</c:f>
              <c:numCache>
                <c:formatCode>0.0</c:formatCode>
                <c:ptCount val="25"/>
                <c:pt idx="0">
                  <c:v>7.36</c:v>
                </c:pt>
                <c:pt idx="1">
                  <c:v>7.8</c:v>
                </c:pt>
                <c:pt idx="2">
                  <c:v>11.69</c:v>
                </c:pt>
                <c:pt idx="3" formatCode="0">
                  <c:v>13.97</c:v>
                </c:pt>
                <c:pt idx="4" formatCode="0">
                  <c:v>14.95</c:v>
                </c:pt>
                <c:pt idx="5">
                  <c:v>23.78</c:v>
                </c:pt>
                <c:pt idx="6">
                  <c:v>24.5</c:v>
                </c:pt>
                <c:pt idx="7">
                  <c:v>26.21</c:v>
                </c:pt>
                <c:pt idx="8">
                  <c:v>27.83</c:v>
                </c:pt>
                <c:pt idx="9">
                  <c:v>36.520000000000003</c:v>
                </c:pt>
                <c:pt idx="10">
                  <c:v>40.6</c:v>
                </c:pt>
                <c:pt idx="11">
                  <c:v>58.32</c:v>
                </c:pt>
                <c:pt idx="12">
                  <c:v>60.56</c:v>
                </c:pt>
                <c:pt idx="13">
                  <c:v>72.239999999999995</c:v>
                </c:pt>
                <c:pt idx="14" formatCode="0">
                  <c:v>83</c:v>
                </c:pt>
                <c:pt idx="15" formatCode="0">
                  <c:v>95</c:v>
                </c:pt>
                <c:pt idx="16" formatCode="0">
                  <c:v>121</c:v>
                </c:pt>
                <c:pt idx="17" formatCode="0">
                  <c:v>147</c:v>
                </c:pt>
                <c:pt idx="18" formatCode="0">
                  <c:v>180</c:v>
                </c:pt>
                <c:pt idx="19" formatCode="0">
                  <c:v>260</c:v>
                </c:pt>
                <c:pt idx="20" formatCode="0">
                  <c:v>290</c:v>
                </c:pt>
                <c:pt idx="21" formatCode="0">
                  <c:v>405</c:v>
                </c:pt>
                <c:pt idx="22" formatCode="0">
                  <c:v>515</c:v>
                </c:pt>
                <c:pt idx="23" formatCode="0">
                  <c:v>620</c:v>
                </c:pt>
                <c:pt idx="24" formatCode="0">
                  <c:v>730</c:v>
                </c:pt>
              </c:numCache>
            </c:numRef>
          </c:val>
          <c:smooth val="0"/>
          <c:extLst xmlns:c16r2="http://schemas.microsoft.com/office/drawing/2015/06/chart">
            <c:ext xmlns:c16="http://schemas.microsoft.com/office/drawing/2014/chart" uri="{C3380CC4-5D6E-409C-BE32-E72D297353CC}">
              <c16:uniqueId val="{00000000-FCCA-4B18-9A2A-5D0C79A1BBDD}"/>
            </c:ext>
          </c:extLst>
        </c:ser>
        <c:dLbls>
          <c:showLegendKey val="0"/>
          <c:showVal val="0"/>
          <c:showCatName val="0"/>
          <c:showSerName val="0"/>
          <c:showPercent val="0"/>
          <c:showBubbleSize val="0"/>
        </c:dLbls>
        <c:marker val="1"/>
        <c:smooth val="0"/>
        <c:axId val="379438680"/>
        <c:axId val="379439072"/>
      </c:lineChart>
      <c:catAx>
        <c:axId val="379438680"/>
        <c:scaling>
          <c:orientation val="minMax"/>
        </c:scaling>
        <c:delete val="1"/>
        <c:axPos val="b"/>
        <c:numFmt formatCode="General" sourceLinked="1"/>
        <c:majorTickMark val="none"/>
        <c:minorTickMark val="none"/>
        <c:tickLblPos val="nextTo"/>
        <c:crossAx val="379439072"/>
        <c:crosses val="autoZero"/>
        <c:auto val="1"/>
        <c:lblAlgn val="ctr"/>
        <c:lblOffset val="100"/>
        <c:noMultiLvlLbl val="0"/>
      </c:catAx>
      <c:valAx>
        <c:axId val="379439072"/>
        <c:scaling>
          <c:orientation val="minMax"/>
        </c:scaling>
        <c:delete val="0"/>
        <c:axPos val="l"/>
        <c:majorGridlines/>
        <c:title>
          <c:tx>
            <c:rich>
              <a:bodyPr/>
              <a:lstStyle/>
              <a:p>
                <a:pPr>
                  <a:defRPr sz="1200" b="1">
                    <a:latin typeface="Cambria" panose="02040503050406030204" pitchFamily="18" charset="0"/>
                  </a:defRPr>
                </a:pPr>
                <a:r>
                  <a:rPr lang="en-US" sz="1200" b="1" dirty="0">
                    <a:latin typeface="Cambria" panose="02040503050406030204" pitchFamily="18" charset="0"/>
                  </a:rPr>
                  <a:t>Rs</a:t>
                </a:r>
              </a:p>
            </c:rich>
          </c:tx>
          <c:layout>
            <c:manualLayout>
              <c:xMode val="edge"/>
              <c:yMode val="edge"/>
              <c:x val="1.5663793714974814E-2"/>
              <c:y val="0.45759862709469007"/>
            </c:manualLayout>
          </c:layout>
          <c:overlay val="0"/>
        </c:title>
        <c:numFmt formatCode="0.0" sourceLinked="1"/>
        <c:majorTickMark val="none"/>
        <c:minorTickMark val="none"/>
        <c:tickLblPos val="nextTo"/>
        <c:txPr>
          <a:bodyPr/>
          <a:lstStyle/>
          <a:p>
            <a:pPr>
              <a:defRPr sz="1200" b="0">
                <a:latin typeface="Cambria" panose="02040503050406030204" pitchFamily="18" charset="0"/>
              </a:defRPr>
            </a:pPr>
            <a:endParaRPr lang="en-US"/>
          </a:p>
        </c:txPr>
        <c:crossAx val="379438680"/>
        <c:crosses val="autoZero"/>
        <c:crossBetween val="between"/>
      </c:valAx>
      <c:spPr>
        <a:ln>
          <a:solidFill>
            <a:schemeClr val="tx1"/>
          </a:solidFill>
        </a:ln>
      </c:spPr>
    </c:plotArea>
    <c:plotVisOnly val="1"/>
    <c:dispBlanksAs val="gap"/>
    <c:showDLblsOverMax val="0"/>
  </c:chart>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624825959960422"/>
          <c:y val="3.0018010550264658E-2"/>
          <c:w val="0.83072714669131364"/>
          <c:h val="0.83273910893959435"/>
        </c:manualLayout>
      </c:layout>
      <c:lineChart>
        <c:grouping val="standard"/>
        <c:varyColors val="0"/>
        <c:ser>
          <c:idx val="0"/>
          <c:order val="0"/>
          <c:tx>
            <c:strRef>
              <c:f>Sheet1!$A$7</c:f>
              <c:strCache>
                <c:ptCount val="1"/>
                <c:pt idx="0">
                  <c:v>Wage</c:v>
                </c:pt>
              </c:strCache>
            </c:strRef>
          </c:tx>
          <c:cat>
            <c:numRef>
              <c:f>Sheet1!$B$5:$K$5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Sheet1!$B$7:$K$7</c:f>
              <c:numCache>
                <c:formatCode>0.00</c:formatCode>
                <c:ptCount val="10"/>
                <c:pt idx="0">
                  <c:v>100</c:v>
                </c:pt>
                <c:pt idx="1">
                  <c:v>100</c:v>
                </c:pt>
                <c:pt idx="2">
                  <c:v>139.65517241379311</c:v>
                </c:pt>
                <c:pt idx="3">
                  <c:v>139.65517241379311</c:v>
                </c:pt>
                <c:pt idx="4">
                  <c:v>177.58620689655174</c:v>
                </c:pt>
                <c:pt idx="5">
                  <c:v>177.58620689655174</c:v>
                </c:pt>
                <c:pt idx="6">
                  <c:v>213.79310344827587</c:v>
                </c:pt>
                <c:pt idx="7">
                  <c:v>213.79310344827587</c:v>
                </c:pt>
                <c:pt idx="8">
                  <c:v>213.79310344827587</c:v>
                </c:pt>
                <c:pt idx="9">
                  <c:v>251.72413793103448</c:v>
                </c:pt>
              </c:numCache>
            </c:numRef>
          </c:val>
          <c:smooth val="0"/>
        </c:ser>
        <c:ser>
          <c:idx val="1"/>
          <c:order val="1"/>
          <c:tx>
            <c:strRef>
              <c:f>Sheet1!$A$8</c:f>
              <c:strCache>
                <c:ptCount val="1"/>
                <c:pt idx="0">
                  <c:v>Price (CCPI)</c:v>
                </c:pt>
              </c:strCache>
            </c:strRef>
          </c:tx>
          <c:cat>
            <c:numRef>
              <c:f>Sheet1!$B$5:$K$5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Sheet1!$B$8:$K$8</c:f>
              <c:numCache>
                <c:formatCode>0.00</c:formatCode>
                <c:ptCount val="10"/>
                <c:pt idx="0">
                  <c:v>100</c:v>
                </c:pt>
                <c:pt idx="1">
                  <c:v>129.19999999999999</c:v>
                </c:pt>
                <c:pt idx="2">
                  <c:v>133.6</c:v>
                </c:pt>
                <c:pt idx="3">
                  <c:v>141.9</c:v>
                </c:pt>
                <c:pt idx="4">
                  <c:v>151.5</c:v>
                </c:pt>
                <c:pt idx="5">
                  <c:v>162.9</c:v>
                </c:pt>
                <c:pt idx="6">
                  <c:v>174.2</c:v>
                </c:pt>
                <c:pt idx="7">
                  <c:v>179.9</c:v>
                </c:pt>
                <c:pt idx="8">
                  <c:v>181.5</c:v>
                </c:pt>
                <c:pt idx="9">
                  <c:v>188.3</c:v>
                </c:pt>
              </c:numCache>
            </c:numRef>
          </c:val>
          <c:smooth val="0"/>
        </c:ser>
        <c:dLbls>
          <c:showLegendKey val="0"/>
          <c:showVal val="0"/>
          <c:showCatName val="0"/>
          <c:showSerName val="0"/>
          <c:showPercent val="0"/>
          <c:showBubbleSize val="0"/>
        </c:dLbls>
        <c:marker val="1"/>
        <c:smooth val="0"/>
        <c:axId val="379439856"/>
        <c:axId val="379440248"/>
      </c:lineChart>
      <c:catAx>
        <c:axId val="379439856"/>
        <c:scaling>
          <c:orientation val="minMax"/>
        </c:scaling>
        <c:delete val="0"/>
        <c:axPos val="b"/>
        <c:numFmt formatCode="General" sourceLinked="1"/>
        <c:majorTickMark val="none"/>
        <c:minorTickMark val="none"/>
        <c:tickLblPos val="nextTo"/>
        <c:crossAx val="379440248"/>
        <c:crosses val="autoZero"/>
        <c:auto val="1"/>
        <c:lblAlgn val="ctr"/>
        <c:lblOffset val="100"/>
        <c:noMultiLvlLbl val="0"/>
      </c:catAx>
      <c:valAx>
        <c:axId val="379440248"/>
        <c:scaling>
          <c:orientation val="minMax"/>
          <c:min val="100"/>
        </c:scaling>
        <c:delete val="0"/>
        <c:axPos val="l"/>
        <c:title>
          <c:tx>
            <c:rich>
              <a:bodyPr/>
              <a:lstStyle/>
              <a:p>
                <a:pPr>
                  <a:defRPr sz="1050"/>
                </a:pPr>
                <a:r>
                  <a:rPr lang="en-US" sz="1050"/>
                  <a:t>Price Index (2007=100)</a:t>
                </a:r>
              </a:p>
            </c:rich>
          </c:tx>
          <c:layout>
            <c:manualLayout>
              <c:xMode val="edge"/>
              <c:yMode val="edge"/>
              <c:x val="8.6466320455438464E-2"/>
              <c:y val="0.35691214996073967"/>
            </c:manualLayout>
          </c:layout>
          <c:overlay val="0"/>
        </c:title>
        <c:numFmt formatCode="0" sourceLinked="0"/>
        <c:majorTickMark val="none"/>
        <c:minorTickMark val="none"/>
        <c:tickLblPos val="nextTo"/>
        <c:txPr>
          <a:bodyPr/>
          <a:lstStyle/>
          <a:p>
            <a:pPr>
              <a:defRPr sz="1200"/>
            </a:pPr>
            <a:endParaRPr lang="en-US"/>
          </a:p>
        </c:txPr>
        <c:crossAx val="379439856"/>
        <c:crosses val="autoZero"/>
        <c:crossBetween val="between"/>
      </c:valAx>
      <c:dTable>
        <c:showHorzBorder val="1"/>
        <c:showVertBorder val="1"/>
        <c:showOutline val="1"/>
        <c:showKeys val="1"/>
        <c:txPr>
          <a:bodyPr/>
          <a:lstStyle/>
          <a:p>
            <a:pPr rtl="0">
              <a:defRPr sz="1400"/>
            </a:pPr>
            <a:endParaRPr lang="en-US"/>
          </a:p>
        </c:txPr>
      </c:dTable>
      <c:spPr>
        <a:ln>
          <a:solidFill>
            <a:sysClr val="windowText" lastClr="000000"/>
          </a:solidFill>
        </a:ln>
      </c:spPr>
    </c:plotArea>
    <c:plotVisOnly val="1"/>
    <c:dispBlanksAs val="gap"/>
    <c:showDLblsOverMax val="0"/>
  </c:chart>
  <c:txPr>
    <a:bodyPr/>
    <a:lstStyle/>
    <a:p>
      <a:pPr>
        <a:defRPr>
          <a:latin typeface="+mj-lt"/>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1725694007113686E-2"/>
          <c:y val="1.7407022630213598E-2"/>
          <c:w val="0.91198499677858613"/>
          <c:h val="0.9651859547395728"/>
        </c:manualLayout>
      </c:layout>
      <c:barChart>
        <c:barDir val="col"/>
        <c:grouping val="clustered"/>
        <c:varyColors val="0"/>
        <c:ser>
          <c:idx val="0"/>
          <c:order val="0"/>
          <c:tx>
            <c:strRef>
              <c:f>Sheet9!$B$12</c:f>
              <c:strCache>
                <c:ptCount val="1"/>
                <c:pt idx="0">
                  <c:v>Labour Wage(Rs.)</c:v>
                </c:pt>
              </c:strCache>
            </c:strRef>
          </c:tx>
          <c:spPr>
            <a:solidFill>
              <a:srgbClr val="9BBB59"/>
            </a:solidFill>
            <a:scene3d>
              <a:camera prst="orthographicFront"/>
              <a:lightRig rig="threePt" dir="t"/>
            </a:scene3d>
            <a:sp3d>
              <a:bevelT w="190500" h="38100"/>
            </a:sp3d>
          </c:spPr>
          <c:invertIfNegative val="0"/>
          <c:dPt>
            <c:idx val="11"/>
            <c:invertIfNegative val="0"/>
            <c:bubble3D val="0"/>
          </c:dPt>
          <c:val>
            <c:numRef>
              <c:f>Sheet9!$C$12:$AF$12</c:f>
              <c:numCache>
                <c:formatCode>General</c:formatCode>
                <c:ptCount val="30"/>
                <c:pt idx="0">
                  <c:v>12</c:v>
                </c:pt>
                <c:pt idx="1">
                  <c:v>15</c:v>
                </c:pt>
                <c:pt idx="2">
                  <c:v>25</c:v>
                </c:pt>
                <c:pt idx="3">
                  <c:v>36</c:v>
                </c:pt>
                <c:pt idx="4">
                  <c:v>58</c:v>
                </c:pt>
                <c:pt idx="5">
                  <c:v>61</c:v>
                </c:pt>
                <c:pt idx="6">
                  <c:v>72</c:v>
                </c:pt>
                <c:pt idx="7">
                  <c:v>72</c:v>
                </c:pt>
                <c:pt idx="8">
                  <c:v>72</c:v>
                </c:pt>
                <c:pt idx="9">
                  <c:v>83</c:v>
                </c:pt>
                <c:pt idx="10">
                  <c:v>83</c:v>
                </c:pt>
                <c:pt idx="11">
                  <c:v>95</c:v>
                </c:pt>
                <c:pt idx="12">
                  <c:v>95</c:v>
                </c:pt>
                <c:pt idx="13">
                  <c:v>121</c:v>
                </c:pt>
                <c:pt idx="14">
                  <c:v>121</c:v>
                </c:pt>
                <c:pt idx="15">
                  <c:v>147</c:v>
                </c:pt>
                <c:pt idx="16">
                  <c:v>147</c:v>
                </c:pt>
                <c:pt idx="17">
                  <c:v>180</c:v>
                </c:pt>
                <c:pt idx="18">
                  <c:v>180</c:v>
                </c:pt>
                <c:pt idx="19">
                  <c:v>260</c:v>
                </c:pt>
                <c:pt idx="20">
                  <c:v>290</c:v>
                </c:pt>
                <c:pt idx="21">
                  <c:v>290</c:v>
                </c:pt>
                <c:pt idx="22">
                  <c:v>405</c:v>
                </c:pt>
                <c:pt idx="23">
                  <c:v>405</c:v>
                </c:pt>
                <c:pt idx="24">
                  <c:v>515</c:v>
                </c:pt>
                <c:pt idx="25">
                  <c:v>515</c:v>
                </c:pt>
                <c:pt idx="26">
                  <c:v>620</c:v>
                </c:pt>
                <c:pt idx="27">
                  <c:v>620</c:v>
                </c:pt>
                <c:pt idx="28">
                  <c:v>620</c:v>
                </c:pt>
                <c:pt idx="29">
                  <c:v>730</c:v>
                </c:pt>
              </c:numCache>
            </c:numRef>
          </c:val>
        </c:ser>
        <c:dLbls>
          <c:showLegendKey val="0"/>
          <c:showVal val="0"/>
          <c:showCatName val="0"/>
          <c:showSerName val="0"/>
          <c:showPercent val="0"/>
          <c:showBubbleSize val="0"/>
        </c:dLbls>
        <c:gapWidth val="150"/>
        <c:axId val="379441424"/>
        <c:axId val="379441816"/>
      </c:barChart>
      <c:lineChart>
        <c:grouping val="standard"/>
        <c:varyColors val="0"/>
        <c:ser>
          <c:idx val="1"/>
          <c:order val="1"/>
          <c:tx>
            <c:strRef>
              <c:f>Sheet9!$B$13</c:f>
              <c:strCache>
                <c:ptCount val="1"/>
                <c:pt idx="0">
                  <c:v>High Grown GSA</c:v>
                </c:pt>
              </c:strCache>
            </c:strRef>
          </c:tx>
          <c:spPr>
            <a:ln w="38100">
              <a:solidFill>
                <a:srgbClr val="FF0000"/>
              </a:solidFill>
            </a:ln>
          </c:spPr>
          <c:marker>
            <c:symbol val="diamond"/>
            <c:size val="9"/>
            <c:spPr>
              <a:solidFill>
                <a:srgbClr val="FF0000"/>
              </a:solidFill>
              <a:ln w="38100">
                <a:solidFill>
                  <a:srgbClr val="FF0000"/>
                </a:solidFill>
              </a:ln>
              <a:scene3d>
                <a:camera prst="orthographicFront"/>
                <a:lightRig rig="threePt" dir="t"/>
              </a:scene3d>
              <a:sp3d>
                <a:bevelT w="190500" h="38100"/>
              </a:sp3d>
            </c:spPr>
          </c:marker>
          <c:val>
            <c:numRef>
              <c:f>Sheet9!$C$13:$AF$13</c:f>
              <c:numCache>
                <c:formatCode>General</c:formatCode>
                <c:ptCount val="30"/>
                <c:pt idx="0">
                  <c:v>18</c:v>
                </c:pt>
                <c:pt idx="1">
                  <c:v>42</c:v>
                </c:pt>
                <c:pt idx="2">
                  <c:v>40</c:v>
                </c:pt>
                <c:pt idx="3">
                  <c:v>45</c:v>
                </c:pt>
                <c:pt idx="4">
                  <c:v>68.05</c:v>
                </c:pt>
                <c:pt idx="5">
                  <c:v>64.22</c:v>
                </c:pt>
                <c:pt idx="6">
                  <c:v>68.34</c:v>
                </c:pt>
                <c:pt idx="7">
                  <c:v>66.3</c:v>
                </c:pt>
                <c:pt idx="8">
                  <c:v>70.040000000000006</c:v>
                </c:pt>
                <c:pt idx="9">
                  <c:v>93.38</c:v>
                </c:pt>
                <c:pt idx="10">
                  <c:v>109.43</c:v>
                </c:pt>
                <c:pt idx="11">
                  <c:v>127.6</c:v>
                </c:pt>
                <c:pt idx="12">
                  <c:v>106.17</c:v>
                </c:pt>
                <c:pt idx="13">
                  <c:v>128.46</c:v>
                </c:pt>
                <c:pt idx="14">
                  <c:v>135.56</c:v>
                </c:pt>
                <c:pt idx="15">
                  <c:v>135.65</c:v>
                </c:pt>
                <c:pt idx="16">
                  <c:v>138.31</c:v>
                </c:pt>
                <c:pt idx="17">
                  <c:v>171.78</c:v>
                </c:pt>
                <c:pt idx="18">
                  <c:v>170.85</c:v>
                </c:pt>
                <c:pt idx="19">
                  <c:v>204.31</c:v>
                </c:pt>
                <c:pt idx="20">
                  <c:v>252.47</c:v>
                </c:pt>
                <c:pt idx="21">
                  <c:v>273.83</c:v>
                </c:pt>
                <c:pt idx="22">
                  <c:v>319.73</c:v>
                </c:pt>
                <c:pt idx="23">
                  <c:v>337.82</c:v>
                </c:pt>
                <c:pt idx="24">
                  <c:v>329.95</c:v>
                </c:pt>
                <c:pt idx="25">
                  <c:v>375.53</c:v>
                </c:pt>
                <c:pt idx="26">
                  <c:v>402.98</c:v>
                </c:pt>
                <c:pt idx="27">
                  <c:v>420.36</c:v>
                </c:pt>
                <c:pt idx="28">
                  <c:v>388</c:v>
                </c:pt>
                <c:pt idx="29">
                  <c:v>450</c:v>
                </c:pt>
              </c:numCache>
            </c:numRef>
          </c:val>
          <c:smooth val="0"/>
        </c:ser>
        <c:dLbls>
          <c:showLegendKey val="0"/>
          <c:showVal val="0"/>
          <c:showCatName val="0"/>
          <c:showSerName val="0"/>
          <c:showPercent val="0"/>
          <c:showBubbleSize val="0"/>
        </c:dLbls>
        <c:marker val="1"/>
        <c:smooth val="0"/>
        <c:axId val="379441424"/>
        <c:axId val="379441816"/>
      </c:lineChart>
      <c:catAx>
        <c:axId val="379441424"/>
        <c:scaling>
          <c:orientation val="minMax"/>
        </c:scaling>
        <c:delete val="1"/>
        <c:axPos val="b"/>
        <c:majorTickMark val="out"/>
        <c:minorTickMark val="none"/>
        <c:tickLblPos val="nextTo"/>
        <c:crossAx val="379441816"/>
        <c:crosses val="autoZero"/>
        <c:auto val="1"/>
        <c:lblAlgn val="ctr"/>
        <c:lblOffset val="100"/>
        <c:noMultiLvlLbl val="0"/>
      </c:catAx>
      <c:valAx>
        <c:axId val="379441816"/>
        <c:scaling>
          <c:orientation val="minMax"/>
        </c:scaling>
        <c:delete val="0"/>
        <c:axPos val="l"/>
        <c:majorGridlines/>
        <c:numFmt formatCode="General" sourceLinked="1"/>
        <c:majorTickMark val="out"/>
        <c:minorTickMark val="none"/>
        <c:tickLblPos val="nextTo"/>
        <c:txPr>
          <a:bodyPr/>
          <a:lstStyle/>
          <a:p>
            <a:pPr>
              <a:defRPr sz="1100">
                <a:latin typeface="Cambria" panose="02040503050406030204" pitchFamily="18" charset="0"/>
              </a:defRPr>
            </a:pPr>
            <a:endParaRPr lang="en-US"/>
          </a:p>
        </c:txPr>
        <c:crossAx val="379441424"/>
        <c:crosses val="autoZero"/>
        <c:crossBetween val="between"/>
      </c:valAx>
      <c:spPr>
        <a:ln>
          <a:solidFill>
            <a:sysClr val="windowText" lastClr="000000"/>
          </a:solidFill>
        </a:ln>
      </c:spPr>
    </c:plotArea>
    <c:legend>
      <c:legendPos val="t"/>
      <c:layout>
        <c:manualLayout>
          <c:xMode val="edge"/>
          <c:yMode val="edge"/>
          <c:x val="0.36567050721710614"/>
          <c:y val="5.9775691500100946E-2"/>
          <c:w val="0.33730258625969167"/>
          <c:h val="5.9956526028687729E-2"/>
        </c:manualLayout>
      </c:layout>
      <c:overlay val="0"/>
      <c:txPr>
        <a:bodyPr/>
        <a:lstStyle/>
        <a:p>
          <a:pPr>
            <a:defRPr sz="1400">
              <a:latin typeface="Cambria" panose="02040503050406030204" pitchFamily="18" charset="0"/>
            </a:defRPr>
          </a:pPr>
          <a:endParaRPr lang="en-US"/>
        </a:p>
      </c:txPr>
    </c:legend>
    <c:plotVisOnly val="1"/>
    <c:dispBlanksAs val="gap"/>
    <c:showDLblsOverMax val="0"/>
  </c:chart>
  <c:txPr>
    <a:bodyPr/>
    <a:lstStyle/>
    <a:p>
      <a:pPr>
        <a:defRPr b="1">
          <a:latin typeface="+mj-lt"/>
        </a:defRPr>
      </a:pPr>
      <a:endParaRPr lang="en-US"/>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049662965061703E-2"/>
          <c:y val="1.5962865707353811E-2"/>
          <c:w val="0.90374518974601858"/>
          <c:h val="0.94437869538187624"/>
        </c:manualLayout>
      </c:layout>
      <c:lineChart>
        <c:grouping val="standard"/>
        <c:varyColors val="0"/>
        <c:ser>
          <c:idx val="0"/>
          <c:order val="0"/>
          <c:tx>
            <c:strRef>
              <c:f>'[Chart in Microsoft PowerPoint]Sheet1'!$C$1</c:f>
              <c:strCache>
                <c:ptCount val="1"/>
                <c:pt idx="0">
                  <c:v>Labour Wage (Rs.)</c:v>
                </c:pt>
              </c:strCache>
            </c:strRef>
          </c:tx>
          <c:spPr>
            <a:ln w="69850" cap="rnd" cmpd="sng" algn="ctr">
              <a:solidFill>
                <a:schemeClr val="accent1"/>
              </a:solidFill>
              <a:round/>
            </a:ln>
            <a:effectLst/>
          </c:spPr>
          <c:marker>
            <c:symbol val="square"/>
            <c:size val="5"/>
            <c:spPr>
              <a:solidFill>
                <a:schemeClr val="accent1"/>
              </a:solidFill>
              <a:ln w="57150" cap="flat" cmpd="sng" algn="ctr">
                <a:solidFill>
                  <a:schemeClr val="accent1"/>
                </a:solidFill>
                <a:round/>
              </a:ln>
              <a:effectLst/>
            </c:spPr>
          </c:marker>
          <c:cat>
            <c:numRef>
              <c:f>'[Chart in Microsoft PowerPoint]Sheet1'!$G$37:$AK$37</c:f>
              <c:numCache>
                <c:formatCode>General</c:formatCode>
                <c:ptCount val="31"/>
                <c:pt idx="0">
                  <c:v>77</c:v>
                </c:pt>
                <c:pt idx="1">
                  <c:v>78</c:v>
                </c:pt>
                <c:pt idx="2">
                  <c:v>79</c:v>
                </c:pt>
                <c:pt idx="3">
                  <c:v>82</c:v>
                </c:pt>
                <c:pt idx="4">
                  <c:v>83</c:v>
                </c:pt>
                <c:pt idx="5">
                  <c:v>84</c:v>
                </c:pt>
                <c:pt idx="6">
                  <c:v>85</c:v>
                </c:pt>
                <c:pt idx="7">
                  <c:v>86</c:v>
                </c:pt>
                <c:pt idx="8">
                  <c:v>87</c:v>
                </c:pt>
                <c:pt idx="9">
                  <c:v>88</c:v>
                </c:pt>
                <c:pt idx="10">
                  <c:v>89</c:v>
                </c:pt>
                <c:pt idx="11">
                  <c:v>90</c:v>
                </c:pt>
                <c:pt idx="12">
                  <c:v>91</c:v>
                </c:pt>
                <c:pt idx="13">
                  <c:v>92</c:v>
                </c:pt>
                <c:pt idx="14">
                  <c:v>93</c:v>
                </c:pt>
                <c:pt idx="15">
                  <c:v>96</c:v>
                </c:pt>
                <c:pt idx="16">
                  <c:v>98</c:v>
                </c:pt>
                <c:pt idx="17">
                  <c:v>0</c:v>
                </c:pt>
                <c:pt idx="18">
                  <c:v>1</c:v>
                </c:pt>
                <c:pt idx="19">
                  <c:v>2</c:v>
                </c:pt>
                <c:pt idx="20">
                  <c:v>3</c:v>
                </c:pt>
                <c:pt idx="21">
                  <c:v>4</c:v>
                </c:pt>
                <c:pt idx="22">
                  <c:v>6</c:v>
                </c:pt>
                <c:pt idx="23">
                  <c:v>7</c:v>
                </c:pt>
                <c:pt idx="24">
                  <c:v>9</c:v>
                </c:pt>
                <c:pt idx="25">
                  <c:v>10</c:v>
                </c:pt>
                <c:pt idx="26">
                  <c:v>11</c:v>
                </c:pt>
                <c:pt idx="27">
                  <c:v>13</c:v>
                </c:pt>
                <c:pt idx="28">
                  <c:v>14</c:v>
                </c:pt>
                <c:pt idx="29">
                  <c:v>15</c:v>
                </c:pt>
                <c:pt idx="30">
                  <c:v>16</c:v>
                </c:pt>
              </c:numCache>
            </c:numRef>
          </c:cat>
          <c:val>
            <c:numRef>
              <c:f>'[Chart in Microsoft PowerPoint]Sheet1'!$G$38:$AK$38</c:f>
              <c:numCache>
                <c:formatCode>General</c:formatCode>
                <c:ptCount val="31"/>
                <c:pt idx="0">
                  <c:v>7.4</c:v>
                </c:pt>
                <c:pt idx="1">
                  <c:v>7.9</c:v>
                </c:pt>
                <c:pt idx="2">
                  <c:v>11.7</c:v>
                </c:pt>
                <c:pt idx="3">
                  <c:v>14</c:v>
                </c:pt>
                <c:pt idx="4">
                  <c:v>15</c:v>
                </c:pt>
                <c:pt idx="5">
                  <c:v>24</c:v>
                </c:pt>
                <c:pt idx="6">
                  <c:v>25</c:v>
                </c:pt>
                <c:pt idx="7">
                  <c:v>26</c:v>
                </c:pt>
                <c:pt idx="8">
                  <c:v>28</c:v>
                </c:pt>
                <c:pt idx="9">
                  <c:v>37</c:v>
                </c:pt>
                <c:pt idx="10">
                  <c:v>41</c:v>
                </c:pt>
                <c:pt idx="11">
                  <c:v>48</c:v>
                </c:pt>
                <c:pt idx="12">
                  <c:v>52</c:v>
                </c:pt>
                <c:pt idx="13">
                  <c:v>62</c:v>
                </c:pt>
                <c:pt idx="14">
                  <c:v>72</c:v>
                </c:pt>
                <c:pt idx="15">
                  <c:v>95</c:v>
                </c:pt>
                <c:pt idx="16">
                  <c:v>115</c:v>
                </c:pt>
                <c:pt idx="17">
                  <c:v>115</c:v>
                </c:pt>
                <c:pt idx="18">
                  <c:v>121</c:v>
                </c:pt>
                <c:pt idx="19">
                  <c:v>147</c:v>
                </c:pt>
                <c:pt idx="20">
                  <c:v>147</c:v>
                </c:pt>
                <c:pt idx="21">
                  <c:v>180</c:v>
                </c:pt>
                <c:pt idx="22">
                  <c:v>260</c:v>
                </c:pt>
                <c:pt idx="23">
                  <c:v>290</c:v>
                </c:pt>
                <c:pt idx="24">
                  <c:v>405</c:v>
                </c:pt>
                <c:pt idx="25">
                  <c:v>405</c:v>
                </c:pt>
                <c:pt idx="26">
                  <c:v>515</c:v>
                </c:pt>
                <c:pt idx="27">
                  <c:v>620</c:v>
                </c:pt>
                <c:pt idx="28">
                  <c:v>620</c:v>
                </c:pt>
                <c:pt idx="29">
                  <c:v>620</c:v>
                </c:pt>
                <c:pt idx="30">
                  <c:v>730</c:v>
                </c:pt>
              </c:numCache>
            </c:numRef>
          </c:val>
          <c:smooth val="0"/>
        </c:ser>
        <c:ser>
          <c:idx val="1"/>
          <c:order val="1"/>
          <c:tx>
            <c:strRef>
              <c:f>'[Chart in Microsoft PowerPoint]Sheet1'!$E$39</c:f>
              <c:strCache>
                <c:ptCount val="1"/>
                <c:pt idx="0">
                  <c:v>Gross Sale Average</c:v>
                </c:pt>
              </c:strCache>
            </c:strRef>
          </c:tx>
          <c:spPr>
            <a:ln w="69850" cap="rnd" cmpd="sng" algn="ctr">
              <a:solidFill>
                <a:srgbClr val="FF0000">
                  <a:alpha val="90000"/>
                </a:srgbClr>
              </a:solidFill>
              <a:round/>
            </a:ln>
            <a:effectLst/>
          </c:spPr>
          <c:marker>
            <c:symbol val="square"/>
            <c:size val="5"/>
            <c:spPr>
              <a:solidFill>
                <a:schemeClr val="accent2"/>
              </a:solidFill>
              <a:ln w="57150" cap="flat" cmpd="sng" algn="ctr">
                <a:solidFill>
                  <a:srgbClr val="FF0000">
                    <a:alpha val="90000"/>
                  </a:srgbClr>
                </a:solidFill>
                <a:round/>
              </a:ln>
              <a:effectLst/>
            </c:spPr>
          </c:marker>
          <c:dPt>
            <c:idx val="14"/>
            <c:marker>
              <c:symbol val="square"/>
              <c:size val="5"/>
              <c:spPr>
                <a:solidFill>
                  <a:schemeClr val="accent2"/>
                </a:solidFill>
                <a:ln w="9525" cap="flat" cmpd="sng" algn="ctr">
                  <a:solidFill>
                    <a:srgbClr val="FF0000">
                      <a:alpha val="90000"/>
                    </a:srgbClr>
                  </a:solidFill>
                  <a:round/>
                </a:ln>
                <a:effectLst/>
              </c:spPr>
            </c:marker>
            <c:bubble3D val="0"/>
          </c:dPt>
          <c:val>
            <c:numRef>
              <c:f>'[Chart in Microsoft PowerPoint]Sheet1'!$G$39:$AK$39</c:f>
              <c:numCache>
                <c:formatCode>0</c:formatCode>
                <c:ptCount val="31"/>
                <c:pt idx="0">
                  <c:v>16.510000000000002</c:v>
                </c:pt>
                <c:pt idx="1">
                  <c:v>13.64</c:v>
                </c:pt>
                <c:pt idx="2">
                  <c:v>18.45</c:v>
                </c:pt>
                <c:pt idx="3" formatCode="General">
                  <c:v>24</c:v>
                </c:pt>
                <c:pt idx="4" formatCode="General">
                  <c:v>42</c:v>
                </c:pt>
                <c:pt idx="5" formatCode="General">
                  <c:v>63</c:v>
                </c:pt>
                <c:pt idx="6" formatCode="General">
                  <c:v>40</c:v>
                </c:pt>
                <c:pt idx="7" formatCode="General">
                  <c:v>32</c:v>
                </c:pt>
                <c:pt idx="8" formatCode="General">
                  <c:v>39</c:v>
                </c:pt>
                <c:pt idx="9" formatCode="General">
                  <c:v>45</c:v>
                </c:pt>
                <c:pt idx="10" formatCode="General">
                  <c:v>56</c:v>
                </c:pt>
                <c:pt idx="11" formatCode="General">
                  <c:v>68</c:v>
                </c:pt>
                <c:pt idx="12" formatCode="General">
                  <c:v>57</c:v>
                </c:pt>
                <c:pt idx="13" formatCode="General">
                  <c:v>66</c:v>
                </c:pt>
                <c:pt idx="14" formatCode="General">
                  <c:v>68</c:v>
                </c:pt>
                <c:pt idx="15" formatCode="General">
                  <c:v>93</c:v>
                </c:pt>
                <c:pt idx="16" formatCode="General">
                  <c:v>128</c:v>
                </c:pt>
                <c:pt idx="17" formatCode="General">
                  <c:v>128</c:v>
                </c:pt>
                <c:pt idx="18" formatCode="General">
                  <c:v>136</c:v>
                </c:pt>
                <c:pt idx="19" formatCode="General">
                  <c:v>142</c:v>
                </c:pt>
                <c:pt idx="20" formatCode="General">
                  <c:v>138</c:v>
                </c:pt>
                <c:pt idx="21" formatCode="General">
                  <c:v>172</c:v>
                </c:pt>
                <c:pt idx="22" formatCode="General">
                  <c:v>205</c:v>
                </c:pt>
                <c:pt idx="23" formatCode="General">
                  <c:v>253</c:v>
                </c:pt>
                <c:pt idx="24" formatCode="General">
                  <c:v>321</c:v>
                </c:pt>
                <c:pt idx="25" formatCode="General">
                  <c:v>338</c:v>
                </c:pt>
                <c:pt idx="26" formatCode="General">
                  <c:v>330</c:v>
                </c:pt>
                <c:pt idx="27" formatCode="General">
                  <c:v>403</c:v>
                </c:pt>
                <c:pt idx="28" formatCode="General">
                  <c:v>420</c:v>
                </c:pt>
                <c:pt idx="29" formatCode="General">
                  <c:v>389</c:v>
                </c:pt>
                <c:pt idx="30" formatCode="General">
                  <c:v>450</c:v>
                </c:pt>
              </c:numCache>
            </c:numRef>
          </c:val>
          <c:smooth val="0"/>
        </c:ser>
        <c:dLbls>
          <c:showLegendKey val="0"/>
          <c:showVal val="0"/>
          <c:showCatName val="0"/>
          <c:showSerName val="0"/>
          <c:showPercent val="0"/>
          <c:showBubbleSize val="0"/>
        </c:dLbls>
        <c:dropLines>
          <c:spPr>
            <a:ln w="9525" cap="flat" cmpd="tri" algn="ctr">
              <a:solidFill>
                <a:schemeClr val="dk1">
                  <a:lumMod val="35000"/>
                  <a:lumOff val="65000"/>
                  <a:alpha val="33000"/>
                </a:schemeClr>
              </a:solidFill>
              <a:round/>
            </a:ln>
            <a:effectLst/>
          </c:spPr>
        </c:dropLines>
        <c:marker val="1"/>
        <c:smooth val="0"/>
        <c:axId val="387015568"/>
        <c:axId val="387015960"/>
      </c:lineChart>
      <c:catAx>
        <c:axId val="38701556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387015960"/>
        <c:crosses val="autoZero"/>
        <c:auto val="1"/>
        <c:lblAlgn val="ctr"/>
        <c:lblOffset val="100"/>
        <c:noMultiLvlLbl val="0"/>
      </c:catAx>
      <c:valAx>
        <c:axId val="387015960"/>
        <c:scaling>
          <c:orientation val="minMax"/>
        </c:scaling>
        <c:delete val="0"/>
        <c:axPos val="l"/>
        <c:title>
          <c:tx>
            <c:rich>
              <a:bodyPr rot="-5400000" spcFirstLastPara="1" vertOverflow="ellipsis" vert="horz" wrap="square" anchor="ctr" anchorCtr="1"/>
              <a:lstStyle/>
              <a:p>
                <a:pPr>
                  <a:defRPr sz="1200" b="1" i="0" u="none" strike="noStrike" kern="1200" cap="all" baseline="0">
                    <a:solidFill>
                      <a:schemeClr val="dk1">
                        <a:lumMod val="65000"/>
                        <a:lumOff val="35000"/>
                      </a:schemeClr>
                    </a:solidFill>
                    <a:latin typeface="Cambria" panose="02040503050406030204" pitchFamily="18" charset="0"/>
                    <a:ea typeface="+mn-ea"/>
                    <a:cs typeface="+mn-cs"/>
                  </a:defRPr>
                </a:pPr>
                <a:r>
                  <a:rPr lang="en-US" sz="1200" b="1">
                    <a:latin typeface="Cambria" panose="02040503050406030204" pitchFamily="18" charset="0"/>
                  </a:rPr>
                  <a:t>Rs</a:t>
                </a:r>
              </a:p>
            </c:rich>
          </c:tx>
          <c:layout>
            <c:manualLayout>
              <c:xMode val="edge"/>
              <c:yMode val="edge"/>
              <c:x val="3.8831499446027887E-2"/>
              <c:y val="0.43133675151071232"/>
            </c:manualLayout>
          </c:layout>
          <c:overlay val="0"/>
          <c:spPr>
            <a:noFill/>
            <a:ln>
              <a:noFill/>
            </a:ln>
            <a:effectLst/>
          </c:spPr>
          <c:txPr>
            <a:bodyPr rot="-5400000" spcFirstLastPara="1" vertOverflow="ellipsis" vert="horz" wrap="square" anchor="ctr" anchorCtr="1"/>
            <a:lstStyle/>
            <a:p>
              <a:pPr>
                <a:defRPr sz="1200" b="1" i="0" u="none" strike="noStrike" kern="1200" cap="all" baseline="0">
                  <a:solidFill>
                    <a:schemeClr val="dk1">
                      <a:lumMod val="65000"/>
                      <a:lumOff val="35000"/>
                    </a:schemeClr>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spc="20" baseline="0">
                <a:solidFill>
                  <a:schemeClr val="dk1">
                    <a:lumMod val="65000"/>
                    <a:lumOff val="35000"/>
                  </a:schemeClr>
                </a:solidFill>
                <a:latin typeface="+mj-lt"/>
                <a:ea typeface="+mn-ea"/>
                <a:cs typeface="+mn-cs"/>
              </a:defRPr>
            </a:pPr>
            <a:endParaRPr lang="en-US"/>
          </a:p>
        </c:txPr>
        <c:crossAx val="387015568"/>
        <c:crosses val="autoZero"/>
        <c:crossBetween val="between"/>
      </c:valAx>
      <c:spPr>
        <a:noFill/>
        <a:ln>
          <a:solidFill>
            <a:sysClr val="windowText" lastClr="000000"/>
          </a:solidFill>
        </a:ln>
        <a:effectLst/>
      </c:spPr>
    </c:plotArea>
    <c:plotVisOnly val="1"/>
    <c:dispBlanksAs val="gap"/>
    <c:showDLblsOverMax val="0"/>
  </c:chart>
  <c:spPr>
    <a:solidFill>
      <a:schemeClr val="lt1"/>
    </a:solid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5733901466711681E-2"/>
          <c:y val="3.7938584891095348E-2"/>
          <c:w val="0.9082043763866533"/>
          <c:h val="0.88419384928596034"/>
        </c:manualLayout>
      </c:layout>
      <c:lineChart>
        <c:grouping val="standard"/>
        <c:varyColors val="0"/>
        <c:ser>
          <c:idx val="0"/>
          <c:order val="0"/>
          <c:tx>
            <c:strRef>
              <c:f>'[Chart in Microsoft PowerPoint]Sheet15'!$A$4</c:f>
              <c:strCache>
                <c:ptCount val="1"/>
                <c:pt idx="0">
                  <c:v>Labour Wages Rs/Day</c:v>
                </c:pt>
              </c:strCache>
            </c:strRef>
          </c:tx>
          <c:spPr>
            <a:ln w="47625">
              <a:solidFill>
                <a:schemeClr val="tx2">
                  <a:lumMod val="75000"/>
                </a:schemeClr>
              </a:solidFill>
            </a:ln>
          </c:spPr>
          <c:marker>
            <c:symbol val="square"/>
            <c:size val="7"/>
            <c:spPr>
              <a:solidFill>
                <a:schemeClr val="tx2">
                  <a:lumMod val="75000"/>
                </a:schemeClr>
              </a:solidFill>
              <a:ln>
                <a:solidFill>
                  <a:schemeClr val="tx2">
                    <a:lumMod val="75000"/>
                  </a:schemeClr>
                </a:solidFill>
              </a:ln>
              <a:scene3d>
                <a:camera prst="orthographicFront"/>
                <a:lightRig rig="threePt" dir="t"/>
              </a:scene3d>
              <a:sp3d>
                <a:bevelT w="190500" h="38100"/>
              </a:sp3d>
            </c:spPr>
          </c:marker>
          <c:cat>
            <c:numRef>
              <c:f>'[Chart in Microsoft PowerPoint]Sheet15'!$B$3:$AK$3</c:f>
              <c:numCache>
                <c:formatCode>General</c:formatCode>
                <c:ptCount val="36"/>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numCache>
            </c:numRef>
          </c:cat>
          <c:val>
            <c:numRef>
              <c:f>'[Chart in Microsoft PowerPoint]Sheet15'!$B$4:$AM$4</c:f>
              <c:numCache>
                <c:formatCode>0</c:formatCode>
                <c:ptCount val="38"/>
                <c:pt idx="0">
                  <c:v>11.63</c:v>
                </c:pt>
                <c:pt idx="1">
                  <c:v>11.69</c:v>
                </c:pt>
                <c:pt idx="2">
                  <c:v>13.97</c:v>
                </c:pt>
                <c:pt idx="3">
                  <c:v>14.95</c:v>
                </c:pt>
                <c:pt idx="4">
                  <c:v>23.78</c:v>
                </c:pt>
                <c:pt idx="5">
                  <c:v>24.5</c:v>
                </c:pt>
                <c:pt idx="6">
                  <c:v>26.21</c:v>
                </c:pt>
                <c:pt idx="7">
                  <c:v>27.83</c:v>
                </c:pt>
                <c:pt idx="8">
                  <c:v>36.520000000000003</c:v>
                </c:pt>
                <c:pt idx="9">
                  <c:v>40.6</c:v>
                </c:pt>
                <c:pt idx="10">
                  <c:v>48.32</c:v>
                </c:pt>
                <c:pt idx="11">
                  <c:v>52.24</c:v>
                </c:pt>
                <c:pt idx="12" formatCode="General">
                  <c:v>62</c:v>
                </c:pt>
                <c:pt idx="13" formatCode="General">
                  <c:v>72</c:v>
                </c:pt>
                <c:pt idx="14" formatCode="General">
                  <c:v>83</c:v>
                </c:pt>
                <c:pt idx="15" formatCode="General">
                  <c:v>83</c:v>
                </c:pt>
                <c:pt idx="16" formatCode="General">
                  <c:v>95</c:v>
                </c:pt>
                <c:pt idx="17" formatCode="General">
                  <c:v>95</c:v>
                </c:pt>
                <c:pt idx="18" formatCode="General">
                  <c:v>115</c:v>
                </c:pt>
                <c:pt idx="19" formatCode="General">
                  <c:v>115</c:v>
                </c:pt>
                <c:pt idx="20" formatCode="General">
                  <c:v>115</c:v>
                </c:pt>
                <c:pt idx="21" formatCode="General">
                  <c:v>121</c:v>
                </c:pt>
                <c:pt idx="22" formatCode="General">
                  <c:v>147</c:v>
                </c:pt>
                <c:pt idx="23" formatCode="General">
                  <c:v>147</c:v>
                </c:pt>
                <c:pt idx="24" formatCode="General">
                  <c:v>180</c:v>
                </c:pt>
                <c:pt idx="25" formatCode="General">
                  <c:v>180</c:v>
                </c:pt>
                <c:pt idx="26" formatCode="General">
                  <c:v>260</c:v>
                </c:pt>
                <c:pt idx="27" formatCode="General">
                  <c:v>290</c:v>
                </c:pt>
                <c:pt idx="28" formatCode="General">
                  <c:v>290</c:v>
                </c:pt>
                <c:pt idx="29" formatCode="General">
                  <c:v>405</c:v>
                </c:pt>
                <c:pt idx="30" formatCode="General">
                  <c:v>405</c:v>
                </c:pt>
                <c:pt idx="31" formatCode="General">
                  <c:v>515</c:v>
                </c:pt>
                <c:pt idx="32" formatCode="General">
                  <c:v>515</c:v>
                </c:pt>
                <c:pt idx="33" formatCode="General">
                  <c:v>620</c:v>
                </c:pt>
                <c:pt idx="34" formatCode="General">
                  <c:v>620</c:v>
                </c:pt>
                <c:pt idx="35" formatCode="General">
                  <c:v>620</c:v>
                </c:pt>
                <c:pt idx="36" formatCode="General">
                  <c:v>730</c:v>
                </c:pt>
                <c:pt idx="37" formatCode="General">
                  <c:v>730</c:v>
                </c:pt>
              </c:numCache>
            </c:numRef>
          </c:val>
          <c:smooth val="0"/>
        </c:ser>
        <c:dLbls>
          <c:showLegendKey val="0"/>
          <c:showVal val="0"/>
          <c:showCatName val="0"/>
          <c:showSerName val="0"/>
          <c:showPercent val="0"/>
          <c:showBubbleSize val="0"/>
        </c:dLbls>
        <c:marker val="1"/>
        <c:smooth val="0"/>
        <c:axId val="280794736"/>
        <c:axId val="280795128"/>
      </c:lineChart>
      <c:lineChart>
        <c:grouping val="standard"/>
        <c:varyColors val="0"/>
        <c:ser>
          <c:idx val="1"/>
          <c:order val="1"/>
          <c:tx>
            <c:strRef>
              <c:f>'[Chart in Microsoft PowerPoint]Sheet15'!$A$9</c:f>
              <c:strCache>
                <c:ptCount val="1"/>
                <c:pt idx="0">
                  <c:v>Auction Price US$</c:v>
                </c:pt>
              </c:strCache>
            </c:strRef>
          </c:tx>
          <c:spPr>
            <a:ln w="57150">
              <a:solidFill>
                <a:srgbClr val="FF0000"/>
              </a:solidFill>
            </a:ln>
          </c:spPr>
          <c:marker>
            <c:symbol val="diamond"/>
            <c:size val="8"/>
            <c:spPr>
              <a:solidFill>
                <a:srgbClr val="FF0000"/>
              </a:solidFill>
              <a:scene3d>
                <a:camera prst="orthographicFront"/>
                <a:lightRig rig="threePt" dir="t"/>
              </a:scene3d>
              <a:sp3d>
                <a:bevelT w="190500" h="38100"/>
              </a:sp3d>
            </c:spPr>
          </c:marker>
          <c:val>
            <c:numRef>
              <c:f>'[Chart in Microsoft PowerPoint]Sheet15'!$B$9:$AM$9</c:f>
              <c:numCache>
                <c:formatCode>General</c:formatCode>
                <c:ptCount val="38"/>
                <c:pt idx="0">
                  <c:v>1.1100000000000001</c:v>
                </c:pt>
                <c:pt idx="1">
                  <c:v>0.94</c:v>
                </c:pt>
                <c:pt idx="2">
                  <c:v>1.1299999999999999</c:v>
                </c:pt>
                <c:pt idx="3">
                  <c:v>1.84</c:v>
                </c:pt>
                <c:pt idx="4">
                  <c:v>2.4700000000000002</c:v>
                </c:pt>
                <c:pt idx="5">
                  <c:v>1.44</c:v>
                </c:pt>
                <c:pt idx="6">
                  <c:v>1.0900000000000001</c:v>
                </c:pt>
                <c:pt idx="7">
                  <c:v>1.33</c:v>
                </c:pt>
                <c:pt idx="8">
                  <c:v>1.34</c:v>
                </c:pt>
                <c:pt idx="9">
                  <c:v>1.51</c:v>
                </c:pt>
                <c:pt idx="10">
                  <c:v>1.77</c:v>
                </c:pt>
                <c:pt idx="11">
                  <c:v>1.41</c:v>
                </c:pt>
                <c:pt idx="12">
                  <c:v>1.41</c:v>
                </c:pt>
                <c:pt idx="13">
                  <c:v>1.43</c:v>
                </c:pt>
                <c:pt idx="14">
                  <c:v>1.32</c:v>
                </c:pt>
                <c:pt idx="15">
                  <c:v>1.42</c:v>
                </c:pt>
                <c:pt idx="16">
                  <c:v>1.88</c:v>
                </c:pt>
                <c:pt idx="17">
                  <c:v>2.02</c:v>
                </c:pt>
                <c:pt idx="18">
                  <c:v>2.0699999999999998</c:v>
                </c:pt>
                <c:pt idx="19">
                  <c:v>1.64</c:v>
                </c:pt>
                <c:pt idx="20">
                  <c:v>1.79</c:v>
                </c:pt>
                <c:pt idx="21">
                  <c:v>1.61</c:v>
                </c:pt>
                <c:pt idx="22">
                  <c:v>1.56</c:v>
                </c:pt>
                <c:pt idx="23">
                  <c:v>1.54</c:v>
                </c:pt>
                <c:pt idx="24">
                  <c:v>1.79</c:v>
                </c:pt>
                <c:pt idx="25">
                  <c:v>1.85</c:v>
                </c:pt>
                <c:pt idx="26">
                  <c:v>1.92</c:v>
                </c:pt>
                <c:pt idx="27">
                  <c:v>2.5299999999999998</c:v>
                </c:pt>
                <c:pt idx="28">
                  <c:v>2.87</c:v>
                </c:pt>
                <c:pt idx="29">
                  <c:v>3.14</c:v>
                </c:pt>
                <c:pt idx="30">
                  <c:v>3.28</c:v>
                </c:pt>
                <c:pt idx="31">
                  <c:v>3.25</c:v>
                </c:pt>
                <c:pt idx="32">
                  <c:v>3.07</c:v>
                </c:pt>
                <c:pt idx="33">
                  <c:v>3.45</c:v>
                </c:pt>
                <c:pt idx="34">
                  <c:v>3.54</c:v>
                </c:pt>
                <c:pt idx="35">
                  <c:v>2.96</c:v>
                </c:pt>
                <c:pt idx="36">
                  <c:v>3.27</c:v>
                </c:pt>
                <c:pt idx="37">
                  <c:v>4.1100000000000003</c:v>
                </c:pt>
              </c:numCache>
            </c:numRef>
          </c:val>
          <c:smooth val="0"/>
        </c:ser>
        <c:dLbls>
          <c:showLegendKey val="0"/>
          <c:showVal val="0"/>
          <c:showCatName val="0"/>
          <c:showSerName val="0"/>
          <c:showPercent val="0"/>
          <c:showBubbleSize val="0"/>
        </c:dLbls>
        <c:marker val="1"/>
        <c:smooth val="0"/>
        <c:axId val="280795912"/>
        <c:axId val="280795520"/>
      </c:lineChart>
      <c:catAx>
        <c:axId val="280794736"/>
        <c:scaling>
          <c:orientation val="minMax"/>
        </c:scaling>
        <c:delete val="1"/>
        <c:axPos val="b"/>
        <c:numFmt formatCode="General" sourceLinked="1"/>
        <c:majorTickMark val="out"/>
        <c:minorTickMark val="none"/>
        <c:tickLblPos val="nextTo"/>
        <c:crossAx val="280795128"/>
        <c:crosses val="autoZero"/>
        <c:auto val="1"/>
        <c:lblAlgn val="ctr"/>
        <c:lblOffset val="100"/>
        <c:noMultiLvlLbl val="0"/>
      </c:catAx>
      <c:valAx>
        <c:axId val="280795128"/>
        <c:scaling>
          <c:orientation val="minMax"/>
        </c:scaling>
        <c:delete val="0"/>
        <c:axPos val="l"/>
        <c:majorGridlines/>
        <c:numFmt formatCode="0" sourceLinked="1"/>
        <c:majorTickMark val="out"/>
        <c:minorTickMark val="none"/>
        <c:tickLblPos val="nextTo"/>
        <c:txPr>
          <a:bodyPr/>
          <a:lstStyle/>
          <a:p>
            <a:pPr>
              <a:defRPr>
                <a:latin typeface="Cambria" panose="02040503050406030204" pitchFamily="18" charset="0"/>
              </a:defRPr>
            </a:pPr>
            <a:endParaRPr lang="en-US"/>
          </a:p>
        </c:txPr>
        <c:crossAx val="280794736"/>
        <c:crosses val="autoZero"/>
        <c:crossBetween val="between"/>
      </c:valAx>
      <c:valAx>
        <c:axId val="280795520"/>
        <c:scaling>
          <c:orientation val="minMax"/>
        </c:scaling>
        <c:delete val="0"/>
        <c:axPos val="r"/>
        <c:numFmt formatCode="General" sourceLinked="1"/>
        <c:majorTickMark val="out"/>
        <c:minorTickMark val="none"/>
        <c:tickLblPos val="nextTo"/>
        <c:txPr>
          <a:bodyPr/>
          <a:lstStyle/>
          <a:p>
            <a:pPr>
              <a:defRPr>
                <a:latin typeface="Cambria" panose="02040503050406030204" pitchFamily="18" charset="0"/>
              </a:defRPr>
            </a:pPr>
            <a:endParaRPr lang="en-US"/>
          </a:p>
        </c:txPr>
        <c:crossAx val="280795912"/>
        <c:crosses val="max"/>
        <c:crossBetween val="between"/>
      </c:valAx>
      <c:catAx>
        <c:axId val="280795912"/>
        <c:scaling>
          <c:orientation val="minMax"/>
        </c:scaling>
        <c:delete val="1"/>
        <c:axPos val="b"/>
        <c:majorTickMark val="out"/>
        <c:minorTickMark val="none"/>
        <c:tickLblPos val="nextTo"/>
        <c:crossAx val="280795520"/>
        <c:crosses val="autoZero"/>
        <c:auto val="1"/>
        <c:lblAlgn val="ctr"/>
        <c:lblOffset val="100"/>
        <c:noMultiLvlLbl val="0"/>
      </c:catAx>
    </c:plotArea>
    <c:legend>
      <c:legendPos val="t"/>
      <c:layout>
        <c:manualLayout>
          <c:xMode val="edge"/>
          <c:yMode val="edge"/>
          <c:x val="0.29053873702653044"/>
          <c:y val="6.5199657265423691E-2"/>
          <c:w val="0.44122440050855299"/>
          <c:h val="3.825628393783341E-2"/>
        </c:manualLayout>
      </c:layout>
      <c:overlay val="0"/>
      <c:txPr>
        <a:bodyPr/>
        <a:lstStyle/>
        <a:p>
          <a:pPr>
            <a:defRPr sz="1200">
              <a:latin typeface="Cambria" panose="02040503050406030204" pitchFamily="18" charset="0"/>
            </a:defRPr>
          </a:pPr>
          <a:endParaRPr lang="en-US"/>
        </a:p>
      </c:txPr>
    </c:legend>
    <c:plotVisOnly val="1"/>
    <c:dispBlanksAs val="gap"/>
    <c:showDLblsOverMax val="0"/>
  </c:chart>
  <c:txPr>
    <a:bodyPr/>
    <a:lstStyle/>
    <a:p>
      <a:pPr>
        <a:defRPr b="1">
          <a:latin typeface="+mj-lt"/>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01520200062642"/>
          <c:y val="0.12547390071316955"/>
          <c:w val="0.6218888683440259"/>
          <c:h val="0.81668012521880951"/>
        </c:manualLayout>
      </c:layout>
      <c:pieChart>
        <c:varyColors val="1"/>
        <c:ser>
          <c:idx val="0"/>
          <c:order val="0"/>
          <c:dPt>
            <c:idx val="0"/>
            <c:bubble3D val="0"/>
            <c:spPr>
              <a:solidFill>
                <a:srgbClr val="92D050"/>
              </a:solidFill>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1-EAEE-474E-9BE9-F8D877126B4D}"/>
              </c:ext>
            </c:extLst>
          </c:dPt>
          <c:dPt>
            <c:idx val="1"/>
            <c:bubble3D val="0"/>
            <c:spPr>
              <a:solidFill>
                <a:srgbClr val="008000">
                  <a:alpha val="83922"/>
                </a:srgbClr>
              </a:solidFill>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3-EAEE-474E-9BE9-F8D877126B4D}"/>
              </c:ext>
            </c:extLst>
          </c:dPt>
          <c:dLbls>
            <c:dLbl>
              <c:idx val="1"/>
              <c:layout>
                <c:manualLayout>
                  <c:x val="0.23428827146636069"/>
                  <c:y val="-0.27643008927082163"/>
                </c:manualLayout>
              </c:layout>
              <c:tx>
                <c:rich>
                  <a:bodyPr/>
                  <a:lstStyle/>
                  <a:p>
                    <a:pPr>
                      <a:defRPr sz="8800"/>
                    </a:pPr>
                    <a:r>
                      <a:rPr lang="en-US" sz="2800" b="1" dirty="0" smtClean="0">
                        <a:solidFill>
                          <a:schemeClr val="accent3">
                            <a:lumMod val="40000"/>
                            <a:lumOff val="60000"/>
                          </a:schemeClr>
                        </a:solidFill>
                        <a:latin typeface="+mj-lt"/>
                      </a:rPr>
                      <a:t>80%</a:t>
                    </a:r>
                    <a:endParaRPr lang="en-US" sz="8800" b="1" dirty="0">
                      <a:solidFill>
                        <a:schemeClr val="accent3">
                          <a:lumMod val="40000"/>
                          <a:lumOff val="60000"/>
                        </a:schemeClr>
                      </a:solidFill>
                      <a:latin typeface="+mj-lt"/>
                    </a:endParaRPr>
                  </a:p>
                </c:rich>
              </c:tx>
              <c:spPr/>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AEE-474E-9BE9-F8D877126B4D}"/>
                </c:ext>
                <c:ext xmlns:c15="http://schemas.microsoft.com/office/drawing/2012/chart" uri="{CE6537A1-D6FC-4f65-9D91-7224C49458BB}"/>
              </c:extLst>
            </c:dLbl>
            <c:spPr>
              <a:noFill/>
              <a:ln>
                <a:noFill/>
              </a:ln>
              <a:effectLst/>
            </c:spPr>
            <c:txPr>
              <a:bodyPr/>
              <a:lstStyle/>
              <a:p>
                <a:pPr>
                  <a:defRPr sz="1000"/>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val>
            <c:numRef>
              <c:f>Sheet1!$D$7:$D$8</c:f>
              <c:numCache>
                <c:formatCode>General</c:formatCode>
                <c:ptCount val="2"/>
                <c:pt idx="0">
                  <c:v>20</c:v>
                </c:pt>
                <c:pt idx="1">
                  <c:v>80</c:v>
                </c:pt>
              </c:numCache>
            </c:numRef>
          </c:val>
          <c:extLst xmlns:c16r2="http://schemas.microsoft.com/office/drawing/2015/06/chart">
            <c:ext xmlns:c16="http://schemas.microsoft.com/office/drawing/2014/chart" uri="{C3380CC4-5D6E-409C-BE32-E72D297353CC}">
              <c16:uniqueId val="{00000004-EAEE-474E-9BE9-F8D877126B4D}"/>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2">
    <c:autoUpdate val="0"/>
  </c:externalData>
  <c:userShapes r:id="rId3"/>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44900365205847E-2"/>
          <c:y val="4.6109648347284739E-2"/>
          <c:w val="0.90401824409759146"/>
          <c:h val="0.91927696083608268"/>
        </c:manualLayout>
      </c:layout>
      <c:barChart>
        <c:barDir val="col"/>
        <c:grouping val="clustered"/>
        <c:varyColors val="0"/>
        <c:ser>
          <c:idx val="0"/>
          <c:order val="0"/>
          <c:tx>
            <c:strRef>
              <c:f>Sheet1!$A$5</c:f>
              <c:strCache>
                <c:ptCount val="1"/>
                <c:pt idx="0">
                  <c:v>Worker Wage</c:v>
                </c:pt>
              </c:strCache>
            </c:strRef>
          </c:tx>
          <c:invertIfNegative val="0"/>
          <c:cat>
            <c:numRef>
              <c:f>Sheet1!$B$2:$M$2</c:f>
              <c:numCache>
                <c:formatCode>General</c:formatCode>
                <c:ptCount val="12"/>
                <c:pt idx="0">
                  <c:v>1990</c:v>
                </c:pt>
                <c:pt idx="1">
                  <c:v>1992</c:v>
                </c:pt>
                <c:pt idx="2">
                  <c:v>1998</c:v>
                </c:pt>
                <c:pt idx="3">
                  <c:v>2002</c:v>
                </c:pt>
                <c:pt idx="4">
                  <c:v>2004</c:v>
                </c:pt>
                <c:pt idx="5">
                  <c:v>2006</c:v>
                </c:pt>
                <c:pt idx="6">
                  <c:v>2009</c:v>
                </c:pt>
                <c:pt idx="7">
                  <c:v>2011</c:v>
                </c:pt>
                <c:pt idx="8">
                  <c:v>2012</c:v>
                </c:pt>
                <c:pt idx="9">
                  <c:v>2013</c:v>
                </c:pt>
                <c:pt idx="10">
                  <c:v>2015</c:v>
                </c:pt>
                <c:pt idx="11">
                  <c:v>2016</c:v>
                </c:pt>
              </c:numCache>
            </c:numRef>
          </c:cat>
          <c:val>
            <c:numRef>
              <c:f>Sheet1!$B$5:$M$5</c:f>
              <c:numCache>
                <c:formatCode>General</c:formatCode>
                <c:ptCount val="12"/>
                <c:pt idx="0">
                  <c:v>48.32</c:v>
                </c:pt>
                <c:pt idx="1">
                  <c:v>61.84</c:v>
                </c:pt>
                <c:pt idx="2">
                  <c:v>115</c:v>
                </c:pt>
                <c:pt idx="3">
                  <c:v>147</c:v>
                </c:pt>
                <c:pt idx="4">
                  <c:v>205</c:v>
                </c:pt>
                <c:pt idx="5">
                  <c:v>260</c:v>
                </c:pt>
                <c:pt idx="6">
                  <c:v>405</c:v>
                </c:pt>
                <c:pt idx="7">
                  <c:v>515</c:v>
                </c:pt>
                <c:pt idx="8">
                  <c:v>515</c:v>
                </c:pt>
                <c:pt idx="9">
                  <c:v>620</c:v>
                </c:pt>
                <c:pt idx="10">
                  <c:v>620</c:v>
                </c:pt>
                <c:pt idx="11">
                  <c:v>730</c:v>
                </c:pt>
              </c:numCache>
            </c:numRef>
          </c:val>
          <c:extLst xmlns:c16r2="http://schemas.microsoft.com/office/drawing/2015/06/chart">
            <c:ext xmlns:c16="http://schemas.microsoft.com/office/drawing/2014/chart" uri="{C3380CC4-5D6E-409C-BE32-E72D297353CC}">
              <c16:uniqueId val="{00000000-1048-4B72-8261-6B690653D811}"/>
            </c:ext>
          </c:extLst>
        </c:ser>
        <c:ser>
          <c:idx val="1"/>
          <c:order val="1"/>
          <c:tx>
            <c:strRef>
              <c:f>Sheet1!$A$7</c:f>
              <c:strCache>
                <c:ptCount val="1"/>
                <c:pt idx="0">
                  <c:v>GSA - High</c:v>
                </c:pt>
              </c:strCache>
            </c:strRef>
          </c:tx>
          <c:invertIfNegative val="0"/>
          <c:cat>
            <c:numRef>
              <c:f>Sheet1!$B$2:$M$2</c:f>
              <c:numCache>
                <c:formatCode>General</c:formatCode>
                <c:ptCount val="12"/>
                <c:pt idx="0">
                  <c:v>1990</c:v>
                </c:pt>
                <c:pt idx="1">
                  <c:v>1992</c:v>
                </c:pt>
                <c:pt idx="2">
                  <c:v>1998</c:v>
                </c:pt>
                <c:pt idx="3">
                  <c:v>2002</c:v>
                </c:pt>
                <c:pt idx="4">
                  <c:v>2004</c:v>
                </c:pt>
                <c:pt idx="5">
                  <c:v>2006</c:v>
                </c:pt>
                <c:pt idx="6">
                  <c:v>2009</c:v>
                </c:pt>
                <c:pt idx="7">
                  <c:v>2011</c:v>
                </c:pt>
                <c:pt idx="8">
                  <c:v>2012</c:v>
                </c:pt>
                <c:pt idx="9">
                  <c:v>2013</c:v>
                </c:pt>
                <c:pt idx="10">
                  <c:v>2015</c:v>
                </c:pt>
                <c:pt idx="11">
                  <c:v>2016</c:v>
                </c:pt>
              </c:numCache>
            </c:numRef>
          </c:cat>
          <c:val>
            <c:numRef>
              <c:f>Sheet1!$B$7:$M$7</c:f>
              <c:numCache>
                <c:formatCode>General</c:formatCode>
                <c:ptCount val="12"/>
                <c:pt idx="0">
                  <c:v>64.05</c:v>
                </c:pt>
                <c:pt idx="1">
                  <c:v>64.22</c:v>
                </c:pt>
                <c:pt idx="2">
                  <c:v>106.71</c:v>
                </c:pt>
                <c:pt idx="3">
                  <c:v>136.65</c:v>
                </c:pt>
                <c:pt idx="4">
                  <c:v>171.78</c:v>
                </c:pt>
                <c:pt idx="5">
                  <c:v>204.31</c:v>
                </c:pt>
                <c:pt idx="6">
                  <c:v>319.73</c:v>
                </c:pt>
                <c:pt idx="7">
                  <c:v>329.95</c:v>
                </c:pt>
                <c:pt idx="8">
                  <c:v>375.53</c:v>
                </c:pt>
                <c:pt idx="9">
                  <c:v>402.98</c:v>
                </c:pt>
                <c:pt idx="10">
                  <c:v>388.38</c:v>
                </c:pt>
                <c:pt idx="11">
                  <c:v>449.85</c:v>
                </c:pt>
              </c:numCache>
            </c:numRef>
          </c:val>
          <c:extLst xmlns:c16r2="http://schemas.microsoft.com/office/drawing/2015/06/chart">
            <c:ext xmlns:c16="http://schemas.microsoft.com/office/drawing/2014/chart" uri="{C3380CC4-5D6E-409C-BE32-E72D297353CC}">
              <c16:uniqueId val="{00000001-1048-4B72-8261-6B690653D811}"/>
            </c:ext>
          </c:extLst>
        </c:ser>
        <c:dLbls>
          <c:showLegendKey val="0"/>
          <c:showVal val="0"/>
          <c:showCatName val="0"/>
          <c:showSerName val="0"/>
          <c:showPercent val="0"/>
          <c:showBubbleSize val="0"/>
        </c:dLbls>
        <c:gapWidth val="150"/>
        <c:axId val="390053912"/>
        <c:axId val="390054304"/>
      </c:barChart>
      <c:catAx>
        <c:axId val="390053912"/>
        <c:scaling>
          <c:orientation val="minMax"/>
        </c:scaling>
        <c:delete val="1"/>
        <c:axPos val="b"/>
        <c:numFmt formatCode="General" sourceLinked="1"/>
        <c:majorTickMark val="none"/>
        <c:minorTickMark val="none"/>
        <c:tickLblPos val="nextTo"/>
        <c:crossAx val="390054304"/>
        <c:crosses val="autoZero"/>
        <c:auto val="1"/>
        <c:lblAlgn val="ctr"/>
        <c:lblOffset val="100"/>
        <c:noMultiLvlLbl val="0"/>
      </c:catAx>
      <c:valAx>
        <c:axId val="390054304"/>
        <c:scaling>
          <c:orientation val="minMax"/>
        </c:scaling>
        <c:delete val="0"/>
        <c:axPos val="l"/>
        <c:majorGridlines/>
        <c:title>
          <c:tx>
            <c:rich>
              <a:bodyPr/>
              <a:lstStyle/>
              <a:p>
                <a:pPr>
                  <a:defRPr/>
                </a:pPr>
                <a:r>
                  <a:rPr lang="en-US" sz="1200" dirty="0" smtClean="0">
                    <a:latin typeface="+mj-lt"/>
                  </a:rPr>
                  <a:t>RS</a:t>
                </a:r>
                <a:r>
                  <a:rPr lang="en-US" dirty="0" smtClean="0"/>
                  <a:t>.</a:t>
                </a:r>
                <a:endParaRPr lang="en-US" dirty="0"/>
              </a:p>
            </c:rich>
          </c:tx>
          <c:overlay val="0"/>
        </c:title>
        <c:numFmt formatCode="General" sourceLinked="1"/>
        <c:majorTickMark val="out"/>
        <c:minorTickMark val="none"/>
        <c:tickLblPos val="nextTo"/>
        <c:txPr>
          <a:bodyPr/>
          <a:lstStyle/>
          <a:p>
            <a:pPr>
              <a:defRPr sz="1200">
                <a:latin typeface="Cambria" panose="02040503050406030204" pitchFamily="18" charset="0"/>
              </a:defRPr>
            </a:pPr>
            <a:endParaRPr lang="en-US"/>
          </a:p>
        </c:txPr>
        <c:crossAx val="390053912"/>
        <c:crosses val="autoZero"/>
        <c:crossBetween val="between"/>
      </c:valAx>
      <c:spPr>
        <a:ln>
          <a:solidFill>
            <a:sysClr val="windowText" lastClr="000000"/>
          </a:solidFill>
        </a:ln>
      </c:spPr>
    </c:plotArea>
    <c:legend>
      <c:legendPos val="r"/>
      <c:layout>
        <c:manualLayout>
          <c:xMode val="edge"/>
          <c:yMode val="edge"/>
          <c:x val="0.29334728568614887"/>
          <c:y val="2.6371690601613346E-2"/>
          <c:w val="0.42933033977342416"/>
          <c:h val="0.11176595188710614"/>
        </c:manualLayout>
      </c:layout>
      <c:overlay val="0"/>
      <c:txPr>
        <a:bodyPr/>
        <a:lstStyle/>
        <a:p>
          <a:pPr>
            <a:defRPr sz="1300">
              <a:latin typeface="Cambria" panose="02040503050406030204" pitchFamily="18" charset="0"/>
            </a:defRPr>
          </a:pPr>
          <a:endParaRPr lang="en-US"/>
        </a:p>
      </c:txPr>
    </c:legend>
    <c:plotVisOnly val="1"/>
    <c:dispBlanksAs val="gap"/>
    <c:showDLblsOverMax val="0"/>
  </c:chart>
  <c:externalData r:id="rId2">
    <c:autoUpdate val="0"/>
  </c:externalData>
  <c:userShapes r:id="rId3"/>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770772137417491"/>
          <c:y val="2.6197789371648742E-2"/>
          <c:w val="0.72568861521671746"/>
          <c:h val="0.82447598345818551"/>
        </c:manualLayout>
      </c:layout>
      <c:barChart>
        <c:barDir val="bar"/>
        <c:grouping val="clustered"/>
        <c:varyColors val="0"/>
        <c:ser>
          <c:idx val="0"/>
          <c:order val="0"/>
          <c:tx>
            <c:v>Rs.</c:v>
          </c:tx>
          <c:spPr>
            <a:ln>
              <a:solidFill>
                <a:sysClr val="windowText" lastClr="000000"/>
              </a:solidFill>
            </a:ln>
          </c:spPr>
          <c:invertIfNegative val="0"/>
          <c:dPt>
            <c:idx val="0"/>
            <c:invertIfNegative val="0"/>
            <c:bubble3D val="0"/>
            <c:spPr>
              <a:solidFill>
                <a:schemeClr val="accent3">
                  <a:lumMod val="75000"/>
                </a:schemeClr>
              </a:solidFill>
              <a:ln>
                <a:solidFill>
                  <a:sysClr val="windowText" lastClr="000000"/>
                </a:solidFill>
              </a:ln>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1-3BB3-4937-A047-A5842DBA31CB}"/>
              </c:ext>
            </c:extLst>
          </c:dPt>
          <c:dPt>
            <c:idx val="1"/>
            <c:invertIfNegative val="0"/>
            <c:bubble3D val="0"/>
            <c:spPr>
              <a:solidFill>
                <a:srgbClr val="FF0000"/>
              </a:solidFill>
              <a:ln>
                <a:solidFill>
                  <a:sysClr val="windowText" lastClr="000000"/>
                </a:solidFill>
              </a:ln>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3-3BB3-4937-A047-A5842DBA31CB}"/>
              </c:ext>
            </c:extLst>
          </c:dPt>
          <c:dPt>
            <c:idx val="2"/>
            <c:invertIfNegative val="0"/>
            <c:bubble3D val="0"/>
            <c:spPr>
              <a:solidFill>
                <a:schemeClr val="accent1">
                  <a:lumMod val="75000"/>
                </a:schemeClr>
              </a:solidFill>
              <a:ln>
                <a:solidFill>
                  <a:sysClr val="windowText" lastClr="000000"/>
                </a:solidFill>
              </a:ln>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5-3BB3-4937-A047-A5842DBA31CB}"/>
              </c:ext>
            </c:extLst>
          </c:dPt>
          <c:dPt>
            <c:idx val="3"/>
            <c:invertIfNegative val="0"/>
            <c:bubble3D val="0"/>
            <c:spPr>
              <a:solidFill>
                <a:schemeClr val="accent1">
                  <a:lumMod val="75000"/>
                </a:schemeClr>
              </a:solidFill>
              <a:ln>
                <a:solidFill>
                  <a:sysClr val="windowText" lastClr="000000"/>
                </a:solidFill>
              </a:ln>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7-3BB3-4937-A047-A5842DBA31CB}"/>
              </c:ext>
            </c:extLst>
          </c:dPt>
          <c:dPt>
            <c:idx val="4"/>
            <c:invertIfNegative val="0"/>
            <c:bubble3D val="0"/>
            <c:spPr>
              <a:solidFill>
                <a:schemeClr val="accent1">
                  <a:lumMod val="75000"/>
                </a:schemeClr>
              </a:solidFill>
              <a:ln>
                <a:solidFill>
                  <a:sysClr val="windowText" lastClr="000000"/>
                </a:solidFill>
              </a:ln>
              <a:scene3d>
                <a:camera prst="orthographicFront"/>
                <a:lightRig rig="threePt" dir="t"/>
              </a:scene3d>
              <a:sp3d>
                <a:bevelT w="190500" h="38100"/>
              </a:sp3d>
            </c:spPr>
            <c:extLst xmlns:c16r2="http://schemas.microsoft.com/office/drawing/2015/06/chart">
              <c:ext xmlns:c16="http://schemas.microsoft.com/office/drawing/2014/chart" uri="{C3380CC4-5D6E-409C-BE32-E72D297353CC}">
                <c16:uniqueId val="{00000009-3BB3-4937-A047-A5842DBA31CB}"/>
              </c:ext>
            </c:extLst>
          </c:dPt>
          <c:cat>
            <c:strRef>
              <c:f>Sheet1!$E$38:$I$38</c:f>
              <c:strCache>
                <c:ptCount val="5"/>
                <c:pt idx="0">
                  <c:v>RPCs</c:v>
                </c:pt>
                <c:pt idx="1">
                  <c:v>TSH</c:v>
                </c:pt>
                <c:pt idx="2">
                  <c:v>Garment Industry</c:v>
                </c:pt>
                <c:pt idx="3">
                  <c:v>Tea Export Trade</c:v>
                </c:pt>
                <c:pt idx="4">
                  <c:v>Manufacture Industry</c:v>
                </c:pt>
              </c:strCache>
            </c:strRef>
          </c:cat>
          <c:val>
            <c:numRef>
              <c:f>Sheet1!$E$39:$I$39</c:f>
              <c:numCache>
                <c:formatCode>General</c:formatCode>
                <c:ptCount val="5"/>
                <c:pt idx="0">
                  <c:v>730</c:v>
                </c:pt>
                <c:pt idx="1">
                  <c:v>590</c:v>
                </c:pt>
                <c:pt idx="2">
                  <c:v>590</c:v>
                </c:pt>
                <c:pt idx="3">
                  <c:v>570</c:v>
                </c:pt>
                <c:pt idx="4">
                  <c:v>554</c:v>
                </c:pt>
              </c:numCache>
            </c:numRef>
          </c:val>
          <c:extLst xmlns:c16r2="http://schemas.microsoft.com/office/drawing/2015/06/chart">
            <c:ext xmlns:c16="http://schemas.microsoft.com/office/drawing/2014/chart" uri="{C3380CC4-5D6E-409C-BE32-E72D297353CC}">
              <c16:uniqueId val="{0000000A-3BB3-4937-A047-A5842DBA31CB}"/>
            </c:ext>
          </c:extLst>
        </c:ser>
        <c:dLbls>
          <c:showLegendKey val="0"/>
          <c:showVal val="0"/>
          <c:showCatName val="0"/>
          <c:showSerName val="0"/>
          <c:showPercent val="0"/>
          <c:showBubbleSize val="0"/>
        </c:dLbls>
        <c:gapWidth val="150"/>
        <c:axId val="390055088"/>
        <c:axId val="390055480"/>
      </c:barChart>
      <c:catAx>
        <c:axId val="390055088"/>
        <c:scaling>
          <c:orientation val="minMax"/>
        </c:scaling>
        <c:delete val="0"/>
        <c:axPos val="l"/>
        <c:numFmt formatCode="General" sourceLinked="0"/>
        <c:majorTickMark val="out"/>
        <c:minorTickMark val="none"/>
        <c:tickLblPos val="nextTo"/>
        <c:txPr>
          <a:bodyPr/>
          <a:lstStyle/>
          <a:p>
            <a:pPr>
              <a:defRPr sz="1800">
                <a:latin typeface="Cambria" panose="02040503050406030204" pitchFamily="18" charset="0"/>
              </a:defRPr>
            </a:pPr>
            <a:endParaRPr lang="en-US"/>
          </a:p>
        </c:txPr>
        <c:crossAx val="390055480"/>
        <c:crosses val="autoZero"/>
        <c:auto val="1"/>
        <c:lblAlgn val="ctr"/>
        <c:lblOffset val="100"/>
        <c:noMultiLvlLbl val="0"/>
      </c:catAx>
      <c:valAx>
        <c:axId val="390055480"/>
        <c:scaling>
          <c:orientation val="minMax"/>
        </c:scaling>
        <c:delete val="0"/>
        <c:axPos val="b"/>
        <c:majorGridlines/>
        <c:numFmt formatCode="General" sourceLinked="1"/>
        <c:majorTickMark val="out"/>
        <c:minorTickMark val="none"/>
        <c:tickLblPos val="nextTo"/>
        <c:crossAx val="390055088"/>
        <c:crosses val="autoZero"/>
        <c:crossBetween val="between"/>
      </c:valAx>
      <c:dTable>
        <c:showHorzBorder val="1"/>
        <c:showVertBorder val="1"/>
        <c:showOutline val="1"/>
        <c:showKeys val="0"/>
        <c:txPr>
          <a:bodyPr/>
          <a:lstStyle/>
          <a:p>
            <a:pPr rtl="0">
              <a:defRPr sz="1200"/>
            </a:pPr>
            <a:endParaRPr lang="en-US"/>
          </a:p>
        </c:txPr>
      </c:dTable>
      <c:spPr>
        <a:ln>
          <a:solidFill>
            <a:sysClr val="windowText" lastClr="000000"/>
          </a:solidFill>
        </a:ln>
      </c:spPr>
    </c:plotArea>
    <c:plotVisOnly val="1"/>
    <c:dispBlanksAs val="gap"/>
    <c:showDLblsOverMax val="0"/>
  </c:chart>
  <c:txPr>
    <a:bodyPr/>
    <a:lstStyle/>
    <a:p>
      <a:pPr>
        <a:defRPr b="1">
          <a:latin typeface="+mj-lt"/>
        </a:defRPr>
      </a:pPr>
      <a:endParaRPr lang="en-US"/>
    </a:p>
  </c:txPr>
  <c:externalData r:id="rId2">
    <c:autoUpdate val="0"/>
  </c:externalData>
  <c:userShapes r:id="rId3"/>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717763490572855"/>
          <c:y val="7.3794433103269483E-2"/>
          <c:w val="0.66006699820417181"/>
          <c:h val="0.80735556203622694"/>
        </c:manualLayout>
      </c:layout>
      <c:barChart>
        <c:barDir val="col"/>
        <c:grouping val="clustered"/>
        <c:varyColors val="0"/>
        <c:ser>
          <c:idx val="0"/>
          <c:order val="0"/>
          <c:tx>
            <c:strRef>
              <c:f>Sheet3!$A$2</c:f>
              <c:strCache>
                <c:ptCount val="1"/>
                <c:pt idx="0">
                  <c:v>Labour Wage (Rs./Day/Labour)</c:v>
                </c:pt>
              </c:strCache>
            </c:strRef>
          </c:tx>
          <c:spPr>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0"/>
            <c:invertIfNegative val="0"/>
            <c:bubble3D val="0"/>
            <c:spPr>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1684-4B80-B3A6-DAD55B7C3E4A}"/>
              </c:ext>
            </c:extLst>
          </c:dPt>
          <c:cat>
            <c:strRef>
              <c:f>Sheet3!$B$1:$E$1</c:f>
              <c:strCache>
                <c:ptCount val="4"/>
                <c:pt idx="0">
                  <c:v>Sri Lanka</c:v>
                </c:pt>
                <c:pt idx="1">
                  <c:v>South India</c:v>
                </c:pt>
                <c:pt idx="2">
                  <c:v>Kenya</c:v>
                </c:pt>
                <c:pt idx="3">
                  <c:v>Assam</c:v>
                </c:pt>
              </c:strCache>
            </c:strRef>
          </c:cat>
          <c:val>
            <c:numRef>
              <c:f>Sheet3!$B$2:$E$2</c:f>
              <c:numCache>
                <c:formatCode>_(* #,##0.00_);_(* \(#,##0.00\);_(* "-"??_);_(@_)</c:formatCode>
                <c:ptCount val="4"/>
                <c:pt idx="0">
                  <c:v>730</c:v>
                </c:pt>
                <c:pt idx="1">
                  <c:v>487.2</c:v>
                </c:pt>
                <c:pt idx="2">
                  <c:v>443.29999999999995</c:v>
                </c:pt>
                <c:pt idx="3">
                  <c:v>342.5</c:v>
                </c:pt>
              </c:numCache>
            </c:numRef>
          </c:val>
          <c:extLst xmlns:c16r2="http://schemas.microsoft.com/office/drawing/2015/06/chart">
            <c:ext xmlns:c16="http://schemas.microsoft.com/office/drawing/2014/chart" uri="{C3380CC4-5D6E-409C-BE32-E72D297353CC}">
              <c16:uniqueId val="{00000002-1684-4B80-B3A6-DAD55B7C3E4A}"/>
            </c:ext>
          </c:extLst>
        </c:ser>
        <c:dLbls>
          <c:showLegendKey val="0"/>
          <c:showVal val="0"/>
          <c:showCatName val="0"/>
          <c:showSerName val="0"/>
          <c:showPercent val="0"/>
          <c:showBubbleSize val="0"/>
        </c:dLbls>
        <c:gapWidth val="140"/>
        <c:axId val="390057048"/>
        <c:axId val="390057440"/>
      </c:barChart>
      <c:catAx>
        <c:axId val="390057048"/>
        <c:scaling>
          <c:orientation val="minMax"/>
        </c:scaling>
        <c:delete val="0"/>
        <c:axPos val="b"/>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0057440"/>
        <c:crosses val="autoZero"/>
        <c:auto val="1"/>
        <c:lblAlgn val="ctr"/>
        <c:lblOffset val="100"/>
        <c:noMultiLvlLbl val="0"/>
      </c:catAx>
      <c:valAx>
        <c:axId val="390057440"/>
        <c:scaling>
          <c:orientation val="minMax"/>
          <c:min val="150"/>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Cambria" panose="02040503050406030204" pitchFamily="18" charset="0"/>
                    <a:ea typeface="+mn-ea"/>
                    <a:cs typeface="+mn-cs"/>
                  </a:defRPr>
                </a:pPr>
                <a:r>
                  <a:rPr lang="en-US" sz="1200"/>
                  <a:t>SL Rs./day/Labour</a:t>
                </a:r>
              </a:p>
            </c:rich>
          </c:tx>
          <c:layout>
            <c:manualLayout>
              <c:xMode val="edge"/>
              <c:yMode val="edge"/>
              <c:x val="0.24359324258196538"/>
              <c:y val="0.30967142996014385"/>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Cambria" panose="02040503050406030204" pitchFamily="18" charset="0"/>
                  <a:ea typeface="+mn-ea"/>
                  <a:cs typeface="+mn-cs"/>
                </a:defRPr>
              </a:pPr>
              <a:endParaRPr lang="en-US"/>
            </a:p>
          </c:txPr>
        </c:title>
        <c:numFmt formatCode="_(* #,##0_);_(* \(#,##0\);_(* &quot;-&quot;_);_(@_)" sourceLinked="0"/>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0057048"/>
        <c:crosses val="autoZero"/>
        <c:crossBetween val="between"/>
      </c:valAx>
      <c:dTable>
        <c:showHorzBorder val="1"/>
        <c:showVertBorder val="1"/>
        <c:showOutline val="1"/>
        <c:showKeys val="1"/>
        <c:spPr>
          <a:noFill/>
          <a:ln w="9525" cap="flat" cmpd="sng" algn="ctr">
            <a:solidFill>
              <a:schemeClr val="tx1"/>
            </a:solidFill>
            <a:prstDash val="solid"/>
            <a:round/>
          </a:ln>
          <a:effectLst/>
        </c:spPr>
        <c:txPr>
          <a:bodyPr rot="0" spcFirstLastPara="1" vertOverflow="ellipsis" vert="horz" wrap="square" anchor="ctr" anchorCtr="1"/>
          <a:lstStyle/>
          <a:p>
            <a:pPr rtl="0">
              <a:defRPr sz="1200" b="0" i="0" u="none" strike="noStrike" kern="1200" baseline="0">
                <a:solidFill>
                  <a:schemeClr val="tx1"/>
                </a:solidFill>
                <a:latin typeface="Cambria" panose="02040503050406030204" pitchFamily="18" charset="0"/>
                <a:ea typeface="+mn-ea"/>
                <a:cs typeface="+mn-cs"/>
              </a:defRPr>
            </a:pPr>
            <a:endParaRPr lang="en-US"/>
          </a:p>
        </c:txPr>
      </c:dTable>
      <c:spPr>
        <a:noFill/>
        <a:ln>
          <a:solidFill>
            <a:schemeClr val="tx1"/>
          </a:solidFill>
        </a:ln>
        <a:effectLst/>
      </c:spPr>
    </c:plotArea>
    <c:plotVisOnly val="1"/>
    <c:dispBlanksAs val="gap"/>
    <c:showDLblsOverMax val="0"/>
  </c:chart>
  <c:spPr>
    <a:noFill/>
    <a:ln w="9525" cap="flat" cmpd="sng" algn="ctr">
      <a:noFill/>
      <a:prstDash val="solid"/>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66506904028299"/>
          <c:y val="5.196533622952302E-2"/>
          <c:w val="0.64575875841606745"/>
          <c:h val="0.92782627387093852"/>
        </c:manualLayout>
      </c:layout>
      <c:barChart>
        <c:barDir val="col"/>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Pt>
            <c:idx val="3"/>
            <c:invertIfNegative val="0"/>
            <c:bubble3D val="0"/>
            <c:spPr>
              <a:solidFill>
                <a:schemeClr val="accent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C481-4129-9702-5E05E8A586E4}"/>
              </c:ext>
            </c:extLst>
          </c:dPt>
          <c:cat>
            <c:strRef>
              <c:f>Sheet3!$I$3:$I$6</c:f>
              <c:strCache>
                <c:ptCount val="4"/>
                <c:pt idx="0">
                  <c:v>Kenya</c:v>
                </c:pt>
                <c:pt idx="1">
                  <c:v>South India</c:v>
                </c:pt>
                <c:pt idx="2">
                  <c:v>Assam</c:v>
                </c:pt>
                <c:pt idx="3">
                  <c:v>Sri Lanka</c:v>
                </c:pt>
              </c:strCache>
            </c:strRef>
          </c:cat>
          <c:val>
            <c:numRef>
              <c:f>Sheet3!$J$3:$J$6</c:f>
              <c:numCache>
                <c:formatCode>General</c:formatCode>
                <c:ptCount val="4"/>
                <c:pt idx="0">
                  <c:v>60</c:v>
                </c:pt>
                <c:pt idx="1">
                  <c:v>50</c:v>
                </c:pt>
                <c:pt idx="2">
                  <c:v>36</c:v>
                </c:pt>
                <c:pt idx="3">
                  <c:v>18</c:v>
                </c:pt>
              </c:numCache>
            </c:numRef>
          </c:val>
          <c:extLst xmlns:c16r2="http://schemas.microsoft.com/office/drawing/2015/06/chart">
            <c:ext xmlns:c16="http://schemas.microsoft.com/office/drawing/2014/chart" uri="{C3380CC4-5D6E-409C-BE32-E72D297353CC}">
              <c16:uniqueId val="{00000002-C481-4129-9702-5E05E8A586E4}"/>
            </c:ext>
          </c:extLst>
        </c:ser>
        <c:dLbls>
          <c:showLegendKey val="0"/>
          <c:showVal val="0"/>
          <c:showCatName val="0"/>
          <c:showSerName val="0"/>
          <c:showPercent val="0"/>
          <c:showBubbleSize val="0"/>
        </c:dLbls>
        <c:gapWidth val="150"/>
        <c:axId val="390059792"/>
        <c:axId val="390060184"/>
      </c:barChart>
      <c:catAx>
        <c:axId val="390059792"/>
        <c:scaling>
          <c:orientation val="minMax"/>
        </c:scaling>
        <c:delete val="1"/>
        <c:axPos val="b"/>
        <c:numFmt formatCode="General" sourceLinked="0"/>
        <c:majorTickMark val="out"/>
        <c:minorTickMark val="none"/>
        <c:tickLblPos val="nextTo"/>
        <c:crossAx val="390060184"/>
        <c:crosses val="autoZero"/>
        <c:auto val="1"/>
        <c:lblAlgn val="ctr"/>
        <c:lblOffset val="100"/>
        <c:noMultiLvlLbl val="0"/>
      </c:catAx>
      <c:valAx>
        <c:axId val="390060184"/>
        <c:scaling>
          <c:orientation val="minMax"/>
          <c:min val="15"/>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Cambria" pitchFamily="18" charset="0"/>
                    <a:ea typeface="+mn-ea"/>
                    <a:cs typeface="+mn-cs"/>
                  </a:defRPr>
                </a:pPr>
                <a:r>
                  <a:rPr lang="en-US" sz="1200"/>
                  <a:t>Green Leaf/Labour</a:t>
                </a:r>
              </a:p>
            </c:rich>
          </c:tx>
          <c:layout>
            <c:manualLayout>
              <c:xMode val="edge"/>
              <c:yMode val="edge"/>
              <c:x val="0.26649035718361291"/>
              <c:y val="0.3457284540252140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Cambria"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Cambria" pitchFamily="18" charset="0"/>
                <a:ea typeface="+mn-ea"/>
                <a:cs typeface="+mn-cs"/>
              </a:defRPr>
            </a:pPr>
            <a:endParaRPr lang="en-US"/>
          </a:p>
        </c:txPr>
        <c:crossAx val="390059792"/>
        <c:crosses val="autoZero"/>
        <c:crossBetween val="between"/>
      </c:valAx>
      <c:spPr>
        <a:noFill/>
        <a:ln>
          <a:solidFill>
            <a:schemeClr val="tx1"/>
          </a:solidFill>
        </a:ln>
        <a:effectLst/>
      </c:spPr>
    </c:plotArea>
    <c:plotVisOnly val="1"/>
    <c:dispBlanksAs val="gap"/>
    <c:showDLblsOverMax val="0"/>
  </c:chart>
  <c:spPr>
    <a:noFill/>
    <a:ln w="9525" cap="flat" cmpd="sng" algn="ctr">
      <a:noFill/>
      <a:prstDash val="solid"/>
    </a:ln>
    <a:effectLst/>
  </c:spPr>
  <c:txPr>
    <a:bodyPr/>
    <a:lstStyle/>
    <a:p>
      <a:pPr>
        <a:defRPr sz="1800">
          <a:latin typeface="Cambria" pitchFamily="18"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051417134009329E-2"/>
          <c:y val="2.7870289361977902E-2"/>
          <c:w val="0.90689250174663416"/>
          <c:h val="0.94540518372703408"/>
        </c:manualLayout>
      </c:layout>
      <c:lineChart>
        <c:grouping val="standard"/>
        <c:varyColors val="0"/>
        <c:ser>
          <c:idx val="0"/>
          <c:order val="0"/>
          <c:tx>
            <c:strRef>
              <c:f>'[Chart in Microsoft PowerPoint]Sheet1'!$D$35</c:f>
              <c:strCache>
                <c:ptCount val="1"/>
                <c:pt idx="0">
                  <c:v>Pre - privatization</c:v>
                </c:pt>
              </c:strCache>
            </c:strRef>
          </c:tx>
          <c:spPr>
            <a:ln w="76200" cap="rnd">
              <a:solidFill>
                <a:srgbClr val="FF0000"/>
              </a:solidFill>
              <a:round/>
            </a:ln>
            <a:effectLst/>
          </c:spPr>
          <c:marker>
            <c:symbol val="circle"/>
            <c:size val="5"/>
            <c:spPr>
              <a:solidFill>
                <a:schemeClr val="accent1"/>
              </a:solidFill>
              <a:ln w="76200">
                <a:solidFill>
                  <a:srgbClr val="FF0000"/>
                </a:solidFill>
              </a:ln>
              <a:effectLst/>
            </c:spPr>
          </c:marker>
          <c:val>
            <c:numRef>
              <c:f>'[Chart in Microsoft PowerPoint]Sheet1'!$G$35:$P$35</c:f>
              <c:numCache>
                <c:formatCode>_(* #,##0_);_(* \(#,##0\);_(* "-"??_);_(@_)</c:formatCode>
                <c:ptCount val="10"/>
                <c:pt idx="0" formatCode="General">
                  <c:v>520000</c:v>
                </c:pt>
                <c:pt idx="1">
                  <c:v>500000</c:v>
                </c:pt>
                <c:pt idx="2">
                  <c:v>480000</c:v>
                </c:pt>
                <c:pt idx="3">
                  <c:v>460000</c:v>
                </c:pt>
                <c:pt idx="4">
                  <c:v>440000</c:v>
                </c:pt>
                <c:pt idx="5">
                  <c:v>420000</c:v>
                </c:pt>
                <c:pt idx="6">
                  <c:v>400000</c:v>
                </c:pt>
                <c:pt idx="7">
                  <c:v>380000</c:v>
                </c:pt>
                <c:pt idx="8">
                  <c:v>360000</c:v>
                </c:pt>
                <c:pt idx="9">
                  <c:v>340000</c:v>
                </c:pt>
              </c:numCache>
            </c:numRef>
          </c:val>
          <c:smooth val="0"/>
        </c:ser>
        <c:ser>
          <c:idx val="1"/>
          <c:order val="1"/>
          <c:tx>
            <c:strRef>
              <c:f>'[Chart in Microsoft PowerPoint]Sheet1'!$D$36</c:f>
              <c:strCache>
                <c:ptCount val="1"/>
                <c:pt idx="0">
                  <c:v>Post privitazation</c:v>
                </c:pt>
              </c:strCache>
            </c:strRef>
          </c:tx>
          <c:spPr>
            <a:ln w="76200" cap="rnd">
              <a:solidFill>
                <a:srgbClr val="1F497D">
                  <a:lumMod val="50000"/>
                </a:srgbClr>
              </a:solidFill>
              <a:round/>
            </a:ln>
            <a:effectLst/>
          </c:spPr>
          <c:marker>
            <c:symbol val="circle"/>
            <c:size val="5"/>
            <c:spPr>
              <a:solidFill>
                <a:schemeClr val="accent2"/>
              </a:solidFill>
              <a:ln w="76200">
                <a:solidFill>
                  <a:srgbClr val="1F497D">
                    <a:lumMod val="50000"/>
                  </a:srgbClr>
                </a:solidFill>
              </a:ln>
              <a:effectLst/>
            </c:spPr>
          </c:marker>
          <c:val>
            <c:numRef>
              <c:f>'[Chart in Microsoft PowerPoint]Sheet1'!$G$36:$P$36</c:f>
              <c:numCache>
                <c:formatCode>_(* #,##0_);_(* \(#,##0\);_(* "-"??_);_(@_)</c:formatCode>
                <c:ptCount val="10"/>
                <c:pt idx="0" formatCode="General">
                  <c:v>340000</c:v>
                </c:pt>
                <c:pt idx="1">
                  <c:v>320000</c:v>
                </c:pt>
                <c:pt idx="2">
                  <c:v>300000</c:v>
                </c:pt>
                <c:pt idx="3">
                  <c:v>280000</c:v>
                </c:pt>
                <c:pt idx="4">
                  <c:v>260000</c:v>
                </c:pt>
                <c:pt idx="5">
                  <c:v>240000</c:v>
                </c:pt>
                <c:pt idx="6">
                  <c:v>220000</c:v>
                </c:pt>
                <c:pt idx="7">
                  <c:v>200000</c:v>
                </c:pt>
                <c:pt idx="8">
                  <c:v>180000</c:v>
                </c:pt>
                <c:pt idx="9">
                  <c:v>160000</c:v>
                </c:pt>
              </c:numCache>
            </c:numRef>
          </c:val>
          <c:smooth val="0"/>
        </c:ser>
        <c:dLbls>
          <c:showLegendKey val="0"/>
          <c:showVal val="0"/>
          <c:showCatName val="0"/>
          <c:showSerName val="0"/>
          <c:showPercent val="0"/>
          <c:showBubbleSize val="0"/>
        </c:dLbls>
        <c:marker val="1"/>
        <c:smooth val="0"/>
        <c:axId val="389746928"/>
        <c:axId val="389747712"/>
      </c:lineChart>
      <c:catAx>
        <c:axId val="389746928"/>
        <c:scaling>
          <c:orientation val="minMax"/>
        </c:scaling>
        <c:delete val="1"/>
        <c:axPos val="b"/>
        <c:majorTickMark val="none"/>
        <c:minorTickMark val="none"/>
        <c:tickLblPos val="nextTo"/>
        <c:crossAx val="389747712"/>
        <c:crosses val="autoZero"/>
        <c:auto val="1"/>
        <c:lblAlgn val="ctr"/>
        <c:lblOffset val="100"/>
        <c:noMultiLvlLbl val="0"/>
      </c:catAx>
      <c:valAx>
        <c:axId val="3897477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Cambria" panose="02040503050406030204" pitchFamily="18" charset="0"/>
                    <a:ea typeface="+mn-ea"/>
                    <a:cs typeface="+mn-cs"/>
                  </a:defRPr>
                </a:pPr>
                <a:r>
                  <a:rPr lang="en-US" sz="1200" b="1" dirty="0" smtClean="0">
                    <a:latin typeface="Cambria" panose="02040503050406030204" pitchFamily="18" charset="0"/>
                  </a:rPr>
                  <a:t>WORKERS</a:t>
                </a:r>
                <a:r>
                  <a:rPr lang="en-US" sz="1200" b="1" baseline="0" dirty="0" smtClean="0">
                    <a:latin typeface="Cambria" panose="02040503050406030204" pitchFamily="18" charset="0"/>
                  </a:rPr>
                  <a:t> </a:t>
                </a:r>
                <a:endParaRPr lang="en-US" sz="1200" b="1" dirty="0">
                  <a:latin typeface="Cambria" panose="02040503050406030204" pitchFamily="18" charset="0"/>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89746928"/>
        <c:crosses val="autoZero"/>
        <c:crossBetween val="between"/>
      </c:valAx>
      <c:spPr>
        <a:noFill/>
        <a:ln>
          <a:solidFill>
            <a:schemeClr val="tx1"/>
          </a:solidFill>
        </a:ln>
        <a:effectLst/>
      </c:spPr>
    </c:plotArea>
    <c:legend>
      <c:legendPos val="b"/>
      <c:layout>
        <c:manualLayout>
          <c:xMode val="edge"/>
          <c:yMode val="edge"/>
          <c:x val="0.30695824206184752"/>
          <c:y val="3.8886154855643042E-2"/>
          <c:w val="0.41615870384622977"/>
          <c:h val="5.278051181102362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36426696662916E-2"/>
          <c:y val="1.8213254593175854E-2"/>
          <c:w val="0.92321119235095617"/>
          <c:h val="0.95233017482984117"/>
        </c:manualLayout>
      </c:layout>
      <c:barChart>
        <c:barDir val="col"/>
        <c:grouping val="clustered"/>
        <c:varyColors val="0"/>
        <c:ser>
          <c:idx val="0"/>
          <c:order val="0"/>
          <c:tx>
            <c:strRef>
              <c:f>Sheet1!$B$4</c:f>
              <c:strCache>
                <c:ptCount val="1"/>
                <c:pt idx="0">
                  <c:v>Total Workers</c:v>
                </c:pt>
              </c:strCache>
            </c:strRef>
          </c:tx>
          <c:spPr>
            <a:solidFill>
              <a:srgbClr val="00B050"/>
            </a:solidFill>
            <a:ln>
              <a:noFill/>
            </a:ln>
            <a:effectLst/>
          </c:spPr>
          <c:invertIfNegative val="0"/>
          <c:cat>
            <c:numRef>
              <c:f>Sheet1!$C$3:$Q$3</c:f>
              <c:numCache>
                <c:formatCode>General</c:formatCode>
                <c:ptCount val="15"/>
                <c:pt idx="0">
                  <c:v>1992</c:v>
                </c:pt>
                <c:pt idx="1">
                  <c:v>1995</c:v>
                </c:pt>
                <c:pt idx="2">
                  <c:v>2000</c:v>
                </c:pt>
                <c:pt idx="3">
                  <c:v>2001</c:v>
                </c:pt>
                <c:pt idx="4">
                  <c:v>2004</c:v>
                </c:pt>
                <c:pt idx="5">
                  <c:v>2005</c:v>
                </c:pt>
                <c:pt idx="6">
                  <c:v>2006</c:v>
                </c:pt>
                <c:pt idx="7">
                  <c:v>2007</c:v>
                </c:pt>
                <c:pt idx="8">
                  <c:v>2008</c:v>
                </c:pt>
                <c:pt idx="9">
                  <c:v>2009</c:v>
                </c:pt>
                <c:pt idx="10">
                  <c:v>2010</c:v>
                </c:pt>
                <c:pt idx="11">
                  <c:v>2011</c:v>
                </c:pt>
                <c:pt idx="12">
                  <c:v>2012</c:v>
                </c:pt>
                <c:pt idx="13">
                  <c:v>2015</c:v>
                </c:pt>
                <c:pt idx="14">
                  <c:v>2016</c:v>
                </c:pt>
              </c:numCache>
            </c:numRef>
          </c:cat>
          <c:val>
            <c:numRef>
              <c:f>Sheet1!$C$4:$Q$4</c:f>
              <c:numCache>
                <c:formatCode>#,##0</c:formatCode>
                <c:ptCount val="15"/>
                <c:pt idx="0">
                  <c:v>343546</c:v>
                </c:pt>
                <c:pt idx="1">
                  <c:v>280783</c:v>
                </c:pt>
                <c:pt idx="2">
                  <c:v>261417</c:v>
                </c:pt>
                <c:pt idx="3">
                  <c:v>255226</c:v>
                </c:pt>
                <c:pt idx="4">
                  <c:v>236527</c:v>
                </c:pt>
                <c:pt idx="5">
                  <c:v>233046</c:v>
                </c:pt>
                <c:pt idx="6">
                  <c:v>231845</c:v>
                </c:pt>
                <c:pt idx="7">
                  <c:v>218130</c:v>
                </c:pt>
                <c:pt idx="8">
                  <c:v>217035</c:v>
                </c:pt>
                <c:pt idx="9">
                  <c:v>200439</c:v>
                </c:pt>
                <c:pt idx="10">
                  <c:v>202204</c:v>
                </c:pt>
                <c:pt idx="11">
                  <c:v>196861</c:v>
                </c:pt>
                <c:pt idx="12">
                  <c:v>193412</c:v>
                </c:pt>
                <c:pt idx="13">
                  <c:v>163068</c:v>
                </c:pt>
                <c:pt idx="14">
                  <c:v>154516</c:v>
                </c:pt>
              </c:numCache>
            </c:numRef>
          </c:val>
          <c:extLst xmlns:c16r2="http://schemas.microsoft.com/office/drawing/2015/06/chart">
            <c:ext xmlns:c16="http://schemas.microsoft.com/office/drawing/2014/chart" uri="{C3380CC4-5D6E-409C-BE32-E72D297353CC}">
              <c16:uniqueId val="{00000000-AF53-4818-80D2-BFE1CB80380F}"/>
            </c:ext>
          </c:extLst>
        </c:ser>
        <c:ser>
          <c:idx val="1"/>
          <c:order val="1"/>
          <c:tx>
            <c:strRef>
              <c:f>Sheet1!$B$5</c:f>
              <c:strCache>
                <c:ptCount val="1"/>
                <c:pt idx="0">
                  <c:v>Total Population</c:v>
                </c:pt>
              </c:strCache>
            </c:strRef>
          </c:tx>
          <c:spPr>
            <a:solidFill>
              <a:schemeClr val="accent1">
                <a:lumMod val="75000"/>
              </a:schemeClr>
            </a:solidFill>
            <a:ln>
              <a:solidFill>
                <a:schemeClr val="accent1"/>
              </a:solidFill>
            </a:ln>
            <a:effectLst/>
          </c:spPr>
          <c:invertIfNegative val="0"/>
          <c:cat>
            <c:numRef>
              <c:f>Sheet1!$C$3:$Q$3</c:f>
              <c:numCache>
                <c:formatCode>General</c:formatCode>
                <c:ptCount val="15"/>
                <c:pt idx="0">
                  <c:v>1992</c:v>
                </c:pt>
                <c:pt idx="1">
                  <c:v>1995</c:v>
                </c:pt>
                <c:pt idx="2">
                  <c:v>2000</c:v>
                </c:pt>
                <c:pt idx="3">
                  <c:v>2001</c:v>
                </c:pt>
                <c:pt idx="4">
                  <c:v>2004</c:v>
                </c:pt>
                <c:pt idx="5">
                  <c:v>2005</c:v>
                </c:pt>
                <c:pt idx="6">
                  <c:v>2006</c:v>
                </c:pt>
                <c:pt idx="7">
                  <c:v>2007</c:v>
                </c:pt>
                <c:pt idx="8">
                  <c:v>2008</c:v>
                </c:pt>
                <c:pt idx="9">
                  <c:v>2009</c:v>
                </c:pt>
                <c:pt idx="10">
                  <c:v>2010</c:v>
                </c:pt>
                <c:pt idx="11">
                  <c:v>2011</c:v>
                </c:pt>
                <c:pt idx="12">
                  <c:v>2012</c:v>
                </c:pt>
                <c:pt idx="13">
                  <c:v>2015</c:v>
                </c:pt>
                <c:pt idx="14">
                  <c:v>2016</c:v>
                </c:pt>
              </c:numCache>
            </c:numRef>
          </c:cat>
          <c:val>
            <c:numRef>
              <c:f>Sheet1!$C$5:$Q$5</c:f>
              <c:numCache>
                <c:formatCode>#,##0</c:formatCode>
                <c:ptCount val="15"/>
                <c:pt idx="0">
                  <c:v>838518</c:v>
                </c:pt>
                <c:pt idx="1">
                  <c:v>849646</c:v>
                </c:pt>
                <c:pt idx="2">
                  <c:v>887028</c:v>
                </c:pt>
                <c:pt idx="3">
                  <c:v>895446</c:v>
                </c:pt>
                <c:pt idx="4">
                  <c:v>917103</c:v>
                </c:pt>
                <c:pt idx="5">
                  <c:v>917103</c:v>
                </c:pt>
                <c:pt idx="6">
                  <c:v>934807</c:v>
                </c:pt>
                <c:pt idx="7">
                  <c:v>939283</c:v>
                </c:pt>
                <c:pt idx="8">
                  <c:v>939283</c:v>
                </c:pt>
                <c:pt idx="9">
                  <c:v>952135</c:v>
                </c:pt>
                <c:pt idx="10">
                  <c:v>970000</c:v>
                </c:pt>
                <c:pt idx="11">
                  <c:v>983433</c:v>
                </c:pt>
                <c:pt idx="12">
                  <c:v>987074</c:v>
                </c:pt>
                <c:pt idx="13">
                  <c:v>987074</c:v>
                </c:pt>
                <c:pt idx="14">
                  <c:v>987074</c:v>
                </c:pt>
              </c:numCache>
            </c:numRef>
          </c:val>
          <c:extLst xmlns:c16r2="http://schemas.microsoft.com/office/drawing/2015/06/chart">
            <c:ext xmlns:c16="http://schemas.microsoft.com/office/drawing/2014/chart" uri="{C3380CC4-5D6E-409C-BE32-E72D297353CC}">
              <c16:uniqueId val="{00000001-AF53-4818-80D2-BFE1CB80380F}"/>
            </c:ext>
          </c:extLst>
        </c:ser>
        <c:dLbls>
          <c:showLegendKey val="0"/>
          <c:showVal val="0"/>
          <c:showCatName val="0"/>
          <c:showSerName val="0"/>
          <c:showPercent val="0"/>
          <c:showBubbleSize val="0"/>
        </c:dLbls>
        <c:gapWidth val="69"/>
        <c:axId val="389749280"/>
        <c:axId val="389738304"/>
      </c:barChart>
      <c:catAx>
        <c:axId val="389749280"/>
        <c:scaling>
          <c:orientation val="minMax"/>
        </c:scaling>
        <c:delete val="1"/>
        <c:axPos val="b"/>
        <c:numFmt formatCode="General" sourceLinked="1"/>
        <c:majorTickMark val="none"/>
        <c:minorTickMark val="none"/>
        <c:tickLblPos val="nextTo"/>
        <c:crossAx val="389738304"/>
        <c:crosses val="autoZero"/>
        <c:auto val="1"/>
        <c:lblAlgn val="ctr"/>
        <c:lblOffset val="100"/>
        <c:noMultiLvlLbl val="0"/>
      </c:catAx>
      <c:valAx>
        <c:axId val="389738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389749280"/>
        <c:crosses val="autoZero"/>
        <c:crossBetween val="between"/>
      </c:valAx>
      <c:spPr>
        <a:noFill/>
        <a:ln>
          <a:solidFill>
            <a:schemeClr val="tx1"/>
          </a:solidFill>
        </a:ln>
        <a:effectLst/>
      </c:spPr>
    </c:plotArea>
    <c:legend>
      <c:legendPos val="b"/>
      <c:layout>
        <c:manualLayout>
          <c:xMode val="edge"/>
          <c:yMode val="edge"/>
          <c:x val="0.38311078302712165"/>
          <c:y val="3.4251078784643452E-2"/>
          <c:w val="0.35273490813648295"/>
          <c:h val="6.744383646959384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7260016211208891E-2"/>
          <c:y val="9.2511848000321903E-2"/>
          <c:w val="0.955519770317519"/>
          <c:h val="0.89125173283256631"/>
        </c:manualLayout>
      </c:layout>
      <c:barChart>
        <c:barDir val="col"/>
        <c:grouping val="clustered"/>
        <c:varyColors val="0"/>
        <c:ser>
          <c:idx val="0"/>
          <c:order val="0"/>
          <c:tx>
            <c:strRef>
              <c:f>'[Chart in Microsoft PowerPoint]Sheet1'!$B$6</c:f>
              <c:strCache>
                <c:ptCount val="1"/>
                <c:pt idx="0">
                  <c:v>%</c:v>
                </c:pt>
              </c:strCache>
            </c:strRef>
          </c:tx>
          <c:spPr>
            <a:solidFill>
              <a:schemeClr val="accent1"/>
            </a:solidFill>
            <a:ln>
              <a:noFill/>
            </a:ln>
            <a:effectLst/>
          </c:spPr>
          <c:invertIfNegative val="0"/>
          <c:val>
            <c:numRef>
              <c:f>'[Chart in Microsoft PowerPoint]Sheet1'!$C$6:$Q$6</c:f>
              <c:numCache>
                <c:formatCode>0%</c:formatCode>
                <c:ptCount val="15"/>
                <c:pt idx="0">
                  <c:v>0.39012042675291408</c:v>
                </c:pt>
                <c:pt idx="1">
                  <c:v>0.33047057245017336</c:v>
                </c:pt>
                <c:pt idx="2">
                  <c:v>0.29471110269348882</c:v>
                </c:pt>
                <c:pt idx="3">
                  <c:v>0.2850266794424231</c:v>
                </c:pt>
                <c:pt idx="4">
                  <c:v>0.25790669096055729</c:v>
                </c:pt>
                <c:pt idx="5">
                  <c:v>0.25411104314346372</c:v>
                </c:pt>
                <c:pt idx="6">
                  <c:v>0.24801376112930262</c:v>
                </c:pt>
                <c:pt idx="7">
                  <c:v>0.23223032887851691</c:v>
                </c:pt>
                <c:pt idx="8">
                  <c:v>0.23106454604203419</c:v>
                </c:pt>
                <c:pt idx="9">
                  <c:v>0.21051531558024861</c:v>
                </c:pt>
                <c:pt idx="10">
                  <c:v>0.20845773195876288</c:v>
                </c:pt>
                <c:pt idx="11">
                  <c:v>0.20017733795794934</c:v>
                </c:pt>
                <c:pt idx="12">
                  <c:v>0.19594478225543374</c:v>
                </c:pt>
                <c:pt idx="13">
                  <c:v>0.16520341939915345</c:v>
                </c:pt>
                <c:pt idx="14">
                  <c:v>0.15653942865479184</c:v>
                </c:pt>
              </c:numCache>
            </c:numRef>
          </c:val>
        </c:ser>
        <c:dLbls>
          <c:showLegendKey val="0"/>
          <c:showVal val="0"/>
          <c:showCatName val="0"/>
          <c:showSerName val="0"/>
          <c:showPercent val="0"/>
          <c:showBubbleSize val="0"/>
        </c:dLbls>
        <c:gapWidth val="219"/>
        <c:axId val="389741440"/>
        <c:axId val="389739872"/>
      </c:barChart>
      <c:catAx>
        <c:axId val="389741440"/>
        <c:scaling>
          <c:orientation val="minMax"/>
        </c:scaling>
        <c:delete val="1"/>
        <c:axPos val="b"/>
        <c:majorTickMark val="none"/>
        <c:minorTickMark val="none"/>
        <c:tickLblPos val="nextTo"/>
        <c:crossAx val="389739872"/>
        <c:crosses val="autoZero"/>
        <c:auto val="1"/>
        <c:lblAlgn val="ctr"/>
        <c:lblOffset val="100"/>
        <c:noMultiLvlLbl val="0"/>
      </c:catAx>
      <c:valAx>
        <c:axId val="389739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9741440"/>
        <c:crosses val="autoZero"/>
        <c:crossBetween val="between"/>
      </c:valAx>
      <c:spPr>
        <a:noFill/>
        <a:ln>
          <a:solidFill>
            <a:sysClr val="windowText" lastClr="000000"/>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5677328001071557E-2"/>
          <c:y val="3.3827334083239596E-2"/>
          <c:w val="0.8900316298448131"/>
          <c:h val="0.82080371203599545"/>
        </c:manualLayout>
      </c:layout>
      <c:barChart>
        <c:barDir val="col"/>
        <c:grouping val="clustered"/>
        <c:varyColors val="0"/>
        <c:ser>
          <c:idx val="0"/>
          <c:order val="0"/>
          <c:tx>
            <c:v>%</c:v>
          </c:tx>
          <c:invertIfNegative val="0"/>
          <c:dPt>
            <c:idx val="1"/>
            <c:invertIfNegative val="0"/>
            <c:bubble3D val="0"/>
            <c:spPr>
              <a:solidFill>
                <a:srgbClr val="00B050"/>
              </a:solidFill>
            </c:spPr>
          </c:dPt>
          <c:dPt>
            <c:idx val="2"/>
            <c:invertIfNegative val="0"/>
            <c:bubble3D val="0"/>
            <c:spPr>
              <a:solidFill>
                <a:srgbClr val="9999FF"/>
              </a:solidFill>
            </c:spPr>
          </c:dPt>
          <c:dPt>
            <c:idx val="3"/>
            <c:invertIfNegative val="0"/>
            <c:bubble3D val="0"/>
            <c:spPr>
              <a:solidFill>
                <a:srgbClr val="F79646"/>
              </a:solidFill>
            </c:spPr>
          </c:dPt>
          <c:dPt>
            <c:idx val="4"/>
            <c:invertIfNegative val="0"/>
            <c:bubble3D val="0"/>
            <c:spPr>
              <a:solidFill>
                <a:srgbClr val="CC0066"/>
              </a:solidFill>
            </c:spPr>
          </c:dPt>
          <c:cat>
            <c:strRef>
              <c:f>'[Chart in Microsoft PowerPoint]Sheet1'!$B$6:$B$11</c:f>
              <c:strCache>
                <c:ptCount val="6"/>
                <c:pt idx="0">
                  <c:v>Retailer</c:v>
                </c:pt>
                <c:pt idx="1">
                  <c:v>Blender</c:v>
                </c:pt>
                <c:pt idx="2">
                  <c:v>Factory</c:v>
                </c:pt>
                <c:pt idx="3">
                  <c:v>Trader/Buying Agent</c:v>
                </c:pt>
                <c:pt idx="4">
                  <c:v>Tea Broker</c:v>
                </c:pt>
                <c:pt idx="5">
                  <c:v>Tea Picker / Producer (&lt;1%)</c:v>
                </c:pt>
              </c:strCache>
            </c:strRef>
          </c:cat>
          <c:val>
            <c:numRef>
              <c:f>'[Chart in Microsoft PowerPoint]Sheet1'!$C$6:$C$11</c:f>
              <c:numCache>
                <c:formatCode>0%</c:formatCode>
                <c:ptCount val="6"/>
                <c:pt idx="0">
                  <c:v>0.53</c:v>
                </c:pt>
                <c:pt idx="1">
                  <c:v>0.33</c:v>
                </c:pt>
                <c:pt idx="2">
                  <c:v>7.0000000000000007E-2</c:v>
                </c:pt>
                <c:pt idx="3">
                  <c:v>0.06</c:v>
                </c:pt>
                <c:pt idx="4">
                  <c:v>0.01</c:v>
                </c:pt>
              </c:numCache>
            </c:numRef>
          </c:val>
        </c:ser>
        <c:dLbls>
          <c:showLegendKey val="0"/>
          <c:showVal val="0"/>
          <c:showCatName val="0"/>
          <c:showSerName val="0"/>
          <c:showPercent val="0"/>
          <c:showBubbleSize val="0"/>
        </c:dLbls>
        <c:gapWidth val="150"/>
        <c:axId val="390737328"/>
        <c:axId val="390736936"/>
      </c:barChart>
      <c:catAx>
        <c:axId val="390737328"/>
        <c:scaling>
          <c:orientation val="minMax"/>
        </c:scaling>
        <c:delete val="0"/>
        <c:axPos val="b"/>
        <c:numFmt formatCode="General" sourceLinked="0"/>
        <c:majorTickMark val="none"/>
        <c:minorTickMark val="none"/>
        <c:tickLblPos val="nextTo"/>
        <c:crossAx val="390736936"/>
        <c:crosses val="autoZero"/>
        <c:auto val="1"/>
        <c:lblAlgn val="ctr"/>
        <c:lblOffset val="100"/>
        <c:noMultiLvlLbl val="0"/>
      </c:catAx>
      <c:valAx>
        <c:axId val="390736936"/>
        <c:scaling>
          <c:orientation val="minMax"/>
        </c:scaling>
        <c:delete val="0"/>
        <c:axPos val="l"/>
        <c:majorGridlines/>
        <c:title>
          <c:tx>
            <c:rich>
              <a:bodyPr/>
              <a:lstStyle/>
              <a:p>
                <a:pPr>
                  <a:defRPr/>
                </a:pPr>
                <a:r>
                  <a:rPr lang="en-US"/>
                  <a:t>%</a:t>
                </a:r>
              </a:p>
            </c:rich>
          </c:tx>
          <c:overlay val="0"/>
        </c:title>
        <c:numFmt formatCode="0%" sourceLinked="1"/>
        <c:majorTickMark val="none"/>
        <c:minorTickMark val="none"/>
        <c:tickLblPos val="nextTo"/>
        <c:crossAx val="390737328"/>
        <c:crosses val="autoZero"/>
        <c:crossBetween val="between"/>
      </c:valAx>
      <c:dTable>
        <c:showHorzBorder val="1"/>
        <c:showVertBorder val="1"/>
        <c:showOutline val="1"/>
        <c:showKeys val="1"/>
      </c:dTable>
      <c:spPr>
        <a:ln>
          <a:solidFill>
            <a:srgbClr val="4F81BD"/>
          </a:solidFill>
        </a:ln>
      </c:spPr>
    </c:plotArea>
    <c:plotVisOnly val="1"/>
    <c:dispBlanksAs val="gap"/>
    <c:showDLblsOverMax val="0"/>
  </c:chart>
  <c:txPr>
    <a:bodyPr/>
    <a:lstStyle/>
    <a:p>
      <a:pPr>
        <a:defRPr sz="1400">
          <a:latin typeface="Cambria" panose="02040503050406030204" pitchFamily="18" charset="0"/>
        </a:defRPr>
      </a:pPr>
      <a:endParaRPr lang="en-US"/>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1500796687349575E-2"/>
          <c:y val="1.5805442953280235E-2"/>
          <c:w val="0.90623652279379519"/>
          <c:h val="0.97198757956291426"/>
        </c:manualLayout>
      </c:layout>
      <c:barChart>
        <c:barDir val="col"/>
        <c:grouping val="clustered"/>
        <c:varyColors val="0"/>
        <c:ser>
          <c:idx val="0"/>
          <c:order val="0"/>
          <c:tx>
            <c:strRef>
              <c:f>'[Chart in Microsoft PowerPoint]TEA'!$R$4</c:f>
              <c:strCache>
                <c:ptCount val="1"/>
                <c:pt idx="0">
                  <c:v>Total profit/loss</c:v>
                </c:pt>
              </c:strCache>
            </c:strRef>
          </c:tx>
          <c:spPr>
            <a:solidFill>
              <a:srgbClr val="FF0000"/>
            </a:solidFill>
          </c:spPr>
          <c:invertIfNegative val="0"/>
          <c:dPt>
            <c:idx val="0"/>
            <c:invertIfNegative val="0"/>
            <c:bubble3D val="0"/>
            <c:spPr>
              <a:solidFill>
                <a:srgbClr val="FF0000"/>
              </a:solidFill>
            </c:spPr>
          </c:dPt>
          <c:dPt>
            <c:idx val="2"/>
            <c:invertIfNegative val="0"/>
            <c:bubble3D val="0"/>
          </c:dPt>
          <c:dPt>
            <c:idx val="3"/>
            <c:invertIfNegative val="0"/>
            <c:bubble3D val="0"/>
            <c:spPr>
              <a:solidFill>
                <a:srgbClr val="006600"/>
              </a:solidFill>
            </c:spPr>
          </c:dPt>
          <c:dPt>
            <c:idx val="4"/>
            <c:invertIfNegative val="0"/>
            <c:bubble3D val="0"/>
            <c:spPr>
              <a:solidFill>
                <a:srgbClr val="0066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Pt>
            <c:idx val="9"/>
            <c:invertIfNegative val="0"/>
            <c:bubble3D val="0"/>
            <c:spPr>
              <a:solidFill>
                <a:srgbClr val="006600"/>
              </a:solidFill>
            </c:spPr>
          </c:dPt>
          <c:dPt>
            <c:idx val="11"/>
            <c:invertIfNegative val="0"/>
            <c:bubble3D val="0"/>
            <c:spPr>
              <a:solidFill>
                <a:srgbClr val="006600"/>
              </a:solidFill>
            </c:spPr>
          </c:dPt>
          <c:dPt>
            <c:idx val="14"/>
            <c:invertIfNegative val="0"/>
            <c:bubble3D val="0"/>
            <c:spPr>
              <a:solidFill>
                <a:srgbClr val="006600"/>
              </a:solidFill>
            </c:spPr>
          </c:dPt>
          <c:dPt>
            <c:idx val="18"/>
            <c:invertIfNegative val="0"/>
            <c:bubble3D val="0"/>
          </c:dPt>
          <c:dPt>
            <c:idx val="19"/>
            <c:invertIfNegative val="0"/>
            <c:bubble3D val="0"/>
            <c:spPr>
              <a:solidFill>
                <a:srgbClr val="006600"/>
              </a:solidFill>
            </c:spPr>
          </c:dPt>
          <c:cat>
            <c:numRef>
              <c:f>'[Chart in Microsoft PowerPoint]TEA'!$B$6:$B$29</c:f>
              <c:numCache>
                <c:formatCode>General</c:formatCod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numCache>
            </c:numRef>
          </c:cat>
          <c:val>
            <c:numRef>
              <c:f>'[Chart in Microsoft PowerPoint]TEA'!$R$6:$R$29</c:f>
              <c:numCache>
                <c:formatCode>_(* #,##0_);_(* \(#,##0\);_(* "-"??_);_(@_)</c:formatCode>
                <c:ptCount val="24"/>
                <c:pt idx="0">
                  <c:v>-1243407640.900001</c:v>
                </c:pt>
                <c:pt idx="1">
                  <c:v>-1086883898.9400001</c:v>
                </c:pt>
                <c:pt idx="2">
                  <c:v>-376212151.0399996</c:v>
                </c:pt>
                <c:pt idx="3">
                  <c:v>873907091.40000057</c:v>
                </c:pt>
                <c:pt idx="4">
                  <c:v>2307879785.9399991</c:v>
                </c:pt>
                <c:pt idx="5">
                  <c:v>1107631466.9200015</c:v>
                </c:pt>
                <c:pt idx="6">
                  <c:v>327338674.47000122</c:v>
                </c:pt>
                <c:pt idx="7">
                  <c:v>1487359315.0800014</c:v>
                </c:pt>
                <c:pt idx="8">
                  <c:v>1082743540.1999991</c:v>
                </c:pt>
                <c:pt idx="9">
                  <c:v>107331795.33999974</c:v>
                </c:pt>
                <c:pt idx="10">
                  <c:v>-235872554.39999935</c:v>
                </c:pt>
                <c:pt idx="11">
                  <c:v>509054317.20000178</c:v>
                </c:pt>
                <c:pt idx="12">
                  <c:v>-242896128.75</c:v>
                </c:pt>
                <c:pt idx="13">
                  <c:v>-204508895.8499983</c:v>
                </c:pt>
                <c:pt idx="14">
                  <c:v>1409673544.6500006</c:v>
                </c:pt>
                <c:pt idx="15">
                  <c:v>-10938364.909995705</c:v>
                </c:pt>
                <c:pt idx="16">
                  <c:v>-436179273.09326398</c:v>
                </c:pt>
                <c:pt idx="17">
                  <c:v>-327022249.92000276</c:v>
                </c:pt>
                <c:pt idx="18">
                  <c:v>-5175422313.5999975</c:v>
                </c:pt>
                <c:pt idx="19">
                  <c:v>634753497.60000396</c:v>
                </c:pt>
                <c:pt idx="20">
                  <c:v>-651077728.33000362</c:v>
                </c:pt>
                <c:pt idx="21">
                  <c:v>-1694557275.8399975</c:v>
                </c:pt>
                <c:pt idx="22">
                  <c:v>-3084290017.4100008</c:v>
                </c:pt>
                <c:pt idx="23">
                  <c:v>-2134732281.000001</c:v>
                </c:pt>
              </c:numCache>
            </c:numRef>
          </c:val>
        </c:ser>
        <c:dLbls>
          <c:showLegendKey val="0"/>
          <c:showVal val="0"/>
          <c:showCatName val="0"/>
          <c:showSerName val="0"/>
          <c:showPercent val="0"/>
          <c:showBubbleSize val="0"/>
        </c:dLbls>
        <c:gapWidth val="150"/>
        <c:axId val="390734976"/>
        <c:axId val="390734584"/>
      </c:barChart>
      <c:catAx>
        <c:axId val="390734976"/>
        <c:scaling>
          <c:orientation val="minMax"/>
        </c:scaling>
        <c:delete val="0"/>
        <c:axPos val="b"/>
        <c:numFmt formatCode="General" sourceLinked="1"/>
        <c:majorTickMark val="out"/>
        <c:minorTickMark val="none"/>
        <c:tickLblPos val="nextTo"/>
        <c:txPr>
          <a:bodyPr/>
          <a:lstStyle/>
          <a:p>
            <a:pPr>
              <a:defRPr sz="800">
                <a:latin typeface="Cambria" panose="02040503050406030204" pitchFamily="18" charset="0"/>
              </a:defRPr>
            </a:pPr>
            <a:endParaRPr lang="en-US"/>
          </a:p>
        </c:txPr>
        <c:crossAx val="390734584"/>
        <c:crosses val="autoZero"/>
        <c:auto val="1"/>
        <c:lblAlgn val="ctr"/>
        <c:lblOffset val="100"/>
        <c:noMultiLvlLbl val="0"/>
      </c:catAx>
      <c:valAx>
        <c:axId val="390734584"/>
        <c:scaling>
          <c:orientation val="minMax"/>
          <c:min val="-5400000000"/>
        </c:scaling>
        <c:delete val="0"/>
        <c:axPos val="l"/>
        <c:majorGridlines/>
        <c:numFmt formatCode="_(* #,##0_);_(* \(#,##0\);_(* &quot;-&quot;??_);_(@_)" sourceLinked="1"/>
        <c:majorTickMark val="out"/>
        <c:minorTickMark val="none"/>
        <c:tickLblPos val="nextTo"/>
        <c:txPr>
          <a:bodyPr/>
          <a:lstStyle/>
          <a:p>
            <a:pPr>
              <a:defRPr sz="900">
                <a:latin typeface="Cambria" panose="02040503050406030204" pitchFamily="18" charset="0"/>
              </a:defRPr>
            </a:pPr>
            <a:endParaRPr lang="en-US"/>
          </a:p>
        </c:txPr>
        <c:crossAx val="390734976"/>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6048993923712203E-2"/>
          <c:y val="2.6503687059157142E-2"/>
          <c:w val="0.89072467416756496"/>
          <c:h val="0.95679626859528888"/>
        </c:manualLayout>
      </c:layout>
      <c:barChart>
        <c:barDir val="col"/>
        <c:grouping val="clustered"/>
        <c:varyColors val="0"/>
        <c:ser>
          <c:idx val="0"/>
          <c:order val="0"/>
          <c:tx>
            <c:strRef>
              <c:f>TEA!$S$4</c:f>
              <c:strCache>
                <c:ptCount val="1"/>
                <c:pt idx="0">
                  <c:v>Cumulative</c:v>
                </c:pt>
              </c:strCache>
            </c:strRef>
          </c:tx>
          <c:spPr>
            <a:solidFill>
              <a:srgbClr val="FF0000"/>
            </a:solidFill>
          </c:spPr>
          <c:invertIfNegative val="0"/>
          <c:dPt>
            <c:idx val="0"/>
            <c:invertIfNegative val="0"/>
            <c:bubble3D val="0"/>
            <c:spPr>
              <a:solidFill>
                <a:srgbClr val="FF0000"/>
              </a:solidFill>
            </c:spPr>
          </c:dPt>
          <c:dPt>
            <c:idx val="2"/>
            <c:invertIfNegative val="0"/>
            <c:bubble3D val="0"/>
          </c:dPt>
          <c:dPt>
            <c:idx val="3"/>
            <c:invertIfNegative val="0"/>
            <c:bubble3D val="0"/>
            <c:spPr>
              <a:solidFill>
                <a:srgbClr val="006600"/>
              </a:solidFill>
            </c:spPr>
          </c:dPt>
          <c:dPt>
            <c:idx val="4"/>
            <c:invertIfNegative val="0"/>
            <c:bubble3D val="0"/>
            <c:spPr>
              <a:solidFill>
                <a:srgbClr val="006600"/>
              </a:solidFill>
            </c:spPr>
          </c:dPt>
          <c:dPt>
            <c:idx val="5"/>
            <c:invertIfNegative val="0"/>
            <c:bubble3D val="0"/>
            <c:spPr>
              <a:solidFill>
                <a:srgbClr val="006600"/>
              </a:solidFill>
            </c:spPr>
          </c:dPt>
          <c:dPt>
            <c:idx val="6"/>
            <c:invertIfNegative val="0"/>
            <c:bubble3D val="0"/>
            <c:spPr>
              <a:solidFill>
                <a:srgbClr val="006600"/>
              </a:solidFill>
            </c:spPr>
          </c:dPt>
          <c:dPt>
            <c:idx val="7"/>
            <c:invertIfNegative val="0"/>
            <c:bubble3D val="0"/>
            <c:spPr>
              <a:solidFill>
                <a:srgbClr val="006600"/>
              </a:solidFill>
            </c:spPr>
          </c:dPt>
          <c:dPt>
            <c:idx val="8"/>
            <c:invertIfNegative val="0"/>
            <c:bubble3D val="0"/>
            <c:spPr>
              <a:solidFill>
                <a:srgbClr val="006600"/>
              </a:solidFill>
            </c:spPr>
          </c:dPt>
          <c:dPt>
            <c:idx val="9"/>
            <c:invertIfNegative val="0"/>
            <c:bubble3D val="0"/>
            <c:spPr>
              <a:solidFill>
                <a:srgbClr val="006600"/>
              </a:solidFill>
            </c:spPr>
          </c:dPt>
          <c:dPt>
            <c:idx val="11"/>
            <c:invertIfNegative val="0"/>
            <c:bubble3D val="0"/>
            <c:spPr>
              <a:solidFill>
                <a:srgbClr val="006600"/>
              </a:solidFill>
            </c:spPr>
          </c:dPt>
          <c:dPt>
            <c:idx val="14"/>
            <c:invertIfNegative val="0"/>
            <c:bubble3D val="0"/>
            <c:spPr>
              <a:solidFill>
                <a:srgbClr val="006600"/>
              </a:solidFill>
            </c:spPr>
          </c:dPt>
          <c:dPt>
            <c:idx val="18"/>
            <c:invertIfNegative val="0"/>
            <c:bubble3D val="0"/>
          </c:dPt>
          <c:dPt>
            <c:idx val="19"/>
            <c:invertIfNegative val="0"/>
            <c:bubble3D val="0"/>
            <c:spPr>
              <a:solidFill>
                <a:srgbClr val="006600"/>
              </a:solidFill>
            </c:spPr>
          </c:dPt>
          <c:cat>
            <c:numRef>
              <c:f>TEA!$B$6:$B$29</c:f>
              <c:numCache>
                <c:formatCode>General</c:formatCod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numCache>
            </c:numRef>
          </c:cat>
          <c:val>
            <c:numRef>
              <c:f>TEA!$S$6:$S$29</c:f>
              <c:numCache>
                <c:formatCode>_(* #,##0_);_(* \(#,##0\);_(* "-"??_);_(@_)</c:formatCode>
                <c:ptCount val="24"/>
                <c:pt idx="0">
                  <c:v>-1243407640.900001</c:v>
                </c:pt>
                <c:pt idx="1">
                  <c:v>-2330291539.8400011</c:v>
                </c:pt>
                <c:pt idx="2">
                  <c:v>-2706503690.8800006</c:v>
                </c:pt>
                <c:pt idx="3">
                  <c:v>-1832596599.48</c:v>
                </c:pt>
                <c:pt idx="4">
                  <c:v>475283186.45999908</c:v>
                </c:pt>
                <c:pt idx="5">
                  <c:v>1582914653.3800006</c:v>
                </c:pt>
                <c:pt idx="6">
                  <c:v>1910253327.8500018</c:v>
                </c:pt>
                <c:pt idx="7">
                  <c:v>3397612642.9300032</c:v>
                </c:pt>
                <c:pt idx="8">
                  <c:v>4480356183.130002</c:v>
                </c:pt>
                <c:pt idx="9">
                  <c:v>4587687978.4700022</c:v>
                </c:pt>
                <c:pt idx="10">
                  <c:v>4351815424.0700026</c:v>
                </c:pt>
                <c:pt idx="11">
                  <c:v>4860869741.2700043</c:v>
                </c:pt>
                <c:pt idx="12">
                  <c:v>4617973612.5200043</c:v>
                </c:pt>
                <c:pt idx="13">
                  <c:v>4413464716.6700058</c:v>
                </c:pt>
                <c:pt idx="14">
                  <c:v>5823138261.3200064</c:v>
                </c:pt>
                <c:pt idx="15">
                  <c:v>5812199896.4100103</c:v>
                </c:pt>
                <c:pt idx="16">
                  <c:v>5376020623.3167467</c:v>
                </c:pt>
                <c:pt idx="17">
                  <c:v>5048998373.3967438</c:v>
                </c:pt>
                <c:pt idx="18">
                  <c:v>-126423940.20325375</c:v>
                </c:pt>
                <c:pt idx="19">
                  <c:v>508329557.39675021</c:v>
                </c:pt>
                <c:pt idx="20">
                  <c:v>-142748170.93325341</c:v>
                </c:pt>
                <c:pt idx="21">
                  <c:v>-1837305446.7732511</c:v>
                </c:pt>
                <c:pt idx="22">
                  <c:v>-4931038044.253253</c:v>
                </c:pt>
                <c:pt idx="23">
                  <c:v>-5822362684.3532534</c:v>
                </c:pt>
              </c:numCache>
            </c:numRef>
          </c:val>
        </c:ser>
        <c:dLbls>
          <c:showLegendKey val="0"/>
          <c:showVal val="0"/>
          <c:showCatName val="0"/>
          <c:showSerName val="0"/>
          <c:showPercent val="0"/>
          <c:showBubbleSize val="0"/>
        </c:dLbls>
        <c:gapWidth val="150"/>
        <c:axId val="390733800"/>
        <c:axId val="390733408"/>
      </c:barChart>
      <c:catAx>
        <c:axId val="390733800"/>
        <c:scaling>
          <c:orientation val="minMax"/>
        </c:scaling>
        <c:delete val="0"/>
        <c:axPos val="b"/>
        <c:numFmt formatCode="General" sourceLinked="1"/>
        <c:majorTickMark val="out"/>
        <c:minorTickMark val="none"/>
        <c:tickLblPos val="nextTo"/>
        <c:txPr>
          <a:bodyPr/>
          <a:lstStyle/>
          <a:p>
            <a:pPr>
              <a:defRPr sz="900">
                <a:latin typeface="Cambria" panose="02040503050406030204" pitchFamily="18" charset="0"/>
              </a:defRPr>
            </a:pPr>
            <a:endParaRPr lang="en-US"/>
          </a:p>
        </c:txPr>
        <c:crossAx val="390733408"/>
        <c:crosses val="autoZero"/>
        <c:auto val="1"/>
        <c:lblAlgn val="ctr"/>
        <c:lblOffset val="100"/>
        <c:noMultiLvlLbl val="0"/>
      </c:catAx>
      <c:valAx>
        <c:axId val="390733408"/>
        <c:scaling>
          <c:orientation val="minMax"/>
          <c:min val="-5400000000"/>
        </c:scaling>
        <c:delete val="0"/>
        <c:axPos val="l"/>
        <c:majorGridlines/>
        <c:numFmt formatCode="_(* #,##0_);_(* \(#,##0\);_(* &quot;-&quot;??_);_(@_)" sourceLinked="1"/>
        <c:majorTickMark val="out"/>
        <c:minorTickMark val="none"/>
        <c:tickLblPos val="nextTo"/>
        <c:txPr>
          <a:bodyPr/>
          <a:lstStyle/>
          <a:p>
            <a:pPr>
              <a:defRPr sz="1050"/>
            </a:pPr>
            <a:endParaRPr lang="en-US"/>
          </a:p>
        </c:txPr>
        <c:crossAx val="390733800"/>
        <c:crosses val="autoZero"/>
        <c:crossBetween val="between"/>
      </c:valAx>
      <c:spPr>
        <a:ln>
          <a:solidFill>
            <a:sysClr val="windowText" lastClr="000000"/>
          </a:solidFill>
        </a:ln>
      </c:spPr>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12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3">
      <a:schemeClr val="dk1"/>
    </cs:effectRef>
    <cs:fontRef idx="minor">
      <a:schemeClr val="tx1"/>
    </cs:fontRef>
  </cs:dataPoint>
  <cs:dataPoint3D>
    <cs:lnRef idx="0"/>
    <cs:fillRef idx="1">
      <cs:styleClr val="auto"/>
    </cs:fillRef>
    <cs:effectRef idx="3">
      <a:schemeClr val="dk1"/>
    </cs:effectRef>
    <cs:fontRef idx="minor">
      <a:schemeClr val="tx1"/>
    </cs:fontRef>
  </cs:dataPoint3D>
  <cs:dataPointLine>
    <cs:lnRef idx="1">
      <cs:styleClr val="auto"/>
    </cs:lnRef>
    <cs:lineWidthScale>7</cs:lineWidthScale>
    <cs:fillRef idx="0"/>
    <cs:effectRef idx="0"/>
    <cs:fontRef idx="minor">
      <a:schemeClr val="tx1"/>
    </cs:fontRef>
    <cs:spPr>
      <a:ln cap="rnd">
        <a:round/>
      </a:ln>
    </cs:spPr>
  </cs:dataPointLine>
  <cs:dataPointMarker>
    <cs:lnRef idx="1">
      <cs:styleClr val="auto"/>
    </cs:lnRef>
    <cs:fillRef idx="3">
      <cs:styleClr val="auto"/>
    </cs:fillRef>
    <cs:effectRef idx="3">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mods="ignoreCSTransforms">
      <cs:styleClr val="0">
        <a:shade val="25000"/>
      </cs:styleClr>
    </cs:fillRef>
    <cs:effectRef idx="3">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mods="ignoreCSTransforms">
      <cs:styleClr val="0">
        <a:tint val="25000"/>
      </cs:styleClr>
    </cs:fillRef>
    <cs:effectRef idx="3">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3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3">
      <a:schemeClr val="dk1"/>
    </cs:effectRef>
    <cs:fontRef idx="minor">
      <a:schemeClr val="tx1"/>
    </cs:fontRef>
  </cs:dataPoint>
  <cs:dataPoint3D>
    <cs:lnRef idx="0"/>
    <cs:fillRef idx="1">
      <cs:styleClr val="auto"/>
    </cs:fillRef>
    <cs:effectRef idx="3">
      <a:schemeClr val="dk1"/>
    </cs:effectRef>
    <cs:fontRef idx="minor">
      <a:schemeClr val="tx1"/>
    </cs:fontRef>
  </cs:dataPoint3D>
  <cs:dataPointLine>
    <cs:lnRef idx="1">
      <cs:styleClr val="auto"/>
    </cs:lnRef>
    <cs:lineWidthScale>7</cs:lineWidthScale>
    <cs:fillRef idx="0"/>
    <cs:effectRef idx="0"/>
    <cs:fontRef idx="minor">
      <a:schemeClr val="tx1"/>
    </cs:fontRef>
    <cs:spPr>
      <a:ln cap="rnd">
        <a:round/>
      </a:ln>
    </cs:spPr>
  </cs:dataPointLine>
  <cs:dataPointMarker>
    <cs:lnRef idx="1">
      <cs:styleClr val="auto"/>
    </cs:lnRef>
    <cs:fillRef idx="3">
      <cs:styleClr val="auto"/>
    </cs:fillRef>
    <cs:effectRef idx="3">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mods="ignoreCSTransforms">
      <cs:styleClr val="0">
        <a:shade val="25000"/>
      </cs:styleClr>
    </cs:fillRef>
    <cs:effectRef idx="3">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mods="ignoreCSTransforms">
      <cs:styleClr val="0">
        <a:tint val="25000"/>
      </cs:styleClr>
    </cs:fillRef>
    <cs:effectRef idx="3">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DAC3D8-0D35-4B91-8AC0-8D83C9490CF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FC53FBC-361C-4CD0-8ED8-193B2BBE0C1D}">
      <dgm:prSet phldrT="[Text]" custT="1"/>
      <dgm:spPr/>
      <dgm:t>
        <a:bodyPr/>
        <a:lstStyle/>
        <a:p>
          <a:r>
            <a:rPr lang="en-US" sz="1600" dirty="0" smtClean="0">
              <a:latin typeface="Times New Roman" panose="02020603050405020304" pitchFamily="18" charset="0"/>
              <a:cs typeface="Times New Roman" panose="02020603050405020304" pitchFamily="18" charset="0"/>
            </a:rPr>
            <a:t>Ministry of Plantation Industries(MPI)</a:t>
          </a:r>
          <a:endParaRPr lang="en-US" sz="1600" dirty="0">
            <a:latin typeface="Times New Roman" panose="02020603050405020304" pitchFamily="18" charset="0"/>
            <a:cs typeface="Times New Roman" panose="02020603050405020304" pitchFamily="18" charset="0"/>
          </a:endParaRPr>
        </a:p>
      </dgm:t>
    </dgm:pt>
    <dgm:pt modelId="{51CAF6E7-BFFA-4FBD-B937-048DF230653F}" type="parTrans" cxnId="{56913E68-A389-41C5-8FC7-0D7BB7F082F6}">
      <dgm:prSet/>
      <dgm:spPr/>
      <dgm:t>
        <a:bodyPr/>
        <a:lstStyle/>
        <a:p>
          <a:endParaRPr lang="en-US"/>
        </a:p>
      </dgm:t>
    </dgm:pt>
    <dgm:pt modelId="{40EE6440-E9C3-4908-86B9-3C391926E3CD}" type="sibTrans" cxnId="{56913E68-A389-41C5-8FC7-0D7BB7F082F6}">
      <dgm:prSet/>
      <dgm:spPr/>
      <dgm:t>
        <a:bodyPr/>
        <a:lstStyle/>
        <a:p>
          <a:endParaRPr lang="en-US"/>
        </a:p>
      </dgm:t>
    </dgm:pt>
    <dgm:pt modelId="{F588FDB7-4B8F-4603-9A06-482C7FE47434}">
      <dgm:prSet phldrT="[Text]"/>
      <dgm:spPr/>
      <dgm:t>
        <a:bodyPr/>
        <a:lstStyle/>
        <a:p>
          <a:r>
            <a:rPr lang="en-US" dirty="0" smtClean="0">
              <a:latin typeface="Times New Roman" panose="02020603050405020304" pitchFamily="18" charset="0"/>
              <a:cs typeface="Times New Roman" panose="02020603050405020304" pitchFamily="18" charset="0"/>
            </a:rPr>
            <a:t>Sri Lanka Tea Board(SLTB</a:t>
          </a:r>
          <a:r>
            <a:rPr lang="en-US" dirty="0" smtClean="0"/>
            <a:t>)</a:t>
          </a:r>
          <a:endParaRPr lang="en-US" dirty="0"/>
        </a:p>
      </dgm:t>
    </dgm:pt>
    <dgm:pt modelId="{216C5ADD-7BF3-4E4A-A7EF-F9F9A7614E81}" type="parTrans" cxnId="{BF11E3F8-3554-46EE-A183-075C52E72492}">
      <dgm:prSet/>
      <dgm:spPr/>
      <dgm:t>
        <a:bodyPr/>
        <a:lstStyle/>
        <a:p>
          <a:endParaRPr lang="en-US"/>
        </a:p>
      </dgm:t>
    </dgm:pt>
    <dgm:pt modelId="{E52DDCE8-FA3B-4108-AEFE-F352950ED3D5}" type="sibTrans" cxnId="{BF11E3F8-3554-46EE-A183-075C52E72492}">
      <dgm:prSet/>
      <dgm:spPr/>
      <dgm:t>
        <a:bodyPr/>
        <a:lstStyle/>
        <a:p>
          <a:endParaRPr lang="en-US"/>
        </a:p>
      </dgm:t>
    </dgm:pt>
    <dgm:pt modelId="{26B377F6-9709-4A57-990F-A842DF232BC9}">
      <dgm:prSet phldrT="[Text]"/>
      <dgm:spPr/>
      <dgm:t>
        <a:bodyPr/>
        <a:lstStyle/>
        <a:p>
          <a:r>
            <a:rPr lang="en-US" dirty="0" smtClean="0">
              <a:latin typeface="Times New Roman" panose="02020603050405020304" pitchFamily="18" charset="0"/>
              <a:cs typeface="Times New Roman" panose="02020603050405020304" pitchFamily="18" charset="0"/>
            </a:rPr>
            <a:t>Tea Research Institute(TRI)</a:t>
          </a:r>
          <a:endParaRPr lang="en-US" dirty="0">
            <a:latin typeface="Times New Roman" panose="02020603050405020304" pitchFamily="18" charset="0"/>
            <a:cs typeface="Times New Roman" panose="02020603050405020304" pitchFamily="18" charset="0"/>
          </a:endParaRPr>
        </a:p>
      </dgm:t>
    </dgm:pt>
    <dgm:pt modelId="{138A0774-7A08-4532-B325-BD564B3BBA01}" type="parTrans" cxnId="{BA045FA3-D7B3-4D38-8F14-F2350CA119CE}">
      <dgm:prSet/>
      <dgm:spPr/>
      <dgm:t>
        <a:bodyPr/>
        <a:lstStyle/>
        <a:p>
          <a:endParaRPr lang="en-US"/>
        </a:p>
      </dgm:t>
    </dgm:pt>
    <dgm:pt modelId="{1E1C5925-E27D-4BD5-8ED4-9ED533D8308E}" type="sibTrans" cxnId="{BA045FA3-D7B3-4D38-8F14-F2350CA119CE}">
      <dgm:prSet/>
      <dgm:spPr/>
      <dgm:t>
        <a:bodyPr/>
        <a:lstStyle/>
        <a:p>
          <a:endParaRPr lang="en-US"/>
        </a:p>
      </dgm:t>
    </dgm:pt>
    <dgm:pt modelId="{606A7350-7780-4FBA-A6ED-7CAC2CCA7A17}">
      <dgm:prSet phldrT="[Text]"/>
      <dgm:spPr/>
      <dgm:t>
        <a:bodyPr/>
        <a:lstStyle/>
        <a:p>
          <a:r>
            <a:rPr lang="en-US" dirty="0" smtClean="0">
              <a:latin typeface="Times New Roman" panose="02020603050405020304" pitchFamily="18" charset="0"/>
              <a:cs typeface="Times New Roman" panose="02020603050405020304" pitchFamily="18" charset="0"/>
            </a:rPr>
            <a:t>Tea Smallholders Development Authority(TSHDA)</a:t>
          </a:r>
          <a:endParaRPr lang="en-US" dirty="0">
            <a:latin typeface="Times New Roman" panose="02020603050405020304" pitchFamily="18" charset="0"/>
            <a:cs typeface="Times New Roman" panose="02020603050405020304" pitchFamily="18" charset="0"/>
          </a:endParaRPr>
        </a:p>
      </dgm:t>
    </dgm:pt>
    <dgm:pt modelId="{36E798A5-D83D-4B45-9B73-5EE1BDD2FD9B}" type="parTrans" cxnId="{2BF01C7E-9F3E-49B4-8D9C-0D7C7C78FBA9}">
      <dgm:prSet/>
      <dgm:spPr/>
      <dgm:t>
        <a:bodyPr/>
        <a:lstStyle/>
        <a:p>
          <a:endParaRPr lang="en-US"/>
        </a:p>
      </dgm:t>
    </dgm:pt>
    <dgm:pt modelId="{CF3335D4-5A8D-4450-BE5A-ECF009D8CAE7}" type="sibTrans" cxnId="{2BF01C7E-9F3E-49B4-8D9C-0D7C7C78FBA9}">
      <dgm:prSet/>
      <dgm:spPr/>
      <dgm:t>
        <a:bodyPr/>
        <a:lstStyle/>
        <a:p>
          <a:endParaRPr lang="en-US"/>
        </a:p>
      </dgm:t>
    </dgm:pt>
    <dgm:pt modelId="{F82975B2-1F7B-4AA5-A388-9C9FC0B457C3}">
      <dgm:prSet phldrT="[Text]"/>
      <dgm:spPr/>
      <dgm:t>
        <a:bodyPr/>
        <a:lstStyle/>
        <a:p>
          <a:r>
            <a:rPr lang="en-US" dirty="0" smtClean="0">
              <a:latin typeface="Times New Roman" panose="02020603050405020304" pitchFamily="18" charset="0"/>
              <a:cs typeface="Times New Roman" panose="02020603050405020304" pitchFamily="18" charset="0"/>
            </a:rPr>
            <a:t>National Institute of Plantation Management(NIPM)</a:t>
          </a:r>
          <a:endParaRPr lang="en-US" dirty="0">
            <a:latin typeface="Times New Roman" panose="02020603050405020304" pitchFamily="18" charset="0"/>
            <a:cs typeface="Times New Roman" panose="02020603050405020304" pitchFamily="18" charset="0"/>
          </a:endParaRPr>
        </a:p>
      </dgm:t>
    </dgm:pt>
    <dgm:pt modelId="{C21BD729-9461-4EE2-B210-0EA229576702}" type="parTrans" cxnId="{FC14F246-7E46-4FE3-A5FF-4934F02E178D}">
      <dgm:prSet/>
      <dgm:spPr/>
      <dgm:t>
        <a:bodyPr/>
        <a:lstStyle/>
        <a:p>
          <a:endParaRPr lang="en-US"/>
        </a:p>
      </dgm:t>
    </dgm:pt>
    <dgm:pt modelId="{1BB949AC-D34D-4881-92A6-F84045517C0C}" type="sibTrans" cxnId="{FC14F246-7E46-4FE3-A5FF-4934F02E178D}">
      <dgm:prSet/>
      <dgm:spPr/>
      <dgm:t>
        <a:bodyPr/>
        <a:lstStyle/>
        <a:p>
          <a:endParaRPr lang="en-US"/>
        </a:p>
      </dgm:t>
    </dgm:pt>
    <dgm:pt modelId="{1AB5E54E-459C-4CAB-BA04-3C22C6BAB492}" type="pres">
      <dgm:prSet presAssocID="{54DAC3D8-0D35-4B91-8AC0-8D83C9490CFC}" presName="hierChild1" presStyleCnt="0">
        <dgm:presLayoutVars>
          <dgm:orgChart val="1"/>
          <dgm:chPref val="1"/>
          <dgm:dir/>
          <dgm:animOne val="branch"/>
          <dgm:animLvl val="lvl"/>
          <dgm:resizeHandles/>
        </dgm:presLayoutVars>
      </dgm:prSet>
      <dgm:spPr/>
      <dgm:t>
        <a:bodyPr/>
        <a:lstStyle/>
        <a:p>
          <a:endParaRPr lang="en-US"/>
        </a:p>
      </dgm:t>
    </dgm:pt>
    <dgm:pt modelId="{3939D244-461F-4546-9AFD-024F5DFBE5B7}" type="pres">
      <dgm:prSet presAssocID="{9FC53FBC-361C-4CD0-8ED8-193B2BBE0C1D}" presName="hierRoot1" presStyleCnt="0">
        <dgm:presLayoutVars>
          <dgm:hierBranch val="init"/>
        </dgm:presLayoutVars>
      </dgm:prSet>
      <dgm:spPr/>
    </dgm:pt>
    <dgm:pt modelId="{6E29134E-2D57-41E5-8CB8-C20827FF3338}" type="pres">
      <dgm:prSet presAssocID="{9FC53FBC-361C-4CD0-8ED8-193B2BBE0C1D}" presName="rootComposite1" presStyleCnt="0"/>
      <dgm:spPr/>
    </dgm:pt>
    <dgm:pt modelId="{FECF3C55-23AA-4FCE-A1DE-3B0FAF802AB3}" type="pres">
      <dgm:prSet presAssocID="{9FC53FBC-361C-4CD0-8ED8-193B2BBE0C1D}" presName="rootText1" presStyleLbl="node0" presStyleIdx="0" presStyleCnt="1" custScaleX="190859">
        <dgm:presLayoutVars>
          <dgm:chPref val="3"/>
        </dgm:presLayoutVars>
      </dgm:prSet>
      <dgm:spPr/>
      <dgm:t>
        <a:bodyPr/>
        <a:lstStyle/>
        <a:p>
          <a:endParaRPr lang="en-US"/>
        </a:p>
      </dgm:t>
    </dgm:pt>
    <dgm:pt modelId="{B775D2FE-97D3-4D9E-9404-79B36B32D53B}" type="pres">
      <dgm:prSet presAssocID="{9FC53FBC-361C-4CD0-8ED8-193B2BBE0C1D}" presName="rootConnector1" presStyleLbl="node1" presStyleIdx="0" presStyleCnt="0"/>
      <dgm:spPr/>
      <dgm:t>
        <a:bodyPr/>
        <a:lstStyle/>
        <a:p>
          <a:endParaRPr lang="en-US"/>
        </a:p>
      </dgm:t>
    </dgm:pt>
    <dgm:pt modelId="{08698703-BE41-41CC-BE7E-32CB4342A15A}" type="pres">
      <dgm:prSet presAssocID="{9FC53FBC-361C-4CD0-8ED8-193B2BBE0C1D}" presName="hierChild2" presStyleCnt="0"/>
      <dgm:spPr/>
    </dgm:pt>
    <dgm:pt modelId="{E593E2E4-E0A4-4EAD-88C4-83444A155208}" type="pres">
      <dgm:prSet presAssocID="{216C5ADD-7BF3-4E4A-A7EF-F9F9A7614E81}" presName="Name37" presStyleLbl="parChTrans1D2" presStyleIdx="0" presStyleCnt="4"/>
      <dgm:spPr/>
      <dgm:t>
        <a:bodyPr/>
        <a:lstStyle/>
        <a:p>
          <a:endParaRPr lang="en-US"/>
        </a:p>
      </dgm:t>
    </dgm:pt>
    <dgm:pt modelId="{BD172986-E01E-4158-9332-DFF8ADB26A18}" type="pres">
      <dgm:prSet presAssocID="{F588FDB7-4B8F-4603-9A06-482C7FE47434}" presName="hierRoot2" presStyleCnt="0">
        <dgm:presLayoutVars>
          <dgm:hierBranch val="init"/>
        </dgm:presLayoutVars>
      </dgm:prSet>
      <dgm:spPr/>
    </dgm:pt>
    <dgm:pt modelId="{2585D51D-C0DB-4A54-9DC3-CB0E8FFA0111}" type="pres">
      <dgm:prSet presAssocID="{F588FDB7-4B8F-4603-9A06-482C7FE47434}" presName="rootComposite" presStyleCnt="0"/>
      <dgm:spPr/>
    </dgm:pt>
    <dgm:pt modelId="{9B5AFA6B-9E5D-4E74-8A3D-4C2F1E331AF7}" type="pres">
      <dgm:prSet presAssocID="{F588FDB7-4B8F-4603-9A06-482C7FE47434}" presName="rootText" presStyleLbl="node2" presStyleIdx="0" presStyleCnt="4" custScaleX="168315" custLinFactNeighborX="-12235" custLinFactNeighborY="-1140">
        <dgm:presLayoutVars>
          <dgm:chPref val="3"/>
        </dgm:presLayoutVars>
      </dgm:prSet>
      <dgm:spPr/>
      <dgm:t>
        <a:bodyPr/>
        <a:lstStyle/>
        <a:p>
          <a:endParaRPr lang="en-US"/>
        </a:p>
      </dgm:t>
    </dgm:pt>
    <dgm:pt modelId="{D6B38BFD-8339-4C1C-99DF-45EA2F47C6DF}" type="pres">
      <dgm:prSet presAssocID="{F588FDB7-4B8F-4603-9A06-482C7FE47434}" presName="rootConnector" presStyleLbl="node2" presStyleIdx="0" presStyleCnt="4"/>
      <dgm:spPr/>
      <dgm:t>
        <a:bodyPr/>
        <a:lstStyle/>
        <a:p>
          <a:endParaRPr lang="en-US"/>
        </a:p>
      </dgm:t>
    </dgm:pt>
    <dgm:pt modelId="{EDB46C5F-A7F7-4177-B89A-275039285CFA}" type="pres">
      <dgm:prSet presAssocID="{F588FDB7-4B8F-4603-9A06-482C7FE47434}" presName="hierChild4" presStyleCnt="0"/>
      <dgm:spPr/>
    </dgm:pt>
    <dgm:pt modelId="{D32A02CA-5032-4C85-9195-80E0164CA687}" type="pres">
      <dgm:prSet presAssocID="{F588FDB7-4B8F-4603-9A06-482C7FE47434}" presName="hierChild5" presStyleCnt="0"/>
      <dgm:spPr/>
    </dgm:pt>
    <dgm:pt modelId="{54DC3753-09A3-4F9E-BE83-844BEF96929D}" type="pres">
      <dgm:prSet presAssocID="{138A0774-7A08-4532-B325-BD564B3BBA01}" presName="Name37" presStyleLbl="parChTrans1D2" presStyleIdx="1" presStyleCnt="4"/>
      <dgm:spPr/>
      <dgm:t>
        <a:bodyPr/>
        <a:lstStyle/>
        <a:p>
          <a:endParaRPr lang="en-US"/>
        </a:p>
      </dgm:t>
    </dgm:pt>
    <dgm:pt modelId="{CF556660-C549-4EBB-8735-B078B675DC5A}" type="pres">
      <dgm:prSet presAssocID="{26B377F6-9709-4A57-990F-A842DF232BC9}" presName="hierRoot2" presStyleCnt="0">
        <dgm:presLayoutVars>
          <dgm:hierBranch val="init"/>
        </dgm:presLayoutVars>
      </dgm:prSet>
      <dgm:spPr/>
    </dgm:pt>
    <dgm:pt modelId="{73F5925D-13CD-4E8B-82A9-95A3C7E89CD3}" type="pres">
      <dgm:prSet presAssocID="{26B377F6-9709-4A57-990F-A842DF232BC9}" presName="rootComposite" presStyleCnt="0"/>
      <dgm:spPr/>
    </dgm:pt>
    <dgm:pt modelId="{894618C2-1DF5-4437-948D-CEE7285E379C}" type="pres">
      <dgm:prSet presAssocID="{26B377F6-9709-4A57-990F-A842DF232BC9}" presName="rootText" presStyleLbl="node2" presStyleIdx="1" presStyleCnt="4" custScaleX="171864">
        <dgm:presLayoutVars>
          <dgm:chPref val="3"/>
        </dgm:presLayoutVars>
      </dgm:prSet>
      <dgm:spPr/>
      <dgm:t>
        <a:bodyPr/>
        <a:lstStyle/>
        <a:p>
          <a:endParaRPr lang="en-US"/>
        </a:p>
      </dgm:t>
    </dgm:pt>
    <dgm:pt modelId="{FA607A04-F09F-4E6F-A70B-B18B22E0F5B7}" type="pres">
      <dgm:prSet presAssocID="{26B377F6-9709-4A57-990F-A842DF232BC9}" presName="rootConnector" presStyleLbl="node2" presStyleIdx="1" presStyleCnt="4"/>
      <dgm:spPr/>
      <dgm:t>
        <a:bodyPr/>
        <a:lstStyle/>
        <a:p>
          <a:endParaRPr lang="en-US"/>
        </a:p>
      </dgm:t>
    </dgm:pt>
    <dgm:pt modelId="{2D437AD6-D068-4917-8735-C2971101091F}" type="pres">
      <dgm:prSet presAssocID="{26B377F6-9709-4A57-990F-A842DF232BC9}" presName="hierChild4" presStyleCnt="0"/>
      <dgm:spPr/>
    </dgm:pt>
    <dgm:pt modelId="{BFCC8CA1-FD5E-4BE2-AF96-EADC57B8E07C}" type="pres">
      <dgm:prSet presAssocID="{26B377F6-9709-4A57-990F-A842DF232BC9}" presName="hierChild5" presStyleCnt="0"/>
      <dgm:spPr/>
    </dgm:pt>
    <dgm:pt modelId="{34050453-4FAD-45D4-99A6-78E92392CF65}" type="pres">
      <dgm:prSet presAssocID="{36E798A5-D83D-4B45-9B73-5EE1BDD2FD9B}" presName="Name37" presStyleLbl="parChTrans1D2" presStyleIdx="2" presStyleCnt="4"/>
      <dgm:spPr/>
      <dgm:t>
        <a:bodyPr/>
        <a:lstStyle/>
        <a:p>
          <a:endParaRPr lang="en-US"/>
        </a:p>
      </dgm:t>
    </dgm:pt>
    <dgm:pt modelId="{5FB74EC6-9762-454D-815F-4AA678E3A377}" type="pres">
      <dgm:prSet presAssocID="{606A7350-7780-4FBA-A6ED-7CAC2CCA7A17}" presName="hierRoot2" presStyleCnt="0">
        <dgm:presLayoutVars>
          <dgm:hierBranch val="init"/>
        </dgm:presLayoutVars>
      </dgm:prSet>
      <dgm:spPr/>
    </dgm:pt>
    <dgm:pt modelId="{DA6CDD23-2AEE-4666-B7B3-1B2659442DA2}" type="pres">
      <dgm:prSet presAssocID="{606A7350-7780-4FBA-A6ED-7CAC2CCA7A17}" presName="rootComposite" presStyleCnt="0"/>
      <dgm:spPr/>
    </dgm:pt>
    <dgm:pt modelId="{DDB06236-3556-46A3-8C72-E6549EF6C733}" type="pres">
      <dgm:prSet presAssocID="{606A7350-7780-4FBA-A6ED-7CAC2CCA7A17}" presName="rootText" presStyleLbl="node2" presStyleIdx="2" presStyleCnt="4" custScaleX="184671">
        <dgm:presLayoutVars>
          <dgm:chPref val="3"/>
        </dgm:presLayoutVars>
      </dgm:prSet>
      <dgm:spPr/>
      <dgm:t>
        <a:bodyPr/>
        <a:lstStyle/>
        <a:p>
          <a:endParaRPr lang="en-US"/>
        </a:p>
      </dgm:t>
    </dgm:pt>
    <dgm:pt modelId="{B54B1ACC-3058-4603-AA67-03DF5362FBBC}" type="pres">
      <dgm:prSet presAssocID="{606A7350-7780-4FBA-A6ED-7CAC2CCA7A17}" presName="rootConnector" presStyleLbl="node2" presStyleIdx="2" presStyleCnt="4"/>
      <dgm:spPr/>
      <dgm:t>
        <a:bodyPr/>
        <a:lstStyle/>
        <a:p>
          <a:endParaRPr lang="en-US"/>
        </a:p>
      </dgm:t>
    </dgm:pt>
    <dgm:pt modelId="{ABAA94E1-7D63-41AA-994B-7F7ADA0440F3}" type="pres">
      <dgm:prSet presAssocID="{606A7350-7780-4FBA-A6ED-7CAC2CCA7A17}" presName="hierChild4" presStyleCnt="0"/>
      <dgm:spPr/>
    </dgm:pt>
    <dgm:pt modelId="{E3B12D06-EDC1-4D54-828D-BEF1B6FD1BA2}" type="pres">
      <dgm:prSet presAssocID="{606A7350-7780-4FBA-A6ED-7CAC2CCA7A17}" presName="hierChild5" presStyleCnt="0"/>
      <dgm:spPr/>
    </dgm:pt>
    <dgm:pt modelId="{1EE8BE3A-4438-4A1E-A746-8911CB660778}" type="pres">
      <dgm:prSet presAssocID="{C21BD729-9461-4EE2-B210-0EA229576702}" presName="Name37" presStyleLbl="parChTrans1D2" presStyleIdx="3" presStyleCnt="4"/>
      <dgm:spPr/>
      <dgm:t>
        <a:bodyPr/>
        <a:lstStyle/>
        <a:p>
          <a:endParaRPr lang="en-US"/>
        </a:p>
      </dgm:t>
    </dgm:pt>
    <dgm:pt modelId="{847050FE-671B-4CA9-A360-DA8629C2E4D2}" type="pres">
      <dgm:prSet presAssocID="{F82975B2-1F7B-4AA5-A388-9C9FC0B457C3}" presName="hierRoot2" presStyleCnt="0">
        <dgm:presLayoutVars>
          <dgm:hierBranch val="init"/>
        </dgm:presLayoutVars>
      </dgm:prSet>
      <dgm:spPr/>
    </dgm:pt>
    <dgm:pt modelId="{7F51AEB9-84EF-41B5-A73A-08DF4938DF97}" type="pres">
      <dgm:prSet presAssocID="{F82975B2-1F7B-4AA5-A388-9C9FC0B457C3}" presName="rootComposite" presStyleCnt="0"/>
      <dgm:spPr/>
    </dgm:pt>
    <dgm:pt modelId="{14D2DE05-7538-43AC-A6D6-455E32800B59}" type="pres">
      <dgm:prSet presAssocID="{F82975B2-1F7B-4AA5-A388-9C9FC0B457C3}" presName="rootText" presStyleLbl="node2" presStyleIdx="3" presStyleCnt="4" custScaleX="183127">
        <dgm:presLayoutVars>
          <dgm:chPref val="3"/>
        </dgm:presLayoutVars>
      </dgm:prSet>
      <dgm:spPr/>
      <dgm:t>
        <a:bodyPr/>
        <a:lstStyle/>
        <a:p>
          <a:endParaRPr lang="en-US"/>
        </a:p>
      </dgm:t>
    </dgm:pt>
    <dgm:pt modelId="{58CE0B9E-7C7F-45B0-94D1-6069F5233BA7}" type="pres">
      <dgm:prSet presAssocID="{F82975B2-1F7B-4AA5-A388-9C9FC0B457C3}" presName="rootConnector" presStyleLbl="node2" presStyleIdx="3" presStyleCnt="4"/>
      <dgm:spPr/>
      <dgm:t>
        <a:bodyPr/>
        <a:lstStyle/>
        <a:p>
          <a:endParaRPr lang="en-US"/>
        </a:p>
      </dgm:t>
    </dgm:pt>
    <dgm:pt modelId="{4758458D-AAA9-469F-98E2-5D534A7CFDC9}" type="pres">
      <dgm:prSet presAssocID="{F82975B2-1F7B-4AA5-A388-9C9FC0B457C3}" presName="hierChild4" presStyleCnt="0"/>
      <dgm:spPr/>
    </dgm:pt>
    <dgm:pt modelId="{1A78ADF9-B394-40CE-AA70-D0AA3C0B59DF}" type="pres">
      <dgm:prSet presAssocID="{F82975B2-1F7B-4AA5-A388-9C9FC0B457C3}" presName="hierChild5" presStyleCnt="0"/>
      <dgm:spPr/>
    </dgm:pt>
    <dgm:pt modelId="{3FCE086A-A414-439D-AE40-9261C160DF12}" type="pres">
      <dgm:prSet presAssocID="{9FC53FBC-361C-4CD0-8ED8-193B2BBE0C1D}" presName="hierChild3" presStyleCnt="0"/>
      <dgm:spPr/>
    </dgm:pt>
  </dgm:ptLst>
  <dgm:cxnLst>
    <dgm:cxn modelId="{5FC68D64-B31C-444B-8FF8-06E7B3E1B233}" type="presOf" srcId="{9FC53FBC-361C-4CD0-8ED8-193B2BBE0C1D}" destId="{B775D2FE-97D3-4D9E-9404-79B36B32D53B}" srcOrd="1" destOrd="0" presId="urn:microsoft.com/office/officeart/2005/8/layout/orgChart1"/>
    <dgm:cxn modelId="{7C66E724-2F31-49C0-9CEA-3F55C3D34C44}" type="presOf" srcId="{54DAC3D8-0D35-4B91-8AC0-8D83C9490CFC}" destId="{1AB5E54E-459C-4CAB-BA04-3C22C6BAB492}" srcOrd="0" destOrd="0" presId="urn:microsoft.com/office/officeart/2005/8/layout/orgChart1"/>
    <dgm:cxn modelId="{A0711555-DF25-4C24-B5A3-E3DFD9612BBC}" type="presOf" srcId="{606A7350-7780-4FBA-A6ED-7CAC2CCA7A17}" destId="{DDB06236-3556-46A3-8C72-E6549EF6C733}" srcOrd="0" destOrd="0" presId="urn:microsoft.com/office/officeart/2005/8/layout/orgChart1"/>
    <dgm:cxn modelId="{BA045FA3-D7B3-4D38-8F14-F2350CA119CE}" srcId="{9FC53FBC-361C-4CD0-8ED8-193B2BBE0C1D}" destId="{26B377F6-9709-4A57-990F-A842DF232BC9}" srcOrd="1" destOrd="0" parTransId="{138A0774-7A08-4532-B325-BD564B3BBA01}" sibTransId="{1E1C5925-E27D-4BD5-8ED4-9ED533D8308E}"/>
    <dgm:cxn modelId="{293DF0F6-5B80-4381-90C3-3C87BF8B495A}" type="presOf" srcId="{138A0774-7A08-4532-B325-BD564B3BBA01}" destId="{54DC3753-09A3-4F9E-BE83-844BEF96929D}" srcOrd="0" destOrd="0" presId="urn:microsoft.com/office/officeart/2005/8/layout/orgChart1"/>
    <dgm:cxn modelId="{3D41CFBB-E39D-42DD-9A65-F402A03404B1}" type="presOf" srcId="{C21BD729-9461-4EE2-B210-0EA229576702}" destId="{1EE8BE3A-4438-4A1E-A746-8911CB660778}" srcOrd="0" destOrd="0" presId="urn:microsoft.com/office/officeart/2005/8/layout/orgChart1"/>
    <dgm:cxn modelId="{A3826146-7FC9-44F3-9C63-3713C216FA30}" type="presOf" srcId="{36E798A5-D83D-4B45-9B73-5EE1BDD2FD9B}" destId="{34050453-4FAD-45D4-99A6-78E92392CF65}" srcOrd="0" destOrd="0" presId="urn:microsoft.com/office/officeart/2005/8/layout/orgChart1"/>
    <dgm:cxn modelId="{44A92CCD-C05E-4939-ACEF-4EB3B053944B}" type="presOf" srcId="{216C5ADD-7BF3-4E4A-A7EF-F9F9A7614E81}" destId="{E593E2E4-E0A4-4EAD-88C4-83444A155208}" srcOrd="0" destOrd="0" presId="urn:microsoft.com/office/officeart/2005/8/layout/orgChart1"/>
    <dgm:cxn modelId="{2BF01C7E-9F3E-49B4-8D9C-0D7C7C78FBA9}" srcId="{9FC53FBC-361C-4CD0-8ED8-193B2BBE0C1D}" destId="{606A7350-7780-4FBA-A6ED-7CAC2CCA7A17}" srcOrd="2" destOrd="0" parTransId="{36E798A5-D83D-4B45-9B73-5EE1BDD2FD9B}" sibTransId="{CF3335D4-5A8D-4450-BE5A-ECF009D8CAE7}"/>
    <dgm:cxn modelId="{70B1BB2A-E01A-4899-A127-0A88BFB1C5B0}" type="presOf" srcId="{F82975B2-1F7B-4AA5-A388-9C9FC0B457C3}" destId="{14D2DE05-7538-43AC-A6D6-455E32800B59}" srcOrd="0" destOrd="0" presId="urn:microsoft.com/office/officeart/2005/8/layout/orgChart1"/>
    <dgm:cxn modelId="{8FA627E4-B5B6-4BEB-8950-5606538013E1}" type="presOf" srcId="{F588FDB7-4B8F-4603-9A06-482C7FE47434}" destId="{9B5AFA6B-9E5D-4E74-8A3D-4C2F1E331AF7}" srcOrd="0" destOrd="0" presId="urn:microsoft.com/office/officeart/2005/8/layout/orgChart1"/>
    <dgm:cxn modelId="{31B490A0-C2D9-4517-9385-6C117A202646}" type="presOf" srcId="{26B377F6-9709-4A57-990F-A842DF232BC9}" destId="{FA607A04-F09F-4E6F-A70B-B18B22E0F5B7}" srcOrd="1" destOrd="0" presId="urn:microsoft.com/office/officeart/2005/8/layout/orgChart1"/>
    <dgm:cxn modelId="{265DDC6D-E543-450B-B025-4FCABABAC43F}" type="presOf" srcId="{F588FDB7-4B8F-4603-9A06-482C7FE47434}" destId="{D6B38BFD-8339-4C1C-99DF-45EA2F47C6DF}" srcOrd="1" destOrd="0" presId="urn:microsoft.com/office/officeart/2005/8/layout/orgChart1"/>
    <dgm:cxn modelId="{E35B1720-83C5-41B2-B9C9-4455010DF949}" type="presOf" srcId="{26B377F6-9709-4A57-990F-A842DF232BC9}" destId="{894618C2-1DF5-4437-948D-CEE7285E379C}" srcOrd="0" destOrd="0" presId="urn:microsoft.com/office/officeart/2005/8/layout/orgChart1"/>
    <dgm:cxn modelId="{BF11E3F8-3554-46EE-A183-075C52E72492}" srcId="{9FC53FBC-361C-4CD0-8ED8-193B2BBE0C1D}" destId="{F588FDB7-4B8F-4603-9A06-482C7FE47434}" srcOrd="0" destOrd="0" parTransId="{216C5ADD-7BF3-4E4A-A7EF-F9F9A7614E81}" sibTransId="{E52DDCE8-FA3B-4108-AEFE-F352950ED3D5}"/>
    <dgm:cxn modelId="{25794847-139D-4EC9-BD5C-0CF8374C3B49}" type="presOf" srcId="{9FC53FBC-361C-4CD0-8ED8-193B2BBE0C1D}" destId="{FECF3C55-23AA-4FCE-A1DE-3B0FAF802AB3}" srcOrd="0" destOrd="0" presId="urn:microsoft.com/office/officeart/2005/8/layout/orgChart1"/>
    <dgm:cxn modelId="{B464C244-C465-4F2A-AFF5-C6C33DB28746}" type="presOf" srcId="{F82975B2-1F7B-4AA5-A388-9C9FC0B457C3}" destId="{58CE0B9E-7C7F-45B0-94D1-6069F5233BA7}" srcOrd="1" destOrd="0" presId="urn:microsoft.com/office/officeart/2005/8/layout/orgChart1"/>
    <dgm:cxn modelId="{56913E68-A389-41C5-8FC7-0D7BB7F082F6}" srcId="{54DAC3D8-0D35-4B91-8AC0-8D83C9490CFC}" destId="{9FC53FBC-361C-4CD0-8ED8-193B2BBE0C1D}" srcOrd="0" destOrd="0" parTransId="{51CAF6E7-BFFA-4FBD-B937-048DF230653F}" sibTransId="{40EE6440-E9C3-4908-86B9-3C391926E3CD}"/>
    <dgm:cxn modelId="{287494F4-0C32-489A-B537-754839848A34}" type="presOf" srcId="{606A7350-7780-4FBA-A6ED-7CAC2CCA7A17}" destId="{B54B1ACC-3058-4603-AA67-03DF5362FBBC}" srcOrd="1" destOrd="0" presId="urn:microsoft.com/office/officeart/2005/8/layout/orgChart1"/>
    <dgm:cxn modelId="{FC14F246-7E46-4FE3-A5FF-4934F02E178D}" srcId="{9FC53FBC-361C-4CD0-8ED8-193B2BBE0C1D}" destId="{F82975B2-1F7B-4AA5-A388-9C9FC0B457C3}" srcOrd="3" destOrd="0" parTransId="{C21BD729-9461-4EE2-B210-0EA229576702}" sibTransId="{1BB949AC-D34D-4881-92A6-F84045517C0C}"/>
    <dgm:cxn modelId="{1384080F-9959-4A7C-932C-A27F4D30FB76}" type="presParOf" srcId="{1AB5E54E-459C-4CAB-BA04-3C22C6BAB492}" destId="{3939D244-461F-4546-9AFD-024F5DFBE5B7}" srcOrd="0" destOrd="0" presId="urn:microsoft.com/office/officeart/2005/8/layout/orgChart1"/>
    <dgm:cxn modelId="{2F305781-4648-4A43-AE24-E1EDC753BC98}" type="presParOf" srcId="{3939D244-461F-4546-9AFD-024F5DFBE5B7}" destId="{6E29134E-2D57-41E5-8CB8-C20827FF3338}" srcOrd="0" destOrd="0" presId="urn:microsoft.com/office/officeart/2005/8/layout/orgChart1"/>
    <dgm:cxn modelId="{A0112FCA-06E1-472D-8BAE-29DF6D274FF4}" type="presParOf" srcId="{6E29134E-2D57-41E5-8CB8-C20827FF3338}" destId="{FECF3C55-23AA-4FCE-A1DE-3B0FAF802AB3}" srcOrd="0" destOrd="0" presId="urn:microsoft.com/office/officeart/2005/8/layout/orgChart1"/>
    <dgm:cxn modelId="{B1C329BB-D732-4C01-AB03-6B95AAFBC654}" type="presParOf" srcId="{6E29134E-2D57-41E5-8CB8-C20827FF3338}" destId="{B775D2FE-97D3-4D9E-9404-79B36B32D53B}" srcOrd="1" destOrd="0" presId="urn:microsoft.com/office/officeart/2005/8/layout/orgChart1"/>
    <dgm:cxn modelId="{92107E19-0721-41E3-BFDF-55D881A8EA0F}" type="presParOf" srcId="{3939D244-461F-4546-9AFD-024F5DFBE5B7}" destId="{08698703-BE41-41CC-BE7E-32CB4342A15A}" srcOrd="1" destOrd="0" presId="urn:microsoft.com/office/officeart/2005/8/layout/orgChart1"/>
    <dgm:cxn modelId="{2E4045D8-554D-4B8F-B35A-3DDD28373A90}" type="presParOf" srcId="{08698703-BE41-41CC-BE7E-32CB4342A15A}" destId="{E593E2E4-E0A4-4EAD-88C4-83444A155208}" srcOrd="0" destOrd="0" presId="urn:microsoft.com/office/officeart/2005/8/layout/orgChart1"/>
    <dgm:cxn modelId="{66B3E8E4-8B00-42CB-9784-B3A5B28F3042}" type="presParOf" srcId="{08698703-BE41-41CC-BE7E-32CB4342A15A}" destId="{BD172986-E01E-4158-9332-DFF8ADB26A18}" srcOrd="1" destOrd="0" presId="urn:microsoft.com/office/officeart/2005/8/layout/orgChart1"/>
    <dgm:cxn modelId="{E0C56D93-E3AE-4DC1-9280-3B674658948F}" type="presParOf" srcId="{BD172986-E01E-4158-9332-DFF8ADB26A18}" destId="{2585D51D-C0DB-4A54-9DC3-CB0E8FFA0111}" srcOrd="0" destOrd="0" presId="urn:microsoft.com/office/officeart/2005/8/layout/orgChart1"/>
    <dgm:cxn modelId="{A29C66E4-AF0A-4EEA-BFCB-5D52F8CE76EF}" type="presParOf" srcId="{2585D51D-C0DB-4A54-9DC3-CB0E8FFA0111}" destId="{9B5AFA6B-9E5D-4E74-8A3D-4C2F1E331AF7}" srcOrd="0" destOrd="0" presId="urn:microsoft.com/office/officeart/2005/8/layout/orgChart1"/>
    <dgm:cxn modelId="{782CC62E-71C6-461F-9509-C30A0699D496}" type="presParOf" srcId="{2585D51D-C0DB-4A54-9DC3-CB0E8FFA0111}" destId="{D6B38BFD-8339-4C1C-99DF-45EA2F47C6DF}" srcOrd="1" destOrd="0" presId="urn:microsoft.com/office/officeart/2005/8/layout/orgChart1"/>
    <dgm:cxn modelId="{1BBB8ED3-2C73-476D-8A65-2E90CF2ABF5F}" type="presParOf" srcId="{BD172986-E01E-4158-9332-DFF8ADB26A18}" destId="{EDB46C5F-A7F7-4177-B89A-275039285CFA}" srcOrd="1" destOrd="0" presId="urn:microsoft.com/office/officeart/2005/8/layout/orgChart1"/>
    <dgm:cxn modelId="{C99AF833-4200-4F3E-B448-33321E1407FC}" type="presParOf" srcId="{BD172986-E01E-4158-9332-DFF8ADB26A18}" destId="{D32A02CA-5032-4C85-9195-80E0164CA687}" srcOrd="2" destOrd="0" presId="urn:microsoft.com/office/officeart/2005/8/layout/orgChart1"/>
    <dgm:cxn modelId="{9F0B5704-9B56-42DC-9AFA-0CF3278CD410}" type="presParOf" srcId="{08698703-BE41-41CC-BE7E-32CB4342A15A}" destId="{54DC3753-09A3-4F9E-BE83-844BEF96929D}" srcOrd="2" destOrd="0" presId="urn:microsoft.com/office/officeart/2005/8/layout/orgChart1"/>
    <dgm:cxn modelId="{F29A0B20-C46A-442E-A642-29DBD109CFC7}" type="presParOf" srcId="{08698703-BE41-41CC-BE7E-32CB4342A15A}" destId="{CF556660-C549-4EBB-8735-B078B675DC5A}" srcOrd="3" destOrd="0" presId="urn:microsoft.com/office/officeart/2005/8/layout/orgChart1"/>
    <dgm:cxn modelId="{C0732C52-21D5-4486-97D6-7AB4EC3DCD9A}" type="presParOf" srcId="{CF556660-C549-4EBB-8735-B078B675DC5A}" destId="{73F5925D-13CD-4E8B-82A9-95A3C7E89CD3}" srcOrd="0" destOrd="0" presId="urn:microsoft.com/office/officeart/2005/8/layout/orgChart1"/>
    <dgm:cxn modelId="{EEFC2CD0-D379-4B59-87E8-BF1D2DADD46A}" type="presParOf" srcId="{73F5925D-13CD-4E8B-82A9-95A3C7E89CD3}" destId="{894618C2-1DF5-4437-948D-CEE7285E379C}" srcOrd="0" destOrd="0" presId="urn:microsoft.com/office/officeart/2005/8/layout/orgChart1"/>
    <dgm:cxn modelId="{1CE3E68F-BF1B-4A71-9B33-4F71DD48CC6E}" type="presParOf" srcId="{73F5925D-13CD-4E8B-82A9-95A3C7E89CD3}" destId="{FA607A04-F09F-4E6F-A70B-B18B22E0F5B7}" srcOrd="1" destOrd="0" presId="urn:microsoft.com/office/officeart/2005/8/layout/orgChart1"/>
    <dgm:cxn modelId="{6C6B0BE9-B9F8-4AC0-9479-E3EC8659B4D4}" type="presParOf" srcId="{CF556660-C549-4EBB-8735-B078B675DC5A}" destId="{2D437AD6-D068-4917-8735-C2971101091F}" srcOrd="1" destOrd="0" presId="urn:microsoft.com/office/officeart/2005/8/layout/orgChart1"/>
    <dgm:cxn modelId="{D7675215-45A3-45E4-813A-EDA6E9F7C3B4}" type="presParOf" srcId="{CF556660-C549-4EBB-8735-B078B675DC5A}" destId="{BFCC8CA1-FD5E-4BE2-AF96-EADC57B8E07C}" srcOrd="2" destOrd="0" presId="urn:microsoft.com/office/officeart/2005/8/layout/orgChart1"/>
    <dgm:cxn modelId="{8D78183F-229A-4E23-92B5-5BC0503ACDCC}" type="presParOf" srcId="{08698703-BE41-41CC-BE7E-32CB4342A15A}" destId="{34050453-4FAD-45D4-99A6-78E92392CF65}" srcOrd="4" destOrd="0" presId="urn:microsoft.com/office/officeart/2005/8/layout/orgChart1"/>
    <dgm:cxn modelId="{9AC91A6C-B391-4316-B742-15DD328FD233}" type="presParOf" srcId="{08698703-BE41-41CC-BE7E-32CB4342A15A}" destId="{5FB74EC6-9762-454D-815F-4AA678E3A377}" srcOrd="5" destOrd="0" presId="urn:microsoft.com/office/officeart/2005/8/layout/orgChart1"/>
    <dgm:cxn modelId="{9BE00C5A-6C85-46BD-AB78-6ADCAFAA8D0C}" type="presParOf" srcId="{5FB74EC6-9762-454D-815F-4AA678E3A377}" destId="{DA6CDD23-2AEE-4666-B7B3-1B2659442DA2}" srcOrd="0" destOrd="0" presId="urn:microsoft.com/office/officeart/2005/8/layout/orgChart1"/>
    <dgm:cxn modelId="{8A22BB5A-B2E3-4325-9793-6E54994D801B}" type="presParOf" srcId="{DA6CDD23-2AEE-4666-B7B3-1B2659442DA2}" destId="{DDB06236-3556-46A3-8C72-E6549EF6C733}" srcOrd="0" destOrd="0" presId="urn:microsoft.com/office/officeart/2005/8/layout/orgChart1"/>
    <dgm:cxn modelId="{DF34C67D-A864-4055-80FC-ED0105E33957}" type="presParOf" srcId="{DA6CDD23-2AEE-4666-B7B3-1B2659442DA2}" destId="{B54B1ACC-3058-4603-AA67-03DF5362FBBC}" srcOrd="1" destOrd="0" presId="urn:microsoft.com/office/officeart/2005/8/layout/orgChart1"/>
    <dgm:cxn modelId="{F5CD605E-09DD-430F-A144-E1A8A5827FA3}" type="presParOf" srcId="{5FB74EC6-9762-454D-815F-4AA678E3A377}" destId="{ABAA94E1-7D63-41AA-994B-7F7ADA0440F3}" srcOrd="1" destOrd="0" presId="urn:microsoft.com/office/officeart/2005/8/layout/orgChart1"/>
    <dgm:cxn modelId="{672FEA9A-20AD-4799-AC86-3F1D9DBE4962}" type="presParOf" srcId="{5FB74EC6-9762-454D-815F-4AA678E3A377}" destId="{E3B12D06-EDC1-4D54-828D-BEF1B6FD1BA2}" srcOrd="2" destOrd="0" presId="urn:microsoft.com/office/officeart/2005/8/layout/orgChart1"/>
    <dgm:cxn modelId="{A653F020-0D8D-471D-900F-51B599700BF8}" type="presParOf" srcId="{08698703-BE41-41CC-BE7E-32CB4342A15A}" destId="{1EE8BE3A-4438-4A1E-A746-8911CB660778}" srcOrd="6" destOrd="0" presId="urn:microsoft.com/office/officeart/2005/8/layout/orgChart1"/>
    <dgm:cxn modelId="{91541385-8352-4757-B8D8-961375CAF7C1}" type="presParOf" srcId="{08698703-BE41-41CC-BE7E-32CB4342A15A}" destId="{847050FE-671B-4CA9-A360-DA8629C2E4D2}" srcOrd="7" destOrd="0" presId="urn:microsoft.com/office/officeart/2005/8/layout/orgChart1"/>
    <dgm:cxn modelId="{FD1024A4-661F-4D8C-A8E6-0AC5983344F7}" type="presParOf" srcId="{847050FE-671B-4CA9-A360-DA8629C2E4D2}" destId="{7F51AEB9-84EF-41B5-A73A-08DF4938DF97}" srcOrd="0" destOrd="0" presId="urn:microsoft.com/office/officeart/2005/8/layout/orgChart1"/>
    <dgm:cxn modelId="{2A3A8444-2531-439C-97FD-33FB0426897A}" type="presParOf" srcId="{7F51AEB9-84EF-41B5-A73A-08DF4938DF97}" destId="{14D2DE05-7538-43AC-A6D6-455E32800B59}" srcOrd="0" destOrd="0" presId="urn:microsoft.com/office/officeart/2005/8/layout/orgChart1"/>
    <dgm:cxn modelId="{B62832D3-99F1-48B5-936A-D45915BDEA33}" type="presParOf" srcId="{7F51AEB9-84EF-41B5-A73A-08DF4938DF97}" destId="{58CE0B9E-7C7F-45B0-94D1-6069F5233BA7}" srcOrd="1" destOrd="0" presId="urn:microsoft.com/office/officeart/2005/8/layout/orgChart1"/>
    <dgm:cxn modelId="{61BA1CA3-179A-4467-BF6E-7F0370AA2760}" type="presParOf" srcId="{847050FE-671B-4CA9-A360-DA8629C2E4D2}" destId="{4758458D-AAA9-469F-98E2-5D534A7CFDC9}" srcOrd="1" destOrd="0" presId="urn:microsoft.com/office/officeart/2005/8/layout/orgChart1"/>
    <dgm:cxn modelId="{81E9E7D3-9DB2-4970-B8FF-B70FEB7E0833}" type="presParOf" srcId="{847050FE-671B-4CA9-A360-DA8629C2E4D2}" destId="{1A78ADF9-B394-40CE-AA70-D0AA3C0B59DF}" srcOrd="2" destOrd="0" presId="urn:microsoft.com/office/officeart/2005/8/layout/orgChart1"/>
    <dgm:cxn modelId="{5933EA4C-BCF0-4E8D-AFB6-AFBFF3234C4E}" type="presParOf" srcId="{3939D244-461F-4546-9AFD-024F5DFBE5B7}" destId="{3FCE086A-A414-439D-AE40-9261C160DF12}"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DAC3D8-0D35-4B91-8AC0-8D83C9490CF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FC53FBC-361C-4CD0-8ED8-193B2BBE0C1D}">
      <dgm:prSet phldrT="[Text]" custT="1"/>
      <dgm:spPr>
        <a:solidFill>
          <a:schemeClr val="accent2"/>
        </a:solidFill>
      </dgm:spPr>
      <dgm:t>
        <a:bodyPr/>
        <a:lstStyle/>
        <a:p>
          <a:r>
            <a:rPr lang="en-US" sz="1400" dirty="0" smtClean="0">
              <a:latin typeface="Times New Roman" panose="02020603050405020304" pitchFamily="18" charset="0"/>
              <a:cs typeface="Times New Roman" panose="02020603050405020304" pitchFamily="18" charset="0"/>
            </a:rPr>
            <a:t>Colombo Tea Traders  Association(CTTA)</a:t>
          </a:r>
          <a:endParaRPr lang="en-US" sz="1400" dirty="0">
            <a:latin typeface="Times New Roman" panose="02020603050405020304" pitchFamily="18" charset="0"/>
            <a:cs typeface="Times New Roman" panose="02020603050405020304" pitchFamily="18" charset="0"/>
          </a:endParaRPr>
        </a:p>
      </dgm:t>
    </dgm:pt>
    <dgm:pt modelId="{51CAF6E7-BFFA-4FBD-B937-048DF230653F}" type="parTrans" cxnId="{56913E68-A389-41C5-8FC7-0D7BB7F082F6}">
      <dgm:prSet/>
      <dgm:spPr/>
      <dgm:t>
        <a:bodyPr/>
        <a:lstStyle/>
        <a:p>
          <a:endParaRPr lang="en-US"/>
        </a:p>
      </dgm:t>
    </dgm:pt>
    <dgm:pt modelId="{40EE6440-E9C3-4908-86B9-3C391926E3CD}" type="sibTrans" cxnId="{56913E68-A389-41C5-8FC7-0D7BB7F082F6}">
      <dgm:prSet/>
      <dgm:spPr/>
      <dgm:t>
        <a:bodyPr/>
        <a:lstStyle/>
        <a:p>
          <a:endParaRPr lang="en-US"/>
        </a:p>
      </dgm:t>
    </dgm:pt>
    <dgm:pt modelId="{F588FDB7-4B8F-4603-9A06-482C7FE47434}">
      <dgm:prSet phldrT="[Text]" custT="1"/>
      <dgm:spPr>
        <a:solidFill>
          <a:schemeClr val="accent2"/>
        </a:solidFill>
      </dgm:spPr>
      <dgm:t>
        <a:bodyPr/>
        <a:lstStyle/>
        <a:p>
          <a:r>
            <a:rPr lang="en-US" sz="1200" dirty="0" smtClean="0">
              <a:latin typeface="Times New Roman" panose="02020603050405020304" pitchFamily="18" charset="0"/>
              <a:cs typeface="Times New Roman" panose="02020603050405020304" pitchFamily="18" charset="0"/>
            </a:rPr>
            <a:t>Planters’ Association of Ceylon     </a:t>
          </a:r>
        </a:p>
        <a:p>
          <a:r>
            <a:rPr lang="en-US" sz="1200" dirty="0" smtClean="0">
              <a:latin typeface="Times New Roman" panose="02020603050405020304" pitchFamily="18" charset="0"/>
              <a:cs typeface="Times New Roman" panose="02020603050405020304" pitchFamily="18" charset="0"/>
            </a:rPr>
            <a:t>(PA)</a:t>
          </a:r>
          <a:endParaRPr lang="en-US" sz="1200" dirty="0">
            <a:latin typeface="Times New Roman" panose="02020603050405020304" pitchFamily="18" charset="0"/>
            <a:cs typeface="Times New Roman" panose="02020603050405020304" pitchFamily="18" charset="0"/>
          </a:endParaRPr>
        </a:p>
      </dgm:t>
    </dgm:pt>
    <dgm:pt modelId="{216C5ADD-7BF3-4E4A-A7EF-F9F9A7614E81}" type="parTrans" cxnId="{BF11E3F8-3554-46EE-A183-075C52E72492}">
      <dgm:prSet/>
      <dgm:spPr/>
      <dgm:t>
        <a:bodyPr/>
        <a:lstStyle/>
        <a:p>
          <a:endParaRPr lang="en-US"/>
        </a:p>
      </dgm:t>
    </dgm:pt>
    <dgm:pt modelId="{E52DDCE8-FA3B-4108-AEFE-F352950ED3D5}" type="sibTrans" cxnId="{BF11E3F8-3554-46EE-A183-075C52E72492}">
      <dgm:prSet/>
      <dgm:spPr/>
      <dgm:t>
        <a:bodyPr/>
        <a:lstStyle/>
        <a:p>
          <a:endParaRPr lang="en-US"/>
        </a:p>
      </dgm:t>
    </dgm:pt>
    <dgm:pt modelId="{26B377F6-9709-4A57-990F-A842DF232BC9}">
      <dgm:prSet phldrT="[Text]" custT="1"/>
      <dgm:spPr>
        <a:solidFill>
          <a:schemeClr val="accent2"/>
        </a:solidFill>
      </dgm:spPr>
      <dgm:t>
        <a:bodyPr/>
        <a:lstStyle/>
        <a:p>
          <a:r>
            <a:rPr lang="en-US" sz="1200" dirty="0" smtClean="0">
              <a:latin typeface="Times New Roman" panose="02020603050405020304" pitchFamily="18" charset="0"/>
              <a:cs typeface="Times New Roman" panose="02020603050405020304" pitchFamily="18" charset="0"/>
            </a:rPr>
            <a:t>Colombo Brokers’ Association                  (CBA)</a:t>
          </a:r>
          <a:endParaRPr lang="en-US" sz="1200" dirty="0">
            <a:latin typeface="Times New Roman" panose="02020603050405020304" pitchFamily="18" charset="0"/>
            <a:cs typeface="Times New Roman" panose="02020603050405020304" pitchFamily="18" charset="0"/>
          </a:endParaRPr>
        </a:p>
      </dgm:t>
    </dgm:pt>
    <dgm:pt modelId="{138A0774-7A08-4532-B325-BD564B3BBA01}" type="parTrans" cxnId="{BA045FA3-D7B3-4D38-8F14-F2350CA119CE}">
      <dgm:prSet/>
      <dgm:spPr/>
      <dgm:t>
        <a:bodyPr/>
        <a:lstStyle/>
        <a:p>
          <a:endParaRPr lang="en-US"/>
        </a:p>
      </dgm:t>
    </dgm:pt>
    <dgm:pt modelId="{1E1C5925-E27D-4BD5-8ED4-9ED533D8308E}" type="sibTrans" cxnId="{BA045FA3-D7B3-4D38-8F14-F2350CA119CE}">
      <dgm:prSet/>
      <dgm:spPr/>
      <dgm:t>
        <a:bodyPr/>
        <a:lstStyle/>
        <a:p>
          <a:endParaRPr lang="en-US"/>
        </a:p>
      </dgm:t>
    </dgm:pt>
    <dgm:pt modelId="{606A7350-7780-4FBA-A6ED-7CAC2CCA7A17}">
      <dgm:prSet phldrT="[Text]"/>
      <dgm:spPr>
        <a:solidFill>
          <a:schemeClr val="accent2"/>
        </a:solidFill>
      </dgm:spPr>
      <dgm:t>
        <a:bodyPr/>
        <a:lstStyle/>
        <a:p>
          <a:r>
            <a:rPr lang="en-US" dirty="0" smtClean="0"/>
            <a:t>Sri Lanka Tea Factory Owners </a:t>
          </a:r>
          <a:r>
            <a:rPr lang="en-US" dirty="0" smtClean="0">
              <a:latin typeface="Times New Roman" panose="02020603050405020304" pitchFamily="18" charset="0"/>
              <a:cs typeface="Times New Roman" panose="02020603050405020304" pitchFamily="18" charset="0"/>
            </a:rPr>
            <a:t>Association(SLTFOA</a:t>
          </a:r>
          <a:r>
            <a:rPr lang="en-US" dirty="0" smtClean="0"/>
            <a:t>)</a:t>
          </a:r>
          <a:endParaRPr lang="en-US" dirty="0"/>
        </a:p>
      </dgm:t>
    </dgm:pt>
    <dgm:pt modelId="{36E798A5-D83D-4B45-9B73-5EE1BDD2FD9B}" type="parTrans" cxnId="{2BF01C7E-9F3E-49B4-8D9C-0D7C7C78FBA9}">
      <dgm:prSet/>
      <dgm:spPr/>
      <dgm:t>
        <a:bodyPr/>
        <a:lstStyle/>
        <a:p>
          <a:endParaRPr lang="en-US"/>
        </a:p>
      </dgm:t>
    </dgm:pt>
    <dgm:pt modelId="{CF3335D4-5A8D-4450-BE5A-ECF009D8CAE7}" type="sibTrans" cxnId="{2BF01C7E-9F3E-49B4-8D9C-0D7C7C78FBA9}">
      <dgm:prSet/>
      <dgm:spPr/>
      <dgm:t>
        <a:bodyPr/>
        <a:lstStyle/>
        <a:p>
          <a:endParaRPr lang="en-US"/>
        </a:p>
      </dgm:t>
    </dgm:pt>
    <dgm:pt modelId="{F82975B2-1F7B-4AA5-A388-9C9FC0B457C3}">
      <dgm:prSet phldrT="[Text]" custT="1"/>
      <dgm:spPr>
        <a:solidFill>
          <a:schemeClr val="accent2"/>
        </a:solidFill>
      </dgm:spPr>
      <dgm:t>
        <a:bodyPr/>
        <a:lstStyle/>
        <a:p>
          <a:r>
            <a:rPr lang="en-US" sz="1200" dirty="0" smtClean="0">
              <a:latin typeface="Times New Roman" panose="02020603050405020304" pitchFamily="18" charset="0"/>
              <a:cs typeface="Times New Roman" panose="02020603050405020304" pitchFamily="18" charset="0"/>
            </a:rPr>
            <a:t>Tea Exporters’ Association(TEA)</a:t>
          </a:r>
          <a:endParaRPr lang="en-US" sz="1200" dirty="0">
            <a:latin typeface="Times New Roman" panose="02020603050405020304" pitchFamily="18" charset="0"/>
            <a:cs typeface="Times New Roman" panose="02020603050405020304" pitchFamily="18" charset="0"/>
          </a:endParaRPr>
        </a:p>
      </dgm:t>
    </dgm:pt>
    <dgm:pt modelId="{C21BD729-9461-4EE2-B210-0EA229576702}" type="parTrans" cxnId="{FC14F246-7E46-4FE3-A5FF-4934F02E178D}">
      <dgm:prSet/>
      <dgm:spPr/>
      <dgm:t>
        <a:bodyPr/>
        <a:lstStyle/>
        <a:p>
          <a:endParaRPr lang="en-US"/>
        </a:p>
      </dgm:t>
    </dgm:pt>
    <dgm:pt modelId="{1BB949AC-D34D-4881-92A6-F84045517C0C}" type="sibTrans" cxnId="{FC14F246-7E46-4FE3-A5FF-4934F02E178D}">
      <dgm:prSet/>
      <dgm:spPr/>
      <dgm:t>
        <a:bodyPr/>
        <a:lstStyle/>
        <a:p>
          <a:endParaRPr lang="en-US"/>
        </a:p>
      </dgm:t>
    </dgm:pt>
    <dgm:pt modelId="{FE445C19-83AF-4B00-AE1C-79D3E9E52E98}">
      <dgm:prSet phldrT="[Text]"/>
      <dgm:spPr>
        <a:solidFill>
          <a:schemeClr val="accent2"/>
        </a:solidFill>
      </dgm:spPr>
      <dgm:t>
        <a:bodyPr/>
        <a:lstStyle/>
        <a:p>
          <a:r>
            <a:rPr lang="en-US" dirty="0" smtClean="0">
              <a:latin typeface="Times New Roman" panose="02020603050405020304" pitchFamily="18" charset="0"/>
              <a:cs typeface="Times New Roman" panose="02020603050405020304" pitchFamily="18" charset="0"/>
            </a:rPr>
            <a:t>Federation of Tea Small Holders Societies(FTSHS</a:t>
          </a:r>
          <a:r>
            <a:rPr lang="en-US" dirty="0" smtClean="0"/>
            <a:t>)</a:t>
          </a:r>
          <a:endParaRPr lang="en-US" dirty="0"/>
        </a:p>
      </dgm:t>
    </dgm:pt>
    <dgm:pt modelId="{6A7CB55E-D0F7-45E5-9965-9A6446A3D80C}" type="parTrans" cxnId="{B670C63E-CEFD-4925-A096-172A19CD12A7}">
      <dgm:prSet/>
      <dgm:spPr/>
      <dgm:t>
        <a:bodyPr/>
        <a:lstStyle/>
        <a:p>
          <a:endParaRPr lang="en-US"/>
        </a:p>
      </dgm:t>
    </dgm:pt>
    <dgm:pt modelId="{55A8CB27-65CE-4A3F-A45B-D5485F13DB52}" type="sibTrans" cxnId="{B670C63E-CEFD-4925-A096-172A19CD12A7}">
      <dgm:prSet/>
      <dgm:spPr/>
      <dgm:t>
        <a:bodyPr/>
        <a:lstStyle/>
        <a:p>
          <a:endParaRPr lang="en-US"/>
        </a:p>
      </dgm:t>
    </dgm:pt>
    <dgm:pt modelId="{1AB5E54E-459C-4CAB-BA04-3C22C6BAB492}" type="pres">
      <dgm:prSet presAssocID="{54DAC3D8-0D35-4B91-8AC0-8D83C9490CFC}" presName="hierChild1" presStyleCnt="0">
        <dgm:presLayoutVars>
          <dgm:orgChart val="1"/>
          <dgm:chPref val="1"/>
          <dgm:dir/>
          <dgm:animOne val="branch"/>
          <dgm:animLvl val="lvl"/>
          <dgm:resizeHandles/>
        </dgm:presLayoutVars>
      </dgm:prSet>
      <dgm:spPr/>
      <dgm:t>
        <a:bodyPr/>
        <a:lstStyle/>
        <a:p>
          <a:endParaRPr lang="en-US"/>
        </a:p>
      </dgm:t>
    </dgm:pt>
    <dgm:pt modelId="{3939D244-461F-4546-9AFD-024F5DFBE5B7}" type="pres">
      <dgm:prSet presAssocID="{9FC53FBC-361C-4CD0-8ED8-193B2BBE0C1D}" presName="hierRoot1" presStyleCnt="0">
        <dgm:presLayoutVars>
          <dgm:hierBranch val="init"/>
        </dgm:presLayoutVars>
      </dgm:prSet>
      <dgm:spPr/>
    </dgm:pt>
    <dgm:pt modelId="{6E29134E-2D57-41E5-8CB8-C20827FF3338}" type="pres">
      <dgm:prSet presAssocID="{9FC53FBC-361C-4CD0-8ED8-193B2BBE0C1D}" presName="rootComposite1" presStyleCnt="0"/>
      <dgm:spPr/>
    </dgm:pt>
    <dgm:pt modelId="{FECF3C55-23AA-4FCE-A1DE-3B0FAF802AB3}" type="pres">
      <dgm:prSet presAssocID="{9FC53FBC-361C-4CD0-8ED8-193B2BBE0C1D}" presName="rootText1" presStyleLbl="node0" presStyleIdx="0" presStyleCnt="1" custScaleX="136819">
        <dgm:presLayoutVars>
          <dgm:chPref val="3"/>
        </dgm:presLayoutVars>
      </dgm:prSet>
      <dgm:spPr/>
      <dgm:t>
        <a:bodyPr/>
        <a:lstStyle/>
        <a:p>
          <a:endParaRPr lang="en-US"/>
        </a:p>
      </dgm:t>
    </dgm:pt>
    <dgm:pt modelId="{B775D2FE-97D3-4D9E-9404-79B36B32D53B}" type="pres">
      <dgm:prSet presAssocID="{9FC53FBC-361C-4CD0-8ED8-193B2BBE0C1D}" presName="rootConnector1" presStyleLbl="node1" presStyleIdx="0" presStyleCnt="0"/>
      <dgm:spPr/>
      <dgm:t>
        <a:bodyPr/>
        <a:lstStyle/>
        <a:p>
          <a:endParaRPr lang="en-US"/>
        </a:p>
      </dgm:t>
    </dgm:pt>
    <dgm:pt modelId="{08698703-BE41-41CC-BE7E-32CB4342A15A}" type="pres">
      <dgm:prSet presAssocID="{9FC53FBC-361C-4CD0-8ED8-193B2BBE0C1D}" presName="hierChild2" presStyleCnt="0"/>
      <dgm:spPr/>
    </dgm:pt>
    <dgm:pt modelId="{E593E2E4-E0A4-4EAD-88C4-83444A155208}" type="pres">
      <dgm:prSet presAssocID="{216C5ADD-7BF3-4E4A-A7EF-F9F9A7614E81}" presName="Name37" presStyleLbl="parChTrans1D2" presStyleIdx="0" presStyleCnt="5"/>
      <dgm:spPr/>
      <dgm:t>
        <a:bodyPr/>
        <a:lstStyle/>
        <a:p>
          <a:endParaRPr lang="en-US"/>
        </a:p>
      </dgm:t>
    </dgm:pt>
    <dgm:pt modelId="{BD172986-E01E-4158-9332-DFF8ADB26A18}" type="pres">
      <dgm:prSet presAssocID="{F588FDB7-4B8F-4603-9A06-482C7FE47434}" presName="hierRoot2" presStyleCnt="0">
        <dgm:presLayoutVars>
          <dgm:hierBranch val="init"/>
        </dgm:presLayoutVars>
      </dgm:prSet>
      <dgm:spPr/>
    </dgm:pt>
    <dgm:pt modelId="{2585D51D-C0DB-4A54-9DC3-CB0E8FFA0111}" type="pres">
      <dgm:prSet presAssocID="{F588FDB7-4B8F-4603-9A06-482C7FE47434}" presName="rootComposite" presStyleCnt="0"/>
      <dgm:spPr/>
    </dgm:pt>
    <dgm:pt modelId="{9B5AFA6B-9E5D-4E74-8A3D-4C2F1E331AF7}" type="pres">
      <dgm:prSet presAssocID="{F588FDB7-4B8F-4603-9A06-482C7FE47434}" presName="rootText" presStyleLbl="node2" presStyleIdx="0" presStyleCnt="5" custScaleX="184855">
        <dgm:presLayoutVars>
          <dgm:chPref val="3"/>
        </dgm:presLayoutVars>
      </dgm:prSet>
      <dgm:spPr/>
      <dgm:t>
        <a:bodyPr/>
        <a:lstStyle/>
        <a:p>
          <a:endParaRPr lang="en-US"/>
        </a:p>
      </dgm:t>
    </dgm:pt>
    <dgm:pt modelId="{D6B38BFD-8339-4C1C-99DF-45EA2F47C6DF}" type="pres">
      <dgm:prSet presAssocID="{F588FDB7-4B8F-4603-9A06-482C7FE47434}" presName="rootConnector" presStyleLbl="node2" presStyleIdx="0" presStyleCnt="5"/>
      <dgm:spPr/>
      <dgm:t>
        <a:bodyPr/>
        <a:lstStyle/>
        <a:p>
          <a:endParaRPr lang="en-US"/>
        </a:p>
      </dgm:t>
    </dgm:pt>
    <dgm:pt modelId="{EDB46C5F-A7F7-4177-B89A-275039285CFA}" type="pres">
      <dgm:prSet presAssocID="{F588FDB7-4B8F-4603-9A06-482C7FE47434}" presName="hierChild4" presStyleCnt="0"/>
      <dgm:spPr/>
    </dgm:pt>
    <dgm:pt modelId="{D32A02CA-5032-4C85-9195-80E0164CA687}" type="pres">
      <dgm:prSet presAssocID="{F588FDB7-4B8F-4603-9A06-482C7FE47434}" presName="hierChild5" presStyleCnt="0"/>
      <dgm:spPr/>
    </dgm:pt>
    <dgm:pt modelId="{54DC3753-09A3-4F9E-BE83-844BEF96929D}" type="pres">
      <dgm:prSet presAssocID="{138A0774-7A08-4532-B325-BD564B3BBA01}" presName="Name37" presStyleLbl="parChTrans1D2" presStyleIdx="1" presStyleCnt="5"/>
      <dgm:spPr/>
      <dgm:t>
        <a:bodyPr/>
        <a:lstStyle/>
        <a:p>
          <a:endParaRPr lang="en-US"/>
        </a:p>
      </dgm:t>
    </dgm:pt>
    <dgm:pt modelId="{CF556660-C549-4EBB-8735-B078B675DC5A}" type="pres">
      <dgm:prSet presAssocID="{26B377F6-9709-4A57-990F-A842DF232BC9}" presName="hierRoot2" presStyleCnt="0">
        <dgm:presLayoutVars>
          <dgm:hierBranch val="init"/>
        </dgm:presLayoutVars>
      </dgm:prSet>
      <dgm:spPr/>
    </dgm:pt>
    <dgm:pt modelId="{73F5925D-13CD-4E8B-82A9-95A3C7E89CD3}" type="pres">
      <dgm:prSet presAssocID="{26B377F6-9709-4A57-990F-A842DF232BC9}" presName="rootComposite" presStyleCnt="0"/>
      <dgm:spPr/>
    </dgm:pt>
    <dgm:pt modelId="{894618C2-1DF5-4437-948D-CEE7285E379C}" type="pres">
      <dgm:prSet presAssocID="{26B377F6-9709-4A57-990F-A842DF232BC9}" presName="rootText" presStyleLbl="node2" presStyleIdx="1" presStyleCnt="5" custScaleX="194057">
        <dgm:presLayoutVars>
          <dgm:chPref val="3"/>
        </dgm:presLayoutVars>
      </dgm:prSet>
      <dgm:spPr/>
      <dgm:t>
        <a:bodyPr/>
        <a:lstStyle/>
        <a:p>
          <a:endParaRPr lang="en-US"/>
        </a:p>
      </dgm:t>
    </dgm:pt>
    <dgm:pt modelId="{FA607A04-F09F-4E6F-A70B-B18B22E0F5B7}" type="pres">
      <dgm:prSet presAssocID="{26B377F6-9709-4A57-990F-A842DF232BC9}" presName="rootConnector" presStyleLbl="node2" presStyleIdx="1" presStyleCnt="5"/>
      <dgm:spPr/>
      <dgm:t>
        <a:bodyPr/>
        <a:lstStyle/>
        <a:p>
          <a:endParaRPr lang="en-US"/>
        </a:p>
      </dgm:t>
    </dgm:pt>
    <dgm:pt modelId="{2D437AD6-D068-4917-8735-C2971101091F}" type="pres">
      <dgm:prSet presAssocID="{26B377F6-9709-4A57-990F-A842DF232BC9}" presName="hierChild4" presStyleCnt="0"/>
      <dgm:spPr/>
    </dgm:pt>
    <dgm:pt modelId="{BFCC8CA1-FD5E-4BE2-AF96-EADC57B8E07C}" type="pres">
      <dgm:prSet presAssocID="{26B377F6-9709-4A57-990F-A842DF232BC9}" presName="hierChild5" presStyleCnt="0"/>
      <dgm:spPr/>
    </dgm:pt>
    <dgm:pt modelId="{34050453-4FAD-45D4-99A6-78E92392CF65}" type="pres">
      <dgm:prSet presAssocID="{36E798A5-D83D-4B45-9B73-5EE1BDD2FD9B}" presName="Name37" presStyleLbl="parChTrans1D2" presStyleIdx="2" presStyleCnt="5"/>
      <dgm:spPr/>
      <dgm:t>
        <a:bodyPr/>
        <a:lstStyle/>
        <a:p>
          <a:endParaRPr lang="en-US"/>
        </a:p>
      </dgm:t>
    </dgm:pt>
    <dgm:pt modelId="{5FB74EC6-9762-454D-815F-4AA678E3A377}" type="pres">
      <dgm:prSet presAssocID="{606A7350-7780-4FBA-A6ED-7CAC2CCA7A17}" presName="hierRoot2" presStyleCnt="0">
        <dgm:presLayoutVars>
          <dgm:hierBranch val="init"/>
        </dgm:presLayoutVars>
      </dgm:prSet>
      <dgm:spPr/>
    </dgm:pt>
    <dgm:pt modelId="{DA6CDD23-2AEE-4666-B7B3-1B2659442DA2}" type="pres">
      <dgm:prSet presAssocID="{606A7350-7780-4FBA-A6ED-7CAC2CCA7A17}" presName="rootComposite" presStyleCnt="0"/>
      <dgm:spPr/>
    </dgm:pt>
    <dgm:pt modelId="{DDB06236-3556-46A3-8C72-E6549EF6C733}" type="pres">
      <dgm:prSet presAssocID="{606A7350-7780-4FBA-A6ED-7CAC2CCA7A17}" presName="rootText" presStyleLbl="node2" presStyleIdx="2" presStyleCnt="5" custScaleX="115553">
        <dgm:presLayoutVars>
          <dgm:chPref val="3"/>
        </dgm:presLayoutVars>
      </dgm:prSet>
      <dgm:spPr/>
      <dgm:t>
        <a:bodyPr/>
        <a:lstStyle/>
        <a:p>
          <a:endParaRPr lang="en-US"/>
        </a:p>
      </dgm:t>
    </dgm:pt>
    <dgm:pt modelId="{B54B1ACC-3058-4603-AA67-03DF5362FBBC}" type="pres">
      <dgm:prSet presAssocID="{606A7350-7780-4FBA-A6ED-7CAC2CCA7A17}" presName="rootConnector" presStyleLbl="node2" presStyleIdx="2" presStyleCnt="5"/>
      <dgm:spPr/>
      <dgm:t>
        <a:bodyPr/>
        <a:lstStyle/>
        <a:p>
          <a:endParaRPr lang="en-US"/>
        </a:p>
      </dgm:t>
    </dgm:pt>
    <dgm:pt modelId="{ABAA94E1-7D63-41AA-994B-7F7ADA0440F3}" type="pres">
      <dgm:prSet presAssocID="{606A7350-7780-4FBA-A6ED-7CAC2CCA7A17}" presName="hierChild4" presStyleCnt="0"/>
      <dgm:spPr/>
    </dgm:pt>
    <dgm:pt modelId="{E3B12D06-EDC1-4D54-828D-BEF1B6FD1BA2}" type="pres">
      <dgm:prSet presAssocID="{606A7350-7780-4FBA-A6ED-7CAC2CCA7A17}" presName="hierChild5" presStyleCnt="0"/>
      <dgm:spPr/>
    </dgm:pt>
    <dgm:pt modelId="{1EE8BE3A-4438-4A1E-A746-8911CB660778}" type="pres">
      <dgm:prSet presAssocID="{C21BD729-9461-4EE2-B210-0EA229576702}" presName="Name37" presStyleLbl="parChTrans1D2" presStyleIdx="3" presStyleCnt="5"/>
      <dgm:spPr/>
      <dgm:t>
        <a:bodyPr/>
        <a:lstStyle/>
        <a:p>
          <a:endParaRPr lang="en-US"/>
        </a:p>
      </dgm:t>
    </dgm:pt>
    <dgm:pt modelId="{847050FE-671B-4CA9-A360-DA8629C2E4D2}" type="pres">
      <dgm:prSet presAssocID="{F82975B2-1F7B-4AA5-A388-9C9FC0B457C3}" presName="hierRoot2" presStyleCnt="0">
        <dgm:presLayoutVars>
          <dgm:hierBranch val="init"/>
        </dgm:presLayoutVars>
      </dgm:prSet>
      <dgm:spPr/>
    </dgm:pt>
    <dgm:pt modelId="{7F51AEB9-84EF-41B5-A73A-08DF4938DF97}" type="pres">
      <dgm:prSet presAssocID="{F82975B2-1F7B-4AA5-A388-9C9FC0B457C3}" presName="rootComposite" presStyleCnt="0"/>
      <dgm:spPr/>
    </dgm:pt>
    <dgm:pt modelId="{14D2DE05-7538-43AC-A6D6-455E32800B59}" type="pres">
      <dgm:prSet presAssocID="{F82975B2-1F7B-4AA5-A388-9C9FC0B457C3}" presName="rootText" presStyleLbl="node2" presStyleIdx="3" presStyleCnt="5" custLinFactX="9596" custLinFactNeighborX="100000" custLinFactNeighborY="8161">
        <dgm:presLayoutVars>
          <dgm:chPref val="3"/>
        </dgm:presLayoutVars>
      </dgm:prSet>
      <dgm:spPr/>
      <dgm:t>
        <a:bodyPr/>
        <a:lstStyle/>
        <a:p>
          <a:endParaRPr lang="en-US"/>
        </a:p>
      </dgm:t>
    </dgm:pt>
    <dgm:pt modelId="{58CE0B9E-7C7F-45B0-94D1-6069F5233BA7}" type="pres">
      <dgm:prSet presAssocID="{F82975B2-1F7B-4AA5-A388-9C9FC0B457C3}" presName="rootConnector" presStyleLbl="node2" presStyleIdx="3" presStyleCnt="5"/>
      <dgm:spPr/>
      <dgm:t>
        <a:bodyPr/>
        <a:lstStyle/>
        <a:p>
          <a:endParaRPr lang="en-US"/>
        </a:p>
      </dgm:t>
    </dgm:pt>
    <dgm:pt modelId="{4758458D-AAA9-469F-98E2-5D534A7CFDC9}" type="pres">
      <dgm:prSet presAssocID="{F82975B2-1F7B-4AA5-A388-9C9FC0B457C3}" presName="hierChild4" presStyleCnt="0"/>
      <dgm:spPr/>
    </dgm:pt>
    <dgm:pt modelId="{1A78ADF9-B394-40CE-AA70-D0AA3C0B59DF}" type="pres">
      <dgm:prSet presAssocID="{F82975B2-1F7B-4AA5-A388-9C9FC0B457C3}" presName="hierChild5" presStyleCnt="0"/>
      <dgm:spPr/>
    </dgm:pt>
    <dgm:pt modelId="{A1B3F47A-E0AF-49C2-8B9D-991CC49D53C1}" type="pres">
      <dgm:prSet presAssocID="{6A7CB55E-D0F7-45E5-9965-9A6446A3D80C}" presName="Name37" presStyleLbl="parChTrans1D2" presStyleIdx="4" presStyleCnt="5"/>
      <dgm:spPr/>
      <dgm:t>
        <a:bodyPr/>
        <a:lstStyle/>
        <a:p>
          <a:endParaRPr lang="en-US"/>
        </a:p>
      </dgm:t>
    </dgm:pt>
    <dgm:pt modelId="{D75D50DB-CC3A-4E76-ADDE-2AB6AF147DC6}" type="pres">
      <dgm:prSet presAssocID="{FE445C19-83AF-4B00-AE1C-79D3E9E52E98}" presName="hierRoot2" presStyleCnt="0">
        <dgm:presLayoutVars>
          <dgm:hierBranch val="init"/>
        </dgm:presLayoutVars>
      </dgm:prSet>
      <dgm:spPr/>
    </dgm:pt>
    <dgm:pt modelId="{6939CEA1-23B0-4964-97F1-A7EADF1DF315}" type="pres">
      <dgm:prSet presAssocID="{FE445C19-83AF-4B00-AE1C-79D3E9E52E98}" presName="rootComposite" presStyleCnt="0"/>
      <dgm:spPr/>
    </dgm:pt>
    <dgm:pt modelId="{F9F61B31-E9DC-4615-9E45-C4DF4A720C6C}" type="pres">
      <dgm:prSet presAssocID="{FE445C19-83AF-4B00-AE1C-79D3E9E52E98}" presName="rootText" presStyleLbl="node2" presStyleIdx="4" presStyleCnt="5" custScaleY="115283" custLinFactX="-26603" custLinFactNeighborX="-100000" custLinFactNeighborY="-8892">
        <dgm:presLayoutVars>
          <dgm:chPref val="3"/>
        </dgm:presLayoutVars>
      </dgm:prSet>
      <dgm:spPr/>
      <dgm:t>
        <a:bodyPr/>
        <a:lstStyle/>
        <a:p>
          <a:endParaRPr lang="en-US"/>
        </a:p>
      </dgm:t>
    </dgm:pt>
    <dgm:pt modelId="{E50D9A7E-9A00-42D3-A7AE-166369B4C715}" type="pres">
      <dgm:prSet presAssocID="{FE445C19-83AF-4B00-AE1C-79D3E9E52E98}" presName="rootConnector" presStyleLbl="node2" presStyleIdx="4" presStyleCnt="5"/>
      <dgm:spPr/>
      <dgm:t>
        <a:bodyPr/>
        <a:lstStyle/>
        <a:p>
          <a:endParaRPr lang="en-US"/>
        </a:p>
      </dgm:t>
    </dgm:pt>
    <dgm:pt modelId="{CD9C2B5E-F5DA-44F3-9400-B8D2C1A4CF5D}" type="pres">
      <dgm:prSet presAssocID="{FE445C19-83AF-4B00-AE1C-79D3E9E52E98}" presName="hierChild4" presStyleCnt="0"/>
      <dgm:spPr/>
    </dgm:pt>
    <dgm:pt modelId="{C99A7C45-6DF2-47CA-B285-080E4AAC6BF3}" type="pres">
      <dgm:prSet presAssocID="{FE445C19-83AF-4B00-AE1C-79D3E9E52E98}" presName="hierChild5" presStyleCnt="0"/>
      <dgm:spPr/>
    </dgm:pt>
    <dgm:pt modelId="{3FCE086A-A414-439D-AE40-9261C160DF12}" type="pres">
      <dgm:prSet presAssocID="{9FC53FBC-361C-4CD0-8ED8-193B2BBE0C1D}" presName="hierChild3" presStyleCnt="0"/>
      <dgm:spPr/>
    </dgm:pt>
  </dgm:ptLst>
  <dgm:cxnLst>
    <dgm:cxn modelId="{837A31AF-5FCC-43B9-8B6A-AEC583131BCD}" type="presOf" srcId="{26B377F6-9709-4A57-990F-A842DF232BC9}" destId="{894618C2-1DF5-4437-948D-CEE7285E379C}" srcOrd="0" destOrd="0" presId="urn:microsoft.com/office/officeart/2005/8/layout/orgChart1"/>
    <dgm:cxn modelId="{56913E68-A389-41C5-8FC7-0D7BB7F082F6}" srcId="{54DAC3D8-0D35-4B91-8AC0-8D83C9490CFC}" destId="{9FC53FBC-361C-4CD0-8ED8-193B2BBE0C1D}" srcOrd="0" destOrd="0" parTransId="{51CAF6E7-BFFA-4FBD-B937-048DF230653F}" sibTransId="{40EE6440-E9C3-4908-86B9-3C391926E3CD}"/>
    <dgm:cxn modelId="{34780890-DDFF-49B7-9E33-AA642CE99CB3}" type="presOf" srcId="{C21BD729-9461-4EE2-B210-0EA229576702}" destId="{1EE8BE3A-4438-4A1E-A746-8911CB660778}" srcOrd="0" destOrd="0" presId="urn:microsoft.com/office/officeart/2005/8/layout/orgChart1"/>
    <dgm:cxn modelId="{E5DED825-B375-4880-80E8-8F8C1F12F83F}" type="presOf" srcId="{54DAC3D8-0D35-4B91-8AC0-8D83C9490CFC}" destId="{1AB5E54E-459C-4CAB-BA04-3C22C6BAB492}" srcOrd="0" destOrd="0" presId="urn:microsoft.com/office/officeart/2005/8/layout/orgChart1"/>
    <dgm:cxn modelId="{23F1319A-9EC7-459B-A761-F2BA639248C8}" type="presOf" srcId="{606A7350-7780-4FBA-A6ED-7CAC2CCA7A17}" destId="{DDB06236-3556-46A3-8C72-E6549EF6C733}" srcOrd="0" destOrd="0" presId="urn:microsoft.com/office/officeart/2005/8/layout/orgChart1"/>
    <dgm:cxn modelId="{BF11E3F8-3554-46EE-A183-075C52E72492}" srcId="{9FC53FBC-361C-4CD0-8ED8-193B2BBE0C1D}" destId="{F588FDB7-4B8F-4603-9A06-482C7FE47434}" srcOrd="0" destOrd="0" parTransId="{216C5ADD-7BF3-4E4A-A7EF-F9F9A7614E81}" sibTransId="{E52DDCE8-FA3B-4108-AEFE-F352950ED3D5}"/>
    <dgm:cxn modelId="{BA045FA3-D7B3-4D38-8F14-F2350CA119CE}" srcId="{9FC53FBC-361C-4CD0-8ED8-193B2BBE0C1D}" destId="{26B377F6-9709-4A57-990F-A842DF232BC9}" srcOrd="1" destOrd="0" parTransId="{138A0774-7A08-4532-B325-BD564B3BBA01}" sibTransId="{1E1C5925-E27D-4BD5-8ED4-9ED533D8308E}"/>
    <dgm:cxn modelId="{CFF890E4-F848-4AA5-A92B-A7758C7401FA}" type="presOf" srcId="{F588FDB7-4B8F-4603-9A06-482C7FE47434}" destId="{D6B38BFD-8339-4C1C-99DF-45EA2F47C6DF}" srcOrd="1" destOrd="0" presId="urn:microsoft.com/office/officeart/2005/8/layout/orgChart1"/>
    <dgm:cxn modelId="{820B8812-0011-43E8-ACCC-CAD4E1413439}" type="presOf" srcId="{216C5ADD-7BF3-4E4A-A7EF-F9F9A7614E81}" destId="{E593E2E4-E0A4-4EAD-88C4-83444A155208}" srcOrd="0" destOrd="0" presId="urn:microsoft.com/office/officeart/2005/8/layout/orgChart1"/>
    <dgm:cxn modelId="{F2EC765F-0958-4128-903E-B3A7517811F4}" type="presOf" srcId="{FE445C19-83AF-4B00-AE1C-79D3E9E52E98}" destId="{F9F61B31-E9DC-4615-9E45-C4DF4A720C6C}" srcOrd="0" destOrd="0" presId="urn:microsoft.com/office/officeart/2005/8/layout/orgChart1"/>
    <dgm:cxn modelId="{F378779D-94AD-4A49-93AD-D63E3B79ABCD}" type="presOf" srcId="{F588FDB7-4B8F-4603-9A06-482C7FE47434}" destId="{9B5AFA6B-9E5D-4E74-8A3D-4C2F1E331AF7}" srcOrd="0" destOrd="0" presId="urn:microsoft.com/office/officeart/2005/8/layout/orgChart1"/>
    <dgm:cxn modelId="{BFC91AD7-C141-4084-A99D-8E29049FEDC7}" type="presOf" srcId="{26B377F6-9709-4A57-990F-A842DF232BC9}" destId="{FA607A04-F09F-4E6F-A70B-B18B22E0F5B7}" srcOrd="1" destOrd="0" presId="urn:microsoft.com/office/officeart/2005/8/layout/orgChart1"/>
    <dgm:cxn modelId="{2BF01C7E-9F3E-49B4-8D9C-0D7C7C78FBA9}" srcId="{9FC53FBC-361C-4CD0-8ED8-193B2BBE0C1D}" destId="{606A7350-7780-4FBA-A6ED-7CAC2CCA7A17}" srcOrd="2" destOrd="0" parTransId="{36E798A5-D83D-4B45-9B73-5EE1BDD2FD9B}" sibTransId="{CF3335D4-5A8D-4450-BE5A-ECF009D8CAE7}"/>
    <dgm:cxn modelId="{4E656EEA-D4B3-4A60-8E8E-50CB2C77273D}" type="presOf" srcId="{9FC53FBC-361C-4CD0-8ED8-193B2BBE0C1D}" destId="{FECF3C55-23AA-4FCE-A1DE-3B0FAF802AB3}" srcOrd="0" destOrd="0" presId="urn:microsoft.com/office/officeart/2005/8/layout/orgChart1"/>
    <dgm:cxn modelId="{B670C63E-CEFD-4925-A096-172A19CD12A7}" srcId="{9FC53FBC-361C-4CD0-8ED8-193B2BBE0C1D}" destId="{FE445C19-83AF-4B00-AE1C-79D3E9E52E98}" srcOrd="4" destOrd="0" parTransId="{6A7CB55E-D0F7-45E5-9965-9A6446A3D80C}" sibTransId="{55A8CB27-65CE-4A3F-A45B-D5485F13DB52}"/>
    <dgm:cxn modelId="{68A58ECE-A397-4B1A-88F9-216C8860F1AF}" type="presOf" srcId="{606A7350-7780-4FBA-A6ED-7CAC2CCA7A17}" destId="{B54B1ACC-3058-4603-AA67-03DF5362FBBC}" srcOrd="1" destOrd="0" presId="urn:microsoft.com/office/officeart/2005/8/layout/orgChart1"/>
    <dgm:cxn modelId="{DD8A8F40-2106-4407-9BF9-E63CA2F0A29B}" type="presOf" srcId="{9FC53FBC-361C-4CD0-8ED8-193B2BBE0C1D}" destId="{B775D2FE-97D3-4D9E-9404-79B36B32D53B}" srcOrd="1" destOrd="0" presId="urn:microsoft.com/office/officeart/2005/8/layout/orgChart1"/>
    <dgm:cxn modelId="{DD362942-3E2E-43C5-9554-F248C6E74C32}" type="presOf" srcId="{F82975B2-1F7B-4AA5-A388-9C9FC0B457C3}" destId="{58CE0B9E-7C7F-45B0-94D1-6069F5233BA7}" srcOrd="1" destOrd="0" presId="urn:microsoft.com/office/officeart/2005/8/layout/orgChart1"/>
    <dgm:cxn modelId="{E1210668-3626-4622-9466-B5FFFF373B91}" type="presOf" srcId="{36E798A5-D83D-4B45-9B73-5EE1BDD2FD9B}" destId="{34050453-4FAD-45D4-99A6-78E92392CF65}" srcOrd="0" destOrd="0" presId="urn:microsoft.com/office/officeart/2005/8/layout/orgChart1"/>
    <dgm:cxn modelId="{8506806F-6253-4271-8FB6-357015B87104}" type="presOf" srcId="{138A0774-7A08-4532-B325-BD564B3BBA01}" destId="{54DC3753-09A3-4F9E-BE83-844BEF96929D}" srcOrd="0" destOrd="0" presId="urn:microsoft.com/office/officeart/2005/8/layout/orgChart1"/>
    <dgm:cxn modelId="{E0C2655D-D888-4DC3-AAD1-A6B978973C4A}" type="presOf" srcId="{6A7CB55E-D0F7-45E5-9965-9A6446A3D80C}" destId="{A1B3F47A-E0AF-49C2-8B9D-991CC49D53C1}" srcOrd="0" destOrd="0" presId="urn:microsoft.com/office/officeart/2005/8/layout/orgChart1"/>
    <dgm:cxn modelId="{58B3D57D-A305-41DE-8C2A-5A275CF5984D}" type="presOf" srcId="{FE445C19-83AF-4B00-AE1C-79D3E9E52E98}" destId="{E50D9A7E-9A00-42D3-A7AE-166369B4C715}" srcOrd="1" destOrd="0" presId="urn:microsoft.com/office/officeart/2005/8/layout/orgChart1"/>
    <dgm:cxn modelId="{FC14F246-7E46-4FE3-A5FF-4934F02E178D}" srcId="{9FC53FBC-361C-4CD0-8ED8-193B2BBE0C1D}" destId="{F82975B2-1F7B-4AA5-A388-9C9FC0B457C3}" srcOrd="3" destOrd="0" parTransId="{C21BD729-9461-4EE2-B210-0EA229576702}" sibTransId="{1BB949AC-D34D-4881-92A6-F84045517C0C}"/>
    <dgm:cxn modelId="{A64F8AE8-1A3E-4D6B-8A06-ECF067D3DBDD}" type="presOf" srcId="{F82975B2-1F7B-4AA5-A388-9C9FC0B457C3}" destId="{14D2DE05-7538-43AC-A6D6-455E32800B59}" srcOrd="0" destOrd="0" presId="urn:microsoft.com/office/officeart/2005/8/layout/orgChart1"/>
    <dgm:cxn modelId="{23FAD7A6-90DE-4483-AC06-5C3D3406A65D}" type="presParOf" srcId="{1AB5E54E-459C-4CAB-BA04-3C22C6BAB492}" destId="{3939D244-461F-4546-9AFD-024F5DFBE5B7}" srcOrd="0" destOrd="0" presId="urn:microsoft.com/office/officeart/2005/8/layout/orgChart1"/>
    <dgm:cxn modelId="{E07B7838-99A7-4776-9D49-E416AC9EF4F3}" type="presParOf" srcId="{3939D244-461F-4546-9AFD-024F5DFBE5B7}" destId="{6E29134E-2D57-41E5-8CB8-C20827FF3338}" srcOrd="0" destOrd="0" presId="urn:microsoft.com/office/officeart/2005/8/layout/orgChart1"/>
    <dgm:cxn modelId="{0B5D0B3D-22D2-4882-8FC8-9514C8610A16}" type="presParOf" srcId="{6E29134E-2D57-41E5-8CB8-C20827FF3338}" destId="{FECF3C55-23AA-4FCE-A1DE-3B0FAF802AB3}" srcOrd="0" destOrd="0" presId="urn:microsoft.com/office/officeart/2005/8/layout/orgChart1"/>
    <dgm:cxn modelId="{3F40D6E4-FE13-4523-821F-FC9F1F303ED2}" type="presParOf" srcId="{6E29134E-2D57-41E5-8CB8-C20827FF3338}" destId="{B775D2FE-97D3-4D9E-9404-79B36B32D53B}" srcOrd="1" destOrd="0" presId="urn:microsoft.com/office/officeart/2005/8/layout/orgChart1"/>
    <dgm:cxn modelId="{BDE261FE-81D1-4A69-AA70-696A2AD5B159}" type="presParOf" srcId="{3939D244-461F-4546-9AFD-024F5DFBE5B7}" destId="{08698703-BE41-41CC-BE7E-32CB4342A15A}" srcOrd="1" destOrd="0" presId="urn:microsoft.com/office/officeart/2005/8/layout/orgChart1"/>
    <dgm:cxn modelId="{BC5C00AD-4FB5-4314-9DE2-3C8A5F1165AE}" type="presParOf" srcId="{08698703-BE41-41CC-BE7E-32CB4342A15A}" destId="{E593E2E4-E0A4-4EAD-88C4-83444A155208}" srcOrd="0" destOrd="0" presId="urn:microsoft.com/office/officeart/2005/8/layout/orgChart1"/>
    <dgm:cxn modelId="{D601DFB9-5DBB-4F8C-BD2F-3FDF2D517726}" type="presParOf" srcId="{08698703-BE41-41CC-BE7E-32CB4342A15A}" destId="{BD172986-E01E-4158-9332-DFF8ADB26A18}" srcOrd="1" destOrd="0" presId="urn:microsoft.com/office/officeart/2005/8/layout/orgChart1"/>
    <dgm:cxn modelId="{CC629CBE-7924-44A1-ADCC-F78F494E2656}" type="presParOf" srcId="{BD172986-E01E-4158-9332-DFF8ADB26A18}" destId="{2585D51D-C0DB-4A54-9DC3-CB0E8FFA0111}" srcOrd="0" destOrd="0" presId="urn:microsoft.com/office/officeart/2005/8/layout/orgChart1"/>
    <dgm:cxn modelId="{3D7194BA-DC12-4798-A593-A1E03D85F6CC}" type="presParOf" srcId="{2585D51D-C0DB-4A54-9DC3-CB0E8FFA0111}" destId="{9B5AFA6B-9E5D-4E74-8A3D-4C2F1E331AF7}" srcOrd="0" destOrd="0" presId="urn:microsoft.com/office/officeart/2005/8/layout/orgChart1"/>
    <dgm:cxn modelId="{D342EBA6-25E9-412F-A7C5-7C93C1E9B89B}" type="presParOf" srcId="{2585D51D-C0DB-4A54-9DC3-CB0E8FFA0111}" destId="{D6B38BFD-8339-4C1C-99DF-45EA2F47C6DF}" srcOrd="1" destOrd="0" presId="urn:microsoft.com/office/officeart/2005/8/layout/orgChart1"/>
    <dgm:cxn modelId="{8C800BF0-4A72-4CFF-AA02-FC9EF466C16B}" type="presParOf" srcId="{BD172986-E01E-4158-9332-DFF8ADB26A18}" destId="{EDB46C5F-A7F7-4177-B89A-275039285CFA}" srcOrd="1" destOrd="0" presId="urn:microsoft.com/office/officeart/2005/8/layout/orgChart1"/>
    <dgm:cxn modelId="{30EC32E5-A32B-45A8-BEC5-85ABA079129E}" type="presParOf" srcId="{BD172986-E01E-4158-9332-DFF8ADB26A18}" destId="{D32A02CA-5032-4C85-9195-80E0164CA687}" srcOrd="2" destOrd="0" presId="urn:microsoft.com/office/officeart/2005/8/layout/orgChart1"/>
    <dgm:cxn modelId="{092CA7BB-4A6E-46F9-A6C2-C8FFDB211875}" type="presParOf" srcId="{08698703-BE41-41CC-BE7E-32CB4342A15A}" destId="{54DC3753-09A3-4F9E-BE83-844BEF96929D}" srcOrd="2" destOrd="0" presId="urn:microsoft.com/office/officeart/2005/8/layout/orgChart1"/>
    <dgm:cxn modelId="{1C62FC0F-605A-4B37-8907-AE627A43C615}" type="presParOf" srcId="{08698703-BE41-41CC-BE7E-32CB4342A15A}" destId="{CF556660-C549-4EBB-8735-B078B675DC5A}" srcOrd="3" destOrd="0" presId="urn:microsoft.com/office/officeart/2005/8/layout/orgChart1"/>
    <dgm:cxn modelId="{EA19F05F-97AD-481F-963E-BCEBCB7DB9A3}" type="presParOf" srcId="{CF556660-C549-4EBB-8735-B078B675DC5A}" destId="{73F5925D-13CD-4E8B-82A9-95A3C7E89CD3}" srcOrd="0" destOrd="0" presId="urn:microsoft.com/office/officeart/2005/8/layout/orgChart1"/>
    <dgm:cxn modelId="{E11FEC06-1A5D-4555-9E75-0DB1654E3260}" type="presParOf" srcId="{73F5925D-13CD-4E8B-82A9-95A3C7E89CD3}" destId="{894618C2-1DF5-4437-948D-CEE7285E379C}" srcOrd="0" destOrd="0" presId="urn:microsoft.com/office/officeart/2005/8/layout/orgChart1"/>
    <dgm:cxn modelId="{4DCAB7D8-EA69-4A50-9516-D94926D44AAF}" type="presParOf" srcId="{73F5925D-13CD-4E8B-82A9-95A3C7E89CD3}" destId="{FA607A04-F09F-4E6F-A70B-B18B22E0F5B7}" srcOrd="1" destOrd="0" presId="urn:microsoft.com/office/officeart/2005/8/layout/orgChart1"/>
    <dgm:cxn modelId="{DBE87F05-2F5D-4947-A0BD-6262110C599F}" type="presParOf" srcId="{CF556660-C549-4EBB-8735-B078B675DC5A}" destId="{2D437AD6-D068-4917-8735-C2971101091F}" srcOrd="1" destOrd="0" presId="urn:microsoft.com/office/officeart/2005/8/layout/orgChart1"/>
    <dgm:cxn modelId="{CC7D944C-F5F6-4438-BCDF-09C65FB19003}" type="presParOf" srcId="{CF556660-C549-4EBB-8735-B078B675DC5A}" destId="{BFCC8CA1-FD5E-4BE2-AF96-EADC57B8E07C}" srcOrd="2" destOrd="0" presId="urn:microsoft.com/office/officeart/2005/8/layout/orgChart1"/>
    <dgm:cxn modelId="{B0BF2325-70AB-4C8A-9907-CB36720A168A}" type="presParOf" srcId="{08698703-BE41-41CC-BE7E-32CB4342A15A}" destId="{34050453-4FAD-45D4-99A6-78E92392CF65}" srcOrd="4" destOrd="0" presId="urn:microsoft.com/office/officeart/2005/8/layout/orgChart1"/>
    <dgm:cxn modelId="{79FECC0D-58E8-4C6A-9BFB-628F01B037D6}" type="presParOf" srcId="{08698703-BE41-41CC-BE7E-32CB4342A15A}" destId="{5FB74EC6-9762-454D-815F-4AA678E3A377}" srcOrd="5" destOrd="0" presId="urn:microsoft.com/office/officeart/2005/8/layout/orgChart1"/>
    <dgm:cxn modelId="{2E98E927-E882-4CD6-9821-C3A1A4382895}" type="presParOf" srcId="{5FB74EC6-9762-454D-815F-4AA678E3A377}" destId="{DA6CDD23-2AEE-4666-B7B3-1B2659442DA2}" srcOrd="0" destOrd="0" presId="urn:microsoft.com/office/officeart/2005/8/layout/orgChart1"/>
    <dgm:cxn modelId="{D1DA732E-BE70-441D-9177-578904D9E9A8}" type="presParOf" srcId="{DA6CDD23-2AEE-4666-B7B3-1B2659442DA2}" destId="{DDB06236-3556-46A3-8C72-E6549EF6C733}" srcOrd="0" destOrd="0" presId="urn:microsoft.com/office/officeart/2005/8/layout/orgChart1"/>
    <dgm:cxn modelId="{636CC3FD-E8A5-46B8-9B10-25223A35D55E}" type="presParOf" srcId="{DA6CDD23-2AEE-4666-B7B3-1B2659442DA2}" destId="{B54B1ACC-3058-4603-AA67-03DF5362FBBC}" srcOrd="1" destOrd="0" presId="urn:microsoft.com/office/officeart/2005/8/layout/orgChart1"/>
    <dgm:cxn modelId="{A3B7F3CE-F2C0-4164-962E-A7199088FCCA}" type="presParOf" srcId="{5FB74EC6-9762-454D-815F-4AA678E3A377}" destId="{ABAA94E1-7D63-41AA-994B-7F7ADA0440F3}" srcOrd="1" destOrd="0" presId="urn:microsoft.com/office/officeart/2005/8/layout/orgChart1"/>
    <dgm:cxn modelId="{EE718D96-8E97-485C-9437-4E944CFEDED2}" type="presParOf" srcId="{5FB74EC6-9762-454D-815F-4AA678E3A377}" destId="{E3B12D06-EDC1-4D54-828D-BEF1B6FD1BA2}" srcOrd="2" destOrd="0" presId="urn:microsoft.com/office/officeart/2005/8/layout/orgChart1"/>
    <dgm:cxn modelId="{285A1DD3-ADCA-4941-8966-49A2BC248092}" type="presParOf" srcId="{08698703-BE41-41CC-BE7E-32CB4342A15A}" destId="{1EE8BE3A-4438-4A1E-A746-8911CB660778}" srcOrd="6" destOrd="0" presId="urn:microsoft.com/office/officeart/2005/8/layout/orgChart1"/>
    <dgm:cxn modelId="{941DA341-37CE-4F81-8F52-F7E938799EE2}" type="presParOf" srcId="{08698703-BE41-41CC-BE7E-32CB4342A15A}" destId="{847050FE-671B-4CA9-A360-DA8629C2E4D2}" srcOrd="7" destOrd="0" presId="urn:microsoft.com/office/officeart/2005/8/layout/orgChart1"/>
    <dgm:cxn modelId="{9005FF6D-6120-4E72-BA73-53CE80ACA61B}" type="presParOf" srcId="{847050FE-671B-4CA9-A360-DA8629C2E4D2}" destId="{7F51AEB9-84EF-41B5-A73A-08DF4938DF97}" srcOrd="0" destOrd="0" presId="urn:microsoft.com/office/officeart/2005/8/layout/orgChart1"/>
    <dgm:cxn modelId="{3532439D-ACD0-4CCB-9FAC-65FD0CC55E73}" type="presParOf" srcId="{7F51AEB9-84EF-41B5-A73A-08DF4938DF97}" destId="{14D2DE05-7538-43AC-A6D6-455E32800B59}" srcOrd="0" destOrd="0" presId="urn:microsoft.com/office/officeart/2005/8/layout/orgChart1"/>
    <dgm:cxn modelId="{525107A1-624B-408C-8A84-F3914CDBCBA8}" type="presParOf" srcId="{7F51AEB9-84EF-41B5-A73A-08DF4938DF97}" destId="{58CE0B9E-7C7F-45B0-94D1-6069F5233BA7}" srcOrd="1" destOrd="0" presId="urn:microsoft.com/office/officeart/2005/8/layout/orgChart1"/>
    <dgm:cxn modelId="{FD8CECFF-9BED-402A-8449-93A8DDA94D31}" type="presParOf" srcId="{847050FE-671B-4CA9-A360-DA8629C2E4D2}" destId="{4758458D-AAA9-469F-98E2-5D534A7CFDC9}" srcOrd="1" destOrd="0" presId="urn:microsoft.com/office/officeart/2005/8/layout/orgChart1"/>
    <dgm:cxn modelId="{1626F033-2656-4416-80A3-9F2F02C3D155}" type="presParOf" srcId="{847050FE-671B-4CA9-A360-DA8629C2E4D2}" destId="{1A78ADF9-B394-40CE-AA70-D0AA3C0B59DF}" srcOrd="2" destOrd="0" presId="urn:microsoft.com/office/officeart/2005/8/layout/orgChart1"/>
    <dgm:cxn modelId="{01DDFBD0-3802-4675-86DF-CC552CD597D2}" type="presParOf" srcId="{08698703-BE41-41CC-BE7E-32CB4342A15A}" destId="{A1B3F47A-E0AF-49C2-8B9D-991CC49D53C1}" srcOrd="8" destOrd="0" presId="urn:microsoft.com/office/officeart/2005/8/layout/orgChart1"/>
    <dgm:cxn modelId="{C04758F5-A735-4803-B9FD-CE0DF519BD1E}" type="presParOf" srcId="{08698703-BE41-41CC-BE7E-32CB4342A15A}" destId="{D75D50DB-CC3A-4E76-ADDE-2AB6AF147DC6}" srcOrd="9" destOrd="0" presId="urn:microsoft.com/office/officeart/2005/8/layout/orgChart1"/>
    <dgm:cxn modelId="{0437CAC0-F934-4098-8126-27238AF1D2B5}" type="presParOf" srcId="{D75D50DB-CC3A-4E76-ADDE-2AB6AF147DC6}" destId="{6939CEA1-23B0-4964-97F1-A7EADF1DF315}" srcOrd="0" destOrd="0" presId="urn:microsoft.com/office/officeart/2005/8/layout/orgChart1"/>
    <dgm:cxn modelId="{721C307B-5465-4D9A-8A37-F3A8B458F0B1}" type="presParOf" srcId="{6939CEA1-23B0-4964-97F1-A7EADF1DF315}" destId="{F9F61B31-E9DC-4615-9E45-C4DF4A720C6C}" srcOrd="0" destOrd="0" presId="urn:microsoft.com/office/officeart/2005/8/layout/orgChart1"/>
    <dgm:cxn modelId="{9AE76EE7-E89D-4146-818E-A77B93B7FE1F}" type="presParOf" srcId="{6939CEA1-23B0-4964-97F1-A7EADF1DF315}" destId="{E50D9A7E-9A00-42D3-A7AE-166369B4C715}" srcOrd="1" destOrd="0" presId="urn:microsoft.com/office/officeart/2005/8/layout/orgChart1"/>
    <dgm:cxn modelId="{4E3ACBF7-EAEC-4DDC-B9E5-3CA87013B792}" type="presParOf" srcId="{D75D50DB-CC3A-4E76-ADDE-2AB6AF147DC6}" destId="{CD9C2B5E-F5DA-44F3-9400-B8D2C1A4CF5D}" srcOrd="1" destOrd="0" presId="urn:microsoft.com/office/officeart/2005/8/layout/orgChart1"/>
    <dgm:cxn modelId="{0C42236C-4C47-40BA-A84E-9E0BB04E8D5F}" type="presParOf" srcId="{D75D50DB-CC3A-4E76-ADDE-2AB6AF147DC6}" destId="{C99A7C45-6DF2-47CA-B285-080E4AAC6BF3}" srcOrd="2" destOrd="0" presId="urn:microsoft.com/office/officeart/2005/8/layout/orgChart1"/>
    <dgm:cxn modelId="{82C09FD5-B8BD-4EE9-A8EB-80D35E60E488}" type="presParOf" srcId="{3939D244-461F-4546-9AFD-024F5DFBE5B7}" destId="{3FCE086A-A414-439D-AE40-9261C160DF12}" srcOrd="2" destOrd="0" presId="urn:microsoft.com/office/officeart/2005/8/layout/orgChar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DAC3D8-0D35-4B91-8AC0-8D83C9490CF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FC53FBC-361C-4CD0-8ED8-193B2BBE0C1D}">
      <dgm:prSet phldrT="[Text]"/>
      <dgm:spPr>
        <a:solidFill>
          <a:srgbClr val="92D050"/>
        </a:solidFill>
      </dgm:spPr>
      <dgm:t>
        <a:bodyPr/>
        <a:lstStyle/>
        <a:p>
          <a:r>
            <a:rPr lang="en-US" dirty="0" smtClean="0">
              <a:latin typeface="Times New Roman" panose="02020603050405020304" pitchFamily="18" charset="0"/>
              <a:cs typeface="Times New Roman" panose="02020603050405020304" pitchFamily="18" charset="0"/>
            </a:rPr>
            <a:t>PRODUCER SECTOR</a:t>
          </a:r>
          <a:endParaRPr lang="en-US" dirty="0">
            <a:latin typeface="Times New Roman" panose="02020603050405020304" pitchFamily="18" charset="0"/>
            <a:cs typeface="Times New Roman" panose="02020603050405020304" pitchFamily="18" charset="0"/>
          </a:endParaRPr>
        </a:p>
      </dgm:t>
    </dgm:pt>
    <dgm:pt modelId="{51CAF6E7-BFFA-4FBD-B937-048DF230653F}" type="parTrans" cxnId="{56913E68-A389-41C5-8FC7-0D7BB7F082F6}">
      <dgm:prSet/>
      <dgm:spPr/>
      <dgm:t>
        <a:bodyPr/>
        <a:lstStyle/>
        <a:p>
          <a:endParaRPr lang="en-US"/>
        </a:p>
      </dgm:t>
    </dgm:pt>
    <dgm:pt modelId="{40EE6440-E9C3-4908-86B9-3C391926E3CD}" type="sibTrans" cxnId="{56913E68-A389-41C5-8FC7-0D7BB7F082F6}">
      <dgm:prSet/>
      <dgm:spPr/>
      <dgm:t>
        <a:bodyPr/>
        <a:lstStyle/>
        <a:p>
          <a:endParaRPr lang="en-US"/>
        </a:p>
      </dgm:t>
    </dgm:pt>
    <dgm:pt modelId="{F588FDB7-4B8F-4603-9A06-482C7FE47434}">
      <dgm:prSet phldrT="[Text]"/>
      <dgm:spPr>
        <a:solidFill>
          <a:srgbClr val="92D050"/>
        </a:solidFill>
      </dgm:spPr>
      <dgm:t>
        <a:bodyPr/>
        <a:lstStyle/>
        <a:p>
          <a:r>
            <a:rPr lang="en-US" dirty="0" smtClean="0">
              <a:latin typeface="Times New Roman" panose="02020603050405020304" pitchFamily="18" charset="0"/>
              <a:cs typeface="Times New Roman" panose="02020603050405020304" pitchFamily="18" charset="0"/>
            </a:rPr>
            <a:t>Planters’ Association  of Ceylon(PA)</a:t>
          </a:r>
          <a:endParaRPr lang="en-US" dirty="0">
            <a:latin typeface="Times New Roman" panose="02020603050405020304" pitchFamily="18" charset="0"/>
            <a:cs typeface="Times New Roman" panose="02020603050405020304" pitchFamily="18" charset="0"/>
          </a:endParaRPr>
        </a:p>
      </dgm:t>
    </dgm:pt>
    <dgm:pt modelId="{216C5ADD-7BF3-4E4A-A7EF-F9F9A7614E81}" type="parTrans" cxnId="{BF11E3F8-3554-46EE-A183-075C52E72492}">
      <dgm:prSet/>
      <dgm:spPr/>
      <dgm:t>
        <a:bodyPr/>
        <a:lstStyle/>
        <a:p>
          <a:endParaRPr lang="en-US"/>
        </a:p>
      </dgm:t>
    </dgm:pt>
    <dgm:pt modelId="{E52DDCE8-FA3B-4108-AEFE-F352950ED3D5}" type="sibTrans" cxnId="{BF11E3F8-3554-46EE-A183-075C52E72492}">
      <dgm:prSet/>
      <dgm:spPr/>
      <dgm:t>
        <a:bodyPr/>
        <a:lstStyle/>
        <a:p>
          <a:endParaRPr lang="en-US"/>
        </a:p>
      </dgm:t>
    </dgm:pt>
    <dgm:pt modelId="{26B377F6-9709-4A57-990F-A842DF232BC9}">
      <dgm:prSet phldrT="[Text]"/>
      <dgm:spPr>
        <a:solidFill>
          <a:srgbClr val="92D050"/>
        </a:solidFill>
      </dgm:spPr>
      <dgm:t>
        <a:bodyPr/>
        <a:lstStyle/>
        <a:p>
          <a:r>
            <a:rPr lang="en-US" dirty="0" smtClean="0">
              <a:latin typeface="Times New Roman" panose="02020603050405020304" pitchFamily="18" charset="0"/>
              <a:cs typeface="Times New Roman" panose="02020603050405020304" pitchFamily="18" charset="0"/>
            </a:rPr>
            <a:t>Sri Lanka Tea Factory Owners Association(SLTFOA</a:t>
          </a:r>
          <a:r>
            <a:rPr lang="en-US" dirty="0" smtClean="0"/>
            <a:t>)</a:t>
          </a:r>
          <a:endParaRPr lang="en-US" dirty="0"/>
        </a:p>
      </dgm:t>
    </dgm:pt>
    <dgm:pt modelId="{138A0774-7A08-4532-B325-BD564B3BBA01}" type="parTrans" cxnId="{BA045FA3-D7B3-4D38-8F14-F2350CA119CE}">
      <dgm:prSet/>
      <dgm:spPr/>
      <dgm:t>
        <a:bodyPr/>
        <a:lstStyle/>
        <a:p>
          <a:endParaRPr lang="en-US"/>
        </a:p>
      </dgm:t>
    </dgm:pt>
    <dgm:pt modelId="{1E1C5925-E27D-4BD5-8ED4-9ED533D8308E}" type="sibTrans" cxnId="{BA045FA3-D7B3-4D38-8F14-F2350CA119CE}">
      <dgm:prSet/>
      <dgm:spPr/>
      <dgm:t>
        <a:bodyPr/>
        <a:lstStyle/>
        <a:p>
          <a:endParaRPr lang="en-US"/>
        </a:p>
      </dgm:t>
    </dgm:pt>
    <dgm:pt modelId="{E48AF861-8A94-4093-94AC-39AD7E0CFEC5}">
      <dgm:prSet/>
      <dgm:spPr>
        <a:solidFill>
          <a:srgbClr val="92D050"/>
        </a:solidFill>
      </dgm:spPr>
      <dgm:t>
        <a:bodyPr/>
        <a:lstStyle/>
        <a:p>
          <a:r>
            <a:rPr lang="en-US" dirty="0" smtClean="0">
              <a:latin typeface="Times New Roman" panose="02020603050405020304" pitchFamily="18" charset="0"/>
              <a:cs typeface="Times New Roman" panose="02020603050405020304" pitchFamily="18" charset="0"/>
            </a:rPr>
            <a:t>Federation of Tea Small Holders Societies(FTSHS)</a:t>
          </a:r>
          <a:endParaRPr lang="en-US" dirty="0">
            <a:latin typeface="Times New Roman" panose="02020603050405020304" pitchFamily="18" charset="0"/>
            <a:cs typeface="Times New Roman" panose="02020603050405020304" pitchFamily="18" charset="0"/>
          </a:endParaRPr>
        </a:p>
      </dgm:t>
    </dgm:pt>
    <dgm:pt modelId="{BBB589E9-780C-49D1-A33C-DE22DEAB6299}" type="parTrans" cxnId="{C15485FE-8C44-4B2A-8E53-404B3DE99DAE}">
      <dgm:prSet/>
      <dgm:spPr/>
      <dgm:t>
        <a:bodyPr/>
        <a:lstStyle/>
        <a:p>
          <a:endParaRPr lang="en-US"/>
        </a:p>
      </dgm:t>
    </dgm:pt>
    <dgm:pt modelId="{BD6AFF8D-8591-4296-AB35-45EC17F21CA6}" type="sibTrans" cxnId="{C15485FE-8C44-4B2A-8E53-404B3DE99DAE}">
      <dgm:prSet/>
      <dgm:spPr/>
      <dgm:t>
        <a:bodyPr/>
        <a:lstStyle/>
        <a:p>
          <a:endParaRPr lang="en-US"/>
        </a:p>
      </dgm:t>
    </dgm:pt>
    <dgm:pt modelId="{1AB5E54E-459C-4CAB-BA04-3C22C6BAB492}" type="pres">
      <dgm:prSet presAssocID="{54DAC3D8-0D35-4B91-8AC0-8D83C9490CFC}" presName="hierChild1" presStyleCnt="0">
        <dgm:presLayoutVars>
          <dgm:orgChart val="1"/>
          <dgm:chPref val="1"/>
          <dgm:dir/>
          <dgm:animOne val="branch"/>
          <dgm:animLvl val="lvl"/>
          <dgm:resizeHandles/>
        </dgm:presLayoutVars>
      </dgm:prSet>
      <dgm:spPr/>
      <dgm:t>
        <a:bodyPr/>
        <a:lstStyle/>
        <a:p>
          <a:endParaRPr lang="en-US"/>
        </a:p>
      </dgm:t>
    </dgm:pt>
    <dgm:pt modelId="{3939D244-461F-4546-9AFD-024F5DFBE5B7}" type="pres">
      <dgm:prSet presAssocID="{9FC53FBC-361C-4CD0-8ED8-193B2BBE0C1D}" presName="hierRoot1" presStyleCnt="0">
        <dgm:presLayoutVars>
          <dgm:hierBranch val="init"/>
        </dgm:presLayoutVars>
      </dgm:prSet>
      <dgm:spPr/>
    </dgm:pt>
    <dgm:pt modelId="{6E29134E-2D57-41E5-8CB8-C20827FF3338}" type="pres">
      <dgm:prSet presAssocID="{9FC53FBC-361C-4CD0-8ED8-193B2BBE0C1D}" presName="rootComposite1" presStyleCnt="0"/>
      <dgm:spPr/>
    </dgm:pt>
    <dgm:pt modelId="{FECF3C55-23AA-4FCE-A1DE-3B0FAF802AB3}" type="pres">
      <dgm:prSet presAssocID="{9FC53FBC-361C-4CD0-8ED8-193B2BBE0C1D}" presName="rootText1" presStyleLbl="node0" presStyleIdx="0" presStyleCnt="1" custScaleX="150537" custLinFactNeighborX="231" custLinFactNeighborY="12742">
        <dgm:presLayoutVars>
          <dgm:chPref val="3"/>
        </dgm:presLayoutVars>
      </dgm:prSet>
      <dgm:spPr/>
      <dgm:t>
        <a:bodyPr/>
        <a:lstStyle/>
        <a:p>
          <a:endParaRPr lang="en-US"/>
        </a:p>
      </dgm:t>
    </dgm:pt>
    <dgm:pt modelId="{B775D2FE-97D3-4D9E-9404-79B36B32D53B}" type="pres">
      <dgm:prSet presAssocID="{9FC53FBC-361C-4CD0-8ED8-193B2BBE0C1D}" presName="rootConnector1" presStyleLbl="node1" presStyleIdx="0" presStyleCnt="0"/>
      <dgm:spPr/>
      <dgm:t>
        <a:bodyPr/>
        <a:lstStyle/>
        <a:p>
          <a:endParaRPr lang="en-US"/>
        </a:p>
      </dgm:t>
    </dgm:pt>
    <dgm:pt modelId="{08698703-BE41-41CC-BE7E-32CB4342A15A}" type="pres">
      <dgm:prSet presAssocID="{9FC53FBC-361C-4CD0-8ED8-193B2BBE0C1D}" presName="hierChild2" presStyleCnt="0"/>
      <dgm:spPr/>
    </dgm:pt>
    <dgm:pt modelId="{E593E2E4-E0A4-4EAD-88C4-83444A155208}" type="pres">
      <dgm:prSet presAssocID="{216C5ADD-7BF3-4E4A-A7EF-F9F9A7614E81}" presName="Name37" presStyleLbl="parChTrans1D2" presStyleIdx="0" presStyleCnt="3"/>
      <dgm:spPr/>
      <dgm:t>
        <a:bodyPr/>
        <a:lstStyle/>
        <a:p>
          <a:endParaRPr lang="en-US"/>
        </a:p>
      </dgm:t>
    </dgm:pt>
    <dgm:pt modelId="{BD172986-E01E-4158-9332-DFF8ADB26A18}" type="pres">
      <dgm:prSet presAssocID="{F588FDB7-4B8F-4603-9A06-482C7FE47434}" presName="hierRoot2" presStyleCnt="0">
        <dgm:presLayoutVars>
          <dgm:hierBranch val="init"/>
        </dgm:presLayoutVars>
      </dgm:prSet>
      <dgm:spPr/>
    </dgm:pt>
    <dgm:pt modelId="{2585D51D-C0DB-4A54-9DC3-CB0E8FFA0111}" type="pres">
      <dgm:prSet presAssocID="{F588FDB7-4B8F-4603-9A06-482C7FE47434}" presName="rootComposite" presStyleCnt="0"/>
      <dgm:spPr/>
    </dgm:pt>
    <dgm:pt modelId="{9B5AFA6B-9E5D-4E74-8A3D-4C2F1E331AF7}" type="pres">
      <dgm:prSet presAssocID="{F588FDB7-4B8F-4603-9A06-482C7FE47434}" presName="rootText" presStyleLbl="node2" presStyleIdx="0" presStyleCnt="3" custScaleX="169212">
        <dgm:presLayoutVars>
          <dgm:chPref val="3"/>
        </dgm:presLayoutVars>
      </dgm:prSet>
      <dgm:spPr/>
      <dgm:t>
        <a:bodyPr/>
        <a:lstStyle/>
        <a:p>
          <a:endParaRPr lang="en-US"/>
        </a:p>
      </dgm:t>
    </dgm:pt>
    <dgm:pt modelId="{D6B38BFD-8339-4C1C-99DF-45EA2F47C6DF}" type="pres">
      <dgm:prSet presAssocID="{F588FDB7-4B8F-4603-9A06-482C7FE47434}" presName="rootConnector" presStyleLbl="node2" presStyleIdx="0" presStyleCnt="3"/>
      <dgm:spPr/>
      <dgm:t>
        <a:bodyPr/>
        <a:lstStyle/>
        <a:p>
          <a:endParaRPr lang="en-US"/>
        </a:p>
      </dgm:t>
    </dgm:pt>
    <dgm:pt modelId="{EDB46C5F-A7F7-4177-B89A-275039285CFA}" type="pres">
      <dgm:prSet presAssocID="{F588FDB7-4B8F-4603-9A06-482C7FE47434}" presName="hierChild4" presStyleCnt="0"/>
      <dgm:spPr/>
    </dgm:pt>
    <dgm:pt modelId="{D32A02CA-5032-4C85-9195-80E0164CA687}" type="pres">
      <dgm:prSet presAssocID="{F588FDB7-4B8F-4603-9A06-482C7FE47434}" presName="hierChild5" presStyleCnt="0"/>
      <dgm:spPr/>
    </dgm:pt>
    <dgm:pt modelId="{54DC3753-09A3-4F9E-BE83-844BEF96929D}" type="pres">
      <dgm:prSet presAssocID="{138A0774-7A08-4532-B325-BD564B3BBA01}" presName="Name37" presStyleLbl="parChTrans1D2" presStyleIdx="1" presStyleCnt="3"/>
      <dgm:spPr/>
      <dgm:t>
        <a:bodyPr/>
        <a:lstStyle/>
        <a:p>
          <a:endParaRPr lang="en-US"/>
        </a:p>
      </dgm:t>
    </dgm:pt>
    <dgm:pt modelId="{CF556660-C549-4EBB-8735-B078B675DC5A}" type="pres">
      <dgm:prSet presAssocID="{26B377F6-9709-4A57-990F-A842DF232BC9}" presName="hierRoot2" presStyleCnt="0">
        <dgm:presLayoutVars>
          <dgm:hierBranch val="init"/>
        </dgm:presLayoutVars>
      </dgm:prSet>
      <dgm:spPr/>
    </dgm:pt>
    <dgm:pt modelId="{73F5925D-13CD-4E8B-82A9-95A3C7E89CD3}" type="pres">
      <dgm:prSet presAssocID="{26B377F6-9709-4A57-990F-A842DF232BC9}" presName="rootComposite" presStyleCnt="0"/>
      <dgm:spPr/>
    </dgm:pt>
    <dgm:pt modelId="{894618C2-1DF5-4437-948D-CEE7285E379C}" type="pres">
      <dgm:prSet presAssocID="{26B377F6-9709-4A57-990F-A842DF232BC9}" presName="rootText" presStyleLbl="node2" presStyleIdx="1" presStyleCnt="3" custScaleX="206212">
        <dgm:presLayoutVars>
          <dgm:chPref val="3"/>
        </dgm:presLayoutVars>
      </dgm:prSet>
      <dgm:spPr/>
      <dgm:t>
        <a:bodyPr/>
        <a:lstStyle/>
        <a:p>
          <a:endParaRPr lang="en-US"/>
        </a:p>
      </dgm:t>
    </dgm:pt>
    <dgm:pt modelId="{FA607A04-F09F-4E6F-A70B-B18B22E0F5B7}" type="pres">
      <dgm:prSet presAssocID="{26B377F6-9709-4A57-990F-A842DF232BC9}" presName="rootConnector" presStyleLbl="node2" presStyleIdx="1" presStyleCnt="3"/>
      <dgm:spPr/>
      <dgm:t>
        <a:bodyPr/>
        <a:lstStyle/>
        <a:p>
          <a:endParaRPr lang="en-US"/>
        </a:p>
      </dgm:t>
    </dgm:pt>
    <dgm:pt modelId="{2D437AD6-D068-4917-8735-C2971101091F}" type="pres">
      <dgm:prSet presAssocID="{26B377F6-9709-4A57-990F-A842DF232BC9}" presName="hierChild4" presStyleCnt="0"/>
      <dgm:spPr/>
    </dgm:pt>
    <dgm:pt modelId="{BFCC8CA1-FD5E-4BE2-AF96-EADC57B8E07C}" type="pres">
      <dgm:prSet presAssocID="{26B377F6-9709-4A57-990F-A842DF232BC9}" presName="hierChild5" presStyleCnt="0"/>
      <dgm:spPr/>
    </dgm:pt>
    <dgm:pt modelId="{ABFB5BF9-6EAC-4CC5-9398-AC52062B9422}" type="pres">
      <dgm:prSet presAssocID="{BBB589E9-780C-49D1-A33C-DE22DEAB6299}" presName="Name37" presStyleLbl="parChTrans1D2" presStyleIdx="2" presStyleCnt="3"/>
      <dgm:spPr/>
      <dgm:t>
        <a:bodyPr/>
        <a:lstStyle/>
        <a:p>
          <a:endParaRPr lang="en-US"/>
        </a:p>
      </dgm:t>
    </dgm:pt>
    <dgm:pt modelId="{ACEF7325-9C29-4395-8A66-A418B12E3B59}" type="pres">
      <dgm:prSet presAssocID="{E48AF861-8A94-4093-94AC-39AD7E0CFEC5}" presName="hierRoot2" presStyleCnt="0">
        <dgm:presLayoutVars>
          <dgm:hierBranch val="init"/>
        </dgm:presLayoutVars>
      </dgm:prSet>
      <dgm:spPr/>
    </dgm:pt>
    <dgm:pt modelId="{AC34A8D0-5416-4166-9693-825D4DE82F87}" type="pres">
      <dgm:prSet presAssocID="{E48AF861-8A94-4093-94AC-39AD7E0CFEC5}" presName="rootComposite" presStyleCnt="0"/>
      <dgm:spPr/>
    </dgm:pt>
    <dgm:pt modelId="{3BD4DD39-537C-455A-8D59-C9E43B759074}" type="pres">
      <dgm:prSet presAssocID="{E48AF861-8A94-4093-94AC-39AD7E0CFEC5}" presName="rootText" presStyleLbl="node2" presStyleIdx="2" presStyleCnt="3" custScaleX="206022">
        <dgm:presLayoutVars>
          <dgm:chPref val="3"/>
        </dgm:presLayoutVars>
      </dgm:prSet>
      <dgm:spPr/>
      <dgm:t>
        <a:bodyPr/>
        <a:lstStyle/>
        <a:p>
          <a:endParaRPr lang="en-US"/>
        </a:p>
      </dgm:t>
    </dgm:pt>
    <dgm:pt modelId="{3EA89C78-7D37-4813-9B57-5748B4E2382F}" type="pres">
      <dgm:prSet presAssocID="{E48AF861-8A94-4093-94AC-39AD7E0CFEC5}" presName="rootConnector" presStyleLbl="node2" presStyleIdx="2" presStyleCnt="3"/>
      <dgm:spPr/>
      <dgm:t>
        <a:bodyPr/>
        <a:lstStyle/>
        <a:p>
          <a:endParaRPr lang="en-US"/>
        </a:p>
      </dgm:t>
    </dgm:pt>
    <dgm:pt modelId="{4B1D4F6C-2F2C-4B41-B840-0EADEE3C4B58}" type="pres">
      <dgm:prSet presAssocID="{E48AF861-8A94-4093-94AC-39AD7E0CFEC5}" presName="hierChild4" presStyleCnt="0"/>
      <dgm:spPr/>
    </dgm:pt>
    <dgm:pt modelId="{8BA357D5-759B-4368-86CD-936F07531965}" type="pres">
      <dgm:prSet presAssocID="{E48AF861-8A94-4093-94AC-39AD7E0CFEC5}" presName="hierChild5" presStyleCnt="0"/>
      <dgm:spPr/>
    </dgm:pt>
    <dgm:pt modelId="{3FCE086A-A414-439D-AE40-9261C160DF12}" type="pres">
      <dgm:prSet presAssocID="{9FC53FBC-361C-4CD0-8ED8-193B2BBE0C1D}" presName="hierChild3" presStyleCnt="0"/>
      <dgm:spPr/>
    </dgm:pt>
  </dgm:ptLst>
  <dgm:cxnLst>
    <dgm:cxn modelId="{A4829917-E798-4F50-AD9B-05E07D6FB0C1}" type="presOf" srcId="{9FC53FBC-361C-4CD0-8ED8-193B2BBE0C1D}" destId="{FECF3C55-23AA-4FCE-A1DE-3B0FAF802AB3}" srcOrd="0" destOrd="0" presId="urn:microsoft.com/office/officeart/2005/8/layout/orgChart1"/>
    <dgm:cxn modelId="{20B48D6B-1E6A-47E4-8D08-530C39844BB7}" type="presOf" srcId="{54DAC3D8-0D35-4B91-8AC0-8D83C9490CFC}" destId="{1AB5E54E-459C-4CAB-BA04-3C22C6BAB492}" srcOrd="0" destOrd="0" presId="urn:microsoft.com/office/officeart/2005/8/layout/orgChart1"/>
    <dgm:cxn modelId="{07A8193B-2620-42DC-802D-C38C4C309B60}" type="presOf" srcId="{BBB589E9-780C-49D1-A33C-DE22DEAB6299}" destId="{ABFB5BF9-6EAC-4CC5-9398-AC52062B9422}" srcOrd="0" destOrd="0" presId="urn:microsoft.com/office/officeart/2005/8/layout/orgChart1"/>
    <dgm:cxn modelId="{BA045FA3-D7B3-4D38-8F14-F2350CA119CE}" srcId="{9FC53FBC-361C-4CD0-8ED8-193B2BBE0C1D}" destId="{26B377F6-9709-4A57-990F-A842DF232BC9}" srcOrd="1" destOrd="0" parTransId="{138A0774-7A08-4532-B325-BD564B3BBA01}" sibTransId="{1E1C5925-E27D-4BD5-8ED4-9ED533D8308E}"/>
    <dgm:cxn modelId="{F7F9054F-8FFD-47D1-942B-B99D20CD2157}" type="presOf" srcId="{26B377F6-9709-4A57-990F-A842DF232BC9}" destId="{FA607A04-F09F-4E6F-A70B-B18B22E0F5B7}" srcOrd="1" destOrd="0" presId="urn:microsoft.com/office/officeart/2005/8/layout/orgChart1"/>
    <dgm:cxn modelId="{6E9C16D2-6B94-4E0D-B22F-0312286817EC}" type="presOf" srcId="{216C5ADD-7BF3-4E4A-A7EF-F9F9A7614E81}" destId="{E593E2E4-E0A4-4EAD-88C4-83444A155208}" srcOrd="0" destOrd="0" presId="urn:microsoft.com/office/officeart/2005/8/layout/orgChart1"/>
    <dgm:cxn modelId="{EA332371-9E69-44DF-B729-D7818B01F45B}" type="presOf" srcId="{F588FDB7-4B8F-4603-9A06-482C7FE47434}" destId="{9B5AFA6B-9E5D-4E74-8A3D-4C2F1E331AF7}" srcOrd="0" destOrd="0" presId="urn:microsoft.com/office/officeart/2005/8/layout/orgChart1"/>
    <dgm:cxn modelId="{A4708675-FE53-4F75-BBD2-7AE5328772FE}" type="presOf" srcId="{E48AF861-8A94-4093-94AC-39AD7E0CFEC5}" destId="{3BD4DD39-537C-455A-8D59-C9E43B759074}" srcOrd="0" destOrd="0" presId="urn:microsoft.com/office/officeart/2005/8/layout/orgChart1"/>
    <dgm:cxn modelId="{BF11E3F8-3554-46EE-A183-075C52E72492}" srcId="{9FC53FBC-361C-4CD0-8ED8-193B2BBE0C1D}" destId="{F588FDB7-4B8F-4603-9A06-482C7FE47434}" srcOrd="0" destOrd="0" parTransId="{216C5ADD-7BF3-4E4A-A7EF-F9F9A7614E81}" sibTransId="{E52DDCE8-FA3B-4108-AEFE-F352950ED3D5}"/>
    <dgm:cxn modelId="{56913E68-A389-41C5-8FC7-0D7BB7F082F6}" srcId="{54DAC3D8-0D35-4B91-8AC0-8D83C9490CFC}" destId="{9FC53FBC-361C-4CD0-8ED8-193B2BBE0C1D}" srcOrd="0" destOrd="0" parTransId="{51CAF6E7-BFFA-4FBD-B937-048DF230653F}" sibTransId="{40EE6440-E9C3-4908-86B9-3C391926E3CD}"/>
    <dgm:cxn modelId="{26FC5B9B-595C-41A0-9B0A-9E297F9063B9}" type="presOf" srcId="{138A0774-7A08-4532-B325-BD564B3BBA01}" destId="{54DC3753-09A3-4F9E-BE83-844BEF96929D}" srcOrd="0" destOrd="0" presId="urn:microsoft.com/office/officeart/2005/8/layout/orgChart1"/>
    <dgm:cxn modelId="{B07C47FE-2B21-4EBD-AFED-122F0F2C41EB}" type="presOf" srcId="{26B377F6-9709-4A57-990F-A842DF232BC9}" destId="{894618C2-1DF5-4437-948D-CEE7285E379C}" srcOrd="0" destOrd="0" presId="urn:microsoft.com/office/officeart/2005/8/layout/orgChart1"/>
    <dgm:cxn modelId="{CC07F1EA-7B4D-48AC-957D-438CEF255BBC}" type="presOf" srcId="{F588FDB7-4B8F-4603-9A06-482C7FE47434}" destId="{D6B38BFD-8339-4C1C-99DF-45EA2F47C6DF}" srcOrd="1" destOrd="0" presId="urn:microsoft.com/office/officeart/2005/8/layout/orgChart1"/>
    <dgm:cxn modelId="{C15485FE-8C44-4B2A-8E53-404B3DE99DAE}" srcId="{9FC53FBC-361C-4CD0-8ED8-193B2BBE0C1D}" destId="{E48AF861-8A94-4093-94AC-39AD7E0CFEC5}" srcOrd="2" destOrd="0" parTransId="{BBB589E9-780C-49D1-A33C-DE22DEAB6299}" sibTransId="{BD6AFF8D-8591-4296-AB35-45EC17F21CA6}"/>
    <dgm:cxn modelId="{A1F69BF1-B592-47AB-90C9-415EF3A1FAD3}" type="presOf" srcId="{E48AF861-8A94-4093-94AC-39AD7E0CFEC5}" destId="{3EA89C78-7D37-4813-9B57-5748B4E2382F}" srcOrd="1" destOrd="0" presId="urn:microsoft.com/office/officeart/2005/8/layout/orgChart1"/>
    <dgm:cxn modelId="{C21F9BBD-0FD0-44D3-AA74-2AABBDDE1EDA}" type="presOf" srcId="{9FC53FBC-361C-4CD0-8ED8-193B2BBE0C1D}" destId="{B775D2FE-97D3-4D9E-9404-79B36B32D53B}" srcOrd="1" destOrd="0" presId="urn:microsoft.com/office/officeart/2005/8/layout/orgChart1"/>
    <dgm:cxn modelId="{AD106552-2F41-4069-AACC-013CA6407B5A}" type="presParOf" srcId="{1AB5E54E-459C-4CAB-BA04-3C22C6BAB492}" destId="{3939D244-461F-4546-9AFD-024F5DFBE5B7}" srcOrd="0" destOrd="0" presId="urn:microsoft.com/office/officeart/2005/8/layout/orgChart1"/>
    <dgm:cxn modelId="{B4B79155-00E1-4355-B9E6-F5E89816C502}" type="presParOf" srcId="{3939D244-461F-4546-9AFD-024F5DFBE5B7}" destId="{6E29134E-2D57-41E5-8CB8-C20827FF3338}" srcOrd="0" destOrd="0" presId="urn:microsoft.com/office/officeart/2005/8/layout/orgChart1"/>
    <dgm:cxn modelId="{9D414E55-FA92-4102-BC8D-E2A59481F982}" type="presParOf" srcId="{6E29134E-2D57-41E5-8CB8-C20827FF3338}" destId="{FECF3C55-23AA-4FCE-A1DE-3B0FAF802AB3}" srcOrd="0" destOrd="0" presId="urn:microsoft.com/office/officeart/2005/8/layout/orgChart1"/>
    <dgm:cxn modelId="{2079F463-752B-468C-A2DC-62528C8AA101}" type="presParOf" srcId="{6E29134E-2D57-41E5-8CB8-C20827FF3338}" destId="{B775D2FE-97D3-4D9E-9404-79B36B32D53B}" srcOrd="1" destOrd="0" presId="urn:microsoft.com/office/officeart/2005/8/layout/orgChart1"/>
    <dgm:cxn modelId="{C2717197-9596-4AEF-961A-F8395CCE88F8}" type="presParOf" srcId="{3939D244-461F-4546-9AFD-024F5DFBE5B7}" destId="{08698703-BE41-41CC-BE7E-32CB4342A15A}" srcOrd="1" destOrd="0" presId="urn:microsoft.com/office/officeart/2005/8/layout/orgChart1"/>
    <dgm:cxn modelId="{DF455CDF-AE1E-4B11-9D45-A8BC7567E45A}" type="presParOf" srcId="{08698703-BE41-41CC-BE7E-32CB4342A15A}" destId="{E593E2E4-E0A4-4EAD-88C4-83444A155208}" srcOrd="0" destOrd="0" presId="urn:microsoft.com/office/officeart/2005/8/layout/orgChart1"/>
    <dgm:cxn modelId="{FB34021A-FF99-4EB2-B80B-BD08CF283581}" type="presParOf" srcId="{08698703-BE41-41CC-BE7E-32CB4342A15A}" destId="{BD172986-E01E-4158-9332-DFF8ADB26A18}" srcOrd="1" destOrd="0" presId="urn:microsoft.com/office/officeart/2005/8/layout/orgChart1"/>
    <dgm:cxn modelId="{E4D4A8A5-3D6E-495C-AED5-812F9F3A3813}" type="presParOf" srcId="{BD172986-E01E-4158-9332-DFF8ADB26A18}" destId="{2585D51D-C0DB-4A54-9DC3-CB0E8FFA0111}" srcOrd="0" destOrd="0" presId="urn:microsoft.com/office/officeart/2005/8/layout/orgChart1"/>
    <dgm:cxn modelId="{DDFBA5A4-475D-4192-945B-27E23627A601}" type="presParOf" srcId="{2585D51D-C0DB-4A54-9DC3-CB0E8FFA0111}" destId="{9B5AFA6B-9E5D-4E74-8A3D-4C2F1E331AF7}" srcOrd="0" destOrd="0" presId="urn:microsoft.com/office/officeart/2005/8/layout/orgChart1"/>
    <dgm:cxn modelId="{704D0342-6C52-4D5F-8DC8-BA15CC233CD4}" type="presParOf" srcId="{2585D51D-C0DB-4A54-9DC3-CB0E8FFA0111}" destId="{D6B38BFD-8339-4C1C-99DF-45EA2F47C6DF}" srcOrd="1" destOrd="0" presId="urn:microsoft.com/office/officeart/2005/8/layout/orgChart1"/>
    <dgm:cxn modelId="{E0A0B200-ED61-400E-8064-D66C02750607}" type="presParOf" srcId="{BD172986-E01E-4158-9332-DFF8ADB26A18}" destId="{EDB46C5F-A7F7-4177-B89A-275039285CFA}" srcOrd="1" destOrd="0" presId="urn:microsoft.com/office/officeart/2005/8/layout/orgChart1"/>
    <dgm:cxn modelId="{D2AE14FA-4F4E-4EBB-9E6F-3FFCD5030F93}" type="presParOf" srcId="{BD172986-E01E-4158-9332-DFF8ADB26A18}" destId="{D32A02CA-5032-4C85-9195-80E0164CA687}" srcOrd="2" destOrd="0" presId="urn:microsoft.com/office/officeart/2005/8/layout/orgChart1"/>
    <dgm:cxn modelId="{088F2DEB-7BDF-43ED-85D2-3F06DD0D2C5D}" type="presParOf" srcId="{08698703-BE41-41CC-BE7E-32CB4342A15A}" destId="{54DC3753-09A3-4F9E-BE83-844BEF96929D}" srcOrd="2" destOrd="0" presId="urn:microsoft.com/office/officeart/2005/8/layout/orgChart1"/>
    <dgm:cxn modelId="{47898D17-0D3A-42B4-B937-AD15A58C3BBE}" type="presParOf" srcId="{08698703-BE41-41CC-BE7E-32CB4342A15A}" destId="{CF556660-C549-4EBB-8735-B078B675DC5A}" srcOrd="3" destOrd="0" presId="urn:microsoft.com/office/officeart/2005/8/layout/orgChart1"/>
    <dgm:cxn modelId="{E11382DF-8761-4042-BC06-52CB0116CBA2}" type="presParOf" srcId="{CF556660-C549-4EBB-8735-B078B675DC5A}" destId="{73F5925D-13CD-4E8B-82A9-95A3C7E89CD3}" srcOrd="0" destOrd="0" presId="urn:microsoft.com/office/officeart/2005/8/layout/orgChart1"/>
    <dgm:cxn modelId="{EE212D71-73D4-4E29-9105-5AD3254E6E3B}" type="presParOf" srcId="{73F5925D-13CD-4E8B-82A9-95A3C7E89CD3}" destId="{894618C2-1DF5-4437-948D-CEE7285E379C}" srcOrd="0" destOrd="0" presId="urn:microsoft.com/office/officeart/2005/8/layout/orgChart1"/>
    <dgm:cxn modelId="{BECB7481-B724-43BB-847A-18B83F40A602}" type="presParOf" srcId="{73F5925D-13CD-4E8B-82A9-95A3C7E89CD3}" destId="{FA607A04-F09F-4E6F-A70B-B18B22E0F5B7}" srcOrd="1" destOrd="0" presId="urn:microsoft.com/office/officeart/2005/8/layout/orgChart1"/>
    <dgm:cxn modelId="{33E87B23-F702-40F1-BE42-32DD5F2DF33B}" type="presParOf" srcId="{CF556660-C549-4EBB-8735-B078B675DC5A}" destId="{2D437AD6-D068-4917-8735-C2971101091F}" srcOrd="1" destOrd="0" presId="urn:microsoft.com/office/officeart/2005/8/layout/orgChart1"/>
    <dgm:cxn modelId="{EAF9CC6F-AB06-4F8D-B428-97A89D863E44}" type="presParOf" srcId="{CF556660-C549-4EBB-8735-B078B675DC5A}" destId="{BFCC8CA1-FD5E-4BE2-AF96-EADC57B8E07C}" srcOrd="2" destOrd="0" presId="urn:microsoft.com/office/officeart/2005/8/layout/orgChart1"/>
    <dgm:cxn modelId="{0E59A214-9DCB-40B7-B157-79102BB1B901}" type="presParOf" srcId="{08698703-BE41-41CC-BE7E-32CB4342A15A}" destId="{ABFB5BF9-6EAC-4CC5-9398-AC52062B9422}" srcOrd="4" destOrd="0" presId="urn:microsoft.com/office/officeart/2005/8/layout/orgChart1"/>
    <dgm:cxn modelId="{791A2F7B-1DE9-4D26-AE95-A6B157DDFCD8}" type="presParOf" srcId="{08698703-BE41-41CC-BE7E-32CB4342A15A}" destId="{ACEF7325-9C29-4395-8A66-A418B12E3B59}" srcOrd="5" destOrd="0" presId="urn:microsoft.com/office/officeart/2005/8/layout/orgChart1"/>
    <dgm:cxn modelId="{94F16AB3-0F99-4D6F-B76D-C959FB20088C}" type="presParOf" srcId="{ACEF7325-9C29-4395-8A66-A418B12E3B59}" destId="{AC34A8D0-5416-4166-9693-825D4DE82F87}" srcOrd="0" destOrd="0" presId="urn:microsoft.com/office/officeart/2005/8/layout/orgChart1"/>
    <dgm:cxn modelId="{3CD21F7E-ECE6-46B0-8138-0ADE0044A486}" type="presParOf" srcId="{AC34A8D0-5416-4166-9693-825D4DE82F87}" destId="{3BD4DD39-537C-455A-8D59-C9E43B759074}" srcOrd="0" destOrd="0" presId="urn:microsoft.com/office/officeart/2005/8/layout/orgChart1"/>
    <dgm:cxn modelId="{ADF47A09-47E4-4CB9-956B-BAA15E7FDA51}" type="presParOf" srcId="{AC34A8D0-5416-4166-9693-825D4DE82F87}" destId="{3EA89C78-7D37-4813-9B57-5748B4E2382F}" srcOrd="1" destOrd="0" presId="urn:microsoft.com/office/officeart/2005/8/layout/orgChart1"/>
    <dgm:cxn modelId="{B9B46B7E-4980-4588-B8F8-CB47F49F39D9}" type="presParOf" srcId="{ACEF7325-9C29-4395-8A66-A418B12E3B59}" destId="{4B1D4F6C-2F2C-4B41-B840-0EADEE3C4B58}" srcOrd="1" destOrd="0" presId="urn:microsoft.com/office/officeart/2005/8/layout/orgChart1"/>
    <dgm:cxn modelId="{FB9629C2-2CEA-42CE-8EC9-83A48A37BC82}" type="presParOf" srcId="{ACEF7325-9C29-4395-8A66-A418B12E3B59}" destId="{8BA357D5-759B-4368-86CD-936F07531965}" srcOrd="2" destOrd="0" presId="urn:microsoft.com/office/officeart/2005/8/layout/orgChart1"/>
    <dgm:cxn modelId="{1408DF0F-08C5-472B-89FD-A5FC529819E0}" type="presParOf" srcId="{3939D244-461F-4546-9AFD-024F5DFBE5B7}" destId="{3FCE086A-A414-439D-AE40-9261C160DF12}" srcOrd="2" destOrd="0" presId="urn:microsoft.com/office/officeart/2005/8/layout/orgChart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EED9D9-DFDF-4E68-A71A-69DA80D2C6D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SG"/>
        </a:p>
      </dgm:t>
    </dgm:pt>
    <dgm:pt modelId="{7211BE1F-D812-4CB3-8D0E-67C53B76567F}">
      <dgm:prSet phldrT="[Text]" custT="1"/>
      <dgm:spPr/>
      <dgm:t>
        <a:bodyPr/>
        <a:lstStyle/>
        <a:p>
          <a:r>
            <a:rPr lang="en-SG" sz="1800" b="1" dirty="0" smtClean="0">
              <a:latin typeface="Times New Roman" pitchFamily="18" charset="0"/>
              <a:cs typeface="Times New Roman" pitchFamily="18" charset="0"/>
            </a:rPr>
            <a:t>Census 1994</a:t>
          </a:r>
          <a:endParaRPr lang="en-SG" sz="1800" b="1" dirty="0">
            <a:latin typeface="Times New Roman" pitchFamily="18" charset="0"/>
            <a:cs typeface="Times New Roman" pitchFamily="18" charset="0"/>
          </a:endParaRPr>
        </a:p>
      </dgm:t>
    </dgm:pt>
    <dgm:pt modelId="{1A3B9B48-634C-4D51-919B-B231C7FC2441}" type="parTrans" cxnId="{824EDA42-942E-4504-9B2E-F07B1CC8BDCC}">
      <dgm:prSet/>
      <dgm:spPr/>
      <dgm:t>
        <a:bodyPr/>
        <a:lstStyle/>
        <a:p>
          <a:endParaRPr lang="en-SG"/>
        </a:p>
      </dgm:t>
    </dgm:pt>
    <dgm:pt modelId="{4474F2B0-2FC4-4024-A8F1-5BF7D568FB62}" type="sibTrans" cxnId="{824EDA42-942E-4504-9B2E-F07B1CC8BDCC}">
      <dgm:prSet/>
      <dgm:spPr/>
      <dgm:t>
        <a:bodyPr/>
        <a:lstStyle/>
        <a:p>
          <a:endParaRPr lang="en-SG"/>
        </a:p>
      </dgm:t>
    </dgm:pt>
    <dgm:pt modelId="{75206251-B725-4213-9736-C925107DC172}">
      <dgm:prSet phldrT="[Text]" custT="1"/>
      <dgm:spPr/>
      <dgm:t>
        <a:bodyPr/>
        <a:lstStyle/>
        <a:p>
          <a:r>
            <a:rPr lang="en-SG" sz="1800" dirty="0" smtClean="0">
              <a:latin typeface="Times New Roman" pitchFamily="18" charset="0"/>
              <a:cs typeface="Times New Roman" pitchFamily="18" charset="0"/>
            </a:rPr>
            <a:t>Holdings 206,652</a:t>
          </a:r>
          <a:endParaRPr lang="en-SG" sz="1800" dirty="0">
            <a:latin typeface="Times New Roman" pitchFamily="18" charset="0"/>
            <a:cs typeface="Times New Roman" pitchFamily="18" charset="0"/>
          </a:endParaRPr>
        </a:p>
      </dgm:t>
    </dgm:pt>
    <dgm:pt modelId="{F8504D90-7B33-4CAF-AA0E-09B69E59AAC5}" type="parTrans" cxnId="{129B7AE1-7FBE-44C7-8CB7-9F2DF9DC9775}">
      <dgm:prSet/>
      <dgm:spPr/>
      <dgm:t>
        <a:bodyPr/>
        <a:lstStyle/>
        <a:p>
          <a:endParaRPr lang="en-SG"/>
        </a:p>
      </dgm:t>
    </dgm:pt>
    <dgm:pt modelId="{87CC37E4-CD24-4588-AFE9-A8460F9E5FD9}" type="sibTrans" cxnId="{129B7AE1-7FBE-44C7-8CB7-9F2DF9DC9775}">
      <dgm:prSet/>
      <dgm:spPr/>
      <dgm:t>
        <a:bodyPr/>
        <a:lstStyle/>
        <a:p>
          <a:endParaRPr lang="en-SG"/>
        </a:p>
      </dgm:t>
    </dgm:pt>
    <dgm:pt modelId="{D03C3C2A-3300-4F3E-B907-0A9B5B456A5D}">
      <dgm:prSet phldrT="[Text]" custT="1"/>
      <dgm:spPr/>
      <dgm:t>
        <a:bodyPr/>
        <a:lstStyle/>
        <a:p>
          <a:r>
            <a:rPr lang="en-SG" sz="1800" dirty="0" smtClean="0">
              <a:latin typeface="Times New Roman" pitchFamily="18" charset="0"/>
              <a:cs typeface="Times New Roman" pitchFamily="18" charset="0"/>
            </a:rPr>
            <a:t>Extent  Ha 82,918</a:t>
          </a:r>
          <a:endParaRPr lang="en-SG" sz="1800" dirty="0">
            <a:latin typeface="Times New Roman" pitchFamily="18" charset="0"/>
            <a:cs typeface="Times New Roman" pitchFamily="18" charset="0"/>
          </a:endParaRPr>
        </a:p>
      </dgm:t>
    </dgm:pt>
    <dgm:pt modelId="{9FCE7AB0-E138-478F-817F-15187197A86B}" type="parTrans" cxnId="{3F1CE778-039E-400E-9B56-FEF32C923F9C}">
      <dgm:prSet/>
      <dgm:spPr/>
      <dgm:t>
        <a:bodyPr/>
        <a:lstStyle/>
        <a:p>
          <a:endParaRPr lang="en-SG"/>
        </a:p>
      </dgm:t>
    </dgm:pt>
    <dgm:pt modelId="{4CE3248C-2F40-4DDC-AFEF-6BA1DC32817B}" type="sibTrans" cxnId="{3F1CE778-039E-400E-9B56-FEF32C923F9C}">
      <dgm:prSet/>
      <dgm:spPr/>
      <dgm:t>
        <a:bodyPr/>
        <a:lstStyle/>
        <a:p>
          <a:endParaRPr lang="en-SG"/>
        </a:p>
      </dgm:t>
    </dgm:pt>
    <dgm:pt modelId="{ACD00E51-E0F6-438E-A5E4-E0859E7BA7FD}">
      <dgm:prSet phldrT="[Text]" custT="1"/>
      <dgm:spPr/>
      <dgm:t>
        <a:bodyPr/>
        <a:lstStyle/>
        <a:p>
          <a:r>
            <a:rPr lang="en-SG" sz="1800" b="1" dirty="0" smtClean="0">
              <a:latin typeface="Times New Roman" pitchFamily="18" charset="0"/>
              <a:cs typeface="Times New Roman" pitchFamily="18" charset="0"/>
            </a:rPr>
            <a:t>Census 2005</a:t>
          </a:r>
          <a:endParaRPr lang="en-SG" sz="1800" b="1" dirty="0">
            <a:latin typeface="Times New Roman" pitchFamily="18" charset="0"/>
            <a:cs typeface="Times New Roman" pitchFamily="18" charset="0"/>
          </a:endParaRPr>
        </a:p>
      </dgm:t>
    </dgm:pt>
    <dgm:pt modelId="{E3C067B4-E632-4970-9325-CC7F802BB56A}" type="parTrans" cxnId="{7F99E849-954E-4580-9F20-34357D3558A8}">
      <dgm:prSet/>
      <dgm:spPr/>
      <dgm:t>
        <a:bodyPr/>
        <a:lstStyle/>
        <a:p>
          <a:endParaRPr lang="en-SG"/>
        </a:p>
      </dgm:t>
    </dgm:pt>
    <dgm:pt modelId="{0ECCD03E-BCF8-4D23-8D92-2B1A8EC137AC}" type="sibTrans" cxnId="{7F99E849-954E-4580-9F20-34357D3558A8}">
      <dgm:prSet/>
      <dgm:spPr/>
      <dgm:t>
        <a:bodyPr/>
        <a:lstStyle/>
        <a:p>
          <a:endParaRPr lang="en-SG"/>
        </a:p>
      </dgm:t>
    </dgm:pt>
    <dgm:pt modelId="{29EAC4F5-D2DF-4E79-A9A6-587FE74C9BA5}">
      <dgm:prSet phldrT="[Text]" custT="1"/>
      <dgm:spPr/>
      <dgm:t>
        <a:bodyPr/>
        <a:lstStyle/>
        <a:p>
          <a:r>
            <a:rPr lang="en-SG" sz="1800" dirty="0" smtClean="0">
              <a:latin typeface="Times New Roman" pitchFamily="18" charset="0"/>
              <a:cs typeface="Times New Roman" pitchFamily="18" charset="0"/>
            </a:rPr>
            <a:t>Holdings 350,982</a:t>
          </a:r>
          <a:endParaRPr lang="en-SG" sz="1800" dirty="0">
            <a:latin typeface="Times New Roman" pitchFamily="18" charset="0"/>
            <a:cs typeface="Times New Roman" pitchFamily="18" charset="0"/>
          </a:endParaRPr>
        </a:p>
      </dgm:t>
    </dgm:pt>
    <dgm:pt modelId="{49676CB1-F4D2-4D8B-B617-FF7B979626EA}" type="parTrans" cxnId="{93F9DDBC-7ED7-4F61-8473-6DF00EB56784}">
      <dgm:prSet/>
      <dgm:spPr/>
      <dgm:t>
        <a:bodyPr/>
        <a:lstStyle/>
        <a:p>
          <a:endParaRPr lang="en-SG"/>
        </a:p>
      </dgm:t>
    </dgm:pt>
    <dgm:pt modelId="{824A7EFA-2B12-4AF8-AB41-2B6584D695A5}" type="sibTrans" cxnId="{93F9DDBC-7ED7-4F61-8473-6DF00EB56784}">
      <dgm:prSet/>
      <dgm:spPr/>
      <dgm:t>
        <a:bodyPr/>
        <a:lstStyle/>
        <a:p>
          <a:endParaRPr lang="en-SG"/>
        </a:p>
      </dgm:t>
    </dgm:pt>
    <dgm:pt modelId="{27C35647-388F-4107-9B89-C78A46C647AF}">
      <dgm:prSet phldrT="[Text]" custT="1"/>
      <dgm:spPr/>
      <dgm:t>
        <a:bodyPr/>
        <a:lstStyle/>
        <a:p>
          <a:r>
            <a:rPr lang="en-SG" sz="1800" b="1" dirty="0" smtClean="0">
              <a:latin typeface="Times New Roman" pitchFamily="18" charset="0"/>
              <a:cs typeface="Times New Roman" pitchFamily="18" charset="0"/>
            </a:rPr>
            <a:t>% Increase</a:t>
          </a:r>
          <a:endParaRPr lang="en-SG" sz="1800" b="1" dirty="0">
            <a:latin typeface="Times New Roman" pitchFamily="18" charset="0"/>
            <a:cs typeface="Times New Roman" pitchFamily="18" charset="0"/>
          </a:endParaRPr>
        </a:p>
      </dgm:t>
    </dgm:pt>
    <dgm:pt modelId="{5CA2FFD7-BDA4-4CFE-BFC6-0CD0B7800CB0}" type="parTrans" cxnId="{34BFE6F5-7965-4C1F-97B9-1C46F189E952}">
      <dgm:prSet/>
      <dgm:spPr/>
      <dgm:t>
        <a:bodyPr/>
        <a:lstStyle/>
        <a:p>
          <a:endParaRPr lang="en-SG"/>
        </a:p>
      </dgm:t>
    </dgm:pt>
    <dgm:pt modelId="{3100A2BD-B19B-4B7A-A370-2721ADB922AF}" type="sibTrans" cxnId="{34BFE6F5-7965-4C1F-97B9-1C46F189E952}">
      <dgm:prSet/>
      <dgm:spPr/>
      <dgm:t>
        <a:bodyPr/>
        <a:lstStyle/>
        <a:p>
          <a:endParaRPr lang="en-SG"/>
        </a:p>
      </dgm:t>
    </dgm:pt>
    <dgm:pt modelId="{E327A5FA-6819-4C1C-ABC0-46C106CBC4A3}">
      <dgm:prSet phldrT="[Text]" custT="1"/>
      <dgm:spPr/>
      <dgm:t>
        <a:bodyPr/>
        <a:lstStyle/>
        <a:p>
          <a:r>
            <a:rPr lang="en-SG" sz="1800" dirty="0" smtClean="0">
              <a:latin typeface="Times New Roman" pitchFamily="18" charset="0"/>
              <a:cs typeface="Times New Roman" pitchFamily="18" charset="0"/>
            </a:rPr>
            <a:t>120 %</a:t>
          </a:r>
          <a:endParaRPr lang="en-SG" sz="1800" dirty="0">
            <a:latin typeface="Times New Roman" pitchFamily="18" charset="0"/>
            <a:cs typeface="Times New Roman" pitchFamily="18" charset="0"/>
          </a:endParaRPr>
        </a:p>
      </dgm:t>
    </dgm:pt>
    <dgm:pt modelId="{ED2F43C8-9E5B-404B-B8C8-BDFA45CDD39D}" type="parTrans" cxnId="{C36603BA-9C2D-4094-990E-E5B4E8AE998E}">
      <dgm:prSet/>
      <dgm:spPr/>
      <dgm:t>
        <a:bodyPr/>
        <a:lstStyle/>
        <a:p>
          <a:endParaRPr lang="en-SG"/>
        </a:p>
      </dgm:t>
    </dgm:pt>
    <dgm:pt modelId="{25A473C3-3297-4CCE-A6EE-76BA7C01DC08}" type="sibTrans" cxnId="{C36603BA-9C2D-4094-990E-E5B4E8AE998E}">
      <dgm:prSet/>
      <dgm:spPr/>
      <dgm:t>
        <a:bodyPr/>
        <a:lstStyle/>
        <a:p>
          <a:endParaRPr lang="en-SG"/>
        </a:p>
      </dgm:t>
    </dgm:pt>
    <dgm:pt modelId="{72255FDA-D0B3-4C10-A8C5-C42C08103118}">
      <dgm:prSet phldrT="[Text]" custT="1"/>
      <dgm:spPr/>
      <dgm:t>
        <a:bodyPr/>
        <a:lstStyle/>
        <a:p>
          <a:r>
            <a:rPr lang="en-SG" sz="1800" dirty="0" smtClean="0">
              <a:latin typeface="Times New Roman" pitchFamily="18" charset="0"/>
              <a:cs typeface="Times New Roman" pitchFamily="18" charset="0"/>
            </a:rPr>
            <a:t>54.5%</a:t>
          </a:r>
          <a:endParaRPr lang="en-SG" sz="1800" dirty="0">
            <a:latin typeface="Times New Roman" pitchFamily="18" charset="0"/>
            <a:cs typeface="Times New Roman" pitchFamily="18" charset="0"/>
          </a:endParaRPr>
        </a:p>
      </dgm:t>
    </dgm:pt>
    <dgm:pt modelId="{2DECC2EB-619F-4F46-8266-522F40E2FA0B}" type="parTrans" cxnId="{3ECB6ACF-D580-4D59-B026-35F29C63FECE}">
      <dgm:prSet/>
      <dgm:spPr/>
      <dgm:t>
        <a:bodyPr/>
        <a:lstStyle/>
        <a:p>
          <a:endParaRPr lang="en-SG"/>
        </a:p>
      </dgm:t>
    </dgm:pt>
    <dgm:pt modelId="{D2F128CF-B465-4BF6-A384-269DC91C2600}" type="sibTrans" cxnId="{3ECB6ACF-D580-4D59-B026-35F29C63FECE}">
      <dgm:prSet/>
      <dgm:spPr/>
      <dgm:t>
        <a:bodyPr/>
        <a:lstStyle/>
        <a:p>
          <a:endParaRPr lang="en-SG"/>
        </a:p>
      </dgm:t>
    </dgm:pt>
    <dgm:pt modelId="{44357C6D-2EA1-49DF-85D6-4EB77293F4BA}">
      <dgm:prSet custT="1"/>
      <dgm:spPr/>
      <dgm:t>
        <a:bodyPr/>
        <a:lstStyle/>
        <a:p>
          <a:r>
            <a:rPr lang="en-SG" sz="1800" dirty="0" smtClean="0">
              <a:latin typeface="Times New Roman" pitchFamily="18" charset="0"/>
              <a:cs typeface="Times New Roman" pitchFamily="18" charset="0"/>
            </a:rPr>
            <a:t>Extent  Ha 116,492</a:t>
          </a:r>
          <a:endParaRPr lang="en-SG" sz="1800" dirty="0">
            <a:latin typeface="Times New Roman" pitchFamily="18" charset="0"/>
            <a:cs typeface="Times New Roman" pitchFamily="18" charset="0"/>
          </a:endParaRPr>
        </a:p>
      </dgm:t>
    </dgm:pt>
    <dgm:pt modelId="{65C9C0C4-1EF4-43D5-A365-1F70246FF7F0}" type="parTrans" cxnId="{298FBB73-C63E-4DB9-A0E2-86C4C6F6A08A}">
      <dgm:prSet/>
      <dgm:spPr/>
      <dgm:t>
        <a:bodyPr/>
        <a:lstStyle/>
        <a:p>
          <a:endParaRPr lang="en-SG"/>
        </a:p>
      </dgm:t>
    </dgm:pt>
    <dgm:pt modelId="{2B17AAEC-EEAA-4FFF-8216-AB105FBCAC50}" type="sibTrans" cxnId="{298FBB73-C63E-4DB9-A0E2-86C4C6F6A08A}">
      <dgm:prSet/>
      <dgm:spPr/>
      <dgm:t>
        <a:bodyPr/>
        <a:lstStyle/>
        <a:p>
          <a:endParaRPr lang="en-SG"/>
        </a:p>
      </dgm:t>
    </dgm:pt>
    <dgm:pt modelId="{AC9A034E-32A4-4D15-8DD5-857EE0535338}">
      <dgm:prSet custT="1"/>
      <dgm:spPr/>
      <dgm:t>
        <a:bodyPr/>
        <a:lstStyle/>
        <a:p>
          <a:r>
            <a:rPr lang="en-SG" sz="1800" b="1" dirty="0" smtClean="0">
              <a:latin typeface="Times New Roman" pitchFamily="18" charset="0"/>
              <a:cs typeface="Times New Roman" pitchFamily="18" charset="0"/>
            </a:rPr>
            <a:t>Census 1980</a:t>
          </a:r>
          <a:endParaRPr lang="en-SG" sz="1800" b="1" dirty="0">
            <a:latin typeface="Times New Roman" pitchFamily="18" charset="0"/>
            <a:cs typeface="Times New Roman" pitchFamily="18" charset="0"/>
          </a:endParaRPr>
        </a:p>
      </dgm:t>
    </dgm:pt>
    <dgm:pt modelId="{EBEC49EC-F26B-4548-B2FC-69EAAC430EE1}" type="parTrans" cxnId="{B3D9D669-01F8-4583-B4E8-9AB41D655B57}">
      <dgm:prSet/>
      <dgm:spPr/>
      <dgm:t>
        <a:bodyPr/>
        <a:lstStyle/>
        <a:p>
          <a:endParaRPr lang="en-SG"/>
        </a:p>
      </dgm:t>
    </dgm:pt>
    <dgm:pt modelId="{615A9165-483E-4E2B-88F4-C78A01116C53}" type="sibTrans" cxnId="{B3D9D669-01F8-4583-B4E8-9AB41D655B57}">
      <dgm:prSet/>
      <dgm:spPr/>
      <dgm:t>
        <a:bodyPr/>
        <a:lstStyle/>
        <a:p>
          <a:endParaRPr lang="en-SG"/>
        </a:p>
      </dgm:t>
    </dgm:pt>
    <dgm:pt modelId="{DFA66F28-EC96-4213-9BAD-C74A567AEF38}">
      <dgm:prSet custT="1"/>
      <dgm:spPr/>
      <dgm:t>
        <a:bodyPr/>
        <a:lstStyle/>
        <a:p>
          <a:r>
            <a:rPr lang="en-SG" sz="1800" dirty="0" smtClean="0">
              <a:latin typeface="Times New Roman" pitchFamily="18" charset="0"/>
              <a:cs typeface="Times New Roman" pitchFamily="18" charset="0"/>
            </a:rPr>
            <a:t>Holdings 159,865</a:t>
          </a:r>
          <a:endParaRPr lang="en-SG" sz="1800" dirty="0">
            <a:latin typeface="Times New Roman" pitchFamily="18" charset="0"/>
            <a:cs typeface="Times New Roman" pitchFamily="18" charset="0"/>
          </a:endParaRPr>
        </a:p>
      </dgm:t>
    </dgm:pt>
    <dgm:pt modelId="{9FC8F450-8CE9-4940-9FD0-99F731C23467}" type="parTrans" cxnId="{E7469002-442B-4261-95FB-94F38F3E4EFB}">
      <dgm:prSet/>
      <dgm:spPr/>
      <dgm:t>
        <a:bodyPr/>
        <a:lstStyle/>
        <a:p>
          <a:endParaRPr lang="en-US"/>
        </a:p>
      </dgm:t>
    </dgm:pt>
    <dgm:pt modelId="{7BE881C9-91F8-486F-8242-AE8DACB9EFED}" type="sibTrans" cxnId="{E7469002-442B-4261-95FB-94F38F3E4EFB}">
      <dgm:prSet/>
      <dgm:spPr/>
      <dgm:t>
        <a:bodyPr/>
        <a:lstStyle/>
        <a:p>
          <a:endParaRPr lang="en-US"/>
        </a:p>
      </dgm:t>
    </dgm:pt>
    <dgm:pt modelId="{C922489F-C5D9-44E4-89A9-23AB0C6428C3}">
      <dgm:prSet custT="1"/>
      <dgm:spPr/>
      <dgm:t>
        <a:bodyPr/>
        <a:lstStyle/>
        <a:p>
          <a:r>
            <a:rPr lang="en-SG" sz="1800" dirty="0" smtClean="0">
              <a:latin typeface="Times New Roman" pitchFamily="18" charset="0"/>
              <a:cs typeface="Times New Roman" pitchFamily="18" charset="0"/>
            </a:rPr>
            <a:t>Extent Ha 75,769</a:t>
          </a:r>
          <a:endParaRPr lang="en-SG" sz="1800" dirty="0">
            <a:latin typeface="Times New Roman" pitchFamily="18" charset="0"/>
            <a:cs typeface="Times New Roman" pitchFamily="18" charset="0"/>
          </a:endParaRPr>
        </a:p>
      </dgm:t>
    </dgm:pt>
    <dgm:pt modelId="{ADD20A6E-1AB7-4105-82E1-493C12FB201C}" type="parTrans" cxnId="{9FC29631-4076-4135-812F-5E0CC02B4159}">
      <dgm:prSet/>
      <dgm:spPr/>
      <dgm:t>
        <a:bodyPr/>
        <a:lstStyle/>
        <a:p>
          <a:endParaRPr lang="en-US"/>
        </a:p>
      </dgm:t>
    </dgm:pt>
    <dgm:pt modelId="{2FD2B222-F6AD-40F5-A946-6B5E5B124E44}" type="sibTrans" cxnId="{9FC29631-4076-4135-812F-5E0CC02B4159}">
      <dgm:prSet/>
      <dgm:spPr/>
      <dgm:t>
        <a:bodyPr/>
        <a:lstStyle/>
        <a:p>
          <a:endParaRPr lang="en-US"/>
        </a:p>
      </dgm:t>
    </dgm:pt>
    <dgm:pt modelId="{2A7A1E2C-7B15-47D7-B490-6E8387E2BEDF}" type="pres">
      <dgm:prSet presAssocID="{AFEED9D9-DFDF-4E68-A71A-69DA80D2C6D8}" presName="Name0" presStyleCnt="0">
        <dgm:presLayoutVars>
          <dgm:dir/>
          <dgm:animLvl val="lvl"/>
          <dgm:resizeHandles val="exact"/>
        </dgm:presLayoutVars>
      </dgm:prSet>
      <dgm:spPr/>
      <dgm:t>
        <a:bodyPr/>
        <a:lstStyle/>
        <a:p>
          <a:endParaRPr lang="en-SG"/>
        </a:p>
      </dgm:t>
    </dgm:pt>
    <dgm:pt modelId="{EEF8255F-C7BA-4BEF-8AC5-E144B9BDA546}" type="pres">
      <dgm:prSet presAssocID="{AC9A034E-32A4-4D15-8DD5-857EE0535338}" presName="composite" presStyleCnt="0"/>
      <dgm:spPr/>
    </dgm:pt>
    <dgm:pt modelId="{29E4A913-E23B-4884-AE2F-118BAD309BD0}" type="pres">
      <dgm:prSet presAssocID="{AC9A034E-32A4-4D15-8DD5-857EE0535338}" presName="parTx" presStyleLbl="alignNode1" presStyleIdx="0" presStyleCnt="4">
        <dgm:presLayoutVars>
          <dgm:chMax val="0"/>
          <dgm:chPref val="0"/>
          <dgm:bulletEnabled val="1"/>
        </dgm:presLayoutVars>
      </dgm:prSet>
      <dgm:spPr/>
      <dgm:t>
        <a:bodyPr/>
        <a:lstStyle/>
        <a:p>
          <a:endParaRPr lang="en-SG"/>
        </a:p>
      </dgm:t>
    </dgm:pt>
    <dgm:pt modelId="{9065247D-D5E8-48F8-B9FE-90BC90F04435}" type="pres">
      <dgm:prSet presAssocID="{AC9A034E-32A4-4D15-8DD5-857EE0535338}" presName="desTx" presStyleLbl="alignAccFollowNode1" presStyleIdx="0" presStyleCnt="4">
        <dgm:presLayoutVars>
          <dgm:bulletEnabled val="1"/>
        </dgm:presLayoutVars>
      </dgm:prSet>
      <dgm:spPr/>
      <dgm:t>
        <a:bodyPr/>
        <a:lstStyle/>
        <a:p>
          <a:endParaRPr lang="en-SG"/>
        </a:p>
      </dgm:t>
    </dgm:pt>
    <dgm:pt modelId="{EBE454BA-22E2-4CC0-AC96-ABDE3BDDBFDC}" type="pres">
      <dgm:prSet presAssocID="{615A9165-483E-4E2B-88F4-C78A01116C53}" presName="space" presStyleCnt="0"/>
      <dgm:spPr/>
    </dgm:pt>
    <dgm:pt modelId="{EFA18CA7-4241-4145-B1FD-D246A35A2E97}" type="pres">
      <dgm:prSet presAssocID="{7211BE1F-D812-4CB3-8D0E-67C53B76567F}" presName="composite" presStyleCnt="0"/>
      <dgm:spPr/>
    </dgm:pt>
    <dgm:pt modelId="{F532AEA3-53C9-498A-AB38-F7E8005E6E92}" type="pres">
      <dgm:prSet presAssocID="{7211BE1F-D812-4CB3-8D0E-67C53B76567F}" presName="parTx" presStyleLbl="alignNode1" presStyleIdx="1" presStyleCnt="4" custLinFactNeighborX="1606" custLinFactNeighborY="-367">
        <dgm:presLayoutVars>
          <dgm:chMax val="0"/>
          <dgm:chPref val="0"/>
          <dgm:bulletEnabled val="1"/>
        </dgm:presLayoutVars>
      </dgm:prSet>
      <dgm:spPr/>
      <dgm:t>
        <a:bodyPr/>
        <a:lstStyle/>
        <a:p>
          <a:endParaRPr lang="en-SG"/>
        </a:p>
      </dgm:t>
    </dgm:pt>
    <dgm:pt modelId="{5065C404-C5EE-43AF-8268-4C53C4CD9E5F}" type="pres">
      <dgm:prSet presAssocID="{7211BE1F-D812-4CB3-8D0E-67C53B76567F}" presName="desTx" presStyleLbl="alignAccFollowNode1" presStyleIdx="1" presStyleCnt="4" custLinFactNeighborX="1536" custLinFactNeighborY="492">
        <dgm:presLayoutVars>
          <dgm:bulletEnabled val="1"/>
        </dgm:presLayoutVars>
      </dgm:prSet>
      <dgm:spPr/>
      <dgm:t>
        <a:bodyPr/>
        <a:lstStyle/>
        <a:p>
          <a:endParaRPr lang="en-SG"/>
        </a:p>
      </dgm:t>
    </dgm:pt>
    <dgm:pt modelId="{BF9BE299-D9BD-4D07-A2F9-A405869819D5}" type="pres">
      <dgm:prSet presAssocID="{4474F2B0-2FC4-4024-A8F1-5BF7D568FB62}" presName="space" presStyleCnt="0"/>
      <dgm:spPr/>
    </dgm:pt>
    <dgm:pt modelId="{1F6FF26D-2991-41D2-BDCF-7881E19597E2}" type="pres">
      <dgm:prSet presAssocID="{ACD00E51-E0F6-438E-A5E4-E0859E7BA7FD}" presName="composite" presStyleCnt="0"/>
      <dgm:spPr/>
    </dgm:pt>
    <dgm:pt modelId="{2E1B0A67-84E3-4454-A028-BA0B0BC834D4}" type="pres">
      <dgm:prSet presAssocID="{ACD00E51-E0F6-438E-A5E4-E0859E7BA7FD}" presName="parTx" presStyleLbl="alignNode1" presStyleIdx="2" presStyleCnt="4">
        <dgm:presLayoutVars>
          <dgm:chMax val="0"/>
          <dgm:chPref val="0"/>
          <dgm:bulletEnabled val="1"/>
        </dgm:presLayoutVars>
      </dgm:prSet>
      <dgm:spPr/>
      <dgm:t>
        <a:bodyPr/>
        <a:lstStyle/>
        <a:p>
          <a:endParaRPr lang="en-SG"/>
        </a:p>
      </dgm:t>
    </dgm:pt>
    <dgm:pt modelId="{CDF1883A-767A-46F3-BB49-91F0E6C5D02B}" type="pres">
      <dgm:prSet presAssocID="{ACD00E51-E0F6-438E-A5E4-E0859E7BA7FD}" presName="desTx" presStyleLbl="alignAccFollowNode1" presStyleIdx="2" presStyleCnt="4">
        <dgm:presLayoutVars>
          <dgm:bulletEnabled val="1"/>
        </dgm:presLayoutVars>
      </dgm:prSet>
      <dgm:spPr/>
      <dgm:t>
        <a:bodyPr/>
        <a:lstStyle/>
        <a:p>
          <a:endParaRPr lang="en-SG"/>
        </a:p>
      </dgm:t>
    </dgm:pt>
    <dgm:pt modelId="{6D3DD546-B66F-43AB-AD86-7E4CA0EF5DAB}" type="pres">
      <dgm:prSet presAssocID="{0ECCD03E-BCF8-4D23-8D92-2B1A8EC137AC}" presName="space" presStyleCnt="0"/>
      <dgm:spPr/>
    </dgm:pt>
    <dgm:pt modelId="{5C79CD15-9F11-4E58-8B77-051D57DC9CD5}" type="pres">
      <dgm:prSet presAssocID="{27C35647-388F-4107-9B89-C78A46C647AF}" presName="composite" presStyleCnt="0"/>
      <dgm:spPr/>
    </dgm:pt>
    <dgm:pt modelId="{EC41C804-EFDA-4332-ABD6-25F7279B8CF1}" type="pres">
      <dgm:prSet presAssocID="{27C35647-388F-4107-9B89-C78A46C647AF}" presName="parTx" presStyleLbl="alignNode1" presStyleIdx="3" presStyleCnt="4" custLinFactNeighborX="-733" custLinFactNeighborY="0">
        <dgm:presLayoutVars>
          <dgm:chMax val="0"/>
          <dgm:chPref val="0"/>
          <dgm:bulletEnabled val="1"/>
        </dgm:presLayoutVars>
      </dgm:prSet>
      <dgm:spPr/>
      <dgm:t>
        <a:bodyPr/>
        <a:lstStyle/>
        <a:p>
          <a:endParaRPr lang="en-SG"/>
        </a:p>
      </dgm:t>
    </dgm:pt>
    <dgm:pt modelId="{FE8BBB56-EE2D-4689-A39A-B24052D92D0F}" type="pres">
      <dgm:prSet presAssocID="{27C35647-388F-4107-9B89-C78A46C647AF}" presName="desTx" presStyleLbl="alignAccFollowNode1" presStyleIdx="3" presStyleCnt="4">
        <dgm:presLayoutVars>
          <dgm:bulletEnabled val="1"/>
        </dgm:presLayoutVars>
      </dgm:prSet>
      <dgm:spPr/>
      <dgm:t>
        <a:bodyPr/>
        <a:lstStyle/>
        <a:p>
          <a:endParaRPr lang="en-SG"/>
        </a:p>
      </dgm:t>
    </dgm:pt>
  </dgm:ptLst>
  <dgm:cxnLst>
    <dgm:cxn modelId="{C36603BA-9C2D-4094-990E-E5B4E8AE998E}" srcId="{27C35647-388F-4107-9B89-C78A46C647AF}" destId="{E327A5FA-6819-4C1C-ABC0-46C106CBC4A3}" srcOrd="0" destOrd="0" parTransId="{ED2F43C8-9E5B-404B-B8C8-BDFA45CDD39D}" sibTransId="{25A473C3-3297-4CCE-A6EE-76BA7C01DC08}"/>
    <dgm:cxn modelId="{D4DB9FA8-CAE2-470A-ADBF-0963DCEE35DD}" type="presOf" srcId="{DFA66F28-EC96-4213-9BAD-C74A567AEF38}" destId="{9065247D-D5E8-48F8-B9FE-90BC90F04435}" srcOrd="0" destOrd="0" presId="urn:microsoft.com/office/officeart/2005/8/layout/hList1"/>
    <dgm:cxn modelId="{93F9DDBC-7ED7-4F61-8473-6DF00EB56784}" srcId="{ACD00E51-E0F6-438E-A5E4-E0859E7BA7FD}" destId="{29EAC4F5-D2DF-4E79-A9A6-587FE74C9BA5}" srcOrd="0" destOrd="0" parTransId="{49676CB1-F4D2-4D8B-B617-FF7B979626EA}" sibTransId="{824A7EFA-2B12-4AF8-AB41-2B6584D695A5}"/>
    <dgm:cxn modelId="{17974671-90DB-4113-88F8-BDF8D5750ECE}" type="presOf" srcId="{E327A5FA-6819-4C1C-ABC0-46C106CBC4A3}" destId="{FE8BBB56-EE2D-4689-A39A-B24052D92D0F}" srcOrd="0" destOrd="0" presId="urn:microsoft.com/office/officeart/2005/8/layout/hList1"/>
    <dgm:cxn modelId="{3F1CE778-039E-400E-9B56-FEF32C923F9C}" srcId="{7211BE1F-D812-4CB3-8D0E-67C53B76567F}" destId="{D03C3C2A-3300-4F3E-B907-0A9B5B456A5D}" srcOrd="1" destOrd="0" parTransId="{9FCE7AB0-E138-478F-817F-15187197A86B}" sibTransId="{4CE3248C-2F40-4DDC-AFEF-6BA1DC32817B}"/>
    <dgm:cxn modelId="{34BFE6F5-7965-4C1F-97B9-1C46F189E952}" srcId="{AFEED9D9-DFDF-4E68-A71A-69DA80D2C6D8}" destId="{27C35647-388F-4107-9B89-C78A46C647AF}" srcOrd="3" destOrd="0" parTransId="{5CA2FFD7-BDA4-4CFE-BFC6-0CD0B7800CB0}" sibTransId="{3100A2BD-B19B-4B7A-A370-2721ADB922AF}"/>
    <dgm:cxn modelId="{129B7AE1-7FBE-44C7-8CB7-9F2DF9DC9775}" srcId="{7211BE1F-D812-4CB3-8D0E-67C53B76567F}" destId="{75206251-B725-4213-9736-C925107DC172}" srcOrd="0" destOrd="0" parTransId="{F8504D90-7B33-4CAF-AA0E-09B69E59AAC5}" sibTransId="{87CC37E4-CD24-4588-AFE9-A8460F9E5FD9}"/>
    <dgm:cxn modelId="{5D078715-BA9E-4606-B1B0-4CCF345C0747}" type="presOf" srcId="{29EAC4F5-D2DF-4E79-A9A6-587FE74C9BA5}" destId="{CDF1883A-767A-46F3-BB49-91F0E6C5D02B}" srcOrd="0" destOrd="0" presId="urn:microsoft.com/office/officeart/2005/8/layout/hList1"/>
    <dgm:cxn modelId="{6612E2A9-DC2C-4129-A665-A102CDB97253}" type="presOf" srcId="{AC9A034E-32A4-4D15-8DD5-857EE0535338}" destId="{29E4A913-E23B-4884-AE2F-118BAD309BD0}" srcOrd="0" destOrd="0" presId="urn:microsoft.com/office/officeart/2005/8/layout/hList1"/>
    <dgm:cxn modelId="{2FF4C67A-1EC2-48D0-B005-0DDA530649D6}" type="presOf" srcId="{44357C6D-2EA1-49DF-85D6-4EB77293F4BA}" destId="{CDF1883A-767A-46F3-BB49-91F0E6C5D02B}" srcOrd="0" destOrd="1" presId="urn:microsoft.com/office/officeart/2005/8/layout/hList1"/>
    <dgm:cxn modelId="{3ECB6ACF-D580-4D59-B026-35F29C63FECE}" srcId="{27C35647-388F-4107-9B89-C78A46C647AF}" destId="{72255FDA-D0B3-4C10-A8C5-C42C08103118}" srcOrd="1" destOrd="0" parTransId="{2DECC2EB-619F-4F46-8266-522F40E2FA0B}" sibTransId="{D2F128CF-B465-4BF6-A384-269DC91C2600}"/>
    <dgm:cxn modelId="{298FBB73-C63E-4DB9-A0E2-86C4C6F6A08A}" srcId="{ACD00E51-E0F6-438E-A5E4-E0859E7BA7FD}" destId="{44357C6D-2EA1-49DF-85D6-4EB77293F4BA}" srcOrd="1" destOrd="0" parTransId="{65C9C0C4-1EF4-43D5-A365-1F70246FF7F0}" sibTransId="{2B17AAEC-EEAA-4FFF-8216-AB105FBCAC50}"/>
    <dgm:cxn modelId="{9F80FE15-AEA7-44E6-BAE3-66A2494A14E8}" type="presOf" srcId="{7211BE1F-D812-4CB3-8D0E-67C53B76567F}" destId="{F532AEA3-53C9-498A-AB38-F7E8005E6E92}" srcOrd="0" destOrd="0" presId="urn:microsoft.com/office/officeart/2005/8/layout/hList1"/>
    <dgm:cxn modelId="{AEA5359D-B7CE-491B-A178-97DEE181B456}" type="presOf" srcId="{ACD00E51-E0F6-438E-A5E4-E0859E7BA7FD}" destId="{2E1B0A67-84E3-4454-A028-BA0B0BC834D4}" srcOrd="0" destOrd="0" presId="urn:microsoft.com/office/officeart/2005/8/layout/hList1"/>
    <dgm:cxn modelId="{824EDA42-942E-4504-9B2E-F07B1CC8BDCC}" srcId="{AFEED9D9-DFDF-4E68-A71A-69DA80D2C6D8}" destId="{7211BE1F-D812-4CB3-8D0E-67C53B76567F}" srcOrd="1" destOrd="0" parTransId="{1A3B9B48-634C-4D51-919B-B231C7FC2441}" sibTransId="{4474F2B0-2FC4-4024-A8F1-5BF7D568FB62}"/>
    <dgm:cxn modelId="{D3E9222F-B665-4EFF-B921-DFA115174ECD}" type="presOf" srcId="{D03C3C2A-3300-4F3E-B907-0A9B5B456A5D}" destId="{5065C404-C5EE-43AF-8268-4C53C4CD9E5F}" srcOrd="0" destOrd="1" presId="urn:microsoft.com/office/officeart/2005/8/layout/hList1"/>
    <dgm:cxn modelId="{B3D9D669-01F8-4583-B4E8-9AB41D655B57}" srcId="{AFEED9D9-DFDF-4E68-A71A-69DA80D2C6D8}" destId="{AC9A034E-32A4-4D15-8DD5-857EE0535338}" srcOrd="0" destOrd="0" parTransId="{EBEC49EC-F26B-4548-B2FC-69EAAC430EE1}" sibTransId="{615A9165-483E-4E2B-88F4-C78A01116C53}"/>
    <dgm:cxn modelId="{4B478722-D0A3-4CE7-8F56-726386FCAE58}" type="presOf" srcId="{C922489F-C5D9-44E4-89A9-23AB0C6428C3}" destId="{9065247D-D5E8-48F8-B9FE-90BC90F04435}" srcOrd="0" destOrd="1" presId="urn:microsoft.com/office/officeart/2005/8/layout/hList1"/>
    <dgm:cxn modelId="{0372F898-283D-4891-B897-BE10B4B39759}" type="presOf" srcId="{72255FDA-D0B3-4C10-A8C5-C42C08103118}" destId="{FE8BBB56-EE2D-4689-A39A-B24052D92D0F}" srcOrd="0" destOrd="1" presId="urn:microsoft.com/office/officeart/2005/8/layout/hList1"/>
    <dgm:cxn modelId="{9FC29631-4076-4135-812F-5E0CC02B4159}" srcId="{AC9A034E-32A4-4D15-8DD5-857EE0535338}" destId="{C922489F-C5D9-44E4-89A9-23AB0C6428C3}" srcOrd="1" destOrd="0" parTransId="{ADD20A6E-1AB7-4105-82E1-493C12FB201C}" sibTransId="{2FD2B222-F6AD-40F5-A946-6B5E5B124E44}"/>
    <dgm:cxn modelId="{7F99E849-954E-4580-9F20-34357D3558A8}" srcId="{AFEED9D9-DFDF-4E68-A71A-69DA80D2C6D8}" destId="{ACD00E51-E0F6-438E-A5E4-E0859E7BA7FD}" srcOrd="2" destOrd="0" parTransId="{E3C067B4-E632-4970-9325-CC7F802BB56A}" sibTransId="{0ECCD03E-BCF8-4D23-8D92-2B1A8EC137AC}"/>
    <dgm:cxn modelId="{9FF028F8-6170-408B-8FB6-95C0C3958402}" type="presOf" srcId="{AFEED9D9-DFDF-4E68-A71A-69DA80D2C6D8}" destId="{2A7A1E2C-7B15-47D7-B490-6E8387E2BEDF}" srcOrd="0" destOrd="0" presId="urn:microsoft.com/office/officeart/2005/8/layout/hList1"/>
    <dgm:cxn modelId="{400433AF-C846-4FE9-B0C1-64F884FA17CE}" type="presOf" srcId="{27C35647-388F-4107-9B89-C78A46C647AF}" destId="{EC41C804-EFDA-4332-ABD6-25F7279B8CF1}" srcOrd="0" destOrd="0" presId="urn:microsoft.com/office/officeart/2005/8/layout/hList1"/>
    <dgm:cxn modelId="{7D2FF36F-FADF-437A-98E2-060983AD1DF7}" type="presOf" srcId="{75206251-B725-4213-9736-C925107DC172}" destId="{5065C404-C5EE-43AF-8268-4C53C4CD9E5F}" srcOrd="0" destOrd="0" presId="urn:microsoft.com/office/officeart/2005/8/layout/hList1"/>
    <dgm:cxn modelId="{E7469002-442B-4261-95FB-94F38F3E4EFB}" srcId="{AC9A034E-32A4-4D15-8DD5-857EE0535338}" destId="{DFA66F28-EC96-4213-9BAD-C74A567AEF38}" srcOrd="0" destOrd="0" parTransId="{9FC8F450-8CE9-4940-9FD0-99F731C23467}" sibTransId="{7BE881C9-91F8-486F-8242-AE8DACB9EFED}"/>
    <dgm:cxn modelId="{F3FE4DD4-20B0-48B9-839E-4C8947D9903E}" type="presParOf" srcId="{2A7A1E2C-7B15-47D7-B490-6E8387E2BEDF}" destId="{EEF8255F-C7BA-4BEF-8AC5-E144B9BDA546}" srcOrd="0" destOrd="0" presId="urn:microsoft.com/office/officeart/2005/8/layout/hList1"/>
    <dgm:cxn modelId="{6BC9B372-13AC-40E4-AF2E-3FC6F9CB2036}" type="presParOf" srcId="{EEF8255F-C7BA-4BEF-8AC5-E144B9BDA546}" destId="{29E4A913-E23B-4884-AE2F-118BAD309BD0}" srcOrd="0" destOrd="0" presId="urn:microsoft.com/office/officeart/2005/8/layout/hList1"/>
    <dgm:cxn modelId="{D30F6CE5-A15D-4EA2-87F5-49D086AE5784}" type="presParOf" srcId="{EEF8255F-C7BA-4BEF-8AC5-E144B9BDA546}" destId="{9065247D-D5E8-48F8-B9FE-90BC90F04435}" srcOrd="1" destOrd="0" presId="urn:microsoft.com/office/officeart/2005/8/layout/hList1"/>
    <dgm:cxn modelId="{FC09C68D-2096-4A20-830E-9AF40222908D}" type="presParOf" srcId="{2A7A1E2C-7B15-47D7-B490-6E8387E2BEDF}" destId="{EBE454BA-22E2-4CC0-AC96-ABDE3BDDBFDC}" srcOrd="1" destOrd="0" presId="urn:microsoft.com/office/officeart/2005/8/layout/hList1"/>
    <dgm:cxn modelId="{FC5432BB-CC52-4432-9E85-D4AB928F7A2B}" type="presParOf" srcId="{2A7A1E2C-7B15-47D7-B490-6E8387E2BEDF}" destId="{EFA18CA7-4241-4145-B1FD-D246A35A2E97}" srcOrd="2" destOrd="0" presId="urn:microsoft.com/office/officeart/2005/8/layout/hList1"/>
    <dgm:cxn modelId="{89D50072-D029-461C-ABF7-03FB6A85FB56}" type="presParOf" srcId="{EFA18CA7-4241-4145-B1FD-D246A35A2E97}" destId="{F532AEA3-53C9-498A-AB38-F7E8005E6E92}" srcOrd="0" destOrd="0" presId="urn:microsoft.com/office/officeart/2005/8/layout/hList1"/>
    <dgm:cxn modelId="{40B2820D-2704-493C-8DB3-7CABE3311808}" type="presParOf" srcId="{EFA18CA7-4241-4145-B1FD-D246A35A2E97}" destId="{5065C404-C5EE-43AF-8268-4C53C4CD9E5F}" srcOrd="1" destOrd="0" presId="urn:microsoft.com/office/officeart/2005/8/layout/hList1"/>
    <dgm:cxn modelId="{DE6B1CD8-07D2-45D4-BB7E-24D8A0986C9E}" type="presParOf" srcId="{2A7A1E2C-7B15-47D7-B490-6E8387E2BEDF}" destId="{BF9BE299-D9BD-4D07-A2F9-A405869819D5}" srcOrd="3" destOrd="0" presId="urn:microsoft.com/office/officeart/2005/8/layout/hList1"/>
    <dgm:cxn modelId="{359FD991-DAD6-49A1-83E7-F1114C6BE7CF}" type="presParOf" srcId="{2A7A1E2C-7B15-47D7-B490-6E8387E2BEDF}" destId="{1F6FF26D-2991-41D2-BDCF-7881E19597E2}" srcOrd="4" destOrd="0" presId="urn:microsoft.com/office/officeart/2005/8/layout/hList1"/>
    <dgm:cxn modelId="{107DBFBB-3B1C-486F-AD16-29BBCB5B1CCD}" type="presParOf" srcId="{1F6FF26D-2991-41D2-BDCF-7881E19597E2}" destId="{2E1B0A67-84E3-4454-A028-BA0B0BC834D4}" srcOrd="0" destOrd="0" presId="urn:microsoft.com/office/officeart/2005/8/layout/hList1"/>
    <dgm:cxn modelId="{90FADB65-D611-4497-8AF4-38481D2860F0}" type="presParOf" srcId="{1F6FF26D-2991-41D2-BDCF-7881E19597E2}" destId="{CDF1883A-767A-46F3-BB49-91F0E6C5D02B}" srcOrd="1" destOrd="0" presId="urn:microsoft.com/office/officeart/2005/8/layout/hList1"/>
    <dgm:cxn modelId="{67C386EB-46AD-48C2-BC81-981478FA024E}" type="presParOf" srcId="{2A7A1E2C-7B15-47D7-B490-6E8387E2BEDF}" destId="{6D3DD546-B66F-43AB-AD86-7E4CA0EF5DAB}" srcOrd="5" destOrd="0" presId="urn:microsoft.com/office/officeart/2005/8/layout/hList1"/>
    <dgm:cxn modelId="{4AA21E86-9731-4619-8978-106D25C278E6}" type="presParOf" srcId="{2A7A1E2C-7B15-47D7-B490-6E8387E2BEDF}" destId="{5C79CD15-9F11-4E58-8B77-051D57DC9CD5}" srcOrd="6" destOrd="0" presId="urn:microsoft.com/office/officeart/2005/8/layout/hList1"/>
    <dgm:cxn modelId="{82087AD2-3344-4E2B-8A20-FB7460BE36A4}" type="presParOf" srcId="{5C79CD15-9F11-4E58-8B77-051D57DC9CD5}" destId="{EC41C804-EFDA-4332-ABD6-25F7279B8CF1}" srcOrd="0" destOrd="0" presId="urn:microsoft.com/office/officeart/2005/8/layout/hList1"/>
    <dgm:cxn modelId="{4A1CE7AC-ED7A-4D0E-925A-A17E85FF7C40}" type="presParOf" srcId="{5C79CD15-9F11-4E58-8B77-051D57DC9CD5}" destId="{FE8BBB56-EE2D-4689-A39A-B24052D92D0F}"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71E50D-9CCB-41F9-8C02-591E40703CD4}" type="doc">
      <dgm:prSet loTypeId="urn:microsoft.com/office/officeart/2005/8/layout/radial4" loCatId="relationship" qsTypeId="urn:microsoft.com/office/officeart/2005/8/quickstyle/3d1" qsCatId="3D" csTypeId="urn:microsoft.com/office/officeart/2005/8/colors/colorful3" csCatId="colorful" phldr="1"/>
      <dgm:spPr/>
      <dgm:t>
        <a:bodyPr/>
        <a:lstStyle/>
        <a:p>
          <a:endParaRPr lang="en-US"/>
        </a:p>
      </dgm:t>
    </dgm:pt>
    <dgm:pt modelId="{AC0C112C-0318-462B-AE10-ADC40853024C}">
      <dgm:prSet phldrT="[Text]" custT="1"/>
      <dgm:spPr/>
      <dgm:t>
        <a:bodyPr vert="horz" anchor="t"/>
        <a:lstStyle/>
        <a:p>
          <a:pPr algn="ctr"/>
          <a:endParaRPr lang="en-US" sz="2000" b="1" dirty="0" smtClean="0">
            <a:latin typeface="Cambria" pitchFamily="18" charset="0"/>
          </a:endParaRPr>
        </a:p>
        <a:p>
          <a:pPr algn="ctr"/>
          <a:r>
            <a:rPr lang="en-US" sz="2000" b="1" dirty="0" smtClean="0">
              <a:latin typeface="Cambria" pitchFamily="18" charset="0"/>
            </a:rPr>
            <a:t>PLUCKER ATTENDANCE</a:t>
          </a:r>
          <a:endParaRPr lang="en-US" sz="2000" b="1" dirty="0">
            <a:latin typeface="Cambria" pitchFamily="18" charset="0"/>
          </a:endParaRPr>
        </a:p>
      </dgm:t>
    </dgm:pt>
    <dgm:pt modelId="{01CEA292-FC7A-4E68-B649-E41479C2A0EE}" type="parTrans" cxnId="{E9453FA6-17DB-418E-84EA-F263C4C5BC41}">
      <dgm:prSet/>
      <dgm:spPr/>
      <dgm:t>
        <a:bodyPr/>
        <a:lstStyle/>
        <a:p>
          <a:endParaRPr lang="en-US">
            <a:solidFill>
              <a:schemeClr val="tx1"/>
            </a:solidFill>
            <a:latin typeface="Cambria" pitchFamily="18" charset="0"/>
          </a:endParaRPr>
        </a:p>
      </dgm:t>
    </dgm:pt>
    <dgm:pt modelId="{A5712C41-19E3-46A5-A21C-705DF087E5AF}" type="sibTrans" cxnId="{E9453FA6-17DB-418E-84EA-F263C4C5BC41}">
      <dgm:prSet/>
      <dgm:spPr/>
      <dgm:t>
        <a:bodyPr/>
        <a:lstStyle/>
        <a:p>
          <a:endParaRPr lang="en-US">
            <a:solidFill>
              <a:schemeClr val="tx1"/>
            </a:solidFill>
            <a:latin typeface="Cambria" pitchFamily="18" charset="0"/>
          </a:endParaRPr>
        </a:p>
      </dgm:t>
    </dgm:pt>
    <dgm:pt modelId="{674E19B1-DB69-422F-B1EA-9E470BE1247D}">
      <dgm:prSet phldrT="[Text]"/>
      <dgm:spPr/>
      <dgm:t>
        <a:bodyPr vert="horz"/>
        <a:lstStyle/>
        <a:p>
          <a:r>
            <a:rPr lang="en-US" smtClean="0">
              <a:latin typeface="Cambria" pitchFamily="18" charset="0"/>
            </a:rPr>
            <a:t>Socio Infrastructure</a:t>
          </a:r>
          <a:endParaRPr lang="en-US" dirty="0">
            <a:latin typeface="Cambria" pitchFamily="18" charset="0"/>
          </a:endParaRPr>
        </a:p>
      </dgm:t>
    </dgm:pt>
    <dgm:pt modelId="{6CEFE591-EE9A-4BD8-A7AD-4F66377B512F}" type="parTrans" cxnId="{72ACCE9C-5962-454B-A2F6-589DA740F5C8}">
      <dgm:prSet/>
      <dgm:spPr/>
      <dgm:t>
        <a:bodyPr/>
        <a:lstStyle/>
        <a:p>
          <a:endParaRPr lang="en-US">
            <a:solidFill>
              <a:schemeClr val="tx1"/>
            </a:solidFill>
            <a:latin typeface="Cambria" pitchFamily="18" charset="0"/>
          </a:endParaRPr>
        </a:p>
      </dgm:t>
    </dgm:pt>
    <dgm:pt modelId="{C8057499-C014-44C7-8DFE-7637E3C0D2E1}" type="sibTrans" cxnId="{72ACCE9C-5962-454B-A2F6-589DA740F5C8}">
      <dgm:prSet/>
      <dgm:spPr/>
      <dgm:t>
        <a:bodyPr/>
        <a:lstStyle/>
        <a:p>
          <a:endParaRPr lang="en-US">
            <a:solidFill>
              <a:schemeClr val="tx1"/>
            </a:solidFill>
            <a:latin typeface="Cambria" pitchFamily="18" charset="0"/>
          </a:endParaRPr>
        </a:p>
      </dgm:t>
    </dgm:pt>
    <dgm:pt modelId="{81F11038-FD2F-48A9-8969-86AB195A8B1B}">
      <dgm:prSet phldrT="[Text]"/>
      <dgm:spPr/>
      <dgm:t>
        <a:bodyPr vert="horz"/>
        <a:lstStyle/>
        <a:p>
          <a:r>
            <a:rPr lang="en-US" smtClean="0">
              <a:latin typeface="Cambria" pitchFamily="18" charset="0"/>
            </a:rPr>
            <a:t>Political</a:t>
          </a:r>
          <a:endParaRPr lang="en-US" dirty="0">
            <a:latin typeface="Cambria" pitchFamily="18" charset="0"/>
          </a:endParaRPr>
        </a:p>
      </dgm:t>
    </dgm:pt>
    <dgm:pt modelId="{98D5329D-2D80-4244-B79F-35554DF88878}" type="parTrans" cxnId="{4F0769E4-D887-479A-A5FB-0AA4ADEFF539}">
      <dgm:prSet/>
      <dgm:spPr/>
      <dgm:t>
        <a:bodyPr/>
        <a:lstStyle/>
        <a:p>
          <a:endParaRPr lang="en-US">
            <a:solidFill>
              <a:schemeClr val="tx1"/>
            </a:solidFill>
            <a:latin typeface="Cambria" pitchFamily="18" charset="0"/>
          </a:endParaRPr>
        </a:p>
      </dgm:t>
    </dgm:pt>
    <dgm:pt modelId="{84231865-BEF7-4881-BEDB-4A107A118950}" type="sibTrans" cxnId="{4F0769E4-D887-479A-A5FB-0AA4ADEFF539}">
      <dgm:prSet/>
      <dgm:spPr/>
      <dgm:t>
        <a:bodyPr/>
        <a:lstStyle/>
        <a:p>
          <a:endParaRPr lang="en-US">
            <a:solidFill>
              <a:schemeClr val="tx1"/>
            </a:solidFill>
            <a:latin typeface="Cambria" pitchFamily="18" charset="0"/>
          </a:endParaRPr>
        </a:p>
      </dgm:t>
    </dgm:pt>
    <dgm:pt modelId="{B6DE7B8A-88C1-4025-B0CB-4B012FD6D09D}">
      <dgm:prSet phldrT="[Text]"/>
      <dgm:spPr/>
      <dgm:t>
        <a:bodyPr vert="horz"/>
        <a:lstStyle/>
        <a:p>
          <a:r>
            <a:rPr lang="en-US" smtClean="0">
              <a:latin typeface="Cambria" pitchFamily="18" charset="0"/>
            </a:rPr>
            <a:t>Social</a:t>
          </a:r>
          <a:endParaRPr lang="en-US" dirty="0">
            <a:latin typeface="Cambria" pitchFamily="18" charset="0"/>
          </a:endParaRPr>
        </a:p>
      </dgm:t>
    </dgm:pt>
    <dgm:pt modelId="{45BB7CCA-E0B3-4C58-B1BF-CE9FE117AEDC}" type="parTrans" cxnId="{1E498CC1-8E52-48A6-9052-B5333F99AF71}">
      <dgm:prSet/>
      <dgm:spPr/>
      <dgm:t>
        <a:bodyPr/>
        <a:lstStyle/>
        <a:p>
          <a:endParaRPr lang="en-US">
            <a:solidFill>
              <a:schemeClr val="tx1"/>
            </a:solidFill>
            <a:latin typeface="Cambria" pitchFamily="18" charset="0"/>
          </a:endParaRPr>
        </a:p>
      </dgm:t>
    </dgm:pt>
    <dgm:pt modelId="{5C2FB2F8-63BF-4742-A07A-AA4EAB5B4331}" type="sibTrans" cxnId="{1E498CC1-8E52-48A6-9052-B5333F99AF71}">
      <dgm:prSet/>
      <dgm:spPr/>
      <dgm:t>
        <a:bodyPr/>
        <a:lstStyle/>
        <a:p>
          <a:endParaRPr lang="en-US">
            <a:solidFill>
              <a:schemeClr val="tx1"/>
            </a:solidFill>
            <a:latin typeface="Cambria" pitchFamily="18" charset="0"/>
          </a:endParaRPr>
        </a:p>
      </dgm:t>
    </dgm:pt>
    <dgm:pt modelId="{FA022667-EFA1-4A3C-B83C-3B5810DF15F1}">
      <dgm:prSet/>
      <dgm:spPr/>
      <dgm:t>
        <a:bodyPr vert="horz"/>
        <a:lstStyle/>
        <a:p>
          <a:r>
            <a:rPr lang="en-US" dirty="0" smtClean="0">
              <a:latin typeface="Cambria" pitchFamily="18" charset="0"/>
            </a:rPr>
            <a:t>Economic</a:t>
          </a:r>
          <a:endParaRPr lang="en-US" dirty="0">
            <a:latin typeface="Cambria" pitchFamily="18" charset="0"/>
          </a:endParaRPr>
        </a:p>
      </dgm:t>
    </dgm:pt>
    <dgm:pt modelId="{292F9D48-9C9E-47BC-9EFA-ED92BF711C17}" type="parTrans" cxnId="{1EF6457D-738A-405C-8BE6-F4086D3F1F1F}">
      <dgm:prSet/>
      <dgm:spPr/>
      <dgm:t>
        <a:bodyPr/>
        <a:lstStyle/>
        <a:p>
          <a:endParaRPr lang="en-US">
            <a:solidFill>
              <a:schemeClr val="tx1"/>
            </a:solidFill>
            <a:latin typeface="Cambria" pitchFamily="18" charset="0"/>
          </a:endParaRPr>
        </a:p>
      </dgm:t>
    </dgm:pt>
    <dgm:pt modelId="{9512F919-3689-490F-8327-EB855A5FC27C}" type="sibTrans" cxnId="{1EF6457D-738A-405C-8BE6-F4086D3F1F1F}">
      <dgm:prSet/>
      <dgm:spPr/>
      <dgm:t>
        <a:bodyPr/>
        <a:lstStyle/>
        <a:p>
          <a:endParaRPr lang="en-US">
            <a:solidFill>
              <a:schemeClr val="tx1"/>
            </a:solidFill>
            <a:latin typeface="Cambria" pitchFamily="18" charset="0"/>
          </a:endParaRPr>
        </a:p>
      </dgm:t>
    </dgm:pt>
    <dgm:pt modelId="{5543B48B-F306-4414-82AA-9FB2B0E40F1A}">
      <dgm:prSet/>
      <dgm:spPr/>
      <dgm:t>
        <a:bodyPr/>
        <a:lstStyle/>
        <a:p>
          <a:endParaRPr lang="en-US" dirty="0">
            <a:solidFill>
              <a:schemeClr val="tx1"/>
            </a:solidFill>
            <a:latin typeface="Cambria" pitchFamily="18" charset="0"/>
          </a:endParaRPr>
        </a:p>
      </dgm:t>
    </dgm:pt>
    <dgm:pt modelId="{EB3DD0C9-C5B8-4533-A195-6D1CD78EAAB5}" type="parTrans" cxnId="{3DAA0A0E-A424-4ADF-B9B3-DB9CB9AEEF93}">
      <dgm:prSet/>
      <dgm:spPr/>
      <dgm:t>
        <a:bodyPr/>
        <a:lstStyle/>
        <a:p>
          <a:endParaRPr lang="en-US">
            <a:solidFill>
              <a:schemeClr val="tx1"/>
            </a:solidFill>
            <a:latin typeface="Cambria" pitchFamily="18" charset="0"/>
          </a:endParaRPr>
        </a:p>
      </dgm:t>
    </dgm:pt>
    <dgm:pt modelId="{7111CAA4-D13C-4BA5-A674-1C1E09E15A78}" type="sibTrans" cxnId="{3DAA0A0E-A424-4ADF-B9B3-DB9CB9AEEF93}">
      <dgm:prSet/>
      <dgm:spPr/>
      <dgm:t>
        <a:bodyPr/>
        <a:lstStyle/>
        <a:p>
          <a:endParaRPr lang="en-US">
            <a:solidFill>
              <a:schemeClr val="tx1"/>
            </a:solidFill>
            <a:latin typeface="Cambria" pitchFamily="18" charset="0"/>
          </a:endParaRPr>
        </a:p>
      </dgm:t>
    </dgm:pt>
    <dgm:pt modelId="{555A1E7C-54D9-4177-A00A-206A34E3AD19}">
      <dgm:prSet/>
      <dgm:spPr/>
      <dgm:t>
        <a:bodyPr/>
        <a:lstStyle/>
        <a:p>
          <a:endParaRPr lang="en-US" dirty="0">
            <a:solidFill>
              <a:schemeClr val="tx1"/>
            </a:solidFill>
            <a:latin typeface="Cambria" pitchFamily="18" charset="0"/>
          </a:endParaRPr>
        </a:p>
      </dgm:t>
    </dgm:pt>
    <dgm:pt modelId="{3AD65606-5FF0-4A77-8617-87DDBEEE2C29}" type="parTrans" cxnId="{024B1A45-BB2F-42F9-B206-109B927AB817}">
      <dgm:prSet/>
      <dgm:spPr/>
      <dgm:t>
        <a:bodyPr/>
        <a:lstStyle/>
        <a:p>
          <a:endParaRPr lang="en-US">
            <a:solidFill>
              <a:schemeClr val="tx1"/>
            </a:solidFill>
            <a:latin typeface="Cambria" pitchFamily="18" charset="0"/>
          </a:endParaRPr>
        </a:p>
      </dgm:t>
    </dgm:pt>
    <dgm:pt modelId="{8EAF0AF9-09EA-4BC6-A317-568EADE3D788}" type="sibTrans" cxnId="{024B1A45-BB2F-42F9-B206-109B927AB817}">
      <dgm:prSet/>
      <dgm:spPr/>
      <dgm:t>
        <a:bodyPr/>
        <a:lstStyle/>
        <a:p>
          <a:endParaRPr lang="en-US">
            <a:solidFill>
              <a:schemeClr val="tx1"/>
            </a:solidFill>
            <a:latin typeface="Cambria" pitchFamily="18" charset="0"/>
          </a:endParaRPr>
        </a:p>
      </dgm:t>
    </dgm:pt>
    <dgm:pt modelId="{63EC83C0-3A1B-481C-A8F3-EFC6E8E74F2F}">
      <dgm:prSet/>
      <dgm:spPr/>
      <dgm:t>
        <a:bodyPr/>
        <a:lstStyle/>
        <a:p>
          <a:endParaRPr lang="en-US" dirty="0">
            <a:solidFill>
              <a:schemeClr val="tx1"/>
            </a:solidFill>
            <a:latin typeface="Cambria" pitchFamily="18" charset="0"/>
          </a:endParaRPr>
        </a:p>
      </dgm:t>
    </dgm:pt>
    <dgm:pt modelId="{E02322F7-73D7-4803-B0A7-0EE507E60D20}" type="parTrans" cxnId="{C0AAC4AF-9E1A-42DE-9B46-59DCD2BC5253}">
      <dgm:prSet/>
      <dgm:spPr/>
      <dgm:t>
        <a:bodyPr/>
        <a:lstStyle/>
        <a:p>
          <a:endParaRPr lang="en-US">
            <a:solidFill>
              <a:schemeClr val="tx1"/>
            </a:solidFill>
            <a:latin typeface="Cambria" pitchFamily="18" charset="0"/>
          </a:endParaRPr>
        </a:p>
      </dgm:t>
    </dgm:pt>
    <dgm:pt modelId="{C55E5A28-3FF9-464B-8708-0864B8B0D168}" type="sibTrans" cxnId="{C0AAC4AF-9E1A-42DE-9B46-59DCD2BC5253}">
      <dgm:prSet/>
      <dgm:spPr/>
      <dgm:t>
        <a:bodyPr/>
        <a:lstStyle/>
        <a:p>
          <a:endParaRPr lang="en-US">
            <a:solidFill>
              <a:schemeClr val="tx1"/>
            </a:solidFill>
            <a:latin typeface="Cambria" pitchFamily="18" charset="0"/>
          </a:endParaRPr>
        </a:p>
      </dgm:t>
    </dgm:pt>
    <dgm:pt modelId="{A064C537-64EB-4A6E-8931-FA5CE87E1E84}">
      <dgm:prSet phldrT="[Text]"/>
      <dgm:spPr/>
      <dgm:t>
        <a:bodyPr vert="horz"/>
        <a:lstStyle/>
        <a:p>
          <a:r>
            <a:rPr lang="en-US" smtClean="0">
              <a:latin typeface="Cambria" pitchFamily="18" charset="0"/>
            </a:rPr>
            <a:t>Cultural</a:t>
          </a:r>
          <a:endParaRPr lang="en-US" dirty="0">
            <a:latin typeface="Cambria" pitchFamily="18" charset="0"/>
          </a:endParaRPr>
        </a:p>
      </dgm:t>
    </dgm:pt>
    <dgm:pt modelId="{D05AA7F3-32C1-44A1-859D-2DB1289DE170}" type="parTrans" cxnId="{978C8301-A5A2-4E95-8BDF-7930C5990F32}">
      <dgm:prSet/>
      <dgm:spPr/>
      <dgm:t>
        <a:bodyPr/>
        <a:lstStyle/>
        <a:p>
          <a:endParaRPr lang="en-US"/>
        </a:p>
      </dgm:t>
    </dgm:pt>
    <dgm:pt modelId="{76506C49-C364-4FCD-84F8-432BF158421E}" type="sibTrans" cxnId="{978C8301-A5A2-4E95-8BDF-7930C5990F32}">
      <dgm:prSet/>
      <dgm:spPr/>
      <dgm:t>
        <a:bodyPr/>
        <a:lstStyle/>
        <a:p>
          <a:endParaRPr lang="en-US"/>
        </a:p>
      </dgm:t>
    </dgm:pt>
    <dgm:pt modelId="{49B180D9-F299-4E53-B261-73B745E013DD}">
      <dgm:prSet phldrT="[Text]"/>
      <dgm:spPr/>
      <dgm:t>
        <a:bodyPr vert="horz"/>
        <a:lstStyle/>
        <a:p>
          <a:r>
            <a:rPr lang="en-US" smtClean="0">
              <a:latin typeface="Cambria" pitchFamily="18" charset="0"/>
            </a:rPr>
            <a:t>Work life / Lifestyle</a:t>
          </a:r>
          <a:endParaRPr lang="en-US" dirty="0">
            <a:latin typeface="Cambria" pitchFamily="18" charset="0"/>
          </a:endParaRPr>
        </a:p>
      </dgm:t>
    </dgm:pt>
    <dgm:pt modelId="{8D6502F6-E996-4DDA-A5B3-3C954CEAC678}" type="parTrans" cxnId="{82BBC5CC-8563-45F0-A43F-E07F22FF5038}">
      <dgm:prSet/>
      <dgm:spPr/>
      <dgm:t>
        <a:bodyPr/>
        <a:lstStyle/>
        <a:p>
          <a:endParaRPr lang="en-US"/>
        </a:p>
      </dgm:t>
    </dgm:pt>
    <dgm:pt modelId="{326C0F43-7A1D-43F0-A3D8-D48F1DF2598D}" type="sibTrans" cxnId="{82BBC5CC-8563-45F0-A43F-E07F22FF5038}">
      <dgm:prSet/>
      <dgm:spPr/>
      <dgm:t>
        <a:bodyPr/>
        <a:lstStyle/>
        <a:p>
          <a:endParaRPr lang="en-US"/>
        </a:p>
      </dgm:t>
    </dgm:pt>
    <dgm:pt modelId="{F80141B8-9A2D-4455-BAA7-2775EBF53656}" type="pres">
      <dgm:prSet presAssocID="{5971E50D-9CCB-41F9-8C02-591E40703CD4}" presName="cycle" presStyleCnt="0">
        <dgm:presLayoutVars>
          <dgm:chMax val="1"/>
          <dgm:dir val="rev"/>
          <dgm:animLvl val="ctr"/>
          <dgm:resizeHandles val="exact"/>
        </dgm:presLayoutVars>
      </dgm:prSet>
      <dgm:spPr/>
      <dgm:t>
        <a:bodyPr/>
        <a:lstStyle/>
        <a:p>
          <a:endParaRPr lang="en-US"/>
        </a:p>
      </dgm:t>
    </dgm:pt>
    <dgm:pt modelId="{B159A8C4-DC60-4D79-9F2F-43CF78726E82}" type="pres">
      <dgm:prSet presAssocID="{AC0C112C-0318-462B-AE10-ADC40853024C}" presName="centerShape" presStyleLbl="node0" presStyleIdx="0" presStyleCnt="1" custScaleX="126966" custLinFactNeighborX="-370" custLinFactNeighborY="-2424"/>
      <dgm:spPr/>
      <dgm:t>
        <a:bodyPr/>
        <a:lstStyle/>
        <a:p>
          <a:endParaRPr lang="en-US"/>
        </a:p>
      </dgm:t>
    </dgm:pt>
    <dgm:pt modelId="{F6E838CD-4D1A-417C-AC81-14BB4E517723}" type="pres">
      <dgm:prSet presAssocID="{6CEFE591-EE9A-4BD8-A7AD-4F66377B512F}" presName="parTrans" presStyleLbl="bgSibTrans2D1" presStyleIdx="0" presStyleCnt="6"/>
      <dgm:spPr/>
      <dgm:t>
        <a:bodyPr/>
        <a:lstStyle/>
        <a:p>
          <a:endParaRPr lang="en-US"/>
        </a:p>
      </dgm:t>
    </dgm:pt>
    <dgm:pt modelId="{58C11120-95BC-41BC-855F-7EF2CFD29AF1}" type="pres">
      <dgm:prSet presAssocID="{674E19B1-DB69-422F-B1EA-9E470BE1247D}" presName="node" presStyleLbl="node1" presStyleIdx="0" presStyleCnt="6">
        <dgm:presLayoutVars>
          <dgm:bulletEnabled val="1"/>
        </dgm:presLayoutVars>
      </dgm:prSet>
      <dgm:spPr/>
      <dgm:t>
        <a:bodyPr/>
        <a:lstStyle/>
        <a:p>
          <a:endParaRPr lang="en-US"/>
        </a:p>
      </dgm:t>
    </dgm:pt>
    <dgm:pt modelId="{DB906F1D-4C23-4D86-9C9C-80A134ED3542}" type="pres">
      <dgm:prSet presAssocID="{8D6502F6-E996-4DDA-A5B3-3C954CEAC678}" presName="parTrans" presStyleLbl="bgSibTrans2D1" presStyleIdx="1" presStyleCnt="6"/>
      <dgm:spPr/>
      <dgm:t>
        <a:bodyPr/>
        <a:lstStyle/>
        <a:p>
          <a:endParaRPr lang="en-US"/>
        </a:p>
      </dgm:t>
    </dgm:pt>
    <dgm:pt modelId="{73F99DCA-F187-4F91-BD00-DDAC18300A63}" type="pres">
      <dgm:prSet presAssocID="{49B180D9-F299-4E53-B261-73B745E013DD}" presName="node" presStyleLbl="node1" presStyleIdx="1" presStyleCnt="6">
        <dgm:presLayoutVars>
          <dgm:bulletEnabled val="1"/>
        </dgm:presLayoutVars>
      </dgm:prSet>
      <dgm:spPr/>
      <dgm:t>
        <a:bodyPr/>
        <a:lstStyle/>
        <a:p>
          <a:endParaRPr lang="en-US"/>
        </a:p>
      </dgm:t>
    </dgm:pt>
    <dgm:pt modelId="{48D31245-EAFD-4477-A292-EB17267668AE}" type="pres">
      <dgm:prSet presAssocID="{D05AA7F3-32C1-44A1-859D-2DB1289DE170}" presName="parTrans" presStyleLbl="bgSibTrans2D1" presStyleIdx="2" presStyleCnt="6"/>
      <dgm:spPr/>
      <dgm:t>
        <a:bodyPr/>
        <a:lstStyle/>
        <a:p>
          <a:endParaRPr lang="en-US"/>
        </a:p>
      </dgm:t>
    </dgm:pt>
    <dgm:pt modelId="{905045AD-751C-4997-BBC4-FB0FB5A9D9BC}" type="pres">
      <dgm:prSet presAssocID="{A064C537-64EB-4A6E-8931-FA5CE87E1E84}" presName="node" presStyleLbl="node1" presStyleIdx="2" presStyleCnt="6">
        <dgm:presLayoutVars>
          <dgm:bulletEnabled val="1"/>
        </dgm:presLayoutVars>
      </dgm:prSet>
      <dgm:spPr/>
      <dgm:t>
        <a:bodyPr/>
        <a:lstStyle/>
        <a:p>
          <a:endParaRPr lang="en-US"/>
        </a:p>
      </dgm:t>
    </dgm:pt>
    <dgm:pt modelId="{40A35703-0911-418C-A408-7BBC93AD50EF}" type="pres">
      <dgm:prSet presAssocID="{98D5329D-2D80-4244-B79F-35554DF88878}" presName="parTrans" presStyleLbl="bgSibTrans2D1" presStyleIdx="3" presStyleCnt="6"/>
      <dgm:spPr/>
      <dgm:t>
        <a:bodyPr/>
        <a:lstStyle/>
        <a:p>
          <a:endParaRPr lang="en-US"/>
        </a:p>
      </dgm:t>
    </dgm:pt>
    <dgm:pt modelId="{0C0433C4-34F4-4311-AFD4-6DAD7027D11A}" type="pres">
      <dgm:prSet presAssocID="{81F11038-FD2F-48A9-8969-86AB195A8B1B}" presName="node" presStyleLbl="node1" presStyleIdx="3" presStyleCnt="6">
        <dgm:presLayoutVars>
          <dgm:bulletEnabled val="1"/>
        </dgm:presLayoutVars>
      </dgm:prSet>
      <dgm:spPr/>
      <dgm:t>
        <a:bodyPr/>
        <a:lstStyle/>
        <a:p>
          <a:endParaRPr lang="en-US"/>
        </a:p>
      </dgm:t>
    </dgm:pt>
    <dgm:pt modelId="{596CFD6D-D76F-4DF7-A863-2623CA1E6D11}" type="pres">
      <dgm:prSet presAssocID="{45BB7CCA-E0B3-4C58-B1BF-CE9FE117AEDC}" presName="parTrans" presStyleLbl="bgSibTrans2D1" presStyleIdx="4" presStyleCnt="6"/>
      <dgm:spPr/>
      <dgm:t>
        <a:bodyPr/>
        <a:lstStyle/>
        <a:p>
          <a:endParaRPr lang="en-US"/>
        </a:p>
      </dgm:t>
    </dgm:pt>
    <dgm:pt modelId="{C20F16DD-1D4E-4EB5-B36F-1E189E7DC757}" type="pres">
      <dgm:prSet presAssocID="{B6DE7B8A-88C1-4025-B0CB-4B012FD6D09D}" presName="node" presStyleLbl="node1" presStyleIdx="4" presStyleCnt="6">
        <dgm:presLayoutVars>
          <dgm:bulletEnabled val="1"/>
        </dgm:presLayoutVars>
      </dgm:prSet>
      <dgm:spPr/>
      <dgm:t>
        <a:bodyPr/>
        <a:lstStyle/>
        <a:p>
          <a:endParaRPr lang="en-US"/>
        </a:p>
      </dgm:t>
    </dgm:pt>
    <dgm:pt modelId="{760B74E9-E372-4B19-BD8C-B30380691088}" type="pres">
      <dgm:prSet presAssocID="{292F9D48-9C9E-47BC-9EFA-ED92BF711C17}" presName="parTrans" presStyleLbl="bgSibTrans2D1" presStyleIdx="5" presStyleCnt="6"/>
      <dgm:spPr/>
      <dgm:t>
        <a:bodyPr/>
        <a:lstStyle/>
        <a:p>
          <a:endParaRPr lang="en-US"/>
        </a:p>
      </dgm:t>
    </dgm:pt>
    <dgm:pt modelId="{8085234D-3863-468E-8279-A825BD0F4A2F}" type="pres">
      <dgm:prSet presAssocID="{FA022667-EFA1-4A3C-B83C-3B5810DF15F1}" presName="node" presStyleLbl="node1" presStyleIdx="5" presStyleCnt="6">
        <dgm:presLayoutVars>
          <dgm:bulletEnabled val="1"/>
        </dgm:presLayoutVars>
      </dgm:prSet>
      <dgm:spPr/>
      <dgm:t>
        <a:bodyPr/>
        <a:lstStyle/>
        <a:p>
          <a:endParaRPr lang="en-US"/>
        </a:p>
      </dgm:t>
    </dgm:pt>
  </dgm:ptLst>
  <dgm:cxnLst>
    <dgm:cxn modelId="{E9453FA6-17DB-418E-84EA-F263C4C5BC41}" srcId="{5971E50D-9CCB-41F9-8C02-591E40703CD4}" destId="{AC0C112C-0318-462B-AE10-ADC40853024C}" srcOrd="0" destOrd="0" parTransId="{01CEA292-FC7A-4E68-B649-E41479C2A0EE}" sibTransId="{A5712C41-19E3-46A5-A21C-705DF087E5AF}"/>
    <dgm:cxn modelId="{024B1A45-BB2F-42F9-B206-109B927AB817}" srcId="{5971E50D-9CCB-41F9-8C02-591E40703CD4}" destId="{555A1E7C-54D9-4177-A00A-206A34E3AD19}" srcOrd="2" destOrd="0" parTransId="{3AD65606-5FF0-4A77-8617-87DDBEEE2C29}" sibTransId="{8EAF0AF9-09EA-4BC6-A317-568EADE3D788}"/>
    <dgm:cxn modelId="{1EF6457D-738A-405C-8BE6-F4086D3F1F1F}" srcId="{AC0C112C-0318-462B-AE10-ADC40853024C}" destId="{FA022667-EFA1-4A3C-B83C-3B5810DF15F1}" srcOrd="5" destOrd="0" parTransId="{292F9D48-9C9E-47BC-9EFA-ED92BF711C17}" sibTransId="{9512F919-3689-490F-8327-EB855A5FC27C}"/>
    <dgm:cxn modelId="{59FFB38A-8814-458E-B0D3-64C781496B3C}" type="presOf" srcId="{6CEFE591-EE9A-4BD8-A7AD-4F66377B512F}" destId="{F6E838CD-4D1A-417C-AC81-14BB4E517723}" srcOrd="0" destOrd="0" presId="urn:microsoft.com/office/officeart/2005/8/layout/radial4"/>
    <dgm:cxn modelId="{33ECE408-BA05-4D16-941B-9565990B49B6}" type="presOf" srcId="{8D6502F6-E996-4DDA-A5B3-3C954CEAC678}" destId="{DB906F1D-4C23-4D86-9C9C-80A134ED3542}" srcOrd="0" destOrd="0" presId="urn:microsoft.com/office/officeart/2005/8/layout/radial4"/>
    <dgm:cxn modelId="{C0AAC4AF-9E1A-42DE-9B46-59DCD2BC5253}" srcId="{5971E50D-9CCB-41F9-8C02-591E40703CD4}" destId="{63EC83C0-3A1B-481C-A8F3-EFC6E8E74F2F}" srcOrd="3" destOrd="0" parTransId="{E02322F7-73D7-4803-B0A7-0EE507E60D20}" sibTransId="{C55E5A28-3FF9-464B-8708-0864B8B0D168}"/>
    <dgm:cxn modelId="{882FEBA9-D997-4293-A7B4-E6D0712C2946}" type="presOf" srcId="{B6DE7B8A-88C1-4025-B0CB-4B012FD6D09D}" destId="{C20F16DD-1D4E-4EB5-B36F-1E189E7DC757}" srcOrd="0" destOrd="0" presId="urn:microsoft.com/office/officeart/2005/8/layout/radial4"/>
    <dgm:cxn modelId="{C366BD48-583B-4F11-ABF9-11C4E6AFFBCC}" type="presOf" srcId="{292F9D48-9C9E-47BC-9EFA-ED92BF711C17}" destId="{760B74E9-E372-4B19-BD8C-B30380691088}" srcOrd="0" destOrd="0" presId="urn:microsoft.com/office/officeart/2005/8/layout/radial4"/>
    <dgm:cxn modelId="{0D53C8DE-F3A3-4A58-BB73-2BAA3131D84D}" type="presOf" srcId="{49B180D9-F299-4E53-B261-73B745E013DD}" destId="{73F99DCA-F187-4F91-BD00-DDAC18300A63}" srcOrd="0" destOrd="0" presId="urn:microsoft.com/office/officeart/2005/8/layout/radial4"/>
    <dgm:cxn modelId="{1E498CC1-8E52-48A6-9052-B5333F99AF71}" srcId="{AC0C112C-0318-462B-AE10-ADC40853024C}" destId="{B6DE7B8A-88C1-4025-B0CB-4B012FD6D09D}" srcOrd="4" destOrd="0" parTransId="{45BB7CCA-E0B3-4C58-B1BF-CE9FE117AEDC}" sibTransId="{5C2FB2F8-63BF-4742-A07A-AA4EAB5B4331}"/>
    <dgm:cxn modelId="{5032FE36-DFDF-46E9-B0E1-D8560681B614}" type="presOf" srcId="{45BB7CCA-E0B3-4C58-B1BF-CE9FE117AEDC}" destId="{596CFD6D-D76F-4DF7-A863-2623CA1E6D11}" srcOrd="0" destOrd="0" presId="urn:microsoft.com/office/officeart/2005/8/layout/radial4"/>
    <dgm:cxn modelId="{077BE4F4-EDA1-4B46-851B-6AFC27220C8D}" type="presOf" srcId="{D05AA7F3-32C1-44A1-859D-2DB1289DE170}" destId="{48D31245-EAFD-4477-A292-EB17267668AE}" srcOrd="0" destOrd="0" presId="urn:microsoft.com/office/officeart/2005/8/layout/radial4"/>
    <dgm:cxn modelId="{3018BE7A-6BCA-4657-B21E-64FD30C43F47}" type="presOf" srcId="{AC0C112C-0318-462B-AE10-ADC40853024C}" destId="{B159A8C4-DC60-4D79-9F2F-43CF78726E82}" srcOrd="0" destOrd="0" presId="urn:microsoft.com/office/officeart/2005/8/layout/radial4"/>
    <dgm:cxn modelId="{3DAA0A0E-A424-4ADF-B9B3-DB9CB9AEEF93}" srcId="{5971E50D-9CCB-41F9-8C02-591E40703CD4}" destId="{5543B48B-F306-4414-82AA-9FB2B0E40F1A}" srcOrd="1" destOrd="0" parTransId="{EB3DD0C9-C5B8-4533-A195-6D1CD78EAAB5}" sibTransId="{7111CAA4-D13C-4BA5-A674-1C1E09E15A78}"/>
    <dgm:cxn modelId="{4F0769E4-D887-479A-A5FB-0AA4ADEFF539}" srcId="{AC0C112C-0318-462B-AE10-ADC40853024C}" destId="{81F11038-FD2F-48A9-8969-86AB195A8B1B}" srcOrd="3" destOrd="0" parTransId="{98D5329D-2D80-4244-B79F-35554DF88878}" sibTransId="{84231865-BEF7-4881-BEDB-4A107A118950}"/>
    <dgm:cxn modelId="{765DAE24-D7A9-449B-8FC5-E818DA6B4366}" type="presOf" srcId="{674E19B1-DB69-422F-B1EA-9E470BE1247D}" destId="{58C11120-95BC-41BC-855F-7EF2CFD29AF1}" srcOrd="0" destOrd="0" presId="urn:microsoft.com/office/officeart/2005/8/layout/radial4"/>
    <dgm:cxn modelId="{168AF9C0-3FA3-4059-8298-CB0B0657CF94}" type="presOf" srcId="{FA022667-EFA1-4A3C-B83C-3B5810DF15F1}" destId="{8085234D-3863-468E-8279-A825BD0F4A2F}" srcOrd="0" destOrd="0" presId="urn:microsoft.com/office/officeart/2005/8/layout/radial4"/>
    <dgm:cxn modelId="{D12F2ADB-816E-4408-AAE8-331D17E34DBA}" type="presOf" srcId="{81F11038-FD2F-48A9-8969-86AB195A8B1B}" destId="{0C0433C4-34F4-4311-AFD4-6DAD7027D11A}" srcOrd="0" destOrd="0" presId="urn:microsoft.com/office/officeart/2005/8/layout/radial4"/>
    <dgm:cxn modelId="{B15E0281-DC42-439E-A158-6CF5CC7D8475}" type="presOf" srcId="{5971E50D-9CCB-41F9-8C02-591E40703CD4}" destId="{F80141B8-9A2D-4455-BAA7-2775EBF53656}" srcOrd="0" destOrd="0" presId="urn:microsoft.com/office/officeart/2005/8/layout/radial4"/>
    <dgm:cxn modelId="{B2854C01-0329-483E-87B3-5D5D059F5570}" type="presOf" srcId="{98D5329D-2D80-4244-B79F-35554DF88878}" destId="{40A35703-0911-418C-A408-7BBC93AD50EF}" srcOrd="0" destOrd="0" presId="urn:microsoft.com/office/officeart/2005/8/layout/radial4"/>
    <dgm:cxn modelId="{82BBC5CC-8563-45F0-A43F-E07F22FF5038}" srcId="{AC0C112C-0318-462B-AE10-ADC40853024C}" destId="{49B180D9-F299-4E53-B261-73B745E013DD}" srcOrd="1" destOrd="0" parTransId="{8D6502F6-E996-4DDA-A5B3-3C954CEAC678}" sibTransId="{326C0F43-7A1D-43F0-A3D8-D48F1DF2598D}"/>
    <dgm:cxn modelId="{8328436F-3198-43AE-A42B-052462EA8840}" type="presOf" srcId="{A064C537-64EB-4A6E-8931-FA5CE87E1E84}" destId="{905045AD-751C-4997-BBC4-FB0FB5A9D9BC}" srcOrd="0" destOrd="0" presId="urn:microsoft.com/office/officeart/2005/8/layout/radial4"/>
    <dgm:cxn modelId="{72ACCE9C-5962-454B-A2F6-589DA740F5C8}" srcId="{AC0C112C-0318-462B-AE10-ADC40853024C}" destId="{674E19B1-DB69-422F-B1EA-9E470BE1247D}" srcOrd="0" destOrd="0" parTransId="{6CEFE591-EE9A-4BD8-A7AD-4F66377B512F}" sibTransId="{C8057499-C014-44C7-8DFE-7637E3C0D2E1}"/>
    <dgm:cxn modelId="{978C8301-A5A2-4E95-8BDF-7930C5990F32}" srcId="{AC0C112C-0318-462B-AE10-ADC40853024C}" destId="{A064C537-64EB-4A6E-8931-FA5CE87E1E84}" srcOrd="2" destOrd="0" parTransId="{D05AA7F3-32C1-44A1-859D-2DB1289DE170}" sibTransId="{76506C49-C364-4FCD-84F8-432BF158421E}"/>
    <dgm:cxn modelId="{8C04DB7B-1813-4B51-913A-B9212E4B2B57}" type="presParOf" srcId="{F80141B8-9A2D-4455-BAA7-2775EBF53656}" destId="{B159A8C4-DC60-4D79-9F2F-43CF78726E82}" srcOrd="0" destOrd="0" presId="urn:microsoft.com/office/officeart/2005/8/layout/radial4"/>
    <dgm:cxn modelId="{08735807-D021-48D1-B6AB-0B2849D84160}" type="presParOf" srcId="{F80141B8-9A2D-4455-BAA7-2775EBF53656}" destId="{F6E838CD-4D1A-417C-AC81-14BB4E517723}" srcOrd="1" destOrd="0" presId="urn:microsoft.com/office/officeart/2005/8/layout/radial4"/>
    <dgm:cxn modelId="{AADC2E01-2261-4265-8055-69563AFB17A6}" type="presParOf" srcId="{F80141B8-9A2D-4455-BAA7-2775EBF53656}" destId="{58C11120-95BC-41BC-855F-7EF2CFD29AF1}" srcOrd="2" destOrd="0" presId="urn:microsoft.com/office/officeart/2005/8/layout/radial4"/>
    <dgm:cxn modelId="{CA425AE4-D36F-4579-8268-B9539585AF37}" type="presParOf" srcId="{F80141B8-9A2D-4455-BAA7-2775EBF53656}" destId="{DB906F1D-4C23-4D86-9C9C-80A134ED3542}" srcOrd="3" destOrd="0" presId="urn:microsoft.com/office/officeart/2005/8/layout/radial4"/>
    <dgm:cxn modelId="{7199B0ED-8539-4B2E-BB64-F3A6CDE07637}" type="presParOf" srcId="{F80141B8-9A2D-4455-BAA7-2775EBF53656}" destId="{73F99DCA-F187-4F91-BD00-DDAC18300A63}" srcOrd="4" destOrd="0" presId="urn:microsoft.com/office/officeart/2005/8/layout/radial4"/>
    <dgm:cxn modelId="{86E5AFCB-2396-4C8A-BFBD-836C193E826D}" type="presParOf" srcId="{F80141B8-9A2D-4455-BAA7-2775EBF53656}" destId="{48D31245-EAFD-4477-A292-EB17267668AE}" srcOrd="5" destOrd="0" presId="urn:microsoft.com/office/officeart/2005/8/layout/radial4"/>
    <dgm:cxn modelId="{D91D9C87-BEEE-4445-8850-A46134C7648E}" type="presParOf" srcId="{F80141B8-9A2D-4455-BAA7-2775EBF53656}" destId="{905045AD-751C-4997-BBC4-FB0FB5A9D9BC}" srcOrd="6" destOrd="0" presId="urn:microsoft.com/office/officeart/2005/8/layout/radial4"/>
    <dgm:cxn modelId="{A04093BD-B6D7-4479-A060-9A7574DDA549}" type="presParOf" srcId="{F80141B8-9A2D-4455-BAA7-2775EBF53656}" destId="{40A35703-0911-418C-A408-7BBC93AD50EF}" srcOrd="7" destOrd="0" presId="urn:microsoft.com/office/officeart/2005/8/layout/radial4"/>
    <dgm:cxn modelId="{D85B9B2A-2B21-4783-9E6F-C74F1BB1A78A}" type="presParOf" srcId="{F80141B8-9A2D-4455-BAA7-2775EBF53656}" destId="{0C0433C4-34F4-4311-AFD4-6DAD7027D11A}" srcOrd="8" destOrd="0" presId="urn:microsoft.com/office/officeart/2005/8/layout/radial4"/>
    <dgm:cxn modelId="{A881A8DF-256C-41E0-99B1-934563445811}" type="presParOf" srcId="{F80141B8-9A2D-4455-BAA7-2775EBF53656}" destId="{596CFD6D-D76F-4DF7-A863-2623CA1E6D11}" srcOrd="9" destOrd="0" presId="urn:microsoft.com/office/officeart/2005/8/layout/radial4"/>
    <dgm:cxn modelId="{DBA9BBD2-80D4-4A17-9EE6-D73996E0C848}" type="presParOf" srcId="{F80141B8-9A2D-4455-BAA7-2775EBF53656}" destId="{C20F16DD-1D4E-4EB5-B36F-1E189E7DC757}" srcOrd="10" destOrd="0" presId="urn:microsoft.com/office/officeart/2005/8/layout/radial4"/>
    <dgm:cxn modelId="{F745D154-D537-462A-B0D8-988898FF3603}" type="presParOf" srcId="{F80141B8-9A2D-4455-BAA7-2775EBF53656}" destId="{760B74E9-E372-4B19-BD8C-B30380691088}" srcOrd="11" destOrd="0" presId="urn:microsoft.com/office/officeart/2005/8/layout/radial4"/>
    <dgm:cxn modelId="{23679823-EB2F-4E0D-9338-02A88EDA40DD}" type="presParOf" srcId="{F80141B8-9A2D-4455-BAA7-2775EBF53656}" destId="{8085234D-3863-468E-8279-A825BD0F4A2F}" srcOrd="12"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1" Type="http://schemas.openxmlformats.org/officeDocument/2006/relationships/image" Target="../media/image35.png"/></Relationships>
</file>

<file path=ppt/drawings/_rels/drawing2.xml.rels><?xml version="1.0" encoding="UTF-8" standalone="yes"?>
<Relationships xmlns="http://schemas.openxmlformats.org/package/2006/relationships"><Relationship Id="rId1" Type="http://schemas.openxmlformats.org/officeDocument/2006/relationships/image" Target="../media/image35.png"/></Relationships>
</file>

<file path=ppt/drawings/_rels/drawing5.xml.rels><?xml version="1.0" encoding="UTF-8" standalone="yes"?>
<Relationships xmlns="http://schemas.openxmlformats.org/package/2006/relationships"><Relationship Id="rId1" Type="http://schemas.openxmlformats.org/officeDocument/2006/relationships/image" Target="../media/image35.png"/></Relationships>
</file>

<file path=ppt/drawings/drawing1.xml><?xml version="1.0" encoding="utf-8"?>
<c:userShapes xmlns:c="http://schemas.openxmlformats.org/drawingml/2006/chart">
  <cdr:relSizeAnchor xmlns:cdr="http://schemas.openxmlformats.org/drawingml/2006/chartDrawing">
    <cdr:from>
      <cdr:x>0.50676</cdr:x>
      <cdr:y>0.63077</cdr:y>
    </cdr:from>
    <cdr:to>
      <cdr:x>0.56432</cdr:x>
      <cdr:y>0.88559</cdr:y>
    </cdr:to>
    <cdr:pic>
      <cdr:nvPicPr>
        <cdr:cNvPr id="2" name="Picture 1"/>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5715000" y="3124200"/>
          <a:ext cx="649139" cy="126212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pic>
  </cdr:relSizeAnchor>
</c:userShapes>
</file>

<file path=ppt/drawings/drawing2.xml><?xml version="1.0" encoding="utf-8"?>
<c:userShapes xmlns:c="http://schemas.openxmlformats.org/drawingml/2006/chart">
  <cdr:relSizeAnchor xmlns:cdr="http://schemas.openxmlformats.org/drawingml/2006/chartDrawing">
    <cdr:from>
      <cdr:x>0.02516</cdr:x>
      <cdr:y>0.46309</cdr:y>
    </cdr:from>
    <cdr:to>
      <cdr:x>0.08195</cdr:x>
      <cdr:y>0.54167</cdr:y>
    </cdr:to>
    <cdr:sp macro="" textlink="">
      <cdr:nvSpPr>
        <cdr:cNvPr id="2" name="TextBox 1"/>
        <cdr:cNvSpPr txBox="1"/>
      </cdr:nvSpPr>
      <cdr:spPr>
        <a:xfrm xmlns:a="http://schemas.openxmlformats.org/drawingml/2006/main">
          <a:off x="304800" y="2258381"/>
          <a:ext cx="688056" cy="3832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b="1" dirty="0">
              <a:latin typeface="+mj-lt"/>
            </a:rPr>
            <a:t>Rs.</a:t>
          </a:r>
        </a:p>
      </cdr:txBody>
    </cdr:sp>
  </cdr:relSizeAnchor>
  <cdr:relSizeAnchor xmlns:cdr="http://schemas.openxmlformats.org/drawingml/2006/chartDrawing">
    <cdr:from>
      <cdr:x>0.52201</cdr:x>
      <cdr:y>0.51498</cdr:y>
    </cdr:from>
    <cdr:to>
      <cdr:x>0.57552</cdr:x>
      <cdr:y>0.77377</cdr:y>
    </cdr:to>
    <cdr:pic>
      <cdr:nvPicPr>
        <cdr:cNvPr id="3" name="Picture 2"/>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6324598" y="2427166"/>
          <a:ext cx="648335" cy="121973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pic>
  </cdr:relSizeAnchor>
</c:userShapes>
</file>

<file path=ppt/drawings/drawing3.xml><?xml version="1.0" encoding="utf-8"?>
<c:userShapes xmlns:c="http://schemas.openxmlformats.org/drawingml/2006/chart">
  <cdr:relSizeAnchor xmlns:cdr="http://schemas.openxmlformats.org/drawingml/2006/chartDrawing">
    <cdr:from>
      <cdr:x>0.6496</cdr:x>
      <cdr:y>0.79528</cdr:y>
    </cdr:from>
    <cdr:to>
      <cdr:x>0.67586</cdr:x>
      <cdr:y>0.95538</cdr:y>
    </cdr:to>
    <cdr:sp macro="" textlink="">
      <cdr:nvSpPr>
        <cdr:cNvPr id="2" name="Up Arrow 1"/>
        <cdr:cNvSpPr/>
      </cdr:nvSpPr>
      <cdr:spPr>
        <a:xfrm xmlns:a="http://schemas.openxmlformats.org/drawingml/2006/main">
          <a:off x="7680711" y="3848100"/>
          <a:ext cx="310490" cy="774699"/>
        </a:xfrm>
        <a:prstGeom xmlns:a="http://schemas.openxmlformats.org/drawingml/2006/main" prst="upArrow">
          <a:avLst/>
        </a:prstGeom>
        <a:solidFill xmlns:a="http://schemas.openxmlformats.org/drawingml/2006/main">
          <a:srgbClr val="FF0000"/>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0.47154</cdr:x>
      <cdr:y>0.65879</cdr:y>
    </cdr:from>
    <cdr:to>
      <cdr:x>0.50054</cdr:x>
      <cdr:y>0.84711</cdr:y>
    </cdr:to>
    <cdr:sp macro="" textlink="">
      <cdr:nvSpPr>
        <cdr:cNvPr id="3" name="Down Arrow 2"/>
        <cdr:cNvSpPr/>
      </cdr:nvSpPr>
      <cdr:spPr>
        <a:xfrm xmlns:a="http://schemas.openxmlformats.org/drawingml/2006/main">
          <a:off x="5575300" y="3187700"/>
          <a:ext cx="342900" cy="911225"/>
        </a:xfrm>
        <a:prstGeom xmlns:a="http://schemas.openxmlformats.org/drawingml/2006/main" prst="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0.64286</cdr:x>
      <cdr:y>0.54218</cdr:y>
    </cdr:from>
    <cdr:to>
      <cdr:x>0.74198</cdr:x>
      <cdr:y>0.63892</cdr:y>
    </cdr:to>
    <cdr:sp macro="" textlink="">
      <cdr:nvSpPr>
        <cdr:cNvPr id="2" name="TextBox 1"/>
        <cdr:cNvSpPr txBox="1"/>
      </cdr:nvSpPr>
      <cdr:spPr>
        <a:xfrm xmlns:a="http://schemas.openxmlformats.org/drawingml/2006/main">
          <a:off x="4200525" y="2295524"/>
          <a:ext cx="647700" cy="4095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5.xml><?xml version="1.0" encoding="utf-8"?>
<c:userShapes xmlns:c="http://schemas.openxmlformats.org/drawingml/2006/chart">
  <cdr:relSizeAnchor xmlns:cdr="http://schemas.openxmlformats.org/drawingml/2006/chartDrawing">
    <cdr:from>
      <cdr:x>0.16175</cdr:x>
      <cdr:y>0.51064</cdr:y>
    </cdr:from>
    <cdr:to>
      <cdr:x>0.22737</cdr:x>
      <cdr:y>0.86305</cdr:y>
    </cdr:to>
    <cdr:pic>
      <cdr:nvPicPr>
        <cdr:cNvPr id="3" name="Picture 2"/>
        <cdr:cNvPicPr>
          <a:picLocks xmlns:a="http://schemas.openxmlformats.org/drawingml/2006/main" noChangeAspect="1" noChangeArrowheads="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a:stretch xmlns:a="http://schemas.openxmlformats.org/drawingml/2006/main">
          <a:fillRect/>
        </a:stretch>
      </cdr:blipFill>
      <cdr:spPr bwMode="auto">
        <a:xfrm xmlns:a="http://schemas.openxmlformats.org/drawingml/2006/main">
          <a:off x="1600200" y="1828800"/>
          <a:ext cx="649138" cy="126212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pic>
  </cdr:relSizeAnchor>
</c:userShapes>
</file>

<file path=ppt/drawings/drawing6.xml><?xml version="1.0" encoding="utf-8"?>
<c:userShapes xmlns:c="http://schemas.openxmlformats.org/drawingml/2006/chart">
  <cdr:relSizeAnchor xmlns:cdr="http://schemas.openxmlformats.org/drawingml/2006/chartDrawing">
    <cdr:from>
      <cdr:x>0.30222</cdr:x>
      <cdr:y>0.62562</cdr:y>
    </cdr:from>
    <cdr:to>
      <cdr:x>0.92001</cdr:x>
      <cdr:y>1</cdr:y>
    </cdr:to>
    <cdr:sp macro="" textlink="">
      <cdr:nvSpPr>
        <cdr:cNvPr id="2" name="TextBox 1"/>
        <cdr:cNvSpPr txBox="1"/>
      </cdr:nvSpPr>
      <cdr:spPr>
        <a:xfrm xmlns:a="http://schemas.openxmlformats.org/drawingml/2006/main">
          <a:off x="2901636" y="3527747"/>
          <a:ext cx="5931525" cy="211105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smtClean="0">
              <a:solidFill>
                <a:srgbClr val="FF0000"/>
              </a:solidFill>
              <a:latin typeface="Times New Roman" pitchFamily="18" charset="0"/>
              <a:cs typeface="Times New Roman" pitchFamily="18" charset="0"/>
            </a:rPr>
            <a:t>TSH  = 75% of work force &amp; 75% of  Production</a:t>
          </a:r>
          <a:endParaRPr lang="en-US" sz="1600" b="1" dirty="0">
            <a:solidFill>
              <a:srgbClr val="FF0000"/>
            </a:solidFill>
            <a:latin typeface="Times New Roman" pitchFamily="18" charset="0"/>
            <a:cs typeface="Times New Roman" pitchFamily="18" charset="0"/>
          </a:endParaRPr>
        </a:p>
      </cdr:txBody>
    </cdr:sp>
  </cdr:relSizeAnchor>
  <cdr:relSizeAnchor xmlns:cdr="http://schemas.openxmlformats.org/drawingml/2006/chartDrawing">
    <cdr:from>
      <cdr:x>0.78872</cdr:x>
      <cdr:y>0.39685</cdr:y>
    </cdr:from>
    <cdr:to>
      <cdr:x>0.97465</cdr:x>
      <cdr:y>0.48756</cdr:y>
    </cdr:to>
    <cdr:sp macro="" textlink="">
      <cdr:nvSpPr>
        <cdr:cNvPr id="3" name="TextBox 1"/>
        <cdr:cNvSpPr txBox="1"/>
      </cdr:nvSpPr>
      <cdr:spPr>
        <a:xfrm xmlns:a="http://schemas.openxmlformats.org/drawingml/2006/main">
          <a:off x="7512557" y="2288934"/>
          <a:ext cx="1770983" cy="52322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smtClean="0">
              <a:solidFill>
                <a:prstClr val="black"/>
              </a:solidFill>
              <a:latin typeface="Cambria" pitchFamily="18" charset="0"/>
            </a:rPr>
            <a:t>US $ 4.93 </a:t>
          </a:r>
          <a:r>
            <a:rPr lang="en-US" sz="1400" b="1" dirty="0" err="1" smtClean="0">
              <a:solidFill>
                <a:prstClr val="black"/>
              </a:solidFill>
              <a:latin typeface="Cambria" pitchFamily="18" charset="0"/>
            </a:rPr>
            <a:t>Bn</a:t>
          </a:r>
          <a:r>
            <a:rPr lang="en-US" sz="1400" b="1" dirty="0" smtClean="0">
              <a:solidFill>
                <a:prstClr val="black"/>
              </a:solidFill>
              <a:latin typeface="Cambria" pitchFamily="18" charset="0"/>
            </a:rPr>
            <a:t> 13,500/ Min Wage</a:t>
          </a:r>
          <a:endParaRPr lang="en-US" sz="1400" b="1" dirty="0">
            <a:solidFill>
              <a:prstClr val="black"/>
            </a:solidFill>
            <a:latin typeface="Cambria" pitchFamily="18" charset="0"/>
          </a:endParaRPr>
        </a:p>
      </cdr:txBody>
    </cdr:sp>
  </cdr:relSizeAnchor>
  <cdr:relSizeAnchor xmlns:cdr="http://schemas.openxmlformats.org/drawingml/2006/chartDrawing">
    <cdr:from>
      <cdr:x>0.04226</cdr:x>
      <cdr:y>0.62032</cdr:y>
    </cdr:from>
    <cdr:to>
      <cdr:x>0.28458</cdr:x>
      <cdr:y>0.67018</cdr:y>
    </cdr:to>
    <cdr:sp macro="" textlink="">
      <cdr:nvSpPr>
        <cdr:cNvPr id="4" name="TextBox 3"/>
        <cdr:cNvSpPr txBox="1"/>
      </cdr:nvSpPr>
      <cdr:spPr>
        <a:xfrm xmlns:a="http://schemas.openxmlformats.org/drawingml/2006/main">
          <a:off x="381000" y="3592401"/>
          <a:ext cx="2184933" cy="2887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smtClean="0">
              <a:solidFill>
                <a:srgbClr val="FF0000"/>
              </a:solidFill>
              <a:latin typeface="Times New Roman" pitchFamily="18" charset="0"/>
              <a:cs typeface="Times New Roman" pitchFamily="18" charset="0"/>
            </a:rPr>
            <a:t>Tea Wages Board</a:t>
          </a:r>
          <a:endParaRPr lang="en-US" sz="1600" b="1" dirty="0">
            <a:solidFill>
              <a:srgbClr val="FF0000"/>
            </a:solidFill>
            <a:latin typeface="Times New Roman" pitchFamily="18" charset="0"/>
            <a:cs typeface="Times New Roman" pitchFamily="18" charset="0"/>
          </a:endParaRPr>
        </a:p>
      </cdr:txBody>
    </cdr:sp>
  </cdr:relSizeAnchor>
  <cdr:relSizeAnchor xmlns:cdr="http://schemas.openxmlformats.org/drawingml/2006/chartDrawing">
    <cdr:from>
      <cdr:x>0.02535</cdr:x>
      <cdr:y>0.7738</cdr:y>
    </cdr:from>
    <cdr:to>
      <cdr:x>0.27613</cdr:x>
      <cdr:y>0.81943</cdr:y>
    </cdr:to>
    <cdr:sp macro="" textlink="">
      <cdr:nvSpPr>
        <cdr:cNvPr id="5" name="TextBox 1"/>
        <cdr:cNvSpPr txBox="1"/>
      </cdr:nvSpPr>
      <cdr:spPr>
        <a:xfrm xmlns:a="http://schemas.openxmlformats.org/drawingml/2006/main">
          <a:off x="228600" y="4481226"/>
          <a:ext cx="2261149" cy="2642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dirty="0" smtClean="0">
              <a:solidFill>
                <a:schemeClr val="accent3">
                  <a:lumMod val="50000"/>
                </a:schemeClr>
              </a:solidFill>
              <a:latin typeface="Times New Roman" pitchFamily="18" charset="0"/>
              <a:cs typeface="Times New Roman" pitchFamily="18" charset="0"/>
            </a:rPr>
            <a:t>Collective Agreement</a:t>
          </a:r>
          <a:endParaRPr lang="en-US" sz="1600" b="1" dirty="0">
            <a:solidFill>
              <a:schemeClr val="accent3">
                <a:lumMod val="50000"/>
              </a:schemeClr>
            </a:solidFill>
            <a:latin typeface="Times New Roman" pitchFamily="18" charset="0"/>
            <a:cs typeface="Times New Roman" pitchFamily="18"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0.59957</cdr:x>
      <cdr:y>0.23077</cdr:y>
    </cdr:from>
    <cdr:to>
      <cdr:x>0.91649</cdr:x>
      <cdr:y>0.29487</cdr:y>
    </cdr:to>
    <cdr:sp macro="" textlink="">
      <cdr:nvSpPr>
        <cdr:cNvPr id="2" name="TextBox 1"/>
        <cdr:cNvSpPr txBox="1"/>
      </cdr:nvSpPr>
      <cdr:spPr>
        <a:xfrm xmlns:a="http://schemas.openxmlformats.org/drawingml/2006/main">
          <a:off x="5334000" y="1371600"/>
          <a:ext cx="28194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353" cy="4713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2448" y="1"/>
            <a:ext cx="3078353" cy="471312"/>
          </a:xfrm>
          <a:prstGeom prst="rect">
            <a:avLst/>
          </a:prstGeom>
        </p:spPr>
        <p:txBody>
          <a:bodyPr vert="horz" lIns="91440" tIns="45720" rIns="91440" bIns="45720" rtlCol="0"/>
          <a:lstStyle>
            <a:lvl1pPr algn="r">
              <a:defRPr sz="1200"/>
            </a:lvl1pPr>
          </a:lstStyle>
          <a:p>
            <a:fld id="{77CF801A-6925-4E8C-997F-FE6DA2369371}" type="datetimeFigureOut">
              <a:rPr lang="en-US" smtClean="0"/>
              <a:t>7/27/2018</a:t>
            </a:fld>
            <a:endParaRPr lang="en-US"/>
          </a:p>
        </p:txBody>
      </p:sp>
      <p:sp>
        <p:nvSpPr>
          <p:cNvPr id="4" name="Footer Placeholder 3"/>
          <p:cNvSpPr>
            <a:spLocks noGrp="1"/>
          </p:cNvSpPr>
          <p:nvPr>
            <p:ph type="ftr" sz="quarter" idx="2"/>
          </p:nvPr>
        </p:nvSpPr>
        <p:spPr>
          <a:xfrm>
            <a:off x="1" y="8917166"/>
            <a:ext cx="3078353" cy="4713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2448" y="8917166"/>
            <a:ext cx="3078353" cy="471312"/>
          </a:xfrm>
          <a:prstGeom prst="rect">
            <a:avLst/>
          </a:prstGeom>
        </p:spPr>
        <p:txBody>
          <a:bodyPr vert="horz" lIns="91440" tIns="45720" rIns="91440" bIns="45720" rtlCol="0" anchor="b"/>
          <a:lstStyle>
            <a:lvl1pPr algn="r">
              <a:defRPr sz="1200"/>
            </a:lvl1pPr>
          </a:lstStyle>
          <a:p>
            <a:fld id="{E40E9F12-ABE7-49C2-9BFA-B00D6A666B87}" type="slidenum">
              <a:rPr lang="en-US" smtClean="0"/>
              <a:t>‹#›</a:t>
            </a:fld>
            <a:endParaRPr lang="en-US"/>
          </a:p>
        </p:txBody>
      </p:sp>
    </p:spTree>
    <p:extLst>
      <p:ext uri="{BB962C8B-B14F-4D97-AF65-F5344CB8AC3E}">
        <p14:creationId xmlns:p14="http://schemas.microsoft.com/office/powerpoint/2010/main" val="3508673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7740" cy="47105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092" y="1"/>
            <a:ext cx="3077740" cy="471054"/>
          </a:xfrm>
          <a:prstGeom prst="rect">
            <a:avLst/>
          </a:prstGeom>
        </p:spPr>
        <p:txBody>
          <a:bodyPr vert="horz" lIns="91440" tIns="45720" rIns="91440" bIns="45720" rtlCol="0"/>
          <a:lstStyle>
            <a:lvl1pPr algn="r">
              <a:defRPr sz="1200"/>
            </a:lvl1pPr>
          </a:lstStyle>
          <a:p>
            <a:fld id="{148AADCD-096D-45E9-AF0C-05BE3B8D3FB0}" type="datetimeFigureOut">
              <a:rPr lang="en-US" smtClean="0"/>
              <a:t>7/27/2018</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248" y="4518207"/>
            <a:ext cx="5681980" cy="36967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917427"/>
            <a:ext cx="3077740" cy="47105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7"/>
            <a:ext cx="3077740" cy="471053"/>
          </a:xfrm>
          <a:prstGeom prst="rect">
            <a:avLst/>
          </a:prstGeom>
        </p:spPr>
        <p:txBody>
          <a:bodyPr vert="horz" lIns="91440" tIns="45720" rIns="91440" bIns="45720" rtlCol="0" anchor="b"/>
          <a:lstStyle>
            <a:lvl1pPr algn="r">
              <a:defRPr sz="1200"/>
            </a:lvl1pPr>
          </a:lstStyle>
          <a:p>
            <a:fld id="{DB13E901-912B-4E62-A779-FF1F32FD1A04}" type="slidenum">
              <a:rPr lang="en-US" smtClean="0"/>
              <a:t>‹#›</a:t>
            </a:fld>
            <a:endParaRPr lang="en-US"/>
          </a:p>
        </p:txBody>
      </p:sp>
    </p:spTree>
    <p:extLst>
      <p:ext uri="{BB962C8B-B14F-4D97-AF65-F5344CB8AC3E}">
        <p14:creationId xmlns:p14="http://schemas.microsoft.com/office/powerpoint/2010/main" val="2521666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80118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AAAE197-449F-4526-B890-418170FDBEDC}" type="slidenum">
              <a:rPr lang="en-US" altLang="en-US" smtClean="0">
                <a:solidFill>
                  <a:prstClr val="black"/>
                </a:solidFill>
                <a:latin typeface="Verdana" panose="020B0604030504040204" pitchFamily="34" charset="0"/>
              </a:rPr>
              <a:pPr>
                <a:spcBef>
                  <a:spcPct val="0"/>
                </a:spcBef>
              </a:pPr>
              <a:t>3</a:t>
            </a:fld>
            <a:endParaRPr lang="en-US" altLang="en-US" smtClean="0">
              <a:solidFill>
                <a:prstClr val="black"/>
              </a:solidFill>
              <a:latin typeface="Verdana" panose="020B0604030504040204" pitchFamily="34" charset="0"/>
            </a:endParaRPr>
          </a:p>
        </p:txBody>
      </p:sp>
    </p:spTree>
    <p:extLst>
      <p:ext uri="{BB962C8B-B14F-4D97-AF65-F5344CB8AC3E}">
        <p14:creationId xmlns:p14="http://schemas.microsoft.com/office/powerpoint/2010/main" val="3189577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4</a:t>
            </a:fld>
            <a:endParaRPr lang="en-US"/>
          </a:p>
        </p:txBody>
      </p:sp>
    </p:spTree>
    <p:extLst>
      <p:ext uri="{BB962C8B-B14F-4D97-AF65-F5344CB8AC3E}">
        <p14:creationId xmlns:p14="http://schemas.microsoft.com/office/powerpoint/2010/main" val="5123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5830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71339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10</a:t>
            </a:fld>
            <a:endParaRPr lang="en-US"/>
          </a:p>
        </p:txBody>
      </p:sp>
    </p:spTree>
    <p:extLst>
      <p:ext uri="{BB962C8B-B14F-4D97-AF65-F5344CB8AC3E}">
        <p14:creationId xmlns:p14="http://schemas.microsoft.com/office/powerpoint/2010/main" val="2613474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11</a:t>
            </a:fld>
            <a:endParaRPr lang="en-US"/>
          </a:p>
        </p:txBody>
      </p:sp>
    </p:spTree>
    <p:extLst>
      <p:ext uri="{BB962C8B-B14F-4D97-AF65-F5344CB8AC3E}">
        <p14:creationId xmlns:p14="http://schemas.microsoft.com/office/powerpoint/2010/main" val="236755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13</a:t>
            </a:fld>
            <a:endParaRPr lang="en-US"/>
          </a:p>
        </p:txBody>
      </p:sp>
    </p:spTree>
    <p:extLst>
      <p:ext uri="{BB962C8B-B14F-4D97-AF65-F5344CB8AC3E}">
        <p14:creationId xmlns:p14="http://schemas.microsoft.com/office/powerpoint/2010/main" val="885290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979799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13E901-912B-4E62-A779-FF1F32FD1A04}" type="slidenum">
              <a:rPr lang="en-US" smtClean="0"/>
              <a:t>16</a:t>
            </a:fld>
            <a:endParaRPr lang="en-US"/>
          </a:p>
        </p:txBody>
      </p:sp>
    </p:spTree>
    <p:extLst>
      <p:ext uri="{BB962C8B-B14F-4D97-AF65-F5344CB8AC3E}">
        <p14:creationId xmlns:p14="http://schemas.microsoft.com/office/powerpoint/2010/main" val="852876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963446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8188"/>
            <a:ext cx="6550025" cy="3684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023512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06700" y="520700"/>
            <a:ext cx="4603750" cy="25908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941143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0813" y="506413"/>
            <a:ext cx="4484687" cy="25225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t>22</a:t>
            </a:fld>
            <a:endParaRPr lang="en-US"/>
          </a:p>
        </p:txBody>
      </p:sp>
    </p:spTree>
    <p:extLst>
      <p:ext uri="{BB962C8B-B14F-4D97-AF65-F5344CB8AC3E}">
        <p14:creationId xmlns:p14="http://schemas.microsoft.com/office/powerpoint/2010/main" val="2842621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8500"/>
            <a:ext cx="6202363"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t>23</a:t>
            </a:fld>
            <a:endParaRPr lang="en-US"/>
          </a:p>
        </p:txBody>
      </p:sp>
    </p:spTree>
    <p:extLst>
      <p:ext uri="{BB962C8B-B14F-4D97-AF65-F5344CB8AC3E}">
        <p14:creationId xmlns:p14="http://schemas.microsoft.com/office/powerpoint/2010/main" val="3489413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762209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703263"/>
            <a:ext cx="6257925" cy="35210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61761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630796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063" y="754063"/>
            <a:ext cx="6689725" cy="37639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1758916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05063" y="541338"/>
            <a:ext cx="4827587" cy="2716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132563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553006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DA5AD1-EB5D-4533-B3AB-FDBFD1FECB50}"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373398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13E901-912B-4E62-A779-FF1F32FD1A04}" type="slidenum">
              <a:rPr lang="en-US" smtClean="0"/>
              <a:t>37</a:t>
            </a:fld>
            <a:endParaRPr lang="en-US"/>
          </a:p>
        </p:txBody>
      </p:sp>
    </p:spTree>
    <p:extLst>
      <p:ext uri="{BB962C8B-B14F-4D97-AF65-F5344CB8AC3E}">
        <p14:creationId xmlns:p14="http://schemas.microsoft.com/office/powerpoint/2010/main" val="1679238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82613"/>
            <a:ext cx="5164137" cy="2905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468400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24125" y="560388"/>
            <a:ext cx="4973638" cy="27987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4251995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82938" y="488950"/>
            <a:ext cx="4348162" cy="24463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118046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14625" y="582613"/>
            <a:ext cx="5164138" cy="29051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040681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t>44</a:t>
            </a:fld>
            <a:endParaRPr lang="en-US"/>
          </a:p>
        </p:txBody>
      </p:sp>
    </p:spTree>
    <p:extLst>
      <p:ext uri="{BB962C8B-B14F-4D97-AF65-F5344CB8AC3E}">
        <p14:creationId xmlns:p14="http://schemas.microsoft.com/office/powerpoint/2010/main" val="1443223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45</a:t>
            </a:fld>
            <a:endParaRPr lang="en-US"/>
          </a:p>
        </p:txBody>
      </p:sp>
    </p:spTree>
    <p:extLst>
      <p:ext uri="{BB962C8B-B14F-4D97-AF65-F5344CB8AC3E}">
        <p14:creationId xmlns:p14="http://schemas.microsoft.com/office/powerpoint/2010/main" val="2574646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7872558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 y="736600"/>
            <a:ext cx="6550025" cy="36845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805432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695325"/>
            <a:ext cx="6208713" cy="34925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t>48</a:t>
            </a:fld>
            <a:endParaRPr lang="en-US"/>
          </a:p>
        </p:txBody>
      </p:sp>
    </p:spTree>
    <p:extLst>
      <p:ext uri="{BB962C8B-B14F-4D97-AF65-F5344CB8AC3E}">
        <p14:creationId xmlns:p14="http://schemas.microsoft.com/office/powerpoint/2010/main" val="3492461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30FA29-F4AD-4FEB-B469-00BA34B448F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1043697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58C9B-0372-4774-9AF7-2B5C55B13CAD}" type="slidenum">
              <a:rPr lang="en-US">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7095923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54</a:t>
            </a:fld>
            <a:endParaRPr lang="en-US"/>
          </a:p>
        </p:txBody>
      </p:sp>
    </p:spTree>
    <p:extLst>
      <p:ext uri="{BB962C8B-B14F-4D97-AF65-F5344CB8AC3E}">
        <p14:creationId xmlns:p14="http://schemas.microsoft.com/office/powerpoint/2010/main" val="8356490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71539-0D23-4114-85F2-7731CA6E66D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0298199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04850"/>
            <a:ext cx="6254750"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58C9B-0372-4774-9AF7-2B5C55B13CAD}" type="slidenum">
              <a:rPr lang="en-US">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4982295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13E901-912B-4E62-A779-FF1F32FD1A04}" type="slidenum">
              <a:rPr lang="en-US" smtClean="0"/>
              <a:t>62</a:t>
            </a:fld>
            <a:endParaRPr lang="en-US"/>
          </a:p>
        </p:txBody>
      </p:sp>
    </p:spTree>
    <p:extLst>
      <p:ext uri="{BB962C8B-B14F-4D97-AF65-F5344CB8AC3E}">
        <p14:creationId xmlns:p14="http://schemas.microsoft.com/office/powerpoint/2010/main" val="301997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6599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0481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1024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3192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3076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388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64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5199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9620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5313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773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30725"/>
          </a:xfrm>
        </p:spPr>
        <p:txBody>
          <a:bodyPr rtlCol="0">
            <a:normAutofit/>
          </a:bodyPr>
          <a:lstStyle/>
          <a:p>
            <a:pPr lvl="0"/>
            <a:endParaRPr lang="en-US" noProof="0"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93C2CCB-F197-4193-BABF-8F3BCB2BB732}" type="slidenum">
              <a:rPr lang="en-US"/>
              <a:pPr>
                <a:defRPr/>
              </a:pPr>
              <a:t>‹#›</a:t>
            </a:fld>
            <a:endParaRPr lang="en-US"/>
          </a:p>
        </p:txBody>
      </p:sp>
    </p:spTree>
    <p:extLst>
      <p:ext uri="{BB962C8B-B14F-4D97-AF65-F5344CB8AC3E}">
        <p14:creationId xmlns:p14="http://schemas.microsoft.com/office/powerpoint/2010/main" val="3002335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9362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560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293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6690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5525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156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1222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9071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9339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168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205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54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359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2243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2302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98427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08459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3083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2030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8434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288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1596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145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9830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12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010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1051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3015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53728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0230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72002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7437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34480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56727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9843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1881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61755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847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27424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315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871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1585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266376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5643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6191CC-BE53-4320-9A36-E490225CA504}"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0948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86F778-9E57-4047-8D5F-F814945187FB}"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77731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FD8594-EFF8-4A87-9E2D-1FD36AD475C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44408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0A58F7-D091-45A0-95EA-43C0C29D7A3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20234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29B04-7E3D-434E-91CF-5C10E887E2E2}" type="datetime1">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10790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409123-233E-46BF-A783-37153BFE7AE5}" type="datetime1">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7357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6D38A-661B-496E-8D66-3780CEC957E8}" type="datetime1">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02758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8051-2C08-4C4E-8EE3-5A40426EEEE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2620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E2129-4E73-4FFA-A25F-09CA5F3BA886}"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86656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A6FA6C-ABA9-42DD-80AD-BC505494600D}"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5535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41597-0194-42D4-A550-5A4D2076C679}"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93272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67029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55928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90945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14777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51700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67024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0481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6550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4263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0411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94448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902809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39520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98874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7752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1069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92354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26692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5504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82826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7764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12239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49883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182258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8050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47176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46577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1060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5993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7026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79662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8362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91706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02403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5473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68709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67723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4731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07257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1819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25509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52380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6710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509706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68710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436193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15661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7362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2390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95683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57821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619709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44286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70792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36175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99732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23042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025019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189821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37381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65623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39707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28521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732481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65313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58758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6191CC-BE53-4320-9A36-E490225CA504}"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451801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86F778-9E57-4047-8D5F-F814945187FB}"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888989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FD8594-EFF8-4A87-9E2D-1FD36AD475C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4235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0A58F7-D091-45A0-95EA-43C0C29D7A3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651666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29B04-7E3D-434E-91CF-5C10E887E2E2}" type="datetime1">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20180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409123-233E-46BF-A783-37153BFE7AE5}" type="datetime1">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75708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6D38A-661B-496E-8D66-3780CEC957E8}" type="datetime1">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121075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8051-2C08-4C4E-8EE3-5A40426EEEE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923213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E2129-4E73-4FFA-A25F-09CA5F3BA886}"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27600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A6FA6C-ABA9-42DD-80AD-BC505494600D}"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284759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41597-0194-42D4-A550-5A4D2076C679}"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92316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6191CC-BE53-4320-9A36-E490225CA504}"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53587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86F778-9E57-4047-8D5F-F814945187FB}"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776046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FD8594-EFF8-4A87-9E2D-1FD36AD475C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276396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0A58F7-D091-45A0-95EA-43C0C29D7A3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16555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29B04-7E3D-434E-91CF-5C10E887E2E2}" type="datetime1">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700555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409123-233E-46BF-A783-37153BFE7AE5}" type="datetime1">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337118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6D38A-661B-496E-8D66-3780CEC957E8}" type="datetime1">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234698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1E8051-2C08-4C4E-8EE3-5A40426EEEEE}"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475614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E2129-4E73-4FFA-A25F-09CA5F3BA886}" type="datetime1">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35826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A6FA6C-ABA9-42DD-80AD-BC505494600D}"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979188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41597-0194-42D4-A550-5A4D2076C679}"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02682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499392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925345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497149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018472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188205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420451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48394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769830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661187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301635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0458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89814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677069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957549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265880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693792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58696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747136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059515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966565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8447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709529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BBF4762-90A7-4CCC-9064-0990E8DD6ED1}"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91587750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2FE5E44-36FC-4B74-A6FF-BE28C794C2CC}"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274692654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63FE774-DC89-4EEB-AFED-75FEA8EA7714}"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184947430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B7A5989-83F0-439A-A11C-13A3B973422A}"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107921802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378FDCC8-A3FF-4461-92C2-CFB950A06243}"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287390023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9FAE7461-783B-4E69-9A57-2891A7138930}"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23415749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817C4DA5-DB14-445B-BDD7-BE0149334567}"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223260160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EA474E3-3CDC-4A6C-AB76-C932031FD71B}"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168024204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B56563C-1605-4970-973D-3F5A06037173}"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88285042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5245E3-C173-4B4A-9273-3948ABFE7EBB}"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252952425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BD6470C-AEA9-4CB0-A445-07361987894A}" type="datetime1">
              <a:rPr lang="en-US" altLang="en-US"/>
              <a:pPr/>
              <a:t>7/27/2018</a:t>
            </a:fld>
            <a:endParaRPr lang="en-US" altLang="en-US" sz="1800">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B7F9C68-9FAD-42B2-A673-1FD1097C45BD}" type="slidenum">
              <a:rPr lang="en-US" altLang="en-US"/>
              <a:pPr/>
              <a:t>‹#›</a:t>
            </a:fld>
            <a:endParaRPr lang="en-US" altLang="en-US" sz="1800">
              <a:solidFill>
                <a:srgbClr val="000000"/>
              </a:solidFill>
            </a:endParaRPr>
          </a:p>
        </p:txBody>
      </p:sp>
    </p:spTree>
    <p:extLst>
      <p:ext uri="{BB962C8B-B14F-4D97-AF65-F5344CB8AC3E}">
        <p14:creationId xmlns:p14="http://schemas.microsoft.com/office/powerpoint/2010/main" val="1558114753"/>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397959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441766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481541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575667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790228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82169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356083"/>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790523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8201949"/>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04839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5413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10.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theme" Target="../theme/theme11.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1.xml"/><Relationship Id="rId3" Type="http://schemas.openxmlformats.org/officeDocument/2006/relationships/slideLayout" Target="../slideLayouts/slideLayout136.xml"/><Relationship Id="rId7" Type="http://schemas.openxmlformats.org/officeDocument/2006/relationships/slideLayout" Target="../slideLayouts/slideLayout140.xml"/><Relationship Id="rId12" Type="http://schemas.openxmlformats.org/officeDocument/2006/relationships/theme" Target="../theme/theme13.xml"/><Relationship Id="rId2" Type="http://schemas.openxmlformats.org/officeDocument/2006/relationships/slideLayout" Target="../slideLayouts/slideLayout135.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5" Type="http://schemas.openxmlformats.org/officeDocument/2006/relationships/slideLayout" Target="../slideLayouts/slideLayout138.xml"/><Relationship Id="rId10" Type="http://schemas.openxmlformats.org/officeDocument/2006/relationships/slideLayout" Target="../slideLayouts/slideLayout143.xml"/><Relationship Id="rId4" Type="http://schemas.openxmlformats.org/officeDocument/2006/relationships/slideLayout" Target="../slideLayouts/slideLayout137.xml"/><Relationship Id="rId9"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3" Type="http://schemas.openxmlformats.org/officeDocument/2006/relationships/slideLayout" Target="../slideLayouts/slideLayout158.xml"/><Relationship Id="rId7" Type="http://schemas.openxmlformats.org/officeDocument/2006/relationships/slideLayout" Target="../slideLayouts/slideLayout162.xml"/><Relationship Id="rId12" Type="http://schemas.openxmlformats.org/officeDocument/2006/relationships/theme" Target="../theme/theme15.xml"/><Relationship Id="rId2" Type="http://schemas.openxmlformats.org/officeDocument/2006/relationships/slideLayout" Target="../slideLayouts/slideLayout157.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5" Type="http://schemas.openxmlformats.org/officeDocument/2006/relationships/slideLayout" Target="../slideLayouts/slideLayout160.xml"/><Relationship Id="rId10" Type="http://schemas.openxmlformats.org/officeDocument/2006/relationships/slideLayout" Target="../slideLayouts/slideLayout165.xml"/><Relationship Id="rId4" Type="http://schemas.openxmlformats.org/officeDocument/2006/relationships/slideLayout" Target="../slideLayouts/slideLayout159.xml"/><Relationship Id="rId9"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theme" Target="../theme/theme16.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5.xml"/><Relationship Id="rId3" Type="http://schemas.openxmlformats.org/officeDocument/2006/relationships/slideLayout" Target="../slideLayouts/slideLayout180.xml"/><Relationship Id="rId7" Type="http://schemas.openxmlformats.org/officeDocument/2006/relationships/slideLayout" Target="../slideLayouts/slideLayout184.xml"/><Relationship Id="rId12" Type="http://schemas.openxmlformats.org/officeDocument/2006/relationships/theme" Target="../theme/theme17.xml"/><Relationship Id="rId2" Type="http://schemas.openxmlformats.org/officeDocument/2006/relationships/slideLayout" Target="../slideLayouts/slideLayout179.xml"/><Relationship Id="rId1" Type="http://schemas.openxmlformats.org/officeDocument/2006/relationships/slideLayout" Target="../slideLayouts/slideLayout178.xml"/><Relationship Id="rId6" Type="http://schemas.openxmlformats.org/officeDocument/2006/relationships/slideLayout" Target="../slideLayouts/slideLayout183.xml"/><Relationship Id="rId11" Type="http://schemas.openxmlformats.org/officeDocument/2006/relationships/slideLayout" Target="../slideLayouts/slideLayout188.xml"/><Relationship Id="rId5" Type="http://schemas.openxmlformats.org/officeDocument/2006/relationships/slideLayout" Target="../slideLayouts/slideLayout182.xml"/><Relationship Id="rId10" Type="http://schemas.openxmlformats.org/officeDocument/2006/relationships/slideLayout" Target="../slideLayouts/slideLayout187.xml"/><Relationship Id="rId4" Type="http://schemas.openxmlformats.org/officeDocument/2006/relationships/slideLayout" Target="../slideLayouts/slideLayout181.xml"/><Relationship Id="rId9"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6.xml"/><Relationship Id="rId3" Type="http://schemas.openxmlformats.org/officeDocument/2006/relationships/slideLayout" Target="../slideLayouts/slideLayout191.xml"/><Relationship Id="rId7" Type="http://schemas.openxmlformats.org/officeDocument/2006/relationships/slideLayout" Target="../slideLayouts/slideLayout195.xml"/><Relationship Id="rId12" Type="http://schemas.openxmlformats.org/officeDocument/2006/relationships/theme" Target="../theme/theme18.xml"/><Relationship Id="rId2" Type="http://schemas.openxmlformats.org/officeDocument/2006/relationships/slideLayout" Target="../slideLayouts/slideLayout190.xml"/><Relationship Id="rId1" Type="http://schemas.openxmlformats.org/officeDocument/2006/relationships/slideLayout" Target="../slideLayouts/slideLayout189.xml"/><Relationship Id="rId6" Type="http://schemas.openxmlformats.org/officeDocument/2006/relationships/slideLayout" Target="../slideLayouts/slideLayout194.xml"/><Relationship Id="rId11" Type="http://schemas.openxmlformats.org/officeDocument/2006/relationships/slideLayout" Target="../slideLayouts/slideLayout199.xml"/><Relationship Id="rId5" Type="http://schemas.openxmlformats.org/officeDocument/2006/relationships/slideLayout" Target="../slideLayouts/slideLayout193.xml"/><Relationship Id="rId10" Type="http://schemas.openxmlformats.org/officeDocument/2006/relationships/slideLayout" Target="../slideLayouts/slideLayout198.xml"/><Relationship Id="rId4" Type="http://schemas.openxmlformats.org/officeDocument/2006/relationships/slideLayout" Target="../slideLayouts/slideLayout192.xml"/><Relationship Id="rId9" Type="http://schemas.openxmlformats.org/officeDocument/2006/relationships/slideLayout" Target="../slideLayouts/slideLayout1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647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913"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06482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29786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76882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099381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674AE-E1EE-41E2-AB59-86855819332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38500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01773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138822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444422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3338918"/>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0985973"/>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2630865"/>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674AE-E1EE-41E2-AB59-86855819332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6703446"/>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674AE-E1EE-41E2-AB59-86855819332F}" type="datetime1">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6599190"/>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1564130"/>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4463703"/>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sym typeface="Calibri Light" panose="020F0302020204030204" pitchFamily="34" charset="0"/>
              </a:rPr>
              <a:t>Click to edit Master title style</a:t>
            </a:r>
          </a:p>
        </p:txBody>
      </p:sp>
      <p:sp>
        <p:nvSpPr>
          <p:cNvPr id="1027" name="Text Placeholder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sym typeface="Calibri" panose="020F0502020204030204" pitchFamily="34" charset="0"/>
              </a:rPr>
              <a:t>Click to edit Master text styles</a:t>
            </a:r>
          </a:p>
          <a:p>
            <a:pPr lvl="1"/>
            <a:r>
              <a:rPr lang="en-US" altLang="zh-CN" smtClean="0">
                <a:sym typeface="Calibri" panose="020F0502020204030204" pitchFamily="34" charset="0"/>
              </a:rPr>
              <a:t>Second level</a:t>
            </a:r>
          </a:p>
          <a:p>
            <a:pPr lvl="2"/>
            <a:r>
              <a:rPr lang="en-US" altLang="zh-CN" smtClean="0">
                <a:sym typeface="Calibri" panose="020F0502020204030204" pitchFamily="34" charset="0"/>
              </a:rPr>
              <a:t>Third level</a:t>
            </a:r>
          </a:p>
          <a:p>
            <a:pPr lvl="3"/>
            <a:r>
              <a:rPr lang="en-US" altLang="zh-CN" smtClean="0">
                <a:sym typeface="Calibri" panose="020F0502020204030204" pitchFamily="34" charset="0"/>
              </a:rPr>
              <a:t>Fourth level</a:t>
            </a:r>
          </a:p>
          <a:p>
            <a:pPr lvl="4"/>
            <a:r>
              <a:rPr lang="en-US" altLang="zh-CN" smtClean="0">
                <a:sym typeface="Calibri" panose="020F0502020204030204" pitchFamily="34" charset="0"/>
              </a:rPr>
              <a:t>Fifth level</a:t>
            </a:r>
          </a:p>
        </p:txBody>
      </p:sp>
      <p:sp>
        <p:nvSpPr>
          <p:cNvPr id="1028" name="Date Placeholder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fontAlgn="base">
              <a:spcBef>
                <a:spcPct val="0"/>
              </a:spcBef>
              <a:spcAft>
                <a:spcPct val="0"/>
              </a:spcAft>
              <a:buFont typeface="Arial" panose="020B0604020202020204" pitchFamily="34" charset="0"/>
              <a:buNone/>
            </a:pPr>
            <a:fld id="{6BD6470C-AEA9-4CB0-A445-07361987894A}" type="datetime1">
              <a:rPr lang="en-US" altLang="en-US" smtClean="0">
                <a:latin typeface="Arial" panose="020B0604020202020204" pitchFamily="34" charset="0"/>
              </a:rPr>
              <a:pPr fontAlgn="base">
                <a:spcBef>
                  <a:spcPct val="0"/>
                </a:spcBef>
                <a:spcAft>
                  <a:spcPct val="0"/>
                </a:spcAft>
                <a:buFont typeface="Arial" panose="020B0604020202020204" pitchFamily="34" charset="0"/>
                <a:buNone/>
              </a:pPr>
              <a:t>7/27/2018</a:t>
            </a:fld>
            <a:endParaRPr lang="en-US" altLang="en-US" sz="1800" smtClean="0">
              <a:solidFill>
                <a:srgbClr val="000000"/>
              </a:solidFill>
              <a:latin typeface="Arial" panose="020B0604020202020204" pitchFamily="34" charset="0"/>
            </a:endParaRPr>
          </a:p>
        </p:txBody>
      </p:sp>
      <p:sp>
        <p:nvSpPr>
          <p:cNvPr id="1029" name="Footer Placeholder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fontAlgn="base">
              <a:spcBef>
                <a:spcPct val="0"/>
              </a:spcBef>
              <a:spcAft>
                <a:spcPct val="0"/>
              </a:spcAft>
              <a:buFont typeface="Arial" panose="020B0604020202020204" pitchFamily="34" charset="0"/>
              <a:buNone/>
            </a:pPr>
            <a:endParaRPr lang="en-US" altLang="en-US" smtClean="0">
              <a:latin typeface="Arial" panose="020B0604020202020204" pitchFamily="34" charset="0"/>
            </a:endParaRPr>
          </a:p>
        </p:txBody>
      </p:sp>
      <p:sp>
        <p:nvSpPr>
          <p:cNvPr id="1030" name="Slide Number Placeholder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buFont typeface="Arial" panose="020B0604020202020204" pitchFamily="34" charset="0"/>
              <a:buNone/>
            </a:pPr>
            <a:fld id="{EA3DEFE7-F5C7-4424-8083-6F7B39CDF3B4}" type="slidenum">
              <a:rPr lang="en-US" altLang="en-US" smtClean="0">
                <a:latin typeface="Arial" panose="020B0604020202020204" pitchFamily="34" charset="0"/>
              </a:rPr>
              <a:pPr fontAlgn="base">
                <a:spcBef>
                  <a:spcPct val="0"/>
                </a:spcBef>
                <a:spcAft>
                  <a:spcPct val="0"/>
                </a:spcAft>
                <a:buFont typeface="Arial" panose="020B0604020202020204" pitchFamily="34" charset="0"/>
                <a:buNone/>
              </a:pPr>
              <a:t>‹#›</a:t>
            </a:fld>
            <a:endParaRPr lang="en-US" altLang="en-US" sz="180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175254846"/>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hf sldNum="0" hdr="0" ftr="0"/>
  <p:txStyles>
    <p:titleStyle>
      <a:lvl1pPr marL="914400" indent="-914400" algn="l" rtl="0" fontAlgn="base">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2pPr>
      <a:lvl3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3pPr>
      <a:lvl4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4pPr>
      <a:lvl5pPr marL="9144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SimSun" panose="02010600030101010101" pitchFamily="2" charset="-122"/>
          <a:sym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0C0779-AA91-459C-A04C-BF884D966CD3}" type="datetimeFigureOut">
              <a:rPr lang="en-US" smtClean="0">
                <a:solidFill>
                  <a:prstClr val="black">
                    <a:tint val="75000"/>
                  </a:prstClr>
                </a:solidFill>
              </a:rPr>
              <a:pPr/>
              <a:t>7/27/2018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447396-2003-4F8B-9182-006C4E9FE24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3208984"/>
      </p:ext>
    </p:extLst>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image" Target="../media/image9.jpeg"/><Relationship Id="rId26" Type="http://schemas.openxmlformats.org/officeDocument/2006/relationships/image" Target="../media/image17.jpeg"/><Relationship Id="rId3" Type="http://schemas.openxmlformats.org/officeDocument/2006/relationships/diagramData" Target="../diagrams/data1.xml"/><Relationship Id="rId21" Type="http://schemas.openxmlformats.org/officeDocument/2006/relationships/image" Target="../media/image12.png"/><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image" Target="../media/image16.jpeg"/><Relationship Id="rId2" Type="http://schemas.openxmlformats.org/officeDocument/2006/relationships/notesSlide" Target="../notesSlides/notesSlide4.xml"/><Relationship Id="rId16" Type="http://schemas.openxmlformats.org/officeDocument/2006/relationships/diagramColors" Target="../diagrams/colors3.xml"/><Relationship Id="rId20" Type="http://schemas.openxmlformats.org/officeDocument/2006/relationships/image" Target="../media/image11.jpeg"/><Relationship Id="rId29" Type="http://schemas.openxmlformats.org/officeDocument/2006/relationships/image" Target="../media/image4.png"/><Relationship Id="rId1" Type="http://schemas.openxmlformats.org/officeDocument/2006/relationships/slideLayout" Target="../slideLayouts/slideLayout91.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image" Target="../media/image15.png"/><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image" Target="../media/image14.png"/><Relationship Id="rId28" Type="http://schemas.openxmlformats.org/officeDocument/2006/relationships/image" Target="../media/image19.png"/><Relationship Id="rId10" Type="http://schemas.openxmlformats.org/officeDocument/2006/relationships/diagramQuickStyle" Target="../diagrams/quickStyle2.xml"/><Relationship Id="rId19" Type="http://schemas.openxmlformats.org/officeDocument/2006/relationships/image" Target="../media/image10.jpe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openxmlformats.org/officeDocument/2006/relationships/image" Target="../media/image13.jpeg"/><Relationship Id="rId27" Type="http://schemas.openxmlformats.org/officeDocument/2006/relationships/image" Target="../media/image18.png"/><Relationship Id="rId30"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jpeg"/><Relationship Id="rId5" Type="http://schemas.microsoft.com/office/2007/relationships/hdphoto" Target="../media/hdphoto1.wdp"/><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4.xml"/><Relationship Id="rId5" Type="http://schemas.openxmlformats.org/officeDocument/2006/relationships/image" Target="../media/image2.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79.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2.xml"/><Relationship Id="rId6" Type="http://schemas.openxmlformats.org/officeDocument/2006/relationships/image" Target="../media/image2.jpeg"/><Relationship Id="rId5" Type="http://schemas.microsoft.com/office/2007/relationships/hdphoto" Target="../media/hdphoto2.wdp"/><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26.jpeg"/><Relationship Id="rId7" Type="http://schemas.openxmlformats.org/officeDocument/2006/relationships/diagramQuickStyle" Target="../diagrams/quickStyle4.xml"/><Relationship Id="rId2" Type="http://schemas.openxmlformats.org/officeDocument/2006/relationships/notesSlide" Target="../notesSlides/notesSlide11.xml"/><Relationship Id="rId1" Type="http://schemas.openxmlformats.org/officeDocument/2006/relationships/slideLayout" Target="../slideLayouts/slideLayout113.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2.jpeg"/><Relationship Id="rId4" Type="http://schemas.openxmlformats.org/officeDocument/2006/relationships/image" Target="../media/image4.png"/><Relationship Id="rId9" Type="http://schemas.microsoft.com/office/2007/relationships/diagramDrawing" Target="../diagrams/drawing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113.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7.xml"/><Relationship Id="rId1" Type="http://schemas.openxmlformats.org/officeDocument/2006/relationships/slideLayout" Target="../slideLayouts/slideLayout113.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27.jpe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8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52.xml"/><Relationship Id="rId5" Type="http://schemas.openxmlformats.org/officeDocument/2006/relationships/image" Target="../media/image2.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52.xml"/><Relationship Id="rId5" Type="http://schemas.openxmlformats.org/officeDocument/2006/relationships/image" Target="../media/image2.jpe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5.xml"/><Relationship Id="rId1" Type="http://schemas.openxmlformats.org/officeDocument/2006/relationships/slideLayout" Target="../slideLayouts/slideLayout52.xml"/><Relationship Id="rId5" Type="http://schemas.openxmlformats.org/officeDocument/2006/relationships/image" Target="../media/image30.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5.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2.jpeg"/><Relationship Id="rId5" Type="http://schemas.openxmlformats.org/officeDocument/2006/relationships/image" Target="../media/image33.jpg"/><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89.xml"/></Relationships>
</file>

<file path=ppt/slides/_rels/slide2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162.xml"/><Relationship Id="rId6" Type="http://schemas.openxmlformats.org/officeDocument/2006/relationships/image" Target="../media/image2.jpeg"/><Relationship Id="rId5" Type="http://schemas.openxmlformats.org/officeDocument/2006/relationships/image" Target="../media/image4.png"/><Relationship Id="rId4" Type="http://schemas.openxmlformats.org/officeDocument/2006/relationships/chart" Target="../charts/chart1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8.xml"/><Relationship Id="rId1" Type="http://schemas.openxmlformats.org/officeDocument/2006/relationships/slideLayout" Target="../slideLayouts/slideLayout162.xml"/><Relationship Id="rId5" Type="http://schemas.openxmlformats.org/officeDocument/2006/relationships/image" Target="../media/image2.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4.xml"/><Relationship Id="rId1" Type="http://schemas.openxmlformats.org/officeDocument/2006/relationships/slideLayout" Target="../slideLayouts/slideLayout40.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chart" Target="../charts/char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3.xml"/><Relationship Id="rId5" Type="http://schemas.openxmlformats.org/officeDocument/2006/relationships/image" Target="../media/image2.jpeg"/><Relationship Id="rId4" Type="http://schemas.openxmlformats.org/officeDocument/2006/relationships/chart" Target="../charts/chart16.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1.xml"/><Relationship Id="rId1" Type="http://schemas.openxmlformats.org/officeDocument/2006/relationships/slideLayout" Target="../slideLayouts/slideLayout58.xml"/><Relationship Id="rId6" Type="http://schemas.openxmlformats.org/officeDocument/2006/relationships/image" Target="../media/image2.jpeg"/><Relationship Id="rId5" Type="http://schemas.openxmlformats.org/officeDocument/2006/relationships/image" Target="../media/image36.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chart" Target="../charts/char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Layout" Target="../slideLayouts/slideLayout63.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4.png"/><Relationship Id="rId1" Type="http://schemas.openxmlformats.org/officeDocument/2006/relationships/slideLayout" Target="../slideLayouts/slideLayout58.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3.xml"/><Relationship Id="rId1" Type="http://schemas.openxmlformats.org/officeDocument/2006/relationships/slideLayout" Target="../slideLayouts/slideLayout63.xml"/><Relationship Id="rId5" Type="http://schemas.openxmlformats.org/officeDocument/2006/relationships/image" Target="../media/image2.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4.xml"/><Relationship Id="rId1" Type="http://schemas.openxmlformats.org/officeDocument/2006/relationships/slideLayout" Target="../slideLayouts/slideLayout30.xml"/><Relationship Id="rId5" Type="http://schemas.openxmlformats.org/officeDocument/2006/relationships/image" Target="../media/image2.jpe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5.xml"/><Relationship Id="rId5" Type="http://schemas.openxmlformats.org/officeDocument/2006/relationships/image" Target="../media/image2.jpeg"/><Relationship Id="rId4" Type="http://schemas.openxmlformats.org/officeDocument/2006/relationships/chart" Target="../charts/chart22.xml"/></Relationships>
</file>

<file path=ppt/slides/_rels/slide4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6.xml"/><Relationship Id="rId1" Type="http://schemas.openxmlformats.org/officeDocument/2006/relationships/slideLayout" Target="../slideLayouts/slideLayout36.xml"/><Relationship Id="rId5" Type="http://schemas.openxmlformats.org/officeDocument/2006/relationships/image" Target="../media/image2.jpe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4.png"/><Relationship Id="rId7" Type="http://schemas.openxmlformats.org/officeDocument/2006/relationships/image" Target="../media/image42.png"/><Relationship Id="rId2" Type="http://schemas.openxmlformats.org/officeDocument/2006/relationships/image" Target="../media/image38.jpeg"/><Relationship Id="rId1" Type="http://schemas.openxmlformats.org/officeDocument/2006/relationships/slideLayout" Target="../slideLayouts/slideLayout69.xml"/><Relationship Id="rId6" Type="http://schemas.openxmlformats.org/officeDocument/2006/relationships/image" Target="../media/image41.jpeg"/><Relationship Id="rId11" Type="http://schemas.openxmlformats.org/officeDocument/2006/relationships/image" Target="../media/image2.jpe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image" Target="../media/image39.jpeg"/><Relationship Id="rId9" Type="http://schemas.openxmlformats.org/officeDocument/2006/relationships/image" Target="../media/image44.JPG"/></Relationships>
</file>

<file path=ppt/slides/_rels/slide4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6.jpeg"/><Relationship Id="rId7"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69.xml"/><Relationship Id="rId6" Type="http://schemas.openxmlformats.org/officeDocument/2006/relationships/image" Target="../media/image48.jpeg"/><Relationship Id="rId11" Type="http://schemas.openxmlformats.org/officeDocument/2006/relationships/image" Target="../media/image2.jpeg"/><Relationship Id="rId5" Type="http://schemas.microsoft.com/office/2007/relationships/hdphoto" Target="../media/hdphoto4.wdp"/><Relationship Id="rId10" Type="http://schemas.openxmlformats.org/officeDocument/2006/relationships/image" Target="../media/image4.png"/><Relationship Id="rId4" Type="http://schemas.openxmlformats.org/officeDocument/2006/relationships/image" Target="../media/image47.png"/><Relationship Id="rId9" Type="http://schemas.openxmlformats.org/officeDocument/2006/relationships/image" Target="../media/image51.jpeg"/></Relationships>
</file>

<file path=ppt/slides/_rels/slide43.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12" Type="http://schemas.openxmlformats.org/officeDocument/2006/relationships/image" Target="../media/image2.jpeg"/><Relationship Id="rId2" Type="http://schemas.openxmlformats.org/officeDocument/2006/relationships/slideLayout" Target="../slideLayouts/slideLayout74.xml"/><Relationship Id="rId1" Type="http://schemas.openxmlformats.org/officeDocument/2006/relationships/video" Target="file:///D:\PRESENTATIONS\TEA%20CONVENTION%202007\DRM_TEA%20CONV.%20Movie%20Clips\CLIP14.MPG" TargetMode="External"/><Relationship Id="rId6" Type="http://schemas.openxmlformats.org/officeDocument/2006/relationships/image" Target="../media/image55.jpeg"/><Relationship Id="rId11" Type="http://schemas.openxmlformats.org/officeDocument/2006/relationships/image" Target="../media/image4.pn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68.xml"/><Relationship Id="rId6" Type="http://schemas.openxmlformats.org/officeDocument/2006/relationships/image" Target="../media/image4.png"/><Relationship Id="rId5" Type="http://schemas.openxmlformats.org/officeDocument/2006/relationships/image" Target="../media/image62.pn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68.xml"/><Relationship Id="rId5" Type="http://schemas.openxmlformats.org/officeDocument/2006/relationships/image" Target="../media/image64.jpg"/><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0.xml"/><Relationship Id="rId1" Type="http://schemas.openxmlformats.org/officeDocument/2006/relationships/slideLayout" Target="../slideLayouts/slideLayout173.xml"/><Relationship Id="rId5" Type="http://schemas.openxmlformats.org/officeDocument/2006/relationships/image" Target="../media/image2.jpe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46.xml"/><Relationship Id="rId5" Type="http://schemas.openxmlformats.org/officeDocument/2006/relationships/image" Target="../media/image2.jpeg"/><Relationship Id="rId4" Type="http://schemas.openxmlformats.org/officeDocument/2006/relationships/chart" Target="../charts/chart25.xml"/></Relationships>
</file>

<file path=ppt/slides/_rels/slide4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32.xml"/><Relationship Id="rId1" Type="http://schemas.openxmlformats.org/officeDocument/2006/relationships/slideLayout" Target="../slideLayouts/slideLayout146.xml"/><Relationship Id="rId5" Type="http://schemas.openxmlformats.org/officeDocument/2006/relationships/image" Target="../media/image2.jpe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07/relationships/hdphoto" Target="../media/hdphoto5.wdp"/><Relationship Id="rId7" Type="http://schemas.openxmlformats.org/officeDocument/2006/relationships/diagramColors" Target="../diagrams/colors5.xml"/><Relationship Id="rId2" Type="http://schemas.openxmlformats.org/officeDocument/2006/relationships/image" Target="../media/image65.png"/><Relationship Id="rId1" Type="http://schemas.openxmlformats.org/officeDocument/2006/relationships/slideLayout" Target="../slideLayouts/slideLayout146.xml"/><Relationship Id="rId6" Type="http://schemas.openxmlformats.org/officeDocument/2006/relationships/diagramQuickStyle" Target="../diagrams/quickStyle5.xml"/><Relationship Id="rId5" Type="http://schemas.openxmlformats.org/officeDocument/2006/relationships/diagramLayout" Target="../diagrams/layout5.xml"/><Relationship Id="rId10" Type="http://schemas.openxmlformats.org/officeDocument/2006/relationships/image" Target="../media/image2.jpeg"/><Relationship Id="rId4" Type="http://schemas.openxmlformats.org/officeDocument/2006/relationships/diagramData" Target="../diagrams/data5.xml"/><Relationship Id="rId9"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68.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68.xml"/><Relationship Id="rId5" Type="http://schemas.openxmlformats.org/officeDocument/2006/relationships/image" Target="../media/image2.jpeg"/><Relationship Id="rId4" Type="http://schemas.openxmlformats.org/officeDocument/2006/relationships/image" Target="../media/image66.pn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68.xml"/><Relationship Id="rId5" Type="http://schemas.openxmlformats.org/officeDocument/2006/relationships/image" Target="../media/image67.png"/><Relationship Id="rId4" Type="http://schemas.openxmlformats.org/officeDocument/2006/relationships/image" Target="../media/image2.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168.xml"/><Relationship Id="rId4" Type="http://schemas.openxmlformats.org/officeDocument/2006/relationships/chart" Target="../charts/chart27.xml"/></Relationships>
</file>

<file path=ppt/slides/_rels/slide54.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5.xml"/><Relationship Id="rId1" Type="http://schemas.openxmlformats.org/officeDocument/2006/relationships/slideLayout" Target="../slideLayouts/slideLayout129.xml"/><Relationship Id="rId5" Type="http://schemas.openxmlformats.org/officeDocument/2006/relationships/image" Target="../media/image2.jpe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6.xml"/><Relationship Id="rId1" Type="http://schemas.openxmlformats.org/officeDocument/2006/relationships/slideLayout" Target="../slideLayouts/slideLayout129.xml"/><Relationship Id="rId5" Type="http://schemas.openxmlformats.org/officeDocument/2006/relationships/image" Target="../media/image2.jpe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4.png"/><Relationship Id="rId1" Type="http://schemas.openxmlformats.org/officeDocument/2006/relationships/slideLayout" Target="../slideLayouts/slideLayout124.xml"/><Relationship Id="rId4" Type="http://schemas.openxmlformats.org/officeDocument/2006/relationships/image" Target="../media/image2.jpeg"/></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png"/><Relationship Id="rId1" Type="http://schemas.openxmlformats.org/officeDocument/2006/relationships/slideLayout" Target="../slideLayouts/slideLayout129.xml"/><Relationship Id="rId4" Type="http://schemas.openxmlformats.org/officeDocument/2006/relationships/image" Target="../media/image2.jpe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68.xml"/><Relationship Id="rId4" Type="http://schemas.openxmlformats.org/officeDocument/2006/relationships/image" Target="../media/image2.jpeg"/></Relationships>
</file>

<file path=ppt/slides/_rels/slide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4.png"/><Relationship Id="rId1" Type="http://schemas.openxmlformats.org/officeDocument/2006/relationships/slideLayout" Target="../slideLayouts/slideLayout124.xml"/><Relationship Id="rId4" Type="http://schemas.openxmlformats.org/officeDocument/2006/relationships/image" Target="../media/image2.jpeg"/></Relationships>
</file>

<file path=ppt/slides/_rels/slide60.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4.png"/><Relationship Id="rId1" Type="http://schemas.openxmlformats.org/officeDocument/2006/relationships/slideLayout" Target="../slideLayouts/slideLayout124.xml"/><Relationship Id="rId4" Type="http://schemas.openxmlformats.org/officeDocument/2006/relationships/image" Target="../media/image2.jpeg"/></Relationships>
</file>

<file path=ppt/slides/_rels/slide61.xml.rels><?xml version="1.0" encoding="UTF-8" standalone="yes"?>
<Relationships xmlns="http://schemas.openxmlformats.org/package/2006/relationships"><Relationship Id="rId8" Type="http://schemas.openxmlformats.org/officeDocument/2006/relationships/image" Target="../media/image75.png"/><Relationship Id="rId3" Type="http://schemas.microsoft.com/office/2007/relationships/hdphoto" Target="../media/hdphoto6.wdp"/><Relationship Id="rId7" Type="http://schemas.microsoft.com/office/2007/relationships/hdphoto" Target="../media/hdphoto8.wdp"/><Relationship Id="rId2" Type="http://schemas.openxmlformats.org/officeDocument/2006/relationships/image" Target="../media/image72.png"/><Relationship Id="rId1" Type="http://schemas.openxmlformats.org/officeDocument/2006/relationships/slideLayout" Target="../slideLayouts/slideLayout168.xml"/><Relationship Id="rId6" Type="http://schemas.openxmlformats.org/officeDocument/2006/relationships/image" Target="../media/image74.png"/><Relationship Id="rId11" Type="http://schemas.openxmlformats.org/officeDocument/2006/relationships/image" Target="../media/image2.jpeg"/><Relationship Id="rId5" Type="http://schemas.microsoft.com/office/2007/relationships/hdphoto" Target="../media/hdphoto7.wdp"/><Relationship Id="rId10" Type="http://schemas.openxmlformats.org/officeDocument/2006/relationships/image" Target="../media/image4.png"/><Relationship Id="rId4" Type="http://schemas.openxmlformats.org/officeDocument/2006/relationships/image" Target="../media/image73.png"/><Relationship Id="rId9" Type="http://schemas.microsoft.com/office/2007/relationships/hdphoto" Target="../media/hdphoto9.wdp"/></Relationships>
</file>

<file path=ppt/slides/_rels/slide62.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jpeg"/><Relationship Id="rId3" Type="http://schemas.openxmlformats.org/officeDocument/2006/relationships/image" Target="../media/image76.jpeg"/><Relationship Id="rId7" Type="http://schemas.openxmlformats.org/officeDocument/2006/relationships/image" Target="../media/image80.jpeg"/><Relationship Id="rId12" Type="http://schemas.openxmlformats.org/officeDocument/2006/relationships/image" Target="../media/image85.png"/><Relationship Id="rId2" Type="http://schemas.openxmlformats.org/officeDocument/2006/relationships/notesSlide" Target="../notesSlides/notesSlide38.xml"/><Relationship Id="rId1" Type="http://schemas.openxmlformats.org/officeDocument/2006/relationships/slideLayout" Target="../slideLayouts/slideLayout167.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jpeg"/></Relationships>
</file>

<file path=ppt/slides/_rels/slide63.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73.xml"/></Relationships>
</file>

<file path=ppt/slides/_rels/slide64.xml.rels><?xml version="1.0" encoding="UTF-8" standalone="yes"?>
<Relationships xmlns="http://schemas.openxmlformats.org/package/2006/relationships"><Relationship Id="rId8" Type="http://schemas.openxmlformats.org/officeDocument/2006/relationships/image" Target="../media/image95.jpeg"/><Relationship Id="rId13" Type="http://schemas.openxmlformats.org/officeDocument/2006/relationships/image" Target="../media/image100.jpeg"/><Relationship Id="rId3" Type="http://schemas.openxmlformats.org/officeDocument/2006/relationships/image" Target="../media/image90.jpeg"/><Relationship Id="rId7" Type="http://schemas.openxmlformats.org/officeDocument/2006/relationships/image" Target="../media/image94.jpeg"/><Relationship Id="rId12" Type="http://schemas.openxmlformats.org/officeDocument/2006/relationships/image" Target="../media/image99.jpeg"/><Relationship Id="rId17" Type="http://schemas.openxmlformats.org/officeDocument/2006/relationships/image" Target="../media/image104.jpeg"/><Relationship Id="rId2" Type="http://schemas.openxmlformats.org/officeDocument/2006/relationships/image" Target="../media/image89.jpeg"/><Relationship Id="rId16" Type="http://schemas.openxmlformats.org/officeDocument/2006/relationships/image" Target="../media/image103.jpg"/><Relationship Id="rId1" Type="http://schemas.openxmlformats.org/officeDocument/2006/relationships/slideLayout" Target="../slideLayouts/slideLayout129.xml"/><Relationship Id="rId6" Type="http://schemas.openxmlformats.org/officeDocument/2006/relationships/image" Target="../media/image93.jpeg"/><Relationship Id="rId11" Type="http://schemas.openxmlformats.org/officeDocument/2006/relationships/image" Target="../media/image98.jpeg"/><Relationship Id="rId5" Type="http://schemas.openxmlformats.org/officeDocument/2006/relationships/image" Target="../media/image92.jpeg"/><Relationship Id="rId15" Type="http://schemas.openxmlformats.org/officeDocument/2006/relationships/image" Target="../media/image102.jpeg"/><Relationship Id="rId10" Type="http://schemas.openxmlformats.org/officeDocument/2006/relationships/image" Target="../media/image97.png"/><Relationship Id="rId4" Type="http://schemas.openxmlformats.org/officeDocument/2006/relationships/image" Target="../media/image91.jpeg"/><Relationship Id="rId9" Type="http://schemas.openxmlformats.org/officeDocument/2006/relationships/image" Target="../media/image96.jpeg"/><Relationship Id="rId14" Type="http://schemas.openxmlformats.org/officeDocument/2006/relationships/image" Target="../media/image1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39800"/>
            <a:ext cx="12186506" cy="4888682"/>
          </a:xfrm>
          <a:prstGeom prst="rect">
            <a:avLst/>
          </a:prstGeom>
        </p:spPr>
      </p:pic>
      <p:sp>
        <p:nvSpPr>
          <p:cNvPr id="2" name="Rectangle 1"/>
          <p:cNvSpPr/>
          <p:nvPr/>
        </p:nvSpPr>
        <p:spPr>
          <a:xfrm>
            <a:off x="45939" y="5828482"/>
            <a:ext cx="12118351" cy="1015663"/>
          </a:xfrm>
          <a:prstGeom prst="rect">
            <a:avLst/>
          </a:prstGeom>
          <a:noFill/>
        </p:spPr>
        <p:txBody>
          <a:bodyPr wrap="square" lIns="91440" tIns="45720" rIns="91440" bIns="45720">
            <a:spAutoFit/>
          </a:bodyPr>
          <a:lstStyle/>
          <a:p>
            <a:pPr algn="ctr"/>
            <a:r>
              <a:rPr lang="en-US" sz="2400" b="1" dirty="0">
                <a:ln w="0">
                  <a:solidFill>
                    <a:srgbClr val="006600"/>
                  </a:solidFill>
                </a:ln>
                <a:solidFill>
                  <a:srgbClr val="006600"/>
                </a:solidFill>
                <a:effectLst>
                  <a:outerShdw blurRad="38100" dist="19050" dir="2700000" algn="tl" rotWithShape="0">
                    <a:prstClr val="black">
                      <a:alpha val="40000"/>
                    </a:prstClr>
                  </a:outerShdw>
                </a:effectLst>
                <a:latin typeface="Times New Roman" pitchFamily="18" charset="0"/>
                <a:cs typeface="Times New Roman" pitchFamily="18" charset="0"/>
              </a:rPr>
              <a:t>ROSHAN RAJADURAI</a:t>
            </a:r>
          </a:p>
          <a:p>
            <a:pPr algn="ctr"/>
            <a:r>
              <a:rPr lang="en-US" b="1" dirty="0">
                <a:ln w="0">
                  <a:solidFill>
                    <a:srgbClr val="006600"/>
                  </a:solidFill>
                </a:ln>
                <a:solidFill>
                  <a:srgbClr val="006600"/>
                </a:solidFill>
                <a:effectLst>
                  <a:outerShdw blurRad="38100" dist="19050" dir="2700000" algn="tl" rotWithShape="0">
                    <a:prstClr val="black">
                      <a:alpha val="40000"/>
                    </a:prstClr>
                  </a:outerShdw>
                </a:effectLst>
                <a:latin typeface="Times New Roman" pitchFamily="18" charset="0"/>
                <a:cs typeface="Times New Roman" pitchFamily="18" charset="0"/>
              </a:rPr>
              <a:t>MANAGING  DIRECTOR</a:t>
            </a:r>
          </a:p>
          <a:p>
            <a:pPr algn="ctr"/>
            <a:r>
              <a:rPr lang="en-US" b="1" dirty="0">
                <a:ln w="0">
                  <a:solidFill>
                    <a:srgbClr val="006600"/>
                  </a:solidFill>
                </a:ln>
                <a:solidFill>
                  <a:srgbClr val="006600"/>
                </a:solidFill>
                <a:effectLst>
                  <a:outerShdw blurRad="38100" dist="19050" dir="2700000" algn="tl" rotWithShape="0">
                    <a:prstClr val="black">
                      <a:alpha val="40000"/>
                    </a:prstClr>
                  </a:outerShdw>
                </a:effectLst>
                <a:latin typeface="Times New Roman" pitchFamily="18" charset="0"/>
                <a:cs typeface="Times New Roman" pitchFamily="18" charset="0"/>
              </a:rPr>
              <a:t>KELANI VALLEY , TALAWAKELLE &amp; HORANA   PLANTATIONS</a:t>
            </a:r>
          </a:p>
        </p:txBody>
      </p:sp>
      <p:sp>
        <p:nvSpPr>
          <p:cNvPr id="7" name="Title 1"/>
          <p:cNvSpPr txBox="1">
            <a:spLocks/>
          </p:cNvSpPr>
          <p:nvPr/>
        </p:nvSpPr>
        <p:spPr>
          <a:xfrm>
            <a:off x="73650" y="50800"/>
            <a:ext cx="12118350" cy="12985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cap="all" dirty="0" smtClean="0">
                <a:ln w="0">
                  <a:solidFill>
                    <a:srgbClr val="006600"/>
                  </a:solidFill>
                </a:ln>
                <a:solidFill>
                  <a:srgbClr val="006600"/>
                </a:solidFill>
                <a:effectLst>
                  <a:reflection blurRad="12700" stA="50000" endPos="50000" dist="5000" dir="5400000" sy="-100000" rotWithShape="0"/>
                </a:effectLst>
                <a:latin typeface="Algerian" pitchFamily="82" charset="0"/>
                <a:cs typeface="Arial" pitchFamily="34" charset="0"/>
              </a:rPr>
              <a:t>  SRI LANKAN </a:t>
            </a:r>
            <a:r>
              <a:rPr lang="en-US" sz="4000" b="1" cap="all" dirty="0">
                <a:ln w="0">
                  <a:solidFill>
                    <a:srgbClr val="006600"/>
                  </a:solidFill>
                </a:ln>
                <a:solidFill>
                  <a:srgbClr val="006600"/>
                </a:solidFill>
                <a:effectLst>
                  <a:reflection blurRad="12700" stA="50000" endPos="50000" dist="5000" dir="5400000" sy="-100000" rotWithShape="0"/>
                </a:effectLst>
                <a:latin typeface="Algerian" pitchFamily="82" charset="0"/>
                <a:cs typeface="Arial" pitchFamily="34" charset="0"/>
              </a:rPr>
              <a:t>tea </a:t>
            </a:r>
            <a:r>
              <a:rPr lang="en-US" sz="4000" b="1" cap="all" dirty="0" smtClean="0">
                <a:ln w="0">
                  <a:solidFill>
                    <a:srgbClr val="006600"/>
                  </a:solidFill>
                </a:ln>
                <a:solidFill>
                  <a:srgbClr val="006600"/>
                </a:solidFill>
                <a:effectLst>
                  <a:reflection blurRad="12700" stA="50000" endPos="50000" dist="5000" dir="5400000" sy="-100000" rotWithShape="0"/>
                </a:effectLst>
                <a:latin typeface="Algerian" pitchFamily="82" charset="0"/>
                <a:cs typeface="Arial" pitchFamily="34" charset="0"/>
              </a:rPr>
              <a:t>INDUSTRY supply chain </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150600" y="5828481"/>
            <a:ext cx="1013690" cy="1015663"/>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5"/>
          <a:srcRect l="34827" t="61153" b="5775"/>
          <a:stretch/>
        </p:blipFill>
        <p:spPr>
          <a:xfrm>
            <a:off x="-5494" y="5826720"/>
            <a:ext cx="2425700" cy="1017424"/>
          </a:xfrm>
          <a:prstGeom prst="rect">
            <a:avLst/>
          </a:prstGeom>
        </p:spPr>
      </p:pic>
    </p:spTree>
    <p:extLst>
      <p:ext uri="{BB962C8B-B14F-4D97-AF65-F5344CB8AC3E}">
        <p14:creationId xmlns:p14="http://schemas.microsoft.com/office/powerpoint/2010/main" val="304686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05946092"/>
              </p:ext>
            </p:extLst>
          </p:nvPr>
        </p:nvGraphicFramePr>
        <p:xfrm>
          <a:off x="444500" y="825503"/>
          <a:ext cx="11315700" cy="5626094"/>
        </p:xfrm>
        <a:graphic>
          <a:graphicData uri="http://schemas.openxmlformats.org/drawingml/2006/table">
            <a:tbl>
              <a:tblPr/>
              <a:tblGrid>
                <a:gridCol w="951962"/>
                <a:gridCol w="1238293"/>
                <a:gridCol w="1276845"/>
                <a:gridCol w="984250"/>
                <a:gridCol w="1085850"/>
                <a:gridCol w="863600"/>
                <a:gridCol w="1143000"/>
                <a:gridCol w="889000"/>
                <a:gridCol w="1038475"/>
                <a:gridCol w="714125"/>
                <a:gridCol w="1130300"/>
              </a:tblGrid>
              <a:tr h="937684">
                <a:tc>
                  <a:txBody>
                    <a:bodyPr/>
                    <a:lstStyle/>
                    <a:p>
                      <a:pPr algn="ctr" fontAlgn="ctr"/>
                      <a:r>
                        <a:rPr lang="en-US" sz="1400" b="1" i="0" u="none" strike="noStrike" dirty="0">
                          <a:solidFill>
                            <a:srgbClr val="000000"/>
                          </a:solidFill>
                          <a:effectLst/>
                          <a:latin typeface="Cambria" panose="02040503050406030204" pitchFamily="18" charset="0"/>
                        </a:rPr>
                        <a:t>Country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mbria" panose="02040503050406030204" pitchFamily="18" charset="0"/>
                        </a:rPr>
                        <a:t>Total </a:t>
                      </a:r>
                      <a:r>
                        <a:rPr lang="en-US" sz="1400" b="1" i="0" u="none" strike="noStrike" dirty="0" smtClean="0">
                          <a:solidFill>
                            <a:srgbClr val="000000"/>
                          </a:solidFill>
                          <a:effectLst/>
                          <a:latin typeface="Cambria" panose="02040503050406030204" pitchFamily="18" charset="0"/>
                        </a:rPr>
                        <a:t> </a:t>
                      </a:r>
                      <a:r>
                        <a:rPr lang="en-US" sz="1400" b="1" i="0" u="none" strike="noStrike" dirty="0">
                          <a:solidFill>
                            <a:srgbClr val="000000"/>
                          </a:solidFill>
                          <a:effectLst/>
                          <a:latin typeface="Cambria" panose="02040503050406030204" pitchFamily="18" charset="0"/>
                        </a:rPr>
                        <a:t>Land Area          (</a:t>
                      </a:r>
                      <a:r>
                        <a:rPr lang="en-US" sz="1400" b="1" i="0" u="none" strike="noStrike" dirty="0" err="1">
                          <a:solidFill>
                            <a:srgbClr val="000000"/>
                          </a:solidFill>
                          <a:effectLst/>
                          <a:latin typeface="Cambria" panose="02040503050406030204" pitchFamily="18" charset="0"/>
                        </a:rPr>
                        <a:t>Hect</a:t>
                      </a:r>
                      <a:r>
                        <a:rPr lang="en-US" sz="1400" b="1" i="0" u="none" strike="noStrike" dirty="0">
                          <a:solidFill>
                            <a:srgbClr val="000000"/>
                          </a:solidFill>
                          <a:effectLst/>
                          <a:latin typeface="Cambria" panose="02040503050406030204" pitchFamily="18"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mbria" panose="02040503050406030204" pitchFamily="18" charset="0"/>
                        </a:rPr>
                        <a:t>Tea </a:t>
                      </a:r>
                      <a:r>
                        <a:rPr lang="en-US" sz="1400" b="1" i="0" u="none" strike="noStrike" dirty="0" smtClean="0">
                          <a:solidFill>
                            <a:srgbClr val="000000"/>
                          </a:solidFill>
                          <a:effectLst/>
                          <a:latin typeface="Cambria" panose="02040503050406030204" pitchFamily="18" charset="0"/>
                        </a:rPr>
                        <a:t> </a:t>
                      </a:r>
                      <a:r>
                        <a:rPr lang="en-US" sz="1400" b="1" i="0" u="none" strike="noStrike" dirty="0">
                          <a:solidFill>
                            <a:srgbClr val="000000"/>
                          </a:solidFill>
                          <a:effectLst/>
                          <a:latin typeface="Cambria" panose="02040503050406030204" pitchFamily="18" charset="0"/>
                        </a:rPr>
                        <a:t>Land Area (</a:t>
                      </a:r>
                      <a:r>
                        <a:rPr lang="en-US" sz="1400" b="1" i="0" u="none" strike="noStrike" dirty="0" err="1">
                          <a:solidFill>
                            <a:srgbClr val="000000"/>
                          </a:solidFill>
                          <a:effectLst/>
                          <a:latin typeface="Cambria" panose="02040503050406030204" pitchFamily="18" charset="0"/>
                        </a:rPr>
                        <a:t>Hect</a:t>
                      </a:r>
                      <a:r>
                        <a:rPr lang="en-US" sz="1400" b="1" i="0" u="none" strike="noStrike" dirty="0">
                          <a:solidFill>
                            <a:srgbClr val="000000"/>
                          </a:solidFill>
                          <a:effectLst/>
                          <a:latin typeface="Cambria" panose="02040503050406030204" pitchFamily="18"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Production Mn/kgs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 Share of World Production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mbria" panose="02040503050406030204" pitchFamily="18" charset="0"/>
                        </a:rPr>
                        <a:t>Exports </a:t>
                      </a:r>
                      <a:r>
                        <a:rPr lang="en-US" sz="1400" b="1" i="0" u="none" strike="noStrike" dirty="0" err="1">
                          <a:solidFill>
                            <a:srgbClr val="000000"/>
                          </a:solidFill>
                          <a:effectLst/>
                          <a:latin typeface="Cambria" panose="02040503050406030204" pitchFamily="18" charset="0"/>
                        </a:rPr>
                        <a:t>Mn</a:t>
                      </a:r>
                      <a:r>
                        <a:rPr lang="en-US" sz="1400" b="1" i="0" u="none" strike="noStrike" dirty="0">
                          <a:solidFill>
                            <a:srgbClr val="000000"/>
                          </a:solidFill>
                          <a:effectLst/>
                          <a:latin typeface="Cambria" panose="02040503050406030204" pitchFamily="18" charset="0"/>
                        </a:rPr>
                        <a:t>/</a:t>
                      </a:r>
                      <a:r>
                        <a:rPr lang="en-US" sz="1400" b="1" i="0" u="none" strike="noStrike" dirty="0" err="1">
                          <a:solidFill>
                            <a:srgbClr val="000000"/>
                          </a:solidFill>
                          <a:effectLst/>
                          <a:latin typeface="Cambria" panose="02040503050406030204" pitchFamily="18" charset="0"/>
                        </a:rPr>
                        <a:t>kgs</a:t>
                      </a:r>
                      <a:endParaRPr lang="en-US" sz="1400" b="1"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 Share of World Exports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Auction Price        US $/kg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mbria" panose="02040503050406030204" pitchFamily="18" charset="0"/>
                        </a:rPr>
                        <a:t>Total Export Value              US $ '000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YPH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400" b="1" i="0" u="none" strike="noStrike">
                          <a:solidFill>
                            <a:srgbClr val="000000"/>
                          </a:solidFill>
                          <a:effectLst/>
                          <a:latin typeface="Cambria" panose="02040503050406030204" pitchFamily="18" charset="0"/>
                        </a:rPr>
                        <a:t>Per Capita Consumption kgs/Tea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China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932,641,000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r" fontAlgn="ctr"/>
                      <a:r>
                        <a:rPr lang="en-US" sz="1200" b="0" i="0" u="none" strike="noStrike" dirty="0">
                          <a:solidFill>
                            <a:srgbClr val="000000"/>
                          </a:solidFill>
                          <a:effectLst/>
                          <a:latin typeface="Cambria" panose="02040503050406030204" pitchFamily="18" charset="0"/>
                        </a:rPr>
                        <a:t>             2,920,000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2,350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r" fontAlgn="ctr"/>
                      <a:r>
                        <a:rPr lang="en-US" sz="1200" b="0" i="0" u="none" strike="noStrike" dirty="0">
                          <a:solidFill>
                            <a:srgbClr val="000000"/>
                          </a:solidFill>
                          <a:effectLst/>
                          <a:latin typeface="Cambria" panose="02040503050406030204" pitchFamily="18" charset="0"/>
                        </a:rPr>
                        <a:t>42.7%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r" fontAlgn="ctr"/>
                      <a:r>
                        <a:rPr lang="en-US" sz="1200" b="0" i="0" u="none" strike="noStrike" dirty="0">
                          <a:solidFill>
                            <a:srgbClr val="000000"/>
                          </a:solidFill>
                          <a:effectLst/>
                          <a:latin typeface="Cambria" panose="02040503050406030204" pitchFamily="18" charset="0"/>
                        </a:rPr>
                        <a:t>329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33"/>
                    </a:solidFill>
                  </a:tcPr>
                </a:tc>
                <a:tc>
                  <a:txBody>
                    <a:bodyPr/>
                    <a:lstStyle/>
                    <a:p>
                      <a:pPr algn="r" fontAlgn="ctr"/>
                      <a:r>
                        <a:rPr lang="en-US" sz="1200" b="0" i="0" u="none" strike="noStrike" dirty="0">
                          <a:solidFill>
                            <a:srgbClr val="000000"/>
                          </a:solidFill>
                          <a:effectLst/>
                          <a:latin typeface="Cambria" panose="02040503050406030204" pitchFamily="18" charset="0"/>
                        </a:rPr>
                        <a:t>4.52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fontAlgn="ctr"/>
                      <a:r>
                        <a:rPr lang="en-US" sz="1200" b="0" i="0" u="none" strike="noStrike" dirty="0">
                          <a:solidFill>
                            <a:srgbClr val="000000"/>
                          </a:solidFill>
                          <a:effectLst/>
                          <a:latin typeface="Cambria" panose="02040503050406030204" pitchFamily="18" charset="0"/>
                        </a:rPr>
                        <a:t>   1,484,913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r" fontAlgn="ctr"/>
                      <a:r>
                        <a:rPr lang="en-US" sz="1200" b="0" i="0" u="none" strike="noStrike" dirty="0">
                          <a:solidFill>
                            <a:srgbClr val="000000"/>
                          </a:solidFill>
                          <a:effectLst/>
                          <a:latin typeface="Cambria" panose="02040503050406030204" pitchFamily="18" charset="0"/>
                        </a:rPr>
                        <a:t>801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1.31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India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297,319,300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577,480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1,267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23.0%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218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12%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2.91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       634,822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2153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0.78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Kenya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56,914,000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218,538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473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480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r>
                        <a:rPr lang="en-US" sz="1200" b="0" i="0" u="none" strike="noStrike" dirty="0">
                          <a:solidFill>
                            <a:srgbClr val="000000"/>
                          </a:solidFill>
                          <a:effectLst/>
                          <a:latin typeface="Cambria" panose="02040503050406030204" pitchFamily="18" charset="0"/>
                        </a:rPr>
                        <a:t>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r" fontAlgn="ctr"/>
                      <a:r>
                        <a:rPr lang="en-US" sz="1200" b="0" i="0" u="none" strike="noStrike" dirty="0">
                          <a:solidFill>
                            <a:srgbClr val="000000"/>
                          </a:solidFill>
                          <a:effectLst/>
                          <a:latin typeface="Cambria" panose="02040503050406030204" pitchFamily="18" charset="0"/>
                        </a:rPr>
                        <a:t>2.48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1,189,741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2088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Sri Lanka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a:t>
                      </a:r>
                      <a:r>
                        <a:rPr lang="en-US" sz="1200" b="0" i="0" u="none" strike="noStrike" dirty="0" smtClean="0">
                          <a:solidFill>
                            <a:srgbClr val="000000"/>
                          </a:solidFill>
                          <a:effectLst/>
                          <a:latin typeface="Cambria" panose="02040503050406030204" pitchFamily="18" charset="0"/>
                        </a:rPr>
                        <a:t>6,590,134 </a:t>
                      </a:r>
                      <a:endParaRPr lang="en-US" sz="1200" b="0"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202,839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293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5.3%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281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4.31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1,210,536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r" fontAlgn="ctr"/>
                      <a:r>
                        <a:rPr lang="en-US" sz="1200" b="0" i="0" u="none" strike="noStrike" dirty="0">
                          <a:solidFill>
                            <a:srgbClr val="000000"/>
                          </a:solidFill>
                          <a:effectLst/>
                          <a:latin typeface="Cambria" panose="02040503050406030204" pitchFamily="18" charset="0"/>
                        </a:rPr>
                        <a:t>1658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Turkey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76,963,200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77,000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253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4.67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28,585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3270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75000"/>
                      </a:schemeClr>
                    </a:solidFill>
                  </a:tcPr>
                </a:tc>
                <a:tc>
                  <a:txBody>
                    <a:bodyPr/>
                    <a:lstStyle/>
                    <a:p>
                      <a:pPr algn="r" fontAlgn="ctr"/>
                      <a:r>
                        <a:rPr lang="en-US" sz="1200" b="0" i="0" u="none" strike="noStrike" dirty="0">
                          <a:solidFill>
                            <a:srgbClr val="000000"/>
                          </a:solidFill>
                          <a:effectLst/>
                          <a:latin typeface="Cambria" panose="02040503050406030204" pitchFamily="18" charset="0"/>
                        </a:rPr>
                        <a:t>3.2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r>
              <a:tr h="468841">
                <a:tc>
                  <a:txBody>
                    <a:bodyPr/>
                    <a:lstStyle/>
                    <a:p>
                      <a:pPr algn="ctr" fontAlgn="ctr"/>
                      <a:r>
                        <a:rPr lang="en-US" sz="1200" b="0" i="0" u="none" strike="noStrike" dirty="0">
                          <a:solidFill>
                            <a:srgbClr val="000000"/>
                          </a:solidFill>
                          <a:effectLst/>
                          <a:latin typeface="Cambria" panose="02040503050406030204" pitchFamily="18" charset="0"/>
                        </a:rPr>
                        <a:t>Vietnam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31,007,000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134,000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180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3.3%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1.66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236,325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1316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Indonesia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181,156,900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118,100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126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51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113,368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1089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0.34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Argentina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273,669,000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41,000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84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78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97,032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2027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smtClean="0">
                          <a:solidFill>
                            <a:srgbClr val="000000"/>
                          </a:solidFill>
                          <a:effectLst/>
                          <a:latin typeface="Cambria" panose="02040503050406030204" pitchFamily="18" charset="0"/>
                        </a:rPr>
                        <a:t>Bangladesh</a:t>
                      </a:r>
                      <a:endParaRPr lang="en-US" sz="1200" b="0" i="0" u="none" strike="noStrike" dirty="0">
                        <a:solidFill>
                          <a:srgbClr val="000000"/>
                        </a:solidFill>
                        <a:effectLst/>
                        <a:latin typeface="Cambria" panose="020405030504060302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13,017,000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59,000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83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1.5%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3.42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1,843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1243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8841">
                <a:tc>
                  <a:txBody>
                    <a:bodyPr/>
                    <a:lstStyle/>
                    <a:p>
                      <a:pPr algn="ctr" fontAlgn="ctr"/>
                      <a:r>
                        <a:rPr lang="en-US" sz="1200" b="0" i="0" u="none" strike="noStrike" dirty="0">
                          <a:solidFill>
                            <a:srgbClr val="000000"/>
                          </a:solidFill>
                          <a:effectLst/>
                          <a:latin typeface="Cambria" panose="02040503050406030204" pitchFamily="18" charset="0"/>
                        </a:rPr>
                        <a:t>Japan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36,448,500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a:solidFill>
                            <a:srgbClr val="000000"/>
                          </a:solidFill>
                          <a:effectLst/>
                          <a:latin typeface="Cambria" panose="02040503050406030204" pitchFamily="18" charset="0"/>
                        </a:rPr>
                        <a:t>                    43,100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r" defTabSz="914400" rtl="0" eaLnBrk="1" fontAlgn="ctr" latinLnBrk="0" hangingPunct="1"/>
                      <a:r>
                        <a:rPr lang="en-US" sz="1200" b="0" i="0" u="none" strike="noStrike" kern="1200" dirty="0">
                          <a:solidFill>
                            <a:srgbClr val="000000"/>
                          </a:solidFill>
                          <a:effectLst/>
                          <a:latin typeface="Cambria" panose="02040503050406030204" pitchFamily="18" charset="0"/>
                          <a:ea typeface="+mn-ea"/>
                          <a:cs typeface="+mn-cs"/>
                        </a:rPr>
                        <a:t>                     77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25.58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          10,827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1846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0" i="0" u="none" strike="noStrike" dirty="0">
                          <a:solidFill>
                            <a:srgbClr val="000000"/>
                          </a:solidFill>
                          <a:effectLst/>
                          <a:latin typeface="Cambria" panose="02040503050406030204" pitchFamily="18" charset="0"/>
                        </a:rPr>
                        <a:t>0.84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 name="Picture 2"/>
          <p:cNvPicPr>
            <a:picLocks noChangeAspect="1"/>
          </p:cNvPicPr>
          <p:nvPr/>
        </p:nvPicPr>
        <p:blipFill rotWithShape="1">
          <a:blip r:embed="rId2"/>
          <a:srcRect l="18749" t="58594" r="11876" b="27344"/>
          <a:stretch/>
        </p:blipFill>
        <p:spPr>
          <a:xfrm>
            <a:off x="0" y="0"/>
            <a:ext cx="12192000" cy="683565"/>
          </a:xfrm>
          <a:prstGeom prst="rect">
            <a:avLst/>
          </a:prstGeom>
        </p:spPr>
      </p:pic>
      <p:sp>
        <p:nvSpPr>
          <p:cNvPr id="4" name="Rectangle 3"/>
          <p:cNvSpPr/>
          <p:nvPr/>
        </p:nvSpPr>
        <p:spPr>
          <a:xfrm>
            <a:off x="3291842" y="98790"/>
            <a:ext cx="5819222" cy="58477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Cambria" panose="02040503050406030204" pitchFamily="18" charset="0"/>
              </a:rPr>
              <a:t>WORLD</a:t>
            </a:r>
            <a:r>
              <a:rPr kumimoji="0" lang="en-US" sz="3200" b="1" i="0" u="none" strike="noStrike" kern="0" cap="none" spc="0" normalizeH="0" noProof="0" dirty="0" smtClean="0">
                <a:ln>
                  <a:noFill/>
                </a:ln>
                <a:solidFill>
                  <a:prstClr val="black"/>
                </a:solidFill>
                <a:effectLst/>
                <a:uLnTx/>
                <a:uFillTx/>
                <a:latin typeface="Cambria" panose="02040503050406030204" pitchFamily="18" charset="0"/>
              </a:rPr>
              <a:t> TEA SCENARIO - 2016</a:t>
            </a:r>
            <a:endParaRPr kumimoji="0" lang="en-US" sz="3200" b="0" i="0" u="none" strike="noStrike" kern="0" cap="none" spc="0" normalizeH="0" baseline="0" noProof="0" dirty="0" smtClean="0">
              <a:ln>
                <a:noFill/>
              </a:ln>
              <a:solidFill>
                <a:prstClr val="black"/>
              </a:solidFill>
              <a:effectLst/>
              <a:uLnTx/>
              <a:uFillTx/>
            </a:endParaRPr>
          </a:p>
        </p:txBody>
      </p:sp>
      <p:sp>
        <p:nvSpPr>
          <p:cNvPr id="5" name="Rectangle 4"/>
          <p:cNvSpPr>
            <a:spLocks noChangeArrowheads="1"/>
          </p:cNvSpPr>
          <p:nvPr/>
        </p:nvSpPr>
        <p:spPr bwMode="auto">
          <a:xfrm>
            <a:off x="127000" y="6550223"/>
            <a:ext cx="320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400" i="1" dirty="0">
                <a:solidFill>
                  <a:srgbClr val="000000"/>
                </a:solidFill>
                <a:latin typeface="Cambria" panose="02040503050406030204" pitchFamily="18" charset="0"/>
                <a:cs typeface="Times New Roman" panose="02020603050405020304" pitchFamily="18" charset="0"/>
              </a:rPr>
              <a:t>Source :  ITC Report, London </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4186" t="26667" r="27495" b="32222"/>
          <a:stretch/>
        </p:blipFill>
        <p:spPr>
          <a:xfrm>
            <a:off x="11353800" y="0"/>
            <a:ext cx="838200" cy="6892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7840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9892194"/>
              </p:ext>
            </p:extLst>
          </p:nvPr>
        </p:nvGraphicFramePr>
        <p:xfrm>
          <a:off x="965199" y="1143001"/>
          <a:ext cx="10375898" cy="4886958"/>
        </p:xfrm>
        <a:graphic>
          <a:graphicData uri="http://schemas.openxmlformats.org/drawingml/2006/table">
            <a:tbl>
              <a:tblPr/>
              <a:tblGrid>
                <a:gridCol w="2744038"/>
                <a:gridCol w="686010"/>
                <a:gridCol w="686010"/>
                <a:gridCol w="686010"/>
                <a:gridCol w="686010"/>
                <a:gridCol w="686010"/>
                <a:gridCol w="686010"/>
                <a:gridCol w="686010"/>
                <a:gridCol w="686010"/>
                <a:gridCol w="686010"/>
                <a:gridCol w="686010"/>
                <a:gridCol w="771760"/>
              </a:tblGrid>
              <a:tr h="248197">
                <a:tc>
                  <a:txBody>
                    <a:bodyPr/>
                    <a:lstStyle/>
                    <a:p>
                      <a:pPr algn="ctr" rtl="0" fontAlgn="b"/>
                      <a:r>
                        <a:rPr lang="en-US" sz="1400" b="0" i="0" u="none" strike="noStrike" dirty="0">
                          <a:solidFill>
                            <a:srgbClr val="000000"/>
                          </a:solidFill>
                          <a:effectLst/>
                          <a:latin typeface="Cambria" panose="02040503050406030204" pitchFamily="18" charset="0"/>
                        </a:rPr>
                        <a:t>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2007</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2008</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outerShdw blurRad="50800" dist="38100" algn="tr" rotWithShape="0">
                              <a:prstClr val="black">
                                <a:alpha val="40000"/>
                              </a:prstClr>
                            </a:outerShdw>
                          </a:effectLst>
                          <a:latin typeface="Cambria" panose="02040503050406030204" pitchFamily="18" charset="0"/>
                        </a:rPr>
                        <a:t>2009</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2010</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a:solidFill>
                            <a:srgbClr val="000000"/>
                          </a:solidFill>
                          <a:effectLst>
                            <a:outerShdw blurRad="50800" dist="38100" algn="tr" rotWithShape="0">
                              <a:prstClr val="black">
                                <a:alpha val="40000"/>
                              </a:prstClr>
                            </a:outerShdw>
                          </a:effectLst>
                          <a:latin typeface="Cambria" panose="02040503050406030204" pitchFamily="18" charset="0"/>
                        </a:rPr>
                        <a:t>2011</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2012</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2013</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2014</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2015</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2016</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en-US" sz="1400" b="1" i="0" u="none" strike="noStrike" dirty="0">
                          <a:solidFill>
                            <a:srgbClr val="000000"/>
                          </a:solidFill>
                          <a:effectLst>
                            <a:outerShdw blurRad="50800" dist="38100" algn="tr" rotWithShape="0">
                              <a:prstClr val="black">
                                <a:alpha val="40000"/>
                              </a:prstClr>
                            </a:outerShdw>
                          </a:effectLst>
                          <a:latin typeface="Cambria" panose="02040503050406030204" pitchFamily="18" charset="0"/>
                        </a:rPr>
                        <a:t>2017</a:t>
                      </a:r>
                    </a:p>
                  </a:txBody>
                  <a:tcPr marL="8502" marR="76515"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1264">
                <a:tc>
                  <a:txBody>
                    <a:bodyPr/>
                    <a:lstStyle/>
                    <a:p>
                      <a:pPr algn="l" rtl="0" fontAlgn="b"/>
                      <a:r>
                        <a:rPr lang="en-US" sz="1400" b="1" i="0" u="none" strike="noStrike" dirty="0" smtClean="0">
                          <a:solidFill>
                            <a:srgbClr val="000000"/>
                          </a:solidFill>
                          <a:effectLst/>
                          <a:latin typeface="Cambria" panose="02040503050406030204" pitchFamily="18" charset="0"/>
                        </a:rPr>
                        <a:t> GLOBAL  </a:t>
                      </a:r>
                      <a:r>
                        <a:rPr lang="en-US" sz="1400" b="1" i="0" u="none" strike="noStrike" dirty="0">
                          <a:solidFill>
                            <a:srgbClr val="000000"/>
                          </a:solidFill>
                          <a:effectLst/>
                          <a:latin typeface="Cambria" panose="02040503050406030204" pitchFamily="18" charset="0"/>
                        </a:rPr>
                        <a:t>PRODUCTION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dirty="0">
                          <a:solidFill>
                            <a:srgbClr val="000000"/>
                          </a:solidFill>
                          <a:effectLst/>
                          <a:latin typeface="Cambria" panose="02040503050406030204" pitchFamily="18" charset="0"/>
                        </a:rPr>
                        <a:t>3,854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3,965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4,019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4,281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4,561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4,693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4,990</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5,174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5,281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5,561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chemeClr val="tx1"/>
                          </a:solidFill>
                          <a:effectLst/>
                          <a:latin typeface="Cambria" panose="02040503050406030204" pitchFamily="18" charset="0"/>
                        </a:rPr>
                        <a:t>5,686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a:t>
                      </a:r>
                      <a:r>
                        <a:rPr lang="en-US" sz="1400" b="1" i="0" u="none" strike="noStrike" dirty="0" err="1" smtClean="0">
                          <a:solidFill>
                            <a:srgbClr val="000000"/>
                          </a:solidFill>
                          <a:effectLst/>
                          <a:latin typeface="Cambria" panose="02040503050406030204" pitchFamily="18" charset="0"/>
                        </a:rPr>
                        <a:t>Mn.Kgs</a:t>
                      </a:r>
                      <a:r>
                        <a:rPr lang="en-US" sz="1400" b="1" i="0" u="none" strike="noStrike" dirty="0">
                          <a:solidFill>
                            <a:srgbClr val="000000"/>
                          </a:solidFill>
                          <a:effectLst/>
                          <a:latin typeface="Cambria" panose="02040503050406030204" pitchFamily="18" charset="0"/>
                        </a:rPr>
                        <a:t>)</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71264">
                <a:tc>
                  <a:txBody>
                    <a:bodyPr/>
                    <a:lstStyle/>
                    <a:p>
                      <a:pPr algn="l" rtl="0" fontAlgn="b"/>
                      <a:r>
                        <a:rPr lang="en-US" sz="1400" b="1" i="0" u="none" strike="noStrike" dirty="0" smtClean="0">
                          <a:solidFill>
                            <a:srgbClr val="000000"/>
                          </a:solidFill>
                          <a:effectLst/>
                          <a:latin typeface="Cambria" panose="02040503050406030204" pitchFamily="18" charset="0"/>
                        </a:rPr>
                        <a:t> PRODUCTION </a:t>
                      </a:r>
                      <a:r>
                        <a:rPr lang="en-US" sz="1400" b="1" i="0" u="none" strike="noStrike" dirty="0">
                          <a:solidFill>
                            <a:srgbClr val="000000"/>
                          </a:solidFill>
                          <a:effectLst/>
                          <a:latin typeface="Cambria" panose="02040503050406030204" pitchFamily="18" charset="0"/>
                        </a:rPr>
                        <a:t>GROWTH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a:solidFill>
                            <a:srgbClr val="000000"/>
                          </a:solidFill>
                          <a:effectLst/>
                          <a:latin typeface="Cambria" panose="02040503050406030204" pitchFamily="18" charset="0"/>
                        </a:rPr>
                        <a:t>5.13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2.88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1.36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6.52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6.54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2.89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6.33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c rowSpan="2">
                  <a:txBody>
                    <a:bodyPr/>
                    <a:lstStyle/>
                    <a:p>
                      <a:pPr algn="ctr" rtl="0" fontAlgn="ctr"/>
                      <a:r>
                        <a:rPr lang="en-US" sz="1400" b="1" i="0" u="none" strike="noStrike" dirty="0">
                          <a:solidFill>
                            <a:srgbClr val="000000"/>
                          </a:solidFill>
                          <a:effectLst/>
                          <a:latin typeface="Cambria" panose="02040503050406030204" pitchFamily="18" charset="0"/>
                        </a:rPr>
                        <a:t>3.69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2.07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5.3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2.25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                       </a:t>
                      </a:r>
                      <a:endParaRPr lang="en-US" sz="1400" b="1" i="0" u="none" strike="noStrike" dirty="0">
                        <a:solidFill>
                          <a:srgbClr val="000000"/>
                        </a:solidFill>
                        <a:effectLst/>
                        <a:latin typeface="Cambria" panose="02040503050406030204" pitchFamily="18" charset="0"/>
                      </a:endParaRP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71264">
                <a:tc>
                  <a:txBody>
                    <a:bodyPr/>
                    <a:lstStyle/>
                    <a:p>
                      <a:pPr algn="l" rtl="0" fontAlgn="b"/>
                      <a:r>
                        <a:rPr lang="en-US" sz="1400" b="1" i="0" u="none" strike="noStrike" dirty="0" smtClean="0">
                          <a:solidFill>
                            <a:srgbClr val="000000"/>
                          </a:solidFill>
                          <a:effectLst/>
                          <a:latin typeface="Cambria" panose="02040503050406030204" pitchFamily="18" charset="0"/>
                        </a:rPr>
                        <a:t> GLOBAL </a:t>
                      </a:r>
                      <a:r>
                        <a:rPr lang="en-US" sz="1400" b="1" i="0" u="none" strike="noStrike" dirty="0">
                          <a:solidFill>
                            <a:srgbClr val="000000"/>
                          </a:solidFill>
                          <a:effectLst/>
                          <a:latin typeface="Cambria" panose="02040503050406030204" pitchFamily="18" charset="0"/>
                        </a:rPr>
                        <a:t>EXPORTS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a:solidFill>
                            <a:srgbClr val="000000"/>
                          </a:solidFill>
                          <a:effectLst/>
                          <a:latin typeface="Cambria" panose="02040503050406030204" pitchFamily="18" charset="0"/>
                        </a:rPr>
                        <a:t>1,579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1,652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1,615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1,786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1,761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1,775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chemeClr val="tx1"/>
                          </a:solidFill>
                          <a:effectLst/>
                          <a:latin typeface="Cambria" panose="02040503050406030204" pitchFamily="18" charset="0"/>
                        </a:rPr>
                        <a:t>1,861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rowSpan="2">
                  <a:txBody>
                    <a:bodyPr/>
                    <a:lstStyle/>
                    <a:p>
                      <a:pPr algn="ctr" rtl="0" fontAlgn="ctr"/>
                      <a:r>
                        <a:rPr lang="en-US" sz="1400" b="1" i="0" u="none" strike="noStrike">
                          <a:solidFill>
                            <a:srgbClr val="000000"/>
                          </a:solidFill>
                          <a:effectLst/>
                          <a:latin typeface="Cambria" panose="02040503050406030204" pitchFamily="18" charset="0"/>
                        </a:rPr>
                        <a:t>1,827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1,796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1,797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1,778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a:t>
                      </a:r>
                      <a:r>
                        <a:rPr lang="en-US" sz="1400" b="1" i="0" u="none" strike="noStrike" dirty="0" err="1" smtClean="0">
                          <a:solidFill>
                            <a:srgbClr val="000000"/>
                          </a:solidFill>
                          <a:effectLst/>
                          <a:latin typeface="Cambria" panose="02040503050406030204" pitchFamily="18" charset="0"/>
                        </a:rPr>
                        <a:t>Mn.Kgs</a:t>
                      </a:r>
                      <a:r>
                        <a:rPr lang="en-US" sz="1400" b="1" i="0" u="none" strike="noStrike" dirty="0">
                          <a:solidFill>
                            <a:srgbClr val="000000"/>
                          </a:solidFill>
                          <a:effectLst/>
                          <a:latin typeface="Cambria" panose="02040503050406030204" pitchFamily="18" charset="0"/>
                        </a:rPr>
                        <a:t>)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71264">
                <a:tc>
                  <a:txBody>
                    <a:bodyPr/>
                    <a:lstStyle/>
                    <a:p>
                      <a:pPr algn="l" rtl="0" fontAlgn="b"/>
                      <a:r>
                        <a:rPr lang="en-US" sz="1400" b="1" i="0" u="none" strike="noStrike" dirty="0" smtClean="0">
                          <a:solidFill>
                            <a:srgbClr val="000000"/>
                          </a:solidFill>
                          <a:effectLst/>
                          <a:latin typeface="Cambria" panose="02040503050406030204" pitchFamily="18" charset="0"/>
                        </a:rPr>
                        <a:t> EXPORT </a:t>
                      </a:r>
                      <a:r>
                        <a:rPr lang="en-US" sz="1400" b="1" i="0" u="none" strike="noStrike" dirty="0">
                          <a:solidFill>
                            <a:srgbClr val="000000"/>
                          </a:solidFill>
                          <a:effectLst/>
                          <a:latin typeface="Cambria" panose="02040503050406030204" pitchFamily="18" charset="0"/>
                        </a:rPr>
                        <a:t>GROWTH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a:solidFill>
                            <a:srgbClr val="000000"/>
                          </a:solidFill>
                          <a:effectLst/>
                          <a:latin typeface="Cambria" panose="02040503050406030204" pitchFamily="18" charset="0"/>
                        </a:rPr>
                        <a:t>0.02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4.62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-2.24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10.58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rowSpan="2">
                  <a:txBody>
                    <a:bodyPr/>
                    <a:lstStyle/>
                    <a:p>
                      <a:pPr algn="ctr" rtl="0" fontAlgn="ctr"/>
                      <a:r>
                        <a:rPr lang="en-US" sz="1400" b="1" i="0" u="none" strike="noStrike" dirty="0">
                          <a:solidFill>
                            <a:srgbClr val="000000"/>
                          </a:solidFill>
                          <a:effectLst/>
                          <a:latin typeface="Cambria" panose="02040503050406030204" pitchFamily="18" charset="0"/>
                        </a:rPr>
                        <a:t>-1.4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0.79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4.85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-1.83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-1.69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0.06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-1.06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                                    </a:t>
                      </a:r>
                      <a:endParaRPr lang="en-US" sz="1400" b="1" i="0" u="none" strike="noStrike" dirty="0">
                        <a:solidFill>
                          <a:srgbClr val="000000"/>
                        </a:solidFill>
                        <a:effectLst/>
                        <a:latin typeface="Cambria" panose="02040503050406030204" pitchFamily="18" charset="0"/>
                      </a:endParaRP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448783">
                <a:tc>
                  <a:txBody>
                    <a:bodyPr/>
                    <a:lstStyle/>
                    <a:p>
                      <a:pPr algn="l" rtl="0" fontAlgn="b"/>
                      <a:r>
                        <a:rPr lang="en-US" sz="1400" b="1" i="0" u="none" strike="noStrike" dirty="0" smtClean="0">
                          <a:solidFill>
                            <a:srgbClr val="000000"/>
                          </a:solidFill>
                          <a:effectLst/>
                          <a:latin typeface="Cambria" panose="02040503050406030204" pitchFamily="18" charset="0"/>
                        </a:rPr>
                        <a:t> EXPORTABLE  </a:t>
                      </a:r>
                      <a:r>
                        <a:rPr lang="en-US" sz="1400" b="1" i="0" u="none" strike="noStrike" dirty="0">
                          <a:solidFill>
                            <a:srgbClr val="000000"/>
                          </a:solidFill>
                          <a:effectLst/>
                          <a:latin typeface="Cambria" panose="02040503050406030204" pitchFamily="18" charset="0"/>
                        </a:rPr>
                        <a:t>WORLD CROP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a:solidFill>
                            <a:srgbClr val="000000"/>
                          </a:solidFill>
                          <a:effectLst/>
                          <a:latin typeface="Cambria" panose="02040503050406030204" pitchFamily="18" charset="0"/>
                        </a:rPr>
                        <a:t>40.9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41.8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40</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41.7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60000"/>
                        <a:lumOff val="40000"/>
                      </a:schemeClr>
                    </a:solidFill>
                  </a:tcPr>
                </a:tc>
                <a:tc rowSpan="2">
                  <a:txBody>
                    <a:bodyPr/>
                    <a:lstStyle/>
                    <a:p>
                      <a:pPr algn="ctr" rtl="0" fontAlgn="ctr"/>
                      <a:r>
                        <a:rPr lang="en-US" sz="1400" b="1" i="0" u="none" strike="noStrike">
                          <a:solidFill>
                            <a:srgbClr val="000000"/>
                          </a:solidFill>
                          <a:effectLst/>
                          <a:latin typeface="Cambria" panose="02040503050406030204" pitchFamily="18" charset="0"/>
                        </a:rPr>
                        <a:t>38.6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37.8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37.2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35.1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34</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32.3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31.3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a:t>
                      </a:r>
                      <a:endParaRPr lang="en-US" sz="1400" b="1" i="0" u="none" strike="noStrike" dirty="0">
                        <a:solidFill>
                          <a:srgbClr val="000000"/>
                        </a:solidFill>
                        <a:effectLst/>
                        <a:latin typeface="Cambria" panose="02040503050406030204" pitchFamily="18" charset="0"/>
                      </a:endParaRP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71264">
                <a:tc>
                  <a:txBody>
                    <a:bodyPr/>
                    <a:lstStyle/>
                    <a:p>
                      <a:pPr algn="l" rtl="0" fontAlgn="b"/>
                      <a:r>
                        <a:rPr lang="en-US" sz="1400" b="1" i="0" u="none" strike="noStrike" dirty="0" smtClean="0">
                          <a:solidFill>
                            <a:srgbClr val="000000"/>
                          </a:solidFill>
                          <a:effectLst/>
                          <a:latin typeface="Cambria" panose="02040503050406030204" pitchFamily="18" charset="0"/>
                        </a:rPr>
                        <a:t> GLOBAL </a:t>
                      </a:r>
                      <a:r>
                        <a:rPr lang="en-US" sz="1400" b="1" i="0" u="none" strike="noStrike" dirty="0">
                          <a:solidFill>
                            <a:srgbClr val="000000"/>
                          </a:solidFill>
                          <a:effectLst/>
                          <a:latin typeface="Cambria" panose="02040503050406030204" pitchFamily="18" charset="0"/>
                        </a:rPr>
                        <a:t>CONSUMPTION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0" fontAlgn="ctr"/>
                      <a:r>
                        <a:rPr lang="en-US" sz="1400" b="1" i="0" u="none" strike="noStrike">
                          <a:solidFill>
                            <a:srgbClr val="000000"/>
                          </a:solidFill>
                          <a:effectLst/>
                          <a:latin typeface="Cambria" panose="02040503050406030204" pitchFamily="18" charset="0"/>
                        </a:rPr>
                        <a:t>3,716</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3,821</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3,897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4,137</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4,409</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4,513</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4,685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4,850</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a:solidFill>
                            <a:srgbClr val="000000"/>
                          </a:solidFill>
                          <a:effectLst/>
                          <a:latin typeface="Cambria" panose="02040503050406030204" pitchFamily="18" charset="0"/>
                        </a:rPr>
                        <a:t>5,015</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rgbClr val="000000"/>
                          </a:solidFill>
                          <a:effectLst/>
                          <a:latin typeface="Cambria" panose="02040503050406030204" pitchFamily="18" charset="0"/>
                        </a:rPr>
                        <a:t>5,242</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en-US" sz="1400" b="1" i="0" u="none" strike="noStrike" dirty="0">
                          <a:solidFill>
                            <a:schemeClr val="tx1"/>
                          </a:solidFill>
                          <a:effectLst/>
                          <a:latin typeface="Cambria" panose="02040503050406030204" pitchFamily="18" charset="0"/>
                        </a:rPr>
                        <a:t>5,438</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388943">
                <a:tc>
                  <a:txBody>
                    <a:bodyPr/>
                    <a:lstStyle/>
                    <a:p>
                      <a:pPr algn="l" rtl="0" fontAlgn="b"/>
                      <a:r>
                        <a:rPr lang="en-US" sz="1400" b="1" i="0" u="none" strike="noStrike" dirty="0" smtClean="0">
                          <a:solidFill>
                            <a:srgbClr val="000000"/>
                          </a:solidFill>
                          <a:effectLst/>
                          <a:latin typeface="Cambria" panose="02040503050406030204" pitchFamily="18" charset="0"/>
                        </a:rPr>
                        <a:t> (</a:t>
                      </a:r>
                      <a:r>
                        <a:rPr lang="en-US" sz="1400" b="1" i="0" u="none" strike="noStrike" dirty="0" err="1" smtClean="0">
                          <a:solidFill>
                            <a:srgbClr val="000000"/>
                          </a:solidFill>
                          <a:effectLst/>
                          <a:latin typeface="Cambria" panose="02040503050406030204" pitchFamily="18" charset="0"/>
                        </a:rPr>
                        <a:t>Mn.Kgs</a:t>
                      </a:r>
                      <a:r>
                        <a:rPr lang="en-US" sz="1400" b="1" i="0" u="none" strike="noStrike" dirty="0">
                          <a:solidFill>
                            <a:srgbClr val="000000"/>
                          </a:solidFill>
                          <a:effectLst/>
                          <a:latin typeface="Cambria" panose="02040503050406030204" pitchFamily="18" charset="0"/>
                        </a:rPr>
                        <a:t>)          </a:t>
                      </a:r>
                    </a:p>
                  </a:txBody>
                  <a:tcPr marL="8502" marR="8502" marT="850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pic>
        <p:nvPicPr>
          <p:cNvPr id="6" name="Picture 5"/>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7" name="Rectangle 6"/>
          <p:cNvSpPr/>
          <p:nvPr/>
        </p:nvSpPr>
        <p:spPr>
          <a:xfrm>
            <a:off x="3912218" y="98790"/>
            <a:ext cx="4578497" cy="58477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smtClean="0">
                <a:solidFill>
                  <a:prstClr val="black"/>
                </a:solidFill>
                <a:latin typeface="Cambria" panose="02040503050406030204" pitchFamily="18" charset="0"/>
              </a:rPr>
              <a:t>WORLD TEA INDUSTRY</a:t>
            </a:r>
            <a:endParaRPr kumimoji="0" lang="en-US" sz="3200" b="0" i="0" u="none" strike="noStrike" kern="0" cap="none" spc="0" normalizeH="0" baseline="0" noProof="0" dirty="0" smtClean="0">
              <a:ln>
                <a:noFill/>
              </a:ln>
              <a:solidFill>
                <a:prstClr val="black"/>
              </a:solidFill>
              <a:effectLst/>
              <a:uLnTx/>
              <a:uFillTx/>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6123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4"/>
          <p:cNvSpPr>
            <a:spLocks noChangeArrowheads="1"/>
          </p:cNvSpPr>
          <p:nvPr/>
        </p:nvSpPr>
        <p:spPr bwMode="auto">
          <a:xfrm>
            <a:off x="127000" y="6550223"/>
            <a:ext cx="3200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400" i="1" dirty="0">
                <a:solidFill>
                  <a:srgbClr val="000000"/>
                </a:solidFill>
                <a:latin typeface="Cambria" panose="02040503050406030204" pitchFamily="18" charset="0"/>
                <a:cs typeface="Times New Roman" panose="02020603050405020304" pitchFamily="18" charset="0"/>
              </a:rPr>
              <a:t>Source :  ITC Report, London </a:t>
            </a:r>
          </a:p>
        </p:txBody>
      </p:sp>
      <p:graphicFrame>
        <p:nvGraphicFramePr>
          <p:cNvPr id="3" name="Table 2"/>
          <p:cNvGraphicFramePr>
            <a:graphicFrameLocks noGrp="1"/>
          </p:cNvGraphicFramePr>
          <p:nvPr>
            <p:extLst>
              <p:ext uri="{D42A27DB-BD31-4B8C-83A1-F6EECF244321}">
                <p14:modId xmlns:p14="http://schemas.microsoft.com/office/powerpoint/2010/main" val="1645106616"/>
              </p:ext>
            </p:extLst>
          </p:nvPr>
        </p:nvGraphicFramePr>
        <p:xfrm>
          <a:off x="1022346" y="1104900"/>
          <a:ext cx="10147308" cy="5232398"/>
        </p:xfrm>
        <a:graphic>
          <a:graphicData uri="http://schemas.openxmlformats.org/drawingml/2006/table">
            <a:tbl>
              <a:tblPr/>
              <a:tblGrid>
                <a:gridCol w="901704"/>
                <a:gridCol w="789514"/>
                <a:gridCol w="845609"/>
                <a:gridCol w="845609"/>
                <a:gridCol w="845609"/>
                <a:gridCol w="845609"/>
                <a:gridCol w="845609"/>
                <a:gridCol w="845609"/>
                <a:gridCol w="845609"/>
                <a:gridCol w="845609"/>
                <a:gridCol w="845609"/>
                <a:gridCol w="845609"/>
              </a:tblGrid>
              <a:tr h="519738">
                <a:tc>
                  <a:txBody>
                    <a:bodyPr/>
                    <a:lstStyle/>
                    <a:p>
                      <a:pPr algn="l" fontAlgn="b"/>
                      <a:r>
                        <a:rPr lang="en-US" sz="1400" b="1" i="0" u="none" strike="noStrike" dirty="0">
                          <a:solidFill>
                            <a:srgbClr val="000000"/>
                          </a:solidFill>
                          <a:effectLst/>
                          <a:latin typeface="Cambria" panose="02040503050406030204" pitchFamily="18" charset="0"/>
                        </a:rPr>
                        <a:t> Country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mbria" panose="02040503050406030204" pitchFamily="18" charset="0"/>
                        </a:rPr>
                        <a:t>2009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mbria" panose="02040503050406030204" pitchFamily="18" charset="0"/>
                        </a:rPr>
                        <a:t>2010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effectLst/>
                          <a:latin typeface="Cambria" panose="02040503050406030204" pitchFamily="18" charset="0"/>
                        </a:rPr>
                        <a:t>2011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effectLst/>
                          <a:latin typeface="Cambria" panose="02040503050406030204" pitchFamily="18" charset="0"/>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4756">
                <a:tc>
                  <a:txBody>
                    <a:bodyPr/>
                    <a:lstStyle/>
                    <a:p>
                      <a:pPr algn="ctr" fontAlgn="b"/>
                      <a:r>
                        <a:rPr lang="en-US" sz="1400" b="1" i="0" u="none" strike="noStrike" dirty="0" smtClean="0">
                          <a:solidFill>
                            <a:srgbClr val="000000"/>
                          </a:solidFill>
                          <a:effectLst/>
                          <a:latin typeface="Cambria" panose="02040503050406030204" pitchFamily="18" charset="0"/>
                        </a:rPr>
                        <a:t>Sri </a:t>
                      </a:r>
                      <a:r>
                        <a:rPr lang="en-US" sz="1400" b="1" i="0" u="none" strike="noStrike" dirty="0">
                          <a:solidFill>
                            <a:srgbClr val="000000"/>
                          </a:solidFill>
                          <a:effectLst/>
                          <a:latin typeface="Cambria" panose="02040503050406030204" pitchFamily="18" charset="0"/>
                        </a:rPr>
                        <a:t>Lanka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290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dirty="0">
                          <a:solidFill>
                            <a:srgbClr val="000000"/>
                          </a:solidFill>
                          <a:effectLst/>
                          <a:latin typeface="Cambria" panose="02040503050406030204" pitchFamily="18" charset="0"/>
                        </a:rPr>
                        <a:t>338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0" i="0" u="none" strike="noStrike" dirty="0">
                          <a:solidFill>
                            <a:srgbClr val="000000"/>
                          </a:solidFill>
                          <a:effectLst/>
                          <a:latin typeface="Cambria" panose="02040503050406030204" pitchFamily="18" charset="0"/>
                        </a:rPr>
                        <a:t>307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r>
              <a:tr h="519738">
                <a:tc>
                  <a:txBody>
                    <a:bodyPr/>
                    <a:lstStyle/>
                    <a:p>
                      <a:pPr algn="ctr" fontAlgn="b"/>
                      <a:r>
                        <a:rPr lang="en-US" sz="1400" b="1" i="0" u="none" strike="noStrike" dirty="0">
                          <a:solidFill>
                            <a:srgbClr val="000000"/>
                          </a:solidFill>
                          <a:effectLst/>
                          <a:latin typeface="Cambria" panose="02040503050406030204" pitchFamily="18" charset="0"/>
                        </a:rPr>
                        <a:t>China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1475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1623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1790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1924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2096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2278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2350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2550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5">
                        <a:lumMod val="60000"/>
                        <a:lumOff val="40000"/>
                      </a:schemeClr>
                    </a:solidFill>
                  </a:tcPr>
                </a:tc>
              </a:tr>
              <a:tr h="519738">
                <a:tc>
                  <a:txBody>
                    <a:bodyPr/>
                    <a:lstStyle/>
                    <a:p>
                      <a:pPr algn="ctr" fontAlgn="b"/>
                      <a:r>
                        <a:rPr lang="en-US" sz="1400" b="1" i="0" u="none" strike="noStrike">
                          <a:solidFill>
                            <a:srgbClr val="000000"/>
                          </a:solidFill>
                          <a:effectLst/>
                          <a:latin typeface="Cambria" panose="02040503050406030204" pitchFamily="18" charset="0"/>
                        </a:rPr>
                        <a:t>India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986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981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979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966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1116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1126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1200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1209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1279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lumMod val="60000"/>
                        <a:lumOff val="40000"/>
                      </a:schemeClr>
                    </a:solidFill>
                  </a:tcPr>
                </a:tc>
              </a:tr>
              <a:tr h="519738">
                <a:tc>
                  <a:txBody>
                    <a:bodyPr/>
                    <a:lstStyle/>
                    <a:p>
                      <a:pPr algn="ctr" fontAlgn="b"/>
                      <a:r>
                        <a:rPr lang="en-US" sz="1400" b="1" i="0" u="none" strike="noStrike">
                          <a:solidFill>
                            <a:srgbClr val="000000"/>
                          </a:solidFill>
                          <a:effectLst/>
                          <a:latin typeface="Cambria" panose="02040503050406030204" pitchFamily="18" charset="0"/>
                        </a:rPr>
                        <a:t>Kenya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370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346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314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399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378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370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445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399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475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fontAlgn="b"/>
                      <a:r>
                        <a:rPr lang="en-US" sz="1400" b="0" i="0" u="none" strike="noStrike">
                          <a:solidFill>
                            <a:srgbClr val="000000"/>
                          </a:solidFill>
                          <a:effectLst/>
                          <a:latin typeface="Cambria" panose="02040503050406030204" pitchFamily="18" charset="0"/>
                        </a:rPr>
                        <a:t>440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9738">
                <a:tc>
                  <a:txBody>
                    <a:bodyPr/>
                    <a:lstStyle/>
                    <a:p>
                      <a:pPr algn="ctr" fontAlgn="b"/>
                      <a:r>
                        <a:rPr lang="en-US" sz="1400" b="1" i="0" u="none" strike="noStrike">
                          <a:solidFill>
                            <a:srgbClr val="000000"/>
                          </a:solidFill>
                          <a:effectLst/>
                          <a:latin typeface="Cambria" panose="02040503050406030204" pitchFamily="18" charset="0"/>
                        </a:rPr>
                        <a:t>Vietnam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fontAlgn="b"/>
                      <a:r>
                        <a:rPr lang="en-US" sz="1400" b="0" i="0" u="none" strike="noStrike">
                          <a:solidFill>
                            <a:srgbClr val="000000"/>
                          </a:solidFill>
                          <a:effectLst/>
                          <a:latin typeface="Cambria" panose="02040503050406030204" pitchFamily="18" charset="0"/>
                        </a:rPr>
                        <a:t>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172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9738">
                <a:tc>
                  <a:txBody>
                    <a:bodyPr/>
                    <a:lstStyle/>
                    <a:p>
                      <a:pPr algn="ctr" fontAlgn="b"/>
                      <a:r>
                        <a:rPr lang="en-US" sz="1400" b="1" i="0" u="none" strike="noStrike">
                          <a:solidFill>
                            <a:srgbClr val="000000"/>
                          </a:solidFill>
                          <a:effectLst/>
                          <a:latin typeface="Cambria" panose="02040503050406030204" pitchFamily="18" charset="0"/>
                        </a:rPr>
                        <a:t>Turkey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fontAlgn="b"/>
                      <a:r>
                        <a:rPr lang="en-US" sz="1400" b="0" i="0" u="none" strike="noStrike">
                          <a:solidFill>
                            <a:srgbClr val="000000"/>
                          </a:solidFill>
                          <a:effectLst/>
                          <a:latin typeface="Cambria" panose="02040503050406030204" pitchFamily="18" charset="0"/>
                        </a:rPr>
                        <a:t>253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255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9738">
                <a:tc>
                  <a:txBody>
                    <a:bodyPr/>
                    <a:lstStyle/>
                    <a:p>
                      <a:pPr algn="ctr" fontAlgn="b"/>
                      <a:r>
                        <a:rPr lang="en-US" sz="1400" b="1" i="0" u="none" strike="noStrike">
                          <a:solidFill>
                            <a:srgbClr val="000000"/>
                          </a:solidFill>
                          <a:effectLst/>
                          <a:latin typeface="Cambria" panose="02040503050406030204" pitchFamily="18" charset="0"/>
                        </a:rPr>
                        <a:t>Others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703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1400" b="0" i="0" u="none" strike="noStrike">
                          <a:solidFill>
                            <a:srgbClr val="000000"/>
                          </a:solidFill>
                          <a:effectLst/>
                          <a:latin typeface="Cambria" panose="02040503050406030204" pitchFamily="18" charset="0"/>
                        </a:rPr>
                        <a:t>692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661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688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19738">
                <a:tc>
                  <a:txBody>
                    <a:bodyPr/>
                    <a:lstStyle/>
                    <a:p>
                      <a:pPr algn="ctr" fontAlgn="b"/>
                      <a:r>
                        <a:rPr lang="en-US" sz="1400" b="1" i="0" u="none" strike="noStrike" dirty="0">
                          <a:solidFill>
                            <a:srgbClr val="000000"/>
                          </a:solidFill>
                          <a:effectLst/>
                          <a:latin typeface="Cambria" panose="02040503050406030204" pitchFamily="18" charset="0"/>
                        </a:rPr>
                        <a:t>World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3854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3965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4019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4281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4561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4691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4991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5196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5305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5463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1400" b="1" i="0" u="none" strike="noStrike" dirty="0">
                          <a:solidFill>
                            <a:srgbClr val="000000"/>
                          </a:solidFill>
                          <a:effectLst/>
                          <a:latin typeface="Cambria" panose="02040503050406030204" pitchFamily="18" charset="0"/>
                        </a:rPr>
                        <a:t>5686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519738">
                <a:tc>
                  <a:txBody>
                    <a:bodyPr/>
                    <a:lstStyle/>
                    <a:p>
                      <a:pPr algn="ctr" fontAlgn="b"/>
                      <a:r>
                        <a:rPr lang="en-US" sz="1400" b="1" i="0" u="none" strike="noStrike" dirty="0">
                          <a:solidFill>
                            <a:srgbClr val="000000"/>
                          </a:solidFill>
                          <a:effectLst/>
                          <a:latin typeface="Cambria" panose="02040503050406030204" pitchFamily="18" charset="0"/>
                        </a:rPr>
                        <a:t>YOY %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5.15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6.53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6.55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2.84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6.39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mbria" panose="02040503050406030204" pitchFamily="18" charset="0"/>
                        </a:rPr>
                        <a:t>4.12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6.29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5.13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mbria" panose="02040503050406030204" pitchFamily="18" charset="0"/>
                        </a:rPr>
                        <a:t>7.19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r>
            </a:tbl>
          </a:graphicData>
        </a:graphic>
      </p:graphicFrame>
      <p:pic>
        <p:nvPicPr>
          <p:cNvPr id="5" name="Picture 4"/>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6" name="Rectangle 5"/>
          <p:cNvSpPr/>
          <p:nvPr/>
        </p:nvSpPr>
        <p:spPr>
          <a:xfrm>
            <a:off x="2584930" y="98790"/>
            <a:ext cx="7233070" cy="58477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smtClean="0">
                <a:solidFill>
                  <a:prstClr val="black"/>
                </a:solidFill>
                <a:latin typeface="Cambria" panose="02040503050406030204" pitchFamily="18" charset="0"/>
              </a:rPr>
              <a:t>WORLD TEA PRODUCTION (</a:t>
            </a:r>
            <a:r>
              <a:rPr lang="en-US" sz="3200" b="1" kern="0" dirty="0" err="1" smtClean="0">
                <a:solidFill>
                  <a:prstClr val="black"/>
                </a:solidFill>
                <a:latin typeface="Cambria" panose="02040503050406030204" pitchFamily="18" charset="0"/>
              </a:rPr>
              <a:t>Mn</a:t>
            </a:r>
            <a:r>
              <a:rPr lang="en-US" sz="3200" b="1" kern="0" dirty="0" smtClean="0">
                <a:solidFill>
                  <a:prstClr val="black"/>
                </a:solidFill>
                <a:latin typeface="Cambria" panose="02040503050406030204" pitchFamily="18" charset="0"/>
              </a:rPr>
              <a:t> / </a:t>
            </a:r>
            <a:r>
              <a:rPr lang="en-US" sz="3200" b="1" kern="0" dirty="0" err="1" smtClean="0">
                <a:solidFill>
                  <a:prstClr val="black"/>
                </a:solidFill>
                <a:latin typeface="Cambria" panose="02040503050406030204" pitchFamily="18" charset="0"/>
              </a:rPr>
              <a:t>kgs</a:t>
            </a:r>
            <a:r>
              <a:rPr lang="en-US" sz="3200" b="1" kern="0" dirty="0" smtClean="0">
                <a:solidFill>
                  <a:prstClr val="black"/>
                </a:solidFill>
                <a:latin typeface="Cambria" panose="02040503050406030204" pitchFamily="18" charset="0"/>
              </a:rPr>
              <a:t>)</a:t>
            </a:r>
            <a:endParaRPr kumimoji="0" lang="en-US" sz="3200" b="0" i="0" u="none" strike="noStrike" kern="0" cap="none" spc="0" normalizeH="0" baseline="0" noProof="0" dirty="0" smtClean="0">
              <a:ln>
                <a:noFill/>
              </a:ln>
              <a:solidFill>
                <a:prstClr val="black"/>
              </a:solidFill>
              <a:effectLst/>
              <a:uLnTx/>
              <a:uFillTx/>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688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l="18749" t="58594" r="11876" b="27344"/>
          <a:stretch/>
        </p:blipFill>
        <p:spPr>
          <a:xfrm>
            <a:off x="0" y="0"/>
            <a:ext cx="12192000" cy="676564"/>
          </a:xfrm>
          <a:prstGeom prst="rect">
            <a:avLst/>
          </a:prstGeom>
        </p:spPr>
      </p:pic>
      <p:sp>
        <p:nvSpPr>
          <p:cNvPr id="2" name="TextBox 1"/>
          <p:cNvSpPr txBox="1"/>
          <p:nvPr/>
        </p:nvSpPr>
        <p:spPr>
          <a:xfrm>
            <a:off x="2286000" y="38100"/>
            <a:ext cx="7467600" cy="584775"/>
          </a:xfrm>
          <a:prstGeom prst="rect">
            <a:avLst/>
          </a:prstGeom>
          <a:noFill/>
        </p:spPr>
        <p:txBody>
          <a:bodyPr wrap="square" rtlCol="0">
            <a:spAutoFit/>
          </a:bodyPr>
          <a:lstStyle/>
          <a:p>
            <a:r>
              <a:rPr lang="en-US" sz="3200" b="1" dirty="0">
                <a:solidFill>
                  <a:prstClr val="black"/>
                </a:solidFill>
                <a:latin typeface="Cambria" panose="02040503050406030204" pitchFamily="18" charset="0"/>
              </a:rPr>
              <a:t>AGRICULTURAL SECTOR OF SRI LANKA</a:t>
            </a:r>
          </a:p>
        </p:txBody>
      </p:sp>
      <p:pic>
        <p:nvPicPr>
          <p:cNvPr id="7" name="Picture 6"/>
          <p:cNvPicPr>
            <a:picLocks noChangeAspect="1"/>
          </p:cNvPicPr>
          <p:nvPr/>
        </p:nvPicPr>
        <p:blipFill>
          <a:blip r:embed="rId4"/>
          <a:stretch>
            <a:fillRect/>
          </a:stretch>
        </p:blipFill>
        <p:spPr>
          <a:xfrm>
            <a:off x="300865" y="838200"/>
            <a:ext cx="11865735" cy="5638800"/>
          </a:xfrm>
          <a:prstGeom prst="rect">
            <a:avLst/>
          </a:prstGeom>
        </p:spPr>
      </p:pic>
      <p:sp>
        <p:nvSpPr>
          <p:cNvPr id="8" name="Slide Number Placeholder 7"/>
          <p:cNvSpPr>
            <a:spLocks noGrp="1"/>
          </p:cNvSpPr>
          <p:nvPr>
            <p:ph type="sldNum" sz="quarter" idx="12"/>
          </p:nvPr>
        </p:nvSpPr>
        <p:spPr/>
        <p:txBody>
          <a:bodyPr/>
          <a:lstStyle/>
          <a:p>
            <a:fld id="{A6447396-2003-4F8B-9182-006C4E9FE246}" type="slidenum">
              <a:rPr lang="en-US" smtClean="0">
                <a:solidFill>
                  <a:prstClr val="black">
                    <a:tint val="75000"/>
                  </a:prstClr>
                </a:solidFill>
              </a:rPr>
              <a:pPr/>
              <a:t>5</a:t>
            </a:fld>
            <a:endParaRPr lang="en-US">
              <a:solidFill>
                <a:prstClr val="black">
                  <a:tint val="75000"/>
                </a:prstClr>
              </a:solidFill>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83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l="18749" t="58594" r="11876" b="27344"/>
          <a:stretch/>
        </p:blipFill>
        <p:spPr>
          <a:xfrm>
            <a:off x="0" y="0"/>
            <a:ext cx="12192000" cy="676564"/>
          </a:xfrm>
          <a:prstGeom prst="rect">
            <a:avLst/>
          </a:prstGeom>
        </p:spPr>
      </p:pic>
      <p:sp>
        <p:nvSpPr>
          <p:cNvPr id="2" name="TextBox 1"/>
          <p:cNvSpPr txBox="1"/>
          <p:nvPr/>
        </p:nvSpPr>
        <p:spPr>
          <a:xfrm>
            <a:off x="2286000" y="38100"/>
            <a:ext cx="7467600" cy="584775"/>
          </a:xfrm>
          <a:prstGeom prst="rect">
            <a:avLst/>
          </a:prstGeom>
          <a:noFill/>
        </p:spPr>
        <p:txBody>
          <a:bodyPr wrap="square" rtlCol="0">
            <a:spAutoFit/>
          </a:bodyPr>
          <a:lstStyle/>
          <a:p>
            <a:r>
              <a:rPr lang="en-US" sz="3200" b="1" dirty="0">
                <a:solidFill>
                  <a:prstClr val="black"/>
                </a:solidFill>
                <a:latin typeface="Cambria" panose="02040503050406030204" pitchFamily="18" charset="0"/>
              </a:rPr>
              <a:t>PLANTATION SECTOR OF SRI LANKA</a:t>
            </a:r>
          </a:p>
        </p:txBody>
      </p:sp>
      <p:pic>
        <p:nvPicPr>
          <p:cNvPr id="4" name="Picture 3"/>
          <p:cNvPicPr>
            <a:picLocks noChangeAspect="1"/>
          </p:cNvPicPr>
          <p:nvPr/>
        </p:nvPicPr>
        <p:blipFill rotWithShape="1">
          <a:blip r:embed="rId4"/>
          <a:srcRect l="5625" t="19531" r="18750" b="24219"/>
          <a:stretch/>
        </p:blipFill>
        <p:spPr>
          <a:xfrm>
            <a:off x="1219200" y="914400"/>
            <a:ext cx="9753600" cy="5791200"/>
          </a:xfrm>
          <a:prstGeom prst="rect">
            <a:avLst/>
          </a:prstGeom>
        </p:spPr>
      </p:pic>
      <p:sp>
        <p:nvSpPr>
          <p:cNvPr id="6" name="Slide Number Placeholder 5"/>
          <p:cNvSpPr>
            <a:spLocks noGrp="1"/>
          </p:cNvSpPr>
          <p:nvPr>
            <p:ph type="sldNum" sz="quarter" idx="12"/>
          </p:nvPr>
        </p:nvSpPr>
        <p:spPr/>
        <p:txBody>
          <a:bodyPr/>
          <a:lstStyle/>
          <a:p>
            <a:fld id="{A6447396-2003-4F8B-9182-006C4E9FE246}" type="slidenum">
              <a:rPr lang="en-US" smtClean="0">
                <a:solidFill>
                  <a:prstClr val="black">
                    <a:tint val="75000"/>
                  </a:prstClr>
                </a:solidFill>
              </a:rPr>
              <a:pPr/>
              <a:t>6</a:t>
            </a:fld>
            <a:endParaRPr lang="en-US">
              <a:solidFill>
                <a:prstClr val="black">
                  <a:tint val="75000"/>
                </a:prstClr>
              </a:solidFill>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0569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nvPr>
        </p:nvGraphicFramePr>
        <p:xfrm>
          <a:off x="1076972" y="783989"/>
          <a:ext cx="10038056" cy="149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p:cNvGraphicFramePr/>
          <p:nvPr>
            <p:extLst>
              <p:ext uri="{D42A27DB-BD31-4B8C-83A1-F6EECF244321}">
                <p14:modId xmlns:p14="http://schemas.microsoft.com/office/powerpoint/2010/main" val="3364117984"/>
              </p:ext>
            </p:extLst>
          </p:nvPr>
        </p:nvGraphicFramePr>
        <p:xfrm>
          <a:off x="1257300" y="3112070"/>
          <a:ext cx="9677400" cy="152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p:cNvGraphicFramePr/>
          <p:nvPr>
            <p:extLst/>
          </p:nvPr>
        </p:nvGraphicFramePr>
        <p:xfrm>
          <a:off x="1714500" y="5187975"/>
          <a:ext cx="8610600" cy="139165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034" name="Picture 10" descr="C:\Users\sujitha.jegathesan\Desktop\Tea-Small-Holdings-Development-Authority.jpg"/>
          <p:cNvPicPr>
            <a:picLocks noChangeAspect="1" noChangeArrowheads="1"/>
          </p:cNvPicPr>
          <p:nvPr/>
        </p:nvPicPr>
        <p:blipFill rotWithShape="1">
          <a:blip r:embed="rId18">
            <a:extLst>
              <a:ext uri="{28A0092B-C50C-407E-A947-70E740481C1C}">
                <a14:useLocalDpi xmlns:a14="http://schemas.microsoft.com/office/drawing/2010/main" val="0"/>
              </a:ext>
            </a:extLst>
          </a:blip>
          <a:srcRect l="85411"/>
          <a:stretch/>
        </p:blipFill>
        <p:spPr bwMode="auto">
          <a:xfrm>
            <a:off x="6993556" y="2309668"/>
            <a:ext cx="700733" cy="583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5" name="Picture 11" descr="C:\Users\sujitha.jegathesan\Desktop\ctta.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7077398" y="3076796"/>
            <a:ext cx="705331" cy="5655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6" name="Picture 12" descr="C:\Users\sujitha.jegathesan\Desktop\PA_logo.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141388" y="4544130"/>
            <a:ext cx="762565" cy="6155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7" name="Picture 13" descr="C:\Users\sujitha.jegathesan\Desktop\logo.png"/>
          <p:cNvPicPr>
            <a:picLocks noChangeAspect="1" noChangeArrowheads="1"/>
          </p:cNvPicPr>
          <p:nvPr/>
        </p:nvPicPr>
        <p:blipFill rotWithShape="1">
          <a:blip r:embed="rId21">
            <a:extLst>
              <a:ext uri="{28A0092B-C50C-407E-A947-70E740481C1C}">
                <a14:useLocalDpi xmlns:a14="http://schemas.microsoft.com/office/drawing/2010/main" val="0"/>
              </a:ext>
            </a:extLst>
          </a:blip>
          <a:srcRect r="62738"/>
          <a:stretch/>
        </p:blipFill>
        <p:spPr bwMode="auto">
          <a:xfrm>
            <a:off x="9389217" y="2309668"/>
            <a:ext cx="685800" cy="5834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8" name="Picture 14" descr="C:\Users\sujitha.jegathesan\Desktop\LK-Tea-Research-Institute-of-Sri-Lanka.jpg"/>
          <p:cNvPicPr>
            <a:picLocks noChangeAspect="1" noChangeArrowheads="1"/>
          </p:cNvPicPr>
          <p:nvPr/>
        </p:nvPicPr>
        <p:blipFill rotWithShape="1">
          <a:blip r:embed="rId22">
            <a:extLst>
              <a:ext uri="{28A0092B-C50C-407E-A947-70E740481C1C}">
                <a14:useLocalDpi xmlns:a14="http://schemas.microsoft.com/office/drawing/2010/main" val="0"/>
              </a:ext>
            </a:extLst>
          </a:blip>
          <a:srcRect r="68017"/>
          <a:stretch/>
        </p:blipFill>
        <p:spPr bwMode="auto">
          <a:xfrm>
            <a:off x="4414898" y="2294949"/>
            <a:ext cx="859071" cy="5734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39" name="Picture 15" descr="C:\Users\sujitha.jegathesan\Desktop\index.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625940" y="4601353"/>
            <a:ext cx="685800" cy="6172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026" name="Picture 2"/>
          <p:cNvPicPr>
            <a:picLocks noChangeAspect="1" noChangeArrowheads="1"/>
          </p:cNvPicPr>
          <p:nvPr/>
        </p:nvPicPr>
        <p:blipFill rotWithShape="1">
          <a:blip r:embed="rId24">
            <a:extLst>
              <a:ext uri="{28A0092B-C50C-407E-A947-70E740481C1C}">
                <a14:useLocalDpi xmlns:a14="http://schemas.microsoft.com/office/drawing/2010/main" val="0"/>
              </a:ext>
            </a:extLst>
          </a:blip>
          <a:srcRect l="4789" t="8202" r="90736" b="85291"/>
          <a:stretch/>
        </p:blipFill>
        <p:spPr bwMode="auto">
          <a:xfrm>
            <a:off x="1765075" y="2262748"/>
            <a:ext cx="752627" cy="637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sujitha.jegathesan\Desktop\p_title.jp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430064" y="933554"/>
            <a:ext cx="1552011" cy="381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extBox 2"/>
          <p:cNvSpPr txBox="1"/>
          <p:nvPr/>
        </p:nvSpPr>
        <p:spPr>
          <a:xfrm>
            <a:off x="3111794" y="6562924"/>
            <a:ext cx="635000"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1854</a:t>
            </a:r>
            <a:endParaRPr lang="en-US" sz="1200" b="1" i="1" dirty="0">
              <a:solidFill>
                <a:prstClr val="black"/>
              </a:solidFill>
              <a:latin typeface="Cambria" panose="02040503050406030204" pitchFamily="18" charset="0"/>
            </a:endParaRPr>
          </a:p>
        </p:txBody>
      </p:sp>
      <p:sp>
        <p:nvSpPr>
          <p:cNvPr id="17" name="TextBox 16"/>
          <p:cNvSpPr txBox="1"/>
          <p:nvPr/>
        </p:nvSpPr>
        <p:spPr>
          <a:xfrm>
            <a:off x="5470585" y="6562924"/>
            <a:ext cx="589928"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1990</a:t>
            </a:r>
            <a:endParaRPr lang="en-US" sz="1200" b="1" i="1" dirty="0">
              <a:solidFill>
                <a:prstClr val="black"/>
              </a:solidFill>
              <a:latin typeface="Cambria" panose="02040503050406030204" pitchFamily="18" charset="0"/>
            </a:endParaRPr>
          </a:p>
        </p:txBody>
      </p:sp>
      <p:sp>
        <p:nvSpPr>
          <p:cNvPr id="18" name="TextBox 17"/>
          <p:cNvSpPr txBox="1"/>
          <p:nvPr/>
        </p:nvSpPr>
        <p:spPr>
          <a:xfrm>
            <a:off x="8096722" y="6562924"/>
            <a:ext cx="636169"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1969</a:t>
            </a:r>
            <a:endParaRPr lang="en-US" sz="1200" b="1" i="1" dirty="0">
              <a:solidFill>
                <a:prstClr val="black"/>
              </a:solidFill>
              <a:latin typeface="Cambria" panose="02040503050406030204" pitchFamily="18" charset="0"/>
            </a:endParaRPr>
          </a:p>
        </p:txBody>
      </p:sp>
      <p:pic>
        <p:nvPicPr>
          <p:cNvPr id="1028" name="Picture 4" descr="C:\Users\sujitha.jegathesan\Pictures\My Scans\scan0006.jpg"/>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l="63784" t="3813" r="12763" b="79886"/>
          <a:stretch/>
        </p:blipFill>
        <p:spPr bwMode="auto">
          <a:xfrm>
            <a:off x="4844433" y="4572382"/>
            <a:ext cx="690459" cy="5873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 name="Picture 6" descr="C:\Users\sujitha.jegathesan\Desktop\Ceylon-Tea-logo.pn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0075017" y="5470929"/>
            <a:ext cx="1685925" cy="13682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9" name="Picture 2"/>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329287" y="5449935"/>
            <a:ext cx="1812101" cy="13892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rotWithShape="1">
          <a:blip r:embed="rId29"/>
          <a:srcRect l="18749" t="58594" r="11876" b="27344"/>
          <a:stretch/>
        </p:blipFill>
        <p:spPr>
          <a:xfrm>
            <a:off x="0" y="786"/>
            <a:ext cx="12192000" cy="683565"/>
          </a:xfrm>
          <a:prstGeom prst="rect">
            <a:avLst/>
          </a:prstGeom>
        </p:spPr>
      </p:pic>
      <p:sp>
        <p:nvSpPr>
          <p:cNvPr id="2" name="TextBox 1"/>
          <p:cNvSpPr txBox="1"/>
          <p:nvPr/>
        </p:nvSpPr>
        <p:spPr>
          <a:xfrm>
            <a:off x="0" y="67427"/>
            <a:ext cx="12192000" cy="523220"/>
          </a:xfrm>
          <a:prstGeom prst="rect">
            <a:avLst/>
          </a:prstGeom>
          <a:noFill/>
        </p:spPr>
        <p:txBody>
          <a:bodyPr wrap="square" rtlCol="0">
            <a:spAutoFit/>
          </a:bodyPr>
          <a:lstStyle/>
          <a:p>
            <a:pPr algn="ctr"/>
            <a:r>
              <a:rPr lang="en-US" sz="2800" b="1" dirty="0">
                <a:solidFill>
                  <a:prstClr val="black"/>
                </a:solidFill>
                <a:latin typeface="Cambria" panose="02040503050406030204" pitchFamily="18" charset="0"/>
                <a:cs typeface="Times New Roman" panose="02020603050405020304" pitchFamily="18" charset="0"/>
              </a:rPr>
              <a:t>INSTITUTIONAL STRUCTURE</a:t>
            </a:r>
          </a:p>
        </p:txBody>
      </p:sp>
      <p:pic>
        <p:nvPicPr>
          <p:cNvPr id="22" name="Picture 21"/>
          <p:cNvPicPr>
            <a:picLocks noChangeAspect="1"/>
          </p:cNvPicPr>
          <p:nvPr/>
        </p:nvPicPr>
        <p:blipFill rotWithShape="1">
          <a:blip r:embed="rId30"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
        <p:nvSpPr>
          <p:cNvPr id="23" name="TextBox 22"/>
          <p:cNvSpPr txBox="1"/>
          <p:nvPr/>
        </p:nvSpPr>
        <p:spPr>
          <a:xfrm>
            <a:off x="9080500" y="970165"/>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1971</a:t>
            </a:r>
            <a:endParaRPr lang="en-US" sz="1200" b="1" i="1" dirty="0">
              <a:solidFill>
                <a:prstClr val="black"/>
              </a:solidFill>
              <a:latin typeface="Cambria" panose="02040503050406030204" pitchFamily="18" charset="0"/>
            </a:endParaRPr>
          </a:p>
        </p:txBody>
      </p:sp>
      <p:sp>
        <p:nvSpPr>
          <p:cNvPr id="24" name="TextBox 23"/>
          <p:cNvSpPr txBox="1"/>
          <p:nvPr/>
        </p:nvSpPr>
        <p:spPr>
          <a:xfrm>
            <a:off x="5374158" y="2533616"/>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1925</a:t>
            </a:r>
            <a:endParaRPr lang="en-US" sz="1200" b="1" i="1" dirty="0">
              <a:solidFill>
                <a:prstClr val="black"/>
              </a:solidFill>
              <a:latin typeface="Cambria" panose="02040503050406030204" pitchFamily="18" charset="0"/>
            </a:endParaRPr>
          </a:p>
        </p:txBody>
      </p:sp>
      <p:sp>
        <p:nvSpPr>
          <p:cNvPr id="25" name="TextBox 24"/>
          <p:cNvSpPr txBox="1"/>
          <p:nvPr/>
        </p:nvSpPr>
        <p:spPr>
          <a:xfrm>
            <a:off x="7763190" y="2533616"/>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1975</a:t>
            </a:r>
            <a:endParaRPr lang="en-US" sz="1200" b="1" i="1" dirty="0">
              <a:solidFill>
                <a:prstClr val="black"/>
              </a:solidFill>
              <a:latin typeface="Cambria" panose="02040503050406030204" pitchFamily="18" charset="0"/>
            </a:endParaRPr>
          </a:p>
        </p:txBody>
      </p:sp>
      <p:sp>
        <p:nvSpPr>
          <p:cNvPr id="27" name="TextBox 26"/>
          <p:cNvSpPr txBox="1"/>
          <p:nvPr/>
        </p:nvSpPr>
        <p:spPr>
          <a:xfrm>
            <a:off x="10141023" y="2533616"/>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1979</a:t>
            </a:r>
            <a:endParaRPr lang="en-US" sz="1200" b="1" i="1" dirty="0">
              <a:solidFill>
                <a:prstClr val="black"/>
              </a:solidFill>
              <a:latin typeface="Cambria" panose="02040503050406030204" pitchFamily="18" charset="0"/>
            </a:endParaRPr>
          </a:p>
        </p:txBody>
      </p:sp>
      <p:sp>
        <p:nvSpPr>
          <p:cNvPr id="28" name="TextBox 27"/>
          <p:cNvSpPr txBox="1"/>
          <p:nvPr/>
        </p:nvSpPr>
        <p:spPr>
          <a:xfrm>
            <a:off x="7880260" y="3284478"/>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1894</a:t>
            </a:r>
            <a:endParaRPr lang="en-US" sz="1200" b="1" i="1" dirty="0">
              <a:solidFill>
                <a:prstClr val="black"/>
              </a:solidFill>
              <a:latin typeface="Cambria" panose="02040503050406030204" pitchFamily="18" charset="0"/>
            </a:endParaRPr>
          </a:p>
        </p:txBody>
      </p:sp>
      <p:sp>
        <p:nvSpPr>
          <p:cNvPr id="29" name="TextBox 28"/>
          <p:cNvSpPr txBox="1"/>
          <p:nvPr/>
        </p:nvSpPr>
        <p:spPr>
          <a:xfrm>
            <a:off x="6928799" y="4839710"/>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1990</a:t>
            </a:r>
            <a:endParaRPr lang="en-US" sz="1200" b="1" i="1" dirty="0">
              <a:solidFill>
                <a:prstClr val="black"/>
              </a:solidFill>
              <a:latin typeface="Cambria" panose="02040503050406030204" pitchFamily="18" charset="0"/>
            </a:endParaRPr>
          </a:p>
        </p:txBody>
      </p:sp>
      <p:sp>
        <p:nvSpPr>
          <p:cNvPr id="30" name="TextBox 29"/>
          <p:cNvSpPr txBox="1"/>
          <p:nvPr/>
        </p:nvSpPr>
        <p:spPr>
          <a:xfrm>
            <a:off x="8330458" y="4839709"/>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1989</a:t>
            </a:r>
            <a:endParaRPr lang="en-US" sz="1200" b="1" i="1" dirty="0">
              <a:solidFill>
                <a:prstClr val="black"/>
              </a:solidFill>
              <a:latin typeface="Cambria" panose="02040503050406030204" pitchFamily="18" charset="0"/>
            </a:endParaRPr>
          </a:p>
        </p:txBody>
      </p:sp>
      <p:sp>
        <p:nvSpPr>
          <p:cNvPr id="31" name="TextBox 30"/>
          <p:cNvSpPr txBox="1"/>
          <p:nvPr/>
        </p:nvSpPr>
        <p:spPr>
          <a:xfrm>
            <a:off x="10375982" y="4839708"/>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1999</a:t>
            </a:r>
            <a:endParaRPr lang="en-US" sz="1200" b="1" i="1" dirty="0">
              <a:solidFill>
                <a:prstClr val="black"/>
              </a:solidFill>
              <a:latin typeface="Cambria" panose="02040503050406030204" pitchFamily="18" charset="0"/>
            </a:endParaRPr>
          </a:p>
        </p:txBody>
      </p:sp>
      <p:sp>
        <p:nvSpPr>
          <p:cNvPr id="32" name="TextBox 31"/>
          <p:cNvSpPr txBox="1"/>
          <p:nvPr/>
        </p:nvSpPr>
        <p:spPr>
          <a:xfrm>
            <a:off x="2979496" y="4839712"/>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1854</a:t>
            </a:r>
            <a:endParaRPr lang="en-US" sz="1200" b="1" i="1" dirty="0">
              <a:solidFill>
                <a:prstClr val="black"/>
              </a:solidFill>
              <a:latin typeface="Cambria" panose="02040503050406030204" pitchFamily="18" charset="0"/>
            </a:endParaRPr>
          </a:p>
        </p:txBody>
      </p:sp>
      <p:sp>
        <p:nvSpPr>
          <p:cNvPr id="33" name="TextBox 32"/>
          <p:cNvSpPr txBox="1"/>
          <p:nvPr/>
        </p:nvSpPr>
        <p:spPr>
          <a:xfrm>
            <a:off x="2460177" y="2533617"/>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1976</a:t>
            </a:r>
            <a:endParaRPr lang="en-US" sz="1200" b="1" i="1" dirty="0">
              <a:solidFill>
                <a:prstClr val="black"/>
              </a:solidFill>
              <a:latin typeface="Cambria" panose="02040503050406030204" pitchFamily="18" charset="0"/>
            </a:endParaRPr>
          </a:p>
        </p:txBody>
      </p:sp>
      <p:sp>
        <p:nvSpPr>
          <p:cNvPr id="34" name="TextBox 33"/>
          <p:cNvSpPr txBox="1"/>
          <p:nvPr/>
        </p:nvSpPr>
        <p:spPr>
          <a:xfrm>
            <a:off x="5633317" y="4839711"/>
            <a:ext cx="651617" cy="276999"/>
          </a:xfrm>
          <a:prstGeom prst="rect">
            <a:avLst/>
          </a:prstGeom>
          <a:noFill/>
          <a:ln>
            <a:solidFill>
              <a:schemeClr val="tx1"/>
            </a:solidFill>
          </a:ln>
        </p:spPr>
        <p:txBody>
          <a:bodyPr wrap="square" rtlCol="0">
            <a:spAutoFit/>
          </a:bodyPr>
          <a:lstStyle/>
          <a:p>
            <a:r>
              <a:rPr lang="en-US" sz="1200" b="1" i="1" dirty="0" smtClean="0">
                <a:solidFill>
                  <a:prstClr val="black"/>
                </a:solidFill>
                <a:latin typeface="Cambria" panose="02040503050406030204" pitchFamily="18" charset="0"/>
              </a:rPr>
              <a:t>1896</a:t>
            </a:r>
            <a:endParaRPr lang="en-US" sz="1200" b="1" i="1" dirty="0">
              <a:solidFill>
                <a:prstClr val="black"/>
              </a:solidFill>
              <a:latin typeface="Cambria" panose="02040503050406030204" pitchFamily="18" charset="0"/>
            </a:endParaRPr>
          </a:p>
        </p:txBody>
      </p:sp>
    </p:spTree>
    <p:extLst>
      <p:ext uri="{BB962C8B-B14F-4D97-AF65-F5344CB8AC3E}">
        <p14:creationId xmlns:p14="http://schemas.microsoft.com/office/powerpoint/2010/main" val="36508312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228600"/>
            <a:ext cx="8763000" cy="369332"/>
          </a:xfrm>
          <a:prstGeom prst="rect">
            <a:avLst/>
          </a:prstGeom>
          <a:noFill/>
        </p:spPr>
        <p:txBody>
          <a:bodyPr wrap="square" rtlCol="0">
            <a:spAutoFit/>
          </a:bodyPr>
          <a:lstStyle/>
          <a:p>
            <a:endParaRPr lang="en-US" dirty="0">
              <a:solidFill>
                <a:prstClr val="black"/>
              </a:solidFill>
            </a:endParaRPr>
          </a:p>
        </p:txBody>
      </p:sp>
      <p:pic>
        <p:nvPicPr>
          <p:cNvPr id="9" name="Content Placeholder 3"/>
          <p:cNvPicPr>
            <a:picLocks/>
          </p:cNvPicPr>
          <p:nvPr/>
        </p:nvPicPr>
        <p:blipFill rotWithShape="1">
          <a:blip r:embed="rId2" cstate="print">
            <a:extLst>
              <a:ext uri="{28A0092B-C50C-407E-A947-70E740481C1C}">
                <a14:useLocalDpi xmlns:a14="http://schemas.microsoft.com/office/drawing/2010/main" val="0"/>
              </a:ext>
            </a:extLst>
          </a:blip>
          <a:srcRect l="14395" t="16874" r="17716" b="13038"/>
          <a:stretch/>
        </p:blipFill>
        <p:spPr bwMode="auto">
          <a:xfrm>
            <a:off x="7391400" y="838255"/>
            <a:ext cx="4038600" cy="5864823"/>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6" name="Rectangle 5"/>
          <p:cNvSpPr/>
          <p:nvPr/>
        </p:nvSpPr>
        <p:spPr>
          <a:xfrm>
            <a:off x="370040" y="597932"/>
            <a:ext cx="5867400" cy="6155531"/>
          </a:xfrm>
          <a:prstGeom prst="rect">
            <a:avLst/>
          </a:prstGeom>
        </p:spPr>
        <p:txBody>
          <a:bodyPr wrap="square">
            <a:spAutoFit/>
          </a:bodyPr>
          <a:lstStyle/>
          <a:p>
            <a:pPr>
              <a:lnSpc>
                <a:spcPct val="150000"/>
              </a:lnSpc>
            </a:pPr>
            <a:r>
              <a:rPr lang="en-US" sz="1600" b="1" u="sng" dirty="0">
                <a:solidFill>
                  <a:prstClr val="black"/>
                </a:solidFill>
                <a:latin typeface="Cambria" panose="02040503050406030204" pitchFamily="18" charset="0"/>
                <a:cs typeface="Times New Roman" panose="02020603050405020304" pitchFamily="18" charset="0"/>
              </a:rPr>
              <a:t>14 DISTRICTS IN 3 ELEVATIONS</a:t>
            </a:r>
          </a:p>
          <a:p>
            <a:pPr marL="285750" indent="-285750">
              <a:lnSpc>
                <a:spcPct val="150000"/>
              </a:lnSpc>
              <a:buFont typeface="Arial" panose="020B0604020202020204" pitchFamily="34" charset="0"/>
              <a:buChar char="•"/>
            </a:pPr>
            <a:r>
              <a:rPr lang="en-US" sz="1500" b="1" dirty="0">
                <a:solidFill>
                  <a:prstClr val="black"/>
                </a:solidFill>
                <a:latin typeface="Cambria" panose="02040503050406030204" pitchFamily="18" charset="0"/>
                <a:cs typeface="Times New Roman" panose="02020603050405020304" pitchFamily="18" charset="0"/>
              </a:rPr>
              <a:t>Low</a:t>
            </a:r>
            <a:r>
              <a:rPr lang="en-US" sz="1500" dirty="0">
                <a:solidFill>
                  <a:prstClr val="black"/>
                </a:solidFill>
                <a:latin typeface="Cambria" panose="02040503050406030204" pitchFamily="18" charset="0"/>
                <a:cs typeface="Times New Roman" panose="02020603050405020304" pitchFamily="18" charset="0"/>
              </a:rPr>
              <a:t> </a:t>
            </a:r>
            <a:r>
              <a:rPr lang="en-US" sz="1500" b="1" dirty="0">
                <a:solidFill>
                  <a:prstClr val="black"/>
                </a:solidFill>
                <a:latin typeface="Cambria" panose="02040503050406030204" pitchFamily="18" charset="0"/>
                <a:cs typeface="Times New Roman" panose="02020603050405020304" pitchFamily="18" charset="0"/>
              </a:rPr>
              <a:t>Grown</a:t>
            </a:r>
            <a:r>
              <a:rPr lang="en-US" sz="1500" dirty="0">
                <a:solidFill>
                  <a:prstClr val="black"/>
                </a:solidFill>
                <a:latin typeface="Cambria" panose="02040503050406030204" pitchFamily="18" charset="0"/>
                <a:cs typeface="Times New Roman" panose="02020603050405020304" pitchFamily="18" charset="0"/>
              </a:rPr>
              <a:t> : 0 – 600M AMSL</a:t>
            </a:r>
          </a:p>
          <a:p>
            <a:pPr marL="285750" indent="-285750">
              <a:lnSpc>
                <a:spcPct val="150000"/>
              </a:lnSpc>
              <a:buFont typeface="Arial" panose="020B0604020202020204" pitchFamily="34" charset="0"/>
              <a:buChar char="•"/>
            </a:pPr>
            <a:r>
              <a:rPr lang="en-US" sz="1500" b="1" dirty="0">
                <a:solidFill>
                  <a:prstClr val="black"/>
                </a:solidFill>
                <a:latin typeface="Cambria" panose="02040503050406030204" pitchFamily="18" charset="0"/>
                <a:cs typeface="Times New Roman" panose="02020603050405020304" pitchFamily="18" charset="0"/>
              </a:rPr>
              <a:t>Mid</a:t>
            </a:r>
            <a:r>
              <a:rPr lang="en-US" sz="1500" dirty="0">
                <a:solidFill>
                  <a:prstClr val="black"/>
                </a:solidFill>
                <a:latin typeface="Cambria" panose="02040503050406030204" pitchFamily="18" charset="0"/>
                <a:cs typeface="Times New Roman" panose="02020603050405020304" pitchFamily="18" charset="0"/>
              </a:rPr>
              <a:t> </a:t>
            </a:r>
            <a:r>
              <a:rPr lang="en-US" sz="1500" b="1" dirty="0">
                <a:solidFill>
                  <a:prstClr val="black"/>
                </a:solidFill>
                <a:latin typeface="Cambria" panose="02040503050406030204" pitchFamily="18" charset="0"/>
                <a:cs typeface="Times New Roman" panose="02020603050405020304" pitchFamily="18" charset="0"/>
              </a:rPr>
              <a:t>Grown</a:t>
            </a:r>
            <a:r>
              <a:rPr lang="en-US" sz="1500" dirty="0">
                <a:solidFill>
                  <a:prstClr val="black"/>
                </a:solidFill>
                <a:latin typeface="Cambria" panose="02040503050406030204" pitchFamily="18" charset="0"/>
                <a:cs typeface="Times New Roman" panose="02020603050405020304" pitchFamily="18" charset="0"/>
              </a:rPr>
              <a:t> : 600M and 1,200M AMSL.</a:t>
            </a:r>
          </a:p>
          <a:p>
            <a:pPr marL="285750" indent="-285750">
              <a:lnSpc>
                <a:spcPct val="150000"/>
              </a:lnSpc>
              <a:buFont typeface="Arial" panose="020B0604020202020204" pitchFamily="34" charset="0"/>
              <a:buChar char="•"/>
            </a:pPr>
            <a:r>
              <a:rPr lang="en-US" sz="1500" b="1" dirty="0">
                <a:solidFill>
                  <a:prstClr val="black"/>
                </a:solidFill>
                <a:latin typeface="Cambria" panose="02040503050406030204" pitchFamily="18" charset="0"/>
                <a:cs typeface="Times New Roman" panose="02020603050405020304" pitchFamily="18" charset="0"/>
              </a:rPr>
              <a:t>High</a:t>
            </a:r>
            <a:r>
              <a:rPr lang="en-US" sz="1500" dirty="0">
                <a:solidFill>
                  <a:prstClr val="black"/>
                </a:solidFill>
                <a:latin typeface="Cambria" panose="02040503050406030204" pitchFamily="18" charset="0"/>
                <a:cs typeface="Times New Roman" panose="02020603050405020304" pitchFamily="18" charset="0"/>
              </a:rPr>
              <a:t> </a:t>
            </a:r>
            <a:r>
              <a:rPr lang="en-US" sz="1500" b="1" dirty="0">
                <a:solidFill>
                  <a:prstClr val="black"/>
                </a:solidFill>
                <a:latin typeface="Cambria" panose="02040503050406030204" pitchFamily="18" charset="0"/>
                <a:cs typeface="Times New Roman" panose="02020603050405020304" pitchFamily="18" charset="0"/>
              </a:rPr>
              <a:t>Grown</a:t>
            </a:r>
            <a:r>
              <a:rPr lang="en-US" sz="1500" dirty="0">
                <a:solidFill>
                  <a:prstClr val="black"/>
                </a:solidFill>
                <a:latin typeface="Cambria" panose="02040503050406030204" pitchFamily="18" charset="0"/>
                <a:cs typeface="Times New Roman" panose="02020603050405020304" pitchFamily="18" charset="0"/>
              </a:rPr>
              <a:t>: Above 1,200M AMSL.</a:t>
            </a:r>
          </a:p>
          <a:p>
            <a:pPr>
              <a:lnSpc>
                <a:spcPct val="150000"/>
              </a:lnSpc>
            </a:pPr>
            <a:r>
              <a:rPr lang="en-US" sz="1600" b="1" u="sng" dirty="0">
                <a:solidFill>
                  <a:prstClr val="black"/>
                </a:solidFill>
                <a:latin typeface="Cambria" panose="02040503050406030204" pitchFamily="18" charset="0"/>
                <a:cs typeface="Times New Roman" panose="02020603050405020304" pitchFamily="18" charset="0"/>
              </a:rPr>
              <a:t>7 GEOGRAPHICAL INDICATORS</a:t>
            </a:r>
          </a:p>
          <a:p>
            <a:pPr marL="285750" indent="-285750">
              <a:lnSpc>
                <a:spcPct val="150000"/>
              </a:lnSpc>
              <a:buFont typeface="Arial" panose="020B0604020202020204" pitchFamily="34" charset="0"/>
              <a:buChar char="•"/>
            </a:pPr>
            <a:r>
              <a:rPr lang="en-US" sz="1500" dirty="0">
                <a:solidFill>
                  <a:prstClr val="black"/>
                </a:solidFill>
                <a:latin typeface="Cambria" panose="02040503050406030204" pitchFamily="18" charset="0"/>
                <a:cs typeface="Times New Roman" panose="02020603050405020304" pitchFamily="18" charset="0"/>
              </a:rPr>
              <a:t>Nuwara-Eliya</a:t>
            </a:r>
          </a:p>
          <a:p>
            <a:pPr marL="285750" indent="-285750">
              <a:lnSpc>
                <a:spcPct val="150000"/>
              </a:lnSpc>
              <a:buFont typeface="Arial" panose="020B0604020202020204" pitchFamily="34" charset="0"/>
              <a:buChar char="•"/>
            </a:pPr>
            <a:r>
              <a:rPr lang="en-US" sz="1500" dirty="0" err="1">
                <a:solidFill>
                  <a:prstClr val="black"/>
                </a:solidFill>
                <a:latin typeface="Cambria" panose="02040503050406030204" pitchFamily="18" charset="0"/>
                <a:cs typeface="Times New Roman" panose="02020603050405020304" pitchFamily="18" charset="0"/>
              </a:rPr>
              <a:t>Uda</a:t>
            </a:r>
            <a:r>
              <a:rPr lang="en-US" sz="1500" dirty="0">
                <a:solidFill>
                  <a:prstClr val="black"/>
                </a:solidFill>
                <a:latin typeface="Cambria" panose="02040503050406030204" pitchFamily="18" charset="0"/>
                <a:cs typeface="Times New Roman" panose="02020603050405020304" pitchFamily="18" charset="0"/>
              </a:rPr>
              <a:t> </a:t>
            </a:r>
            <a:r>
              <a:rPr lang="en-US" sz="1500" dirty="0" err="1">
                <a:solidFill>
                  <a:prstClr val="black"/>
                </a:solidFill>
                <a:latin typeface="Cambria" panose="02040503050406030204" pitchFamily="18" charset="0"/>
                <a:cs typeface="Times New Roman" panose="02020603050405020304" pitchFamily="18" charset="0"/>
              </a:rPr>
              <a:t>Pussellawa</a:t>
            </a:r>
            <a:endParaRPr lang="en-US" sz="1500" dirty="0">
              <a:solidFill>
                <a:prstClr val="black"/>
              </a:solidFill>
              <a:latin typeface="Cambria" panose="020405030504060302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1500" dirty="0" err="1">
                <a:solidFill>
                  <a:prstClr val="black"/>
                </a:solidFill>
                <a:latin typeface="Cambria" panose="02040503050406030204" pitchFamily="18" charset="0"/>
                <a:cs typeface="Times New Roman" panose="02020603050405020304" pitchFamily="18" charset="0"/>
              </a:rPr>
              <a:t>Dimbula</a:t>
            </a:r>
            <a:endParaRPr lang="en-US" sz="1500" dirty="0">
              <a:solidFill>
                <a:prstClr val="black"/>
              </a:solidFill>
              <a:latin typeface="Cambria" panose="020405030504060302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1500" dirty="0" err="1">
                <a:solidFill>
                  <a:prstClr val="black"/>
                </a:solidFill>
                <a:latin typeface="Cambria" panose="02040503050406030204" pitchFamily="18" charset="0"/>
                <a:cs typeface="Times New Roman" panose="02020603050405020304" pitchFamily="18" charset="0"/>
              </a:rPr>
              <a:t>Uva</a:t>
            </a:r>
            <a:endParaRPr lang="en-US" sz="1500" dirty="0">
              <a:solidFill>
                <a:prstClr val="black"/>
              </a:solidFill>
              <a:latin typeface="Cambria" panose="020405030504060302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1500" dirty="0">
                <a:solidFill>
                  <a:prstClr val="black"/>
                </a:solidFill>
                <a:latin typeface="Cambria" panose="02040503050406030204" pitchFamily="18" charset="0"/>
                <a:cs typeface="Times New Roman" panose="02020603050405020304" pitchFamily="18" charset="0"/>
              </a:rPr>
              <a:t>Kandy</a:t>
            </a:r>
          </a:p>
          <a:p>
            <a:pPr marL="285750" indent="-285750">
              <a:lnSpc>
                <a:spcPct val="150000"/>
              </a:lnSpc>
              <a:buFont typeface="Arial" panose="020B0604020202020204" pitchFamily="34" charset="0"/>
              <a:buChar char="•"/>
            </a:pPr>
            <a:r>
              <a:rPr lang="en-US" sz="1500" dirty="0" err="1">
                <a:solidFill>
                  <a:prstClr val="black"/>
                </a:solidFill>
                <a:latin typeface="Cambria" panose="02040503050406030204" pitchFamily="18" charset="0"/>
                <a:cs typeface="Times New Roman" panose="02020603050405020304" pitchFamily="18" charset="0"/>
              </a:rPr>
              <a:t>Sabaragamuwa</a:t>
            </a:r>
            <a:endParaRPr lang="en-US" sz="1500" dirty="0">
              <a:solidFill>
                <a:prstClr val="black"/>
              </a:solidFill>
              <a:latin typeface="Cambria" panose="020405030504060302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en-US" sz="1500" dirty="0" err="1">
                <a:solidFill>
                  <a:prstClr val="black"/>
                </a:solidFill>
                <a:latin typeface="Cambria" panose="02040503050406030204" pitchFamily="18" charset="0"/>
                <a:cs typeface="Times New Roman" panose="02020603050405020304" pitchFamily="18" charset="0"/>
              </a:rPr>
              <a:t>Ruhuna</a:t>
            </a:r>
            <a:endParaRPr lang="en-US" sz="1500" dirty="0">
              <a:solidFill>
                <a:prstClr val="black"/>
              </a:solidFill>
              <a:latin typeface="Cambria" panose="02040503050406030204" pitchFamily="18" charset="0"/>
              <a:cs typeface="Times New Roman" panose="02020603050405020304" pitchFamily="18" charset="0"/>
            </a:endParaRPr>
          </a:p>
          <a:p>
            <a:endParaRPr lang="en-US" sz="100" dirty="0">
              <a:solidFill>
                <a:prstClr val="black"/>
              </a:solidFill>
              <a:latin typeface="Cambria" panose="02040503050406030204" pitchFamily="18" charset="0"/>
              <a:cs typeface="Times New Roman" panose="02020603050405020304" pitchFamily="18" charset="0"/>
            </a:endParaRPr>
          </a:p>
          <a:p>
            <a:pPr>
              <a:lnSpc>
                <a:spcPct val="150000"/>
              </a:lnSpc>
            </a:pPr>
            <a:r>
              <a:rPr lang="en-US" sz="1600" b="1" u="sng" dirty="0">
                <a:solidFill>
                  <a:prstClr val="black"/>
                </a:solidFill>
                <a:latin typeface="Cambria" panose="02040503050406030204" pitchFamily="18" charset="0"/>
                <a:cs typeface="Times New Roman" panose="02020603050405020304" pitchFamily="18" charset="0"/>
              </a:rPr>
              <a:t>3 PRODUCER SECTORS </a:t>
            </a:r>
          </a:p>
          <a:p>
            <a:pPr>
              <a:lnSpc>
                <a:spcPct val="150000"/>
              </a:lnSpc>
            </a:pPr>
            <a:r>
              <a:rPr lang="en-US" sz="1600" b="1" dirty="0">
                <a:solidFill>
                  <a:prstClr val="black"/>
                </a:solidFill>
                <a:latin typeface="Cambria" panose="02040503050406030204" pitchFamily="18" charset="0"/>
                <a:cs typeface="Times New Roman" panose="02020603050405020304" pitchFamily="18" charset="0"/>
              </a:rPr>
              <a:t>1975</a:t>
            </a:r>
            <a:r>
              <a:rPr lang="en-US" sz="1600" dirty="0">
                <a:solidFill>
                  <a:prstClr val="black"/>
                </a:solidFill>
                <a:latin typeface="Cambria" panose="02040503050406030204" pitchFamily="18" charset="0"/>
                <a:cs typeface="Times New Roman" panose="02020603050405020304" pitchFamily="18" charset="0"/>
              </a:rPr>
              <a:t> Estates nationalized – </a:t>
            </a:r>
            <a:r>
              <a:rPr lang="en-US" sz="1600" b="1" dirty="0">
                <a:solidFill>
                  <a:prstClr val="black"/>
                </a:solidFill>
                <a:latin typeface="Cambria" panose="02040503050406030204" pitchFamily="18" charset="0"/>
                <a:cs typeface="Times New Roman" panose="02020603050405020304" pitchFamily="18" charset="0"/>
              </a:rPr>
              <a:t>1992</a:t>
            </a:r>
            <a:r>
              <a:rPr lang="en-US" sz="1600" dirty="0">
                <a:solidFill>
                  <a:prstClr val="black"/>
                </a:solidFill>
                <a:latin typeface="Cambria" panose="02040503050406030204" pitchFamily="18" charset="0"/>
                <a:cs typeface="Times New Roman" panose="02020603050405020304" pitchFamily="18" charset="0"/>
              </a:rPr>
              <a:t> Privatized</a:t>
            </a:r>
          </a:p>
          <a:p>
            <a:pPr marL="285750" indent="-285750">
              <a:lnSpc>
                <a:spcPct val="150000"/>
              </a:lnSpc>
              <a:buFont typeface="Arial" panose="020B0604020202020204" pitchFamily="34" charset="0"/>
              <a:buChar char="•"/>
            </a:pPr>
            <a:r>
              <a:rPr lang="en-US" sz="1600" dirty="0">
                <a:solidFill>
                  <a:prstClr val="black"/>
                </a:solidFill>
                <a:latin typeface="Cambria" panose="02040503050406030204" pitchFamily="18" charset="0"/>
                <a:cs typeface="Times New Roman" panose="02020603050405020304" pitchFamily="18" charset="0"/>
              </a:rPr>
              <a:t>State Management – </a:t>
            </a:r>
            <a:r>
              <a:rPr lang="en-US" sz="1600" b="1" dirty="0">
                <a:solidFill>
                  <a:prstClr val="black"/>
                </a:solidFill>
                <a:latin typeface="Cambria" panose="02040503050406030204" pitchFamily="18" charset="0"/>
                <a:cs typeface="Times New Roman" panose="02020603050405020304" pitchFamily="18" charset="0"/>
              </a:rPr>
              <a:t>27 Estates</a:t>
            </a:r>
          </a:p>
          <a:p>
            <a:pPr marL="285750" indent="-285750">
              <a:lnSpc>
                <a:spcPct val="150000"/>
              </a:lnSpc>
              <a:buFont typeface="Arial" panose="020B0604020202020204" pitchFamily="34" charset="0"/>
              <a:buChar char="•"/>
            </a:pPr>
            <a:r>
              <a:rPr lang="en-US" sz="1600" dirty="0">
                <a:solidFill>
                  <a:prstClr val="black"/>
                </a:solidFill>
                <a:latin typeface="Cambria" panose="02040503050406030204" pitchFamily="18" charset="0"/>
                <a:cs typeface="Times New Roman" panose="02020603050405020304" pitchFamily="18" charset="0"/>
              </a:rPr>
              <a:t>Tea Small Holders (</a:t>
            </a:r>
            <a:r>
              <a:rPr lang="en-US" sz="1600" b="1" dirty="0">
                <a:solidFill>
                  <a:prstClr val="black"/>
                </a:solidFill>
                <a:latin typeface="Cambria" panose="02040503050406030204" pitchFamily="18" charset="0"/>
                <a:cs typeface="Times New Roman" panose="02020603050405020304" pitchFamily="18" charset="0"/>
              </a:rPr>
              <a:t>TSH</a:t>
            </a:r>
            <a:r>
              <a:rPr lang="en-US" sz="1600" dirty="0">
                <a:solidFill>
                  <a:prstClr val="black"/>
                </a:solidFill>
                <a:latin typeface="Cambria" panose="02040503050406030204" pitchFamily="18" charset="0"/>
                <a:cs typeface="Times New Roman" panose="02020603050405020304" pitchFamily="18" charset="0"/>
              </a:rPr>
              <a:t>) – </a:t>
            </a:r>
            <a:r>
              <a:rPr lang="en-US" sz="1600" b="1" dirty="0">
                <a:solidFill>
                  <a:prstClr val="black"/>
                </a:solidFill>
                <a:latin typeface="Cambria" panose="02040503050406030204" pitchFamily="18" charset="0"/>
                <a:cs typeface="Times New Roman" panose="02020603050405020304" pitchFamily="18" charset="0"/>
              </a:rPr>
              <a:t>400,000</a:t>
            </a:r>
            <a:r>
              <a:rPr lang="en-US" sz="1600" dirty="0">
                <a:solidFill>
                  <a:prstClr val="black"/>
                </a:solidFill>
                <a:latin typeface="Cambria" panose="02040503050406030204" pitchFamily="18" charset="0"/>
                <a:cs typeface="Times New Roman" panose="02020603050405020304" pitchFamily="18" charset="0"/>
              </a:rPr>
              <a:t> </a:t>
            </a:r>
            <a:r>
              <a:rPr lang="en-US" sz="1600" b="1" dirty="0">
                <a:solidFill>
                  <a:prstClr val="black"/>
                </a:solidFill>
                <a:latin typeface="Cambria" panose="02040503050406030204" pitchFamily="18" charset="0"/>
                <a:cs typeface="Times New Roman" panose="02020603050405020304" pitchFamily="18" charset="0"/>
              </a:rPr>
              <a:t>Operators</a:t>
            </a:r>
          </a:p>
          <a:p>
            <a:pPr marL="285750" indent="-285750">
              <a:lnSpc>
                <a:spcPct val="150000"/>
              </a:lnSpc>
              <a:buFont typeface="Arial" panose="020B0604020202020204" pitchFamily="34" charset="0"/>
              <a:buChar char="•"/>
            </a:pPr>
            <a:r>
              <a:rPr lang="en-US" sz="1600" dirty="0">
                <a:solidFill>
                  <a:prstClr val="black"/>
                </a:solidFill>
                <a:latin typeface="Cambria" panose="02040503050406030204" pitchFamily="18" charset="0"/>
                <a:cs typeface="Times New Roman" panose="02020603050405020304" pitchFamily="18" charset="0"/>
              </a:rPr>
              <a:t>Regional Plantation Companies </a:t>
            </a:r>
            <a:r>
              <a:rPr lang="en-US" sz="1600" b="1" dirty="0" smtClean="0">
                <a:solidFill>
                  <a:prstClr val="black"/>
                </a:solidFill>
                <a:latin typeface="Cambria" panose="02040503050406030204" pitchFamily="18" charset="0"/>
                <a:cs typeface="Times New Roman" panose="02020603050405020304" pitchFamily="18" charset="0"/>
              </a:rPr>
              <a:t>20 </a:t>
            </a:r>
            <a:r>
              <a:rPr lang="en-US" sz="1600" dirty="0" smtClean="0">
                <a:solidFill>
                  <a:prstClr val="black"/>
                </a:solidFill>
                <a:latin typeface="Cambria" panose="02040503050406030204" pitchFamily="18" charset="0"/>
                <a:cs typeface="Times New Roman" panose="02020603050405020304" pitchFamily="18" charset="0"/>
              </a:rPr>
              <a:t>(</a:t>
            </a:r>
            <a:r>
              <a:rPr lang="en-US" sz="1600" b="1" dirty="0" smtClean="0">
                <a:solidFill>
                  <a:prstClr val="black"/>
                </a:solidFill>
                <a:latin typeface="Cambria" panose="02040503050406030204" pitchFamily="18" charset="0"/>
                <a:cs typeface="Times New Roman" panose="02020603050405020304" pitchFamily="18" charset="0"/>
              </a:rPr>
              <a:t>RPCs</a:t>
            </a:r>
            <a:r>
              <a:rPr lang="en-US" sz="1600" dirty="0">
                <a:solidFill>
                  <a:prstClr val="black"/>
                </a:solidFill>
                <a:latin typeface="Cambria" panose="02040503050406030204" pitchFamily="18" charset="0"/>
                <a:cs typeface="Times New Roman" panose="02020603050405020304" pitchFamily="18" charset="0"/>
              </a:rPr>
              <a:t>) –</a:t>
            </a:r>
            <a:r>
              <a:rPr lang="en-US" sz="1600" b="1" dirty="0">
                <a:solidFill>
                  <a:prstClr val="black"/>
                </a:solidFill>
                <a:latin typeface="Cambria" panose="02040503050406030204" pitchFamily="18" charset="0"/>
                <a:cs typeface="Times New Roman" panose="02020603050405020304" pitchFamily="18" charset="0"/>
              </a:rPr>
              <a:t> </a:t>
            </a:r>
            <a:r>
              <a:rPr lang="en-US" sz="1600" b="1" dirty="0" smtClean="0">
                <a:solidFill>
                  <a:prstClr val="black"/>
                </a:solidFill>
                <a:latin typeface="Cambria" panose="02040503050406030204" pitchFamily="18" charset="0"/>
                <a:cs typeface="Times New Roman" panose="02020603050405020304" pitchFamily="18" charset="0"/>
              </a:rPr>
              <a:t>450 </a:t>
            </a:r>
            <a:r>
              <a:rPr lang="en-US" sz="1600" dirty="0" smtClean="0">
                <a:solidFill>
                  <a:prstClr val="black"/>
                </a:solidFill>
                <a:latin typeface="Cambria" panose="02040503050406030204" pitchFamily="18" charset="0"/>
                <a:cs typeface="Times New Roman" panose="02020603050405020304" pitchFamily="18" charset="0"/>
              </a:rPr>
              <a:t>Estates</a:t>
            </a:r>
            <a:endParaRPr lang="en-US" sz="1600" b="1" dirty="0">
              <a:solidFill>
                <a:prstClr val="black"/>
              </a:solidFill>
              <a:latin typeface="Cambria" panose="02040503050406030204" pitchFamily="18" charset="0"/>
              <a:cs typeface="Times New Roman" panose="02020603050405020304" pitchFamily="18" charset="0"/>
            </a:endParaRPr>
          </a:p>
        </p:txBody>
      </p:sp>
      <p:pic>
        <p:nvPicPr>
          <p:cNvPr id="7" name="Picture 5" descr="C:\Users\sujitha.jegathesan\Desktop\sl.jpg"/>
          <p:cNvPicPr>
            <a:picLocks noChangeAspect="1" noChangeArrowheads="1"/>
          </p:cNvPicPr>
          <p:nvPr/>
        </p:nvPicPr>
        <p:blipFill rotWithShape="1">
          <a:blip r:embed="rId3">
            <a:extLst>
              <a:ext uri="{28A0092B-C50C-407E-A947-70E740481C1C}">
                <a14:useLocalDpi xmlns:a14="http://schemas.microsoft.com/office/drawing/2010/main" val="0"/>
              </a:ext>
            </a:extLst>
          </a:blip>
          <a:srcRect l="56936" t="2849" r="-492" b="-39"/>
          <a:stretch/>
        </p:blipFill>
        <p:spPr bwMode="auto">
          <a:xfrm>
            <a:off x="2701067" y="2514600"/>
            <a:ext cx="1205345" cy="2362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saturation sat="300000"/>
                    </a14:imgEffect>
                  </a14:imgLayer>
                </a14:imgProps>
              </a:ext>
            </a:extLst>
          </a:blip>
          <a:srcRect l="18749" t="58594" r="11876" b="27344"/>
          <a:stretch/>
        </p:blipFill>
        <p:spPr>
          <a:xfrm>
            <a:off x="0" y="0"/>
            <a:ext cx="12192000" cy="676564"/>
          </a:xfrm>
          <a:prstGeom prst="rect">
            <a:avLst/>
          </a:prstGeom>
        </p:spPr>
      </p:pic>
      <p:sp>
        <p:nvSpPr>
          <p:cNvPr id="11" name="Rectangle 10"/>
          <p:cNvSpPr/>
          <p:nvPr/>
        </p:nvSpPr>
        <p:spPr>
          <a:xfrm>
            <a:off x="3069678" y="53687"/>
            <a:ext cx="5459328" cy="584775"/>
          </a:xfrm>
          <a:prstGeom prst="rect">
            <a:avLst/>
          </a:prstGeom>
        </p:spPr>
        <p:txBody>
          <a:bodyPr wrap="square">
            <a:spAutoFit/>
          </a:bodyPr>
          <a:lstStyle/>
          <a:p>
            <a:pPr algn="ctr"/>
            <a:r>
              <a:rPr lang="en-US" sz="3200" b="1" dirty="0">
                <a:solidFill>
                  <a:prstClr val="black"/>
                </a:solidFill>
                <a:latin typeface="Cambria" panose="02040503050406030204" pitchFamily="18" charset="0"/>
              </a:rPr>
              <a:t>SRI LANKA TEA INDUSTRY</a:t>
            </a:r>
            <a:endParaRPr lang="en-US" sz="3200" b="1" dirty="0">
              <a:solidFill>
                <a:prstClr val="black"/>
              </a:solidFill>
            </a:endParaRPr>
          </a:p>
        </p:txBody>
      </p:sp>
      <p:sp>
        <p:nvSpPr>
          <p:cNvPr id="3" name="Slide Number Placeholder 2"/>
          <p:cNvSpPr>
            <a:spLocks noGrp="1"/>
          </p:cNvSpPr>
          <p:nvPr>
            <p:ph type="sldNum" sz="quarter" idx="12"/>
          </p:nvPr>
        </p:nvSpPr>
        <p:spPr/>
        <p:txBody>
          <a:bodyPr/>
          <a:lstStyle/>
          <a:p>
            <a:fld id="{A6447396-2003-4F8B-9182-006C4E9FE246}" type="slidenum">
              <a:rPr lang="en-US" smtClean="0">
                <a:solidFill>
                  <a:prstClr val="black">
                    <a:tint val="75000"/>
                  </a:prstClr>
                </a:solidFill>
              </a:rPr>
              <a:pPr/>
              <a:t>8</a:t>
            </a:fld>
            <a:endParaRPr lang="en-US">
              <a:solidFill>
                <a:prstClr val="black">
                  <a:tint val="75000"/>
                </a:prstClr>
              </a:solidFill>
            </a:endParaRPr>
          </a:p>
        </p:txBody>
      </p:sp>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91943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1"/>
          <p:cNvGraphicFramePr>
            <a:graphicFrameLocks noChangeAspect="1"/>
          </p:cNvGraphicFramePr>
          <p:nvPr>
            <p:extLst>
              <p:ext uri="{D42A27DB-BD31-4B8C-83A1-F6EECF244321}">
                <p14:modId xmlns:p14="http://schemas.microsoft.com/office/powerpoint/2010/main" val="3953816419"/>
              </p:ext>
            </p:extLst>
          </p:nvPr>
        </p:nvGraphicFramePr>
        <p:xfrm>
          <a:off x="2209800" y="914205"/>
          <a:ext cx="8229600" cy="401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oup 75"/>
          <p:cNvGraphicFramePr>
            <a:graphicFrameLocks noGrp="1"/>
          </p:cNvGraphicFramePr>
          <p:nvPr>
            <p:extLst>
              <p:ext uri="{D42A27DB-BD31-4B8C-83A1-F6EECF244321}">
                <p14:modId xmlns:p14="http://schemas.microsoft.com/office/powerpoint/2010/main" val="3890528171"/>
              </p:ext>
            </p:extLst>
          </p:nvPr>
        </p:nvGraphicFramePr>
        <p:xfrm>
          <a:off x="1752600" y="4800600"/>
          <a:ext cx="8534400" cy="1295400"/>
        </p:xfrm>
        <a:graphic>
          <a:graphicData uri="http://schemas.openxmlformats.org/drawingml/2006/table">
            <a:tbl>
              <a:tblPr/>
              <a:tblGrid>
                <a:gridCol w="1113180"/>
                <a:gridCol w="1855306"/>
                <a:gridCol w="1762539"/>
                <a:gridCol w="1762539"/>
                <a:gridCol w="2040836"/>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Times New Roman" pitchFamily="18" charset="0"/>
                        </a:rPr>
                        <a:t> </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TSH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RPC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STATE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mbria" panose="02040503050406030204" pitchFamily="18" charset="0"/>
                          <a:cs typeface="Arial" pitchFamily="34" charset="0"/>
                        </a:rPr>
                        <a:t>Total</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Hectares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121,967</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70,891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9,164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202,022</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mbria" panose="02040503050406030204" pitchFamily="18" charset="0"/>
                          <a:cs typeface="Arial" pitchFamily="34" charset="0"/>
                        </a:rPr>
                        <a:t>%</a:t>
                      </a:r>
                      <a:endPar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60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35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100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Rectangle 32"/>
          <p:cNvSpPr>
            <a:spLocks noChangeArrowheads="1"/>
          </p:cNvSpPr>
          <p:nvPr/>
        </p:nvSpPr>
        <p:spPr bwMode="auto">
          <a:xfrm>
            <a:off x="152400" y="65532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1200" i="1" dirty="0">
                <a:solidFill>
                  <a:prstClr val="black"/>
                </a:solidFill>
                <a:latin typeface="Cambria" pitchFamily="18" charset="0"/>
              </a:rPr>
              <a:t>Source : Ministry of Plantations Industries-2015</a:t>
            </a:r>
          </a:p>
        </p:txBody>
      </p:sp>
      <p:pic>
        <p:nvPicPr>
          <p:cNvPr id="9" name="Picture 8"/>
          <p:cNvPicPr>
            <a:picLocks noChangeAspect="1"/>
          </p:cNvPicPr>
          <p:nvPr/>
        </p:nvPicPr>
        <p:blipFill rotWithShape="1">
          <a:blip r:embed="rId4"/>
          <a:srcRect l="18749" t="58594" r="11876" b="27344"/>
          <a:stretch/>
        </p:blipFill>
        <p:spPr>
          <a:xfrm>
            <a:off x="0" y="0"/>
            <a:ext cx="12192000" cy="683565"/>
          </a:xfrm>
          <a:prstGeom prst="rect">
            <a:avLst/>
          </a:prstGeom>
        </p:spPr>
      </p:pic>
      <p:sp>
        <p:nvSpPr>
          <p:cNvPr id="5" name="TextBox 4"/>
          <p:cNvSpPr txBox="1"/>
          <p:nvPr/>
        </p:nvSpPr>
        <p:spPr>
          <a:xfrm>
            <a:off x="0" y="80172"/>
            <a:ext cx="12192000" cy="523220"/>
          </a:xfrm>
          <a:prstGeom prst="rect">
            <a:avLst/>
          </a:prstGeom>
          <a:noFill/>
        </p:spPr>
        <p:txBody>
          <a:bodyPr wrap="square" rtlCol="0">
            <a:spAutoFit/>
          </a:bodyPr>
          <a:lstStyle/>
          <a:p>
            <a:pPr algn="ctr"/>
            <a:r>
              <a:rPr lang="en-US" sz="2800" b="1" dirty="0">
                <a:solidFill>
                  <a:prstClr val="black"/>
                </a:solidFill>
                <a:latin typeface="Cambria" panose="02040503050406030204" pitchFamily="18" charset="0"/>
              </a:rPr>
              <a:t>REGISTERED</a:t>
            </a:r>
            <a:r>
              <a:rPr lang="en-US" sz="2800" dirty="0">
                <a:solidFill>
                  <a:prstClr val="black"/>
                </a:solidFill>
                <a:latin typeface="Cambria" panose="02040503050406030204" pitchFamily="18" charset="0"/>
              </a:rPr>
              <a:t> </a:t>
            </a:r>
            <a:r>
              <a:rPr lang="en-US" sz="2800" b="1" dirty="0">
                <a:solidFill>
                  <a:prstClr val="black"/>
                </a:solidFill>
                <a:latin typeface="Cambria" panose="02040503050406030204" pitchFamily="18" charset="0"/>
              </a:rPr>
              <a:t>TEA LAND - </a:t>
            </a:r>
            <a:r>
              <a:rPr lang="en-US" sz="2800" b="1" dirty="0" smtClean="0">
                <a:solidFill>
                  <a:prstClr val="black"/>
                </a:solidFill>
                <a:latin typeface="Cambria" panose="02040503050406030204" pitchFamily="18" charset="0"/>
              </a:rPr>
              <a:t>2016 </a:t>
            </a:r>
            <a:endParaRPr lang="en-US" sz="2800" b="1" dirty="0">
              <a:solidFill>
                <a:prstClr val="black"/>
              </a:solidFill>
              <a:latin typeface="Cambria" panose="02040503050406030204" pitchFamily="18" charset="0"/>
            </a:endParaRPr>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0"/>
            <a:ext cx="838200" cy="6892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6782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8749" t="58594" r="11876" b="27344"/>
          <a:stretch/>
        </p:blipFill>
        <p:spPr>
          <a:xfrm>
            <a:off x="0" y="0"/>
            <a:ext cx="12192000" cy="683565"/>
          </a:xfrm>
          <a:prstGeom prst="rect">
            <a:avLst/>
          </a:prstGeom>
        </p:spPr>
      </p:pic>
      <p:graphicFrame>
        <p:nvGraphicFramePr>
          <p:cNvPr id="3" name="Chart 2"/>
          <p:cNvGraphicFramePr>
            <a:graphicFrameLocks/>
          </p:cNvGraphicFramePr>
          <p:nvPr>
            <p:extLst>
              <p:ext uri="{D42A27DB-BD31-4B8C-83A1-F6EECF244321}">
                <p14:modId xmlns:p14="http://schemas.microsoft.com/office/powerpoint/2010/main" val="4971183"/>
              </p:ext>
            </p:extLst>
          </p:nvPr>
        </p:nvGraphicFramePr>
        <p:xfrm>
          <a:off x="3162300" y="927100"/>
          <a:ext cx="6083300" cy="36703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Group 75"/>
          <p:cNvGraphicFramePr>
            <a:graphicFrameLocks noGrp="1"/>
          </p:cNvGraphicFramePr>
          <p:nvPr>
            <p:extLst>
              <p:ext uri="{D42A27DB-BD31-4B8C-83A1-F6EECF244321}">
                <p14:modId xmlns:p14="http://schemas.microsoft.com/office/powerpoint/2010/main" val="3189665039"/>
              </p:ext>
            </p:extLst>
          </p:nvPr>
        </p:nvGraphicFramePr>
        <p:xfrm>
          <a:off x="825500" y="4953000"/>
          <a:ext cx="10172700" cy="1417320"/>
        </p:xfrm>
        <a:graphic>
          <a:graphicData uri="http://schemas.openxmlformats.org/drawingml/2006/table">
            <a:tbl>
              <a:tblPr/>
              <a:tblGrid>
                <a:gridCol w="2578100"/>
                <a:gridCol w="1828800"/>
                <a:gridCol w="1866900"/>
                <a:gridCol w="1917700"/>
                <a:gridCol w="19812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Times New Roman" pitchFamily="18" charset="0"/>
                        </a:rPr>
                        <a:t> </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TSH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RPC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STATE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mbria" panose="02040503050406030204" pitchFamily="18" charset="0"/>
                          <a:cs typeface="Arial" pitchFamily="34" charset="0"/>
                        </a:rPr>
                        <a:t>Total</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Made Tea Production (Mn.kg) </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218.1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72.9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1.6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292.6</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74%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25%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100%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0" y="80172"/>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MADE TEA PRODUCTION - 2016 </a:t>
            </a:r>
            <a:endParaRPr lang="en-US" sz="2800" b="1" dirty="0">
              <a:solidFill>
                <a:prstClr val="black"/>
              </a:solidFill>
              <a:latin typeface="Cambria" panose="02040503050406030204" pitchFamily="18" charset="0"/>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
        <p:nvSpPr>
          <p:cNvPr id="7" name="Rectangle 32"/>
          <p:cNvSpPr>
            <a:spLocks noChangeArrowheads="1"/>
          </p:cNvSpPr>
          <p:nvPr/>
        </p:nvSpPr>
        <p:spPr bwMode="auto">
          <a:xfrm>
            <a:off x="152400" y="6553200"/>
            <a:ext cx="3429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1200" i="1" dirty="0">
                <a:solidFill>
                  <a:prstClr val="black"/>
                </a:solidFill>
                <a:latin typeface="Cambria" pitchFamily="18" charset="0"/>
              </a:rPr>
              <a:t>Source : Ministry of Plantations Industries-2015</a:t>
            </a:r>
          </a:p>
        </p:txBody>
      </p:sp>
    </p:spTree>
    <p:extLst>
      <p:ext uri="{BB962C8B-B14F-4D97-AF65-F5344CB8AC3E}">
        <p14:creationId xmlns:p14="http://schemas.microsoft.com/office/powerpoint/2010/main" val="2944281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8749" t="58594" r="11876" b="27344"/>
          <a:stretch/>
        </p:blipFill>
        <p:spPr>
          <a:xfrm>
            <a:off x="0" y="0"/>
            <a:ext cx="12192000" cy="683565"/>
          </a:xfrm>
          <a:prstGeom prst="rect">
            <a:avLst/>
          </a:prstGeom>
        </p:spPr>
      </p:pic>
      <p:graphicFrame>
        <p:nvGraphicFramePr>
          <p:cNvPr id="4" name="Group 75"/>
          <p:cNvGraphicFramePr>
            <a:graphicFrameLocks noGrp="1"/>
          </p:cNvGraphicFramePr>
          <p:nvPr>
            <p:extLst>
              <p:ext uri="{D42A27DB-BD31-4B8C-83A1-F6EECF244321}">
                <p14:modId xmlns:p14="http://schemas.microsoft.com/office/powerpoint/2010/main" val="2966652789"/>
              </p:ext>
            </p:extLst>
          </p:nvPr>
        </p:nvGraphicFramePr>
        <p:xfrm>
          <a:off x="774700" y="5194300"/>
          <a:ext cx="10172700" cy="1295400"/>
        </p:xfrm>
        <a:graphic>
          <a:graphicData uri="http://schemas.openxmlformats.org/drawingml/2006/table">
            <a:tbl>
              <a:tblPr/>
              <a:tblGrid>
                <a:gridCol w="2578100"/>
                <a:gridCol w="1828800"/>
                <a:gridCol w="1866900"/>
                <a:gridCol w="1917700"/>
                <a:gridCol w="19812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Times New Roman" pitchFamily="18" charset="0"/>
                        </a:rPr>
                        <a:t> ELEVATION WISE</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High Grown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Medium Grown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Low Grown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National</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SL Production (Mn.kg) </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64.4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44.5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183.6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292.6</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22%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63%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100%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Box 4"/>
          <p:cNvSpPr txBox="1"/>
          <p:nvPr/>
        </p:nvSpPr>
        <p:spPr>
          <a:xfrm>
            <a:off x="0" y="80172"/>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SRI  LANKA TEA PRODUCTION – ELEVATION - 2016 </a:t>
            </a:r>
            <a:endParaRPr lang="en-US" sz="2800" b="1" dirty="0">
              <a:solidFill>
                <a:prstClr val="black"/>
              </a:solidFill>
              <a:latin typeface="Cambria" panose="02040503050406030204" pitchFamily="18" charset="0"/>
            </a:endParaRPr>
          </a:p>
        </p:txBody>
      </p:sp>
      <p:graphicFrame>
        <p:nvGraphicFramePr>
          <p:cNvPr id="11" name="Chart 10"/>
          <p:cNvGraphicFramePr/>
          <p:nvPr>
            <p:extLst>
              <p:ext uri="{D42A27DB-BD31-4B8C-83A1-F6EECF244321}">
                <p14:modId xmlns:p14="http://schemas.microsoft.com/office/powerpoint/2010/main" val="895629669"/>
              </p:ext>
            </p:extLst>
          </p:nvPr>
        </p:nvGraphicFramePr>
        <p:xfrm>
          <a:off x="1498600" y="1130300"/>
          <a:ext cx="8128000" cy="4038599"/>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2960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Lst>
          </a:blip>
          <a:srcRect l="18749" t="58594" r="11876" b="27344"/>
          <a:stretch/>
        </p:blipFill>
        <p:spPr>
          <a:xfrm>
            <a:off x="0" y="0"/>
            <a:ext cx="12192000" cy="676564"/>
          </a:xfrm>
          <a:prstGeom prst="rect">
            <a:avLst/>
          </a:prstGeom>
        </p:spPr>
      </p:pic>
      <p:graphicFrame>
        <p:nvGraphicFramePr>
          <p:cNvPr id="7" name="Chart 6"/>
          <p:cNvGraphicFramePr/>
          <p:nvPr>
            <p:extLst>
              <p:ext uri="{D42A27DB-BD31-4B8C-83A1-F6EECF244321}">
                <p14:modId xmlns:p14="http://schemas.microsoft.com/office/powerpoint/2010/main" val="459717574"/>
              </p:ext>
            </p:extLst>
          </p:nvPr>
        </p:nvGraphicFramePr>
        <p:xfrm>
          <a:off x="1803400" y="1087967"/>
          <a:ext cx="8509000" cy="40809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018130175"/>
              </p:ext>
            </p:extLst>
          </p:nvPr>
        </p:nvGraphicFramePr>
        <p:xfrm>
          <a:off x="1816100" y="5397500"/>
          <a:ext cx="8013699" cy="914400"/>
        </p:xfrm>
        <a:graphic>
          <a:graphicData uri="http://schemas.openxmlformats.org/drawingml/2006/table">
            <a:tbl>
              <a:tblPr/>
              <a:tblGrid>
                <a:gridCol w="1034023"/>
                <a:gridCol w="1723377"/>
                <a:gridCol w="1723377"/>
                <a:gridCol w="1637207"/>
                <a:gridCol w="1895715"/>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Times New Roman" pitchFamily="18" charset="0"/>
                        </a:rPr>
                        <a:t> </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RPC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STATE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chemeClr val="tx1"/>
                          </a:solidFill>
                          <a:effectLst/>
                          <a:latin typeface="Cambria" panose="02040503050406030204" pitchFamily="18" charset="0"/>
                          <a:cs typeface="Arial" pitchFamily="34" charset="0"/>
                        </a:rPr>
                        <a:t>Total</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Cambria" panose="02040503050406030204" pitchFamily="18" charset="0"/>
                          <a:cs typeface="Arial" pitchFamily="34" charset="0"/>
                        </a:rPr>
                        <a:t>Number</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429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259</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26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Cambria" panose="02040503050406030204" pitchFamily="18" charset="0"/>
                          <a:cs typeface="Arial" pitchFamily="34" charset="0"/>
                        </a:rPr>
                        <a:t>714</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Box 8"/>
          <p:cNvSpPr txBox="1"/>
          <p:nvPr/>
        </p:nvSpPr>
        <p:spPr>
          <a:xfrm>
            <a:off x="0" y="80172"/>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TEA FACTORIES  </a:t>
            </a:r>
            <a:endParaRPr lang="en-US" sz="2800" b="1" dirty="0">
              <a:solidFill>
                <a:prstClr val="black"/>
              </a:solidFill>
              <a:latin typeface="Cambria" panose="02040503050406030204" pitchFamily="18" charset="0"/>
            </a:endParaRPr>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006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823365446"/>
              </p:ext>
            </p:extLst>
          </p:nvPr>
        </p:nvGraphicFramePr>
        <p:xfrm>
          <a:off x="1676400" y="800100"/>
          <a:ext cx="9271000" cy="4826000"/>
        </p:xfrm>
        <a:graphic>
          <a:graphicData uri="http://schemas.openxmlformats.org/drawingml/2006/chart">
            <c:chart xmlns:c="http://schemas.openxmlformats.org/drawingml/2006/chart" xmlns:r="http://schemas.openxmlformats.org/officeDocument/2006/relationships" r:id="rId3"/>
          </a:graphicData>
        </a:graphic>
      </p:graphicFrame>
      <p:pic>
        <p:nvPicPr>
          <p:cNvPr id="4" name="Picture 3"/>
          <p:cNvPicPr>
            <a:picLocks noChangeAspect="1"/>
          </p:cNvPicPr>
          <p:nvPr/>
        </p:nvPicPr>
        <p:blipFill rotWithShape="1">
          <a:blip r:embed="rId4"/>
          <a:srcRect l="18749" t="58594" r="11876" b="27344"/>
          <a:stretch/>
        </p:blipFill>
        <p:spPr>
          <a:xfrm>
            <a:off x="0" y="0"/>
            <a:ext cx="12192000" cy="683565"/>
          </a:xfrm>
          <a:prstGeom prst="rect">
            <a:avLst/>
          </a:prstGeom>
        </p:spPr>
      </p:pic>
      <p:sp>
        <p:nvSpPr>
          <p:cNvPr id="7" name="Rectangle 6"/>
          <p:cNvSpPr/>
          <p:nvPr/>
        </p:nvSpPr>
        <p:spPr>
          <a:xfrm>
            <a:off x="0" y="67450"/>
            <a:ext cx="12192000"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GROSS SALE AVERAGE- COLOMBO AUCTIONS- Rs/Kilo - 2017</a:t>
            </a:r>
            <a:endParaRPr lang="en-US" sz="2800" b="1" dirty="0">
              <a:solidFill>
                <a:prstClr val="black"/>
              </a:solidFill>
              <a:latin typeface="Cambria" panose="0204050305040603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475942315"/>
              </p:ext>
            </p:extLst>
          </p:nvPr>
        </p:nvGraphicFramePr>
        <p:xfrm>
          <a:off x="368297" y="5628640"/>
          <a:ext cx="10160005" cy="1089659"/>
        </p:xfrm>
        <a:graphic>
          <a:graphicData uri="http://schemas.openxmlformats.org/drawingml/2006/table">
            <a:tbl>
              <a:tblPr firstRow="1" bandRow="1">
                <a:tableStyleId>{BC89EF96-8CEA-46FF-86C4-4CE0E7609802}</a:tableStyleId>
              </a:tblPr>
              <a:tblGrid>
                <a:gridCol w="2032001"/>
                <a:gridCol w="2032001"/>
                <a:gridCol w="2032001"/>
                <a:gridCol w="2032001"/>
                <a:gridCol w="2032001"/>
              </a:tblGrid>
              <a:tr h="459495">
                <a:tc>
                  <a:txBody>
                    <a:bodyPr/>
                    <a:lstStyle/>
                    <a:p>
                      <a:pPr algn="ctr"/>
                      <a:r>
                        <a:rPr lang="en-US" sz="1400" dirty="0" smtClean="0">
                          <a:latin typeface="Cambria" panose="02040503050406030204" pitchFamily="18" charset="0"/>
                        </a:rPr>
                        <a:t>  </a:t>
                      </a:r>
                      <a:r>
                        <a:rPr lang="en-US" sz="1400" baseline="0" dirty="0" smtClean="0">
                          <a:latin typeface="Cambria" panose="02040503050406030204" pitchFamily="18" charset="0"/>
                        </a:rPr>
                        <a:t> ELEVATION</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Medium</a:t>
                      </a:r>
                      <a:r>
                        <a:rPr lang="en-US" sz="1400" baseline="0" dirty="0" smtClean="0">
                          <a:latin typeface="Cambria" panose="02040503050406030204" pitchFamily="18" charset="0"/>
                        </a:rPr>
                        <a:t> Grown</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High</a:t>
                      </a:r>
                      <a:r>
                        <a:rPr lang="en-US" sz="1400" baseline="0" dirty="0" smtClean="0">
                          <a:latin typeface="Cambria" panose="02040503050406030204" pitchFamily="18" charset="0"/>
                        </a:rPr>
                        <a:t> Grown</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Low Grown </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National</a:t>
                      </a:r>
                      <a:endParaRPr lang="en-US" sz="1400" dirty="0">
                        <a:latin typeface="Cambria" panose="02040503050406030204" pitchFamily="18" charset="0"/>
                      </a:endParaRPr>
                    </a:p>
                  </a:txBody>
                  <a:tcPr/>
                </a:tc>
              </a:tr>
              <a:tr h="315082">
                <a:tc>
                  <a:txBody>
                    <a:bodyPr/>
                    <a:lstStyle/>
                    <a:p>
                      <a:pPr algn="ctr"/>
                      <a:r>
                        <a:rPr lang="en-US" sz="1400" b="1" dirty="0" smtClean="0">
                          <a:latin typeface="Cambria" panose="02040503050406030204" pitchFamily="18" charset="0"/>
                        </a:rPr>
                        <a:t>GSA Rs/Kilo</a:t>
                      </a:r>
                      <a:endParaRPr lang="en-US" sz="1400" b="1"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563.54</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600.93</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637.40</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618.14</a:t>
                      </a:r>
                      <a:endParaRPr lang="en-US" sz="1400" dirty="0">
                        <a:latin typeface="Cambria" panose="02040503050406030204" pitchFamily="18" charset="0"/>
                      </a:endParaRPr>
                    </a:p>
                  </a:txBody>
                  <a:tcPr/>
                </a:tc>
              </a:tr>
              <a:tr h="315082">
                <a:tc>
                  <a:txBody>
                    <a:bodyPr/>
                    <a:lstStyle/>
                    <a:p>
                      <a:pPr algn="ctr"/>
                      <a:r>
                        <a:rPr lang="en-US" sz="1400" b="1" dirty="0" smtClean="0">
                          <a:latin typeface="Cambria" panose="02040503050406030204" pitchFamily="18" charset="0"/>
                        </a:rPr>
                        <a:t>%</a:t>
                      </a:r>
                      <a:r>
                        <a:rPr lang="en-US" sz="1400" dirty="0" smtClean="0">
                          <a:latin typeface="Cambria" panose="02040503050406030204" pitchFamily="18" charset="0"/>
                        </a:rPr>
                        <a:t> of  </a:t>
                      </a:r>
                      <a:r>
                        <a:rPr lang="en-US" sz="1400" b="1" dirty="0" smtClean="0">
                          <a:latin typeface="Cambria" panose="02040503050406030204" pitchFamily="18" charset="0"/>
                        </a:rPr>
                        <a:t>NATIONAL</a:t>
                      </a:r>
                      <a:endParaRPr lang="en-US" sz="1400" b="1"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91%</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97%</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103%</a:t>
                      </a:r>
                      <a:endParaRPr lang="en-US" sz="1400" dirty="0">
                        <a:latin typeface="Cambria" panose="02040503050406030204" pitchFamily="18" charset="0"/>
                      </a:endParaRPr>
                    </a:p>
                  </a:txBody>
                  <a:tcPr/>
                </a:tc>
                <a:tc>
                  <a:txBody>
                    <a:bodyPr/>
                    <a:lstStyle/>
                    <a:p>
                      <a:pPr algn="ctr"/>
                      <a:r>
                        <a:rPr lang="en-US" sz="1400" dirty="0" smtClean="0">
                          <a:latin typeface="Cambria" panose="02040503050406030204" pitchFamily="18" charset="0"/>
                        </a:rPr>
                        <a:t>100%</a:t>
                      </a:r>
                      <a:endParaRPr lang="en-US" sz="1400" dirty="0">
                        <a:latin typeface="Cambria" panose="02040503050406030204" pitchFamily="18" charset="0"/>
                      </a:endParaRPr>
                    </a:p>
                  </a:txBody>
                  <a:tcPr/>
                </a:tc>
              </a:tr>
            </a:tbl>
          </a:graphicData>
        </a:graphic>
      </p:graphicFrame>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491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981075"/>
            <a:ext cx="11445875" cy="573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Picture 3"/>
          <p:cNvPicPr>
            <a:picLocks noChangeAspect="1"/>
          </p:cNvPicPr>
          <p:nvPr/>
        </p:nvPicPr>
        <p:blipFill rotWithShape="1">
          <a:blip r:embed="rId3"/>
          <a:srcRect l="18749" t="58594" r="11876" b="27344"/>
          <a:stretch/>
        </p:blipFill>
        <p:spPr>
          <a:xfrm>
            <a:off x="0" y="-1623"/>
            <a:ext cx="12192000" cy="683565"/>
          </a:xfrm>
          <a:prstGeom prst="rect">
            <a:avLst/>
          </a:prstGeom>
        </p:spPr>
      </p:pic>
      <p:sp>
        <p:nvSpPr>
          <p:cNvPr id="5" name="Rectangle 4"/>
          <p:cNvSpPr/>
          <p:nvPr/>
        </p:nvSpPr>
        <p:spPr>
          <a:xfrm>
            <a:off x="0" y="78549"/>
            <a:ext cx="12192000"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CEYLON TEA PRODUCT MIX</a:t>
            </a:r>
            <a:endParaRPr lang="en-US" sz="2800" b="1" dirty="0">
              <a:solidFill>
                <a:prstClr val="black"/>
              </a:solidFill>
              <a:latin typeface="Cambria" panose="02040503050406030204" pitchFamily="18" charset="0"/>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1929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66180040"/>
              </p:ext>
            </p:extLst>
          </p:nvPr>
        </p:nvGraphicFramePr>
        <p:xfrm>
          <a:off x="228600" y="838200"/>
          <a:ext cx="11658600" cy="1676400"/>
        </p:xfrm>
        <a:graphic>
          <a:graphicData uri="http://schemas.openxmlformats.org/drawingml/2006/table">
            <a:tbl>
              <a:tblPr firstRow="1" bandRow="1">
                <a:tableStyleId>{69012ECD-51FC-41F1-AA8D-1B2483CD663E}</a:tableStyleId>
              </a:tblPr>
              <a:tblGrid>
                <a:gridCol w="5829299">
                  <a:extLst>
                    <a:ext uri="{9D8B030D-6E8A-4147-A177-3AD203B41FA5}">
                      <a16:colId xmlns:a16="http://schemas.microsoft.com/office/drawing/2014/main" xmlns="" val="20000"/>
                    </a:ext>
                  </a:extLst>
                </a:gridCol>
                <a:gridCol w="5829301">
                  <a:extLst>
                    <a:ext uri="{9D8B030D-6E8A-4147-A177-3AD203B41FA5}">
                      <a16:colId xmlns:a16="http://schemas.microsoft.com/office/drawing/2014/main" xmlns="" val="20001"/>
                    </a:ext>
                  </a:extLst>
                </a:gridCol>
              </a:tblGrid>
              <a:tr h="304415">
                <a:tc>
                  <a:txBody>
                    <a:bodyPr/>
                    <a:lstStyle/>
                    <a:p>
                      <a:r>
                        <a:rPr lang="en-US" sz="1600" dirty="0" smtClean="0">
                          <a:latin typeface="Cambria" panose="02040503050406030204" pitchFamily="18" charset="0"/>
                        </a:rPr>
                        <a:t>Total Employees in Sri Lanka </a:t>
                      </a:r>
                      <a:endParaRPr lang="en-US" sz="1600" b="0" dirty="0">
                        <a:solidFill>
                          <a:sysClr val="windowText" lastClr="000000"/>
                        </a:solidFill>
                        <a:latin typeface="Cambria" pitchFamily="18" charset="0"/>
                      </a:endParaRPr>
                    </a:p>
                  </a:txBody>
                  <a:tcPr/>
                </a:tc>
                <a:tc>
                  <a:txBody>
                    <a:bodyPr/>
                    <a:lstStyle/>
                    <a:p>
                      <a:r>
                        <a:rPr lang="en-US" sz="1600" dirty="0" smtClean="0">
                          <a:latin typeface="Cambria" panose="02040503050406030204" pitchFamily="18" charset="0"/>
                        </a:rPr>
                        <a:t>8,424,000</a:t>
                      </a:r>
                      <a:endParaRPr lang="en-US" sz="1600" b="0" dirty="0">
                        <a:solidFill>
                          <a:sysClr val="windowText" lastClr="000000"/>
                        </a:solidFill>
                        <a:latin typeface="Cambria" pitchFamily="18" charset="0"/>
                      </a:endParaRPr>
                    </a:p>
                  </a:txBody>
                  <a:tcPr/>
                </a:tc>
                <a:extLst>
                  <a:ext uri="{0D108BD9-81ED-4DB2-BD59-A6C34878D82A}">
                    <a16:rowId xmlns:a16="http://schemas.microsoft.com/office/drawing/2014/main" xmlns="" val="10000"/>
                  </a:ext>
                </a:extLst>
              </a:tr>
              <a:tr h="30441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rPr>
                        <a:t>Agriculture</a:t>
                      </a:r>
                      <a:r>
                        <a:rPr lang="en-US" sz="1600" baseline="0" dirty="0" smtClean="0">
                          <a:latin typeface="Cambria" panose="02040503050406030204" pitchFamily="18" charset="0"/>
                        </a:rPr>
                        <a:t> Sector Employees </a:t>
                      </a:r>
                      <a:endParaRPr lang="en-US" sz="1600" b="1" dirty="0" smtClean="0">
                        <a:solidFill>
                          <a:sysClr val="windowText" lastClr="000000"/>
                        </a:solidFill>
                        <a:latin typeface="Cambria" pitchFamily="18" charset="0"/>
                      </a:endParaRPr>
                    </a:p>
                  </a:txBody>
                  <a:tcPr/>
                </a:tc>
                <a:tc>
                  <a:txBody>
                    <a:bodyPr/>
                    <a:lstStyle/>
                    <a:p>
                      <a:r>
                        <a:rPr lang="en-US" sz="1600" dirty="0" smtClean="0">
                          <a:latin typeface="Cambria" panose="02040503050406030204" pitchFamily="18" charset="0"/>
                        </a:rPr>
                        <a:t>2,400,000 (</a:t>
                      </a:r>
                      <a:r>
                        <a:rPr lang="en-US" sz="1600" b="1" dirty="0" smtClean="0">
                          <a:latin typeface="Cambria" panose="02040503050406030204" pitchFamily="18" charset="0"/>
                        </a:rPr>
                        <a:t>28.5% </a:t>
                      </a:r>
                      <a:r>
                        <a:rPr lang="en-US" sz="1600" dirty="0" smtClean="0">
                          <a:latin typeface="Cambria" panose="02040503050406030204" pitchFamily="18" charset="0"/>
                        </a:rPr>
                        <a:t>of National)</a:t>
                      </a:r>
                      <a:endParaRPr lang="en-US" sz="1600" b="1" dirty="0">
                        <a:solidFill>
                          <a:sysClr val="windowText" lastClr="000000"/>
                        </a:solidFill>
                        <a:latin typeface="Cambria" pitchFamily="18" charset="0"/>
                      </a:endParaRPr>
                    </a:p>
                  </a:txBody>
                  <a:tcPr/>
                </a:tc>
                <a:extLst>
                  <a:ext uri="{0D108BD9-81ED-4DB2-BD59-A6C34878D82A}">
                    <a16:rowId xmlns:a16="http://schemas.microsoft.com/office/drawing/2014/main" xmlns="" val="10001"/>
                  </a:ext>
                </a:extLst>
              </a:tr>
              <a:tr h="304415">
                <a:tc>
                  <a:txBody>
                    <a:bodyPr/>
                    <a:lstStyle/>
                    <a:p>
                      <a:r>
                        <a:rPr lang="en-US" sz="1600" b="1" baseline="0" dirty="0" smtClean="0">
                          <a:latin typeface="Cambria" panose="02040503050406030204" pitchFamily="18" charset="0"/>
                        </a:rPr>
                        <a:t>Own Account </a:t>
                      </a:r>
                      <a:r>
                        <a:rPr lang="en-US" sz="1600" baseline="0" dirty="0" smtClean="0">
                          <a:latin typeface="Cambria" panose="02040503050406030204" pitchFamily="18" charset="0"/>
                        </a:rPr>
                        <a:t>&amp; </a:t>
                      </a:r>
                      <a:r>
                        <a:rPr lang="en-US" sz="1600" b="1" baseline="0" dirty="0" smtClean="0">
                          <a:latin typeface="Cambria" panose="02040503050406030204" pitchFamily="18" charset="0"/>
                        </a:rPr>
                        <a:t>Family Workers</a:t>
                      </a:r>
                      <a:endParaRPr lang="en-US" sz="1600" b="1" dirty="0">
                        <a:solidFill>
                          <a:sysClr val="windowText" lastClr="000000"/>
                        </a:solidFill>
                        <a:latin typeface="Cambria" pitchFamily="18" charset="0"/>
                      </a:endParaRPr>
                    </a:p>
                  </a:txBody>
                  <a:tcPr/>
                </a:tc>
                <a:tc>
                  <a:txBody>
                    <a:bodyPr/>
                    <a:lstStyle/>
                    <a:p>
                      <a:r>
                        <a:rPr lang="en-US" sz="1600" dirty="0" smtClean="0">
                          <a:latin typeface="Cambria" panose="02040503050406030204" pitchFamily="18" charset="0"/>
                        </a:rPr>
                        <a:t>1,233,921- (</a:t>
                      </a:r>
                      <a:r>
                        <a:rPr lang="en-US" sz="1600" b="1" dirty="0" smtClean="0">
                          <a:latin typeface="Cambria" panose="02040503050406030204" pitchFamily="18" charset="0"/>
                        </a:rPr>
                        <a:t>49</a:t>
                      </a:r>
                      <a:r>
                        <a:rPr lang="en-US" sz="1600" b="1" baseline="0" dirty="0" smtClean="0">
                          <a:latin typeface="Cambria" panose="02040503050406030204" pitchFamily="18" charset="0"/>
                        </a:rPr>
                        <a:t> </a:t>
                      </a:r>
                      <a:r>
                        <a:rPr lang="en-US" sz="1600" b="1" dirty="0" smtClean="0">
                          <a:latin typeface="Cambria" panose="02040503050406030204" pitchFamily="18" charset="0"/>
                        </a:rPr>
                        <a:t>%) </a:t>
                      </a:r>
                      <a:r>
                        <a:rPr lang="en-US" sz="1600" dirty="0" smtClean="0">
                          <a:latin typeface="Cambria" panose="02040503050406030204" pitchFamily="18" charset="0"/>
                        </a:rPr>
                        <a:t>+ 520,826 (</a:t>
                      </a:r>
                      <a:r>
                        <a:rPr lang="en-US" sz="1600" b="1" dirty="0" smtClean="0">
                          <a:latin typeface="Cambria" panose="02040503050406030204" pitchFamily="18" charset="0"/>
                        </a:rPr>
                        <a:t>21%)</a:t>
                      </a:r>
                      <a:endParaRPr lang="en-US" sz="1600" b="1" dirty="0" smtClean="0">
                        <a:solidFill>
                          <a:sysClr val="windowText" lastClr="000000"/>
                        </a:solidFill>
                        <a:latin typeface="Cambria" pitchFamily="18" charset="0"/>
                      </a:endParaRPr>
                    </a:p>
                  </a:txBody>
                  <a:tcPr/>
                </a:tc>
                <a:extLst>
                  <a:ext uri="{0D108BD9-81ED-4DB2-BD59-A6C34878D82A}">
                    <a16:rowId xmlns:a16="http://schemas.microsoft.com/office/drawing/2014/main" xmlns="" val="10002"/>
                  </a:ext>
                </a:extLst>
              </a:tr>
              <a:tr h="304415">
                <a:tc>
                  <a:txBody>
                    <a:bodyPr/>
                    <a:lstStyle/>
                    <a:p>
                      <a:r>
                        <a:rPr lang="en-US" sz="1600" b="1" dirty="0" smtClean="0">
                          <a:latin typeface="Cambria" panose="02040503050406030204" pitchFamily="18" charset="0"/>
                        </a:rPr>
                        <a:t>Total</a:t>
                      </a:r>
                      <a:r>
                        <a:rPr lang="en-US" sz="1600" dirty="0" smtClean="0">
                          <a:latin typeface="Cambria" panose="02040503050406030204" pitchFamily="18" charset="0"/>
                        </a:rPr>
                        <a:t> Family &amp; Own Account Workers</a:t>
                      </a:r>
                      <a:endParaRPr lang="en-US" sz="1600" b="1" dirty="0" smtClean="0">
                        <a:solidFill>
                          <a:sysClr val="windowText" lastClr="000000"/>
                        </a:solidFill>
                        <a:latin typeface="Cambria" pitchFamily="18" charset="0"/>
                      </a:endParaRPr>
                    </a:p>
                  </a:txBody>
                  <a:tcPr/>
                </a:tc>
                <a:tc>
                  <a:txBody>
                    <a:bodyPr/>
                    <a:lstStyle/>
                    <a:p>
                      <a:r>
                        <a:rPr lang="en-US" sz="1600" dirty="0" smtClean="0">
                          <a:latin typeface="Cambria" panose="02040503050406030204" pitchFamily="18" charset="0"/>
                        </a:rPr>
                        <a:t>1,754,747  (</a:t>
                      </a:r>
                      <a:r>
                        <a:rPr lang="en-US" sz="1600" b="1" dirty="0" smtClean="0">
                          <a:latin typeface="Cambria" panose="02040503050406030204" pitchFamily="18" charset="0"/>
                        </a:rPr>
                        <a:t>70% </a:t>
                      </a:r>
                      <a:r>
                        <a:rPr lang="en-US" sz="1600" dirty="0" smtClean="0">
                          <a:latin typeface="Cambria" panose="02040503050406030204" pitchFamily="18" charset="0"/>
                        </a:rPr>
                        <a:t>of Agricultural Employees)</a:t>
                      </a:r>
                      <a:endParaRPr lang="en-US" sz="1600" b="1" dirty="0" smtClean="0">
                        <a:solidFill>
                          <a:sysClr val="windowText" lastClr="000000"/>
                        </a:solidFill>
                        <a:latin typeface="Cambria" pitchFamily="18" charset="0"/>
                      </a:endParaRPr>
                    </a:p>
                  </a:txBody>
                  <a:tcPr/>
                </a:tc>
                <a:extLst>
                  <a:ext uri="{0D108BD9-81ED-4DB2-BD59-A6C34878D82A}">
                    <a16:rowId xmlns:a16="http://schemas.microsoft.com/office/drawing/2014/main" xmlns="" val="10003"/>
                  </a:ext>
                </a:extLst>
              </a:tr>
              <a:tr h="30441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smtClean="0">
                          <a:latin typeface="Cambria" panose="02040503050406030204" pitchFamily="18" charset="0"/>
                        </a:rPr>
                        <a:t>* No guarantee</a:t>
                      </a:r>
                      <a:r>
                        <a:rPr lang="en-US" sz="1600" b="1" baseline="0" dirty="0" smtClean="0">
                          <a:latin typeface="Cambria" panose="02040503050406030204" pitchFamily="18" charset="0"/>
                        </a:rPr>
                        <a:t> of regular employment ,wages, statutory dues, benefits, &amp; facilities</a:t>
                      </a:r>
                      <a:endParaRPr lang="en-US" sz="1600" b="1" dirty="0" smtClean="0">
                        <a:solidFill>
                          <a:sysClr val="windowText" lastClr="000000"/>
                        </a:solidFill>
                        <a:latin typeface="Cambria" pitchFamily="18" charset="0"/>
                      </a:endParaRPr>
                    </a:p>
                  </a:txBody>
                  <a:tcPr/>
                </a:tc>
                <a:tc hMerge="1">
                  <a:txBody>
                    <a:bodyPr/>
                    <a:lstStyle/>
                    <a:p>
                      <a:endParaRPr lang="en-US" b="1" dirty="0" smtClean="0">
                        <a:solidFill>
                          <a:schemeClr val="tx1"/>
                        </a:solidFill>
                        <a:latin typeface="Cambria" pitchFamily="18" charset="0"/>
                      </a:endParaRPr>
                    </a:p>
                  </a:txBody>
                  <a:tcPr/>
                </a:tc>
                <a:extLst>
                  <a:ext uri="{0D108BD9-81ED-4DB2-BD59-A6C34878D82A}">
                    <a16:rowId xmlns:a16="http://schemas.microsoft.com/office/drawing/2014/main" xmlns="" val="1000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916252574"/>
              </p:ext>
            </p:extLst>
          </p:nvPr>
        </p:nvGraphicFramePr>
        <p:xfrm>
          <a:off x="228600" y="2619548"/>
          <a:ext cx="11658600" cy="1341120"/>
        </p:xfrm>
        <a:graphic>
          <a:graphicData uri="http://schemas.openxmlformats.org/drawingml/2006/table">
            <a:tbl>
              <a:tblPr firstRow="1" bandRow="1">
                <a:tableStyleId>{69012ECD-51FC-41F1-AA8D-1B2483CD663E}</a:tableStyleId>
              </a:tblPr>
              <a:tblGrid>
                <a:gridCol w="5603760">
                  <a:extLst>
                    <a:ext uri="{9D8B030D-6E8A-4147-A177-3AD203B41FA5}">
                      <a16:colId xmlns:a16="http://schemas.microsoft.com/office/drawing/2014/main" xmlns="" val="20000"/>
                    </a:ext>
                  </a:extLst>
                </a:gridCol>
                <a:gridCol w="6054840">
                  <a:extLst>
                    <a:ext uri="{9D8B030D-6E8A-4147-A177-3AD203B41FA5}">
                      <a16:colId xmlns:a16="http://schemas.microsoft.com/office/drawing/2014/main" xmlns="" val="20001"/>
                    </a:ext>
                  </a:extLst>
                </a:gridCol>
              </a:tblGrid>
              <a:tr h="326390">
                <a:tc>
                  <a:txBody>
                    <a:bodyPr/>
                    <a:lstStyle/>
                    <a:p>
                      <a:pPr marL="0" algn="l" defTabSz="914400" rtl="0" eaLnBrk="1" latinLnBrk="0" hangingPunct="1"/>
                      <a:r>
                        <a:rPr lang="en-US" sz="1600" kern="1200" dirty="0" smtClean="0">
                          <a:latin typeface="Cambria" panose="02040503050406030204" pitchFamily="18" charset="0"/>
                        </a:rPr>
                        <a:t>Plantations  Sector</a:t>
                      </a:r>
                      <a:r>
                        <a:rPr lang="en-US" sz="1600" kern="1200" baseline="0" dirty="0" smtClean="0">
                          <a:latin typeface="Cambria" panose="02040503050406030204" pitchFamily="18" charset="0"/>
                        </a:rPr>
                        <a:t> in Sri Lanka</a:t>
                      </a:r>
                      <a:endParaRPr lang="en-US" sz="1600" b="1" kern="1200" dirty="0">
                        <a:solidFill>
                          <a:schemeClr val="tx1"/>
                        </a:solidFill>
                        <a:latin typeface="Cambria" pitchFamily="18"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latin typeface="Cambria" panose="02040503050406030204" pitchFamily="18" charset="0"/>
                        </a:rPr>
                        <a:t>822,412   </a:t>
                      </a:r>
                      <a:r>
                        <a:rPr lang="en-US" sz="1600" dirty="0" smtClean="0">
                          <a:latin typeface="Cambria" panose="02040503050406030204" pitchFamily="18" charset="0"/>
                        </a:rPr>
                        <a:t>(34% of Agricultural Employees)</a:t>
                      </a:r>
                      <a:endParaRPr lang="en-US" sz="1600" b="1" dirty="0" smtClean="0">
                        <a:solidFill>
                          <a:schemeClr val="tx1"/>
                        </a:solidFill>
                        <a:latin typeface="Cambria" pitchFamily="18" charset="0"/>
                      </a:endParaRPr>
                    </a:p>
                  </a:txBody>
                  <a:tcPr/>
                </a:tc>
                <a:extLst>
                  <a:ext uri="{0D108BD9-81ED-4DB2-BD59-A6C34878D82A}">
                    <a16:rowId xmlns:a16="http://schemas.microsoft.com/office/drawing/2014/main" xmlns="" val="10000"/>
                  </a:ext>
                </a:extLst>
              </a:tr>
              <a:tr h="326390">
                <a:tc>
                  <a:txBody>
                    <a:bodyPr/>
                    <a:lstStyle/>
                    <a:p>
                      <a:pPr marL="0" algn="l" defTabSz="914400" rtl="0" eaLnBrk="1" latinLnBrk="0" hangingPunct="1"/>
                      <a:r>
                        <a:rPr lang="en-US" sz="1600" kern="1200" dirty="0" smtClean="0">
                          <a:latin typeface="Cambria" panose="02040503050406030204" pitchFamily="18" charset="0"/>
                        </a:rPr>
                        <a:t>        </a:t>
                      </a:r>
                      <a:r>
                        <a:rPr lang="en-US" sz="1600" b="1" kern="1200" dirty="0" smtClean="0">
                          <a:latin typeface="Cambria" panose="02040503050406030204" pitchFamily="18" charset="0"/>
                        </a:rPr>
                        <a:t>-  Tea Small Holders</a:t>
                      </a:r>
                      <a:endParaRPr lang="en-US" sz="1600" b="1" kern="1200" dirty="0">
                        <a:solidFill>
                          <a:schemeClr val="tx1"/>
                        </a:solidFill>
                        <a:latin typeface="Cambria" pitchFamily="18" charset="0"/>
                        <a:ea typeface="+mn-ea"/>
                        <a:cs typeface="+mn-cs"/>
                      </a:endParaRPr>
                    </a:p>
                  </a:txBody>
                  <a:tcPr/>
                </a:tc>
                <a:tc>
                  <a:txBody>
                    <a:bodyPr/>
                    <a:lstStyle/>
                    <a:p>
                      <a:pPr marL="0" algn="l" defTabSz="914400" rtl="0" eaLnBrk="1" latinLnBrk="0" hangingPunct="1"/>
                      <a:r>
                        <a:rPr lang="en-US" sz="1600" b="1" kern="1200" dirty="0" smtClean="0">
                          <a:latin typeface="Cambria" panose="02040503050406030204" pitchFamily="18" charset="0"/>
                        </a:rPr>
                        <a:t>400,000</a:t>
                      </a:r>
                      <a:r>
                        <a:rPr lang="en-US" sz="1600" kern="1200" dirty="0" smtClean="0">
                          <a:latin typeface="Cambria" panose="02040503050406030204" pitchFamily="18" charset="0"/>
                        </a:rPr>
                        <a:t>  (</a:t>
                      </a:r>
                      <a:r>
                        <a:rPr lang="en-US" sz="1600" b="1" kern="1200" dirty="0" smtClean="0">
                          <a:latin typeface="Cambria" panose="02040503050406030204" pitchFamily="18" charset="0"/>
                        </a:rPr>
                        <a:t>50% </a:t>
                      </a:r>
                      <a:r>
                        <a:rPr lang="en-US" sz="1600" kern="1200" dirty="0" smtClean="0">
                          <a:latin typeface="Cambria" panose="02040503050406030204" pitchFamily="18" charset="0"/>
                        </a:rPr>
                        <a:t>of the Total  Plantation Workers)</a:t>
                      </a:r>
                      <a:endParaRPr lang="en-US" sz="1600" b="0" kern="1200" dirty="0" smtClean="0">
                        <a:solidFill>
                          <a:schemeClr val="tx1"/>
                        </a:solidFill>
                        <a:latin typeface="Cambria" pitchFamily="18" charset="0"/>
                        <a:ea typeface="+mn-ea"/>
                        <a:cs typeface="+mn-cs"/>
                      </a:endParaRPr>
                    </a:p>
                  </a:txBody>
                  <a:tcPr/>
                </a:tc>
                <a:extLst>
                  <a:ext uri="{0D108BD9-81ED-4DB2-BD59-A6C34878D82A}">
                    <a16:rowId xmlns:a16="http://schemas.microsoft.com/office/drawing/2014/main" xmlns="" val="10001"/>
                  </a:ext>
                </a:extLst>
              </a:tr>
              <a:tr h="326390">
                <a:tc>
                  <a:txBody>
                    <a:bodyPr/>
                    <a:lstStyle/>
                    <a:p>
                      <a:pPr marL="0" algn="l" defTabSz="914400" rtl="0" eaLnBrk="1" latinLnBrk="0" hangingPunct="1"/>
                      <a:r>
                        <a:rPr lang="en-US" sz="1600" kern="1200" dirty="0" smtClean="0">
                          <a:latin typeface="Cambria" panose="02040503050406030204" pitchFamily="18" charset="0"/>
                        </a:rPr>
                        <a:t>        -  Rubber Small Holders</a:t>
                      </a:r>
                      <a:endParaRPr lang="en-US" sz="1600" b="1" kern="1200" dirty="0">
                        <a:solidFill>
                          <a:schemeClr val="tx1"/>
                        </a:solidFill>
                        <a:latin typeface="Cambria" pitchFamily="18"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smtClean="0">
                          <a:latin typeface="Cambria" panose="02040503050406030204" pitchFamily="18" charset="0"/>
                        </a:rPr>
                        <a:t>200,000  (25% of the Total  Plantation Workers)</a:t>
                      </a:r>
                      <a:endParaRPr lang="en-US" sz="1600" b="0" kern="1200" dirty="0" smtClean="0">
                        <a:solidFill>
                          <a:schemeClr val="tx1"/>
                        </a:solidFill>
                        <a:latin typeface="Cambria" pitchFamily="18" charset="0"/>
                        <a:ea typeface="+mn-ea"/>
                        <a:cs typeface="+mn-cs"/>
                      </a:endParaRPr>
                    </a:p>
                  </a:txBody>
                  <a:tcPr/>
                </a:tc>
                <a:extLst>
                  <a:ext uri="{0D108BD9-81ED-4DB2-BD59-A6C34878D82A}">
                    <a16:rowId xmlns:a16="http://schemas.microsoft.com/office/drawing/2014/main" xmlns="" val="10002"/>
                  </a:ext>
                </a:extLst>
              </a:tr>
              <a:tr h="326390">
                <a:tc>
                  <a:txBody>
                    <a:bodyPr/>
                    <a:lstStyle/>
                    <a:p>
                      <a:pPr marL="0" algn="l" defTabSz="914400" rtl="0" eaLnBrk="1" latinLnBrk="0" hangingPunct="1"/>
                      <a:r>
                        <a:rPr lang="en-US" sz="1600" kern="1200" baseline="0" dirty="0" smtClean="0">
                          <a:latin typeface="Cambria" panose="02040503050406030204" pitchFamily="18" charset="0"/>
                        </a:rPr>
                        <a:t>        </a:t>
                      </a:r>
                      <a:r>
                        <a:rPr lang="en-US" sz="1600" kern="1200" dirty="0" smtClean="0">
                          <a:latin typeface="Cambria" panose="02040503050406030204" pitchFamily="18" charset="0"/>
                        </a:rPr>
                        <a:t>- </a:t>
                      </a:r>
                      <a:r>
                        <a:rPr lang="en-US" sz="1600" b="1" kern="1200" dirty="0" smtClean="0">
                          <a:latin typeface="Cambria" panose="02040503050406030204" pitchFamily="18" charset="0"/>
                        </a:rPr>
                        <a:t>Regional Plantation Companies</a:t>
                      </a:r>
                      <a:endParaRPr lang="en-US" sz="1600" b="1" kern="1200" dirty="0">
                        <a:solidFill>
                          <a:schemeClr val="tx1"/>
                        </a:solidFill>
                        <a:latin typeface="Cambria" pitchFamily="18" charset="0"/>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latin typeface="Cambria" panose="02040503050406030204" pitchFamily="18" charset="0"/>
                        </a:rPr>
                        <a:t>196,412</a:t>
                      </a:r>
                      <a:r>
                        <a:rPr lang="en-US" sz="1600" kern="1200" dirty="0" smtClean="0">
                          <a:latin typeface="Cambria" panose="02040503050406030204" pitchFamily="18" charset="0"/>
                        </a:rPr>
                        <a:t> (</a:t>
                      </a:r>
                      <a:r>
                        <a:rPr lang="en-US" sz="1600" b="1" kern="1200" dirty="0" smtClean="0">
                          <a:latin typeface="Cambria" panose="02040503050406030204" pitchFamily="18" charset="0"/>
                        </a:rPr>
                        <a:t>25</a:t>
                      </a:r>
                      <a:r>
                        <a:rPr lang="en-US" sz="1600" b="1" kern="1200" baseline="0" dirty="0" smtClean="0">
                          <a:latin typeface="Cambria" panose="02040503050406030204" pitchFamily="18" charset="0"/>
                        </a:rPr>
                        <a:t> </a:t>
                      </a:r>
                      <a:r>
                        <a:rPr lang="en-US" sz="1600" b="1" kern="1200" dirty="0" smtClean="0">
                          <a:latin typeface="Cambria" panose="02040503050406030204" pitchFamily="18" charset="0"/>
                        </a:rPr>
                        <a:t>% </a:t>
                      </a:r>
                      <a:r>
                        <a:rPr lang="en-US" sz="1600" kern="1200" dirty="0" smtClean="0">
                          <a:latin typeface="Cambria" panose="02040503050406030204" pitchFamily="18" charset="0"/>
                        </a:rPr>
                        <a:t>of the Total  Plantation Workers)</a:t>
                      </a:r>
                      <a:endParaRPr lang="en-US" sz="1600" b="0" kern="1200" dirty="0" smtClean="0">
                        <a:solidFill>
                          <a:schemeClr val="tx1"/>
                        </a:solidFill>
                        <a:latin typeface="Cambria" pitchFamily="18" charset="0"/>
                        <a:ea typeface="+mn-ea"/>
                        <a:cs typeface="+mn-cs"/>
                      </a:endParaRPr>
                    </a:p>
                  </a:txBody>
                  <a:tcPr/>
                </a:tc>
                <a:extLst>
                  <a:ext uri="{0D108BD9-81ED-4DB2-BD59-A6C34878D82A}">
                    <a16:rowId xmlns:a16="http://schemas.microsoft.com/office/drawing/2014/main" xmlns="" val="10003"/>
                  </a:ext>
                </a:extLst>
              </a:tr>
            </a:tbl>
          </a:graphicData>
        </a:graphic>
      </p:graphicFrame>
      <p:sp>
        <p:nvSpPr>
          <p:cNvPr id="9" name="TextBox 8"/>
          <p:cNvSpPr txBox="1"/>
          <p:nvPr/>
        </p:nvSpPr>
        <p:spPr>
          <a:xfrm>
            <a:off x="228600" y="4058057"/>
            <a:ext cx="11658599" cy="830997"/>
          </a:xfrm>
          <a:prstGeom prst="rect">
            <a:avLst/>
          </a:prstGeom>
          <a:noFill/>
          <a:ln>
            <a:solidFill>
              <a:srgbClr val="0070C0"/>
            </a:solidFill>
            <a:prstDash val="sysDot"/>
          </a:ln>
          <a:effectLst/>
          <a:scene3d>
            <a:camera prst="orthographicFront">
              <a:rot lat="0" lon="0" rev="0"/>
            </a:camera>
            <a:lightRig rig="balanced" dir="t">
              <a:rot lat="0" lon="0" rev="8700000"/>
            </a:lightRig>
          </a:scene3d>
          <a:sp3d>
            <a:bevelT w="190500" h="38100"/>
          </a:sp3d>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85750" indent="-285750">
              <a:lnSpc>
                <a:spcPct val="150000"/>
              </a:lnSpc>
              <a:buFont typeface="Arial" charset="0"/>
              <a:buChar char="•"/>
            </a:pP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 </a:t>
            </a:r>
            <a:r>
              <a:rPr lang="en-US" sz="1600" b="1" dirty="0">
                <a:ln w="11430"/>
                <a:solidFill>
                  <a:srgbClr val="FF0000"/>
                </a:solidFill>
                <a:effectLst>
                  <a:outerShdw blurRad="50800" dist="39000" dir="5460000" algn="tl">
                    <a:srgbClr val="000000">
                      <a:alpha val="38000"/>
                    </a:srgbClr>
                  </a:outerShdw>
                </a:effectLst>
                <a:latin typeface="Cambria" pitchFamily="18" charset="0"/>
              </a:rPr>
              <a:t>AGRICULTURE SECTOR  </a:t>
            </a: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 RPCs    = </a:t>
            </a:r>
            <a:r>
              <a:rPr lang="en-US" sz="1600" b="1" dirty="0">
                <a:ln w="11430"/>
                <a:solidFill>
                  <a:srgbClr val="FF0000"/>
                </a:solidFill>
                <a:effectLst>
                  <a:outerShdw blurRad="50800" dist="39000" dir="5460000" algn="tl">
                    <a:srgbClr val="000000">
                      <a:alpha val="38000"/>
                    </a:srgbClr>
                  </a:outerShdw>
                </a:effectLst>
                <a:latin typeface="Cambria" pitchFamily="18" charset="0"/>
              </a:rPr>
              <a:t>8</a:t>
            </a: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     &amp;          TEA SMALL HOLDERS  = 16%</a:t>
            </a:r>
            <a:endParaRPr lang="en-US" sz="1600" b="1" dirty="0">
              <a:ln w="11430"/>
              <a:solidFill>
                <a:srgbClr val="FF0000"/>
              </a:solidFill>
              <a:effectLst>
                <a:outerShdw blurRad="50800" dist="39000" dir="5460000" algn="tl">
                  <a:srgbClr val="000000">
                    <a:alpha val="38000"/>
                  </a:srgbClr>
                </a:outerShdw>
              </a:effectLst>
              <a:latin typeface="Cambria" pitchFamily="18" charset="0"/>
            </a:endParaRPr>
          </a:p>
          <a:p>
            <a:pPr marL="285750" indent="-285750">
              <a:lnSpc>
                <a:spcPct val="150000"/>
              </a:lnSpc>
              <a:buFont typeface="Arial" charset="0"/>
              <a:buChar char="•"/>
            </a:pP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 </a:t>
            </a:r>
            <a:r>
              <a:rPr lang="en-US" sz="1600" b="1" dirty="0">
                <a:ln w="11430"/>
                <a:solidFill>
                  <a:srgbClr val="FF0000"/>
                </a:solidFill>
                <a:effectLst>
                  <a:outerShdw blurRad="50800" dist="39000" dir="5460000" algn="tl">
                    <a:srgbClr val="000000">
                      <a:alpha val="38000"/>
                    </a:srgbClr>
                  </a:outerShdw>
                </a:effectLst>
                <a:latin typeface="Cambria" pitchFamily="18" charset="0"/>
              </a:rPr>
              <a:t>PLANTATIONS (TEA +RUBBER</a:t>
            </a: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 RPCs   </a:t>
            </a:r>
            <a:r>
              <a:rPr lang="en-US" sz="1600" b="1" dirty="0">
                <a:ln w="11430"/>
                <a:solidFill>
                  <a:srgbClr val="FF0000"/>
                </a:solidFill>
                <a:effectLst>
                  <a:outerShdw blurRad="50800" dist="39000" dir="5460000" algn="tl">
                    <a:srgbClr val="000000">
                      <a:alpha val="38000"/>
                    </a:srgbClr>
                  </a:outerShdw>
                </a:effectLst>
                <a:latin typeface="Cambria" pitchFamily="18" charset="0"/>
              </a:rPr>
              <a:t>= </a:t>
            </a:r>
            <a:r>
              <a:rPr lang="en-US" sz="1600" b="1" dirty="0" smtClean="0">
                <a:ln w="11430"/>
                <a:solidFill>
                  <a:srgbClr val="FF0000"/>
                </a:solidFill>
                <a:effectLst>
                  <a:outerShdw blurRad="50800" dist="39000" dir="5460000" algn="tl">
                    <a:srgbClr val="000000">
                      <a:alpha val="38000"/>
                    </a:srgbClr>
                  </a:outerShdw>
                </a:effectLst>
                <a:latin typeface="Cambria" pitchFamily="18" charset="0"/>
              </a:rPr>
              <a:t>25 %   TEA  &amp; RUBBER  SMALL HOLDERS = 75%</a:t>
            </a:r>
            <a:endParaRPr lang="en-US" sz="1600" b="1" dirty="0">
              <a:ln w="11430"/>
              <a:solidFill>
                <a:srgbClr val="FF0000"/>
              </a:solidFill>
              <a:effectLst>
                <a:outerShdw blurRad="50800" dist="39000" dir="5460000" algn="tl">
                  <a:srgbClr val="000000">
                    <a:alpha val="38000"/>
                  </a:srgbClr>
                </a:outerShdw>
              </a:effectLst>
              <a:latin typeface="Cambria" pitchFamily="18" charset="0"/>
            </a:endParaRPr>
          </a:p>
        </p:txBody>
      </p:sp>
      <p:sp>
        <p:nvSpPr>
          <p:cNvPr id="10" name="TextBox 9"/>
          <p:cNvSpPr txBox="1"/>
          <p:nvPr/>
        </p:nvSpPr>
        <p:spPr>
          <a:xfrm>
            <a:off x="152400" y="4876457"/>
            <a:ext cx="6370655" cy="246221"/>
          </a:xfrm>
          <a:prstGeom prst="rect">
            <a:avLst/>
          </a:prstGeom>
          <a:noFill/>
        </p:spPr>
        <p:txBody>
          <a:bodyPr wrap="none" rtlCol="0">
            <a:spAutoFit/>
          </a:bodyPr>
          <a:lstStyle/>
          <a:p>
            <a:r>
              <a:rPr lang="en-US" sz="1000" b="1" i="1" dirty="0" smtClean="0">
                <a:solidFill>
                  <a:prstClr val="black"/>
                </a:solidFill>
                <a:latin typeface="Cambria" pitchFamily="18" charset="0"/>
              </a:rPr>
              <a:t>SOURCE: CENTRAL BANK ANNUAL REPORT  2014, HOUSEHOLD INCOME &amp; EXPENDITURE SURVEY 2012/2013</a:t>
            </a:r>
            <a:endParaRPr lang="en-US" sz="1000" i="1" dirty="0">
              <a:solidFill>
                <a:prstClr val="black"/>
              </a:solidFill>
            </a:endParaRPr>
          </a:p>
        </p:txBody>
      </p:sp>
      <p:pic>
        <p:nvPicPr>
          <p:cNvPr id="7" name="Picture 6"/>
          <p:cNvPicPr>
            <a:picLocks noChangeAspect="1"/>
          </p:cNvPicPr>
          <p:nvPr/>
        </p:nvPicPr>
        <p:blipFill rotWithShape="1">
          <a:blip r:embed="rId3"/>
          <a:srcRect l="18749" t="58594" r="11876" b="27344"/>
          <a:stretch/>
        </p:blipFill>
        <p:spPr>
          <a:xfrm>
            <a:off x="0" y="-1"/>
            <a:ext cx="12192000" cy="683565"/>
          </a:xfrm>
          <a:prstGeom prst="rect">
            <a:avLst/>
          </a:prstGeom>
        </p:spPr>
      </p:pic>
      <p:sp>
        <p:nvSpPr>
          <p:cNvPr id="3" name="Rectangle 2"/>
          <p:cNvSpPr/>
          <p:nvPr/>
        </p:nvSpPr>
        <p:spPr>
          <a:xfrm>
            <a:off x="0" y="80171"/>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 EMPLOYMENT  DISTRIBUTION </a:t>
            </a:r>
            <a:endParaRPr lang="en-US" sz="2800" dirty="0">
              <a:solidFill>
                <a:prstClr val="black"/>
              </a:solidFill>
            </a:endParaRPr>
          </a:p>
        </p:txBody>
      </p:sp>
      <p:pic>
        <p:nvPicPr>
          <p:cNvPr id="2" name="Picture 1"/>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t="24039" b="21568"/>
          <a:stretch/>
        </p:blipFill>
        <p:spPr>
          <a:xfrm>
            <a:off x="0" y="5410200"/>
            <a:ext cx="12192000" cy="1447799"/>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14186" t="26667" r="27495" b="32222"/>
          <a:stretch/>
        </p:blipFill>
        <p:spPr>
          <a:xfrm>
            <a:off x="11353800" y="-17459"/>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3075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7865" r="2714"/>
          <a:stretch/>
        </p:blipFill>
        <p:spPr>
          <a:xfrm>
            <a:off x="6400800" y="6262"/>
            <a:ext cx="4419600" cy="6851737"/>
          </a:xfrm>
          <a:prstGeom prst="rect">
            <a:avLst/>
          </a:prstGeom>
        </p:spPr>
      </p:pic>
      <p:pic>
        <p:nvPicPr>
          <p:cNvPr id="2" name="Picture 1"/>
          <p:cNvPicPr>
            <a:picLocks noChangeAspect="1"/>
          </p:cNvPicPr>
          <p:nvPr/>
        </p:nvPicPr>
        <p:blipFill>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tretch>
            <a:fillRect/>
          </a:stretch>
        </p:blipFill>
        <p:spPr>
          <a:xfrm>
            <a:off x="990600" y="6262"/>
            <a:ext cx="4191000" cy="6858000"/>
          </a:xfrm>
          <a:prstGeom prst="rect">
            <a:avLst/>
          </a:prstGeom>
        </p:spPr>
      </p:pic>
    </p:spTree>
    <p:extLst>
      <p:ext uri="{BB962C8B-B14F-4D97-AF65-F5344CB8AC3E}">
        <p14:creationId xmlns:p14="http://schemas.microsoft.com/office/powerpoint/2010/main" val="2078447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5600" y="683565"/>
            <a:ext cx="7696200" cy="2974035"/>
          </a:xfrm>
        </p:spPr>
        <p:txBody>
          <a:bodyPr>
            <a:noAutofit/>
          </a:bodyPr>
          <a:lstStyle/>
          <a:p>
            <a:r>
              <a:rPr lang="en-US" sz="1650" b="1" dirty="0">
                <a:latin typeface="Cambria" panose="02040503050406030204" pitchFamily="18" charset="0"/>
                <a:cs typeface="Times New Roman" pitchFamily="18" charset="0"/>
              </a:rPr>
              <a:t>Lands less than </a:t>
            </a:r>
            <a:r>
              <a:rPr lang="en-US" sz="1650" dirty="0">
                <a:latin typeface="Cambria" panose="02040503050406030204" pitchFamily="18" charset="0"/>
                <a:cs typeface="Times New Roman" pitchFamily="18" charset="0"/>
              </a:rPr>
              <a:t>10Acres </a:t>
            </a:r>
            <a:r>
              <a:rPr lang="en-US" sz="1650" b="1" dirty="0">
                <a:latin typeface="Cambria" panose="02040503050406030204" pitchFamily="18" charset="0"/>
                <a:cs typeface="Times New Roman" pitchFamily="18" charset="0"/>
              </a:rPr>
              <a:t>(4 Ha</a:t>
            </a:r>
            <a:r>
              <a:rPr lang="en-US" sz="1650" b="1" dirty="0" smtClean="0">
                <a:latin typeface="Cambria" panose="02040503050406030204" pitchFamily="18" charset="0"/>
                <a:cs typeface="Times New Roman" pitchFamily="18" charset="0"/>
              </a:rPr>
              <a:t>) </a:t>
            </a:r>
            <a:r>
              <a:rPr lang="en-US" sz="1650" dirty="0" smtClean="0">
                <a:latin typeface="Cambria" panose="02040503050406030204" pitchFamily="18" charset="0"/>
                <a:cs typeface="Times New Roman" pitchFamily="18" charset="0"/>
              </a:rPr>
              <a:t>– In 1920s in Low &amp; Mid elevations </a:t>
            </a:r>
          </a:p>
          <a:p>
            <a:r>
              <a:rPr lang="en-US" sz="1650" dirty="0" smtClean="0">
                <a:latin typeface="Cambria" panose="02040503050406030204" pitchFamily="18" charset="0"/>
                <a:cs typeface="Times New Roman" pitchFamily="18" charset="0"/>
              </a:rPr>
              <a:t>Number of </a:t>
            </a:r>
            <a:r>
              <a:rPr lang="en-US" sz="1650" b="1" dirty="0" smtClean="0">
                <a:latin typeface="Cambria" panose="02040503050406030204" pitchFamily="18" charset="0"/>
                <a:cs typeface="Times New Roman" pitchFamily="18" charset="0"/>
              </a:rPr>
              <a:t>Small Holders </a:t>
            </a:r>
            <a:r>
              <a:rPr lang="en-US" sz="1650" dirty="0" smtClean="0">
                <a:latin typeface="Cambria" panose="02040503050406030204" pitchFamily="18" charset="0"/>
                <a:cs typeface="Times New Roman" pitchFamily="18" charset="0"/>
              </a:rPr>
              <a:t>– 370,842 (2016)</a:t>
            </a:r>
            <a:endParaRPr lang="en-US" sz="1650" dirty="0">
              <a:latin typeface="Cambria" panose="02040503050406030204" pitchFamily="18" charset="0"/>
              <a:cs typeface="Times New Roman" pitchFamily="18" charset="0"/>
            </a:endParaRPr>
          </a:p>
          <a:p>
            <a:r>
              <a:rPr lang="en-US" sz="1650" dirty="0">
                <a:latin typeface="Cambria" panose="02040503050406030204" pitchFamily="18" charset="0"/>
                <a:cs typeface="Times New Roman" pitchFamily="18" charset="0"/>
              </a:rPr>
              <a:t>Number of </a:t>
            </a:r>
            <a:r>
              <a:rPr lang="en-US" sz="1650" b="1" dirty="0">
                <a:latin typeface="Cambria" panose="02040503050406030204" pitchFamily="18" charset="0"/>
                <a:cs typeface="Times New Roman" pitchFamily="18" charset="0"/>
              </a:rPr>
              <a:t>S</a:t>
            </a:r>
            <a:r>
              <a:rPr lang="en-US" sz="1650" b="1" dirty="0" smtClean="0">
                <a:latin typeface="Cambria" panose="02040503050406030204" pitchFamily="18" charset="0"/>
                <a:cs typeface="Times New Roman" pitchFamily="18" charset="0"/>
              </a:rPr>
              <a:t>mall Holdings </a:t>
            </a:r>
            <a:r>
              <a:rPr lang="en-US" sz="1650" dirty="0" smtClean="0">
                <a:latin typeface="Cambria" panose="02040503050406030204" pitchFamily="18" charset="0"/>
                <a:cs typeface="Times New Roman" pitchFamily="18" charset="0"/>
              </a:rPr>
              <a:t>- 393,420 (2016)</a:t>
            </a:r>
          </a:p>
          <a:p>
            <a:r>
              <a:rPr lang="en-US" sz="1650" dirty="0" smtClean="0">
                <a:latin typeface="Cambria" panose="02040503050406030204" pitchFamily="18" charset="0"/>
                <a:cs typeface="Times New Roman" pitchFamily="18" charset="0"/>
              </a:rPr>
              <a:t>Hectares </a:t>
            </a:r>
            <a:r>
              <a:rPr lang="en-US" sz="1650" dirty="0">
                <a:latin typeface="Cambria" panose="02040503050406030204" pitchFamily="18" charset="0"/>
                <a:cs typeface="Times New Roman" pitchFamily="18" charset="0"/>
              </a:rPr>
              <a:t>under </a:t>
            </a:r>
            <a:r>
              <a:rPr lang="en-US" sz="1650" b="1" dirty="0" smtClean="0">
                <a:latin typeface="Cambria" panose="02040503050406030204" pitchFamily="18" charset="0"/>
                <a:cs typeface="Times New Roman" pitchFamily="18" charset="0"/>
              </a:rPr>
              <a:t>cultivation </a:t>
            </a:r>
            <a:r>
              <a:rPr lang="en-US" sz="1650" dirty="0" smtClean="0">
                <a:latin typeface="Cambria" panose="02040503050406030204" pitchFamily="18" charset="0"/>
                <a:cs typeface="Times New Roman" pitchFamily="18" charset="0"/>
              </a:rPr>
              <a:t>-121,967 Ha (60%)</a:t>
            </a:r>
          </a:p>
          <a:p>
            <a:r>
              <a:rPr lang="en-US" sz="1650" b="1" dirty="0" smtClean="0">
                <a:latin typeface="Cambria" panose="02040503050406030204" pitchFamily="18" charset="0"/>
                <a:cs typeface="Times New Roman" pitchFamily="18" charset="0"/>
              </a:rPr>
              <a:t>Yield</a:t>
            </a:r>
            <a:r>
              <a:rPr lang="en-US" sz="1650" dirty="0" smtClean="0">
                <a:latin typeface="Cambria" panose="02040503050406030204" pitchFamily="18" charset="0"/>
                <a:cs typeface="Times New Roman" pitchFamily="18" charset="0"/>
              </a:rPr>
              <a:t> per hectare = 1,872 Kilos / Ha – In 1958, New Clearing Subsidy</a:t>
            </a:r>
            <a:endParaRPr lang="en-US" sz="1650" dirty="0">
              <a:latin typeface="Cambria" panose="02040503050406030204" pitchFamily="18" charset="0"/>
              <a:cs typeface="Times New Roman" pitchFamily="18" charset="0"/>
            </a:endParaRPr>
          </a:p>
          <a:p>
            <a:r>
              <a:rPr lang="en-US" sz="1650" dirty="0" smtClean="0">
                <a:latin typeface="Cambria" panose="02040503050406030204" pitchFamily="18" charset="0"/>
                <a:cs typeface="Times New Roman" pitchFamily="18" charset="0"/>
              </a:rPr>
              <a:t>66%  </a:t>
            </a:r>
            <a:r>
              <a:rPr lang="en-US" sz="1650" dirty="0">
                <a:latin typeface="Cambria" panose="02040503050406030204" pitchFamily="18" charset="0"/>
                <a:cs typeface="Times New Roman" pitchFamily="18" charset="0"/>
              </a:rPr>
              <a:t>Single </a:t>
            </a:r>
            <a:r>
              <a:rPr lang="en-US" sz="1650" b="1" dirty="0">
                <a:latin typeface="Cambria" panose="02040503050406030204" pitchFamily="18" charset="0"/>
                <a:cs typeface="Times New Roman" pitchFamily="18" charset="0"/>
              </a:rPr>
              <a:t>O</a:t>
            </a:r>
            <a:r>
              <a:rPr lang="en-US" sz="1650" b="1" dirty="0" smtClean="0">
                <a:latin typeface="Cambria" panose="02040503050406030204" pitchFamily="18" charset="0"/>
                <a:cs typeface="Times New Roman" pitchFamily="18" charset="0"/>
              </a:rPr>
              <a:t>wnership</a:t>
            </a:r>
            <a:r>
              <a:rPr lang="en-US" sz="1650" dirty="0" smtClean="0">
                <a:latin typeface="Cambria" panose="02040503050406030204" pitchFamily="18" charset="0"/>
                <a:cs typeface="Times New Roman" pitchFamily="18" charset="0"/>
              </a:rPr>
              <a:t> - own </a:t>
            </a:r>
            <a:r>
              <a:rPr lang="en-US" sz="1650" dirty="0">
                <a:latin typeface="Cambria" panose="02040503050406030204" pitchFamily="18" charset="0"/>
                <a:cs typeface="Times New Roman" pitchFamily="18" charset="0"/>
              </a:rPr>
              <a:t>76% of the </a:t>
            </a:r>
            <a:r>
              <a:rPr lang="en-US" sz="1650" dirty="0" smtClean="0">
                <a:latin typeface="Cambria" panose="02040503050406030204" pitchFamily="18" charset="0"/>
                <a:cs typeface="Times New Roman" pitchFamily="18" charset="0"/>
              </a:rPr>
              <a:t>land (2005)</a:t>
            </a:r>
          </a:p>
          <a:p>
            <a:r>
              <a:rPr lang="en-US" sz="1650" dirty="0" smtClean="0">
                <a:latin typeface="Cambria" panose="02040503050406030204" pitchFamily="18" charset="0"/>
                <a:cs typeface="Times New Roman" pitchFamily="18" charset="0"/>
              </a:rPr>
              <a:t>Number of </a:t>
            </a:r>
            <a:r>
              <a:rPr lang="en-US" sz="1650" b="1" dirty="0" smtClean="0">
                <a:latin typeface="Cambria" panose="02040503050406030204" pitchFamily="18" charset="0"/>
                <a:cs typeface="Times New Roman" pitchFamily="18" charset="0"/>
              </a:rPr>
              <a:t>plots</a:t>
            </a:r>
            <a:r>
              <a:rPr lang="en-US" sz="1650" dirty="0" smtClean="0">
                <a:latin typeface="Cambria" panose="02040503050406030204" pitchFamily="18" charset="0"/>
                <a:cs typeface="Times New Roman" pitchFamily="18" charset="0"/>
              </a:rPr>
              <a:t> – more </a:t>
            </a:r>
            <a:r>
              <a:rPr lang="en-US" sz="1650" b="1" dirty="0" smtClean="0">
                <a:latin typeface="Cambria" panose="02040503050406030204" pitchFamily="18" charset="0"/>
                <a:cs typeface="Times New Roman" pitchFamily="18" charset="0"/>
              </a:rPr>
              <a:t>than 20 perches </a:t>
            </a:r>
            <a:r>
              <a:rPr lang="en-US" sz="1650" dirty="0" smtClean="0">
                <a:latin typeface="Cambria" panose="02040503050406030204" pitchFamily="18" charset="0"/>
                <a:cs typeface="Times New Roman" pitchFamily="18" charset="0"/>
              </a:rPr>
              <a:t>= 370,842</a:t>
            </a:r>
          </a:p>
          <a:p>
            <a:r>
              <a:rPr lang="en-US" sz="1650" dirty="0" smtClean="0">
                <a:latin typeface="Cambria" panose="02040503050406030204" pitchFamily="18" charset="0"/>
                <a:cs typeface="Times New Roman" pitchFamily="18" charset="0"/>
              </a:rPr>
              <a:t>Number of plots - with </a:t>
            </a:r>
            <a:r>
              <a:rPr lang="en-US" sz="1650" b="1" dirty="0" smtClean="0">
                <a:latin typeface="Cambria" panose="02040503050406030204" pitchFamily="18" charset="0"/>
                <a:cs typeface="Times New Roman" pitchFamily="18" charset="0"/>
              </a:rPr>
              <a:t>less</a:t>
            </a:r>
            <a:r>
              <a:rPr lang="en-US" sz="1650" dirty="0" smtClean="0">
                <a:latin typeface="Cambria" panose="02040503050406030204" pitchFamily="18" charset="0"/>
                <a:cs typeface="Times New Roman" pitchFamily="18" charset="0"/>
              </a:rPr>
              <a:t> than </a:t>
            </a:r>
            <a:r>
              <a:rPr lang="en-US" sz="1650" b="1" dirty="0" smtClean="0">
                <a:latin typeface="Cambria" panose="02040503050406030204" pitchFamily="18" charset="0"/>
                <a:cs typeface="Times New Roman" pitchFamily="18" charset="0"/>
              </a:rPr>
              <a:t>20 perches </a:t>
            </a:r>
            <a:r>
              <a:rPr lang="en-US" sz="1650" dirty="0" smtClean="0">
                <a:latin typeface="Cambria" panose="02040503050406030204" pitchFamily="18" charset="0"/>
                <a:cs typeface="Times New Roman" pitchFamily="18" charset="0"/>
              </a:rPr>
              <a:t>= 417,617</a:t>
            </a:r>
          </a:p>
          <a:p>
            <a:r>
              <a:rPr lang="en-US" sz="1650" dirty="0" smtClean="0">
                <a:latin typeface="Cambria" panose="02040503050406030204" pitchFamily="18" charset="0"/>
                <a:cs typeface="Times New Roman" pitchFamily="18" charset="0"/>
              </a:rPr>
              <a:t>61% less than </a:t>
            </a:r>
            <a:r>
              <a:rPr lang="en-US" sz="1650" b="1" dirty="0" smtClean="0">
                <a:latin typeface="Cambria" panose="02040503050406030204" pitchFamily="18" charset="0"/>
                <a:cs typeface="Times New Roman" pitchFamily="18" charset="0"/>
              </a:rPr>
              <a:t>1 hectare </a:t>
            </a:r>
            <a:r>
              <a:rPr lang="en-US" sz="1650" dirty="0" smtClean="0">
                <a:latin typeface="Cambria" panose="02040503050406030204" pitchFamily="18" charset="0"/>
                <a:cs typeface="Times New Roman" pitchFamily="18" charset="0"/>
              </a:rPr>
              <a:t>= 94% of the TSH plots.</a:t>
            </a:r>
            <a:endParaRPr lang="en-US" sz="1650" dirty="0">
              <a:latin typeface="Cambria" panose="02040503050406030204" pitchFamily="18" charset="0"/>
              <a:cs typeface="Times New Roman" pitchFamily="18" charset="0"/>
            </a:endParaRPr>
          </a:p>
          <a:p>
            <a:pPr marL="0" indent="0">
              <a:buNone/>
            </a:pPr>
            <a:endParaRPr lang="en-US" sz="1400" dirty="0">
              <a:latin typeface="Cambria" panose="02040503050406030204" pitchFamily="18" charset="0"/>
              <a:cs typeface="Times New Roman" pitchFamily="18" charset="0"/>
            </a:endParaRPr>
          </a:p>
          <a:p>
            <a:pPr marL="0" indent="0">
              <a:buNone/>
            </a:pPr>
            <a:endParaRPr lang="en-US" sz="1600" dirty="0">
              <a:latin typeface="Cambria" panose="02040503050406030204"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25961407"/>
              </p:ext>
            </p:extLst>
          </p:nvPr>
        </p:nvGraphicFramePr>
        <p:xfrm>
          <a:off x="444501" y="3517902"/>
          <a:ext cx="11163300" cy="1841500"/>
        </p:xfrm>
        <a:graphic>
          <a:graphicData uri="http://schemas.openxmlformats.org/drawingml/2006/table">
            <a:tbl>
              <a:tblPr firstRow="1" bandRow="1">
                <a:tableStyleId>{69C7853C-536D-4A76-A0AE-DD22124D55A5}</a:tableStyleId>
              </a:tblPr>
              <a:tblGrid>
                <a:gridCol w="2189609"/>
                <a:gridCol w="1459738"/>
                <a:gridCol w="1355471"/>
                <a:gridCol w="1355471"/>
                <a:gridCol w="1668272"/>
                <a:gridCol w="1564004"/>
                <a:gridCol w="1570735"/>
              </a:tblGrid>
              <a:tr h="368300">
                <a:tc>
                  <a:txBody>
                    <a:bodyPr/>
                    <a:lstStyle/>
                    <a:p>
                      <a:r>
                        <a:rPr lang="en-US" sz="1600" b="0" dirty="0" smtClean="0">
                          <a:latin typeface="Cambria" panose="02040503050406030204" pitchFamily="18" charset="0"/>
                        </a:rPr>
                        <a:t>Extent (Ha)</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  &lt;1/2</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&lt;1-2</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&lt;2-3</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&lt;3-5</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&lt;5-10</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&gt;10</a:t>
                      </a:r>
                      <a:endParaRPr lang="en-US" sz="160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00">
                <a:tc>
                  <a:txBody>
                    <a:bodyPr/>
                    <a:lstStyle/>
                    <a:p>
                      <a:r>
                        <a:rPr lang="en-US" sz="1600" dirty="0" smtClean="0">
                          <a:latin typeface="Cambria" panose="02040503050406030204" pitchFamily="18" charset="0"/>
                        </a:rPr>
                        <a:t>Number of</a:t>
                      </a:r>
                      <a:r>
                        <a:rPr lang="en-US" sz="1600" baseline="0" dirty="0" smtClean="0">
                          <a:latin typeface="Cambria" panose="02040503050406030204" pitchFamily="18" charset="0"/>
                        </a:rPr>
                        <a:t> holdings</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45,806</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34,607</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12,902</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7,451</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7,386</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24,172</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00">
                <a:tc>
                  <a:txBody>
                    <a:bodyPr/>
                    <a:lstStyle/>
                    <a:p>
                      <a:r>
                        <a:rPr lang="en-US" sz="1600" dirty="0" smtClean="0">
                          <a:latin typeface="Cambria" panose="02040503050406030204" pitchFamily="18" charset="0"/>
                        </a:rPr>
                        <a:t>%</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latin typeface="Cambria" panose="02040503050406030204" pitchFamily="18" charset="0"/>
                        </a:rPr>
                        <a:t>35</a:t>
                      </a:r>
                      <a:endParaRPr lang="en-US" sz="1600" b="1"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latin typeface="Cambria" panose="02040503050406030204" pitchFamily="18" charset="0"/>
                        </a:rPr>
                        <a:t>26</a:t>
                      </a:r>
                      <a:endParaRPr lang="en-US" sz="1600" b="1"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10</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6</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5</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18</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00">
                <a:tc>
                  <a:txBody>
                    <a:bodyPr/>
                    <a:lstStyle/>
                    <a:p>
                      <a:r>
                        <a:rPr lang="en-US" sz="1600" dirty="0" smtClean="0">
                          <a:latin typeface="Cambria" panose="02040503050406030204" pitchFamily="18" charset="0"/>
                        </a:rPr>
                        <a:t>Number of plots </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120,330</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30,074</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6,111</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2,114</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1,188</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902</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00">
                <a:tc>
                  <a:txBody>
                    <a:bodyPr/>
                    <a:lstStyle/>
                    <a:p>
                      <a:r>
                        <a:rPr lang="en-US" sz="1600" dirty="0" smtClean="0">
                          <a:latin typeface="Cambria" panose="02040503050406030204" pitchFamily="18" charset="0"/>
                        </a:rPr>
                        <a:t>%</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latin typeface="Cambria" panose="02040503050406030204" pitchFamily="18" charset="0"/>
                        </a:rPr>
                        <a:t>75</a:t>
                      </a:r>
                      <a:endParaRPr lang="en-US" sz="1600" b="1"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smtClean="0">
                          <a:latin typeface="Cambria" panose="02040503050406030204" pitchFamily="18" charset="0"/>
                        </a:rPr>
                        <a:t>19</a:t>
                      </a:r>
                      <a:endParaRPr lang="en-US" sz="1600" b="1"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4</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1</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0.5</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Cambria" panose="02040503050406030204" pitchFamily="18" charset="0"/>
                        </a:rPr>
                        <a:t>0.5</a:t>
                      </a:r>
                      <a:endParaRPr lang="en-US" sz="1600" b="0" dirty="0">
                        <a:latin typeface="Cambria" panose="02040503050406030204"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6" name="Picture 2"/>
          <p:cNvPicPr>
            <a:picLocks noChangeAspect="1" noChangeArrowheads="1"/>
          </p:cNvPicPr>
          <p:nvPr/>
        </p:nvPicPr>
        <p:blipFill>
          <a:blip r:embed="rId3" cstate="print"/>
          <a:srcRect/>
          <a:stretch>
            <a:fillRect/>
          </a:stretch>
        </p:blipFill>
        <p:spPr bwMode="auto">
          <a:xfrm>
            <a:off x="8886445" y="689046"/>
            <a:ext cx="3238499" cy="2663754"/>
          </a:xfrm>
          <a:prstGeom prst="rect">
            <a:avLst/>
          </a:prstGeom>
          <a:ln>
            <a:noFill/>
          </a:ln>
          <a:effectLst>
            <a:softEdge rad="112500"/>
          </a:effectLst>
        </p:spPr>
      </p:pic>
      <p:pic>
        <p:nvPicPr>
          <p:cNvPr id="9" name="Picture 8"/>
          <p:cNvPicPr>
            <a:picLocks noChangeAspect="1"/>
          </p:cNvPicPr>
          <p:nvPr/>
        </p:nvPicPr>
        <p:blipFill rotWithShape="1">
          <a:blip r:embed="rId4"/>
          <a:srcRect l="18749" t="58594" r="11876" b="27344"/>
          <a:stretch/>
        </p:blipFill>
        <p:spPr>
          <a:xfrm>
            <a:off x="0" y="-90012"/>
            <a:ext cx="12192000" cy="683565"/>
          </a:xfrm>
          <a:prstGeom prst="rect">
            <a:avLst/>
          </a:prstGeom>
        </p:spPr>
      </p:pic>
      <p:sp>
        <p:nvSpPr>
          <p:cNvPr id="2" name="TextBox 1"/>
          <p:cNvSpPr txBox="1"/>
          <p:nvPr/>
        </p:nvSpPr>
        <p:spPr>
          <a:xfrm>
            <a:off x="0" y="70333"/>
            <a:ext cx="12192000" cy="523220"/>
          </a:xfrm>
          <a:prstGeom prst="rect">
            <a:avLst/>
          </a:prstGeom>
          <a:noFill/>
        </p:spPr>
        <p:txBody>
          <a:bodyPr wrap="square" rtlCol="0">
            <a:spAutoFit/>
          </a:bodyPr>
          <a:lstStyle/>
          <a:p>
            <a:pPr algn="ctr"/>
            <a:r>
              <a:rPr lang="en-US" sz="2800" b="1" dirty="0">
                <a:solidFill>
                  <a:prstClr val="black"/>
                </a:solidFill>
                <a:latin typeface="Cambria" panose="02040503050406030204" pitchFamily="18" charset="0"/>
              </a:rPr>
              <a:t>SMALL HOLDINGS</a:t>
            </a:r>
            <a:endParaRPr lang="en-US" sz="2800" b="1" dirty="0">
              <a:solidFill>
                <a:prstClr val="black"/>
              </a:solidFill>
            </a:endParaRPr>
          </a:p>
        </p:txBody>
      </p:sp>
      <p:graphicFrame>
        <p:nvGraphicFramePr>
          <p:cNvPr id="10" name="Content Placeholder 3"/>
          <p:cNvGraphicFramePr>
            <a:graphicFrameLocks/>
          </p:cNvGraphicFramePr>
          <p:nvPr>
            <p:extLst>
              <p:ext uri="{D42A27DB-BD31-4B8C-83A1-F6EECF244321}">
                <p14:modId xmlns:p14="http://schemas.microsoft.com/office/powerpoint/2010/main" val="2748852624"/>
              </p:ext>
            </p:extLst>
          </p:nvPr>
        </p:nvGraphicFramePr>
        <p:xfrm>
          <a:off x="461772" y="5440680"/>
          <a:ext cx="11107928" cy="13558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Picture 7"/>
          <p:cNvPicPr>
            <a:picLocks noChangeAspect="1"/>
          </p:cNvPicPr>
          <p:nvPr/>
        </p:nvPicPr>
        <p:blipFill rotWithShape="1">
          <a:blip r:embed="rId10" cstate="print">
            <a:extLst>
              <a:ext uri="{28A0092B-C50C-407E-A947-70E740481C1C}">
                <a14:useLocalDpi xmlns:a14="http://schemas.microsoft.com/office/drawing/2010/main" val="0"/>
              </a:ext>
            </a:extLst>
          </a:blip>
          <a:srcRect l="14186" t="26667" r="27495" b="32222"/>
          <a:stretch/>
        </p:blipFill>
        <p:spPr>
          <a:xfrm>
            <a:off x="11353800" y="-100470"/>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40655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19359374"/>
              </p:ext>
            </p:extLst>
          </p:nvPr>
        </p:nvGraphicFramePr>
        <p:xfrm>
          <a:off x="1181100" y="1016001"/>
          <a:ext cx="9563100" cy="5414964"/>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6" name="TextBox 5"/>
          <p:cNvSpPr txBox="1"/>
          <p:nvPr/>
        </p:nvSpPr>
        <p:spPr>
          <a:xfrm>
            <a:off x="0" y="70333"/>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NUMBER OF SMALL HOLDINGS</a:t>
            </a:r>
            <a:endParaRPr lang="en-US" sz="2800" b="1" dirty="0">
              <a:solidFill>
                <a:prstClr val="black"/>
              </a:solidFill>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105854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43739745"/>
              </p:ext>
            </p:extLst>
          </p:nvPr>
        </p:nvGraphicFramePr>
        <p:xfrm>
          <a:off x="1346200" y="952500"/>
          <a:ext cx="9017000" cy="5587999"/>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6" name="TextBox 5"/>
          <p:cNvSpPr txBox="1"/>
          <p:nvPr/>
        </p:nvSpPr>
        <p:spPr>
          <a:xfrm>
            <a:off x="0" y="70333"/>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EXTENT OF SMALL HOLDINGS</a:t>
            </a:r>
            <a:endParaRPr lang="en-US" sz="2800" b="1" dirty="0">
              <a:solidFill>
                <a:prstClr val="black"/>
              </a:solidFill>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3256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drina.anton\AppData\Local\Microsoft\Windows\Temporary Internet Files\Content.Outlook\79DFFBNY\regionaltea01 (2).jpg"/>
          <p:cNvPicPr>
            <a:picLocks noChangeAspect="1" noChangeArrowheads="1"/>
          </p:cNvPicPr>
          <p:nvPr/>
        </p:nvPicPr>
        <p:blipFill rotWithShape="1">
          <a:blip r:embed="rId3">
            <a:extLst>
              <a:ext uri="{28A0092B-C50C-407E-A947-70E740481C1C}">
                <a14:useLocalDpi xmlns:a14="http://schemas.microsoft.com/office/drawing/2010/main" val="0"/>
              </a:ext>
            </a:extLst>
          </a:blip>
          <a:srcRect l="12780" t="12806" r="67196" b="73292"/>
          <a:stretch/>
        </p:blipFill>
        <p:spPr bwMode="auto">
          <a:xfrm>
            <a:off x="786156" y="760478"/>
            <a:ext cx="2305630" cy="1752600"/>
          </a:xfrm>
          <a:prstGeom prst="rect">
            <a:avLst/>
          </a:prstGeom>
          <a:ln>
            <a:noFill/>
          </a:ln>
          <a:effectLst>
            <a:outerShdw blurRad="292100" dist="139700" dir="2700000" algn="tl" rotWithShape="0">
              <a:srgbClr val="333333">
                <a:alpha val="65000"/>
              </a:srgbClr>
            </a:outerShdw>
          </a:effectLst>
          <a:extLst/>
        </p:spPr>
      </p:pic>
      <p:pic>
        <p:nvPicPr>
          <p:cNvPr id="3" name="Picture 2" descr="C:\Users\andrina.anton\AppData\Local\Microsoft\Windows\Temporary Internet Files\Content.Outlook\79DFFBNY\regionaltea01 (2).jpg"/>
          <p:cNvPicPr>
            <a:picLocks noChangeAspect="1" noChangeArrowheads="1"/>
          </p:cNvPicPr>
          <p:nvPr/>
        </p:nvPicPr>
        <p:blipFill rotWithShape="1">
          <a:blip r:embed="rId3">
            <a:extLst>
              <a:ext uri="{28A0092B-C50C-407E-A947-70E740481C1C}">
                <a14:useLocalDpi xmlns:a14="http://schemas.microsoft.com/office/drawing/2010/main" val="0"/>
              </a:ext>
            </a:extLst>
          </a:blip>
          <a:srcRect l="28956" t="24228" r="51162" b="62967"/>
          <a:stretch/>
        </p:blipFill>
        <p:spPr bwMode="auto">
          <a:xfrm>
            <a:off x="806412" y="2657129"/>
            <a:ext cx="2324363" cy="1783127"/>
          </a:xfrm>
          <a:prstGeom prst="rect">
            <a:avLst/>
          </a:prstGeom>
          <a:ln>
            <a:noFill/>
          </a:ln>
          <a:effectLst>
            <a:outerShdw blurRad="292100" dist="139700" dir="2700000" algn="tl" rotWithShape="0">
              <a:srgbClr val="333333">
                <a:alpha val="65000"/>
              </a:srgbClr>
            </a:outerShdw>
          </a:effectLst>
          <a:extLst/>
        </p:spPr>
      </p:pic>
      <p:pic>
        <p:nvPicPr>
          <p:cNvPr id="4" name="Picture 5" descr="C:\Users\sujitha.jegathesan\Desktop\sl.jpg"/>
          <p:cNvPicPr>
            <a:picLocks noChangeAspect="1" noChangeArrowheads="1"/>
          </p:cNvPicPr>
          <p:nvPr/>
        </p:nvPicPr>
        <p:blipFill rotWithShape="1">
          <a:blip r:embed="rId4">
            <a:extLst>
              <a:ext uri="{28A0092B-C50C-407E-A947-70E740481C1C}">
                <a14:useLocalDpi xmlns:a14="http://schemas.microsoft.com/office/drawing/2010/main" val="0"/>
              </a:ext>
            </a:extLst>
          </a:blip>
          <a:srcRect l="77346" b="70738"/>
          <a:stretch/>
        </p:blipFill>
        <p:spPr bwMode="auto">
          <a:xfrm>
            <a:off x="1003049" y="1602781"/>
            <a:ext cx="1070481" cy="101331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5" descr="C:\Users\sujitha.jegathesan\Desktop\sl.jpg"/>
          <p:cNvPicPr>
            <a:picLocks noChangeAspect="1" noChangeArrowheads="1"/>
          </p:cNvPicPr>
          <p:nvPr/>
        </p:nvPicPr>
        <p:blipFill rotWithShape="1">
          <a:blip r:embed="rId4">
            <a:extLst>
              <a:ext uri="{28A0092B-C50C-407E-A947-70E740481C1C}">
                <a14:useLocalDpi xmlns:a14="http://schemas.microsoft.com/office/drawing/2010/main" val="0"/>
              </a:ext>
            </a:extLst>
          </a:blip>
          <a:srcRect l="75165" t="50000" b="22585"/>
          <a:stretch/>
        </p:blipFill>
        <p:spPr bwMode="auto">
          <a:xfrm>
            <a:off x="997482" y="3726735"/>
            <a:ext cx="1150092" cy="101803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andrina.anton\AppData\Local\Microsoft\Windows\Temporary Internet Files\Content.Outlook\79DFFBNY\regionaltea01 (2).jpg"/>
          <p:cNvPicPr>
            <a:picLocks noChangeAspect="1" noChangeArrowheads="1"/>
          </p:cNvPicPr>
          <p:nvPr/>
        </p:nvPicPr>
        <p:blipFill rotWithShape="1">
          <a:blip r:embed="rId3">
            <a:extLst>
              <a:ext uri="{28A0092B-C50C-407E-A947-70E740481C1C}">
                <a14:useLocalDpi xmlns:a14="http://schemas.microsoft.com/office/drawing/2010/main" val="0"/>
              </a:ext>
            </a:extLst>
          </a:blip>
          <a:srcRect l="40236" t="35751" r="37879" b="51022"/>
          <a:stretch/>
        </p:blipFill>
        <p:spPr bwMode="auto">
          <a:xfrm>
            <a:off x="761318" y="4653424"/>
            <a:ext cx="2337745" cy="1888774"/>
          </a:xfrm>
          <a:prstGeom prst="rect">
            <a:avLst/>
          </a:prstGeom>
          <a:ln>
            <a:noFill/>
          </a:ln>
          <a:effectLst>
            <a:outerShdw blurRad="292100" dist="139700" dir="2700000" algn="tl" rotWithShape="0">
              <a:srgbClr val="333333">
                <a:alpha val="65000"/>
              </a:srgbClr>
            </a:outerShdw>
          </a:effectLst>
          <a:extLst/>
        </p:spPr>
      </p:pic>
      <p:pic>
        <p:nvPicPr>
          <p:cNvPr id="7" name="Picture 5" descr="C:\Users\sujitha.jegathesan\Desktop\sl.jpg"/>
          <p:cNvPicPr>
            <a:picLocks noChangeAspect="1" noChangeArrowheads="1"/>
          </p:cNvPicPr>
          <p:nvPr/>
        </p:nvPicPr>
        <p:blipFill rotWithShape="1">
          <a:blip r:embed="rId4">
            <a:extLst>
              <a:ext uri="{28A0092B-C50C-407E-A947-70E740481C1C}">
                <a14:useLocalDpi xmlns:a14="http://schemas.microsoft.com/office/drawing/2010/main" val="0"/>
              </a:ext>
            </a:extLst>
          </a:blip>
          <a:srcRect l="53287" t="26760" r="18909" b="43735"/>
          <a:stretch/>
        </p:blipFill>
        <p:spPr bwMode="auto">
          <a:xfrm>
            <a:off x="1022816" y="5701674"/>
            <a:ext cx="1117212" cy="1053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descr="C:\Users\andrina.anton\AppData\Local\Microsoft\Windows\Temporary Internet Files\Content.Outlook\79DFFBNY\regionaltea01 (2).jpg"/>
          <p:cNvPicPr>
            <a:picLocks noChangeAspect="1" noChangeArrowheads="1"/>
          </p:cNvPicPr>
          <p:nvPr/>
        </p:nvPicPr>
        <p:blipFill rotWithShape="1">
          <a:blip r:embed="rId3">
            <a:extLst>
              <a:ext uri="{28A0092B-C50C-407E-A947-70E740481C1C}">
                <a14:useLocalDpi xmlns:a14="http://schemas.microsoft.com/office/drawing/2010/main" val="0"/>
              </a:ext>
            </a:extLst>
          </a:blip>
          <a:srcRect l="48346" t="47943" r="30471" b="39980"/>
          <a:stretch/>
        </p:blipFill>
        <p:spPr bwMode="auto">
          <a:xfrm>
            <a:off x="8697859" y="2631965"/>
            <a:ext cx="2292523" cy="1803708"/>
          </a:xfrm>
          <a:prstGeom prst="rect">
            <a:avLst/>
          </a:prstGeom>
          <a:ln>
            <a:noFill/>
          </a:ln>
          <a:effectLst>
            <a:outerShdw blurRad="292100" dist="139700" dir="2700000" algn="tl" rotWithShape="0">
              <a:srgbClr val="333333">
                <a:alpha val="65000"/>
              </a:srgbClr>
            </a:outerShdw>
          </a:effectLst>
          <a:extLst/>
        </p:spPr>
      </p:pic>
      <p:pic>
        <p:nvPicPr>
          <p:cNvPr id="10" name="Picture 5" descr="C:\Users\sujitha.jegathesan\Desktop\sl.jpg"/>
          <p:cNvPicPr>
            <a:picLocks noChangeAspect="1" noChangeArrowheads="1"/>
          </p:cNvPicPr>
          <p:nvPr/>
        </p:nvPicPr>
        <p:blipFill rotWithShape="1">
          <a:blip r:embed="rId4">
            <a:extLst>
              <a:ext uri="{28A0092B-C50C-407E-A947-70E740481C1C}">
                <a14:useLocalDpi xmlns:a14="http://schemas.microsoft.com/office/drawing/2010/main" val="0"/>
              </a:ext>
            </a:extLst>
          </a:blip>
          <a:srcRect l="63323" t="73979" r="7092"/>
          <a:stretch/>
        </p:blipFill>
        <p:spPr bwMode="auto">
          <a:xfrm>
            <a:off x="8515454" y="3522958"/>
            <a:ext cx="1149511" cy="102163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C:\Users\andrina.anton\AppData\Local\Microsoft\Windows\Temporary Internet Files\Content.Outlook\79DFFBNY\regionaltea01 (2).jpg"/>
          <p:cNvPicPr>
            <a:picLocks noChangeAspect="1" noChangeArrowheads="1"/>
          </p:cNvPicPr>
          <p:nvPr/>
        </p:nvPicPr>
        <p:blipFill rotWithShape="1">
          <a:blip r:embed="rId3">
            <a:extLst>
              <a:ext uri="{28A0092B-C50C-407E-A947-70E740481C1C}">
                <a14:useLocalDpi xmlns:a14="http://schemas.microsoft.com/office/drawing/2010/main" val="0"/>
              </a:ext>
            </a:extLst>
          </a:blip>
          <a:srcRect l="41411" t="59993" r="38050" b="26178"/>
          <a:stretch/>
        </p:blipFill>
        <p:spPr bwMode="auto">
          <a:xfrm>
            <a:off x="8703705" y="749868"/>
            <a:ext cx="2279134" cy="1755648"/>
          </a:xfrm>
          <a:prstGeom prst="rect">
            <a:avLst/>
          </a:prstGeom>
          <a:ln>
            <a:noFill/>
          </a:ln>
          <a:effectLst>
            <a:outerShdw blurRad="292100" dist="139700" dir="2700000" algn="tl" rotWithShape="0">
              <a:srgbClr val="333333">
                <a:alpha val="65000"/>
              </a:srgbClr>
            </a:outerShdw>
          </a:effectLs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1492" y="1578534"/>
            <a:ext cx="1094168" cy="1032462"/>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5745019" y="4158928"/>
            <a:ext cx="533400" cy="20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00" dirty="0">
                <a:solidFill>
                  <a:prstClr val="black"/>
                </a:solidFill>
              </a:rPr>
              <a:t>KANDY</a:t>
            </a:r>
          </a:p>
        </p:txBody>
      </p:sp>
      <p:sp>
        <p:nvSpPr>
          <p:cNvPr id="50" name="TextBox 49"/>
          <p:cNvSpPr txBox="1"/>
          <p:nvPr/>
        </p:nvSpPr>
        <p:spPr>
          <a:xfrm>
            <a:off x="5360555" y="4435673"/>
            <a:ext cx="838200" cy="20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00" dirty="0">
                <a:solidFill>
                  <a:prstClr val="black"/>
                </a:solidFill>
              </a:rPr>
              <a:t>NUWARA-ELIYA</a:t>
            </a:r>
          </a:p>
        </p:txBody>
      </p:sp>
      <p:sp>
        <p:nvSpPr>
          <p:cNvPr id="52" name="TextBox 51"/>
          <p:cNvSpPr txBox="1"/>
          <p:nvPr/>
        </p:nvSpPr>
        <p:spPr>
          <a:xfrm>
            <a:off x="5471396" y="5015594"/>
            <a:ext cx="583048" cy="20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00" dirty="0">
                <a:solidFill>
                  <a:prstClr val="black"/>
                </a:solidFill>
              </a:rPr>
              <a:t>DIMBULA</a:t>
            </a:r>
          </a:p>
        </p:txBody>
      </p:sp>
      <p:sp>
        <p:nvSpPr>
          <p:cNvPr id="54" name="TextBox 53"/>
          <p:cNvSpPr txBox="1"/>
          <p:nvPr/>
        </p:nvSpPr>
        <p:spPr>
          <a:xfrm>
            <a:off x="6184902" y="5137230"/>
            <a:ext cx="427180" cy="20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00" dirty="0">
                <a:solidFill>
                  <a:prstClr val="black"/>
                </a:solidFill>
              </a:rPr>
              <a:t>UVA</a:t>
            </a:r>
          </a:p>
        </p:txBody>
      </p:sp>
      <p:sp>
        <p:nvSpPr>
          <p:cNvPr id="63" name="TextBox 62"/>
          <p:cNvSpPr txBox="1"/>
          <p:nvPr/>
        </p:nvSpPr>
        <p:spPr>
          <a:xfrm>
            <a:off x="5115792" y="4713495"/>
            <a:ext cx="1043710" cy="20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00" dirty="0">
                <a:solidFill>
                  <a:prstClr val="black"/>
                </a:solidFill>
              </a:rPr>
              <a:t>UDA PUSSELLAWA</a:t>
            </a:r>
          </a:p>
        </p:txBody>
      </p:sp>
      <p:pic>
        <p:nvPicPr>
          <p:cNvPr id="409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9981" t="20490" r="31109" b="19104"/>
          <a:stretch/>
        </p:blipFill>
        <p:spPr bwMode="auto">
          <a:xfrm>
            <a:off x="3750220" y="817634"/>
            <a:ext cx="4308626" cy="589175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15942" y="699495"/>
            <a:ext cx="1990394" cy="261610"/>
          </a:xfrm>
          <a:prstGeom prst="rect">
            <a:avLst/>
          </a:prstGeom>
          <a:noFill/>
        </p:spPr>
        <p:txBody>
          <a:bodyPr wrap="square" rtlCol="0">
            <a:spAutoFit/>
          </a:bodyPr>
          <a:lstStyle/>
          <a:p>
            <a:pPr algn="ctr"/>
            <a:r>
              <a:rPr lang="en-US" sz="1100" b="1" dirty="0">
                <a:solidFill>
                  <a:prstClr val="black"/>
                </a:solidFill>
                <a:latin typeface="Cambria" panose="02040503050406030204" pitchFamily="18" charset="0"/>
              </a:rPr>
              <a:t>DELICATELY FRAGRANT</a:t>
            </a:r>
          </a:p>
        </p:txBody>
      </p:sp>
      <p:cxnSp>
        <p:nvCxnSpPr>
          <p:cNvPr id="9" name="Straight Arrow Connector 8"/>
          <p:cNvCxnSpPr>
            <a:stCxn id="1026" idx="3"/>
          </p:cNvCxnSpPr>
          <p:nvPr/>
        </p:nvCxnSpPr>
        <p:spPr>
          <a:xfrm>
            <a:off x="3091786" y="1636778"/>
            <a:ext cx="2649626" cy="29989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915942" y="2624251"/>
            <a:ext cx="1990394" cy="261610"/>
          </a:xfrm>
          <a:prstGeom prst="rect">
            <a:avLst/>
          </a:prstGeom>
          <a:noFill/>
        </p:spPr>
        <p:txBody>
          <a:bodyPr wrap="square" rtlCol="0">
            <a:spAutoFit/>
          </a:bodyPr>
          <a:lstStyle/>
          <a:p>
            <a:pPr algn="ctr"/>
            <a:r>
              <a:rPr lang="en-US" sz="1100" b="1" dirty="0">
                <a:solidFill>
                  <a:prstClr val="black"/>
                </a:solidFill>
                <a:latin typeface="Cambria" panose="02040503050406030204" pitchFamily="18" charset="0"/>
              </a:rPr>
              <a:t>EXQUSITELY TANGY</a:t>
            </a:r>
          </a:p>
        </p:txBody>
      </p:sp>
      <p:cxnSp>
        <p:nvCxnSpPr>
          <p:cNvPr id="33" name="Straight Arrow Connector 32"/>
          <p:cNvCxnSpPr/>
          <p:nvPr/>
        </p:nvCxnSpPr>
        <p:spPr>
          <a:xfrm>
            <a:off x="3121360" y="3304286"/>
            <a:ext cx="2260586" cy="17759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89870" y="4635728"/>
            <a:ext cx="1990394" cy="261610"/>
          </a:xfrm>
          <a:prstGeom prst="rect">
            <a:avLst/>
          </a:prstGeom>
          <a:noFill/>
        </p:spPr>
        <p:txBody>
          <a:bodyPr wrap="square" rtlCol="0">
            <a:spAutoFit/>
          </a:bodyPr>
          <a:lstStyle/>
          <a:p>
            <a:pPr algn="ctr"/>
            <a:r>
              <a:rPr lang="en-US" sz="1100" b="1" dirty="0">
                <a:solidFill>
                  <a:prstClr val="black"/>
                </a:solidFill>
                <a:latin typeface="Cambria" panose="02040503050406030204" pitchFamily="18" charset="0"/>
              </a:rPr>
              <a:t>REFRESHING MELLOW</a:t>
            </a:r>
          </a:p>
        </p:txBody>
      </p:sp>
      <p:cxnSp>
        <p:nvCxnSpPr>
          <p:cNvPr id="37" name="Straight Arrow Connector 36"/>
          <p:cNvCxnSpPr>
            <a:stCxn id="1027" idx="3"/>
          </p:cNvCxnSpPr>
          <p:nvPr/>
        </p:nvCxnSpPr>
        <p:spPr>
          <a:xfrm flipV="1">
            <a:off x="3099063" y="5381452"/>
            <a:ext cx="2603680" cy="2163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8863525" y="723787"/>
            <a:ext cx="1990394" cy="261610"/>
          </a:xfrm>
          <a:prstGeom prst="rect">
            <a:avLst/>
          </a:prstGeom>
          <a:noFill/>
        </p:spPr>
        <p:txBody>
          <a:bodyPr wrap="square" rtlCol="0">
            <a:spAutoFit/>
          </a:bodyPr>
          <a:lstStyle/>
          <a:p>
            <a:pPr algn="ctr"/>
            <a:r>
              <a:rPr lang="en-US" sz="1100" b="1" dirty="0">
                <a:solidFill>
                  <a:prstClr val="black"/>
                </a:solidFill>
                <a:latin typeface="Cambria" panose="02040503050406030204" pitchFamily="18" charset="0"/>
              </a:rPr>
              <a:t>INTENSELY FULL BODIED</a:t>
            </a:r>
          </a:p>
        </p:txBody>
      </p:sp>
      <p:sp>
        <p:nvSpPr>
          <p:cNvPr id="44" name="TextBox 43"/>
          <p:cNvSpPr txBox="1"/>
          <p:nvPr/>
        </p:nvSpPr>
        <p:spPr>
          <a:xfrm>
            <a:off x="8863522" y="2566006"/>
            <a:ext cx="1990394" cy="261610"/>
          </a:xfrm>
          <a:prstGeom prst="rect">
            <a:avLst/>
          </a:prstGeom>
          <a:noFill/>
        </p:spPr>
        <p:txBody>
          <a:bodyPr wrap="square" rtlCol="0">
            <a:spAutoFit/>
          </a:bodyPr>
          <a:lstStyle/>
          <a:p>
            <a:pPr algn="ctr"/>
            <a:r>
              <a:rPr lang="en-US" sz="1100" b="1" dirty="0">
                <a:solidFill>
                  <a:prstClr val="black"/>
                </a:solidFill>
                <a:latin typeface="Cambria" panose="02040503050406030204" pitchFamily="18" charset="0"/>
              </a:rPr>
              <a:t>EXOTICALLY AROMATIC</a:t>
            </a:r>
          </a:p>
        </p:txBody>
      </p:sp>
      <p:cxnSp>
        <p:nvCxnSpPr>
          <p:cNvPr id="21" name="Straight Arrow Connector 20"/>
          <p:cNvCxnSpPr>
            <a:stCxn id="1030" idx="1"/>
          </p:cNvCxnSpPr>
          <p:nvPr/>
        </p:nvCxnSpPr>
        <p:spPr>
          <a:xfrm flipH="1">
            <a:off x="6612083" y="1627692"/>
            <a:ext cx="2091622" cy="28079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H="1">
            <a:off x="6837768" y="3304286"/>
            <a:ext cx="1849939" cy="181133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8079157" y="4479035"/>
            <a:ext cx="4112843" cy="2308324"/>
          </a:xfrm>
          <a:prstGeom prst="rect">
            <a:avLst/>
          </a:prstGeom>
        </p:spPr>
        <p:txBody>
          <a:bodyPr wrap="square">
            <a:spAutoFit/>
          </a:bodyPr>
          <a:lstStyle/>
          <a:p>
            <a:pPr marL="285750" indent="-285750">
              <a:lnSpc>
                <a:spcPct val="150000"/>
              </a:lnSpc>
              <a:buFont typeface="Arial" panose="020B0604020202020204" pitchFamily="34" charset="0"/>
              <a:buChar char="•"/>
            </a:pPr>
            <a:r>
              <a:rPr lang="en-US" sz="1200" b="1" dirty="0">
                <a:solidFill>
                  <a:prstClr val="black"/>
                </a:solidFill>
                <a:latin typeface="Cambria" pitchFamily="18" charset="0"/>
              </a:rPr>
              <a:t>20 Regional Plantation Companies (</a:t>
            </a:r>
            <a:r>
              <a:rPr lang="en-US" sz="1200" b="1" dirty="0" smtClean="0">
                <a:solidFill>
                  <a:prstClr val="black"/>
                </a:solidFill>
                <a:latin typeface="Cambria" pitchFamily="18" charset="0"/>
              </a:rPr>
              <a:t>RPCs)</a:t>
            </a:r>
          </a:p>
          <a:p>
            <a:pPr marL="285750" indent="-285750">
              <a:lnSpc>
                <a:spcPct val="150000"/>
              </a:lnSpc>
              <a:buFont typeface="Arial" panose="020B0604020202020204" pitchFamily="34" charset="0"/>
              <a:buChar char="•"/>
            </a:pPr>
            <a:r>
              <a:rPr lang="en-US" sz="1200" b="1" dirty="0" smtClean="0">
                <a:solidFill>
                  <a:prstClr val="black"/>
                </a:solidFill>
                <a:latin typeface="Cambria" pitchFamily="18" charset="0"/>
              </a:rPr>
              <a:t>RPCs </a:t>
            </a:r>
            <a:r>
              <a:rPr lang="en-US" sz="1200" b="1" dirty="0">
                <a:solidFill>
                  <a:prstClr val="black"/>
                </a:solidFill>
                <a:latin typeface="Cambria" pitchFamily="18" charset="0"/>
              </a:rPr>
              <a:t>: Only Stakeholder in </a:t>
            </a:r>
            <a:r>
              <a:rPr lang="en-US" sz="1200" b="1" dirty="0" smtClean="0">
                <a:solidFill>
                  <a:prstClr val="black"/>
                </a:solidFill>
                <a:latin typeface="Cambria" pitchFamily="18" charset="0"/>
              </a:rPr>
              <a:t>Producing</a:t>
            </a:r>
            <a:r>
              <a:rPr lang="en-US" sz="1200" b="1" dirty="0">
                <a:solidFill>
                  <a:prstClr val="black"/>
                </a:solidFill>
                <a:latin typeface="Cambria" pitchFamily="18" charset="0"/>
              </a:rPr>
              <a:t>, </a:t>
            </a:r>
            <a:r>
              <a:rPr lang="en-US" sz="1200" b="1" dirty="0" smtClean="0">
                <a:solidFill>
                  <a:prstClr val="black"/>
                </a:solidFill>
                <a:latin typeface="Cambria" pitchFamily="18" charset="0"/>
              </a:rPr>
              <a:t>Processing </a:t>
            </a:r>
            <a:r>
              <a:rPr lang="en-US" sz="1200" b="1" dirty="0">
                <a:solidFill>
                  <a:prstClr val="black"/>
                </a:solidFill>
                <a:latin typeface="Cambria" pitchFamily="18" charset="0"/>
              </a:rPr>
              <a:t>&amp; </a:t>
            </a:r>
            <a:r>
              <a:rPr lang="en-US" sz="1200" b="1" dirty="0" smtClean="0">
                <a:solidFill>
                  <a:prstClr val="black"/>
                </a:solidFill>
                <a:latin typeface="Cambria" pitchFamily="18" charset="0"/>
              </a:rPr>
              <a:t>Marketing of  Tea and other crops. </a:t>
            </a:r>
          </a:p>
          <a:p>
            <a:pPr marL="285750" indent="-285750">
              <a:lnSpc>
                <a:spcPct val="150000"/>
              </a:lnSpc>
              <a:buFont typeface="Arial" panose="020B0604020202020204" pitchFamily="34" charset="0"/>
              <a:buChar char="•"/>
            </a:pPr>
            <a:r>
              <a:rPr lang="en-US" sz="1200" b="1" dirty="0" smtClean="0">
                <a:solidFill>
                  <a:prstClr val="black"/>
                </a:solidFill>
                <a:latin typeface="Cambria" pitchFamily="18" charset="0"/>
              </a:rPr>
              <a:t>453 </a:t>
            </a:r>
            <a:r>
              <a:rPr lang="en-US" sz="1200" b="1" dirty="0">
                <a:solidFill>
                  <a:prstClr val="black"/>
                </a:solidFill>
                <a:latin typeface="Cambria" pitchFamily="18" charset="0"/>
              </a:rPr>
              <a:t>Estates &amp; 300 </a:t>
            </a:r>
            <a:r>
              <a:rPr lang="en-US" sz="1200" b="1" dirty="0" smtClean="0">
                <a:solidFill>
                  <a:prstClr val="black"/>
                </a:solidFill>
                <a:latin typeface="Cambria" pitchFamily="18" charset="0"/>
              </a:rPr>
              <a:t>Tea &amp; 112 Rubber Factories  </a:t>
            </a:r>
            <a:endParaRPr lang="en-US" sz="1200" b="1" dirty="0">
              <a:solidFill>
                <a:prstClr val="black"/>
              </a:solidFill>
              <a:latin typeface="Cambria" pitchFamily="18" charset="0"/>
            </a:endParaRPr>
          </a:p>
          <a:p>
            <a:pPr marL="285750" indent="-285750">
              <a:lnSpc>
                <a:spcPct val="150000"/>
              </a:lnSpc>
              <a:buFont typeface="Arial" panose="020B0604020202020204" pitchFamily="34" charset="0"/>
              <a:buChar char="•"/>
            </a:pPr>
            <a:r>
              <a:rPr lang="en-US" sz="1200" b="1" dirty="0" smtClean="0">
                <a:solidFill>
                  <a:prstClr val="black"/>
                </a:solidFill>
                <a:latin typeface="Cambria" pitchFamily="18" charset="0"/>
              </a:rPr>
              <a:t>Cares </a:t>
            </a:r>
            <a:r>
              <a:rPr lang="en-US" sz="1200" b="1" dirty="0">
                <a:solidFill>
                  <a:prstClr val="black"/>
                </a:solidFill>
                <a:latin typeface="Cambria" pitchFamily="18" charset="0"/>
              </a:rPr>
              <a:t>for </a:t>
            </a:r>
            <a:r>
              <a:rPr lang="en-US" sz="1200" b="1" dirty="0" smtClean="0">
                <a:solidFill>
                  <a:prstClr val="black"/>
                </a:solidFill>
                <a:latin typeface="Cambria" pitchFamily="18" charset="0"/>
              </a:rPr>
              <a:t>a resident </a:t>
            </a:r>
            <a:r>
              <a:rPr lang="en-US" sz="1200" b="1" dirty="0">
                <a:solidFill>
                  <a:prstClr val="black"/>
                </a:solidFill>
                <a:latin typeface="Cambria" pitchFamily="18" charset="0"/>
              </a:rPr>
              <a:t>population of </a:t>
            </a:r>
            <a:r>
              <a:rPr lang="en-US" sz="1200" b="1" dirty="0" smtClean="0">
                <a:solidFill>
                  <a:prstClr val="black"/>
                </a:solidFill>
                <a:latin typeface="Cambria" pitchFamily="18" charset="0"/>
              </a:rPr>
              <a:t>1 Mn </a:t>
            </a:r>
            <a:r>
              <a:rPr lang="en-US" sz="1200" b="1" dirty="0">
                <a:solidFill>
                  <a:prstClr val="black"/>
                </a:solidFill>
                <a:latin typeface="Cambria" pitchFamily="18" charset="0"/>
              </a:rPr>
              <a:t>(</a:t>
            </a:r>
            <a:r>
              <a:rPr lang="en-US" sz="1200" b="1" dirty="0" smtClean="0">
                <a:solidFill>
                  <a:prstClr val="black"/>
                </a:solidFill>
                <a:latin typeface="Cambria" pitchFamily="18" charset="0"/>
              </a:rPr>
              <a:t>5% of SL)</a:t>
            </a:r>
            <a:endParaRPr lang="en-US" sz="1200" b="1" dirty="0">
              <a:solidFill>
                <a:prstClr val="black"/>
              </a:solidFill>
              <a:latin typeface="Cambria" pitchFamily="18" charset="0"/>
            </a:endParaRPr>
          </a:p>
          <a:p>
            <a:pPr marL="285750" indent="-285750">
              <a:lnSpc>
                <a:spcPct val="150000"/>
              </a:lnSpc>
              <a:buFont typeface="Arial" panose="020B0604020202020204" pitchFamily="34" charset="0"/>
              <a:buChar char="•"/>
            </a:pPr>
            <a:r>
              <a:rPr lang="en-US" sz="1200" b="1" dirty="0" smtClean="0">
                <a:solidFill>
                  <a:prstClr val="black"/>
                </a:solidFill>
                <a:latin typeface="Cambria" pitchFamily="18" charset="0"/>
              </a:rPr>
              <a:t>Cultivates </a:t>
            </a:r>
            <a:r>
              <a:rPr lang="en-US" sz="1200" b="1" dirty="0">
                <a:solidFill>
                  <a:prstClr val="black"/>
                </a:solidFill>
                <a:latin typeface="Cambria" pitchFamily="18" charset="0"/>
              </a:rPr>
              <a:t>: 35% of </a:t>
            </a:r>
            <a:r>
              <a:rPr lang="en-US" sz="1200" b="1" dirty="0" smtClean="0">
                <a:solidFill>
                  <a:prstClr val="black"/>
                </a:solidFill>
                <a:latin typeface="Cambria" pitchFamily="18" charset="0"/>
              </a:rPr>
              <a:t>Land </a:t>
            </a:r>
          </a:p>
          <a:p>
            <a:pPr marL="285750" indent="-285750">
              <a:lnSpc>
                <a:spcPct val="150000"/>
              </a:lnSpc>
              <a:buFont typeface="Arial" panose="020B0604020202020204" pitchFamily="34" charset="0"/>
              <a:buChar char="•"/>
            </a:pPr>
            <a:r>
              <a:rPr lang="en-US" sz="1200" b="1" dirty="0" smtClean="0">
                <a:solidFill>
                  <a:prstClr val="black"/>
                </a:solidFill>
                <a:latin typeface="Cambria" pitchFamily="18" charset="0"/>
              </a:rPr>
              <a:t>Produces </a:t>
            </a:r>
            <a:r>
              <a:rPr lang="en-US" sz="1200" b="1" dirty="0">
                <a:solidFill>
                  <a:prstClr val="black"/>
                </a:solidFill>
                <a:latin typeface="Cambria" pitchFamily="18" charset="0"/>
              </a:rPr>
              <a:t>: 25% of Green Leaf</a:t>
            </a:r>
          </a:p>
          <a:p>
            <a:pPr marL="285750" indent="-285750">
              <a:lnSpc>
                <a:spcPct val="150000"/>
              </a:lnSpc>
              <a:buFont typeface="Arial" panose="020B0604020202020204" pitchFamily="34" charset="0"/>
              <a:buChar char="•"/>
            </a:pPr>
            <a:r>
              <a:rPr lang="en-US" sz="1200" b="1" dirty="0">
                <a:solidFill>
                  <a:prstClr val="black"/>
                </a:solidFill>
                <a:latin typeface="Cambria" pitchFamily="18" charset="0"/>
              </a:rPr>
              <a:t>Processes : 41% of </a:t>
            </a:r>
            <a:r>
              <a:rPr lang="en-US" sz="1200" b="1" dirty="0" smtClean="0">
                <a:solidFill>
                  <a:prstClr val="black"/>
                </a:solidFill>
                <a:latin typeface="Cambria" pitchFamily="18" charset="0"/>
              </a:rPr>
              <a:t> Made Tea</a:t>
            </a:r>
            <a:endParaRPr lang="en-US" sz="1200" b="1" dirty="0">
              <a:solidFill>
                <a:prstClr val="black"/>
              </a:solidFill>
              <a:latin typeface="Cambria" pitchFamily="18" charset="0"/>
            </a:endParaRPr>
          </a:p>
        </p:txBody>
      </p:sp>
      <p:pic>
        <p:nvPicPr>
          <p:cNvPr id="30" name="Picture 29"/>
          <p:cNvPicPr>
            <a:picLocks noChangeAspect="1"/>
          </p:cNvPicPr>
          <p:nvPr/>
        </p:nvPicPr>
        <p:blipFill rotWithShape="1">
          <a:blip r:embed="rId7"/>
          <a:srcRect l="18749" t="58594" r="11876" b="27344"/>
          <a:stretch/>
        </p:blipFill>
        <p:spPr>
          <a:xfrm>
            <a:off x="0" y="-18119"/>
            <a:ext cx="12192000" cy="676564"/>
          </a:xfrm>
          <a:prstGeom prst="rect">
            <a:avLst/>
          </a:prstGeom>
        </p:spPr>
      </p:pic>
      <p:sp>
        <p:nvSpPr>
          <p:cNvPr id="6" name="Rectangle 5"/>
          <p:cNvSpPr/>
          <p:nvPr/>
        </p:nvSpPr>
        <p:spPr>
          <a:xfrm>
            <a:off x="2083955" y="43074"/>
            <a:ext cx="82296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REGIONAL PLANTATION </a:t>
            </a:r>
            <a:r>
              <a:rPr lang="en-US" sz="2800" b="1" dirty="0" smtClean="0">
                <a:solidFill>
                  <a:prstClr val="black"/>
                </a:solidFill>
                <a:latin typeface="Cambria" panose="02040503050406030204" pitchFamily="18" charset="0"/>
              </a:rPr>
              <a:t>COMPANIES - RPCs</a:t>
            </a:r>
            <a:endParaRPr lang="en-US" sz="2800" b="1" dirty="0">
              <a:solidFill>
                <a:prstClr val="black"/>
              </a:solidFill>
            </a:endParaRPr>
          </a:p>
        </p:txBody>
      </p:sp>
      <p:pic>
        <p:nvPicPr>
          <p:cNvPr id="32" name="Picture 31"/>
          <p:cNvPicPr>
            <a:picLocks noChangeAspect="1"/>
          </p:cNvPicPr>
          <p:nvPr/>
        </p:nvPicPr>
        <p:blipFill rotWithShape="1">
          <a:blip r:embed="rId8" cstate="print">
            <a:extLst>
              <a:ext uri="{28A0092B-C50C-407E-A947-70E740481C1C}">
                <a14:useLocalDpi xmlns:a14="http://schemas.microsoft.com/office/drawing/2010/main" val="0"/>
              </a:ext>
            </a:extLst>
          </a:blip>
          <a:srcRect l="14186" t="26667" r="27495" b="32222"/>
          <a:stretch/>
        </p:blipFill>
        <p:spPr>
          <a:xfrm>
            <a:off x="11353800" y="-3557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8157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nvPr>
        </p:nvGraphicFramePr>
        <p:xfrm>
          <a:off x="2362200" y="914400"/>
          <a:ext cx="8229600" cy="54864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76200" y="6572944"/>
            <a:ext cx="4572000" cy="261610"/>
          </a:xfrm>
          <a:prstGeom prst="rect">
            <a:avLst/>
          </a:prstGeom>
        </p:spPr>
        <p:txBody>
          <a:bodyPr>
            <a:spAutoFit/>
          </a:bodyPr>
          <a:lstStyle/>
          <a:p>
            <a:r>
              <a:rPr lang="en-US" sz="1100" b="1" i="1" dirty="0">
                <a:solidFill>
                  <a:prstClr val="black"/>
                </a:solidFill>
                <a:latin typeface="Cambria" pitchFamily="18" charset="0"/>
              </a:rPr>
              <a:t>SOURCE: HOUSEHOLD INCOME &amp; EXPENDITURE SURVEY 2012/2013</a:t>
            </a:r>
            <a:endParaRPr lang="en-US" sz="800" b="1" i="1" dirty="0">
              <a:solidFill>
                <a:prstClr val="black"/>
              </a:solidFill>
            </a:endParaRPr>
          </a:p>
        </p:txBody>
      </p:sp>
      <p:pic>
        <p:nvPicPr>
          <p:cNvPr id="5" name="Picture 4"/>
          <p:cNvPicPr>
            <a:picLocks noChangeAspect="1"/>
          </p:cNvPicPr>
          <p:nvPr/>
        </p:nvPicPr>
        <p:blipFill rotWithShape="1">
          <a:blip r:embed="rId4"/>
          <a:srcRect l="18749" t="58594" r="11876" b="27344"/>
          <a:stretch/>
        </p:blipFill>
        <p:spPr>
          <a:xfrm>
            <a:off x="0" y="-1"/>
            <a:ext cx="12192000" cy="782357"/>
          </a:xfrm>
          <a:prstGeom prst="rect">
            <a:avLst/>
          </a:prstGeom>
        </p:spPr>
      </p:pic>
      <p:sp>
        <p:nvSpPr>
          <p:cNvPr id="6" name="Rectangle 5"/>
          <p:cNvSpPr/>
          <p:nvPr/>
        </p:nvSpPr>
        <p:spPr>
          <a:xfrm>
            <a:off x="0" y="114178"/>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PLANTATION </a:t>
            </a:r>
            <a:r>
              <a:rPr lang="en-US" sz="2800" b="1" dirty="0" smtClean="0">
                <a:solidFill>
                  <a:prstClr val="black"/>
                </a:solidFill>
                <a:latin typeface="Cambria" panose="02040503050406030204" pitchFamily="18" charset="0"/>
              </a:rPr>
              <a:t>POPULATION IN RPCs </a:t>
            </a:r>
            <a:endParaRPr lang="en-US" sz="2800" b="1" dirty="0">
              <a:solidFill>
                <a:prstClr val="black"/>
              </a:solidFill>
              <a:latin typeface="Cambria" panose="02040503050406030204" pitchFamily="18" charset="0"/>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6137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308" y="6596390"/>
            <a:ext cx="3810000" cy="261610"/>
          </a:xfrm>
          <a:prstGeom prst="rect">
            <a:avLst/>
          </a:prstGeom>
        </p:spPr>
        <p:txBody>
          <a:bodyPr wrap="square">
            <a:spAutoFit/>
          </a:bodyPr>
          <a:lstStyle/>
          <a:p>
            <a:r>
              <a:rPr lang="en-US" sz="1100" b="1" i="1" dirty="0">
                <a:solidFill>
                  <a:prstClr val="black"/>
                </a:solidFill>
                <a:latin typeface="Cambria" pitchFamily="18" charset="0"/>
              </a:rPr>
              <a:t>SOURCE: PLANTATION HUMAN DEVELOPMENT TRUST</a:t>
            </a:r>
            <a:endParaRPr lang="en-US" sz="800" b="1" i="1" dirty="0"/>
          </a:p>
        </p:txBody>
      </p:sp>
      <p:graphicFrame>
        <p:nvGraphicFramePr>
          <p:cNvPr id="7" name="Chart 6"/>
          <p:cNvGraphicFramePr>
            <a:graphicFrameLocks/>
          </p:cNvGraphicFramePr>
          <p:nvPr>
            <p:extLst/>
          </p:nvPr>
        </p:nvGraphicFramePr>
        <p:xfrm>
          <a:off x="3429000" y="854122"/>
          <a:ext cx="6096000" cy="4403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1981201" y="5257801"/>
          <a:ext cx="8153399" cy="1175385"/>
        </p:xfrm>
        <a:graphic>
          <a:graphicData uri="http://schemas.openxmlformats.org/drawingml/2006/table">
            <a:tbl>
              <a:tblPr>
                <a:tableStyleId>{616DA210-FB5B-4158-B5E0-FEB733F419BA}</a:tableStyleId>
              </a:tblPr>
              <a:tblGrid>
                <a:gridCol w="2044012">
                  <a:extLst>
                    <a:ext uri="{9D8B030D-6E8A-4147-A177-3AD203B41FA5}">
                      <a16:colId xmlns="" xmlns:a16="http://schemas.microsoft.com/office/drawing/2014/main" val="20000"/>
                    </a:ext>
                  </a:extLst>
                </a:gridCol>
                <a:gridCol w="975766">
                  <a:extLst>
                    <a:ext uri="{9D8B030D-6E8A-4147-A177-3AD203B41FA5}">
                      <a16:colId xmlns="" xmlns:a16="http://schemas.microsoft.com/office/drawing/2014/main" val="20001"/>
                    </a:ext>
                  </a:extLst>
                </a:gridCol>
                <a:gridCol w="905933">
                  <a:extLst>
                    <a:ext uri="{9D8B030D-6E8A-4147-A177-3AD203B41FA5}">
                      <a16:colId xmlns="" xmlns:a16="http://schemas.microsoft.com/office/drawing/2014/main" val="20002"/>
                    </a:ext>
                  </a:extLst>
                </a:gridCol>
                <a:gridCol w="754944">
                  <a:extLst>
                    <a:ext uri="{9D8B030D-6E8A-4147-A177-3AD203B41FA5}">
                      <a16:colId xmlns="" xmlns:a16="http://schemas.microsoft.com/office/drawing/2014/main" val="20003"/>
                    </a:ext>
                  </a:extLst>
                </a:gridCol>
                <a:gridCol w="905933">
                  <a:extLst>
                    <a:ext uri="{9D8B030D-6E8A-4147-A177-3AD203B41FA5}">
                      <a16:colId xmlns="" xmlns:a16="http://schemas.microsoft.com/office/drawing/2014/main" val="20004"/>
                    </a:ext>
                  </a:extLst>
                </a:gridCol>
                <a:gridCol w="905933">
                  <a:extLst>
                    <a:ext uri="{9D8B030D-6E8A-4147-A177-3AD203B41FA5}">
                      <a16:colId xmlns="" xmlns:a16="http://schemas.microsoft.com/office/drawing/2014/main" val="20005"/>
                    </a:ext>
                  </a:extLst>
                </a:gridCol>
                <a:gridCol w="830439">
                  <a:extLst>
                    <a:ext uri="{9D8B030D-6E8A-4147-A177-3AD203B41FA5}">
                      <a16:colId xmlns="" xmlns:a16="http://schemas.microsoft.com/office/drawing/2014/main" val="20006"/>
                    </a:ext>
                  </a:extLst>
                </a:gridCol>
                <a:gridCol w="830439">
                  <a:extLst>
                    <a:ext uri="{9D8B030D-6E8A-4147-A177-3AD203B41FA5}">
                      <a16:colId xmlns="" xmlns:a16="http://schemas.microsoft.com/office/drawing/2014/main" val="20007"/>
                    </a:ext>
                  </a:extLst>
                </a:gridCol>
              </a:tblGrid>
              <a:tr h="200025">
                <a:tc>
                  <a:txBody>
                    <a:bodyPr/>
                    <a:lstStyle/>
                    <a:p>
                      <a:pPr algn="l" fontAlgn="b"/>
                      <a:r>
                        <a:rPr lang="en-US" sz="1200" u="none" strike="noStrike" dirty="0">
                          <a:effectLst/>
                          <a:latin typeface="Cambria" panose="02040503050406030204" pitchFamily="18" charset="0"/>
                        </a:rPr>
                        <a:t> </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b="1" u="none" strike="noStrike" dirty="0">
                          <a:effectLst/>
                          <a:latin typeface="Cambria" panose="02040503050406030204" pitchFamily="18" charset="0"/>
                        </a:rPr>
                        <a:t>Nuwara - Eliya</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err="1">
                          <a:effectLst/>
                          <a:latin typeface="Cambria" panose="02040503050406030204" pitchFamily="18" charset="0"/>
                        </a:rPr>
                        <a:t>Badulla</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a:effectLst/>
                          <a:latin typeface="Cambria" panose="02040503050406030204" pitchFamily="18" charset="0"/>
                        </a:rPr>
                        <a:t>Kandy</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err="1">
                          <a:effectLst/>
                          <a:latin typeface="Cambria" panose="02040503050406030204" pitchFamily="18" charset="0"/>
                        </a:rPr>
                        <a:t>Ratnapura</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a:effectLst/>
                          <a:latin typeface="Cambria" panose="02040503050406030204" pitchFamily="18" charset="0"/>
                        </a:rPr>
                        <a:t>Galle</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err="1">
                          <a:effectLst/>
                          <a:latin typeface="Cambria" panose="02040503050406030204" pitchFamily="18" charset="0"/>
                        </a:rPr>
                        <a:t>Kegalle</a:t>
                      </a:r>
                      <a:endParaRPr lang="en-US" sz="1200" b="1" i="0" u="none" strike="noStrike" dirty="0">
                        <a:solidFill>
                          <a:srgbClr val="000000"/>
                        </a:solidFill>
                        <a:effectLst/>
                        <a:latin typeface="Cambria" panose="02040503050406030204" pitchFamily="18" charset="0"/>
                      </a:endParaRPr>
                    </a:p>
                  </a:txBody>
                  <a:tcPr marL="9525" marR="9525" marT="9525" marB="0" anchor="ctr"/>
                </a:tc>
                <a:tc>
                  <a:txBody>
                    <a:bodyPr/>
                    <a:lstStyle/>
                    <a:p>
                      <a:pPr algn="ctr" fontAlgn="b"/>
                      <a:r>
                        <a:rPr lang="en-US" sz="1200" b="1" u="none" strike="noStrike" dirty="0">
                          <a:effectLst/>
                          <a:latin typeface="Cambria" panose="02040503050406030204" pitchFamily="18" charset="0"/>
                        </a:rPr>
                        <a:t>Total</a:t>
                      </a:r>
                      <a:endParaRPr lang="en-US" sz="1200" b="1" i="0" u="none" strike="noStrike" dirty="0">
                        <a:solidFill>
                          <a:srgbClr val="000000"/>
                        </a:solidFill>
                        <a:effectLst/>
                        <a:latin typeface="Cambria" panose="02040503050406030204" pitchFamily="18" charset="0"/>
                      </a:endParaRPr>
                    </a:p>
                  </a:txBody>
                  <a:tcPr marL="9525" marR="9525" marT="9525" marB="0" anchor="ctr"/>
                </a:tc>
                <a:extLst>
                  <a:ext uri="{0D108BD9-81ED-4DB2-BD59-A6C34878D82A}">
                    <a16:rowId xmlns="" xmlns:a16="http://schemas.microsoft.com/office/drawing/2014/main" val="10000"/>
                  </a:ext>
                </a:extLst>
              </a:tr>
              <a:tr h="200025">
                <a:tc>
                  <a:txBody>
                    <a:bodyPr/>
                    <a:lstStyle/>
                    <a:p>
                      <a:pPr algn="l" fontAlgn="b"/>
                      <a:r>
                        <a:rPr lang="en-US" sz="1200" b="1" u="none" strike="noStrike" dirty="0">
                          <a:effectLst/>
                          <a:latin typeface="Cambria" panose="02040503050406030204" pitchFamily="18" charset="0"/>
                        </a:rPr>
                        <a:t>Total Population ('000)</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706.6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811.8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1,369.9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1,082.3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1,058.8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836.6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20,263.7 </a:t>
                      </a:r>
                      <a:endParaRPr lang="en-US" sz="1200" b="1" i="0" u="none" strike="noStrike" dirty="0">
                        <a:solidFill>
                          <a:srgbClr val="000000"/>
                        </a:solidFill>
                        <a:effectLst/>
                        <a:latin typeface="Cambria" panose="02040503050406030204" pitchFamily="18" charset="0"/>
                      </a:endParaRPr>
                    </a:p>
                  </a:txBody>
                  <a:tcPr marL="9525" marR="9525" marT="9525" marB="0" anchor="b"/>
                </a:tc>
                <a:extLst>
                  <a:ext uri="{0D108BD9-81ED-4DB2-BD59-A6C34878D82A}">
                    <a16:rowId xmlns="" xmlns:a16="http://schemas.microsoft.com/office/drawing/2014/main" val="10001"/>
                  </a:ext>
                </a:extLst>
              </a:tr>
              <a:tr h="200025">
                <a:tc>
                  <a:txBody>
                    <a:bodyPr/>
                    <a:lstStyle/>
                    <a:p>
                      <a:pPr algn="l" fontAlgn="b"/>
                      <a:r>
                        <a:rPr lang="en-US" sz="1200" b="1" u="none" strike="noStrike" dirty="0" smtClean="0">
                          <a:effectLst/>
                          <a:latin typeface="Cambria" panose="02040503050406030204" pitchFamily="18" charset="0"/>
                        </a:rPr>
                        <a:t>District</a:t>
                      </a:r>
                      <a:r>
                        <a:rPr lang="en-US" sz="1200" b="1" u="none" strike="noStrike" baseline="0" dirty="0" smtClean="0">
                          <a:effectLst/>
                          <a:latin typeface="Cambria" panose="02040503050406030204" pitchFamily="18" charset="0"/>
                        </a:rPr>
                        <a:t> as a </a:t>
                      </a:r>
                      <a:r>
                        <a:rPr lang="en-US" sz="1200" b="1" u="none" strike="noStrike" dirty="0" smtClean="0">
                          <a:effectLst/>
                          <a:latin typeface="Cambria" panose="02040503050406030204" pitchFamily="18" charset="0"/>
                        </a:rPr>
                        <a:t>% </a:t>
                      </a:r>
                      <a:r>
                        <a:rPr lang="en-US" sz="1200" b="1" u="none" strike="noStrike" dirty="0">
                          <a:effectLst/>
                          <a:latin typeface="Cambria" panose="02040503050406030204" pitchFamily="18" charset="0"/>
                        </a:rPr>
                        <a:t>of </a:t>
                      </a:r>
                      <a:r>
                        <a:rPr lang="en-US" sz="1200" b="1" u="none" strike="noStrike" baseline="0" dirty="0" smtClean="0">
                          <a:effectLst/>
                          <a:latin typeface="Cambria" panose="02040503050406030204" pitchFamily="18" charset="0"/>
                        </a:rPr>
                        <a:t> </a:t>
                      </a:r>
                      <a:r>
                        <a:rPr lang="en-US" sz="1200" b="1" u="none" strike="noStrike" dirty="0" smtClean="0">
                          <a:effectLst/>
                          <a:latin typeface="Cambria" panose="02040503050406030204" pitchFamily="18" charset="0"/>
                        </a:rPr>
                        <a:t>National</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3%</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4%</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smtClean="0">
                          <a:effectLst/>
                          <a:latin typeface="Cambria" panose="02040503050406030204" pitchFamily="18" charset="0"/>
                        </a:rPr>
                        <a:t>7%</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5%</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5%</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4%</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100%</a:t>
                      </a:r>
                      <a:endParaRPr lang="en-US" sz="1200" b="1" i="0" u="none" strike="noStrike" dirty="0">
                        <a:solidFill>
                          <a:srgbClr val="000000"/>
                        </a:solidFill>
                        <a:effectLst/>
                        <a:latin typeface="Cambria" panose="02040503050406030204" pitchFamily="18" charset="0"/>
                      </a:endParaRPr>
                    </a:p>
                  </a:txBody>
                  <a:tcPr marL="9525" marR="9525" marT="9525" marB="0" anchor="b"/>
                </a:tc>
                <a:extLst>
                  <a:ext uri="{0D108BD9-81ED-4DB2-BD59-A6C34878D82A}">
                    <a16:rowId xmlns="" xmlns:a16="http://schemas.microsoft.com/office/drawing/2014/main" val="10002"/>
                  </a:ext>
                </a:extLst>
              </a:tr>
              <a:tr h="200025">
                <a:tc>
                  <a:txBody>
                    <a:bodyPr/>
                    <a:lstStyle/>
                    <a:p>
                      <a:pPr algn="l" fontAlgn="b"/>
                      <a:r>
                        <a:rPr lang="en-US" sz="1200" b="1" u="none" strike="noStrike" dirty="0">
                          <a:effectLst/>
                          <a:latin typeface="Cambria" panose="02040503050406030204" pitchFamily="18" charset="0"/>
                        </a:rPr>
                        <a:t>Plantation Population ('000)</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a:effectLst/>
                          <a:latin typeface="Cambria" panose="02040503050406030204" pitchFamily="18" charset="0"/>
                        </a:rPr>
                        <a:t>               441.0 </a:t>
                      </a:r>
                      <a:endParaRPr lang="en-US" sz="1200" b="0" i="0" u="none" strike="noStrike">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173.8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127.6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113.0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64.5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57.8 </a:t>
                      </a:r>
                      <a:endParaRPr lang="en-US" sz="1200" b="0"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977.8 </a:t>
                      </a:r>
                      <a:endParaRPr lang="en-US" sz="1200" b="1" i="0" u="none" strike="noStrike" dirty="0">
                        <a:solidFill>
                          <a:srgbClr val="000000"/>
                        </a:solidFill>
                        <a:effectLst/>
                        <a:latin typeface="Cambria" panose="02040503050406030204" pitchFamily="18" charset="0"/>
                      </a:endParaRPr>
                    </a:p>
                  </a:txBody>
                  <a:tcPr marL="9525" marR="9525" marT="9525" marB="0" anchor="b"/>
                </a:tc>
                <a:extLst>
                  <a:ext uri="{0D108BD9-81ED-4DB2-BD59-A6C34878D82A}">
                    <a16:rowId xmlns="" xmlns:a16="http://schemas.microsoft.com/office/drawing/2014/main" val="10003"/>
                  </a:ext>
                </a:extLst>
              </a:tr>
              <a:tr h="200025">
                <a:tc>
                  <a:txBody>
                    <a:bodyPr/>
                    <a:lstStyle/>
                    <a:p>
                      <a:pPr algn="l" fontAlgn="b"/>
                      <a:r>
                        <a:rPr lang="en-US" sz="1200" b="1" u="none" strike="noStrike" dirty="0" smtClean="0">
                          <a:effectLst/>
                          <a:latin typeface="Cambria" panose="02040503050406030204" pitchFamily="18" charset="0"/>
                        </a:rPr>
                        <a:t>% in the District</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smtClean="0">
                          <a:effectLst/>
                          <a:latin typeface="Cambria" panose="02040503050406030204" pitchFamily="18" charset="0"/>
                        </a:rPr>
                        <a:t>62%</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smtClean="0">
                          <a:effectLst/>
                          <a:latin typeface="Cambria" panose="02040503050406030204" pitchFamily="18" charset="0"/>
                        </a:rPr>
                        <a:t>21%</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9%</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smtClean="0">
                          <a:effectLst/>
                          <a:latin typeface="Cambria" panose="02040503050406030204" pitchFamily="18" charset="0"/>
                        </a:rPr>
                        <a:t>10%</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smtClean="0">
                          <a:effectLst/>
                          <a:latin typeface="Cambria" panose="02040503050406030204" pitchFamily="18" charset="0"/>
                        </a:rPr>
                        <a:t>6%</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smtClean="0">
                          <a:effectLst/>
                          <a:latin typeface="Cambria" panose="02040503050406030204" pitchFamily="18" charset="0"/>
                        </a:rPr>
                        <a:t>7%</a:t>
                      </a:r>
                      <a:endParaRPr lang="en-US" sz="1200" b="1" i="0" u="none" strike="noStrike" dirty="0">
                        <a:solidFill>
                          <a:srgbClr val="000000"/>
                        </a:solidFill>
                        <a:effectLst/>
                        <a:latin typeface="Cambria" panose="02040503050406030204" pitchFamily="18" charset="0"/>
                      </a:endParaRPr>
                    </a:p>
                  </a:txBody>
                  <a:tcPr marL="9525" marR="9525" marT="9525" marB="0" anchor="b"/>
                </a:tc>
                <a:tc>
                  <a:txBody>
                    <a:bodyPr/>
                    <a:lstStyle/>
                    <a:p>
                      <a:pPr algn="ctr" fontAlgn="b"/>
                      <a:r>
                        <a:rPr lang="en-US" sz="1200" u="none" strike="noStrike" dirty="0">
                          <a:effectLst/>
                          <a:latin typeface="Cambria" panose="02040503050406030204" pitchFamily="18" charset="0"/>
                        </a:rPr>
                        <a:t> </a:t>
                      </a:r>
                      <a:endParaRPr lang="en-US" sz="1200" b="1" i="0" u="none" strike="noStrike" dirty="0">
                        <a:solidFill>
                          <a:srgbClr val="000000"/>
                        </a:solidFill>
                        <a:effectLst/>
                        <a:latin typeface="Cambria" panose="02040503050406030204" pitchFamily="18" charset="0"/>
                      </a:endParaRPr>
                    </a:p>
                  </a:txBody>
                  <a:tcPr marL="9525" marR="9525" marT="9525" marB="0" anchor="b"/>
                </a:tc>
                <a:extLst>
                  <a:ext uri="{0D108BD9-81ED-4DB2-BD59-A6C34878D82A}">
                    <a16:rowId xmlns="" xmlns:a16="http://schemas.microsoft.com/office/drawing/2014/main" val="10004"/>
                  </a:ext>
                </a:extLst>
              </a:tr>
            </a:tbl>
          </a:graphicData>
        </a:graphic>
      </p:graphicFrame>
      <p:pic>
        <p:nvPicPr>
          <p:cNvPr id="8" name="Picture 7"/>
          <p:cNvPicPr>
            <a:picLocks noChangeAspect="1"/>
          </p:cNvPicPr>
          <p:nvPr/>
        </p:nvPicPr>
        <p:blipFill rotWithShape="1">
          <a:blip r:embed="rId4"/>
          <a:srcRect l="18749" t="58594" r="11876" b="27344"/>
          <a:stretch/>
        </p:blipFill>
        <p:spPr>
          <a:xfrm>
            <a:off x="0" y="-1"/>
            <a:ext cx="12192000" cy="782357"/>
          </a:xfrm>
          <a:prstGeom prst="rect">
            <a:avLst/>
          </a:prstGeom>
        </p:spPr>
      </p:pic>
      <p:sp>
        <p:nvSpPr>
          <p:cNvPr id="3" name="Rectangle 2"/>
          <p:cNvSpPr/>
          <p:nvPr/>
        </p:nvSpPr>
        <p:spPr>
          <a:xfrm>
            <a:off x="0" y="157104"/>
            <a:ext cx="12192000" cy="523220"/>
          </a:xfrm>
          <a:prstGeom prst="rect">
            <a:avLst/>
          </a:prstGeom>
        </p:spPr>
        <p:txBody>
          <a:bodyPr wrap="square">
            <a:spAutoFit/>
          </a:bodyPr>
          <a:lstStyle/>
          <a:p>
            <a:pPr algn="ctr"/>
            <a:r>
              <a:rPr lang="en-US" sz="2800" b="1" dirty="0">
                <a:latin typeface="Cambria" panose="02040503050406030204" pitchFamily="18" charset="0"/>
              </a:rPr>
              <a:t>AREA OF RESIDENCE- PLANTATION POPULATION</a:t>
            </a: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11137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nvPr>
        </p:nvGraphicFramePr>
        <p:xfrm>
          <a:off x="2514600" y="838200"/>
          <a:ext cx="7467600" cy="5105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p:cNvGraphicFramePr>
            <a:graphicFrameLocks noGrp="1"/>
          </p:cNvGraphicFramePr>
          <p:nvPr>
            <p:extLst/>
          </p:nvPr>
        </p:nvGraphicFramePr>
        <p:xfrm>
          <a:off x="1905000" y="5793106"/>
          <a:ext cx="8077202" cy="760095"/>
        </p:xfrm>
        <a:graphic>
          <a:graphicData uri="http://schemas.openxmlformats.org/drawingml/2006/table">
            <a:tbl>
              <a:tblPr/>
              <a:tblGrid>
                <a:gridCol w="1764941"/>
                <a:gridCol w="1162785"/>
                <a:gridCol w="1287369"/>
                <a:gridCol w="1287369"/>
                <a:gridCol w="1287369"/>
                <a:gridCol w="1287369"/>
              </a:tblGrid>
              <a:tr h="253364">
                <a:tc>
                  <a:txBody>
                    <a:bodyPr/>
                    <a:lstStyle/>
                    <a:p>
                      <a:pPr algn="l" fontAlgn="b"/>
                      <a:r>
                        <a:rPr lang="en-US" sz="1600" b="1" i="0" u="none" strike="noStrike" dirty="0">
                          <a:solidFill>
                            <a:srgbClr val="000000"/>
                          </a:solidFill>
                          <a:effectLst/>
                          <a:latin typeface="Cambria" pitchFamily="18" charset="0"/>
                        </a:rPr>
                        <a:t>Age Group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effectLst/>
                          <a:latin typeface="Cambria" pitchFamily="18" charset="0"/>
                        </a:rPr>
                        <a:t>18-24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mbria" pitchFamily="18" charset="0"/>
                        </a:rPr>
                        <a:t>25-29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mbria" pitchFamily="18" charset="0"/>
                        </a:rPr>
                        <a:t>30-50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mbria" pitchFamily="18" charset="0"/>
                        </a:rPr>
                        <a:t>51-60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effectLst/>
                          <a:latin typeface="Cambria" pitchFamily="18" charset="0"/>
                        </a:rPr>
                        <a:t>Over 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8599">
                <a:tc>
                  <a:txBody>
                    <a:bodyPr/>
                    <a:lstStyle/>
                    <a:p>
                      <a:pPr algn="l" fontAlgn="b"/>
                      <a:r>
                        <a:rPr lang="en-US" sz="1600" b="1" i="0" u="none" strike="noStrike" dirty="0" smtClean="0">
                          <a:solidFill>
                            <a:srgbClr val="000000"/>
                          </a:solidFill>
                          <a:effectLst/>
                          <a:latin typeface="Cambria" pitchFamily="18" charset="0"/>
                        </a:rPr>
                        <a:t>Resident </a:t>
                      </a:r>
                      <a:r>
                        <a:rPr lang="en-US" sz="1600" b="1" i="0" u="none" strike="noStrike" dirty="0">
                          <a:solidFill>
                            <a:srgbClr val="000000"/>
                          </a:solidFill>
                          <a:effectLst/>
                          <a:latin typeface="Cambria" pitchFamily="18" charset="0"/>
                        </a:rPr>
                        <a:t>Workers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smtClean="0">
                          <a:solidFill>
                            <a:srgbClr val="000000"/>
                          </a:solidFill>
                          <a:effectLst/>
                          <a:latin typeface="Cambria" pitchFamily="18" charset="0"/>
                        </a:rPr>
                        <a:t>25,524 </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smtClean="0">
                          <a:solidFill>
                            <a:srgbClr val="000000"/>
                          </a:solidFill>
                          <a:effectLst/>
                          <a:latin typeface="Cambria" pitchFamily="18" charset="0"/>
                        </a:rPr>
                        <a:t>41,106 </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smtClean="0">
                          <a:solidFill>
                            <a:srgbClr val="000000"/>
                          </a:solidFill>
                          <a:effectLst/>
                          <a:latin typeface="Cambria" pitchFamily="18" charset="0"/>
                        </a:rPr>
                        <a:t>80,496 </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smtClean="0">
                          <a:solidFill>
                            <a:srgbClr val="000000"/>
                          </a:solidFill>
                          <a:effectLst/>
                          <a:latin typeface="Cambria" pitchFamily="18" charset="0"/>
                        </a:rPr>
                        <a:t>31,842 </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smtClean="0">
                          <a:solidFill>
                            <a:srgbClr val="000000"/>
                          </a:solidFill>
                          <a:effectLst/>
                          <a:latin typeface="Cambria" pitchFamily="18" charset="0"/>
                        </a:rPr>
                        <a:t>3,050 </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834">
                <a:tc>
                  <a:txBody>
                    <a:bodyPr/>
                    <a:lstStyle/>
                    <a:p>
                      <a:pPr algn="l" fontAlgn="b"/>
                      <a:r>
                        <a:rPr lang="en-US" sz="1600" b="1" i="0" u="none" strike="noStrike" smtClean="0">
                          <a:solidFill>
                            <a:srgbClr val="000000"/>
                          </a:solidFill>
                          <a:effectLst/>
                          <a:latin typeface="Cambria" pitchFamily="18" charset="0"/>
                        </a:rPr>
                        <a:t>%</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smtClean="0">
                          <a:solidFill>
                            <a:srgbClr val="000000"/>
                          </a:solidFill>
                          <a:effectLst/>
                          <a:latin typeface="Cambria" pitchFamily="18" charset="0"/>
                        </a:rPr>
                        <a:t>14%</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smtClean="0">
                          <a:solidFill>
                            <a:srgbClr val="000000"/>
                          </a:solidFill>
                          <a:effectLst/>
                          <a:latin typeface="Cambria" pitchFamily="18" charset="0"/>
                        </a:rPr>
                        <a:t>23%</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smtClean="0">
                          <a:solidFill>
                            <a:srgbClr val="000000"/>
                          </a:solidFill>
                          <a:effectLst/>
                          <a:latin typeface="Cambria" pitchFamily="18" charset="0"/>
                        </a:rPr>
                        <a:t>44%</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smtClean="0">
                          <a:solidFill>
                            <a:srgbClr val="000000"/>
                          </a:solidFill>
                          <a:effectLst/>
                          <a:latin typeface="Cambria" pitchFamily="18" charset="0"/>
                        </a:rPr>
                        <a:t>17%</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smtClean="0">
                          <a:solidFill>
                            <a:srgbClr val="000000"/>
                          </a:solidFill>
                          <a:effectLst/>
                          <a:latin typeface="Cambria" pitchFamily="18" charset="0"/>
                        </a:rPr>
                        <a:t>2%</a:t>
                      </a:r>
                      <a:endParaRPr lang="en-US" sz="1600" b="1" i="0" u="none" strike="noStrike" dirty="0">
                        <a:solidFill>
                          <a:srgbClr val="000000"/>
                        </a:solidFill>
                        <a:effectLst/>
                        <a:latin typeface="Cambria"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 name="Picture 5"/>
          <p:cNvPicPr>
            <a:picLocks noChangeAspect="1"/>
          </p:cNvPicPr>
          <p:nvPr/>
        </p:nvPicPr>
        <p:blipFill rotWithShape="1">
          <a:blip r:embed="rId4"/>
          <a:srcRect l="18749" t="58594" r="11876" b="27344"/>
          <a:stretch/>
        </p:blipFill>
        <p:spPr>
          <a:xfrm>
            <a:off x="0" y="-1"/>
            <a:ext cx="12192000" cy="782357"/>
          </a:xfrm>
          <a:prstGeom prst="rect">
            <a:avLst/>
          </a:prstGeom>
        </p:spPr>
      </p:pic>
      <p:sp>
        <p:nvSpPr>
          <p:cNvPr id="9" name="Rectangle 8"/>
          <p:cNvSpPr/>
          <p:nvPr/>
        </p:nvSpPr>
        <p:spPr>
          <a:xfrm>
            <a:off x="4397913" y="129567"/>
            <a:ext cx="3634393" cy="553998"/>
          </a:xfrm>
          <a:prstGeom prst="rect">
            <a:avLst/>
          </a:prstGeom>
        </p:spPr>
        <p:txBody>
          <a:bodyPr wrap="none">
            <a:spAutoFit/>
          </a:bodyPr>
          <a:lstStyle/>
          <a:p>
            <a:pPr lvl="0" algn="ctr"/>
            <a:r>
              <a:rPr lang="en-US" sz="3000" b="1" dirty="0" smtClean="0">
                <a:solidFill>
                  <a:prstClr val="black"/>
                </a:solidFill>
                <a:latin typeface="Cambria" panose="02040503050406030204" pitchFamily="18" charset="0"/>
              </a:rPr>
              <a:t>AGE DISTRIBUTION</a:t>
            </a:r>
            <a:endParaRPr lang="en-US" sz="3000" b="1" dirty="0">
              <a:solidFill>
                <a:prstClr val="black"/>
              </a:solidFill>
              <a:latin typeface="Cambria" panose="02040503050406030204" pitchFamily="18" charset="0"/>
            </a:endParaRPr>
          </a:p>
        </p:txBody>
      </p:sp>
      <p:pic>
        <p:nvPicPr>
          <p:cNvPr id="10" name="Picture 9"/>
          <p:cNvPicPr>
            <a:picLocks noChangeAspect="1"/>
          </p:cNvPicPr>
          <p:nvPr/>
        </p:nvPicPr>
        <p:blipFill>
          <a:blip r:embed="rId5"/>
          <a:stretch>
            <a:fillRect/>
          </a:stretch>
        </p:blipFill>
        <p:spPr>
          <a:xfrm>
            <a:off x="12700" y="6629374"/>
            <a:ext cx="3810330" cy="304826"/>
          </a:xfrm>
          <a:prstGeom prst="rect">
            <a:avLst/>
          </a:prstGeom>
        </p:spPr>
      </p:pic>
    </p:spTree>
    <p:extLst>
      <p:ext uri="{BB962C8B-B14F-4D97-AF65-F5344CB8AC3E}">
        <p14:creationId xmlns:p14="http://schemas.microsoft.com/office/powerpoint/2010/main" val="26113361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11582400" cy="5867400"/>
          </a:xfrm>
        </p:spPr>
        <p:txBody>
          <a:bodyPr>
            <a:noAutofit/>
          </a:bodyPr>
          <a:lstStyle/>
          <a:p>
            <a:pPr algn="just">
              <a:lnSpc>
                <a:spcPct val="150000"/>
              </a:lnSpc>
              <a:spcBef>
                <a:spcPts val="0"/>
              </a:spcBef>
              <a:buFont typeface="Wingdings" pitchFamily="2" charset="2"/>
              <a:buChar char="Ø"/>
            </a:pPr>
            <a:r>
              <a:rPr lang="en-US" sz="1600" dirty="0" smtClean="0">
                <a:latin typeface="Cambria" pitchFamily="18" charset="0"/>
              </a:rPr>
              <a:t>RPC </a:t>
            </a:r>
            <a:r>
              <a:rPr lang="en-US" sz="1600" dirty="0">
                <a:latin typeface="Cambria" pitchFamily="18" charset="0"/>
              </a:rPr>
              <a:t>plantation workers get </a:t>
            </a:r>
            <a:r>
              <a:rPr lang="en-US" sz="1600" b="1" dirty="0">
                <a:latin typeface="Cambria" pitchFamily="18" charset="0"/>
              </a:rPr>
              <a:t>fully secured</a:t>
            </a:r>
            <a:r>
              <a:rPr lang="en-US" sz="1600" dirty="0">
                <a:latin typeface="Cambria" pitchFamily="18" charset="0"/>
              </a:rPr>
              <a:t>, </a:t>
            </a:r>
            <a:r>
              <a:rPr lang="en-US" sz="1600" b="1" dirty="0">
                <a:latin typeface="Cambria" pitchFamily="18" charset="0"/>
              </a:rPr>
              <a:t>guaranteed</a:t>
            </a:r>
            <a:r>
              <a:rPr lang="en-US" sz="1600" b="1" dirty="0" smtClean="0">
                <a:latin typeface="Cambria" pitchFamily="18" charset="0"/>
              </a:rPr>
              <a:t>, life time </a:t>
            </a:r>
            <a:r>
              <a:rPr lang="en-US" sz="1600" b="1" dirty="0">
                <a:latin typeface="Cambria" pitchFamily="18" charset="0"/>
              </a:rPr>
              <a:t>family employment </a:t>
            </a:r>
            <a:r>
              <a:rPr lang="en-US" sz="1600" dirty="0">
                <a:latin typeface="Cambria" pitchFamily="18" charset="0"/>
              </a:rPr>
              <a:t>with </a:t>
            </a:r>
            <a:r>
              <a:rPr lang="en-US" sz="1600" b="1" dirty="0">
                <a:latin typeface="Cambria" pitchFamily="18" charset="0"/>
              </a:rPr>
              <a:t>mandatory </a:t>
            </a:r>
            <a:r>
              <a:rPr lang="en-US" sz="1600" b="1" dirty="0" smtClean="0">
                <a:latin typeface="Cambria" pitchFamily="18" charset="0"/>
              </a:rPr>
              <a:t>minimum 300 </a:t>
            </a:r>
            <a:r>
              <a:rPr lang="en-US" sz="1600" b="1" dirty="0">
                <a:latin typeface="Cambria" pitchFamily="18" charset="0"/>
              </a:rPr>
              <a:t>days </a:t>
            </a:r>
            <a:r>
              <a:rPr lang="en-US" sz="1600" dirty="0">
                <a:latin typeface="Cambria" pitchFamily="18" charset="0"/>
              </a:rPr>
              <a:t>work per year </a:t>
            </a:r>
            <a:r>
              <a:rPr lang="en-US" sz="1600" dirty="0" smtClean="0">
                <a:latin typeface="Cambria" pitchFamily="18" charset="0"/>
              </a:rPr>
              <a:t>from </a:t>
            </a:r>
            <a:r>
              <a:rPr lang="en-US" sz="1600" dirty="0">
                <a:latin typeface="Cambria" pitchFamily="18" charset="0"/>
              </a:rPr>
              <a:t>18 years to 60 years</a:t>
            </a:r>
            <a:r>
              <a:rPr lang="en-US" sz="1600" dirty="0" smtClean="0">
                <a:latin typeface="Cambria" pitchFamily="18" charset="0"/>
              </a:rPr>
              <a:t>.</a:t>
            </a:r>
          </a:p>
          <a:p>
            <a:pPr algn="just">
              <a:lnSpc>
                <a:spcPct val="150000"/>
              </a:lnSpc>
              <a:spcBef>
                <a:spcPts val="0"/>
              </a:spcBef>
              <a:buFont typeface="Wingdings" pitchFamily="2" charset="2"/>
              <a:buChar char="Ø"/>
            </a:pPr>
            <a:r>
              <a:rPr lang="en-US" sz="1600" dirty="0" smtClean="0">
                <a:latin typeface="Cambria" pitchFamily="18" charset="0"/>
              </a:rPr>
              <a:t>Workers are completely </a:t>
            </a:r>
            <a:r>
              <a:rPr lang="en-US" sz="1600" b="1" dirty="0" smtClean="0">
                <a:latin typeface="Cambria" pitchFamily="18" charset="0"/>
              </a:rPr>
              <a:t>free agents </a:t>
            </a:r>
            <a:r>
              <a:rPr lang="en-US" sz="1600" dirty="0" smtClean="0">
                <a:latin typeface="Cambria" pitchFamily="18" charset="0"/>
              </a:rPr>
              <a:t>and there is </a:t>
            </a:r>
            <a:r>
              <a:rPr lang="en-US" sz="1600" b="1" dirty="0" smtClean="0">
                <a:latin typeface="Cambria" pitchFamily="18" charset="0"/>
              </a:rPr>
              <a:t>no compulsion </a:t>
            </a:r>
            <a:r>
              <a:rPr lang="en-US" sz="1600" dirty="0" smtClean="0">
                <a:latin typeface="Cambria" pitchFamily="18" charset="0"/>
              </a:rPr>
              <a:t>of any sort for them to report for work although they reside in the estates and enjoy all the benefits  and facilities.</a:t>
            </a:r>
            <a:endParaRPr lang="en-US" sz="1600" dirty="0">
              <a:latin typeface="Cambria" pitchFamily="18" charset="0"/>
            </a:endParaRPr>
          </a:p>
          <a:p>
            <a:pPr algn="just">
              <a:lnSpc>
                <a:spcPct val="150000"/>
              </a:lnSpc>
              <a:spcBef>
                <a:spcPts val="0"/>
              </a:spcBef>
              <a:buFont typeface="Wingdings" pitchFamily="2" charset="2"/>
              <a:buChar char="Ø"/>
            </a:pPr>
            <a:r>
              <a:rPr lang="en-US" sz="1600" dirty="0" smtClean="0">
                <a:latin typeface="Cambria" pitchFamily="18" charset="0"/>
              </a:rPr>
              <a:t>EPF/ETF, Gratuity, 20 days Paid Holidays, 14 days Paid Sick Leave, Attendance Bonus, Profit Bonus, Profit Share, Maternity Benefits, 3 Months Paid Maternity Leave, Free Maternal &amp; Child Care on estate itself, Allowances of Milk powder, Flour &amp; Rice, Free issue of Medicines, Drugs, Vaccinations and Vitamins, Total </a:t>
            </a:r>
            <a:r>
              <a:rPr lang="en-US" sz="1600" b="1" dirty="0" smtClean="0">
                <a:latin typeface="Cambria" pitchFamily="18" charset="0"/>
              </a:rPr>
              <a:t>Custodial Child Care </a:t>
            </a:r>
            <a:r>
              <a:rPr lang="en-US" sz="1600" dirty="0" smtClean="0">
                <a:latin typeface="Cambria" pitchFamily="18" charset="0"/>
              </a:rPr>
              <a:t>on estate account from 0 – 5 years, All vaccinations from birth up to 5 years for children on estate itself with  paid leave for mothers and Funeral aid, Maintenance of </a:t>
            </a:r>
            <a:r>
              <a:rPr lang="en-US" sz="1600" dirty="0">
                <a:latin typeface="Cambria" pitchFamily="18" charset="0"/>
              </a:rPr>
              <a:t>p</a:t>
            </a:r>
            <a:r>
              <a:rPr lang="en-US" sz="1600" dirty="0" smtClean="0">
                <a:latin typeface="Cambria" pitchFamily="18" charset="0"/>
              </a:rPr>
              <a:t>laces of Worship , Elders Home for retirees etc. </a:t>
            </a:r>
            <a:endParaRPr lang="en-US" sz="1600" dirty="0">
              <a:latin typeface="Cambria" pitchFamily="18" charset="0"/>
            </a:endParaRPr>
          </a:p>
          <a:p>
            <a:pPr algn="just">
              <a:lnSpc>
                <a:spcPct val="150000"/>
              </a:lnSpc>
              <a:spcBef>
                <a:spcPts val="0"/>
              </a:spcBef>
              <a:buFont typeface="Wingdings" pitchFamily="2" charset="2"/>
              <a:buChar char="Ø"/>
            </a:pPr>
            <a:r>
              <a:rPr lang="en-US" sz="1600" dirty="0" smtClean="0">
                <a:latin typeface="Cambria" pitchFamily="18" charset="0"/>
              </a:rPr>
              <a:t>Health, Sanitation, Housing, Water, Social Services, Welfare, Community </a:t>
            </a:r>
            <a:r>
              <a:rPr lang="en-US" sz="1600" dirty="0">
                <a:latin typeface="Cambria" pitchFamily="18" charset="0"/>
              </a:rPr>
              <a:t>&amp; Support S</a:t>
            </a:r>
            <a:r>
              <a:rPr lang="en-US" sz="1600" dirty="0" smtClean="0">
                <a:latin typeface="Cambria" pitchFamily="18" charset="0"/>
              </a:rPr>
              <a:t>ervices, Facilities and Amenities free of charge on estate account  from birth to death</a:t>
            </a:r>
            <a:r>
              <a:rPr lang="en-US" sz="1600" dirty="0">
                <a:latin typeface="Cambria" pitchFamily="18" charset="0"/>
              </a:rPr>
              <a:t>.</a:t>
            </a:r>
          </a:p>
          <a:p>
            <a:pPr algn="just">
              <a:lnSpc>
                <a:spcPct val="150000"/>
              </a:lnSpc>
              <a:spcBef>
                <a:spcPts val="0"/>
              </a:spcBef>
              <a:buFont typeface="Wingdings" pitchFamily="2" charset="2"/>
              <a:buChar char="Ø"/>
            </a:pPr>
            <a:r>
              <a:rPr lang="en-US" sz="1600" dirty="0">
                <a:latin typeface="Cambria" pitchFamily="18" charset="0"/>
              </a:rPr>
              <a:t>61 </a:t>
            </a:r>
            <a:r>
              <a:rPr lang="en-US" sz="1600" b="1" dirty="0">
                <a:latin typeface="Cambria" pitchFamily="18" charset="0"/>
              </a:rPr>
              <a:t>Hospitals</a:t>
            </a:r>
            <a:r>
              <a:rPr lang="en-US" sz="1600" dirty="0">
                <a:latin typeface="Cambria" pitchFamily="18" charset="0"/>
              </a:rPr>
              <a:t>, 323 </a:t>
            </a:r>
            <a:r>
              <a:rPr lang="en-US" sz="1600" b="1" dirty="0">
                <a:latin typeface="Cambria" pitchFamily="18" charset="0"/>
              </a:rPr>
              <a:t>Dispensaries</a:t>
            </a:r>
            <a:r>
              <a:rPr lang="en-US" sz="1600" dirty="0">
                <a:latin typeface="Cambria" pitchFamily="18" charset="0"/>
              </a:rPr>
              <a:t>, 1474 </a:t>
            </a:r>
            <a:r>
              <a:rPr lang="en-US" sz="1600" b="1" dirty="0">
                <a:latin typeface="Cambria" pitchFamily="18" charset="0"/>
              </a:rPr>
              <a:t>Child Development Centres </a:t>
            </a:r>
            <a:r>
              <a:rPr lang="en-US" sz="1600" dirty="0">
                <a:latin typeface="Cambria" pitchFamily="18" charset="0"/>
              </a:rPr>
              <a:t>caring for  250,000 families with a total population of 1Mn in 453 estates in 13 districts.</a:t>
            </a:r>
          </a:p>
          <a:p>
            <a:pPr marL="0" indent="0" algn="just">
              <a:lnSpc>
                <a:spcPct val="150000"/>
              </a:lnSpc>
              <a:spcBef>
                <a:spcPts val="0"/>
              </a:spcBef>
              <a:buNone/>
            </a:pPr>
            <a:endParaRPr lang="en-US" sz="1600" dirty="0">
              <a:latin typeface="Cambria" pitchFamily="18" charset="0"/>
            </a:endParaRPr>
          </a:p>
          <a:p>
            <a:pPr marL="0" indent="0" algn="just">
              <a:lnSpc>
                <a:spcPct val="150000"/>
              </a:lnSpc>
              <a:spcBef>
                <a:spcPts val="0"/>
              </a:spcBef>
              <a:buNone/>
            </a:pPr>
            <a:endParaRPr lang="en-US" sz="1500" dirty="0">
              <a:latin typeface="Cambria" pitchFamily="18" charset="0"/>
            </a:endParaRPr>
          </a:p>
        </p:txBody>
      </p:sp>
      <p:pic>
        <p:nvPicPr>
          <p:cNvPr id="7" name="Picture 6"/>
          <p:cNvPicPr>
            <a:picLocks noChangeAspect="1"/>
          </p:cNvPicPr>
          <p:nvPr/>
        </p:nvPicPr>
        <p:blipFill rotWithShape="1">
          <a:blip r:embed="rId3"/>
          <a:srcRect l="18749" t="58594" r="11876" b="27344"/>
          <a:stretch/>
        </p:blipFill>
        <p:spPr>
          <a:xfrm>
            <a:off x="0" y="1"/>
            <a:ext cx="12192000" cy="683565"/>
          </a:xfrm>
          <a:prstGeom prst="rect">
            <a:avLst/>
          </a:prstGeom>
        </p:spPr>
      </p:pic>
      <p:sp>
        <p:nvSpPr>
          <p:cNvPr id="8" name="TextBox 7"/>
          <p:cNvSpPr txBox="1"/>
          <p:nvPr/>
        </p:nvSpPr>
        <p:spPr>
          <a:xfrm>
            <a:off x="1447800" y="87867"/>
            <a:ext cx="9753600" cy="507831"/>
          </a:xfrm>
          <a:prstGeom prst="rect">
            <a:avLst/>
          </a:prstGeom>
          <a:noFill/>
        </p:spPr>
        <p:txBody>
          <a:bodyPr wrap="square" rtlCol="0">
            <a:spAutoFit/>
          </a:bodyPr>
          <a:lstStyle/>
          <a:p>
            <a:pPr algn="ctr"/>
            <a:r>
              <a:rPr lang="en-US" sz="2700" b="1" dirty="0">
                <a:solidFill>
                  <a:prstClr val="black"/>
                </a:solidFill>
                <a:latin typeface="Cambria" pitchFamily="18" charset="0"/>
              </a:rPr>
              <a:t>REGIONAL PLANTATION COMPANY (RPC) EMPLOYMENT </a:t>
            </a:r>
            <a:endParaRPr lang="en-US" dirty="0">
              <a:solidFill>
                <a:prstClr val="black"/>
              </a:solidFill>
            </a:endParaRPr>
          </a:p>
        </p:txBody>
      </p:sp>
      <p:sp>
        <p:nvSpPr>
          <p:cNvPr id="2" name="Slide Number Placeholder 1"/>
          <p:cNvSpPr>
            <a:spLocks noGrp="1"/>
          </p:cNvSpPr>
          <p:nvPr>
            <p:ph type="sldNum" sz="quarter" idx="12"/>
          </p:nvPr>
        </p:nvSpPr>
        <p:spPr/>
        <p:txBody>
          <a:bodyPr/>
          <a:lstStyle/>
          <a:p>
            <a:fld id="{A6447396-2003-4F8B-9182-006C4E9FE246}" type="slidenum">
              <a:rPr lang="en-US" smtClean="0">
                <a:solidFill>
                  <a:prstClr val="black">
                    <a:tint val="75000"/>
                  </a:prstClr>
                </a:solidFill>
              </a:rPr>
              <a:pPr/>
              <a:t>24</a:t>
            </a:fld>
            <a:endParaRPr lang="en-US">
              <a:solidFill>
                <a:prstClr val="black">
                  <a:tint val="75000"/>
                </a:prstClr>
              </a:solidFill>
            </a:endParaRP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00711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824517"/>
            <a:ext cx="11963400" cy="4814283"/>
          </a:xfrm>
        </p:spPr>
        <p:txBody>
          <a:bodyPr>
            <a:normAutofit fontScale="92500" lnSpcReduction="10000"/>
          </a:bodyPr>
          <a:lstStyle/>
          <a:p>
            <a:pPr marL="457200" indent="-457200" algn="l">
              <a:lnSpc>
                <a:spcPct val="150000"/>
              </a:lnSpc>
              <a:buFont typeface="Wingdings" pitchFamily="2" charset="2"/>
              <a:buChar char="Ø"/>
            </a:pPr>
            <a:r>
              <a:rPr lang="en-US" sz="1800" dirty="0">
                <a:solidFill>
                  <a:schemeClr val="tx1"/>
                </a:solidFill>
                <a:latin typeface="Cambria" pitchFamily="18" charset="0"/>
              </a:rPr>
              <a:t>Total </a:t>
            </a:r>
            <a:r>
              <a:rPr lang="en-US" sz="1800" dirty="0" smtClean="0">
                <a:solidFill>
                  <a:schemeClr val="tx1"/>
                </a:solidFill>
                <a:latin typeface="Cambria" pitchFamily="18" charset="0"/>
              </a:rPr>
              <a:t>revenue </a:t>
            </a:r>
            <a:r>
              <a:rPr lang="en-US" sz="1800" b="1" dirty="0" smtClean="0">
                <a:solidFill>
                  <a:schemeClr val="tx1"/>
                </a:solidFill>
                <a:latin typeface="Cambria" pitchFamily="18" charset="0"/>
              </a:rPr>
              <a:t>Tea sector </a:t>
            </a:r>
            <a:r>
              <a:rPr lang="en-US" sz="1800" dirty="0">
                <a:solidFill>
                  <a:schemeClr val="tx1"/>
                </a:solidFill>
                <a:latin typeface="Cambria" pitchFamily="18" charset="0"/>
              </a:rPr>
              <a:t>add to the local economy  </a:t>
            </a:r>
            <a:r>
              <a:rPr lang="en-US" sz="1800" dirty="0" smtClean="0">
                <a:solidFill>
                  <a:schemeClr val="tx1"/>
                </a:solidFill>
                <a:latin typeface="Cambria" pitchFamily="18" charset="0"/>
              </a:rPr>
              <a:t>is around </a:t>
            </a:r>
            <a:r>
              <a:rPr lang="en-US" sz="1800" b="1" dirty="0">
                <a:solidFill>
                  <a:schemeClr val="tx1"/>
                </a:solidFill>
                <a:latin typeface="Cambria" pitchFamily="18" charset="0"/>
              </a:rPr>
              <a:t>Rs. </a:t>
            </a:r>
            <a:r>
              <a:rPr lang="en-US" sz="1800" b="1" dirty="0" smtClean="0">
                <a:solidFill>
                  <a:schemeClr val="tx1"/>
                </a:solidFill>
                <a:latin typeface="Cambria" pitchFamily="18" charset="0"/>
              </a:rPr>
              <a:t>190 </a:t>
            </a:r>
            <a:r>
              <a:rPr lang="en-US" sz="1800" b="1" dirty="0">
                <a:solidFill>
                  <a:schemeClr val="tx1"/>
                </a:solidFill>
                <a:latin typeface="Cambria" pitchFamily="18" charset="0"/>
              </a:rPr>
              <a:t>billion </a:t>
            </a:r>
            <a:r>
              <a:rPr lang="en-US" sz="1800" dirty="0">
                <a:solidFill>
                  <a:schemeClr val="tx1"/>
                </a:solidFill>
                <a:latin typeface="Cambria" pitchFamily="18" charset="0"/>
              </a:rPr>
              <a:t>only from Tea at </a:t>
            </a:r>
            <a:r>
              <a:rPr lang="en-US" sz="1800" b="1" dirty="0">
                <a:solidFill>
                  <a:schemeClr val="tx1"/>
                </a:solidFill>
                <a:latin typeface="Cambria" pitchFamily="18" charset="0"/>
              </a:rPr>
              <a:t>E</a:t>
            </a:r>
            <a:r>
              <a:rPr lang="en-US" sz="1800" b="1" dirty="0" smtClean="0">
                <a:solidFill>
                  <a:schemeClr val="tx1"/>
                </a:solidFill>
                <a:latin typeface="Cambria" pitchFamily="18" charset="0"/>
              </a:rPr>
              <a:t>state </a:t>
            </a:r>
            <a:r>
              <a:rPr lang="en-US" sz="1800" b="1" dirty="0">
                <a:solidFill>
                  <a:schemeClr val="tx1"/>
                </a:solidFill>
                <a:latin typeface="Cambria" pitchFamily="18" charset="0"/>
              </a:rPr>
              <a:t>level</a:t>
            </a:r>
            <a:r>
              <a:rPr lang="en-US" sz="1800" dirty="0">
                <a:solidFill>
                  <a:schemeClr val="tx1"/>
                </a:solidFill>
                <a:latin typeface="Cambria" pitchFamily="18" charset="0"/>
              </a:rPr>
              <a:t>.  </a:t>
            </a:r>
          </a:p>
          <a:p>
            <a:pPr marL="457200" indent="-457200" algn="l">
              <a:lnSpc>
                <a:spcPct val="150000"/>
              </a:lnSpc>
              <a:buFont typeface="Wingdings" pitchFamily="2" charset="2"/>
              <a:buChar char="Ø"/>
            </a:pPr>
            <a:r>
              <a:rPr lang="en-US" sz="1800" dirty="0">
                <a:solidFill>
                  <a:schemeClr val="tx1"/>
                </a:solidFill>
                <a:latin typeface="Cambria" pitchFamily="18" charset="0"/>
              </a:rPr>
              <a:t>A </a:t>
            </a:r>
            <a:r>
              <a:rPr lang="en-US" sz="1800" b="1" dirty="0">
                <a:solidFill>
                  <a:schemeClr val="tx1"/>
                </a:solidFill>
                <a:latin typeface="Cambria" pitchFamily="18" charset="0"/>
              </a:rPr>
              <a:t>resident</a:t>
            </a:r>
            <a:r>
              <a:rPr lang="en-US" sz="1800" dirty="0">
                <a:solidFill>
                  <a:schemeClr val="tx1"/>
                </a:solidFill>
                <a:latin typeface="Cambria" pitchFamily="18" charset="0"/>
              </a:rPr>
              <a:t> plantation community of </a:t>
            </a:r>
            <a:r>
              <a:rPr lang="en-US" sz="1800" b="1" dirty="0">
                <a:solidFill>
                  <a:schemeClr val="tx1"/>
                </a:solidFill>
                <a:latin typeface="Cambria" pitchFamily="18" charset="0"/>
              </a:rPr>
              <a:t>1 million </a:t>
            </a:r>
            <a:r>
              <a:rPr lang="en-US" sz="1800" dirty="0">
                <a:solidFill>
                  <a:schemeClr val="tx1"/>
                </a:solidFill>
                <a:latin typeface="Cambria" pitchFamily="18" charset="0"/>
              </a:rPr>
              <a:t>is dependent on the RPCs for their sustenance. </a:t>
            </a:r>
            <a:endParaRPr lang="en-US" sz="1800" dirty="0" smtClean="0">
              <a:solidFill>
                <a:schemeClr val="tx1"/>
              </a:solidFill>
              <a:latin typeface="Cambria" pitchFamily="18" charset="0"/>
            </a:endParaRPr>
          </a:p>
          <a:p>
            <a:pPr marL="457200" indent="-457200" algn="l">
              <a:lnSpc>
                <a:spcPct val="150000"/>
              </a:lnSpc>
              <a:buFont typeface="Wingdings" pitchFamily="2" charset="2"/>
              <a:buChar char="Ø"/>
            </a:pPr>
            <a:r>
              <a:rPr lang="en-US" sz="1800" dirty="0" smtClean="0">
                <a:solidFill>
                  <a:schemeClr val="tx1"/>
                </a:solidFill>
                <a:latin typeface="Cambria" pitchFamily="18" charset="0"/>
              </a:rPr>
              <a:t>A further </a:t>
            </a:r>
            <a:r>
              <a:rPr lang="en-US" sz="1800" b="1" dirty="0" smtClean="0">
                <a:solidFill>
                  <a:schemeClr val="tx1"/>
                </a:solidFill>
                <a:latin typeface="Cambria" pitchFamily="18" charset="0"/>
              </a:rPr>
              <a:t>1.2 million Small </a:t>
            </a:r>
            <a:r>
              <a:rPr lang="en-US" sz="1800" b="1" dirty="0">
                <a:solidFill>
                  <a:schemeClr val="tx1"/>
                </a:solidFill>
                <a:latin typeface="Cambria" pitchFamily="18" charset="0"/>
              </a:rPr>
              <a:t>H</a:t>
            </a:r>
            <a:r>
              <a:rPr lang="en-US" sz="1800" b="1" dirty="0" smtClean="0">
                <a:solidFill>
                  <a:schemeClr val="tx1"/>
                </a:solidFill>
                <a:latin typeface="Cambria" pitchFamily="18" charset="0"/>
              </a:rPr>
              <a:t>older community </a:t>
            </a:r>
            <a:r>
              <a:rPr lang="en-US" sz="1800" dirty="0" smtClean="0">
                <a:solidFill>
                  <a:schemeClr val="tx1"/>
                </a:solidFill>
                <a:latin typeface="Cambria" pitchFamily="18" charset="0"/>
              </a:rPr>
              <a:t>is dependent on the </a:t>
            </a:r>
            <a:r>
              <a:rPr lang="en-US" sz="1800" dirty="0">
                <a:solidFill>
                  <a:schemeClr val="tx1"/>
                </a:solidFill>
                <a:latin typeface="Cambria" pitchFamily="18" charset="0"/>
              </a:rPr>
              <a:t>T</a:t>
            </a:r>
            <a:r>
              <a:rPr lang="en-US" sz="1800" dirty="0" smtClean="0">
                <a:solidFill>
                  <a:schemeClr val="tx1"/>
                </a:solidFill>
                <a:latin typeface="Cambria" pitchFamily="18" charset="0"/>
              </a:rPr>
              <a:t>ea growing industry.</a:t>
            </a:r>
            <a:endParaRPr lang="en-US" sz="1800" dirty="0">
              <a:solidFill>
                <a:schemeClr val="tx1"/>
              </a:solidFill>
              <a:latin typeface="Cambria" pitchFamily="18" charset="0"/>
            </a:endParaRPr>
          </a:p>
          <a:p>
            <a:pPr marL="457200" indent="-457200" algn="l">
              <a:lnSpc>
                <a:spcPct val="150000"/>
              </a:lnSpc>
              <a:buFont typeface="Wingdings" pitchFamily="2" charset="2"/>
              <a:buChar char="Ø"/>
            </a:pPr>
            <a:r>
              <a:rPr lang="en-US" sz="1800" dirty="0">
                <a:solidFill>
                  <a:schemeClr val="tx1"/>
                </a:solidFill>
                <a:latin typeface="Cambria" pitchFamily="18" charset="0"/>
              </a:rPr>
              <a:t>Across the </a:t>
            </a:r>
            <a:r>
              <a:rPr lang="en-US" sz="1800" b="1" dirty="0">
                <a:solidFill>
                  <a:schemeClr val="tx1"/>
                </a:solidFill>
                <a:latin typeface="Cambria" pitchFamily="18" charset="0"/>
              </a:rPr>
              <a:t>High, Mid and Low elevations</a:t>
            </a:r>
            <a:r>
              <a:rPr lang="en-US" sz="1800" dirty="0">
                <a:solidFill>
                  <a:schemeClr val="tx1"/>
                </a:solidFill>
                <a:latin typeface="Cambria" pitchFamily="18" charset="0"/>
              </a:rPr>
              <a:t>, hundreds of villages, local bazaars, small enterprises and ancillary services are totally dependent on the local </a:t>
            </a:r>
            <a:r>
              <a:rPr lang="en-US" sz="1800" b="1" dirty="0">
                <a:solidFill>
                  <a:schemeClr val="tx1"/>
                </a:solidFill>
                <a:latin typeface="Cambria" pitchFamily="18" charset="0"/>
              </a:rPr>
              <a:t>plantation economy</a:t>
            </a:r>
            <a:r>
              <a:rPr lang="en-US" sz="1800" dirty="0">
                <a:solidFill>
                  <a:schemeClr val="tx1"/>
                </a:solidFill>
                <a:latin typeface="Cambria" pitchFamily="18" charset="0"/>
              </a:rPr>
              <a:t> for their survival</a:t>
            </a:r>
            <a:r>
              <a:rPr lang="en-US" sz="1800" dirty="0" smtClean="0">
                <a:solidFill>
                  <a:schemeClr val="tx1"/>
                </a:solidFill>
              </a:rPr>
              <a:t>.</a:t>
            </a:r>
          </a:p>
          <a:p>
            <a:pPr marL="457200" indent="-457200" algn="l">
              <a:lnSpc>
                <a:spcPct val="150000"/>
              </a:lnSpc>
              <a:buFont typeface="Wingdings" pitchFamily="2" charset="2"/>
              <a:buChar char="Ø"/>
            </a:pPr>
            <a:r>
              <a:rPr lang="en-US" sz="1800" dirty="0" smtClean="0">
                <a:solidFill>
                  <a:schemeClr val="tx1"/>
                </a:solidFill>
                <a:latin typeface="Times New Roman" panose="02020603050405020304" pitchFamily="18" charset="0"/>
                <a:cs typeface="Times New Roman" panose="02020603050405020304" pitchFamily="18" charset="0"/>
              </a:rPr>
              <a:t>Significant contributor to the </a:t>
            </a:r>
            <a:r>
              <a:rPr lang="en-US" sz="1800" b="1" dirty="0" smtClean="0">
                <a:solidFill>
                  <a:schemeClr val="tx1"/>
                </a:solidFill>
                <a:latin typeface="Times New Roman" panose="02020603050405020304" pitchFamily="18" charset="0"/>
                <a:cs typeface="Times New Roman" panose="02020603050405020304" pitchFamily="18" charset="0"/>
              </a:rPr>
              <a:t>tourism sector </a:t>
            </a:r>
            <a:r>
              <a:rPr lang="en-US" sz="1800" dirty="0" smtClean="0">
                <a:solidFill>
                  <a:schemeClr val="tx1"/>
                </a:solidFill>
                <a:latin typeface="Times New Roman" panose="02020603050405020304" pitchFamily="18" charset="0"/>
                <a:cs typeface="Times New Roman" panose="02020603050405020304" pitchFamily="18" charset="0"/>
              </a:rPr>
              <a:t>in the Up Country.</a:t>
            </a:r>
            <a:endParaRPr lang="en-US" sz="1800" dirty="0">
              <a:solidFill>
                <a:schemeClr val="tx1"/>
              </a:solidFill>
            </a:endParaRPr>
          </a:p>
          <a:p>
            <a:pPr marL="457200" indent="-457200" algn="l">
              <a:lnSpc>
                <a:spcPct val="150000"/>
              </a:lnSpc>
              <a:buFont typeface="Wingdings" pitchFamily="2" charset="2"/>
              <a:buChar char="Ø"/>
            </a:pPr>
            <a:r>
              <a:rPr lang="en-US" sz="1800" dirty="0">
                <a:solidFill>
                  <a:schemeClr val="tx1"/>
                </a:solidFill>
                <a:latin typeface="Cambria" pitchFamily="18" charset="0"/>
              </a:rPr>
              <a:t>The “</a:t>
            </a:r>
            <a:r>
              <a:rPr lang="en-US" sz="1800" b="1" dirty="0">
                <a:solidFill>
                  <a:schemeClr val="tx1"/>
                </a:solidFill>
                <a:latin typeface="Cambria" pitchFamily="18" charset="0"/>
              </a:rPr>
              <a:t>Ceylon Tea</a:t>
            </a:r>
            <a:r>
              <a:rPr lang="en-US" sz="1800" dirty="0">
                <a:solidFill>
                  <a:schemeClr val="tx1"/>
                </a:solidFill>
                <a:latin typeface="Cambria" pitchFamily="18" charset="0"/>
              </a:rPr>
              <a:t>” Brand – The Ethical Tea, Food Factory </a:t>
            </a:r>
            <a:r>
              <a:rPr lang="en-US" sz="1800" dirty="0" smtClean="0">
                <a:solidFill>
                  <a:schemeClr val="tx1"/>
                </a:solidFill>
                <a:latin typeface="Cambria" pitchFamily="18" charset="0"/>
              </a:rPr>
              <a:t>, </a:t>
            </a:r>
            <a:r>
              <a:rPr lang="en-US" sz="1800" dirty="0">
                <a:solidFill>
                  <a:schemeClr val="tx1"/>
                </a:solidFill>
                <a:latin typeface="Cambria" pitchFamily="18" charset="0"/>
              </a:rPr>
              <a:t>Chemical Free Tea, Cleanest Tea in the World, Ethical Management, Zero Child Employment, Ozone Friendly Tea, Sustainable Agriculture, Environmental Management, Product </a:t>
            </a:r>
            <a:r>
              <a:rPr lang="en-US" sz="1800" dirty="0" smtClean="0">
                <a:solidFill>
                  <a:schemeClr val="tx1"/>
                </a:solidFill>
                <a:latin typeface="Cambria" pitchFamily="18" charset="0"/>
              </a:rPr>
              <a:t>Traceability to Source, </a:t>
            </a:r>
            <a:r>
              <a:rPr lang="en-US" sz="1800" dirty="0">
                <a:solidFill>
                  <a:schemeClr val="tx1"/>
                </a:solidFill>
                <a:latin typeface="Cambria" pitchFamily="18" charset="0"/>
              </a:rPr>
              <a:t>Single Origin Estate Marks, Global Certifications as GAP, RA,FSC, ETP, Global Conformances, Management systems, </a:t>
            </a:r>
            <a:r>
              <a:rPr lang="en-US" sz="1800" dirty="0" smtClean="0">
                <a:solidFill>
                  <a:schemeClr val="tx1"/>
                </a:solidFill>
                <a:latin typeface="Cambria" pitchFamily="18" charset="0"/>
              </a:rPr>
              <a:t>Services </a:t>
            </a:r>
            <a:r>
              <a:rPr lang="en-US" sz="1800" dirty="0">
                <a:solidFill>
                  <a:schemeClr val="tx1"/>
                </a:solidFill>
                <a:latin typeface="Cambria" pitchFamily="18" charset="0"/>
              </a:rPr>
              <a:t>and </a:t>
            </a:r>
            <a:r>
              <a:rPr lang="en-US" sz="1800" dirty="0" smtClean="0">
                <a:solidFill>
                  <a:schemeClr val="tx1"/>
                </a:solidFill>
                <a:latin typeface="Cambria" pitchFamily="18" charset="0"/>
              </a:rPr>
              <a:t>Facilities </a:t>
            </a:r>
            <a:r>
              <a:rPr lang="en-US" sz="1800" dirty="0">
                <a:solidFill>
                  <a:schemeClr val="tx1"/>
                </a:solidFill>
                <a:latin typeface="Cambria" pitchFamily="18" charset="0"/>
              </a:rPr>
              <a:t>provided to employees  are mainly associated with the </a:t>
            </a:r>
            <a:r>
              <a:rPr lang="en-US" sz="1800" dirty="0" smtClean="0">
                <a:solidFill>
                  <a:schemeClr val="tx1"/>
                </a:solidFill>
                <a:latin typeface="Cambria" pitchFamily="18" charset="0"/>
              </a:rPr>
              <a:t>Company </a:t>
            </a:r>
            <a:r>
              <a:rPr lang="en-US" sz="1800" dirty="0">
                <a:solidFill>
                  <a:schemeClr val="tx1"/>
                </a:solidFill>
                <a:latin typeface="Cambria" pitchFamily="18" charset="0"/>
              </a:rPr>
              <a:t>sector.</a:t>
            </a:r>
          </a:p>
          <a:p>
            <a:pPr marL="457200" indent="-457200" algn="l">
              <a:lnSpc>
                <a:spcPct val="150000"/>
              </a:lnSpc>
              <a:buFont typeface="Wingdings" pitchFamily="2" charset="2"/>
              <a:buChar char="Ø"/>
            </a:pPr>
            <a:r>
              <a:rPr lang="en-US" sz="1800" b="1" dirty="0">
                <a:solidFill>
                  <a:schemeClr val="tx1"/>
                </a:solidFill>
                <a:latin typeface="Cambria" pitchFamily="18" charset="0"/>
              </a:rPr>
              <a:t>300</a:t>
            </a:r>
            <a:r>
              <a:rPr lang="en-US" sz="1800" dirty="0">
                <a:solidFill>
                  <a:schemeClr val="tx1"/>
                </a:solidFill>
                <a:latin typeface="Cambria" pitchFamily="18" charset="0"/>
              </a:rPr>
              <a:t> </a:t>
            </a:r>
            <a:r>
              <a:rPr lang="en-US" sz="1800" dirty="0" smtClean="0">
                <a:solidFill>
                  <a:schemeClr val="tx1"/>
                </a:solidFill>
                <a:latin typeface="Cambria" pitchFamily="18" charset="0"/>
              </a:rPr>
              <a:t>RPC </a:t>
            </a:r>
            <a:r>
              <a:rPr lang="en-US" sz="1800" b="1" dirty="0" smtClean="0">
                <a:solidFill>
                  <a:schemeClr val="tx1"/>
                </a:solidFill>
                <a:latin typeface="Cambria" pitchFamily="18" charset="0"/>
              </a:rPr>
              <a:t>Factories -</a:t>
            </a:r>
            <a:r>
              <a:rPr lang="en-US" sz="1800" dirty="0" smtClean="0">
                <a:solidFill>
                  <a:schemeClr val="tx1"/>
                </a:solidFill>
                <a:latin typeface="Cambria" pitchFamily="18" charset="0"/>
              </a:rPr>
              <a:t>  </a:t>
            </a:r>
            <a:r>
              <a:rPr lang="en-US" sz="1800" dirty="0">
                <a:solidFill>
                  <a:schemeClr val="tx1"/>
                </a:solidFill>
                <a:latin typeface="Cambria" pitchFamily="18" charset="0"/>
              </a:rPr>
              <a:t>more than </a:t>
            </a:r>
            <a:r>
              <a:rPr lang="en-US" sz="1800" b="1" dirty="0">
                <a:solidFill>
                  <a:schemeClr val="tx1"/>
                </a:solidFill>
                <a:latin typeface="Cambria" pitchFamily="18" charset="0"/>
              </a:rPr>
              <a:t>700 G</a:t>
            </a:r>
            <a:r>
              <a:rPr lang="en-US" sz="1800" b="1" dirty="0" smtClean="0">
                <a:solidFill>
                  <a:schemeClr val="tx1"/>
                </a:solidFill>
                <a:latin typeface="Cambria" pitchFamily="18" charset="0"/>
              </a:rPr>
              <a:t>loba</a:t>
            </a:r>
            <a:r>
              <a:rPr lang="en-US" sz="1800" dirty="0" smtClean="0">
                <a:solidFill>
                  <a:schemeClr val="tx1"/>
                </a:solidFill>
                <a:latin typeface="Cambria" pitchFamily="18" charset="0"/>
              </a:rPr>
              <a:t>l </a:t>
            </a:r>
            <a:r>
              <a:rPr lang="en-US" sz="1800" dirty="0">
                <a:solidFill>
                  <a:schemeClr val="tx1"/>
                </a:solidFill>
                <a:latin typeface="Cambria" pitchFamily="18" charset="0"/>
              </a:rPr>
              <a:t>&amp;</a:t>
            </a:r>
            <a:r>
              <a:rPr lang="en-US" sz="1800" b="1" dirty="0">
                <a:solidFill>
                  <a:schemeClr val="tx1"/>
                </a:solidFill>
                <a:latin typeface="Cambria" pitchFamily="18" charset="0"/>
              </a:rPr>
              <a:t> </a:t>
            </a:r>
            <a:r>
              <a:rPr lang="en-US" sz="1800" b="1" dirty="0" smtClean="0">
                <a:solidFill>
                  <a:schemeClr val="tx1"/>
                </a:solidFill>
                <a:latin typeface="Cambria" pitchFamily="18" charset="0"/>
              </a:rPr>
              <a:t>International  </a:t>
            </a:r>
            <a:r>
              <a:rPr lang="en-US" sz="1800" b="1" dirty="0">
                <a:solidFill>
                  <a:schemeClr val="tx1"/>
                </a:solidFill>
                <a:latin typeface="Cambria" pitchFamily="18" charset="0"/>
              </a:rPr>
              <a:t>Certifications</a:t>
            </a:r>
            <a:r>
              <a:rPr lang="en-US" sz="1800" dirty="0">
                <a:solidFill>
                  <a:schemeClr val="tx1"/>
                </a:solidFill>
                <a:latin typeface="Cambria" pitchFamily="18" charset="0"/>
              </a:rPr>
              <a:t>.</a:t>
            </a:r>
          </a:p>
          <a:p>
            <a:pPr marL="457200" indent="-457200" algn="l">
              <a:lnSpc>
                <a:spcPct val="150000"/>
              </a:lnSpc>
              <a:buFont typeface="Wingdings" pitchFamily="2" charset="2"/>
              <a:buChar char="Ø"/>
            </a:pPr>
            <a:r>
              <a:rPr lang="en-US" sz="1800" b="1" dirty="0" smtClean="0">
                <a:solidFill>
                  <a:schemeClr val="tx1"/>
                </a:solidFill>
                <a:latin typeface="Cambria" pitchFamily="18" charset="0"/>
              </a:rPr>
              <a:t>Minimum  </a:t>
            </a:r>
            <a:r>
              <a:rPr lang="en-US" sz="1800" dirty="0">
                <a:solidFill>
                  <a:schemeClr val="tx1"/>
                </a:solidFill>
                <a:latin typeface="Cambria" pitchFamily="18" charset="0"/>
              </a:rPr>
              <a:t>use of </a:t>
            </a:r>
            <a:r>
              <a:rPr lang="en-US" sz="1800" b="1" dirty="0">
                <a:solidFill>
                  <a:schemeClr val="tx1"/>
                </a:solidFill>
                <a:latin typeface="Cambria" pitchFamily="18" charset="0"/>
              </a:rPr>
              <a:t>chemicals</a:t>
            </a:r>
            <a:r>
              <a:rPr lang="en-US" sz="1800" dirty="0">
                <a:solidFill>
                  <a:schemeClr val="tx1"/>
                </a:solidFill>
                <a:latin typeface="Cambria" pitchFamily="18" charset="0"/>
              </a:rPr>
              <a:t> - no Paraquat, no Glyphosate used for weed </a:t>
            </a:r>
            <a:r>
              <a:rPr lang="en-US" sz="1800" dirty="0" smtClean="0">
                <a:solidFill>
                  <a:schemeClr val="tx1"/>
                </a:solidFill>
                <a:latin typeface="Cambria" pitchFamily="18" charset="0"/>
              </a:rPr>
              <a:t>control, conform to Global </a:t>
            </a:r>
            <a:r>
              <a:rPr lang="en-US" sz="1800" b="1" dirty="0" smtClean="0">
                <a:solidFill>
                  <a:schemeClr val="tx1"/>
                </a:solidFill>
                <a:latin typeface="Cambria" pitchFamily="18" charset="0"/>
              </a:rPr>
              <a:t>MRLs</a:t>
            </a:r>
            <a:r>
              <a:rPr lang="en-US" sz="1800" dirty="0" smtClean="0">
                <a:solidFill>
                  <a:schemeClr val="tx1"/>
                </a:solidFill>
                <a:latin typeface="Cambria" pitchFamily="18" charset="0"/>
              </a:rPr>
              <a:t>.</a:t>
            </a:r>
            <a:endParaRPr lang="en-US" sz="1800" dirty="0">
              <a:solidFill>
                <a:schemeClr val="tx1"/>
              </a:solidFill>
              <a:latin typeface="Cambria" pitchFamily="18" charset="0"/>
            </a:endParaRPr>
          </a:p>
          <a:p>
            <a:pPr lvl="0" algn="l">
              <a:lnSpc>
                <a:spcPct val="150000"/>
              </a:lnSpc>
            </a:pPr>
            <a:endParaRPr lang="en-US" sz="2000" dirty="0">
              <a:solidFill>
                <a:schemeClr val="tx1"/>
              </a:solidFill>
            </a:endParaRPr>
          </a:p>
          <a:p>
            <a:pPr algn="l">
              <a:lnSpc>
                <a:spcPct val="150000"/>
              </a:lnSpc>
            </a:pPr>
            <a:endParaRPr lang="en-US" sz="2400"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943" t="67520" r="3891" b="16012"/>
          <a:stretch/>
        </p:blipFill>
        <p:spPr bwMode="auto">
          <a:xfrm>
            <a:off x="0" y="5898647"/>
            <a:ext cx="9485208" cy="94358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p:cNvPicPr>
            <a:picLocks noChangeAspect="1"/>
          </p:cNvPicPr>
          <p:nvPr/>
        </p:nvPicPr>
        <p:blipFill rotWithShape="1">
          <a:blip r:embed="rId3"/>
          <a:srcRect l="18749" t="58594" r="11876" b="27344"/>
          <a:stretch/>
        </p:blipFill>
        <p:spPr>
          <a:xfrm>
            <a:off x="0" y="0"/>
            <a:ext cx="12192000" cy="676564"/>
          </a:xfrm>
          <a:prstGeom prst="rect">
            <a:avLst/>
          </a:prstGeom>
        </p:spPr>
      </p:pic>
      <p:sp>
        <p:nvSpPr>
          <p:cNvPr id="2" name="Rectangle 1"/>
          <p:cNvSpPr/>
          <p:nvPr/>
        </p:nvSpPr>
        <p:spPr>
          <a:xfrm>
            <a:off x="0" y="107450"/>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SOCIO-ECONOMIC &amp;  INDUSTRY CONTRIBUTION</a:t>
            </a:r>
            <a:endParaRPr lang="en-US" sz="2800" b="1" dirty="0">
              <a:solidFill>
                <a:prstClr val="black"/>
              </a:solidFill>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24468"/>
          <a:stretch/>
        </p:blipFill>
        <p:spPr>
          <a:xfrm>
            <a:off x="9509272" y="5948408"/>
            <a:ext cx="1106592" cy="9144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1800" y="5890626"/>
            <a:ext cx="1295400" cy="958175"/>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89315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Date Placeholder 3"/>
          <p:cNvSpPr>
            <a:spLocks noGrp="1"/>
          </p:cNvSpPr>
          <p:nvPr>
            <p:ph type="dt" sz="quarter" idx="10"/>
          </p:nvPr>
        </p:nvSpPr>
        <p:spPr>
          <a:noFill/>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a:lnSpc>
                <a:spcPct val="100000"/>
              </a:lnSpc>
              <a:spcBef>
                <a:spcPct val="0"/>
              </a:spcBef>
              <a:buFont typeface="Arial" panose="020B0604020202020204" pitchFamily="34" charset="0"/>
              <a:buNone/>
            </a:pPr>
            <a:fld id="{DDE27DE5-4843-4098-A99E-FEF3C597D6FB}" type="datetime1">
              <a:rPr lang="en-US" altLang="en-US" sz="1200" smtClean="0">
                <a:solidFill>
                  <a:srgbClr val="898989"/>
                </a:solidFill>
                <a:latin typeface="Arial" panose="020B0604020202020204" pitchFamily="34" charset="0"/>
              </a:rPr>
              <a:pPr>
                <a:lnSpc>
                  <a:spcPct val="100000"/>
                </a:lnSpc>
                <a:spcBef>
                  <a:spcPct val="0"/>
                </a:spcBef>
                <a:buFont typeface="Arial" panose="020B0604020202020204" pitchFamily="34" charset="0"/>
                <a:buNone/>
              </a:pPr>
              <a:t>7/27/2018</a:t>
            </a:fld>
            <a:endParaRPr lang="en-US" altLang="en-US" sz="1800" smtClean="0">
              <a:latin typeface="Arial" panose="020B0604020202020204" pitchFamily="34" charset="0"/>
            </a:endParaRPr>
          </a:p>
        </p:txBody>
      </p:sp>
      <p:pic>
        <p:nvPicPr>
          <p:cNvPr id="409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01" t="3703" b="3308"/>
          <a:stretch>
            <a:fillRect/>
          </a:stretch>
        </p:blipFill>
        <p:spPr>
          <a:xfrm>
            <a:off x="955675" y="573088"/>
            <a:ext cx="9904413" cy="6278562"/>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itle 1"/>
          <p:cNvSpPr>
            <a:spLocks noGrp="1"/>
          </p:cNvSpPr>
          <p:nvPr>
            <p:ph type="title"/>
          </p:nvPr>
        </p:nvSpPr>
        <p:spPr>
          <a:xfrm>
            <a:off x="0" y="-22775"/>
            <a:ext cx="12192000" cy="685800"/>
          </a:xfrm>
          <a:extLst/>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US" sz="3600" b="1" cap="all" dirty="0" smtClean="0">
                <a:ln w="0"/>
                <a:solidFill>
                  <a:srgbClr val="006600"/>
                </a:solidFill>
                <a:latin typeface="Times New Roman" pitchFamily="18" charset="0"/>
                <a:cs typeface="Times New Roman" pitchFamily="18" charset="0"/>
              </a:rPr>
              <a:t>TEA PRODUCER supply CHAIN</a:t>
            </a:r>
            <a:endParaRPr lang="en-US" sz="3600" b="1" cap="all" dirty="0">
              <a:ln w="0"/>
              <a:solidFill>
                <a:srgbClr val="006600"/>
              </a:solidFill>
              <a:latin typeface="Times New Roman" pitchFamily="18" charset="0"/>
              <a:cs typeface="Times New Roman" pitchFamily="18" charset="0"/>
            </a:endParaRPr>
          </a:p>
        </p:txBody>
      </p:sp>
    </p:spTree>
    <p:extLst>
      <p:ext uri="{BB962C8B-B14F-4D97-AF65-F5344CB8AC3E}">
        <p14:creationId xmlns:p14="http://schemas.microsoft.com/office/powerpoint/2010/main" val="98808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Table 3"/>
          <p:cNvGraphicFramePr>
            <a:graphicFrameLocks noGrp="1"/>
          </p:cNvGraphicFramePr>
          <p:nvPr>
            <p:extLst>
              <p:ext uri="{D42A27DB-BD31-4B8C-83A1-F6EECF244321}">
                <p14:modId xmlns:p14="http://schemas.microsoft.com/office/powerpoint/2010/main" val="2541644629"/>
              </p:ext>
            </p:extLst>
          </p:nvPr>
        </p:nvGraphicFramePr>
        <p:xfrm>
          <a:off x="990601" y="780095"/>
          <a:ext cx="9982200" cy="5976305"/>
        </p:xfrm>
        <a:graphic>
          <a:graphicData uri="http://schemas.openxmlformats.org/drawingml/2006/table">
            <a:tbl>
              <a:tblPr/>
              <a:tblGrid>
                <a:gridCol w="7002439"/>
                <a:gridCol w="1340893"/>
                <a:gridCol w="1638868"/>
              </a:tblGrid>
              <a:tr h="380999">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RPC</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ct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Small Holders</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r>
              <a:tr h="530105">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Yield per </a:t>
                      </a:r>
                      <a:r>
                        <a:rPr kumimoji="0" lang="en-US" altLang="zh-CN" sz="1600" b="0" i="0" u="none" strike="noStrike" cap="none" normalizeH="0" baseline="0" dirty="0" err="1"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Hect</a:t>
                      </a: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/Year – YPH Kilos/Made Tea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1,400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1,950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30105">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WHG &amp; National GSA- Rs/ Kilo/ Made Tea</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449.00</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469.00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36462">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GSA (High Grown - 2016) Rs/Kg (TSH- 68% of GSA)Rs/Kilo</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449.00</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318.92</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72094">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Revenue Per </a:t>
                      </a:r>
                      <a:r>
                        <a:rPr kumimoji="0" lang="en-US" altLang="zh-CN" sz="1600" b="0" i="0" u="none" strike="noStrike" cap="none" normalizeH="0" baseline="0" dirty="0" err="1"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Hect</a:t>
                      </a: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Rs/ Hectare</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628,600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621,894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accent2"/>
                    </a:solidFill>
                  </a:tcPr>
                </a:tc>
              </a:tr>
              <a:tr h="593787">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Cost per </a:t>
                      </a:r>
                      <a:r>
                        <a:rPr kumimoji="0" lang="en-US" altLang="zh-CN" sz="1600" b="1" i="0" u="none" strike="noStrike" cap="none" normalizeH="0" baseline="0" dirty="0" err="1"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Hect</a:t>
                      </a: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Rs/ Hectare</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16337">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Revenue Field Work Cost. Rs/ hectare</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154,000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120,000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30105">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Harvesting  Cost, Rs/ Hectare</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308,000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272,000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97404">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Manufacturing  Cost. Rs/ Hectare</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140,000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578296">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Over Head Cost. Rs/ Hectare</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154,000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66423">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Planting Cost. Rs/ Hectare- For 30 Years.</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170,000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120,000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272094">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Total Cost. Rs/. Hectare</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B05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926,000 </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B05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512,000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00B050"/>
                    </a:solidFill>
                  </a:tcPr>
                </a:tc>
              </a:tr>
              <a:tr h="272094">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l"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Surplus/(Deficit) /</a:t>
                      </a:r>
                      <a:r>
                        <a:rPr kumimoji="0" lang="en-US" altLang="zh-CN" sz="1600" b="1" i="0" u="none" strike="noStrike" cap="none" normalizeH="0" baseline="0" dirty="0" err="1"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Hect</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(297,400</a:t>
                      </a:r>
                      <a:r>
                        <a:rPr kumimoji="0" lang="en-US" altLang="zh-CN" sz="1600" b="0" i="0" u="none" strike="noStrike" cap="none" normalizeH="0" baseline="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a:t>
                      </a:r>
                      <a:endParaRPr kumimoji="0" lang="en-US" altLang="zh-CN" sz="1600" b="1" i="0" u="none" strike="noStrike" cap="none" normalizeH="0" baseline="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c>
                  <a:txBody>
                    <a:bodyPr/>
                    <a:lstStyle>
                      <a:lvl1pPr>
                        <a:lnSpc>
                          <a:spcPct val="90000"/>
                        </a:lnSpc>
                        <a:spcBef>
                          <a:spcPts val="1000"/>
                        </a:spcBef>
                        <a:defRPr sz="2400">
                          <a:solidFill>
                            <a:schemeClr val="tx1"/>
                          </a:solidFill>
                          <a:latin typeface="Calibri" panose="020F0502020204030204" pitchFamily="34" charset="0"/>
                          <a:ea typeface="SimSun" panose="02010600030101010101" pitchFamily="2" charset="-122"/>
                          <a:sym typeface="Calibri" panose="020F0502020204030204" pitchFamily="34" charset="0"/>
                        </a:defRPr>
                      </a:lvl1pPr>
                      <a:lvl2pPr>
                        <a:lnSpc>
                          <a:spcPct val="90000"/>
                        </a:lnSpc>
                        <a:spcBef>
                          <a:spcPts val="500"/>
                        </a:spcBef>
                        <a:defRPr sz="2000">
                          <a:solidFill>
                            <a:schemeClr val="tx1"/>
                          </a:solidFill>
                          <a:latin typeface="Calibri" panose="020F0502020204030204" pitchFamily="34" charset="0"/>
                          <a:ea typeface="SimSun" panose="02010600030101010101" pitchFamily="2" charset="-122"/>
                          <a:sym typeface="Calibri" panose="020F0502020204030204" pitchFamily="34" charset="0"/>
                        </a:defRPr>
                      </a:lvl2pPr>
                      <a:lvl3pPr>
                        <a:lnSpc>
                          <a:spcPct val="90000"/>
                        </a:lnSpc>
                        <a:spcBef>
                          <a:spcPts val="500"/>
                        </a:spcBef>
                        <a:defRPr>
                          <a:solidFill>
                            <a:schemeClr val="tx1"/>
                          </a:solidFill>
                          <a:latin typeface="Calibri" panose="020F0502020204030204" pitchFamily="34" charset="0"/>
                          <a:ea typeface="SimSun" panose="02010600030101010101" pitchFamily="2" charset="-122"/>
                          <a:sym typeface="Calibri" panose="020F0502020204030204" pitchFamily="34" charset="0"/>
                        </a:defRPr>
                      </a:lvl3pPr>
                      <a:lvl4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4pPr>
                      <a:lvl5pPr>
                        <a:lnSpc>
                          <a:spcPct val="90000"/>
                        </a:lnSpc>
                        <a:spcBef>
                          <a:spcPts val="500"/>
                        </a:spcBef>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5pPr>
                      <a:lvl6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6pPr>
                      <a:lvl7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7pPr>
                      <a:lvl8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8pPr>
                      <a:lvl9pPr fontAlgn="base">
                        <a:lnSpc>
                          <a:spcPct val="90000"/>
                        </a:lnSpc>
                        <a:spcBef>
                          <a:spcPts val="500"/>
                        </a:spcBef>
                        <a:spcAft>
                          <a:spcPct val="0"/>
                        </a:spcAft>
                        <a:buFont typeface="Arial" panose="020B0604020202020204" pitchFamily="34" charset="0"/>
                        <a:defRPr sz="1600">
                          <a:solidFill>
                            <a:schemeClr val="tx1"/>
                          </a:solidFill>
                          <a:latin typeface="Calibri" panose="020F0502020204030204" pitchFamily="34" charset="0"/>
                          <a:ea typeface="SimSun" panose="02010600030101010101" pitchFamily="2" charset="-122"/>
                          <a:sym typeface="Calibri" panose="020F0502020204030204" pitchFamily="34" charset="0"/>
                        </a:defRPr>
                      </a:lvl9pPr>
                    </a:lstStyle>
                    <a:p>
                      <a:pPr marL="0" marR="0" lvl="0" indent="0" algn="r" defTabSz="914400" rtl="0" eaLnBrk="1" fontAlgn="ctr" latinLnBrk="0" hangingPunct="1">
                        <a:lnSpc>
                          <a:spcPct val="100000"/>
                        </a:lnSpc>
                        <a:spcBef>
                          <a:spcPct val="0"/>
                        </a:spcBef>
                        <a:spcAft>
                          <a:spcPct val="0"/>
                        </a:spcAft>
                        <a:buClrTx/>
                        <a:buSzTx/>
                        <a:buFont typeface="Arial" panose="020B0604020202020204" pitchFamily="34" charset="0"/>
                        <a:buNone/>
                        <a:tabLst/>
                      </a:pPr>
                      <a:r>
                        <a:rPr kumimoji="0" lang="en-US" altLang="zh-CN" sz="1600" b="0"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           </a:t>
                      </a:r>
                      <a:r>
                        <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cs typeface="Arial" panose="020B0604020202020204" pitchFamily="34" charset="0"/>
                          <a:sym typeface="Cambria" panose="02040503050406030204" pitchFamily="18" charset="0"/>
                        </a:rPr>
                        <a:t>109,894 </a:t>
                      </a:r>
                      <a:endParaRPr kumimoji="0" lang="en-US" altLang="zh-CN" sz="1600" b="1" i="0" u="none" strike="noStrike" cap="none" normalizeH="0" baseline="0" dirty="0" smtClean="0">
                        <a:ln>
                          <a:noFill/>
                        </a:ln>
                        <a:solidFill>
                          <a:srgbClr val="000000"/>
                        </a:solidFill>
                        <a:effectLst/>
                        <a:latin typeface="Cambria" panose="02040503050406030204" pitchFamily="18" charset="0"/>
                        <a:ea typeface="SimSun" panose="02010600030101010101" pitchFamily="2" charset="-122"/>
                        <a:sym typeface="Times New Roman" panose="02020603050405020304" pitchFamily="18" charset="0"/>
                      </a:endParaRPr>
                    </a:p>
                  </a:txBody>
                  <a:tcPr marL="7127" marR="7127" marT="7127" marB="0" anchor="ct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C000"/>
                    </a:solidFill>
                  </a:tcPr>
                </a:tc>
              </a:tr>
            </a:tbl>
          </a:graphicData>
        </a:graphic>
      </p:graphicFrame>
      <p:pic>
        <p:nvPicPr>
          <p:cNvPr id="3" name="Picture 2"/>
          <p:cNvPicPr>
            <a:picLocks noChangeAspect="1"/>
          </p:cNvPicPr>
          <p:nvPr/>
        </p:nvPicPr>
        <p:blipFill rotWithShape="1">
          <a:blip r:embed="rId2"/>
          <a:srcRect l="18749" t="58594" r="11876" b="27344"/>
          <a:stretch/>
        </p:blipFill>
        <p:spPr>
          <a:xfrm>
            <a:off x="-12700" y="0"/>
            <a:ext cx="12192000" cy="683565"/>
          </a:xfrm>
          <a:prstGeom prst="rect">
            <a:avLst/>
          </a:prstGeom>
        </p:spPr>
      </p:pic>
      <p:sp>
        <p:nvSpPr>
          <p:cNvPr id="4" name="Rectangle 3"/>
          <p:cNvSpPr/>
          <p:nvPr/>
        </p:nvSpPr>
        <p:spPr>
          <a:xfrm>
            <a:off x="152400" y="80172"/>
            <a:ext cx="12039599"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COST &amp; REVENUE VIABILITY</a:t>
            </a:r>
            <a:endParaRPr lang="en-US" sz="2800" b="1" dirty="0">
              <a:solidFill>
                <a:prstClr val="black"/>
              </a:solidFill>
              <a:latin typeface="Cambria" panose="02040503050406030204" pitchFamily="18" charset="0"/>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187963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7" name="TextBox 5"/>
          <p:cNvSpPr txBox="1">
            <a:spLocks noChangeArrowheads="1"/>
          </p:cNvSpPr>
          <p:nvPr/>
        </p:nvSpPr>
        <p:spPr bwMode="auto">
          <a:xfrm>
            <a:off x="304800" y="990600"/>
            <a:ext cx="4953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eaLnBrk="1" hangingPunct="1"/>
            <a:r>
              <a:rPr lang="en-US" b="1" u="sng" dirty="0">
                <a:solidFill>
                  <a:srgbClr val="C00000"/>
                </a:solidFill>
                <a:latin typeface="Cambria" pitchFamily="18" charset="0"/>
              </a:rPr>
              <a:t>LABOUR (67%)</a:t>
            </a:r>
          </a:p>
          <a:p>
            <a:pPr eaLnBrk="1" hangingPunct="1"/>
            <a:r>
              <a:rPr lang="en-US" dirty="0">
                <a:solidFill>
                  <a:prstClr val="black"/>
                </a:solidFill>
                <a:latin typeface="Cambria" pitchFamily="18" charset="0"/>
              </a:rPr>
              <a:t>Wages and Benefits</a:t>
            </a:r>
          </a:p>
          <a:p>
            <a:pPr eaLnBrk="1" hangingPunct="1"/>
            <a:endParaRPr lang="en-US" sz="2000" dirty="0">
              <a:solidFill>
                <a:prstClr val="black"/>
              </a:solidFill>
              <a:latin typeface="Cambria" pitchFamily="18" charset="0"/>
            </a:endParaRPr>
          </a:p>
          <a:p>
            <a:pPr eaLnBrk="1" hangingPunct="1"/>
            <a:r>
              <a:rPr lang="en-US" b="1" u="sng" dirty="0">
                <a:solidFill>
                  <a:srgbClr val="C00000"/>
                </a:solidFill>
                <a:latin typeface="Cambria" pitchFamily="18" charset="0"/>
              </a:rPr>
              <a:t>MATERIAL (15%)</a:t>
            </a:r>
          </a:p>
          <a:p>
            <a:pPr eaLnBrk="1" hangingPunct="1"/>
            <a:r>
              <a:rPr lang="en-US" dirty="0">
                <a:solidFill>
                  <a:prstClr val="black"/>
                </a:solidFill>
                <a:latin typeface="Cambria" pitchFamily="18" charset="0"/>
              </a:rPr>
              <a:t>Firewood, Fuel, Fertilizer, Chemicals, Packing Materials and other physical goods</a:t>
            </a:r>
          </a:p>
          <a:p>
            <a:pPr eaLnBrk="1" hangingPunct="1"/>
            <a:endParaRPr lang="en-US" b="1" u="sng" dirty="0">
              <a:solidFill>
                <a:srgbClr val="C00000"/>
              </a:solidFill>
              <a:latin typeface="Cambria" pitchFamily="18" charset="0"/>
            </a:endParaRPr>
          </a:p>
          <a:p>
            <a:pPr eaLnBrk="1" hangingPunct="1"/>
            <a:r>
              <a:rPr lang="en-US" b="1" u="sng" dirty="0">
                <a:solidFill>
                  <a:srgbClr val="C00000"/>
                </a:solidFill>
                <a:latin typeface="Cambria" pitchFamily="18" charset="0"/>
              </a:rPr>
              <a:t>STAFF &amp; MANAGEMENT (9%)</a:t>
            </a:r>
          </a:p>
          <a:p>
            <a:pPr eaLnBrk="1" hangingPunct="1"/>
            <a:r>
              <a:rPr lang="en-US" dirty="0">
                <a:solidFill>
                  <a:prstClr val="black"/>
                </a:solidFill>
                <a:latin typeface="Cambria" pitchFamily="18" charset="0"/>
              </a:rPr>
              <a:t>Estate &amp; Head Office Managers, Executives &amp; </a:t>
            </a:r>
            <a:r>
              <a:rPr lang="en-US" dirty="0" smtClean="0">
                <a:solidFill>
                  <a:prstClr val="black"/>
                </a:solidFill>
                <a:latin typeface="Cambria" pitchFamily="18" charset="0"/>
              </a:rPr>
              <a:t>Staff </a:t>
            </a:r>
            <a:r>
              <a:rPr lang="en-US" dirty="0">
                <a:solidFill>
                  <a:prstClr val="black"/>
                </a:solidFill>
                <a:latin typeface="Cambria" pitchFamily="18" charset="0"/>
              </a:rPr>
              <a:t>(</a:t>
            </a:r>
            <a:r>
              <a:rPr lang="en-US" dirty="0" smtClean="0">
                <a:solidFill>
                  <a:prstClr val="black"/>
                </a:solidFill>
                <a:latin typeface="Cambria" pitchFamily="18" charset="0"/>
              </a:rPr>
              <a:t>Field, Factory, Office </a:t>
            </a:r>
            <a:r>
              <a:rPr lang="en-US" dirty="0">
                <a:solidFill>
                  <a:prstClr val="black"/>
                </a:solidFill>
                <a:latin typeface="Cambria" pitchFamily="18" charset="0"/>
              </a:rPr>
              <a:t>and Welfare) Salaries, Benefits &amp; Perquisites</a:t>
            </a:r>
            <a:endParaRPr lang="en-US" b="1" u="sng" dirty="0">
              <a:solidFill>
                <a:prstClr val="black"/>
              </a:solidFill>
              <a:latin typeface="Cambria" pitchFamily="18" charset="0"/>
            </a:endParaRPr>
          </a:p>
          <a:p>
            <a:pPr eaLnBrk="1" hangingPunct="1"/>
            <a:endParaRPr lang="en-US" dirty="0">
              <a:solidFill>
                <a:prstClr val="black"/>
              </a:solidFill>
              <a:latin typeface="Cambria" pitchFamily="18" charset="0"/>
            </a:endParaRPr>
          </a:p>
          <a:p>
            <a:pPr eaLnBrk="1" hangingPunct="1"/>
            <a:r>
              <a:rPr lang="en-US" b="1" u="sng" dirty="0">
                <a:solidFill>
                  <a:srgbClr val="C00000"/>
                </a:solidFill>
                <a:latin typeface="Cambria" pitchFamily="18" charset="0"/>
              </a:rPr>
              <a:t>SERVICES (5%)</a:t>
            </a:r>
          </a:p>
          <a:p>
            <a:pPr eaLnBrk="1" hangingPunct="1"/>
            <a:r>
              <a:rPr lang="en-US" dirty="0">
                <a:solidFill>
                  <a:prstClr val="black"/>
                </a:solidFill>
                <a:latin typeface="Cambria" pitchFamily="18" charset="0"/>
              </a:rPr>
              <a:t>Medical, Welfare, Insurances, Electricity , Legal and Taxes</a:t>
            </a:r>
          </a:p>
          <a:p>
            <a:pPr eaLnBrk="1" hangingPunct="1"/>
            <a:endParaRPr lang="en-US" b="1" u="sng" dirty="0">
              <a:solidFill>
                <a:prstClr val="black"/>
              </a:solidFill>
              <a:latin typeface="Cambria" pitchFamily="18" charset="0"/>
            </a:endParaRPr>
          </a:p>
          <a:p>
            <a:pPr eaLnBrk="1" hangingPunct="1"/>
            <a:r>
              <a:rPr lang="en-US" b="1" u="sng" dirty="0">
                <a:solidFill>
                  <a:srgbClr val="C00000"/>
                </a:solidFill>
                <a:latin typeface="Cambria" pitchFamily="18" charset="0"/>
              </a:rPr>
              <a:t>MISCELLANEOUS (4%)</a:t>
            </a:r>
          </a:p>
          <a:p>
            <a:pPr eaLnBrk="1" hangingPunct="1"/>
            <a:endParaRPr lang="en-US" sz="1600" b="1" u="sng" dirty="0">
              <a:solidFill>
                <a:srgbClr val="C00000"/>
              </a:solidFill>
              <a:latin typeface="Cambria" pitchFamily="18" charset="0"/>
            </a:endParaRPr>
          </a:p>
        </p:txBody>
      </p:sp>
      <p:graphicFrame>
        <p:nvGraphicFramePr>
          <p:cNvPr id="7" name="Chart 6"/>
          <p:cNvGraphicFramePr/>
          <p:nvPr>
            <p:extLst/>
          </p:nvPr>
        </p:nvGraphicFramePr>
        <p:xfrm>
          <a:off x="5453059" y="1071546"/>
          <a:ext cx="5062542" cy="55007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nvPr>
        </p:nvGraphicFramePr>
        <p:xfrm>
          <a:off x="6248400" y="1178109"/>
          <a:ext cx="4914900" cy="4371975"/>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rotWithShape="1">
          <a:blip r:embed="rId5"/>
          <a:srcRect l="18749" t="58594" r="11876" b="27344"/>
          <a:stretch/>
        </p:blipFill>
        <p:spPr>
          <a:xfrm>
            <a:off x="0" y="-1"/>
            <a:ext cx="12192000" cy="683565"/>
          </a:xfrm>
          <a:prstGeom prst="rect">
            <a:avLst/>
          </a:prstGeom>
        </p:spPr>
      </p:pic>
      <p:sp>
        <p:nvSpPr>
          <p:cNvPr id="2" name="Rectangle 1"/>
          <p:cNvSpPr/>
          <p:nvPr/>
        </p:nvSpPr>
        <p:spPr>
          <a:xfrm>
            <a:off x="0" y="101358"/>
            <a:ext cx="12192000" cy="523220"/>
          </a:xfrm>
          <a:prstGeom prst="rect">
            <a:avLst/>
          </a:prstGeom>
        </p:spPr>
        <p:txBody>
          <a:bodyPr wrap="square">
            <a:spAutoFit/>
          </a:bodyPr>
          <a:lstStyle/>
          <a:p>
            <a:pPr algn="ctr">
              <a:spcBef>
                <a:spcPct val="0"/>
              </a:spcBef>
            </a:pPr>
            <a:r>
              <a:rPr lang="en-US" sz="2800" b="1" dirty="0">
                <a:solidFill>
                  <a:prstClr val="black"/>
                </a:solidFill>
                <a:latin typeface="Cambria" panose="02040503050406030204" pitchFamily="18" charset="0"/>
              </a:rPr>
              <a:t>BREAKDOWN OF COP - Rs./kg. MADE TEA – (2016)</a:t>
            </a:r>
          </a:p>
        </p:txBody>
      </p:sp>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4006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1149162633"/>
              </p:ext>
            </p:extLst>
          </p:nvPr>
        </p:nvGraphicFramePr>
        <p:xfrm>
          <a:off x="1447800" y="914400"/>
          <a:ext cx="10058400" cy="4724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355076191"/>
              </p:ext>
            </p:extLst>
          </p:nvPr>
        </p:nvGraphicFramePr>
        <p:xfrm>
          <a:off x="1168400" y="5689600"/>
          <a:ext cx="10896600" cy="1066800"/>
        </p:xfrm>
        <a:graphic>
          <a:graphicData uri="http://schemas.openxmlformats.org/drawingml/2006/table">
            <a:tbl>
              <a:tblPr/>
              <a:tblGrid>
                <a:gridCol w="1079500"/>
                <a:gridCol w="927100"/>
                <a:gridCol w="1003300"/>
                <a:gridCol w="965200"/>
                <a:gridCol w="830496"/>
                <a:gridCol w="884004"/>
                <a:gridCol w="871886"/>
                <a:gridCol w="906114"/>
                <a:gridCol w="977900"/>
                <a:gridCol w="889000"/>
                <a:gridCol w="738766"/>
                <a:gridCol w="823334"/>
              </a:tblGrid>
              <a:tr h="609600">
                <a:tc>
                  <a:txBody>
                    <a:bodyPr/>
                    <a:lstStyle/>
                    <a:p>
                      <a:pPr algn="l" rtl="0" fontAlgn="ctr"/>
                      <a:r>
                        <a:rPr lang="en-US" sz="1200" b="1" i="0" u="none" strike="noStrike" dirty="0">
                          <a:solidFill>
                            <a:srgbClr val="000000"/>
                          </a:solidFill>
                          <a:effectLst/>
                          <a:latin typeface="Cambria" panose="02040503050406030204" pitchFamily="18" charset="0"/>
                        </a:rPr>
                        <a:t>1400 YPH</a:t>
                      </a:r>
                    </a:p>
                  </a:txBody>
                  <a:tcPr marL="9338" marR="9338" marT="9338"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Plucking</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Manufacture</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General Charges</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Field Upkeep</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Staff</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Fertilizing</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Worker Welfare</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Weeding</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Fin &amp; </a:t>
                      </a:r>
                      <a:r>
                        <a:rPr lang="en-US" sz="1200" b="1" i="0" u="none" strike="noStrike" dirty="0" err="1">
                          <a:solidFill>
                            <a:srgbClr val="000000"/>
                          </a:solidFill>
                          <a:effectLst/>
                          <a:latin typeface="Cambria" panose="02040503050406030204" pitchFamily="18" charset="0"/>
                        </a:rPr>
                        <a:t>Mgt</a:t>
                      </a:r>
                      <a:endParaRPr lang="en-US" sz="1200" b="1" i="0" u="none" strike="noStrike" dirty="0">
                        <a:solidFill>
                          <a:srgbClr val="000000"/>
                        </a:solidFill>
                        <a:effectLst/>
                        <a:latin typeface="Cambria" panose="02040503050406030204" pitchFamily="18" charset="0"/>
                      </a:endParaRP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Power</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Total</a:t>
                      </a:r>
                    </a:p>
                  </a:txBody>
                  <a:tcPr marL="9338" marR="9338" marT="9338"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gn="ctr" rtl="0" fontAlgn="ctr"/>
                      <a:r>
                        <a:rPr lang="en-US" sz="1200" b="1" i="0" u="none" strike="noStrike" dirty="0">
                          <a:solidFill>
                            <a:srgbClr val="000000"/>
                          </a:solidFill>
                          <a:effectLst/>
                          <a:latin typeface="Cambria" panose="02040503050406030204" pitchFamily="18" charset="0"/>
                        </a:rPr>
                        <a:t>2016</a:t>
                      </a:r>
                    </a:p>
                  </a:txBody>
                  <a:tcPr marL="9338" marR="9338" marT="9338"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250.00</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69.94</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31.54</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39.29</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33.45</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44.61</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25.06</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21.86</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32.20</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13.00</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560.95</a:t>
                      </a:r>
                    </a:p>
                  </a:txBody>
                  <a:tcPr marL="9338" marR="9338" marT="9338"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algn="ctr" rtl="0" fontAlgn="ctr"/>
                      <a:r>
                        <a:rPr lang="en-US" sz="1200" b="1" i="0" u="none" strike="noStrike" dirty="0">
                          <a:solidFill>
                            <a:srgbClr val="000000"/>
                          </a:solidFill>
                          <a:effectLst/>
                          <a:latin typeface="Cambria" panose="02040503050406030204" pitchFamily="18" charset="0"/>
                        </a:rPr>
                        <a:t>%</a:t>
                      </a:r>
                    </a:p>
                  </a:txBody>
                  <a:tcPr marL="9338" marR="9338" marT="9338"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45%</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12%</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7%</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7%</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6%</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8%</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5%</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4%</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6%</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effectLst/>
                          <a:latin typeface="Cambria" panose="02040503050406030204" pitchFamily="18" charset="0"/>
                        </a:rPr>
                        <a:t>2%</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dirty="0">
                          <a:solidFill>
                            <a:srgbClr val="000000"/>
                          </a:solidFill>
                          <a:effectLst/>
                          <a:latin typeface="Cambria" panose="02040503050406030204" pitchFamily="18" charset="0"/>
                        </a:rPr>
                        <a:t> </a:t>
                      </a:r>
                    </a:p>
                  </a:txBody>
                  <a:tcPr marL="9338" marR="9338" marT="9338"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pic>
        <p:nvPicPr>
          <p:cNvPr id="5" name="Picture 4"/>
          <p:cNvPicPr>
            <a:picLocks noChangeAspect="1"/>
          </p:cNvPicPr>
          <p:nvPr/>
        </p:nvPicPr>
        <p:blipFill rotWithShape="1">
          <a:blip r:embed="rId4"/>
          <a:srcRect l="18749" t="58594" r="11876" b="27344"/>
          <a:stretch/>
        </p:blipFill>
        <p:spPr>
          <a:xfrm>
            <a:off x="0" y="0"/>
            <a:ext cx="12192000" cy="683565"/>
          </a:xfrm>
          <a:prstGeom prst="rect">
            <a:avLst/>
          </a:prstGeom>
        </p:spPr>
      </p:pic>
      <p:sp>
        <p:nvSpPr>
          <p:cNvPr id="7" name="Rectangle 6"/>
          <p:cNvSpPr/>
          <p:nvPr/>
        </p:nvSpPr>
        <p:spPr>
          <a:xfrm>
            <a:off x="0" y="101358"/>
            <a:ext cx="12192000" cy="523220"/>
          </a:xfrm>
          <a:prstGeom prst="rect">
            <a:avLst/>
          </a:prstGeom>
        </p:spPr>
        <p:txBody>
          <a:bodyPr wrap="square">
            <a:spAutoFit/>
          </a:bodyPr>
          <a:lstStyle/>
          <a:p>
            <a:pPr algn="ctr">
              <a:spcBef>
                <a:spcPct val="0"/>
              </a:spcBef>
            </a:pPr>
            <a:r>
              <a:rPr lang="en-US" sz="2800" b="1" dirty="0" smtClean="0">
                <a:solidFill>
                  <a:prstClr val="black"/>
                </a:solidFill>
                <a:latin typeface="Cambria" panose="02040503050406030204" pitchFamily="18" charset="0"/>
              </a:rPr>
              <a:t>COST PER KG % TEA – 2016 @ 1400 </a:t>
            </a:r>
            <a:r>
              <a:rPr lang="en-US" sz="2800" b="1" dirty="0" err="1" smtClean="0">
                <a:solidFill>
                  <a:prstClr val="black"/>
                </a:solidFill>
                <a:latin typeface="Cambria" panose="02040503050406030204" pitchFamily="18" charset="0"/>
              </a:rPr>
              <a:t>kgs</a:t>
            </a:r>
            <a:r>
              <a:rPr lang="en-US" sz="2800" b="1" dirty="0" smtClean="0">
                <a:solidFill>
                  <a:prstClr val="black"/>
                </a:solidFill>
                <a:latin typeface="Cambria" panose="02040503050406030204" pitchFamily="18" charset="0"/>
              </a:rPr>
              <a:t> YPH</a:t>
            </a:r>
            <a:endParaRPr lang="en-US" sz="2800" b="1" dirty="0">
              <a:solidFill>
                <a:prstClr val="black"/>
              </a:solidFill>
              <a:latin typeface="Cambria" panose="02040503050406030204" pitchFamily="18" charset="0"/>
            </a:endParaRP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2842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57200" y="762000"/>
          <a:ext cx="11277600" cy="4953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p:cNvGraphicFramePr>
            <a:graphicFrameLocks noGrp="1"/>
          </p:cNvGraphicFramePr>
          <p:nvPr>
            <p:extLst/>
          </p:nvPr>
        </p:nvGraphicFramePr>
        <p:xfrm>
          <a:off x="228590" y="5791200"/>
          <a:ext cx="11353805" cy="868680"/>
        </p:xfrm>
        <a:graphic>
          <a:graphicData uri="http://schemas.openxmlformats.org/drawingml/2006/table">
            <a:tbl>
              <a:tblPr/>
              <a:tblGrid>
                <a:gridCol w="1253931">
                  <a:extLst>
                    <a:ext uri="{9D8B030D-6E8A-4147-A177-3AD203B41FA5}">
                      <a16:colId xmlns="" xmlns:a16="http://schemas.microsoft.com/office/drawing/2014/main" val="20000"/>
                    </a:ext>
                  </a:extLst>
                </a:gridCol>
                <a:gridCol w="458557">
                  <a:extLst>
                    <a:ext uri="{9D8B030D-6E8A-4147-A177-3AD203B41FA5}">
                      <a16:colId xmlns="" xmlns:a16="http://schemas.microsoft.com/office/drawing/2014/main" val="20001"/>
                    </a:ext>
                  </a:extLst>
                </a:gridCol>
                <a:gridCol w="395192">
                  <a:extLst>
                    <a:ext uri="{9D8B030D-6E8A-4147-A177-3AD203B41FA5}">
                      <a16:colId xmlns="" xmlns:a16="http://schemas.microsoft.com/office/drawing/2014/main" val="20002"/>
                    </a:ext>
                  </a:extLst>
                </a:gridCol>
                <a:gridCol w="395192">
                  <a:extLst>
                    <a:ext uri="{9D8B030D-6E8A-4147-A177-3AD203B41FA5}">
                      <a16:colId xmlns="" xmlns:a16="http://schemas.microsoft.com/office/drawing/2014/main" val="20003"/>
                    </a:ext>
                  </a:extLst>
                </a:gridCol>
                <a:gridCol w="395192">
                  <a:extLst>
                    <a:ext uri="{9D8B030D-6E8A-4147-A177-3AD203B41FA5}">
                      <a16:colId xmlns="" xmlns:a16="http://schemas.microsoft.com/office/drawing/2014/main" val="20004"/>
                    </a:ext>
                  </a:extLst>
                </a:gridCol>
                <a:gridCol w="395192">
                  <a:extLst>
                    <a:ext uri="{9D8B030D-6E8A-4147-A177-3AD203B41FA5}">
                      <a16:colId xmlns="" xmlns:a16="http://schemas.microsoft.com/office/drawing/2014/main" val="20005"/>
                    </a:ext>
                  </a:extLst>
                </a:gridCol>
                <a:gridCol w="395192">
                  <a:extLst>
                    <a:ext uri="{9D8B030D-6E8A-4147-A177-3AD203B41FA5}">
                      <a16:colId xmlns="" xmlns:a16="http://schemas.microsoft.com/office/drawing/2014/main" val="20006"/>
                    </a:ext>
                  </a:extLst>
                </a:gridCol>
                <a:gridCol w="395192">
                  <a:extLst>
                    <a:ext uri="{9D8B030D-6E8A-4147-A177-3AD203B41FA5}">
                      <a16:colId xmlns="" xmlns:a16="http://schemas.microsoft.com/office/drawing/2014/main" val="20007"/>
                    </a:ext>
                  </a:extLst>
                </a:gridCol>
                <a:gridCol w="395192">
                  <a:extLst>
                    <a:ext uri="{9D8B030D-6E8A-4147-A177-3AD203B41FA5}">
                      <a16:colId xmlns="" xmlns:a16="http://schemas.microsoft.com/office/drawing/2014/main" val="20008"/>
                    </a:ext>
                  </a:extLst>
                </a:gridCol>
                <a:gridCol w="395192">
                  <a:extLst>
                    <a:ext uri="{9D8B030D-6E8A-4147-A177-3AD203B41FA5}">
                      <a16:colId xmlns="" xmlns:a16="http://schemas.microsoft.com/office/drawing/2014/main" val="20009"/>
                    </a:ext>
                  </a:extLst>
                </a:gridCol>
                <a:gridCol w="395192">
                  <a:extLst>
                    <a:ext uri="{9D8B030D-6E8A-4147-A177-3AD203B41FA5}">
                      <a16:colId xmlns="" xmlns:a16="http://schemas.microsoft.com/office/drawing/2014/main" val="20010"/>
                    </a:ext>
                  </a:extLst>
                </a:gridCol>
                <a:gridCol w="395192">
                  <a:extLst>
                    <a:ext uri="{9D8B030D-6E8A-4147-A177-3AD203B41FA5}">
                      <a16:colId xmlns="" xmlns:a16="http://schemas.microsoft.com/office/drawing/2014/main" val="20011"/>
                    </a:ext>
                  </a:extLst>
                </a:gridCol>
                <a:gridCol w="395192">
                  <a:extLst>
                    <a:ext uri="{9D8B030D-6E8A-4147-A177-3AD203B41FA5}">
                      <a16:colId xmlns="" xmlns:a16="http://schemas.microsoft.com/office/drawing/2014/main" val="20012"/>
                    </a:ext>
                  </a:extLst>
                </a:gridCol>
                <a:gridCol w="395192">
                  <a:extLst>
                    <a:ext uri="{9D8B030D-6E8A-4147-A177-3AD203B41FA5}">
                      <a16:colId xmlns="" xmlns:a16="http://schemas.microsoft.com/office/drawing/2014/main" val="20013"/>
                    </a:ext>
                  </a:extLst>
                </a:gridCol>
                <a:gridCol w="395192">
                  <a:extLst>
                    <a:ext uri="{9D8B030D-6E8A-4147-A177-3AD203B41FA5}">
                      <a16:colId xmlns="" xmlns:a16="http://schemas.microsoft.com/office/drawing/2014/main" val="20014"/>
                    </a:ext>
                  </a:extLst>
                </a:gridCol>
                <a:gridCol w="421543">
                  <a:extLst>
                    <a:ext uri="{9D8B030D-6E8A-4147-A177-3AD203B41FA5}">
                      <a16:colId xmlns="" xmlns:a16="http://schemas.microsoft.com/office/drawing/2014/main" val="20015"/>
                    </a:ext>
                  </a:extLst>
                </a:gridCol>
                <a:gridCol w="500574">
                  <a:extLst>
                    <a:ext uri="{9D8B030D-6E8A-4147-A177-3AD203B41FA5}">
                      <a16:colId xmlns="" xmlns:a16="http://schemas.microsoft.com/office/drawing/2014/main" val="20016"/>
                    </a:ext>
                  </a:extLst>
                </a:gridCol>
                <a:gridCol w="395192">
                  <a:extLst>
                    <a:ext uri="{9D8B030D-6E8A-4147-A177-3AD203B41FA5}">
                      <a16:colId xmlns="" xmlns:a16="http://schemas.microsoft.com/office/drawing/2014/main" val="20017"/>
                    </a:ext>
                  </a:extLst>
                </a:gridCol>
                <a:gridCol w="395192">
                  <a:extLst>
                    <a:ext uri="{9D8B030D-6E8A-4147-A177-3AD203B41FA5}">
                      <a16:colId xmlns="" xmlns:a16="http://schemas.microsoft.com/office/drawing/2014/main" val="20018"/>
                    </a:ext>
                  </a:extLst>
                </a:gridCol>
                <a:gridCol w="395192">
                  <a:extLst>
                    <a:ext uri="{9D8B030D-6E8A-4147-A177-3AD203B41FA5}">
                      <a16:colId xmlns="" xmlns:a16="http://schemas.microsoft.com/office/drawing/2014/main" val="20019"/>
                    </a:ext>
                  </a:extLst>
                </a:gridCol>
                <a:gridCol w="395192">
                  <a:extLst>
                    <a:ext uri="{9D8B030D-6E8A-4147-A177-3AD203B41FA5}">
                      <a16:colId xmlns="" xmlns:a16="http://schemas.microsoft.com/office/drawing/2014/main" val="20020"/>
                    </a:ext>
                  </a:extLst>
                </a:gridCol>
                <a:gridCol w="395192">
                  <a:extLst>
                    <a:ext uri="{9D8B030D-6E8A-4147-A177-3AD203B41FA5}">
                      <a16:colId xmlns="" xmlns:a16="http://schemas.microsoft.com/office/drawing/2014/main" val="20021"/>
                    </a:ext>
                  </a:extLst>
                </a:gridCol>
                <a:gridCol w="395192">
                  <a:extLst>
                    <a:ext uri="{9D8B030D-6E8A-4147-A177-3AD203B41FA5}">
                      <a16:colId xmlns="" xmlns:a16="http://schemas.microsoft.com/office/drawing/2014/main" val="20022"/>
                    </a:ext>
                  </a:extLst>
                </a:gridCol>
                <a:gridCol w="395192">
                  <a:extLst>
                    <a:ext uri="{9D8B030D-6E8A-4147-A177-3AD203B41FA5}">
                      <a16:colId xmlns="" xmlns:a16="http://schemas.microsoft.com/office/drawing/2014/main" val="20023"/>
                    </a:ext>
                  </a:extLst>
                </a:gridCol>
                <a:gridCol w="395192">
                  <a:extLst>
                    <a:ext uri="{9D8B030D-6E8A-4147-A177-3AD203B41FA5}">
                      <a16:colId xmlns="" xmlns:a16="http://schemas.microsoft.com/office/drawing/2014/main" val="20024"/>
                    </a:ext>
                  </a:extLst>
                </a:gridCol>
                <a:gridCol w="420168">
                  <a:extLst>
                    <a:ext uri="{9D8B030D-6E8A-4147-A177-3AD203B41FA5}">
                      <a16:colId xmlns="" xmlns:a16="http://schemas.microsoft.com/office/drawing/2014/main" val="20025"/>
                    </a:ext>
                  </a:extLst>
                </a:gridCol>
              </a:tblGrid>
              <a:tr h="266700">
                <a:tc>
                  <a:txBody>
                    <a:bodyPr/>
                    <a:lstStyle/>
                    <a:p>
                      <a:pPr algn="l" fontAlgn="b"/>
                      <a:r>
                        <a:rPr lang="en-US" sz="1100" b="1" i="0" u="none" strike="noStrike" dirty="0" smtClean="0">
                          <a:solidFill>
                            <a:srgbClr val="000000"/>
                          </a:solidFill>
                          <a:effectLst/>
                          <a:latin typeface="Cambria" pitchFamily="18" charset="0"/>
                        </a:rPr>
                        <a:t>Year</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77</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78</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79</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82</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83</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84</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i="0" u="none" strike="noStrike" dirty="0" smtClean="0">
                          <a:solidFill>
                            <a:srgbClr val="000000"/>
                          </a:solidFill>
                          <a:effectLst/>
                          <a:latin typeface="Cambria" pitchFamily="18" charset="0"/>
                        </a:rPr>
                        <a:t>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86</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87</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88</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89</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90</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smtClean="0">
                          <a:solidFill>
                            <a:srgbClr val="FF0000"/>
                          </a:solidFill>
                          <a:effectLst/>
                          <a:latin typeface="Cambria" pitchFamily="18" charset="0"/>
                        </a:rPr>
                        <a:t>92</a:t>
                      </a:r>
                      <a:endParaRPr lang="en-US" sz="1200" b="1" i="0" u="none" strike="noStrike" dirty="0">
                        <a:solidFill>
                          <a:srgbClr val="FF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100" b="1" i="0" u="none" strike="noStrike" dirty="0" smtClean="0">
                          <a:solidFill>
                            <a:srgbClr val="000000"/>
                          </a:solidFill>
                          <a:effectLst/>
                          <a:latin typeface="Cambria" pitchFamily="18" charset="0"/>
                        </a:rPr>
                        <a:t>93</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96</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98</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00</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02</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04</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06</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07</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09</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11</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13</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16</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266700">
                <a:tc>
                  <a:txBody>
                    <a:bodyPr/>
                    <a:lstStyle/>
                    <a:p>
                      <a:pPr algn="l" fontAlgn="b"/>
                      <a:r>
                        <a:rPr lang="en-US" sz="1100" b="1" i="0" u="none" strike="noStrike" dirty="0" smtClean="0">
                          <a:solidFill>
                            <a:srgbClr val="000000"/>
                          </a:solidFill>
                          <a:effectLst/>
                          <a:latin typeface="Cambria" pitchFamily="18" charset="0"/>
                        </a:rPr>
                        <a:t>Labour</a:t>
                      </a:r>
                      <a:r>
                        <a:rPr lang="en-US" sz="1100" b="1" i="0" u="none" strike="noStrike" baseline="0" dirty="0" smtClean="0">
                          <a:solidFill>
                            <a:srgbClr val="000000"/>
                          </a:solidFill>
                          <a:effectLst/>
                          <a:latin typeface="Cambria" pitchFamily="18" charset="0"/>
                        </a:rPr>
                        <a:t> </a:t>
                      </a:r>
                      <a:r>
                        <a:rPr lang="en-US" sz="1100" b="1" i="0" u="none" strike="noStrike" dirty="0" smtClean="0">
                          <a:solidFill>
                            <a:srgbClr val="000000"/>
                          </a:solidFill>
                          <a:effectLst/>
                          <a:latin typeface="Cambria" pitchFamily="18" charset="0"/>
                        </a:rPr>
                        <a:t>Wage </a:t>
                      </a:r>
                    </a:p>
                    <a:p>
                      <a:pPr algn="l" fontAlgn="b"/>
                      <a:r>
                        <a:rPr lang="en-US" sz="1100" b="1" i="0" u="none" strike="noStrike" dirty="0" smtClean="0">
                          <a:solidFill>
                            <a:srgbClr val="000000"/>
                          </a:solidFill>
                          <a:effectLst/>
                          <a:latin typeface="Cambria" pitchFamily="18" charset="0"/>
                        </a:rPr>
                        <a:t>Rs./Day</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7.4</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7.9</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12</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48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1" i="0" u="none" strike="noStrike" dirty="0">
                          <a:solidFill>
                            <a:srgbClr val="FF0000"/>
                          </a:solidFill>
                          <a:effectLst/>
                          <a:latin typeface="Cambria" pitchFamily="18" charset="0"/>
                        </a:rPr>
                        <a:t>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100" b="1" i="0" u="none" strike="noStrike" dirty="0">
                          <a:solidFill>
                            <a:srgbClr val="000000"/>
                          </a:solidFill>
                          <a:effectLst/>
                          <a:latin typeface="Cambria" pitchFamily="18" charset="0"/>
                        </a:rPr>
                        <a:t>72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1" i="0" u="none" strike="noStrike" dirty="0" smtClean="0">
                          <a:solidFill>
                            <a:srgbClr val="000000"/>
                          </a:solidFill>
                          <a:effectLst/>
                          <a:latin typeface="Cambria" pitchFamily="18" charset="0"/>
                        </a:rPr>
                        <a:t>730</a:t>
                      </a:r>
                      <a:endParaRPr lang="en-US" sz="11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66700">
                <a:tc gridSpan="13">
                  <a:txBody>
                    <a:bodyPr/>
                    <a:lstStyle/>
                    <a:p>
                      <a:pPr algn="ctr" fontAlgn="b"/>
                      <a:r>
                        <a:rPr lang="en-US" sz="1200" b="1" i="0" u="none" strike="noStrike" dirty="0" smtClean="0">
                          <a:solidFill>
                            <a:srgbClr val="000000"/>
                          </a:solidFill>
                          <a:effectLst/>
                          <a:latin typeface="Cambria" pitchFamily="18" charset="0"/>
                        </a:rPr>
                        <a:t>PRE</a:t>
                      </a:r>
                      <a:r>
                        <a:rPr lang="en-US" sz="1200" b="1" i="0" u="none" strike="noStrike" baseline="0" dirty="0" smtClean="0">
                          <a:solidFill>
                            <a:srgbClr val="000000"/>
                          </a:solidFill>
                          <a:effectLst/>
                          <a:latin typeface="Cambria" pitchFamily="18" charset="0"/>
                        </a:rPr>
                        <a:t> PRIVATIZATION</a:t>
                      </a:r>
                      <a:endParaRPr lang="en-US" sz="12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ctr" fontAlgn="b"/>
                      <a:r>
                        <a:rPr lang="en-US" sz="1200" b="1" i="0" u="none" strike="noStrike" dirty="0" smtClean="0">
                          <a:solidFill>
                            <a:srgbClr val="000000"/>
                          </a:solidFill>
                          <a:effectLst/>
                          <a:latin typeface="Cambria" pitchFamily="18" charset="0"/>
                        </a:rPr>
                        <a:t>POST PRIVATIZATION</a:t>
                      </a:r>
                      <a:endParaRPr lang="en-US" sz="12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en-US" sz="9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bl>
          </a:graphicData>
        </a:graphic>
      </p:graphicFrame>
      <p:pic>
        <p:nvPicPr>
          <p:cNvPr id="5" name="Picture 4"/>
          <p:cNvPicPr>
            <a:picLocks noChangeAspect="1"/>
          </p:cNvPicPr>
          <p:nvPr/>
        </p:nvPicPr>
        <p:blipFill rotWithShape="1">
          <a:blip r:embed="rId3"/>
          <a:srcRect l="18749" t="58594" r="11876" b="27344"/>
          <a:stretch/>
        </p:blipFill>
        <p:spPr>
          <a:xfrm>
            <a:off x="0" y="8106"/>
            <a:ext cx="12192000" cy="683565"/>
          </a:xfrm>
          <a:prstGeom prst="rect">
            <a:avLst/>
          </a:prstGeom>
        </p:spPr>
      </p:pic>
      <p:sp>
        <p:nvSpPr>
          <p:cNvPr id="2" name="Rectangle 1"/>
          <p:cNvSpPr/>
          <p:nvPr/>
        </p:nvSpPr>
        <p:spPr>
          <a:xfrm>
            <a:off x="0" y="88277"/>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RPC LABOUR WAGE INCREASE</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53471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8" name="Rectangle 4"/>
          <p:cNvSpPr>
            <a:spLocks noChangeArrowheads="1"/>
          </p:cNvSpPr>
          <p:nvPr/>
        </p:nvSpPr>
        <p:spPr bwMode="auto">
          <a:xfrm>
            <a:off x="0" y="6581001"/>
            <a:ext cx="51815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200" b="1" i="1" dirty="0">
                <a:solidFill>
                  <a:prstClr val="black"/>
                </a:solidFill>
                <a:latin typeface="Cambria" pitchFamily="18" charset="0"/>
              </a:rPr>
              <a:t>Source : Department of  Census and Statistics , Central Bank of Sri Lanka</a:t>
            </a:r>
          </a:p>
        </p:txBody>
      </p:sp>
      <p:pic>
        <p:nvPicPr>
          <p:cNvPr id="6" name="Picture 5"/>
          <p:cNvPicPr>
            <a:picLocks noChangeAspect="1"/>
          </p:cNvPicPr>
          <p:nvPr/>
        </p:nvPicPr>
        <p:blipFill rotWithShape="1">
          <a:blip r:embed="rId3"/>
          <a:srcRect l="18749" t="58594" r="11876" b="27344"/>
          <a:stretch/>
        </p:blipFill>
        <p:spPr>
          <a:xfrm>
            <a:off x="0" y="1"/>
            <a:ext cx="12192000" cy="580103"/>
          </a:xfrm>
          <a:prstGeom prst="rect">
            <a:avLst/>
          </a:prstGeom>
        </p:spPr>
      </p:pic>
      <p:sp>
        <p:nvSpPr>
          <p:cNvPr id="2" name="Rectangle 1"/>
          <p:cNvSpPr/>
          <p:nvPr/>
        </p:nvSpPr>
        <p:spPr>
          <a:xfrm>
            <a:off x="2235200" y="25754"/>
            <a:ext cx="9499600" cy="553998"/>
          </a:xfrm>
          <a:prstGeom prst="rect">
            <a:avLst/>
          </a:prstGeom>
        </p:spPr>
        <p:txBody>
          <a:bodyPr wrap="square">
            <a:spAutoFit/>
          </a:bodyPr>
          <a:lstStyle/>
          <a:p>
            <a:r>
              <a:rPr lang="en-US" sz="3000" b="1" dirty="0">
                <a:solidFill>
                  <a:prstClr val="black"/>
                </a:solidFill>
                <a:latin typeface="Cambria" pitchFamily="18" charset="0"/>
              </a:rPr>
              <a:t>SRI LANKA WAGE PRICE AND CCPI (2007=100)</a:t>
            </a:r>
            <a:endParaRPr lang="en-US" dirty="0">
              <a:solidFill>
                <a:prstClr val="black"/>
              </a:solidFill>
            </a:endParaRPr>
          </a:p>
        </p:txBody>
      </p:sp>
      <p:graphicFrame>
        <p:nvGraphicFramePr>
          <p:cNvPr id="5" name="Chart 4"/>
          <p:cNvGraphicFramePr>
            <a:graphicFrameLocks/>
          </p:cNvGraphicFramePr>
          <p:nvPr>
            <p:extLst>
              <p:ext uri="{D42A27DB-BD31-4B8C-83A1-F6EECF244321}">
                <p14:modId xmlns:p14="http://schemas.microsoft.com/office/powerpoint/2010/main" val="2728669740"/>
              </p:ext>
            </p:extLst>
          </p:nvPr>
        </p:nvGraphicFramePr>
        <p:xfrm>
          <a:off x="901875" y="839244"/>
          <a:ext cx="10571966" cy="5586477"/>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5822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4" name="Rectangle 6"/>
          <p:cNvSpPr>
            <a:spLocks noChangeArrowheads="1"/>
          </p:cNvSpPr>
          <p:nvPr/>
        </p:nvSpPr>
        <p:spPr bwMode="auto">
          <a:xfrm>
            <a:off x="0" y="6623538"/>
            <a:ext cx="2362200" cy="23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900" b="1" i="1" dirty="0">
                <a:solidFill>
                  <a:prstClr val="black"/>
                </a:solidFill>
                <a:latin typeface="Cambria" panose="02040503050406030204" pitchFamily="18" charset="0"/>
              </a:rPr>
              <a:t>SOURCE: MINISTRY OF PLANTATION INDUSTRIES</a:t>
            </a:r>
            <a:endParaRPr lang="en-US" sz="900" i="1" dirty="0">
              <a:solidFill>
                <a:prstClr val="black"/>
              </a:solidFill>
              <a:latin typeface="Cambria" panose="02040503050406030204" pitchFamily="18" charset="0"/>
            </a:endParaRPr>
          </a:p>
        </p:txBody>
      </p:sp>
      <p:graphicFrame>
        <p:nvGraphicFramePr>
          <p:cNvPr id="4" name="Table 3"/>
          <p:cNvGraphicFramePr>
            <a:graphicFrameLocks noGrp="1"/>
          </p:cNvGraphicFramePr>
          <p:nvPr>
            <p:extLst/>
          </p:nvPr>
        </p:nvGraphicFramePr>
        <p:xfrm>
          <a:off x="152395" y="5680923"/>
          <a:ext cx="12039605" cy="841455"/>
        </p:xfrm>
        <a:graphic>
          <a:graphicData uri="http://schemas.openxmlformats.org/drawingml/2006/table">
            <a:tbl>
              <a:tblPr/>
              <a:tblGrid>
                <a:gridCol w="894372">
                  <a:extLst>
                    <a:ext uri="{9D8B030D-6E8A-4147-A177-3AD203B41FA5}">
                      <a16:colId xmlns:a16="http://schemas.microsoft.com/office/drawing/2014/main" xmlns="" val="20000"/>
                    </a:ext>
                  </a:extLst>
                </a:gridCol>
                <a:gridCol w="343989"/>
                <a:gridCol w="343989"/>
                <a:gridCol w="343989"/>
                <a:gridCol w="343989"/>
                <a:gridCol w="343989">
                  <a:extLst>
                    <a:ext uri="{9D8B030D-6E8A-4147-A177-3AD203B41FA5}">
                      <a16:colId xmlns:a16="http://schemas.microsoft.com/office/drawing/2014/main" xmlns="" val="20001"/>
                    </a:ext>
                  </a:extLst>
                </a:gridCol>
                <a:gridCol w="343989">
                  <a:extLst>
                    <a:ext uri="{9D8B030D-6E8A-4147-A177-3AD203B41FA5}">
                      <a16:colId xmlns:a16="http://schemas.microsoft.com/office/drawing/2014/main" xmlns="" val="20002"/>
                    </a:ext>
                  </a:extLst>
                </a:gridCol>
                <a:gridCol w="343989">
                  <a:extLst>
                    <a:ext uri="{9D8B030D-6E8A-4147-A177-3AD203B41FA5}">
                      <a16:colId xmlns:a16="http://schemas.microsoft.com/office/drawing/2014/main" xmlns="" val="20003"/>
                    </a:ext>
                  </a:extLst>
                </a:gridCol>
                <a:gridCol w="343989">
                  <a:extLst>
                    <a:ext uri="{9D8B030D-6E8A-4147-A177-3AD203B41FA5}">
                      <a16:colId xmlns:a16="http://schemas.microsoft.com/office/drawing/2014/main" xmlns="" val="20004"/>
                    </a:ext>
                  </a:extLst>
                </a:gridCol>
                <a:gridCol w="412786">
                  <a:extLst>
                    <a:ext uri="{9D8B030D-6E8A-4147-A177-3AD203B41FA5}">
                      <a16:colId xmlns:a16="http://schemas.microsoft.com/office/drawing/2014/main" xmlns="" val="20005"/>
                    </a:ext>
                  </a:extLst>
                </a:gridCol>
                <a:gridCol w="343989">
                  <a:extLst>
                    <a:ext uri="{9D8B030D-6E8A-4147-A177-3AD203B41FA5}">
                      <a16:colId xmlns:a16="http://schemas.microsoft.com/office/drawing/2014/main" xmlns="" val="20006"/>
                    </a:ext>
                  </a:extLst>
                </a:gridCol>
                <a:gridCol w="343989">
                  <a:extLst>
                    <a:ext uri="{9D8B030D-6E8A-4147-A177-3AD203B41FA5}">
                      <a16:colId xmlns:a16="http://schemas.microsoft.com/office/drawing/2014/main" xmlns="" val="20007"/>
                    </a:ext>
                  </a:extLst>
                </a:gridCol>
                <a:gridCol w="412786">
                  <a:extLst>
                    <a:ext uri="{9D8B030D-6E8A-4147-A177-3AD203B41FA5}">
                      <a16:colId xmlns:a16="http://schemas.microsoft.com/office/drawing/2014/main" xmlns="" val="20008"/>
                    </a:ext>
                  </a:extLst>
                </a:gridCol>
                <a:gridCol w="412786">
                  <a:extLst>
                    <a:ext uri="{9D8B030D-6E8A-4147-A177-3AD203B41FA5}">
                      <a16:colId xmlns:a16="http://schemas.microsoft.com/office/drawing/2014/main" xmlns="" val="20009"/>
                    </a:ext>
                  </a:extLst>
                </a:gridCol>
                <a:gridCol w="343989">
                  <a:extLst>
                    <a:ext uri="{9D8B030D-6E8A-4147-A177-3AD203B41FA5}">
                      <a16:colId xmlns:a16="http://schemas.microsoft.com/office/drawing/2014/main" xmlns="" val="20010"/>
                    </a:ext>
                  </a:extLst>
                </a:gridCol>
                <a:gridCol w="407996">
                  <a:extLst>
                    <a:ext uri="{9D8B030D-6E8A-4147-A177-3AD203B41FA5}">
                      <a16:colId xmlns:a16="http://schemas.microsoft.com/office/drawing/2014/main" xmlns="" val="20011"/>
                    </a:ext>
                  </a:extLst>
                </a:gridCol>
                <a:gridCol w="381000">
                  <a:extLst>
                    <a:ext uri="{9D8B030D-6E8A-4147-A177-3AD203B41FA5}">
                      <a16:colId xmlns:a16="http://schemas.microsoft.com/office/drawing/2014/main" xmlns="" val="20012"/>
                    </a:ext>
                  </a:extLst>
                </a:gridCol>
                <a:gridCol w="381000">
                  <a:extLst>
                    <a:ext uri="{9D8B030D-6E8A-4147-A177-3AD203B41FA5}">
                      <a16:colId xmlns:a16="http://schemas.microsoft.com/office/drawing/2014/main" xmlns="" val="20013"/>
                    </a:ext>
                  </a:extLst>
                </a:gridCol>
                <a:gridCol w="381000">
                  <a:extLst>
                    <a:ext uri="{9D8B030D-6E8A-4147-A177-3AD203B41FA5}">
                      <a16:colId xmlns:a16="http://schemas.microsoft.com/office/drawing/2014/main" xmlns="" val="20014"/>
                    </a:ext>
                  </a:extLst>
                </a:gridCol>
                <a:gridCol w="381000">
                  <a:extLst>
                    <a:ext uri="{9D8B030D-6E8A-4147-A177-3AD203B41FA5}">
                      <a16:colId xmlns:a16="http://schemas.microsoft.com/office/drawing/2014/main" xmlns="" val="20015"/>
                    </a:ext>
                  </a:extLst>
                </a:gridCol>
                <a:gridCol w="381000">
                  <a:extLst>
                    <a:ext uri="{9D8B030D-6E8A-4147-A177-3AD203B41FA5}">
                      <a16:colId xmlns:a16="http://schemas.microsoft.com/office/drawing/2014/main" xmlns="" val="20016"/>
                    </a:ext>
                  </a:extLst>
                </a:gridCol>
                <a:gridCol w="381000">
                  <a:extLst>
                    <a:ext uri="{9D8B030D-6E8A-4147-A177-3AD203B41FA5}">
                      <a16:colId xmlns:a16="http://schemas.microsoft.com/office/drawing/2014/main" xmlns="" val="20017"/>
                    </a:ext>
                  </a:extLst>
                </a:gridCol>
                <a:gridCol w="381000">
                  <a:extLst>
                    <a:ext uri="{9D8B030D-6E8A-4147-A177-3AD203B41FA5}">
                      <a16:colId xmlns:a16="http://schemas.microsoft.com/office/drawing/2014/main" xmlns="" val="20018"/>
                    </a:ext>
                  </a:extLst>
                </a:gridCol>
                <a:gridCol w="381000">
                  <a:extLst>
                    <a:ext uri="{9D8B030D-6E8A-4147-A177-3AD203B41FA5}">
                      <a16:colId xmlns:a16="http://schemas.microsoft.com/office/drawing/2014/main" xmlns="" val="20019"/>
                    </a:ext>
                  </a:extLst>
                </a:gridCol>
                <a:gridCol w="381000">
                  <a:extLst>
                    <a:ext uri="{9D8B030D-6E8A-4147-A177-3AD203B41FA5}">
                      <a16:colId xmlns:a16="http://schemas.microsoft.com/office/drawing/2014/main" xmlns="" val="20020"/>
                    </a:ext>
                  </a:extLst>
                </a:gridCol>
                <a:gridCol w="381000">
                  <a:extLst>
                    <a:ext uri="{9D8B030D-6E8A-4147-A177-3AD203B41FA5}">
                      <a16:colId xmlns:a16="http://schemas.microsoft.com/office/drawing/2014/main" xmlns="" val="20021"/>
                    </a:ext>
                  </a:extLst>
                </a:gridCol>
                <a:gridCol w="381000">
                  <a:extLst>
                    <a:ext uri="{9D8B030D-6E8A-4147-A177-3AD203B41FA5}">
                      <a16:colId xmlns:a16="http://schemas.microsoft.com/office/drawing/2014/main" xmlns="" val="20022"/>
                    </a:ext>
                  </a:extLst>
                </a:gridCol>
                <a:gridCol w="381000">
                  <a:extLst>
                    <a:ext uri="{9D8B030D-6E8A-4147-A177-3AD203B41FA5}">
                      <a16:colId xmlns:a16="http://schemas.microsoft.com/office/drawing/2014/main" xmlns="" val="20023"/>
                    </a:ext>
                  </a:extLst>
                </a:gridCol>
                <a:gridCol w="381000">
                  <a:extLst>
                    <a:ext uri="{9D8B030D-6E8A-4147-A177-3AD203B41FA5}">
                      <a16:colId xmlns:a16="http://schemas.microsoft.com/office/drawing/2014/main" xmlns="" val="20024"/>
                    </a:ext>
                  </a:extLst>
                </a:gridCol>
                <a:gridCol w="381000">
                  <a:extLst>
                    <a:ext uri="{9D8B030D-6E8A-4147-A177-3AD203B41FA5}">
                      <a16:colId xmlns:a16="http://schemas.microsoft.com/office/drawing/2014/main" xmlns="" val="20025"/>
                    </a:ext>
                  </a:extLst>
                </a:gridCol>
                <a:gridCol w="381000">
                  <a:extLst>
                    <a:ext uri="{9D8B030D-6E8A-4147-A177-3AD203B41FA5}">
                      <a16:colId xmlns:a16="http://schemas.microsoft.com/office/drawing/2014/main" xmlns="" val="20026"/>
                    </a:ext>
                  </a:extLst>
                </a:gridCol>
              </a:tblGrid>
              <a:tr h="186477">
                <a:tc>
                  <a:txBody>
                    <a:bodyPr/>
                    <a:lstStyle/>
                    <a:p>
                      <a:pPr algn="l" fontAlgn="b"/>
                      <a:r>
                        <a:rPr lang="en-US" sz="900" b="1" i="0" u="none" strike="noStrike" dirty="0">
                          <a:solidFill>
                            <a:srgbClr val="000000"/>
                          </a:solidFill>
                          <a:effectLst/>
                          <a:latin typeface="Cambria"/>
                        </a:rPr>
                        <a:t>Year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1980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1983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1985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1988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1997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mbria"/>
                        </a:rPr>
                        <a:t>2002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1" i="0" u="none" strike="noStrike" kern="1200" dirty="0">
                          <a:solidFill>
                            <a:srgbClr val="000000"/>
                          </a:solidFill>
                          <a:effectLst/>
                          <a:latin typeface="Cambria"/>
                          <a:ea typeface="+mn-ea"/>
                          <a:cs typeface="+mn-cs"/>
                        </a:rPr>
                        <a:t>2004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96512">
                <a:tc>
                  <a:txBody>
                    <a:bodyPr/>
                    <a:lstStyle/>
                    <a:p>
                      <a:pPr algn="l" fontAlgn="b"/>
                      <a:r>
                        <a:rPr lang="en-US" sz="900" b="1" i="0" u="none" strike="noStrike" dirty="0">
                          <a:solidFill>
                            <a:srgbClr val="000000"/>
                          </a:solidFill>
                          <a:effectLst/>
                          <a:latin typeface="Cambria"/>
                        </a:rPr>
                        <a:t>Labour Wage(Rs.)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72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83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83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115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115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a:solidFill>
                            <a:srgbClr val="FF0000"/>
                          </a:solidFill>
                          <a:effectLst/>
                          <a:latin typeface="Cambria"/>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1" i="0" u="none" strike="noStrike" kern="1200" dirty="0">
                          <a:solidFill>
                            <a:srgbClr val="000000"/>
                          </a:solidFill>
                          <a:effectLst/>
                          <a:latin typeface="Cambria"/>
                          <a:ea typeface="+mn-ea"/>
                          <a:cs typeface="+mn-cs"/>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180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260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405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405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515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515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620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730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90329">
                <a:tc>
                  <a:txBody>
                    <a:bodyPr/>
                    <a:lstStyle/>
                    <a:p>
                      <a:pPr algn="l" fontAlgn="b"/>
                      <a:r>
                        <a:rPr lang="en-US" sz="900" b="1" i="0" u="none" strike="noStrike" dirty="0">
                          <a:solidFill>
                            <a:srgbClr val="000000"/>
                          </a:solidFill>
                          <a:effectLst/>
                          <a:latin typeface="Cambria"/>
                        </a:rPr>
                        <a:t>High Grown GSA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64</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70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109</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135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FF0000"/>
                          </a:solidFill>
                          <a:effectLst/>
                          <a:latin typeface="Cambria"/>
                        </a:rPr>
                        <a:t>136</a:t>
                      </a:r>
                      <a:endParaRPr lang="en-US" sz="1000" b="1" i="0" u="none" strike="noStrike" dirty="0">
                        <a:solidFill>
                          <a:srgbClr val="FF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138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1" i="0" u="none" strike="noStrike" kern="1200" dirty="0" smtClean="0">
                          <a:solidFill>
                            <a:srgbClr val="000000"/>
                          </a:solidFill>
                          <a:effectLst/>
                          <a:latin typeface="Cambria"/>
                          <a:ea typeface="+mn-ea"/>
                          <a:cs typeface="+mn-cs"/>
                        </a:rPr>
                        <a:t>172</a:t>
                      </a:r>
                      <a:endParaRPr lang="en-US" sz="900" b="1" i="0" u="none" strike="noStrike" kern="1200" dirty="0">
                        <a:solidFill>
                          <a:srgbClr val="000000"/>
                        </a:solidFill>
                        <a:effectLst/>
                        <a:latin typeface="Cambria"/>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172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204</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252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273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320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338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330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376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403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420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388</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450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0329">
                <a:tc>
                  <a:txBody>
                    <a:bodyPr/>
                    <a:lstStyle/>
                    <a:p>
                      <a:pPr algn="l" fontAlgn="b"/>
                      <a:r>
                        <a:rPr lang="en-US" sz="900" b="1" i="0" u="none" strike="noStrike" dirty="0">
                          <a:solidFill>
                            <a:srgbClr val="000000"/>
                          </a:solidFill>
                          <a:effectLst/>
                          <a:latin typeface="Cambria"/>
                        </a:rPr>
                        <a: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36%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63%</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80%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71%</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119%</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87%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109%</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90%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89%</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000" b="1" i="0" u="none" strike="noStrike" dirty="0" smtClean="0">
                          <a:solidFill>
                            <a:srgbClr val="FF0000"/>
                          </a:solidFill>
                          <a:effectLst/>
                          <a:latin typeface="Cambria"/>
                        </a:rPr>
                        <a:t>108%</a:t>
                      </a:r>
                      <a:endParaRPr lang="en-US" sz="1000" b="1" i="0" u="none" strike="noStrike" dirty="0">
                        <a:solidFill>
                          <a:srgbClr val="FF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1" i="0" u="none" strike="noStrike" kern="1200" dirty="0" smtClean="0">
                          <a:solidFill>
                            <a:srgbClr val="000000"/>
                          </a:solidFill>
                          <a:effectLst/>
                          <a:latin typeface="Cambria"/>
                          <a:ea typeface="+mn-ea"/>
                          <a:cs typeface="+mn-cs"/>
                        </a:rPr>
                        <a:t>105%</a:t>
                      </a:r>
                      <a:endParaRPr lang="en-US" sz="900" b="1" i="0" u="none" strike="noStrike" kern="1200" dirty="0">
                        <a:solidFill>
                          <a:srgbClr val="000000"/>
                        </a:solidFill>
                        <a:effectLst/>
                        <a:latin typeface="Cambria"/>
                        <a:ea typeface="+mn-ea"/>
                        <a:cs typeface="+mn-cs"/>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smtClean="0">
                          <a:solidFill>
                            <a:srgbClr val="000000"/>
                          </a:solidFill>
                          <a:effectLst/>
                          <a:latin typeface="Cambria"/>
                        </a:rPr>
                        <a:t>115%</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106%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127%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smtClean="0">
                          <a:solidFill>
                            <a:srgbClr val="000000"/>
                          </a:solidFill>
                          <a:effectLst/>
                          <a:latin typeface="Cambria"/>
                        </a:rPr>
                        <a:t>120%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smtClean="0">
                          <a:solidFill>
                            <a:srgbClr val="000000"/>
                          </a:solidFill>
                          <a:effectLst/>
                          <a:latin typeface="Cambria"/>
                        </a:rPr>
                        <a:t>156%</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137%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smtClean="0">
                          <a:solidFill>
                            <a:srgbClr val="000000"/>
                          </a:solidFill>
                          <a:effectLst/>
                          <a:latin typeface="Cambria"/>
                        </a:rPr>
                        <a:t>154%</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147%</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160%</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162%</a:t>
                      </a:r>
                      <a:endParaRPr lang="en-US" sz="900" b="1" i="0" u="none" strike="noStrike" dirty="0">
                        <a:solidFill>
                          <a:srgbClr val="000000"/>
                        </a:solidFill>
                        <a:effectLst/>
                        <a:latin typeface="Cambria"/>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pic>
        <p:nvPicPr>
          <p:cNvPr id="7" name="Picture 6"/>
          <p:cNvPicPr>
            <a:picLocks noChangeAspect="1"/>
          </p:cNvPicPr>
          <p:nvPr/>
        </p:nvPicPr>
        <p:blipFill rotWithShape="1">
          <a:blip r:embed="rId3"/>
          <a:srcRect l="18749" t="58594" r="11876" b="27344"/>
          <a:stretch/>
        </p:blipFill>
        <p:spPr>
          <a:xfrm>
            <a:off x="0" y="-1623"/>
            <a:ext cx="12192000" cy="683565"/>
          </a:xfrm>
          <a:prstGeom prst="rect">
            <a:avLst/>
          </a:prstGeom>
        </p:spPr>
      </p:pic>
      <p:sp>
        <p:nvSpPr>
          <p:cNvPr id="2" name="Rectangle 1"/>
          <p:cNvSpPr/>
          <p:nvPr/>
        </p:nvSpPr>
        <p:spPr>
          <a:xfrm>
            <a:off x="0" y="55915"/>
            <a:ext cx="12191999" cy="523220"/>
          </a:xfrm>
          <a:prstGeom prst="rect">
            <a:avLst/>
          </a:prstGeom>
        </p:spPr>
        <p:txBody>
          <a:bodyPr wrap="square">
            <a:spAutoFit/>
          </a:bodyPr>
          <a:lstStyle/>
          <a:p>
            <a:pPr algn="ctr">
              <a:spcBef>
                <a:spcPct val="0"/>
              </a:spcBef>
            </a:pPr>
            <a:r>
              <a:rPr lang="en-US" sz="2800" b="1" dirty="0">
                <a:solidFill>
                  <a:prstClr val="black"/>
                </a:solidFill>
                <a:latin typeface="Cambria" pitchFamily="18" charset="0"/>
              </a:rPr>
              <a:t>LABOUR WAGE Vs. HIGH GROWN GSA</a:t>
            </a:r>
          </a:p>
        </p:txBody>
      </p:sp>
      <p:graphicFrame>
        <p:nvGraphicFramePr>
          <p:cNvPr id="10" name="Chart 9"/>
          <p:cNvGraphicFramePr>
            <a:graphicFrameLocks/>
          </p:cNvGraphicFramePr>
          <p:nvPr>
            <p:extLst>
              <p:ext uri="{D42A27DB-BD31-4B8C-83A1-F6EECF244321}">
                <p14:modId xmlns:p14="http://schemas.microsoft.com/office/powerpoint/2010/main" val="2854869455"/>
              </p:ext>
            </p:extLst>
          </p:nvPr>
        </p:nvGraphicFramePr>
        <p:xfrm>
          <a:off x="76202" y="876300"/>
          <a:ext cx="12115798" cy="4827465"/>
        </p:xfrm>
        <a:graphic>
          <a:graphicData uri="http://schemas.openxmlformats.org/drawingml/2006/chart">
            <c:chart xmlns:c="http://schemas.openxmlformats.org/drawingml/2006/chart" xmlns:r="http://schemas.openxmlformats.org/officeDocument/2006/relationships" r:id="rId4"/>
          </a:graphicData>
        </a:graphic>
      </p:graphicFrame>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59247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99181363"/>
              </p:ext>
            </p:extLst>
          </p:nvPr>
        </p:nvGraphicFramePr>
        <p:xfrm>
          <a:off x="279393" y="5186417"/>
          <a:ext cx="11823724" cy="1446203"/>
        </p:xfrm>
        <a:graphic>
          <a:graphicData uri="http://schemas.openxmlformats.org/drawingml/2006/table">
            <a:tbl>
              <a:tblPr/>
              <a:tblGrid>
                <a:gridCol w="901707"/>
                <a:gridCol w="419100"/>
                <a:gridCol w="381000"/>
                <a:gridCol w="368300"/>
                <a:gridCol w="381000"/>
                <a:gridCol w="385949"/>
                <a:gridCol w="340449"/>
                <a:gridCol w="340449"/>
                <a:gridCol w="340449"/>
                <a:gridCol w="340449"/>
                <a:gridCol w="340449"/>
                <a:gridCol w="340449"/>
                <a:gridCol w="340449"/>
                <a:gridCol w="340449"/>
                <a:gridCol w="340449"/>
                <a:gridCol w="340449"/>
                <a:gridCol w="363145"/>
                <a:gridCol w="431229"/>
                <a:gridCol w="340449"/>
                <a:gridCol w="340449"/>
                <a:gridCol w="340449"/>
                <a:gridCol w="340449"/>
                <a:gridCol w="340449"/>
                <a:gridCol w="340449"/>
                <a:gridCol w="340449"/>
                <a:gridCol w="340449"/>
                <a:gridCol w="340449"/>
                <a:gridCol w="340449"/>
                <a:gridCol w="340449"/>
                <a:gridCol w="340449"/>
                <a:gridCol w="340449"/>
                <a:gridCol w="361967"/>
              </a:tblGrid>
              <a:tr h="303837">
                <a:tc>
                  <a:txBody>
                    <a:bodyPr/>
                    <a:lstStyle/>
                    <a:p>
                      <a:pPr algn="l" fontAlgn="b"/>
                      <a:r>
                        <a:rPr lang="en-US" sz="1000" b="1" i="0" u="none" strike="noStrike" dirty="0" smtClean="0">
                          <a:solidFill>
                            <a:srgbClr val="000000"/>
                          </a:solidFill>
                          <a:effectLst/>
                          <a:latin typeface="Cambria" pitchFamily="18" charset="0"/>
                        </a:rPr>
                        <a:t>Year</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000000"/>
                          </a:solidFill>
                          <a:effectLst/>
                          <a:latin typeface="Cambria" pitchFamily="18" charset="0"/>
                        </a:rPr>
                        <a:t>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i="0" u="none" strike="noStrike" dirty="0" smtClean="0">
                          <a:solidFill>
                            <a:srgbClr val="000000"/>
                          </a:solidFill>
                          <a:effectLst/>
                          <a:latin typeface="Cambria" pitchFamily="18" charset="0"/>
                        </a:rPr>
                        <a:t>93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837">
                <a:tc>
                  <a:txBody>
                    <a:bodyPr/>
                    <a:lstStyle/>
                    <a:p>
                      <a:pPr algn="l" fontAlgn="b"/>
                      <a:r>
                        <a:rPr lang="en-US" sz="1000" b="1" i="0" u="none" strike="noStrike" dirty="0" err="1">
                          <a:solidFill>
                            <a:srgbClr val="000000"/>
                          </a:solidFill>
                          <a:effectLst/>
                          <a:latin typeface="Cambria" pitchFamily="18" charset="0"/>
                        </a:rPr>
                        <a:t>Labour</a:t>
                      </a:r>
                      <a:r>
                        <a:rPr lang="en-US" sz="1000" b="1" i="0" u="none" strike="noStrike" dirty="0">
                          <a:solidFill>
                            <a:srgbClr val="000000"/>
                          </a:solidFill>
                          <a:effectLst/>
                          <a:latin typeface="Cambria" pitchFamily="18" charset="0"/>
                        </a:rPr>
                        <a:t> Wages </a:t>
                      </a:r>
                      <a:endParaRPr lang="en-US" sz="1000" b="1" i="0" u="none" strike="noStrike" dirty="0" smtClean="0">
                        <a:solidFill>
                          <a:srgbClr val="000000"/>
                        </a:solidFill>
                        <a:effectLst/>
                        <a:latin typeface="Cambria" pitchFamily="18" charset="0"/>
                      </a:endParaRPr>
                    </a:p>
                    <a:p>
                      <a:pPr algn="l" fontAlgn="b"/>
                      <a:r>
                        <a:rPr lang="en-US" sz="1000" b="1" i="0" u="none" strike="noStrike" dirty="0" err="1" smtClean="0">
                          <a:solidFill>
                            <a:srgbClr val="000000"/>
                          </a:solidFill>
                          <a:effectLst/>
                          <a:latin typeface="Cambria" pitchFamily="18" charset="0"/>
                        </a:rPr>
                        <a:t>Rs</a:t>
                      </a:r>
                      <a:r>
                        <a:rPr lang="en-US" sz="1000" b="1" i="0" u="none" strike="noStrike" dirty="0" smtClean="0">
                          <a:solidFill>
                            <a:srgbClr val="000000"/>
                          </a:solidFill>
                          <a:effectLst/>
                          <a:latin typeface="Cambria" pitchFamily="18" charset="0"/>
                        </a:rPr>
                        <a:t>./Day</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i="0" u="none" strike="noStrike" dirty="0">
                          <a:solidFill>
                            <a:srgbClr val="000000"/>
                          </a:solidFill>
                          <a:effectLst/>
                          <a:latin typeface="Cambria" pitchFamily="18" charset="0"/>
                        </a:rPr>
                        <a:t>72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121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405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515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620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620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730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837">
                <a:tc>
                  <a:txBody>
                    <a:bodyPr/>
                    <a:lstStyle/>
                    <a:p>
                      <a:pPr algn="l" fontAlgn="b"/>
                      <a:r>
                        <a:rPr lang="en-US" sz="1000" b="1" i="0" u="none" strike="noStrike" dirty="0" smtClean="0">
                          <a:solidFill>
                            <a:srgbClr val="000000"/>
                          </a:solidFill>
                          <a:effectLst/>
                          <a:latin typeface="Cambria" pitchFamily="18" charset="0"/>
                        </a:rPr>
                        <a:t>Gross</a:t>
                      </a:r>
                      <a:r>
                        <a:rPr lang="en-US" sz="1000" b="1" i="0" u="none" strike="noStrike" baseline="0" dirty="0" smtClean="0">
                          <a:solidFill>
                            <a:srgbClr val="000000"/>
                          </a:solidFill>
                          <a:effectLst/>
                          <a:latin typeface="Cambria" pitchFamily="18" charset="0"/>
                        </a:rPr>
                        <a:t> Sale </a:t>
                      </a:r>
                      <a:r>
                        <a:rPr lang="en-US" sz="1000" b="1" i="0" u="none" strike="noStrike" baseline="0" dirty="0" err="1" smtClean="0">
                          <a:solidFill>
                            <a:srgbClr val="000000"/>
                          </a:solidFill>
                          <a:effectLst/>
                          <a:latin typeface="Cambria" pitchFamily="18" charset="0"/>
                        </a:rPr>
                        <a:t>Avg</a:t>
                      </a:r>
                      <a:r>
                        <a:rPr lang="en-US" sz="1000" b="1" i="0" u="none" strike="noStrike" baseline="0" dirty="0" smtClean="0">
                          <a:solidFill>
                            <a:srgbClr val="000000"/>
                          </a:solidFill>
                          <a:effectLst/>
                          <a:latin typeface="Cambria" pitchFamily="18" charset="0"/>
                        </a:rPr>
                        <a:t> Rs./Kg</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24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000" b="1" i="0" u="none" strike="noStrike" dirty="0" smtClean="0">
                          <a:solidFill>
                            <a:srgbClr val="000000"/>
                          </a:solidFill>
                          <a:effectLst/>
                          <a:latin typeface="Cambria" pitchFamily="18" charset="0"/>
                        </a:rPr>
                        <a:t>68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128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128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172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205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253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321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338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330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403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420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389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450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3837">
                <a:tc>
                  <a:txBody>
                    <a:bodyPr/>
                    <a:lstStyle/>
                    <a:p>
                      <a:pPr algn="l" fontAlgn="b"/>
                      <a:r>
                        <a:rPr lang="en-US" sz="1000" b="1" i="0" u="none" strike="noStrike" dirty="0" smtClean="0">
                          <a:solidFill>
                            <a:srgbClr val="000000"/>
                          </a:solidFill>
                          <a:effectLst/>
                          <a:latin typeface="Cambria" pitchFamily="18" charset="0"/>
                        </a:rPr>
                        <a:t>% Wage/GSA</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58%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63%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58%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36%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38%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81%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72%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82%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73%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71%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91%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900" b="1" i="0" u="none" strike="noStrike">
                          <a:solidFill>
                            <a:srgbClr val="000000"/>
                          </a:solidFill>
                          <a:effectLst/>
                          <a:latin typeface="Cambria" panose="02040503050406030204" pitchFamily="18" charset="0"/>
                        </a:rPr>
                        <a:t>106%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102%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89%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104%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107%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127%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156%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154%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148%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159%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929">
                <a:tc>
                  <a:txBody>
                    <a:bodyPr/>
                    <a:lstStyle/>
                    <a:p>
                      <a:pPr algn="l" fontAlgn="b"/>
                      <a:r>
                        <a:rPr lang="en-US" sz="1000" b="1" i="0" u="none" strike="noStrike" dirty="0" smtClean="0">
                          <a:solidFill>
                            <a:srgbClr val="000000"/>
                          </a:solidFill>
                          <a:effectLst/>
                          <a:latin typeface="Cambria" pitchFamily="18" charset="0"/>
                        </a:rPr>
                        <a:t>% GSA/Wage</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223%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173%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158%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a:solidFill>
                            <a:srgbClr val="000000"/>
                          </a:solidFill>
                          <a:effectLst/>
                          <a:latin typeface="Cambria" panose="02040503050406030204" pitchFamily="18" charset="0"/>
                        </a:rPr>
                        <a:t>171%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280%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263%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123%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139%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122%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110%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106%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fontAlgn="b"/>
                      <a:r>
                        <a:rPr lang="en-US" sz="900" b="1" i="0" u="none" strike="noStrike" dirty="0">
                          <a:solidFill>
                            <a:srgbClr val="000000"/>
                          </a:solidFill>
                          <a:effectLst/>
                          <a:latin typeface="Cambria" panose="02040503050406030204" pitchFamily="18" charset="0"/>
                        </a:rPr>
                        <a:t>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98%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112%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97%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96%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87%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900" b="1" i="0" u="none" strike="noStrike" dirty="0">
                          <a:solidFill>
                            <a:srgbClr val="000000"/>
                          </a:solidFill>
                          <a:effectLst/>
                          <a:latin typeface="Cambria" panose="02040503050406030204" pitchFamily="18" charset="0"/>
                        </a:rPr>
                        <a:t>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7" name="Chart 6"/>
          <p:cNvGraphicFramePr>
            <a:graphicFrameLocks/>
          </p:cNvGraphicFramePr>
          <p:nvPr>
            <p:extLst/>
          </p:nvPr>
        </p:nvGraphicFramePr>
        <p:xfrm>
          <a:off x="279400" y="812800"/>
          <a:ext cx="11823700" cy="43307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rotWithShape="1">
          <a:blip r:embed="rId4"/>
          <a:srcRect l="18749" t="58594" r="11876" b="27344"/>
          <a:stretch/>
        </p:blipFill>
        <p:spPr>
          <a:xfrm>
            <a:off x="0" y="-1623"/>
            <a:ext cx="12192000" cy="683565"/>
          </a:xfrm>
          <a:prstGeom prst="rect">
            <a:avLst/>
          </a:prstGeom>
        </p:spPr>
      </p:pic>
      <p:pic>
        <p:nvPicPr>
          <p:cNvPr id="6" name="chart"/>
          <p:cNvPicPr>
            <a:picLocks noChangeAspect="1"/>
          </p:cNvPicPr>
          <p:nvPr/>
        </p:nvPicPr>
        <p:blipFill>
          <a:blip r:embed="rId5"/>
          <a:stretch>
            <a:fillRect/>
          </a:stretch>
        </p:blipFill>
        <p:spPr>
          <a:xfrm>
            <a:off x="1524000" y="-1623"/>
            <a:ext cx="9480102" cy="810838"/>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05451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nvPr>
        </p:nvGraphicFramePr>
        <p:xfrm>
          <a:off x="571506" y="5419417"/>
          <a:ext cx="11391907" cy="1349683"/>
        </p:xfrm>
        <a:graphic>
          <a:graphicData uri="http://schemas.openxmlformats.org/drawingml/2006/table">
            <a:tbl>
              <a:tblPr/>
              <a:tblGrid>
                <a:gridCol w="820216"/>
                <a:gridCol w="273405"/>
                <a:gridCol w="273405"/>
                <a:gridCol w="273405"/>
                <a:gridCol w="273405"/>
                <a:gridCol w="273405"/>
                <a:gridCol w="273405"/>
                <a:gridCol w="273405"/>
                <a:gridCol w="273405"/>
                <a:gridCol w="273415"/>
                <a:gridCol w="273405"/>
                <a:gridCol w="318968"/>
                <a:gridCol w="273405"/>
                <a:gridCol w="318967"/>
                <a:gridCol w="273405"/>
                <a:gridCol w="273415"/>
                <a:gridCol w="273396"/>
                <a:gridCol w="273405"/>
                <a:gridCol w="273405"/>
                <a:gridCol w="273405"/>
                <a:gridCol w="273405"/>
                <a:gridCol w="273405"/>
                <a:gridCol w="273405"/>
                <a:gridCol w="273405"/>
                <a:gridCol w="273405"/>
                <a:gridCol w="328570"/>
                <a:gridCol w="309375"/>
                <a:gridCol w="273405"/>
                <a:gridCol w="273405"/>
                <a:gridCol w="273405"/>
                <a:gridCol w="273405"/>
                <a:gridCol w="273405"/>
                <a:gridCol w="273405"/>
                <a:gridCol w="273405"/>
                <a:gridCol w="273405"/>
                <a:gridCol w="273405"/>
                <a:gridCol w="273415"/>
                <a:gridCol w="273415"/>
                <a:gridCol w="273415"/>
              </a:tblGrid>
              <a:tr h="282883">
                <a:tc>
                  <a:txBody>
                    <a:bodyPr/>
                    <a:lstStyle/>
                    <a:p>
                      <a:pPr algn="l" fontAlgn="b"/>
                      <a:r>
                        <a:rPr lang="en-US" sz="1000" b="1" i="0" u="none" strike="noStrike" dirty="0" smtClean="0">
                          <a:solidFill>
                            <a:srgbClr val="000000"/>
                          </a:solidFill>
                          <a:effectLst/>
                          <a:latin typeface="Cambria" pitchFamily="18" charset="0"/>
                        </a:rPr>
                        <a:t>Year</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i="0" u="none" strike="noStrike" dirty="0" smtClean="0">
                          <a:solidFill>
                            <a:srgbClr val="000000"/>
                          </a:solidFill>
                          <a:effectLst/>
                          <a:latin typeface="Cambria" pitchFamily="18" charset="0"/>
                        </a:rPr>
                        <a:t>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09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12</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883">
                <a:tc>
                  <a:txBody>
                    <a:bodyPr/>
                    <a:lstStyle/>
                    <a:p>
                      <a:pPr algn="l" fontAlgn="b"/>
                      <a:r>
                        <a:rPr lang="en-US" sz="1000" b="1" i="0" u="none" strike="noStrike" dirty="0" err="1">
                          <a:solidFill>
                            <a:srgbClr val="000000"/>
                          </a:solidFill>
                          <a:effectLst/>
                          <a:latin typeface="Cambria" pitchFamily="18" charset="0"/>
                        </a:rPr>
                        <a:t>Labour</a:t>
                      </a:r>
                      <a:r>
                        <a:rPr lang="en-US" sz="1000" b="1" i="0" u="none" strike="noStrike" dirty="0">
                          <a:solidFill>
                            <a:srgbClr val="000000"/>
                          </a:solidFill>
                          <a:effectLst/>
                          <a:latin typeface="Cambria" pitchFamily="18" charset="0"/>
                        </a:rPr>
                        <a:t> Wages </a:t>
                      </a:r>
                      <a:endParaRPr lang="en-US" sz="1000" b="1" i="0" u="none" strike="noStrike" dirty="0" smtClean="0">
                        <a:solidFill>
                          <a:srgbClr val="000000"/>
                        </a:solidFill>
                        <a:effectLst/>
                        <a:latin typeface="Cambria" pitchFamily="18" charset="0"/>
                      </a:endParaRPr>
                    </a:p>
                    <a:p>
                      <a:pPr algn="l" fontAlgn="b"/>
                      <a:r>
                        <a:rPr lang="en-US" sz="1000" b="1" i="0" u="none" strike="noStrike" dirty="0" err="1" smtClean="0">
                          <a:solidFill>
                            <a:srgbClr val="000000"/>
                          </a:solidFill>
                          <a:effectLst/>
                          <a:latin typeface="Cambria" pitchFamily="18" charset="0"/>
                        </a:rPr>
                        <a:t>Rs</a:t>
                      </a:r>
                      <a:r>
                        <a:rPr lang="en-US" sz="1000" b="1" i="0" u="none" strike="noStrike" dirty="0" smtClean="0">
                          <a:solidFill>
                            <a:srgbClr val="000000"/>
                          </a:solidFill>
                          <a:effectLst/>
                          <a:latin typeface="Cambria" pitchFamily="18" charset="0"/>
                        </a:rPr>
                        <a:t>./Day</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a:solidFill>
                            <a:srgbClr val="000000"/>
                          </a:solidFill>
                          <a:effectLst/>
                          <a:latin typeface="Cambria" pitchFamily="18" charset="0"/>
                        </a:rPr>
                        <a:t>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72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121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730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730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420">
                <a:tc>
                  <a:txBody>
                    <a:bodyPr/>
                    <a:lstStyle/>
                    <a:p>
                      <a:pPr algn="l" fontAlgn="b"/>
                      <a:r>
                        <a:rPr lang="en-US" sz="1000" b="1" i="0" u="none" strike="noStrike" dirty="0" smtClean="0">
                          <a:solidFill>
                            <a:srgbClr val="000000"/>
                          </a:solidFill>
                          <a:effectLst/>
                          <a:latin typeface="Cambria" pitchFamily="18" charset="0"/>
                        </a:rPr>
                        <a:t>Auction  Price US $</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0.94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1.13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1.84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2.47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1.44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1.09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1.33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a:solidFill>
                            <a:srgbClr val="000000"/>
                          </a:solidFill>
                          <a:effectLst/>
                          <a:latin typeface="Cambria" pitchFamily="18" charset="0"/>
                          <a:ea typeface="+mn-ea"/>
                          <a:cs typeface="+mn-cs"/>
                        </a:rPr>
                        <a:t>1.34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1.43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1.32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1.88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2.02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2.07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1.61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1.56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1.54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1.92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2.53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2.87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3.07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3.45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3.54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2.96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3.27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a:solidFill>
                            <a:srgbClr val="000000"/>
                          </a:solidFill>
                          <a:effectLst/>
                          <a:latin typeface="Cambria" pitchFamily="18" charset="0"/>
                          <a:ea typeface="+mn-ea"/>
                          <a:cs typeface="+mn-cs"/>
                        </a:rPr>
                        <a:t>4.11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3420">
                <a:tc>
                  <a:txBody>
                    <a:bodyPr/>
                    <a:lstStyle/>
                    <a:p>
                      <a:pPr marL="0" algn="l"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Exchange Rates</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17</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19</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21</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23</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25</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27</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28</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29</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32</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36</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40</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41</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44</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48</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000" b="1" i="0" u="none" strike="noStrike" kern="1200" dirty="0" smtClean="0">
                          <a:solidFill>
                            <a:srgbClr val="000000"/>
                          </a:solidFill>
                          <a:effectLst/>
                          <a:latin typeface="Cambria" pitchFamily="18" charset="0"/>
                          <a:ea typeface="+mn-ea"/>
                          <a:cs typeface="+mn-cs"/>
                        </a:rPr>
                        <a:t>49</a:t>
                      </a:r>
                      <a:endParaRPr lang="en-US" sz="1000" b="1" i="0" u="none" strike="noStrike" kern="1200" dirty="0">
                        <a:solidFill>
                          <a:srgbClr val="000000"/>
                        </a:solidFill>
                        <a:effectLst/>
                        <a:latin typeface="Cambria" pitchFamily="18" charset="0"/>
                        <a:ea typeface="+mn-ea"/>
                        <a:cs typeface="+mn-cs"/>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58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64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77</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89</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96</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108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115</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113</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110</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128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131</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148</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000" b="1" i="0" u="none" strike="noStrike" dirty="0" smtClean="0">
                          <a:solidFill>
                            <a:srgbClr val="000000"/>
                          </a:solidFill>
                          <a:effectLst/>
                          <a:latin typeface="Cambria" pitchFamily="18" charset="0"/>
                        </a:rPr>
                        <a:t>154</a:t>
                      </a:r>
                      <a:endParaRPr lang="en-US" sz="10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4" name="Picture 3"/>
          <p:cNvPicPr>
            <a:picLocks noChangeAspect="1"/>
          </p:cNvPicPr>
          <p:nvPr/>
        </p:nvPicPr>
        <p:blipFill rotWithShape="1">
          <a:blip r:embed="rId3"/>
          <a:srcRect l="18749" t="58594" r="11876" b="27344"/>
          <a:stretch/>
        </p:blipFill>
        <p:spPr>
          <a:xfrm>
            <a:off x="0" y="0"/>
            <a:ext cx="12192000" cy="683565"/>
          </a:xfrm>
          <a:prstGeom prst="rect">
            <a:avLst/>
          </a:prstGeom>
        </p:spPr>
      </p:pic>
      <p:graphicFrame>
        <p:nvGraphicFramePr>
          <p:cNvPr id="8" name="Chart 7"/>
          <p:cNvGraphicFramePr>
            <a:graphicFrameLocks/>
          </p:cNvGraphicFramePr>
          <p:nvPr>
            <p:extLst/>
          </p:nvPr>
        </p:nvGraphicFramePr>
        <p:xfrm>
          <a:off x="698500" y="889000"/>
          <a:ext cx="11493500" cy="474980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0" y="67450"/>
            <a:ext cx="12192000"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LABOUR WAGE VS AUCTION PRICES - 2017</a:t>
            </a:r>
            <a:endParaRPr lang="en-US" sz="2800" b="1" dirty="0">
              <a:solidFill>
                <a:prstClr val="black"/>
              </a:solidFill>
              <a:latin typeface="Cambria" panose="02040503050406030204" pitchFamily="18" charset="0"/>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1243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923536947"/>
              </p:ext>
            </p:extLst>
          </p:nvPr>
        </p:nvGraphicFramePr>
        <p:xfrm>
          <a:off x="685803" y="5718727"/>
          <a:ext cx="10896611" cy="1016643"/>
        </p:xfrm>
        <a:graphic>
          <a:graphicData uri="http://schemas.openxmlformats.org/drawingml/2006/table">
            <a:tbl>
              <a:tblPr/>
              <a:tblGrid>
                <a:gridCol w="847901"/>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264282"/>
                <a:gridCol w="319233"/>
                <a:gridCol w="277915"/>
                <a:gridCol w="277915"/>
                <a:gridCol w="277915"/>
                <a:gridCol w="277915"/>
                <a:gridCol w="277915"/>
                <a:gridCol w="277915"/>
                <a:gridCol w="277915"/>
                <a:gridCol w="290086"/>
                <a:gridCol w="358372"/>
              </a:tblGrid>
              <a:tr h="309841">
                <a:tc>
                  <a:txBody>
                    <a:bodyPr/>
                    <a:lstStyle/>
                    <a:p>
                      <a:pPr algn="l" fontAlgn="b"/>
                      <a:r>
                        <a:rPr lang="en-US" sz="800" b="1" i="0" u="none" strike="noStrike" dirty="0" smtClean="0">
                          <a:solidFill>
                            <a:srgbClr val="000000"/>
                          </a:solidFill>
                          <a:effectLst/>
                          <a:latin typeface="Cambria" pitchFamily="18" charset="0"/>
                        </a:rPr>
                        <a:t>Year</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dirty="0" smtClean="0">
                          <a:solidFill>
                            <a:srgbClr val="000000"/>
                          </a:solidFill>
                          <a:effectLst/>
                          <a:latin typeface="Cambria" pitchFamily="18" charset="0"/>
                        </a:rPr>
                        <a:t>85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88</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FF0000"/>
                          </a:solidFill>
                          <a:effectLst/>
                          <a:latin typeface="Cambria" pitchFamily="18" charset="0"/>
                        </a:rPr>
                        <a:t>91</a:t>
                      </a:r>
                      <a:endParaRPr lang="en-US" sz="800" b="1" i="0" u="none" strike="noStrike" dirty="0">
                        <a:solidFill>
                          <a:srgbClr val="FF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95</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98</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CC0066"/>
                          </a:solidFill>
                          <a:effectLst/>
                          <a:latin typeface="Cambria" pitchFamily="18" charset="0"/>
                        </a:rPr>
                        <a:t>04</a:t>
                      </a:r>
                      <a:endParaRPr lang="en-US" sz="800" b="1" i="0" u="none" strike="noStrike" dirty="0">
                        <a:solidFill>
                          <a:srgbClr val="CC0066"/>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05</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08</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09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15</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en-US" sz="800" b="1" i="0" u="none" strike="noStrike" dirty="0" smtClean="0">
                        <a:solidFill>
                          <a:srgbClr val="000000"/>
                        </a:solidFill>
                        <a:effectLst/>
                        <a:latin typeface="Cambria" pitchFamily="18" charset="0"/>
                      </a:endParaRPr>
                    </a:p>
                    <a:p>
                      <a:pPr algn="ctr" fontAlgn="b"/>
                      <a:r>
                        <a:rPr lang="en-US" sz="800" b="1" i="0" u="none" strike="noStrike" dirty="0" smtClean="0">
                          <a:solidFill>
                            <a:srgbClr val="000000"/>
                          </a:solidFill>
                          <a:effectLst/>
                          <a:latin typeface="Cambria" pitchFamily="18" charset="0"/>
                        </a:rPr>
                        <a:t>16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9565">
                <a:tc>
                  <a:txBody>
                    <a:bodyPr/>
                    <a:lstStyle/>
                    <a:p>
                      <a:pPr algn="l" fontAlgn="b"/>
                      <a:r>
                        <a:rPr lang="en-US" sz="800" b="1" i="0" u="none" strike="noStrike" dirty="0" err="1">
                          <a:solidFill>
                            <a:srgbClr val="000000"/>
                          </a:solidFill>
                          <a:effectLst/>
                          <a:latin typeface="Cambria" pitchFamily="18" charset="0"/>
                        </a:rPr>
                        <a:t>Labour</a:t>
                      </a:r>
                      <a:r>
                        <a:rPr lang="en-US" sz="800" b="1" i="0" u="none" strike="noStrike" dirty="0">
                          <a:solidFill>
                            <a:srgbClr val="000000"/>
                          </a:solidFill>
                          <a:effectLst/>
                          <a:latin typeface="Cambria" pitchFamily="18" charset="0"/>
                        </a:rPr>
                        <a:t> Wages </a:t>
                      </a:r>
                      <a:endParaRPr lang="en-US" sz="800" b="1" i="0" u="none" strike="noStrike" dirty="0" smtClean="0">
                        <a:solidFill>
                          <a:srgbClr val="000000"/>
                        </a:solidFill>
                        <a:effectLst/>
                        <a:latin typeface="Cambria" pitchFamily="18" charset="0"/>
                      </a:endParaRPr>
                    </a:p>
                    <a:p>
                      <a:pPr algn="l" fontAlgn="b"/>
                      <a:r>
                        <a:rPr lang="en-US" sz="800" b="1" i="0" u="none" strike="noStrike" dirty="0" err="1" smtClean="0">
                          <a:solidFill>
                            <a:srgbClr val="000000"/>
                          </a:solidFill>
                          <a:effectLst/>
                          <a:latin typeface="Cambria" pitchFamily="18" charset="0"/>
                        </a:rPr>
                        <a:t>Rs</a:t>
                      </a:r>
                      <a:r>
                        <a:rPr lang="en-US" sz="800" b="1" i="0" u="none" strike="noStrike" dirty="0" smtClean="0">
                          <a:solidFill>
                            <a:srgbClr val="000000"/>
                          </a:solidFill>
                          <a:effectLst/>
                          <a:latin typeface="Cambria" pitchFamily="18" charset="0"/>
                        </a:rPr>
                        <a:t>./Day</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FF0000"/>
                          </a:solidFill>
                          <a:effectLst/>
                          <a:latin typeface="Cambria" pitchFamily="18" charset="0"/>
                        </a:rPr>
                        <a:t>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72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95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121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147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CC0066"/>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180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730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802">
                <a:tc>
                  <a:txBody>
                    <a:bodyPr/>
                    <a:lstStyle/>
                    <a:p>
                      <a:pPr algn="l" fontAlgn="b"/>
                      <a:r>
                        <a:rPr lang="en-US" sz="800" b="1" i="0" u="none" strike="noStrike" dirty="0">
                          <a:solidFill>
                            <a:srgbClr val="000000"/>
                          </a:solidFill>
                          <a:effectLst/>
                          <a:latin typeface="Cambria" pitchFamily="18" charset="0"/>
                        </a:rPr>
                        <a:t>National GSA </a:t>
                      </a:r>
                      <a:endParaRPr lang="en-US" sz="800" b="1" i="0" u="none" strike="noStrike" dirty="0" smtClean="0">
                        <a:solidFill>
                          <a:srgbClr val="000000"/>
                        </a:solidFill>
                        <a:effectLst/>
                        <a:latin typeface="Cambria" pitchFamily="18" charset="0"/>
                      </a:endParaRPr>
                    </a:p>
                    <a:p>
                      <a:pPr algn="l" fontAlgn="b"/>
                      <a:r>
                        <a:rPr lang="en-US" sz="800" b="1" i="0" u="none" strike="noStrike" dirty="0" err="1" smtClean="0">
                          <a:solidFill>
                            <a:srgbClr val="000000"/>
                          </a:solidFill>
                          <a:effectLst/>
                          <a:latin typeface="Cambria" pitchFamily="18" charset="0"/>
                        </a:rPr>
                        <a:t>Rs</a:t>
                      </a:r>
                      <a:r>
                        <a:rPr lang="en-US" sz="800" b="1" i="0" u="none" strike="noStrike" dirty="0" smtClean="0">
                          <a:solidFill>
                            <a:srgbClr val="000000"/>
                          </a:solidFill>
                          <a:effectLst/>
                          <a:latin typeface="Cambria" pitchFamily="18" charset="0"/>
                        </a:rPr>
                        <a:t>./kg</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23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30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51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66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FF0000"/>
                          </a:solidFill>
                          <a:effectLst/>
                          <a:latin typeface="Cambria" pitchFamily="18" charset="0"/>
                        </a:rPr>
                        <a:t>57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61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69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65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77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104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119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134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136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a:solidFill>
                            <a:srgbClr val="000000"/>
                          </a:solidFill>
                          <a:effectLst/>
                          <a:latin typeface="Cambria" pitchFamily="18" charset="0"/>
                        </a:rPr>
                        <a:t>149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CC0066"/>
                          </a:solidFill>
                          <a:effectLst/>
                          <a:latin typeface="Cambria" pitchFamily="18" charset="0"/>
                        </a:rPr>
                        <a:t>181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186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200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279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311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371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360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392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a:solidFill>
                            <a:srgbClr val="000000"/>
                          </a:solidFill>
                          <a:effectLst/>
                          <a:latin typeface="Cambria" pitchFamily="18" charset="0"/>
                        </a:rPr>
                        <a:t>462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402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467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9122">
                <a:tc>
                  <a:txBody>
                    <a:bodyPr/>
                    <a:lstStyle/>
                    <a:p>
                      <a:pPr algn="l" fontAlgn="b"/>
                      <a:r>
                        <a:rPr lang="en-US" sz="1200" b="1" i="0" u="none" strike="noStrike" dirty="0" smtClean="0">
                          <a:solidFill>
                            <a:srgbClr val="000000"/>
                          </a:solidFill>
                          <a:effectLst/>
                          <a:latin typeface="Calibri"/>
                        </a:rPr>
                        <a:t>%</a:t>
                      </a:r>
                      <a:endParaRPr lang="en-US" sz="1200" b="1" i="0" u="none" strike="noStrike" dirty="0">
                        <a:solidFill>
                          <a:srgbClr val="000000"/>
                        </a:solidFill>
                        <a:effectLst/>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66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66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62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40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51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69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88</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79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74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FF0000"/>
                          </a:solidFill>
                          <a:effectLst/>
                          <a:latin typeface="Cambria" pitchFamily="18" charset="0"/>
                        </a:rPr>
                        <a:t>91</a:t>
                      </a:r>
                      <a:endParaRPr lang="en-US" sz="800" b="1" i="0" u="none" strike="noStrike" dirty="0">
                        <a:solidFill>
                          <a:srgbClr val="FF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105</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127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85</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84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98</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CC0066"/>
                          </a:solidFill>
                          <a:effectLst/>
                          <a:latin typeface="Cambria" pitchFamily="18" charset="0"/>
                        </a:rPr>
                        <a:t>100</a:t>
                      </a:r>
                      <a:endParaRPr lang="en-US" sz="800" b="1" i="0" u="none" strike="noStrike" dirty="0">
                        <a:solidFill>
                          <a:srgbClr val="CC0066"/>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97</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130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93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112</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109</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143</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131</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140</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134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154</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800" b="1" i="0" u="none" strike="noStrike" dirty="0" smtClean="0">
                          <a:solidFill>
                            <a:srgbClr val="000000"/>
                          </a:solidFill>
                          <a:effectLst/>
                          <a:latin typeface="Cambria" pitchFamily="18" charset="0"/>
                        </a:rPr>
                        <a:t>156</a:t>
                      </a:r>
                      <a:endParaRPr lang="en-US" sz="800" b="1" i="0" u="none" strike="noStrike" dirty="0">
                        <a:solidFill>
                          <a:srgbClr val="000000"/>
                        </a:solidFill>
                        <a:effectLst/>
                        <a:latin typeface="Cambria" pitchFamily="18"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6" name="Picture 5"/>
          <p:cNvPicPr>
            <a:picLocks noChangeAspect="1"/>
          </p:cNvPicPr>
          <p:nvPr/>
        </p:nvPicPr>
        <p:blipFill rotWithShape="1">
          <a:blip r:embed="rId2"/>
          <a:srcRect l="18749" t="58594" r="11876" b="27344"/>
          <a:stretch/>
        </p:blipFill>
        <p:spPr>
          <a:xfrm>
            <a:off x="0" y="1"/>
            <a:ext cx="12192000" cy="580103"/>
          </a:xfrm>
          <a:prstGeom prst="rect">
            <a:avLst/>
          </a:prstGeom>
        </p:spPr>
      </p:pic>
      <p:sp>
        <p:nvSpPr>
          <p:cNvPr id="7" name="Rectangle 6"/>
          <p:cNvSpPr/>
          <p:nvPr/>
        </p:nvSpPr>
        <p:spPr>
          <a:xfrm>
            <a:off x="1976284" y="28441"/>
            <a:ext cx="8947355" cy="523220"/>
          </a:xfrm>
          <a:prstGeom prst="rect">
            <a:avLst/>
          </a:prstGeom>
        </p:spPr>
        <p:txBody>
          <a:bodyPr wrap="square">
            <a:spAutoFit/>
          </a:bodyPr>
          <a:lstStyle/>
          <a:p>
            <a:pPr lvl="0" algn="ctr"/>
            <a:r>
              <a:rPr lang="en-US" sz="2800" b="1" dirty="0">
                <a:solidFill>
                  <a:prstClr val="black"/>
                </a:solidFill>
                <a:latin typeface="Cambria" pitchFamily="18" charset="0"/>
              </a:rPr>
              <a:t>LABOUR WAGES Vs. NATIONAL GSA % - 2016</a:t>
            </a:r>
          </a:p>
        </p:txBody>
      </p:sp>
      <p:pic>
        <p:nvPicPr>
          <p:cNvPr id="8" name="Picture 7"/>
          <p:cNvPicPr>
            <a:picLocks noChangeAspect="1"/>
          </p:cNvPicPr>
          <p:nvPr/>
        </p:nvPicPr>
        <p:blipFill rotWithShape="1">
          <a:blip r:embed="rId3"/>
          <a:srcRect l="24113" t="27949" r="11210" b="15399"/>
          <a:stretch/>
        </p:blipFill>
        <p:spPr>
          <a:xfrm>
            <a:off x="609600" y="757085"/>
            <a:ext cx="11049000" cy="4906297"/>
          </a:xfrm>
          <a:prstGeom prst="rect">
            <a:avLst/>
          </a:prstGeom>
        </p:spPr>
      </p:pic>
      <p:cxnSp>
        <p:nvCxnSpPr>
          <p:cNvPr id="10" name="Straight Connector 9"/>
          <p:cNvCxnSpPr/>
          <p:nvPr/>
        </p:nvCxnSpPr>
        <p:spPr>
          <a:xfrm>
            <a:off x="1447800" y="2590800"/>
            <a:ext cx="10210800" cy="0"/>
          </a:xfrm>
          <a:prstGeom prst="line">
            <a:avLst/>
          </a:prstGeom>
        </p:spPr>
        <p:style>
          <a:lnRef idx="3">
            <a:schemeClr val="dk1"/>
          </a:lnRef>
          <a:fillRef idx="0">
            <a:schemeClr val="dk1"/>
          </a:fillRef>
          <a:effectRef idx="2">
            <a:schemeClr val="dk1"/>
          </a:effectRef>
          <a:fontRef idx="minor">
            <a:schemeClr val="tx1"/>
          </a:fontRef>
        </p:style>
      </p:cxn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2650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1" y="5029201"/>
            <a:ext cx="7315199" cy="1617361"/>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457200" indent="-457200">
              <a:buFont typeface="+mj-lt"/>
              <a:buAutoNum type="arabicParenR"/>
            </a:pPr>
            <a:r>
              <a:rPr lang="en-US" sz="2400" b="1" dirty="0">
                <a:latin typeface="Cambria" panose="02040503050406030204" pitchFamily="18" charset="0"/>
                <a:ea typeface="Cambria Math" pitchFamily="18" charset="0"/>
              </a:rPr>
              <a:t>Revenue @ Kg of MT   = Rs. 450/-</a:t>
            </a:r>
          </a:p>
          <a:p>
            <a:pPr marL="457200" indent="-457200">
              <a:buFont typeface="+mj-lt"/>
              <a:buAutoNum type="arabicParenR"/>
            </a:pPr>
            <a:r>
              <a:rPr lang="en-US" sz="2400" b="1" dirty="0" err="1">
                <a:latin typeface="Cambria" panose="02040503050406030204" pitchFamily="18" charset="0"/>
                <a:ea typeface="Cambria Math" pitchFamily="18" charset="0"/>
              </a:rPr>
              <a:t>Labour</a:t>
            </a:r>
            <a:r>
              <a:rPr lang="en-US" sz="2400" b="1" dirty="0">
                <a:latin typeface="Cambria" panose="02040503050406030204" pitchFamily="18" charset="0"/>
                <a:ea typeface="Cambria Math" pitchFamily="18" charset="0"/>
              </a:rPr>
              <a:t> Cost 	     = </a:t>
            </a:r>
            <a:r>
              <a:rPr lang="en-US" sz="2400" b="1" dirty="0" smtClean="0">
                <a:latin typeface="Cambria" panose="02040503050406030204" pitchFamily="18" charset="0"/>
                <a:ea typeface="Cambria Math" pitchFamily="18" charset="0"/>
              </a:rPr>
              <a:t>80% </a:t>
            </a:r>
            <a:r>
              <a:rPr lang="en-US" sz="2400" b="1" dirty="0">
                <a:latin typeface="Cambria" panose="02040503050406030204" pitchFamily="18" charset="0"/>
                <a:ea typeface="Cambria Math" pitchFamily="18" charset="0"/>
              </a:rPr>
              <a:t>of </a:t>
            </a:r>
            <a:r>
              <a:rPr lang="en-US" sz="2400" b="1" dirty="0" smtClean="0">
                <a:latin typeface="Cambria" panose="02040503050406030204" pitchFamily="18" charset="0"/>
                <a:ea typeface="Cambria Math" pitchFamily="18" charset="0"/>
              </a:rPr>
              <a:t>Revenue</a:t>
            </a:r>
          </a:p>
          <a:p>
            <a:pPr marL="457200" indent="-457200">
              <a:buFont typeface="+mj-lt"/>
              <a:buAutoNum type="arabicParenR"/>
            </a:pPr>
            <a:r>
              <a:rPr lang="en-US" sz="2400" b="1" dirty="0" err="1" smtClean="0">
                <a:latin typeface="Cambria" panose="02040503050406030204" pitchFamily="18" charset="0"/>
                <a:ea typeface="Cambria Math" pitchFamily="18" charset="0"/>
              </a:rPr>
              <a:t>Labour</a:t>
            </a:r>
            <a:r>
              <a:rPr lang="en-US" sz="2400" b="1" dirty="0" smtClean="0">
                <a:latin typeface="Cambria" panose="02040503050406030204" pitchFamily="18" charset="0"/>
                <a:ea typeface="Cambria Math" pitchFamily="18" charset="0"/>
              </a:rPr>
              <a:t> </a:t>
            </a:r>
            <a:r>
              <a:rPr lang="en-US" sz="2400" b="1" dirty="0">
                <a:latin typeface="Cambria" panose="02040503050406030204" pitchFamily="18" charset="0"/>
                <a:ea typeface="Cambria Math" pitchFamily="18" charset="0"/>
              </a:rPr>
              <a:t>Cost	     = </a:t>
            </a:r>
            <a:r>
              <a:rPr lang="en-US" sz="2400" b="1" dirty="0" smtClean="0">
                <a:latin typeface="Cambria" panose="02040503050406030204" pitchFamily="18" charset="0"/>
                <a:ea typeface="Cambria Math" pitchFamily="18" charset="0"/>
              </a:rPr>
              <a:t>67% </a:t>
            </a:r>
            <a:r>
              <a:rPr lang="en-US" sz="2400" b="1" dirty="0">
                <a:latin typeface="Cambria" panose="02040503050406030204" pitchFamily="18" charset="0"/>
                <a:ea typeface="Cambria Math" pitchFamily="18" charset="0"/>
              </a:rPr>
              <a:t>of COP</a:t>
            </a:r>
          </a:p>
          <a:p>
            <a:pPr marL="457200" indent="-457200">
              <a:buFont typeface="+mj-lt"/>
              <a:buAutoNum type="arabicParenR"/>
            </a:pPr>
            <a:r>
              <a:rPr lang="en-US" sz="2400" b="1" dirty="0">
                <a:latin typeface="Cambria" panose="02040503050406030204" pitchFamily="18" charset="0"/>
                <a:ea typeface="Cambria Math" pitchFamily="18" charset="0"/>
              </a:rPr>
              <a:t>Labour Cost 	     = </a:t>
            </a:r>
            <a:r>
              <a:rPr lang="en-US" sz="2400" b="1" dirty="0" smtClean="0">
                <a:latin typeface="Cambria" panose="02040503050406030204" pitchFamily="18" charset="0"/>
                <a:ea typeface="Cambria Math" pitchFamily="18" charset="0"/>
              </a:rPr>
              <a:t>Rs.355/- </a:t>
            </a:r>
            <a:r>
              <a:rPr lang="en-US" sz="2400" b="1" dirty="0">
                <a:latin typeface="Cambria" panose="02040503050406030204" pitchFamily="18" charset="0"/>
                <a:ea typeface="Cambria Math" pitchFamily="18" charset="0"/>
              </a:rPr>
              <a:t>@Kg of </a:t>
            </a:r>
            <a:r>
              <a:rPr lang="en-US" sz="2400" b="1" dirty="0" smtClean="0">
                <a:latin typeface="Cambria" panose="02040503050406030204" pitchFamily="18" charset="0"/>
                <a:ea typeface="Cambria Math" pitchFamily="18" charset="0"/>
              </a:rPr>
              <a:t>MT</a:t>
            </a:r>
            <a:endParaRPr lang="en-US" sz="2400" b="1" dirty="0">
              <a:latin typeface="Cambria" panose="02040503050406030204" pitchFamily="18" charset="0"/>
              <a:ea typeface="Cambria Math" pitchFamily="18" charset="0"/>
            </a:endParaRPr>
          </a:p>
        </p:txBody>
      </p:sp>
      <p:pic>
        <p:nvPicPr>
          <p:cNvPr id="6" name="Picture 5"/>
          <p:cNvPicPr>
            <a:picLocks noChangeAspect="1"/>
          </p:cNvPicPr>
          <p:nvPr/>
        </p:nvPicPr>
        <p:blipFill rotWithShape="1">
          <a:blip r:embed="rId2"/>
          <a:srcRect l="18749" t="58594" r="11876" b="27344"/>
          <a:stretch/>
        </p:blipFill>
        <p:spPr>
          <a:xfrm>
            <a:off x="0" y="1"/>
            <a:ext cx="12192000" cy="683565"/>
          </a:xfrm>
          <a:prstGeom prst="rect">
            <a:avLst/>
          </a:prstGeom>
        </p:spPr>
      </p:pic>
      <p:sp>
        <p:nvSpPr>
          <p:cNvPr id="2" name="Rectangle 1"/>
          <p:cNvSpPr/>
          <p:nvPr/>
        </p:nvSpPr>
        <p:spPr>
          <a:xfrm>
            <a:off x="0" y="80172"/>
            <a:ext cx="12191999" cy="523220"/>
          </a:xfrm>
          <a:prstGeom prst="rect">
            <a:avLst/>
          </a:prstGeom>
        </p:spPr>
        <p:txBody>
          <a:bodyPr wrap="square">
            <a:spAutoFit/>
          </a:bodyPr>
          <a:lstStyle/>
          <a:p>
            <a:pPr algn="ctr"/>
            <a:r>
              <a:rPr lang="en-US" sz="2800" b="1" dirty="0">
                <a:latin typeface="Cambria" panose="02040503050406030204" pitchFamily="18" charset="0"/>
              </a:rPr>
              <a:t>LABOUR COST- % OF REVENUE -2016</a:t>
            </a:r>
          </a:p>
        </p:txBody>
      </p:sp>
      <p:graphicFrame>
        <p:nvGraphicFramePr>
          <p:cNvPr id="8" name="Chart 7"/>
          <p:cNvGraphicFramePr>
            <a:graphicFrameLocks/>
          </p:cNvGraphicFramePr>
          <p:nvPr>
            <p:extLst/>
          </p:nvPr>
        </p:nvGraphicFramePr>
        <p:xfrm>
          <a:off x="3124201" y="762000"/>
          <a:ext cx="5791199" cy="40386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54292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848600" y="6248400"/>
            <a:ext cx="3810000" cy="286012"/>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191000" y="6248400"/>
            <a:ext cx="3657600" cy="2860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Group 92"/>
          <p:cNvGraphicFramePr>
            <a:graphicFrameLocks noGrp="1"/>
          </p:cNvGraphicFramePr>
          <p:nvPr>
            <p:extLst/>
          </p:nvPr>
        </p:nvGraphicFramePr>
        <p:xfrm>
          <a:off x="685800" y="4327530"/>
          <a:ext cx="10972800" cy="2206882"/>
        </p:xfrm>
        <a:graphic>
          <a:graphicData uri="http://schemas.openxmlformats.org/drawingml/2006/table">
            <a:tbl>
              <a:tblPr/>
              <a:tblGrid>
                <a:gridCol w="1981200">
                  <a:extLst>
                    <a:ext uri="{9D8B030D-6E8A-4147-A177-3AD203B41FA5}">
                      <a16:colId xmlns:a16="http://schemas.microsoft.com/office/drawing/2014/main" xmlns="" val="20000"/>
                    </a:ext>
                  </a:extLst>
                </a:gridCol>
                <a:gridCol w="762000">
                  <a:extLst>
                    <a:ext uri="{9D8B030D-6E8A-4147-A177-3AD203B41FA5}">
                      <a16:colId xmlns:a16="http://schemas.microsoft.com/office/drawing/2014/main" xmlns="" val="20001"/>
                    </a:ext>
                  </a:extLst>
                </a:gridCol>
                <a:gridCol w="762000">
                  <a:extLst>
                    <a:ext uri="{9D8B030D-6E8A-4147-A177-3AD203B41FA5}">
                      <a16:colId xmlns:a16="http://schemas.microsoft.com/office/drawing/2014/main" xmlns="" val="20002"/>
                    </a:ext>
                  </a:extLst>
                </a:gridCol>
                <a:gridCol w="762000">
                  <a:extLst>
                    <a:ext uri="{9D8B030D-6E8A-4147-A177-3AD203B41FA5}">
                      <a16:colId xmlns:a16="http://schemas.microsoft.com/office/drawing/2014/main" xmlns="" val="20003"/>
                    </a:ext>
                  </a:extLst>
                </a:gridCol>
                <a:gridCol w="762000">
                  <a:extLst>
                    <a:ext uri="{9D8B030D-6E8A-4147-A177-3AD203B41FA5}">
                      <a16:colId xmlns:a16="http://schemas.microsoft.com/office/drawing/2014/main" xmlns="" val="20004"/>
                    </a:ext>
                  </a:extLst>
                </a:gridCol>
                <a:gridCol w="685800">
                  <a:extLst>
                    <a:ext uri="{9D8B030D-6E8A-4147-A177-3AD203B41FA5}">
                      <a16:colId xmlns:a16="http://schemas.microsoft.com/office/drawing/2014/main" xmlns="" val="20005"/>
                    </a:ext>
                  </a:extLst>
                </a:gridCol>
                <a:gridCol w="762000">
                  <a:extLst>
                    <a:ext uri="{9D8B030D-6E8A-4147-A177-3AD203B41FA5}">
                      <a16:colId xmlns:a16="http://schemas.microsoft.com/office/drawing/2014/main" xmlns="" val="20006"/>
                    </a:ext>
                  </a:extLst>
                </a:gridCol>
                <a:gridCol w="685800">
                  <a:extLst>
                    <a:ext uri="{9D8B030D-6E8A-4147-A177-3AD203B41FA5}">
                      <a16:colId xmlns:a16="http://schemas.microsoft.com/office/drawing/2014/main" xmlns="" val="20007"/>
                    </a:ext>
                  </a:extLst>
                </a:gridCol>
                <a:gridCol w="762000">
                  <a:extLst>
                    <a:ext uri="{9D8B030D-6E8A-4147-A177-3AD203B41FA5}">
                      <a16:colId xmlns:a16="http://schemas.microsoft.com/office/drawing/2014/main" xmlns="" val="20008"/>
                    </a:ext>
                  </a:extLst>
                </a:gridCol>
                <a:gridCol w="762000">
                  <a:extLst>
                    <a:ext uri="{9D8B030D-6E8A-4147-A177-3AD203B41FA5}">
                      <a16:colId xmlns:a16="http://schemas.microsoft.com/office/drawing/2014/main" xmlns="" val="20009"/>
                    </a:ext>
                  </a:extLst>
                </a:gridCol>
                <a:gridCol w="762000">
                  <a:extLst>
                    <a:ext uri="{9D8B030D-6E8A-4147-A177-3AD203B41FA5}">
                      <a16:colId xmlns:a16="http://schemas.microsoft.com/office/drawing/2014/main" xmlns="" val="20010"/>
                    </a:ext>
                  </a:extLst>
                </a:gridCol>
                <a:gridCol w="762000">
                  <a:extLst>
                    <a:ext uri="{9D8B030D-6E8A-4147-A177-3AD203B41FA5}">
                      <a16:colId xmlns:a16="http://schemas.microsoft.com/office/drawing/2014/main" xmlns="" val="20011"/>
                    </a:ext>
                  </a:extLst>
                </a:gridCol>
                <a:gridCol w="762000">
                  <a:extLst>
                    <a:ext uri="{9D8B030D-6E8A-4147-A177-3AD203B41FA5}">
                      <a16:colId xmlns:a16="http://schemas.microsoft.com/office/drawing/2014/main" xmlns="" val="20012"/>
                    </a:ext>
                  </a:extLst>
                </a:gridCol>
              </a:tblGrid>
              <a:tr h="2535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 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1990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1992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1998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2006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535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smtClean="0">
                          <a:ln>
                            <a:noFill/>
                          </a:ln>
                          <a:solidFill>
                            <a:schemeClr val="tx1"/>
                          </a:solidFill>
                          <a:effectLst/>
                          <a:latin typeface="Cambria" pitchFamily="18" charset="0"/>
                          <a:cs typeface="Arial" pitchFamily="34" charset="0"/>
                        </a:rPr>
                        <a:t>Rs</a:t>
                      </a:r>
                      <a:r>
                        <a:rPr kumimoji="0" lang="en-US" sz="1200" b="1" i="0" u="none" strike="noStrike" cap="none" normalizeH="0" baseline="0" dirty="0" smtClean="0">
                          <a:ln>
                            <a:noFill/>
                          </a:ln>
                          <a:solidFill>
                            <a:schemeClr val="tx1"/>
                          </a:solidFill>
                          <a:effectLst/>
                          <a:latin typeface="Cambria" pitchFamily="18" charset="0"/>
                          <a:cs typeface="Arial" pitchFamily="34" charset="0"/>
                        </a:rPr>
                        <a:t> / kg COP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kern="1200" cap="none" normalizeH="0" baseline="0" noProof="0" dirty="0" smtClean="0">
                          <a:ln>
                            <a:noFill/>
                          </a:ln>
                          <a:solidFill>
                            <a:schemeClr val="tx1"/>
                          </a:solidFill>
                          <a:effectLst/>
                          <a:latin typeface="Cambria" pitchFamily="18" charset="0"/>
                          <a:ea typeface="+mn-ea"/>
                          <a:cs typeface="Arial" pitchFamily="34"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334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530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176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COP % (</a:t>
                      </a:r>
                      <a:r>
                        <a:rPr kumimoji="0" lang="en-US" sz="1200" b="1" i="0" u="none" strike="noStrike" cap="none" normalizeH="0" baseline="0" dirty="0" err="1" smtClean="0">
                          <a:ln>
                            <a:noFill/>
                          </a:ln>
                          <a:solidFill>
                            <a:schemeClr val="tx1"/>
                          </a:solidFill>
                          <a:effectLst/>
                          <a:latin typeface="Cambria" pitchFamily="18" charset="0"/>
                          <a:cs typeface="Arial" pitchFamily="34" charset="0"/>
                        </a:rPr>
                        <a:t>Rs</a:t>
                      </a:r>
                      <a:r>
                        <a:rPr kumimoji="0" lang="en-US" sz="1200" b="1" i="0" u="none" strike="noStrike" cap="none" normalizeH="0" baseline="0" dirty="0" smtClean="0">
                          <a:ln>
                            <a:noFill/>
                          </a:ln>
                          <a:solidFill>
                            <a:schemeClr val="tx1"/>
                          </a:solidFill>
                          <a:effectLst/>
                          <a:latin typeface="Cambria" pitchFamily="18" charset="0"/>
                          <a:cs typeface="Arial" pitchFamily="34" charset="0"/>
                        </a:rPr>
                        <a:t>./kg) Vs. Base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139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568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681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748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782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901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535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Worker wage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48.32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61.84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515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515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730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3"/>
                  </a:ext>
                </a:extLst>
              </a:tr>
              <a:tr h="4176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Worker </a:t>
                      </a:r>
                      <a:r>
                        <a:rPr kumimoji="0" lang="en-US" sz="1200" b="1" i="0" u="none" strike="noStrike" cap="none" normalizeH="0" baseline="0" smtClean="0">
                          <a:ln>
                            <a:noFill/>
                          </a:ln>
                          <a:solidFill>
                            <a:schemeClr val="tx1"/>
                          </a:solidFill>
                          <a:effectLst/>
                          <a:latin typeface="Cambria" pitchFamily="18" charset="0"/>
                          <a:cs typeface="Arial" pitchFamily="34" charset="0"/>
                        </a:rPr>
                        <a:t>wage % </a:t>
                      </a:r>
                      <a:r>
                        <a:rPr kumimoji="0" lang="en-US" sz="1200" b="1" i="0" u="none" strike="noStrike" cap="none" normalizeH="0" baseline="0" dirty="0" smtClean="0">
                          <a:ln>
                            <a:noFill/>
                          </a:ln>
                          <a:solidFill>
                            <a:schemeClr val="tx1"/>
                          </a:solidFill>
                          <a:effectLst/>
                          <a:latin typeface="Cambria" pitchFamily="18" charset="0"/>
                          <a:cs typeface="Arial" pitchFamily="34" charset="0"/>
                        </a:rPr>
                        <a:t>Vs. Base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smtClean="0">
                          <a:ln>
                            <a:noFill/>
                          </a:ln>
                          <a:solidFill>
                            <a:schemeClr val="tx1"/>
                          </a:solidFill>
                          <a:effectLst/>
                          <a:latin typeface="Cambria" pitchFamily="18" charset="0"/>
                          <a:ea typeface="+mn-ea"/>
                          <a:cs typeface="Arial" pitchFamily="34" charset="0"/>
                        </a:rPr>
                        <a:t>100%</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128%</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238%</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304%</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424%</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538%</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838%</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1066%</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1066%</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1283%</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1283%</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kern="1200" cap="none" normalizeH="0" baseline="0" dirty="0" smtClean="0">
                          <a:ln>
                            <a:noFill/>
                          </a:ln>
                          <a:solidFill>
                            <a:schemeClr val="tx1"/>
                          </a:solidFill>
                          <a:effectLst/>
                          <a:latin typeface="Cambria" pitchFamily="18" charset="0"/>
                          <a:ea typeface="+mn-ea"/>
                          <a:cs typeface="Arial" pitchFamily="34" charset="0"/>
                        </a:rPr>
                        <a:t>1511%</a:t>
                      </a:r>
                      <a:endParaRPr kumimoji="0" lang="en-US" sz="1200" b="1" i="0" u="none" strike="noStrike" kern="1200" cap="none" normalizeH="0" baseline="0" dirty="0">
                        <a:ln>
                          <a:noFill/>
                        </a:ln>
                        <a:solidFill>
                          <a:schemeClr val="tx1"/>
                        </a:solidFill>
                        <a:effectLst/>
                        <a:latin typeface="Cambria" pitchFamily="18"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535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GSA - High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200" b="1" i="0" u="none" strike="noStrike" kern="1200" cap="none" normalizeH="0" baseline="0" noProof="0" dirty="0" smtClean="0">
                          <a:ln>
                            <a:noFill/>
                          </a:ln>
                          <a:solidFill>
                            <a:schemeClr val="tx1"/>
                          </a:solidFill>
                          <a:effectLst/>
                          <a:latin typeface="Cambria" pitchFamily="18" charset="0"/>
                          <a:ea typeface="+mn-ea"/>
                          <a:cs typeface="Arial" pitchFamily="34" charset="0"/>
                        </a:rPr>
                        <a:t>64.05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64.22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106.71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136.65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171.78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204.31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319.73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329.95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375.53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402.98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388.38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449.85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xmlns="" val="10005"/>
                  </a:ext>
                </a:extLst>
              </a:tr>
              <a:tr h="2535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Cambria" pitchFamily="18" charset="0"/>
                          <a:cs typeface="Arial" pitchFamily="34" charset="0"/>
                        </a:rPr>
                        <a:t>Wage/GSA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dirty="0">
                          <a:solidFill>
                            <a:srgbClr val="000000"/>
                          </a:solidFill>
                          <a:effectLst/>
                          <a:latin typeface="Calibri"/>
                        </a:rPr>
                        <a:t>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dirty="0">
                          <a:solidFill>
                            <a:srgbClr val="000000"/>
                          </a:solidFill>
                          <a:effectLst/>
                          <a:latin typeface="Calibri"/>
                        </a:rPr>
                        <a:t>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lumMod val="90000"/>
                      </a:schemeClr>
                    </a:solidFill>
                  </a:tcPr>
                </a:tc>
                <a:tc>
                  <a:txBody>
                    <a:bodyPr/>
                    <a:lstStyle/>
                    <a:p>
                      <a:pPr algn="ctr" fontAlgn="ctr"/>
                      <a:r>
                        <a:rPr lang="en-US" sz="1200" b="1" i="0" u="none" strike="noStrike">
                          <a:solidFill>
                            <a:srgbClr val="000000"/>
                          </a:solidFill>
                          <a:effectLst/>
                          <a:latin typeface="Calibri"/>
                        </a:rPr>
                        <a:t>108%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dirty="0">
                          <a:solidFill>
                            <a:srgbClr val="000000"/>
                          </a:solidFill>
                          <a:effectLst/>
                          <a:latin typeface="Calibri"/>
                        </a:rPr>
                        <a:t>127%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a:solidFill>
                            <a:srgbClr val="000000"/>
                          </a:solidFill>
                          <a:effectLst/>
                          <a:latin typeface="Calibri"/>
                        </a:rPr>
                        <a:t>154%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dirty="0">
                          <a:solidFill>
                            <a:srgbClr val="000000"/>
                          </a:solidFill>
                          <a:effectLst/>
                          <a:latin typeface="Calibri"/>
                        </a:rPr>
                        <a:t>160%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algn="ctr" fontAlgn="ctr"/>
                      <a:r>
                        <a:rPr lang="en-US" sz="1200" b="1" i="0" u="none" strike="noStrike" dirty="0">
                          <a:solidFill>
                            <a:srgbClr val="000000"/>
                          </a:solidFill>
                          <a:effectLst/>
                          <a:latin typeface="Calibri"/>
                        </a:rPr>
                        <a:t>162%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graphicFrame>
        <p:nvGraphicFramePr>
          <p:cNvPr id="7" name="Chart 6"/>
          <p:cNvGraphicFramePr>
            <a:graphicFrameLocks/>
          </p:cNvGraphicFramePr>
          <p:nvPr>
            <p:extLst/>
          </p:nvPr>
        </p:nvGraphicFramePr>
        <p:xfrm>
          <a:off x="1905000" y="838200"/>
          <a:ext cx="9892953"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0" y="6596390"/>
            <a:ext cx="4953000" cy="261610"/>
          </a:xfrm>
          <a:prstGeom prst="rect">
            <a:avLst/>
          </a:prstGeom>
          <a:noFill/>
        </p:spPr>
        <p:txBody>
          <a:bodyPr wrap="square" rtlCol="0">
            <a:spAutoFit/>
          </a:bodyPr>
          <a:lstStyle/>
          <a:p>
            <a:r>
              <a:rPr lang="en-US" sz="1100" b="1" dirty="0" smtClean="0">
                <a:latin typeface="Cambria" panose="02040503050406030204" pitchFamily="18" charset="0"/>
              </a:rPr>
              <a:t>Source: Tea Board Statistical Bulletin – 2011, MPI</a:t>
            </a:r>
            <a:endParaRPr lang="en-US" sz="1100" b="1" dirty="0">
              <a:latin typeface="Cambria" panose="02040503050406030204" pitchFamily="18" charset="0"/>
            </a:endParaRPr>
          </a:p>
        </p:txBody>
      </p:sp>
      <p:pic>
        <p:nvPicPr>
          <p:cNvPr id="8" name="Picture 7"/>
          <p:cNvPicPr>
            <a:picLocks noChangeAspect="1"/>
          </p:cNvPicPr>
          <p:nvPr/>
        </p:nvPicPr>
        <p:blipFill rotWithShape="1">
          <a:blip r:embed="rId4"/>
          <a:srcRect l="18749" t="58594" r="11876" b="27344"/>
          <a:stretch/>
        </p:blipFill>
        <p:spPr>
          <a:xfrm>
            <a:off x="0" y="-1623"/>
            <a:ext cx="12192000" cy="683565"/>
          </a:xfrm>
          <a:prstGeom prst="rect">
            <a:avLst/>
          </a:prstGeom>
        </p:spPr>
      </p:pic>
      <p:sp>
        <p:nvSpPr>
          <p:cNvPr id="3" name="TextBox 2"/>
          <p:cNvSpPr txBox="1"/>
          <p:nvPr/>
        </p:nvSpPr>
        <p:spPr>
          <a:xfrm>
            <a:off x="3429000" y="47063"/>
            <a:ext cx="6126560" cy="584775"/>
          </a:xfrm>
          <a:prstGeom prst="rect">
            <a:avLst/>
          </a:prstGeom>
          <a:noFill/>
        </p:spPr>
        <p:txBody>
          <a:bodyPr wrap="square" rtlCol="0">
            <a:spAutoFit/>
          </a:bodyPr>
          <a:lstStyle/>
          <a:p>
            <a:pPr algn="ctr"/>
            <a:r>
              <a:rPr lang="en-US" sz="3200" b="1" dirty="0" smtClean="0">
                <a:latin typeface="Cambria" panose="02040503050406030204" pitchFamily="18" charset="0"/>
              </a:rPr>
              <a:t>WAGES </a:t>
            </a:r>
            <a:r>
              <a:rPr lang="en-US" sz="3200" b="1" dirty="0" err="1" smtClean="0">
                <a:latin typeface="Cambria" panose="02040503050406030204" pitchFamily="18" charset="0"/>
              </a:rPr>
              <a:t>Vs</a:t>
            </a:r>
            <a:r>
              <a:rPr lang="en-US" sz="3200" b="1" dirty="0" smtClean="0">
                <a:latin typeface="Cambria" panose="02040503050406030204" pitchFamily="18" charset="0"/>
              </a:rPr>
              <a:t> HIGH GROWN GSA</a:t>
            </a:r>
            <a:endParaRPr lang="en-US" sz="3200" b="1" dirty="0">
              <a:latin typeface="Cambria" panose="02040503050406030204" pitchFamily="18" charset="0"/>
            </a:endParaRP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81926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73"/>
          <p:cNvSpPr>
            <a:spLocks noChangeArrowheads="1"/>
          </p:cNvSpPr>
          <p:nvPr/>
        </p:nvSpPr>
        <p:spPr bwMode="auto">
          <a:xfrm>
            <a:off x="1295400" y="152409"/>
            <a:ext cx="92964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en-US" sz="2800" b="1" dirty="0">
              <a:solidFill>
                <a:srgbClr val="1F497D"/>
              </a:solidFill>
            </a:endParaRPr>
          </a:p>
        </p:txBody>
      </p:sp>
      <p:sp>
        <p:nvSpPr>
          <p:cNvPr id="244742" name="Rectangle 5"/>
          <p:cNvSpPr>
            <a:spLocks noChangeArrowheads="1"/>
          </p:cNvSpPr>
          <p:nvPr/>
        </p:nvSpPr>
        <p:spPr bwMode="auto">
          <a:xfrm>
            <a:off x="35169" y="6605954"/>
            <a:ext cx="3657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1000" b="1" i="1" dirty="0">
                <a:solidFill>
                  <a:prstClr val="black"/>
                </a:solidFill>
                <a:latin typeface="Cambria" pitchFamily="18" charset="0"/>
              </a:rPr>
              <a:t>SOURCE: WAGES &amp; FRINGE BENEFITS SYRVEY , EFC -2014</a:t>
            </a:r>
          </a:p>
        </p:txBody>
      </p:sp>
      <p:sp>
        <p:nvSpPr>
          <p:cNvPr id="8" name="TextBox 1"/>
          <p:cNvSpPr txBox="1"/>
          <p:nvPr/>
        </p:nvSpPr>
        <p:spPr>
          <a:xfrm>
            <a:off x="4495800" y="5334001"/>
            <a:ext cx="5791200" cy="30480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a:solidFill>
                  <a:srgbClr val="9BBB59">
                    <a:lumMod val="50000"/>
                  </a:srgbClr>
                </a:solidFill>
                <a:latin typeface="Cambria Math" pitchFamily="18" charset="0"/>
                <a:ea typeface="Cambria Math" pitchFamily="18" charset="0"/>
              </a:rPr>
              <a:t>RPCs    = </a:t>
            </a:r>
            <a:r>
              <a:rPr lang="en-US" sz="1400" b="1" dirty="0" smtClean="0">
                <a:solidFill>
                  <a:srgbClr val="9BBB59">
                    <a:lumMod val="50000"/>
                  </a:srgbClr>
                </a:solidFill>
                <a:latin typeface="Cambria Math" pitchFamily="18" charset="0"/>
                <a:ea typeface="Cambria Math" pitchFamily="18" charset="0"/>
              </a:rPr>
              <a:t>28% of work force &amp;  25</a:t>
            </a:r>
            <a:r>
              <a:rPr lang="en-US" sz="1400" b="1" dirty="0">
                <a:solidFill>
                  <a:srgbClr val="9BBB59">
                    <a:lumMod val="50000"/>
                  </a:srgbClr>
                </a:solidFill>
                <a:latin typeface="Cambria Math" pitchFamily="18" charset="0"/>
                <a:ea typeface="Cambria Math" pitchFamily="18" charset="0"/>
              </a:rPr>
              <a:t>% of </a:t>
            </a:r>
            <a:r>
              <a:rPr lang="en-US" sz="1400" b="1" dirty="0" smtClean="0">
                <a:solidFill>
                  <a:srgbClr val="9BBB59">
                    <a:lumMod val="50000"/>
                  </a:srgbClr>
                </a:solidFill>
                <a:latin typeface="Cambria Math" pitchFamily="18" charset="0"/>
                <a:ea typeface="Cambria Math" pitchFamily="18" charset="0"/>
              </a:rPr>
              <a:t>Production</a:t>
            </a:r>
            <a:endParaRPr lang="en-US" sz="1400" b="1" dirty="0">
              <a:solidFill>
                <a:srgbClr val="9BBB59">
                  <a:lumMod val="50000"/>
                </a:srgbClr>
              </a:solidFill>
              <a:latin typeface="Cambria Math" pitchFamily="18" charset="0"/>
              <a:ea typeface="Cambria Math" pitchFamily="18" charset="0"/>
            </a:endParaRPr>
          </a:p>
        </p:txBody>
      </p:sp>
      <p:sp>
        <p:nvSpPr>
          <p:cNvPr id="2" name="TextBox 1"/>
          <p:cNvSpPr txBox="1"/>
          <p:nvPr/>
        </p:nvSpPr>
        <p:spPr>
          <a:xfrm>
            <a:off x="9144000" y="4114800"/>
            <a:ext cx="1981200" cy="307777"/>
          </a:xfrm>
          <a:prstGeom prst="rect">
            <a:avLst/>
          </a:prstGeom>
          <a:noFill/>
        </p:spPr>
        <p:txBody>
          <a:bodyPr wrap="square" rtlCol="0">
            <a:spAutoFit/>
          </a:bodyPr>
          <a:lstStyle/>
          <a:p>
            <a:r>
              <a:rPr lang="en-US" sz="1400" b="1" dirty="0">
                <a:solidFill>
                  <a:prstClr val="black"/>
                </a:solidFill>
                <a:latin typeface="Cambria" pitchFamily="18" charset="0"/>
              </a:rPr>
              <a:t>TEA-US $ 1.628 </a:t>
            </a:r>
            <a:r>
              <a:rPr lang="en-US" sz="1400" b="1" dirty="0" err="1">
                <a:solidFill>
                  <a:prstClr val="black"/>
                </a:solidFill>
                <a:latin typeface="Cambria" pitchFamily="18" charset="0"/>
              </a:rPr>
              <a:t>Bn</a:t>
            </a:r>
            <a:endParaRPr lang="en-US" sz="1400" b="1" dirty="0">
              <a:solidFill>
                <a:prstClr val="black"/>
              </a:solidFill>
              <a:latin typeface="Cambria" pitchFamily="18" charset="0"/>
            </a:endParaRPr>
          </a:p>
        </p:txBody>
      </p:sp>
      <p:graphicFrame>
        <p:nvGraphicFramePr>
          <p:cNvPr id="9" name="Chart 8"/>
          <p:cNvGraphicFramePr>
            <a:graphicFrameLocks/>
          </p:cNvGraphicFramePr>
          <p:nvPr>
            <p:extLst>
              <p:ext uri="{D42A27DB-BD31-4B8C-83A1-F6EECF244321}">
                <p14:modId xmlns:p14="http://schemas.microsoft.com/office/powerpoint/2010/main" val="3248742721"/>
              </p:ext>
            </p:extLst>
          </p:nvPr>
        </p:nvGraphicFramePr>
        <p:xfrm>
          <a:off x="1524001" y="838199"/>
          <a:ext cx="9601199" cy="5638801"/>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p:nvPicPr>
        <p:blipFill rotWithShape="1">
          <a:blip r:embed="rId4"/>
          <a:srcRect l="18749" t="58594" r="11876" b="27344"/>
          <a:stretch/>
        </p:blipFill>
        <p:spPr>
          <a:xfrm>
            <a:off x="0" y="-1"/>
            <a:ext cx="12192000" cy="683565"/>
          </a:xfrm>
          <a:prstGeom prst="rect">
            <a:avLst/>
          </a:prstGeom>
        </p:spPr>
      </p:pic>
      <p:sp>
        <p:nvSpPr>
          <p:cNvPr id="3" name="Rectangle 2"/>
          <p:cNvSpPr/>
          <p:nvPr/>
        </p:nvSpPr>
        <p:spPr>
          <a:xfrm>
            <a:off x="152400" y="73233"/>
            <a:ext cx="12191999"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SUB SECTOR DAILY WAGE (Rs/Day) – 2016</a:t>
            </a:r>
          </a:p>
        </p:txBody>
      </p:sp>
      <p:sp>
        <p:nvSpPr>
          <p:cNvPr id="4" name="TextBox 3"/>
          <p:cNvSpPr txBox="1"/>
          <p:nvPr/>
        </p:nvSpPr>
        <p:spPr>
          <a:xfrm>
            <a:off x="9098071" y="5334001"/>
            <a:ext cx="2057400" cy="307777"/>
          </a:xfrm>
          <a:prstGeom prst="rect">
            <a:avLst/>
          </a:prstGeom>
          <a:noFill/>
        </p:spPr>
        <p:txBody>
          <a:bodyPr wrap="square" rtlCol="0">
            <a:spAutoFit/>
          </a:bodyPr>
          <a:lstStyle/>
          <a:p>
            <a:r>
              <a:rPr lang="en-US" sz="1400" b="1" dirty="0">
                <a:solidFill>
                  <a:prstClr val="black"/>
                </a:solidFill>
                <a:latin typeface="Cambria" panose="02040503050406030204" pitchFamily="18" charset="0"/>
              </a:rPr>
              <a:t>18,250/ Min Wage</a:t>
            </a:r>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2836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8749" t="58594" r="11876" b="27344"/>
          <a:stretch/>
        </p:blipFill>
        <p:spPr>
          <a:xfrm>
            <a:off x="0" y="1"/>
            <a:ext cx="12192000" cy="683565"/>
          </a:xfrm>
          <a:prstGeom prst="rect">
            <a:avLst/>
          </a:prstGeom>
        </p:spPr>
      </p:pic>
      <p:sp>
        <p:nvSpPr>
          <p:cNvPr id="2" name="Rectangle 1"/>
          <p:cNvSpPr/>
          <p:nvPr/>
        </p:nvSpPr>
        <p:spPr>
          <a:xfrm>
            <a:off x="0" y="80172"/>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RPC WAGES vs. COMPETING COUNTRIES (SL/Rs) - 2016</a:t>
            </a:r>
            <a:endParaRPr lang="en-US" sz="2800" dirty="0">
              <a:solidFill>
                <a:prstClr val="black"/>
              </a:solidFill>
            </a:endParaRPr>
          </a:p>
        </p:txBody>
      </p:sp>
      <p:graphicFrame>
        <p:nvGraphicFramePr>
          <p:cNvPr id="7" name="Chart 6"/>
          <p:cNvGraphicFramePr>
            <a:graphicFrameLocks/>
          </p:cNvGraphicFramePr>
          <p:nvPr>
            <p:extLst/>
          </p:nvPr>
        </p:nvGraphicFramePr>
        <p:xfrm>
          <a:off x="1524000" y="603392"/>
          <a:ext cx="8991600" cy="6172200"/>
        </p:xfrm>
        <a:graphic>
          <a:graphicData uri="http://schemas.openxmlformats.org/drawingml/2006/chart">
            <c:chart xmlns:c="http://schemas.openxmlformats.org/drawingml/2006/chart" xmlns:r="http://schemas.openxmlformats.org/officeDocument/2006/relationships" r:id="rId4"/>
          </a:graphicData>
        </a:graphic>
      </p:graphicFrame>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61457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extLst/>
          </p:nvPr>
        </p:nvGraphicFramePr>
        <p:xfrm>
          <a:off x="2133600" y="914400"/>
          <a:ext cx="8763000" cy="4648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le 7"/>
          <p:cNvGraphicFramePr>
            <a:graphicFrameLocks noGrp="1"/>
          </p:cNvGraphicFramePr>
          <p:nvPr>
            <p:extLst/>
          </p:nvPr>
        </p:nvGraphicFramePr>
        <p:xfrm>
          <a:off x="1600201" y="5562600"/>
          <a:ext cx="9220197" cy="1157850"/>
        </p:xfrm>
        <a:graphic>
          <a:graphicData uri="http://schemas.openxmlformats.org/drawingml/2006/table">
            <a:tbl>
              <a:tblPr/>
              <a:tblGrid>
                <a:gridCol w="3600267">
                  <a:extLst>
                    <a:ext uri="{9D8B030D-6E8A-4147-A177-3AD203B41FA5}">
                      <a16:colId xmlns:a16="http://schemas.microsoft.com/office/drawing/2014/main" xmlns="" val="20000"/>
                    </a:ext>
                  </a:extLst>
                </a:gridCol>
                <a:gridCol w="1413548">
                  <a:extLst>
                    <a:ext uri="{9D8B030D-6E8A-4147-A177-3AD203B41FA5}">
                      <a16:colId xmlns:a16="http://schemas.microsoft.com/office/drawing/2014/main" xmlns="" val="20001"/>
                    </a:ext>
                  </a:extLst>
                </a:gridCol>
                <a:gridCol w="1484228">
                  <a:extLst>
                    <a:ext uri="{9D8B030D-6E8A-4147-A177-3AD203B41FA5}">
                      <a16:colId xmlns:a16="http://schemas.microsoft.com/office/drawing/2014/main" xmlns="" val="20002"/>
                    </a:ext>
                  </a:extLst>
                </a:gridCol>
                <a:gridCol w="1337936">
                  <a:extLst>
                    <a:ext uri="{9D8B030D-6E8A-4147-A177-3AD203B41FA5}">
                      <a16:colId xmlns:a16="http://schemas.microsoft.com/office/drawing/2014/main" xmlns="" val="20003"/>
                    </a:ext>
                  </a:extLst>
                </a:gridCol>
                <a:gridCol w="1384218">
                  <a:extLst>
                    <a:ext uri="{9D8B030D-6E8A-4147-A177-3AD203B41FA5}">
                      <a16:colId xmlns:a16="http://schemas.microsoft.com/office/drawing/2014/main" xmlns="" val="20004"/>
                    </a:ext>
                  </a:extLst>
                </a:gridCol>
              </a:tblGrid>
              <a:tr h="304799">
                <a:tc>
                  <a:txBody>
                    <a:bodyPr/>
                    <a:lstStyle/>
                    <a:p>
                      <a:pPr algn="l" fontAlgn="b"/>
                      <a:r>
                        <a:rPr lang="en-US" sz="1800" b="1" i="0" u="none" strike="noStrike" dirty="0">
                          <a:effectLst/>
                          <a:latin typeface="Cambria"/>
                        </a:rPr>
                        <a:t> </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effectLst/>
                          <a:latin typeface="Cambria"/>
                        </a:rPr>
                        <a:t>Kenya</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effectLst/>
                          <a:latin typeface="Cambria"/>
                        </a:rPr>
                        <a:t>South India</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effectLst/>
                          <a:latin typeface="Cambria"/>
                        </a:rPr>
                        <a:t>Assam</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effectLst/>
                          <a:latin typeface="Cambria"/>
                        </a:rPr>
                        <a:t>Sri Lanka</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28600">
                <a:tc>
                  <a:txBody>
                    <a:bodyPr/>
                    <a:lstStyle/>
                    <a:p>
                      <a:pPr algn="l" fontAlgn="b"/>
                      <a:r>
                        <a:rPr lang="en-US" sz="1800" b="0" i="0" u="none" strike="noStrike" dirty="0">
                          <a:effectLst/>
                          <a:latin typeface="Cambria"/>
                        </a:rPr>
                        <a:t>Plucking Average (</a:t>
                      </a:r>
                      <a:r>
                        <a:rPr lang="en-US" sz="1800" b="0" i="0" u="none" strike="noStrike" dirty="0" smtClean="0">
                          <a:effectLst/>
                          <a:latin typeface="Cambria"/>
                        </a:rPr>
                        <a:t>kilos/worker)</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60</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50</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36</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effectLst/>
                          <a:latin typeface="Cambria"/>
                        </a:rPr>
                        <a:t>18</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84999">
                <a:tc>
                  <a:txBody>
                    <a:bodyPr/>
                    <a:lstStyle/>
                    <a:p>
                      <a:pPr algn="l" fontAlgn="b"/>
                      <a:r>
                        <a:rPr lang="en-US" sz="1800" b="0" i="0" u="none" strike="noStrike" dirty="0">
                          <a:effectLst/>
                          <a:latin typeface="Cambria"/>
                        </a:rPr>
                        <a:t>Norm</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40</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34</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effectLst/>
                          <a:latin typeface="Cambria"/>
                        </a:rPr>
                        <a:t>24</a:t>
                      </a: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16-18</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84999">
                <a:tc>
                  <a:txBody>
                    <a:bodyPr/>
                    <a:lstStyle/>
                    <a:p>
                      <a:pPr algn="l" fontAlgn="b"/>
                      <a:r>
                        <a:rPr lang="en-US" sz="1800" b="0" i="0" u="none" strike="noStrike" dirty="0" smtClean="0">
                          <a:effectLst/>
                          <a:latin typeface="Cambria"/>
                        </a:rPr>
                        <a:t>Gree</a:t>
                      </a:r>
                      <a:r>
                        <a:rPr lang="en-US" sz="1800" b="0" i="0" u="none" strike="noStrike" baseline="0" dirty="0" smtClean="0">
                          <a:effectLst/>
                          <a:latin typeface="Cambria"/>
                        </a:rPr>
                        <a:t>n </a:t>
                      </a:r>
                      <a:r>
                        <a:rPr lang="en-US" sz="1800" b="0" i="0" u="none" strike="noStrike" dirty="0" smtClean="0">
                          <a:effectLst/>
                          <a:latin typeface="Cambria"/>
                        </a:rPr>
                        <a:t>Leaf Cost (Rs/kilo)</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11.08</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14.33</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14.27</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smtClean="0">
                          <a:effectLst/>
                          <a:latin typeface="Cambria"/>
                        </a:rPr>
                        <a:t>40.56</a:t>
                      </a:r>
                      <a:endParaRPr lang="en-US" sz="1800" b="0" i="0" u="none" strike="noStrike" dirty="0">
                        <a:effectLst/>
                        <a:latin typeface="Cambria"/>
                      </a:endParaRPr>
                    </a:p>
                  </a:txBody>
                  <a:tcPr marL="8733" marR="8733" marT="873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pic>
        <p:nvPicPr>
          <p:cNvPr id="6" name="Picture 5"/>
          <p:cNvPicPr>
            <a:picLocks noChangeAspect="1"/>
          </p:cNvPicPr>
          <p:nvPr/>
        </p:nvPicPr>
        <p:blipFill rotWithShape="1">
          <a:blip r:embed="rId4"/>
          <a:srcRect l="18749" t="58594" r="11876" b="27344"/>
          <a:stretch/>
        </p:blipFill>
        <p:spPr>
          <a:xfrm>
            <a:off x="0" y="1"/>
            <a:ext cx="12192000" cy="683565"/>
          </a:xfrm>
          <a:prstGeom prst="rect">
            <a:avLst/>
          </a:prstGeom>
        </p:spPr>
      </p:pic>
      <p:sp>
        <p:nvSpPr>
          <p:cNvPr id="2" name="Rectangle 1"/>
          <p:cNvSpPr/>
          <p:nvPr/>
        </p:nvSpPr>
        <p:spPr>
          <a:xfrm>
            <a:off x="0" y="67450"/>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PLUCKING AVERAGE (</a:t>
            </a:r>
            <a:r>
              <a:rPr lang="en-US" sz="2800" b="1" dirty="0" smtClean="0">
                <a:solidFill>
                  <a:prstClr val="black"/>
                </a:solidFill>
                <a:latin typeface="Cambria" panose="02040503050406030204" pitchFamily="18" charset="0"/>
              </a:rPr>
              <a:t>GREEN LEAF </a:t>
            </a:r>
            <a:r>
              <a:rPr lang="en-US" sz="2800" b="1" dirty="0">
                <a:solidFill>
                  <a:prstClr val="black"/>
                </a:solidFill>
                <a:latin typeface="Cambria" panose="02040503050406030204" pitchFamily="18" charset="0"/>
              </a:rPr>
              <a:t>/DAY/WORKER) - 2016</a:t>
            </a: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4159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60" name="Picture 2" descr="Slide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76436" y="1796439"/>
            <a:ext cx="1472364" cy="14391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p:nvPicPr>
        <p:blipFill rotWithShape="1">
          <a:blip r:embed="rId3"/>
          <a:srcRect l="18749" t="58594" r="11876" b="27344"/>
          <a:stretch/>
        </p:blipFill>
        <p:spPr>
          <a:xfrm>
            <a:off x="0" y="-1623"/>
            <a:ext cx="12192000" cy="683565"/>
          </a:xfrm>
          <a:prstGeom prst="rect">
            <a:avLst/>
          </a:prstGeom>
        </p:spPr>
      </p:pic>
      <p:sp>
        <p:nvSpPr>
          <p:cNvPr id="2" name="Rectangle 1"/>
          <p:cNvSpPr/>
          <p:nvPr/>
        </p:nvSpPr>
        <p:spPr>
          <a:xfrm>
            <a:off x="0" y="82463"/>
            <a:ext cx="12192000" cy="523220"/>
          </a:xfrm>
          <a:prstGeom prst="rect">
            <a:avLst/>
          </a:prstGeom>
        </p:spPr>
        <p:txBody>
          <a:bodyPr wrap="square">
            <a:spAutoFit/>
          </a:bodyPr>
          <a:lstStyle/>
          <a:p>
            <a:pPr algn="ctr"/>
            <a:r>
              <a:rPr lang="en-US" sz="2800" b="1" dirty="0" smtClean="0">
                <a:solidFill>
                  <a:prstClr val="black"/>
                </a:solidFill>
                <a:latin typeface="Cambria" pitchFamily="18" charset="0"/>
              </a:rPr>
              <a:t>RPCs CARE </a:t>
            </a:r>
            <a:r>
              <a:rPr lang="en-US" sz="2800" b="1" dirty="0">
                <a:solidFill>
                  <a:prstClr val="black"/>
                </a:solidFill>
                <a:latin typeface="Cambria" pitchFamily="18" charset="0"/>
              </a:rPr>
              <a:t>FOR A RESIDENT POPULATION OF 1 MILLION</a:t>
            </a:r>
          </a:p>
        </p:txBody>
      </p:sp>
      <p:pic>
        <p:nvPicPr>
          <p:cNvPr id="47" name="Picture 12" descr="20070604(001)"/>
          <p:cNvPicPr>
            <a:picLocks noChangeAspect="1" noChangeArrowheads="1"/>
          </p:cNvPicPr>
          <p:nvPr/>
        </p:nvPicPr>
        <p:blipFill>
          <a:blip r:embed="rId4" cstate="email">
            <a:lum bright="20000"/>
            <a:extLst>
              <a:ext uri="{28A0092B-C50C-407E-A947-70E740481C1C}">
                <a14:useLocalDpi xmlns:a14="http://schemas.microsoft.com/office/drawing/2010/main"/>
              </a:ext>
            </a:extLst>
          </a:blip>
          <a:srcRect/>
          <a:stretch>
            <a:fillRect/>
          </a:stretch>
        </p:blipFill>
        <p:spPr bwMode="auto">
          <a:xfrm>
            <a:off x="8755792" y="764030"/>
            <a:ext cx="2083006" cy="956150"/>
          </a:xfrm>
          <a:prstGeom prst="rect">
            <a:avLst/>
          </a:prstGeom>
          <a:ln w="228600" cap="sq" cmpd="thickThin">
            <a:no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a:srcRect l="33125" t="31968" r="26875" b="20945"/>
          <a:stretch/>
        </p:blipFill>
        <p:spPr>
          <a:xfrm>
            <a:off x="247533" y="832303"/>
            <a:ext cx="6491025" cy="5797098"/>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8361" y="3415212"/>
            <a:ext cx="1697640" cy="1256463"/>
          </a:xfrm>
          <a:prstGeom prst="rect">
            <a:avLst/>
          </a:prstGeom>
        </p:spPr>
      </p:pic>
      <p:sp>
        <p:nvSpPr>
          <p:cNvPr id="8" name="Right Arrow 7"/>
          <p:cNvSpPr/>
          <p:nvPr/>
        </p:nvSpPr>
        <p:spPr>
          <a:xfrm>
            <a:off x="5883011" y="1752314"/>
            <a:ext cx="2045659" cy="64999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latin typeface="Cambria" panose="02040503050406030204" pitchFamily="18" charset="0"/>
              </a:rPr>
              <a:t>Field Rest Room</a:t>
            </a:r>
          </a:p>
        </p:txBody>
      </p:sp>
      <p:sp>
        <p:nvSpPr>
          <p:cNvPr id="56" name="Right Arrow 55"/>
          <p:cNvSpPr/>
          <p:nvPr/>
        </p:nvSpPr>
        <p:spPr>
          <a:xfrm>
            <a:off x="6702748" y="832303"/>
            <a:ext cx="2045659" cy="64999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latin typeface="Cambria" panose="02040503050406030204" pitchFamily="18" charset="0"/>
              </a:rPr>
              <a:t>Hot Water Bath</a:t>
            </a:r>
          </a:p>
        </p:txBody>
      </p:sp>
      <p:sp>
        <p:nvSpPr>
          <p:cNvPr id="58" name="Right Arrow 57"/>
          <p:cNvSpPr/>
          <p:nvPr/>
        </p:nvSpPr>
        <p:spPr>
          <a:xfrm>
            <a:off x="6688569" y="3628644"/>
            <a:ext cx="1541031" cy="64999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latin typeface="Cambria" panose="02040503050406030204" pitchFamily="18" charset="0"/>
              </a:rPr>
              <a:t>Welfare</a:t>
            </a:r>
          </a:p>
        </p:txBody>
      </p:sp>
      <p:pic>
        <p:nvPicPr>
          <p:cNvPr id="59" name="Picture 2" descr="Slide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915297" y="3406834"/>
            <a:ext cx="1676898" cy="125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ight Arrow 15"/>
          <p:cNvSpPr/>
          <p:nvPr/>
        </p:nvSpPr>
        <p:spPr>
          <a:xfrm>
            <a:off x="6435405" y="4671675"/>
            <a:ext cx="1541031" cy="64999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black"/>
                </a:solidFill>
                <a:latin typeface="Cambria" panose="02040503050406030204" pitchFamily="18" charset="0"/>
              </a:rPr>
              <a:t>Waste </a:t>
            </a:r>
            <a:r>
              <a:rPr lang="en-US" b="1" dirty="0" err="1">
                <a:solidFill>
                  <a:prstClr val="black"/>
                </a:solidFill>
                <a:latin typeface="Cambria" panose="02040503050406030204" pitchFamily="18" charset="0"/>
              </a:rPr>
              <a:t>Mgt</a:t>
            </a:r>
            <a:endParaRPr lang="en-US" b="1" dirty="0">
              <a:solidFill>
                <a:prstClr val="black"/>
              </a:solidFill>
              <a:latin typeface="Cambria" panose="02040503050406030204" pitchFamily="18" charset="0"/>
            </a:endParaRPr>
          </a:p>
        </p:txBody>
      </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t="3562" b="3995"/>
          <a:stretch/>
        </p:blipFill>
        <p:spPr>
          <a:xfrm>
            <a:off x="9468486" y="1804735"/>
            <a:ext cx="1361370" cy="1430867"/>
          </a:xfrm>
          <a:prstGeom prst="rect">
            <a:avLst/>
          </a:prstGeom>
          <a:ln>
            <a:solidFill>
              <a:schemeClr val="tx1"/>
            </a:solidFill>
          </a:ln>
        </p:spPr>
      </p:pic>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r="52864"/>
          <a:stretch/>
        </p:blipFill>
        <p:spPr>
          <a:xfrm>
            <a:off x="7991290" y="4687362"/>
            <a:ext cx="1901130" cy="1292927"/>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49542" y="1796440"/>
            <a:ext cx="1266258" cy="1439162"/>
          </a:xfrm>
          <a:prstGeom prst="rect">
            <a:avLst/>
          </a:prstGeom>
          <a:ln>
            <a:solidFill>
              <a:schemeClr val="tx1"/>
            </a:solidFill>
          </a:ln>
        </p:spPr>
      </p:pic>
      <p:pic>
        <p:nvPicPr>
          <p:cNvPr id="20" name="Picture 19"/>
          <p:cNvPicPr>
            <a:picLocks noChangeAspect="1"/>
          </p:cNvPicPr>
          <p:nvPr/>
        </p:nvPicPr>
        <p:blipFill rotWithShape="1">
          <a:blip r:embed="rId9">
            <a:extLst>
              <a:ext uri="{28A0092B-C50C-407E-A947-70E740481C1C}">
                <a14:useLocalDpi xmlns:a14="http://schemas.microsoft.com/office/drawing/2010/main" val="0"/>
              </a:ext>
            </a:extLst>
          </a:blip>
          <a:srcRect l="52804"/>
          <a:stretch/>
        </p:blipFill>
        <p:spPr>
          <a:xfrm>
            <a:off x="9899254" y="4691728"/>
            <a:ext cx="1903516" cy="1292927"/>
          </a:xfrm>
          <a:prstGeom prst="rect">
            <a:avLst/>
          </a:prstGeom>
        </p:spPr>
      </p:pic>
      <p:pic>
        <p:nvPicPr>
          <p:cNvPr id="17" name="Picture 16"/>
          <p:cNvPicPr>
            <a:picLocks noChangeAspect="1"/>
          </p:cNvPicPr>
          <p:nvPr/>
        </p:nvPicPr>
        <p:blipFill rotWithShape="1">
          <a:blip r:embed="rId11"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7382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par>
              <p:cTn id="2"/>
            </p:par>
            <p:par>
              <p:cTn id="3"/>
            </p:par>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721024856"/>
              </p:ext>
            </p:extLst>
          </p:nvPr>
        </p:nvGraphicFramePr>
        <p:xfrm>
          <a:off x="35169" y="778515"/>
          <a:ext cx="9185031" cy="6175043"/>
        </p:xfrm>
        <a:graphic>
          <a:graphicData uri="http://schemas.openxmlformats.org/drawingml/2006/table">
            <a:tbl>
              <a:tblPr/>
              <a:tblGrid>
                <a:gridCol w="9185031">
                  <a:extLst>
                    <a:ext uri="{9D8B030D-6E8A-4147-A177-3AD203B41FA5}">
                      <a16:colId xmlns="" xmlns:a16="http://schemas.microsoft.com/office/drawing/2014/main" val="20000"/>
                    </a:ext>
                  </a:extLst>
                </a:gridCol>
              </a:tblGrid>
              <a:tr h="5543243">
                <a:tc>
                  <a:txBody>
                    <a:bodyPr/>
                    <a:lstStyle/>
                    <a:p>
                      <a:pPr marL="571500" marR="0" indent="-342900">
                        <a:lnSpc>
                          <a:spcPct val="150000"/>
                        </a:lnSpc>
                        <a:spcBef>
                          <a:spcPts val="0"/>
                        </a:spcBef>
                        <a:spcAft>
                          <a:spcPts val="0"/>
                        </a:spcAft>
                        <a:buFont typeface="Wingdings" panose="05000000000000000000" pitchFamily="2" charset="2"/>
                        <a:buChar char="Ø"/>
                      </a:pPr>
                      <a:r>
                        <a:rPr lang="en-US" sz="1900" b="1" dirty="0">
                          <a:effectLst/>
                          <a:latin typeface="Cambria" pitchFamily="18" charset="0"/>
                          <a:ea typeface="Times New Roman"/>
                        </a:rPr>
                        <a:t> </a:t>
                      </a:r>
                      <a:r>
                        <a:rPr lang="en-US" sz="1600" b="1" u="sng" dirty="0" smtClean="0">
                          <a:effectLst/>
                          <a:latin typeface="Cambria" pitchFamily="18" charset="0"/>
                          <a:ea typeface="Times New Roman"/>
                        </a:rPr>
                        <a:t>MATERNAL CARE </a:t>
                      </a:r>
                      <a:endParaRPr lang="en-US" sz="1600" b="1" u="sng" baseline="0" dirty="0" smtClean="0">
                        <a:effectLst/>
                        <a:latin typeface="Cambria" pitchFamily="18" charset="0"/>
                        <a:ea typeface="Times New Roman"/>
                      </a:endParaRPr>
                    </a:p>
                    <a:p>
                      <a:pPr marL="571500" marR="0" indent="-342900">
                        <a:lnSpc>
                          <a:spcPct val="150000"/>
                        </a:lnSpc>
                        <a:spcBef>
                          <a:spcPts val="0"/>
                        </a:spcBef>
                        <a:spcAft>
                          <a:spcPts val="0"/>
                        </a:spcAft>
                        <a:buFont typeface="Arial" panose="020B0604020202020204" pitchFamily="34" charset="0"/>
                        <a:buChar char="•"/>
                      </a:pPr>
                      <a:r>
                        <a:rPr lang="en-US" sz="1500" b="1" dirty="0" smtClean="0">
                          <a:effectLst/>
                          <a:latin typeface="Cambria" pitchFamily="18" charset="0"/>
                          <a:ea typeface="Times New Roman"/>
                        </a:rPr>
                        <a:t>2.5 </a:t>
                      </a:r>
                      <a:r>
                        <a:rPr lang="en-US" sz="1500" b="1" dirty="0">
                          <a:effectLst/>
                          <a:latin typeface="Cambria" pitchFamily="18" charset="0"/>
                          <a:ea typeface="Times New Roman"/>
                        </a:rPr>
                        <a:t>Kg. Healthy </a:t>
                      </a:r>
                      <a:r>
                        <a:rPr lang="en-US" sz="1500" b="1" dirty="0" smtClean="0">
                          <a:effectLst/>
                          <a:latin typeface="Cambria" pitchFamily="18" charset="0"/>
                          <a:ea typeface="Times New Roman"/>
                        </a:rPr>
                        <a:t>baby </a:t>
                      </a:r>
                      <a:r>
                        <a:rPr lang="en-US" sz="1500" dirty="0">
                          <a:effectLst/>
                          <a:latin typeface="Cambria" pitchFamily="18" charset="0"/>
                          <a:ea typeface="Times New Roman"/>
                        </a:rPr>
                        <a:t>at </a:t>
                      </a:r>
                      <a:r>
                        <a:rPr lang="en-US" sz="1500" dirty="0" smtClean="0">
                          <a:effectLst/>
                          <a:latin typeface="Cambria" pitchFamily="18" charset="0"/>
                          <a:ea typeface="Times New Roman"/>
                        </a:rPr>
                        <a:t>birth, Mother </a:t>
                      </a:r>
                      <a:r>
                        <a:rPr lang="en-US" sz="1500" dirty="0">
                          <a:effectLst/>
                          <a:latin typeface="Cambria" pitchFamily="18" charset="0"/>
                          <a:ea typeface="Times New Roman"/>
                        </a:rPr>
                        <a:t>to gain 750g – 01 Kg weight </a:t>
                      </a:r>
                      <a:r>
                        <a:rPr lang="en-US" sz="1500" dirty="0" smtClean="0">
                          <a:effectLst/>
                          <a:latin typeface="Cambria" pitchFamily="18" charset="0"/>
                          <a:ea typeface="Times New Roman"/>
                        </a:rPr>
                        <a:t>for every </a:t>
                      </a:r>
                      <a:r>
                        <a:rPr lang="en-US" sz="1500" dirty="0">
                          <a:effectLst/>
                          <a:latin typeface="Cambria" pitchFamily="18" charset="0"/>
                          <a:ea typeface="Times New Roman"/>
                        </a:rPr>
                        <a:t>month in the last 5-6 months of her </a:t>
                      </a:r>
                      <a:r>
                        <a:rPr lang="en-US" sz="1500" dirty="0" smtClean="0">
                          <a:effectLst/>
                          <a:latin typeface="Cambria" pitchFamily="18" charset="0"/>
                          <a:ea typeface="Times New Roman"/>
                        </a:rPr>
                        <a:t>pregnancy.</a:t>
                      </a:r>
                      <a:r>
                        <a:rPr lang="en-US" sz="1500" u="sng" dirty="0" smtClean="0">
                          <a:effectLst/>
                          <a:latin typeface="Cambria" pitchFamily="18" charset="0"/>
                          <a:ea typeface="Times New Roman"/>
                        </a:rPr>
                        <a:t> </a:t>
                      </a:r>
                    </a:p>
                    <a:p>
                      <a:pPr marL="571500" marR="0" indent="-342900">
                        <a:lnSpc>
                          <a:spcPct val="150000"/>
                        </a:lnSpc>
                        <a:spcBef>
                          <a:spcPts val="0"/>
                        </a:spcBef>
                        <a:spcAft>
                          <a:spcPts val="0"/>
                        </a:spcAft>
                        <a:buFont typeface="Arial" panose="020B0604020202020204" pitchFamily="34" charset="0"/>
                        <a:buChar char="•"/>
                      </a:pPr>
                      <a:r>
                        <a:rPr lang="en-US" sz="1500" b="1" dirty="0" smtClean="0">
                          <a:effectLst/>
                          <a:latin typeface="Cambria" pitchFamily="18" charset="0"/>
                          <a:ea typeface="Times New Roman"/>
                        </a:rPr>
                        <a:t>Antenatal</a:t>
                      </a:r>
                      <a:r>
                        <a:rPr lang="en-US" sz="1500" dirty="0" smtClean="0">
                          <a:effectLst/>
                          <a:latin typeface="Cambria" pitchFamily="18" charset="0"/>
                          <a:ea typeface="Times New Roman"/>
                        </a:rPr>
                        <a:t> Registration, Paid leave for Antenatal Clinics</a:t>
                      </a:r>
                      <a:r>
                        <a:rPr lang="en-US" sz="1500" dirty="0">
                          <a:effectLst/>
                          <a:latin typeface="Cambria" pitchFamily="18" charset="0"/>
                          <a:ea typeface="Times New Roman"/>
                        </a:rPr>
                        <a:t>, Worming, Vitamins, </a:t>
                      </a:r>
                      <a:r>
                        <a:rPr lang="en-US" sz="1500" dirty="0" err="1" smtClean="0">
                          <a:effectLst/>
                          <a:latin typeface="Cambria" pitchFamily="18" charset="0"/>
                          <a:ea typeface="Times New Roman"/>
                        </a:rPr>
                        <a:t>Triposha</a:t>
                      </a:r>
                      <a:r>
                        <a:rPr lang="en-US" sz="1500" dirty="0">
                          <a:effectLst/>
                          <a:latin typeface="Cambria" pitchFamily="18" charset="0"/>
                          <a:ea typeface="Times New Roman"/>
                        </a:rPr>
                        <a:t>, Folic Acid , Iron Tablets, </a:t>
                      </a:r>
                      <a:r>
                        <a:rPr lang="en-US" sz="1500" dirty="0" smtClean="0">
                          <a:effectLst/>
                          <a:latin typeface="Cambria" pitchFamily="18" charset="0"/>
                          <a:ea typeface="Times New Roman"/>
                        </a:rPr>
                        <a:t> Tetanus </a:t>
                      </a:r>
                      <a:r>
                        <a:rPr lang="en-US" sz="1500" dirty="0" err="1" smtClean="0">
                          <a:effectLst/>
                          <a:latin typeface="Cambria" pitchFamily="18" charset="0"/>
                          <a:ea typeface="Times New Roman"/>
                        </a:rPr>
                        <a:t>Toxide</a:t>
                      </a:r>
                      <a:r>
                        <a:rPr lang="en-US" sz="1500" dirty="0" smtClean="0">
                          <a:effectLst/>
                          <a:latin typeface="Cambria" pitchFamily="18" charset="0"/>
                          <a:ea typeface="Times New Roman"/>
                        </a:rPr>
                        <a:t> Vaccine</a:t>
                      </a:r>
                      <a:r>
                        <a:rPr lang="en-US" sz="1500" baseline="0" dirty="0" smtClean="0">
                          <a:effectLst/>
                          <a:latin typeface="Cambria" pitchFamily="18" charset="0"/>
                          <a:ea typeface="Times New Roman"/>
                        </a:rPr>
                        <a:t> on </a:t>
                      </a:r>
                      <a:r>
                        <a:rPr lang="en-US" sz="1500" b="1" baseline="0" dirty="0" smtClean="0">
                          <a:effectLst/>
                          <a:latin typeface="Cambria" pitchFamily="18" charset="0"/>
                          <a:ea typeface="Times New Roman"/>
                        </a:rPr>
                        <a:t>estate account during working hours</a:t>
                      </a:r>
                      <a:r>
                        <a:rPr lang="en-US" sz="1500" baseline="0" dirty="0" smtClean="0">
                          <a:effectLst/>
                          <a:latin typeface="Cambria" pitchFamily="18" charset="0"/>
                          <a:ea typeface="Times New Roman"/>
                        </a:rPr>
                        <a:t>.</a:t>
                      </a:r>
                    </a:p>
                    <a:p>
                      <a:pPr marL="571500" marR="0" indent="-342900">
                        <a:lnSpc>
                          <a:spcPct val="150000"/>
                        </a:lnSpc>
                        <a:spcBef>
                          <a:spcPts val="0"/>
                        </a:spcBef>
                        <a:spcAft>
                          <a:spcPts val="0"/>
                        </a:spcAft>
                        <a:buFont typeface="Arial" panose="020B0604020202020204" pitchFamily="34" charset="0"/>
                        <a:buChar char="•"/>
                      </a:pPr>
                      <a:r>
                        <a:rPr lang="en-US" sz="1500" dirty="0" smtClean="0">
                          <a:effectLst/>
                          <a:latin typeface="Cambria" pitchFamily="18" charset="0"/>
                          <a:ea typeface="Times New Roman"/>
                        </a:rPr>
                        <a:t>MOH </a:t>
                      </a:r>
                      <a:r>
                        <a:rPr lang="en-US" sz="1500" dirty="0">
                          <a:effectLst/>
                          <a:latin typeface="Cambria" pitchFamily="18" charset="0"/>
                          <a:ea typeface="Times New Roman"/>
                        </a:rPr>
                        <a:t>&amp; Government  Midwife </a:t>
                      </a:r>
                      <a:r>
                        <a:rPr lang="en-US" sz="1500" dirty="0" smtClean="0">
                          <a:effectLst/>
                          <a:latin typeface="Cambria" pitchFamily="18" charset="0"/>
                          <a:ea typeface="Times New Roman"/>
                        </a:rPr>
                        <a:t>on Estate for Pre-Natal Clinics and </a:t>
                      </a:r>
                      <a:r>
                        <a:rPr lang="en-US" sz="1500" b="1" dirty="0" smtClean="0">
                          <a:effectLst/>
                          <a:latin typeface="Cambria" pitchFamily="18" charset="0"/>
                          <a:ea typeface="Times New Roman"/>
                        </a:rPr>
                        <a:t>paid leave </a:t>
                      </a:r>
                      <a:r>
                        <a:rPr lang="en-US" sz="1500" dirty="0" smtClean="0">
                          <a:effectLst/>
                          <a:latin typeface="Cambria" pitchFamily="18" charset="0"/>
                          <a:ea typeface="Times New Roman"/>
                        </a:rPr>
                        <a:t>given to workers to attend these clinics.</a:t>
                      </a:r>
                    </a:p>
                    <a:p>
                      <a:pPr marL="571500" marR="0" indent="-342900">
                        <a:lnSpc>
                          <a:spcPct val="150000"/>
                        </a:lnSpc>
                        <a:spcBef>
                          <a:spcPts val="0"/>
                        </a:spcBef>
                        <a:spcAft>
                          <a:spcPts val="0"/>
                        </a:spcAft>
                        <a:buFont typeface="Arial" panose="020B0604020202020204" pitchFamily="34" charset="0"/>
                        <a:buChar char="•"/>
                      </a:pPr>
                      <a:r>
                        <a:rPr lang="en-US" sz="1500" b="1" dirty="0" smtClean="0">
                          <a:effectLst/>
                          <a:latin typeface="Cambria" pitchFamily="18" charset="0"/>
                          <a:ea typeface="Times New Roman"/>
                        </a:rPr>
                        <a:t>Mid-Wif</a:t>
                      </a:r>
                      <a:r>
                        <a:rPr lang="en-US" sz="1500" dirty="0" smtClean="0">
                          <a:effectLst/>
                          <a:latin typeface="Cambria" pitchFamily="18" charset="0"/>
                          <a:ea typeface="Times New Roman"/>
                        </a:rPr>
                        <a:t>e visits homes.</a:t>
                      </a:r>
                      <a:r>
                        <a:rPr lang="en-US" sz="1500" baseline="0" dirty="0" smtClean="0">
                          <a:effectLst/>
                          <a:latin typeface="Cambria" pitchFamily="18" charset="0"/>
                          <a:ea typeface="Times New Roman"/>
                        </a:rPr>
                        <a:t> Transport  to hospital for safe delivery.</a:t>
                      </a:r>
                    </a:p>
                    <a:p>
                      <a:pPr marL="571500" marR="0" indent="-342900">
                        <a:lnSpc>
                          <a:spcPct val="150000"/>
                        </a:lnSpc>
                        <a:spcBef>
                          <a:spcPts val="0"/>
                        </a:spcBef>
                        <a:spcAft>
                          <a:spcPts val="0"/>
                        </a:spcAft>
                        <a:buFont typeface="Arial" panose="020B0604020202020204" pitchFamily="34" charset="0"/>
                        <a:buChar char="•"/>
                      </a:pPr>
                      <a:r>
                        <a:rPr lang="en-US" sz="1500" baseline="0" dirty="0" smtClean="0">
                          <a:effectLst/>
                          <a:latin typeface="Cambria" pitchFamily="18" charset="0"/>
                          <a:ea typeface="Times New Roman"/>
                        </a:rPr>
                        <a:t>Pre-pregnancy </a:t>
                      </a:r>
                      <a:r>
                        <a:rPr lang="en-US" sz="1500" b="1" baseline="0" dirty="0" smtClean="0">
                          <a:effectLst/>
                          <a:latin typeface="Cambria" pitchFamily="18" charset="0"/>
                          <a:ea typeface="Times New Roman"/>
                        </a:rPr>
                        <a:t>nutritional status </a:t>
                      </a:r>
                      <a:r>
                        <a:rPr lang="en-US" sz="1500" baseline="0" dirty="0" smtClean="0">
                          <a:effectLst/>
                          <a:latin typeface="Cambria" pitchFamily="18" charset="0"/>
                          <a:ea typeface="Times New Roman"/>
                        </a:rPr>
                        <a:t>(BMI), Maternal Anemia (Serum </a:t>
                      </a:r>
                      <a:r>
                        <a:rPr lang="en-US" sz="1500" baseline="0" dirty="0" err="1" smtClean="0">
                          <a:effectLst/>
                          <a:latin typeface="Cambria" pitchFamily="18" charset="0"/>
                          <a:ea typeface="Times New Roman"/>
                        </a:rPr>
                        <a:t>Hb</a:t>
                      </a:r>
                      <a:r>
                        <a:rPr lang="en-US" sz="1500" baseline="0" dirty="0" smtClean="0">
                          <a:effectLst/>
                          <a:latin typeface="Cambria" pitchFamily="18" charset="0"/>
                          <a:ea typeface="Times New Roman"/>
                        </a:rPr>
                        <a:t>), Gestational age estimation monitoring.</a:t>
                      </a:r>
                    </a:p>
                    <a:p>
                      <a:pPr marL="571500" marR="0" indent="-342900">
                        <a:lnSpc>
                          <a:spcPct val="150000"/>
                        </a:lnSpc>
                        <a:spcBef>
                          <a:spcPts val="0"/>
                        </a:spcBef>
                        <a:spcAft>
                          <a:spcPts val="0"/>
                        </a:spcAft>
                        <a:buFont typeface="Arial" panose="020B0604020202020204" pitchFamily="34" charset="0"/>
                        <a:buChar char="•"/>
                      </a:pPr>
                      <a:r>
                        <a:rPr lang="en-US" sz="1500" baseline="0" dirty="0" smtClean="0">
                          <a:effectLst/>
                          <a:latin typeface="Cambria" pitchFamily="18" charset="0"/>
                          <a:ea typeface="Times New Roman"/>
                        </a:rPr>
                        <a:t>From BCG  to D&amp;T and Polio at 5 years- all </a:t>
                      </a:r>
                      <a:r>
                        <a:rPr lang="en-US" sz="1500" b="1" baseline="0" dirty="0" smtClean="0">
                          <a:effectLst/>
                          <a:latin typeface="Cambria" pitchFamily="18" charset="0"/>
                          <a:ea typeface="Times New Roman"/>
                        </a:rPr>
                        <a:t>vaccinations</a:t>
                      </a:r>
                      <a:r>
                        <a:rPr lang="en-US" sz="1500" baseline="0" dirty="0" smtClean="0">
                          <a:effectLst/>
                          <a:latin typeface="Cambria" pitchFamily="18" charset="0"/>
                          <a:ea typeface="Times New Roman"/>
                        </a:rPr>
                        <a:t> given on Estate itself</a:t>
                      </a:r>
                    </a:p>
                    <a:p>
                      <a:pPr marL="400050" marR="0" indent="-171450">
                        <a:lnSpc>
                          <a:spcPct val="150000"/>
                        </a:lnSpc>
                        <a:spcBef>
                          <a:spcPts val="0"/>
                        </a:spcBef>
                        <a:spcAft>
                          <a:spcPts val="0"/>
                        </a:spcAft>
                        <a:buFont typeface="Arial" panose="020B0604020202020204" pitchFamily="34" charset="0"/>
                        <a:buChar char="•"/>
                      </a:pPr>
                      <a:endParaRPr lang="en-US" sz="100" baseline="0" dirty="0" smtClean="0">
                        <a:effectLst/>
                        <a:latin typeface="Cambria" pitchFamily="18" charset="0"/>
                        <a:ea typeface="Times New Roman"/>
                      </a:endParaRPr>
                    </a:p>
                    <a:p>
                      <a:pPr marL="514350" marR="0" indent="-285750">
                        <a:lnSpc>
                          <a:spcPct val="150000"/>
                        </a:lnSpc>
                        <a:spcBef>
                          <a:spcPts val="0"/>
                        </a:spcBef>
                        <a:spcAft>
                          <a:spcPts val="0"/>
                        </a:spcAft>
                        <a:buFont typeface="Wingdings" panose="05000000000000000000" pitchFamily="2" charset="2"/>
                        <a:buChar char="Ø"/>
                      </a:pPr>
                      <a:r>
                        <a:rPr lang="en-US" sz="1600" b="1" u="sng" baseline="0" dirty="0" smtClean="0">
                          <a:effectLst/>
                          <a:latin typeface="Cambria" pitchFamily="18" charset="0"/>
                          <a:ea typeface="Times New Roman"/>
                        </a:rPr>
                        <a:t>CUSTODIAL CHILD CARE</a:t>
                      </a:r>
                      <a:r>
                        <a:rPr lang="en-US" sz="1600" b="0" u="sng" baseline="0" dirty="0" smtClean="0">
                          <a:effectLst/>
                          <a:latin typeface="Cambria" pitchFamily="18" charset="0"/>
                          <a:ea typeface="Times New Roman"/>
                        </a:rPr>
                        <a:t> </a:t>
                      </a:r>
                    </a:p>
                    <a:p>
                      <a:pPr marL="514350" marR="0" indent="-285750">
                        <a:lnSpc>
                          <a:spcPct val="150000"/>
                        </a:lnSpc>
                        <a:spcBef>
                          <a:spcPts val="0"/>
                        </a:spcBef>
                        <a:spcAft>
                          <a:spcPts val="0"/>
                        </a:spcAft>
                        <a:buFont typeface="Arial" panose="020B0604020202020204" pitchFamily="34" charset="0"/>
                        <a:buChar char="•"/>
                      </a:pPr>
                      <a:r>
                        <a:rPr lang="en-US" sz="1500" b="0" u="none" baseline="0" dirty="0" smtClean="0">
                          <a:effectLst/>
                          <a:latin typeface="Cambria" pitchFamily="18" charset="0"/>
                          <a:ea typeface="Times New Roman"/>
                        </a:rPr>
                        <a:t>Health </a:t>
                      </a:r>
                      <a:r>
                        <a:rPr lang="en-US" sz="1500" b="1" u="none" baseline="0" dirty="0" smtClean="0">
                          <a:effectLst/>
                          <a:latin typeface="Cambria" pitchFamily="18" charset="0"/>
                          <a:ea typeface="Times New Roman"/>
                        </a:rPr>
                        <a:t>care for children </a:t>
                      </a:r>
                      <a:r>
                        <a:rPr lang="en-US" sz="1500" b="0" u="none" baseline="0" dirty="0" smtClean="0">
                          <a:effectLst/>
                          <a:latin typeface="Cambria" pitchFamily="18" charset="0"/>
                          <a:ea typeface="Times New Roman"/>
                        </a:rPr>
                        <a:t>by qualified Child Development Officers in 1,544 Child Development Centres</a:t>
                      </a:r>
                    </a:p>
                    <a:p>
                      <a:pPr marL="514350" marR="0" indent="-285750">
                        <a:lnSpc>
                          <a:spcPct val="150000"/>
                        </a:lnSpc>
                        <a:spcBef>
                          <a:spcPts val="0"/>
                        </a:spcBef>
                        <a:spcAft>
                          <a:spcPts val="0"/>
                        </a:spcAft>
                        <a:buFont typeface="Arial" panose="020B0604020202020204" pitchFamily="34" charset="0"/>
                        <a:buChar char="•"/>
                      </a:pPr>
                      <a:r>
                        <a:rPr lang="en-US" sz="1500" b="1" u="none" baseline="0" dirty="0" smtClean="0">
                          <a:effectLst/>
                          <a:latin typeface="Cambria" pitchFamily="18" charset="0"/>
                          <a:ea typeface="Times New Roman"/>
                        </a:rPr>
                        <a:t>Nutrition</a:t>
                      </a:r>
                      <a:r>
                        <a:rPr lang="en-US" sz="1500" b="0" u="none" baseline="0" dirty="0" smtClean="0">
                          <a:effectLst/>
                          <a:latin typeface="Cambria" pitchFamily="18" charset="0"/>
                          <a:ea typeface="Times New Roman"/>
                        </a:rPr>
                        <a:t>, growth monitoring, age appropriate stimulation</a:t>
                      </a:r>
                    </a:p>
                    <a:p>
                      <a:pPr marL="514350" marR="0" indent="-285750">
                        <a:lnSpc>
                          <a:spcPct val="150000"/>
                        </a:lnSpc>
                        <a:spcBef>
                          <a:spcPts val="0"/>
                        </a:spcBef>
                        <a:spcAft>
                          <a:spcPts val="0"/>
                        </a:spcAft>
                        <a:buFont typeface="Arial" panose="020B0604020202020204" pitchFamily="34" charset="0"/>
                        <a:buChar char="•"/>
                      </a:pPr>
                      <a:r>
                        <a:rPr lang="en-US" sz="1500" b="0" u="none" baseline="0" dirty="0" smtClean="0">
                          <a:effectLst/>
                          <a:latin typeface="Cambria" pitchFamily="18" charset="0"/>
                          <a:ea typeface="Times New Roman"/>
                        </a:rPr>
                        <a:t>Pre-school </a:t>
                      </a:r>
                      <a:r>
                        <a:rPr lang="en-US" sz="1500" b="1" u="none" baseline="0" dirty="0" smtClean="0">
                          <a:effectLst/>
                          <a:latin typeface="Cambria" pitchFamily="18" charset="0"/>
                          <a:ea typeface="Times New Roman"/>
                        </a:rPr>
                        <a:t>education</a:t>
                      </a:r>
                      <a:r>
                        <a:rPr lang="en-US" sz="1500" b="0" u="none" baseline="0" dirty="0" smtClean="0">
                          <a:effectLst/>
                          <a:latin typeface="Cambria" pitchFamily="18" charset="0"/>
                          <a:ea typeface="Times New Roman"/>
                        </a:rPr>
                        <a:t> and psycho -social development</a:t>
                      </a:r>
                    </a:p>
                    <a:p>
                      <a:pPr marL="514350" marR="0" indent="-285750">
                        <a:lnSpc>
                          <a:spcPct val="150000"/>
                        </a:lnSpc>
                        <a:spcBef>
                          <a:spcPts val="0"/>
                        </a:spcBef>
                        <a:spcAft>
                          <a:spcPts val="0"/>
                        </a:spcAft>
                        <a:buFont typeface="Arial" panose="020B0604020202020204" pitchFamily="34" charset="0"/>
                        <a:buChar char="•"/>
                      </a:pPr>
                      <a:r>
                        <a:rPr lang="en-US" sz="1500" b="1" u="none" baseline="0" dirty="0" smtClean="0">
                          <a:effectLst/>
                          <a:latin typeface="Cambria" pitchFamily="18" charset="0"/>
                          <a:ea typeface="Times New Roman"/>
                        </a:rPr>
                        <a:t>Parental awareness</a:t>
                      </a:r>
                      <a:r>
                        <a:rPr lang="en-US" sz="1500" b="0" u="none" baseline="0" dirty="0" smtClean="0">
                          <a:effectLst/>
                          <a:latin typeface="Cambria" pitchFamily="18" charset="0"/>
                          <a:ea typeface="Times New Roman"/>
                        </a:rPr>
                        <a:t>, free feeding, free mid day meal, milk, school books and bags</a:t>
                      </a:r>
                      <a:endParaRPr lang="en-US" sz="1500" b="1" u="sng" baseline="0" dirty="0">
                        <a:effectLst/>
                        <a:latin typeface="Cambria" pitchFamily="18" charset="0"/>
                        <a:ea typeface="Times New Roman"/>
                      </a:endParaRPr>
                    </a:p>
                    <a:p>
                      <a:pPr marL="228600" marR="0" indent="0">
                        <a:spcBef>
                          <a:spcPts val="0"/>
                        </a:spcBef>
                        <a:spcAft>
                          <a:spcPts val="0"/>
                        </a:spcAft>
                        <a:buFont typeface="Wingdings" panose="05000000000000000000" pitchFamily="2" charset="2"/>
                        <a:buNone/>
                      </a:pPr>
                      <a:endParaRPr lang="en-US" sz="1600" b="0" u="none" baseline="0" dirty="0" smtClean="0">
                        <a:effectLst/>
                        <a:latin typeface="Cambria" pitchFamily="18" charset="0"/>
                        <a:ea typeface="Times New Roman"/>
                      </a:endParaRPr>
                    </a:p>
                  </a:txBody>
                  <a:tcPr marL="49675" marR="4967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307643">
                <a:tc>
                  <a:txBody>
                    <a:bodyPr/>
                    <a:lstStyle/>
                    <a:p>
                      <a:pPr marL="457200" marR="0" indent="0">
                        <a:spcBef>
                          <a:spcPts val="0"/>
                        </a:spcBef>
                        <a:spcAft>
                          <a:spcPts val="0"/>
                        </a:spcAft>
                        <a:buFont typeface="Arial" pitchFamily="34" charset="0"/>
                        <a:buNone/>
                      </a:pPr>
                      <a:endParaRPr lang="en-US" sz="1600" dirty="0">
                        <a:effectLst/>
                        <a:latin typeface="Cambria" pitchFamily="18" charset="0"/>
                        <a:ea typeface="Times New Roman"/>
                      </a:endParaRPr>
                    </a:p>
                  </a:txBody>
                  <a:tcPr marL="49675" marR="4967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bl>
          </a:graphicData>
        </a:graphic>
      </p:graphicFrame>
      <p:sp>
        <p:nvSpPr>
          <p:cNvPr id="6" name="Rectangle 1"/>
          <p:cNvSpPr>
            <a:spLocks noChangeArrowheads="1"/>
          </p:cNvSpPr>
          <p:nvPr/>
        </p:nvSpPr>
        <p:spPr bwMode="auto">
          <a:xfrm>
            <a:off x="3389352" y="2733386"/>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tabLst>
                <a:tab pos="685783" algn="l"/>
              </a:tabLst>
            </a:pPr>
            <a:endParaRPr lang="en-US">
              <a:solidFill>
                <a:prstClr val="black"/>
              </a:solidFill>
              <a:latin typeface="Arial" pitchFamily="34" charset="0"/>
              <a:cs typeface="Arial" pitchFamily="34" charset="0"/>
            </a:endParaRPr>
          </a:p>
        </p:txBody>
      </p:sp>
      <p:pic>
        <p:nvPicPr>
          <p:cNvPr id="1028" name="Picture 4" descr="D:\Andrina Profile\Desktop\Photos\KG1\Nutrition - Awareness programm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166" t="8240" r="8866"/>
          <a:stretch/>
        </p:blipFill>
        <p:spPr bwMode="auto">
          <a:xfrm>
            <a:off x="9413993" y="5313573"/>
            <a:ext cx="1247775" cy="1466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9" name="Picture 5" descr="D:\Andrina Profile\Desktop\Photos\IN\Awearness on underweight Children (3).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30923" r="3060"/>
          <a:stretch/>
        </p:blipFill>
        <p:spPr bwMode="auto">
          <a:xfrm>
            <a:off x="10735406" y="2149170"/>
            <a:ext cx="1419226" cy="14731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b="8972"/>
          <a:stretch/>
        </p:blipFill>
        <p:spPr>
          <a:xfrm>
            <a:off x="9411431" y="761999"/>
            <a:ext cx="2743201" cy="1409700"/>
          </a:xfrm>
          <a:prstGeom prst="rect">
            <a:avLst/>
          </a:prstGeom>
          <a:ln>
            <a:solidFill>
              <a:schemeClr val="tx1"/>
            </a:solidFill>
          </a:ln>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6027" t="7432" b="17895"/>
          <a:stretch/>
        </p:blipFill>
        <p:spPr>
          <a:xfrm>
            <a:off x="9411429" y="2184070"/>
            <a:ext cx="1323977" cy="1438275"/>
          </a:xfrm>
          <a:prstGeom prst="rect">
            <a:avLst/>
          </a:prstGeom>
          <a:ln>
            <a:solidFill>
              <a:schemeClr val="tx1"/>
            </a:solidFill>
          </a:ln>
        </p:spPr>
      </p:pic>
      <p:pic>
        <p:nvPicPr>
          <p:cNvPr id="1030" name="Picture 6" descr="D:\Andrina Profile\Desktop\Photos\SS\DSCF826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271" t="8611" r="15469" b="19583"/>
          <a:stretch/>
        </p:blipFill>
        <p:spPr bwMode="auto">
          <a:xfrm>
            <a:off x="9411432" y="3570593"/>
            <a:ext cx="2743200" cy="17429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1" name="Picture 7" descr="D:\Andrina Profile\Desktop\Photos\SS\Children Clinics.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593" r="1"/>
          <a:stretch/>
        </p:blipFill>
        <p:spPr bwMode="auto">
          <a:xfrm>
            <a:off x="10659206" y="5313573"/>
            <a:ext cx="1495426" cy="1466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rotWithShape="1">
          <a:blip r:embed="rId10"/>
          <a:srcRect l="18749" t="58594" r="11876" b="27344"/>
          <a:stretch/>
        </p:blipFill>
        <p:spPr>
          <a:xfrm>
            <a:off x="0" y="-1623"/>
            <a:ext cx="12192000" cy="683565"/>
          </a:xfrm>
          <a:prstGeom prst="rect">
            <a:avLst/>
          </a:prstGeom>
        </p:spPr>
      </p:pic>
      <p:sp>
        <p:nvSpPr>
          <p:cNvPr id="8" name="Rectangle 7"/>
          <p:cNvSpPr/>
          <p:nvPr/>
        </p:nvSpPr>
        <p:spPr>
          <a:xfrm>
            <a:off x="-36236" y="78549"/>
            <a:ext cx="12154632"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BENEFITS TO RPC PLANTATION  COMMUNITY</a:t>
            </a:r>
            <a:endParaRPr lang="en-US" sz="2800" dirty="0">
              <a:solidFill>
                <a:prstClr val="black"/>
              </a:solidFill>
            </a:endParaRPr>
          </a:p>
        </p:txBody>
      </p:sp>
      <p:pic>
        <p:nvPicPr>
          <p:cNvPr id="12" name="Picture 11"/>
          <p:cNvPicPr>
            <a:picLocks noChangeAspect="1"/>
          </p:cNvPicPr>
          <p:nvPr/>
        </p:nvPicPr>
        <p:blipFill rotWithShape="1">
          <a:blip r:embed="rId11"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30938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715622"/>
            <a:ext cx="9067800" cy="6001643"/>
          </a:xfrm>
          <a:prstGeom prst="rect">
            <a:avLst/>
          </a:prstGeom>
        </p:spPr>
        <p:txBody>
          <a:bodyPr wrap="square">
            <a:spAutoFit/>
          </a:bodyPr>
          <a:lstStyle/>
          <a:p>
            <a:pPr marL="285750" indent="-285750" fontAlgn="t">
              <a:lnSpc>
                <a:spcPct val="150000"/>
              </a:lnSpc>
              <a:buFont typeface="Wingdings" panose="05000000000000000000" pitchFamily="2" charset="2"/>
              <a:buChar char="Ø"/>
            </a:pPr>
            <a:r>
              <a:rPr lang="en-US" sz="1600" b="1" u="sng" dirty="0">
                <a:solidFill>
                  <a:prstClr val="black"/>
                </a:solidFill>
                <a:latin typeface="Cambria" panose="02040503050406030204" pitchFamily="18" charset="0"/>
              </a:rPr>
              <a:t>NATIONAL HEALTH PROGRAMMES</a:t>
            </a:r>
            <a:r>
              <a:rPr lang="en-US" sz="1600" b="1" dirty="0">
                <a:solidFill>
                  <a:prstClr val="black"/>
                </a:solidFill>
                <a:latin typeface="Cambria" panose="02040503050406030204" pitchFamily="18" charset="0"/>
              </a:rPr>
              <a:t> </a:t>
            </a:r>
            <a:endParaRPr lang="en-US" sz="1600" dirty="0">
              <a:solidFill>
                <a:prstClr val="black"/>
              </a:solidFill>
              <a:latin typeface="Cambria" panose="02040503050406030204" pitchFamily="18" charset="0"/>
            </a:endParaRPr>
          </a:p>
          <a:p>
            <a:pPr fontAlgn="t">
              <a:lnSpc>
                <a:spcPct val="150000"/>
              </a:lnSpc>
            </a:pPr>
            <a:r>
              <a:rPr lang="en-US" sz="1400" dirty="0">
                <a:solidFill>
                  <a:prstClr val="black"/>
                </a:solidFill>
                <a:latin typeface="Cambria" panose="02040503050406030204" pitchFamily="18" charset="0"/>
              </a:rPr>
              <a:t>Cancer Programmes, Eye and Dental Camps, TB Control, Rabies Control, Anemia, Mental &amp; Child Health Programmes, Family Planning, National Nutrition Month, National Health Week, Mobile films shows on health</a:t>
            </a:r>
          </a:p>
          <a:p>
            <a:pPr marL="285750" indent="-285750" fontAlgn="t">
              <a:lnSpc>
                <a:spcPct val="150000"/>
              </a:lnSpc>
              <a:buFont typeface="Wingdings" panose="05000000000000000000" pitchFamily="2" charset="2"/>
              <a:buChar char="Ø"/>
            </a:pPr>
            <a:endParaRPr lang="en-US" sz="200" dirty="0">
              <a:solidFill>
                <a:prstClr val="black"/>
              </a:solidFill>
              <a:latin typeface="Cambria" panose="02040503050406030204" pitchFamily="18" charset="0"/>
            </a:endParaRPr>
          </a:p>
          <a:p>
            <a:pPr marL="342900" indent="-342900" fontAlgn="t">
              <a:lnSpc>
                <a:spcPct val="150000"/>
              </a:lnSpc>
              <a:buFont typeface="Wingdings" panose="05000000000000000000" pitchFamily="2" charset="2"/>
              <a:buChar char="Ø"/>
            </a:pPr>
            <a:r>
              <a:rPr lang="en-US" sz="1600" b="1" u="sng" dirty="0">
                <a:solidFill>
                  <a:prstClr val="black"/>
                </a:solidFill>
                <a:latin typeface="Cambria" panose="02040503050406030204" pitchFamily="18" charset="0"/>
              </a:rPr>
              <a:t>ADOLESCENT GIRLS HEALTH &amp; NUTRITION</a:t>
            </a:r>
            <a:r>
              <a:rPr lang="en-US" sz="1600" b="1" dirty="0">
                <a:solidFill>
                  <a:prstClr val="black"/>
                </a:solidFill>
                <a:latin typeface="Cambria" panose="02040503050406030204" pitchFamily="18" charset="0"/>
              </a:rPr>
              <a:t> </a:t>
            </a:r>
          </a:p>
          <a:p>
            <a:pPr fontAlgn="t">
              <a:lnSpc>
                <a:spcPct val="150000"/>
              </a:lnSpc>
            </a:pPr>
            <a:r>
              <a:rPr lang="en-US" sz="1400" dirty="0">
                <a:solidFill>
                  <a:prstClr val="black"/>
                </a:solidFill>
                <a:latin typeface="Cambria" panose="02040503050406030204" pitchFamily="18" charset="0"/>
              </a:rPr>
              <a:t>Training and Awareness on Food Consumption, Habits, Safety, Malnutrition, Personal Hygiene, Reproductive Health, Anemia, Infectious Diseases, Environmental Hygiene, Awareness of early marriage, Improvement of Self-esteem, Establishment of Youth Clubs, Empowerment of Women</a:t>
            </a:r>
          </a:p>
          <a:p>
            <a:pPr marL="342900" indent="-342900" fontAlgn="t">
              <a:lnSpc>
                <a:spcPct val="150000"/>
              </a:lnSpc>
              <a:buFont typeface="Wingdings" panose="05000000000000000000" pitchFamily="2" charset="2"/>
              <a:buChar char="Ø"/>
            </a:pPr>
            <a:endParaRPr lang="en-US" sz="200" dirty="0">
              <a:solidFill>
                <a:prstClr val="black"/>
              </a:solidFill>
              <a:latin typeface="Cambria" panose="02040503050406030204" pitchFamily="18" charset="0"/>
            </a:endParaRPr>
          </a:p>
          <a:p>
            <a:pPr marL="285750" indent="-285750" fontAlgn="t">
              <a:lnSpc>
                <a:spcPct val="150000"/>
              </a:lnSpc>
              <a:buFont typeface="Wingdings" panose="05000000000000000000" pitchFamily="2" charset="2"/>
              <a:buChar char="Ø"/>
            </a:pPr>
            <a:r>
              <a:rPr lang="en-US" sz="1600" b="1" u="sng" dirty="0">
                <a:solidFill>
                  <a:prstClr val="black"/>
                </a:solidFill>
                <a:latin typeface="Cambria" panose="02040503050406030204" pitchFamily="18" charset="0"/>
              </a:rPr>
              <a:t>TRAINING AND SKILL DEVELOPMENT OF ESTATE HEALTH STAFF</a:t>
            </a:r>
          </a:p>
          <a:p>
            <a:pPr fontAlgn="t">
              <a:lnSpc>
                <a:spcPct val="150000"/>
              </a:lnSpc>
            </a:pPr>
            <a:r>
              <a:rPr lang="en-US" sz="1400" dirty="0">
                <a:solidFill>
                  <a:prstClr val="black"/>
                </a:solidFill>
                <a:latin typeface="Cambria" panose="02040503050406030204" pitchFamily="18" charset="0"/>
              </a:rPr>
              <a:t>Child Development Centre Staff, Family Welfare Officers, Midwives, Estate Medical Assistants and Registered Medical Practitioners</a:t>
            </a:r>
            <a:endParaRPr lang="en-US" sz="1400" b="1" dirty="0">
              <a:solidFill>
                <a:prstClr val="black"/>
              </a:solidFill>
              <a:latin typeface="Cambria" panose="02040503050406030204" pitchFamily="18" charset="0"/>
            </a:endParaRPr>
          </a:p>
          <a:p>
            <a:pPr fontAlgn="t">
              <a:lnSpc>
                <a:spcPct val="150000"/>
              </a:lnSpc>
            </a:pPr>
            <a:endParaRPr lang="en-US" sz="200" b="1" u="sng" dirty="0">
              <a:solidFill>
                <a:prstClr val="black"/>
              </a:solidFill>
              <a:latin typeface="Cambria" panose="02040503050406030204" pitchFamily="18" charset="0"/>
            </a:endParaRPr>
          </a:p>
          <a:p>
            <a:pPr marL="285750" indent="-285750" fontAlgn="t">
              <a:lnSpc>
                <a:spcPct val="150000"/>
              </a:lnSpc>
              <a:buFont typeface="Wingdings" panose="05000000000000000000" pitchFamily="2" charset="2"/>
              <a:buChar char="Ø"/>
            </a:pPr>
            <a:r>
              <a:rPr lang="en-US" sz="1600" b="1" u="sng" dirty="0">
                <a:solidFill>
                  <a:prstClr val="black"/>
                </a:solidFill>
                <a:latin typeface="Cambria" panose="02040503050406030204" pitchFamily="18" charset="0"/>
              </a:rPr>
              <a:t>AWARENESS PROGRAMMES ON SOCIAL CONCERNS </a:t>
            </a:r>
          </a:p>
          <a:p>
            <a:pPr fontAlgn="t">
              <a:lnSpc>
                <a:spcPct val="150000"/>
              </a:lnSpc>
            </a:pPr>
            <a:r>
              <a:rPr lang="en-US" sz="1400" dirty="0">
                <a:solidFill>
                  <a:prstClr val="black"/>
                </a:solidFill>
                <a:latin typeface="Cambria" panose="02040503050406030204" pitchFamily="18" charset="0"/>
              </a:rPr>
              <a:t>Combat Alcoholism, Tobacco and Drug Abuse, Community Participation, Awareness on Child abuse, Domestic Violence and Sexual Harassment.</a:t>
            </a:r>
          </a:p>
          <a:p>
            <a:pPr fontAlgn="t">
              <a:lnSpc>
                <a:spcPct val="150000"/>
              </a:lnSpc>
            </a:pPr>
            <a:endParaRPr lang="en-US" sz="200" dirty="0">
              <a:solidFill>
                <a:prstClr val="black"/>
              </a:solidFill>
              <a:latin typeface="Cambria" panose="02040503050406030204" pitchFamily="18" charset="0"/>
            </a:endParaRPr>
          </a:p>
          <a:p>
            <a:pPr marL="285750" indent="-285750" fontAlgn="t">
              <a:lnSpc>
                <a:spcPct val="150000"/>
              </a:lnSpc>
              <a:buFont typeface="Wingdings" panose="05000000000000000000" pitchFamily="2" charset="2"/>
              <a:buChar char="Ø"/>
            </a:pPr>
            <a:r>
              <a:rPr lang="en-US" sz="1600" b="1" u="sng" dirty="0">
                <a:solidFill>
                  <a:prstClr val="black"/>
                </a:solidFill>
                <a:latin typeface="Cambria" panose="02040503050406030204" pitchFamily="18" charset="0"/>
              </a:rPr>
              <a:t>OTHERS</a:t>
            </a:r>
          </a:p>
          <a:p>
            <a:pPr fontAlgn="t">
              <a:lnSpc>
                <a:spcPct val="150000"/>
              </a:lnSpc>
            </a:pPr>
            <a:r>
              <a:rPr lang="en-US" sz="1400" dirty="0">
                <a:solidFill>
                  <a:srgbClr val="000000"/>
                </a:solidFill>
                <a:latin typeface="Cambria" pitchFamily="18" charset="0"/>
                <a:cs typeface="Times New Roman" pitchFamily="18" charset="0"/>
              </a:rPr>
              <a:t>Libraries , Barber Salons, Sewing Centres, Hot water bathing facilities, “E” KIOSKS, </a:t>
            </a:r>
            <a:r>
              <a:rPr lang="en-US" sz="1400" dirty="0" err="1">
                <a:solidFill>
                  <a:srgbClr val="000000"/>
                </a:solidFill>
                <a:latin typeface="Cambria" pitchFamily="18" charset="0"/>
                <a:cs typeface="Times New Roman" pitchFamily="18" charset="0"/>
              </a:rPr>
              <a:t>Mahila</a:t>
            </a:r>
            <a:r>
              <a:rPr lang="en-US" sz="1400" dirty="0">
                <a:solidFill>
                  <a:srgbClr val="000000"/>
                </a:solidFill>
                <a:latin typeface="Cambria" pitchFamily="18" charset="0"/>
                <a:cs typeface="Times New Roman" pitchFamily="18" charset="0"/>
              </a:rPr>
              <a:t>  </a:t>
            </a:r>
            <a:r>
              <a:rPr lang="en-US" sz="1400" dirty="0" err="1">
                <a:solidFill>
                  <a:srgbClr val="000000"/>
                </a:solidFill>
                <a:latin typeface="Cambria" pitchFamily="18" charset="0"/>
                <a:cs typeface="Times New Roman" pitchFamily="18" charset="0"/>
              </a:rPr>
              <a:t>Shakthi</a:t>
            </a:r>
            <a:r>
              <a:rPr lang="en-US" sz="1400" dirty="0">
                <a:solidFill>
                  <a:srgbClr val="000000"/>
                </a:solidFill>
                <a:latin typeface="Cambria" pitchFamily="18" charset="0"/>
                <a:cs typeface="Times New Roman" pitchFamily="18" charset="0"/>
              </a:rPr>
              <a:t> Programmes, Maintain Base Hospital Wards, Insurance Policies for Housing Projects, Water Schemes &amp; Water Committees, National Identity Card and Birth Certificate Documentation Facilitation</a:t>
            </a:r>
            <a:r>
              <a:rPr lang="en-US" sz="1400" b="1" dirty="0">
                <a:solidFill>
                  <a:prstClr val="black"/>
                </a:solidFill>
                <a:latin typeface="Cambria" panose="02040503050406030204" pitchFamily="18" charset="0"/>
              </a:rPr>
              <a:t>.</a:t>
            </a:r>
            <a:endParaRPr lang="en-US" sz="1400" dirty="0">
              <a:solidFill>
                <a:srgbClr val="000000"/>
              </a:solidFill>
              <a:latin typeface="Cambria" pitchFamily="18" charset="0"/>
              <a:cs typeface="Times New Roman" pitchFamily="18" charset="0"/>
            </a:endParaRPr>
          </a:p>
        </p:txBody>
      </p:sp>
      <p:pic>
        <p:nvPicPr>
          <p:cNvPr id="2050" name="Picture 2" descr="D:\Andrina Profile\Desktop\Photos\IN\20170222_102214 - Copy.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250" r="2604" b="9722"/>
          <a:stretch/>
        </p:blipFill>
        <p:spPr bwMode="auto">
          <a:xfrm>
            <a:off x="10806661" y="787071"/>
            <a:ext cx="1328738" cy="1607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descr="D:\Andrina Profile\Desktop\Photos\BW\BW-HB Testing.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667"/>
          <a:stretch/>
        </p:blipFill>
        <p:spPr bwMode="auto">
          <a:xfrm>
            <a:off x="9482138" y="787069"/>
            <a:ext cx="1338262" cy="1607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D:\Andrina Profile\Desktop\Photos\GW\Picture11111111111111.jpg"/>
          <p:cNvPicPr>
            <a:picLocks noChangeAspect="1" noChangeArrowheads="1"/>
          </p:cNvPicPr>
          <p:nvPr/>
        </p:nvPicPr>
        <p:blipFill rotWithShape="1">
          <a:blip r:embed="rId5">
            <a:extLst>
              <a:ext uri="{28A0092B-C50C-407E-A947-70E740481C1C}">
                <a14:useLocalDpi xmlns:a14="http://schemas.microsoft.com/office/drawing/2010/main" val="0"/>
              </a:ext>
            </a:extLst>
          </a:blip>
          <a:srcRect t="7800" r="3180"/>
          <a:stretch/>
        </p:blipFill>
        <p:spPr bwMode="auto">
          <a:xfrm>
            <a:off x="9477376" y="2413496"/>
            <a:ext cx="2658023" cy="15480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20" descr="EWHCS Awra"/>
          <p:cNvPicPr>
            <a:picLocks noChangeAspect="1" noChangeArrowheads="1"/>
          </p:cNvPicPr>
          <p:nvPr/>
        </p:nvPicPr>
        <p:blipFill>
          <a:blip r:embed="rId6" cstate="print">
            <a:lum bright="10000"/>
            <a:extLst>
              <a:ext uri="{28A0092B-C50C-407E-A947-70E740481C1C}">
                <a14:useLocalDpi xmlns:a14="http://schemas.microsoft.com/office/drawing/2010/main" val="0"/>
              </a:ext>
            </a:extLst>
          </a:blip>
          <a:srcRect/>
          <a:stretch>
            <a:fillRect/>
          </a:stretch>
        </p:blipFill>
        <p:spPr bwMode="auto">
          <a:xfrm>
            <a:off x="9477376" y="3961548"/>
            <a:ext cx="1524551" cy="15248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3" descr="I:\2-PHOTOS\Common photos\Empowerment of Youth\Ingestre\ILO CSR Events Feb 2006 035.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01927" y="3977843"/>
            <a:ext cx="1133472" cy="1508557"/>
          </a:xfrm>
          <a:prstGeom prst="rect">
            <a:avLst/>
          </a:prstGeom>
          <a:noFill/>
          <a:ln w="9525">
            <a:solidFill>
              <a:schemeClr val="tx1"/>
            </a:solidFill>
            <a:bevel/>
            <a:headEnd/>
            <a:tailEnd/>
          </a:ln>
          <a:extLst>
            <a:ext uri="{909E8E84-426E-40DD-AFC4-6F175D3DCCD1}">
              <a14:hiddenFill xmlns:a14="http://schemas.microsoft.com/office/drawing/2010/main">
                <a:solidFill>
                  <a:srgbClr val="FFFFFF"/>
                </a:solidFill>
              </a14:hiddenFill>
            </a:ext>
          </a:extLst>
        </p:spPr>
      </p:pic>
      <p:pic>
        <p:nvPicPr>
          <p:cNvPr id="9" name="Picture 694" descr="tap-wate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477376" y="5503984"/>
            <a:ext cx="829227" cy="121457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descr="Slide12"/>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220999" y="5508614"/>
            <a:ext cx="914400" cy="12145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CLIP14.MPG">
            <a:hlinkClick r:id="" action="ppaction://media"/>
          </p:cNvPr>
          <p:cNvPicPr>
            <a:picLocks noRot="1" noChangeAspect="1" noChangeArrowheads="1"/>
          </p:cNvPicPr>
          <p:nvPr>
            <a:videoFile r:link="rId1"/>
          </p:nvPr>
        </p:nvPicPr>
        <p:blipFill>
          <a:blip r:embed="rId10">
            <a:extLst>
              <a:ext uri="{28A0092B-C50C-407E-A947-70E740481C1C}">
                <a14:useLocalDpi xmlns:a14="http://schemas.microsoft.com/office/drawing/2010/main" val="0"/>
              </a:ext>
            </a:extLst>
          </a:blip>
          <a:srcRect/>
          <a:stretch>
            <a:fillRect/>
          </a:stretch>
        </p:blipFill>
        <p:spPr bwMode="auto">
          <a:xfrm>
            <a:off x="10314292" y="5502695"/>
            <a:ext cx="904874" cy="12145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rotWithShape="1">
          <a:blip r:embed="rId11"/>
          <a:srcRect l="18749" t="58594" r="11876" b="27344"/>
          <a:stretch/>
        </p:blipFill>
        <p:spPr>
          <a:xfrm>
            <a:off x="0" y="-1623"/>
            <a:ext cx="12192000" cy="683565"/>
          </a:xfrm>
          <a:prstGeom prst="rect">
            <a:avLst/>
          </a:prstGeom>
        </p:spPr>
      </p:pic>
      <p:sp>
        <p:nvSpPr>
          <p:cNvPr id="4" name="Rectangle 3"/>
          <p:cNvSpPr/>
          <p:nvPr/>
        </p:nvSpPr>
        <p:spPr>
          <a:xfrm>
            <a:off x="-18197" y="78549"/>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BENEFITS TO RPC PLANTATION  COMMUNITY</a:t>
            </a:r>
            <a:endParaRPr lang="en-US" sz="2800" dirty="0">
              <a:solidFill>
                <a:prstClr val="black"/>
              </a:solidFill>
            </a:endParaRPr>
          </a:p>
        </p:txBody>
      </p:sp>
      <p:pic>
        <p:nvPicPr>
          <p:cNvPr id="15" name="Picture 14"/>
          <p:cNvPicPr>
            <a:picLocks noChangeAspect="1"/>
          </p:cNvPicPr>
          <p:nvPr/>
        </p:nvPicPr>
        <p:blipFill rotWithShape="1">
          <a:blip r:embed="rId12"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7260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video>
              <p:cMediaNode vol="80000">
                <p:cTn id="2" fill="hold" display="0">
                  <p:stCondLst>
                    <p:cond delay="indefinite"/>
                  </p:stCondLst>
                </p:cTn>
                <p:tgtEl>
                  <p:spTgt spid="11"/>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605627"/>
            <a:ext cx="11811000" cy="4194973"/>
          </a:xfrm>
        </p:spPr>
        <p:txBody>
          <a:bodyPr>
            <a:noAutofit/>
          </a:bodyPr>
          <a:lstStyle/>
          <a:p>
            <a:pPr marL="285750" indent="-285750" algn="l">
              <a:lnSpc>
                <a:spcPct val="150000"/>
              </a:lnSpc>
              <a:buFont typeface="Arial" panose="020B0604020202020204" pitchFamily="34" charset="0"/>
              <a:buChar char="•"/>
            </a:pPr>
            <a:r>
              <a:rPr lang="en-US" sz="1600" dirty="0">
                <a:solidFill>
                  <a:schemeClr val="tx1"/>
                </a:solidFill>
                <a:latin typeface="Cambria" panose="02040503050406030204" pitchFamily="18" charset="0"/>
              </a:rPr>
              <a:t>At the privatization </a:t>
            </a:r>
            <a:r>
              <a:rPr lang="en-US" sz="1600" b="1" dirty="0">
                <a:solidFill>
                  <a:schemeClr val="tx1"/>
                </a:solidFill>
                <a:latin typeface="Cambria" panose="02040503050406030204" pitchFamily="18" charset="0"/>
              </a:rPr>
              <a:t>1992</a:t>
            </a:r>
            <a:r>
              <a:rPr lang="en-US" sz="1600" dirty="0">
                <a:solidFill>
                  <a:schemeClr val="tx1"/>
                </a:solidFill>
                <a:latin typeface="Cambria" panose="02040503050406030204" pitchFamily="18" charset="0"/>
              </a:rPr>
              <a:t> </a:t>
            </a:r>
            <a:r>
              <a:rPr lang="en-US" sz="1600" dirty="0" smtClean="0">
                <a:solidFill>
                  <a:schemeClr val="tx1"/>
                </a:solidFill>
                <a:latin typeface="Cambria" panose="02040503050406030204" pitchFamily="18" charset="0"/>
              </a:rPr>
              <a:t>itself as </a:t>
            </a:r>
            <a:r>
              <a:rPr lang="en-US" sz="1600" b="1" dirty="0" smtClean="0">
                <a:solidFill>
                  <a:schemeClr val="tx1"/>
                </a:solidFill>
                <a:latin typeface="Cambria" panose="02040503050406030204" pitchFamily="18" charset="0"/>
              </a:rPr>
              <a:t>a precondition</a:t>
            </a:r>
            <a:r>
              <a:rPr lang="en-US" sz="1600" dirty="0" smtClean="0">
                <a:solidFill>
                  <a:schemeClr val="tx1"/>
                </a:solidFill>
                <a:latin typeface="Cambria" panose="02040503050406030204" pitchFamily="18" charset="0"/>
              </a:rPr>
              <a:t>, </a:t>
            </a:r>
            <a:r>
              <a:rPr lang="en-US" sz="1600" dirty="0">
                <a:solidFill>
                  <a:schemeClr val="tx1"/>
                </a:solidFill>
                <a:latin typeface="Cambria" panose="02040503050406030204" pitchFamily="18" charset="0"/>
              </a:rPr>
              <a:t>the RPCs absolved of any responsibility related to Worker Housing</a:t>
            </a:r>
            <a:r>
              <a:rPr lang="en-US" sz="1600" dirty="0" smtClean="0">
                <a:solidFill>
                  <a:schemeClr val="tx1"/>
                </a:solidFill>
                <a:latin typeface="Cambria" panose="02040503050406030204" pitchFamily="18" charset="0"/>
              </a:rPr>
              <a:t>.</a:t>
            </a:r>
          </a:p>
          <a:p>
            <a:pPr marL="285750" indent="-285750" algn="l">
              <a:lnSpc>
                <a:spcPct val="150000"/>
              </a:lnSpc>
              <a:buFont typeface="Arial" panose="020B0604020202020204" pitchFamily="34" charset="0"/>
              <a:buChar char="•"/>
            </a:pPr>
            <a:r>
              <a:rPr lang="en-US" sz="1600" dirty="0" smtClean="0">
                <a:solidFill>
                  <a:schemeClr val="tx1"/>
                </a:solidFill>
                <a:latin typeface="Cambria" panose="02040503050406030204" pitchFamily="18" charset="0"/>
              </a:rPr>
              <a:t>Worker housing and vegetable gardens to be released “</a:t>
            </a:r>
            <a:r>
              <a:rPr lang="en-US" sz="1600" b="1" dirty="0" smtClean="0">
                <a:solidFill>
                  <a:schemeClr val="tx1"/>
                </a:solidFill>
                <a:latin typeface="Cambria" panose="02040503050406030204" pitchFamily="18" charset="0"/>
              </a:rPr>
              <a:t>free of any consideration</a:t>
            </a:r>
            <a:r>
              <a:rPr lang="en-US" sz="1600" dirty="0" smtClean="0">
                <a:solidFill>
                  <a:schemeClr val="tx1"/>
                </a:solidFill>
                <a:latin typeface="Cambria" panose="02040503050406030204" pitchFamily="18" charset="0"/>
              </a:rPr>
              <a:t>” clause.</a:t>
            </a:r>
            <a:endParaRPr lang="en-US" sz="1600" dirty="0">
              <a:solidFill>
                <a:schemeClr val="tx1"/>
              </a:solidFill>
              <a:latin typeface="Cambria" panose="02040503050406030204" pitchFamily="18" charset="0"/>
            </a:endParaRPr>
          </a:p>
          <a:p>
            <a:pPr marL="285750" indent="-285750" algn="l">
              <a:lnSpc>
                <a:spcPct val="150000"/>
              </a:lnSpc>
              <a:buFont typeface="Arial" panose="020B0604020202020204" pitchFamily="34" charset="0"/>
              <a:buChar char="•"/>
            </a:pPr>
            <a:r>
              <a:rPr lang="en-US" sz="1600" b="1" dirty="0">
                <a:solidFill>
                  <a:schemeClr val="tx1"/>
                </a:solidFill>
                <a:latin typeface="Cambria" panose="02040503050406030204" pitchFamily="18" charset="0"/>
              </a:rPr>
              <a:t>At Government Level – Ministry of Estate Infrastructure from 1992 </a:t>
            </a:r>
            <a:r>
              <a:rPr lang="en-US" sz="1600" dirty="0">
                <a:solidFill>
                  <a:schemeClr val="tx1"/>
                </a:solidFill>
                <a:latin typeface="Cambria" panose="02040503050406030204" pitchFamily="18" charset="0"/>
              </a:rPr>
              <a:t>– </a:t>
            </a:r>
            <a:r>
              <a:rPr lang="en-US" sz="1600" dirty="0" smtClean="0">
                <a:solidFill>
                  <a:schemeClr val="tx1"/>
                </a:solidFill>
                <a:latin typeface="Cambria" panose="02040503050406030204" pitchFamily="18" charset="0"/>
              </a:rPr>
              <a:t>Cabinet level </a:t>
            </a:r>
            <a:r>
              <a:rPr lang="en-US" sz="1600" dirty="0">
                <a:solidFill>
                  <a:schemeClr val="tx1"/>
                </a:solidFill>
                <a:latin typeface="Cambria" panose="02040503050406030204" pitchFamily="18" charset="0"/>
              </a:rPr>
              <a:t>portfolio held by Plantation Sector political party leaders.</a:t>
            </a:r>
          </a:p>
          <a:p>
            <a:pPr marL="285750" indent="-285750" algn="l">
              <a:lnSpc>
                <a:spcPct val="150000"/>
              </a:lnSpc>
              <a:buFont typeface="Arial" panose="020B0604020202020204" pitchFamily="34" charset="0"/>
              <a:buChar char="•"/>
            </a:pPr>
            <a:r>
              <a:rPr lang="en-US" sz="1600" b="1" dirty="0">
                <a:solidFill>
                  <a:schemeClr val="tx1"/>
                </a:solidFill>
                <a:latin typeface="Cambria" panose="02040503050406030204" pitchFamily="18" charset="0"/>
              </a:rPr>
              <a:t>At Institutional Level – Plantation Housing </a:t>
            </a:r>
            <a:r>
              <a:rPr lang="en-US" sz="1600" dirty="0">
                <a:solidFill>
                  <a:schemeClr val="tx1"/>
                </a:solidFill>
                <a:latin typeface="Cambria" panose="02040503050406030204" pitchFamily="18" charset="0"/>
              </a:rPr>
              <a:t>Development Trust (PHDT) – Tripartite – Unions, Government and </a:t>
            </a:r>
            <a:r>
              <a:rPr lang="en-US" sz="1600" dirty="0" smtClean="0">
                <a:solidFill>
                  <a:schemeClr val="tx1"/>
                </a:solidFill>
                <a:latin typeface="Cambria" panose="02040503050406030204" pitchFamily="18" charset="0"/>
              </a:rPr>
              <a:t>RPCs.</a:t>
            </a:r>
            <a:endParaRPr lang="en-US" sz="1600" dirty="0">
              <a:solidFill>
                <a:schemeClr val="tx1"/>
              </a:solidFill>
              <a:latin typeface="Cambria" panose="02040503050406030204" pitchFamily="18" charset="0"/>
            </a:endParaRPr>
          </a:p>
          <a:p>
            <a:pPr marL="285750" indent="-285750" algn="l">
              <a:lnSpc>
                <a:spcPct val="150000"/>
              </a:lnSpc>
              <a:buFont typeface="Arial" panose="020B0604020202020204" pitchFamily="34" charset="0"/>
              <a:buChar char="•"/>
            </a:pPr>
            <a:r>
              <a:rPr lang="en-US" sz="1600" b="1" dirty="0">
                <a:solidFill>
                  <a:schemeClr val="tx1"/>
                </a:solidFill>
                <a:latin typeface="Cambria" panose="02040503050406030204" pitchFamily="18" charset="0"/>
              </a:rPr>
              <a:t>At Estate Level  </a:t>
            </a:r>
            <a:r>
              <a:rPr lang="en-US" sz="1600" dirty="0">
                <a:solidFill>
                  <a:schemeClr val="tx1"/>
                </a:solidFill>
                <a:latin typeface="Cambria" panose="02040503050406030204" pitchFamily="18" charset="0"/>
              </a:rPr>
              <a:t>- Estate </a:t>
            </a:r>
            <a:r>
              <a:rPr lang="en-US" sz="1600" b="1" dirty="0">
                <a:solidFill>
                  <a:schemeClr val="tx1"/>
                </a:solidFill>
                <a:latin typeface="Cambria" panose="02040503050406030204" pitchFamily="18" charset="0"/>
              </a:rPr>
              <a:t>Worker Housing </a:t>
            </a:r>
            <a:r>
              <a:rPr lang="en-US" sz="1600" dirty="0">
                <a:solidFill>
                  <a:schemeClr val="tx1"/>
                </a:solidFill>
                <a:latin typeface="Cambria" panose="02040503050406030204" pitchFamily="18" charset="0"/>
              </a:rPr>
              <a:t>Cooperative Society-(EWHCS</a:t>
            </a:r>
            <a:r>
              <a:rPr lang="en-US" sz="1600" dirty="0" smtClean="0">
                <a:solidFill>
                  <a:schemeClr val="tx1"/>
                </a:solidFill>
                <a:latin typeface="Cambria" panose="02040503050406030204" pitchFamily="18" charset="0"/>
              </a:rPr>
              <a:t>).</a:t>
            </a:r>
            <a:endParaRPr lang="en-US" sz="1600" dirty="0">
              <a:solidFill>
                <a:schemeClr val="tx1"/>
              </a:solidFill>
              <a:latin typeface="Cambria" panose="02040503050406030204" pitchFamily="18" charset="0"/>
            </a:endParaRPr>
          </a:p>
          <a:p>
            <a:pPr marL="285750" indent="-285750" algn="l">
              <a:lnSpc>
                <a:spcPct val="150000"/>
              </a:lnSpc>
              <a:buFont typeface="Arial" panose="020B0604020202020204" pitchFamily="34" charset="0"/>
              <a:buChar char="•"/>
            </a:pPr>
            <a:r>
              <a:rPr lang="en-US" sz="1600" dirty="0">
                <a:solidFill>
                  <a:schemeClr val="tx1"/>
                </a:solidFill>
                <a:latin typeface="Cambria" panose="02040503050406030204" pitchFamily="18" charset="0"/>
              </a:rPr>
              <a:t>7 perches of </a:t>
            </a:r>
            <a:r>
              <a:rPr lang="en-US" sz="1600" b="1" dirty="0">
                <a:solidFill>
                  <a:schemeClr val="tx1"/>
                </a:solidFill>
                <a:latin typeface="Cambria" panose="02040503050406030204" pitchFamily="18" charset="0"/>
              </a:rPr>
              <a:t>land</a:t>
            </a:r>
            <a:r>
              <a:rPr lang="en-US" sz="1600" dirty="0">
                <a:solidFill>
                  <a:schemeClr val="tx1"/>
                </a:solidFill>
                <a:latin typeface="Cambria" panose="02040503050406030204" pitchFamily="18" charset="0"/>
              </a:rPr>
              <a:t> for core house given absolutely</a:t>
            </a:r>
            <a:r>
              <a:rPr lang="en-US" sz="1600" b="1" dirty="0">
                <a:solidFill>
                  <a:schemeClr val="tx1"/>
                </a:solidFill>
                <a:latin typeface="Cambria" panose="02040503050406030204" pitchFamily="18" charset="0"/>
              </a:rPr>
              <a:t> free </a:t>
            </a:r>
            <a:r>
              <a:rPr lang="en-US" sz="1600" dirty="0">
                <a:solidFill>
                  <a:schemeClr val="tx1"/>
                </a:solidFill>
                <a:latin typeface="Cambria" panose="02040503050406030204" pitchFamily="18" charset="0"/>
              </a:rPr>
              <a:t>by the </a:t>
            </a:r>
            <a:r>
              <a:rPr lang="en-US" sz="1600" b="1" dirty="0">
                <a:solidFill>
                  <a:schemeClr val="tx1"/>
                </a:solidFill>
                <a:latin typeface="Cambria" panose="02040503050406030204" pitchFamily="18" charset="0"/>
              </a:rPr>
              <a:t>RPCs</a:t>
            </a:r>
            <a:r>
              <a:rPr lang="en-US" sz="1600" dirty="0">
                <a:solidFill>
                  <a:schemeClr val="tx1"/>
                </a:solidFill>
                <a:latin typeface="Cambria" panose="02040503050406030204" pitchFamily="18" charset="0"/>
              </a:rPr>
              <a:t>.</a:t>
            </a:r>
          </a:p>
          <a:p>
            <a:pPr marL="285750" indent="-285750" algn="l">
              <a:lnSpc>
                <a:spcPct val="150000"/>
              </a:lnSpc>
              <a:buFont typeface="Arial" panose="020B0604020202020204" pitchFamily="34" charset="0"/>
              <a:buChar char="•"/>
            </a:pPr>
            <a:r>
              <a:rPr lang="en-US" sz="1600" b="1" dirty="0">
                <a:solidFill>
                  <a:schemeClr val="tx1"/>
                </a:solidFill>
                <a:latin typeface="Cambria" panose="02040503050406030204" pitchFamily="18" charset="0"/>
              </a:rPr>
              <a:t>Free Housing Grant up to Rs. 125,000/- </a:t>
            </a:r>
            <a:r>
              <a:rPr lang="en-US" sz="1600" dirty="0">
                <a:solidFill>
                  <a:schemeClr val="tx1"/>
                </a:solidFill>
                <a:latin typeface="Cambria" panose="02040503050406030204" pitchFamily="18" charset="0"/>
              </a:rPr>
              <a:t>(1997) + Technical, Material, Logistical and Managerial input and assistance from </a:t>
            </a:r>
            <a:r>
              <a:rPr lang="en-US" sz="1600" dirty="0" smtClean="0">
                <a:solidFill>
                  <a:schemeClr val="tx1"/>
                </a:solidFill>
                <a:latin typeface="Cambria" panose="02040503050406030204" pitchFamily="18" charset="0"/>
              </a:rPr>
              <a:t>PHDT, RPCs, State and Non State Organizations, NGOs &amp; INGOs.</a:t>
            </a:r>
            <a:endParaRPr lang="en-US" sz="1600" dirty="0">
              <a:solidFill>
                <a:schemeClr val="tx1"/>
              </a:solidFill>
              <a:latin typeface="Cambria" panose="02040503050406030204" pitchFamily="18" charset="0"/>
            </a:endParaRPr>
          </a:p>
          <a:p>
            <a:pPr marL="285750" indent="-285750" algn="l">
              <a:lnSpc>
                <a:spcPct val="150000"/>
              </a:lnSpc>
              <a:buFont typeface="Arial" panose="020B0604020202020204" pitchFamily="34" charset="0"/>
              <a:buChar char="•"/>
            </a:pPr>
            <a:r>
              <a:rPr lang="en-US" sz="1600" dirty="0">
                <a:solidFill>
                  <a:schemeClr val="tx1"/>
                </a:solidFill>
                <a:latin typeface="Cambria" panose="02040503050406030204" pitchFamily="18" charset="0"/>
              </a:rPr>
              <a:t>Community </a:t>
            </a:r>
            <a:r>
              <a:rPr lang="en-US" sz="1600" dirty="0" smtClean="0">
                <a:solidFill>
                  <a:schemeClr val="tx1"/>
                </a:solidFill>
                <a:latin typeface="Cambria" panose="02040503050406030204" pitchFamily="18" charset="0"/>
              </a:rPr>
              <a:t>Centers, </a:t>
            </a:r>
            <a:r>
              <a:rPr lang="en-US" sz="1600" dirty="0">
                <a:solidFill>
                  <a:schemeClr val="tx1"/>
                </a:solidFill>
                <a:latin typeface="Cambria" panose="02040503050406030204" pitchFamily="18" charset="0"/>
              </a:rPr>
              <a:t>roads, water supply and other  social amenities </a:t>
            </a:r>
            <a:r>
              <a:rPr lang="en-US" sz="1600" b="1" dirty="0">
                <a:solidFill>
                  <a:schemeClr val="tx1"/>
                </a:solidFill>
                <a:latin typeface="Cambria" panose="02040503050406030204" pitchFamily="18" charset="0"/>
              </a:rPr>
              <a:t>provided free </a:t>
            </a:r>
            <a:r>
              <a:rPr lang="en-US" sz="1600" dirty="0">
                <a:solidFill>
                  <a:schemeClr val="tx1"/>
                </a:solidFill>
                <a:latin typeface="Cambria" panose="02040503050406030204" pitchFamily="18" charset="0"/>
              </a:rPr>
              <a:t>to Housing Schemes</a:t>
            </a:r>
            <a:r>
              <a:rPr lang="en-US" sz="1600" dirty="0" smtClean="0">
                <a:solidFill>
                  <a:schemeClr val="tx1"/>
                </a:solidFill>
                <a:latin typeface="Cambria" panose="02040503050406030204" pitchFamily="18" charset="0"/>
              </a:rPr>
              <a:t>.</a:t>
            </a:r>
          </a:p>
          <a:p>
            <a:pPr marL="285750" indent="-285750" algn="l">
              <a:lnSpc>
                <a:spcPct val="150000"/>
              </a:lnSpc>
              <a:buFont typeface="Arial" panose="020B0604020202020204" pitchFamily="34" charset="0"/>
              <a:buChar char="•"/>
            </a:pPr>
            <a:r>
              <a:rPr lang="en-US" sz="1600" dirty="0" smtClean="0">
                <a:solidFill>
                  <a:schemeClr val="tx1"/>
                </a:solidFill>
                <a:latin typeface="Cambria" panose="02040503050406030204" pitchFamily="18" charset="0"/>
              </a:rPr>
              <a:t> By 2014,- </a:t>
            </a:r>
            <a:r>
              <a:rPr lang="en-US" sz="1600" b="1" dirty="0" smtClean="0">
                <a:solidFill>
                  <a:schemeClr val="tx1"/>
                </a:solidFill>
                <a:latin typeface="Cambria" panose="02040503050406030204" pitchFamily="18" charset="0"/>
              </a:rPr>
              <a:t>28,000 New Houses </a:t>
            </a:r>
            <a:r>
              <a:rPr lang="en-US" sz="1600" dirty="0" smtClean="0">
                <a:solidFill>
                  <a:schemeClr val="tx1"/>
                </a:solidFill>
                <a:latin typeface="Cambria" panose="02040503050406030204" pitchFamily="18" charset="0"/>
              </a:rPr>
              <a:t>&amp; </a:t>
            </a:r>
            <a:r>
              <a:rPr lang="en-US" sz="1600" b="1" dirty="0" smtClean="0">
                <a:solidFill>
                  <a:schemeClr val="tx1"/>
                </a:solidFill>
                <a:latin typeface="Cambria" panose="02040503050406030204" pitchFamily="18" charset="0"/>
              </a:rPr>
              <a:t>110,000 Upgraded  </a:t>
            </a:r>
            <a:r>
              <a:rPr lang="en-US" sz="1600" dirty="0" smtClean="0">
                <a:solidFill>
                  <a:schemeClr val="tx1"/>
                </a:solidFill>
                <a:latin typeface="Cambria" panose="02040503050406030204" pitchFamily="18" charset="0"/>
              </a:rPr>
              <a:t>housing- </a:t>
            </a:r>
            <a:r>
              <a:rPr lang="en-US" sz="1600" b="1" dirty="0" smtClean="0">
                <a:solidFill>
                  <a:schemeClr val="tx1"/>
                </a:solidFill>
                <a:latin typeface="Cambria" panose="02040503050406030204" pitchFamily="18" charset="0"/>
              </a:rPr>
              <a:t>60% of workers </a:t>
            </a:r>
            <a:r>
              <a:rPr lang="en-US" sz="1600" dirty="0" smtClean="0">
                <a:solidFill>
                  <a:schemeClr val="tx1"/>
                </a:solidFill>
                <a:latin typeface="Cambria" panose="02040503050406030204" pitchFamily="18" charset="0"/>
              </a:rPr>
              <a:t>live in upgraded houses. </a:t>
            </a:r>
            <a:endParaRPr lang="en-US" sz="1600" dirty="0">
              <a:solidFill>
                <a:schemeClr val="tx1"/>
              </a:solidFill>
              <a:latin typeface="Cambria" panose="02040503050406030204" pitchFamily="18" charset="0"/>
            </a:endParaRPr>
          </a:p>
        </p:txBody>
      </p:sp>
      <p:pic>
        <p:nvPicPr>
          <p:cNvPr id="1027" name="Picture 3" descr="D:\Andrina Profile\Desktop\AR Photos\MK\Housing\DSCN502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15" t="32705" r="14243" b="26471"/>
          <a:stretch/>
        </p:blipFill>
        <p:spPr bwMode="auto">
          <a:xfrm>
            <a:off x="6503096" y="5181600"/>
            <a:ext cx="5688904" cy="1827166"/>
          </a:xfrm>
          <a:prstGeom prst="rect">
            <a:avLst/>
          </a:prstGeom>
          <a:ln>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3"/>
          <p:cNvPicPr>
            <a:picLocks noChangeAspect="1" noChangeArrowheads="1"/>
          </p:cNvPicPr>
          <p:nvPr/>
        </p:nvPicPr>
        <p:blipFill rotWithShape="1">
          <a:blip r:embed="rId4">
            <a:extLst>
              <a:ext uri="{28A0092B-C50C-407E-A947-70E740481C1C}">
                <a14:useLocalDpi xmlns:a14="http://schemas.microsoft.com/office/drawing/2010/main"/>
              </a:ext>
            </a:extLst>
          </a:blip>
          <a:srcRect l="3135" r="2802" b="6676"/>
          <a:stretch/>
        </p:blipFill>
        <p:spPr bwMode="auto">
          <a:xfrm>
            <a:off x="2104416" y="5161019"/>
            <a:ext cx="2115768" cy="1847748"/>
          </a:xfrm>
          <a:prstGeom prst="rect">
            <a:avLst/>
          </a:prstGeom>
          <a:ln>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8" name="Picture 9" descr="100_1043.jpg"/>
          <p:cNvPicPr>
            <a:picLocks noChangeAspect="1"/>
          </p:cNvPicPr>
          <p:nvPr/>
        </p:nvPicPr>
        <p:blipFill rotWithShape="1">
          <a:blip r:embed="rId5"/>
          <a:srcRect/>
          <a:stretch/>
        </p:blipFill>
        <p:spPr bwMode="auto">
          <a:xfrm>
            <a:off x="0" y="5163293"/>
            <a:ext cx="2104416" cy="1845473"/>
          </a:xfrm>
          <a:prstGeom prst="rect">
            <a:avLst/>
          </a:prstGeom>
          <a:ln>
            <a:solidFill>
              <a:schemeClr val="tx1"/>
            </a:solid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a:srcRect l="18749" t="58594" r="11876" b="27344"/>
          <a:stretch/>
        </p:blipFill>
        <p:spPr>
          <a:xfrm>
            <a:off x="0" y="2236"/>
            <a:ext cx="12192000" cy="683565"/>
          </a:xfrm>
          <a:prstGeom prst="rect">
            <a:avLst/>
          </a:prstGeom>
        </p:spPr>
      </p:pic>
      <p:sp>
        <p:nvSpPr>
          <p:cNvPr id="5" name="Rectangle 4"/>
          <p:cNvSpPr/>
          <p:nvPr/>
        </p:nvSpPr>
        <p:spPr>
          <a:xfrm>
            <a:off x="0" y="82407"/>
            <a:ext cx="12192000" cy="523220"/>
          </a:xfrm>
          <a:prstGeom prst="rect">
            <a:avLst/>
          </a:prstGeom>
        </p:spPr>
        <p:txBody>
          <a:bodyPr wrap="square">
            <a:spAutoFit/>
          </a:bodyPr>
          <a:lstStyle/>
          <a:p>
            <a:pPr algn="ctr"/>
            <a:r>
              <a:rPr lang="en-US" sz="2800" b="1" dirty="0">
                <a:latin typeface="Cambria" panose="02040503050406030204" pitchFamily="18" charset="0"/>
              </a:rPr>
              <a:t>WORKER HOUSING</a:t>
            </a: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b="15114"/>
          <a:stretch/>
        </p:blipFill>
        <p:spPr>
          <a:xfrm>
            <a:off x="4220184" y="5181600"/>
            <a:ext cx="2256816" cy="1836266"/>
          </a:xfrm>
          <a:prstGeom prst="rect">
            <a:avLst/>
          </a:prstGeom>
          <a:ln>
            <a:solidFill>
              <a:schemeClr val="tx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644162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90874"/>
            <a:ext cx="6946900" cy="5508326"/>
          </a:xfrm>
        </p:spPr>
        <p:txBody>
          <a:bodyPr>
            <a:normAutofit fontScale="25000" lnSpcReduction="20000"/>
          </a:bodyPr>
          <a:lstStyle/>
          <a:p>
            <a:pPr>
              <a:lnSpc>
                <a:spcPct val="160000"/>
              </a:lnSpc>
            </a:pPr>
            <a:r>
              <a:rPr lang="en-US" sz="7200" b="1" dirty="0">
                <a:latin typeface="Cambria" panose="02040503050406030204" pitchFamily="18" charset="0"/>
                <a:cs typeface="Times New Roman" panose="02020603050405020304" pitchFamily="18" charset="0"/>
              </a:rPr>
              <a:t>Outmigration</a:t>
            </a:r>
            <a:r>
              <a:rPr lang="en-US" sz="7200" dirty="0">
                <a:latin typeface="Cambria" panose="02040503050406030204" pitchFamily="18" charset="0"/>
                <a:cs typeface="Times New Roman" panose="02020603050405020304" pitchFamily="18" charset="0"/>
              </a:rPr>
              <a:t> of </a:t>
            </a:r>
            <a:r>
              <a:rPr lang="en-US" sz="7200" dirty="0" smtClean="0">
                <a:latin typeface="Cambria" panose="02040503050406030204" pitchFamily="18" charset="0"/>
                <a:cs typeface="Times New Roman" panose="02020603050405020304" pitchFamily="18" charset="0"/>
              </a:rPr>
              <a:t>workers.</a:t>
            </a:r>
          </a:p>
          <a:p>
            <a:pPr>
              <a:lnSpc>
                <a:spcPct val="160000"/>
              </a:lnSpc>
            </a:pPr>
            <a:r>
              <a:rPr lang="en-US" sz="7200" b="1" dirty="0" smtClean="0">
                <a:latin typeface="Cambria" panose="02040503050406030204" pitchFamily="18" charset="0"/>
                <a:cs typeface="Times New Roman" panose="02020603050405020304" pitchFamily="18" charset="0"/>
              </a:rPr>
              <a:t>Climate change </a:t>
            </a:r>
            <a:r>
              <a:rPr lang="en-US" sz="7200" dirty="0" smtClean="0">
                <a:latin typeface="Cambria" panose="02040503050406030204" pitchFamily="18" charset="0"/>
                <a:cs typeface="Times New Roman" panose="02020603050405020304" pitchFamily="18" charset="0"/>
              </a:rPr>
              <a:t>and the erratic extreme weather conditions.</a:t>
            </a:r>
          </a:p>
          <a:p>
            <a:pPr>
              <a:lnSpc>
                <a:spcPct val="160000"/>
              </a:lnSpc>
            </a:pPr>
            <a:r>
              <a:rPr lang="en-US" sz="7200" dirty="0" smtClean="0">
                <a:latin typeface="Cambria" panose="02040503050406030204" pitchFamily="18" charset="0"/>
                <a:cs typeface="Times New Roman" panose="02020603050405020304" pitchFamily="18" charset="0"/>
              </a:rPr>
              <a:t>Low labor and land </a:t>
            </a:r>
            <a:r>
              <a:rPr lang="en-US" sz="7200" b="1" dirty="0">
                <a:latin typeface="Cambria" panose="02040503050406030204" pitchFamily="18" charset="0"/>
                <a:cs typeface="Times New Roman" panose="02020603050405020304" pitchFamily="18" charset="0"/>
              </a:rPr>
              <a:t>P</a:t>
            </a:r>
            <a:r>
              <a:rPr lang="en-US" sz="7200" b="1" dirty="0" smtClean="0">
                <a:latin typeface="Cambria" panose="02040503050406030204" pitchFamily="18" charset="0"/>
                <a:cs typeface="Times New Roman" panose="02020603050405020304" pitchFamily="18" charset="0"/>
              </a:rPr>
              <a:t>roductivity</a:t>
            </a:r>
          </a:p>
          <a:p>
            <a:pPr>
              <a:lnSpc>
                <a:spcPct val="160000"/>
              </a:lnSpc>
            </a:pPr>
            <a:r>
              <a:rPr lang="en-US" sz="7200" dirty="0" smtClean="0">
                <a:latin typeface="Cambria" panose="02040503050406030204" pitchFamily="18" charset="0"/>
                <a:cs typeface="Times New Roman" panose="02020603050405020304" pitchFamily="18" charset="0"/>
              </a:rPr>
              <a:t>Very high </a:t>
            </a:r>
            <a:r>
              <a:rPr lang="en-US" sz="7200" b="1" dirty="0" smtClean="0">
                <a:latin typeface="Cambria" panose="02040503050406030204" pitchFamily="18" charset="0"/>
                <a:cs typeface="Times New Roman" panose="02020603050405020304" pitchFamily="18" charset="0"/>
              </a:rPr>
              <a:t>Cost of Production</a:t>
            </a:r>
          </a:p>
          <a:p>
            <a:pPr>
              <a:lnSpc>
                <a:spcPct val="160000"/>
              </a:lnSpc>
            </a:pPr>
            <a:r>
              <a:rPr lang="en-US" sz="7200" dirty="0" smtClean="0">
                <a:latin typeface="Cambria" panose="02040503050406030204" pitchFamily="18" charset="0"/>
                <a:cs typeface="Times New Roman" panose="02020603050405020304" pitchFamily="18" charset="0"/>
              </a:rPr>
              <a:t>Low </a:t>
            </a:r>
            <a:r>
              <a:rPr lang="en-US" sz="7200" b="1" dirty="0" smtClean="0">
                <a:latin typeface="Cambria" panose="02040503050406030204" pitchFamily="18" charset="0"/>
                <a:cs typeface="Times New Roman" panose="02020603050405020304" pitchFamily="18" charset="0"/>
              </a:rPr>
              <a:t>Profit</a:t>
            </a:r>
            <a:r>
              <a:rPr lang="en-US" sz="7200" dirty="0" smtClean="0">
                <a:latin typeface="Cambria" panose="02040503050406030204" pitchFamily="18" charset="0"/>
                <a:cs typeface="Times New Roman" panose="02020603050405020304" pitchFamily="18" charset="0"/>
              </a:rPr>
              <a:t> margin </a:t>
            </a:r>
          </a:p>
          <a:p>
            <a:pPr>
              <a:lnSpc>
                <a:spcPct val="160000"/>
              </a:lnSpc>
            </a:pPr>
            <a:r>
              <a:rPr lang="en-US" sz="7200" dirty="0" smtClean="0">
                <a:latin typeface="Cambria" panose="02040503050406030204" pitchFamily="18" charset="0"/>
                <a:cs typeface="Times New Roman" panose="02020603050405020304" pitchFamily="18" charset="0"/>
              </a:rPr>
              <a:t>Economies of </a:t>
            </a:r>
            <a:r>
              <a:rPr lang="en-US" sz="7200" b="1" dirty="0" smtClean="0">
                <a:latin typeface="Cambria" panose="02040503050406030204" pitchFamily="18" charset="0"/>
                <a:cs typeface="Times New Roman" panose="02020603050405020304" pitchFamily="18" charset="0"/>
              </a:rPr>
              <a:t>Scale</a:t>
            </a:r>
          </a:p>
          <a:p>
            <a:pPr>
              <a:lnSpc>
                <a:spcPct val="160000"/>
              </a:lnSpc>
            </a:pPr>
            <a:r>
              <a:rPr lang="en-US" sz="7200" dirty="0">
                <a:latin typeface="Cambria" panose="02040503050406030204" pitchFamily="18" charset="0"/>
                <a:cs typeface="Times New Roman" panose="02020603050405020304" pitchFamily="18" charset="0"/>
              </a:rPr>
              <a:t>Unsustainable </a:t>
            </a:r>
            <a:r>
              <a:rPr lang="en-US" sz="7200" b="1" dirty="0">
                <a:latin typeface="Cambria" panose="02040503050406030204" pitchFamily="18" charset="0"/>
                <a:cs typeface="Times New Roman" panose="02020603050405020304" pitchFamily="18" charset="0"/>
              </a:rPr>
              <a:t>Tea prices</a:t>
            </a:r>
            <a:r>
              <a:rPr lang="en-US" sz="7200" dirty="0">
                <a:latin typeface="Cambria" panose="02040503050406030204" pitchFamily="18" charset="0"/>
                <a:cs typeface="Times New Roman" panose="02020603050405020304" pitchFamily="18" charset="0"/>
              </a:rPr>
              <a:t>.</a:t>
            </a:r>
          </a:p>
          <a:p>
            <a:pPr>
              <a:lnSpc>
                <a:spcPct val="160000"/>
              </a:lnSpc>
            </a:pPr>
            <a:r>
              <a:rPr lang="en-US" sz="7200" b="1" dirty="0">
                <a:latin typeface="Cambria" panose="02040503050406030204" pitchFamily="18" charset="0"/>
                <a:cs typeface="Times New Roman" panose="02020603050405020304" pitchFamily="18" charset="0"/>
              </a:rPr>
              <a:t>Loss of brand value </a:t>
            </a:r>
            <a:r>
              <a:rPr lang="en-US" sz="7200" dirty="0">
                <a:latin typeface="Cambria" panose="02040503050406030204" pitchFamily="18" charset="0"/>
                <a:cs typeface="Times New Roman" panose="02020603050405020304" pitchFamily="18" charset="0"/>
              </a:rPr>
              <a:t>and identity in global markets. </a:t>
            </a:r>
          </a:p>
          <a:p>
            <a:pPr>
              <a:lnSpc>
                <a:spcPct val="160000"/>
              </a:lnSpc>
            </a:pPr>
            <a:r>
              <a:rPr lang="en-US" sz="7200" dirty="0">
                <a:latin typeface="Cambria" panose="02040503050406030204" pitchFamily="18" charset="0"/>
                <a:cs typeface="Times New Roman" panose="02020603050405020304" pitchFamily="18" charset="0"/>
              </a:rPr>
              <a:t>Very </a:t>
            </a:r>
            <a:r>
              <a:rPr lang="en-US" sz="7200" b="1" dirty="0">
                <a:latin typeface="Cambria" panose="02040503050406030204" pitchFamily="18" charset="0"/>
                <a:cs typeface="Times New Roman" panose="02020603050405020304" pitchFamily="18" charset="0"/>
              </a:rPr>
              <a:t>high social cost borne by RPCs </a:t>
            </a:r>
            <a:r>
              <a:rPr lang="en-US" sz="7200" dirty="0">
                <a:latin typeface="Cambria" panose="02040503050406030204" pitchFamily="18" charset="0"/>
                <a:cs typeface="Times New Roman" panose="02020603050405020304" pitchFamily="18" charset="0"/>
              </a:rPr>
              <a:t>for services &amp; amenities.</a:t>
            </a:r>
            <a:endParaRPr lang="en-US" sz="11200" dirty="0">
              <a:latin typeface="Cambria" panose="02040503050406030204" pitchFamily="18" charset="0"/>
              <a:cs typeface="Times New Roman" panose="02020603050405020304" pitchFamily="18" charset="0"/>
            </a:endParaRPr>
          </a:p>
          <a:p>
            <a:pPr>
              <a:lnSpc>
                <a:spcPct val="160000"/>
              </a:lnSpc>
            </a:pPr>
            <a:r>
              <a:rPr lang="en-US" sz="7200" b="1" dirty="0" smtClean="0">
                <a:latin typeface="Cambria" panose="02040503050406030204" pitchFamily="18" charset="0"/>
                <a:cs typeface="Times New Roman" panose="02020603050405020304" pitchFamily="18" charset="0"/>
              </a:rPr>
              <a:t>Politics</a:t>
            </a:r>
            <a:r>
              <a:rPr lang="en-US" sz="7200" dirty="0" smtClean="0">
                <a:latin typeface="Cambria" panose="02040503050406030204" pitchFamily="18" charset="0"/>
                <a:cs typeface="Times New Roman" panose="02020603050405020304" pitchFamily="18" charset="0"/>
              </a:rPr>
              <a:t> and </a:t>
            </a:r>
            <a:r>
              <a:rPr lang="en-US" sz="7200" b="1" dirty="0" smtClean="0">
                <a:latin typeface="Cambria" panose="02040503050406030204" pitchFamily="18" charset="0"/>
                <a:cs typeface="Times New Roman" panose="02020603050405020304" pitchFamily="18" charset="0"/>
              </a:rPr>
              <a:t>policy</a:t>
            </a:r>
            <a:r>
              <a:rPr lang="en-US" sz="7200" dirty="0" smtClean="0">
                <a:latin typeface="Cambria" panose="02040503050406030204" pitchFamily="18" charset="0"/>
                <a:cs typeface="Times New Roman" panose="02020603050405020304" pitchFamily="18" charset="0"/>
              </a:rPr>
              <a:t> framework</a:t>
            </a:r>
          </a:p>
          <a:p>
            <a:pPr>
              <a:lnSpc>
                <a:spcPct val="160000"/>
              </a:lnSpc>
            </a:pPr>
            <a:r>
              <a:rPr lang="en-US" sz="7200" dirty="0" smtClean="0">
                <a:latin typeface="Cambria" panose="02040503050406030204" pitchFamily="18" charset="0"/>
                <a:cs typeface="Times New Roman" panose="02020603050405020304" pitchFamily="18" charset="0"/>
              </a:rPr>
              <a:t>Adoption of </a:t>
            </a:r>
            <a:r>
              <a:rPr lang="en-US" sz="7200" b="1" dirty="0" smtClean="0">
                <a:latin typeface="Cambria" panose="02040503050406030204" pitchFamily="18" charset="0"/>
                <a:cs typeface="Times New Roman" panose="02020603050405020304" pitchFamily="18" charset="0"/>
              </a:rPr>
              <a:t>Technology</a:t>
            </a:r>
          </a:p>
          <a:p>
            <a:pPr>
              <a:lnSpc>
                <a:spcPct val="160000"/>
              </a:lnSpc>
            </a:pPr>
            <a:r>
              <a:rPr lang="en-US" sz="7200" dirty="0" smtClean="0">
                <a:latin typeface="Cambria" panose="02040503050406030204" pitchFamily="18" charset="0"/>
                <a:cs typeface="Times New Roman" panose="02020603050405020304" pitchFamily="18" charset="0"/>
              </a:rPr>
              <a:t>Reducing </a:t>
            </a:r>
            <a:r>
              <a:rPr lang="en-US" sz="7200" b="1" dirty="0" smtClean="0">
                <a:latin typeface="Cambria" panose="02040503050406030204" pitchFamily="18" charset="0"/>
                <a:cs typeface="Times New Roman" panose="02020603050405020304" pitchFamily="18" charset="0"/>
              </a:rPr>
              <a:t>“Pull” </a:t>
            </a:r>
            <a:r>
              <a:rPr lang="en-US" sz="7200" dirty="0" smtClean="0">
                <a:latin typeface="Cambria" panose="02040503050406030204" pitchFamily="18" charset="0"/>
                <a:cs typeface="Times New Roman" panose="02020603050405020304" pitchFamily="18" charset="0"/>
              </a:rPr>
              <a:t>of agriculture</a:t>
            </a: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7" name="TextBox 6"/>
          <p:cNvSpPr txBox="1"/>
          <p:nvPr/>
        </p:nvSpPr>
        <p:spPr>
          <a:xfrm>
            <a:off x="0" y="80172"/>
            <a:ext cx="12192000" cy="523220"/>
          </a:xfrm>
          <a:prstGeom prst="rect">
            <a:avLst/>
          </a:prstGeom>
          <a:noFill/>
        </p:spPr>
        <p:txBody>
          <a:bodyPr wrap="square" rtlCol="0">
            <a:spAutoFit/>
          </a:bodyPr>
          <a:lstStyle/>
          <a:p>
            <a:pPr algn="ctr"/>
            <a:r>
              <a:rPr lang="en-US" sz="2800" b="1" dirty="0" smtClean="0">
                <a:solidFill>
                  <a:prstClr val="black"/>
                </a:solidFill>
                <a:latin typeface="Cambria" panose="02040503050406030204" pitchFamily="18" charset="0"/>
              </a:rPr>
              <a:t>CHALLENGES FACING THE INDUSTRY</a:t>
            </a:r>
            <a:endParaRPr lang="en-US" sz="2800" dirty="0">
              <a:solidFill>
                <a:prstClr val="black"/>
              </a:solidFill>
            </a:endParaRP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1600" y="683564"/>
            <a:ext cx="4470400" cy="6174436"/>
          </a:xfrm>
          <a:prstGeom prst="rect">
            <a:avLst/>
          </a:prstGeom>
        </p:spPr>
      </p:pic>
    </p:spTree>
    <p:extLst>
      <p:ext uri="{BB962C8B-B14F-4D97-AF65-F5344CB8AC3E}">
        <p14:creationId xmlns:p14="http://schemas.microsoft.com/office/powerpoint/2010/main" val="7335055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nvPr>
        </p:nvGraphicFramePr>
        <p:xfrm>
          <a:off x="1371600" y="838200"/>
          <a:ext cx="105918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1"/>
          <p:cNvSpPr txBox="1"/>
          <p:nvPr/>
        </p:nvSpPr>
        <p:spPr>
          <a:xfrm>
            <a:off x="4686300" y="3238500"/>
            <a:ext cx="2819400" cy="3810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dirty="0">
              <a:solidFill>
                <a:prstClr val="black"/>
              </a:solidFill>
            </a:endParaRPr>
          </a:p>
        </p:txBody>
      </p:sp>
      <p:sp>
        <p:nvSpPr>
          <p:cNvPr id="4" name="TextBox 3"/>
          <p:cNvSpPr txBox="1"/>
          <p:nvPr/>
        </p:nvSpPr>
        <p:spPr>
          <a:xfrm>
            <a:off x="9144000" y="1700703"/>
            <a:ext cx="2679700" cy="646331"/>
          </a:xfrm>
          <a:prstGeom prst="rect">
            <a:avLst/>
          </a:prstGeom>
          <a:noFill/>
          <a:ln>
            <a:solidFill>
              <a:schemeClr val="accent1"/>
            </a:solidFill>
          </a:ln>
        </p:spPr>
        <p:txBody>
          <a:bodyPr wrap="square" rtlCol="0">
            <a:spAutoFit/>
          </a:bodyPr>
          <a:lstStyle/>
          <a:p>
            <a:r>
              <a:rPr lang="en-US" dirty="0" smtClean="0">
                <a:solidFill>
                  <a:prstClr val="black"/>
                </a:solidFill>
                <a:latin typeface="Cambria" panose="02040503050406030204" pitchFamily="18" charset="0"/>
              </a:rPr>
              <a:t>1980 – 1991 	214,848 = -40%</a:t>
            </a:r>
            <a:endParaRPr lang="en-US" dirty="0">
              <a:solidFill>
                <a:prstClr val="black"/>
              </a:solidFill>
              <a:latin typeface="Cambria" panose="02040503050406030204" pitchFamily="18" charset="0"/>
            </a:endParaRPr>
          </a:p>
        </p:txBody>
      </p:sp>
      <p:sp>
        <p:nvSpPr>
          <p:cNvPr id="5" name="TextBox 4"/>
          <p:cNvSpPr txBox="1"/>
          <p:nvPr/>
        </p:nvSpPr>
        <p:spPr>
          <a:xfrm>
            <a:off x="8978900" y="2985869"/>
            <a:ext cx="2679700" cy="646331"/>
          </a:xfrm>
          <a:prstGeom prst="rect">
            <a:avLst/>
          </a:prstGeom>
          <a:noFill/>
          <a:ln>
            <a:solidFill>
              <a:schemeClr val="accent1"/>
            </a:solidFill>
          </a:ln>
        </p:spPr>
        <p:txBody>
          <a:bodyPr wrap="square" rtlCol="0">
            <a:spAutoFit/>
          </a:bodyPr>
          <a:lstStyle/>
          <a:p>
            <a:r>
              <a:rPr lang="en-US" dirty="0" smtClean="0">
                <a:solidFill>
                  <a:prstClr val="black"/>
                </a:solidFill>
                <a:latin typeface="Cambria" panose="02040503050406030204" pitchFamily="18" charset="0"/>
              </a:rPr>
              <a:t>1992 - 2016 	172,607 = -53%</a:t>
            </a:r>
            <a:endParaRPr lang="en-US" dirty="0">
              <a:solidFill>
                <a:prstClr val="black"/>
              </a:solidFill>
              <a:latin typeface="Cambria" panose="02040503050406030204" pitchFamily="18" charset="0"/>
            </a:endParaRPr>
          </a:p>
        </p:txBody>
      </p:sp>
      <p:graphicFrame>
        <p:nvGraphicFramePr>
          <p:cNvPr id="6" name="Table 5"/>
          <p:cNvGraphicFramePr>
            <a:graphicFrameLocks noGrp="1"/>
          </p:cNvGraphicFramePr>
          <p:nvPr>
            <p:extLst/>
          </p:nvPr>
        </p:nvGraphicFramePr>
        <p:xfrm>
          <a:off x="2362200" y="5257800"/>
          <a:ext cx="9601201" cy="1534160"/>
        </p:xfrm>
        <a:graphic>
          <a:graphicData uri="http://schemas.openxmlformats.org/drawingml/2006/table">
            <a:tbl>
              <a:tblPr firstRow="1" bandRow="1">
                <a:tableStyleId>{B301B821-A1FF-4177-AEE7-76D212191A09}</a:tableStyleId>
              </a:tblPr>
              <a:tblGrid>
                <a:gridCol w="1219200"/>
                <a:gridCol w="7315200"/>
                <a:gridCol w="1066801"/>
              </a:tblGrid>
              <a:tr h="370840">
                <a:tc>
                  <a:txBody>
                    <a:bodyPr/>
                    <a:lstStyle/>
                    <a:p>
                      <a:pPr algn="ctr"/>
                      <a:r>
                        <a:rPr lang="en-US" b="1" dirty="0" smtClean="0">
                          <a:solidFill>
                            <a:schemeClr val="tx1"/>
                          </a:solidFill>
                          <a:latin typeface="Cambria" panose="02040503050406030204" pitchFamily="18" charset="0"/>
                        </a:rPr>
                        <a:t>1980</a:t>
                      </a:r>
                      <a:endParaRPr lang="en-US" b="1" dirty="0">
                        <a:solidFill>
                          <a:schemeClr val="tx1"/>
                        </a:solidFill>
                        <a:latin typeface="Cambria" panose="02040503050406030204" pitchFamily="18" charset="0"/>
                      </a:endParaRPr>
                    </a:p>
                  </a:txBody>
                  <a:tcPr>
                    <a:solidFill>
                      <a:schemeClr val="tx1">
                        <a:lumMod val="50000"/>
                        <a:lumOff val="50000"/>
                      </a:schemeClr>
                    </a:solidFill>
                  </a:tcPr>
                </a:tc>
                <a:tc>
                  <a:txBody>
                    <a:bodyPr/>
                    <a:lstStyle/>
                    <a:p>
                      <a:pPr algn="ctr"/>
                      <a:r>
                        <a:rPr lang="en-US" sz="2000" b="1" dirty="0" smtClean="0">
                          <a:solidFill>
                            <a:schemeClr val="tx1"/>
                          </a:solidFill>
                          <a:latin typeface="Cambria" panose="02040503050406030204" pitchFamily="18" charset="0"/>
                        </a:rPr>
                        <a:t>11 years = -40%</a:t>
                      </a:r>
                      <a:endParaRPr lang="en-US" sz="2000" b="1" dirty="0">
                        <a:solidFill>
                          <a:schemeClr val="tx1"/>
                        </a:solidFill>
                        <a:latin typeface="Cambria" panose="02040503050406030204" pitchFamily="18" charset="0"/>
                      </a:endParaRPr>
                    </a:p>
                  </a:txBody>
                  <a:tcPr>
                    <a:solidFill>
                      <a:schemeClr val="accent2"/>
                    </a:solidFill>
                  </a:tcPr>
                </a:tc>
                <a:tc>
                  <a:txBody>
                    <a:bodyPr/>
                    <a:lstStyle/>
                    <a:p>
                      <a:pPr algn="ctr"/>
                      <a:r>
                        <a:rPr lang="en-US" b="1" dirty="0" smtClean="0">
                          <a:solidFill>
                            <a:schemeClr val="tx1"/>
                          </a:solidFill>
                          <a:latin typeface="Cambria" panose="02040503050406030204" pitchFamily="18" charset="0"/>
                        </a:rPr>
                        <a:t>1991</a:t>
                      </a:r>
                      <a:endParaRPr lang="en-US" b="1" dirty="0">
                        <a:solidFill>
                          <a:schemeClr val="tx1"/>
                        </a:solidFill>
                        <a:latin typeface="Cambria" panose="02040503050406030204" pitchFamily="18" charset="0"/>
                      </a:endParaRPr>
                    </a:p>
                  </a:txBody>
                  <a:tcPr>
                    <a:solidFill>
                      <a:schemeClr val="tx1">
                        <a:lumMod val="50000"/>
                        <a:lumOff val="50000"/>
                      </a:schemeClr>
                    </a:solidFill>
                  </a:tcPr>
                </a:tc>
              </a:tr>
              <a:tr h="370840">
                <a:tc>
                  <a:txBody>
                    <a:bodyPr/>
                    <a:lstStyle/>
                    <a:p>
                      <a:pPr algn="ctr"/>
                      <a:r>
                        <a:rPr lang="en-US" dirty="0" smtClean="0">
                          <a:latin typeface="Cambria" panose="02040503050406030204" pitchFamily="18" charset="0"/>
                        </a:rPr>
                        <a:t>541,971</a:t>
                      </a:r>
                      <a:endParaRPr lang="en-US" dirty="0">
                        <a:latin typeface="Cambria" panose="02040503050406030204" pitchFamily="18" charset="0"/>
                      </a:endParaRPr>
                    </a:p>
                  </a:txBody>
                  <a:tcPr/>
                </a:tc>
                <a:tc>
                  <a:txBody>
                    <a:bodyPr/>
                    <a:lstStyle/>
                    <a:p>
                      <a:pPr algn="ctr"/>
                      <a:endParaRPr lang="en-US" dirty="0">
                        <a:latin typeface="Cambria" panose="02040503050406030204" pitchFamily="18" charset="0"/>
                      </a:endParaRPr>
                    </a:p>
                  </a:txBody>
                  <a:tcPr/>
                </a:tc>
                <a:tc>
                  <a:txBody>
                    <a:bodyPr/>
                    <a:lstStyle/>
                    <a:p>
                      <a:pPr algn="ctr"/>
                      <a:r>
                        <a:rPr lang="en-US" dirty="0" smtClean="0">
                          <a:latin typeface="Cambria" panose="02040503050406030204" pitchFamily="18" charset="0"/>
                        </a:rPr>
                        <a:t>327,123</a:t>
                      </a:r>
                      <a:endParaRPr lang="en-US" dirty="0">
                        <a:latin typeface="Cambria" panose="02040503050406030204" pitchFamily="18" charset="0"/>
                      </a:endParaRPr>
                    </a:p>
                  </a:txBody>
                  <a:tcPr/>
                </a:tc>
              </a:tr>
              <a:tr h="370840">
                <a:tc>
                  <a:txBody>
                    <a:bodyPr/>
                    <a:lstStyle/>
                    <a:p>
                      <a:pPr algn="ctr"/>
                      <a:r>
                        <a:rPr lang="en-US" b="1" dirty="0" smtClean="0">
                          <a:latin typeface="Cambria" panose="02040503050406030204" pitchFamily="18" charset="0"/>
                        </a:rPr>
                        <a:t>1992</a:t>
                      </a:r>
                      <a:endParaRPr lang="en-US" b="1" dirty="0">
                        <a:latin typeface="Cambria" panose="02040503050406030204" pitchFamily="18" charset="0"/>
                      </a:endParaRPr>
                    </a:p>
                  </a:txBody>
                  <a:tcPr>
                    <a:solidFill>
                      <a:schemeClr val="tx1">
                        <a:lumMod val="50000"/>
                        <a:lumOff val="50000"/>
                      </a:schemeClr>
                    </a:solidFill>
                  </a:tcPr>
                </a:tc>
                <a:tc>
                  <a:txBody>
                    <a:bodyPr/>
                    <a:lstStyle/>
                    <a:p>
                      <a:pPr algn="ctr"/>
                      <a:r>
                        <a:rPr lang="en-US" sz="2000" b="1" dirty="0" smtClean="0">
                          <a:latin typeface="Cambria" panose="02040503050406030204" pitchFamily="18" charset="0"/>
                        </a:rPr>
                        <a:t>25 years = -53%</a:t>
                      </a:r>
                      <a:endParaRPr lang="en-US" sz="2000" b="1" dirty="0">
                        <a:latin typeface="Cambria" panose="02040503050406030204" pitchFamily="18" charset="0"/>
                      </a:endParaRPr>
                    </a:p>
                  </a:txBody>
                  <a:tcPr>
                    <a:solidFill>
                      <a:schemeClr val="accent2"/>
                    </a:solidFill>
                  </a:tcPr>
                </a:tc>
                <a:tc>
                  <a:txBody>
                    <a:bodyPr/>
                    <a:lstStyle/>
                    <a:p>
                      <a:pPr algn="ctr"/>
                      <a:r>
                        <a:rPr lang="en-US" b="1" dirty="0" smtClean="0">
                          <a:latin typeface="Cambria" panose="02040503050406030204" pitchFamily="18" charset="0"/>
                        </a:rPr>
                        <a:t>2016</a:t>
                      </a:r>
                      <a:endParaRPr lang="en-US" b="1" dirty="0">
                        <a:latin typeface="Cambria" panose="02040503050406030204" pitchFamily="18" charset="0"/>
                      </a:endParaRPr>
                    </a:p>
                  </a:txBody>
                  <a:tcPr>
                    <a:solidFill>
                      <a:schemeClr val="tx1">
                        <a:lumMod val="50000"/>
                        <a:lumOff val="50000"/>
                      </a:schemeClr>
                    </a:solidFill>
                  </a:tcPr>
                </a:tc>
              </a:tr>
              <a:tr h="370840">
                <a:tc>
                  <a:txBody>
                    <a:bodyPr/>
                    <a:lstStyle/>
                    <a:p>
                      <a:pPr algn="ctr"/>
                      <a:r>
                        <a:rPr lang="en-US" dirty="0" smtClean="0">
                          <a:latin typeface="Cambria" panose="02040503050406030204" pitchFamily="18" charset="0"/>
                        </a:rPr>
                        <a:t>327,123</a:t>
                      </a:r>
                      <a:endParaRPr lang="en-US" dirty="0">
                        <a:latin typeface="Cambria" panose="02040503050406030204" pitchFamily="18" charset="0"/>
                      </a:endParaRPr>
                    </a:p>
                  </a:txBody>
                  <a:tcPr/>
                </a:tc>
                <a:tc>
                  <a:txBody>
                    <a:bodyPr/>
                    <a:lstStyle/>
                    <a:p>
                      <a:pPr algn="ctr"/>
                      <a:endParaRPr lang="en-US" dirty="0">
                        <a:latin typeface="Cambria" panose="02040503050406030204" pitchFamily="18" charset="0"/>
                      </a:endParaRPr>
                    </a:p>
                  </a:txBody>
                  <a:tcPr/>
                </a:tc>
                <a:tc>
                  <a:txBody>
                    <a:bodyPr/>
                    <a:lstStyle/>
                    <a:p>
                      <a:pPr algn="ctr"/>
                      <a:r>
                        <a:rPr lang="en-US" dirty="0" smtClean="0">
                          <a:latin typeface="Cambria" panose="02040503050406030204" pitchFamily="18" charset="0"/>
                        </a:rPr>
                        <a:t>154,516</a:t>
                      </a:r>
                      <a:endParaRPr lang="en-US" dirty="0">
                        <a:latin typeface="Cambria" panose="02040503050406030204" pitchFamily="18" charset="0"/>
                      </a:endParaRPr>
                    </a:p>
                  </a:txBody>
                  <a:tcPr/>
                </a:tc>
              </a:tr>
            </a:tbl>
          </a:graphicData>
        </a:graphic>
      </p:graphicFrame>
      <p:pic>
        <p:nvPicPr>
          <p:cNvPr id="7" name="Picture 6"/>
          <p:cNvPicPr>
            <a:picLocks noChangeAspect="1"/>
          </p:cNvPicPr>
          <p:nvPr/>
        </p:nvPicPr>
        <p:blipFill rotWithShape="1">
          <a:blip r:embed="rId4"/>
          <a:srcRect l="18749" t="58594" r="11876" b="27344"/>
          <a:stretch/>
        </p:blipFill>
        <p:spPr>
          <a:xfrm>
            <a:off x="0" y="-1"/>
            <a:ext cx="12192000" cy="683565"/>
          </a:xfrm>
          <a:prstGeom prst="rect">
            <a:avLst/>
          </a:prstGeom>
        </p:spPr>
      </p:pic>
      <p:sp>
        <p:nvSpPr>
          <p:cNvPr id="8" name="Rectangle 7"/>
          <p:cNvSpPr/>
          <p:nvPr/>
        </p:nvSpPr>
        <p:spPr>
          <a:xfrm>
            <a:off x="2333625" y="99222"/>
            <a:ext cx="7524750"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LABOUR OUT-MIGRATION</a:t>
            </a:r>
            <a:endParaRPr lang="en-US" sz="2800" dirty="0">
              <a:solidFill>
                <a:prstClr val="black"/>
              </a:solidFill>
            </a:endParaRPr>
          </a:p>
        </p:txBody>
      </p:sp>
      <p:sp>
        <p:nvSpPr>
          <p:cNvPr id="9" name="Slide Number Placeholder 8"/>
          <p:cNvSpPr>
            <a:spLocks noGrp="1"/>
          </p:cNvSpPr>
          <p:nvPr>
            <p:ph type="sldNum" sz="quarter" idx="12"/>
          </p:nvPr>
        </p:nvSpPr>
        <p:spPr/>
        <p:txBody>
          <a:bodyPr/>
          <a:lstStyle/>
          <a:p>
            <a:fld id="{A6447396-2003-4F8B-9182-006C4E9FE246}" type="slidenum">
              <a:rPr lang="en-US" smtClean="0">
                <a:solidFill>
                  <a:prstClr val="black">
                    <a:tint val="75000"/>
                  </a:prstClr>
                </a:solidFill>
              </a:rPr>
              <a:pPr/>
              <a:t>46</a:t>
            </a:fld>
            <a:endParaRPr lang="en-US">
              <a:solidFill>
                <a:prstClr val="black">
                  <a:tint val="75000"/>
                </a:prstClr>
              </a:solidFill>
            </a:endParaRPr>
          </a:p>
        </p:txBody>
      </p:sp>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8734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6" name="Rectangle 5"/>
          <p:cNvSpPr>
            <a:spLocks noChangeArrowheads="1"/>
          </p:cNvSpPr>
          <p:nvPr/>
        </p:nvSpPr>
        <p:spPr bwMode="auto">
          <a:xfrm>
            <a:off x="0" y="6666625"/>
            <a:ext cx="4114800" cy="17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1100" b="1" i="1" dirty="0" smtClean="0">
                <a:solidFill>
                  <a:prstClr val="black"/>
                </a:solidFill>
                <a:latin typeface="Cambria" panose="02040503050406030204" pitchFamily="18" charset="0"/>
              </a:rPr>
              <a:t>SOURCE: MINISTRY OF PLANTATION INDUSTRIES 2006,2011 (141),PHDT</a:t>
            </a:r>
            <a:endParaRPr lang="en-US" sz="1100" b="1" i="1" dirty="0">
              <a:solidFill>
                <a:prstClr val="black"/>
              </a:solidFill>
              <a:latin typeface="Cambria" panose="02040503050406030204" pitchFamily="18" charset="0"/>
            </a:endParaRPr>
          </a:p>
        </p:txBody>
      </p:sp>
      <p:graphicFrame>
        <p:nvGraphicFramePr>
          <p:cNvPr id="5" name="Table 4"/>
          <p:cNvGraphicFramePr>
            <a:graphicFrameLocks noGrp="1"/>
          </p:cNvGraphicFramePr>
          <p:nvPr>
            <p:extLst/>
          </p:nvPr>
        </p:nvGraphicFramePr>
        <p:xfrm>
          <a:off x="1066800" y="5186678"/>
          <a:ext cx="10820402" cy="1408632"/>
        </p:xfrm>
        <a:graphic>
          <a:graphicData uri="http://schemas.openxmlformats.org/drawingml/2006/table">
            <a:tbl>
              <a:tblPr/>
              <a:tblGrid>
                <a:gridCol w="730456">
                  <a:extLst>
                    <a:ext uri="{9D8B030D-6E8A-4147-A177-3AD203B41FA5}">
                      <a16:colId xmlns="" xmlns:a16="http://schemas.microsoft.com/office/drawing/2014/main" val="20000"/>
                    </a:ext>
                  </a:extLst>
                </a:gridCol>
                <a:gridCol w="593051">
                  <a:extLst>
                    <a:ext uri="{9D8B030D-6E8A-4147-A177-3AD203B41FA5}">
                      <a16:colId xmlns="" xmlns:a16="http://schemas.microsoft.com/office/drawing/2014/main" val="20001"/>
                    </a:ext>
                  </a:extLst>
                </a:gridCol>
                <a:gridCol w="593051">
                  <a:extLst>
                    <a:ext uri="{9D8B030D-6E8A-4147-A177-3AD203B41FA5}">
                      <a16:colId xmlns="" xmlns:a16="http://schemas.microsoft.com/office/drawing/2014/main" val="20002"/>
                    </a:ext>
                  </a:extLst>
                </a:gridCol>
                <a:gridCol w="593051">
                  <a:extLst>
                    <a:ext uri="{9D8B030D-6E8A-4147-A177-3AD203B41FA5}">
                      <a16:colId xmlns="" xmlns:a16="http://schemas.microsoft.com/office/drawing/2014/main" val="20003"/>
                    </a:ext>
                  </a:extLst>
                </a:gridCol>
                <a:gridCol w="593051">
                  <a:extLst>
                    <a:ext uri="{9D8B030D-6E8A-4147-A177-3AD203B41FA5}">
                      <a16:colId xmlns="" xmlns:a16="http://schemas.microsoft.com/office/drawing/2014/main" val="20004"/>
                    </a:ext>
                  </a:extLst>
                </a:gridCol>
                <a:gridCol w="593051">
                  <a:extLst>
                    <a:ext uri="{9D8B030D-6E8A-4147-A177-3AD203B41FA5}">
                      <a16:colId xmlns="" xmlns:a16="http://schemas.microsoft.com/office/drawing/2014/main" val="20005"/>
                    </a:ext>
                  </a:extLst>
                </a:gridCol>
                <a:gridCol w="593051">
                  <a:extLst>
                    <a:ext uri="{9D8B030D-6E8A-4147-A177-3AD203B41FA5}">
                      <a16:colId xmlns="" xmlns:a16="http://schemas.microsoft.com/office/drawing/2014/main" val="20006"/>
                    </a:ext>
                  </a:extLst>
                </a:gridCol>
                <a:gridCol w="593051">
                  <a:extLst>
                    <a:ext uri="{9D8B030D-6E8A-4147-A177-3AD203B41FA5}">
                      <a16:colId xmlns="" xmlns:a16="http://schemas.microsoft.com/office/drawing/2014/main" val="20007"/>
                    </a:ext>
                  </a:extLst>
                </a:gridCol>
                <a:gridCol w="593051">
                  <a:extLst>
                    <a:ext uri="{9D8B030D-6E8A-4147-A177-3AD203B41FA5}">
                      <a16:colId xmlns="" xmlns:a16="http://schemas.microsoft.com/office/drawing/2014/main" val="20008"/>
                    </a:ext>
                  </a:extLst>
                </a:gridCol>
                <a:gridCol w="677771">
                  <a:extLst>
                    <a:ext uri="{9D8B030D-6E8A-4147-A177-3AD203B41FA5}">
                      <a16:colId xmlns="" xmlns:a16="http://schemas.microsoft.com/office/drawing/2014/main" val="20009"/>
                    </a:ext>
                  </a:extLst>
                </a:gridCol>
                <a:gridCol w="593051">
                  <a:extLst>
                    <a:ext uri="{9D8B030D-6E8A-4147-A177-3AD203B41FA5}">
                      <a16:colId xmlns="" xmlns:a16="http://schemas.microsoft.com/office/drawing/2014/main" val="20010"/>
                    </a:ext>
                  </a:extLst>
                </a:gridCol>
                <a:gridCol w="593051">
                  <a:extLst>
                    <a:ext uri="{9D8B030D-6E8A-4147-A177-3AD203B41FA5}">
                      <a16:colId xmlns="" xmlns:a16="http://schemas.microsoft.com/office/drawing/2014/main" val="20011"/>
                    </a:ext>
                  </a:extLst>
                </a:gridCol>
                <a:gridCol w="593051">
                  <a:extLst>
                    <a:ext uri="{9D8B030D-6E8A-4147-A177-3AD203B41FA5}">
                      <a16:colId xmlns="" xmlns:a16="http://schemas.microsoft.com/office/drawing/2014/main" val="20012"/>
                    </a:ext>
                  </a:extLst>
                </a:gridCol>
                <a:gridCol w="569953">
                  <a:extLst>
                    <a:ext uri="{9D8B030D-6E8A-4147-A177-3AD203B41FA5}">
                      <a16:colId xmlns="" xmlns:a16="http://schemas.microsoft.com/office/drawing/2014/main" val="20013"/>
                    </a:ext>
                  </a:extLst>
                </a:gridCol>
                <a:gridCol w="601132">
                  <a:extLst>
                    <a:ext uri="{9D8B030D-6E8A-4147-A177-3AD203B41FA5}">
                      <a16:colId xmlns="" xmlns:a16="http://schemas.microsoft.com/office/drawing/2014/main" val="20014"/>
                    </a:ext>
                  </a:extLst>
                </a:gridCol>
                <a:gridCol w="515257">
                  <a:extLst>
                    <a:ext uri="{9D8B030D-6E8A-4147-A177-3AD203B41FA5}">
                      <a16:colId xmlns="" xmlns:a16="http://schemas.microsoft.com/office/drawing/2014/main" val="20015"/>
                    </a:ext>
                  </a:extLst>
                </a:gridCol>
                <a:gridCol w="601136">
                  <a:extLst>
                    <a:ext uri="{9D8B030D-6E8A-4147-A177-3AD203B41FA5}">
                      <a16:colId xmlns="" xmlns:a16="http://schemas.microsoft.com/office/drawing/2014/main" val="20016"/>
                    </a:ext>
                  </a:extLst>
                </a:gridCol>
                <a:gridCol w="601136"/>
              </a:tblGrid>
              <a:tr h="352158">
                <a:tc>
                  <a:txBody>
                    <a:bodyPr/>
                    <a:lstStyle/>
                    <a:p>
                      <a:pPr algn="ctr" rtl="0" fontAlgn="b"/>
                      <a:r>
                        <a:rPr lang="en-US" sz="900" b="1" i="0" u="none" strike="noStrike" dirty="0" smtClean="0">
                          <a:solidFill>
                            <a:srgbClr val="000000"/>
                          </a:solidFill>
                          <a:effectLst/>
                          <a:latin typeface="Cambria"/>
                        </a:rPr>
                        <a:t>Year</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1992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1995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2008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2009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2010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2011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2012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2015</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2016</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352158">
                <a:tc>
                  <a:txBody>
                    <a:bodyPr/>
                    <a:lstStyle/>
                    <a:p>
                      <a:pPr algn="ctr" rtl="0" fontAlgn="b"/>
                      <a:r>
                        <a:rPr lang="en-US" sz="900" b="1" i="0" u="none" strike="noStrike" dirty="0">
                          <a:solidFill>
                            <a:srgbClr val="000000"/>
                          </a:solidFill>
                          <a:effectLst/>
                          <a:latin typeface="Cambria"/>
                        </a:rPr>
                        <a:t>Total </a:t>
                      </a:r>
                      <a:r>
                        <a:rPr lang="en-US" sz="900" b="1" i="0" u="none" strike="noStrike" dirty="0" smtClean="0">
                          <a:solidFill>
                            <a:srgbClr val="000000"/>
                          </a:solidFill>
                          <a:effectLst/>
                          <a:latin typeface="Cambria"/>
                        </a:rPr>
                        <a:t>Workers</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327,123</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280,783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261,417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255,226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249,807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239,902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236,527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233,046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231,845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218,130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217,035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200,439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202,204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196,861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193,412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163,068</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154,516</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352158">
                <a:tc>
                  <a:txBody>
                    <a:bodyPr/>
                    <a:lstStyle/>
                    <a:p>
                      <a:pPr algn="ctr" rtl="0" fontAlgn="b"/>
                      <a:r>
                        <a:rPr lang="en-US" sz="900" b="1" i="0" u="none" strike="noStrike" dirty="0">
                          <a:solidFill>
                            <a:srgbClr val="000000"/>
                          </a:solidFill>
                          <a:effectLst/>
                          <a:latin typeface="Cambria"/>
                        </a:rPr>
                        <a:t>Total </a:t>
                      </a:r>
                      <a:r>
                        <a:rPr lang="en-US" sz="900" b="1" i="0" u="none" strike="noStrike" dirty="0" smtClean="0">
                          <a:solidFill>
                            <a:srgbClr val="000000"/>
                          </a:solidFill>
                          <a:effectLst/>
                          <a:latin typeface="Cambria"/>
                        </a:rPr>
                        <a:t>Population</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838,518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849,646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887,028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895,446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904,882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892,979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917,103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917,103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934,807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939,283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939,283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952,135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970,000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983,433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987,074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987,074</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987,074</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352158">
                <a:tc>
                  <a:txBody>
                    <a:bodyPr/>
                    <a:lstStyle/>
                    <a:p>
                      <a:pPr algn="ctr" rtl="0" fontAlgn="b"/>
                      <a:r>
                        <a:rPr lang="en-US" sz="900" b="1" i="0" u="none" strike="noStrike" dirty="0" smtClean="0">
                          <a:solidFill>
                            <a:srgbClr val="000000"/>
                          </a:solidFill>
                          <a:effectLst/>
                          <a:latin typeface="Cambria"/>
                        </a:rPr>
                        <a:t>%</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39</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33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17</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15</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 name="Picture 5"/>
          <p:cNvPicPr>
            <a:picLocks noChangeAspect="1"/>
          </p:cNvPicPr>
          <p:nvPr/>
        </p:nvPicPr>
        <p:blipFill rotWithShape="1">
          <a:blip r:embed="rId3"/>
          <a:srcRect l="18749" t="58594" r="11876" b="27344"/>
          <a:stretch/>
        </p:blipFill>
        <p:spPr>
          <a:xfrm>
            <a:off x="0" y="-1"/>
            <a:ext cx="12192000" cy="683565"/>
          </a:xfrm>
          <a:prstGeom prst="rect">
            <a:avLst/>
          </a:prstGeom>
        </p:spPr>
      </p:pic>
      <p:sp>
        <p:nvSpPr>
          <p:cNvPr id="2" name="Rectangle 1"/>
          <p:cNvSpPr/>
          <p:nvPr/>
        </p:nvSpPr>
        <p:spPr>
          <a:xfrm>
            <a:off x="2819400" y="98790"/>
            <a:ext cx="6764096" cy="584775"/>
          </a:xfrm>
          <a:prstGeom prst="rect">
            <a:avLst/>
          </a:prstGeom>
        </p:spPr>
        <p:txBody>
          <a:bodyPr wrap="none">
            <a:spAutoFit/>
          </a:bodyPr>
          <a:lstStyle/>
          <a:p>
            <a:pPr algn="ctr"/>
            <a:r>
              <a:rPr lang="en-US" sz="3200" b="1" dirty="0">
                <a:solidFill>
                  <a:prstClr val="black"/>
                </a:solidFill>
                <a:latin typeface="Cambria" panose="02040503050406030204" pitchFamily="18" charset="0"/>
              </a:rPr>
              <a:t>RPC  POPULATION </a:t>
            </a:r>
            <a:r>
              <a:rPr lang="en-US" sz="3200" b="1" dirty="0" err="1">
                <a:solidFill>
                  <a:prstClr val="black"/>
                </a:solidFill>
                <a:latin typeface="Cambria" panose="02040503050406030204" pitchFamily="18" charset="0"/>
              </a:rPr>
              <a:t>Vs</a:t>
            </a:r>
            <a:r>
              <a:rPr lang="en-US" sz="3200" b="1" dirty="0">
                <a:solidFill>
                  <a:prstClr val="black"/>
                </a:solidFill>
                <a:latin typeface="Cambria" panose="02040503050406030204" pitchFamily="18" charset="0"/>
              </a:rPr>
              <a:t> WORKFORCE </a:t>
            </a:r>
            <a:endParaRPr lang="en-US" sz="3200" dirty="0">
              <a:solidFill>
                <a:prstClr val="black"/>
              </a:solidFill>
            </a:endParaRPr>
          </a:p>
        </p:txBody>
      </p:sp>
      <p:graphicFrame>
        <p:nvGraphicFramePr>
          <p:cNvPr id="9" name="Chart 8"/>
          <p:cNvGraphicFramePr>
            <a:graphicFrameLocks/>
          </p:cNvGraphicFramePr>
          <p:nvPr>
            <p:extLst/>
          </p:nvPr>
        </p:nvGraphicFramePr>
        <p:xfrm>
          <a:off x="914400" y="838200"/>
          <a:ext cx="11049000" cy="4419600"/>
        </p:xfrm>
        <a:graphic>
          <a:graphicData uri="http://schemas.openxmlformats.org/drawingml/2006/chart">
            <c:chart xmlns:c="http://schemas.openxmlformats.org/drawingml/2006/chart" xmlns:r="http://schemas.openxmlformats.org/officeDocument/2006/relationships" r:id="rId4"/>
          </a:graphicData>
        </a:graphic>
      </p:graphicFrame>
      <p:sp>
        <p:nvSpPr>
          <p:cNvPr id="3" name="Slide Number Placeholder 2"/>
          <p:cNvSpPr>
            <a:spLocks noGrp="1"/>
          </p:cNvSpPr>
          <p:nvPr>
            <p:ph type="sldNum" sz="quarter" idx="12"/>
          </p:nvPr>
        </p:nvSpPr>
        <p:spPr/>
        <p:txBody>
          <a:bodyPr/>
          <a:lstStyle/>
          <a:p>
            <a:fld id="{A6447396-2003-4F8B-9182-006C4E9FE246}" type="slidenum">
              <a:rPr lang="en-US" smtClean="0">
                <a:solidFill>
                  <a:prstClr val="black">
                    <a:tint val="75000"/>
                  </a:prstClr>
                </a:solidFill>
              </a:rPr>
              <a:pPr/>
              <a:t>47</a:t>
            </a:fld>
            <a:endParaRPr lang="en-US">
              <a:solidFill>
                <a:prstClr val="black">
                  <a:tint val="75000"/>
                </a:prstClr>
              </a:solidFill>
            </a:endParaRP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5026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nvPr>
        </p:nvGraphicFramePr>
        <p:xfrm>
          <a:off x="1333500" y="732959"/>
          <a:ext cx="10553700" cy="4448641"/>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9"/>
          <p:cNvPicPr>
            <a:picLocks noChangeAspect="1"/>
          </p:cNvPicPr>
          <p:nvPr/>
        </p:nvPicPr>
        <p:blipFill rotWithShape="1">
          <a:blip r:embed="rId4"/>
          <a:srcRect l="18749" t="58594" r="11876" b="27344"/>
          <a:stretch/>
        </p:blipFill>
        <p:spPr>
          <a:xfrm>
            <a:off x="0" y="0"/>
            <a:ext cx="12192000" cy="683565"/>
          </a:xfrm>
          <a:prstGeom prst="rect">
            <a:avLst/>
          </a:prstGeom>
        </p:spPr>
      </p:pic>
      <p:sp>
        <p:nvSpPr>
          <p:cNvPr id="11" name="Rectangle 10"/>
          <p:cNvSpPr/>
          <p:nvPr/>
        </p:nvSpPr>
        <p:spPr>
          <a:xfrm>
            <a:off x="1333500" y="49394"/>
            <a:ext cx="9525000" cy="584775"/>
          </a:xfrm>
          <a:prstGeom prst="rect">
            <a:avLst/>
          </a:prstGeom>
        </p:spPr>
        <p:txBody>
          <a:bodyPr wrap="square">
            <a:spAutoFit/>
          </a:bodyPr>
          <a:lstStyle/>
          <a:p>
            <a:pPr lvl="0" algn="ctr">
              <a:spcBef>
                <a:spcPct val="0"/>
              </a:spcBef>
            </a:pPr>
            <a:r>
              <a:rPr lang="en-US" sz="3200" b="1" dirty="0">
                <a:solidFill>
                  <a:prstClr val="black"/>
                </a:solidFill>
                <a:latin typeface="Cambria" pitchFamily="18" charset="0"/>
              </a:rPr>
              <a:t>%  OF WORKERS OF THE ESTATE POPULATION</a:t>
            </a:r>
          </a:p>
        </p:txBody>
      </p:sp>
      <p:graphicFrame>
        <p:nvGraphicFramePr>
          <p:cNvPr id="12" name="Table 11"/>
          <p:cNvGraphicFramePr>
            <a:graphicFrameLocks noGrp="1"/>
          </p:cNvGraphicFramePr>
          <p:nvPr>
            <p:extLst/>
          </p:nvPr>
        </p:nvGraphicFramePr>
        <p:xfrm>
          <a:off x="1066800" y="5186678"/>
          <a:ext cx="10820402" cy="1408632"/>
        </p:xfrm>
        <a:graphic>
          <a:graphicData uri="http://schemas.openxmlformats.org/drawingml/2006/table">
            <a:tbl>
              <a:tblPr/>
              <a:tblGrid>
                <a:gridCol w="730456">
                  <a:extLst>
                    <a:ext uri="{9D8B030D-6E8A-4147-A177-3AD203B41FA5}">
                      <a16:colId xmlns:a16="http://schemas.microsoft.com/office/drawing/2014/main" xmlns="" val="20000"/>
                    </a:ext>
                  </a:extLst>
                </a:gridCol>
                <a:gridCol w="593051">
                  <a:extLst>
                    <a:ext uri="{9D8B030D-6E8A-4147-A177-3AD203B41FA5}">
                      <a16:colId xmlns:a16="http://schemas.microsoft.com/office/drawing/2014/main" xmlns="" val="20001"/>
                    </a:ext>
                  </a:extLst>
                </a:gridCol>
                <a:gridCol w="593051">
                  <a:extLst>
                    <a:ext uri="{9D8B030D-6E8A-4147-A177-3AD203B41FA5}">
                      <a16:colId xmlns:a16="http://schemas.microsoft.com/office/drawing/2014/main" xmlns="" val="20002"/>
                    </a:ext>
                  </a:extLst>
                </a:gridCol>
                <a:gridCol w="593051">
                  <a:extLst>
                    <a:ext uri="{9D8B030D-6E8A-4147-A177-3AD203B41FA5}">
                      <a16:colId xmlns:a16="http://schemas.microsoft.com/office/drawing/2014/main" xmlns="" val="20003"/>
                    </a:ext>
                  </a:extLst>
                </a:gridCol>
                <a:gridCol w="593051">
                  <a:extLst>
                    <a:ext uri="{9D8B030D-6E8A-4147-A177-3AD203B41FA5}">
                      <a16:colId xmlns:a16="http://schemas.microsoft.com/office/drawing/2014/main" xmlns="" val="20004"/>
                    </a:ext>
                  </a:extLst>
                </a:gridCol>
                <a:gridCol w="593051">
                  <a:extLst>
                    <a:ext uri="{9D8B030D-6E8A-4147-A177-3AD203B41FA5}">
                      <a16:colId xmlns:a16="http://schemas.microsoft.com/office/drawing/2014/main" xmlns="" val="20005"/>
                    </a:ext>
                  </a:extLst>
                </a:gridCol>
                <a:gridCol w="593051">
                  <a:extLst>
                    <a:ext uri="{9D8B030D-6E8A-4147-A177-3AD203B41FA5}">
                      <a16:colId xmlns:a16="http://schemas.microsoft.com/office/drawing/2014/main" xmlns="" val="20006"/>
                    </a:ext>
                  </a:extLst>
                </a:gridCol>
                <a:gridCol w="593051">
                  <a:extLst>
                    <a:ext uri="{9D8B030D-6E8A-4147-A177-3AD203B41FA5}">
                      <a16:colId xmlns:a16="http://schemas.microsoft.com/office/drawing/2014/main" xmlns="" val="20007"/>
                    </a:ext>
                  </a:extLst>
                </a:gridCol>
                <a:gridCol w="593051">
                  <a:extLst>
                    <a:ext uri="{9D8B030D-6E8A-4147-A177-3AD203B41FA5}">
                      <a16:colId xmlns:a16="http://schemas.microsoft.com/office/drawing/2014/main" xmlns="" val="20008"/>
                    </a:ext>
                  </a:extLst>
                </a:gridCol>
                <a:gridCol w="677771">
                  <a:extLst>
                    <a:ext uri="{9D8B030D-6E8A-4147-A177-3AD203B41FA5}">
                      <a16:colId xmlns:a16="http://schemas.microsoft.com/office/drawing/2014/main" xmlns="" val="20009"/>
                    </a:ext>
                  </a:extLst>
                </a:gridCol>
                <a:gridCol w="593051">
                  <a:extLst>
                    <a:ext uri="{9D8B030D-6E8A-4147-A177-3AD203B41FA5}">
                      <a16:colId xmlns:a16="http://schemas.microsoft.com/office/drawing/2014/main" xmlns="" val="20010"/>
                    </a:ext>
                  </a:extLst>
                </a:gridCol>
                <a:gridCol w="593051">
                  <a:extLst>
                    <a:ext uri="{9D8B030D-6E8A-4147-A177-3AD203B41FA5}">
                      <a16:colId xmlns:a16="http://schemas.microsoft.com/office/drawing/2014/main" xmlns="" val="20011"/>
                    </a:ext>
                  </a:extLst>
                </a:gridCol>
                <a:gridCol w="593051">
                  <a:extLst>
                    <a:ext uri="{9D8B030D-6E8A-4147-A177-3AD203B41FA5}">
                      <a16:colId xmlns:a16="http://schemas.microsoft.com/office/drawing/2014/main" xmlns="" val="20012"/>
                    </a:ext>
                  </a:extLst>
                </a:gridCol>
                <a:gridCol w="569953">
                  <a:extLst>
                    <a:ext uri="{9D8B030D-6E8A-4147-A177-3AD203B41FA5}">
                      <a16:colId xmlns:a16="http://schemas.microsoft.com/office/drawing/2014/main" xmlns="" val="20013"/>
                    </a:ext>
                  </a:extLst>
                </a:gridCol>
                <a:gridCol w="601132">
                  <a:extLst>
                    <a:ext uri="{9D8B030D-6E8A-4147-A177-3AD203B41FA5}">
                      <a16:colId xmlns:a16="http://schemas.microsoft.com/office/drawing/2014/main" xmlns="" val="20014"/>
                    </a:ext>
                  </a:extLst>
                </a:gridCol>
                <a:gridCol w="515257">
                  <a:extLst>
                    <a:ext uri="{9D8B030D-6E8A-4147-A177-3AD203B41FA5}">
                      <a16:colId xmlns:a16="http://schemas.microsoft.com/office/drawing/2014/main" xmlns="" val="20015"/>
                    </a:ext>
                  </a:extLst>
                </a:gridCol>
                <a:gridCol w="601136">
                  <a:extLst>
                    <a:ext uri="{9D8B030D-6E8A-4147-A177-3AD203B41FA5}">
                      <a16:colId xmlns:a16="http://schemas.microsoft.com/office/drawing/2014/main" xmlns="" val="20016"/>
                    </a:ext>
                  </a:extLst>
                </a:gridCol>
                <a:gridCol w="601136"/>
              </a:tblGrid>
              <a:tr h="352158">
                <a:tc>
                  <a:txBody>
                    <a:bodyPr/>
                    <a:lstStyle/>
                    <a:p>
                      <a:pPr algn="ctr" rtl="0" fontAlgn="b"/>
                      <a:r>
                        <a:rPr lang="en-US" sz="900" b="1" i="0" u="none" strike="noStrike" dirty="0" smtClean="0">
                          <a:solidFill>
                            <a:srgbClr val="000000"/>
                          </a:solidFill>
                          <a:effectLst/>
                          <a:latin typeface="Cambria"/>
                        </a:rPr>
                        <a:t>Year</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1992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1995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2008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2009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2010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2011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2012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2015</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2016</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52158">
                <a:tc>
                  <a:txBody>
                    <a:bodyPr/>
                    <a:lstStyle/>
                    <a:p>
                      <a:pPr algn="ctr" rtl="0" fontAlgn="b"/>
                      <a:r>
                        <a:rPr lang="en-US" sz="900" b="1" i="0" u="none" strike="noStrike" dirty="0">
                          <a:solidFill>
                            <a:srgbClr val="000000"/>
                          </a:solidFill>
                          <a:effectLst/>
                          <a:latin typeface="Cambria"/>
                        </a:rPr>
                        <a:t>Total </a:t>
                      </a:r>
                      <a:r>
                        <a:rPr lang="en-US" sz="900" b="1" i="0" u="none" strike="noStrike" dirty="0" smtClean="0">
                          <a:solidFill>
                            <a:srgbClr val="000000"/>
                          </a:solidFill>
                          <a:effectLst/>
                          <a:latin typeface="Cambria"/>
                        </a:rPr>
                        <a:t>Workers</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327,123</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280,783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261,417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255,226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249,807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239,902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236,527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233,046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231,845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218,130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217,035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200,439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202,204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196,861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193,412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163,068</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154,516</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52158">
                <a:tc>
                  <a:txBody>
                    <a:bodyPr/>
                    <a:lstStyle/>
                    <a:p>
                      <a:pPr algn="ctr" rtl="0" fontAlgn="b"/>
                      <a:r>
                        <a:rPr lang="en-US" sz="900" b="1" i="0" u="none" strike="noStrike" dirty="0">
                          <a:solidFill>
                            <a:srgbClr val="000000"/>
                          </a:solidFill>
                          <a:effectLst/>
                          <a:latin typeface="Cambria"/>
                        </a:rPr>
                        <a:t>Total </a:t>
                      </a:r>
                      <a:r>
                        <a:rPr lang="en-US" sz="900" b="1" i="0" u="none" strike="noStrike" dirty="0" smtClean="0">
                          <a:solidFill>
                            <a:srgbClr val="000000"/>
                          </a:solidFill>
                          <a:effectLst/>
                          <a:latin typeface="Cambria"/>
                        </a:rPr>
                        <a:t>Population</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838,518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849,646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887,028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895,446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904,882</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892,979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917,103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917,103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934,807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939,283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939,283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952,135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970,000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983,433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987,074</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987,074</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987,074</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52158">
                <a:tc>
                  <a:txBody>
                    <a:bodyPr/>
                    <a:lstStyle/>
                    <a:p>
                      <a:pPr algn="ctr" rtl="0" fontAlgn="b"/>
                      <a:r>
                        <a:rPr lang="en-US" sz="900" b="1" i="0" u="none" strike="noStrike" dirty="0" smtClean="0">
                          <a:solidFill>
                            <a:srgbClr val="000000"/>
                          </a:solidFill>
                          <a:effectLst/>
                          <a:latin typeface="Cambria"/>
                        </a:rPr>
                        <a:t>%</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39</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33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a:solidFill>
                            <a:srgbClr val="000000"/>
                          </a:solidFill>
                          <a:effectLst/>
                          <a:latin typeface="Cambria"/>
                        </a:rPr>
                        <a:t>29</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28</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27</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26</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25</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23</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21</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a:solidFill>
                            <a:srgbClr val="000000"/>
                          </a:solidFill>
                          <a:effectLst/>
                          <a:latin typeface="Cambria"/>
                        </a:rPr>
                        <a:t>20</a:t>
                      </a: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17</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r>
                        <a:rPr lang="en-US" sz="900" b="1" i="0" u="none" strike="noStrike" dirty="0" smtClean="0">
                          <a:solidFill>
                            <a:srgbClr val="000000"/>
                          </a:solidFill>
                          <a:effectLst/>
                          <a:latin typeface="Cambria"/>
                        </a:rPr>
                        <a:t>15</a:t>
                      </a:r>
                      <a:endParaRPr lang="en-US" sz="900" b="1" i="0" u="none" strike="noStrike" dirty="0">
                        <a:solidFill>
                          <a:srgbClr val="000000"/>
                        </a:solidFill>
                        <a:effectLst/>
                        <a:latin typeface="Cambria"/>
                      </a:endParaRPr>
                    </a:p>
                  </a:txBody>
                  <a:tcPr marL="6155" marR="6155" marT="615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3" name="Rectangle 5"/>
          <p:cNvSpPr>
            <a:spLocks noChangeArrowheads="1"/>
          </p:cNvSpPr>
          <p:nvPr/>
        </p:nvSpPr>
        <p:spPr bwMode="auto">
          <a:xfrm>
            <a:off x="0" y="6666625"/>
            <a:ext cx="4114800" cy="17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sz="1100" b="1" i="1" dirty="0" smtClean="0">
                <a:solidFill>
                  <a:prstClr val="black"/>
                </a:solidFill>
                <a:latin typeface="Cambria" panose="02040503050406030204" pitchFamily="18" charset="0"/>
              </a:rPr>
              <a:t>SOURCE: MINISTRY OF PLANTATION INDUSTRIES 2006,2011 (141),PHDT</a:t>
            </a:r>
            <a:endParaRPr lang="en-US" sz="1100" b="1" i="1" dirty="0">
              <a:solidFill>
                <a:prstClr val="black"/>
              </a:solidFill>
              <a:latin typeface="Cambria" panose="02040503050406030204" pitchFamily="18" charset="0"/>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324311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p:blipFill>
        <p:spPr>
          <a:xfrm>
            <a:off x="304800" y="5257800"/>
            <a:ext cx="11582400" cy="1574276"/>
          </a:xfrm>
          <a:prstGeom prst="rect">
            <a:avLst/>
          </a:prstGeom>
        </p:spPr>
      </p:pic>
      <p:graphicFrame>
        <p:nvGraphicFramePr>
          <p:cNvPr id="4" name="Diagram 3"/>
          <p:cNvGraphicFramePr/>
          <p:nvPr>
            <p:extLst/>
          </p:nvPr>
        </p:nvGraphicFramePr>
        <p:xfrm>
          <a:off x="1524001" y="990601"/>
          <a:ext cx="8833514" cy="467934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rotWithShape="1">
          <a:blip r:embed="rId9"/>
          <a:srcRect l="18749" t="58594" r="11876" b="27344"/>
          <a:stretch/>
        </p:blipFill>
        <p:spPr>
          <a:xfrm>
            <a:off x="0" y="-1623"/>
            <a:ext cx="12192000" cy="683565"/>
          </a:xfrm>
          <a:prstGeom prst="rect">
            <a:avLst/>
          </a:prstGeom>
        </p:spPr>
      </p:pic>
      <p:sp>
        <p:nvSpPr>
          <p:cNvPr id="8" name="TextBox 7"/>
          <p:cNvSpPr txBox="1"/>
          <p:nvPr/>
        </p:nvSpPr>
        <p:spPr>
          <a:xfrm>
            <a:off x="3962400" y="47771"/>
            <a:ext cx="5257800" cy="584775"/>
          </a:xfrm>
          <a:prstGeom prst="rect">
            <a:avLst/>
          </a:prstGeom>
          <a:noFill/>
        </p:spPr>
        <p:txBody>
          <a:bodyPr wrap="square" rtlCol="0">
            <a:spAutoFit/>
          </a:bodyPr>
          <a:lstStyle/>
          <a:p>
            <a:r>
              <a:rPr lang="en-US" sz="3200" b="1" dirty="0" smtClean="0">
                <a:solidFill>
                  <a:prstClr val="black"/>
                </a:solidFill>
                <a:latin typeface="Cambria" panose="02040503050406030204" pitchFamily="18" charset="0"/>
              </a:rPr>
              <a:t>PLANTATION WORKERS</a:t>
            </a:r>
            <a:endParaRPr lang="en-US" sz="3200" b="1" dirty="0">
              <a:solidFill>
                <a:prstClr val="black"/>
              </a:solidFill>
              <a:latin typeface="Cambria" panose="02040503050406030204" pitchFamily="18" charset="0"/>
            </a:endParaRPr>
          </a:p>
        </p:txBody>
      </p:sp>
      <p:sp>
        <p:nvSpPr>
          <p:cNvPr id="2" name="Slide Number Placeholder 1"/>
          <p:cNvSpPr>
            <a:spLocks noGrp="1"/>
          </p:cNvSpPr>
          <p:nvPr>
            <p:ph type="sldNum" sz="quarter" idx="12"/>
          </p:nvPr>
        </p:nvSpPr>
        <p:spPr/>
        <p:txBody>
          <a:bodyPr/>
          <a:lstStyle/>
          <a:p>
            <a:fld id="{A6447396-2003-4F8B-9182-006C4E9FE246}" type="slidenum">
              <a:rPr lang="en-US" smtClean="0">
                <a:solidFill>
                  <a:prstClr val="black">
                    <a:tint val="75000"/>
                  </a:prstClr>
                </a:solidFill>
              </a:rPr>
              <a:pPr/>
              <a:t>49</a:t>
            </a:fld>
            <a:endParaRPr lang="en-US">
              <a:solidFill>
                <a:prstClr val="black">
                  <a:tint val="75000"/>
                </a:prstClr>
              </a:solidFill>
            </a:endParaRPr>
          </a:p>
        </p:txBody>
      </p:sp>
      <p:pic>
        <p:nvPicPr>
          <p:cNvPr id="9" name="Picture 8"/>
          <p:cNvPicPr>
            <a:picLocks noChangeAspect="1"/>
          </p:cNvPicPr>
          <p:nvPr/>
        </p:nvPicPr>
        <p:blipFill rotWithShape="1">
          <a:blip r:embed="rId10"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2920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7921" y="3214810"/>
            <a:ext cx="2432794" cy="707886"/>
          </a:xfrm>
          <a:prstGeom prst="rect">
            <a:avLst/>
          </a:prstGeom>
          <a:solidFill>
            <a:srgbClr val="FF9933"/>
          </a:solidFill>
          <a:ln w="28575">
            <a:solidFill>
              <a:schemeClr val="tx1"/>
            </a:solidFill>
          </a:ln>
        </p:spPr>
        <p:txBody>
          <a:bodyPr wrap="square" rtlCol="0">
            <a:spAutoFit/>
          </a:bodyPr>
          <a:lstStyle/>
          <a:p>
            <a:pPr algn="ctr"/>
            <a:r>
              <a:rPr lang="en-US" sz="2000" b="1" dirty="0" smtClean="0">
                <a:solidFill>
                  <a:prstClr val="black"/>
                </a:solidFill>
                <a:latin typeface="Cambria" panose="02040503050406030204" pitchFamily="18" charset="0"/>
              </a:rPr>
              <a:t>WORKER SHORTAGE</a:t>
            </a:r>
            <a:endParaRPr lang="en-US" sz="2000" b="1" dirty="0">
              <a:solidFill>
                <a:prstClr val="black"/>
              </a:solidFill>
              <a:latin typeface="Cambria" panose="02040503050406030204" pitchFamily="18" charset="0"/>
            </a:endParaRPr>
          </a:p>
        </p:txBody>
      </p:sp>
      <p:sp>
        <p:nvSpPr>
          <p:cNvPr id="6" name="TextBox 5"/>
          <p:cNvSpPr txBox="1"/>
          <p:nvPr/>
        </p:nvSpPr>
        <p:spPr>
          <a:xfrm>
            <a:off x="3359308" y="969107"/>
            <a:ext cx="2064057" cy="369332"/>
          </a:xfrm>
          <a:prstGeom prst="rect">
            <a:avLst/>
          </a:prstGeom>
          <a:solidFill>
            <a:srgbClr val="92D050"/>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ECONOMIC</a:t>
            </a:r>
          </a:p>
        </p:txBody>
      </p:sp>
      <p:sp>
        <p:nvSpPr>
          <p:cNvPr id="7" name="TextBox 6"/>
          <p:cNvSpPr txBox="1"/>
          <p:nvPr/>
        </p:nvSpPr>
        <p:spPr>
          <a:xfrm>
            <a:off x="3359308" y="2095937"/>
            <a:ext cx="2064057" cy="369332"/>
          </a:xfrm>
          <a:prstGeom prst="rect">
            <a:avLst/>
          </a:prstGeom>
          <a:solidFill>
            <a:schemeClr val="accent1">
              <a:lumMod val="60000"/>
              <a:lumOff val="40000"/>
            </a:schemeClr>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SOCIAL</a:t>
            </a:r>
          </a:p>
        </p:txBody>
      </p:sp>
      <p:sp>
        <p:nvSpPr>
          <p:cNvPr id="8" name="TextBox 7"/>
          <p:cNvSpPr txBox="1"/>
          <p:nvPr/>
        </p:nvSpPr>
        <p:spPr>
          <a:xfrm>
            <a:off x="3359308" y="3379553"/>
            <a:ext cx="2072937" cy="369332"/>
          </a:xfrm>
          <a:prstGeom prst="rect">
            <a:avLst/>
          </a:prstGeom>
          <a:solidFill>
            <a:srgbClr val="FFFF00"/>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CULTURAL</a:t>
            </a:r>
          </a:p>
        </p:txBody>
      </p:sp>
      <p:sp>
        <p:nvSpPr>
          <p:cNvPr id="9" name="TextBox 8"/>
          <p:cNvSpPr txBox="1"/>
          <p:nvPr/>
        </p:nvSpPr>
        <p:spPr>
          <a:xfrm>
            <a:off x="3359308" y="4456831"/>
            <a:ext cx="2042221" cy="369332"/>
          </a:xfrm>
          <a:prstGeom prst="rect">
            <a:avLst/>
          </a:prstGeom>
          <a:solidFill>
            <a:srgbClr val="0070C0"/>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POLITICAL</a:t>
            </a:r>
          </a:p>
        </p:txBody>
      </p:sp>
      <p:sp>
        <p:nvSpPr>
          <p:cNvPr id="10" name="TextBox 9"/>
          <p:cNvSpPr txBox="1"/>
          <p:nvPr/>
        </p:nvSpPr>
        <p:spPr>
          <a:xfrm>
            <a:off x="3358263" y="5467070"/>
            <a:ext cx="2041949" cy="369332"/>
          </a:xfrm>
          <a:prstGeom prst="rect">
            <a:avLst/>
          </a:prstGeom>
          <a:solidFill>
            <a:schemeClr val="accent4">
              <a:lumMod val="60000"/>
              <a:lumOff val="40000"/>
            </a:schemeClr>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WORK LIFE</a:t>
            </a:r>
          </a:p>
        </p:txBody>
      </p:sp>
      <p:sp>
        <p:nvSpPr>
          <p:cNvPr id="13" name="TextBox 12"/>
          <p:cNvSpPr txBox="1"/>
          <p:nvPr/>
        </p:nvSpPr>
        <p:spPr>
          <a:xfrm>
            <a:off x="5795983" y="3027700"/>
            <a:ext cx="5507017" cy="1092607"/>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a:solidFill>
                  <a:prstClr val="black"/>
                </a:solidFill>
                <a:latin typeface="Cambria" panose="02040503050406030204" pitchFamily="18" charset="0"/>
              </a:rPr>
              <a:t>Unwillingness of parents (71%)</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Low dignity attached to plantation jobs –(35% prefer another job)</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Role of women in family, society, work place</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Inferiority mind set</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More off days (festivals)</a:t>
            </a:r>
          </a:p>
        </p:txBody>
      </p:sp>
      <p:sp>
        <p:nvSpPr>
          <p:cNvPr id="14" name="TextBox 13"/>
          <p:cNvSpPr txBox="1"/>
          <p:nvPr/>
        </p:nvSpPr>
        <p:spPr>
          <a:xfrm>
            <a:off x="5783282" y="4191000"/>
            <a:ext cx="5507018" cy="892552"/>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a:solidFill>
                  <a:prstClr val="black"/>
                </a:solidFill>
                <a:latin typeface="Cambria" panose="02040503050406030204" pitchFamily="18" charset="0"/>
              </a:rPr>
              <a:t>Better political representations leverage</a:t>
            </a:r>
          </a:p>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Empowerment and emancipation</a:t>
            </a:r>
            <a:endParaRPr lang="en-US" sz="1300" dirty="0">
              <a:solidFill>
                <a:prstClr val="black"/>
              </a:solidFill>
              <a:latin typeface="Cambria" panose="02040503050406030204" pitchFamily="18" charset="0"/>
            </a:endParaRPr>
          </a:p>
          <a:p>
            <a:pPr marL="214313" indent="-214313">
              <a:buFont typeface="Arial" panose="020B0604020202020204" pitchFamily="34" charset="0"/>
              <a:buChar char="•"/>
            </a:pPr>
            <a:r>
              <a:rPr lang="en-US" sz="1300" dirty="0">
                <a:solidFill>
                  <a:prstClr val="black"/>
                </a:solidFill>
                <a:latin typeface="Cambria" panose="02040503050406030204" pitchFamily="18" charset="0"/>
              </a:rPr>
              <a:t>Better integration with outside</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Access to </a:t>
            </a:r>
            <a:r>
              <a:rPr lang="en-US" sz="1300" dirty="0" smtClean="0">
                <a:solidFill>
                  <a:prstClr val="black"/>
                </a:solidFill>
                <a:latin typeface="Cambria" panose="02040503050406030204" pitchFamily="18" charset="0"/>
              </a:rPr>
              <a:t>government/state </a:t>
            </a:r>
            <a:r>
              <a:rPr lang="en-US" sz="1300" dirty="0">
                <a:solidFill>
                  <a:prstClr val="black"/>
                </a:solidFill>
                <a:latin typeface="Cambria" panose="02040503050406030204" pitchFamily="18" charset="0"/>
              </a:rPr>
              <a:t>resources &amp; institutions</a:t>
            </a:r>
          </a:p>
        </p:txBody>
      </p:sp>
      <p:sp>
        <p:nvSpPr>
          <p:cNvPr id="15" name="TextBox 14"/>
          <p:cNvSpPr txBox="1"/>
          <p:nvPr/>
        </p:nvSpPr>
        <p:spPr>
          <a:xfrm>
            <a:off x="5795980" y="5181600"/>
            <a:ext cx="5494320" cy="692497"/>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a:solidFill>
                  <a:prstClr val="black"/>
                </a:solidFill>
                <a:latin typeface="Cambria" panose="02040503050406030204" pitchFamily="18" charset="0"/>
              </a:rPr>
              <a:t>Drudgery of plantation work</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Weed infestation – unsafe work conditions</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Work related health </a:t>
            </a:r>
            <a:r>
              <a:rPr lang="en-US" sz="1300" dirty="0" smtClean="0">
                <a:solidFill>
                  <a:prstClr val="black"/>
                </a:solidFill>
                <a:latin typeface="Cambria" panose="02040503050406030204" pitchFamily="18" charset="0"/>
              </a:rPr>
              <a:t>issues</a:t>
            </a:r>
            <a:endParaRPr lang="en-US" sz="1300" dirty="0">
              <a:solidFill>
                <a:prstClr val="black"/>
              </a:solidFill>
              <a:latin typeface="Cambria" panose="02040503050406030204" pitchFamily="18" charset="0"/>
            </a:endParaRPr>
          </a:p>
        </p:txBody>
      </p:sp>
      <p:sp>
        <p:nvSpPr>
          <p:cNvPr id="16" name="TextBox 15"/>
          <p:cNvSpPr txBox="1"/>
          <p:nvPr/>
        </p:nvSpPr>
        <p:spPr>
          <a:xfrm>
            <a:off x="5814361" y="747349"/>
            <a:ext cx="5478606" cy="892552"/>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a:solidFill>
                  <a:prstClr val="black"/>
                </a:solidFill>
                <a:latin typeface="Cambria" panose="02040503050406030204" pitchFamily="18" charset="0"/>
              </a:rPr>
              <a:t>Availability of jobs for 1</a:t>
            </a:r>
            <a:r>
              <a:rPr lang="en-US" sz="1300" baseline="30000" dirty="0">
                <a:solidFill>
                  <a:prstClr val="black"/>
                </a:solidFill>
                <a:latin typeface="Cambria" panose="02040503050406030204" pitchFamily="18" charset="0"/>
              </a:rPr>
              <a:t>st</a:t>
            </a:r>
            <a:r>
              <a:rPr lang="en-US" sz="1300" dirty="0">
                <a:solidFill>
                  <a:prstClr val="black"/>
                </a:solidFill>
                <a:latin typeface="Cambria" panose="02040503050406030204" pitchFamily="18" charset="0"/>
              </a:rPr>
              <a:t> time job seekers</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Better cash wages outside</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Remittances from Colombo</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Availability of alternate employment</a:t>
            </a:r>
          </a:p>
        </p:txBody>
      </p:sp>
      <p:sp>
        <p:nvSpPr>
          <p:cNvPr id="17" name="TextBox 16"/>
          <p:cNvSpPr txBox="1"/>
          <p:nvPr/>
        </p:nvSpPr>
        <p:spPr>
          <a:xfrm>
            <a:off x="5798994" y="1681080"/>
            <a:ext cx="5491306" cy="1292662"/>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a:solidFill>
                  <a:prstClr val="black"/>
                </a:solidFill>
                <a:latin typeface="Cambria" panose="02040503050406030204" pitchFamily="18" charset="0"/>
              </a:rPr>
              <a:t>Accent on education</a:t>
            </a:r>
          </a:p>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Access </a:t>
            </a:r>
            <a:r>
              <a:rPr lang="en-US" sz="1300" dirty="0">
                <a:solidFill>
                  <a:prstClr val="black"/>
                </a:solidFill>
                <a:latin typeface="Cambria" panose="02040503050406030204" pitchFamily="18" charset="0"/>
              </a:rPr>
              <a:t>to </a:t>
            </a:r>
            <a:r>
              <a:rPr lang="en-US" sz="1300" dirty="0" smtClean="0">
                <a:solidFill>
                  <a:prstClr val="black"/>
                </a:solidFill>
                <a:latin typeface="Cambria" panose="02040503050406030204" pitchFamily="18" charset="0"/>
              </a:rPr>
              <a:t>education</a:t>
            </a:r>
            <a:endParaRPr lang="en-US" sz="1300" dirty="0">
              <a:solidFill>
                <a:prstClr val="black"/>
              </a:solidFill>
              <a:latin typeface="Cambria" panose="02040503050406030204" pitchFamily="18" charset="0"/>
            </a:endParaRPr>
          </a:p>
          <a:p>
            <a:pPr marL="214313" indent="-214313">
              <a:buFont typeface="Arial" panose="020B0604020202020204" pitchFamily="34" charset="0"/>
              <a:buChar char="•"/>
            </a:pPr>
            <a:r>
              <a:rPr lang="en-US" sz="1300" dirty="0">
                <a:solidFill>
                  <a:prstClr val="black"/>
                </a:solidFill>
                <a:latin typeface="Cambria" panose="02040503050406030204" pitchFamily="18" charset="0"/>
              </a:rPr>
              <a:t>Improvement to </a:t>
            </a:r>
            <a:r>
              <a:rPr lang="en-US" sz="1300" dirty="0" smtClean="0">
                <a:solidFill>
                  <a:prstClr val="black"/>
                </a:solidFill>
                <a:latin typeface="Cambria" panose="02040503050406030204" pitchFamily="18" charset="0"/>
              </a:rPr>
              <a:t>literacy and education </a:t>
            </a:r>
            <a:r>
              <a:rPr lang="en-US" sz="1300" dirty="0">
                <a:solidFill>
                  <a:prstClr val="black"/>
                </a:solidFill>
                <a:latin typeface="Cambria" panose="02040503050406030204" pitchFamily="18" charset="0"/>
              </a:rPr>
              <a:t>levels</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Language barriers broken</a:t>
            </a:r>
          </a:p>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Lower </a:t>
            </a:r>
            <a:r>
              <a:rPr lang="en-US" sz="1300" dirty="0">
                <a:solidFill>
                  <a:prstClr val="black"/>
                </a:solidFill>
                <a:latin typeface="Cambria" panose="02040503050406030204" pitchFamily="18" charset="0"/>
              </a:rPr>
              <a:t>social </a:t>
            </a:r>
            <a:r>
              <a:rPr lang="en-US" sz="1300" dirty="0" smtClean="0">
                <a:solidFill>
                  <a:prstClr val="black"/>
                </a:solidFill>
                <a:latin typeface="Cambria" panose="02040503050406030204" pitchFamily="18" charset="0"/>
              </a:rPr>
              <a:t>image for plantation work</a:t>
            </a:r>
          </a:p>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Change in aspirations and expectations</a:t>
            </a:r>
            <a:endParaRPr lang="en-US" sz="1300" dirty="0">
              <a:solidFill>
                <a:prstClr val="black"/>
              </a:solidFill>
              <a:latin typeface="Cambria" panose="02040503050406030204" pitchFamily="18" charset="0"/>
            </a:endParaRPr>
          </a:p>
        </p:txBody>
      </p:sp>
      <p:cxnSp>
        <p:nvCxnSpPr>
          <p:cNvPr id="19" name="Straight Connector 18"/>
          <p:cNvCxnSpPr/>
          <p:nvPr/>
        </p:nvCxnSpPr>
        <p:spPr>
          <a:xfrm>
            <a:off x="3017974" y="1116285"/>
            <a:ext cx="12555" cy="53964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030909" y="1126199"/>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33338" y="5651736"/>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024831" y="4636596"/>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2695969" y="3559685"/>
            <a:ext cx="657261" cy="90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030908" y="2274529"/>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454883" y="2297407"/>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359308" y="6171408"/>
            <a:ext cx="2039861" cy="646331"/>
          </a:xfrm>
          <a:prstGeom prst="rect">
            <a:avLst/>
          </a:prstGeom>
          <a:solidFill>
            <a:srgbClr val="FFCC99"/>
          </a:solidFill>
          <a:ln w="28575">
            <a:solidFill>
              <a:schemeClr val="tx1"/>
            </a:solidFill>
          </a:ln>
        </p:spPr>
        <p:txBody>
          <a:bodyPr wrap="square" rtlCol="0">
            <a:spAutoFit/>
          </a:bodyPr>
          <a:lstStyle/>
          <a:p>
            <a:pPr algn="ctr"/>
            <a:r>
              <a:rPr lang="en-US" dirty="0">
                <a:solidFill>
                  <a:prstClr val="black"/>
                </a:solidFill>
                <a:latin typeface="Cambria" panose="02040503050406030204" pitchFamily="18" charset="0"/>
              </a:rPr>
              <a:t>SOCIO INFRASTRUCTURE</a:t>
            </a:r>
          </a:p>
        </p:txBody>
      </p:sp>
      <p:sp>
        <p:nvSpPr>
          <p:cNvPr id="27" name="TextBox 26"/>
          <p:cNvSpPr txBox="1"/>
          <p:nvPr/>
        </p:nvSpPr>
        <p:spPr>
          <a:xfrm>
            <a:off x="5789630" y="5943600"/>
            <a:ext cx="5507020" cy="892552"/>
          </a:xfrm>
          <a:prstGeom prst="rect">
            <a:avLst/>
          </a:prstGeom>
          <a:noFill/>
          <a:ln w="28575">
            <a:solidFill>
              <a:schemeClr val="tx1"/>
            </a:solidFill>
          </a:ln>
        </p:spPr>
        <p:txBody>
          <a:bodyPr wrap="square" rtlCol="0">
            <a:spAutoFit/>
          </a:bodyPr>
          <a:lstStyle/>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Housing</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W</a:t>
            </a:r>
            <a:r>
              <a:rPr lang="en-US" sz="1300" dirty="0" smtClean="0">
                <a:solidFill>
                  <a:prstClr val="black"/>
                </a:solidFill>
                <a:latin typeface="Cambria" panose="02040503050406030204" pitchFamily="18" charset="0"/>
              </a:rPr>
              <a:t>ater </a:t>
            </a:r>
          </a:p>
          <a:p>
            <a:pPr marL="214313" indent="-214313">
              <a:buFont typeface="Arial" panose="020B0604020202020204" pitchFamily="34" charset="0"/>
              <a:buChar char="•"/>
            </a:pPr>
            <a:r>
              <a:rPr lang="en-US" sz="1300" dirty="0" smtClean="0">
                <a:solidFill>
                  <a:prstClr val="black"/>
                </a:solidFill>
                <a:latin typeface="Cambria" panose="02040503050406030204" pitchFamily="18" charset="0"/>
              </a:rPr>
              <a:t>Sanitation</a:t>
            </a:r>
          </a:p>
          <a:p>
            <a:pPr marL="214313" indent="-214313">
              <a:buFont typeface="Arial" panose="020B0604020202020204" pitchFamily="34" charset="0"/>
              <a:buChar char="•"/>
            </a:pPr>
            <a:r>
              <a:rPr lang="en-US" sz="1300" dirty="0">
                <a:solidFill>
                  <a:prstClr val="black"/>
                </a:solidFill>
                <a:latin typeface="Cambria" panose="02040503050406030204" pitchFamily="18" charset="0"/>
              </a:rPr>
              <a:t>O</a:t>
            </a:r>
            <a:r>
              <a:rPr lang="en-US" sz="1300" dirty="0" smtClean="0">
                <a:solidFill>
                  <a:prstClr val="black"/>
                </a:solidFill>
                <a:latin typeface="Cambria" panose="02040503050406030204" pitchFamily="18" charset="0"/>
              </a:rPr>
              <a:t>ther </a:t>
            </a:r>
            <a:r>
              <a:rPr lang="en-US" sz="1300" dirty="0">
                <a:solidFill>
                  <a:prstClr val="black"/>
                </a:solidFill>
                <a:latin typeface="Cambria" panose="02040503050406030204" pitchFamily="18" charset="0"/>
              </a:rPr>
              <a:t>facilities</a:t>
            </a:r>
          </a:p>
        </p:txBody>
      </p:sp>
      <p:cxnSp>
        <p:nvCxnSpPr>
          <p:cNvPr id="28" name="Straight Arrow Connector 27"/>
          <p:cNvCxnSpPr/>
          <p:nvPr/>
        </p:nvCxnSpPr>
        <p:spPr>
          <a:xfrm>
            <a:off x="5462801" y="1126199"/>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2"/>
          <a:srcRect l="18749" t="58594" r="11876" b="27344"/>
          <a:stretch/>
        </p:blipFill>
        <p:spPr>
          <a:xfrm>
            <a:off x="0" y="-1"/>
            <a:ext cx="12192000" cy="683565"/>
          </a:xfrm>
          <a:prstGeom prst="rect">
            <a:avLst/>
          </a:prstGeom>
        </p:spPr>
      </p:pic>
      <p:sp>
        <p:nvSpPr>
          <p:cNvPr id="2" name="TextBox 1"/>
          <p:cNvSpPr txBox="1"/>
          <p:nvPr/>
        </p:nvSpPr>
        <p:spPr>
          <a:xfrm>
            <a:off x="2895600" y="39080"/>
            <a:ext cx="8229599" cy="584775"/>
          </a:xfrm>
          <a:prstGeom prst="rect">
            <a:avLst/>
          </a:prstGeom>
          <a:noFill/>
        </p:spPr>
        <p:txBody>
          <a:bodyPr wrap="square" rtlCol="0">
            <a:spAutoFit/>
          </a:bodyPr>
          <a:lstStyle>
            <a:defPPr>
              <a:defRPr lang="en-US"/>
            </a:defPPr>
            <a:lvl1pPr>
              <a:defRPr sz="3200" b="1">
                <a:latin typeface="Cambria" panose="02040503050406030204" pitchFamily="18" charset="0"/>
              </a:defRPr>
            </a:lvl1pPr>
          </a:lstStyle>
          <a:p>
            <a:r>
              <a:rPr lang="en-US" dirty="0">
                <a:solidFill>
                  <a:prstClr val="black"/>
                </a:solidFill>
              </a:rPr>
              <a:t>FACTORS FOR WORKER SHORTAGE</a:t>
            </a:r>
          </a:p>
        </p:txBody>
      </p:sp>
      <p:cxnSp>
        <p:nvCxnSpPr>
          <p:cNvPr id="30" name="Straight Arrow Connector 29"/>
          <p:cNvCxnSpPr/>
          <p:nvPr/>
        </p:nvCxnSpPr>
        <p:spPr>
          <a:xfrm>
            <a:off x="5423365" y="5773546"/>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423366" y="4669532"/>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454883" y="3571273"/>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423365" y="6533144"/>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024599" y="6533144"/>
            <a:ext cx="3283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A6447396-2003-4F8B-9182-006C4E9FE246}" type="slidenum">
              <a:rPr lang="en-US" smtClean="0">
                <a:solidFill>
                  <a:prstClr val="black">
                    <a:tint val="75000"/>
                  </a:prstClr>
                </a:solidFill>
              </a:rPr>
              <a:pPr/>
              <a:t>50</a:t>
            </a:fld>
            <a:endParaRPr lang="en-US">
              <a:solidFill>
                <a:prstClr val="black">
                  <a:tint val="75000"/>
                </a:prstClr>
              </a:solidFill>
            </a:endParaRPr>
          </a:p>
        </p:txBody>
      </p:sp>
      <p:pic>
        <p:nvPicPr>
          <p:cNvPr id="35" name="Picture 34"/>
          <p:cNvPicPr>
            <a:picLocks noChangeAspect="1"/>
          </p:cNvPicPr>
          <p:nvPr/>
        </p:nvPicPr>
        <p:blipFill rotWithShape="1">
          <a:blip r:embed="rId3"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25875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300" y="1062594"/>
            <a:ext cx="7587018" cy="5293757"/>
          </a:xfrm>
          <a:prstGeom prst="rect">
            <a:avLst/>
          </a:prstGeom>
        </p:spPr>
        <p:txBody>
          <a:bodyPr wrap="square">
            <a:spAutoFit/>
          </a:bodyPr>
          <a:lstStyle/>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Change </a:t>
            </a:r>
            <a:r>
              <a:rPr lang="en-US" b="1" dirty="0">
                <a:solidFill>
                  <a:prstClr val="black"/>
                </a:solidFill>
                <a:latin typeface="Cambria" panose="02040503050406030204" pitchFamily="18" charset="0"/>
              </a:rPr>
              <a:t>the model of employment </a:t>
            </a:r>
            <a:r>
              <a:rPr lang="en-US" dirty="0">
                <a:solidFill>
                  <a:prstClr val="black"/>
                </a:solidFill>
                <a:latin typeface="Cambria" panose="02040503050406030204" pitchFamily="18" charset="0"/>
              </a:rPr>
              <a:t>– Revenue </a:t>
            </a:r>
            <a:r>
              <a:rPr lang="en-US" dirty="0" smtClean="0">
                <a:solidFill>
                  <a:prstClr val="black"/>
                </a:solidFill>
                <a:latin typeface="Cambria" panose="02040503050406030204" pitchFamily="18" charset="0"/>
              </a:rPr>
              <a:t>share</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a:t>
            </a:r>
            <a:r>
              <a:rPr lang="en-US" b="1" dirty="0" smtClean="0">
                <a:solidFill>
                  <a:prstClr val="black"/>
                </a:solidFill>
                <a:latin typeface="Cambria" panose="02040503050406030204" pitchFamily="18" charset="0"/>
              </a:rPr>
              <a:t>De-</a:t>
            </a:r>
            <a:r>
              <a:rPr lang="en-US" b="1" dirty="0" err="1" smtClean="0">
                <a:solidFill>
                  <a:prstClr val="black"/>
                </a:solidFill>
                <a:latin typeface="Cambria" panose="02040503050406030204" pitchFamily="18" charset="0"/>
              </a:rPr>
              <a:t>Estating</a:t>
            </a:r>
            <a:r>
              <a:rPr lang="en-US" dirty="0" smtClean="0">
                <a:solidFill>
                  <a:prstClr val="black"/>
                </a:solidFill>
                <a:latin typeface="Cambria" panose="02040503050406030204" pitchFamily="18" charset="0"/>
              </a:rPr>
              <a:t> “process </a:t>
            </a:r>
            <a:r>
              <a:rPr lang="en-US" dirty="0">
                <a:solidFill>
                  <a:prstClr val="black"/>
                </a:solidFill>
                <a:latin typeface="Cambria" panose="02040503050406030204" pitchFamily="18" charset="0"/>
              </a:rPr>
              <a:t>– C</a:t>
            </a:r>
            <a:r>
              <a:rPr lang="en-US" dirty="0" smtClean="0">
                <a:solidFill>
                  <a:prstClr val="black"/>
                </a:solidFill>
                <a:latin typeface="Cambria" panose="02040503050406030204" pitchFamily="18" charset="0"/>
              </a:rPr>
              <a:t>lustering </a:t>
            </a:r>
            <a:r>
              <a:rPr lang="en-US" dirty="0">
                <a:solidFill>
                  <a:prstClr val="black"/>
                </a:solidFill>
                <a:latin typeface="Cambria" panose="02040503050406030204" pitchFamily="18" charset="0"/>
              </a:rPr>
              <a:t>of houses &amp; village </a:t>
            </a:r>
            <a:r>
              <a:rPr lang="en-US" dirty="0" smtClean="0">
                <a:solidFill>
                  <a:prstClr val="black"/>
                </a:solidFill>
                <a:latin typeface="Cambria" panose="02040503050406030204" pitchFamily="18" charset="0"/>
              </a:rPr>
              <a:t>concept</a:t>
            </a:r>
            <a:endParaRPr lang="en-US" dirty="0">
              <a:solidFill>
                <a:prstClr val="black"/>
              </a:solidFill>
              <a:latin typeface="Cambria" panose="02040503050406030204" pitchFamily="18" charset="0"/>
            </a:endParaRP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Provide </a:t>
            </a:r>
            <a:r>
              <a:rPr lang="en-US" dirty="0">
                <a:solidFill>
                  <a:prstClr val="black"/>
                </a:solidFill>
                <a:latin typeface="Cambria" panose="02040503050406030204" pitchFamily="18" charset="0"/>
              </a:rPr>
              <a:t>better </a:t>
            </a:r>
            <a:r>
              <a:rPr lang="en-US" b="1" dirty="0">
                <a:solidFill>
                  <a:prstClr val="black"/>
                </a:solidFill>
                <a:latin typeface="Cambria" panose="02040503050406030204" pitchFamily="18" charset="0"/>
              </a:rPr>
              <a:t>housing</a:t>
            </a:r>
            <a:r>
              <a:rPr lang="en-US" dirty="0">
                <a:solidFill>
                  <a:prstClr val="black"/>
                </a:solidFill>
                <a:latin typeface="Cambria" panose="02040503050406030204" pitchFamily="18" charset="0"/>
              </a:rPr>
              <a:t> </a:t>
            </a:r>
            <a:r>
              <a:rPr lang="en-US" dirty="0" smtClean="0">
                <a:solidFill>
                  <a:prstClr val="black"/>
                </a:solidFill>
                <a:latin typeface="Cambria" panose="02040503050406030204" pitchFamily="18" charset="0"/>
              </a:rPr>
              <a:t>facilities</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Improve </a:t>
            </a:r>
            <a:r>
              <a:rPr lang="en-US" b="1" dirty="0">
                <a:solidFill>
                  <a:prstClr val="black"/>
                </a:solidFill>
                <a:latin typeface="Cambria" panose="02040503050406030204" pitchFamily="18" charset="0"/>
              </a:rPr>
              <a:t>knowledge</a:t>
            </a:r>
            <a:r>
              <a:rPr lang="en-US" dirty="0">
                <a:solidFill>
                  <a:prstClr val="black"/>
                </a:solidFill>
                <a:latin typeface="Cambria" panose="02040503050406030204" pitchFamily="18" charset="0"/>
              </a:rPr>
              <a:t>, skills &amp; </a:t>
            </a:r>
            <a:r>
              <a:rPr lang="en-US" b="1" dirty="0" smtClean="0">
                <a:solidFill>
                  <a:prstClr val="black"/>
                </a:solidFill>
                <a:latin typeface="Cambria" panose="02040503050406030204" pitchFamily="18" charset="0"/>
              </a:rPr>
              <a:t>perceptions</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Change </a:t>
            </a:r>
            <a:r>
              <a:rPr lang="en-US" dirty="0">
                <a:solidFill>
                  <a:prstClr val="black"/>
                </a:solidFill>
                <a:latin typeface="Cambria" panose="02040503050406030204" pitchFamily="18" charset="0"/>
              </a:rPr>
              <a:t>the </a:t>
            </a:r>
            <a:r>
              <a:rPr lang="en-US" b="1" dirty="0">
                <a:solidFill>
                  <a:prstClr val="black"/>
                </a:solidFill>
                <a:latin typeface="Cambria" panose="02040503050406030204" pitchFamily="18" charset="0"/>
              </a:rPr>
              <a:t>payment</a:t>
            </a:r>
            <a:r>
              <a:rPr lang="en-US" dirty="0">
                <a:solidFill>
                  <a:prstClr val="black"/>
                </a:solidFill>
                <a:latin typeface="Cambria" panose="02040503050406030204" pitchFamily="18" charset="0"/>
              </a:rPr>
              <a:t> system to </a:t>
            </a:r>
            <a:r>
              <a:rPr lang="en-US" dirty="0" smtClean="0">
                <a:solidFill>
                  <a:prstClr val="black"/>
                </a:solidFill>
                <a:latin typeface="Cambria" panose="02040503050406030204" pitchFamily="18" charset="0"/>
              </a:rPr>
              <a:t>weekly</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Improve </a:t>
            </a:r>
            <a:r>
              <a:rPr lang="en-US" b="1" dirty="0">
                <a:solidFill>
                  <a:prstClr val="black"/>
                </a:solidFill>
                <a:latin typeface="Cambria" panose="02040503050406030204" pitchFamily="18" charset="0"/>
              </a:rPr>
              <a:t>status &amp; dignity </a:t>
            </a:r>
            <a:r>
              <a:rPr lang="en-US" dirty="0">
                <a:solidFill>
                  <a:prstClr val="black"/>
                </a:solidFill>
                <a:latin typeface="Cambria" panose="02040503050406030204" pitchFamily="18" charset="0"/>
              </a:rPr>
              <a:t>of </a:t>
            </a:r>
            <a:r>
              <a:rPr lang="en-US" dirty="0" smtClean="0">
                <a:solidFill>
                  <a:prstClr val="black"/>
                </a:solidFill>
                <a:latin typeface="Cambria" panose="02040503050406030204" pitchFamily="18" charset="0"/>
              </a:rPr>
              <a:t>workers</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Concentrate </a:t>
            </a:r>
            <a:r>
              <a:rPr lang="en-US" dirty="0">
                <a:solidFill>
                  <a:prstClr val="black"/>
                </a:solidFill>
                <a:latin typeface="Cambria" panose="02040503050406030204" pitchFamily="18" charset="0"/>
              </a:rPr>
              <a:t>on</a:t>
            </a:r>
            <a:r>
              <a:rPr lang="en-US" b="1" dirty="0">
                <a:solidFill>
                  <a:prstClr val="black"/>
                </a:solidFill>
                <a:latin typeface="Cambria" panose="02040503050406030204" pitchFamily="18" charset="0"/>
              </a:rPr>
              <a:t> health</a:t>
            </a:r>
            <a:r>
              <a:rPr lang="en-US" dirty="0">
                <a:solidFill>
                  <a:prstClr val="black"/>
                </a:solidFill>
                <a:latin typeface="Cambria" panose="02040503050406030204" pitchFamily="18" charset="0"/>
              </a:rPr>
              <a:t>, </a:t>
            </a:r>
            <a:r>
              <a:rPr lang="en-US" b="1" dirty="0">
                <a:solidFill>
                  <a:prstClr val="black"/>
                </a:solidFill>
                <a:latin typeface="Cambria" panose="02040503050406030204" pitchFamily="18" charset="0"/>
              </a:rPr>
              <a:t>well-being </a:t>
            </a:r>
            <a:r>
              <a:rPr lang="en-US" dirty="0">
                <a:solidFill>
                  <a:prstClr val="black"/>
                </a:solidFill>
                <a:latin typeface="Cambria" panose="02040503050406030204" pitchFamily="18" charset="0"/>
              </a:rPr>
              <a:t>&amp; </a:t>
            </a:r>
            <a:r>
              <a:rPr lang="en-US" b="1" dirty="0">
                <a:solidFill>
                  <a:prstClr val="black"/>
                </a:solidFill>
                <a:latin typeface="Cambria" panose="02040503050406030204" pitchFamily="18" charset="0"/>
              </a:rPr>
              <a:t>safety</a:t>
            </a:r>
            <a:r>
              <a:rPr lang="en-US" dirty="0">
                <a:solidFill>
                  <a:prstClr val="black"/>
                </a:solidFill>
                <a:latin typeface="Cambria" panose="02040503050406030204" pitchFamily="18" charset="0"/>
              </a:rPr>
              <a:t> at </a:t>
            </a:r>
            <a:r>
              <a:rPr lang="en-US" dirty="0" smtClean="0">
                <a:solidFill>
                  <a:prstClr val="black"/>
                </a:solidFill>
                <a:latin typeface="Cambria" panose="02040503050406030204" pitchFamily="18" charset="0"/>
              </a:rPr>
              <a:t>work</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Improve</a:t>
            </a:r>
            <a:r>
              <a:rPr lang="en-US" b="1" dirty="0" smtClean="0">
                <a:solidFill>
                  <a:prstClr val="black"/>
                </a:solidFill>
                <a:latin typeface="Cambria" panose="02040503050406030204" pitchFamily="18" charset="0"/>
              </a:rPr>
              <a:t> </a:t>
            </a:r>
            <a:r>
              <a:rPr lang="en-US" b="1" dirty="0">
                <a:solidFill>
                  <a:prstClr val="black"/>
                </a:solidFill>
                <a:latin typeface="Cambria" panose="02040503050406030204" pitchFamily="18" charset="0"/>
              </a:rPr>
              <a:t>facilities </a:t>
            </a:r>
            <a:r>
              <a:rPr lang="en-US" dirty="0">
                <a:solidFill>
                  <a:prstClr val="black"/>
                </a:solidFill>
                <a:latin typeface="Cambria" panose="02040503050406030204" pitchFamily="18" charset="0"/>
              </a:rPr>
              <a:t>– Quality of </a:t>
            </a:r>
            <a:r>
              <a:rPr lang="en-US" dirty="0" smtClean="0">
                <a:solidFill>
                  <a:prstClr val="black"/>
                </a:solidFill>
                <a:latin typeface="Cambria" panose="02040503050406030204" pitchFamily="18" charset="0"/>
              </a:rPr>
              <a:t>life</a:t>
            </a:r>
          </a:p>
          <a:p>
            <a:pPr marL="285750" indent="-285750">
              <a:lnSpc>
                <a:spcPct val="200000"/>
              </a:lnSpc>
              <a:buFont typeface="Wingdings" panose="05000000000000000000" pitchFamily="2" charset="2"/>
              <a:buChar char="Ø"/>
            </a:pPr>
            <a:r>
              <a:rPr lang="en-US" dirty="0" smtClean="0">
                <a:solidFill>
                  <a:prstClr val="black"/>
                </a:solidFill>
                <a:latin typeface="Cambria" panose="02040503050406030204" pitchFamily="18" charset="0"/>
              </a:rPr>
              <a:t>Develop</a:t>
            </a:r>
            <a:r>
              <a:rPr lang="en-US" b="1" dirty="0" smtClean="0">
                <a:solidFill>
                  <a:prstClr val="black"/>
                </a:solidFill>
                <a:latin typeface="Cambria" panose="02040503050406030204" pitchFamily="18" charset="0"/>
              </a:rPr>
              <a:t> </a:t>
            </a:r>
            <a:r>
              <a:rPr lang="en-US" b="1" dirty="0">
                <a:solidFill>
                  <a:prstClr val="black"/>
                </a:solidFill>
                <a:latin typeface="Cambria" panose="02040503050406030204" pitchFamily="18" charset="0"/>
              </a:rPr>
              <a:t>infrastructure</a:t>
            </a:r>
            <a:r>
              <a:rPr lang="en-US" dirty="0">
                <a:solidFill>
                  <a:prstClr val="black"/>
                </a:solidFill>
                <a:latin typeface="Cambria" panose="02040503050406030204" pitchFamily="18" charset="0"/>
              </a:rPr>
              <a:t> for SME</a:t>
            </a:r>
          </a:p>
          <a:p>
            <a:endParaRPr lang="en-US" sz="1400" dirty="0">
              <a:solidFill>
                <a:prstClr val="black"/>
              </a:solidFill>
            </a:endParaRPr>
          </a:p>
        </p:txBody>
      </p:sp>
      <p:pic>
        <p:nvPicPr>
          <p:cNvPr id="5" name="Picture 4"/>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6" name="Rectangle 5"/>
          <p:cNvSpPr/>
          <p:nvPr/>
        </p:nvSpPr>
        <p:spPr>
          <a:xfrm>
            <a:off x="2438400" y="732959"/>
            <a:ext cx="9144000" cy="1031051"/>
          </a:xfrm>
          <a:prstGeom prst="rect">
            <a:avLst/>
          </a:prstGeom>
        </p:spPr>
        <p:txBody>
          <a:bodyPr wrap="square">
            <a:spAutoFit/>
          </a:bodyPr>
          <a:lstStyle/>
          <a:p>
            <a:r>
              <a:rPr lang="en-US" sz="2800" b="1" dirty="0">
                <a:solidFill>
                  <a:srgbClr val="FF0000"/>
                </a:solidFill>
                <a:latin typeface="Cambria" panose="02040503050406030204" pitchFamily="18" charset="0"/>
              </a:rPr>
              <a:t>OUT-MIGRATION IS AN IRREVERSIBLE PROCESS</a:t>
            </a:r>
            <a:r>
              <a:rPr lang="en-US" sz="1500" dirty="0">
                <a:solidFill>
                  <a:prstClr val="black"/>
                </a:solidFill>
                <a:latin typeface="Cambria" panose="02040503050406030204" pitchFamily="18" charset="0"/>
              </a:rPr>
              <a:t/>
            </a:r>
            <a:br>
              <a:rPr lang="en-US" sz="1500" dirty="0">
                <a:solidFill>
                  <a:prstClr val="black"/>
                </a:solidFill>
                <a:latin typeface="Cambria" panose="02040503050406030204" pitchFamily="18" charset="0"/>
              </a:rPr>
            </a:br>
            <a:r>
              <a:rPr lang="en-US" sz="1500" dirty="0">
                <a:solidFill>
                  <a:prstClr val="black"/>
                </a:solidFill>
                <a:latin typeface="Cambria" panose="02040503050406030204" pitchFamily="18" charset="0"/>
              </a:rPr>
              <a:t/>
            </a:r>
            <a:br>
              <a:rPr lang="en-US" sz="1500" dirty="0">
                <a:solidFill>
                  <a:prstClr val="black"/>
                </a:solidFill>
                <a:latin typeface="Cambria" panose="02040503050406030204" pitchFamily="18" charset="0"/>
              </a:rPr>
            </a:br>
            <a:endParaRPr lang="en-US" dirty="0">
              <a:solidFill>
                <a:prstClr val="black"/>
              </a:solidFill>
            </a:endParaRPr>
          </a:p>
        </p:txBody>
      </p:sp>
      <p:pic>
        <p:nvPicPr>
          <p:cNvPr id="8" name="Picture 2" descr="I:\shanaka collection\19-07-2013\10.pn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0" y="5486400"/>
            <a:ext cx="12192000" cy="13715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056339" y="49394"/>
            <a:ext cx="4079322" cy="584775"/>
          </a:xfrm>
          <a:prstGeom prst="rect">
            <a:avLst/>
          </a:prstGeom>
        </p:spPr>
        <p:txBody>
          <a:bodyPr wrap="none">
            <a:spAutoFit/>
          </a:bodyPr>
          <a:lstStyle/>
          <a:p>
            <a:pPr algn="ctr"/>
            <a:r>
              <a:rPr lang="en-US" sz="3200" b="1" dirty="0" smtClean="0">
                <a:solidFill>
                  <a:prstClr val="black"/>
                </a:solidFill>
                <a:latin typeface="Cambria" panose="02040503050406030204" pitchFamily="18" charset="0"/>
                <a:cs typeface="Times New Roman" panose="02020603050405020304" pitchFamily="18" charset="0"/>
              </a:rPr>
              <a:t>WORKER SHORTAGE</a:t>
            </a:r>
            <a:r>
              <a:rPr lang="en-US" b="1" dirty="0" smtClean="0">
                <a:solidFill>
                  <a:prstClr val="black"/>
                </a:solidFill>
                <a:latin typeface="Cambria" panose="02040503050406030204" pitchFamily="18" charset="0"/>
                <a:cs typeface="Times New Roman" panose="02020603050405020304" pitchFamily="18" charset="0"/>
              </a:rPr>
              <a:t> </a:t>
            </a:r>
            <a:endParaRPr lang="en-US" dirty="0">
              <a:solidFill>
                <a:prstClr val="black"/>
              </a:solidFill>
              <a:latin typeface="Cambria" panose="020405030504060302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A6447396-2003-4F8B-9182-006C4E9FE246}" type="slidenum">
              <a:rPr lang="en-US" smtClean="0">
                <a:solidFill>
                  <a:prstClr val="black">
                    <a:tint val="75000"/>
                  </a:prstClr>
                </a:solidFill>
              </a:rPr>
              <a:pPr/>
              <a:t>51</a:t>
            </a:fld>
            <a:endParaRPr lang="en-US">
              <a:solidFill>
                <a:prstClr val="black">
                  <a:tint val="75000"/>
                </a:prstClr>
              </a:solidFill>
            </a:endParaRP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212492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descr="data:image/jpeg;base64,/9j/4AAQSkZJRgABAQAAAQABAAD/2wCEAAkGBxQTEhUUEhQUFBUVFRQWFRgXGBUYFxscHBUXFxYYFRoYHCggGholGxgYIjEhJSkrLi4vGx8zODQsNygtLiwBCgoKDg0OGxAQGzckICQ3LDQvNC8sNCwtMiwsLDQtLCwsLC80LCwsNCwsLCwsLSwsLCwsLCwsLCwsLCwsLCwsLP/AABEIALUBFwMBIgACEQEDEQH/xAAcAAEAAgMBAQEAAAAAAAAAAAAABAUBAwYHAgj/xABFEAACAQIDBgMEBwYDBgcAAAABAgADEQQSIQUTMUFRYQYicTJSgZEHFCNCYnKhM4KxwdHhkpOiFSRDo7LwNGNzg8LS8f/EABsBAQACAwEBAAAAAAAAAAAAAAAEBQEDBgIH/8QALBEAAgICAQQCAQMEAwEAAAAAAAECAwQRIQUSMUETUSIyQnGBoeHwYXLBBv/aAAwDAQACEQMRAD8A9wiIgCIiAIiYdrf3gGYvIFKs9UBk8iHUEi7sORAOijnrc9hNuHRwxzNnUi4JADA8wbCxFvlY8bwCVESLiNo0kYK9RFYkAKzKCb6DQnrAJUTAMzAEREAREQBERAEREAREQBERAEREAREQBERAEREAREQBERAEREAQTEgYmsXqbpCVIXO7DiFJIUC/AsQ3oFPaAfeMxRVkRRd6mbKOQC2zM3YXUerL6jXX2e1RStWq5DAgqlkWxFjwGbh+KDQoUTvCFVvZznVzcg5bm7MSVGmpNh0mTi6rfs6Vh1qtk065VDH4GxgG/E4haagsTxAAAJYnkFA1J/vNH1urxGHe3QvTDfAZrfMiR6NKu2IDVUphEpsEKuWuzMtyVZQVIVSL3PtHrLeAQKe1FzBHV6TN7IqADMeisCVY9gbxUwCClURKanOr3U285IN85PG/MmS69BXBVwGU8QQCPkZAwjNSqbprsjXNFybnT2qbnmQNQeYvfVbkDXsvFugpUa6FHKBVYMHRiqeYZrAh7AmxHAGxNjLa8i4/A700znZN25cZcupyMgvmB94n5SPs2s4qVKNRs5p5GVrAEq+a2YCwzAqw04jL1gFnERAMGZERAEREAREQBERAEREAREQBERAEREAREQBERAEREASPjsTu0LWJtYADiSSFUC/MkgSQZV4y9c7tNFpvTZ3/ABI6VAijhyFzyv14ATMHvMv2pQtzyAhR28xufXT0maeGUOzi+Zwitrp5c1rDr5j+k01sWc4p01DtoXucqqvVjY624LxPYaz42lh3c01UkUyzb2xsSoU5VB4gFst7a2uOcAh1KO9rYi7WZFRKZ91WTMzDpdrgkWNlkMYfQg4ijbMxABtl8ptlAbigQkflYnt0GHwaILIiqDxCgC/rbjKoeFaFtA/rmN/ZCk+pUEfvN1gFdhMBkCWxikoVUAto2qOwbW9zkQ9QCeN7zpaONRiAHQsRcAEHkDcdrGV48M0A2YBr5g3tdOAHbh8hNmC2DTpMGpllsQbX8pspUXB5AMbAEcugsBayu2pRqndmkEJSpmbOzLpkddCFbW5HLheWAEzAIGDx5Z2p1E3dRRmtfMrLwzI1hcX0IIBB5WIJnCV+PH2+HtxzVQfybs5vhnFL42mt6CjEqyaOQxq2+8tsq5xzOYCx/C1tLwC1iIgCIiAIiIAiIgCYvK7be1NxTzBTUdmVKVMGxd24Lc6AWBJPIAzjdqYvaA8zYxaRGuShRpZR+FmrBy1uFxlv0EJbNldUrHqJ6JE5fwJ4hqYqnUWsF3tFwjMoKq4K5lYC5tzBFzwnUR4PM4OEnGXlCIiDyIiIAiIgCIiAIiIAiIgGDK7YGlELwZCyP+JwfO4PPMSWv3N9QZt2zVK0WsSLlELDQqHdUZh0yhifhPuq60aROWy010UdANAB14CARtg23ZP3y9Q1OufMbhvTQDsBLOV+AwFnNaoBvnUK1uCre4QdbHmf0FgLCAaMbXKU2YKWKgkDXX5a/K8pT4jbUCixN7A2YKRrc3tw0Ovdes6G8xmgFPhNuGozBaTjLTL+YMNfLZdRx1N+PAWvNK+IjZRuamch76HKCo1F7c+I6iX15Cxu0RSILq+7PGoBmVfzgaqPxWt1tAImI25lJ+ycgMyk68g/EAX1y30voVtcm0mbNx+9B8pXKQDcEcVDafO0mKbzMA1mgufPbzBSoPYkEgfED5SuxGGy4mm6Fg1RiKgzEqyrTNjlJsLNl1HU9Zayo2nhwK1KqpYVC6UwMzZSha9QZL5T5bte1/KsAt4iIAiIgCJi85PxV46oYQmkCKlb3BfKvO9RgDb8oux6c4MNpLbOsY2F5ym2vpCwOHJXfLVccUpFXI6ZjcKPnPP9tbceuA+Iql0b2UQEUrZbnyj2tATdiSO3CU+HwDuERnVTVc3sEK+ydUNr6qoFgR6zdOlwh3P1y/4K5dRhOXbFf8Jv2zp/FvjhqqUmo0Mj06q1aTlw9iFIPlUWZWps6nzDQ3vK3FeKsRXGYLQym+lql+ljrob9pXbQwYQcWYqLC9gAOwXThzOs0bPUCilvdB+J1J+c39P+HJm+1fil/cjXdQysdbjLTOn8F+LUwS1BWoVHapULvUpFTfSygI5GUAADieZ5zudl+O8FWIUVt25t5aytTN+gLeVj6EzyF5odQdDqDJ9nTIPmL0aodZtk92LZ+i1N5mfn3ZW3sTg//DVSqgfs3BqUvghN1/dI+M9F8HfSXQxTLRrgYfEHgCb0qht/w36/hOvrKu/GnS+S3x8qFy3E72JgGZkckiJgmUm0/E9GkxRc1eovtJSAbKelRiQiHsxB7QZSb4ReROGqeKsYfZw+Hpj8VWo5/wBKAfrNB8Y41TrQw1Qc8tSoh+F1YTOjesW18qJ6BE5bZPjjD1WFOqGw1RiAq1bZWJNgEqAlSTyFwe06gGYNMouL01ozERB5K3xD+x837Mugq/8Ap5hnv+G3tfhzT62vTZqJyjMQ1NsotdgtRGKjuQCB6ywI6yDtatu6LFLKQoCmwstyFBtwsL3+EA2YHHJVGZDcA2IIIINgcrA6q1iND1kqaMHhVpKETgOupJ4lmPMkkknrN8AjbSW9J7vkGU3bgBpqTbW3oR8JRpsmqy+WuFRjfKoKqLE2UWt2F9PZ4eYy72oENKoKl8hUhrcSDpYd5z+JwuEznNnR8zMRzuStQqTYggEhudr8QYBZ7PwVVKmetW3nkyAWtqcpJ/0/x9JnaGPqorNTQVEBIut2ZSpswZBqwuCLrcj3TaQ8N4dw70xkzZCABbKNBm6rf7zXHA31vLnZ+DWkgRb2GYi+p8zFj+pMA5yl4xUEF1spJWy+Y5hctuyP2htqaVlqix8p5dDhtpUqmXJUptmUOoDAkqeDAXuR3mX2fSLmoaaF2CqWKi5CnMoPWx1HScPtfBu+0KQqYbDU0DsquXa9akQzkJZAFrq/ntmze3a4JsB6CJ8tSBIYgXF7GwuL2vY8uE5cbQqYI2rOamF4b1talDoKpt56X/mHVfvXF2HUqwI0N4MtNeT6iIgwJgmZJnE+PNrFj9UpMRcBsQw4hD7NIHkX1JtrlB94GeLJqEe5mG0lsqvGHjCrUJpYKwpgkPVzsjP1FBlByrw8/E8re1ODxmKcLYUAtzYBXUi56k2PHn6y7rKBoNANABw7SuxVMMLMAR3lWsh2S3JcEG6za5Kmni92lPylwMwF2AVWN/ZKk3sCRblJFE5KTIQ4YksoyPZTcEBbC4sefU8Jor4TePlUAMQbt0H/AHyl+06rp1CuUrNa2tfZR5eQoajr3srcVi1rPd1YKL2XLVIJJGp8guByEx9dQ6AP/gf/AOsnNNRllj4kcaHbXx/QizyVdLc1/f8AwRN4TotOqx6BCbDqeg7mbV2fXanvUoVGTNlzXS19O97ajW1heTtl7VIVsOKpwzvUVqdXVVDLdVp1T7rXBBHA8dJb4vxBQ+xD0nFZTiKGOpLdfbC7woeAJdUYWI4ysvz7I7Xj6LujAqlFNo5t9gVGTOFqFRcO2clL8D7K6WOlgw7yG+wgQQW0Nr2F+HCxcmdph8WyvTxVRhQw4U7nDi7M1MAoECjQA21J7mc0mJBFzZbk2/pKC261+ZNk2VcYr8Vo7DwT4wqUyuGxL7wGy0az3LE20Sq3Mnk3PgddT34xzdB+v9Z4ViirAg2IINx1nYeEvGybpqWJqDeUQMhuM1VeCgDnUvoeuh6zfTPuWmbKbu59r8nVbe23ULfV6RysVzVHHGmh0GW/32sQOliel6UulCnoEpot2J4DXVmZidSSSSTqb85jC10VC1R1zuS9U3HtEDS/RVAUdlm3Y9NKrCvVK5Qf93Un/nEdT93oNeLWEjwWkJKqO/ZEVq9XWlh6jL7zFaYP5RUYMflK/FV2RgtWm9JjewcaHjorKSpOnAG8744pPeHzEh7R3Fem1OoylW0OtiCDcEHkwNiDCkeoZ1kXs8/xahgVYAg6EEXB9RwMvfA/iipTqLhKjZ0YHcM1yy5Rc0ieYyglSehHSc29XKSjspdGZCdNbNYNbuLH4ysxePFNhUDa0nSppa/lYE/MXHxmzXci1urjkU7962j3UY1ug/X+sSFTrKT5SD6GJp0c4Xk1YmgrqyOAVYFWB4EHQibYgyVGFerTqpRJFVGV2DsbVFVco8+lnN2UX0PrYmW8q9pNuqiVyCUVXp1LAnKrFWD2HJSmvZieUnYbFJUF6bq46qwYfMQD7qUwwKsAQQQQRcEcwRzEhYjC0FKK1JDnay+RbXCl+mmifoJsp4o756be6r0+6+y47kMLns6zZjsKtVMrXtcEEGxBBuCp5EGAbKFJVFlUKNTZQANTc6DvPoNK9cDUIy1K7MvZVRz+Zh/8Qs0YfZuQtTpV2RB5t2AjMgYk+QsLqpIa2bNwNrW0AkVts0g5phs1UFQUF83mI14cADcnlzm7aOz0rIUqC6mx6EEG6shGqsDqCNRNuEw601CqLAdSSTzJJOpJOpM3QDksNWfNUw9fzVKeoJAtUpMWFOpbhc2KsPeB5EX+dh476rUXDOfsHJGHY38jX0oEn7pF8nS2X3ZO8X4QhFxNMXqYa7acWpG2+p97qAwHvKsqdoUVq0yp1V10IPXVWU9RoQesySq4q2OvZ2wmZz/hHa7VUNKsRv6Ng/LeL9yso6MOPRgw6E9BMEZpxemQ9r49aFGpWe+WmjOQOJsOA7k6TzIU2ylqtjVqHeVSObkaj0UWUdgJ1HjvFqXwuGLAb2o1Ug/eFEBlH+YUb92c/jJT9Sufcq1/JoufBS4njK3FvYX+AA4knQAdyZYYxwoJJsACSTwlapLuvldQt2uwsOGUc+Op07TOBjSumopcFfk2KuO2fez8OVuz2zNbQWNgOAvzOpv/AGkh5sM1tPoePVGqChHwjkrLXZJyZqaYooGdVJsGZVJ6XIF5l5pq2trpPdn6WbKv1Iu6uIviHw1DZ9B9y/meuC2UA2NSox8q6XI/S8xjcBUDV6jLv2Ciu7U7ZSr6hgTYcAdOgMp62Mx1ZAhrVBSAt59LjkLWzHTmfhLfGeJKO+p5Uq5WrBq4YCypuDh93SynVQrE3M43Kdds9Sl4+mdnTrsXo2f7RNKlQb6+cOlZXdFNJqigK+VgSFNjmPs95qxG1qdStXOGq0qVQigErVECI2W/1gqCpCFjlOouQCOcrsbhFo4WpSrVaLjf0nwRpursSTlqEqNVUplvfmJExZ3aAqo1IuSDYCx1Nu4A+M02JQlGMOT05tIs6j4c4avTNWnva5r1EK08qAoRuRcm9ENkfy2N94OGkxtnxAgw6mhu99Q+psMwonTdAVTQ8ly9yysrFtNZR/W7jVRb3lII9eRtNNUTZqcHqS0RpZLi+EehJiziHrHD1qYtUpZamSlkNLKxemjFSpOe2bnY29LmviszKVFNKSs4qJkVS638pAIuwK3taxBkD6M8YtXAqhsTQd6R9AxZP9BUfCdbux0E2aLOMtpM5VyDSFgFqKuEU3BZWAKM7EDiQc6sBxFptzVN6j5l1FYOBu6igaml592NL8Ba45nWdLkHQT5cAAkAekyDzzF1baVKlEU9xU+s0iqCu9ZlfKygLe5+yysCAoU8LSM2Npb+ialfDHCirSNOnkG8poKZFTOcoya8cxOY6z629Vpu9Vju84qZahtV3mULSyChay3ANQG/P4SNiTgwfMlFyaiKFUVihpNi6SLmBsTVFBqpPcDjNkfBPqS+PbT/AKHd+HaqsEZFKI1JMqHVk01Vj94k65ud4n3sEWsAuUBWFhm5VHCe1rfIEiayCdjEzEGDE0JhEDZwiBiLFgoDEcbEjWSIgEXF4NagGYHQ3UglWB1F1ZbEGxPDqZDGxsrFqdaqjMAHNw+a18t94DYi59m38JbRAKj/AGJZ861q6uQA5zK2YC5FwykLa59kDjJuDwKU75RqfaYks7cbZmOp4n0vJUQDETMQD5Zb6Hhznn2zU3avhydcNUal+7YPRv8A+06fGehzivEdLdY0N93E08t+W8pXI+LU2P8Al9plEjGl22Iq8WHV1qUmyVad8jWuCD7SOOaNzHYEai86zw74jp4kZCN1WUeekSCR+JCNHTuPQgHSctiJT7QohuPEaggkMD1Vhqp7ie9bLOzDVy2uGS/HA3mPcMTanQoKvIglqjllI1B9nXtK/B441FyvcVVUZxprxGZbaEG3w6CQMLVZq1fO7ubUdXOY2ykDU+nOfeIohiCbgi9iCQR11HLtMX9Pjk1LXEkcNmZMsXMnCfj/AHwaNtgWBbVVdSwsTcXtqOgJB+Eh4iqWRKqXFjdgTl8t/NflcAfxn1j862VWJDhwM2pVsjMCD004G/rymzCYik6BFIIyAZedrWt/LSbul0zpcqLGl/v+CLmWxnGF0E2v/CSGB1GoPC38p8tFGkFUKOAFhz/Uw06aG9clE9b4NTSZsLCLUapUYX3RUID7xGYse9iAOmshvJvh6tapVT36Yf8AwtY/9YlR192LCk4PXjf8Fr0rt+f8iVi5U1qY6S2xUrKs4qo6OXgoMfgluvK7ce9iR+st8NXzrwsw0Yd+3YiRMctwQZCoXzHzHha+l7G+hP8AA8eMt6qVfBQX6vRF+XW9+DfYEuQBZjYd7CxPxP8AKRXbLox4agnmP6yZ2nwyg8ZfTw4yqjD2iGrNy2zrvogr64mn2o1Pixqg372CiekzzH6K6JGJr63+wpA6D3yF4dAD856cJVWRcZNMvqGnBNCR8di1pU3qPoqKzH0AvJBnI+MMdndcOp0W1Stb1vTT5jMR2XrPCJFcHOSijllDZbv7bFnfszEswHoTafOyMHvcZQp20z7xuy0/Nf8AxZB8ZvxBnS+AtmZUbEuLGtbd34ikNVP7xJb0yzc32ovMm1U0dq98HWKImQImk5/bLiIiDIiIgCIiAIiIAiIgCVHifZRxFBlWwqKRUosfu1F1QnsfZPZjLeYIgJ6PNKOK3iZrFTcq6n2kYaMjdwdJBxU67xb4fY3xGGF61hvKd7Cso/QVQODc+B5EcZ9ZWouZeGoNwQQQbFWB1Vgbgg6zbB7OhwchWceyooNbEsOTUlI9Vdr/APWJLqG1+0gYx8lei/K7U29HAt/rVR8pJx58htxNlB6FiFuewveTqpdsW/o4P/6bGa6j/wBtEfDUbgVX1ZhdfwKeCjva1z/+TXi6St7QB9f5dJY1ltp0FpArzkvlnZY5t8m6UFCHbEr1xZpN950twvcjplvy+Ms6OIV1DKbj/vQjkZS42Ttj0SqFjpnN/gBYH4zrekZNs32PlFFmVw05eGS3mlhqCCQQbgjiD2m55qaXlkYyi1JbRDpk4yTROw2LLghh5ltqBowPMdOlpqqzpMNi6f1ZUNRf2RFg2pa97NTI1P4wRpJVRcJm03OgbLfLqLrlzXNs1r8e+nCcLdiRja+3hfR2cId1a5PPce1h34D15T4pUco9dSepndYt8GHCqMMSd6yFrZcwcZAxPAZSbd7SPtqvQagyruSyUjkK8Q31g3Vbm9spJt6Sz6fKNT1rbZFuxfxb7jkN2eh+RmozvcLjh9XpLTr06bAUM93C+UGtnUjn7S6d5y3iSqpqFk3Ypk1CuTQ5cxP2nf8AlLOvJcpaaI9mMoRTT34Ol+i/DWGJrE2BanTF+FkUsT86n6TvAZTbNw9OmlHdqAuem7BFcKwKjMzqeJvrfsJpGMTJVTejeKHsoZwynTKAL+yfNa4GlpT2T75uRdVQ7YKKJW39siggCgPVe4ppfiebN0QXFz8OJnHCna5Y5nclnY8WY8T2GgAHIADlOpqVqIrbwBM32yKxLcAAaRZjcgXLajhMYWoris9J1emzsFFrhjYBmJC+YKb2HM/r5T0TKbfh51yczsfZJxVWxH2FMjeE8HPEUl7cCx725m3oai0jYMG921IUAkAgE5nsRcAk5SPThJcN7Nd10rZdzMiIETBqLeIiAIiIAiIgCIiAIiIAiIgGDOZ8R+EExDGrSbcVj7TAZkqaab1Li9veBB7kaTp4g9Qm4PcXyeJ+JvDOMRWVqDsOVSheqAQbq2UWcagH2fjI+Gq72kM6lWIy1EIKlWA8ykGxB/sZ7nacB9IGwchbGUhpYfWVHQDSt3KgWb8IB+7JVF2nqXhkLraszalL90PH2cRVrsvt6rwz8x+cfzHyE115KIBHIgj4EH+UrxcXQ65bWPMqeF+/KQ+o9PjVq2vx7KPDzHdFwn5RBrrd1BFwXW46i8vHlbhKWarfkgB+JuB8gCZYtLzotbjR3P2V+fL81H6NTzS03NNLy3ZFgbNnU8zseSKAPVr3+QA/xTdWkOhiGpk5QGDWuCbajS4NumhmivUd/bso5qvPsx5jtYTkcvpuVflyevx+/WjoacqqNKW+TUKpL5xbykhLjQ6WJ+f8BFMZR8ye5JuTPo9p8mdBj4VdKWlylog2ZU58ejBeZwgWpXpUmDkO3mCKzsVGpAA962W5IAzXvNTvYXN+Wg1JvoABzJOlp6R4Xwa4GkFZGq46uq1GpUwDUVTcIhOgp0xY3ZiAWzcdBNWdbGuHavLJ/TaHbPul4RYVaWIrj7RjhqZ4UqZG8Itwq1B7PLSnwt7Rla5o0juaXme991SUvUuTxYC5H5mt6zo6Hh+tW1xdXIp/4FAlV9KlXR3/AHcg5ay+2ds2lQXJRppTXjZFC68ybcT3MotnTxtjBfijk9n+D3rANjPKvKgpuOOm+dSM+n3R5dTfNOop7OAAAIAAAAAsAOQAvoJPiYNMpuT2yH9R/F+n94+o/i/T+8mRB5If1H8X6f3iTIgCJmIBiJmIBiJmIBiJmIBiJmIBiJmIBiJmIBiYYT6mIB5T4s8Mtgy1WkC2FJJYcTQubn1o9/u+nDmschsHUXsNQOanUkdSLX+c95dLix1B4zzjxT4Kaid7gUzU9S+HBAy/iw99B+T5dDMrujODqt8MpczpzU/np8+19nC7MqDO9uDKrA9eIP8AESweRsGlLMxTRtQ6nMpU3uQyNqhvxFhJDsL2vLrBh8VKi3vRzuX+Vremv5NTzS83Jd2KIGdwASqgsQDwJsNB6z7xGzq62zUaguCR5c3A21yE5T2NjN7ugnrZmGPa1tRZBafDSadm1uVGof3SP42lfUqgEhjlKkhgdCLcbx8kH4ZtVNiXKYM1VHtbiSTYAakk8AoGpJ6CWOxdk4jGEfVaedb2aqfLSW3E5uLnst9ek9T8KeBqOEO9YmvXI/aOBZeopL9wd9WPMyFkZ8K+I8sssXp07HufCOS8NfR7ixUSvUqUqGl1XJvKtIm4zDN9nvLW1IYLrYcx6RsjY9LDqVpqbs2eo7Es7taxZ2OpNtO3AWEsAJmUVlkpvukdDXXGuPbFGLRMxPB7MRMxAMRMxAMRMxAMREQBERAEREAREQBERAEREAREQBERABkDbG16OFp73EVUpIDbM5sL8gOp0Ogk+VPiTw5h8dTFLFU94itnUXZbNYrcFSORMA4IbV2dtnEOprU1FIqtMC1LEVjlzMwqNZ93c5cq2PlJOhEtU8MGgMuHakyG3lxNBKx/zFKsfVi0+H+hrZR/4NQelWp/WS1+jPDL+zrY2n+XE1f5meu560EofuWyDTfE0bilh8CAeJRqlMn1ApH+Mj4naWLIPlwydPNVqfPypLpPo/QW/wB8x5tyNe9/W6ySvgmlzr4ptLa1f6LPSsZuisb90WcJi6uKb28QF7UqSKP+ZnP6yloYd2xuGy5sTUNVRu6xLoy3+0ZlPlWy3OYAWIHHgfU18AYT7xxD9mr1rH1AYS32RsDDYYk0KNOmTxYDzH8zHzH4mZdm0SHdixg1Crl+2WNNABYWAGgA0A9JyW1fGDUsYtJaVRqS3WtZVvctTUOpLjyqalIHThVv90zsJqeiDxAPEagHnf8AiB8pqIJtBiYAmYAiIgCIiAIiIAiIgGYiIAiIgCIiAIiIAiIgCIiAIiIAiIgCIiAIiIAtMWiIAtFoiAZiIgCIiAIiIAiIgCIiAIiIB//Z"/>
          <p:cNvSpPr>
            <a:spLocks noChangeAspect="1" noChangeArrowheads="1"/>
          </p:cNvSpPr>
          <p:nvPr/>
        </p:nvSpPr>
        <p:spPr bwMode="auto">
          <a:xfrm>
            <a:off x="2783681" y="-28575"/>
            <a:ext cx="2857500" cy="185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350" b="1">
              <a:solidFill>
                <a:prstClr val="black"/>
              </a:solidFill>
              <a:latin typeface="Arial" charset="0"/>
            </a:endParaRPr>
          </a:p>
        </p:txBody>
      </p:sp>
      <p:sp>
        <p:nvSpPr>
          <p:cNvPr id="5124" name="AutoShape 12" descr="https://s-media-cache-ak0.pinimg.com/236x/bc/91/77/bc9177d8755d5541422657a31cc5763c.jpg"/>
          <p:cNvSpPr>
            <a:spLocks noChangeAspect="1" noChangeArrowheads="1"/>
          </p:cNvSpPr>
          <p:nvPr/>
        </p:nvSpPr>
        <p:spPr bwMode="auto">
          <a:xfrm>
            <a:off x="2783682" y="-434578"/>
            <a:ext cx="1685925"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1350" b="1">
              <a:solidFill>
                <a:prstClr val="black"/>
              </a:solidFill>
              <a:latin typeface="Arial" charset="0"/>
            </a:endParaRPr>
          </a:p>
        </p:txBody>
      </p:sp>
      <p:sp>
        <p:nvSpPr>
          <p:cNvPr id="5" name="Content Placeholder 2"/>
          <p:cNvSpPr>
            <a:spLocks noGrp="1"/>
          </p:cNvSpPr>
          <p:nvPr>
            <p:ph idx="1"/>
          </p:nvPr>
        </p:nvSpPr>
        <p:spPr>
          <a:xfrm>
            <a:off x="240506" y="902345"/>
            <a:ext cx="11570493" cy="3580755"/>
          </a:xfrm>
        </p:spPr>
        <p:txBody>
          <a:bodyPr>
            <a:normAutofit fontScale="92500"/>
          </a:bodyPr>
          <a:lstStyle/>
          <a:p>
            <a:pPr marL="257175" indent="-257175" algn="just">
              <a:lnSpc>
                <a:spcPct val="150000"/>
              </a:lnSpc>
              <a:spcBef>
                <a:spcPct val="20000"/>
              </a:spcBef>
              <a:buFont typeface="Wingdings" panose="05000000000000000000" pitchFamily="2" charset="2"/>
              <a:buChar char="§"/>
            </a:pPr>
            <a:r>
              <a:rPr lang="en-US" sz="2400" b="1" dirty="0" smtClean="0">
                <a:latin typeface="Cambria" pitchFamily="18" charset="0"/>
              </a:rPr>
              <a:t>Tea </a:t>
            </a:r>
            <a:r>
              <a:rPr lang="en-US" sz="2400" b="1" dirty="0">
                <a:latin typeface="Cambria" pitchFamily="18" charset="0"/>
              </a:rPr>
              <a:t>price in 2016 </a:t>
            </a:r>
            <a:r>
              <a:rPr lang="en-US" sz="2400" dirty="0">
                <a:latin typeface="Cambria" pitchFamily="18" charset="0"/>
              </a:rPr>
              <a:t>(HG) @ Rs. 450/- per Kilo </a:t>
            </a:r>
            <a:r>
              <a:rPr lang="en-US" sz="2400" b="1" dirty="0">
                <a:latin typeface="Cambria" pitchFamily="18" charset="0"/>
              </a:rPr>
              <a:t>below COP </a:t>
            </a:r>
            <a:r>
              <a:rPr lang="en-US" sz="2400" dirty="0">
                <a:latin typeface="Cambria" pitchFamily="18" charset="0"/>
              </a:rPr>
              <a:t>of </a:t>
            </a:r>
            <a:r>
              <a:rPr lang="en-US" sz="2400" dirty="0" err="1">
                <a:latin typeface="Cambria" pitchFamily="18" charset="0"/>
              </a:rPr>
              <a:t>Rs</a:t>
            </a:r>
            <a:r>
              <a:rPr lang="en-US" sz="2400" dirty="0">
                <a:latin typeface="Cambria" pitchFamily="18" charset="0"/>
              </a:rPr>
              <a:t>. 530/- .</a:t>
            </a:r>
          </a:p>
          <a:p>
            <a:pPr marL="257175" indent="-257175" algn="just">
              <a:lnSpc>
                <a:spcPct val="150000"/>
              </a:lnSpc>
              <a:spcBef>
                <a:spcPct val="20000"/>
              </a:spcBef>
              <a:buFont typeface="Wingdings" panose="05000000000000000000" pitchFamily="2" charset="2"/>
              <a:buChar char="§"/>
            </a:pPr>
            <a:r>
              <a:rPr lang="en-US" sz="2400" dirty="0">
                <a:latin typeface="Cambria" pitchFamily="18" charset="0"/>
              </a:rPr>
              <a:t> </a:t>
            </a:r>
            <a:r>
              <a:rPr lang="en-US" sz="2400" b="1" dirty="0">
                <a:latin typeface="Cambria" pitchFamily="18" charset="0"/>
              </a:rPr>
              <a:t>Labour wages </a:t>
            </a:r>
            <a:r>
              <a:rPr lang="en-US" sz="2400" b="1" dirty="0" smtClean="0">
                <a:latin typeface="Cambria" pitchFamily="18" charset="0"/>
              </a:rPr>
              <a:t>71</a:t>
            </a:r>
            <a:r>
              <a:rPr lang="en-US" sz="2400" b="1" dirty="0">
                <a:latin typeface="Cambria" pitchFamily="18" charset="0"/>
              </a:rPr>
              <a:t>% </a:t>
            </a:r>
            <a:r>
              <a:rPr lang="en-US" sz="2400" dirty="0">
                <a:latin typeface="Cambria" pitchFamily="18" charset="0"/>
              </a:rPr>
              <a:t>of the High Grown GSA prior to </a:t>
            </a:r>
            <a:r>
              <a:rPr lang="en-US" sz="2400" dirty="0" smtClean="0">
                <a:latin typeface="Cambria" pitchFamily="18" charset="0"/>
              </a:rPr>
              <a:t>privatization(1992)- </a:t>
            </a:r>
            <a:r>
              <a:rPr lang="en-US" sz="2400" b="1" dirty="0">
                <a:latin typeface="Cambria" pitchFamily="18" charset="0"/>
              </a:rPr>
              <a:t>162% by 2016</a:t>
            </a:r>
            <a:r>
              <a:rPr lang="en-US" sz="2400" dirty="0">
                <a:latin typeface="Cambria" pitchFamily="18" charset="0"/>
              </a:rPr>
              <a:t>. </a:t>
            </a:r>
          </a:p>
          <a:p>
            <a:pPr marL="257175" indent="-257175" algn="just">
              <a:lnSpc>
                <a:spcPct val="150000"/>
              </a:lnSpc>
              <a:spcBef>
                <a:spcPct val="20000"/>
              </a:spcBef>
              <a:buFont typeface="Wingdings" panose="05000000000000000000" pitchFamily="2" charset="2"/>
              <a:buChar char="§"/>
            </a:pPr>
            <a:r>
              <a:rPr lang="en-US" sz="2400" dirty="0">
                <a:latin typeface="Cambria" pitchFamily="18" charset="0"/>
              </a:rPr>
              <a:t>1991 </a:t>
            </a:r>
            <a:r>
              <a:rPr lang="en-US" sz="2400" b="1" dirty="0">
                <a:latin typeface="Cambria" pitchFamily="18" charset="0"/>
              </a:rPr>
              <a:t>Auction price USD 1.41 </a:t>
            </a:r>
            <a:r>
              <a:rPr lang="en-US" sz="2400" dirty="0" smtClean="0">
                <a:latin typeface="Cambria" pitchFamily="18" charset="0"/>
              </a:rPr>
              <a:t>per </a:t>
            </a:r>
            <a:r>
              <a:rPr lang="en-US" sz="2400" dirty="0">
                <a:latin typeface="Cambria" pitchFamily="18" charset="0"/>
              </a:rPr>
              <a:t>Kilo, by </a:t>
            </a:r>
            <a:r>
              <a:rPr lang="en-US" sz="2400" b="1" dirty="0">
                <a:latin typeface="Cambria" pitchFamily="18" charset="0"/>
              </a:rPr>
              <a:t>2016 USD 2.96  </a:t>
            </a:r>
            <a:r>
              <a:rPr lang="en-US" sz="2400" dirty="0">
                <a:latin typeface="Cambria" pitchFamily="18" charset="0"/>
              </a:rPr>
              <a:t>- </a:t>
            </a:r>
            <a:r>
              <a:rPr lang="en-US" sz="2400" b="1" dirty="0" smtClean="0">
                <a:latin typeface="Cambria" pitchFamily="18" charset="0"/>
              </a:rPr>
              <a:t>2 </a:t>
            </a:r>
            <a:r>
              <a:rPr lang="en-US" sz="2400" b="1" dirty="0">
                <a:latin typeface="Cambria" pitchFamily="18" charset="0"/>
              </a:rPr>
              <a:t>fold increase</a:t>
            </a:r>
            <a:r>
              <a:rPr lang="en-US" sz="2400" dirty="0">
                <a:latin typeface="Cambria" pitchFamily="18" charset="0"/>
              </a:rPr>
              <a:t>.</a:t>
            </a:r>
          </a:p>
          <a:p>
            <a:pPr marL="257175" indent="-257175" algn="just">
              <a:lnSpc>
                <a:spcPct val="150000"/>
              </a:lnSpc>
              <a:spcBef>
                <a:spcPct val="20000"/>
              </a:spcBef>
              <a:buFont typeface="Wingdings" panose="05000000000000000000" pitchFamily="2" charset="2"/>
              <a:buChar char="§"/>
            </a:pPr>
            <a:r>
              <a:rPr lang="en-US" sz="2400" dirty="0" smtClean="0">
                <a:latin typeface="Cambria" pitchFamily="18" charset="0"/>
              </a:rPr>
              <a:t>1991 Labour </a:t>
            </a:r>
            <a:r>
              <a:rPr lang="en-US" sz="2400" dirty="0">
                <a:latin typeface="Cambria" pitchFamily="18" charset="0"/>
              </a:rPr>
              <a:t>wage from Rs. 48</a:t>
            </a:r>
            <a:r>
              <a:rPr lang="en-US" sz="2400" dirty="0" smtClean="0">
                <a:latin typeface="Cambria" pitchFamily="18" charset="0"/>
              </a:rPr>
              <a:t>/- per day to </a:t>
            </a:r>
            <a:r>
              <a:rPr lang="en-US" sz="2400" dirty="0">
                <a:latin typeface="Cambria" pitchFamily="18" charset="0"/>
              </a:rPr>
              <a:t>Rs. 730/- by 2016 </a:t>
            </a:r>
            <a:r>
              <a:rPr lang="en-US" sz="2400" dirty="0" smtClean="0">
                <a:latin typeface="Cambria" pitchFamily="18" charset="0"/>
              </a:rPr>
              <a:t>– </a:t>
            </a:r>
            <a:r>
              <a:rPr lang="en-US" sz="2400" b="1" dirty="0" smtClean="0">
                <a:latin typeface="Cambria" pitchFamily="18" charset="0"/>
              </a:rPr>
              <a:t>15 </a:t>
            </a:r>
            <a:r>
              <a:rPr lang="en-US" sz="2400" b="1" dirty="0">
                <a:latin typeface="Cambria" pitchFamily="18" charset="0"/>
              </a:rPr>
              <a:t>fold </a:t>
            </a:r>
            <a:r>
              <a:rPr lang="en-US" sz="2400" b="1" dirty="0" smtClean="0">
                <a:latin typeface="Cambria" pitchFamily="18" charset="0"/>
              </a:rPr>
              <a:t>increase</a:t>
            </a:r>
            <a:r>
              <a:rPr lang="en-US" sz="2400" dirty="0" smtClean="0">
                <a:latin typeface="Cambria" pitchFamily="18" charset="0"/>
              </a:rPr>
              <a:t>.</a:t>
            </a:r>
            <a:endParaRPr lang="en-US" sz="2400" dirty="0">
              <a:latin typeface="Cambria" pitchFamily="18" charset="0"/>
            </a:endParaRPr>
          </a:p>
          <a:p>
            <a:pPr marL="257175" indent="-257175" algn="just">
              <a:lnSpc>
                <a:spcPct val="150000"/>
              </a:lnSpc>
              <a:spcBef>
                <a:spcPct val="20000"/>
              </a:spcBef>
              <a:buFont typeface="Wingdings" panose="05000000000000000000" pitchFamily="2" charset="2"/>
              <a:buChar char="§"/>
            </a:pPr>
            <a:r>
              <a:rPr lang="en-US" sz="2400" dirty="0">
                <a:latin typeface="Cambria" pitchFamily="18" charset="0"/>
              </a:rPr>
              <a:t>Protect the “</a:t>
            </a:r>
            <a:r>
              <a:rPr lang="en-US" sz="2400" b="1" dirty="0">
                <a:latin typeface="Cambria" pitchFamily="18" charset="0"/>
              </a:rPr>
              <a:t>Producer Sustainability” </a:t>
            </a:r>
            <a:r>
              <a:rPr lang="en-US" sz="2400" dirty="0">
                <a:latin typeface="Cambria" pitchFamily="18" charset="0"/>
              </a:rPr>
              <a:t>by giving a higher share of the value .</a:t>
            </a:r>
          </a:p>
          <a:p>
            <a:pPr marL="257175" indent="-257175" algn="just">
              <a:lnSpc>
                <a:spcPct val="150000"/>
              </a:lnSpc>
              <a:spcBef>
                <a:spcPct val="20000"/>
              </a:spcBef>
              <a:buFont typeface="Wingdings" panose="05000000000000000000" pitchFamily="2" charset="2"/>
              <a:buChar char="§"/>
            </a:pPr>
            <a:r>
              <a:rPr lang="en-US" sz="2400" dirty="0">
                <a:latin typeface="Cambria" pitchFamily="18" charset="0"/>
              </a:rPr>
              <a:t>Strengthen the marketing of the product and leverage on the advantages of Ceylon Tea</a:t>
            </a:r>
            <a:r>
              <a:rPr lang="en-US" sz="2400" dirty="0" smtClean="0">
                <a:latin typeface="Cambria" pitchFamily="18" charset="0"/>
              </a:rPr>
              <a:t>.</a:t>
            </a:r>
            <a:endParaRPr lang="en-US" sz="24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marL="0" indent="0">
              <a:buNone/>
            </a:pPr>
            <a:endParaRPr lang="en-US" dirty="0" smtClean="0"/>
          </a:p>
          <a:p>
            <a:pPr marL="0" indent="0">
              <a:buNone/>
            </a:pPr>
            <a:endParaRPr lang="en-US" dirty="0"/>
          </a:p>
        </p:txBody>
      </p:sp>
      <p:pic>
        <p:nvPicPr>
          <p:cNvPr id="11" name="Picture 10"/>
          <p:cNvPicPr>
            <a:picLocks noChangeAspect="1"/>
          </p:cNvPicPr>
          <p:nvPr/>
        </p:nvPicPr>
        <p:blipFill rotWithShape="1">
          <a:blip r:embed="rId3"/>
          <a:srcRect l="18749" t="58594" r="11876" b="27344"/>
          <a:stretch/>
        </p:blipFill>
        <p:spPr>
          <a:xfrm>
            <a:off x="0" y="0"/>
            <a:ext cx="12192000" cy="683565"/>
          </a:xfrm>
          <a:prstGeom prst="rect">
            <a:avLst/>
          </a:prstGeom>
        </p:spPr>
      </p:pic>
      <p:sp>
        <p:nvSpPr>
          <p:cNvPr id="4" name="Rectangle 3"/>
          <p:cNvSpPr/>
          <p:nvPr/>
        </p:nvSpPr>
        <p:spPr>
          <a:xfrm>
            <a:off x="0" y="80172"/>
            <a:ext cx="12191999" cy="584775"/>
          </a:xfrm>
          <a:prstGeom prst="rect">
            <a:avLst/>
          </a:prstGeom>
        </p:spPr>
        <p:txBody>
          <a:bodyPr wrap="square">
            <a:spAutoFit/>
          </a:bodyPr>
          <a:lstStyle/>
          <a:p>
            <a:pPr algn="ctr"/>
            <a:r>
              <a:rPr lang="en-US" sz="3200" b="1" dirty="0">
                <a:latin typeface="Cambria" panose="02040503050406030204" pitchFamily="18" charset="0"/>
              </a:rPr>
              <a:t>MARKET AND </a:t>
            </a:r>
            <a:r>
              <a:rPr lang="en-US" sz="3200" b="1" dirty="0" smtClean="0">
                <a:latin typeface="Cambria" panose="02040503050406030204" pitchFamily="18" charset="0"/>
              </a:rPr>
              <a:t>VIABILTY CHALLENGE</a:t>
            </a:r>
            <a:endParaRPr lang="en-US" sz="3200" dirty="0"/>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pic>
        <p:nvPicPr>
          <p:cNvPr id="2" name="Picture 1"/>
          <p:cNvPicPr>
            <a:picLocks noChangeAspect="1"/>
          </p:cNvPicPr>
          <p:nvPr/>
        </p:nvPicPr>
        <p:blipFill rotWithShape="1">
          <a:blip r:embed="rId5"/>
          <a:srcRect l="18021" t="71093" r="5417" b="12500"/>
          <a:stretch/>
        </p:blipFill>
        <p:spPr>
          <a:xfrm>
            <a:off x="1181100" y="5257800"/>
            <a:ext cx="9436100" cy="1600200"/>
          </a:xfrm>
          <a:prstGeom prst="rect">
            <a:avLst/>
          </a:prstGeom>
        </p:spPr>
      </p:pic>
    </p:spTree>
    <p:extLst>
      <p:ext uri="{BB962C8B-B14F-4D97-AF65-F5344CB8AC3E}">
        <p14:creationId xmlns:p14="http://schemas.microsoft.com/office/powerpoint/2010/main" val="1505565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100" y="6477000"/>
            <a:ext cx="1710725" cy="261610"/>
          </a:xfrm>
          <a:prstGeom prst="rect">
            <a:avLst/>
          </a:prstGeom>
          <a:noFill/>
        </p:spPr>
        <p:txBody>
          <a:bodyPr wrap="none" rtlCol="0">
            <a:spAutoFit/>
          </a:bodyPr>
          <a:lstStyle/>
          <a:p>
            <a:r>
              <a:rPr lang="en-US" sz="1100" b="1" i="1" dirty="0">
                <a:latin typeface="Cambria" pitchFamily="18" charset="0"/>
              </a:rPr>
              <a:t>SOURCE: WAR ON WANT</a:t>
            </a:r>
          </a:p>
        </p:txBody>
      </p:sp>
      <p:sp>
        <p:nvSpPr>
          <p:cNvPr id="3" name="Rectangle 2"/>
          <p:cNvSpPr/>
          <p:nvPr/>
        </p:nvSpPr>
        <p:spPr>
          <a:xfrm>
            <a:off x="5791200" y="1143000"/>
            <a:ext cx="5486400" cy="762000"/>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2000" b="1" dirty="0">
                <a:solidFill>
                  <a:schemeClr val="tx1"/>
                </a:solidFill>
                <a:latin typeface="Cambria" pitchFamily="18" charset="0"/>
              </a:rPr>
              <a:t>UK – 10% OF WORLD TEA IMPORTS</a:t>
            </a:r>
          </a:p>
          <a:p>
            <a:pPr algn="ctr"/>
            <a:r>
              <a:rPr lang="en-US" sz="2000" b="1" dirty="0">
                <a:solidFill>
                  <a:schemeClr val="tx1"/>
                </a:solidFill>
                <a:latin typeface="Cambria" pitchFamily="18" charset="0"/>
              </a:rPr>
              <a:t>16% OF INDIA &amp; 19% OF KENYA</a:t>
            </a:r>
          </a:p>
        </p:txBody>
      </p:sp>
      <p:pic>
        <p:nvPicPr>
          <p:cNvPr id="8" name="Picture 7"/>
          <p:cNvPicPr>
            <a:picLocks noChangeAspect="1"/>
          </p:cNvPicPr>
          <p:nvPr/>
        </p:nvPicPr>
        <p:blipFill rotWithShape="1">
          <a:blip r:embed="rId2"/>
          <a:srcRect l="18749" t="58594" r="11876" b="27344"/>
          <a:stretch/>
        </p:blipFill>
        <p:spPr>
          <a:xfrm>
            <a:off x="0" y="0"/>
            <a:ext cx="12192000" cy="683565"/>
          </a:xfrm>
          <a:prstGeom prst="rect">
            <a:avLst/>
          </a:prstGeom>
        </p:spPr>
      </p:pic>
      <p:sp>
        <p:nvSpPr>
          <p:cNvPr id="9" name="Rectangle 8"/>
          <p:cNvSpPr/>
          <p:nvPr/>
        </p:nvSpPr>
        <p:spPr>
          <a:xfrm>
            <a:off x="1333500" y="37234"/>
            <a:ext cx="9524999" cy="646331"/>
          </a:xfrm>
          <a:prstGeom prst="rect">
            <a:avLst/>
          </a:prstGeom>
        </p:spPr>
        <p:txBody>
          <a:bodyPr wrap="square">
            <a:spAutoFit/>
          </a:bodyPr>
          <a:lstStyle/>
          <a:p>
            <a:pPr algn="ctr"/>
            <a:r>
              <a:rPr lang="en-US" sz="3600" b="1" dirty="0">
                <a:solidFill>
                  <a:prstClr val="black"/>
                </a:solidFill>
                <a:latin typeface="Cambria" pitchFamily="18" charset="0"/>
              </a:rPr>
              <a:t>WHO MAKES MONEY FROM A CUP?</a:t>
            </a:r>
            <a:endParaRPr lang="en-US" sz="3600"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graphicFrame>
        <p:nvGraphicFramePr>
          <p:cNvPr id="10" name="Chart 9"/>
          <p:cNvGraphicFramePr>
            <a:graphicFrameLocks/>
          </p:cNvGraphicFramePr>
          <p:nvPr>
            <p:extLst>
              <p:ext uri="{D42A27DB-BD31-4B8C-83A1-F6EECF244321}">
                <p14:modId xmlns:p14="http://schemas.microsoft.com/office/powerpoint/2010/main" val="1798432774"/>
              </p:ext>
            </p:extLst>
          </p:nvPr>
        </p:nvGraphicFramePr>
        <p:xfrm>
          <a:off x="1066800" y="952500"/>
          <a:ext cx="10464800" cy="5334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3943083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416676746"/>
              </p:ext>
            </p:extLst>
          </p:nvPr>
        </p:nvGraphicFramePr>
        <p:xfrm>
          <a:off x="1600203" y="5753492"/>
          <a:ext cx="10261943" cy="1066800"/>
        </p:xfrm>
        <a:graphic>
          <a:graphicData uri="http://schemas.openxmlformats.org/drawingml/2006/table">
            <a:tbl>
              <a:tblPr/>
              <a:tblGrid>
                <a:gridCol w="809660"/>
                <a:gridCol w="409575"/>
                <a:gridCol w="400091"/>
                <a:gridCol w="391347"/>
                <a:gridCol w="355374"/>
                <a:gridCol w="422900"/>
                <a:gridCol w="341816"/>
                <a:gridCol w="370019"/>
                <a:gridCol w="389137"/>
                <a:gridCol w="389137"/>
                <a:gridCol w="389137"/>
                <a:gridCol w="389137"/>
                <a:gridCol w="389137"/>
                <a:gridCol w="389137"/>
                <a:gridCol w="389137"/>
                <a:gridCol w="389137"/>
                <a:gridCol w="389137"/>
                <a:gridCol w="389137"/>
                <a:gridCol w="389137"/>
                <a:gridCol w="427102"/>
                <a:gridCol w="351172"/>
                <a:gridCol w="425595"/>
                <a:gridCol w="425595"/>
                <a:gridCol w="425595"/>
                <a:gridCol w="425595"/>
              </a:tblGrid>
              <a:tr h="298594">
                <a:tc>
                  <a:txBody>
                    <a:bodyPr/>
                    <a:lstStyle/>
                    <a:p>
                      <a:pPr algn="l" fontAlgn="b"/>
                      <a:r>
                        <a:rPr lang="en-US" sz="900" b="1" i="0" u="none" strike="noStrike" dirty="0">
                          <a:solidFill>
                            <a:srgbClr val="000000"/>
                          </a:solidFill>
                          <a:effectLst/>
                          <a:latin typeface="Cambria"/>
                        </a:rPr>
                        <a:t>Year</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1994</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1998</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1999</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2004</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2008</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2009</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2010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2012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2013</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2014</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96">
                <a:tc>
                  <a:txBody>
                    <a:bodyPr/>
                    <a:lstStyle/>
                    <a:p>
                      <a:pPr algn="l" fontAlgn="b"/>
                      <a:r>
                        <a:rPr lang="en-US" sz="900" b="1" i="0" u="none" strike="noStrike" dirty="0">
                          <a:solidFill>
                            <a:srgbClr val="000000"/>
                          </a:solidFill>
                          <a:effectLst/>
                          <a:latin typeface="Cambria"/>
                        </a:rPr>
                        <a:t>Labour </a:t>
                      </a:r>
                      <a:r>
                        <a:rPr lang="en-US" sz="900" b="1" i="0" u="none" strike="noStrike" dirty="0" smtClean="0">
                          <a:solidFill>
                            <a:srgbClr val="000000"/>
                          </a:solidFill>
                          <a:effectLst/>
                          <a:latin typeface="Cambria"/>
                        </a:rPr>
                        <a:t>Wage (Rs/day)</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83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83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121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121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147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147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180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180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260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290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290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405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405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515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515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730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5710">
                <a:tc>
                  <a:txBody>
                    <a:bodyPr/>
                    <a:lstStyle/>
                    <a:p>
                      <a:pPr algn="l" fontAlgn="b"/>
                      <a:r>
                        <a:rPr lang="en-US" sz="900" b="1" i="0" u="none" strike="noStrike" dirty="0" smtClean="0">
                          <a:solidFill>
                            <a:srgbClr val="000000"/>
                          </a:solidFill>
                          <a:effectLst/>
                          <a:latin typeface="Cambria"/>
                        </a:rPr>
                        <a:t>Total. Profit (Mn)</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effectLst/>
                          <a:latin typeface="Arial"/>
                        </a:rPr>
                        <a:t>(</a:t>
                      </a:r>
                      <a:r>
                        <a:rPr lang="en-US" sz="800" b="0" i="0" u="none" strike="noStrike" dirty="0" smtClean="0">
                          <a:effectLst/>
                          <a:latin typeface="Arial"/>
                        </a:rPr>
                        <a:t>1,243)</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(1086)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(376)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873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2,307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1,107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327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1,487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1,082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107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(235)</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509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(242)</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(204)</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1,409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(10)</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(436)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327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(5,175)</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635</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(651)</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smtClean="0">
                          <a:solidFill>
                            <a:schemeClr val="tx1"/>
                          </a:solidFill>
                          <a:effectLst/>
                          <a:latin typeface="Arial"/>
                          <a:ea typeface="+mn-ea"/>
                          <a:cs typeface="+mn-cs"/>
                        </a:rPr>
                        <a:t>(1,695)</a:t>
                      </a:r>
                      <a:endParaRPr lang="en-US" sz="800" b="0" i="0" u="none" strike="noStrike" kern="1200" dirty="0">
                        <a:solidFill>
                          <a:schemeClr val="tx1"/>
                        </a:solidFill>
                        <a:effectLst/>
                        <a:latin typeface="Arial"/>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smtClean="0">
                          <a:solidFill>
                            <a:schemeClr val="tx1"/>
                          </a:solidFill>
                          <a:effectLst/>
                          <a:latin typeface="Arial"/>
                          <a:ea typeface="+mn-ea"/>
                          <a:cs typeface="+mn-cs"/>
                        </a:rPr>
                        <a:t>(3,094)</a:t>
                      </a:r>
                      <a:endParaRPr lang="en-US" sz="800" b="0" i="0" u="none" strike="noStrike" kern="1200" dirty="0">
                        <a:solidFill>
                          <a:schemeClr val="tx1"/>
                        </a:solidFill>
                        <a:effectLst/>
                        <a:latin typeface="Arial"/>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800" b="0" i="0" u="none" strike="noStrike" kern="1200" dirty="0" smtClean="0">
                          <a:solidFill>
                            <a:schemeClr val="tx1"/>
                          </a:solidFill>
                          <a:effectLst/>
                          <a:latin typeface="Arial"/>
                          <a:ea typeface="+mn-ea"/>
                          <a:cs typeface="+mn-cs"/>
                        </a:rPr>
                        <a:t>(2,134)</a:t>
                      </a:r>
                      <a:endParaRPr lang="en-US" sz="800" b="0" i="0" u="none" strike="noStrike" kern="1200" dirty="0">
                        <a:solidFill>
                          <a:schemeClr val="tx1"/>
                        </a:solidFill>
                        <a:effectLst/>
                        <a:latin typeface="Arial"/>
                        <a:ea typeface="+mn-ea"/>
                        <a:cs typeface="+mn-cs"/>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 name="Chart 7"/>
          <p:cNvGraphicFramePr>
            <a:graphicFrameLocks/>
          </p:cNvGraphicFramePr>
          <p:nvPr>
            <p:extLst>
              <p:ext uri="{D42A27DB-BD31-4B8C-83A1-F6EECF244321}">
                <p14:modId xmlns:p14="http://schemas.microsoft.com/office/powerpoint/2010/main" val="2235380568"/>
              </p:ext>
            </p:extLst>
          </p:nvPr>
        </p:nvGraphicFramePr>
        <p:xfrm>
          <a:off x="1447800" y="762003"/>
          <a:ext cx="10401822" cy="4953001"/>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p:cNvPicPr>
            <a:picLocks noChangeAspect="1"/>
          </p:cNvPicPr>
          <p:nvPr/>
        </p:nvPicPr>
        <p:blipFill rotWithShape="1">
          <a:blip r:embed="rId4"/>
          <a:srcRect l="18749" t="58594" r="11876" b="27344"/>
          <a:stretch/>
        </p:blipFill>
        <p:spPr>
          <a:xfrm>
            <a:off x="0" y="1"/>
            <a:ext cx="12192000" cy="580103"/>
          </a:xfrm>
          <a:prstGeom prst="rect">
            <a:avLst/>
          </a:prstGeom>
        </p:spPr>
      </p:pic>
      <p:sp>
        <p:nvSpPr>
          <p:cNvPr id="3" name="Rectangle 2"/>
          <p:cNvSpPr/>
          <p:nvPr/>
        </p:nvSpPr>
        <p:spPr>
          <a:xfrm>
            <a:off x="3209822" y="59219"/>
            <a:ext cx="6191054" cy="461665"/>
          </a:xfrm>
          <a:prstGeom prst="rect">
            <a:avLst/>
          </a:prstGeom>
        </p:spPr>
        <p:txBody>
          <a:bodyPr wrap="none">
            <a:spAutoFit/>
          </a:bodyPr>
          <a:lstStyle/>
          <a:p>
            <a:pPr lvl="0"/>
            <a:r>
              <a:rPr lang="en-US" sz="2400" b="1" dirty="0">
                <a:latin typeface="Cambria" panose="02040503050406030204" pitchFamily="18" charset="0"/>
              </a:rPr>
              <a:t>TOTAL PROFIT/LOSSES – TEA (1993-2016)</a:t>
            </a: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57598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61049282"/>
              </p:ext>
            </p:extLst>
          </p:nvPr>
        </p:nvGraphicFramePr>
        <p:xfrm>
          <a:off x="1290183" y="5638800"/>
          <a:ext cx="10471750" cy="1066800"/>
        </p:xfrm>
        <a:graphic>
          <a:graphicData uri="http://schemas.openxmlformats.org/drawingml/2006/table">
            <a:tbl>
              <a:tblPr/>
              <a:tblGrid>
                <a:gridCol w="826214"/>
                <a:gridCol w="417949"/>
                <a:gridCol w="408271"/>
                <a:gridCol w="399348"/>
                <a:gridCol w="415053"/>
                <a:gridCol w="341475"/>
                <a:gridCol w="366954"/>
                <a:gridCol w="397093"/>
                <a:gridCol w="397093"/>
                <a:gridCol w="397093"/>
                <a:gridCol w="397093"/>
                <a:gridCol w="397093"/>
                <a:gridCol w="397093"/>
                <a:gridCol w="397093"/>
                <a:gridCol w="397093"/>
                <a:gridCol w="397093"/>
                <a:gridCol w="397093"/>
                <a:gridCol w="397093"/>
                <a:gridCol w="397093"/>
                <a:gridCol w="435834"/>
                <a:gridCol w="358352"/>
                <a:gridCol w="434296"/>
                <a:gridCol w="434296"/>
                <a:gridCol w="434296"/>
                <a:gridCol w="434296"/>
              </a:tblGrid>
              <a:tr h="298594">
                <a:tc>
                  <a:txBody>
                    <a:bodyPr/>
                    <a:lstStyle/>
                    <a:p>
                      <a:pPr algn="l" fontAlgn="b"/>
                      <a:r>
                        <a:rPr lang="en-US" sz="900" b="1" i="0" u="none" strike="noStrike" dirty="0">
                          <a:solidFill>
                            <a:srgbClr val="000000"/>
                          </a:solidFill>
                          <a:effectLst/>
                          <a:latin typeface="Cambria"/>
                        </a:rPr>
                        <a:t>Year</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1994</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1998</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1999</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2004</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2008</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2009</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solidFill>
                            <a:srgbClr val="000000"/>
                          </a:solidFill>
                          <a:effectLst/>
                          <a:latin typeface="Cambria"/>
                        </a:rPr>
                        <a:t>2010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a:solidFill>
                            <a:srgbClr val="000000"/>
                          </a:solidFill>
                          <a:effectLst/>
                          <a:latin typeface="Cambria"/>
                        </a:rPr>
                        <a:t>2012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2013</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2014</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dirty="0" smtClean="0">
                          <a:solidFill>
                            <a:srgbClr val="000000"/>
                          </a:solidFill>
                          <a:effectLst/>
                          <a:latin typeface="Cambria"/>
                        </a:rPr>
                        <a:t>2016</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2496">
                <a:tc>
                  <a:txBody>
                    <a:bodyPr/>
                    <a:lstStyle/>
                    <a:p>
                      <a:pPr algn="l" fontAlgn="b"/>
                      <a:r>
                        <a:rPr lang="en-US" sz="900" b="1" i="0" u="none" strike="noStrike" dirty="0">
                          <a:solidFill>
                            <a:srgbClr val="000000"/>
                          </a:solidFill>
                          <a:effectLst/>
                          <a:latin typeface="Cambria"/>
                        </a:rPr>
                        <a:t>Labour </a:t>
                      </a:r>
                      <a:r>
                        <a:rPr lang="en-US" sz="900" b="1" i="0" u="none" strike="noStrike" dirty="0" smtClean="0">
                          <a:solidFill>
                            <a:srgbClr val="000000"/>
                          </a:solidFill>
                          <a:effectLst/>
                          <a:latin typeface="Cambria"/>
                        </a:rPr>
                        <a:t>Wage (Rs/day)</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72</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83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83</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95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121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121</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147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147</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180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180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260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290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290</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405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405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515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mbria"/>
                        </a:rPr>
                        <a:t>515</a:t>
                      </a: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620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smtClean="0">
                          <a:solidFill>
                            <a:srgbClr val="000000"/>
                          </a:solidFill>
                          <a:effectLst/>
                          <a:latin typeface="Cambria"/>
                        </a:rPr>
                        <a:t>730</a:t>
                      </a:r>
                      <a:endParaRPr lang="en-US" sz="900" b="0"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05710">
                <a:tc>
                  <a:txBody>
                    <a:bodyPr/>
                    <a:lstStyle/>
                    <a:p>
                      <a:pPr algn="l" fontAlgn="b"/>
                      <a:r>
                        <a:rPr lang="en-US" sz="900" b="1" i="0" u="none" strike="noStrike" dirty="0" smtClean="0">
                          <a:solidFill>
                            <a:srgbClr val="000000"/>
                          </a:solidFill>
                          <a:effectLst/>
                          <a:latin typeface="Cambria"/>
                        </a:rPr>
                        <a:t>Cumulative. Profit (Mn)</a:t>
                      </a:r>
                      <a:endParaRPr lang="en-US" sz="900" b="1" i="0" u="none" strike="noStrike" dirty="0">
                        <a:solidFill>
                          <a:srgbClr val="000000"/>
                        </a:solidFill>
                        <a:effectLst/>
                        <a:latin typeface="Cambria"/>
                      </a:endParaRPr>
                    </a:p>
                  </a:txBody>
                  <a:tcPr marL="6525" marR="6525" marT="6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a:effectLst/>
                          <a:latin typeface="Arial"/>
                        </a:rPr>
                        <a:t>(</a:t>
                      </a:r>
                      <a:r>
                        <a:rPr lang="en-US" sz="800" b="0" i="0" u="none" strike="noStrike" dirty="0" smtClean="0">
                          <a:effectLst/>
                          <a:latin typeface="Arial"/>
                        </a:rPr>
                        <a:t>1,243)</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(2,330)</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(2,706)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(1,832)</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475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1,582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1,910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3,397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4,480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4,587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4,351</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4,860</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4,617</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4,413</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5,823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5,812</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5,376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5,048 </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(126)</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508</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(142)</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(1,837)</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(4,931)</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dirty="0" smtClean="0">
                          <a:effectLst/>
                          <a:latin typeface="Arial"/>
                        </a:rPr>
                        <a:t>(5,822)</a:t>
                      </a:r>
                      <a:endParaRPr lang="en-US" sz="800" b="0" i="0" u="none" strike="noStrike" dirty="0">
                        <a:effectLst/>
                        <a:latin typeface="Arial"/>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val="709360943"/>
              </p:ext>
            </p:extLst>
          </p:nvPr>
        </p:nvGraphicFramePr>
        <p:xfrm>
          <a:off x="1142696" y="909956"/>
          <a:ext cx="10719452" cy="4729317"/>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p:cNvPicPr>
            <a:picLocks noChangeAspect="1"/>
          </p:cNvPicPr>
          <p:nvPr/>
        </p:nvPicPr>
        <p:blipFill rotWithShape="1">
          <a:blip r:embed="rId4"/>
          <a:srcRect l="18749" t="58594" r="11876" b="27344"/>
          <a:stretch/>
        </p:blipFill>
        <p:spPr>
          <a:xfrm>
            <a:off x="0" y="1"/>
            <a:ext cx="12192000" cy="580103"/>
          </a:xfrm>
          <a:prstGeom prst="rect">
            <a:avLst/>
          </a:prstGeom>
        </p:spPr>
      </p:pic>
      <p:sp>
        <p:nvSpPr>
          <p:cNvPr id="3" name="Rectangle 2"/>
          <p:cNvSpPr/>
          <p:nvPr/>
        </p:nvSpPr>
        <p:spPr>
          <a:xfrm>
            <a:off x="2654710" y="59219"/>
            <a:ext cx="7246375" cy="461665"/>
          </a:xfrm>
          <a:prstGeom prst="rect">
            <a:avLst/>
          </a:prstGeom>
        </p:spPr>
        <p:txBody>
          <a:bodyPr wrap="square">
            <a:spAutoFit/>
          </a:bodyPr>
          <a:lstStyle/>
          <a:p>
            <a:pPr lvl="0"/>
            <a:r>
              <a:rPr lang="en-US" sz="2400" b="1" dirty="0">
                <a:solidFill>
                  <a:prstClr val="black"/>
                </a:solidFill>
                <a:latin typeface="Cambria" panose="02040503050406030204" pitchFamily="18" charset="0"/>
              </a:rPr>
              <a:t>CUMULATIVE PROFIT/LOSSES – TEA (1993-2016)</a:t>
            </a:r>
          </a:p>
        </p:txBody>
      </p:sp>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46164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8749" t="58594" r="11876" b="27344"/>
          <a:stretch/>
        </p:blipFill>
        <p:spPr>
          <a:xfrm>
            <a:off x="0" y="0"/>
            <a:ext cx="12192000" cy="683565"/>
          </a:xfrm>
          <a:prstGeom prst="rect">
            <a:avLst/>
          </a:prstGeom>
        </p:spPr>
      </p:pic>
      <p:sp>
        <p:nvSpPr>
          <p:cNvPr id="5" name="Rectangle 4"/>
          <p:cNvSpPr/>
          <p:nvPr/>
        </p:nvSpPr>
        <p:spPr>
          <a:xfrm>
            <a:off x="2057400" y="18616"/>
            <a:ext cx="8496300" cy="646331"/>
          </a:xfrm>
          <a:prstGeom prst="rect">
            <a:avLst/>
          </a:prstGeom>
        </p:spPr>
        <p:txBody>
          <a:bodyPr wrap="square">
            <a:spAutoFit/>
          </a:bodyPr>
          <a:lstStyle/>
          <a:p>
            <a:pPr algn="ctr"/>
            <a:r>
              <a:rPr lang="en-US" sz="3600" b="1" dirty="0">
                <a:solidFill>
                  <a:prstClr val="black"/>
                </a:solidFill>
                <a:latin typeface="Cambria" panose="02040503050406030204" pitchFamily="18" charset="0"/>
              </a:rPr>
              <a:t>REVENUE </a:t>
            </a:r>
            <a:r>
              <a:rPr lang="en-US" sz="3600" b="1" dirty="0" smtClean="0">
                <a:solidFill>
                  <a:prstClr val="black"/>
                </a:solidFill>
                <a:latin typeface="Cambria" panose="02040503050406030204" pitchFamily="18" charset="0"/>
              </a:rPr>
              <a:t>SHARING WAGE </a:t>
            </a:r>
            <a:r>
              <a:rPr lang="en-US" sz="3600" b="1" dirty="0">
                <a:solidFill>
                  <a:prstClr val="black"/>
                </a:solidFill>
                <a:latin typeface="Cambria" panose="02040503050406030204" pitchFamily="18" charset="0"/>
              </a:rPr>
              <a:t>MODEL</a:t>
            </a:r>
            <a:endParaRPr lang="en-US" sz="1400" dirty="0">
              <a:latin typeface="Cambria" panose="02040503050406030204" pitchFamily="18" charset="0"/>
            </a:endParaRPr>
          </a:p>
        </p:txBody>
      </p:sp>
      <p:sp>
        <p:nvSpPr>
          <p:cNvPr id="6" name="Rectangle 5"/>
          <p:cNvSpPr/>
          <p:nvPr/>
        </p:nvSpPr>
        <p:spPr>
          <a:xfrm>
            <a:off x="0" y="877890"/>
            <a:ext cx="8001000" cy="5090624"/>
          </a:xfrm>
          <a:prstGeom prst="rect">
            <a:avLst/>
          </a:prstGeom>
        </p:spPr>
        <p:txBody>
          <a:bodyPr wrap="square">
            <a:spAutoFit/>
          </a:bodyPr>
          <a:lstStyle/>
          <a:p>
            <a:pPr marL="342900" lvl="0" indent="-342900">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The present model of daily wage based emolument irrespective of output of the worker is not sustainable and will not be sustainable in the future even.  The current crisis is a result of this system.</a:t>
            </a:r>
          </a:p>
          <a:p>
            <a:pPr marL="342900" lvl="0" indent="-342900">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With the existing wages itself, the industry is in a state of collapse as the Colombo Auction average </a:t>
            </a:r>
            <a:r>
              <a:rPr lang="en-US" sz="1600" dirty="0" smtClean="0">
                <a:latin typeface="Cambria" panose="02040503050406030204" pitchFamily="18" charset="0"/>
              </a:rPr>
              <a:t>was (2016) </a:t>
            </a:r>
            <a:r>
              <a:rPr lang="en-US" sz="1600" dirty="0">
                <a:latin typeface="Cambria" panose="02040503050406030204" pitchFamily="18" charset="0"/>
              </a:rPr>
              <a:t>at  Rs. </a:t>
            </a:r>
            <a:r>
              <a:rPr lang="en-US" sz="1600" dirty="0" smtClean="0">
                <a:latin typeface="Cambria" panose="02040503050406030204" pitchFamily="18" charset="0"/>
              </a:rPr>
              <a:t>450/- </a:t>
            </a:r>
            <a:r>
              <a:rPr lang="en-US" sz="1600" dirty="0">
                <a:latin typeface="Cambria" panose="02040503050406030204" pitchFamily="18" charset="0"/>
              </a:rPr>
              <a:t>per </a:t>
            </a:r>
            <a:r>
              <a:rPr lang="en-US" sz="1600" dirty="0" smtClean="0">
                <a:latin typeface="Cambria" panose="02040503050406030204" pitchFamily="18" charset="0"/>
              </a:rPr>
              <a:t>Kg </a:t>
            </a:r>
            <a:r>
              <a:rPr lang="en-US" sz="1600" dirty="0">
                <a:latin typeface="Cambria" panose="02040503050406030204" pitchFamily="18" charset="0"/>
              </a:rPr>
              <a:t>whilst the Cost of Production is over Rs</a:t>
            </a:r>
            <a:r>
              <a:rPr lang="en-US" sz="1600" dirty="0" smtClean="0">
                <a:latin typeface="Cambria" panose="02040503050406030204" pitchFamily="18" charset="0"/>
              </a:rPr>
              <a:t>. 530/- </a:t>
            </a:r>
            <a:r>
              <a:rPr lang="en-US" sz="1600" dirty="0">
                <a:latin typeface="Cambria" panose="02040503050406030204" pitchFamily="18" charset="0"/>
              </a:rPr>
              <a:t>per Kg.</a:t>
            </a:r>
          </a:p>
          <a:p>
            <a:pPr marL="342900" lvl="0" indent="-342900">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Over 75% of the pluckers bring in more than 18 Kg per day on an annual basis, absorbing the seasonal variances</a:t>
            </a:r>
            <a:r>
              <a:rPr lang="en-US" sz="1600" dirty="0" smtClean="0">
                <a:solidFill>
                  <a:prstClr val="black"/>
                </a:solidFill>
                <a:latin typeface="Cambria" panose="02040503050406030204" pitchFamily="18" charset="0"/>
              </a:rPr>
              <a:t>.</a:t>
            </a:r>
          </a:p>
          <a:p>
            <a:pPr marL="342900" lvl="0" indent="-342900">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Therefore, a scheme to encourage and reward the 75% of the productive workers should be in place to support them.</a:t>
            </a:r>
          </a:p>
          <a:p>
            <a:pPr marL="342900" lvl="0" indent="-342900">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The existing model prevents the benefits of productivity going to the more productive workers and it encourages under performing workers as they too get the same emoluments. There is no surplus left to reward productive workers</a:t>
            </a:r>
            <a:r>
              <a:rPr lang="en-US" sz="1600" dirty="0" smtClean="0">
                <a:solidFill>
                  <a:prstClr val="black"/>
                </a:solidFill>
                <a:latin typeface="Cambria" panose="02040503050406030204" pitchFamily="18" charset="0"/>
              </a:rPr>
              <a:t>.</a:t>
            </a:r>
            <a:endParaRPr lang="en-US" sz="1600" dirty="0">
              <a:solidFill>
                <a:prstClr val="black"/>
              </a:solidFill>
              <a:latin typeface="Cambria" panose="020405030504060302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000" y="702181"/>
            <a:ext cx="4191000" cy="616851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0987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39547"/>
            <a:ext cx="12115800" cy="4801314"/>
          </a:xfrm>
          <a:prstGeom prst="rect">
            <a:avLst/>
          </a:prstGeom>
          <a:noFill/>
        </p:spPr>
        <p:txBody>
          <a:bodyPr wrap="square">
            <a:spAutoFit/>
          </a:bodyPr>
          <a:lstStyle/>
          <a:p>
            <a:pPr marL="228600" algn="just">
              <a:defRPr/>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571500" indent="-342900" algn="just">
              <a:buFont typeface="Wingdings" panose="05000000000000000000" pitchFamily="2" charset="2"/>
              <a:buChar char="Ø"/>
              <a:defRPr/>
            </a:pPr>
            <a:r>
              <a:rPr lang="en-US" dirty="0">
                <a:latin typeface="Cambria" panose="02040503050406030204" pitchFamily="18" charset="0"/>
                <a:ea typeface="Calibri" panose="020F0502020204030204" pitchFamily="34" charset="0"/>
                <a:cs typeface="Times New Roman" panose="02020603050405020304" pitchFamily="18" charset="0"/>
              </a:rPr>
              <a:t>Current thinking sweeping across the globe is to empower  the growers and make them  directly responsible for  their capacity to earn while the management  providing the suitable environment, technical and managerial inputs.</a:t>
            </a:r>
          </a:p>
          <a:p>
            <a:pPr marL="228600" algn="just">
              <a:defRPr/>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571500" indent="-342900" algn="just">
              <a:buFont typeface="Wingdings" panose="05000000000000000000" pitchFamily="2" charset="2"/>
              <a:buChar char="Ø"/>
              <a:defRPr/>
            </a:pPr>
            <a:r>
              <a:rPr lang="en-US" dirty="0">
                <a:latin typeface="Cambria" panose="02040503050406030204" pitchFamily="18" charset="0"/>
                <a:cs typeface="Times New Roman" panose="02020603050405020304" pitchFamily="18" charset="0"/>
              </a:rPr>
              <a:t>Empowered with entrepreneurial skills in an environment where the workers will have a proprietary interest and an opportunity to earn.</a:t>
            </a:r>
          </a:p>
          <a:p>
            <a:pPr marL="228600" algn="just">
              <a:defRPr/>
            </a:pPr>
            <a:endParaRPr lang="en-US" dirty="0">
              <a:latin typeface="Cambria" panose="02040503050406030204" pitchFamily="18" charset="0"/>
              <a:cs typeface="Times New Roman" panose="02020603050405020304" pitchFamily="18" charset="0"/>
            </a:endParaRPr>
          </a:p>
          <a:p>
            <a:pPr marL="571500" indent="-342900" algn="just">
              <a:buFont typeface="Wingdings" panose="05000000000000000000" pitchFamily="2" charset="2"/>
              <a:buChar char="Ø"/>
              <a:defRPr/>
            </a:pPr>
            <a:r>
              <a:rPr lang="en-US" dirty="0">
                <a:latin typeface="Cambria" panose="02040503050406030204" pitchFamily="18" charset="0"/>
                <a:cs typeface="Times New Roman" panose="02020603050405020304" pitchFamily="18" charset="0"/>
              </a:rPr>
              <a:t>Opportunities to earn is maximized to the limit of their effort and initiative.   </a:t>
            </a:r>
            <a:r>
              <a:rPr lang="en-US" dirty="0">
                <a:latin typeface="Cambria" panose="02040503050406030204" pitchFamily="18" charset="0"/>
                <a:ea typeface="Calibri" panose="020F0502020204030204" pitchFamily="34" charset="0"/>
                <a:cs typeface="Times New Roman" panose="02020603050405020304" pitchFamily="18" charset="0"/>
              </a:rPr>
              <a:t>  </a:t>
            </a:r>
            <a:endParaRPr lang="en-US" dirty="0" smtClean="0">
              <a:latin typeface="Cambria" panose="02040503050406030204" pitchFamily="18" charset="0"/>
              <a:ea typeface="Calibri" panose="020F0502020204030204" pitchFamily="34" charset="0"/>
              <a:cs typeface="Times New Roman" panose="02020603050405020304" pitchFamily="18" charset="0"/>
            </a:endParaRPr>
          </a:p>
          <a:p>
            <a:pPr marL="228600" algn="just">
              <a:defRPr/>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571500" indent="-342900" algn="just">
              <a:buFont typeface="Wingdings" panose="05000000000000000000" pitchFamily="2" charset="2"/>
              <a:buChar char="Ø"/>
              <a:defRPr/>
            </a:pPr>
            <a:r>
              <a:rPr lang="en-US" dirty="0">
                <a:latin typeface="Cambria" panose="02040503050406030204" pitchFamily="18" charset="0"/>
                <a:ea typeface="Calibri" panose="020F0502020204030204" pitchFamily="34" charset="0"/>
                <a:cs typeface="Times New Roman" panose="02020603050405020304" pitchFamily="18" charset="0"/>
              </a:rPr>
              <a:t>From the models that are in existence, it is clearly evident that Revenue Sharing Model has increased the income for the workers and have contributed to </a:t>
            </a:r>
          </a:p>
          <a:p>
            <a:pPr marL="228600" algn="just">
              <a:defRPr/>
            </a:pPr>
            <a:r>
              <a:rPr lang="en-US" dirty="0">
                <a:latin typeface="Cambria" panose="02040503050406030204" pitchFamily="18" charset="0"/>
                <a:ea typeface="Calibri" panose="020F0502020204030204" pitchFamily="34" charset="0"/>
                <a:cs typeface="Times New Roman" panose="02020603050405020304" pitchFamily="18" charset="0"/>
              </a:rPr>
              <a:t>		- Increased earnings, </a:t>
            </a:r>
          </a:p>
          <a:p>
            <a:pPr marL="228600" algn="just">
              <a:defRPr/>
            </a:pPr>
            <a:r>
              <a:rPr lang="en-US" dirty="0">
                <a:latin typeface="Cambria" panose="02040503050406030204" pitchFamily="18" charset="0"/>
                <a:ea typeface="Calibri" panose="020F0502020204030204" pitchFamily="34" charset="0"/>
                <a:cs typeface="Times New Roman" panose="02020603050405020304" pitchFamily="18" charset="0"/>
              </a:rPr>
              <a:t>		- Enhancing their job security </a:t>
            </a:r>
          </a:p>
          <a:p>
            <a:pPr marL="228600" algn="just">
              <a:defRPr/>
            </a:pPr>
            <a:r>
              <a:rPr lang="en-US" dirty="0">
                <a:latin typeface="Cambria" panose="02040503050406030204" pitchFamily="18" charset="0"/>
                <a:ea typeface="Calibri" panose="020F0502020204030204" pitchFamily="34" charset="0"/>
                <a:cs typeface="Times New Roman" panose="02020603050405020304" pitchFamily="18" charset="0"/>
              </a:rPr>
              <a:t>		- Improving Quality of Life. </a:t>
            </a:r>
            <a:endParaRPr lang="en-US" dirty="0" smtClean="0">
              <a:latin typeface="Cambria" panose="02040503050406030204" pitchFamily="18" charset="0"/>
              <a:ea typeface="Calibri" panose="020F0502020204030204" pitchFamily="34" charset="0"/>
              <a:cs typeface="Times New Roman" panose="02020603050405020304" pitchFamily="18" charset="0"/>
            </a:endParaRPr>
          </a:p>
          <a:p>
            <a:pPr marL="228600" algn="just">
              <a:defRPr/>
            </a:pPr>
            <a:endParaRPr lang="en-US" dirty="0">
              <a:latin typeface="Cambria" panose="02040503050406030204" pitchFamily="18" charset="0"/>
              <a:ea typeface="Calibri" panose="020F0502020204030204" pitchFamily="34" charset="0"/>
              <a:cs typeface="Times New Roman" panose="02020603050405020304" pitchFamily="18" charset="0"/>
            </a:endParaRPr>
          </a:p>
          <a:p>
            <a:pPr marL="571500" indent="-342900" algn="just">
              <a:buFont typeface="Wingdings" panose="05000000000000000000" pitchFamily="2" charset="2"/>
              <a:buChar char="Ø"/>
              <a:defRPr/>
            </a:pPr>
            <a:r>
              <a:rPr lang="en-US" dirty="0">
                <a:latin typeface="Cambria" panose="02040503050406030204" pitchFamily="18" charset="0"/>
                <a:ea typeface="Calibri" panose="020F0502020204030204" pitchFamily="34" charset="0"/>
                <a:cs typeface="Times New Roman" panose="02020603050405020304" pitchFamily="18" charset="0"/>
              </a:rPr>
              <a:t>The flexibility of their times of work has contributed to the increase in productivity &amp; ability to be an entrepreneur. </a:t>
            </a:r>
          </a:p>
          <a:p>
            <a:pPr marL="228600" algn="just">
              <a:defRPr/>
            </a:pPr>
            <a:endParaRPr lang="en-US" dirty="0">
              <a:latin typeface="Cambria" panose="02040503050406030204" pitchFamily="18"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2"/>
          <a:srcRect l="18749" t="58594" r="11876" b="27344"/>
          <a:stretch/>
        </p:blipFill>
        <p:spPr>
          <a:xfrm>
            <a:off x="0" y="0"/>
            <a:ext cx="12192000" cy="683565"/>
          </a:xfrm>
          <a:prstGeom prst="rect">
            <a:avLst/>
          </a:prstGeom>
        </p:spPr>
      </p:pic>
      <p:pic>
        <p:nvPicPr>
          <p:cNvPr id="3" name="Picture 2"/>
          <p:cNvPicPr>
            <a:picLocks noChangeAspect="1"/>
          </p:cNvPicPr>
          <p:nvPr/>
        </p:nvPicPr>
        <p:blipFill>
          <a:blip r:embed="rId3"/>
          <a:stretch>
            <a:fillRect/>
          </a:stretch>
        </p:blipFill>
        <p:spPr>
          <a:xfrm>
            <a:off x="0" y="5711853"/>
            <a:ext cx="12192000" cy="1146147"/>
          </a:xfrm>
          <a:prstGeom prst="rect">
            <a:avLst/>
          </a:prstGeom>
        </p:spPr>
      </p:pic>
      <p:sp>
        <p:nvSpPr>
          <p:cNvPr id="6" name="Rectangle 5"/>
          <p:cNvSpPr/>
          <p:nvPr/>
        </p:nvSpPr>
        <p:spPr>
          <a:xfrm>
            <a:off x="2362200" y="54772"/>
            <a:ext cx="8229600" cy="584775"/>
          </a:xfrm>
          <a:prstGeom prst="rect">
            <a:avLst/>
          </a:prstGeom>
        </p:spPr>
        <p:txBody>
          <a:bodyPr wrap="square">
            <a:spAutoFit/>
          </a:bodyPr>
          <a:lstStyle/>
          <a:p>
            <a:pPr marL="228600" lvl="0" algn="just">
              <a:defRPr/>
            </a:pPr>
            <a:r>
              <a:rPr lang="en-US" sz="32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REVENUE SHARING WAGE MODEL </a:t>
            </a:r>
            <a:endParaRPr lang="en-US" sz="3200" b="1" dirty="0">
              <a:solidFill>
                <a:prstClr val="black"/>
              </a:solidFill>
              <a:latin typeface="Cambria" panose="02040503050406030204" pitchFamily="18"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59097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85800"/>
            <a:ext cx="12039599" cy="6172200"/>
          </a:xfrm>
        </p:spPr>
        <p:txBody>
          <a:bodyPr>
            <a:noAutofit/>
          </a:bodyPr>
          <a:lstStyle/>
          <a:p>
            <a:pPr marL="400050" indent="-171450">
              <a:lnSpc>
                <a:spcPct val="200000"/>
              </a:lnSpc>
              <a:spcBef>
                <a:spcPts val="0"/>
              </a:spcBef>
              <a:buFont typeface="Wingdings" panose="05000000000000000000" pitchFamily="2" charset="2"/>
              <a:buChar char="Ø"/>
            </a:pPr>
            <a:r>
              <a:rPr lang="en-US" sz="1400" b="1" dirty="0">
                <a:latin typeface="Cambria" panose="02040503050406030204" pitchFamily="18" charset="0"/>
                <a:ea typeface="Calibri" panose="020F0502020204030204" pitchFamily="34" charset="0"/>
                <a:cs typeface="Times New Roman" panose="02020603050405020304" pitchFamily="18" charset="0"/>
              </a:rPr>
              <a:t>150 year </a:t>
            </a:r>
            <a:r>
              <a:rPr lang="en-US" sz="1400" dirty="0">
                <a:latin typeface="Cambria" panose="02040503050406030204" pitchFamily="18" charset="0"/>
                <a:ea typeface="Calibri" panose="020F0502020204030204" pitchFamily="34" charset="0"/>
                <a:cs typeface="Times New Roman" panose="02020603050405020304" pitchFamily="18" charset="0"/>
              </a:rPr>
              <a:t>old traditional model  -  resident, </a:t>
            </a:r>
            <a:r>
              <a:rPr lang="en-US" sz="1400" b="1" dirty="0">
                <a:latin typeface="Cambria" panose="02040503050406030204" pitchFamily="18" charset="0"/>
                <a:ea typeface="Calibri" panose="020F0502020204030204" pitchFamily="34" charset="0"/>
                <a:cs typeface="Times New Roman" panose="02020603050405020304" pitchFamily="18" charset="0"/>
              </a:rPr>
              <a:t>daily wage </a:t>
            </a:r>
            <a:r>
              <a:rPr lang="en-US" sz="1400" dirty="0">
                <a:latin typeface="Cambria" panose="02040503050406030204" pitchFamily="18" charset="0"/>
                <a:ea typeface="Calibri" panose="020F0502020204030204" pitchFamily="34" charset="0"/>
                <a:cs typeface="Times New Roman" panose="02020603050405020304" pitchFamily="18" charset="0"/>
              </a:rPr>
              <a:t>based, employer </a:t>
            </a:r>
            <a:r>
              <a:rPr lang="en-US" sz="1400" b="1" dirty="0">
                <a:latin typeface="Cambria" panose="02040503050406030204" pitchFamily="18" charset="0"/>
                <a:ea typeface="Calibri" panose="020F0502020204030204" pitchFamily="34" charset="0"/>
                <a:cs typeface="Times New Roman" panose="02020603050405020304" pitchFamily="18" charset="0"/>
              </a:rPr>
              <a:t>dependent</a:t>
            </a:r>
            <a:r>
              <a:rPr lang="en-US" sz="1400" dirty="0">
                <a:latin typeface="Cambria" panose="02040503050406030204" pitchFamily="18" charset="0"/>
                <a:ea typeface="Calibri" panose="020F0502020204030204" pitchFamily="34" charset="0"/>
                <a:cs typeface="Times New Roman" panose="02020603050405020304" pitchFamily="18" charset="0"/>
              </a:rPr>
              <a:t>  workers who still  look up to the  estate management to determine their income  earning capacity and potential</a:t>
            </a:r>
            <a:r>
              <a:rPr lang="en-US" sz="1400" dirty="0" smtClean="0">
                <a:latin typeface="Cambria" panose="02040503050406030204" pitchFamily="18" charset="0"/>
                <a:ea typeface="Calibri" panose="020F0502020204030204" pitchFamily="34" charset="0"/>
                <a:cs typeface="Times New Roman" panose="02020603050405020304" pitchFamily="18" charset="0"/>
              </a:rPr>
              <a:t>.</a:t>
            </a:r>
            <a:endParaRPr lang="en-US" sz="14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endParaRPr>
          </a:p>
          <a:p>
            <a:pPr marL="400050" indent="-171450">
              <a:lnSpc>
                <a:spcPct val="200000"/>
              </a:lnSpc>
              <a:spcBef>
                <a:spcPts val="0"/>
              </a:spcBef>
              <a:buFont typeface="Wingdings" panose="05000000000000000000" pitchFamily="2" charset="2"/>
              <a:buChar char="Ø"/>
            </a:pPr>
            <a:r>
              <a:rPr lang="en-US" sz="1400" dirty="0" smtClean="0">
                <a:latin typeface="Cambria" panose="02040503050406030204" pitchFamily="18" charset="0"/>
                <a:ea typeface="Calibri" panose="020F0502020204030204" pitchFamily="34" charset="0"/>
                <a:cs typeface="Times New Roman" panose="02020603050405020304" pitchFamily="18" charset="0"/>
              </a:rPr>
              <a:t>Change </a:t>
            </a:r>
            <a:r>
              <a:rPr lang="en-US" sz="1400" dirty="0">
                <a:latin typeface="Cambria" panose="02040503050406030204" pitchFamily="18" charset="0"/>
                <a:ea typeface="Calibri" panose="020F0502020204030204" pitchFamily="34" charset="0"/>
                <a:cs typeface="Times New Roman" panose="02020603050405020304" pitchFamily="18" charset="0"/>
              </a:rPr>
              <a:t>the management</a:t>
            </a:r>
            <a:r>
              <a:rPr lang="en-US" sz="1400" b="1" dirty="0">
                <a:latin typeface="Cambria" panose="02040503050406030204" pitchFamily="18" charset="0"/>
                <a:ea typeface="Calibri" panose="020F0502020204030204" pitchFamily="34" charset="0"/>
                <a:cs typeface="Times New Roman" panose="02020603050405020304" pitchFamily="18" charset="0"/>
              </a:rPr>
              <a:t> dependent</a:t>
            </a:r>
            <a:r>
              <a:rPr lang="en-US" sz="1400" dirty="0">
                <a:latin typeface="Cambria" panose="02040503050406030204" pitchFamily="18" charset="0"/>
                <a:ea typeface="Calibri" panose="020F0502020204030204" pitchFamily="34" charset="0"/>
                <a:cs typeface="Times New Roman" panose="02020603050405020304" pitchFamily="18" charset="0"/>
              </a:rPr>
              <a:t>, entitlement minded, </a:t>
            </a:r>
            <a:r>
              <a:rPr lang="en-US" sz="1400" b="1" dirty="0">
                <a:latin typeface="Cambria" panose="02040503050406030204" pitchFamily="18" charset="0"/>
                <a:ea typeface="Calibri" panose="020F0502020204030204" pitchFamily="34" charset="0"/>
                <a:cs typeface="Times New Roman" panose="02020603050405020304" pitchFamily="18" charset="0"/>
              </a:rPr>
              <a:t>welfare</a:t>
            </a:r>
            <a:r>
              <a:rPr lang="en-US" sz="1400" dirty="0">
                <a:latin typeface="Cambria" panose="02040503050406030204" pitchFamily="18" charset="0"/>
                <a:ea typeface="Calibri" panose="020F0502020204030204" pitchFamily="34" charset="0"/>
                <a:cs typeface="Times New Roman" panose="02020603050405020304" pitchFamily="18" charset="0"/>
              </a:rPr>
              <a:t> oriented, </a:t>
            </a:r>
            <a:r>
              <a:rPr lang="en-US" sz="1400" b="1" dirty="0">
                <a:latin typeface="Cambria" panose="02040503050406030204" pitchFamily="18" charset="0"/>
                <a:ea typeface="Calibri" panose="020F0502020204030204" pitchFamily="34" charset="0"/>
                <a:cs typeface="Times New Roman" panose="02020603050405020304" pitchFamily="18" charset="0"/>
              </a:rPr>
              <a:t>low</a:t>
            </a:r>
            <a:r>
              <a:rPr lang="en-US" sz="1400" dirty="0">
                <a:latin typeface="Cambria" panose="02040503050406030204" pitchFamily="18" charset="0"/>
                <a:ea typeface="Calibri" panose="020F0502020204030204" pitchFamily="34" charset="0"/>
                <a:cs typeface="Times New Roman" panose="02020603050405020304" pitchFamily="18" charset="0"/>
              </a:rPr>
              <a:t> factor </a:t>
            </a:r>
            <a:r>
              <a:rPr lang="en-US" sz="1400" b="1" dirty="0" smtClean="0">
                <a:latin typeface="Cambria" panose="02040503050406030204" pitchFamily="18" charset="0"/>
                <a:ea typeface="Calibri" panose="020F0502020204030204" pitchFamily="34" charset="0"/>
                <a:cs typeface="Times New Roman" panose="02020603050405020304" pitchFamily="18" charset="0"/>
              </a:rPr>
              <a:t>productivity</a:t>
            </a:r>
            <a:r>
              <a:rPr lang="en-US" sz="1400" dirty="0" smtClean="0">
                <a:latin typeface="Cambria" panose="02040503050406030204" pitchFamily="18" charset="0"/>
                <a:ea typeface="Calibri" panose="020F0502020204030204" pitchFamily="34" charset="0"/>
                <a:cs typeface="Times New Roman" panose="02020603050405020304" pitchFamily="18" charset="0"/>
              </a:rPr>
              <a:t>, daily wage based system for </a:t>
            </a:r>
            <a:r>
              <a:rPr lang="en-US" sz="1400" dirty="0">
                <a:latin typeface="Cambria" panose="02040503050406030204" pitchFamily="18" charset="0"/>
                <a:ea typeface="Calibri" panose="020F0502020204030204" pitchFamily="34" charset="0"/>
                <a:cs typeface="Times New Roman" panose="02020603050405020304" pitchFamily="18" charset="0"/>
              </a:rPr>
              <a:t>the sustainability of the plantation community</a:t>
            </a:r>
            <a:r>
              <a:rPr lang="en-US" sz="1400" dirty="0" smtClean="0">
                <a:latin typeface="Cambria" panose="02040503050406030204" pitchFamily="18" charset="0"/>
                <a:ea typeface="Calibri" panose="020F0502020204030204" pitchFamily="34" charset="0"/>
                <a:cs typeface="Times New Roman" panose="02020603050405020304" pitchFamily="18" charset="0"/>
              </a:rPr>
              <a:t>.</a:t>
            </a:r>
          </a:p>
          <a:p>
            <a:pPr marL="400050" indent="-171450">
              <a:lnSpc>
                <a:spcPct val="200000"/>
              </a:lnSpc>
              <a:spcBef>
                <a:spcPts val="0"/>
              </a:spcBef>
              <a:buFont typeface="Wingdings" panose="05000000000000000000" pitchFamily="2" charset="2"/>
              <a:buChar char="Ø"/>
            </a:pPr>
            <a:r>
              <a:rPr lang="en-US" sz="1400" dirty="0">
                <a:latin typeface="Cambria" panose="02040503050406030204" pitchFamily="18" charset="0"/>
                <a:ea typeface="Calibri" panose="020F0502020204030204" pitchFamily="34" charset="0"/>
                <a:cs typeface="Times New Roman" panose="02020603050405020304" pitchFamily="18" charset="0"/>
              </a:rPr>
              <a:t>Current thinking is to empower  the growers and make them  directly responsible for  their </a:t>
            </a:r>
            <a:r>
              <a:rPr lang="en-US" sz="1400" b="1" dirty="0">
                <a:latin typeface="Cambria" panose="02040503050406030204" pitchFamily="18" charset="0"/>
                <a:ea typeface="Calibri" panose="020F0502020204030204" pitchFamily="34" charset="0"/>
                <a:cs typeface="Times New Roman" panose="02020603050405020304" pitchFamily="18" charset="0"/>
              </a:rPr>
              <a:t>capacity to earn </a:t>
            </a:r>
            <a:r>
              <a:rPr lang="en-US" sz="1400" dirty="0">
                <a:latin typeface="Cambria" panose="02040503050406030204" pitchFamily="18" charset="0"/>
                <a:ea typeface="Calibri" panose="020F0502020204030204" pitchFamily="34" charset="0"/>
                <a:cs typeface="Times New Roman" panose="02020603050405020304" pitchFamily="18" charset="0"/>
              </a:rPr>
              <a:t>while the management  provides  the suitable environment, technical and managerial inputs.</a:t>
            </a:r>
          </a:p>
          <a:p>
            <a:pPr marL="400050" indent="-171450">
              <a:lnSpc>
                <a:spcPct val="200000"/>
              </a:lnSpc>
              <a:spcBef>
                <a:spcPts val="0"/>
              </a:spcBef>
              <a:buFont typeface="Wingdings" panose="05000000000000000000" pitchFamily="2" charset="2"/>
              <a:buChar char="Ø"/>
            </a:pPr>
            <a:r>
              <a:rPr lang="en-US" sz="14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Revenue Sharing</a:t>
            </a:r>
            <a:r>
              <a:rPr lang="en-US" sz="1400"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 Model  to move away from employer dependent to </a:t>
            </a:r>
            <a:r>
              <a:rPr lang="en-US" sz="1400" b="1"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self managed </a:t>
            </a:r>
            <a:r>
              <a:rPr lang="en-US" sz="1400" dirty="0" smtClean="0">
                <a:solidFill>
                  <a:prstClr val="black"/>
                </a:solidFill>
                <a:latin typeface="Cambria" panose="02040503050406030204" pitchFamily="18" charset="0"/>
                <a:ea typeface="Calibri" panose="020F0502020204030204" pitchFamily="34" charset="0"/>
                <a:cs typeface="Times New Roman" panose="02020603050405020304" pitchFamily="18" charset="0"/>
              </a:rPr>
              <a:t>model.</a:t>
            </a:r>
            <a:endParaRPr lang="en-US" sz="1400" dirty="0" smtClean="0">
              <a:latin typeface="Cambria" panose="02040503050406030204" pitchFamily="18" charset="0"/>
              <a:ea typeface="Calibri" panose="020F0502020204030204" pitchFamily="34" charset="0"/>
              <a:cs typeface="Times New Roman" panose="02020603050405020304" pitchFamily="18" charset="0"/>
            </a:endParaRPr>
          </a:p>
          <a:p>
            <a:pPr marL="400050" indent="-171450">
              <a:lnSpc>
                <a:spcPct val="200000"/>
              </a:lnSpc>
              <a:spcBef>
                <a:spcPts val="0"/>
              </a:spcBef>
              <a:buFont typeface="Wingdings" panose="05000000000000000000" pitchFamily="2" charset="2"/>
              <a:buChar char="Ø"/>
            </a:pPr>
            <a:r>
              <a:rPr lang="en-US" sz="1400" dirty="0" smtClean="0">
                <a:latin typeface="Cambria" panose="02040503050406030204" pitchFamily="18" charset="0"/>
                <a:cs typeface="Times New Roman" panose="02020603050405020304" pitchFamily="18" charset="0"/>
              </a:rPr>
              <a:t>Workers </a:t>
            </a:r>
            <a:r>
              <a:rPr lang="en-US" sz="1400" dirty="0">
                <a:latin typeface="Cambria" panose="02040503050406030204" pitchFamily="18" charset="0"/>
                <a:cs typeface="Times New Roman" panose="02020603050405020304" pitchFamily="18" charset="0"/>
              </a:rPr>
              <a:t>to be </a:t>
            </a:r>
            <a:r>
              <a:rPr lang="en-US" sz="1400" b="1" dirty="0">
                <a:latin typeface="Cambria" panose="02040503050406030204" pitchFamily="18" charset="0"/>
                <a:cs typeface="Times New Roman" panose="02020603050405020304" pitchFamily="18" charset="0"/>
              </a:rPr>
              <a:t>empowered</a:t>
            </a:r>
            <a:r>
              <a:rPr lang="en-US" sz="1400" dirty="0">
                <a:latin typeface="Cambria" panose="02040503050406030204" pitchFamily="18" charset="0"/>
                <a:cs typeface="Times New Roman" panose="02020603050405020304" pitchFamily="18" charset="0"/>
              </a:rPr>
              <a:t> with </a:t>
            </a:r>
            <a:r>
              <a:rPr lang="en-US" sz="1400" b="1" dirty="0">
                <a:latin typeface="Cambria" panose="02040503050406030204" pitchFamily="18" charset="0"/>
                <a:cs typeface="Times New Roman" panose="02020603050405020304" pitchFamily="18" charset="0"/>
              </a:rPr>
              <a:t>entrepreneuri</a:t>
            </a:r>
            <a:r>
              <a:rPr lang="en-US" sz="1400" dirty="0">
                <a:latin typeface="Cambria" panose="02040503050406030204" pitchFamily="18" charset="0"/>
                <a:cs typeface="Times New Roman" panose="02020603050405020304" pitchFamily="18" charset="0"/>
              </a:rPr>
              <a:t>al skills in an environment where they will have a</a:t>
            </a:r>
            <a:r>
              <a:rPr lang="en-US" sz="1400" b="1" dirty="0">
                <a:latin typeface="Cambria" panose="02040503050406030204" pitchFamily="18" charset="0"/>
                <a:cs typeface="Times New Roman" panose="02020603050405020304" pitchFamily="18" charset="0"/>
              </a:rPr>
              <a:t> proprietary </a:t>
            </a:r>
            <a:r>
              <a:rPr lang="en-US" sz="1400" dirty="0">
                <a:latin typeface="Cambria" panose="02040503050406030204" pitchFamily="18" charset="0"/>
                <a:cs typeface="Times New Roman" panose="02020603050405020304" pitchFamily="18" charset="0"/>
              </a:rPr>
              <a:t>interest and an opportunity to  maximize earnings to the limit of their </a:t>
            </a:r>
            <a:r>
              <a:rPr lang="en-US" sz="1400" b="1" dirty="0">
                <a:latin typeface="Cambria" panose="02040503050406030204" pitchFamily="18" charset="0"/>
                <a:cs typeface="Times New Roman" panose="02020603050405020304" pitchFamily="18" charset="0"/>
              </a:rPr>
              <a:t>effort and initiative</a:t>
            </a:r>
            <a:r>
              <a:rPr lang="en-US" sz="1400" dirty="0">
                <a:latin typeface="Cambria" panose="02040503050406030204" pitchFamily="18" charset="0"/>
                <a:cs typeface="Times New Roman" panose="02020603050405020304" pitchFamily="18" charset="0"/>
              </a:rPr>
              <a:t>.  </a:t>
            </a:r>
            <a:endParaRPr lang="en-US" sz="1400" dirty="0">
              <a:latin typeface="Cambria" panose="02040503050406030204" pitchFamily="18" charset="0"/>
              <a:ea typeface="Calibri" panose="020F0502020204030204" pitchFamily="34" charset="0"/>
              <a:cs typeface="Times New Roman" panose="02020603050405020304" pitchFamily="18" charset="0"/>
            </a:endParaRPr>
          </a:p>
          <a:p>
            <a:pPr marL="452437" indent="-285750" defTabSz="457189">
              <a:lnSpc>
                <a:spcPct val="200000"/>
              </a:lnSpc>
              <a:buFont typeface="Wingdings" panose="05000000000000000000" pitchFamily="2" charset="2"/>
              <a:buChar char="Ø"/>
            </a:pPr>
            <a:r>
              <a:rPr lang="en-US" sz="1400" dirty="0" smtClean="0">
                <a:latin typeface="Cambria" panose="02040503050406030204" pitchFamily="18" charset="0"/>
                <a:cs typeface="Times New Roman" panose="02020603050405020304" pitchFamily="18" charset="0"/>
              </a:rPr>
              <a:t>The </a:t>
            </a:r>
            <a:r>
              <a:rPr lang="en-US" sz="1400" dirty="0">
                <a:latin typeface="Cambria" panose="02040503050406030204" pitchFamily="18" charset="0"/>
                <a:cs typeface="Times New Roman" panose="02020603050405020304" pitchFamily="18" charset="0"/>
              </a:rPr>
              <a:t>willingness on the part of the workers to </a:t>
            </a:r>
            <a:r>
              <a:rPr lang="en-US" sz="1400" b="1" dirty="0">
                <a:latin typeface="Cambria" panose="02040503050406030204" pitchFamily="18" charset="0"/>
                <a:cs typeface="Times New Roman" panose="02020603050405020304" pitchFamily="18" charset="0"/>
              </a:rPr>
              <a:t>increase their productivity</a:t>
            </a:r>
            <a:r>
              <a:rPr lang="en-US" sz="1400" dirty="0">
                <a:latin typeface="Cambria" panose="02040503050406030204" pitchFamily="18" charset="0"/>
                <a:cs typeface="Times New Roman" panose="02020603050405020304" pitchFamily="18" charset="0"/>
              </a:rPr>
              <a:t> where they see an apparent direct gain to themselves have also contributed to the success.</a:t>
            </a:r>
          </a:p>
          <a:p>
            <a:pPr marL="509587" defTabSz="457189">
              <a:lnSpc>
                <a:spcPct val="200000"/>
              </a:lnSpc>
              <a:buFont typeface="Wingdings" panose="05000000000000000000" pitchFamily="2" charset="2"/>
              <a:buChar char="Ø"/>
            </a:pPr>
            <a:r>
              <a:rPr lang="en-US" sz="1400" dirty="0">
                <a:latin typeface="Cambria" panose="02040503050406030204" pitchFamily="18" charset="0"/>
                <a:ea typeface="Calibri" panose="020F0502020204030204" pitchFamily="34" charset="0"/>
                <a:cs typeface="Times New Roman" panose="02020603050405020304" pitchFamily="18" charset="0"/>
              </a:rPr>
              <a:t>The </a:t>
            </a:r>
            <a:r>
              <a:rPr lang="en-US" sz="1400" b="1" dirty="0">
                <a:latin typeface="Cambria" panose="02040503050406030204" pitchFamily="18" charset="0"/>
                <a:ea typeface="Calibri" panose="020F0502020204030204" pitchFamily="34" charset="0"/>
                <a:cs typeface="Times New Roman" panose="02020603050405020304" pitchFamily="18" charset="0"/>
              </a:rPr>
              <a:t>flexibilit</a:t>
            </a:r>
            <a:r>
              <a:rPr lang="en-US" sz="1400" dirty="0">
                <a:latin typeface="Cambria" panose="02040503050406030204" pitchFamily="18" charset="0"/>
                <a:ea typeface="Calibri" panose="020F0502020204030204" pitchFamily="34" charset="0"/>
                <a:cs typeface="Times New Roman" panose="02020603050405020304" pitchFamily="18" charset="0"/>
              </a:rPr>
              <a:t>y of their times of work has contributed to the increase in productivity &amp; ability to be an entrepreneur. </a:t>
            </a:r>
            <a:endParaRPr lang="en-US" sz="1400" dirty="0">
              <a:solidFill>
                <a:prstClr val="black"/>
              </a:solidFill>
              <a:latin typeface="Cambria" panose="02040503050406030204" pitchFamily="18" charset="0"/>
              <a:ea typeface="Calibri" panose="020F0502020204030204" pitchFamily="34" charset="0"/>
              <a:cs typeface="Times New Roman" panose="02020603050405020304" pitchFamily="18" charset="0"/>
            </a:endParaRPr>
          </a:p>
          <a:p>
            <a:pPr marL="509587" defTabSz="457189">
              <a:lnSpc>
                <a:spcPct val="200000"/>
              </a:lnSpc>
              <a:buFont typeface="Wingdings" panose="05000000000000000000" pitchFamily="2" charset="2"/>
              <a:buChar char="Ø"/>
            </a:pPr>
            <a:r>
              <a:rPr lang="en-US" sz="1400" b="1" dirty="0">
                <a:solidFill>
                  <a:prstClr val="black"/>
                </a:solidFill>
                <a:latin typeface="Cambria" panose="02040503050406030204" pitchFamily="18" charset="0"/>
                <a:ea typeface="Calibri" panose="020F0502020204030204" pitchFamily="34" charset="0"/>
                <a:cs typeface="Times New Roman" panose="02020603050405020304" pitchFamily="18" charset="0"/>
              </a:rPr>
              <a:t>Revenue Sharing</a:t>
            </a:r>
            <a:r>
              <a:rPr lang="en-US" sz="1400" dirty="0">
                <a:solidFill>
                  <a:prstClr val="black"/>
                </a:solidFill>
                <a:latin typeface="Cambria" panose="02040503050406030204" pitchFamily="18" charset="0"/>
                <a:ea typeface="Calibri" panose="020F0502020204030204" pitchFamily="34" charset="0"/>
                <a:cs typeface="Times New Roman" panose="02020603050405020304" pitchFamily="18" charset="0"/>
              </a:rPr>
              <a:t>” Model has contributed to Increased earnings and giving dignity to the operators ,enhancing their job security and improving the overall Quality of Life</a:t>
            </a:r>
          </a:p>
        </p:txBody>
      </p:sp>
      <p:pic>
        <p:nvPicPr>
          <p:cNvPr id="4" name="Picture 3"/>
          <p:cNvPicPr>
            <a:picLocks noChangeAspect="1"/>
          </p:cNvPicPr>
          <p:nvPr/>
        </p:nvPicPr>
        <p:blipFill rotWithShape="1">
          <a:blip r:embed="rId3"/>
          <a:srcRect l="18749" t="58594" r="11876" b="27344"/>
          <a:stretch/>
        </p:blipFill>
        <p:spPr>
          <a:xfrm>
            <a:off x="0" y="2236"/>
            <a:ext cx="12192000" cy="683565"/>
          </a:xfrm>
          <a:prstGeom prst="rect">
            <a:avLst/>
          </a:prstGeom>
        </p:spPr>
      </p:pic>
      <p:sp>
        <p:nvSpPr>
          <p:cNvPr id="2" name="Rectangle 1"/>
          <p:cNvSpPr/>
          <p:nvPr/>
        </p:nvSpPr>
        <p:spPr>
          <a:xfrm>
            <a:off x="0" y="51630"/>
            <a:ext cx="12192000" cy="523220"/>
          </a:xfrm>
          <a:prstGeom prst="rect">
            <a:avLst/>
          </a:prstGeom>
        </p:spPr>
        <p:txBody>
          <a:bodyPr wrap="square">
            <a:spAutoFit/>
          </a:bodyPr>
          <a:lstStyle/>
          <a:p>
            <a:pPr algn="ctr"/>
            <a:r>
              <a:rPr lang="en-US" sz="2800" b="1" dirty="0" smtClean="0">
                <a:solidFill>
                  <a:prstClr val="black"/>
                </a:solidFill>
                <a:latin typeface="Cambria" panose="02040503050406030204" pitchFamily="18" charset="0"/>
              </a:rPr>
              <a:t>THE WAY FORWARD - REVENUE SHARING FOR RPCs </a:t>
            </a:r>
            <a:endParaRPr lang="en-US" sz="2800" b="1" dirty="0">
              <a:solidFill>
                <a:prstClr val="black"/>
              </a:solidFill>
              <a:latin typeface="Cambria" panose="02040503050406030204" pitchFamily="18" charset="0"/>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52301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8749" t="58594" r="11876" b="27344"/>
          <a:stretch/>
        </p:blipFill>
        <p:spPr>
          <a:xfrm>
            <a:off x="0" y="0"/>
            <a:ext cx="12192000" cy="683565"/>
          </a:xfrm>
          <a:prstGeom prst="rect">
            <a:avLst/>
          </a:prstGeom>
        </p:spPr>
      </p:pic>
      <p:sp>
        <p:nvSpPr>
          <p:cNvPr id="6" name="Rectangle 5"/>
          <p:cNvSpPr/>
          <p:nvPr/>
        </p:nvSpPr>
        <p:spPr>
          <a:xfrm>
            <a:off x="2057400" y="18616"/>
            <a:ext cx="8496300" cy="646331"/>
          </a:xfrm>
          <a:prstGeom prst="rect">
            <a:avLst/>
          </a:prstGeom>
        </p:spPr>
        <p:txBody>
          <a:bodyPr wrap="square">
            <a:spAutoFit/>
          </a:bodyPr>
          <a:lstStyle/>
          <a:p>
            <a:pPr algn="ctr"/>
            <a:r>
              <a:rPr lang="en-US" sz="3600" b="1" dirty="0">
                <a:solidFill>
                  <a:prstClr val="black"/>
                </a:solidFill>
                <a:latin typeface="Cambria" panose="02040503050406030204" pitchFamily="18" charset="0"/>
              </a:rPr>
              <a:t>REVENUE </a:t>
            </a:r>
            <a:r>
              <a:rPr lang="en-US" sz="3600" b="1" dirty="0" smtClean="0">
                <a:solidFill>
                  <a:prstClr val="black"/>
                </a:solidFill>
                <a:latin typeface="Cambria" panose="02040503050406030204" pitchFamily="18" charset="0"/>
              </a:rPr>
              <a:t>SHARING WAGE </a:t>
            </a:r>
            <a:r>
              <a:rPr lang="en-US" sz="3600" b="1" dirty="0">
                <a:solidFill>
                  <a:prstClr val="black"/>
                </a:solidFill>
                <a:latin typeface="Cambria" panose="02040503050406030204" pitchFamily="18" charset="0"/>
              </a:rPr>
              <a:t>MODEL</a:t>
            </a:r>
            <a:endParaRPr lang="en-US" sz="1400" dirty="0">
              <a:latin typeface="Cambria" panose="02040503050406030204" pitchFamily="18" charset="0"/>
            </a:endParaRPr>
          </a:p>
        </p:txBody>
      </p:sp>
      <p:sp>
        <p:nvSpPr>
          <p:cNvPr id="7" name="Rectangle 6"/>
          <p:cNvSpPr/>
          <p:nvPr/>
        </p:nvSpPr>
        <p:spPr>
          <a:xfrm>
            <a:off x="152400" y="702181"/>
            <a:ext cx="11887200" cy="5014386"/>
          </a:xfrm>
          <a:prstGeom prst="rect">
            <a:avLst/>
          </a:prstGeom>
        </p:spPr>
        <p:txBody>
          <a:bodyPr wrap="square">
            <a:spAutoFit/>
          </a:bodyPr>
          <a:lstStyle/>
          <a:p>
            <a:pPr marL="342900" lvl="0" indent="-342900" algn="just">
              <a:lnSpc>
                <a:spcPct val="150000"/>
              </a:lnSpc>
              <a:spcBef>
                <a:spcPct val="20000"/>
              </a:spcBef>
              <a:buFont typeface="Wingdings" panose="05000000000000000000" pitchFamily="2" charset="2"/>
              <a:buChar char="Ø"/>
              <a:defRPr/>
            </a:pPr>
            <a:r>
              <a:rPr lang="en-US" sz="1700" dirty="0">
                <a:solidFill>
                  <a:prstClr val="black"/>
                </a:solidFill>
                <a:latin typeface="Cambria" panose="02040503050406030204" pitchFamily="18" charset="0"/>
              </a:rPr>
              <a:t>It is proposed to share </a:t>
            </a:r>
            <a:r>
              <a:rPr lang="en-US" sz="1700" b="1" dirty="0">
                <a:solidFill>
                  <a:prstClr val="black"/>
                </a:solidFill>
                <a:latin typeface="Cambria" panose="02040503050406030204" pitchFamily="18" charset="0"/>
              </a:rPr>
              <a:t>50% of the bought leaf rate </a:t>
            </a:r>
            <a:r>
              <a:rPr lang="en-US" sz="1700" dirty="0">
                <a:solidFill>
                  <a:prstClr val="black"/>
                </a:solidFill>
                <a:latin typeface="Cambria" panose="02040503050406030204" pitchFamily="18" charset="0"/>
              </a:rPr>
              <a:t>with the RPC harvesters while retaining 50% for taxes and rates, general charges, manufacture, field supervision, field upkeep, agronomic and agricultural practices and fertilizer.</a:t>
            </a:r>
          </a:p>
          <a:p>
            <a:pPr marL="342900" lvl="0" indent="-342900" algn="just">
              <a:lnSpc>
                <a:spcPct val="150000"/>
              </a:lnSpc>
              <a:spcBef>
                <a:spcPct val="20000"/>
              </a:spcBef>
              <a:buFont typeface="Wingdings" panose="05000000000000000000" pitchFamily="2" charset="2"/>
              <a:buChar char="Ø"/>
              <a:defRPr/>
            </a:pPr>
            <a:r>
              <a:rPr lang="en-US" sz="1700" dirty="0">
                <a:solidFill>
                  <a:prstClr val="black"/>
                </a:solidFill>
                <a:latin typeface="Cambria" panose="02040503050406030204" pitchFamily="18" charset="0"/>
              </a:rPr>
              <a:t>The proposed Revenue Sharing Model will pay 50% of the bought leaf rate for the harvesters.</a:t>
            </a:r>
          </a:p>
          <a:p>
            <a:pPr marL="342900" lvl="0" indent="-342900" algn="just">
              <a:lnSpc>
                <a:spcPct val="150000"/>
              </a:lnSpc>
              <a:spcBef>
                <a:spcPct val="20000"/>
              </a:spcBef>
              <a:buFont typeface="Wingdings" panose="05000000000000000000" pitchFamily="2" charset="2"/>
              <a:buChar char="Ø"/>
              <a:defRPr/>
            </a:pPr>
            <a:r>
              <a:rPr lang="en-US" sz="1700" dirty="0">
                <a:solidFill>
                  <a:prstClr val="black"/>
                </a:solidFill>
                <a:latin typeface="Cambria" panose="02040503050406030204" pitchFamily="18" charset="0"/>
              </a:rPr>
              <a:t>This will facilitate the RPC workers to achieve an even </a:t>
            </a:r>
            <a:r>
              <a:rPr lang="en-US" sz="1700" b="1" dirty="0">
                <a:solidFill>
                  <a:prstClr val="black"/>
                </a:solidFill>
                <a:latin typeface="Cambria" panose="02040503050406030204" pitchFamily="18" charset="0"/>
              </a:rPr>
              <a:t>better standard of living and earnings</a:t>
            </a:r>
            <a:r>
              <a:rPr lang="en-US" sz="1700" dirty="0">
                <a:solidFill>
                  <a:prstClr val="black"/>
                </a:solidFill>
                <a:latin typeface="Cambria" panose="02040503050406030204" pitchFamily="18" charset="0"/>
              </a:rPr>
              <a:t> as all the other facilities such as health, welfare and sanitation will be looked after by the estate as at </a:t>
            </a:r>
            <a:r>
              <a:rPr lang="en-US" sz="1700" dirty="0" smtClean="0">
                <a:solidFill>
                  <a:prstClr val="black"/>
                </a:solidFill>
                <a:latin typeface="Cambria" panose="02040503050406030204" pitchFamily="18" charset="0"/>
              </a:rPr>
              <a:t>present.</a:t>
            </a:r>
          </a:p>
          <a:p>
            <a:pPr marL="342900" lvl="0" indent="-342900" algn="just">
              <a:lnSpc>
                <a:spcPct val="150000"/>
              </a:lnSpc>
              <a:spcBef>
                <a:spcPct val="20000"/>
              </a:spcBef>
              <a:buFont typeface="Wingdings" panose="05000000000000000000" pitchFamily="2" charset="2"/>
              <a:buChar char="Ø"/>
              <a:defRPr/>
            </a:pPr>
            <a:r>
              <a:rPr lang="en-US" sz="1700" dirty="0" smtClean="0">
                <a:latin typeface="Cambria" panose="02040503050406030204" pitchFamily="18" charset="0"/>
              </a:rPr>
              <a:t>Currently</a:t>
            </a:r>
            <a:r>
              <a:rPr lang="en-US" sz="1700" dirty="0">
                <a:latin typeface="Cambria" panose="02040503050406030204" pitchFamily="18" charset="0"/>
              </a:rPr>
              <a:t>, more than </a:t>
            </a:r>
            <a:r>
              <a:rPr lang="en-US" sz="1700" b="1" dirty="0">
                <a:latin typeface="Cambria" panose="02040503050406030204" pitchFamily="18" charset="0"/>
              </a:rPr>
              <a:t>400,000 Tea Smallholders </a:t>
            </a:r>
            <a:r>
              <a:rPr lang="en-US" sz="1700" dirty="0">
                <a:latin typeface="Cambria" panose="02040503050406030204" pitchFamily="18" charset="0"/>
              </a:rPr>
              <a:t>are harvesting over </a:t>
            </a:r>
            <a:r>
              <a:rPr lang="en-US" sz="1700" b="1" dirty="0">
                <a:latin typeface="Cambria" panose="02040503050406030204" pitchFamily="18" charset="0"/>
              </a:rPr>
              <a:t>76% of the National Crop </a:t>
            </a:r>
            <a:r>
              <a:rPr lang="en-US" sz="1700" dirty="0">
                <a:latin typeface="Cambria" panose="02040503050406030204" pitchFamily="18" charset="0"/>
              </a:rPr>
              <a:t>and are being paid on a very sustainable “Bought Leaf” formula, for the last 60 years. (68% of the factory </a:t>
            </a:r>
            <a:r>
              <a:rPr lang="en-US" sz="1700" dirty="0" smtClean="0">
                <a:latin typeface="Cambria" panose="02040503050406030204" pitchFamily="18" charset="0"/>
              </a:rPr>
              <a:t>NSA)</a:t>
            </a:r>
          </a:p>
          <a:p>
            <a:pPr marL="342900" lvl="0" indent="-342900" algn="just">
              <a:lnSpc>
                <a:spcPct val="150000"/>
              </a:lnSpc>
              <a:spcBef>
                <a:spcPct val="20000"/>
              </a:spcBef>
              <a:buFont typeface="Wingdings" panose="05000000000000000000" pitchFamily="2" charset="2"/>
              <a:buChar char="Ø"/>
              <a:defRPr/>
            </a:pPr>
            <a:r>
              <a:rPr lang="en-US" sz="1700" dirty="0" smtClean="0">
                <a:latin typeface="Cambria" panose="02040503050406030204" pitchFamily="18" charset="0"/>
              </a:rPr>
              <a:t>This </a:t>
            </a:r>
            <a:r>
              <a:rPr lang="en-US" sz="1700" dirty="0">
                <a:latin typeface="Cambria" panose="02040503050406030204" pitchFamily="18" charset="0"/>
              </a:rPr>
              <a:t>has resulted in the Smallholders increasing the share from less than </a:t>
            </a:r>
            <a:r>
              <a:rPr lang="en-US" sz="1700" b="1" dirty="0">
                <a:latin typeface="Cambria" panose="02040503050406030204" pitchFamily="18" charset="0"/>
              </a:rPr>
              <a:t>25% of the National Crop </a:t>
            </a:r>
            <a:r>
              <a:rPr lang="en-US" sz="1700" dirty="0">
                <a:latin typeface="Cambria" panose="02040503050406030204" pitchFamily="18" charset="0"/>
              </a:rPr>
              <a:t>in the 1950s to the current level of </a:t>
            </a:r>
            <a:r>
              <a:rPr lang="en-US" sz="1700" b="1" dirty="0">
                <a:latin typeface="Cambria" panose="02040503050406030204" pitchFamily="18" charset="0"/>
              </a:rPr>
              <a:t>76% of the National </a:t>
            </a:r>
            <a:r>
              <a:rPr lang="en-US" sz="1700" b="1" dirty="0" smtClean="0">
                <a:latin typeface="Cambria" panose="02040503050406030204" pitchFamily="18" charset="0"/>
              </a:rPr>
              <a:t>Crop</a:t>
            </a:r>
            <a:r>
              <a:rPr lang="en-US" sz="1700" dirty="0" smtClean="0">
                <a:latin typeface="Cambria" panose="02040503050406030204" pitchFamily="18" charset="0"/>
              </a:rPr>
              <a:t>.</a:t>
            </a:r>
          </a:p>
          <a:p>
            <a:pPr marL="342900" lvl="0" indent="-342900" algn="just">
              <a:lnSpc>
                <a:spcPct val="150000"/>
              </a:lnSpc>
              <a:spcBef>
                <a:spcPct val="20000"/>
              </a:spcBef>
              <a:buFont typeface="Wingdings" panose="05000000000000000000" pitchFamily="2" charset="2"/>
              <a:buChar char="Ø"/>
              <a:defRPr/>
            </a:pPr>
            <a:r>
              <a:rPr lang="en-US" sz="1700" dirty="0" smtClean="0">
                <a:latin typeface="Cambria" panose="02040503050406030204" pitchFamily="18" charset="0"/>
              </a:rPr>
              <a:t>The </a:t>
            </a:r>
            <a:r>
              <a:rPr lang="en-US" sz="1700" dirty="0">
                <a:latin typeface="Cambria" panose="02040503050406030204" pitchFamily="18" charset="0"/>
              </a:rPr>
              <a:t>Smallholders and their families have benefitted from receiving 68% share of the </a:t>
            </a:r>
            <a:r>
              <a:rPr lang="en-US" sz="1700" b="1" dirty="0">
                <a:latin typeface="Cambria" panose="02040503050406030204" pitchFamily="18" charset="0"/>
              </a:rPr>
              <a:t>natural increase of Tea prices </a:t>
            </a:r>
            <a:r>
              <a:rPr lang="en-US" sz="1700" dirty="0">
                <a:latin typeface="Cambria" panose="02040503050406030204" pitchFamily="18" charset="0"/>
              </a:rPr>
              <a:t>over the years as a result of this formula.  Their life style and </a:t>
            </a:r>
            <a:r>
              <a:rPr lang="en-US" sz="1700" b="1" dirty="0">
                <a:latin typeface="Cambria" panose="02040503050406030204" pitchFamily="18" charset="0"/>
              </a:rPr>
              <a:t>quality of life </a:t>
            </a:r>
            <a:r>
              <a:rPr lang="en-US" sz="1700" dirty="0">
                <a:latin typeface="Cambria" panose="02040503050406030204" pitchFamily="18" charset="0"/>
              </a:rPr>
              <a:t>has improved tremendously because of their </a:t>
            </a:r>
            <a:r>
              <a:rPr lang="en-US" sz="1700" b="1" dirty="0">
                <a:latin typeface="Cambria" panose="02040503050406030204" pitchFamily="18" charset="0"/>
              </a:rPr>
              <a:t>entrepreneurship</a:t>
            </a:r>
            <a:r>
              <a:rPr lang="en-US" sz="1700" dirty="0">
                <a:latin typeface="Cambria" panose="02040503050406030204" pitchFamily="18" charset="0"/>
              </a:rPr>
              <a:t> and ability to determine their earning capacity based on their productivity</a:t>
            </a:r>
            <a:r>
              <a:rPr lang="en-US" sz="1700" dirty="0" smtClean="0">
                <a:latin typeface="Cambria" panose="02040503050406030204" pitchFamily="18" charset="0"/>
              </a:rPr>
              <a:t>.</a:t>
            </a:r>
            <a:endParaRPr lang="en-US" sz="1700" dirty="0">
              <a:latin typeface="Cambria" panose="02040503050406030204" pitchFamily="18"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65589" b="-1"/>
          <a:stretch/>
        </p:blipFill>
        <p:spPr>
          <a:xfrm>
            <a:off x="0" y="5867400"/>
            <a:ext cx="12192000" cy="9906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36400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8749" t="58594" r="11876" b="27344"/>
          <a:stretch/>
        </p:blipFill>
        <p:spPr>
          <a:xfrm>
            <a:off x="0" y="0"/>
            <a:ext cx="12192000" cy="683565"/>
          </a:xfrm>
          <a:prstGeom prst="rect">
            <a:avLst/>
          </a:prstGeom>
        </p:spPr>
      </p:pic>
      <p:sp>
        <p:nvSpPr>
          <p:cNvPr id="6" name="Rectangle 5"/>
          <p:cNvSpPr/>
          <p:nvPr/>
        </p:nvSpPr>
        <p:spPr>
          <a:xfrm>
            <a:off x="2057400" y="18616"/>
            <a:ext cx="8496300" cy="646331"/>
          </a:xfrm>
          <a:prstGeom prst="rect">
            <a:avLst/>
          </a:prstGeom>
        </p:spPr>
        <p:txBody>
          <a:bodyPr wrap="square">
            <a:spAutoFit/>
          </a:bodyPr>
          <a:lstStyle/>
          <a:p>
            <a:pPr algn="ctr"/>
            <a:r>
              <a:rPr lang="en-US" sz="3600" b="1" dirty="0">
                <a:solidFill>
                  <a:prstClr val="black"/>
                </a:solidFill>
                <a:latin typeface="Cambria" panose="02040503050406030204" pitchFamily="18" charset="0"/>
              </a:rPr>
              <a:t>REVENUE </a:t>
            </a:r>
            <a:r>
              <a:rPr lang="en-US" sz="3600" b="1" dirty="0" smtClean="0">
                <a:solidFill>
                  <a:prstClr val="black"/>
                </a:solidFill>
                <a:latin typeface="Cambria" panose="02040503050406030204" pitchFamily="18" charset="0"/>
              </a:rPr>
              <a:t>SHARING WAGE </a:t>
            </a:r>
            <a:r>
              <a:rPr lang="en-US" sz="3600" b="1" dirty="0">
                <a:solidFill>
                  <a:prstClr val="black"/>
                </a:solidFill>
                <a:latin typeface="Cambria" panose="02040503050406030204" pitchFamily="18" charset="0"/>
              </a:rPr>
              <a:t>MODEL</a:t>
            </a:r>
            <a:endParaRPr lang="en-US" sz="1400" dirty="0">
              <a:solidFill>
                <a:prstClr val="black"/>
              </a:solidFill>
              <a:latin typeface="Cambria" panose="02040503050406030204" pitchFamily="18" charset="0"/>
            </a:endParaRPr>
          </a:p>
        </p:txBody>
      </p:sp>
      <p:sp>
        <p:nvSpPr>
          <p:cNvPr id="2" name="Rectangle 1"/>
          <p:cNvSpPr/>
          <p:nvPr/>
        </p:nvSpPr>
        <p:spPr>
          <a:xfrm>
            <a:off x="0" y="702181"/>
            <a:ext cx="12039600" cy="4819781"/>
          </a:xfrm>
          <a:prstGeom prst="rect">
            <a:avLst/>
          </a:prstGeom>
        </p:spPr>
        <p:txBody>
          <a:bodyPr wrap="square">
            <a:spAutoFit/>
          </a:bodyPr>
          <a:lstStyle/>
          <a:p>
            <a:pPr marL="342900" lvl="0" indent="-342900" algn="just">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The new model proposes only a change in the way the workers are going to be paid for their work.  Instead of merely paying a fixed daily wage, their capacity to earn will increase exponentially with the level of their output.</a:t>
            </a:r>
          </a:p>
          <a:p>
            <a:pPr marL="342900" lvl="0" indent="-342900" algn="just">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Land will </a:t>
            </a:r>
            <a:r>
              <a:rPr lang="en-US" sz="1600" dirty="0" smtClean="0">
                <a:solidFill>
                  <a:prstClr val="black"/>
                </a:solidFill>
                <a:latin typeface="Cambria" panose="02040503050406030204" pitchFamily="18" charset="0"/>
              </a:rPr>
              <a:t>be assigned and </a:t>
            </a:r>
            <a:r>
              <a:rPr lang="en-US" sz="1600" dirty="0">
                <a:solidFill>
                  <a:prstClr val="black"/>
                </a:solidFill>
                <a:latin typeface="Cambria" panose="02040503050406030204" pitchFamily="18" charset="0"/>
              </a:rPr>
              <a:t>the workers will go to their allotted sections and work under the </a:t>
            </a:r>
            <a:r>
              <a:rPr lang="en-US" sz="1600" dirty="0" smtClean="0">
                <a:solidFill>
                  <a:prstClr val="black"/>
                </a:solidFill>
                <a:latin typeface="Cambria" panose="02040503050406030204" pitchFamily="18" charset="0"/>
              </a:rPr>
              <a:t>overview </a:t>
            </a:r>
            <a:r>
              <a:rPr lang="en-US" sz="1600" dirty="0">
                <a:solidFill>
                  <a:prstClr val="black"/>
                </a:solidFill>
                <a:latin typeface="Cambria" panose="02040503050406030204" pitchFamily="18" charset="0"/>
              </a:rPr>
              <a:t>of staff and </a:t>
            </a:r>
            <a:r>
              <a:rPr lang="en-US" sz="1600" dirty="0" err="1">
                <a:solidFill>
                  <a:prstClr val="black"/>
                </a:solidFill>
                <a:latin typeface="Cambria" panose="02040503050406030204" pitchFamily="18" charset="0"/>
              </a:rPr>
              <a:t>Kanganies</a:t>
            </a:r>
            <a:r>
              <a:rPr lang="en-US" sz="1600" dirty="0">
                <a:solidFill>
                  <a:prstClr val="black"/>
                </a:solidFill>
                <a:latin typeface="Cambria" panose="02040503050406030204" pitchFamily="18" charset="0"/>
              </a:rPr>
              <a:t> as done presently.</a:t>
            </a:r>
          </a:p>
          <a:p>
            <a:pPr marL="342900" lvl="0" indent="-342900" algn="just">
              <a:lnSpc>
                <a:spcPct val="150000"/>
              </a:lnSpc>
              <a:spcBef>
                <a:spcPct val="20000"/>
              </a:spcBef>
              <a:buFont typeface="Wingdings" panose="05000000000000000000" pitchFamily="2" charset="2"/>
              <a:buChar char="Ø"/>
              <a:defRPr/>
            </a:pPr>
            <a:r>
              <a:rPr lang="en-US" sz="1600" dirty="0">
                <a:solidFill>
                  <a:prstClr val="black"/>
                </a:solidFill>
                <a:latin typeface="Cambria" panose="02040503050406030204" pitchFamily="18" charset="0"/>
              </a:rPr>
              <a:t>Only the basis of payment will change – instead of daily fixed wage to enhanced earnings through productivity </a:t>
            </a:r>
            <a:r>
              <a:rPr lang="en-US" sz="1600" dirty="0" smtClean="0">
                <a:solidFill>
                  <a:prstClr val="black"/>
                </a:solidFill>
                <a:latin typeface="Cambria" panose="02040503050406030204" pitchFamily="18" charset="0"/>
              </a:rPr>
              <a:t>based.</a:t>
            </a:r>
          </a:p>
          <a:p>
            <a:pPr marL="342900" lvl="0" indent="-342900" algn="just">
              <a:lnSpc>
                <a:spcPct val="150000"/>
              </a:lnSpc>
              <a:spcBef>
                <a:spcPct val="20000"/>
              </a:spcBef>
              <a:buFont typeface="Wingdings" panose="05000000000000000000" pitchFamily="2" charset="2"/>
              <a:buChar char="Ø"/>
              <a:defRPr/>
            </a:pPr>
            <a:r>
              <a:rPr lang="en-US" sz="1600" dirty="0" smtClean="0">
                <a:latin typeface="Cambria" panose="02040503050406030204" pitchFamily="18" charset="0"/>
              </a:rPr>
              <a:t>Estate </a:t>
            </a:r>
            <a:r>
              <a:rPr lang="en-US" sz="1600" dirty="0">
                <a:latin typeface="Cambria" panose="02040503050406030204" pitchFamily="18" charset="0"/>
              </a:rPr>
              <a:t>will offer 3 days of work in the current model and  the rest of the week, the “Revenue Sharing Model” will </a:t>
            </a:r>
            <a:r>
              <a:rPr lang="en-US" sz="1600" dirty="0" smtClean="0">
                <a:latin typeface="Cambria" panose="02040503050406030204" pitchFamily="18" charset="0"/>
              </a:rPr>
              <a:t>operate.</a:t>
            </a:r>
          </a:p>
          <a:p>
            <a:pPr marL="342900" lvl="0" indent="-342900" algn="just">
              <a:lnSpc>
                <a:spcPct val="150000"/>
              </a:lnSpc>
              <a:spcBef>
                <a:spcPct val="20000"/>
              </a:spcBef>
              <a:buFont typeface="Wingdings" panose="05000000000000000000" pitchFamily="2" charset="2"/>
              <a:buChar char="Ø"/>
              <a:defRPr/>
            </a:pPr>
            <a:r>
              <a:rPr lang="en-US" sz="1600" dirty="0" smtClean="0">
                <a:latin typeface="Cambria" panose="02040503050406030204" pitchFamily="18" charset="0"/>
              </a:rPr>
              <a:t>35</a:t>
            </a:r>
            <a:r>
              <a:rPr lang="en-US" sz="1600" dirty="0">
                <a:latin typeface="Cambria" panose="02040503050406030204" pitchFamily="18" charset="0"/>
              </a:rPr>
              <a:t>% of the Gross Sale Average of the Tea will be paid after converting for each Kilo of Green Leaf plucked by the harvesters and their earnings will depend directly on  their individual </a:t>
            </a:r>
            <a:r>
              <a:rPr lang="en-US" sz="1600" dirty="0" smtClean="0">
                <a:latin typeface="Cambria" panose="02040503050406030204" pitchFamily="18" charset="0"/>
              </a:rPr>
              <a:t>output.</a:t>
            </a:r>
          </a:p>
          <a:p>
            <a:pPr marL="342900" lvl="0" indent="-342900" algn="just">
              <a:lnSpc>
                <a:spcPct val="150000"/>
              </a:lnSpc>
              <a:spcBef>
                <a:spcPct val="20000"/>
              </a:spcBef>
              <a:buFont typeface="Wingdings" panose="05000000000000000000" pitchFamily="2" charset="2"/>
              <a:buChar char="Ø"/>
              <a:defRPr/>
            </a:pPr>
            <a:r>
              <a:rPr lang="en-US" sz="1600" dirty="0" smtClean="0">
                <a:latin typeface="Cambria" panose="02040503050406030204" pitchFamily="18" charset="0"/>
              </a:rPr>
              <a:t>The </a:t>
            </a:r>
            <a:r>
              <a:rPr lang="en-US" sz="1600" dirty="0">
                <a:latin typeface="Cambria" panose="02040503050406030204" pitchFamily="18" charset="0"/>
              </a:rPr>
              <a:t>more productive pluckers can earn as much as over Rs. </a:t>
            </a:r>
            <a:r>
              <a:rPr lang="en-US" sz="1600" dirty="0" smtClean="0">
                <a:latin typeface="Cambria" panose="02040503050406030204" pitchFamily="18" charset="0"/>
              </a:rPr>
              <a:t>1,300/ </a:t>
            </a:r>
            <a:r>
              <a:rPr lang="en-US" sz="1600" dirty="0">
                <a:latin typeface="Cambria" panose="02040503050406030204" pitchFamily="18" charset="0"/>
              </a:rPr>
              <a:t>per day and this will encourage entrepreneurship amongst </a:t>
            </a:r>
            <a:r>
              <a:rPr lang="en-US" sz="1600" dirty="0" smtClean="0">
                <a:latin typeface="Cambria" panose="02040503050406030204" pitchFamily="18" charset="0"/>
              </a:rPr>
              <a:t>workers.</a:t>
            </a:r>
          </a:p>
          <a:p>
            <a:pPr marL="342900" lvl="0" indent="-342900" algn="just">
              <a:lnSpc>
                <a:spcPct val="150000"/>
              </a:lnSpc>
              <a:spcBef>
                <a:spcPct val="20000"/>
              </a:spcBef>
              <a:buFont typeface="Wingdings" panose="05000000000000000000" pitchFamily="2" charset="2"/>
              <a:buChar char="Ø"/>
              <a:defRPr/>
            </a:pPr>
            <a:r>
              <a:rPr lang="en-US" sz="1600" dirty="0" smtClean="0">
                <a:latin typeface="Cambria" panose="02040503050406030204" pitchFamily="18" charset="0"/>
              </a:rPr>
              <a:t>A </a:t>
            </a:r>
            <a:r>
              <a:rPr lang="en-US" sz="1600" dirty="0">
                <a:latin typeface="Cambria" panose="02040503050406030204" pitchFamily="18" charset="0"/>
              </a:rPr>
              <a:t>sense of control of how much they can earn will be instilled in them instead of depending on other external factors and a daily fixed wage</a:t>
            </a:r>
            <a:r>
              <a:rPr lang="en-US" sz="1600" dirty="0" smtClean="0">
                <a:latin typeface="Cambria" panose="02040503050406030204" pitchFamily="18" charset="0"/>
              </a:rPr>
              <a:t>.</a:t>
            </a:r>
            <a:endParaRPr lang="en-US" sz="1600" dirty="0">
              <a:latin typeface="Cambria" panose="02040503050406030204" pitchFamily="18"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4120" b="48380"/>
          <a:stretch/>
        </p:blipFill>
        <p:spPr>
          <a:xfrm>
            <a:off x="0" y="5494924"/>
            <a:ext cx="12192000" cy="1363076"/>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512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43100" y="838201"/>
            <a:ext cx="8305800" cy="2863643"/>
          </a:xfrm>
        </p:spPr>
        <p:txBody>
          <a:bodyPr>
            <a:normAutofit/>
          </a:bodyPr>
          <a:lstStyle/>
          <a:p>
            <a:pPr marL="0" indent="0">
              <a:lnSpc>
                <a:spcPct val="170000"/>
              </a:lnSpc>
              <a:buNone/>
            </a:pPr>
            <a:endParaRPr lang="en-US" sz="2100" dirty="0">
              <a:latin typeface="Cambria" panose="020405030504060302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p:txBody>
      </p:sp>
      <p:sp>
        <p:nvSpPr>
          <p:cNvPr id="7" name="Rectangle 3" descr="13"/>
          <p:cNvSpPr>
            <a:spLocks noGrp="1" noChangeAspect="1" noChangeArrowheads="1"/>
          </p:cNvSpPr>
          <p:nvPr isPhoto="1"/>
        </p:nvSpPr>
        <p:spPr bwMode="auto">
          <a:xfrm>
            <a:off x="3197141" y="4794077"/>
            <a:ext cx="2517859" cy="2057400"/>
          </a:xfrm>
          <a:prstGeom prst="rect">
            <a:avLst/>
          </a:prstGeom>
          <a:blipFill dpi="0" rotWithShape="1">
            <a:blip r:embed="rId2">
              <a:extLst>
                <a:ext uri="{BEBA8EAE-BF5A-486C-A8C5-ECC9F3942E4B}">
                  <a14:imgProps xmlns:a14="http://schemas.microsoft.com/office/drawing/2010/main">
                    <a14:imgLayer r:embed="rId3">
                      <a14:imgEffect>
                        <a14:saturation sat="200000"/>
                      </a14:imgEffect>
                    </a14:imgLayer>
                  </a14:imgProps>
                </a:ext>
              </a:extLst>
            </a:blip>
            <a:srcRect/>
            <a:stretch>
              <a:fillRect l="-61428" t="-22491" r="-20280" b="-20580"/>
            </a:stretch>
          </a:blipFill>
          <a:ln w="9525">
            <a:solidFill>
              <a:schemeClr val="tx1"/>
            </a:solidFill>
            <a:miter lim="800000"/>
            <a:headEnd/>
            <a:tailEnd/>
          </a:ln>
          <a:effectLst/>
          <a:scene3d>
            <a:camera prst="orthographicFront"/>
            <a:lightRig rig="threePt" dir="t"/>
          </a:scene3d>
          <a:sp3d>
            <a:bevelT w="101600" prst="rible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8" name="Rectangle 3" descr="6"/>
          <p:cNvSpPr>
            <a:spLocks noGrp="1" noChangeAspect="1" noChangeArrowheads="1"/>
          </p:cNvSpPr>
          <p:nvPr isPhoto="1"/>
        </p:nvSpPr>
        <p:spPr bwMode="auto">
          <a:xfrm>
            <a:off x="8610470" y="4800600"/>
            <a:ext cx="2805960" cy="2057400"/>
          </a:xfrm>
          <a:prstGeom prst="rect">
            <a:avLst/>
          </a:prstGeom>
          <a:blipFill dpi="0" rotWithShape="1">
            <a:blip r:embed="rId4">
              <a:extLst>
                <a:ext uri="{BEBA8EAE-BF5A-486C-A8C5-ECC9F3942E4B}">
                  <a14:imgProps xmlns:a14="http://schemas.microsoft.com/office/drawing/2010/main">
                    <a14:imgLayer r:embed="rId5">
                      <a14:imgEffect>
                        <a14:saturation sat="200000"/>
                      </a14:imgEffect>
                    </a14:imgLayer>
                  </a14:imgProps>
                </a:ext>
              </a:extLst>
            </a:blip>
            <a:srcRect/>
            <a:stretch>
              <a:fillRect l="-106755" t="-17543" r="-71847" b="-40929"/>
            </a:stretch>
          </a:blipFill>
          <a:ln w="19050">
            <a:solidFill>
              <a:schemeClr val="tx1"/>
            </a:solidFill>
            <a:miter lim="800000"/>
            <a:headEnd/>
            <a:tailEnd/>
          </a:ln>
          <a:effectLst>
            <a:outerShdw dist="35921" dir="2700000" algn="ctr" rotWithShape="0">
              <a:schemeClr val="bg2"/>
            </a:outerShdw>
            <a:softEdge rad="31750"/>
          </a:effectLst>
        </p:spPr>
        <p:txBody>
          <a:bodyPr/>
          <a:lstStyle/>
          <a:p>
            <a:endParaRPr lang="en-US" dirty="0">
              <a:solidFill>
                <a:prstClr val="black"/>
              </a:solidFill>
            </a:endParaRPr>
          </a:p>
        </p:txBody>
      </p:sp>
      <p:sp>
        <p:nvSpPr>
          <p:cNvPr id="9" name="Rectangle 3" descr="22"/>
          <p:cNvSpPr>
            <a:spLocks noGrp="1" noChangeAspect="1" noChangeArrowheads="1"/>
          </p:cNvSpPr>
          <p:nvPr isPhoto="1"/>
        </p:nvSpPr>
        <p:spPr bwMode="auto">
          <a:xfrm>
            <a:off x="609600" y="4800600"/>
            <a:ext cx="2514600" cy="2057400"/>
          </a:xfrm>
          <a:prstGeom prst="rect">
            <a:avLst/>
          </a:prstGeom>
          <a:blipFill dpi="0" rotWithShape="1">
            <a:blip r:embed="rId6">
              <a:extLst>
                <a:ext uri="{BEBA8EAE-BF5A-486C-A8C5-ECC9F3942E4B}">
                  <a14:imgProps xmlns:a14="http://schemas.microsoft.com/office/drawing/2010/main">
                    <a14:imgLayer r:embed="rId7">
                      <a14:imgEffect>
                        <a14:saturation sat="200000"/>
                      </a14:imgEffect>
                    </a14:imgLayer>
                  </a14:imgProps>
                </a:ext>
              </a:extLst>
            </a:blip>
            <a:srcRect/>
            <a:stretch>
              <a:fillRect l="-38460" t="-78510" r="-179281" b="-80258"/>
            </a:stretch>
          </a:blipFill>
          <a:ln w="9525">
            <a:solidFill>
              <a:schemeClr val="tx1"/>
            </a:solidFill>
            <a:miter lim="800000"/>
            <a:headEnd/>
            <a:tailEnd/>
          </a:ln>
          <a:effectLst/>
          <a:scene3d>
            <a:camera prst="orthographicFront">
              <a:rot lat="0" lon="0" rev="0"/>
            </a:camera>
            <a:lightRig rig="contrasting" dir="t">
              <a:rot lat="0" lon="0" rev="7800000"/>
            </a:lightRig>
          </a:scene3d>
          <a:sp3d>
            <a:bevelT w="139700" h="139700"/>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sp>
        <p:nvSpPr>
          <p:cNvPr id="2" name="Rectangle 1"/>
          <p:cNvSpPr/>
          <p:nvPr/>
        </p:nvSpPr>
        <p:spPr>
          <a:xfrm>
            <a:off x="152400" y="707881"/>
            <a:ext cx="11734800" cy="3231654"/>
          </a:xfrm>
          <a:prstGeom prst="rect">
            <a:avLst/>
          </a:prstGeom>
        </p:spPr>
        <p:txBody>
          <a:bodyPr wrap="square">
            <a:spAutoFit/>
          </a:bodyPr>
          <a:lstStyle/>
          <a:p>
            <a:pPr marL="457200" indent="-457200">
              <a:lnSpc>
                <a:spcPct val="200000"/>
              </a:lnSpc>
              <a:buFont typeface="Wingdings" panose="05000000000000000000" pitchFamily="2" charset="2"/>
              <a:buChar char="Ø"/>
            </a:pPr>
            <a:r>
              <a:rPr lang="en-US" sz="1700" dirty="0">
                <a:solidFill>
                  <a:prstClr val="black"/>
                </a:solidFill>
                <a:latin typeface="Cambria" panose="02040503050406030204" pitchFamily="18" charset="0"/>
                <a:cs typeface="Times New Roman" pitchFamily="18" charset="0"/>
              </a:rPr>
              <a:t>Productivity/Revenue Share based </a:t>
            </a:r>
            <a:r>
              <a:rPr lang="en-US" sz="1700" b="1" dirty="0">
                <a:solidFill>
                  <a:prstClr val="black"/>
                </a:solidFill>
                <a:latin typeface="Cambria" panose="02040503050406030204" pitchFamily="18" charset="0"/>
                <a:cs typeface="Times New Roman" pitchFamily="18" charset="0"/>
              </a:rPr>
              <a:t>earning  model</a:t>
            </a:r>
            <a:r>
              <a:rPr lang="en-US" sz="1700" dirty="0">
                <a:solidFill>
                  <a:prstClr val="black"/>
                </a:solidFill>
                <a:latin typeface="Cambria" panose="02040503050406030204" pitchFamily="18" charset="0"/>
                <a:cs typeface="Times New Roman" pitchFamily="18" charset="0"/>
              </a:rPr>
              <a:t>. </a:t>
            </a:r>
            <a:endParaRPr lang="en-US" sz="1700" b="1" dirty="0">
              <a:solidFill>
                <a:prstClr val="black"/>
              </a:solidFill>
              <a:latin typeface="Cambria" panose="02040503050406030204" pitchFamily="18" charset="0"/>
              <a:cs typeface="Times New Roman" pitchFamily="18" charset="0"/>
            </a:endParaRPr>
          </a:p>
          <a:p>
            <a:pPr marL="457200" indent="-457200">
              <a:lnSpc>
                <a:spcPct val="200000"/>
              </a:lnSpc>
              <a:buFont typeface="Wingdings" panose="05000000000000000000" pitchFamily="2" charset="2"/>
              <a:buChar char="Ø"/>
            </a:pPr>
            <a:r>
              <a:rPr lang="en-US" sz="1700" b="1" dirty="0" smtClean="0">
                <a:solidFill>
                  <a:prstClr val="black"/>
                </a:solidFill>
                <a:latin typeface="Cambria" panose="02040503050406030204" pitchFamily="18" charset="0"/>
                <a:cs typeface="Times New Roman" pitchFamily="18" charset="0"/>
              </a:rPr>
              <a:t>Productivity</a:t>
            </a:r>
            <a:r>
              <a:rPr lang="en-US" sz="1700" dirty="0" smtClean="0">
                <a:solidFill>
                  <a:prstClr val="black"/>
                </a:solidFill>
                <a:latin typeface="Cambria" panose="02040503050406030204" pitchFamily="18" charset="0"/>
                <a:cs typeface="Times New Roman" pitchFamily="18" charset="0"/>
              </a:rPr>
              <a:t> </a:t>
            </a:r>
            <a:r>
              <a:rPr lang="en-US" sz="1700" dirty="0">
                <a:solidFill>
                  <a:prstClr val="black"/>
                </a:solidFill>
                <a:latin typeface="Cambria" panose="02040503050406030204" pitchFamily="18" charset="0"/>
                <a:cs typeface="Times New Roman" pitchFamily="18" charset="0"/>
              </a:rPr>
              <a:t>based rather than </a:t>
            </a:r>
            <a:r>
              <a:rPr lang="en-US" sz="1700" b="1" dirty="0">
                <a:solidFill>
                  <a:prstClr val="black"/>
                </a:solidFill>
                <a:latin typeface="Cambria" panose="02040503050406030204" pitchFamily="18" charset="0"/>
                <a:cs typeface="Times New Roman" pitchFamily="18" charset="0"/>
              </a:rPr>
              <a:t>Attendance</a:t>
            </a:r>
            <a:r>
              <a:rPr lang="en-US" sz="1700" dirty="0">
                <a:solidFill>
                  <a:prstClr val="black"/>
                </a:solidFill>
                <a:latin typeface="Cambria" panose="02040503050406030204" pitchFamily="18" charset="0"/>
                <a:cs typeface="Times New Roman" pitchFamily="18" charset="0"/>
              </a:rPr>
              <a:t> based wages.</a:t>
            </a:r>
          </a:p>
          <a:p>
            <a:pPr marL="457200" indent="-457200">
              <a:lnSpc>
                <a:spcPct val="200000"/>
              </a:lnSpc>
              <a:buFont typeface="Wingdings" panose="05000000000000000000" pitchFamily="2" charset="2"/>
              <a:buChar char="Ø"/>
            </a:pPr>
            <a:r>
              <a:rPr lang="en-US" sz="1700" dirty="0" smtClean="0">
                <a:solidFill>
                  <a:prstClr val="black"/>
                </a:solidFill>
                <a:latin typeface="Cambria" panose="02040503050406030204" pitchFamily="18" charset="0"/>
                <a:cs typeface="Times New Roman" pitchFamily="18" charset="0"/>
              </a:rPr>
              <a:t>Gain </a:t>
            </a:r>
            <a:r>
              <a:rPr lang="en-US" sz="1700" dirty="0">
                <a:solidFill>
                  <a:prstClr val="black"/>
                </a:solidFill>
                <a:latin typeface="Cambria" panose="02040503050406030204" pitchFamily="18" charset="0"/>
                <a:cs typeface="Times New Roman" pitchFamily="18" charset="0"/>
              </a:rPr>
              <a:t>sharing </a:t>
            </a:r>
            <a:r>
              <a:rPr lang="en-US" sz="1700" b="1" dirty="0">
                <a:solidFill>
                  <a:prstClr val="black"/>
                </a:solidFill>
                <a:latin typeface="Cambria" panose="02040503050406030204" pitchFamily="18" charset="0"/>
                <a:cs typeface="Times New Roman" pitchFamily="18" charset="0"/>
              </a:rPr>
              <a:t>entrepreneurs </a:t>
            </a:r>
            <a:r>
              <a:rPr lang="en-US" sz="1700" dirty="0">
                <a:solidFill>
                  <a:prstClr val="black"/>
                </a:solidFill>
                <a:latin typeface="Cambria" panose="02040503050406030204" pitchFamily="18" charset="0"/>
                <a:cs typeface="Times New Roman" pitchFamily="18" charset="0"/>
              </a:rPr>
              <a:t>instead of “</a:t>
            </a:r>
            <a:r>
              <a:rPr lang="en-US" sz="1700" b="1" dirty="0">
                <a:solidFill>
                  <a:prstClr val="black"/>
                </a:solidFill>
                <a:latin typeface="Cambria" panose="02040503050406030204" pitchFamily="18" charset="0"/>
                <a:cs typeface="Times New Roman" pitchFamily="18" charset="0"/>
              </a:rPr>
              <a:t>Daily Wage</a:t>
            </a:r>
            <a:r>
              <a:rPr lang="en-US" sz="1700" dirty="0">
                <a:solidFill>
                  <a:prstClr val="black"/>
                </a:solidFill>
                <a:latin typeface="Cambria" panose="02040503050406030204" pitchFamily="18" charset="0"/>
                <a:cs typeface="Times New Roman" pitchFamily="18" charset="0"/>
              </a:rPr>
              <a:t>” based </a:t>
            </a:r>
            <a:r>
              <a:rPr lang="en-US" sz="1700" dirty="0" smtClean="0">
                <a:solidFill>
                  <a:prstClr val="black"/>
                </a:solidFill>
                <a:latin typeface="Cambria" panose="02040503050406030204" pitchFamily="18" charset="0"/>
                <a:cs typeface="Times New Roman" pitchFamily="18" charset="0"/>
              </a:rPr>
              <a:t>worker.</a:t>
            </a:r>
            <a:endParaRPr lang="en-US" sz="1700" dirty="0">
              <a:solidFill>
                <a:prstClr val="black"/>
              </a:solidFill>
              <a:latin typeface="Cambria" panose="02040503050406030204" pitchFamily="18" charset="0"/>
              <a:cs typeface="Times New Roman" pitchFamily="18" charset="0"/>
            </a:endParaRPr>
          </a:p>
          <a:p>
            <a:pPr marL="457200" indent="-457200">
              <a:lnSpc>
                <a:spcPct val="200000"/>
              </a:lnSpc>
              <a:buFont typeface="Wingdings" panose="05000000000000000000" pitchFamily="2" charset="2"/>
              <a:buChar char="Ø"/>
            </a:pPr>
            <a:r>
              <a:rPr lang="en-US" sz="1700" dirty="0">
                <a:solidFill>
                  <a:prstClr val="black"/>
                </a:solidFill>
                <a:latin typeface="Cambria" panose="02040503050406030204" pitchFamily="18" charset="0"/>
                <a:cs typeface="Times New Roman" pitchFamily="18" charset="0"/>
              </a:rPr>
              <a:t>Archaic </a:t>
            </a:r>
            <a:r>
              <a:rPr lang="en-US" sz="1700" b="1" dirty="0" smtClean="0">
                <a:solidFill>
                  <a:prstClr val="black"/>
                </a:solidFill>
                <a:latin typeface="Cambria" panose="02040503050406030204" pitchFamily="18" charset="0"/>
                <a:cs typeface="Times New Roman" pitchFamily="18" charset="0"/>
              </a:rPr>
              <a:t>daily wage based </a:t>
            </a:r>
            <a:r>
              <a:rPr lang="en-US" sz="1700" b="1" dirty="0">
                <a:solidFill>
                  <a:prstClr val="black"/>
                </a:solidFill>
                <a:latin typeface="Cambria" panose="02040503050406030204" pitchFamily="18" charset="0"/>
                <a:cs typeface="Times New Roman" pitchFamily="18" charset="0"/>
              </a:rPr>
              <a:t>worker </a:t>
            </a:r>
            <a:r>
              <a:rPr lang="en-US" sz="1700" dirty="0">
                <a:solidFill>
                  <a:prstClr val="black"/>
                </a:solidFill>
                <a:latin typeface="Cambria" panose="02040503050406030204" pitchFamily="18" charset="0"/>
                <a:cs typeface="Times New Roman" pitchFamily="18" charset="0"/>
              </a:rPr>
              <a:t>to </a:t>
            </a:r>
            <a:r>
              <a:rPr lang="en-US" sz="1700" b="1" dirty="0">
                <a:solidFill>
                  <a:prstClr val="black"/>
                </a:solidFill>
                <a:latin typeface="Cambria" panose="02040503050406030204" pitchFamily="18" charset="0"/>
                <a:cs typeface="Times New Roman" pitchFamily="18" charset="0"/>
              </a:rPr>
              <a:t>commercial worker</a:t>
            </a:r>
            <a:r>
              <a:rPr lang="en-US" sz="1700" dirty="0">
                <a:solidFill>
                  <a:prstClr val="black"/>
                </a:solidFill>
                <a:latin typeface="Cambria" panose="02040503050406030204" pitchFamily="18" charset="0"/>
                <a:cs typeface="Times New Roman" pitchFamily="18" charset="0"/>
              </a:rPr>
              <a:t>.</a:t>
            </a:r>
            <a:r>
              <a:rPr lang="en-US" sz="1700" b="1" dirty="0">
                <a:solidFill>
                  <a:prstClr val="black"/>
                </a:solidFill>
                <a:latin typeface="Cambria" panose="02040503050406030204" pitchFamily="18" charset="0"/>
                <a:cs typeface="Times New Roman" pitchFamily="18" charset="0"/>
              </a:rPr>
              <a:t> </a:t>
            </a:r>
          </a:p>
          <a:p>
            <a:pPr marL="457200" indent="-457200">
              <a:lnSpc>
                <a:spcPct val="200000"/>
              </a:lnSpc>
              <a:buFont typeface="Wingdings" panose="05000000000000000000" pitchFamily="2" charset="2"/>
              <a:buChar char="Ø"/>
            </a:pPr>
            <a:r>
              <a:rPr lang="en-US" sz="1700" b="1" dirty="0">
                <a:solidFill>
                  <a:prstClr val="black"/>
                </a:solidFill>
                <a:latin typeface="Cambria" panose="02040503050406030204" pitchFamily="18" charset="0"/>
                <a:cs typeface="Times New Roman" pitchFamily="18" charset="0"/>
              </a:rPr>
              <a:t>Autonomous</a:t>
            </a:r>
            <a:r>
              <a:rPr lang="en-US" sz="1700" dirty="0">
                <a:solidFill>
                  <a:prstClr val="black"/>
                </a:solidFill>
                <a:latin typeface="Cambria" panose="02040503050406030204" pitchFamily="18" charset="0"/>
                <a:cs typeface="Times New Roman" pitchFamily="18" charset="0"/>
              </a:rPr>
              <a:t> “Social Business Enterprise” instead of </a:t>
            </a:r>
            <a:r>
              <a:rPr lang="en-US" sz="1700" b="1" dirty="0" smtClean="0">
                <a:solidFill>
                  <a:prstClr val="black"/>
                </a:solidFill>
                <a:latin typeface="Cambria" panose="02040503050406030204" pitchFamily="18" charset="0"/>
                <a:cs typeface="Times New Roman" pitchFamily="18" charset="0"/>
              </a:rPr>
              <a:t>paternalistic &amp; management dependent</a:t>
            </a:r>
            <a:r>
              <a:rPr lang="en-US" sz="1700" dirty="0" smtClean="0">
                <a:solidFill>
                  <a:prstClr val="black"/>
                </a:solidFill>
                <a:latin typeface="Cambria" panose="02040503050406030204" pitchFamily="18" charset="0"/>
                <a:cs typeface="Times New Roman" pitchFamily="18" charset="0"/>
              </a:rPr>
              <a:t> culture.</a:t>
            </a:r>
            <a:endParaRPr lang="en-US" sz="1700" dirty="0">
              <a:solidFill>
                <a:prstClr val="black"/>
              </a:solidFill>
              <a:latin typeface="Cambria" panose="02040503050406030204" pitchFamily="18" charset="0"/>
              <a:cs typeface="Times New Roman" pitchFamily="18" charset="0"/>
            </a:endParaRPr>
          </a:p>
          <a:p>
            <a:pPr marL="457200" indent="-457200">
              <a:lnSpc>
                <a:spcPct val="200000"/>
              </a:lnSpc>
              <a:buFont typeface="Wingdings" panose="05000000000000000000" pitchFamily="2" charset="2"/>
              <a:buChar char="Ø"/>
            </a:pPr>
            <a:r>
              <a:rPr lang="en-US" sz="1700" b="1" dirty="0">
                <a:solidFill>
                  <a:prstClr val="black"/>
                </a:solidFill>
                <a:latin typeface="Cambria" panose="02040503050406030204" pitchFamily="18" charset="0"/>
                <a:cs typeface="Times New Roman" pitchFamily="18" charset="0"/>
              </a:rPr>
              <a:t>Empowered</a:t>
            </a:r>
            <a:r>
              <a:rPr lang="en-US" sz="1700" dirty="0">
                <a:solidFill>
                  <a:prstClr val="black"/>
                </a:solidFill>
                <a:latin typeface="Cambria" panose="02040503050406030204" pitchFamily="18" charset="0"/>
                <a:cs typeface="Times New Roman" pitchFamily="18" charset="0"/>
              </a:rPr>
              <a:t> workers instead of</a:t>
            </a:r>
            <a:r>
              <a:rPr lang="en-US" sz="1700" b="1" dirty="0">
                <a:solidFill>
                  <a:prstClr val="black"/>
                </a:solidFill>
                <a:latin typeface="Cambria" panose="02040503050406030204" pitchFamily="18" charset="0"/>
                <a:cs typeface="Times New Roman" pitchFamily="18" charset="0"/>
              </a:rPr>
              <a:t> dependent </a:t>
            </a:r>
            <a:r>
              <a:rPr lang="en-US" sz="1700" dirty="0">
                <a:solidFill>
                  <a:prstClr val="black"/>
                </a:solidFill>
                <a:latin typeface="Cambria" panose="02040503050406030204" pitchFamily="18" charset="0"/>
                <a:cs typeface="Times New Roman" pitchFamily="18" charset="0"/>
              </a:rPr>
              <a:t>workers with  an</a:t>
            </a:r>
            <a:r>
              <a:rPr lang="en-US" sz="1700" b="1" dirty="0">
                <a:solidFill>
                  <a:prstClr val="black"/>
                </a:solidFill>
                <a:latin typeface="Cambria" panose="02040503050406030204" pitchFamily="18" charset="0"/>
                <a:cs typeface="Times New Roman" pitchFamily="18" charset="0"/>
              </a:rPr>
              <a:t> entitlement </a:t>
            </a:r>
            <a:r>
              <a:rPr lang="en-US" sz="1700" dirty="0">
                <a:solidFill>
                  <a:prstClr val="black"/>
                </a:solidFill>
                <a:latin typeface="Cambria" panose="02040503050406030204" pitchFamily="18" charset="0"/>
                <a:cs typeface="Times New Roman" pitchFamily="18" charset="0"/>
              </a:rPr>
              <a:t>mindset.</a:t>
            </a:r>
          </a:p>
        </p:txBody>
      </p:sp>
      <p:sp>
        <p:nvSpPr>
          <p:cNvPr id="13" name="Rectangle 3" descr="1"/>
          <p:cNvSpPr>
            <a:spLocks noGrp="1" noChangeAspect="1" noChangeArrowheads="1"/>
          </p:cNvSpPr>
          <p:nvPr isPhoto="1"/>
        </p:nvSpPr>
        <p:spPr bwMode="auto">
          <a:xfrm>
            <a:off x="5762888" y="4800600"/>
            <a:ext cx="2784952" cy="2057400"/>
          </a:xfrm>
          <a:prstGeom prst="rect">
            <a:avLst/>
          </a:prstGeom>
          <a:blipFill dpi="0" rotWithShape="1">
            <a:blip r:embed="rId8">
              <a:extLst>
                <a:ext uri="{BEBA8EAE-BF5A-486C-A8C5-ECC9F3942E4B}">
                  <a14:imgProps xmlns:a14="http://schemas.microsoft.com/office/drawing/2010/main">
                    <a14:imgLayer r:embed="rId9">
                      <a14:imgEffect>
                        <a14:sharpenSoften amount="25000"/>
                      </a14:imgEffect>
                      <a14:imgEffect>
                        <a14:saturation sat="200000"/>
                      </a14:imgEffect>
                    </a14:imgLayer>
                  </a14:imgProps>
                </a:ext>
              </a:extLst>
            </a:blip>
            <a:srcRect/>
            <a:stretch>
              <a:fillRect l="-14604" t="-66977" r="-11650" b="-55272"/>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prstClr val="black"/>
              </a:solidFill>
            </a:endParaRPr>
          </a:p>
        </p:txBody>
      </p:sp>
      <p:pic>
        <p:nvPicPr>
          <p:cNvPr id="10" name="Picture 9"/>
          <p:cNvPicPr>
            <a:picLocks noChangeAspect="1"/>
          </p:cNvPicPr>
          <p:nvPr/>
        </p:nvPicPr>
        <p:blipFill rotWithShape="1">
          <a:blip r:embed="rId10"/>
          <a:srcRect l="18749" t="58594" r="11876" b="27344"/>
          <a:stretch/>
        </p:blipFill>
        <p:spPr>
          <a:xfrm>
            <a:off x="0" y="-1623"/>
            <a:ext cx="12192000" cy="683565"/>
          </a:xfrm>
          <a:prstGeom prst="rect">
            <a:avLst/>
          </a:prstGeom>
        </p:spPr>
      </p:pic>
      <p:sp>
        <p:nvSpPr>
          <p:cNvPr id="5" name="Rectangle 4"/>
          <p:cNvSpPr/>
          <p:nvPr/>
        </p:nvSpPr>
        <p:spPr>
          <a:xfrm>
            <a:off x="0" y="78549"/>
            <a:ext cx="12192000" cy="523220"/>
          </a:xfrm>
          <a:prstGeom prst="rect">
            <a:avLst/>
          </a:prstGeom>
        </p:spPr>
        <p:txBody>
          <a:bodyPr wrap="square">
            <a:spAutoFit/>
          </a:bodyPr>
          <a:lstStyle/>
          <a:p>
            <a:pPr algn="ctr"/>
            <a:r>
              <a:rPr lang="en-US" sz="2800" b="1" dirty="0">
                <a:solidFill>
                  <a:prstClr val="black"/>
                </a:solidFill>
                <a:latin typeface="Cambria" panose="02040503050406030204" pitchFamily="18" charset="0"/>
              </a:rPr>
              <a:t>A  SUSTAINABLE FUTURE FOR  OUR WORKERS </a:t>
            </a:r>
          </a:p>
        </p:txBody>
      </p:sp>
      <p:pic>
        <p:nvPicPr>
          <p:cNvPr id="11" name="Picture 10"/>
          <p:cNvPicPr>
            <a:picLocks noChangeAspect="1"/>
          </p:cNvPicPr>
          <p:nvPr/>
        </p:nvPicPr>
        <p:blipFill rotWithShape="1">
          <a:blip r:embed="rId11" cstate="print">
            <a:extLst>
              <a:ext uri="{28A0092B-C50C-407E-A947-70E740481C1C}">
                <a14:useLocalDpi xmlns:a14="http://schemas.microsoft.com/office/drawing/2010/main" val="0"/>
              </a:ext>
            </a:extLst>
          </a:blip>
          <a:srcRect l="14186" t="26667" r="27495" b="32222"/>
          <a:stretch/>
        </p:blipFill>
        <p:spPr>
          <a:xfrm>
            <a:off x="11353800" y="-10458"/>
            <a:ext cx="838200" cy="6940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86922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87012" y="13853"/>
            <a:ext cx="1862317" cy="2434539"/>
          </a:xfrm>
          <a:prstGeom prst="rect">
            <a:avLst/>
          </a:prstGeom>
          <a:ln w="28575">
            <a:solidFill>
              <a:schemeClr val="tx1"/>
            </a:solidFill>
          </a:ln>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47365" y="13853"/>
            <a:ext cx="1910436" cy="2434539"/>
          </a:xfrm>
          <a:prstGeom prst="rect">
            <a:avLst/>
          </a:prstGeom>
          <a:ln w="28575">
            <a:solidFill>
              <a:schemeClr val="tx1"/>
            </a:solidFill>
          </a:ln>
        </p:spPr>
      </p:pic>
      <p:pic>
        <p:nvPicPr>
          <p:cNvPr id="17" name="Picture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58577" y="13851"/>
            <a:ext cx="2006267" cy="2433027"/>
          </a:xfrm>
          <a:prstGeom prst="rect">
            <a:avLst/>
          </a:prstGeom>
          <a:ln w="28575">
            <a:solidFill>
              <a:schemeClr val="tx1"/>
            </a:solidFill>
          </a:ln>
        </p:spPr>
      </p:pic>
      <p:pic>
        <p:nvPicPr>
          <p:cNvPr id="24" name="Picture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58973" y="1"/>
            <a:ext cx="1610753" cy="2448389"/>
          </a:xfrm>
          <a:prstGeom prst="rect">
            <a:avLst/>
          </a:prstGeom>
          <a:ln w="28575">
            <a:solidFill>
              <a:schemeClr val="tx1"/>
            </a:solidFill>
          </a:ln>
        </p:spPr>
      </p:pic>
      <p:pic>
        <p:nvPicPr>
          <p:cNvPr id="25" name="Picture 2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38216" y="13853"/>
            <a:ext cx="1871265" cy="2434539"/>
          </a:xfrm>
          <a:prstGeom prst="rect">
            <a:avLst/>
          </a:prstGeom>
          <a:ln w="28575">
            <a:solidFill>
              <a:schemeClr val="tx1"/>
            </a:solidFill>
          </a:ln>
        </p:spPr>
      </p:pic>
      <p:pic>
        <p:nvPicPr>
          <p:cNvPr id="39" name="Picture 38"/>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590347" y="3330324"/>
            <a:ext cx="2077659" cy="1483057"/>
          </a:xfrm>
          <a:prstGeom prst="rect">
            <a:avLst/>
          </a:prstGeom>
        </p:spPr>
      </p:pic>
      <p:sp>
        <p:nvSpPr>
          <p:cNvPr id="42" name="Isosceles Triangle 41"/>
          <p:cNvSpPr/>
          <p:nvPr/>
        </p:nvSpPr>
        <p:spPr>
          <a:xfrm flipV="1">
            <a:off x="1563197" y="2522228"/>
            <a:ext cx="9101600" cy="723065"/>
          </a:xfrm>
          <a:prstGeom prst="triangle">
            <a:avLst>
              <a:gd name="adj" fmla="val 50332"/>
            </a:avLst>
          </a:prstGeom>
          <a:solidFill>
            <a:schemeClr val="accent4">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solidFill>
                <a:prstClr val="white"/>
              </a:solidFill>
            </a:endParaRPr>
          </a:p>
        </p:txBody>
      </p:sp>
      <p:pic>
        <p:nvPicPr>
          <p:cNvPr id="44" name="Picture 18" descr="D:\kahawatta plantation\tea\2.bmp"/>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510353" y="3434154"/>
            <a:ext cx="1870012" cy="1379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003486" y="3330316"/>
            <a:ext cx="2565841" cy="1483056"/>
          </a:xfrm>
          <a:prstGeom prst="rect">
            <a:avLst/>
          </a:prstGeom>
        </p:spPr>
      </p:pic>
      <p:pic>
        <p:nvPicPr>
          <p:cNvPr id="47" name="Picture 15" descr="D:\infor\Mr Rajadurai\CTTA Presentation\scaned\plucker.jp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697837" y="5045108"/>
            <a:ext cx="1978607" cy="1812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20" descr="D:\presectation\pictures\main2.gif"/>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l="18609" t="79656" r="8635" b="3047"/>
          <a:stretch/>
        </p:blipFill>
        <p:spPr bwMode="auto">
          <a:xfrm>
            <a:off x="3517899" y="5010647"/>
            <a:ext cx="5096759" cy="1847353"/>
          </a:xfrm>
          <a:prstGeom prst="rect">
            <a:avLst/>
          </a:prstGeom>
          <a:ln w="38100">
            <a:solidFill>
              <a:schemeClr val="bg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35751" y="3434160"/>
            <a:ext cx="2545080" cy="1365279"/>
          </a:xfrm>
          <a:prstGeom prst="rect">
            <a:avLst/>
          </a:prstGeom>
        </p:spPr>
      </p:pic>
      <p:pic>
        <p:nvPicPr>
          <p:cNvPr id="34" name="Picture 2" descr="C:\Users\sujitha.jegathesan\Desktop\WORK - Nadee\Presentations\Pictures\KVPL PICS\IMG_0226.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524003" y="4992540"/>
            <a:ext cx="1926447" cy="1865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468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3352205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E:\JANA\KWPL\MBA\ppt templates\image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56182" y="4178042"/>
            <a:ext cx="1751427" cy="1247050"/>
          </a:xfrm>
          <a:prstGeom prst="ellipse">
            <a:avLst/>
          </a:prstGeom>
          <a:ln>
            <a:noFill/>
          </a:ln>
          <a:effectLst>
            <a:softEdge rad="112500"/>
          </a:effectLst>
        </p:spPr>
      </p:pic>
      <p:pic>
        <p:nvPicPr>
          <p:cNvPr id="25" name="Picture 2" descr="p1"/>
          <p:cNvPicPr>
            <a:picLocks noChangeAspect="1" noChangeArrowheads="1"/>
          </p:cNvPicPr>
          <p:nvPr/>
        </p:nvPicPr>
        <p:blipFill>
          <a:blip r:embed="rId3" cstate="print">
            <a:lum bright="12000"/>
            <a:extLst>
              <a:ext uri="{28A0092B-C50C-407E-A947-70E740481C1C}">
                <a14:useLocalDpi xmlns:a14="http://schemas.microsoft.com/office/drawing/2010/main"/>
              </a:ext>
            </a:extLst>
          </a:blip>
          <a:srcRect/>
          <a:stretch>
            <a:fillRect/>
          </a:stretch>
        </p:blipFill>
        <p:spPr bwMode="auto">
          <a:xfrm>
            <a:off x="402606" y="1657018"/>
            <a:ext cx="1883393" cy="12990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6" name="Picture 3" descr="w1"/>
          <p:cNvPicPr>
            <a:picLocks noChangeAspect="1" noChangeArrowheads="1"/>
          </p:cNvPicPr>
          <p:nvPr/>
        </p:nvPicPr>
        <p:blipFill>
          <a:blip r:embed="rId4" cstate="email">
            <a:lum bright="12000"/>
            <a:extLst>
              <a:ext uri="{28A0092B-C50C-407E-A947-70E740481C1C}">
                <a14:useLocalDpi xmlns:a14="http://schemas.microsoft.com/office/drawing/2010/main"/>
              </a:ext>
            </a:extLst>
          </a:blip>
          <a:srcRect/>
          <a:stretch>
            <a:fillRect/>
          </a:stretch>
        </p:blipFill>
        <p:spPr bwMode="auto">
          <a:xfrm>
            <a:off x="393959" y="3008596"/>
            <a:ext cx="1892039" cy="12876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7" name="Picture 4" descr="rolling room"/>
          <p:cNvPicPr>
            <a:picLocks noChangeAspect="1" noChangeArrowheads="1"/>
          </p:cNvPicPr>
          <p:nvPr/>
        </p:nvPicPr>
        <p:blipFill>
          <a:blip r:embed="rId5" cstate="email">
            <a:lum bright="12000"/>
            <a:extLst>
              <a:ext uri="{28A0092B-C50C-407E-A947-70E740481C1C}">
                <a14:useLocalDpi xmlns:a14="http://schemas.microsoft.com/office/drawing/2010/main"/>
              </a:ext>
            </a:extLst>
          </a:blip>
          <a:srcRect/>
          <a:stretch>
            <a:fillRect/>
          </a:stretch>
        </p:blipFill>
        <p:spPr bwMode="auto">
          <a:xfrm>
            <a:off x="381000" y="4323687"/>
            <a:ext cx="1904998" cy="127591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8" name="Picture 5" descr="ferment-beds-new"/>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403780" y="4294964"/>
            <a:ext cx="1994118" cy="124457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6" descr="T-shifter-conveyer-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422568" y="2935009"/>
            <a:ext cx="1975329" cy="1308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7" descr="PIC00011"/>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t="8893" b="13205"/>
          <a:stretch/>
        </p:blipFill>
        <p:spPr bwMode="auto">
          <a:xfrm>
            <a:off x="9435094" y="1563539"/>
            <a:ext cx="1975329" cy="13197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8" descr="t-20"/>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l="3498" t="11632" r="6526" b="10560"/>
          <a:stretch/>
        </p:blipFill>
        <p:spPr bwMode="auto">
          <a:xfrm>
            <a:off x="6795369" y="5599604"/>
            <a:ext cx="2269433" cy="12449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2" name="Picture 9" descr="1"/>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93958" y="5620586"/>
            <a:ext cx="1892039" cy="12248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3" name="Picture 10" descr="PIC00050"/>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559148" y="5620586"/>
            <a:ext cx="1904034" cy="12430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4" name="Picture 11" descr="PIC00019"/>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r="4167"/>
          <a:stretch/>
        </p:blipFill>
        <p:spPr bwMode="auto">
          <a:xfrm>
            <a:off x="4482758" y="5611062"/>
            <a:ext cx="2275031" cy="12334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5" name="Picture 12" descr="PIC00020"/>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2535" r="4493"/>
          <a:stretch/>
        </p:blipFill>
        <p:spPr bwMode="auto">
          <a:xfrm>
            <a:off x="9399348" y="5575559"/>
            <a:ext cx="1994118" cy="12495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6" name="Picture 14" descr="tea -two and a bud"/>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381000" y="0"/>
            <a:ext cx="1905000" cy="15794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7" name="Picture 24" descr="Leaf-2-1"/>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433006" y="-18664"/>
            <a:ext cx="1975329" cy="1530522"/>
          </a:xfrm>
          <a:prstGeom prst="rect">
            <a:avLst/>
          </a:prstGeom>
          <a:noFill/>
          <a:extLst>
            <a:ext uri="{909E8E84-426E-40DD-AFC4-6F175D3DCCD1}">
              <a14:hiddenFill xmlns:a14="http://schemas.microsoft.com/office/drawing/2010/main">
                <a:solidFill>
                  <a:srgbClr val="FFFFFF"/>
                </a:solidFill>
              </a14:hiddenFill>
            </a:ext>
          </a:extLst>
        </p:spPr>
      </p:pic>
      <p:sp>
        <p:nvSpPr>
          <p:cNvPr id="40" name="Title 1"/>
          <p:cNvSpPr txBox="1">
            <a:spLocks/>
          </p:cNvSpPr>
          <p:nvPr/>
        </p:nvSpPr>
        <p:spPr>
          <a:xfrm>
            <a:off x="3083625" y="3223788"/>
            <a:ext cx="5943600" cy="792163"/>
          </a:xfrm>
          <a:prstGeom prst="rect">
            <a:avLst/>
          </a:prstGeom>
          <a:ln>
            <a:noFill/>
          </a:ln>
        </p:spPr>
        <p:txBody>
          <a:bodyPr>
            <a:scene3d>
              <a:camera prst="orthographicFront"/>
              <a:lightRig rig="soft" dir="tl">
                <a:rot lat="0" lon="0" rev="0"/>
              </a:lightRig>
            </a:scene3d>
            <a:sp3d extrusionH="57150" contourW="25400" prstMaterial="matte">
              <a:bevelT w="25400" h="55880"/>
              <a:contourClr>
                <a:schemeClr val="accent2">
                  <a:tint val="20000"/>
                </a:schemeClr>
              </a:contourClr>
            </a:sp3d>
          </a:bodyPr>
          <a:lstStyle>
            <a:lvl1pPr algn="l" rtl="0" eaLnBrk="1" fontAlgn="base" hangingPunct="1">
              <a:spcBef>
                <a:spcPct val="0"/>
              </a:spcBef>
              <a:spcAft>
                <a:spcPct val="0"/>
              </a:spcAft>
              <a:defRPr sz="3800" b="1">
                <a:solidFill>
                  <a:schemeClr val="tx2"/>
                </a:solidFill>
                <a:latin typeface="+mj-lt"/>
                <a:ea typeface="+mj-ea"/>
                <a:cs typeface="+mj-cs"/>
              </a:defRPr>
            </a:lvl1pPr>
            <a:lvl2pPr algn="l" rtl="0" eaLnBrk="1" fontAlgn="base" hangingPunct="1">
              <a:spcBef>
                <a:spcPct val="0"/>
              </a:spcBef>
              <a:spcAft>
                <a:spcPct val="0"/>
              </a:spcAft>
              <a:defRPr sz="3800" b="1">
                <a:solidFill>
                  <a:schemeClr val="tx2"/>
                </a:solidFill>
                <a:latin typeface="Arial" charset="0"/>
              </a:defRPr>
            </a:lvl2pPr>
            <a:lvl3pPr algn="l" rtl="0" eaLnBrk="1" fontAlgn="base" hangingPunct="1">
              <a:spcBef>
                <a:spcPct val="0"/>
              </a:spcBef>
              <a:spcAft>
                <a:spcPct val="0"/>
              </a:spcAft>
              <a:defRPr sz="3800" b="1">
                <a:solidFill>
                  <a:schemeClr val="tx2"/>
                </a:solidFill>
                <a:latin typeface="Arial" charset="0"/>
              </a:defRPr>
            </a:lvl3pPr>
            <a:lvl4pPr algn="l" rtl="0" eaLnBrk="1" fontAlgn="base" hangingPunct="1">
              <a:spcBef>
                <a:spcPct val="0"/>
              </a:spcBef>
              <a:spcAft>
                <a:spcPct val="0"/>
              </a:spcAft>
              <a:defRPr sz="3800" b="1">
                <a:solidFill>
                  <a:schemeClr val="tx2"/>
                </a:solidFill>
                <a:latin typeface="Arial" charset="0"/>
              </a:defRPr>
            </a:lvl4pPr>
            <a:lvl5pPr algn="l" rtl="0" eaLnBrk="1" fontAlgn="base" hangingPunct="1">
              <a:spcBef>
                <a:spcPct val="0"/>
              </a:spcBef>
              <a:spcAft>
                <a:spcPct val="0"/>
              </a:spcAft>
              <a:defRPr sz="3800" b="1">
                <a:solidFill>
                  <a:schemeClr val="tx2"/>
                </a:solidFill>
                <a:latin typeface="Arial" charset="0"/>
              </a:defRPr>
            </a:lvl5pPr>
            <a:lvl6pPr marL="457200" algn="l" rtl="0" eaLnBrk="1" fontAlgn="base" hangingPunct="1">
              <a:spcBef>
                <a:spcPct val="0"/>
              </a:spcBef>
              <a:spcAft>
                <a:spcPct val="0"/>
              </a:spcAft>
              <a:defRPr sz="3800" b="1">
                <a:solidFill>
                  <a:schemeClr val="tx2"/>
                </a:solidFill>
                <a:latin typeface="Arial" charset="0"/>
              </a:defRPr>
            </a:lvl6pPr>
            <a:lvl7pPr marL="914400" algn="l" rtl="0" eaLnBrk="1" fontAlgn="base" hangingPunct="1">
              <a:spcBef>
                <a:spcPct val="0"/>
              </a:spcBef>
              <a:spcAft>
                <a:spcPct val="0"/>
              </a:spcAft>
              <a:defRPr sz="3800" b="1">
                <a:solidFill>
                  <a:schemeClr val="tx2"/>
                </a:solidFill>
                <a:latin typeface="Arial" charset="0"/>
              </a:defRPr>
            </a:lvl7pPr>
            <a:lvl8pPr marL="1371600" algn="l" rtl="0" eaLnBrk="1" fontAlgn="base" hangingPunct="1">
              <a:spcBef>
                <a:spcPct val="0"/>
              </a:spcBef>
              <a:spcAft>
                <a:spcPct val="0"/>
              </a:spcAft>
              <a:defRPr sz="3800" b="1">
                <a:solidFill>
                  <a:schemeClr val="tx2"/>
                </a:solidFill>
                <a:latin typeface="Arial" charset="0"/>
              </a:defRPr>
            </a:lvl8pPr>
            <a:lvl9pPr marL="1828800" algn="l" rtl="0" eaLnBrk="1" fontAlgn="base" hangingPunct="1">
              <a:spcBef>
                <a:spcPct val="0"/>
              </a:spcBef>
              <a:spcAft>
                <a:spcPct val="0"/>
              </a:spcAft>
              <a:defRPr sz="3800" b="1">
                <a:solidFill>
                  <a:schemeClr val="tx2"/>
                </a:solidFill>
                <a:latin typeface="Arial" charset="0"/>
              </a:defRPr>
            </a:lvl9pPr>
          </a:lstStyle>
          <a:p>
            <a:pPr algn="ctr"/>
            <a:endParaRPr lang="en-US" sz="7200" spc="50" dirty="0">
              <a:ln w="11430">
                <a:solidFill>
                  <a:srgbClr val="9BBB59">
                    <a:lumMod val="60000"/>
                    <a:lumOff val="40000"/>
                  </a:srgbClr>
                </a:solidFill>
              </a:ln>
              <a:solidFill>
                <a:srgbClr val="003300"/>
              </a:solidFill>
              <a:effectLst>
                <a:outerShdw blurRad="76200" dist="50800" dir="5400000" algn="tl" rotWithShape="0">
                  <a:srgbClr val="000000">
                    <a:alpha val="65000"/>
                  </a:srgbClr>
                </a:outerShdw>
                <a:reflection blurRad="6350" stA="55000" endA="300" endPos="45500" dir="5400000" sy="-100000" algn="bl" rotWithShape="0"/>
              </a:effectLst>
              <a:latin typeface="Cambria Math" pitchFamily="18" charset="0"/>
              <a:ea typeface="Cambria Math" pitchFamily="18" charset="0"/>
            </a:endParaRPr>
          </a:p>
        </p:txBody>
      </p:sp>
      <p:pic>
        <p:nvPicPr>
          <p:cNvPr id="41" name="Picture 40"/>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7341746" y="4359086"/>
            <a:ext cx="1354308" cy="10450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2" name="TextBox 41"/>
          <p:cNvSpPr txBox="1"/>
          <p:nvPr/>
        </p:nvSpPr>
        <p:spPr>
          <a:xfrm>
            <a:off x="4962816" y="4394738"/>
            <a:ext cx="1885950" cy="646331"/>
          </a:xfrm>
          <a:prstGeom prst="rect">
            <a:avLst/>
          </a:prstGeom>
          <a:noFill/>
        </p:spPr>
        <p:txBody>
          <a:bodyPr wrap="square" rtlCol="0">
            <a:spAutoFit/>
          </a:bodyPr>
          <a:lstStyle/>
          <a:p>
            <a:pPr algn="ctr"/>
            <a:r>
              <a:rPr lang="en-US" b="1" dirty="0">
                <a:solidFill>
                  <a:prstClr val="black"/>
                </a:solidFill>
                <a:latin typeface="Cambria Math" pitchFamily="18" charset="0"/>
                <a:ea typeface="Cambria Math" pitchFamily="18" charset="0"/>
              </a:rPr>
              <a:t>THE WORLD’S FINEST TEA</a:t>
            </a:r>
          </a:p>
        </p:txBody>
      </p:sp>
      <p:pic>
        <p:nvPicPr>
          <p:cNvPr id="21" name="Picture 2" descr="D:\Andrina Profile\Desktop\Tea Images\Pics\mahaeliya.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681341" y="174581"/>
            <a:ext cx="6462659" cy="4036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402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0_Office Them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Theme">
      <a:majorFont>
        <a:latin typeface="Calibri Light"/>
        <a:ea typeface="SimSun"/>
        <a:cs typeface=""/>
      </a:majorFont>
      <a:minorFont>
        <a:latin typeface="Calibri"/>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1126</TotalTime>
  <Words>5443</Words>
  <Application>Microsoft Office PowerPoint</Application>
  <PresentationFormat>Widescreen</PresentationFormat>
  <Paragraphs>2084</Paragraphs>
  <Slides>64</Slides>
  <Notes>38</Notes>
  <HiddenSlides>0</HiddenSlides>
  <MMClips>1</MMClips>
  <ScaleCrop>false</ScaleCrop>
  <HeadingPairs>
    <vt:vector size="6" baseType="variant">
      <vt:variant>
        <vt:lpstr>Fonts Used</vt:lpstr>
      </vt:variant>
      <vt:variant>
        <vt:i4>10</vt:i4>
      </vt:variant>
      <vt:variant>
        <vt:lpstr>Theme</vt:lpstr>
      </vt:variant>
      <vt:variant>
        <vt:i4>18</vt:i4>
      </vt:variant>
      <vt:variant>
        <vt:lpstr>Slide Titles</vt:lpstr>
      </vt:variant>
      <vt:variant>
        <vt:i4>64</vt:i4>
      </vt:variant>
    </vt:vector>
  </HeadingPairs>
  <TitlesOfParts>
    <vt:vector size="92" baseType="lpstr">
      <vt:lpstr>SimSun</vt:lpstr>
      <vt:lpstr>Algerian</vt:lpstr>
      <vt:lpstr>Arial</vt:lpstr>
      <vt:lpstr>Calibri</vt:lpstr>
      <vt:lpstr>Calibri Light</vt:lpstr>
      <vt:lpstr>Cambria</vt:lpstr>
      <vt:lpstr>Cambria Math</vt:lpstr>
      <vt:lpstr>Times New Roman</vt:lpstr>
      <vt:lpstr>Verdana</vt:lpstr>
      <vt:lpstr>Wingdings</vt:lpstr>
      <vt:lpstr>1_Office Theme</vt:lpstr>
      <vt:lpstr>2_Office Theme</vt:lpstr>
      <vt:lpstr>3_Office Theme</vt:lpstr>
      <vt:lpstr>4_Office Theme</vt:lpstr>
      <vt:lpstr>5_Office Theme</vt:lpstr>
      <vt:lpstr>7_Office Theme</vt:lpstr>
      <vt:lpstr>8_Office Theme</vt:lpstr>
      <vt:lpstr>9_Office Theme</vt:lpstr>
      <vt:lpstr>Office Theme</vt:lpstr>
      <vt:lpstr>11_Office Theme</vt:lpstr>
      <vt:lpstr>12_Office Theme</vt:lpstr>
      <vt:lpstr>14_Office Theme</vt:lpstr>
      <vt:lpstr>15_Office Theme</vt:lpstr>
      <vt:lpstr>16_Office Theme</vt:lpstr>
      <vt:lpstr>17_Office Theme</vt:lpstr>
      <vt:lpstr>18_Office Theme</vt:lpstr>
      <vt:lpstr>10_Office Theme</vt:lpstr>
      <vt:lpstr>6_Office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TEA PRODUCER supply CHAIN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Andrina Anton</dc:creator>
  <cp:lastModifiedBy>Skanthakumar, B.</cp:lastModifiedBy>
  <cp:revision>125</cp:revision>
  <cp:lastPrinted>2018-05-09T11:29:30Z</cp:lastPrinted>
  <dcterms:created xsi:type="dcterms:W3CDTF">2018-05-04T08:50:34Z</dcterms:created>
  <dcterms:modified xsi:type="dcterms:W3CDTF">2018-07-27T12:39:53Z</dcterms:modified>
</cp:coreProperties>
</file>