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2"/>
  </p:notesMasterIdLst>
  <p:handoutMasterIdLst>
    <p:handoutMasterId r:id="rId13"/>
  </p:handoutMasterIdLst>
  <p:sldIdLst>
    <p:sldId id="280" r:id="rId2"/>
    <p:sldId id="277" r:id="rId3"/>
    <p:sldId id="278" r:id="rId4"/>
    <p:sldId id="279" r:id="rId5"/>
    <p:sldId id="293" r:id="rId6"/>
    <p:sldId id="294" r:id="rId7"/>
    <p:sldId id="295" r:id="rId8"/>
    <p:sldId id="296" r:id="rId9"/>
    <p:sldId id="297" r:id="rId10"/>
    <p:sldId id="27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A29A6E-F800-468C-ACFD-2CDE718E6E93}" type="doc">
      <dgm:prSet loTypeId="urn:microsoft.com/office/officeart/2005/8/layout/vList5" loCatId="list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en-SG"/>
        </a:p>
      </dgm:t>
    </dgm:pt>
    <dgm:pt modelId="{C41F1F6A-5FA2-40F1-AF38-01FAD5A59958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Employment opportunity</a:t>
          </a:r>
        </a:p>
      </dgm:t>
    </dgm:pt>
    <dgm:pt modelId="{88BDC8DF-DE9B-44D4-90A6-8AAD784A0C1E}" type="parTrans" cxnId="{F741528D-03EC-4353-8559-7B127961124E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CEFDAB6B-929F-44B5-B434-5ABFF427627A}" type="sibTrans" cxnId="{F741528D-03EC-4353-8559-7B127961124E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0CECDBB9-8C52-494A-8F26-B195D52A1128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Own account work, unpaid family work and casual work </a:t>
          </a:r>
        </a:p>
      </dgm:t>
    </dgm:pt>
    <dgm:pt modelId="{60152AAD-30F9-4F49-AF36-6E994CB3B92F}" type="parTrans" cxnId="{53E92F6E-08D5-4FFF-BF1B-3C619AC6A935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39C6C160-467B-4883-B313-29D2644BE96C}" type="sibTrans" cxnId="{53E92F6E-08D5-4FFF-BF1B-3C619AC6A935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395CF074-7A55-4FE5-94AD-CCE1ADC7A135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Majority are fulltime farmers</a:t>
          </a:r>
        </a:p>
      </dgm:t>
    </dgm:pt>
    <dgm:pt modelId="{03387275-B5C9-40DF-A53A-241705984C1F}" type="parTrans" cxnId="{4E78CA08-9BB1-404A-B523-0468E61A0FBA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D018D1F2-E760-456B-BB5D-DA61D555A9A7}" type="sibTrans" cxnId="{4E78CA08-9BB1-404A-B523-0468E61A0FBA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62BBF73F-E533-44E8-A61D-4F8CB4725A9D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Adequate earnings and productive work   </a:t>
          </a:r>
        </a:p>
      </dgm:t>
    </dgm:pt>
    <dgm:pt modelId="{254E9270-80E4-4FF6-AFE8-14F7A5E60BCB}" type="parTrans" cxnId="{6E6565E5-1761-4F4A-BFD4-6B880925B95C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021ECC47-FF52-45CB-95CC-5E0181AD87F4}" type="sibTrans" cxnId="{6E6565E5-1761-4F4A-BFD4-6B880925B95C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C82E8542-D06C-49A0-BC39-F84BDB827B0C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Wage not sufficient for a decent living</a:t>
          </a:r>
        </a:p>
      </dgm:t>
    </dgm:pt>
    <dgm:pt modelId="{6A283D88-A6BC-41A1-A29E-1A80F3558B44}" type="parTrans" cxnId="{383E9F94-F9D3-4DF8-BEF0-E065A816DD8B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D5D6D6D3-F2D5-40DF-88FE-EA958DA2269C}" type="sibTrans" cxnId="{383E9F94-F9D3-4DF8-BEF0-E065A816DD8B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B142C297-4D0C-4131-88C8-F7AAB8DC7F59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Labour cost not factored into COP thus, it becomes irrelevant as a decision parameter</a:t>
          </a:r>
        </a:p>
      </dgm:t>
    </dgm:pt>
    <dgm:pt modelId="{3C34403C-C519-4CA1-BFC5-0C7CE3B4A13A}" type="parTrans" cxnId="{60DECCBD-5DD7-4EF8-8170-F648F118F71B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2F9B1726-CFC3-4C22-B5BC-9277DDE4E255}" type="sibTrans" cxnId="{60DECCBD-5DD7-4EF8-8170-F648F118F71B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73152E05-39FA-48AC-A9C9-114CD68A6715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Child labour</a:t>
          </a:r>
        </a:p>
      </dgm:t>
    </dgm:pt>
    <dgm:pt modelId="{297E13B4-6EB6-4D88-8783-C5EE3B25B6E5}" type="parTrans" cxnId="{BD365416-AA95-4D61-86D9-0506F4744FFC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3A95AF1C-CB8B-4465-B289-AE435879BC95}" type="sibTrans" cxnId="{BD365416-AA95-4D61-86D9-0506F4744FFC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2EF21D55-B24B-44D2-9164-87A641FD7264}">
      <dgm:prSet phldrT="[Text]" custT="1"/>
      <dgm:spPr/>
      <dgm:t>
        <a:bodyPr/>
        <a:lstStyle/>
        <a:p>
          <a:r>
            <a:rPr lang="en-US" sz="1800" dirty="0"/>
            <a:t>Child labor was not an issue as children less than 16 years did not involve  in farming</a:t>
          </a:r>
          <a:endParaRPr lang="en-SG" sz="1800" dirty="0">
            <a:latin typeface="+mn-lt"/>
          </a:endParaRPr>
        </a:p>
      </dgm:t>
    </dgm:pt>
    <dgm:pt modelId="{9C665BF1-8FE0-4D5F-B775-16C077C5850F}" type="parTrans" cxnId="{C33A2336-2A19-4538-81B7-F30B2846FB9E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2D84159F-37C4-4434-B1E1-3DB7870F2F53}" type="sibTrans" cxnId="{C33A2336-2A19-4538-81B7-F30B2846FB9E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8E961A71-6BC8-42F1-A35C-7D35CCF99E05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Limited efforts  to generate new jobs</a:t>
          </a:r>
        </a:p>
      </dgm:t>
    </dgm:pt>
    <dgm:pt modelId="{FC55BDD9-6095-4C2B-B0CA-7A3D589E98ED}" type="parTrans" cxnId="{53AC974B-84E3-4457-89B8-BDECE4D1E4E0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0D7C7CD7-2BA0-4864-92CC-E739D1113A46}" type="sibTrans" cxnId="{53AC974B-84E3-4457-89B8-BDECE4D1E4E0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D0BFE7B7-2A2D-4E01-B23A-064D454E1AE7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Safety at work</a:t>
          </a:r>
        </a:p>
      </dgm:t>
    </dgm:pt>
    <dgm:pt modelId="{77DCF9CD-039B-4DCF-8CB2-068728D00895}" type="parTrans" cxnId="{BA1BBC44-B0A7-4349-8209-54CDA4298A92}">
      <dgm:prSet/>
      <dgm:spPr/>
      <dgm:t>
        <a:bodyPr/>
        <a:lstStyle/>
        <a:p>
          <a:endParaRPr lang="en-SG"/>
        </a:p>
      </dgm:t>
    </dgm:pt>
    <dgm:pt modelId="{E29C1D23-0D72-4BFE-8E03-4836D69BE614}" type="sibTrans" cxnId="{BA1BBC44-B0A7-4349-8209-54CDA4298A92}">
      <dgm:prSet/>
      <dgm:spPr/>
      <dgm:t>
        <a:bodyPr/>
        <a:lstStyle/>
        <a:p>
          <a:endParaRPr lang="en-SG"/>
        </a:p>
      </dgm:t>
    </dgm:pt>
    <dgm:pt modelId="{8FC54FF4-B779-4590-965F-E4A5607E1957}">
      <dgm:prSet phldrT="[Text]"/>
      <dgm:spPr/>
      <dgm:t>
        <a:bodyPr/>
        <a:lstStyle/>
        <a:p>
          <a:r>
            <a:rPr lang="en-US" dirty="0">
              <a:latin typeface="+mn-lt"/>
            </a:rPr>
            <a:t>Safety at work was a serious concern since the majority of the smallholders neither they use nor provide safety gear for their workers</a:t>
          </a:r>
          <a:endParaRPr lang="en-SG" dirty="0">
            <a:latin typeface="+mn-lt"/>
          </a:endParaRPr>
        </a:p>
      </dgm:t>
    </dgm:pt>
    <dgm:pt modelId="{85DC1EDB-F8A7-4782-9D1E-B01A38A63AD4}" type="parTrans" cxnId="{E7CEC6BF-BC29-4FB2-B98C-0992441EDD0D}">
      <dgm:prSet/>
      <dgm:spPr/>
      <dgm:t>
        <a:bodyPr/>
        <a:lstStyle/>
        <a:p>
          <a:endParaRPr lang="en-SG"/>
        </a:p>
      </dgm:t>
    </dgm:pt>
    <dgm:pt modelId="{6C68557C-15E0-4BCD-8036-06A8243C22AB}" type="sibTrans" cxnId="{E7CEC6BF-BC29-4FB2-B98C-0992441EDD0D}">
      <dgm:prSet/>
      <dgm:spPr/>
      <dgm:t>
        <a:bodyPr/>
        <a:lstStyle/>
        <a:p>
          <a:endParaRPr lang="en-SG"/>
        </a:p>
      </dgm:t>
    </dgm:pt>
    <dgm:pt modelId="{84E5E11A-DB77-4487-80EA-B126EC203DEB}" type="pres">
      <dgm:prSet presAssocID="{81A29A6E-F800-468C-ACFD-2CDE718E6E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SG"/>
        </a:p>
      </dgm:t>
    </dgm:pt>
    <dgm:pt modelId="{05DDB71F-6074-4CE3-B353-D010932123E6}" type="pres">
      <dgm:prSet presAssocID="{C41F1F6A-5FA2-40F1-AF38-01FAD5A59958}" presName="linNode" presStyleCnt="0"/>
      <dgm:spPr/>
    </dgm:pt>
    <dgm:pt modelId="{D15ED0BB-20FD-4B7C-9C3F-D0E1BE010BF0}" type="pres">
      <dgm:prSet presAssocID="{C41F1F6A-5FA2-40F1-AF38-01FAD5A59958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E103AA03-0916-4C37-BC73-BF62E972862B}" type="pres">
      <dgm:prSet presAssocID="{C41F1F6A-5FA2-40F1-AF38-01FAD5A59958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D6D91104-8AA9-486D-9B70-64BF91456D5A}" type="pres">
      <dgm:prSet presAssocID="{CEFDAB6B-929F-44B5-B434-5ABFF427627A}" presName="sp" presStyleCnt="0"/>
      <dgm:spPr/>
    </dgm:pt>
    <dgm:pt modelId="{F58D0BEB-AF04-40D0-A1C3-BDCAC14BCE07}" type="pres">
      <dgm:prSet presAssocID="{62BBF73F-E533-44E8-A61D-4F8CB4725A9D}" presName="linNode" presStyleCnt="0"/>
      <dgm:spPr/>
    </dgm:pt>
    <dgm:pt modelId="{4F0A69EA-0918-4B89-A881-EF777161FC87}" type="pres">
      <dgm:prSet presAssocID="{62BBF73F-E533-44E8-A61D-4F8CB4725A9D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4112DD7D-7A52-4533-B335-23AC883A1EE5}" type="pres">
      <dgm:prSet presAssocID="{62BBF73F-E533-44E8-A61D-4F8CB4725A9D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671022E4-ACC3-4CC5-A954-F2840FD43147}" type="pres">
      <dgm:prSet presAssocID="{021ECC47-FF52-45CB-95CC-5E0181AD87F4}" presName="sp" presStyleCnt="0"/>
      <dgm:spPr/>
    </dgm:pt>
    <dgm:pt modelId="{A8A76AE2-DD8D-4A97-964E-81E6D2982521}" type="pres">
      <dgm:prSet presAssocID="{73152E05-39FA-48AC-A9C9-114CD68A6715}" presName="linNode" presStyleCnt="0"/>
      <dgm:spPr/>
    </dgm:pt>
    <dgm:pt modelId="{D5D8E4D1-6D6F-41F2-9448-7B855581456F}" type="pres">
      <dgm:prSet presAssocID="{73152E05-39FA-48AC-A9C9-114CD68A6715}" presName="parentText" presStyleLbl="node1" presStyleIdx="2" presStyleCnt="4" custLinFactNeighborX="-759" custLinFactNeighborY="-3074">
        <dgm:presLayoutVars>
          <dgm:chMax val="1"/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672B1AA8-6C5F-4AE5-A1E3-1CFD18E224CC}" type="pres">
      <dgm:prSet presAssocID="{73152E05-39FA-48AC-A9C9-114CD68A6715}" presName="descendantText" presStyleLbl="alignAccFollowNode1" presStyleIdx="2" presStyleCnt="4" custLinFactNeighborX="-1350" custLinFactNeighborY="261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E0BBF66C-9A50-45FB-952A-B24ECDB3C6A8}" type="pres">
      <dgm:prSet presAssocID="{3A95AF1C-CB8B-4465-B289-AE435879BC95}" presName="sp" presStyleCnt="0"/>
      <dgm:spPr/>
    </dgm:pt>
    <dgm:pt modelId="{9AC07686-34E8-44DC-BBCD-668CFF6F70F3}" type="pres">
      <dgm:prSet presAssocID="{D0BFE7B7-2A2D-4E01-B23A-064D454E1AE7}" presName="linNode" presStyleCnt="0"/>
      <dgm:spPr/>
    </dgm:pt>
    <dgm:pt modelId="{30CC07FB-B686-4AA6-BFDD-EA116886E257}" type="pres">
      <dgm:prSet presAssocID="{D0BFE7B7-2A2D-4E01-B23A-064D454E1AE7}" presName="parentText" presStyleLbl="node1" presStyleIdx="3" presStyleCnt="4" custLinFactNeighborX="-759" custLinFactNeighborY="-3074">
        <dgm:presLayoutVars>
          <dgm:chMax val="1"/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BDD76CF5-CF4C-4BC1-913C-1E6784798113}" type="pres">
      <dgm:prSet presAssocID="{D0BFE7B7-2A2D-4E01-B23A-064D454E1AE7}" presName="descendantText" presStyleLbl="alignAccFollowNode1" presStyleIdx="3" presStyleCnt="4" custLinFactNeighborX="-1350" custLinFactNeighborY="261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</dgm:ptLst>
  <dgm:cxnLst>
    <dgm:cxn modelId="{3696B9D0-2817-4112-8ABD-534A4EEBDFC4}" type="presOf" srcId="{8E961A71-6BC8-42F1-A35C-7D35CCF99E05}" destId="{E103AA03-0916-4C37-BC73-BF62E972862B}" srcOrd="0" destOrd="2" presId="urn:microsoft.com/office/officeart/2005/8/layout/vList5"/>
    <dgm:cxn modelId="{F448C90D-244B-4A77-B239-814421EA960D}" type="presOf" srcId="{81A29A6E-F800-468C-ACFD-2CDE718E6E93}" destId="{84E5E11A-DB77-4487-80EA-B126EC203DEB}" srcOrd="0" destOrd="0" presId="urn:microsoft.com/office/officeart/2005/8/layout/vList5"/>
    <dgm:cxn modelId="{53AC974B-84E3-4457-89B8-BDECE4D1E4E0}" srcId="{C41F1F6A-5FA2-40F1-AF38-01FAD5A59958}" destId="{8E961A71-6BC8-42F1-A35C-7D35CCF99E05}" srcOrd="2" destOrd="0" parTransId="{FC55BDD9-6095-4C2B-B0CA-7A3D589E98ED}" sibTransId="{0D7C7CD7-2BA0-4864-92CC-E739D1113A46}"/>
    <dgm:cxn modelId="{DE11CB6C-1167-4D5D-9DFE-AF5131708F7F}" type="presOf" srcId="{D0BFE7B7-2A2D-4E01-B23A-064D454E1AE7}" destId="{30CC07FB-B686-4AA6-BFDD-EA116886E257}" srcOrd="0" destOrd="0" presId="urn:microsoft.com/office/officeart/2005/8/layout/vList5"/>
    <dgm:cxn modelId="{383E9F94-F9D3-4DF8-BEF0-E065A816DD8B}" srcId="{62BBF73F-E533-44E8-A61D-4F8CB4725A9D}" destId="{C82E8542-D06C-49A0-BC39-F84BDB827B0C}" srcOrd="0" destOrd="0" parTransId="{6A283D88-A6BC-41A1-A29E-1A80F3558B44}" sibTransId="{D5D6D6D3-F2D5-40DF-88FE-EA958DA2269C}"/>
    <dgm:cxn modelId="{E7CEC6BF-BC29-4FB2-B98C-0992441EDD0D}" srcId="{D0BFE7B7-2A2D-4E01-B23A-064D454E1AE7}" destId="{8FC54FF4-B779-4590-965F-E4A5607E1957}" srcOrd="0" destOrd="0" parTransId="{85DC1EDB-F8A7-4782-9D1E-B01A38A63AD4}" sibTransId="{6C68557C-15E0-4BCD-8036-06A8243C22AB}"/>
    <dgm:cxn modelId="{4E78CA08-9BB1-404A-B523-0468E61A0FBA}" srcId="{C41F1F6A-5FA2-40F1-AF38-01FAD5A59958}" destId="{395CF074-7A55-4FE5-94AD-CCE1ADC7A135}" srcOrd="1" destOrd="0" parTransId="{03387275-B5C9-40DF-A53A-241705984C1F}" sibTransId="{D018D1F2-E760-456B-BB5D-DA61D555A9A7}"/>
    <dgm:cxn modelId="{BD365416-AA95-4D61-86D9-0506F4744FFC}" srcId="{81A29A6E-F800-468C-ACFD-2CDE718E6E93}" destId="{73152E05-39FA-48AC-A9C9-114CD68A6715}" srcOrd="2" destOrd="0" parTransId="{297E13B4-6EB6-4D88-8783-C5EE3B25B6E5}" sibTransId="{3A95AF1C-CB8B-4465-B289-AE435879BC95}"/>
    <dgm:cxn modelId="{F741528D-03EC-4353-8559-7B127961124E}" srcId="{81A29A6E-F800-468C-ACFD-2CDE718E6E93}" destId="{C41F1F6A-5FA2-40F1-AF38-01FAD5A59958}" srcOrd="0" destOrd="0" parTransId="{88BDC8DF-DE9B-44D4-90A6-8AAD784A0C1E}" sibTransId="{CEFDAB6B-929F-44B5-B434-5ABFF427627A}"/>
    <dgm:cxn modelId="{6E6565E5-1761-4F4A-BFD4-6B880925B95C}" srcId="{81A29A6E-F800-468C-ACFD-2CDE718E6E93}" destId="{62BBF73F-E533-44E8-A61D-4F8CB4725A9D}" srcOrd="1" destOrd="0" parTransId="{254E9270-80E4-4FF6-AFE8-14F7A5E60BCB}" sibTransId="{021ECC47-FF52-45CB-95CC-5E0181AD87F4}"/>
    <dgm:cxn modelId="{53E92F6E-08D5-4FFF-BF1B-3C619AC6A935}" srcId="{C41F1F6A-5FA2-40F1-AF38-01FAD5A59958}" destId="{0CECDBB9-8C52-494A-8F26-B195D52A1128}" srcOrd="0" destOrd="0" parTransId="{60152AAD-30F9-4F49-AF36-6E994CB3B92F}" sibTransId="{39C6C160-467B-4883-B313-29D2644BE96C}"/>
    <dgm:cxn modelId="{9AC6A9CE-FAC9-443F-A11A-F7F6ACD7673E}" type="presOf" srcId="{395CF074-7A55-4FE5-94AD-CCE1ADC7A135}" destId="{E103AA03-0916-4C37-BC73-BF62E972862B}" srcOrd="0" destOrd="1" presId="urn:microsoft.com/office/officeart/2005/8/layout/vList5"/>
    <dgm:cxn modelId="{60DECCBD-5DD7-4EF8-8170-F648F118F71B}" srcId="{62BBF73F-E533-44E8-A61D-4F8CB4725A9D}" destId="{B142C297-4D0C-4131-88C8-F7AAB8DC7F59}" srcOrd="1" destOrd="0" parTransId="{3C34403C-C519-4CA1-BFC5-0C7CE3B4A13A}" sibTransId="{2F9B1726-CFC3-4C22-B5BC-9277DDE4E255}"/>
    <dgm:cxn modelId="{DD10387F-666E-45EA-A119-E6CEB88AC1CA}" type="presOf" srcId="{B142C297-4D0C-4131-88C8-F7AAB8DC7F59}" destId="{4112DD7D-7A52-4533-B335-23AC883A1EE5}" srcOrd="0" destOrd="1" presId="urn:microsoft.com/office/officeart/2005/8/layout/vList5"/>
    <dgm:cxn modelId="{C33A2336-2A19-4538-81B7-F30B2846FB9E}" srcId="{73152E05-39FA-48AC-A9C9-114CD68A6715}" destId="{2EF21D55-B24B-44D2-9164-87A641FD7264}" srcOrd="0" destOrd="0" parTransId="{9C665BF1-8FE0-4D5F-B775-16C077C5850F}" sibTransId="{2D84159F-37C4-4434-B1E1-3DB7870F2F53}"/>
    <dgm:cxn modelId="{BA1BBC44-B0A7-4349-8209-54CDA4298A92}" srcId="{81A29A6E-F800-468C-ACFD-2CDE718E6E93}" destId="{D0BFE7B7-2A2D-4E01-B23A-064D454E1AE7}" srcOrd="3" destOrd="0" parTransId="{77DCF9CD-039B-4DCF-8CB2-068728D00895}" sibTransId="{E29C1D23-0D72-4BFE-8E03-4836D69BE614}"/>
    <dgm:cxn modelId="{848EE31E-A98C-48CC-99CB-6A58AC4B5A70}" type="presOf" srcId="{8FC54FF4-B779-4590-965F-E4A5607E1957}" destId="{BDD76CF5-CF4C-4BC1-913C-1E6784798113}" srcOrd="0" destOrd="0" presId="urn:microsoft.com/office/officeart/2005/8/layout/vList5"/>
    <dgm:cxn modelId="{FC09C557-C35E-41FD-97D6-488EF02259B2}" type="presOf" srcId="{73152E05-39FA-48AC-A9C9-114CD68A6715}" destId="{D5D8E4D1-6D6F-41F2-9448-7B855581456F}" srcOrd="0" destOrd="0" presId="urn:microsoft.com/office/officeart/2005/8/layout/vList5"/>
    <dgm:cxn modelId="{ADCB2E61-F6BC-4479-94EE-B8AB63CA967F}" type="presOf" srcId="{2EF21D55-B24B-44D2-9164-87A641FD7264}" destId="{672B1AA8-6C5F-4AE5-A1E3-1CFD18E224CC}" srcOrd="0" destOrd="0" presId="urn:microsoft.com/office/officeart/2005/8/layout/vList5"/>
    <dgm:cxn modelId="{7A5F0D37-0F80-4D4B-B78B-6FEEDF45B578}" type="presOf" srcId="{C41F1F6A-5FA2-40F1-AF38-01FAD5A59958}" destId="{D15ED0BB-20FD-4B7C-9C3F-D0E1BE010BF0}" srcOrd="0" destOrd="0" presId="urn:microsoft.com/office/officeart/2005/8/layout/vList5"/>
    <dgm:cxn modelId="{FFFF9E28-E803-440D-BF0A-C6D5AE68F29C}" type="presOf" srcId="{C82E8542-D06C-49A0-BC39-F84BDB827B0C}" destId="{4112DD7D-7A52-4533-B335-23AC883A1EE5}" srcOrd="0" destOrd="0" presId="urn:microsoft.com/office/officeart/2005/8/layout/vList5"/>
    <dgm:cxn modelId="{CD269A48-BCB6-4AD2-8923-2F7B64BF1F1C}" type="presOf" srcId="{62BBF73F-E533-44E8-A61D-4F8CB4725A9D}" destId="{4F0A69EA-0918-4B89-A881-EF777161FC87}" srcOrd="0" destOrd="0" presId="urn:microsoft.com/office/officeart/2005/8/layout/vList5"/>
    <dgm:cxn modelId="{8A20854F-8D6F-4633-ACB4-753401855D86}" type="presOf" srcId="{0CECDBB9-8C52-494A-8F26-B195D52A1128}" destId="{E103AA03-0916-4C37-BC73-BF62E972862B}" srcOrd="0" destOrd="0" presId="urn:microsoft.com/office/officeart/2005/8/layout/vList5"/>
    <dgm:cxn modelId="{94FEA60A-4794-4F76-B982-64F440223A64}" type="presParOf" srcId="{84E5E11A-DB77-4487-80EA-B126EC203DEB}" destId="{05DDB71F-6074-4CE3-B353-D010932123E6}" srcOrd="0" destOrd="0" presId="urn:microsoft.com/office/officeart/2005/8/layout/vList5"/>
    <dgm:cxn modelId="{7FB451AF-AA59-4D1C-A77E-825AC425D28C}" type="presParOf" srcId="{05DDB71F-6074-4CE3-B353-D010932123E6}" destId="{D15ED0BB-20FD-4B7C-9C3F-D0E1BE010BF0}" srcOrd="0" destOrd="0" presId="urn:microsoft.com/office/officeart/2005/8/layout/vList5"/>
    <dgm:cxn modelId="{26E1227E-7AFC-48A2-8228-73FB812248BF}" type="presParOf" srcId="{05DDB71F-6074-4CE3-B353-D010932123E6}" destId="{E103AA03-0916-4C37-BC73-BF62E972862B}" srcOrd="1" destOrd="0" presId="urn:microsoft.com/office/officeart/2005/8/layout/vList5"/>
    <dgm:cxn modelId="{B48AADF6-8C59-4D9D-904A-66987EA120B4}" type="presParOf" srcId="{84E5E11A-DB77-4487-80EA-B126EC203DEB}" destId="{D6D91104-8AA9-486D-9B70-64BF91456D5A}" srcOrd="1" destOrd="0" presId="urn:microsoft.com/office/officeart/2005/8/layout/vList5"/>
    <dgm:cxn modelId="{2F6AD827-3680-43D3-AFE0-E520051A6B6F}" type="presParOf" srcId="{84E5E11A-DB77-4487-80EA-B126EC203DEB}" destId="{F58D0BEB-AF04-40D0-A1C3-BDCAC14BCE07}" srcOrd="2" destOrd="0" presId="urn:microsoft.com/office/officeart/2005/8/layout/vList5"/>
    <dgm:cxn modelId="{B5368C19-4598-4B7F-85C6-7F96FE788E00}" type="presParOf" srcId="{F58D0BEB-AF04-40D0-A1C3-BDCAC14BCE07}" destId="{4F0A69EA-0918-4B89-A881-EF777161FC87}" srcOrd="0" destOrd="0" presId="urn:microsoft.com/office/officeart/2005/8/layout/vList5"/>
    <dgm:cxn modelId="{82BD48C2-764C-438D-B735-F1637110B950}" type="presParOf" srcId="{F58D0BEB-AF04-40D0-A1C3-BDCAC14BCE07}" destId="{4112DD7D-7A52-4533-B335-23AC883A1EE5}" srcOrd="1" destOrd="0" presId="urn:microsoft.com/office/officeart/2005/8/layout/vList5"/>
    <dgm:cxn modelId="{F686F2C3-F43A-454D-9BEA-98841476FEA9}" type="presParOf" srcId="{84E5E11A-DB77-4487-80EA-B126EC203DEB}" destId="{671022E4-ACC3-4CC5-A954-F2840FD43147}" srcOrd="3" destOrd="0" presId="urn:microsoft.com/office/officeart/2005/8/layout/vList5"/>
    <dgm:cxn modelId="{8140AC5D-8554-4DBB-B0F4-8D777BFADA67}" type="presParOf" srcId="{84E5E11A-DB77-4487-80EA-B126EC203DEB}" destId="{A8A76AE2-DD8D-4A97-964E-81E6D2982521}" srcOrd="4" destOrd="0" presId="urn:microsoft.com/office/officeart/2005/8/layout/vList5"/>
    <dgm:cxn modelId="{5542CCDE-7F7F-49D6-96B7-7226D91E061A}" type="presParOf" srcId="{A8A76AE2-DD8D-4A97-964E-81E6D2982521}" destId="{D5D8E4D1-6D6F-41F2-9448-7B855581456F}" srcOrd="0" destOrd="0" presId="urn:microsoft.com/office/officeart/2005/8/layout/vList5"/>
    <dgm:cxn modelId="{397C56A3-D54F-4AF5-9306-1F9BFD5E3367}" type="presParOf" srcId="{A8A76AE2-DD8D-4A97-964E-81E6D2982521}" destId="{672B1AA8-6C5F-4AE5-A1E3-1CFD18E224CC}" srcOrd="1" destOrd="0" presId="urn:microsoft.com/office/officeart/2005/8/layout/vList5"/>
    <dgm:cxn modelId="{8530E4D4-65EE-4767-8599-22B8EA044530}" type="presParOf" srcId="{84E5E11A-DB77-4487-80EA-B126EC203DEB}" destId="{E0BBF66C-9A50-45FB-952A-B24ECDB3C6A8}" srcOrd="5" destOrd="0" presId="urn:microsoft.com/office/officeart/2005/8/layout/vList5"/>
    <dgm:cxn modelId="{32D99A42-D3FE-4705-B0C1-99EBB957E28B}" type="presParOf" srcId="{84E5E11A-DB77-4487-80EA-B126EC203DEB}" destId="{9AC07686-34E8-44DC-BBCD-668CFF6F70F3}" srcOrd="6" destOrd="0" presId="urn:microsoft.com/office/officeart/2005/8/layout/vList5"/>
    <dgm:cxn modelId="{FD521412-C778-4867-8BEC-1BD714F2565A}" type="presParOf" srcId="{9AC07686-34E8-44DC-BBCD-668CFF6F70F3}" destId="{30CC07FB-B686-4AA6-BFDD-EA116886E257}" srcOrd="0" destOrd="0" presId="urn:microsoft.com/office/officeart/2005/8/layout/vList5"/>
    <dgm:cxn modelId="{AF6B7BEC-4EA1-4E03-82BC-3AC2362BD744}" type="presParOf" srcId="{9AC07686-34E8-44DC-BBCD-668CFF6F70F3}" destId="{BDD76CF5-CF4C-4BC1-913C-1E678479811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A29A6E-F800-468C-ACFD-2CDE718E6E93}" type="doc">
      <dgm:prSet loTypeId="urn:microsoft.com/office/officeart/2005/8/layout/vList5" loCatId="list" qsTypeId="urn:microsoft.com/office/officeart/2005/8/quickstyle/simple4" qsCatId="simple" csTypeId="urn:microsoft.com/office/officeart/2005/8/colors/accent3_5" csCatId="accent3" phldr="1"/>
      <dgm:spPr/>
      <dgm:t>
        <a:bodyPr/>
        <a:lstStyle/>
        <a:p>
          <a:endParaRPr lang="en-SG"/>
        </a:p>
      </dgm:t>
    </dgm:pt>
    <dgm:pt modelId="{62BBF73F-E533-44E8-A61D-4F8CB4725A9D}">
      <dgm:prSet phldrT="[Text]" custT="1"/>
      <dgm:spPr/>
      <dgm:t>
        <a:bodyPr/>
        <a:lstStyle/>
        <a:p>
          <a:r>
            <a:rPr lang="en-SG" sz="1800" dirty="0">
              <a:latin typeface="+mn-lt"/>
              <a:ea typeface="Calibri"/>
            </a:rPr>
            <a:t>Social dialogue </a:t>
          </a:r>
          <a:endParaRPr lang="en-SG" sz="1800" dirty="0">
            <a:latin typeface="+mn-lt"/>
          </a:endParaRPr>
        </a:p>
      </dgm:t>
    </dgm:pt>
    <dgm:pt modelId="{254E9270-80E4-4FF6-AFE8-14F7A5E60BCB}" type="parTrans" cxnId="{6E6565E5-1761-4F4A-BFD4-6B880925B95C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021ECC47-FF52-45CB-95CC-5E0181AD87F4}" type="sibTrans" cxnId="{6E6565E5-1761-4F4A-BFD4-6B880925B95C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C82E8542-D06C-49A0-BC39-F84BDB827B0C}">
      <dgm:prSet phldrT="[Text]" custT="1"/>
      <dgm:spPr/>
      <dgm:t>
        <a:bodyPr/>
        <a:lstStyle/>
        <a:p>
          <a:r>
            <a:rPr lang="en-SG" sz="1800" dirty="0">
              <a:latin typeface="+mn-lt"/>
              <a:ea typeface="Calibri"/>
            </a:rPr>
            <a:t>No union membership </a:t>
          </a:r>
          <a:endParaRPr lang="en-SG" sz="1800" dirty="0">
            <a:latin typeface="+mn-lt"/>
          </a:endParaRPr>
        </a:p>
      </dgm:t>
    </dgm:pt>
    <dgm:pt modelId="{6A283D88-A6BC-41A1-A29E-1A80F3558B44}" type="parTrans" cxnId="{383E9F94-F9D3-4DF8-BEF0-E065A816DD8B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D5D6D6D3-F2D5-40DF-88FE-EA958DA2269C}" type="sibTrans" cxnId="{383E9F94-F9D3-4DF8-BEF0-E065A816DD8B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B142C297-4D0C-4131-88C8-F7AAB8DC7F59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Not eligible for membership</a:t>
          </a:r>
        </a:p>
      </dgm:t>
    </dgm:pt>
    <dgm:pt modelId="{3C34403C-C519-4CA1-BFC5-0C7CE3B4A13A}" type="parTrans" cxnId="{60DECCBD-5DD7-4EF8-8170-F648F118F71B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2F9B1726-CFC3-4C22-B5BC-9277DDE4E255}" type="sibTrans" cxnId="{60DECCBD-5DD7-4EF8-8170-F648F118F71B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73152E05-39FA-48AC-A9C9-114CD68A6715}">
      <dgm:prSet phldrT="[Text]" custT="1"/>
      <dgm:spPr/>
      <dgm:t>
        <a:bodyPr/>
        <a:lstStyle/>
        <a:p>
          <a:r>
            <a:rPr lang="en-SG" sz="1800" dirty="0">
              <a:latin typeface="+mn-lt"/>
              <a:ea typeface="Calibri"/>
            </a:rPr>
            <a:t>Access to technical and vocational training </a:t>
          </a:r>
          <a:endParaRPr lang="en-SG" sz="1800" dirty="0">
            <a:latin typeface="+mn-lt"/>
          </a:endParaRPr>
        </a:p>
      </dgm:t>
    </dgm:pt>
    <dgm:pt modelId="{297E13B4-6EB6-4D88-8783-C5EE3B25B6E5}" type="parTrans" cxnId="{BD365416-AA95-4D61-86D9-0506F4744FFC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3A95AF1C-CB8B-4465-B289-AE435879BC95}" type="sibTrans" cxnId="{BD365416-AA95-4D61-86D9-0506F4744FFC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2EF21D55-B24B-44D2-9164-87A641FD7264}">
      <dgm:prSet phldrT="[Text]" custT="1"/>
      <dgm:spPr/>
      <dgm:t>
        <a:bodyPr/>
        <a:lstStyle/>
        <a:p>
          <a:r>
            <a:rPr lang="en-US" sz="1800" dirty="0">
              <a:latin typeface="+mn-lt"/>
            </a:rPr>
            <a:t>Low participation in vocational training</a:t>
          </a:r>
          <a:endParaRPr lang="en-SG" sz="1800" dirty="0">
            <a:latin typeface="+mn-lt"/>
          </a:endParaRPr>
        </a:p>
      </dgm:t>
    </dgm:pt>
    <dgm:pt modelId="{9C665BF1-8FE0-4D5F-B775-16C077C5850F}" type="parTrans" cxnId="{C33A2336-2A19-4538-81B7-F30B2846FB9E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2D84159F-37C4-4434-B1E1-3DB7870F2F53}" type="sibTrans" cxnId="{C33A2336-2A19-4538-81B7-F30B2846FB9E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C41F1F6A-5FA2-40F1-AF38-01FAD5A59958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Social security</a:t>
          </a:r>
        </a:p>
      </dgm:t>
    </dgm:pt>
    <dgm:pt modelId="{CEFDAB6B-929F-44B5-B434-5ABFF427627A}" type="sibTrans" cxnId="{F741528D-03EC-4353-8559-7B127961124E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88BDC8DF-DE9B-44D4-90A6-8AAD784A0C1E}" type="parTrans" cxnId="{F741528D-03EC-4353-8559-7B127961124E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8E961A71-6BC8-42F1-A35C-7D35CCF99E05}">
      <dgm:prSet phldrT="[Text]" custT="1"/>
      <dgm:spPr/>
      <dgm:t>
        <a:bodyPr/>
        <a:lstStyle/>
        <a:p>
          <a:r>
            <a:rPr lang="en-SG" sz="1800" dirty="0">
              <a:latin typeface="+mn-lt"/>
              <a:ea typeface="Calibri"/>
            </a:rPr>
            <a:t>Not covered by any form of social security schemes. </a:t>
          </a:r>
          <a:endParaRPr lang="en-SG" sz="1800" dirty="0">
            <a:latin typeface="+mn-lt"/>
          </a:endParaRPr>
        </a:p>
      </dgm:t>
    </dgm:pt>
    <dgm:pt modelId="{0D7C7CD7-2BA0-4864-92CC-E739D1113A46}" type="sibTrans" cxnId="{53AC974B-84E3-4457-89B8-BDECE4D1E4E0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FC55BDD9-6095-4C2B-B0CA-7A3D589E98ED}" type="parTrans" cxnId="{53AC974B-84E3-4457-89B8-BDECE4D1E4E0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3BB451CC-4B1A-4316-972F-9E0A6BB17085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Casual workers are not eligible to hold membership in societies </a:t>
          </a:r>
        </a:p>
      </dgm:t>
    </dgm:pt>
    <dgm:pt modelId="{D7B875A9-5039-42A1-901E-8E79487E601E}" type="parTrans" cxnId="{25731ED0-7CA4-48A9-808A-BC7A791A1342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7AC13E45-1D3E-419E-B940-28028CE581A1}" type="sibTrans" cxnId="{25731ED0-7CA4-48A9-808A-BC7A791A1342}">
      <dgm:prSet/>
      <dgm:spPr/>
      <dgm:t>
        <a:bodyPr/>
        <a:lstStyle/>
        <a:p>
          <a:endParaRPr lang="en-SG" sz="1800">
            <a:latin typeface="+mn-lt"/>
          </a:endParaRPr>
        </a:p>
      </dgm:t>
    </dgm:pt>
    <dgm:pt modelId="{2BD12976-71B1-4D3A-8322-CD00B69FCDB4}">
      <dgm:prSet custT="1"/>
      <dgm:spPr/>
      <dgm:t>
        <a:bodyPr/>
        <a:lstStyle/>
        <a:p>
          <a:r>
            <a:rPr lang="en-SG" sz="1800" dirty="0">
              <a:latin typeface="+mn-lt"/>
              <a:ea typeface="Calibri"/>
            </a:rPr>
            <a:t>Not participating in any voluntary pension or insurance schemes.</a:t>
          </a:r>
        </a:p>
      </dgm:t>
    </dgm:pt>
    <dgm:pt modelId="{BE8F8E39-3D3A-4D7B-B37B-4534D9D14BAD}" type="parTrans" cxnId="{893E972E-EE97-423E-A421-0FC3B2142160}">
      <dgm:prSet/>
      <dgm:spPr/>
      <dgm:t>
        <a:bodyPr/>
        <a:lstStyle/>
        <a:p>
          <a:endParaRPr lang="en-SG">
            <a:latin typeface="+mn-lt"/>
          </a:endParaRPr>
        </a:p>
      </dgm:t>
    </dgm:pt>
    <dgm:pt modelId="{1CE6A480-4274-48C6-BFB7-E331AFAE74E9}" type="sibTrans" cxnId="{893E972E-EE97-423E-A421-0FC3B2142160}">
      <dgm:prSet/>
      <dgm:spPr/>
      <dgm:t>
        <a:bodyPr/>
        <a:lstStyle/>
        <a:p>
          <a:endParaRPr lang="en-SG">
            <a:latin typeface="+mn-lt"/>
          </a:endParaRPr>
        </a:p>
      </dgm:t>
    </dgm:pt>
    <dgm:pt modelId="{4803422C-D6D4-4CB0-9B05-2873A6511A01}">
      <dgm:prSet phldrT="[Text]" custT="1"/>
      <dgm:spPr/>
      <dgm:t>
        <a:bodyPr/>
        <a:lstStyle/>
        <a:p>
          <a:r>
            <a:rPr lang="en-SG" sz="1800" dirty="0">
              <a:latin typeface="+mn-lt"/>
            </a:rPr>
            <a:t>Equal opportunity and treatment in employment</a:t>
          </a:r>
        </a:p>
      </dgm:t>
    </dgm:pt>
    <dgm:pt modelId="{E499CF21-2245-491E-A89E-65E873BB7788}" type="parTrans" cxnId="{AD796A92-5FBF-4829-ADB1-A81F97D00C68}">
      <dgm:prSet/>
      <dgm:spPr/>
      <dgm:t>
        <a:bodyPr/>
        <a:lstStyle/>
        <a:p>
          <a:endParaRPr lang="en-SG">
            <a:latin typeface="+mn-lt"/>
          </a:endParaRPr>
        </a:p>
      </dgm:t>
    </dgm:pt>
    <dgm:pt modelId="{5A3982AC-3FD0-4A50-B8C5-7401066F48CF}" type="sibTrans" cxnId="{AD796A92-5FBF-4829-ADB1-A81F97D00C68}">
      <dgm:prSet/>
      <dgm:spPr/>
      <dgm:t>
        <a:bodyPr/>
        <a:lstStyle/>
        <a:p>
          <a:endParaRPr lang="en-SG">
            <a:latin typeface="+mn-lt"/>
          </a:endParaRPr>
        </a:p>
      </dgm:t>
    </dgm:pt>
    <dgm:pt modelId="{EEBC3D9D-1445-4AA2-9A40-BBFD26150EE9}">
      <dgm:prSet phldrT="[Text]" custT="1"/>
      <dgm:spPr/>
      <dgm:t>
        <a:bodyPr/>
        <a:lstStyle/>
        <a:p>
          <a:r>
            <a:rPr lang="en-SG" sz="1800" dirty="0">
              <a:latin typeface="+mn-lt"/>
              <a:ea typeface="Calibri"/>
            </a:rPr>
            <a:t>Discrimination in ownership of smallholdings</a:t>
          </a:r>
          <a:endParaRPr lang="en-SG" sz="1800" dirty="0">
            <a:latin typeface="+mn-lt"/>
          </a:endParaRPr>
        </a:p>
      </dgm:t>
    </dgm:pt>
    <dgm:pt modelId="{050F6666-3BE7-457C-B04F-B3CB4B96EA9F}" type="parTrans" cxnId="{971B9437-4633-4DEA-803E-D0429C2EEDA1}">
      <dgm:prSet/>
      <dgm:spPr/>
      <dgm:t>
        <a:bodyPr/>
        <a:lstStyle/>
        <a:p>
          <a:endParaRPr lang="en-SG">
            <a:latin typeface="+mn-lt"/>
          </a:endParaRPr>
        </a:p>
      </dgm:t>
    </dgm:pt>
    <dgm:pt modelId="{11369A34-ACDD-4515-8D21-4D56CFA2821A}" type="sibTrans" cxnId="{971B9437-4633-4DEA-803E-D0429C2EEDA1}">
      <dgm:prSet/>
      <dgm:spPr/>
      <dgm:t>
        <a:bodyPr/>
        <a:lstStyle/>
        <a:p>
          <a:endParaRPr lang="en-SG">
            <a:latin typeface="+mn-lt"/>
          </a:endParaRPr>
        </a:p>
      </dgm:t>
    </dgm:pt>
    <dgm:pt modelId="{7C0DB2BF-EC23-47BF-B330-89BF0DCF761B}">
      <dgm:prSet phldrT="[Text]" custT="1"/>
      <dgm:spPr/>
      <dgm:t>
        <a:bodyPr/>
        <a:lstStyle/>
        <a:p>
          <a:r>
            <a:rPr lang="en-SG" sz="1800" dirty="0">
              <a:latin typeface="+mn-lt"/>
              <a:ea typeface="Calibri"/>
            </a:rPr>
            <a:t>The majority of own account workers were male while the majority of unpaid family workers were female</a:t>
          </a:r>
          <a:endParaRPr lang="en-SG" sz="1800" dirty="0">
            <a:latin typeface="+mn-lt"/>
          </a:endParaRPr>
        </a:p>
      </dgm:t>
    </dgm:pt>
    <dgm:pt modelId="{EE362923-DD88-4B9C-B1BB-52EC2DE299AC}" type="parTrans" cxnId="{28B5661A-4226-46BB-A862-0D21D5B3C03A}">
      <dgm:prSet/>
      <dgm:spPr/>
      <dgm:t>
        <a:bodyPr/>
        <a:lstStyle/>
        <a:p>
          <a:endParaRPr lang="en-SG">
            <a:latin typeface="+mn-lt"/>
          </a:endParaRPr>
        </a:p>
      </dgm:t>
    </dgm:pt>
    <dgm:pt modelId="{FBF94DBD-0FEB-4E3A-A5D3-68097729B1B7}" type="sibTrans" cxnId="{28B5661A-4226-46BB-A862-0D21D5B3C03A}">
      <dgm:prSet/>
      <dgm:spPr/>
      <dgm:t>
        <a:bodyPr/>
        <a:lstStyle/>
        <a:p>
          <a:endParaRPr lang="en-SG">
            <a:latin typeface="+mn-lt"/>
          </a:endParaRPr>
        </a:p>
      </dgm:t>
    </dgm:pt>
    <dgm:pt modelId="{ACC57601-4BF1-4E4C-A1A5-B290BE046C74}">
      <dgm:prSet custT="1"/>
      <dgm:spPr/>
      <dgm:t>
        <a:bodyPr/>
        <a:lstStyle/>
        <a:p>
          <a:r>
            <a:rPr lang="en-US" sz="1800" dirty="0">
              <a:latin typeface="+mn-lt"/>
            </a:rPr>
            <a:t>No  preparation of youth for future jobs</a:t>
          </a:r>
        </a:p>
      </dgm:t>
    </dgm:pt>
    <dgm:pt modelId="{343FEC8A-E1A7-42E8-A221-BF64C878EFA8}" type="parTrans" cxnId="{983DC40F-E2E6-4D1F-A0EA-8583BD35C8F5}">
      <dgm:prSet/>
      <dgm:spPr/>
      <dgm:t>
        <a:bodyPr/>
        <a:lstStyle/>
        <a:p>
          <a:endParaRPr lang="en-US"/>
        </a:p>
      </dgm:t>
    </dgm:pt>
    <dgm:pt modelId="{F3D606EE-D698-460B-AF29-46A8D2975044}" type="sibTrans" cxnId="{983DC40F-E2E6-4D1F-A0EA-8583BD35C8F5}">
      <dgm:prSet/>
      <dgm:spPr/>
      <dgm:t>
        <a:bodyPr/>
        <a:lstStyle/>
        <a:p>
          <a:endParaRPr lang="en-US"/>
        </a:p>
      </dgm:t>
    </dgm:pt>
    <dgm:pt modelId="{8F14EC4E-2F15-4F47-97C2-7D89C786AF0F}">
      <dgm:prSet custT="1"/>
      <dgm:spPr/>
      <dgm:t>
        <a:bodyPr/>
        <a:lstStyle/>
        <a:p>
          <a:r>
            <a:rPr lang="en-US" sz="1800" dirty="0">
              <a:latin typeface="+mn-lt"/>
            </a:rPr>
            <a:t>Lack of entrepreneurship development </a:t>
          </a:r>
          <a:r>
            <a:rPr lang="en-US" sz="1800" dirty="0" smtClean="0">
              <a:latin typeface="+mn-lt"/>
            </a:rPr>
            <a:t>opportunities</a:t>
          </a:r>
          <a:endParaRPr lang="en-US" sz="1800" dirty="0">
            <a:latin typeface="+mn-lt"/>
          </a:endParaRPr>
        </a:p>
      </dgm:t>
    </dgm:pt>
    <dgm:pt modelId="{58C00058-224E-4DAF-A1CF-52C6A0E6ECAA}" type="parTrans" cxnId="{D8A661F5-EE55-4F4D-8B98-6B52099BD310}">
      <dgm:prSet/>
      <dgm:spPr/>
      <dgm:t>
        <a:bodyPr/>
        <a:lstStyle/>
        <a:p>
          <a:endParaRPr lang="en-US"/>
        </a:p>
      </dgm:t>
    </dgm:pt>
    <dgm:pt modelId="{7895634A-CEDD-4257-8DC5-55F561959A68}" type="sibTrans" cxnId="{D8A661F5-EE55-4F4D-8B98-6B52099BD310}">
      <dgm:prSet/>
      <dgm:spPr/>
      <dgm:t>
        <a:bodyPr/>
        <a:lstStyle/>
        <a:p>
          <a:endParaRPr lang="en-US"/>
        </a:p>
      </dgm:t>
    </dgm:pt>
    <dgm:pt modelId="{84E5E11A-DB77-4487-80EA-B126EC203DEB}" type="pres">
      <dgm:prSet presAssocID="{81A29A6E-F800-468C-ACFD-2CDE718E6E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SG"/>
        </a:p>
      </dgm:t>
    </dgm:pt>
    <dgm:pt modelId="{05DDB71F-6074-4CE3-B353-D010932123E6}" type="pres">
      <dgm:prSet presAssocID="{C41F1F6A-5FA2-40F1-AF38-01FAD5A59958}" presName="linNode" presStyleCnt="0"/>
      <dgm:spPr/>
    </dgm:pt>
    <dgm:pt modelId="{D15ED0BB-20FD-4B7C-9C3F-D0E1BE010BF0}" type="pres">
      <dgm:prSet presAssocID="{C41F1F6A-5FA2-40F1-AF38-01FAD5A59958}" presName="parentText" presStyleLbl="node1" presStyleIdx="0" presStyleCnt="4" custScaleY="85053" custLinFactNeighborX="0" custLinFactNeighborY="97637">
        <dgm:presLayoutVars>
          <dgm:chMax val="1"/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E103AA03-0916-4C37-BC73-BF62E972862B}" type="pres">
      <dgm:prSet presAssocID="{C41F1F6A-5FA2-40F1-AF38-01FAD5A59958}" presName="descendantText" presStyleLbl="alignAccFollowNode1" presStyleIdx="0" presStyleCnt="4" custLinFactY="21084" custLinFactNeighborY="10000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D6D91104-8AA9-486D-9B70-64BF91456D5A}" type="pres">
      <dgm:prSet presAssocID="{CEFDAB6B-929F-44B5-B434-5ABFF427627A}" presName="sp" presStyleCnt="0"/>
      <dgm:spPr/>
    </dgm:pt>
    <dgm:pt modelId="{F58D0BEB-AF04-40D0-A1C3-BDCAC14BCE07}" type="pres">
      <dgm:prSet presAssocID="{62BBF73F-E533-44E8-A61D-4F8CB4725A9D}" presName="linNode" presStyleCnt="0"/>
      <dgm:spPr/>
    </dgm:pt>
    <dgm:pt modelId="{4F0A69EA-0918-4B89-A881-EF777161FC87}" type="pres">
      <dgm:prSet presAssocID="{62BBF73F-E533-44E8-A61D-4F8CB4725A9D}" presName="parentText" presStyleLbl="node1" presStyleIdx="1" presStyleCnt="4" custScaleX="102722" custScaleY="84243" custLinFactNeighborX="-1358" custLinFactNeighborY="97363">
        <dgm:presLayoutVars>
          <dgm:chMax val="1"/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4112DD7D-7A52-4533-B335-23AC883A1EE5}" type="pres">
      <dgm:prSet presAssocID="{62BBF73F-E533-44E8-A61D-4F8CB4725A9D}" presName="descendantText" presStyleLbl="alignAccFollowNode1" presStyleIdx="1" presStyleCnt="4" custScaleX="104910" custLinFactY="21002" custLinFactNeighborX="122" custLinFactNeighborY="10000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671022E4-ACC3-4CC5-A954-F2840FD43147}" type="pres">
      <dgm:prSet presAssocID="{021ECC47-FF52-45CB-95CC-5E0181AD87F4}" presName="sp" presStyleCnt="0"/>
      <dgm:spPr/>
    </dgm:pt>
    <dgm:pt modelId="{A8A76AE2-DD8D-4A97-964E-81E6D2982521}" type="pres">
      <dgm:prSet presAssocID="{73152E05-39FA-48AC-A9C9-114CD68A6715}" presName="linNode" presStyleCnt="0"/>
      <dgm:spPr/>
    </dgm:pt>
    <dgm:pt modelId="{D5D8E4D1-6D6F-41F2-9448-7B855581456F}" type="pres">
      <dgm:prSet presAssocID="{73152E05-39FA-48AC-A9C9-114CD68A6715}" presName="parentText" presStyleLbl="node1" presStyleIdx="2" presStyleCnt="4" custScaleY="86169" custLinFactNeighborY="98277">
        <dgm:presLayoutVars>
          <dgm:chMax val="1"/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672B1AA8-6C5F-4AE5-A1E3-1CFD18E224CC}" type="pres">
      <dgm:prSet presAssocID="{73152E05-39FA-48AC-A9C9-114CD68A6715}" presName="descendantText" presStyleLbl="alignAccFollowNode1" presStyleIdx="2" presStyleCnt="4" custLinFactY="20468" custLinFactNeighborY="10000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251BE895-B5B9-49A6-A56C-0C853796F522}" type="pres">
      <dgm:prSet presAssocID="{3A95AF1C-CB8B-4465-B289-AE435879BC95}" presName="sp" presStyleCnt="0"/>
      <dgm:spPr/>
    </dgm:pt>
    <dgm:pt modelId="{948206BF-ACF0-4583-A5E0-0E8473039154}" type="pres">
      <dgm:prSet presAssocID="{4803422C-D6D4-4CB0-9B05-2873A6511A01}" presName="linNode" presStyleCnt="0"/>
      <dgm:spPr/>
    </dgm:pt>
    <dgm:pt modelId="{463352D0-B84D-49CC-9000-F51E53567A23}" type="pres">
      <dgm:prSet presAssocID="{4803422C-D6D4-4CB0-9B05-2873A6511A01}" presName="parentText" presStyleLbl="node1" presStyleIdx="3" presStyleCnt="4" custScaleY="93254" custLinFactY="-100000" custLinFactNeighborY="-171135">
        <dgm:presLayoutVars>
          <dgm:chMax val="1"/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D2382675-F130-4173-86D6-75ED3BBDD070}" type="pres">
      <dgm:prSet presAssocID="{4803422C-D6D4-4CB0-9B05-2873A6511A01}" presName="descendantText" presStyleLbl="alignAccFollowNode1" presStyleIdx="3" presStyleCnt="4" custScaleY="115223" custLinFactY="-138783" custLinFactNeighborX="2277" custLinFactNeighborY="-20000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</dgm:ptLst>
  <dgm:cxnLst>
    <dgm:cxn modelId="{D16A422F-6BAE-460E-A0E1-2764C574E16B}" type="presOf" srcId="{2EF21D55-B24B-44D2-9164-87A641FD7264}" destId="{672B1AA8-6C5F-4AE5-A1E3-1CFD18E224CC}" srcOrd="0" destOrd="0" presId="urn:microsoft.com/office/officeart/2005/8/layout/vList5"/>
    <dgm:cxn modelId="{43180619-8A58-4A78-B87A-39B32E5B3D67}" type="presOf" srcId="{62BBF73F-E533-44E8-A61D-4F8CB4725A9D}" destId="{4F0A69EA-0918-4B89-A881-EF777161FC87}" srcOrd="0" destOrd="0" presId="urn:microsoft.com/office/officeart/2005/8/layout/vList5"/>
    <dgm:cxn modelId="{7EB42645-3478-4367-A6D7-0F17EA5A3DC7}" type="presOf" srcId="{8F14EC4E-2F15-4F47-97C2-7D89C786AF0F}" destId="{672B1AA8-6C5F-4AE5-A1E3-1CFD18E224CC}" srcOrd="0" destOrd="2" presId="urn:microsoft.com/office/officeart/2005/8/layout/vList5"/>
    <dgm:cxn modelId="{505AD5C5-1AA7-499F-8EEC-8885A970D67E}" type="presOf" srcId="{B142C297-4D0C-4131-88C8-F7AAB8DC7F59}" destId="{4112DD7D-7A52-4533-B335-23AC883A1EE5}" srcOrd="0" destOrd="1" presId="urn:microsoft.com/office/officeart/2005/8/layout/vList5"/>
    <dgm:cxn modelId="{5CC867C0-3DCD-426B-BC9A-C0FEE91F826E}" type="presOf" srcId="{73152E05-39FA-48AC-A9C9-114CD68A6715}" destId="{D5D8E4D1-6D6F-41F2-9448-7B855581456F}" srcOrd="0" destOrd="0" presId="urn:microsoft.com/office/officeart/2005/8/layout/vList5"/>
    <dgm:cxn modelId="{2D51D9DC-4251-410A-BFD4-97D423C3885B}" type="presOf" srcId="{7C0DB2BF-EC23-47BF-B330-89BF0DCF761B}" destId="{D2382675-F130-4173-86D6-75ED3BBDD070}" srcOrd="0" destOrd="1" presId="urn:microsoft.com/office/officeart/2005/8/layout/vList5"/>
    <dgm:cxn modelId="{C7FDFC95-AB71-4784-95CF-FA33E031BEEC}" type="presOf" srcId="{4803422C-D6D4-4CB0-9B05-2873A6511A01}" destId="{463352D0-B84D-49CC-9000-F51E53567A23}" srcOrd="0" destOrd="0" presId="urn:microsoft.com/office/officeart/2005/8/layout/vList5"/>
    <dgm:cxn modelId="{28B5661A-4226-46BB-A862-0D21D5B3C03A}" srcId="{4803422C-D6D4-4CB0-9B05-2873A6511A01}" destId="{7C0DB2BF-EC23-47BF-B330-89BF0DCF761B}" srcOrd="1" destOrd="0" parTransId="{EE362923-DD88-4B9C-B1BB-52EC2DE299AC}" sibTransId="{FBF94DBD-0FEB-4E3A-A5D3-68097729B1B7}"/>
    <dgm:cxn modelId="{25731ED0-7CA4-48A9-808A-BC7A791A1342}" srcId="{62BBF73F-E533-44E8-A61D-4F8CB4725A9D}" destId="{3BB451CC-4B1A-4316-972F-9E0A6BB17085}" srcOrd="2" destOrd="0" parTransId="{D7B875A9-5039-42A1-901E-8E79487E601E}" sibTransId="{7AC13E45-1D3E-419E-B940-28028CE581A1}"/>
    <dgm:cxn modelId="{53AC974B-84E3-4457-89B8-BDECE4D1E4E0}" srcId="{C41F1F6A-5FA2-40F1-AF38-01FAD5A59958}" destId="{8E961A71-6BC8-42F1-A35C-7D35CCF99E05}" srcOrd="0" destOrd="0" parTransId="{FC55BDD9-6095-4C2B-B0CA-7A3D589E98ED}" sibTransId="{0D7C7CD7-2BA0-4864-92CC-E739D1113A46}"/>
    <dgm:cxn modelId="{893E972E-EE97-423E-A421-0FC3B2142160}" srcId="{C41F1F6A-5FA2-40F1-AF38-01FAD5A59958}" destId="{2BD12976-71B1-4D3A-8322-CD00B69FCDB4}" srcOrd="1" destOrd="0" parTransId="{BE8F8E39-3D3A-4D7B-B37B-4534D9D14BAD}" sibTransId="{1CE6A480-4274-48C6-BFB7-E331AFAE74E9}"/>
    <dgm:cxn modelId="{F7438BEF-50CB-4995-85C4-495FB1351351}" type="presOf" srcId="{C41F1F6A-5FA2-40F1-AF38-01FAD5A59958}" destId="{D15ED0BB-20FD-4B7C-9C3F-D0E1BE010BF0}" srcOrd="0" destOrd="0" presId="urn:microsoft.com/office/officeart/2005/8/layout/vList5"/>
    <dgm:cxn modelId="{383E9F94-F9D3-4DF8-BEF0-E065A816DD8B}" srcId="{62BBF73F-E533-44E8-A61D-4F8CB4725A9D}" destId="{C82E8542-D06C-49A0-BC39-F84BDB827B0C}" srcOrd="0" destOrd="0" parTransId="{6A283D88-A6BC-41A1-A29E-1A80F3558B44}" sibTransId="{D5D6D6D3-F2D5-40DF-88FE-EA958DA2269C}"/>
    <dgm:cxn modelId="{D8A661F5-EE55-4F4D-8B98-6B52099BD310}" srcId="{73152E05-39FA-48AC-A9C9-114CD68A6715}" destId="{8F14EC4E-2F15-4F47-97C2-7D89C786AF0F}" srcOrd="2" destOrd="0" parTransId="{58C00058-224E-4DAF-A1CF-52C6A0E6ECAA}" sibTransId="{7895634A-CEDD-4257-8DC5-55F561959A68}"/>
    <dgm:cxn modelId="{BD365416-AA95-4D61-86D9-0506F4744FFC}" srcId="{81A29A6E-F800-468C-ACFD-2CDE718E6E93}" destId="{73152E05-39FA-48AC-A9C9-114CD68A6715}" srcOrd="2" destOrd="0" parTransId="{297E13B4-6EB6-4D88-8783-C5EE3B25B6E5}" sibTransId="{3A95AF1C-CB8B-4465-B289-AE435879BC95}"/>
    <dgm:cxn modelId="{AD796A92-5FBF-4829-ADB1-A81F97D00C68}" srcId="{81A29A6E-F800-468C-ACFD-2CDE718E6E93}" destId="{4803422C-D6D4-4CB0-9B05-2873A6511A01}" srcOrd="3" destOrd="0" parTransId="{E499CF21-2245-491E-A89E-65E873BB7788}" sibTransId="{5A3982AC-3FD0-4A50-B8C5-7401066F48CF}"/>
    <dgm:cxn modelId="{F741528D-03EC-4353-8559-7B127961124E}" srcId="{81A29A6E-F800-468C-ACFD-2CDE718E6E93}" destId="{C41F1F6A-5FA2-40F1-AF38-01FAD5A59958}" srcOrd="0" destOrd="0" parTransId="{88BDC8DF-DE9B-44D4-90A6-8AAD784A0C1E}" sibTransId="{CEFDAB6B-929F-44B5-B434-5ABFF427627A}"/>
    <dgm:cxn modelId="{6E6565E5-1761-4F4A-BFD4-6B880925B95C}" srcId="{81A29A6E-F800-468C-ACFD-2CDE718E6E93}" destId="{62BBF73F-E533-44E8-A61D-4F8CB4725A9D}" srcOrd="1" destOrd="0" parTransId="{254E9270-80E4-4FF6-AFE8-14F7A5E60BCB}" sibTransId="{021ECC47-FF52-45CB-95CC-5E0181AD87F4}"/>
    <dgm:cxn modelId="{2477F4C4-1173-48A5-9238-BDE7D98F4864}" type="presOf" srcId="{EEBC3D9D-1445-4AA2-9A40-BBFD26150EE9}" destId="{D2382675-F130-4173-86D6-75ED3BBDD070}" srcOrd="0" destOrd="0" presId="urn:microsoft.com/office/officeart/2005/8/layout/vList5"/>
    <dgm:cxn modelId="{983DC40F-E2E6-4D1F-A0EA-8583BD35C8F5}" srcId="{73152E05-39FA-48AC-A9C9-114CD68A6715}" destId="{ACC57601-4BF1-4E4C-A1A5-B290BE046C74}" srcOrd="1" destOrd="0" parTransId="{343FEC8A-E1A7-42E8-A221-BF64C878EFA8}" sibTransId="{F3D606EE-D698-460B-AF29-46A8D2975044}"/>
    <dgm:cxn modelId="{60DECCBD-5DD7-4EF8-8170-F648F118F71B}" srcId="{62BBF73F-E533-44E8-A61D-4F8CB4725A9D}" destId="{B142C297-4D0C-4131-88C8-F7AAB8DC7F59}" srcOrd="1" destOrd="0" parTransId="{3C34403C-C519-4CA1-BFC5-0C7CE3B4A13A}" sibTransId="{2F9B1726-CFC3-4C22-B5BC-9277DDE4E255}"/>
    <dgm:cxn modelId="{8CA3332A-A3DB-4C81-AD10-F7B66444F5F2}" type="presOf" srcId="{81A29A6E-F800-468C-ACFD-2CDE718E6E93}" destId="{84E5E11A-DB77-4487-80EA-B126EC203DEB}" srcOrd="0" destOrd="0" presId="urn:microsoft.com/office/officeart/2005/8/layout/vList5"/>
    <dgm:cxn modelId="{C33A2336-2A19-4538-81B7-F30B2846FB9E}" srcId="{73152E05-39FA-48AC-A9C9-114CD68A6715}" destId="{2EF21D55-B24B-44D2-9164-87A641FD7264}" srcOrd="0" destOrd="0" parTransId="{9C665BF1-8FE0-4D5F-B775-16C077C5850F}" sibTransId="{2D84159F-37C4-4434-B1E1-3DB7870F2F53}"/>
    <dgm:cxn modelId="{44132612-9670-47E5-8D9F-2C0EACBDB49A}" type="presOf" srcId="{C82E8542-D06C-49A0-BC39-F84BDB827B0C}" destId="{4112DD7D-7A52-4533-B335-23AC883A1EE5}" srcOrd="0" destOrd="0" presId="urn:microsoft.com/office/officeart/2005/8/layout/vList5"/>
    <dgm:cxn modelId="{971B9437-4633-4DEA-803E-D0429C2EEDA1}" srcId="{4803422C-D6D4-4CB0-9B05-2873A6511A01}" destId="{EEBC3D9D-1445-4AA2-9A40-BBFD26150EE9}" srcOrd="0" destOrd="0" parTransId="{050F6666-3BE7-457C-B04F-B3CB4B96EA9F}" sibTransId="{11369A34-ACDD-4515-8D21-4D56CFA2821A}"/>
    <dgm:cxn modelId="{6C36ABA5-0206-4E50-958F-DAD740800CF8}" type="presOf" srcId="{8E961A71-6BC8-42F1-A35C-7D35CCF99E05}" destId="{E103AA03-0916-4C37-BC73-BF62E972862B}" srcOrd="0" destOrd="0" presId="urn:microsoft.com/office/officeart/2005/8/layout/vList5"/>
    <dgm:cxn modelId="{FDCFA263-0481-47AE-9024-686E29217E4A}" type="presOf" srcId="{ACC57601-4BF1-4E4C-A1A5-B290BE046C74}" destId="{672B1AA8-6C5F-4AE5-A1E3-1CFD18E224CC}" srcOrd="0" destOrd="1" presId="urn:microsoft.com/office/officeart/2005/8/layout/vList5"/>
    <dgm:cxn modelId="{0921A867-D99D-487C-8163-588671E883DB}" type="presOf" srcId="{3BB451CC-4B1A-4316-972F-9E0A6BB17085}" destId="{4112DD7D-7A52-4533-B335-23AC883A1EE5}" srcOrd="0" destOrd="2" presId="urn:microsoft.com/office/officeart/2005/8/layout/vList5"/>
    <dgm:cxn modelId="{1EE246F9-1EC0-43FE-BF4B-9A7151E10012}" type="presOf" srcId="{2BD12976-71B1-4D3A-8322-CD00B69FCDB4}" destId="{E103AA03-0916-4C37-BC73-BF62E972862B}" srcOrd="0" destOrd="1" presId="urn:microsoft.com/office/officeart/2005/8/layout/vList5"/>
    <dgm:cxn modelId="{8C3E5B7D-A8C1-4E2E-9F72-C3482DE447B7}" type="presParOf" srcId="{84E5E11A-DB77-4487-80EA-B126EC203DEB}" destId="{05DDB71F-6074-4CE3-B353-D010932123E6}" srcOrd="0" destOrd="0" presId="urn:microsoft.com/office/officeart/2005/8/layout/vList5"/>
    <dgm:cxn modelId="{AB8108AE-27D7-4C06-8732-1BE38E0E99C1}" type="presParOf" srcId="{05DDB71F-6074-4CE3-B353-D010932123E6}" destId="{D15ED0BB-20FD-4B7C-9C3F-D0E1BE010BF0}" srcOrd="0" destOrd="0" presId="urn:microsoft.com/office/officeart/2005/8/layout/vList5"/>
    <dgm:cxn modelId="{0FC1E9CA-2C85-4FCF-9A07-A5E1B852E8C5}" type="presParOf" srcId="{05DDB71F-6074-4CE3-B353-D010932123E6}" destId="{E103AA03-0916-4C37-BC73-BF62E972862B}" srcOrd="1" destOrd="0" presId="urn:microsoft.com/office/officeart/2005/8/layout/vList5"/>
    <dgm:cxn modelId="{67BB5427-3A24-4559-BBCC-893498C90E3C}" type="presParOf" srcId="{84E5E11A-DB77-4487-80EA-B126EC203DEB}" destId="{D6D91104-8AA9-486D-9B70-64BF91456D5A}" srcOrd="1" destOrd="0" presId="urn:microsoft.com/office/officeart/2005/8/layout/vList5"/>
    <dgm:cxn modelId="{A7B32A01-A2D9-45C7-814E-CF9E3AAD13B3}" type="presParOf" srcId="{84E5E11A-DB77-4487-80EA-B126EC203DEB}" destId="{F58D0BEB-AF04-40D0-A1C3-BDCAC14BCE07}" srcOrd="2" destOrd="0" presId="urn:microsoft.com/office/officeart/2005/8/layout/vList5"/>
    <dgm:cxn modelId="{D46CC064-470B-480F-84E8-A57E9D4B2068}" type="presParOf" srcId="{F58D0BEB-AF04-40D0-A1C3-BDCAC14BCE07}" destId="{4F0A69EA-0918-4B89-A881-EF777161FC87}" srcOrd="0" destOrd="0" presId="urn:microsoft.com/office/officeart/2005/8/layout/vList5"/>
    <dgm:cxn modelId="{18ECD2B0-DE6D-4B60-90C9-5E1D659DA6C2}" type="presParOf" srcId="{F58D0BEB-AF04-40D0-A1C3-BDCAC14BCE07}" destId="{4112DD7D-7A52-4533-B335-23AC883A1EE5}" srcOrd="1" destOrd="0" presId="urn:microsoft.com/office/officeart/2005/8/layout/vList5"/>
    <dgm:cxn modelId="{F2C89735-2B40-4B1F-898F-143384C5F424}" type="presParOf" srcId="{84E5E11A-DB77-4487-80EA-B126EC203DEB}" destId="{671022E4-ACC3-4CC5-A954-F2840FD43147}" srcOrd="3" destOrd="0" presId="urn:microsoft.com/office/officeart/2005/8/layout/vList5"/>
    <dgm:cxn modelId="{760DF1CD-E7B6-4C27-8291-E8D682FA0010}" type="presParOf" srcId="{84E5E11A-DB77-4487-80EA-B126EC203DEB}" destId="{A8A76AE2-DD8D-4A97-964E-81E6D2982521}" srcOrd="4" destOrd="0" presId="urn:microsoft.com/office/officeart/2005/8/layout/vList5"/>
    <dgm:cxn modelId="{898B2E9C-E9EF-4A23-8100-CFF69422BAC9}" type="presParOf" srcId="{A8A76AE2-DD8D-4A97-964E-81E6D2982521}" destId="{D5D8E4D1-6D6F-41F2-9448-7B855581456F}" srcOrd="0" destOrd="0" presId="urn:microsoft.com/office/officeart/2005/8/layout/vList5"/>
    <dgm:cxn modelId="{EF9510C4-CDDC-4767-B808-A27DEC4DB281}" type="presParOf" srcId="{A8A76AE2-DD8D-4A97-964E-81E6D2982521}" destId="{672B1AA8-6C5F-4AE5-A1E3-1CFD18E224CC}" srcOrd="1" destOrd="0" presId="urn:microsoft.com/office/officeart/2005/8/layout/vList5"/>
    <dgm:cxn modelId="{FCCFA392-6110-4CA6-9978-D342973DEC9C}" type="presParOf" srcId="{84E5E11A-DB77-4487-80EA-B126EC203DEB}" destId="{251BE895-B5B9-49A6-A56C-0C853796F522}" srcOrd="5" destOrd="0" presId="urn:microsoft.com/office/officeart/2005/8/layout/vList5"/>
    <dgm:cxn modelId="{799037E6-247F-4DFB-8AE4-A02015A395CB}" type="presParOf" srcId="{84E5E11A-DB77-4487-80EA-B126EC203DEB}" destId="{948206BF-ACF0-4583-A5E0-0E8473039154}" srcOrd="6" destOrd="0" presId="urn:microsoft.com/office/officeart/2005/8/layout/vList5"/>
    <dgm:cxn modelId="{9C60FB8C-4591-497C-A67B-E311FE859E80}" type="presParOf" srcId="{948206BF-ACF0-4583-A5E0-0E8473039154}" destId="{463352D0-B84D-49CC-9000-F51E53567A23}" srcOrd="0" destOrd="0" presId="urn:microsoft.com/office/officeart/2005/8/layout/vList5"/>
    <dgm:cxn modelId="{1BC349D6-9BDC-4CE9-A4DD-67E005FD57BE}" type="presParOf" srcId="{948206BF-ACF0-4583-A5E0-0E8473039154}" destId="{D2382675-F130-4173-86D6-75ED3BBDD07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7C55AE-3A98-4568-A294-CDA66C20A66B}" type="doc">
      <dgm:prSet loTypeId="urn:microsoft.com/office/officeart/2005/8/layout/radial3" loCatId="relationship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3164C18-1E44-4BE3-9C14-656161D143C5}">
      <dgm:prSet phldrT="[Text]" custT="1"/>
      <dgm:spPr/>
      <dgm:t>
        <a:bodyPr/>
        <a:lstStyle/>
        <a:p>
          <a:pPr algn="ctr"/>
          <a:r>
            <a:rPr lang="en-US" sz="1600" b="1" dirty="0"/>
            <a:t>Productivity; Profitability  &amp; Sustainability</a:t>
          </a:r>
        </a:p>
        <a:p>
          <a:pPr algn="ctr"/>
          <a:endParaRPr lang="en-US" sz="1600" b="1" dirty="0"/>
        </a:p>
        <a:p>
          <a:pPr algn="ctr"/>
          <a:r>
            <a:rPr lang="en-US" sz="1600" b="1" dirty="0"/>
            <a:t>Future of Work</a:t>
          </a:r>
        </a:p>
      </dgm:t>
    </dgm:pt>
    <dgm:pt modelId="{4BDF968C-088B-4A00-8C63-229A7EFFBCD6}" type="parTrans" cxnId="{BB8069DB-B875-495E-B6F6-5F1D9DA05CD2}">
      <dgm:prSet/>
      <dgm:spPr/>
      <dgm:t>
        <a:bodyPr/>
        <a:lstStyle/>
        <a:p>
          <a:pPr algn="ctr"/>
          <a:endParaRPr lang="en-US"/>
        </a:p>
      </dgm:t>
    </dgm:pt>
    <dgm:pt modelId="{30AEDF45-DEB9-4983-8435-E333BF3587D1}" type="sibTrans" cxnId="{BB8069DB-B875-495E-B6F6-5F1D9DA05CD2}">
      <dgm:prSet/>
      <dgm:spPr/>
      <dgm:t>
        <a:bodyPr/>
        <a:lstStyle/>
        <a:p>
          <a:pPr algn="ctr"/>
          <a:endParaRPr lang="en-US"/>
        </a:p>
      </dgm:t>
    </dgm:pt>
    <dgm:pt modelId="{CAFCF3B0-0C0F-47CE-BB52-76769FF5098F}">
      <dgm:prSet phldrT="[Text]"/>
      <dgm:spPr/>
      <dgm:t>
        <a:bodyPr/>
        <a:lstStyle/>
        <a:p>
          <a:pPr algn="ctr"/>
          <a:r>
            <a:rPr lang="en-US" b="1" dirty="0"/>
            <a:t>Demographic change </a:t>
          </a:r>
        </a:p>
      </dgm:t>
    </dgm:pt>
    <dgm:pt modelId="{31FA82C8-DBE5-4EFC-9A8D-0746F887B8AF}" type="parTrans" cxnId="{4FADAA13-F5FF-40A1-B945-B5A3299C7550}">
      <dgm:prSet/>
      <dgm:spPr/>
      <dgm:t>
        <a:bodyPr/>
        <a:lstStyle/>
        <a:p>
          <a:pPr algn="ctr"/>
          <a:endParaRPr lang="en-US"/>
        </a:p>
      </dgm:t>
    </dgm:pt>
    <dgm:pt modelId="{750268A4-630A-4649-A77A-A5836E53E31F}" type="sibTrans" cxnId="{4FADAA13-F5FF-40A1-B945-B5A3299C7550}">
      <dgm:prSet/>
      <dgm:spPr/>
      <dgm:t>
        <a:bodyPr/>
        <a:lstStyle/>
        <a:p>
          <a:pPr algn="ctr"/>
          <a:endParaRPr lang="en-US"/>
        </a:p>
      </dgm:t>
    </dgm:pt>
    <dgm:pt modelId="{FC50A90E-9444-4806-8668-BD108A16977A}">
      <dgm:prSet phldrT="[Text]"/>
      <dgm:spPr/>
      <dgm:t>
        <a:bodyPr/>
        <a:lstStyle/>
        <a:p>
          <a:pPr algn="ctr"/>
          <a:r>
            <a:rPr lang="en-US" b="1" dirty="0"/>
            <a:t>Food safety &amp; quality standards</a:t>
          </a:r>
        </a:p>
      </dgm:t>
    </dgm:pt>
    <dgm:pt modelId="{D2CE7613-895C-45FE-80A0-EB94D1282CA8}" type="parTrans" cxnId="{C52BFADF-F341-4FCB-B5B1-B5D928F7D7A6}">
      <dgm:prSet/>
      <dgm:spPr/>
      <dgm:t>
        <a:bodyPr/>
        <a:lstStyle/>
        <a:p>
          <a:pPr algn="ctr"/>
          <a:endParaRPr lang="en-US"/>
        </a:p>
      </dgm:t>
    </dgm:pt>
    <dgm:pt modelId="{80C01023-ADA9-4E35-8645-DA48FF7AAC23}" type="sibTrans" cxnId="{C52BFADF-F341-4FCB-B5B1-B5D928F7D7A6}">
      <dgm:prSet/>
      <dgm:spPr/>
      <dgm:t>
        <a:bodyPr/>
        <a:lstStyle/>
        <a:p>
          <a:pPr algn="ctr"/>
          <a:endParaRPr lang="en-US"/>
        </a:p>
      </dgm:t>
    </dgm:pt>
    <dgm:pt modelId="{3F6B42E9-F732-46D9-BA05-503AF7D6151C}">
      <dgm:prSet phldrT="[Text]"/>
      <dgm:spPr/>
      <dgm:t>
        <a:bodyPr/>
        <a:lstStyle/>
        <a:p>
          <a:pPr algn="ctr"/>
          <a:r>
            <a:rPr lang="en-US" b="1" dirty="0"/>
            <a:t>Integration with global value chains</a:t>
          </a:r>
        </a:p>
      </dgm:t>
    </dgm:pt>
    <dgm:pt modelId="{62D745DB-5696-48C2-8902-F02528D303E5}" type="parTrans" cxnId="{8540312C-0648-455A-8571-EAB20575097D}">
      <dgm:prSet/>
      <dgm:spPr/>
      <dgm:t>
        <a:bodyPr/>
        <a:lstStyle/>
        <a:p>
          <a:pPr algn="ctr"/>
          <a:endParaRPr lang="en-US"/>
        </a:p>
      </dgm:t>
    </dgm:pt>
    <dgm:pt modelId="{A8E32348-C583-4B11-BAA2-D3D6FCBA9DE0}" type="sibTrans" cxnId="{8540312C-0648-455A-8571-EAB20575097D}">
      <dgm:prSet/>
      <dgm:spPr/>
      <dgm:t>
        <a:bodyPr/>
        <a:lstStyle/>
        <a:p>
          <a:pPr algn="ctr"/>
          <a:endParaRPr lang="en-US"/>
        </a:p>
      </dgm:t>
    </dgm:pt>
    <dgm:pt modelId="{DD4A79E0-F808-4430-AEDC-A74FBC2546FB}">
      <dgm:prSet/>
      <dgm:spPr/>
      <dgm:t>
        <a:bodyPr/>
        <a:lstStyle/>
        <a:p>
          <a:pPr algn="ctr"/>
          <a:r>
            <a:rPr lang="en-US" b="1" dirty="0"/>
            <a:t>Youth for succession</a:t>
          </a:r>
        </a:p>
      </dgm:t>
    </dgm:pt>
    <dgm:pt modelId="{C512B7CD-F156-4AB9-A822-8D7A656379AF}" type="parTrans" cxnId="{E11B874F-17A7-44AF-9781-C264365D37D1}">
      <dgm:prSet/>
      <dgm:spPr/>
      <dgm:t>
        <a:bodyPr/>
        <a:lstStyle/>
        <a:p>
          <a:pPr algn="ctr"/>
          <a:endParaRPr lang="en-US"/>
        </a:p>
      </dgm:t>
    </dgm:pt>
    <dgm:pt modelId="{873A9BF8-8637-4BED-BD40-129923D33483}" type="sibTrans" cxnId="{E11B874F-17A7-44AF-9781-C264365D37D1}">
      <dgm:prSet/>
      <dgm:spPr/>
      <dgm:t>
        <a:bodyPr/>
        <a:lstStyle/>
        <a:p>
          <a:pPr algn="ctr"/>
          <a:endParaRPr lang="en-US"/>
        </a:p>
      </dgm:t>
    </dgm:pt>
    <dgm:pt modelId="{5D535979-78F5-41E2-A072-3E0D12F77817}">
      <dgm:prSet/>
      <dgm:spPr/>
      <dgm:t>
        <a:bodyPr/>
        <a:lstStyle/>
        <a:p>
          <a:pPr algn="ctr"/>
          <a:r>
            <a:rPr lang="en-US" b="1" dirty="0"/>
            <a:t>Climate change &amp;  extremes</a:t>
          </a:r>
        </a:p>
      </dgm:t>
    </dgm:pt>
    <dgm:pt modelId="{2EB7D526-F3A1-492B-81E2-E5CE4802450E}" type="parTrans" cxnId="{40E0A769-F5CB-453C-9A91-47E30B1AA3AF}">
      <dgm:prSet/>
      <dgm:spPr/>
      <dgm:t>
        <a:bodyPr/>
        <a:lstStyle/>
        <a:p>
          <a:pPr algn="ctr"/>
          <a:endParaRPr lang="en-US"/>
        </a:p>
      </dgm:t>
    </dgm:pt>
    <dgm:pt modelId="{C32C3DFF-62AF-4C71-858E-0BA7184CECA5}" type="sibTrans" cxnId="{40E0A769-F5CB-453C-9A91-47E30B1AA3AF}">
      <dgm:prSet/>
      <dgm:spPr/>
      <dgm:t>
        <a:bodyPr/>
        <a:lstStyle/>
        <a:p>
          <a:pPr algn="ctr"/>
          <a:endParaRPr lang="en-US"/>
        </a:p>
      </dgm:t>
    </dgm:pt>
    <dgm:pt modelId="{A5BCC675-E298-4CEC-90D8-D2EAE9F47656}">
      <dgm:prSet/>
      <dgm:spPr/>
      <dgm:t>
        <a:bodyPr/>
        <a:lstStyle/>
        <a:p>
          <a:pPr algn="ctr"/>
          <a:r>
            <a:rPr lang="en-US" b="1" dirty="0"/>
            <a:t>Sustainable farming</a:t>
          </a:r>
        </a:p>
      </dgm:t>
    </dgm:pt>
    <dgm:pt modelId="{A258312C-07FE-4CE1-9D10-02653F7784EC}" type="parTrans" cxnId="{D21AB5EF-FACB-4338-8601-E8D3ED140CF4}">
      <dgm:prSet/>
      <dgm:spPr/>
      <dgm:t>
        <a:bodyPr/>
        <a:lstStyle/>
        <a:p>
          <a:pPr algn="ctr"/>
          <a:endParaRPr lang="en-US"/>
        </a:p>
      </dgm:t>
    </dgm:pt>
    <dgm:pt modelId="{4956E49D-7DE2-4A0C-B5DB-C33DA9BC324A}" type="sibTrans" cxnId="{D21AB5EF-FACB-4338-8601-E8D3ED140CF4}">
      <dgm:prSet/>
      <dgm:spPr/>
      <dgm:t>
        <a:bodyPr/>
        <a:lstStyle/>
        <a:p>
          <a:pPr algn="ctr"/>
          <a:endParaRPr lang="en-US"/>
        </a:p>
      </dgm:t>
    </dgm:pt>
    <dgm:pt modelId="{F80703B6-EBD9-4C8E-A268-E1D5B971D660}">
      <dgm:prSet phldrT="[Text]"/>
      <dgm:spPr/>
      <dgm:t>
        <a:bodyPr/>
        <a:lstStyle/>
        <a:p>
          <a:pPr algn="ctr"/>
          <a:r>
            <a:rPr lang="en-US" b="1" dirty="0"/>
            <a:t>Mechanization</a:t>
          </a:r>
        </a:p>
      </dgm:t>
    </dgm:pt>
    <dgm:pt modelId="{F99D6C77-3AED-4910-B088-02645C82D806}" type="parTrans" cxnId="{485AA7C3-BEA0-4759-88F2-A6EF95043A3F}">
      <dgm:prSet/>
      <dgm:spPr/>
      <dgm:t>
        <a:bodyPr/>
        <a:lstStyle/>
        <a:p>
          <a:endParaRPr lang="en-SG"/>
        </a:p>
      </dgm:t>
    </dgm:pt>
    <dgm:pt modelId="{97592DC7-E362-405A-9BEC-8491DF48F536}" type="sibTrans" cxnId="{485AA7C3-BEA0-4759-88F2-A6EF95043A3F}">
      <dgm:prSet/>
      <dgm:spPr/>
      <dgm:t>
        <a:bodyPr/>
        <a:lstStyle/>
        <a:p>
          <a:endParaRPr lang="en-SG"/>
        </a:p>
      </dgm:t>
    </dgm:pt>
    <dgm:pt modelId="{29026781-C930-4CE2-99A3-5CFB8C49EF28}">
      <dgm:prSet phldrT="[Text]"/>
      <dgm:spPr/>
      <dgm:t>
        <a:bodyPr/>
        <a:lstStyle/>
        <a:p>
          <a:pPr algn="ctr"/>
          <a:r>
            <a:rPr lang="en-US" b="1" dirty="0"/>
            <a:t>Labour shortage</a:t>
          </a:r>
        </a:p>
      </dgm:t>
    </dgm:pt>
    <dgm:pt modelId="{A2F4507B-F727-48DB-87A8-BB9355465176}" type="parTrans" cxnId="{04FCFC47-54A5-4D91-898E-F56A07F46AC3}">
      <dgm:prSet/>
      <dgm:spPr/>
      <dgm:t>
        <a:bodyPr/>
        <a:lstStyle/>
        <a:p>
          <a:endParaRPr lang="en-SG"/>
        </a:p>
      </dgm:t>
    </dgm:pt>
    <dgm:pt modelId="{68ADC293-1FA0-47AC-AD37-8CC803CB1DB8}" type="sibTrans" cxnId="{04FCFC47-54A5-4D91-898E-F56A07F46AC3}">
      <dgm:prSet/>
      <dgm:spPr/>
      <dgm:t>
        <a:bodyPr/>
        <a:lstStyle/>
        <a:p>
          <a:endParaRPr lang="en-SG"/>
        </a:p>
      </dgm:t>
    </dgm:pt>
    <dgm:pt modelId="{BB1E0ABA-F000-41C7-9920-3A019BEC2E33}">
      <dgm:prSet/>
      <dgm:spPr/>
      <dgm:t>
        <a:bodyPr/>
        <a:lstStyle/>
        <a:p>
          <a:pPr algn="ctr"/>
          <a:r>
            <a:rPr lang="en-US" b="1" dirty="0"/>
            <a:t>Land fragmentation &amp; shortage</a:t>
          </a:r>
        </a:p>
      </dgm:t>
    </dgm:pt>
    <dgm:pt modelId="{2618BE07-134B-4BE9-8A77-8F9DAAE43537}" type="parTrans" cxnId="{9E37DB38-4C5E-474A-B374-1CF8F4F79D4A}">
      <dgm:prSet/>
      <dgm:spPr/>
      <dgm:t>
        <a:bodyPr/>
        <a:lstStyle/>
        <a:p>
          <a:endParaRPr lang="en-SG"/>
        </a:p>
      </dgm:t>
    </dgm:pt>
    <dgm:pt modelId="{B4252E7E-D6CA-4C61-9284-46488923876F}" type="sibTrans" cxnId="{9E37DB38-4C5E-474A-B374-1CF8F4F79D4A}">
      <dgm:prSet/>
      <dgm:spPr/>
      <dgm:t>
        <a:bodyPr/>
        <a:lstStyle/>
        <a:p>
          <a:endParaRPr lang="en-SG"/>
        </a:p>
      </dgm:t>
    </dgm:pt>
    <dgm:pt modelId="{B91F9CBC-5DD4-4460-B0A1-1B0496CD6088}" type="pres">
      <dgm:prSet presAssocID="{967C55AE-3A98-4568-A294-CDA66C20A66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SG"/>
        </a:p>
      </dgm:t>
    </dgm:pt>
    <dgm:pt modelId="{BB227FBA-F814-4B4B-AFDC-EBF8CFD1C83B}" type="pres">
      <dgm:prSet presAssocID="{967C55AE-3A98-4568-A294-CDA66C20A66B}" presName="radial" presStyleCnt="0">
        <dgm:presLayoutVars>
          <dgm:animLvl val="ctr"/>
        </dgm:presLayoutVars>
      </dgm:prSet>
      <dgm:spPr/>
    </dgm:pt>
    <dgm:pt modelId="{4C4E700F-E6AB-41F7-BA0A-26ADC0383D34}" type="pres">
      <dgm:prSet presAssocID="{73164C18-1E44-4BE3-9C14-656161D143C5}" presName="centerShape" presStyleLbl="vennNode1" presStyleIdx="0" presStyleCnt="10"/>
      <dgm:spPr/>
      <dgm:t>
        <a:bodyPr/>
        <a:lstStyle/>
        <a:p>
          <a:endParaRPr lang="en-SG"/>
        </a:p>
      </dgm:t>
    </dgm:pt>
    <dgm:pt modelId="{6DB3C5E9-301E-49C4-9594-849FED66771E}" type="pres">
      <dgm:prSet presAssocID="{CAFCF3B0-0C0F-47CE-BB52-76769FF5098F}" presName="node" presStyleLbl="venn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B4EC88B4-DC33-46A1-9812-85E08DA8AF35}" type="pres">
      <dgm:prSet presAssocID="{29026781-C930-4CE2-99A3-5CFB8C49EF28}" presName="node" presStyleLbl="venn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40AF6DBA-B738-4530-83EC-8513B8615FBA}" type="pres">
      <dgm:prSet presAssocID="{DD4A79E0-F808-4430-AEDC-A74FBC2546FB}" presName="node" presStyleLbl="venn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BD261245-7A4A-4637-9EDC-5A321ABB2713}" type="pres">
      <dgm:prSet presAssocID="{5D535979-78F5-41E2-A072-3E0D12F77817}" presName="node" presStyleLbl="venn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27A27190-5E9E-48AE-A610-078151E18856}" type="pres">
      <dgm:prSet presAssocID="{BB1E0ABA-F000-41C7-9920-3A019BEC2E33}" presName="node" presStyleLbl="venn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9B63B0C5-94B7-4903-ABDD-F48A502B1888}" type="pres">
      <dgm:prSet presAssocID="{A5BCC675-E298-4CEC-90D8-D2EAE9F47656}" presName="node" presStyleLbl="venn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F1370E32-09B7-4EE4-9114-18002B26ECBF}" type="pres">
      <dgm:prSet presAssocID="{FC50A90E-9444-4806-8668-BD108A16977A}" presName="node" presStyleLbl="venn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7780B64D-4BA0-4A86-AFE6-B940ED1FB9B0}" type="pres">
      <dgm:prSet presAssocID="{3F6B42E9-F732-46D9-BA05-503AF7D6151C}" presName="node" presStyleLbl="venn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77C605D0-D244-4408-BFC7-C5524DE67E9D}" type="pres">
      <dgm:prSet presAssocID="{F80703B6-EBD9-4C8E-A268-E1D5B971D660}" presName="node" presStyleLbl="vennNode1" presStyleIdx="9" presStyleCnt="10" custRadScaleRad="99826" custRadScaleInc="-21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</dgm:ptLst>
  <dgm:cxnLst>
    <dgm:cxn modelId="{1089515E-20CA-4B1F-A993-6AA25A8AB2BE}" type="presOf" srcId="{F80703B6-EBD9-4C8E-A268-E1D5B971D660}" destId="{77C605D0-D244-4408-BFC7-C5524DE67E9D}" srcOrd="0" destOrd="0" presId="urn:microsoft.com/office/officeart/2005/8/layout/radial3"/>
    <dgm:cxn modelId="{E11B874F-17A7-44AF-9781-C264365D37D1}" srcId="{73164C18-1E44-4BE3-9C14-656161D143C5}" destId="{DD4A79E0-F808-4430-AEDC-A74FBC2546FB}" srcOrd="2" destOrd="0" parTransId="{C512B7CD-F156-4AB9-A822-8D7A656379AF}" sibTransId="{873A9BF8-8637-4BED-BD40-129923D33483}"/>
    <dgm:cxn modelId="{4D742C50-D40B-4672-93A6-08363FA13CA9}" type="presOf" srcId="{73164C18-1E44-4BE3-9C14-656161D143C5}" destId="{4C4E700F-E6AB-41F7-BA0A-26ADC0383D34}" srcOrd="0" destOrd="0" presId="urn:microsoft.com/office/officeart/2005/8/layout/radial3"/>
    <dgm:cxn modelId="{BB8069DB-B875-495E-B6F6-5F1D9DA05CD2}" srcId="{967C55AE-3A98-4568-A294-CDA66C20A66B}" destId="{73164C18-1E44-4BE3-9C14-656161D143C5}" srcOrd="0" destOrd="0" parTransId="{4BDF968C-088B-4A00-8C63-229A7EFFBCD6}" sibTransId="{30AEDF45-DEB9-4983-8435-E333BF3587D1}"/>
    <dgm:cxn modelId="{C8BD0AC1-C4A0-4B2C-A27B-BC6974B14526}" type="presOf" srcId="{BB1E0ABA-F000-41C7-9920-3A019BEC2E33}" destId="{27A27190-5E9E-48AE-A610-078151E18856}" srcOrd="0" destOrd="0" presId="urn:microsoft.com/office/officeart/2005/8/layout/radial3"/>
    <dgm:cxn modelId="{F786F35E-4377-4A79-97E8-B2A5BEC4CCC3}" type="presOf" srcId="{CAFCF3B0-0C0F-47CE-BB52-76769FF5098F}" destId="{6DB3C5E9-301E-49C4-9594-849FED66771E}" srcOrd="0" destOrd="0" presId="urn:microsoft.com/office/officeart/2005/8/layout/radial3"/>
    <dgm:cxn modelId="{B400E8C9-4211-45E5-AA84-903BFD4647F0}" type="presOf" srcId="{3F6B42E9-F732-46D9-BA05-503AF7D6151C}" destId="{7780B64D-4BA0-4A86-AFE6-B940ED1FB9B0}" srcOrd="0" destOrd="0" presId="urn:microsoft.com/office/officeart/2005/8/layout/radial3"/>
    <dgm:cxn modelId="{D21AB5EF-FACB-4338-8601-E8D3ED140CF4}" srcId="{73164C18-1E44-4BE3-9C14-656161D143C5}" destId="{A5BCC675-E298-4CEC-90D8-D2EAE9F47656}" srcOrd="5" destOrd="0" parTransId="{A258312C-07FE-4CE1-9D10-02653F7784EC}" sibTransId="{4956E49D-7DE2-4A0C-B5DB-C33DA9BC324A}"/>
    <dgm:cxn modelId="{7B87269A-B078-4264-8A2F-0EC7E0DFCDC5}" type="presOf" srcId="{5D535979-78F5-41E2-A072-3E0D12F77817}" destId="{BD261245-7A4A-4637-9EDC-5A321ABB2713}" srcOrd="0" destOrd="0" presId="urn:microsoft.com/office/officeart/2005/8/layout/radial3"/>
    <dgm:cxn modelId="{1F0313A8-B7FC-40BC-9599-82E98142FE8B}" type="presOf" srcId="{FC50A90E-9444-4806-8668-BD108A16977A}" destId="{F1370E32-09B7-4EE4-9114-18002B26ECBF}" srcOrd="0" destOrd="0" presId="urn:microsoft.com/office/officeart/2005/8/layout/radial3"/>
    <dgm:cxn modelId="{40E0A769-F5CB-453C-9A91-47E30B1AA3AF}" srcId="{73164C18-1E44-4BE3-9C14-656161D143C5}" destId="{5D535979-78F5-41E2-A072-3E0D12F77817}" srcOrd="3" destOrd="0" parTransId="{2EB7D526-F3A1-492B-81E2-E5CE4802450E}" sibTransId="{C32C3DFF-62AF-4C71-858E-0BA7184CECA5}"/>
    <dgm:cxn modelId="{04FCFC47-54A5-4D91-898E-F56A07F46AC3}" srcId="{73164C18-1E44-4BE3-9C14-656161D143C5}" destId="{29026781-C930-4CE2-99A3-5CFB8C49EF28}" srcOrd="1" destOrd="0" parTransId="{A2F4507B-F727-48DB-87A8-BB9355465176}" sibTransId="{68ADC293-1FA0-47AC-AD37-8CC803CB1DB8}"/>
    <dgm:cxn modelId="{47C2312E-94F0-450E-9984-40DFA2C40D45}" type="presOf" srcId="{29026781-C930-4CE2-99A3-5CFB8C49EF28}" destId="{B4EC88B4-DC33-46A1-9812-85E08DA8AF35}" srcOrd="0" destOrd="0" presId="urn:microsoft.com/office/officeart/2005/8/layout/radial3"/>
    <dgm:cxn modelId="{485AA7C3-BEA0-4759-88F2-A6EF95043A3F}" srcId="{73164C18-1E44-4BE3-9C14-656161D143C5}" destId="{F80703B6-EBD9-4C8E-A268-E1D5B971D660}" srcOrd="8" destOrd="0" parTransId="{F99D6C77-3AED-4910-B088-02645C82D806}" sibTransId="{97592DC7-E362-405A-9BEC-8491DF48F536}"/>
    <dgm:cxn modelId="{BDA4CD09-12D3-4239-9650-803064973C0E}" type="presOf" srcId="{967C55AE-3A98-4568-A294-CDA66C20A66B}" destId="{B91F9CBC-5DD4-4460-B0A1-1B0496CD6088}" srcOrd="0" destOrd="0" presId="urn:microsoft.com/office/officeart/2005/8/layout/radial3"/>
    <dgm:cxn modelId="{9E37DB38-4C5E-474A-B374-1CF8F4F79D4A}" srcId="{73164C18-1E44-4BE3-9C14-656161D143C5}" destId="{BB1E0ABA-F000-41C7-9920-3A019BEC2E33}" srcOrd="4" destOrd="0" parTransId="{2618BE07-134B-4BE9-8A77-8F9DAAE43537}" sibTransId="{B4252E7E-D6CA-4C61-9284-46488923876F}"/>
    <dgm:cxn modelId="{C8FCE639-F36A-4586-B974-C5A6808EBCA2}" type="presOf" srcId="{A5BCC675-E298-4CEC-90D8-D2EAE9F47656}" destId="{9B63B0C5-94B7-4903-ABDD-F48A502B1888}" srcOrd="0" destOrd="0" presId="urn:microsoft.com/office/officeart/2005/8/layout/radial3"/>
    <dgm:cxn modelId="{6DF200C8-E16D-4643-8399-8CDB0B28C53B}" type="presOf" srcId="{DD4A79E0-F808-4430-AEDC-A74FBC2546FB}" destId="{40AF6DBA-B738-4530-83EC-8513B8615FBA}" srcOrd="0" destOrd="0" presId="urn:microsoft.com/office/officeart/2005/8/layout/radial3"/>
    <dgm:cxn modelId="{C52BFADF-F341-4FCB-B5B1-B5D928F7D7A6}" srcId="{73164C18-1E44-4BE3-9C14-656161D143C5}" destId="{FC50A90E-9444-4806-8668-BD108A16977A}" srcOrd="6" destOrd="0" parTransId="{D2CE7613-895C-45FE-80A0-EB94D1282CA8}" sibTransId="{80C01023-ADA9-4E35-8645-DA48FF7AAC23}"/>
    <dgm:cxn modelId="{4FADAA13-F5FF-40A1-B945-B5A3299C7550}" srcId="{73164C18-1E44-4BE3-9C14-656161D143C5}" destId="{CAFCF3B0-0C0F-47CE-BB52-76769FF5098F}" srcOrd="0" destOrd="0" parTransId="{31FA82C8-DBE5-4EFC-9A8D-0746F887B8AF}" sibTransId="{750268A4-630A-4649-A77A-A5836E53E31F}"/>
    <dgm:cxn modelId="{8540312C-0648-455A-8571-EAB20575097D}" srcId="{73164C18-1E44-4BE3-9C14-656161D143C5}" destId="{3F6B42E9-F732-46D9-BA05-503AF7D6151C}" srcOrd="7" destOrd="0" parTransId="{62D745DB-5696-48C2-8902-F02528D303E5}" sibTransId="{A8E32348-C583-4B11-BAA2-D3D6FCBA9DE0}"/>
    <dgm:cxn modelId="{234597B8-4BB0-4CCF-89AC-5532FAA22CC8}" type="presParOf" srcId="{B91F9CBC-5DD4-4460-B0A1-1B0496CD6088}" destId="{BB227FBA-F814-4B4B-AFDC-EBF8CFD1C83B}" srcOrd="0" destOrd="0" presId="urn:microsoft.com/office/officeart/2005/8/layout/radial3"/>
    <dgm:cxn modelId="{F7279527-5D45-4265-A612-D54CD316C6C5}" type="presParOf" srcId="{BB227FBA-F814-4B4B-AFDC-EBF8CFD1C83B}" destId="{4C4E700F-E6AB-41F7-BA0A-26ADC0383D34}" srcOrd="0" destOrd="0" presId="urn:microsoft.com/office/officeart/2005/8/layout/radial3"/>
    <dgm:cxn modelId="{2278818A-486F-415B-AF9F-B8654D8D8B2F}" type="presParOf" srcId="{BB227FBA-F814-4B4B-AFDC-EBF8CFD1C83B}" destId="{6DB3C5E9-301E-49C4-9594-849FED66771E}" srcOrd="1" destOrd="0" presId="urn:microsoft.com/office/officeart/2005/8/layout/radial3"/>
    <dgm:cxn modelId="{479905DA-4DAB-4E17-9CC5-677A76508714}" type="presParOf" srcId="{BB227FBA-F814-4B4B-AFDC-EBF8CFD1C83B}" destId="{B4EC88B4-DC33-46A1-9812-85E08DA8AF35}" srcOrd="2" destOrd="0" presId="urn:microsoft.com/office/officeart/2005/8/layout/radial3"/>
    <dgm:cxn modelId="{046AE9FE-5148-41B2-B606-F4312E4C7B70}" type="presParOf" srcId="{BB227FBA-F814-4B4B-AFDC-EBF8CFD1C83B}" destId="{40AF6DBA-B738-4530-83EC-8513B8615FBA}" srcOrd="3" destOrd="0" presId="urn:microsoft.com/office/officeart/2005/8/layout/radial3"/>
    <dgm:cxn modelId="{88383E6B-9623-4067-A916-57DCF062C5EF}" type="presParOf" srcId="{BB227FBA-F814-4B4B-AFDC-EBF8CFD1C83B}" destId="{BD261245-7A4A-4637-9EDC-5A321ABB2713}" srcOrd="4" destOrd="0" presId="urn:microsoft.com/office/officeart/2005/8/layout/radial3"/>
    <dgm:cxn modelId="{DA2EDE4A-3261-4F6A-9DBC-9166EAB6CE1D}" type="presParOf" srcId="{BB227FBA-F814-4B4B-AFDC-EBF8CFD1C83B}" destId="{27A27190-5E9E-48AE-A610-078151E18856}" srcOrd="5" destOrd="0" presId="urn:microsoft.com/office/officeart/2005/8/layout/radial3"/>
    <dgm:cxn modelId="{E784318F-AB6A-45EB-9A3A-866EEF0EA9E0}" type="presParOf" srcId="{BB227FBA-F814-4B4B-AFDC-EBF8CFD1C83B}" destId="{9B63B0C5-94B7-4903-ABDD-F48A502B1888}" srcOrd="6" destOrd="0" presId="urn:microsoft.com/office/officeart/2005/8/layout/radial3"/>
    <dgm:cxn modelId="{A4958159-94A4-48EC-A205-F089575ED284}" type="presParOf" srcId="{BB227FBA-F814-4B4B-AFDC-EBF8CFD1C83B}" destId="{F1370E32-09B7-4EE4-9114-18002B26ECBF}" srcOrd="7" destOrd="0" presId="urn:microsoft.com/office/officeart/2005/8/layout/radial3"/>
    <dgm:cxn modelId="{814E58A5-D8C4-4D44-9BDD-0568486F8C38}" type="presParOf" srcId="{BB227FBA-F814-4B4B-AFDC-EBF8CFD1C83B}" destId="{7780B64D-4BA0-4A86-AFE6-B940ED1FB9B0}" srcOrd="8" destOrd="0" presId="urn:microsoft.com/office/officeart/2005/8/layout/radial3"/>
    <dgm:cxn modelId="{4C43386B-8CDD-4C07-B0E1-7D24A166B62F}" type="presParOf" srcId="{BB227FBA-F814-4B4B-AFDC-EBF8CFD1C83B}" destId="{77C605D0-D244-4408-BFC7-C5524DE67E9D}" srcOrd="9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2D291F-40FD-4532-ADBD-7B036E9042C2}" type="doc">
      <dgm:prSet loTypeId="urn:microsoft.com/office/officeart/2005/8/layout/hierarchy2" loCatId="hierarchy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3C05401-D081-4BF1-B5D0-FC515AF7605B}">
      <dgm:prSet phldrT="[Text]"/>
      <dgm:spPr/>
      <dgm:t>
        <a:bodyPr/>
        <a:lstStyle/>
        <a:p>
          <a:r>
            <a:rPr lang="en-US" dirty="0"/>
            <a:t>RA Certified Small Holders</a:t>
          </a:r>
        </a:p>
      </dgm:t>
    </dgm:pt>
    <dgm:pt modelId="{F6FBACD8-B576-499C-AB03-6E62E4A3DB2A}" type="parTrans" cxnId="{9CB717E0-6B04-4287-865B-FBC954D0C4C9}">
      <dgm:prSet/>
      <dgm:spPr/>
      <dgm:t>
        <a:bodyPr/>
        <a:lstStyle/>
        <a:p>
          <a:endParaRPr lang="en-US"/>
        </a:p>
      </dgm:t>
    </dgm:pt>
    <dgm:pt modelId="{9123248B-8DFD-457A-8A55-7CF7AD261241}" type="sibTrans" cxnId="{9CB717E0-6B04-4287-865B-FBC954D0C4C9}">
      <dgm:prSet/>
      <dgm:spPr/>
      <dgm:t>
        <a:bodyPr/>
        <a:lstStyle/>
        <a:p>
          <a:endParaRPr lang="en-US"/>
        </a:p>
      </dgm:t>
    </dgm:pt>
    <dgm:pt modelId="{434E5938-EC0B-411C-BD21-4135E98B143C}">
      <dgm:prSet/>
      <dgm:spPr/>
      <dgm:t>
        <a:bodyPr/>
        <a:lstStyle/>
        <a:p>
          <a:r>
            <a:rPr lang="en-US" dirty="0"/>
            <a:t>Collectors</a:t>
          </a:r>
        </a:p>
      </dgm:t>
    </dgm:pt>
    <dgm:pt modelId="{CB646388-8500-43DF-92FD-D3DF0A20DDFD}" type="parTrans" cxnId="{CFA2E7BC-D765-426A-B01F-23BBF7C239C3}">
      <dgm:prSet/>
      <dgm:spPr/>
      <dgm:t>
        <a:bodyPr/>
        <a:lstStyle/>
        <a:p>
          <a:endParaRPr lang="en-US" dirty="0"/>
        </a:p>
      </dgm:t>
    </dgm:pt>
    <dgm:pt modelId="{749A33B7-ACA7-403C-AE79-9AF139B48EA8}" type="sibTrans" cxnId="{CFA2E7BC-D765-426A-B01F-23BBF7C239C3}">
      <dgm:prSet/>
      <dgm:spPr/>
      <dgm:t>
        <a:bodyPr/>
        <a:lstStyle/>
        <a:p>
          <a:endParaRPr lang="en-US"/>
        </a:p>
      </dgm:t>
    </dgm:pt>
    <dgm:pt modelId="{1321D571-0DD6-4ADE-A3C7-E05F1CFBA409}">
      <dgm:prSet/>
      <dgm:spPr/>
      <dgm:t>
        <a:bodyPr/>
        <a:lstStyle/>
        <a:p>
          <a:r>
            <a:rPr lang="en-US" dirty="0"/>
            <a:t>Collecting Agents</a:t>
          </a:r>
        </a:p>
      </dgm:t>
    </dgm:pt>
    <dgm:pt modelId="{BC0B6B87-EC7E-4EB7-8749-036E23313E9B}" type="parTrans" cxnId="{3CF5BA26-8627-42A4-B979-71C9FFA6A2C7}">
      <dgm:prSet/>
      <dgm:spPr/>
      <dgm:t>
        <a:bodyPr/>
        <a:lstStyle/>
        <a:p>
          <a:endParaRPr lang="en-US" dirty="0"/>
        </a:p>
      </dgm:t>
    </dgm:pt>
    <dgm:pt modelId="{E7523D18-370C-4C05-AF44-D1AD6BA79B21}" type="sibTrans" cxnId="{3CF5BA26-8627-42A4-B979-71C9FFA6A2C7}">
      <dgm:prSet/>
      <dgm:spPr/>
      <dgm:t>
        <a:bodyPr/>
        <a:lstStyle/>
        <a:p>
          <a:endParaRPr lang="en-US"/>
        </a:p>
      </dgm:t>
    </dgm:pt>
    <dgm:pt modelId="{D3047C82-8582-428D-B020-625BD55D0197}" type="asst">
      <dgm:prSet/>
      <dgm:spPr/>
      <dgm:t>
        <a:bodyPr/>
        <a:lstStyle/>
        <a:p>
          <a:r>
            <a:rPr lang="en-US" dirty="0"/>
            <a:t>RA Certified Factories of RPCs</a:t>
          </a:r>
        </a:p>
      </dgm:t>
    </dgm:pt>
    <dgm:pt modelId="{B82C6293-FAE4-4723-8533-E5FBE543A506}" type="parTrans" cxnId="{D433DA29-FC83-4BA0-B9F9-1C34C540E696}">
      <dgm:prSet/>
      <dgm:spPr/>
      <dgm:t>
        <a:bodyPr/>
        <a:lstStyle/>
        <a:p>
          <a:endParaRPr lang="en-US" dirty="0"/>
        </a:p>
      </dgm:t>
    </dgm:pt>
    <dgm:pt modelId="{B150B31D-AF67-4C1F-8229-D485F662CD0D}" type="sibTrans" cxnId="{D433DA29-FC83-4BA0-B9F9-1C34C540E696}">
      <dgm:prSet/>
      <dgm:spPr/>
      <dgm:t>
        <a:bodyPr/>
        <a:lstStyle/>
        <a:p>
          <a:endParaRPr lang="en-US"/>
        </a:p>
      </dgm:t>
    </dgm:pt>
    <dgm:pt modelId="{DAA51D4F-3AA3-4E2E-8EC1-9521DBE086B2}" type="asst">
      <dgm:prSet/>
      <dgm:spPr/>
      <dgm:t>
        <a:bodyPr/>
        <a:lstStyle/>
        <a:p>
          <a:r>
            <a:rPr lang="en-US" dirty="0"/>
            <a:t>Exporters</a:t>
          </a:r>
        </a:p>
      </dgm:t>
    </dgm:pt>
    <dgm:pt modelId="{E084D3D7-FEF5-4E37-9648-330F665822E3}" type="parTrans" cxnId="{18A45A8B-475A-4D5B-B23A-407544500069}">
      <dgm:prSet/>
      <dgm:spPr/>
      <dgm:t>
        <a:bodyPr/>
        <a:lstStyle/>
        <a:p>
          <a:endParaRPr lang="en-US" dirty="0"/>
        </a:p>
      </dgm:t>
    </dgm:pt>
    <dgm:pt modelId="{39EDF9CD-EB48-4EED-8E5F-46BB91BD983A}" type="sibTrans" cxnId="{18A45A8B-475A-4D5B-B23A-407544500069}">
      <dgm:prSet/>
      <dgm:spPr/>
      <dgm:t>
        <a:bodyPr/>
        <a:lstStyle/>
        <a:p>
          <a:endParaRPr lang="en-US"/>
        </a:p>
      </dgm:t>
    </dgm:pt>
    <dgm:pt modelId="{69247153-87D2-41D0-A325-7D6BC4968538}" type="pres">
      <dgm:prSet presAssocID="{552D291F-40FD-4532-ADBD-7B036E9042C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SG"/>
        </a:p>
      </dgm:t>
    </dgm:pt>
    <dgm:pt modelId="{D6175C92-5EF2-49DC-9C14-790E79C00CCF}" type="pres">
      <dgm:prSet presAssocID="{53C05401-D081-4BF1-B5D0-FC515AF7605B}" presName="root1" presStyleCnt="0"/>
      <dgm:spPr/>
    </dgm:pt>
    <dgm:pt modelId="{1F32F6B3-3A7C-4A0B-9826-CC1D1ED391D7}" type="pres">
      <dgm:prSet presAssocID="{53C05401-D081-4BF1-B5D0-FC515AF7605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SG"/>
        </a:p>
      </dgm:t>
    </dgm:pt>
    <dgm:pt modelId="{88154E82-F027-4837-85F7-DCC300EE0DEB}" type="pres">
      <dgm:prSet presAssocID="{53C05401-D081-4BF1-B5D0-FC515AF7605B}" presName="level2hierChild" presStyleCnt="0"/>
      <dgm:spPr/>
    </dgm:pt>
    <dgm:pt modelId="{DFBB07FE-9ABD-4D1A-AA25-90C960342CB3}" type="pres">
      <dgm:prSet presAssocID="{CB646388-8500-43DF-92FD-D3DF0A20DDFD}" presName="conn2-1" presStyleLbl="parChTrans1D2" presStyleIdx="0" presStyleCnt="2"/>
      <dgm:spPr/>
      <dgm:t>
        <a:bodyPr/>
        <a:lstStyle/>
        <a:p>
          <a:endParaRPr lang="en-SG"/>
        </a:p>
      </dgm:t>
    </dgm:pt>
    <dgm:pt modelId="{5E2AF00E-337A-4741-98D9-987135924CD8}" type="pres">
      <dgm:prSet presAssocID="{CB646388-8500-43DF-92FD-D3DF0A20DDFD}" presName="connTx" presStyleLbl="parChTrans1D2" presStyleIdx="0" presStyleCnt="2"/>
      <dgm:spPr/>
      <dgm:t>
        <a:bodyPr/>
        <a:lstStyle/>
        <a:p>
          <a:endParaRPr lang="en-SG"/>
        </a:p>
      </dgm:t>
    </dgm:pt>
    <dgm:pt modelId="{3C3A7096-BC78-4F4E-B7AD-1AE40EA41771}" type="pres">
      <dgm:prSet presAssocID="{434E5938-EC0B-411C-BD21-4135E98B143C}" presName="root2" presStyleCnt="0"/>
      <dgm:spPr/>
    </dgm:pt>
    <dgm:pt modelId="{CF8E0050-B003-4619-9C9E-F2CD4773A5D1}" type="pres">
      <dgm:prSet presAssocID="{434E5938-EC0B-411C-BD21-4135E98B143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SG"/>
        </a:p>
      </dgm:t>
    </dgm:pt>
    <dgm:pt modelId="{C7897ADE-345A-4B42-8923-BEAA01EB0525}" type="pres">
      <dgm:prSet presAssocID="{434E5938-EC0B-411C-BD21-4135E98B143C}" presName="level3hierChild" presStyleCnt="0"/>
      <dgm:spPr/>
    </dgm:pt>
    <dgm:pt modelId="{8294D30E-D2F1-4F76-A249-6411FCB180E5}" type="pres">
      <dgm:prSet presAssocID="{BC0B6B87-EC7E-4EB7-8749-036E23313E9B}" presName="conn2-1" presStyleLbl="parChTrans1D2" presStyleIdx="1" presStyleCnt="2"/>
      <dgm:spPr/>
      <dgm:t>
        <a:bodyPr/>
        <a:lstStyle/>
        <a:p>
          <a:endParaRPr lang="en-SG"/>
        </a:p>
      </dgm:t>
    </dgm:pt>
    <dgm:pt modelId="{37727FBB-8392-4A9E-A305-63C4ED76E5FF}" type="pres">
      <dgm:prSet presAssocID="{BC0B6B87-EC7E-4EB7-8749-036E23313E9B}" presName="connTx" presStyleLbl="parChTrans1D2" presStyleIdx="1" presStyleCnt="2"/>
      <dgm:spPr/>
      <dgm:t>
        <a:bodyPr/>
        <a:lstStyle/>
        <a:p>
          <a:endParaRPr lang="en-SG"/>
        </a:p>
      </dgm:t>
    </dgm:pt>
    <dgm:pt modelId="{F34756DA-DCB0-4F88-A048-A410008FB936}" type="pres">
      <dgm:prSet presAssocID="{1321D571-0DD6-4ADE-A3C7-E05F1CFBA409}" presName="root2" presStyleCnt="0"/>
      <dgm:spPr/>
    </dgm:pt>
    <dgm:pt modelId="{624DAB31-5276-4643-B63E-66C0476100D4}" type="pres">
      <dgm:prSet presAssocID="{1321D571-0DD6-4ADE-A3C7-E05F1CFBA409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SG"/>
        </a:p>
      </dgm:t>
    </dgm:pt>
    <dgm:pt modelId="{F8D57AA3-88C8-4E73-92BD-088ECF626850}" type="pres">
      <dgm:prSet presAssocID="{1321D571-0DD6-4ADE-A3C7-E05F1CFBA409}" presName="level3hierChild" presStyleCnt="0"/>
      <dgm:spPr/>
    </dgm:pt>
    <dgm:pt modelId="{175C0B69-31D9-4166-B4AD-C53BCDE8D2F5}" type="pres">
      <dgm:prSet presAssocID="{B82C6293-FAE4-4723-8533-E5FBE543A506}" presName="conn2-1" presStyleLbl="parChTrans1D3" presStyleIdx="0" presStyleCnt="1"/>
      <dgm:spPr/>
      <dgm:t>
        <a:bodyPr/>
        <a:lstStyle/>
        <a:p>
          <a:endParaRPr lang="en-SG"/>
        </a:p>
      </dgm:t>
    </dgm:pt>
    <dgm:pt modelId="{71BFE67C-6206-4870-B8F0-2CB227FBB4EC}" type="pres">
      <dgm:prSet presAssocID="{B82C6293-FAE4-4723-8533-E5FBE543A506}" presName="connTx" presStyleLbl="parChTrans1D3" presStyleIdx="0" presStyleCnt="1"/>
      <dgm:spPr/>
      <dgm:t>
        <a:bodyPr/>
        <a:lstStyle/>
        <a:p>
          <a:endParaRPr lang="en-SG"/>
        </a:p>
      </dgm:t>
    </dgm:pt>
    <dgm:pt modelId="{3A34D719-C151-4D3B-83FB-60D640A19B33}" type="pres">
      <dgm:prSet presAssocID="{D3047C82-8582-428D-B020-625BD55D0197}" presName="root2" presStyleCnt="0"/>
      <dgm:spPr/>
    </dgm:pt>
    <dgm:pt modelId="{88430A6B-4C4A-40AC-B70D-302FD46684EE}" type="pres">
      <dgm:prSet presAssocID="{D3047C82-8582-428D-B020-625BD55D0197}" presName="LevelTwoTextNode" presStyleLbl="asst2" presStyleIdx="0" presStyleCnt="2" custLinFactNeighborX="2754" custLinFactNeighborY="-71481">
        <dgm:presLayoutVars>
          <dgm:chPref val="3"/>
        </dgm:presLayoutVars>
      </dgm:prSet>
      <dgm:spPr/>
      <dgm:t>
        <a:bodyPr/>
        <a:lstStyle/>
        <a:p>
          <a:endParaRPr lang="en-SG"/>
        </a:p>
      </dgm:t>
    </dgm:pt>
    <dgm:pt modelId="{FA5EBA76-75D5-4751-917B-0CEE6D5921F0}" type="pres">
      <dgm:prSet presAssocID="{D3047C82-8582-428D-B020-625BD55D0197}" presName="level3hierChild" presStyleCnt="0"/>
      <dgm:spPr/>
    </dgm:pt>
    <dgm:pt modelId="{EB8F3F98-C12C-4FD5-8161-DC323340B487}" type="pres">
      <dgm:prSet presAssocID="{E084D3D7-FEF5-4E37-9648-330F665822E3}" presName="conn2-1" presStyleLbl="parChTrans1D4" presStyleIdx="0" presStyleCnt="1"/>
      <dgm:spPr/>
      <dgm:t>
        <a:bodyPr/>
        <a:lstStyle/>
        <a:p>
          <a:endParaRPr lang="en-SG"/>
        </a:p>
      </dgm:t>
    </dgm:pt>
    <dgm:pt modelId="{F6A73A57-0EBC-4A54-81CC-E6D440E1BAE9}" type="pres">
      <dgm:prSet presAssocID="{E084D3D7-FEF5-4E37-9648-330F665822E3}" presName="connTx" presStyleLbl="parChTrans1D4" presStyleIdx="0" presStyleCnt="1"/>
      <dgm:spPr/>
      <dgm:t>
        <a:bodyPr/>
        <a:lstStyle/>
        <a:p>
          <a:endParaRPr lang="en-SG"/>
        </a:p>
      </dgm:t>
    </dgm:pt>
    <dgm:pt modelId="{AA58CF22-092B-42E2-BEC5-4BEE8770BD6A}" type="pres">
      <dgm:prSet presAssocID="{DAA51D4F-3AA3-4E2E-8EC1-9521DBE086B2}" presName="root2" presStyleCnt="0"/>
      <dgm:spPr/>
    </dgm:pt>
    <dgm:pt modelId="{C02B923D-9CBA-4AE9-B33D-3BD162F4B960}" type="pres">
      <dgm:prSet presAssocID="{DAA51D4F-3AA3-4E2E-8EC1-9521DBE086B2}" presName="LevelTwoTextNode" presStyleLbl="asst2" presStyleIdx="1" presStyleCnt="2" custLinFactNeighborX="3828" custLinFactNeighborY="-71481">
        <dgm:presLayoutVars>
          <dgm:chPref val="3"/>
        </dgm:presLayoutVars>
      </dgm:prSet>
      <dgm:spPr/>
      <dgm:t>
        <a:bodyPr/>
        <a:lstStyle/>
        <a:p>
          <a:endParaRPr lang="en-SG"/>
        </a:p>
      </dgm:t>
    </dgm:pt>
    <dgm:pt modelId="{988BE8AC-F6F9-4EC3-819D-52A8D2F50325}" type="pres">
      <dgm:prSet presAssocID="{DAA51D4F-3AA3-4E2E-8EC1-9521DBE086B2}" presName="level3hierChild" presStyleCnt="0"/>
      <dgm:spPr/>
    </dgm:pt>
  </dgm:ptLst>
  <dgm:cxnLst>
    <dgm:cxn modelId="{1C690B7D-20B9-4FE8-90D0-3159BC979290}" type="presOf" srcId="{D3047C82-8582-428D-B020-625BD55D0197}" destId="{88430A6B-4C4A-40AC-B70D-302FD46684EE}" srcOrd="0" destOrd="0" presId="urn:microsoft.com/office/officeart/2005/8/layout/hierarchy2"/>
    <dgm:cxn modelId="{E4480164-8B6E-4A8D-B25C-D5035AEDDC25}" type="presOf" srcId="{53C05401-D081-4BF1-B5D0-FC515AF7605B}" destId="{1F32F6B3-3A7C-4A0B-9826-CC1D1ED391D7}" srcOrd="0" destOrd="0" presId="urn:microsoft.com/office/officeart/2005/8/layout/hierarchy2"/>
    <dgm:cxn modelId="{3CF5BA26-8627-42A4-B979-71C9FFA6A2C7}" srcId="{53C05401-D081-4BF1-B5D0-FC515AF7605B}" destId="{1321D571-0DD6-4ADE-A3C7-E05F1CFBA409}" srcOrd="1" destOrd="0" parTransId="{BC0B6B87-EC7E-4EB7-8749-036E23313E9B}" sibTransId="{E7523D18-370C-4C05-AF44-D1AD6BA79B21}"/>
    <dgm:cxn modelId="{00008DB4-D2A0-4670-ACE2-7F8F622CB45D}" type="presOf" srcId="{552D291F-40FD-4532-ADBD-7B036E9042C2}" destId="{69247153-87D2-41D0-A325-7D6BC4968538}" srcOrd="0" destOrd="0" presId="urn:microsoft.com/office/officeart/2005/8/layout/hierarchy2"/>
    <dgm:cxn modelId="{2B014363-7DA3-45D8-A014-A94BF4ACC51C}" type="presOf" srcId="{434E5938-EC0B-411C-BD21-4135E98B143C}" destId="{CF8E0050-B003-4619-9C9E-F2CD4773A5D1}" srcOrd="0" destOrd="0" presId="urn:microsoft.com/office/officeart/2005/8/layout/hierarchy2"/>
    <dgm:cxn modelId="{D433DA29-FC83-4BA0-B9F9-1C34C540E696}" srcId="{1321D571-0DD6-4ADE-A3C7-E05F1CFBA409}" destId="{D3047C82-8582-428D-B020-625BD55D0197}" srcOrd="0" destOrd="0" parTransId="{B82C6293-FAE4-4723-8533-E5FBE543A506}" sibTransId="{B150B31D-AF67-4C1F-8229-D485F662CD0D}"/>
    <dgm:cxn modelId="{C53CEB37-37F5-49DA-B10C-2D58C4994628}" type="presOf" srcId="{DAA51D4F-3AA3-4E2E-8EC1-9521DBE086B2}" destId="{C02B923D-9CBA-4AE9-B33D-3BD162F4B960}" srcOrd="0" destOrd="0" presId="urn:microsoft.com/office/officeart/2005/8/layout/hierarchy2"/>
    <dgm:cxn modelId="{9956152D-85AE-4E98-8979-22E559E9D2DC}" type="presOf" srcId="{CB646388-8500-43DF-92FD-D3DF0A20DDFD}" destId="{DFBB07FE-9ABD-4D1A-AA25-90C960342CB3}" srcOrd="0" destOrd="0" presId="urn:microsoft.com/office/officeart/2005/8/layout/hierarchy2"/>
    <dgm:cxn modelId="{3B0B7D34-42CC-44CD-B4A3-E158A4E84C45}" type="presOf" srcId="{B82C6293-FAE4-4723-8533-E5FBE543A506}" destId="{71BFE67C-6206-4870-B8F0-2CB227FBB4EC}" srcOrd="1" destOrd="0" presId="urn:microsoft.com/office/officeart/2005/8/layout/hierarchy2"/>
    <dgm:cxn modelId="{CFA2E7BC-D765-426A-B01F-23BBF7C239C3}" srcId="{53C05401-D081-4BF1-B5D0-FC515AF7605B}" destId="{434E5938-EC0B-411C-BD21-4135E98B143C}" srcOrd="0" destOrd="0" parTransId="{CB646388-8500-43DF-92FD-D3DF0A20DDFD}" sibTransId="{749A33B7-ACA7-403C-AE79-9AF139B48EA8}"/>
    <dgm:cxn modelId="{18A45A8B-475A-4D5B-B23A-407544500069}" srcId="{D3047C82-8582-428D-B020-625BD55D0197}" destId="{DAA51D4F-3AA3-4E2E-8EC1-9521DBE086B2}" srcOrd="0" destOrd="0" parTransId="{E084D3D7-FEF5-4E37-9648-330F665822E3}" sibTransId="{39EDF9CD-EB48-4EED-8E5F-46BB91BD983A}"/>
    <dgm:cxn modelId="{A00563B8-D139-42D0-B67F-8E962EC88DC8}" type="presOf" srcId="{BC0B6B87-EC7E-4EB7-8749-036E23313E9B}" destId="{37727FBB-8392-4A9E-A305-63C4ED76E5FF}" srcOrd="1" destOrd="0" presId="urn:microsoft.com/office/officeart/2005/8/layout/hierarchy2"/>
    <dgm:cxn modelId="{368A44B4-519B-431F-980F-F1A7A4B4F862}" type="presOf" srcId="{E084D3D7-FEF5-4E37-9648-330F665822E3}" destId="{EB8F3F98-C12C-4FD5-8161-DC323340B487}" srcOrd="0" destOrd="0" presId="urn:microsoft.com/office/officeart/2005/8/layout/hierarchy2"/>
    <dgm:cxn modelId="{338F9F03-B666-49BE-A4BB-63D36166A450}" type="presOf" srcId="{CB646388-8500-43DF-92FD-D3DF0A20DDFD}" destId="{5E2AF00E-337A-4741-98D9-987135924CD8}" srcOrd="1" destOrd="0" presId="urn:microsoft.com/office/officeart/2005/8/layout/hierarchy2"/>
    <dgm:cxn modelId="{E32E8BB7-E51F-48FF-B334-A163E4F3D013}" type="presOf" srcId="{B82C6293-FAE4-4723-8533-E5FBE543A506}" destId="{175C0B69-31D9-4166-B4AD-C53BCDE8D2F5}" srcOrd="0" destOrd="0" presId="urn:microsoft.com/office/officeart/2005/8/layout/hierarchy2"/>
    <dgm:cxn modelId="{153BEA80-B7D0-4F19-99B4-05A0FE59653F}" type="presOf" srcId="{1321D571-0DD6-4ADE-A3C7-E05F1CFBA409}" destId="{624DAB31-5276-4643-B63E-66C0476100D4}" srcOrd="0" destOrd="0" presId="urn:microsoft.com/office/officeart/2005/8/layout/hierarchy2"/>
    <dgm:cxn modelId="{C60189C3-2E15-4B6D-B616-CE58EACF4AA1}" type="presOf" srcId="{E084D3D7-FEF5-4E37-9648-330F665822E3}" destId="{F6A73A57-0EBC-4A54-81CC-E6D440E1BAE9}" srcOrd="1" destOrd="0" presId="urn:microsoft.com/office/officeart/2005/8/layout/hierarchy2"/>
    <dgm:cxn modelId="{E914E53D-0E79-43E2-B977-DB3FEFC8EDF3}" type="presOf" srcId="{BC0B6B87-EC7E-4EB7-8749-036E23313E9B}" destId="{8294D30E-D2F1-4F76-A249-6411FCB180E5}" srcOrd="0" destOrd="0" presId="urn:microsoft.com/office/officeart/2005/8/layout/hierarchy2"/>
    <dgm:cxn modelId="{9CB717E0-6B04-4287-865B-FBC954D0C4C9}" srcId="{552D291F-40FD-4532-ADBD-7B036E9042C2}" destId="{53C05401-D081-4BF1-B5D0-FC515AF7605B}" srcOrd="0" destOrd="0" parTransId="{F6FBACD8-B576-499C-AB03-6E62E4A3DB2A}" sibTransId="{9123248B-8DFD-457A-8A55-7CF7AD261241}"/>
    <dgm:cxn modelId="{5922628B-676E-426C-8946-961A42F6FC25}" type="presParOf" srcId="{69247153-87D2-41D0-A325-7D6BC4968538}" destId="{D6175C92-5EF2-49DC-9C14-790E79C00CCF}" srcOrd="0" destOrd="0" presId="urn:microsoft.com/office/officeart/2005/8/layout/hierarchy2"/>
    <dgm:cxn modelId="{A3865056-AB93-46F8-926F-FF991A93F3FD}" type="presParOf" srcId="{D6175C92-5EF2-49DC-9C14-790E79C00CCF}" destId="{1F32F6B3-3A7C-4A0B-9826-CC1D1ED391D7}" srcOrd="0" destOrd="0" presId="urn:microsoft.com/office/officeart/2005/8/layout/hierarchy2"/>
    <dgm:cxn modelId="{A73A9DE1-A789-469F-ADDD-6B81386998D3}" type="presParOf" srcId="{D6175C92-5EF2-49DC-9C14-790E79C00CCF}" destId="{88154E82-F027-4837-85F7-DCC300EE0DEB}" srcOrd="1" destOrd="0" presId="urn:microsoft.com/office/officeart/2005/8/layout/hierarchy2"/>
    <dgm:cxn modelId="{B1DECEC6-B3AD-4508-9765-47A1D71CECAD}" type="presParOf" srcId="{88154E82-F027-4837-85F7-DCC300EE0DEB}" destId="{DFBB07FE-9ABD-4D1A-AA25-90C960342CB3}" srcOrd="0" destOrd="0" presId="urn:microsoft.com/office/officeart/2005/8/layout/hierarchy2"/>
    <dgm:cxn modelId="{89DE98B1-F26E-46F4-9066-8FFF6A8E81F9}" type="presParOf" srcId="{DFBB07FE-9ABD-4D1A-AA25-90C960342CB3}" destId="{5E2AF00E-337A-4741-98D9-987135924CD8}" srcOrd="0" destOrd="0" presId="urn:microsoft.com/office/officeart/2005/8/layout/hierarchy2"/>
    <dgm:cxn modelId="{8E576EBE-6B70-43A7-A98E-8CA7CCC67366}" type="presParOf" srcId="{88154E82-F027-4837-85F7-DCC300EE0DEB}" destId="{3C3A7096-BC78-4F4E-B7AD-1AE40EA41771}" srcOrd="1" destOrd="0" presId="urn:microsoft.com/office/officeart/2005/8/layout/hierarchy2"/>
    <dgm:cxn modelId="{9A02FA62-C151-46D5-9E2E-FCC6CFDC0227}" type="presParOf" srcId="{3C3A7096-BC78-4F4E-B7AD-1AE40EA41771}" destId="{CF8E0050-B003-4619-9C9E-F2CD4773A5D1}" srcOrd="0" destOrd="0" presId="urn:microsoft.com/office/officeart/2005/8/layout/hierarchy2"/>
    <dgm:cxn modelId="{FBE6181B-1BE0-4E37-8A3C-3136EECD9106}" type="presParOf" srcId="{3C3A7096-BC78-4F4E-B7AD-1AE40EA41771}" destId="{C7897ADE-345A-4B42-8923-BEAA01EB0525}" srcOrd="1" destOrd="0" presId="urn:microsoft.com/office/officeart/2005/8/layout/hierarchy2"/>
    <dgm:cxn modelId="{97A4A224-BE01-42C8-8D3D-1B7BEDC5AFC4}" type="presParOf" srcId="{88154E82-F027-4837-85F7-DCC300EE0DEB}" destId="{8294D30E-D2F1-4F76-A249-6411FCB180E5}" srcOrd="2" destOrd="0" presId="urn:microsoft.com/office/officeart/2005/8/layout/hierarchy2"/>
    <dgm:cxn modelId="{5910E496-946A-4B2A-ACD3-A598F728BD0A}" type="presParOf" srcId="{8294D30E-D2F1-4F76-A249-6411FCB180E5}" destId="{37727FBB-8392-4A9E-A305-63C4ED76E5FF}" srcOrd="0" destOrd="0" presId="urn:microsoft.com/office/officeart/2005/8/layout/hierarchy2"/>
    <dgm:cxn modelId="{80473DDA-C377-4F86-AC49-1E9EF01B5323}" type="presParOf" srcId="{88154E82-F027-4837-85F7-DCC300EE0DEB}" destId="{F34756DA-DCB0-4F88-A048-A410008FB936}" srcOrd="3" destOrd="0" presId="urn:microsoft.com/office/officeart/2005/8/layout/hierarchy2"/>
    <dgm:cxn modelId="{C4534908-3B7F-44CD-8270-E3AD61A071C8}" type="presParOf" srcId="{F34756DA-DCB0-4F88-A048-A410008FB936}" destId="{624DAB31-5276-4643-B63E-66C0476100D4}" srcOrd="0" destOrd="0" presId="urn:microsoft.com/office/officeart/2005/8/layout/hierarchy2"/>
    <dgm:cxn modelId="{A58C36E8-5708-40E5-B0EF-0C5062D1F775}" type="presParOf" srcId="{F34756DA-DCB0-4F88-A048-A410008FB936}" destId="{F8D57AA3-88C8-4E73-92BD-088ECF626850}" srcOrd="1" destOrd="0" presId="urn:microsoft.com/office/officeart/2005/8/layout/hierarchy2"/>
    <dgm:cxn modelId="{A77A3B39-C1D9-49FF-A7EB-2C8D5C00BA3C}" type="presParOf" srcId="{F8D57AA3-88C8-4E73-92BD-088ECF626850}" destId="{175C0B69-31D9-4166-B4AD-C53BCDE8D2F5}" srcOrd="0" destOrd="0" presId="urn:microsoft.com/office/officeart/2005/8/layout/hierarchy2"/>
    <dgm:cxn modelId="{8131C8E3-D097-4590-9E7A-B270621DF258}" type="presParOf" srcId="{175C0B69-31D9-4166-B4AD-C53BCDE8D2F5}" destId="{71BFE67C-6206-4870-B8F0-2CB227FBB4EC}" srcOrd="0" destOrd="0" presId="urn:microsoft.com/office/officeart/2005/8/layout/hierarchy2"/>
    <dgm:cxn modelId="{F6638D73-A8B6-4E24-9F03-D99B5BC81797}" type="presParOf" srcId="{F8D57AA3-88C8-4E73-92BD-088ECF626850}" destId="{3A34D719-C151-4D3B-83FB-60D640A19B33}" srcOrd="1" destOrd="0" presId="urn:microsoft.com/office/officeart/2005/8/layout/hierarchy2"/>
    <dgm:cxn modelId="{D5A1B1C7-2BA9-4541-9251-7A8957DDC706}" type="presParOf" srcId="{3A34D719-C151-4D3B-83FB-60D640A19B33}" destId="{88430A6B-4C4A-40AC-B70D-302FD46684EE}" srcOrd="0" destOrd="0" presId="urn:microsoft.com/office/officeart/2005/8/layout/hierarchy2"/>
    <dgm:cxn modelId="{D43EDCEF-D25B-438C-BAF0-9E5E138F5A5D}" type="presParOf" srcId="{3A34D719-C151-4D3B-83FB-60D640A19B33}" destId="{FA5EBA76-75D5-4751-917B-0CEE6D5921F0}" srcOrd="1" destOrd="0" presId="urn:microsoft.com/office/officeart/2005/8/layout/hierarchy2"/>
    <dgm:cxn modelId="{4F5B6EAD-CD5E-47F1-A515-0BBEB178B85F}" type="presParOf" srcId="{FA5EBA76-75D5-4751-917B-0CEE6D5921F0}" destId="{EB8F3F98-C12C-4FD5-8161-DC323340B487}" srcOrd="0" destOrd="0" presId="urn:microsoft.com/office/officeart/2005/8/layout/hierarchy2"/>
    <dgm:cxn modelId="{6BD781D4-70AF-4A20-8284-EC40DD84BD8B}" type="presParOf" srcId="{EB8F3F98-C12C-4FD5-8161-DC323340B487}" destId="{F6A73A57-0EBC-4A54-81CC-E6D440E1BAE9}" srcOrd="0" destOrd="0" presId="urn:microsoft.com/office/officeart/2005/8/layout/hierarchy2"/>
    <dgm:cxn modelId="{28A85DD9-09FE-4407-B70A-5F658878E05D}" type="presParOf" srcId="{FA5EBA76-75D5-4751-917B-0CEE6D5921F0}" destId="{AA58CF22-092B-42E2-BEC5-4BEE8770BD6A}" srcOrd="1" destOrd="0" presId="urn:microsoft.com/office/officeart/2005/8/layout/hierarchy2"/>
    <dgm:cxn modelId="{E67D1E7A-7418-4101-BDCF-93DA2A22017F}" type="presParOf" srcId="{AA58CF22-092B-42E2-BEC5-4BEE8770BD6A}" destId="{C02B923D-9CBA-4AE9-B33D-3BD162F4B960}" srcOrd="0" destOrd="0" presId="urn:microsoft.com/office/officeart/2005/8/layout/hierarchy2"/>
    <dgm:cxn modelId="{84672FCF-18AE-4A67-8F23-0743FB90BDB8}" type="presParOf" srcId="{AA58CF22-092B-42E2-BEC5-4BEE8770BD6A}" destId="{988BE8AC-F6F9-4EC3-819D-52A8D2F5032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3AA03-0916-4C37-BC73-BF62E972862B}">
      <dsp:nvSpPr>
        <dsp:cNvPr id="0" name=""/>
        <dsp:cNvSpPr/>
      </dsp:nvSpPr>
      <dsp:spPr>
        <a:xfrm rot="5400000">
          <a:off x="5209300" y="-2043708"/>
          <a:ext cx="1039311" cy="539195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800" kern="1200" dirty="0">
              <a:latin typeface="+mn-lt"/>
            </a:rPr>
            <a:t>Own account work, unpaid family work and casual work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800" kern="1200" dirty="0">
              <a:latin typeface="+mn-lt"/>
            </a:rPr>
            <a:t>Majority are fulltime farmers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800" kern="1200" dirty="0">
              <a:latin typeface="+mn-lt"/>
            </a:rPr>
            <a:t>Limited efforts  to generate new jobs</a:t>
          </a:r>
        </a:p>
      </dsp:txBody>
      <dsp:txXfrm rot="-5400000">
        <a:off x="3032977" y="183350"/>
        <a:ext cx="5341224" cy="937841"/>
      </dsp:txXfrm>
    </dsp:sp>
    <dsp:sp modelId="{D15ED0BB-20FD-4B7C-9C3F-D0E1BE010BF0}">
      <dsp:nvSpPr>
        <dsp:cNvPr id="0" name=""/>
        <dsp:cNvSpPr/>
      </dsp:nvSpPr>
      <dsp:spPr>
        <a:xfrm>
          <a:off x="0" y="2701"/>
          <a:ext cx="3032976" cy="1299139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800" kern="1200" dirty="0">
              <a:latin typeface="+mn-lt"/>
            </a:rPr>
            <a:t>Employment opportunity</a:t>
          </a:r>
        </a:p>
      </dsp:txBody>
      <dsp:txXfrm>
        <a:off x="63419" y="66120"/>
        <a:ext cx="2906138" cy="1172301"/>
      </dsp:txXfrm>
    </dsp:sp>
    <dsp:sp modelId="{4112DD7D-7A52-4533-B335-23AC883A1EE5}">
      <dsp:nvSpPr>
        <dsp:cNvPr id="0" name=""/>
        <dsp:cNvSpPr/>
      </dsp:nvSpPr>
      <dsp:spPr>
        <a:xfrm rot="5400000">
          <a:off x="5209300" y="-679612"/>
          <a:ext cx="1039311" cy="539195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800" kern="1200" dirty="0">
              <a:latin typeface="+mn-lt"/>
            </a:rPr>
            <a:t>Wage not sufficient for a decent living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800" kern="1200" dirty="0">
              <a:latin typeface="+mn-lt"/>
            </a:rPr>
            <a:t>Labour cost not factored into COP thus, it becomes irrelevant as a decision parameter</a:t>
          </a:r>
        </a:p>
      </dsp:txBody>
      <dsp:txXfrm rot="-5400000">
        <a:off x="3032977" y="1547446"/>
        <a:ext cx="5341224" cy="937841"/>
      </dsp:txXfrm>
    </dsp:sp>
    <dsp:sp modelId="{4F0A69EA-0918-4B89-A881-EF777161FC87}">
      <dsp:nvSpPr>
        <dsp:cNvPr id="0" name=""/>
        <dsp:cNvSpPr/>
      </dsp:nvSpPr>
      <dsp:spPr>
        <a:xfrm>
          <a:off x="0" y="1366797"/>
          <a:ext cx="3032976" cy="1299139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800" kern="1200" dirty="0">
              <a:latin typeface="+mn-lt"/>
            </a:rPr>
            <a:t>Adequate earnings and productive work   </a:t>
          </a:r>
        </a:p>
      </dsp:txBody>
      <dsp:txXfrm>
        <a:off x="63419" y="1430216"/>
        <a:ext cx="2906138" cy="1172301"/>
      </dsp:txXfrm>
    </dsp:sp>
    <dsp:sp modelId="{672B1AA8-6C5F-4AE5-A1E3-1CFD18E224CC}">
      <dsp:nvSpPr>
        <dsp:cNvPr id="0" name=""/>
        <dsp:cNvSpPr/>
      </dsp:nvSpPr>
      <dsp:spPr>
        <a:xfrm rot="5400000">
          <a:off x="5168355" y="687196"/>
          <a:ext cx="1039311" cy="539195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Child labor was not an issue as children less than 16 years did not involve  in farming</a:t>
          </a:r>
          <a:endParaRPr lang="en-SG" sz="1800" kern="1200" dirty="0">
            <a:latin typeface="+mn-lt"/>
          </a:endParaRPr>
        </a:p>
      </dsp:txBody>
      <dsp:txXfrm rot="-5400000">
        <a:off x="2992032" y="2914255"/>
        <a:ext cx="5341224" cy="937841"/>
      </dsp:txXfrm>
    </dsp:sp>
    <dsp:sp modelId="{D5D8E4D1-6D6F-41F2-9448-7B855581456F}">
      <dsp:nvSpPr>
        <dsp:cNvPr id="0" name=""/>
        <dsp:cNvSpPr/>
      </dsp:nvSpPr>
      <dsp:spPr>
        <a:xfrm>
          <a:off x="0" y="2690957"/>
          <a:ext cx="3032976" cy="1299139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800" kern="1200" dirty="0">
              <a:latin typeface="+mn-lt"/>
            </a:rPr>
            <a:t>Child labour</a:t>
          </a:r>
        </a:p>
      </dsp:txBody>
      <dsp:txXfrm>
        <a:off x="63419" y="2754376"/>
        <a:ext cx="2906138" cy="1172301"/>
      </dsp:txXfrm>
    </dsp:sp>
    <dsp:sp modelId="{BDD76CF5-CF4C-4BC1-913C-1E6784798113}">
      <dsp:nvSpPr>
        <dsp:cNvPr id="0" name=""/>
        <dsp:cNvSpPr/>
      </dsp:nvSpPr>
      <dsp:spPr>
        <a:xfrm rot="5400000">
          <a:off x="5168355" y="2051292"/>
          <a:ext cx="1039311" cy="5391959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>
              <a:latin typeface="+mn-lt"/>
            </a:rPr>
            <a:t>Safety at work was a serious concern since the majority of the smallholders neither they use nor provide safety gear for their workers</a:t>
          </a:r>
          <a:endParaRPr lang="en-SG" sz="2000" kern="1200" dirty="0">
            <a:latin typeface="+mn-lt"/>
          </a:endParaRPr>
        </a:p>
      </dsp:txBody>
      <dsp:txXfrm rot="-5400000">
        <a:off x="2992032" y="4278351"/>
        <a:ext cx="5341224" cy="937841"/>
      </dsp:txXfrm>
    </dsp:sp>
    <dsp:sp modelId="{30CC07FB-B686-4AA6-BFDD-EA116886E257}">
      <dsp:nvSpPr>
        <dsp:cNvPr id="0" name=""/>
        <dsp:cNvSpPr/>
      </dsp:nvSpPr>
      <dsp:spPr>
        <a:xfrm>
          <a:off x="0" y="4055054"/>
          <a:ext cx="3032976" cy="1299139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800" kern="1200" dirty="0">
              <a:latin typeface="+mn-lt"/>
            </a:rPr>
            <a:t>Safety at work</a:t>
          </a:r>
        </a:p>
      </dsp:txBody>
      <dsp:txXfrm>
        <a:off x="63419" y="4118473"/>
        <a:ext cx="2906138" cy="11723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3AA03-0916-4C37-BC73-BF62E972862B}">
      <dsp:nvSpPr>
        <dsp:cNvPr id="0" name=""/>
        <dsp:cNvSpPr/>
      </dsp:nvSpPr>
      <dsp:spPr>
        <a:xfrm rot="5400000">
          <a:off x="5396299" y="-798414"/>
          <a:ext cx="1154968" cy="5622384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800" kern="1200" dirty="0">
              <a:latin typeface="+mn-lt"/>
              <a:ea typeface="Calibri"/>
            </a:rPr>
            <a:t>Not covered by any form of social security schemes. </a:t>
          </a:r>
          <a:endParaRPr lang="en-SG" sz="1800" kern="1200" dirty="0"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800" kern="1200" dirty="0">
              <a:latin typeface="+mn-lt"/>
              <a:ea typeface="Calibri"/>
            </a:rPr>
            <a:t>Not participating in any voluntary pension or insurance schemes.</a:t>
          </a:r>
        </a:p>
      </dsp:txBody>
      <dsp:txXfrm rot="-5400000">
        <a:off x="3162592" y="1491674"/>
        <a:ext cx="5566003" cy="1042206"/>
      </dsp:txXfrm>
    </dsp:sp>
    <dsp:sp modelId="{D15ED0BB-20FD-4B7C-9C3F-D0E1BE010BF0}">
      <dsp:nvSpPr>
        <dsp:cNvPr id="0" name=""/>
        <dsp:cNvSpPr/>
      </dsp:nvSpPr>
      <dsp:spPr>
        <a:xfrm>
          <a:off x="0" y="1409931"/>
          <a:ext cx="3162591" cy="1227919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800" kern="1200" dirty="0">
              <a:latin typeface="+mn-lt"/>
            </a:rPr>
            <a:t>Social security</a:t>
          </a:r>
        </a:p>
      </dsp:txBody>
      <dsp:txXfrm>
        <a:off x="59942" y="1469873"/>
        <a:ext cx="3042707" cy="1108035"/>
      </dsp:txXfrm>
    </dsp:sp>
    <dsp:sp modelId="{4112DD7D-7A52-4533-B335-23AC883A1EE5}">
      <dsp:nvSpPr>
        <dsp:cNvPr id="0" name=""/>
        <dsp:cNvSpPr/>
      </dsp:nvSpPr>
      <dsp:spPr>
        <a:xfrm rot="5400000">
          <a:off x="5375960" y="474950"/>
          <a:ext cx="1154968" cy="5662275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800" kern="1200" dirty="0">
              <a:latin typeface="+mn-lt"/>
              <a:ea typeface="Calibri"/>
            </a:rPr>
            <a:t>No union membership </a:t>
          </a:r>
          <a:endParaRPr lang="en-SG" sz="1800" kern="1200" dirty="0"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800" kern="1200" dirty="0">
              <a:latin typeface="+mn-lt"/>
            </a:rPr>
            <a:t>Not eligible for membership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800" kern="1200" dirty="0">
              <a:latin typeface="+mn-lt"/>
            </a:rPr>
            <a:t>Casual workers are not eligible to hold membership in societies </a:t>
          </a:r>
        </a:p>
      </dsp:txBody>
      <dsp:txXfrm rot="-5400000">
        <a:off x="3122307" y="2784985"/>
        <a:ext cx="5605894" cy="1042206"/>
      </dsp:txXfrm>
    </dsp:sp>
    <dsp:sp modelId="{4F0A69EA-0918-4B89-A881-EF777161FC87}">
      <dsp:nvSpPr>
        <dsp:cNvPr id="0" name=""/>
        <dsp:cNvSpPr/>
      </dsp:nvSpPr>
      <dsp:spPr>
        <a:xfrm>
          <a:off x="0" y="2706080"/>
          <a:ext cx="3118603" cy="1216225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800" kern="1200" dirty="0">
              <a:latin typeface="+mn-lt"/>
              <a:ea typeface="Calibri"/>
            </a:rPr>
            <a:t>Social dialogue </a:t>
          </a:r>
          <a:endParaRPr lang="en-SG" sz="1800" kern="1200" dirty="0">
            <a:latin typeface="+mn-lt"/>
          </a:endParaRPr>
        </a:p>
      </dsp:txBody>
      <dsp:txXfrm>
        <a:off x="59371" y="2765451"/>
        <a:ext cx="2999861" cy="1097483"/>
      </dsp:txXfrm>
    </dsp:sp>
    <dsp:sp modelId="{672B1AA8-6C5F-4AE5-A1E3-1CFD18E224CC}">
      <dsp:nvSpPr>
        <dsp:cNvPr id="0" name=""/>
        <dsp:cNvSpPr/>
      </dsp:nvSpPr>
      <dsp:spPr>
        <a:xfrm rot="5400000">
          <a:off x="5396299" y="1791042"/>
          <a:ext cx="1154968" cy="5622384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>
              <a:latin typeface="+mn-lt"/>
            </a:rPr>
            <a:t>Low participation in vocational training</a:t>
          </a:r>
          <a:endParaRPr lang="en-SG" sz="1800" kern="1200" dirty="0"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>
              <a:latin typeface="+mn-lt"/>
            </a:rPr>
            <a:t>No  preparation of youth for future jobs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>
              <a:latin typeface="+mn-lt"/>
            </a:rPr>
            <a:t>Lack of entrepreneurship development </a:t>
          </a:r>
          <a:r>
            <a:rPr lang="en-US" sz="1800" kern="1200" dirty="0" smtClean="0">
              <a:latin typeface="+mn-lt"/>
            </a:rPr>
            <a:t>opportunities</a:t>
          </a:r>
          <a:endParaRPr lang="en-US" sz="1800" kern="1200" dirty="0">
            <a:latin typeface="+mn-lt"/>
          </a:endParaRPr>
        </a:p>
      </dsp:txBody>
      <dsp:txXfrm rot="-5400000">
        <a:off x="3162592" y="4081131"/>
        <a:ext cx="5566003" cy="1042206"/>
      </dsp:txXfrm>
    </dsp:sp>
    <dsp:sp modelId="{D5D8E4D1-6D6F-41F2-9448-7B855581456F}">
      <dsp:nvSpPr>
        <dsp:cNvPr id="0" name=""/>
        <dsp:cNvSpPr/>
      </dsp:nvSpPr>
      <dsp:spPr>
        <a:xfrm>
          <a:off x="0" y="4007687"/>
          <a:ext cx="3162591" cy="1244031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800" kern="1200" dirty="0">
              <a:latin typeface="+mn-lt"/>
              <a:ea typeface="Calibri"/>
            </a:rPr>
            <a:t>Access to technical and vocational training </a:t>
          </a:r>
          <a:endParaRPr lang="en-SG" sz="1800" kern="1200" dirty="0">
            <a:latin typeface="+mn-lt"/>
          </a:endParaRPr>
        </a:p>
      </dsp:txBody>
      <dsp:txXfrm>
        <a:off x="60729" y="4068416"/>
        <a:ext cx="3041133" cy="1122573"/>
      </dsp:txXfrm>
    </dsp:sp>
    <dsp:sp modelId="{D2382675-F130-4173-86D6-75ED3BBDD070}">
      <dsp:nvSpPr>
        <dsp:cNvPr id="0" name=""/>
        <dsp:cNvSpPr/>
      </dsp:nvSpPr>
      <dsp:spPr>
        <a:xfrm rot="5400000">
          <a:off x="5308388" y="-2145797"/>
          <a:ext cx="1330789" cy="5622384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800" kern="1200" dirty="0">
              <a:latin typeface="+mn-lt"/>
              <a:ea typeface="Calibri"/>
            </a:rPr>
            <a:t>Discrimination in ownership of smallholdings</a:t>
          </a:r>
          <a:endParaRPr lang="en-SG" sz="1800" kern="1200" dirty="0"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800" kern="1200" dirty="0">
              <a:latin typeface="+mn-lt"/>
              <a:ea typeface="Calibri"/>
            </a:rPr>
            <a:t>The majority of own account workers were male while the majority of unpaid family workers were female</a:t>
          </a:r>
          <a:endParaRPr lang="en-SG" sz="1800" kern="1200" dirty="0">
            <a:latin typeface="+mn-lt"/>
          </a:endParaRPr>
        </a:p>
      </dsp:txBody>
      <dsp:txXfrm rot="-5400000">
        <a:off x="3162591" y="64964"/>
        <a:ext cx="5557420" cy="1200861"/>
      </dsp:txXfrm>
    </dsp:sp>
    <dsp:sp modelId="{463352D0-B84D-49CC-9000-F51E53567A23}">
      <dsp:nvSpPr>
        <dsp:cNvPr id="0" name=""/>
        <dsp:cNvSpPr/>
      </dsp:nvSpPr>
      <dsp:spPr>
        <a:xfrm>
          <a:off x="0" y="0"/>
          <a:ext cx="3162591" cy="1346317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800" kern="1200" dirty="0">
              <a:latin typeface="+mn-lt"/>
            </a:rPr>
            <a:t>Equal opportunity and treatment in employment</a:t>
          </a:r>
        </a:p>
      </dsp:txBody>
      <dsp:txXfrm>
        <a:off x="65722" y="65722"/>
        <a:ext cx="3031147" cy="12148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4E700F-E6AB-41F7-BA0A-26ADC0383D34}">
      <dsp:nvSpPr>
        <dsp:cNvPr id="0" name=""/>
        <dsp:cNvSpPr/>
      </dsp:nvSpPr>
      <dsp:spPr>
        <a:xfrm>
          <a:off x="2626582" y="1339522"/>
          <a:ext cx="3254122" cy="3254122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Productivity; Profitability  &amp; Sustainability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Future of Work</a:t>
          </a:r>
        </a:p>
      </dsp:txBody>
      <dsp:txXfrm>
        <a:off x="3103137" y="1816077"/>
        <a:ext cx="2301012" cy="2301012"/>
      </dsp:txXfrm>
    </dsp:sp>
    <dsp:sp modelId="{6DB3C5E9-301E-49C4-9594-849FED66771E}">
      <dsp:nvSpPr>
        <dsp:cNvPr id="0" name=""/>
        <dsp:cNvSpPr/>
      </dsp:nvSpPr>
      <dsp:spPr>
        <a:xfrm>
          <a:off x="3440113" y="32175"/>
          <a:ext cx="1627061" cy="16270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1103764"/>
                <a:satOff val="4423"/>
                <a:lumOff val="959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1103764"/>
                <a:satOff val="4423"/>
                <a:lumOff val="959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1103764"/>
                <a:satOff val="4423"/>
                <a:lumOff val="9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Demographic change </a:t>
          </a:r>
        </a:p>
      </dsp:txBody>
      <dsp:txXfrm>
        <a:off x="3678391" y="270453"/>
        <a:ext cx="1150505" cy="1150505"/>
      </dsp:txXfrm>
    </dsp:sp>
    <dsp:sp modelId="{B4EC88B4-DC33-46A1-9812-85E08DA8AF35}">
      <dsp:nvSpPr>
        <dsp:cNvPr id="0" name=""/>
        <dsp:cNvSpPr/>
      </dsp:nvSpPr>
      <dsp:spPr>
        <a:xfrm>
          <a:off x="4803387" y="528367"/>
          <a:ext cx="1627061" cy="16270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2207528"/>
                <a:satOff val="8847"/>
                <a:lumOff val="1917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2207528"/>
                <a:satOff val="8847"/>
                <a:lumOff val="1917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2207528"/>
                <a:satOff val="8847"/>
                <a:lumOff val="191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Labour shortage</a:t>
          </a:r>
        </a:p>
      </dsp:txBody>
      <dsp:txXfrm>
        <a:off x="5041665" y="766645"/>
        <a:ext cx="1150505" cy="1150505"/>
      </dsp:txXfrm>
    </dsp:sp>
    <dsp:sp modelId="{40AF6DBA-B738-4530-83EC-8513B8615FBA}">
      <dsp:nvSpPr>
        <dsp:cNvPr id="0" name=""/>
        <dsp:cNvSpPr/>
      </dsp:nvSpPr>
      <dsp:spPr>
        <a:xfrm>
          <a:off x="5528770" y="1784767"/>
          <a:ext cx="1627061" cy="16270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Youth for succession</a:t>
          </a:r>
        </a:p>
      </dsp:txBody>
      <dsp:txXfrm>
        <a:off x="5767048" y="2023045"/>
        <a:ext cx="1150505" cy="1150505"/>
      </dsp:txXfrm>
    </dsp:sp>
    <dsp:sp modelId="{BD261245-7A4A-4637-9EDC-5A321ABB2713}">
      <dsp:nvSpPr>
        <dsp:cNvPr id="0" name=""/>
        <dsp:cNvSpPr/>
      </dsp:nvSpPr>
      <dsp:spPr>
        <a:xfrm>
          <a:off x="5276847" y="3213492"/>
          <a:ext cx="1627061" cy="16270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4415056"/>
                <a:satOff val="17694"/>
                <a:lumOff val="3835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4415056"/>
                <a:satOff val="17694"/>
                <a:lumOff val="3835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4415056"/>
                <a:satOff val="17694"/>
                <a:lumOff val="383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Climate change &amp;  extremes</a:t>
          </a:r>
        </a:p>
      </dsp:txBody>
      <dsp:txXfrm>
        <a:off x="5515125" y="3451770"/>
        <a:ext cx="1150505" cy="1150505"/>
      </dsp:txXfrm>
    </dsp:sp>
    <dsp:sp modelId="{27A27190-5E9E-48AE-A610-078151E18856}">
      <dsp:nvSpPr>
        <dsp:cNvPr id="0" name=""/>
        <dsp:cNvSpPr/>
      </dsp:nvSpPr>
      <dsp:spPr>
        <a:xfrm>
          <a:off x="4165496" y="4146026"/>
          <a:ext cx="1627061" cy="16270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5518820"/>
                <a:satOff val="22117"/>
                <a:lumOff val="4793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5518820"/>
                <a:satOff val="22117"/>
                <a:lumOff val="4793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5518820"/>
                <a:satOff val="22117"/>
                <a:lumOff val="479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Land fragmentation &amp; shortage</a:t>
          </a:r>
        </a:p>
      </dsp:txBody>
      <dsp:txXfrm>
        <a:off x="4403774" y="4384304"/>
        <a:ext cx="1150505" cy="1150505"/>
      </dsp:txXfrm>
    </dsp:sp>
    <dsp:sp modelId="{9B63B0C5-94B7-4903-ABDD-F48A502B1888}">
      <dsp:nvSpPr>
        <dsp:cNvPr id="0" name=""/>
        <dsp:cNvSpPr/>
      </dsp:nvSpPr>
      <dsp:spPr>
        <a:xfrm>
          <a:off x="2714730" y="4146026"/>
          <a:ext cx="1627061" cy="16270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Sustainable farming</a:t>
          </a:r>
        </a:p>
      </dsp:txBody>
      <dsp:txXfrm>
        <a:off x="2953008" y="4384304"/>
        <a:ext cx="1150505" cy="1150505"/>
      </dsp:txXfrm>
    </dsp:sp>
    <dsp:sp modelId="{F1370E32-09B7-4EE4-9114-18002B26ECBF}">
      <dsp:nvSpPr>
        <dsp:cNvPr id="0" name=""/>
        <dsp:cNvSpPr/>
      </dsp:nvSpPr>
      <dsp:spPr>
        <a:xfrm>
          <a:off x="1603379" y="3213492"/>
          <a:ext cx="1627061" cy="16270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7726349"/>
                <a:satOff val="30964"/>
                <a:lumOff val="6711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7726349"/>
                <a:satOff val="30964"/>
                <a:lumOff val="6711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7726349"/>
                <a:satOff val="30964"/>
                <a:lumOff val="671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Food safety &amp; quality standards</a:t>
          </a:r>
        </a:p>
      </dsp:txBody>
      <dsp:txXfrm>
        <a:off x="1841657" y="3451770"/>
        <a:ext cx="1150505" cy="1150505"/>
      </dsp:txXfrm>
    </dsp:sp>
    <dsp:sp modelId="{7780B64D-4BA0-4A86-AFE6-B940ED1FB9B0}">
      <dsp:nvSpPr>
        <dsp:cNvPr id="0" name=""/>
        <dsp:cNvSpPr/>
      </dsp:nvSpPr>
      <dsp:spPr>
        <a:xfrm>
          <a:off x="1351456" y="1784767"/>
          <a:ext cx="1627061" cy="16270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8830112"/>
                <a:satOff val="35388"/>
                <a:lumOff val="7669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8830112"/>
                <a:satOff val="35388"/>
                <a:lumOff val="7669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8830112"/>
                <a:satOff val="35388"/>
                <a:lumOff val="76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Integration with global value chains</a:t>
          </a:r>
        </a:p>
      </dsp:txBody>
      <dsp:txXfrm>
        <a:off x="1589734" y="2023045"/>
        <a:ext cx="1150505" cy="1150505"/>
      </dsp:txXfrm>
    </dsp:sp>
    <dsp:sp modelId="{77C605D0-D244-4408-BFC7-C5524DE67E9D}">
      <dsp:nvSpPr>
        <dsp:cNvPr id="0" name=""/>
        <dsp:cNvSpPr/>
      </dsp:nvSpPr>
      <dsp:spPr>
        <a:xfrm>
          <a:off x="2076835" y="533190"/>
          <a:ext cx="1627061" cy="162706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/>
            <a:t>Mechanization</a:t>
          </a:r>
        </a:p>
      </dsp:txBody>
      <dsp:txXfrm>
        <a:off x="2315113" y="771468"/>
        <a:ext cx="1150505" cy="11505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2F6B3-3A7C-4A0B-9826-CC1D1ED391D7}">
      <dsp:nvSpPr>
        <dsp:cNvPr id="0" name=""/>
        <dsp:cNvSpPr/>
      </dsp:nvSpPr>
      <dsp:spPr>
        <a:xfrm>
          <a:off x="3923" y="1436538"/>
          <a:ext cx="1687909" cy="8439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RA Certified Small Holders</a:t>
          </a:r>
        </a:p>
      </dsp:txBody>
      <dsp:txXfrm>
        <a:off x="28642" y="1461257"/>
        <a:ext cx="1638471" cy="794516"/>
      </dsp:txXfrm>
    </dsp:sp>
    <dsp:sp modelId="{DFBB07FE-9ABD-4D1A-AA25-90C960342CB3}">
      <dsp:nvSpPr>
        <dsp:cNvPr id="0" name=""/>
        <dsp:cNvSpPr/>
      </dsp:nvSpPr>
      <dsp:spPr>
        <a:xfrm rot="19457599">
          <a:off x="1613681" y="1595443"/>
          <a:ext cx="831466" cy="40869"/>
        </a:xfrm>
        <a:custGeom>
          <a:avLst/>
          <a:gdLst/>
          <a:ahLst/>
          <a:cxnLst/>
          <a:rect l="0" t="0" r="0" b="0"/>
          <a:pathLst>
            <a:path>
              <a:moveTo>
                <a:pt x="0" y="20434"/>
              </a:moveTo>
              <a:lnTo>
                <a:pt x="831466" y="20434"/>
              </a:lnTo>
            </a:path>
          </a:pathLst>
        </a:custGeom>
        <a:noFill/>
        <a:ln w="952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008627" y="1595091"/>
        <a:ext cx="41573" cy="41573"/>
      </dsp:txXfrm>
    </dsp:sp>
    <dsp:sp modelId="{CF8E0050-B003-4619-9C9E-F2CD4773A5D1}">
      <dsp:nvSpPr>
        <dsp:cNvPr id="0" name=""/>
        <dsp:cNvSpPr/>
      </dsp:nvSpPr>
      <dsp:spPr>
        <a:xfrm>
          <a:off x="2366996" y="951264"/>
          <a:ext cx="1687909" cy="8439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Collectors</a:t>
          </a:r>
        </a:p>
      </dsp:txBody>
      <dsp:txXfrm>
        <a:off x="2391715" y="975983"/>
        <a:ext cx="1638471" cy="794516"/>
      </dsp:txXfrm>
    </dsp:sp>
    <dsp:sp modelId="{8294D30E-D2F1-4F76-A249-6411FCB180E5}">
      <dsp:nvSpPr>
        <dsp:cNvPr id="0" name=""/>
        <dsp:cNvSpPr/>
      </dsp:nvSpPr>
      <dsp:spPr>
        <a:xfrm rot="2142401">
          <a:off x="1613681" y="2080717"/>
          <a:ext cx="831466" cy="40869"/>
        </a:xfrm>
        <a:custGeom>
          <a:avLst/>
          <a:gdLst/>
          <a:ahLst/>
          <a:cxnLst/>
          <a:rect l="0" t="0" r="0" b="0"/>
          <a:pathLst>
            <a:path>
              <a:moveTo>
                <a:pt x="0" y="20434"/>
              </a:moveTo>
              <a:lnTo>
                <a:pt x="831466" y="20434"/>
              </a:lnTo>
            </a:path>
          </a:pathLst>
        </a:custGeom>
        <a:noFill/>
        <a:ln w="952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008627" y="2080365"/>
        <a:ext cx="41573" cy="41573"/>
      </dsp:txXfrm>
    </dsp:sp>
    <dsp:sp modelId="{624DAB31-5276-4643-B63E-66C0476100D4}">
      <dsp:nvSpPr>
        <dsp:cNvPr id="0" name=""/>
        <dsp:cNvSpPr/>
      </dsp:nvSpPr>
      <dsp:spPr>
        <a:xfrm>
          <a:off x="2366996" y="1921812"/>
          <a:ext cx="1687909" cy="8439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Collecting Agents</a:t>
          </a:r>
        </a:p>
      </dsp:txBody>
      <dsp:txXfrm>
        <a:off x="2391715" y="1946531"/>
        <a:ext cx="1638471" cy="794516"/>
      </dsp:txXfrm>
    </dsp:sp>
    <dsp:sp modelId="{175C0B69-31D9-4166-B4AD-C53BCDE8D2F5}">
      <dsp:nvSpPr>
        <dsp:cNvPr id="0" name=""/>
        <dsp:cNvSpPr/>
      </dsp:nvSpPr>
      <dsp:spPr>
        <a:xfrm rot="19206350">
          <a:off x="3945435" y="2021721"/>
          <a:ext cx="940589" cy="40869"/>
        </a:xfrm>
        <a:custGeom>
          <a:avLst/>
          <a:gdLst/>
          <a:ahLst/>
          <a:cxnLst/>
          <a:rect l="0" t="0" r="0" b="0"/>
          <a:pathLst>
            <a:path>
              <a:moveTo>
                <a:pt x="0" y="20434"/>
              </a:moveTo>
              <a:lnTo>
                <a:pt x="940589" y="20434"/>
              </a:lnTo>
            </a:path>
          </a:pathLst>
        </a:custGeom>
        <a:noFill/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4392215" y="2018641"/>
        <a:ext cx="47029" cy="47029"/>
      </dsp:txXfrm>
    </dsp:sp>
    <dsp:sp modelId="{88430A6B-4C4A-40AC-B70D-302FD46684EE}">
      <dsp:nvSpPr>
        <dsp:cNvPr id="0" name=""/>
        <dsp:cNvSpPr/>
      </dsp:nvSpPr>
      <dsp:spPr>
        <a:xfrm>
          <a:off x="4776554" y="1318544"/>
          <a:ext cx="1687909" cy="8439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RA Certified Factories of RPCs</a:t>
          </a:r>
        </a:p>
      </dsp:txBody>
      <dsp:txXfrm>
        <a:off x="4801273" y="1343263"/>
        <a:ext cx="1638471" cy="794516"/>
      </dsp:txXfrm>
    </dsp:sp>
    <dsp:sp modelId="{EB8F3F98-C12C-4FD5-8161-DC323340B487}">
      <dsp:nvSpPr>
        <dsp:cNvPr id="0" name=""/>
        <dsp:cNvSpPr/>
      </dsp:nvSpPr>
      <dsp:spPr>
        <a:xfrm>
          <a:off x="6464464" y="1720087"/>
          <a:ext cx="632601" cy="40869"/>
        </a:xfrm>
        <a:custGeom>
          <a:avLst/>
          <a:gdLst/>
          <a:ahLst/>
          <a:cxnLst/>
          <a:rect l="0" t="0" r="0" b="0"/>
          <a:pathLst>
            <a:path>
              <a:moveTo>
                <a:pt x="0" y="20434"/>
              </a:moveTo>
              <a:lnTo>
                <a:pt x="632601" y="20434"/>
              </a:lnTo>
            </a:path>
          </a:pathLst>
        </a:custGeom>
        <a:noFill/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6764950" y="1724707"/>
        <a:ext cx="31630" cy="31630"/>
      </dsp:txXfrm>
    </dsp:sp>
    <dsp:sp modelId="{C02B923D-9CBA-4AE9-B33D-3BD162F4B960}">
      <dsp:nvSpPr>
        <dsp:cNvPr id="0" name=""/>
        <dsp:cNvSpPr/>
      </dsp:nvSpPr>
      <dsp:spPr>
        <a:xfrm>
          <a:off x="7097066" y="1318544"/>
          <a:ext cx="1687909" cy="8439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Exporters</a:t>
          </a:r>
        </a:p>
      </dsp:txBody>
      <dsp:txXfrm>
        <a:off x="7121785" y="1343263"/>
        <a:ext cx="1638471" cy="794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SG" dirty="0"/>
              <a:t>The current state of decent work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DC860-8BAB-4568-BAC9-9D7F9D748E99}" type="datetimeFigureOut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2A0CB-867F-4098-8A5B-D163389A78DE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48611905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SG" dirty="0"/>
              <a:t>The current state of decent work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3626D-BABB-4001-9576-C6EE680EBD9A}" type="datetimeFigureOut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BFE6B-D077-4BAB-A3FE-615C6CE7891B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7194803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BB95A-8013-4EB4-AAB6-BCD6C70C3F0F}" type="datetime1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1033-E698-4E48-B71E-AC9B3F6A4A3F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0973-5596-40DD-AE6A-9A78D128E987}" type="datetime1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1033-E698-4E48-B71E-AC9B3F6A4A3F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36E-1F76-452D-A85A-54C8435DB74F}" type="datetime1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1033-E698-4E48-B71E-AC9B3F6A4A3F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0DB38-EB58-48A4-8DFE-95B1EA0F0517}" type="datetime1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1033-E698-4E48-B71E-AC9B3F6A4A3F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3160-3EDA-4321-A3F5-A75135A85005}" type="datetime1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1033-E698-4E48-B71E-AC9B3F6A4A3F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C495-94F7-41CC-B15F-A5B6CE7AFDEF}" type="datetime1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1033-E698-4E48-B71E-AC9B3F6A4A3F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B4D55-D415-43C1-9758-62046C083452}" type="datetime1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1033-E698-4E48-B71E-AC9B3F6A4A3F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43A3-E263-4C3F-BD34-4F2D8B1C9B43}" type="datetime1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1033-E698-4E48-B71E-AC9B3F6A4A3F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32984-2C48-4B76-AF51-25B07C6050AB}" type="datetime1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1033-E698-4E48-B71E-AC9B3F6A4A3F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9B12-2162-46A9-B41D-548AF28AE630}" type="datetime1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1033-E698-4E48-B71E-AC9B3F6A4A3F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30374-1E78-48C7-A27C-70EA591928CB}" type="datetime1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1033-E698-4E48-B71E-AC9B3F6A4A3F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White_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64E6-F57C-416B-A05A-875320CA2160}" type="datetime1">
              <a:rPr lang="en-SG" smtClean="0"/>
              <a:pPr/>
              <a:t>13/6/2018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C54D1-FDD9-4227-AB8F-CBC9F09C9B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 rot="16200000">
            <a:off x="-2910456" y="3033682"/>
            <a:ext cx="6660000" cy="810000"/>
          </a:xfrm>
        </p:spPr>
        <p:txBody>
          <a:bodyPr>
            <a:normAutofit/>
          </a:bodyPr>
          <a:lstStyle>
            <a:lvl1pPr>
              <a:defRPr sz="3600" b="1" i="0" baseline="0">
                <a:solidFill>
                  <a:srgbClr val="002A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3196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8D368-9223-41E2-88CE-A64D84DABDE4}" type="datetime1">
              <a:rPr lang="en-SG" smtClean="0"/>
              <a:pPr/>
              <a:t>13/6/2018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31033-E698-4E48-B71E-AC9B3F6A4A3F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3B3F8ED-FCAA-4007-825D-6F31898D9C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69" t="9091" r="20632"/>
          <a:stretch/>
        </p:blipFill>
        <p:spPr>
          <a:xfrm>
            <a:off x="3614166" y="1"/>
            <a:ext cx="5529834" cy="6857999"/>
          </a:xfrm>
          <a:prstGeom prst="rect">
            <a:avLst/>
          </a:prstGeom>
        </p:spPr>
      </p:pic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9225B0D8-E56E-4ACC-A464-81F4062765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638" y="-478"/>
            <a:ext cx="7101525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1">
            <a:extLst>
              <a:ext uri="{FF2B5EF4-FFF2-40B4-BE49-F238E27FC236}">
                <a16:creationId xmlns="" xmlns:a16="http://schemas.microsoft.com/office/drawing/2014/main" id="{8F5D1B28-3976-4367-807C-CAD629CDD8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639" y="-478"/>
            <a:ext cx="6058539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658" y="1363226"/>
            <a:ext cx="4680520" cy="4131070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sz="4000" b="1" dirty="0"/>
              <a:t>Shifting Dynamics in the Tea Smallholder Sub-Sector and Implications for the Future of Work</a:t>
            </a:r>
            <a:r>
              <a:rPr lang="en-US" sz="3300" b="1" dirty="0"/>
              <a:t/>
            </a:r>
            <a:br>
              <a:rPr lang="en-US" sz="3300" b="1" dirty="0"/>
            </a:br>
            <a:endParaRPr lang="en-US" sz="3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4831958"/>
            <a:ext cx="3787368" cy="1706954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600" b="1" dirty="0">
                <a:latin typeface="Arial Narrow" pitchFamily="34" charset="0"/>
              </a:rPr>
              <a:t>Prof. M. Esham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Arial Narrow" pitchFamily="34" charset="0"/>
              </a:rPr>
              <a:t>Dr. Rohitha Rosairo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Arial Narrow" pitchFamily="34" charset="0"/>
              </a:rPr>
              <a:t>Dr. A. W. Wijeratne</a:t>
            </a:r>
          </a:p>
          <a:p>
            <a:pPr algn="l">
              <a:lnSpc>
                <a:spcPct val="90000"/>
              </a:lnSpc>
            </a:pPr>
            <a:r>
              <a:rPr lang="en-US" sz="1600" b="1" dirty="0">
                <a:latin typeface="Arial Narrow" pitchFamily="34" charset="0"/>
              </a:rPr>
              <a:t>Sabaragamuwa University of Sri Lanka.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72450" y="6356350"/>
            <a:ext cx="3429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F67FCFA-31D6-4310-972E-A2156F9C7E03}" type="slidenum">
              <a:rPr lang="en-US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514413" y="0"/>
            <a:ext cx="4629587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830B91E-D8FD-4E98-B69C-1A32723AC5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2" r="21299" b="2"/>
          <a:stretch/>
        </p:blipFill>
        <p:spPr>
          <a:xfrm>
            <a:off x="4788024" y="10"/>
            <a:ext cx="4518116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0528" y="-243408"/>
            <a:ext cx="3754752" cy="1325563"/>
          </a:xfrm>
        </p:spPr>
        <p:txBody>
          <a:bodyPr>
            <a:normAutofit/>
          </a:bodyPr>
          <a:lstStyle/>
          <a:p>
            <a:r>
              <a:rPr lang="en-US" dirty="0"/>
              <a:t>Background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59" y="900971"/>
            <a:ext cx="4539437" cy="5877272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Tea smallholders are playing an increasingly important role in the  tea industry in Sri Lanka by contributing to 71% of national production.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Tea smallholders  are ahead of RPCs in terms of productivity  (TSHs: 1,974 kg/ha,  RPCs:  1,483 kg/ha). </a:t>
            </a:r>
          </a:p>
          <a:p>
            <a:pPr>
              <a:lnSpc>
                <a:spcPct val="90000"/>
              </a:lnSpc>
            </a:pPr>
            <a:r>
              <a:rPr lang="en-SG" sz="2400" dirty="0"/>
              <a:t>However, land and labor productivity of tea in Sri Lanka is low compared  to our competitors.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The sustainability of the tea smallholder sub-sector is plagued by high cost of production, informal nature, lack of labor and climate change.</a:t>
            </a:r>
          </a:p>
          <a:p>
            <a:pPr>
              <a:lnSpc>
                <a:spcPct val="90000"/>
              </a:lnSpc>
            </a:pPr>
            <a:endParaRPr lang="en-US" sz="1500" dirty="0"/>
          </a:p>
          <a:p>
            <a:pPr>
              <a:lnSpc>
                <a:spcPct val="90000"/>
              </a:lnSpc>
              <a:buNone/>
            </a:pPr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332656"/>
            <a:ext cx="411480" cy="548640"/>
          </a:xfrm>
          <a:prstGeom prst="ellipse">
            <a:avLst/>
          </a:prstGeom>
          <a:solidFill>
            <a:srgbClr val="262855"/>
          </a:solidFill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>
                <a:solidFill>
                  <a:srgbClr val="FFFFFF"/>
                </a:solidFill>
              </a:rPr>
              <a:t>2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514413" y="0"/>
            <a:ext cx="4629587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6A5D20A-4E6B-4937-833C-A0D85FDF45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4" r="40520"/>
          <a:stretch/>
        </p:blipFill>
        <p:spPr>
          <a:xfrm>
            <a:off x="4625884" y="10"/>
            <a:ext cx="4518116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0528" y="187014"/>
            <a:ext cx="3754752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SG" sz="3100" b="1" dirty="0"/>
              <a:t>Objectives of the rapid assessment</a:t>
            </a:r>
            <a:r>
              <a:rPr lang="en-US" sz="2100" dirty="0"/>
              <a:t/>
            </a:r>
            <a:br>
              <a:rPr lang="en-US" sz="2100" dirty="0"/>
            </a:b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0808"/>
            <a:ext cx="4716016" cy="5040560"/>
          </a:xfrm>
        </p:spPr>
        <p:txBody>
          <a:bodyPr anchor="t">
            <a:normAutofit lnSpcReduction="10000"/>
          </a:bodyPr>
          <a:lstStyle/>
          <a:p>
            <a:pPr lvl="0"/>
            <a:r>
              <a:rPr lang="en-US" sz="2400" dirty="0"/>
              <a:t>Identify the role and operations of tea smallholders in the supply chain.</a:t>
            </a:r>
            <a:endParaRPr lang="en-SG" sz="2400" dirty="0"/>
          </a:p>
          <a:p>
            <a:pPr lvl="0"/>
            <a:r>
              <a:rPr lang="en-US" sz="2400" dirty="0"/>
              <a:t>Access the current state of decent work in the tea smallholding sub-sector.</a:t>
            </a:r>
            <a:endParaRPr lang="en-SG" sz="2400" dirty="0"/>
          </a:p>
          <a:p>
            <a:pPr lvl="0"/>
            <a:r>
              <a:rPr lang="en-SG" sz="2400" dirty="0"/>
              <a:t>Identify drivers affecting future of work in the tea smallholder sub-sector</a:t>
            </a:r>
            <a:endParaRPr lang="en-US" sz="2400" dirty="0"/>
          </a:p>
          <a:p>
            <a:pPr lvl="0"/>
            <a:r>
              <a:rPr lang="en-US" sz="2400" dirty="0"/>
              <a:t>Provide recommendations on what needs to be done to ensure the competitiveness and the growth of the tea smallholding sub-sector.     </a:t>
            </a:r>
            <a:endParaRPr lang="en-SG" sz="2400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4448" y="260648"/>
            <a:ext cx="352370" cy="541475"/>
          </a:xfrm>
          <a:prstGeom prst="ellipse">
            <a:avLst/>
          </a:prstGeom>
          <a:solidFill>
            <a:srgbClr val="235532"/>
          </a:solidFill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>
                <a:solidFill>
                  <a:srgbClr val="FFFFFF"/>
                </a:solidFill>
              </a:rPr>
              <a:t>3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514413" y="0"/>
            <a:ext cx="4629587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EE6595C-CE6D-497E-9D70-ED5CCE9ECF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85" r="19552" b="2"/>
          <a:stretch/>
        </p:blipFill>
        <p:spPr>
          <a:xfrm>
            <a:off x="4625884" y="10"/>
            <a:ext cx="4518116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12576" y="-127814"/>
            <a:ext cx="5544616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Research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12776"/>
            <a:ext cx="4824536" cy="5445224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SG" sz="2400" b="1" dirty="0"/>
              <a:t>Focus group discussions 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Tea Smallholders groups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GB" sz="2400" dirty="0"/>
              <a:t>Workers of tea smallholdings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GB" sz="2400" dirty="0"/>
              <a:t>Leaf collectors	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GB" sz="2400" dirty="0"/>
              <a:t>Factory officers</a:t>
            </a: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  <a:buNone/>
            </a:pPr>
            <a:r>
              <a:rPr lang="en-SG" sz="2400" b="1" dirty="0"/>
              <a:t>Key informant interviews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TSHDA officials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SH Societies office bearers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TU representatives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Factory owners association reps.	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Labor officers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Officers of financial institutions</a:t>
            </a:r>
          </a:p>
          <a:p>
            <a:pPr>
              <a:lnSpc>
                <a:spcPct val="90000"/>
              </a:lnSpc>
            </a:pPr>
            <a:endParaRPr lang="en-SG" sz="1600" b="1" dirty="0"/>
          </a:p>
          <a:p>
            <a:pPr>
              <a:lnSpc>
                <a:spcPct val="90000"/>
              </a:lnSpc>
            </a:pPr>
            <a:endParaRPr lang="en-SG" sz="1600" b="1" dirty="0"/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260648"/>
            <a:ext cx="411480" cy="548640"/>
          </a:xfrm>
          <a:prstGeom prst="ellipse">
            <a:avLst/>
          </a:prstGeom>
          <a:solidFill>
            <a:srgbClr val="1D5912"/>
          </a:solidFill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>
                <a:solidFill>
                  <a:srgbClr val="FFFFFF"/>
                </a:solidFill>
              </a:rPr>
              <a:t>4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="" xmlns:a16="http://schemas.microsoft.com/office/drawing/2014/main" id="{036ABC66-6BFC-4D5B-AF10-0A15A7349D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3" r="2" b="2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="" xmlns:a16="http://schemas.microsoft.com/office/drawing/2014/main" id="{0AD9248F-0BFC-460A-9A59-04D635B5A2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8580117"/>
              </p:ext>
            </p:extLst>
          </p:nvPr>
        </p:nvGraphicFramePr>
        <p:xfrm>
          <a:off x="323528" y="1268760"/>
          <a:ext cx="8424936" cy="5396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itle 4">
            <a:extLst>
              <a:ext uri="{FF2B5EF4-FFF2-40B4-BE49-F238E27FC236}">
                <a16:creationId xmlns="" xmlns:a16="http://schemas.microsoft.com/office/drawing/2014/main" id="{58EC0C5F-C525-43AE-B2F1-62F676844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SG" sz="3200" b="1" dirty="0"/>
              <a:t>The current state of decent work in the tea smallholder sub-sector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="" xmlns:a16="http://schemas.microsoft.com/office/drawing/2014/main" id="{9989F383-36DD-4C5A-BCCD-9A21E151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0432" y="332656"/>
            <a:ext cx="411480" cy="548640"/>
          </a:xfrm>
          <a:prstGeom prst="ellipse">
            <a:avLst/>
          </a:prstGeom>
          <a:solidFill>
            <a:srgbClr val="262855"/>
          </a:solidFill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>
                <a:solidFill>
                  <a:srgbClr val="FFFFFF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93238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="" xmlns:a16="http://schemas.microsoft.com/office/drawing/2014/main" id="{FAB6D95F-F825-45DE-B359-3306FAC408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0" r="29306"/>
          <a:stretch/>
        </p:blipFill>
        <p:spPr>
          <a:xfrm>
            <a:off x="20" y="0"/>
            <a:ext cx="9143980" cy="6857990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="" xmlns:a16="http://schemas.microsoft.com/office/drawing/2014/main" id="{EA4EAE5A-7288-4997-A94B-F2FA623AC0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1807692"/>
              </p:ext>
            </p:extLst>
          </p:nvPr>
        </p:nvGraphicFramePr>
        <p:xfrm>
          <a:off x="107504" y="1417638"/>
          <a:ext cx="8784976" cy="5251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itle 4">
            <a:extLst>
              <a:ext uri="{FF2B5EF4-FFF2-40B4-BE49-F238E27FC236}">
                <a16:creationId xmlns="" xmlns:a16="http://schemas.microsoft.com/office/drawing/2014/main" id="{5CBF6BC7-41A3-40EE-8EA6-23F14715EF02}"/>
              </a:ext>
            </a:extLst>
          </p:cNvPr>
          <p:cNvSpPr txBox="1">
            <a:spLocks/>
          </p:cNvSpPr>
          <p:nvPr/>
        </p:nvSpPr>
        <p:spPr>
          <a:xfrm>
            <a:off x="0" y="274638"/>
            <a:ext cx="91085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G" sz="3200" b="1" dirty="0"/>
              <a:t>The current state of decent work in the tea smallholder sub-sector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="" xmlns:a16="http://schemas.microsoft.com/office/drawing/2014/main" id="{5EC53126-96FE-421A-8F85-ECB910E6B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0432" y="260648"/>
            <a:ext cx="411480" cy="548640"/>
          </a:xfrm>
          <a:prstGeom prst="ellipse">
            <a:avLst/>
          </a:prstGeom>
          <a:solidFill>
            <a:srgbClr val="1D5912"/>
          </a:solidFill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>
                <a:solidFill>
                  <a:srgbClr val="FFFF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91687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="" xmlns:a16="http://schemas.microsoft.com/office/drawing/2014/main" id="{61DBFFA6-B8FF-4F21-9493-43A3C4B63B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34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="" xmlns:a16="http://schemas.microsoft.com/office/drawing/2014/main" id="{54A51062-6456-4465-A10C-B7D2716C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562074"/>
          </a:xfrm>
        </p:spPr>
        <p:txBody>
          <a:bodyPr>
            <a:noAutofit/>
          </a:bodyPr>
          <a:lstStyle/>
          <a:p>
            <a:r>
              <a:rPr lang="en-SG" sz="3600" b="1" dirty="0"/>
              <a:t>Drivers affecting future of work in the tea smallholder subsector</a:t>
            </a:r>
          </a:p>
        </p:txBody>
      </p:sp>
      <p:graphicFrame>
        <p:nvGraphicFramePr>
          <p:cNvPr id="11" name="Content Placeholder 5">
            <a:extLst>
              <a:ext uri="{FF2B5EF4-FFF2-40B4-BE49-F238E27FC236}">
                <a16:creationId xmlns="" xmlns:a16="http://schemas.microsoft.com/office/drawing/2014/main" id="{DCF14EA2-B26E-47E9-A2DF-E031CAC85E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4103293"/>
              </p:ext>
            </p:extLst>
          </p:nvPr>
        </p:nvGraphicFramePr>
        <p:xfrm>
          <a:off x="241176" y="1008112"/>
          <a:ext cx="8507288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Down Arrow 3">
            <a:extLst>
              <a:ext uri="{FF2B5EF4-FFF2-40B4-BE49-F238E27FC236}">
                <a16:creationId xmlns="" xmlns:a16="http://schemas.microsoft.com/office/drawing/2014/main" id="{FDAC81B1-7311-4950-8668-54D5E91EDE5D}"/>
              </a:ext>
            </a:extLst>
          </p:cNvPr>
          <p:cNvSpPr/>
          <p:nvPr/>
        </p:nvSpPr>
        <p:spPr>
          <a:xfrm>
            <a:off x="4357686" y="3933056"/>
            <a:ext cx="214314" cy="35719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lide Number Placeholder 3">
            <a:extLst>
              <a:ext uri="{FF2B5EF4-FFF2-40B4-BE49-F238E27FC236}">
                <a16:creationId xmlns="" xmlns:a16="http://schemas.microsoft.com/office/drawing/2014/main" id="{60A619CA-6CBB-4A5F-AB9C-75C09CB05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7044" y="648092"/>
            <a:ext cx="411480" cy="548640"/>
          </a:xfrm>
          <a:prstGeom prst="ellipse">
            <a:avLst/>
          </a:prstGeom>
          <a:solidFill>
            <a:srgbClr val="1D5912"/>
          </a:solidFill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>
                <a:solidFill>
                  <a:srgbClr val="FFFFFF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573150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4FA722E-53E9-4538-B43E-480C561740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7" r="2" b="2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C5FAE7CE-FFAC-42AA-866F-07B7D5573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4000" b="1" dirty="0"/>
              <a:t>Nature of smallholder supply chain</a:t>
            </a:r>
          </a:p>
          <a:p>
            <a:r>
              <a:rPr lang="en-US" dirty="0"/>
              <a:t>Majority of green leaves by smallholders is channeled to the factories through private collectors while small proportion is handled by societies.</a:t>
            </a:r>
          </a:p>
          <a:p>
            <a:r>
              <a:rPr lang="en-US" dirty="0"/>
              <a:t>There is a value added supply chain existing. </a:t>
            </a:r>
          </a:p>
          <a:p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79CB4C68-5559-4A1D-9223-3A1030696A79}"/>
              </a:ext>
            </a:extLst>
          </p:cNvPr>
          <p:cNvGrpSpPr/>
          <p:nvPr/>
        </p:nvGrpSpPr>
        <p:grpSpPr>
          <a:xfrm>
            <a:off x="251520" y="3140968"/>
            <a:ext cx="8784976" cy="3717031"/>
            <a:chOff x="251520" y="3140968"/>
            <a:chExt cx="8784976" cy="3717031"/>
          </a:xfrm>
        </p:grpSpPr>
        <p:graphicFrame>
          <p:nvGraphicFramePr>
            <p:cNvPr id="8" name="Content Placeholder 7">
              <a:extLst>
                <a:ext uri="{FF2B5EF4-FFF2-40B4-BE49-F238E27FC236}">
                  <a16:creationId xmlns="" xmlns:a16="http://schemas.microsoft.com/office/drawing/2014/main" id="{75C2B350-7F72-4A94-A247-D4636250539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38652949"/>
                </p:ext>
              </p:extLst>
            </p:nvPr>
          </p:nvGraphicFramePr>
          <p:xfrm>
            <a:off x="251520" y="3140968"/>
            <a:ext cx="8784976" cy="371703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8EBAF48B-DEA4-4346-B6DC-2AB207768AD5}"/>
                </a:ext>
              </a:extLst>
            </p:cNvPr>
            <p:cNvCxnSpPr/>
            <p:nvPr/>
          </p:nvCxnSpPr>
          <p:spPr>
            <a:xfrm>
              <a:off x="4355976" y="4509120"/>
              <a:ext cx="648072" cy="36004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2" name="Slide Number Placeholder 3">
            <a:extLst>
              <a:ext uri="{FF2B5EF4-FFF2-40B4-BE49-F238E27FC236}">
                <a16:creationId xmlns="" xmlns:a16="http://schemas.microsoft.com/office/drawing/2014/main" id="{DC250D2E-384A-46E5-BB98-65DEB184C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0432" y="260648"/>
            <a:ext cx="411480" cy="548640"/>
          </a:xfrm>
          <a:prstGeom prst="ellipse">
            <a:avLst/>
          </a:prstGeom>
          <a:solidFill>
            <a:srgbClr val="1D5912"/>
          </a:solidFill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>
                <a:solidFill>
                  <a:srgbClr val="FFFFFF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418456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="" xmlns:a16="http://schemas.microsoft.com/office/drawing/2014/main" id="{BD6D19F3-8623-4D98-8445-75A28C2E40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6" b="21754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="" xmlns:a16="http://schemas.microsoft.com/office/drawing/2014/main" id="{76CE32DD-E172-45E9-A24A-B872BE9D4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936" y="245719"/>
            <a:ext cx="8704385" cy="1216979"/>
          </a:xfrm>
        </p:spPr>
        <p:txBody>
          <a:bodyPr>
            <a:normAutofit/>
          </a:bodyPr>
          <a:lstStyle/>
          <a:p>
            <a:r>
              <a:rPr lang="en-US" sz="3600" b="1" dirty="0"/>
              <a:t>Business Model Within Existing Supply Chain</a:t>
            </a:r>
          </a:p>
        </p:txBody>
      </p:sp>
      <p:sp>
        <p:nvSpPr>
          <p:cNvPr id="35" name="Slide Number Placeholder 3">
            <a:extLst>
              <a:ext uri="{FF2B5EF4-FFF2-40B4-BE49-F238E27FC236}">
                <a16:creationId xmlns="" xmlns:a16="http://schemas.microsoft.com/office/drawing/2014/main" id="{D08030A2-4508-4D7E-BD82-AB9CD7543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0860" y="116632"/>
            <a:ext cx="411480" cy="548640"/>
          </a:xfrm>
          <a:prstGeom prst="ellipse">
            <a:avLst/>
          </a:prstGeom>
          <a:solidFill>
            <a:srgbClr val="1D5912"/>
          </a:solidFill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>
                <a:solidFill>
                  <a:srgbClr val="FFFFFF"/>
                </a:solidFill>
              </a:rPr>
              <a:t>9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B07C8CFA-02BC-4D94-A19B-1B6C31F525A1}"/>
              </a:ext>
            </a:extLst>
          </p:cNvPr>
          <p:cNvGrpSpPr/>
          <p:nvPr/>
        </p:nvGrpSpPr>
        <p:grpSpPr>
          <a:xfrm>
            <a:off x="683568" y="1715094"/>
            <a:ext cx="7920880" cy="4738242"/>
            <a:chOff x="0" y="0"/>
            <a:chExt cx="5181600" cy="2209800"/>
          </a:xfrm>
        </p:grpSpPr>
        <p:sp>
          <p:nvSpPr>
            <p:cNvPr id="37" name="Rectangle 36">
              <a:extLst>
                <a:ext uri="{FF2B5EF4-FFF2-40B4-BE49-F238E27FC236}">
                  <a16:creationId xmlns="" xmlns:a16="http://schemas.microsoft.com/office/drawing/2014/main" id="{06DB88ED-B986-4940-89D4-D38C1B5E5057}"/>
                </a:ext>
              </a:extLst>
            </p:cNvPr>
            <p:cNvSpPr>
              <a:spLocks/>
            </p:cNvSpPr>
            <p:nvPr/>
          </p:nvSpPr>
          <p:spPr>
            <a:xfrm>
              <a:off x="1933575" y="600075"/>
              <a:ext cx="1352550" cy="400050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ea typeface="Calibri" panose="020F0502020204030204" pitchFamily="34" charset="0"/>
                  <a:cs typeface="Lucida Sans" panose="020B0602040502020204" pitchFamily="34" charset="0"/>
                </a:rPr>
                <a:t>Private Collectors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" panose="020B0602040502020204" pitchFamily="34" charset="0"/>
                <a:ea typeface="Calibri" panose="020F0502020204030204" pitchFamily="34" charset="0"/>
                <a:cs typeface="Lucida Sans" panose="020B0602040502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="" xmlns:a16="http://schemas.microsoft.com/office/drawing/2014/main" id="{3363149C-1224-42E5-806B-1A828AABADAC}"/>
                </a:ext>
              </a:extLst>
            </p:cNvPr>
            <p:cNvSpPr>
              <a:spLocks/>
            </p:cNvSpPr>
            <p:nvPr/>
          </p:nvSpPr>
          <p:spPr>
            <a:xfrm>
              <a:off x="0" y="9525"/>
              <a:ext cx="1352550" cy="466725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ea typeface="Calibri" panose="020F0502020204030204" pitchFamily="34" charset="0"/>
                  <a:cs typeface="Lucida Sans" panose="020B0602040502020204" pitchFamily="34" charset="0"/>
                </a:rPr>
                <a:t>Non-member Smallholders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" panose="020B0602040502020204" pitchFamily="34" charset="0"/>
                <a:ea typeface="Calibri" panose="020F0502020204030204" pitchFamily="34" charset="0"/>
                <a:cs typeface="Lucida Sans" panose="020B06020405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="" xmlns:a16="http://schemas.microsoft.com/office/drawing/2014/main" id="{E6F0F98D-882F-41DD-94F7-3DE60629804B}"/>
                </a:ext>
              </a:extLst>
            </p:cNvPr>
            <p:cNvSpPr>
              <a:spLocks/>
            </p:cNvSpPr>
            <p:nvPr/>
          </p:nvSpPr>
          <p:spPr>
            <a:xfrm>
              <a:off x="28575" y="1733550"/>
              <a:ext cx="1352550" cy="476250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ea typeface="Calibri" panose="020F0502020204030204" pitchFamily="34" charset="0"/>
                  <a:cs typeface="Lucida Sans" panose="020B0602040502020204" pitchFamily="34" charset="0"/>
                </a:rPr>
                <a:t>Smallholders' society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" panose="020B0602040502020204" pitchFamily="34" charset="0"/>
                <a:ea typeface="Calibri" panose="020F0502020204030204" pitchFamily="34" charset="0"/>
                <a:cs typeface="Lucida Sans" panose="020B0602040502020204" pitchFamily="34" charset="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="" xmlns:a16="http://schemas.microsoft.com/office/drawing/2014/main" id="{72433003-427E-4847-8609-063FD514959F}"/>
                </a:ext>
              </a:extLst>
            </p:cNvPr>
            <p:cNvGrpSpPr>
              <a:grpSpLocks/>
            </p:cNvGrpSpPr>
            <p:nvPr/>
          </p:nvGrpSpPr>
          <p:grpSpPr>
            <a:xfrm>
              <a:off x="3800475" y="28575"/>
              <a:ext cx="1381125" cy="1990725"/>
              <a:chOff x="0" y="0"/>
              <a:chExt cx="1381125" cy="1990725"/>
            </a:xfrm>
            <a:noFill/>
          </p:grpSpPr>
          <p:sp>
            <p:nvSpPr>
              <p:cNvPr id="54" name="Rectangle 53">
                <a:extLst>
                  <a:ext uri="{FF2B5EF4-FFF2-40B4-BE49-F238E27FC236}">
                    <a16:creationId xmlns="" xmlns:a16="http://schemas.microsoft.com/office/drawing/2014/main" id="{D7D7AC8C-FEED-4BD2-9AF2-8B22F6457983}"/>
                  </a:ext>
                </a:extLst>
              </p:cNvPr>
              <p:cNvSpPr/>
              <p:nvPr/>
            </p:nvSpPr>
            <p:spPr>
              <a:xfrm>
                <a:off x="9525" y="419100"/>
                <a:ext cx="1352550" cy="1114425"/>
              </a:xfrm>
              <a:prstGeom prst="rect">
                <a:avLst/>
              </a:prstGeom>
              <a:ln w="38100">
                <a:solidFill>
                  <a:schemeClr val="accent3"/>
                </a:solidFill>
                <a:prstDash val="solid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SG" sz="16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Lucida Sans" panose="020B0602040502020204" pitchFamily="34" charset="0"/>
                    <a:ea typeface="Calibri" panose="020F0502020204030204" pitchFamily="34" charset="0"/>
                    <a:cs typeface="Lucida Sans" panose="020B0602040502020204" pitchFamily="34" charset="0"/>
                  </a:rPr>
                  <a:t>RPCs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ea typeface="Calibri" panose="020F0502020204030204" pitchFamily="34" charset="0"/>
                  <a:cs typeface="Lucida Sans" panose="020B0602040502020204" pitchFamily="34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SG" sz="16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Lucida Sans" panose="020B0602040502020204" pitchFamily="34" charset="0"/>
                    <a:ea typeface="Calibri" panose="020F0502020204030204" pitchFamily="34" charset="0"/>
                    <a:cs typeface="Lucida Sans" panose="020B0602040502020204" pitchFamily="34" charset="0"/>
                  </a:rPr>
                  <a:t>and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ea typeface="Calibri" panose="020F0502020204030204" pitchFamily="34" charset="0"/>
                  <a:cs typeface="Lucida Sans" panose="020B0602040502020204" pitchFamily="34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SG" sz="16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Lucida Sans" panose="020B0602040502020204" pitchFamily="34" charset="0"/>
                    <a:ea typeface="Calibri" panose="020F0502020204030204" pitchFamily="34" charset="0"/>
                    <a:cs typeface="Lucida Sans" panose="020B0602040502020204" pitchFamily="34" charset="0"/>
                  </a:rPr>
                  <a:t>Private Factories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ea typeface="Calibri" panose="020F0502020204030204" pitchFamily="34" charset="0"/>
                  <a:cs typeface="Lucida Sans" panose="020B0602040502020204" pitchFamily="34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="" xmlns:a16="http://schemas.microsoft.com/office/drawing/2014/main" id="{382C788C-7B96-4E34-8052-B6ECC59EC471}"/>
                  </a:ext>
                </a:extLst>
              </p:cNvPr>
              <p:cNvSpPr/>
              <p:nvPr/>
            </p:nvSpPr>
            <p:spPr>
              <a:xfrm>
                <a:off x="28575" y="1743075"/>
                <a:ext cx="1352550" cy="247650"/>
              </a:xfrm>
              <a:prstGeom prst="rect">
                <a:avLst/>
              </a:prstGeom>
              <a:ln w="28575">
                <a:solidFill>
                  <a:schemeClr val="accent3"/>
                </a:solidFill>
                <a:prstDash val="solid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SG" sz="16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Lucida Sans" panose="020B0602040502020204" pitchFamily="34" charset="0"/>
                    <a:ea typeface="Calibri" panose="020F0502020204030204" pitchFamily="34" charset="0"/>
                    <a:cs typeface="Lucida Sans" panose="020B0602040502020204" pitchFamily="34" charset="0"/>
                  </a:rPr>
                  <a:t>Local sales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ea typeface="Calibri" panose="020F0502020204030204" pitchFamily="34" charset="0"/>
                  <a:cs typeface="Lucida Sans" panose="020B060204050202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="" xmlns:a16="http://schemas.microsoft.com/office/drawing/2014/main" id="{9D2078DC-023C-4B35-AE92-76F15162AF48}"/>
                  </a:ext>
                </a:extLst>
              </p:cNvPr>
              <p:cNvSpPr/>
              <p:nvPr/>
            </p:nvSpPr>
            <p:spPr>
              <a:xfrm>
                <a:off x="0" y="0"/>
                <a:ext cx="1352550" cy="247650"/>
              </a:xfrm>
              <a:prstGeom prst="rect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SG" sz="16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Lucida Sans" panose="020B0602040502020204" pitchFamily="34" charset="0"/>
                    <a:ea typeface="Calibri" panose="020F0502020204030204" pitchFamily="34" charset="0"/>
                    <a:cs typeface="Lucida Sans" panose="020B0602040502020204" pitchFamily="34" charset="0"/>
                  </a:rPr>
                  <a:t>Exports 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ea typeface="Calibri" panose="020F0502020204030204" pitchFamily="34" charset="0"/>
                  <a:cs typeface="Lucida Sans" panose="020B0602040502020204" pitchFamily="34" charset="0"/>
                </a:endParaRPr>
              </a:p>
            </p:txBody>
          </p:sp>
          <p:sp>
            <p:nvSpPr>
              <p:cNvPr id="57" name="Up Arrow 24">
                <a:extLst>
                  <a:ext uri="{FF2B5EF4-FFF2-40B4-BE49-F238E27FC236}">
                    <a16:creationId xmlns="" xmlns:a16="http://schemas.microsoft.com/office/drawing/2014/main" id="{B3F1C315-A650-4ECD-A4E7-CD706108966D}"/>
                  </a:ext>
                </a:extLst>
              </p:cNvPr>
              <p:cNvSpPr/>
              <p:nvPr/>
            </p:nvSpPr>
            <p:spPr>
              <a:xfrm>
                <a:off x="533400" y="257175"/>
                <a:ext cx="323850" cy="161925"/>
              </a:xfrm>
              <a:prstGeom prst="upArrow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cs typeface="Lucida Sans" panose="020B0602040502020204" pitchFamily="34" charset="0"/>
                </a:endParaRPr>
              </a:p>
            </p:txBody>
          </p:sp>
          <p:sp>
            <p:nvSpPr>
              <p:cNvPr id="58" name="Down Arrow 25">
                <a:extLst>
                  <a:ext uri="{FF2B5EF4-FFF2-40B4-BE49-F238E27FC236}">
                    <a16:creationId xmlns="" xmlns:a16="http://schemas.microsoft.com/office/drawing/2014/main" id="{1D364DAE-F716-4546-AA0D-23976AE6BCCC}"/>
                  </a:ext>
                </a:extLst>
              </p:cNvPr>
              <p:cNvSpPr/>
              <p:nvPr/>
            </p:nvSpPr>
            <p:spPr>
              <a:xfrm>
                <a:off x="542925" y="1543050"/>
                <a:ext cx="352425" cy="190500"/>
              </a:xfrm>
              <a:prstGeom prst="downArrow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cs typeface="Lucida Sans" panose="020B0602040502020204" pitchFamily="34" charset="0"/>
                </a:endParaRP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="" xmlns:a16="http://schemas.microsoft.com/office/drawing/2014/main" id="{615A0B8A-15FF-460C-AAD0-6CADEB15B262}"/>
                </a:ext>
              </a:extLst>
            </p:cNvPr>
            <p:cNvSpPr>
              <a:spLocks/>
            </p:cNvSpPr>
            <p:nvPr/>
          </p:nvSpPr>
          <p:spPr>
            <a:xfrm>
              <a:off x="19050" y="695325"/>
              <a:ext cx="1352550" cy="466725"/>
            </a:xfrm>
            <a:prstGeom prst="rect">
              <a:avLst/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ea typeface="Calibri" panose="020F0502020204030204" pitchFamily="34" charset="0"/>
                  <a:cs typeface="Lucida Sans" panose="020B0602040502020204" pitchFamily="34" charset="0"/>
                </a:rPr>
                <a:t>Member Smallholders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" panose="020B0602040502020204" pitchFamily="34" charset="0"/>
                <a:ea typeface="Calibri" panose="020F0502020204030204" pitchFamily="34" charset="0"/>
                <a:cs typeface="Lucida Sans" panose="020B0602040502020204" pitchFamily="34" charset="0"/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="" xmlns:a16="http://schemas.microsoft.com/office/drawing/2014/main" id="{F56B4D4F-9B9C-439F-9666-FAD353645D5A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09550"/>
              <a:ext cx="533400" cy="3238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="" xmlns:a16="http://schemas.microsoft.com/office/drawing/2014/main" id="{42031B60-08AF-41F1-98DA-7E2BAAECA0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6125" y="619125"/>
              <a:ext cx="533400" cy="95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="" xmlns:a16="http://schemas.microsoft.com/office/drawing/2014/main" id="{C4EE6606-A644-4D71-AA11-86FBE21F4D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71600" y="666750"/>
              <a:ext cx="466725" cy="2190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="" xmlns:a16="http://schemas.microsoft.com/office/drawing/2014/main" id="{00D9AFDF-8072-4BAC-A1E9-D01EBABA5AC8}"/>
                </a:ext>
              </a:extLst>
            </p:cNvPr>
            <p:cNvSpPr>
              <a:spLocks/>
            </p:cNvSpPr>
            <p:nvPr/>
          </p:nvSpPr>
          <p:spPr>
            <a:xfrm>
              <a:off x="1962150" y="0"/>
              <a:ext cx="1352550" cy="400050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ea typeface="Calibri" panose="020F0502020204030204" pitchFamily="34" charset="0"/>
                  <a:cs typeface="Lucida Sans" panose="020B0602040502020204" pitchFamily="34" charset="0"/>
                </a:rPr>
                <a:t>Collecting agents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" panose="020B0602040502020204" pitchFamily="34" charset="0"/>
                <a:ea typeface="Calibri" panose="020F0502020204030204" pitchFamily="34" charset="0"/>
                <a:cs typeface="Lucida Sans" panose="020B0602040502020204" pitchFamily="34" charset="0"/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="" xmlns:a16="http://schemas.microsoft.com/office/drawing/2014/main" id="{5E4BCE6D-011B-4574-A80D-CA99D833668C}"/>
                </a:ext>
              </a:extLst>
            </p:cNvPr>
            <p:cNvCxnSpPr>
              <a:cxnSpLocks/>
            </p:cNvCxnSpPr>
            <p:nvPr/>
          </p:nvCxnSpPr>
          <p:spPr>
            <a:xfrm>
              <a:off x="3381375" y="152400"/>
              <a:ext cx="352425" cy="2381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="" xmlns:a16="http://schemas.microsoft.com/office/drawing/2014/main" id="{3A9F18C5-6F6D-4405-BDAA-0653C9693E8C}"/>
                </a:ext>
              </a:extLst>
            </p:cNvPr>
            <p:cNvCxnSpPr>
              <a:cxnSpLocks/>
            </p:cNvCxnSpPr>
            <p:nvPr/>
          </p:nvCxnSpPr>
          <p:spPr>
            <a:xfrm>
              <a:off x="1362075" y="190500"/>
              <a:ext cx="581025" cy="95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="" xmlns:a16="http://schemas.microsoft.com/office/drawing/2014/main" id="{0D9F5E9B-C5E3-4D10-B495-EC5BA9B8B712}"/>
                </a:ext>
              </a:extLst>
            </p:cNvPr>
            <p:cNvSpPr>
              <a:spLocks/>
            </p:cNvSpPr>
            <p:nvPr/>
          </p:nvSpPr>
          <p:spPr>
            <a:xfrm>
              <a:off x="2085975" y="1419225"/>
              <a:ext cx="1352550" cy="485775"/>
            </a:xfrm>
            <a:prstGeom prst="rect">
              <a:avLst/>
            </a:prstGeom>
            <a:ln w="38100">
              <a:solidFill>
                <a:schemeClr val="accent3"/>
              </a:solidFill>
              <a:prstDash val="soli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SG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ucida Sans" panose="020B0602040502020204" pitchFamily="34" charset="0"/>
                  <a:ea typeface="Calibri" panose="020F0502020204030204" pitchFamily="34" charset="0"/>
                  <a:cs typeface="Lucida Sans" panose="020B0602040502020204" pitchFamily="34" charset="0"/>
                </a:rPr>
                <a:t>Tea Smallholder Cooperative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" panose="020B0602040502020204" pitchFamily="34" charset="0"/>
                <a:ea typeface="Calibri" panose="020F0502020204030204" pitchFamily="34" charset="0"/>
                <a:cs typeface="Lucida Sans" panose="020B0602040502020204" pitchFamily="34" charset="0"/>
              </a:endParaRP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="" xmlns:a16="http://schemas.microsoft.com/office/drawing/2014/main" id="{24614C7F-E881-4301-B11B-807AAE9824A2}"/>
                </a:ext>
              </a:extLst>
            </p:cNvPr>
            <p:cNvCxnSpPr>
              <a:cxnSpLocks/>
            </p:cNvCxnSpPr>
            <p:nvPr/>
          </p:nvCxnSpPr>
          <p:spPr>
            <a:xfrm>
              <a:off x="1381125" y="1000125"/>
              <a:ext cx="1162050" cy="409575"/>
            </a:xfrm>
            <a:prstGeom prst="straightConnector1">
              <a:avLst/>
            </a:prstGeom>
            <a:ln w="28575" cap="flat" cmpd="sng" algn="ctr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="" xmlns:a16="http://schemas.microsoft.com/office/drawing/2014/main" id="{3981E5DB-E585-4648-B20D-D6346F2091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48050" y="1038225"/>
              <a:ext cx="361950" cy="352425"/>
            </a:xfrm>
            <a:prstGeom prst="straightConnector1">
              <a:avLst/>
            </a:prstGeom>
            <a:ln w="28575" cap="flat" cmpd="sng" algn="ctr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04FC7905-775A-412C-A9A2-1A15DC82FE3F}"/>
                </a:ext>
              </a:extLst>
            </p:cNvPr>
            <p:cNvCxnSpPr/>
            <p:nvPr/>
          </p:nvCxnSpPr>
          <p:spPr>
            <a:xfrm flipV="1">
              <a:off x="1409700" y="2152650"/>
              <a:ext cx="2085975" cy="9525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52" name="Elbow Connector 19">
              <a:extLst>
                <a:ext uri="{FF2B5EF4-FFF2-40B4-BE49-F238E27FC236}">
                  <a16:creationId xmlns="" xmlns:a16="http://schemas.microsoft.com/office/drawing/2014/main" id="{C434EC3D-906D-474A-AA67-D06BDB97E0A2}"/>
                </a:ext>
              </a:extLst>
            </p:cNvPr>
            <p:cNvCxnSpPr/>
            <p:nvPr/>
          </p:nvCxnSpPr>
          <p:spPr>
            <a:xfrm flipV="1">
              <a:off x="3505200" y="1238250"/>
              <a:ext cx="323850" cy="914400"/>
            </a:xfrm>
            <a:prstGeom prst="bentConnector3">
              <a:avLst>
                <a:gd name="adj1" fmla="val 44117"/>
              </a:avLst>
            </a:prstGeom>
            <a:ln>
              <a:tailEnd type="triangle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="" xmlns:a16="http://schemas.microsoft.com/office/drawing/2014/main" id="{B7811D8B-A0B6-441F-A4D3-AEF50CD9507D}"/>
                </a:ext>
              </a:extLst>
            </p:cNvPr>
            <p:cNvCxnSpPr/>
            <p:nvPr/>
          </p:nvCxnSpPr>
          <p:spPr>
            <a:xfrm>
              <a:off x="676275" y="1162050"/>
              <a:ext cx="9525" cy="5715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2060157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514413" y="0"/>
            <a:ext cx="4629587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B34EE2A-D071-4A19-B484-DA358DB277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2" r="21299" b="2"/>
          <a:stretch/>
        </p:blipFill>
        <p:spPr>
          <a:xfrm>
            <a:off x="4625884" y="10"/>
            <a:ext cx="4518116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46273" y="5063"/>
            <a:ext cx="5450321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SG" sz="3600" b="1" dirty="0"/>
              <a:t>Outcomes of the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9298" y="1330626"/>
            <a:ext cx="4645182" cy="5338734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SG" sz="2000" dirty="0"/>
              <a:t>A road map for farmer collectives should be developed with the participation of all stakeholders.</a:t>
            </a:r>
          </a:p>
          <a:p>
            <a:pPr>
              <a:lnSpc>
                <a:spcPct val="90000"/>
              </a:lnSpc>
            </a:pPr>
            <a:endParaRPr lang="en-SG" sz="1050" dirty="0"/>
          </a:p>
          <a:p>
            <a:pPr>
              <a:lnSpc>
                <a:spcPct val="90000"/>
              </a:lnSpc>
            </a:pPr>
            <a:r>
              <a:rPr lang="en-SG" sz="2000" dirty="0"/>
              <a:t>Create enabling environment in terms of policies, infrastructure and support services to promote farmer cooperatives &amp; other business models.</a:t>
            </a:r>
          </a:p>
          <a:p>
            <a:pPr>
              <a:lnSpc>
                <a:spcPct val="90000"/>
              </a:lnSpc>
            </a:pPr>
            <a:endParaRPr lang="en-SG" sz="1200" dirty="0"/>
          </a:p>
          <a:p>
            <a:pPr>
              <a:lnSpc>
                <a:spcPct val="90000"/>
              </a:lnSpc>
            </a:pPr>
            <a:r>
              <a:rPr lang="en-SG" sz="2000" dirty="0"/>
              <a:t>Paradigm shift of the sub-sector into formality.</a:t>
            </a:r>
          </a:p>
          <a:p>
            <a:pPr>
              <a:lnSpc>
                <a:spcPct val="90000"/>
              </a:lnSpc>
            </a:pPr>
            <a:endParaRPr lang="en-SG" sz="1000" dirty="0"/>
          </a:p>
          <a:p>
            <a:pPr>
              <a:lnSpc>
                <a:spcPct val="90000"/>
              </a:lnSpc>
            </a:pPr>
            <a:r>
              <a:rPr lang="en-SG" sz="2000" dirty="0"/>
              <a:t>Potential business opportunities should be exploited  (tea-tourism/home-stay, sustainable/organic farming  &amp; input supply, integrated farming, skilled labour pooling, farm mechanization etc).</a:t>
            </a:r>
          </a:p>
          <a:p>
            <a:pPr>
              <a:lnSpc>
                <a:spcPct val="90000"/>
              </a:lnSpc>
            </a:pPr>
            <a:r>
              <a:rPr lang="en-SG" sz="2000" dirty="0"/>
              <a:t>Promote rural business incubators.</a:t>
            </a:r>
          </a:p>
          <a:p>
            <a:pPr>
              <a:lnSpc>
                <a:spcPct val="90000"/>
              </a:lnSpc>
              <a:buNone/>
            </a:pPr>
            <a:endParaRPr lang="en-SG" sz="1400" dirty="0"/>
          </a:p>
          <a:p>
            <a:pPr>
              <a:lnSpc>
                <a:spcPct val="90000"/>
              </a:lnSpc>
            </a:pPr>
            <a:endParaRPr lang="en-SG" sz="1400" dirty="0"/>
          </a:p>
          <a:p>
            <a:pPr>
              <a:lnSpc>
                <a:spcPct val="90000"/>
              </a:lnSpc>
            </a:pPr>
            <a:endParaRPr lang="en-SG" sz="1400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="" xmlns:a16="http://schemas.microsoft.com/office/drawing/2014/main" id="{5BAB355A-A104-4E1E-8F0E-1EC28DC9A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0432" y="260648"/>
            <a:ext cx="504056" cy="548640"/>
          </a:xfrm>
          <a:prstGeom prst="ellipse">
            <a:avLst/>
          </a:prstGeom>
          <a:solidFill>
            <a:srgbClr val="1D5912"/>
          </a:solidFill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300" dirty="0">
                <a:solidFill>
                  <a:srgbClr val="FFFFFF"/>
                </a:solidFill>
              </a:rPr>
              <a:t>10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875</TotalTime>
  <Words>622</Words>
  <Application>Microsoft Office PowerPoint</Application>
  <PresentationFormat>On-screen Show (4:3)</PresentationFormat>
  <Paragraphs>110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Narrow</vt:lpstr>
      <vt:lpstr>Calibri</vt:lpstr>
      <vt:lpstr>Lucida Sans</vt:lpstr>
      <vt:lpstr>Office Theme</vt:lpstr>
      <vt:lpstr>Shifting Dynamics in the Tea Smallholder Sub-Sector and Implications for the Future of Work </vt:lpstr>
      <vt:lpstr>Background </vt:lpstr>
      <vt:lpstr>Objectives of the rapid assessment </vt:lpstr>
      <vt:lpstr>Research Method</vt:lpstr>
      <vt:lpstr>The current state of decent work in the tea smallholder sub-sector</vt:lpstr>
      <vt:lpstr>PowerPoint Presentation</vt:lpstr>
      <vt:lpstr>Drivers affecting future of work in the tea smallholder subsector</vt:lpstr>
      <vt:lpstr>PowerPoint Presentation</vt:lpstr>
      <vt:lpstr>Business Model Within Existing Supply Chain</vt:lpstr>
      <vt:lpstr>Outcomes of the model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Toshiba-User</dc:creator>
  <cp:lastModifiedBy>Working</cp:lastModifiedBy>
  <cp:revision>36</cp:revision>
  <dcterms:created xsi:type="dcterms:W3CDTF">2018-06-12T06:40:14Z</dcterms:created>
  <dcterms:modified xsi:type="dcterms:W3CDTF">2018-06-13T17:25:46Z</dcterms:modified>
</cp:coreProperties>
</file>