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F6A27-4BCC-48EB-B386-A25D2001ECEC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EA868-1BDC-4E1B-9BA4-35B797167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890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F6A27-4BCC-48EB-B386-A25D2001ECEC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EA868-1BDC-4E1B-9BA4-35B797167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374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F6A27-4BCC-48EB-B386-A25D2001ECEC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EA868-1BDC-4E1B-9BA4-35B797167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06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F6A27-4BCC-48EB-B386-A25D2001ECEC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EA868-1BDC-4E1B-9BA4-35B797167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564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F6A27-4BCC-48EB-B386-A25D2001ECEC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EA868-1BDC-4E1B-9BA4-35B797167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190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F6A27-4BCC-48EB-B386-A25D2001ECEC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EA868-1BDC-4E1B-9BA4-35B797167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915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F6A27-4BCC-48EB-B386-A25D2001ECEC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EA868-1BDC-4E1B-9BA4-35B797167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23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F6A27-4BCC-48EB-B386-A25D2001ECEC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EA868-1BDC-4E1B-9BA4-35B797167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22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F6A27-4BCC-48EB-B386-A25D2001ECEC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EA868-1BDC-4E1B-9BA4-35B797167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585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F6A27-4BCC-48EB-B386-A25D2001ECEC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EA868-1BDC-4E1B-9BA4-35B797167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092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F6A27-4BCC-48EB-B386-A25D2001ECEC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EA868-1BDC-4E1B-9BA4-35B797167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299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F6A27-4BCC-48EB-B386-A25D2001ECEC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EA868-1BDC-4E1B-9BA4-35B797167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46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1E87A0B-768E-4DD0-BFE1-81EC0960BE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4" t="2965" r="17774" b="-1"/>
          <a:stretch/>
        </p:blipFill>
        <p:spPr>
          <a:xfrm>
            <a:off x="4818888" y="1"/>
            <a:ext cx="7373112" cy="6857999"/>
          </a:xfrm>
          <a:prstGeom prst="rect">
            <a:avLst/>
          </a:prstGeom>
        </p:spPr>
      </p:pic>
      <p:sp>
        <p:nvSpPr>
          <p:cNvPr id="10" name="Freeform 8">
            <a:extLst>
              <a:ext uri="{FF2B5EF4-FFF2-40B4-BE49-F238E27FC236}">
                <a16:creationId xmlns:a16="http://schemas.microsoft.com/office/drawing/2014/main" xmlns="" id="{9225B0D8-E56E-4ACC-A464-81F4062765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851" y="-478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xmlns="" id="{8F5D1B28-3976-4367-807C-CAD629CDD8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852" y="-478"/>
            <a:ext cx="8078052" cy="6858478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6581" y="514071"/>
            <a:ext cx="6334989" cy="4688243"/>
          </a:xfrm>
        </p:spPr>
        <p:txBody>
          <a:bodyPr anchor="t">
            <a:normAutofit/>
          </a:bodyPr>
          <a:lstStyle/>
          <a:p>
            <a:pPr algn="l"/>
            <a:r>
              <a:rPr lang="en-US" sz="4000" b="1" dirty="0">
                <a:latin typeface="+mn-lt"/>
              </a:rPr>
              <a:t>Shifting Dynamics of World of Work and Role of Women in Tea Plantations Sector –  The smallholders’ Perspective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5331" y="5138621"/>
            <a:ext cx="4167376" cy="1155525"/>
          </a:xfrm>
        </p:spPr>
        <p:txBody>
          <a:bodyPr anchor="b">
            <a:normAutofit/>
          </a:bodyPr>
          <a:lstStyle/>
          <a:p>
            <a:pPr algn="l"/>
            <a:r>
              <a:rPr lang="en-US" sz="1900" b="1" dirty="0" err="1"/>
              <a:t>Dr</a:t>
            </a:r>
            <a:r>
              <a:rPr lang="en-US" sz="1900" b="1" dirty="0"/>
              <a:t> Rohitha </a:t>
            </a:r>
            <a:r>
              <a:rPr lang="en-US" sz="1900" b="1" dirty="0" err="1"/>
              <a:t>Rosairo</a:t>
            </a:r>
            <a:endParaRPr lang="en-US" sz="1900" b="1" dirty="0"/>
          </a:p>
          <a:p>
            <a:pPr algn="l"/>
            <a:r>
              <a:rPr lang="en-US" sz="1900" b="1" dirty="0"/>
              <a:t>Faculty of Agricultural Sciences</a:t>
            </a:r>
          </a:p>
          <a:p>
            <a:pPr algn="l"/>
            <a:r>
              <a:rPr lang="en-US" sz="1900" b="1" dirty="0" err="1"/>
              <a:t>Sabaragamuwa</a:t>
            </a:r>
            <a:r>
              <a:rPr lang="en-US" sz="1900" b="1" dirty="0"/>
              <a:t> University of Sri Lanka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8800918B-2CB1-4426-9894-2983C0EB92B3}"/>
              </a:ext>
            </a:extLst>
          </p:cNvPr>
          <p:cNvCxnSpPr>
            <a:cxnSpLocks/>
          </p:cNvCxnSpPr>
          <p:nvPr/>
        </p:nvCxnSpPr>
        <p:spPr>
          <a:xfrm>
            <a:off x="276582" y="4465468"/>
            <a:ext cx="6008808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32626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9">
            <a:extLst>
              <a:ext uri="{FF2B5EF4-FFF2-40B4-BE49-F238E27FC236}">
                <a16:creationId xmlns:a16="http://schemas.microsoft.com/office/drawing/2014/main" xmlns="" id="{CF62D2A7-8207-488C-9F46-316BA81A16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CCAD626-252C-4704-A9DE-F062BFCD76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5" r="11132" b="2"/>
          <a:stretch/>
        </p:blipFill>
        <p:spPr>
          <a:xfrm>
            <a:off x="6750141" y="-13449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</a:t>
            </a:r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 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presentation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279017"/>
            <a:ext cx="5603289" cy="4210559"/>
          </a:xfrm>
        </p:spPr>
        <p:txBody>
          <a:bodyPr anchor="t">
            <a:normAutofit/>
          </a:bodyPr>
          <a:lstStyle/>
          <a:p>
            <a:pPr lvl="0"/>
            <a:r>
              <a:rPr lang="en-GB" b="1" dirty="0"/>
              <a:t>Share insights on the role played by women in the tea smallholding sector.</a:t>
            </a:r>
            <a:endParaRPr lang="en-US" b="1" dirty="0"/>
          </a:p>
          <a:p>
            <a:pPr lvl="0"/>
            <a:r>
              <a:rPr lang="en-GB" b="1" dirty="0"/>
              <a:t>Opportunities and challenges for women in the smallholding sector </a:t>
            </a:r>
            <a:endParaRPr lang="en-US" b="1" dirty="0"/>
          </a:p>
          <a:p>
            <a:r>
              <a:rPr lang="en-GB" b="1" dirty="0"/>
              <a:t>Promotion of women smallholders in the value chain as workers , employers , farmers , land owners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215662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9">
            <a:extLst>
              <a:ext uri="{FF2B5EF4-FFF2-40B4-BE49-F238E27FC236}">
                <a16:creationId xmlns:a16="http://schemas.microsoft.com/office/drawing/2014/main" xmlns="" id="{CF62D2A7-8207-488C-9F46-316BA81A16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461E0BA-2CC1-439F-98A1-721DD75E13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60" r="12487" b="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>
            <a:normAutofit/>
          </a:bodyPr>
          <a:lstStyle/>
          <a:p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Role played by women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279017"/>
            <a:ext cx="6269115" cy="4033005"/>
          </a:xfrm>
        </p:spPr>
        <p:txBody>
          <a:bodyPr anchor="t">
            <a:normAutofit/>
          </a:bodyPr>
          <a:lstStyle/>
          <a:p>
            <a:pPr lvl="0"/>
            <a:r>
              <a:rPr lang="en-GB" b="1" dirty="0"/>
              <a:t>Woman land owner : own account worker, land as collateral.</a:t>
            </a:r>
          </a:p>
          <a:p>
            <a:pPr lvl="0"/>
            <a:r>
              <a:rPr lang="en-GB" b="1" dirty="0"/>
              <a:t>Unpaid family worker : Undefined status, no salary, supports income to family.</a:t>
            </a:r>
          </a:p>
          <a:p>
            <a:pPr lvl="0"/>
            <a:r>
              <a:rPr lang="en-GB" b="1" dirty="0"/>
              <a:t>Paid workers : Informal, working conditions, not much benefits, place in labour regulations.</a:t>
            </a:r>
          </a:p>
          <a:p>
            <a:pPr marL="0" indent="0">
              <a:buNone/>
            </a:pP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30848943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CF62D2A7-8207-488C-9F46-316BA81A16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90B4D6D-7B23-4069-8A3F-02169C9DC9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9" r="35474" b="-1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957" y="377197"/>
            <a:ext cx="5647677" cy="2099673"/>
          </a:xfrm>
        </p:spPr>
        <p:txBody>
          <a:bodyPr>
            <a:normAutofit/>
          </a:bodyPr>
          <a:lstStyle/>
          <a:p>
            <a:pPr lvl="0"/>
            <a:r>
              <a:rPr lang="en-GB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Opportunities and challenges for women in the smallholding sector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198" y="2332283"/>
            <a:ext cx="5988141" cy="4263825"/>
          </a:xfrm>
        </p:spPr>
        <p:txBody>
          <a:bodyPr anchor="t">
            <a:normAutofit/>
          </a:bodyPr>
          <a:lstStyle/>
          <a:p>
            <a:pPr lvl="0"/>
            <a:r>
              <a:rPr lang="en-GB" sz="2400" dirty="0"/>
              <a:t>Woman land owner : Land as collateral, return does not factor to cost of production.</a:t>
            </a:r>
          </a:p>
          <a:p>
            <a:pPr lvl="0"/>
            <a:r>
              <a:rPr lang="en-GB" sz="2400" dirty="0"/>
              <a:t>Unpaid family worker : Undefined status, free and hidden labour (unaccounted), no salary, supports income to family.</a:t>
            </a:r>
          </a:p>
          <a:p>
            <a:pPr lvl="0"/>
            <a:r>
              <a:rPr lang="en-GB" sz="2400" dirty="0"/>
              <a:t>Paid workers : Informal, unsatisfactory working conditions, not much benefits, not in the purview of labour regulations, pregnancy/childbirth conflict with work.</a:t>
            </a:r>
          </a:p>
          <a:p>
            <a:pPr lvl="0"/>
            <a:r>
              <a:rPr lang="en-GB" sz="2400" dirty="0"/>
              <a:t>Youth leaving the sector : Brings greater pressure.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529883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9">
            <a:extLst>
              <a:ext uri="{FF2B5EF4-FFF2-40B4-BE49-F238E27FC236}">
                <a16:creationId xmlns:a16="http://schemas.microsoft.com/office/drawing/2014/main" xmlns="" id="{CF62D2A7-8207-488C-9F46-316BA81A16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0C9D44A-E1AB-4B9D-9BF8-D341FBF7C9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2" r="3" b="10913"/>
          <a:stretch/>
        </p:blipFill>
        <p:spPr>
          <a:xfrm>
            <a:off x="6750141" y="-2"/>
            <a:ext cx="5441859" cy="5654940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840" y="426128"/>
            <a:ext cx="6658253" cy="1951335"/>
          </a:xfrm>
        </p:spPr>
        <p:txBody>
          <a:bodyPr>
            <a:normAutofit/>
          </a:bodyPr>
          <a:lstStyle/>
          <a:p>
            <a:r>
              <a:rPr lang="en-GB" sz="3600" b="1" dirty="0"/>
              <a:t>Promotion of women smallholders in the value chain</a:t>
            </a:r>
            <a:r>
              <a:rPr lang="en-US" sz="2800" b="1" dirty="0"/>
              <a:t/>
            </a:r>
            <a:br>
              <a:rPr lang="en-US" sz="2800" b="1" dirty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81" y="2279018"/>
            <a:ext cx="6508812" cy="4578982"/>
          </a:xfrm>
        </p:spPr>
        <p:txBody>
          <a:bodyPr anchor="t">
            <a:normAutofit/>
          </a:bodyPr>
          <a:lstStyle/>
          <a:p>
            <a:r>
              <a:rPr lang="en-GB" sz="2600" b="1" dirty="0"/>
              <a:t>Human capital : Skill development of women/youth.</a:t>
            </a:r>
          </a:p>
          <a:p>
            <a:r>
              <a:rPr lang="en-GB" sz="2600" b="1" dirty="0"/>
              <a:t>Women farmer collectives : Bargaining power, enhanced access to capital/finance, </a:t>
            </a:r>
          </a:p>
          <a:p>
            <a:r>
              <a:rPr lang="en-GB" sz="2600" b="1" dirty="0"/>
              <a:t>Shift of approach : Conversion of farmer to business unit, decision-maker, </a:t>
            </a:r>
          </a:p>
          <a:p>
            <a:r>
              <a:rPr lang="en-GB" sz="2600" b="1" dirty="0"/>
              <a:t>Potential business opportunities : tea tourism and  homestay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653407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256</Words>
  <Application>Microsoft Office PowerPoint</Application>
  <PresentationFormat>Widescreen</PresentationFormat>
  <Paragraphs>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Shifting Dynamics of World of Work and Role of Women in Tea Plantations Sector –  The smallholders’ Perspective</vt:lpstr>
      <vt:lpstr>Key objectives of the presentation</vt:lpstr>
      <vt:lpstr>Role played by women</vt:lpstr>
      <vt:lpstr>Opportunities and challenges for women in the smallholding sector </vt:lpstr>
      <vt:lpstr>Promotion of women smallholders in the value chain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Shifting Dynamics of World of Work and Role of Women in Tea Plantations Sector – Te smallholders’ Perspective</dc:title>
  <dc:creator>Working</dc:creator>
  <cp:lastModifiedBy>Skanthakumar, B.</cp:lastModifiedBy>
  <cp:revision>13</cp:revision>
  <dcterms:created xsi:type="dcterms:W3CDTF">2018-06-13T08:53:58Z</dcterms:created>
  <dcterms:modified xsi:type="dcterms:W3CDTF">2018-07-27T12:38:40Z</dcterms:modified>
</cp:coreProperties>
</file>