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422" r:id="rId3"/>
    <p:sldId id="423" r:id="rId4"/>
    <p:sldId id="450" r:id="rId5"/>
    <p:sldId id="427" r:id="rId6"/>
    <p:sldId id="452" r:id="rId7"/>
    <p:sldId id="454" r:id="rId8"/>
    <p:sldId id="453" r:id="rId9"/>
    <p:sldId id="260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idan Maloney" initials="A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0000FF"/>
    <a:srgbClr val="66FF33"/>
    <a:srgbClr val="FFFF99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2214" y="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1DADA5-C794-4790-9E55-1C15DC50A5AE}" type="datetimeFigureOut">
              <a:rPr lang="en-US" smtClean="0"/>
              <a:t>2/17/2017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D7134-159C-494D-A2B2-FC38787B0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357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D7134-159C-494D-A2B2-FC38787B05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74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D7134-159C-494D-A2B2-FC38787B05E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69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D7134-159C-494D-A2B2-FC38787B05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403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D7134-159C-494D-A2B2-FC38787B05E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589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D7134-159C-494D-A2B2-FC38787B05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1714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D7134-159C-494D-A2B2-FC38787B05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7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D7134-159C-494D-A2B2-FC38787B05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06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D7134-159C-494D-A2B2-FC38787B05E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1159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D7134-159C-494D-A2B2-FC38787B05E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372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narmandakh@monef.m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900" y="2279481"/>
            <a:ext cx="7772400" cy="2825920"/>
          </a:xfrm>
        </p:spPr>
        <p:txBody>
          <a:bodyPr>
            <a:normAutofit/>
          </a:bodyPr>
          <a:lstStyle/>
          <a:p>
            <a:r>
              <a:rPr lang="mn-MN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ХӨДӨЛМӨРИЙН </a:t>
            </a:r>
            <a:r>
              <a:rPr lang="mn-MN" sz="2800" b="1" dirty="0">
                <a:latin typeface="Arial" panose="020B0604020202020204" pitchFamily="34" charset="0"/>
                <a:cs typeface="Arial" panose="020B0604020202020204" pitchFamily="34" charset="0"/>
              </a:rPr>
              <a:t>ТУХАЙ </a:t>
            </a:r>
            <a:r>
              <a:rPr lang="mn-MN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ХУУЛИЙН ШИНЭЧИЛСЭН НАЙРУУЛГ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ЫН ТАЛААР</a:t>
            </a:r>
            <a:r>
              <a:rPr lang="mn-MN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mn-MN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МОНГОЛЫН АЖИЛ ОЛГОГЧ, ЭЗДИЙН БАРИМТАЛЖ БУЙ ЧИГЛЭЛ, БАЙР СУУРЬ</a:t>
            </a:r>
            <a:endParaRPr lang="en-US" sz="3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340183"/>
            <a:ext cx="8305800" cy="1066800"/>
          </a:xfrm>
        </p:spPr>
        <p:txBody>
          <a:bodyPr>
            <a:normAutofit fontScale="92500"/>
          </a:bodyPr>
          <a:lstStyle/>
          <a:p>
            <a:r>
              <a:rPr lang="mn-MN" i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Монголын Ажил Олгогч Эздийн Нэгдсэн Холбооны Гүйцэтгэх Захирал Х.Ганбаатар</a:t>
            </a:r>
            <a:endParaRPr lang="en-US" i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285916"/>
            <a:ext cx="1676545" cy="1993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6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 algn="ctr">
              <a:buAutoNum type="arabicPeriod"/>
            </a:pPr>
            <a:r>
              <a:rPr lang="mn-M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Хөдөлмөрийн харилцааны </a:t>
            </a:r>
            <a:r>
              <a:rPr lang="mn-MN" sz="3600" dirty="0">
                <a:latin typeface="Arial" panose="020B0604020202020204" pitchFamily="34" charset="0"/>
                <a:cs typeface="Arial" panose="020B0604020202020204" pitchFamily="34" charset="0"/>
              </a:rPr>
              <a:t>өнөөгийн </a:t>
            </a:r>
            <a:r>
              <a:rPr lang="mn-M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онцлог, </a:t>
            </a:r>
          </a:p>
          <a:p>
            <a:pPr marL="0" indent="0" algn="ctr">
              <a:buNone/>
            </a:pPr>
            <a:r>
              <a:rPr lang="mn-M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	2. Хэрэгжүүлэх явцад тулгарч </a:t>
            </a:r>
            <a:r>
              <a:rPr lang="mn-MN" sz="3600" dirty="0">
                <a:latin typeface="Arial" panose="020B0604020202020204" pitchFamily="34" charset="0"/>
                <a:cs typeface="Arial" panose="020B0604020202020204" pitchFamily="34" charset="0"/>
              </a:rPr>
              <a:t>буй саад, хүндрэл, сул тал, </a:t>
            </a:r>
            <a:endParaRPr lang="mn-MN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mn-M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	3</a:t>
            </a:r>
            <a:r>
              <a:rPr lang="mn-M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Шинэчлэх </a:t>
            </a:r>
            <a:r>
              <a:rPr lang="mn-MN" sz="3600" dirty="0">
                <a:latin typeface="Arial" panose="020B0604020202020204" pitchFamily="34" charset="0"/>
                <a:cs typeface="Arial" panose="020B0604020202020204" pitchFamily="34" charset="0"/>
              </a:rPr>
              <a:t>зорилго, </a:t>
            </a:r>
            <a:r>
              <a:rPr lang="mn-M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зорилтууд</a:t>
            </a:r>
            <a:endParaRPr lang="mn-MN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450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>
            <a:noAutofit/>
          </a:bodyPr>
          <a:lstStyle/>
          <a:p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1. Хөдөлмөрийн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харилцааны </a:t>
            </a: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өнөөгийн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онцлог</a:t>
            </a:r>
            <a:endParaRPr lang="mn-M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85800"/>
            <a:ext cx="8534400" cy="601980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З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ах зээлийн эдийн засгийн харилцааны үед хөдөлмөрийн харилцаанд оролцогч талууд (ажилтан-төрөөс гадна,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өмчийн олон төрөл, хэлбэрийн аж ахуйн нэгж, байгууллага болон ажил олгогч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гэх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нийгмийн шинэ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давхарга үүслээ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шинэчлэгдээд байна. </a:t>
            </a:r>
          </a:p>
          <a:p>
            <a:pPr algn="just"/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Хөдөлмөрийн харилцаа,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эдийн засгийн хүрээнд төрийн гүйцэтгэж бай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гаа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үүрэг эрс буурч өөрчлөгдөөд байна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Монгол улсын хөдөлмөрийн харилцаа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олон улсын шинж чанартай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болсон байна.</a:t>
            </a:r>
          </a:p>
          <a:p>
            <a:pPr algn="just"/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Гадаадын хөрөнгө оруулалт нэмэгдэх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хирээр хөдөлмөрийн харилцааг шинэчлэх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шаардлага өсч байна.</a:t>
            </a:r>
          </a:p>
          <a:p>
            <a:pPr algn="just"/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Хөгжлийн чиг хандлага, зах зээлийн зарчимд нийцүүлэн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хөдөлмөрийн харилцааг зохицуулах эрх зүйн орчинг өөрчлөх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цаг үе болоод байна.</a:t>
            </a:r>
          </a:p>
          <a:p>
            <a:pPr algn="just"/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Хөдөлмөрийн харилцаанд оролцогчид болон нийгмийн түншүүдийг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чадавхижуулах, хөгжүүлэх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шаардлага үүсч байна</a:t>
            </a:r>
          </a:p>
          <a:p>
            <a:pPr algn="just"/>
            <a:endParaRPr lang="mn-MN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13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mn-M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mn-M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 Тулгарч </a:t>
            </a:r>
            <a:r>
              <a:rPr lang="mn-MN" sz="3600" dirty="0">
                <a:latin typeface="Arial" panose="020B0604020202020204" pitchFamily="34" charset="0"/>
                <a:cs typeface="Arial" panose="020B0604020202020204" pitchFamily="34" charset="0"/>
              </a:rPr>
              <a:t>буй </a:t>
            </a:r>
            <a:r>
              <a:rPr lang="mn-M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саад, </a:t>
            </a:r>
            <a:r>
              <a:rPr lang="mn-MN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хүндрэл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019800"/>
          </a:xfrm>
        </p:spPr>
        <p:txBody>
          <a:bodyPr>
            <a:noAutofit/>
          </a:bodyPr>
          <a:lstStyle/>
          <a:p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Хөдөлмөрийн тухай хууль тогтоомж нь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шилжилтийн шинж чанартай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байгаа тул зах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зээлийн шинэ хөдөлмөрийн 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харилцааг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зохицуулж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чадахгүй хоцрогдож </a:t>
            </a:r>
            <a:r>
              <a:rPr lang="mn-MN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эхэлж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байна.</a:t>
            </a:r>
          </a:p>
          <a:p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Энэ нь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эдийн засгийн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хөгжилд хүндрэл учруулаад зогсохгүй,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ялангуяа гадаадын хөрөнгө оруулалтыг дэмжих,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ажлын байрыг нэмэгдүүлэхэд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илүү саад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болох болов. </a:t>
            </a:r>
          </a:p>
          <a:p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Хөдөлмөрийн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ууль, өнөө үед бизнес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хөдөлмөр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эрхэлж буй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шинэ төрөл, хэлбэртэй холбогдох харилцаа, ялангуяа зах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зээл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дэх “ажил олгогч-ажилтан-төр” хооронд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харилцааны </a:t>
            </a:r>
            <a:r>
              <a:rPr lang="mn-MN" sz="2400" dirty="0">
                <a:latin typeface="Arial" panose="020B0604020202020204" pitchFamily="34" charset="0"/>
                <a:cs typeface="Arial" panose="020B0604020202020204" pitchFamily="34" charset="0"/>
              </a:rPr>
              <a:t>олон асуудлыг 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шийдвэрлэхэд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бэрхшээлтэй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болоод байна. </a:t>
            </a:r>
          </a:p>
          <a:p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Хөдөлмөрийн харилцаанд оролцогч талуудыг хариуцлага-жуулан хуульчлаагүйгээс гадна, нэг талыг  хэт хамгаалах сэтгэл, сэтгэлгээтэй, хөдөлмөрийн сахилга бат, гэрээний үүрэг, шударга үнэлгээ, үнэлэмжийг үгүйсгэн 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сааруулсан хуучинсаг заалтууд хэвээр хадгалагдаж байгаа н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ь  үйлдвэр-лэл, үйл ажиллагаанд</a:t>
            </a:r>
            <a:r>
              <a:rPr lang="mn-MN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хүндрэл учруулах</a:t>
            </a:r>
            <a:r>
              <a:rPr lang="mn-MN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боллоо.</a:t>
            </a:r>
            <a:endParaRPr lang="mn-M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3518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57200"/>
          </a:xfrm>
        </p:spPr>
        <p:txBody>
          <a:bodyPr>
            <a:noAutofit/>
          </a:bodyPr>
          <a:lstStyle/>
          <a:p>
            <a:r>
              <a:rPr lang="mn-M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Монголын </a:t>
            </a:r>
            <a:r>
              <a:rPr lang="mn-MN" sz="3200" dirty="0">
                <a:latin typeface="Arial" panose="020B0604020202020204" pitchFamily="34" charset="0"/>
                <a:cs typeface="Arial" panose="020B0604020202020204" pitchFamily="34" charset="0"/>
              </a:rPr>
              <a:t>ажил </a:t>
            </a:r>
            <a:r>
              <a:rPr lang="mn-MN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олгогчид юу хийсэн бэ?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838200"/>
            <a:ext cx="8991600" cy="5715000"/>
          </a:xfrm>
        </p:spPr>
        <p:txBody>
          <a:bodyPr>
            <a:normAutofit fontScale="70000" lnSpcReduction="20000"/>
          </a:bodyPr>
          <a:lstStyle/>
          <a:p>
            <a:r>
              <a:rPr lang="mn-MN" dirty="0">
                <a:latin typeface="Arial" panose="020B0604020202020204" pitchFamily="34" charset="0"/>
                <a:cs typeface="Arial" panose="020B0604020202020204" pitchFamily="34" charset="0"/>
              </a:rPr>
              <a:t>Монголын ажил </a:t>
            </a:r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олгогч-эзэд, хөдөлмөрийн харилцааны суурь хууль болох “Хөдөлмөрийн тухай хууль”-ийг зах зээлийн зарчим, олон улсын жишигт нийцүүлэн шинэчлэх асар их зүйл хийсэн.</a:t>
            </a:r>
          </a:p>
          <a:p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Хөдөлмөрийн хуулийг шинэчлэх талаар ажил олгогч эзэд, мэргэжлийн холбоодоос ирүүлсэн </a:t>
            </a:r>
            <a:r>
              <a:rPr lang="mn-MN" dirty="0">
                <a:latin typeface="Arial" panose="020B0604020202020204" pitchFamily="34" charset="0"/>
                <a:cs typeface="Arial" panose="020B0604020202020204" pitchFamily="34" charset="0"/>
              </a:rPr>
              <a:t>санал </a:t>
            </a:r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хүсэлтийг </a:t>
            </a:r>
            <a:r>
              <a:rPr lang="mn-MN" dirty="0">
                <a:latin typeface="Arial" panose="020B0604020202020204" pitchFamily="34" charset="0"/>
                <a:cs typeface="Arial" panose="020B0604020202020204" pitchFamily="34" charset="0"/>
              </a:rPr>
              <a:t>судалж </a:t>
            </a:r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нэгтгэн хувийн хэвшлийнхний баримтлах </a:t>
            </a:r>
            <a:r>
              <a:rPr lang="mn-MN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“байр суурь” гэсэн баримт бичиг </a:t>
            </a:r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болгон нийгмийн түншүүддээ хүргүүлсэн, энэ байр суурь одоо ч хэвээрээ байгаа. </a:t>
            </a:r>
          </a:p>
          <a:p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Мөн хуулийн төслийг боловсруулах явцад олон улсын байгуул-лага болон гадаадын зарим улс орны эздийн байгууллагаас техникийн туслалцаа зөвлөлгөө авч, үүний мөрөөр зөвлөмж гарган  2010 </a:t>
            </a:r>
            <a:r>
              <a:rPr lang="mn-MN" dirty="0">
                <a:latin typeface="Arial" panose="020B0604020202020204" pitchFamily="34" charset="0"/>
                <a:cs typeface="Arial" panose="020B0604020202020204" pitchFamily="34" charset="0"/>
              </a:rPr>
              <a:t>оны 4 дүгээр </a:t>
            </a:r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сард </a:t>
            </a:r>
            <a:r>
              <a:rPr lang="mn-MN" dirty="0">
                <a:latin typeface="Arial" panose="020B0604020202020204" pitchFamily="34" charset="0"/>
                <a:cs typeface="Arial" panose="020B0604020202020204" pitchFamily="34" charset="0"/>
              </a:rPr>
              <a:t>Засгийн газар, МҮЭХ-нд </a:t>
            </a:r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хүргүүл- сэн бөгөөд үүнийгээ тууштай баримтлан холбогдох </a:t>
            </a:r>
            <a:r>
              <a:rPr lang="mn-MN" dirty="0">
                <a:latin typeface="Arial" panose="020B0604020202020204" pitchFamily="34" charset="0"/>
                <a:cs typeface="Arial" panose="020B0604020202020204" pitchFamily="34" charset="0"/>
              </a:rPr>
              <a:t>талуудтай хамтран ажиллаж байна</a:t>
            </a:r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Мөн олон орны хөдөлмөрийн хуулийг, тухайлбал ази тивийн 8 орны хуулийг харьцуулсан судалгааг ОУХБ-тай хамтран хийж хууль боловсруулах ажлын багийг арга зүйн удирдлагаар хангаж,  ашигласан болно</a:t>
            </a:r>
            <a:r>
              <a:rPr lang="mn-MN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Бид сүүлийн </a:t>
            </a:r>
            <a:r>
              <a:rPr lang="mn-MN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жил </a:t>
            </a:r>
            <a:r>
              <a:rPr lang="mn-MN" dirty="0" smtClean="0">
                <a:latin typeface="Arial" panose="020B0604020202020204" pitchFamily="34" charset="0"/>
                <a:cs typeface="Arial" panose="020B0604020202020204" pitchFamily="34" charset="0"/>
              </a:rPr>
              <a:t>энэ хуулийн шинэчлэл дээр ажиллаж ирлээ.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48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610600" cy="487362"/>
          </a:xfrm>
        </p:spPr>
        <p:txBody>
          <a:bodyPr>
            <a:noAutofit/>
          </a:bodyPr>
          <a:lstStyle/>
          <a:p>
            <a:r>
              <a:rPr lang="en-US" sz="3200" dirty="0" err="1" smtClean="0"/>
              <a:t>Ажил</a:t>
            </a:r>
            <a:r>
              <a:rPr lang="en-US" sz="3200" dirty="0" smtClean="0"/>
              <a:t> </a:t>
            </a:r>
            <a:r>
              <a:rPr lang="en-US" sz="3200" dirty="0" err="1" smtClean="0"/>
              <a:t>олгогч</a:t>
            </a:r>
            <a:r>
              <a:rPr lang="en-US" sz="3200" dirty="0" smtClean="0"/>
              <a:t> </a:t>
            </a:r>
            <a:r>
              <a:rPr lang="en-US" sz="3200" dirty="0" err="1" smtClean="0"/>
              <a:t>эздийн</a:t>
            </a:r>
            <a:r>
              <a:rPr lang="en-US" sz="3200" dirty="0" smtClean="0"/>
              <a:t> </a:t>
            </a:r>
            <a:r>
              <a:rPr lang="en-US" sz="3200" dirty="0" err="1" smtClean="0"/>
              <a:t>баримталж</a:t>
            </a:r>
            <a:r>
              <a:rPr lang="en-US" sz="3200" dirty="0" smtClean="0"/>
              <a:t> </a:t>
            </a:r>
            <a:r>
              <a:rPr lang="en-US" sz="3200" dirty="0" err="1" smtClean="0"/>
              <a:t>буй</a:t>
            </a:r>
            <a:r>
              <a:rPr lang="en-US" sz="3200" dirty="0" smtClean="0"/>
              <a:t> </a:t>
            </a:r>
            <a:r>
              <a:rPr lang="en-US" sz="3200" dirty="0" err="1" smtClean="0"/>
              <a:t>байр</a:t>
            </a:r>
            <a:r>
              <a:rPr lang="en-US" sz="3200" dirty="0" smtClean="0"/>
              <a:t> </a:t>
            </a:r>
            <a:r>
              <a:rPr lang="en-US" sz="3200" dirty="0" err="1" smtClean="0"/>
              <a:t>суурь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 err="1" smtClean="0">
                <a:latin typeface="Arial"/>
                <a:cs typeface="Arial"/>
              </a:rPr>
              <a:t>Бид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хуулийг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шинэчлэн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батлуулах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хатуу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суу</a:t>
            </a:r>
            <a:r>
              <a:rPr lang="mn-MN" sz="2000" dirty="0" smtClean="0">
                <a:latin typeface="Arial"/>
                <a:cs typeface="Arial"/>
              </a:rPr>
              <a:t>р</a:t>
            </a:r>
            <a:r>
              <a:rPr lang="en-US" sz="2000" dirty="0" err="1" smtClean="0">
                <a:latin typeface="Arial"/>
                <a:cs typeface="Arial"/>
              </a:rPr>
              <a:t>ьтай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r>
              <a:rPr lang="en-US" sz="2000" dirty="0" err="1" smtClean="0">
                <a:latin typeface="Arial"/>
                <a:cs typeface="Arial"/>
              </a:rPr>
              <a:t>Хуулиар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хөдөлмөрийн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харилцаанд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оролцогчид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тэгш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эрхтэй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харилцан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зөвшилцсөн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зарчмаар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mn-MN" sz="2000" dirty="0" smtClean="0">
                <a:latin typeface="Arial"/>
                <a:cs typeface="Arial"/>
              </a:rPr>
              <a:t>г</a:t>
            </a:r>
            <a:r>
              <a:rPr lang="en-US" sz="2000" dirty="0" err="1" smtClean="0">
                <a:latin typeface="Arial"/>
                <a:cs typeface="Arial"/>
              </a:rPr>
              <a:t>эрээний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үндсэн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дээр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ажиллах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эрх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mn-MN" sz="2000" dirty="0" smtClean="0">
                <a:latin typeface="Arial"/>
                <a:cs typeface="Arial"/>
              </a:rPr>
              <a:t>зүйн </a:t>
            </a:r>
            <a:r>
              <a:rPr lang="en-US" sz="2000" dirty="0" err="1" smtClean="0">
                <a:latin typeface="Arial"/>
                <a:cs typeface="Arial"/>
              </a:rPr>
              <a:t>орчинг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бүрдүүлэх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сонирхолтой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r>
              <a:rPr lang="en-US" sz="2000" dirty="0" err="1" smtClean="0">
                <a:latin typeface="Arial"/>
                <a:cs typeface="Arial"/>
              </a:rPr>
              <a:t>Гэрээ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хийсэн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бол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хүлээх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үүрэг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хари</a:t>
            </a:r>
            <a:r>
              <a:rPr lang="mn-MN" sz="2000" dirty="0" smtClean="0">
                <a:latin typeface="Arial"/>
                <a:cs typeface="Arial"/>
              </a:rPr>
              <a:t>у</a:t>
            </a:r>
            <a:r>
              <a:rPr lang="en-US" sz="2000" dirty="0" err="1" smtClean="0">
                <a:latin typeface="Arial"/>
                <a:cs typeface="Arial"/>
              </a:rPr>
              <a:t>цлага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оролцогч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бүх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талд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маш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тодорхой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нарийн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зааг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ялгаатай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хуульчлагдаасай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гэсэн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суурьтай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r>
              <a:rPr lang="en-US" sz="2000" dirty="0" err="1" smtClean="0">
                <a:latin typeface="Arial"/>
                <a:cs typeface="Arial"/>
              </a:rPr>
              <a:t>Хуулиар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мөлжлөг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тэгш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бус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</a:t>
            </a:r>
            <a:r>
              <a:rPr lang="mn-MN" sz="2000" dirty="0" smtClean="0">
                <a:latin typeface="Arial"/>
                <a:cs typeface="Arial"/>
              </a:rPr>
              <a:t>й</a:t>
            </a:r>
            <a:r>
              <a:rPr lang="en-US" sz="2000" dirty="0" err="1" smtClean="0">
                <a:latin typeface="Arial"/>
                <a:cs typeface="Arial"/>
              </a:rPr>
              <a:t>длыг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арилгаж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хөдөлмөрийн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харилцаанд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оролцогчид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адил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эрхтэй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байх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харилцаанд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оролцогчдын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үйл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ажиллагаа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биеэ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даасан</a:t>
            </a:r>
            <a:r>
              <a:rPr lang="en-US" sz="2000" dirty="0" smtClean="0">
                <a:latin typeface="Arial"/>
                <a:cs typeface="Arial"/>
              </a:rPr>
              <a:t> (</a:t>
            </a:r>
            <a:r>
              <a:rPr lang="en-US" sz="2000" dirty="0" err="1" smtClean="0">
                <a:latin typeface="Arial"/>
                <a:cs typeface="Arial"/>
              </a:rPr>
              <a:t>авт</a:t>
            </a:r>
            <a:r>
              <a:rPr lang="mn-MN" sz="2000" dirty="0" smtClean="0">
                <a:latin typeface="Arial"/>
                <a:cs typeface="Arial"/>
              </a:rPr>
              <a:t>о</a:t>
            </a:r>
            <a:r>
              <a:rPr lang="en-US" sz="2000" dirty="0" err="1" smtClean="0">
                <a:latin typeface="Arial"/>
                <a:cs typeface="Arial"/>
              </a:rPr>
              <a:t>номи</a:t>
            </a:r>
            <a:r>
              <a:rPr lang="en-US" sz="2000" dirty="0" smtClean="0">
                <a:latin typeface="Arial"/>
                <a:cs typeface="Arial"/>
              </a:rPr>
              <a:t>) </a:t>
            </a:r>
            <a:r>
              <a:rPr lang="en-US" sz="2000" dirty="0" err="1" smtClean="0">
                <a:latin typeface="Arial"/>
                <a:cs typeface="Arial"/>
              </a:rPr>
              <a:t>хараат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биш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байх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шуд</a:t>
            </a:r>
            <a:r>
              <a:rPr lang="mn-MN" sz="2000" dirty="0" smtClean="0">
                <a:latin typeface="Arial"/>
                <a:cs typeface="Arial"/>
              </a:rPr>
              <a:t>а</a:t>
            </a:r>
            <a:r>
              <a:rPr lang="en-US" sz="2000" dirty="0" err="1" smtClean="0">
                <a:latin typeface="Arial"/>
                <a:cs typeface="Arial"/>
              </a:rPr>
              <a:t>рга,ил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тод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байдлыг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хуульчлуулахын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төлөө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r>
              <a:rPr lang="en-US" sz="2000" dirty="0" err="1" smtClean="0">
                <a:latin typeface="Arial"/>
                <a:cs typeface="Arial"/>
              </a:rPr>
              <a:t>Хууль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олон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улсын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жишгийг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хангасан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зах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зээлийн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зарчимд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нийцсэн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байгаасай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гэж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хүсэж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err="1" smtClean="0">
                <a:latin typeface="Arial"/>
                <a:cs typeface="Arial"/>
              </a:rPr>
              <a:t>Хуулиар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хөдөлмөрийн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харилцааны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үр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дүнд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хөдөлмөр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хийсэн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хүн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сайхан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амьдардаг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хөдөлмөр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хийлгэсэн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байгууллага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ашигтай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орлоготой</a:t>
            </a:r>
            <a:r>
              <a:rPr lang="en-US" sz="2000" dirty="0" smtClean="0">
                <a:latin typeface="Arial"/>
                <a:cs typeface="Arial"/>
              </a:rPr>
              <a:t>  </a:t>
            </a:r>
            <a:r>
              <a:rPr lang="en-US" sz="2000" dirty="0" err="1" smtClean="0">
                <a:latin typeface="Arial"/>
                <a:cs typeface="Arial"/>
              </a:rPr>
              <a:t>байх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эцсийн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mn-MN" sz="2000" dirty="0" smtClean="0">
                <a:latin typeface="Arial"/>
                <a:cs typeface="Arial"/>
              </a:rPr>
              <a:t>үр дүнд </a:t>
            </a:r>
            <a:r>
              <a:rPr lang="en-US" sz="2000" dirty="0" err="1" smtClean="0">
                <a:latin typeface="Arial"/>
                <a:cs typeface="Arial"/>
              </a:rPr>
              <a:t>улс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орон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хөгжил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цэцэглэлтэй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бүх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нөхцөл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бололцоог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бүрдүүлж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өгөөс</a:t>
            </a:r>
            <a:r>
              <a:rPr lang="mn-MN" sz="2000" dirty="0" smtClean="0">
                <a:latin typeface="Arial"/>
                <a:cs typeface="Arial"/>
              </a:rPr>
              <a:t>э</a:t>
            </a:r>
            <a:r>
              <a:rPr lang="en-US" sz="2000" dirty="0" smtClean="0">
                <a:latin typeface="Arial"/>
                <a:cs typeface="Arial"/>
              </a:rPr>
              <a:t>й </a:t>
            </a:r>
            <a:r>
              <a:rPr lang="en-US" sz="2000" dirty="0" err="1" smtClean="0">
                <a:latin typeface="Arial"/>
                <a:cs typeface="Arial"/>
              </a:rPr>
              <a:t>гэж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хүсч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r>
              <a:rPr lang="en-US" sz="2000" dirty="0" err="1" smtClean="0">
                <a:latin typeface="Arial"/>
                <a:cs typeface="Arial"/>
              </a:rPr>
              <a:t>Шинэчилсэн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хуулийн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нэмэлтээр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хөдөлмөрийн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харилцаанд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оролцогчдын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хоорондын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харилцан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үл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итгэлцэлийг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дэмжин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баталгаажуулж</a:t>
            </a:r>
            <a:r>
              <a:rPr lang="en-US" sz="2000" dirty="0" smtClean="0">
                <a:latin typeface="Arial"/>
                <a:cs typeface="Arial"/>
              </a:rPr>
              <a:t>,  </a:t>
            </a:r>
            <a:r>
              <a:rPr lang="en-US" sz="2000" dirty="0" err="1" smtClean="0">
                <a:latin typeface="Arial"/>
                <a:cs typeface="Arial"/>
              </a:rPr>
              <a:t>хардалт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элдэв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хэлбэрийн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улс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төржилт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хариуцлагагүйн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зуд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ноёрхсон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ажилласан</a:t>
            </a:r>
            <a:r>
              <a:rPr lang="en-US" sz="2000" dirty="0" smtClean="0">
                <a:latin typeface="Arial"/>
                <a:cs typeface="Arial"/>
              </a:rPr>
              <a:t> ч </a:t>
            </a:r>
            <a:r>
              <a:rPr lang="en-US" sz="2000" dirty="0" err="1" smtClean="0">
                <a:latin typeface="Arial"/>
                <a:cs typeface="Arial"/>
              </a:rPr>
              <a:t>биш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ажиллаагүй</a:t>
            </a:r>
            <a:r>
              <a:rPr lang="en-US" sz="2000" dirty="0" smtClean="0">
                <a:latin typeface="Arial"/>
                <a:cs typeface="Arial"/>
              </a:rPr>
              <a:t> ч </a:t>
            </a:r>
            <a:r>
              <a:rPr lang="en-US" sz="2000" dirty="0" err="1" smtClean="0">
                <a:latin typeface="Arial"/>
                <a:cs typeface="Arial"/>
              </a:rPr>
              <a:t>биш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тогтолцоог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арилгаж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ажил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хийвэл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хийсэн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шиг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хийдэг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ажил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хийлгэсэн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бол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өгсөн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шиг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өгдөг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нийгмийн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хариуцлагатай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хөдөлмөрийн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харилцааны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тогтолцоог</a:t>
            </a:r>
            <a:r>
              <a:rPr lang="en-US" sz="2000" dirty="0" smtClean="0">
                <a:latin typeface="Arial"/>
                <a:cs typeface="Arial"/>
              </a:rPr>
              <a:t>  </a:t>
            </a:r>
            <a:r>
              <a:rPr lang="en-US" sz="2000" dirty="0" err="1" smtClean="0">
                <a:latin typeface="Arial"/>
                <a:cs typeface="Arial"/>
              </a:rPr>
              <a:t>бий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болго</a:t>
            </a:r>
            <a:r>
              <a:rPr lang="mn-MN" sz="2000" dirty="0" smtClean="0">
                <a:latin typeface="Arial"/>
                <a:cs typeface="Arial"/>
              </a:rPr>
              <a:t>со</a:t>
            </a:r>
            <a:r>
              <a:rPr lang="en-US" sz="2000" dirty="0" smtClean="0">
                <a:latin typeface="Arial"/>
                <a:cs typeface="Arial"/>
              </a:rPr>
              <a:t>н </a:t>
            </a:r>
            <a:r>
              <a:rPr lang="en-US" sz="2000" dirty="0" err="1" smtClean="0">
                <a:latin typeface="Arial"/>
                <a:cs typeface="Arial"/>
              </a:rPr>
              <a:t>хуулий</a:t>
            </a:r>
            <a:r>
              <a:rPr lang="mn-MN" sz="2000" dirty="0" smtClean="0">
                <a:latin typeface="Arial"/>
                <a:cs typeface="Arial"/>
              </a:rPr>
              <a:t>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суурийг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бид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дэмжих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суурьтай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r>
              <a:rPr lang="en-US" sz="2000" dirty="0" err="1" smtClean="0">
                <a:latin typeface="Arial"/>
                <a:cs typeface="Arial"/>
              </a:rPr>
              <a:t>Ажилтан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хүний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ур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чадвар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чадамж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мэдлэг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боловсрол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ажил</a:t>
            </a:r>
            <a:r>
              <a:rPr lang="mn-MN" sz="2000" dirty="0" smtClean="0">
                <a:latin typeface="Arial"/>
                <a:cs typeface="Arial"/>
              </a:rPr>
              <a:t>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хандах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хандл</a:t>
            </a:r>
            <a:r>
              <a:rPr lang="mn-MN" sz="2000" dirty="0" smtClean="0">
                <a:latin typeface="Arial"/>
                <a:cs typeface="Arial"/>
              </a:rPr>
              <a:t>а</a:t>
            </a:r>
            <a:r>
              <a:rPr lang="en-US" sz="2000" dirty="0" err="1" smtClean="0">
                <a:latin typeface="Arial"/>
                <a:cs typeface="Arial"/>
              </a:rPr>
              <a:t>га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хөдөлмөрийн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үнэлэмж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байдаг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шинэ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тогтолцоонд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шилжих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асуудлыг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хуулиар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тогтоох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суурьтай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r>
              <a:rPr lang="en-US" sz="2000" dirty="0" smtClean="0">
                <a:latin typeface="Arial"/>
                <a:cs typeface="Arial"/>
              </a:rPr>
              <a:t>.  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endParaRPr lang="en-US" sz="2000" dirty="0" smtClean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14686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r>
              <a:rPr lang="en-US" dirty="0" err="1" smtClean="0">
                <a:latin typeface="Arial"/>
                <a:cs typeface="Arial"/>
              </a:rPr>
              <a:t>Судалгаа</a:t>
            </a:r>
            <a:r>
              <a:rPr lang="en-US" dirty="0" smtClean="0">
                <a:latin typeface="Arial"/>
                <a:cs typeface="Arial"/>
              </a:rPr>
              <a:t> </a:t>
            </a:r>
            <a:r>
              <a:rPr lang="en-US" dirty="0" err="1" smtClean="0">
                <a:latin typeface="Arial"/>
                <a:cs typeface="Arial"/>
              </a:rPr>
              <a:t>хэрэгтэй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8305800" cy="5791200"/>
          </a:xfrm>
        </p:spPr>
        <p:txBody>
          <a:bodyPr/>
          <a:lstStyle/>
          <a:p>
            <a:r>
              <a:rPr lang="en-US" dirty="0" err="1" smtClean="0"/>
              <a:t>Хууль</a:t>
            </a:r>
            <a:r>
              <a:rPr lang="en-US" dirty="0" smtClean="0"/>
              <a:t> </a:t>
            </a:r>
            <a:r>
              <a:rPr lang="en-US" dirty="0" err="1" smtClean="0"/>
              <a:t>гарсан</a:t>
            </a:r>
            <a:r>
              <a:rPr lang="en-US" dirty="0" smtClean="0"/>
              <a:t> </a:t>
            </a:r>
            <a:r>
              <a:rPr lang="en-US" dirty="0" err="1" smtClean="0"/>
              <a:t>нөхцөлд</a:t>
            </a:r>
            <a:r>
              <a:rPr lang="en-US" dirty="0" smtClean="0"/>
              <a:t> </a:t>
            </a:r>
            <a:r>
              <a:rPr lang="en-US" dirty="0" err="1" smtClean="0"/>
              <a:t>ямар</a:t>
            </a:r>
            <a:r>
              <a:rPr lang="en-US" dirty="0" smtClean="0"/>
              <a:t> </a:t>
            </a:r>
            <a:r>
              <a:rPr lang="en-US" dirty="0" err="1" smtClean="0"/>
              <a:t>эерэг</a:t>
            </a:r>
            <a:r>
              <a:rPr lang="en-US" dirty="0" smtClean="0"/>
              <a:t>, </a:t>
            </a:r>
            <a:r>
              <a:rPr lang="en-US" dirty="0" err="1" smtClean="0"/>
              <a:t>сөрөг</a:t>
            </a:r>
            <a:r>
              <a:rPr lang="en-US" dirty="0" smtClean="0"/>
              <a:t> </a:t>
            </a:r>
            <a:r>
              <a:rPr lang="en-US" dirty="0" err="1" smtClean="0"/>
              <a:t>нөлөө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err="1" smtClean="0"/>
              <a:t>үзүүлж</a:t>
            </a:r>
            <a:r>
              <a:rPr lang="en-US" dirty="0" smtClean="0"/>
              <a:t>,  </a:t>
            </a:r>
            <a:r>
              <a:rPr lang="en-US" dirty="0" err="1"/>
              <a:t>я</a:t>
            </a:r>
            <a:r>
              <a:rPr lang="en-US" dirty="0" err="1" smtClean="0"/>
              <a:t>мар</a:t>
            </a:r>
            <a:r>
              <a:rPr lang="en-US" dirty="0" smtClean="0"/>
              <a:t> </a:t>
            </a:r>
            <a:r>
              <a:rPr lang="en-US" dirty="0" err="1" smtClean="0"/>
              <a:t>үр</a:t>
            </a:r>
            <a:r>
              <a:rPr lang="en-US" dirty="0" smtClean="0"/>
              <a:t> </a:t>
            </a:r>
            <a:r>
              <a:rPr lang="en-US" dirty="0" err="1" smtClean="0"/>
              <a:t>дагавар</a:t>
            </a:r>
            <a:r>
              <a:rPr lang="en-US" dirty="0" smtClean="0"/>
              <a:t> </a:t>
            </a:r>
            <a:r>
              <a:rPr lang="en-US" dirty="0" err="1" smtClean="0"/>
              <a:t>гарах</a:t>
            </a:r>
            <a:r>
              <a:rPr lang="en-US" dirty="0" smtClean="0"/>
              <a:t> </a:t>
            </a:r>
            <a:r>
              <a:rPr lang="en-US" dirty="0" err="1" smtClean="0"/>
              <a:t>вэ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err="1" smtClean="0"/>
              <a:t>Хуулийг</a:t>
            </a:r>
            <a:r>
              <a:rPr lang="en-US" dirty="0" smtClean="0"/>
              <a:t> </a:t>
            </a:r>
            <a:r>
              <a:rPr lang="en-US" dirty="0" err="1" smtClean="0"/>
              <a:t>шинэчилсэн</a:t>
            </a:r>
            <a:r>
              <a:rPr lang="en-US" dirty="0" smtClean="0"/>
              <a:t> </a:t>
            </a:r>
            <a:r>
              <a:rPr lang="en-US" dirty="0" err="1" smtClean="0"/>
              <a:t>нөхцөлд</a:t>
            </a:r>
            <a:r>
              <a:rPr lang="en-US" dirty="0" smtClean="0"/>
              <a:t> </a:t>
            </a:r>
            <a:r>
              <a:rPr lang="en-US" dirty="0" err="1" smtClean="0"/>
              <a:t>эдийн</a:t>
            </a:r>
            <a:r>
              <a:rPr lang="en-US" dirty="0" smtClean="0"/>
              <a:t> </a:t>
            </a:r>
            <a:r>
              <a:rPr lang="en-US" dirty="0" err="1" smtClean="0"/>
              <a:t>засагт</a:t>
            </a:r>
            <a:r>
              <a:rPr lang="en-US" dirty="0" smtClean="0"/>
              <a:t> </a:t>
            </a:r>
            <a:r>
              <a:rPr lang="en-US" dirty="0" err="1" smtClean="0"/>
              <a:t>үзүүлэх</a:t>
            </a:r>
            <a:r>
              <a:rPr lang="en-US" dirty="0" smtClean="0"/>
              <a:t> </a:t>
            </a:r>
            <a:r>
              <a:rPr lang="en-US" dirty="0" err="1" smtClean="0"/>
              <a:t>нөлөөлөл</a:t>
            </a:r>
            <a:r>
              <a:rPr lang="en-US" dirty="0" smtClean="0"/>
              <a:t> </a:t>
            </a:r>
            <a:r>
              <a:rPr lang="en-US" dirty="0" err="1" smtClean="0"/>
              <a:t>ямар</a:t>
            </a:r>
            <a:r>
              <a:rPr lang="en-US" dirty="0" smtClean="0"/>
              <a:t> </a:t>
            </a:r>
            <a:r>
              <a:rPr lang="en-US" dirty="0" err="1" smtClean="0"/>
              <a:t>байх</a:t>
            </a:r>
            <a:r>
              <a:rPr lang="en-US" dirty="0" smtClean="0"/>
              <a:t> </a:t>
            </a:r>
            <a:r>
              <a:rPr lang="en-US" dirty="0" err="1" smtClean="0"/>
              <a:t>вэ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err="1" smtClean="0"/>
              <a:t>Хөдөлмөрийн</a:t>
            </a:r>
            <a:r>
              <a:rPr lang="en-US" dirty="0" smtClean="0"/>
              <a:t> </a:t>
            </a:r>
            <a:r>
              <a:rPr lang="en-US" dirty="0" err="1" smtClean="0"/>
              <a:t>харилцаанд</a:t>
            </a:r>
            <a:r>
              <a:rPr lang="en-US" dirty="0" smtClean="0"/>
              <a:t> </a:t>
            </a:r>
            <a:r>
              <a:rPr lang="en-US" dirty="0" err="1" smtClean="0"/>
              <a:t>гарч</a:t>
            </a:r>
            <a:r>
              <a:rPr lang="en-US" dirty="0" smtClean="0"/>
              <a:t> </a:t>
            </a:r>
            <a:r>
              <a:rPr lang="en-US" dirty="0" err="1" smtClean="0"/>
              <a:t>болох</a:t>
            </a:r>
            <a:r>
              <a:rPr lang="en-US" dirty="0" smtClean="0"/>
              <a:t> </a:t>
            </a:r>
            <a:r>
              <a:rPr lang="en-US" dirty="0" err="1" smtClean="0"/>
              <a:t>чанарын</a:t>
            </a:r>
            <a:r>
              <a:rPr lang="en-US" dirty="0" smtClean="0"/>
              <a:t> </a:t>
            </a:r>
            <a:r>
              <a:rPr lang="en-US" dirty="0" err="1" smtClean="0"/>
              <a:t>ахиц</a:t>
            </a:r>
            <a:r>
              <a:rPr lang="en-US" dirty="0" smtClean="0"/>
              <a:t> </a:t>
            </a:r>
            <a:r>
              <a:rPr lang="mn-MN" dirty="0" smtClean="0"/>
              <a:t>ямар </a:t>
            </a:r>
            <a:r>
              <a:rPr lang="en-US" dirty="0" err="1" smtClean="0"/>
              <a:t>байх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 </a:t>
            </a:r>
            <a:r>
              <a:rPr lang="en-US" dirty="0" err="1" smtClean="0"/>
              <a:t>бэ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err="1" smtClean="0"/>
              <a:t>Хуулийг</a:t>
            </a:r>
            <a:r>
              <a:rPr lang="en-US" dirty="0" smtClean="0"/>
              <a:t> </a:t>
            </a:r>
            <a:r>
              <a:rPr lang="en-US" dirty="0" err="1" smtClean="0"/>
              <a:t>баталсан</a:t>
            </a:r>
            <a:r>
              <a:rPr lang="en-US" dirty="0" smtClean="0"/>
              <a:t> </a:t>
            </a:r>
            <a:r>
              <a:rPr lang="en-US" dirty="0" err="1" smtClean="0"/>
              <a:t>үзүүлэ</a:t>
            </a:r>
            <a:r>
              <a:rPr lang="mn-MN" dirty="0" smtClean="0"/>
              <a:t>лт </a:t>
            </a:r>
            <a:r>
              <a:rPr lang="en-US" dirty="0" err="1" smtClean="0"/>
              <a:t>эдийн</a:t>
            </a:r>
            <a:r>
              <a:rPr lang="en-US" dirty="0" smtClean="0"/>
              <a:t> </a:t>
            </a:r>
            <a:r>
              <a:rPr lang="en-US" dirty="0" err="1" smtClean="0"/>
              <a:t>засгийн</a:t>
            </a:r>
            <a:r>
              <a:rPr lang="en-US" dirty="0" smtClean="0"/>
              <a:t> </a:t>
            </a:r>
            <a:r>
              <a:rPr lang="en-US" dirty="0" err="1" smtClean="0"/>
              <a:t>үр</a:t>
            </a:r>
            <a:r>
              <a:rPr lang="en-US" dirty="0" smtClean="0"/>
              <a:t> </a:t>
            </a:r>
            <a:r>
              <a:rPr lang="en-US" dirty="0" err="1" smtClean="0"/>
              <a:t>дүн</a:t>
            </a:r>
            <a:r>
              <a:rPr lang="en-US" dirty="0" smtClean="0"/>
              <a:t> </a:t>
            </a:r>
            <a:r>
              <a:rPr lang="en-US" dirty="0" err="1" smtClean="0"/>
              <a:t>юу</a:t>
            </a:r>
            <a:r>
              <a:rPr lang="en-US" dirty="0" smtClean="0"/>
              <a:t> </a:t>
            </a:r>
            <a:r>
              <a:rPr lang="en-US" dirty="0" err="1" smtClean="0"/>
              <a:t>байх</a:t>
            </a:r>
            <a:r>
              <a:rPr lang="en-US" dirty="0" smtClean="0"/>
              <a:t> </a:t>
            </a:r>
            <a:r>
              <a:rPr lang="en-US" dirty="0" err="1" smtClean="0"/>
              <a:t>юм</a:t>
            </a:r>
            <a:r>
              <a:rPr lang="en-US" dirty="0" smtClean="0"/>
              <a:t> </a:t>
            </a:r>
            <a:r>
              <a:rPr lang="en-US" dirty="0" err="1" smtClean="0"/>
              <a:t>бэ</a:t>
            </a:r>
            <a:r>
              <a:rPr lang="en-US" dirty="0" smtClean="0"/>
              <a:t>?</a:t>
            </a:r>
            <a:endParaRPr lang="en-US" dirty="0" smtClean="0"/>
          </a:p>
          <a:p>
            <a:r>
              <a:rPr lang="en-US" dirty="0" err="1" smtClean="0"/>
              <a:t>Үр</a:t>
            </a:r>
            <a:r>
              <a:rPr lang="en-US" dirty="0" smtClean="0"/>
              <a:t> </a:t>
            </a:r>
            <a:r>
              <a:rPr lang="en-US" dirty="0" err="1" smtClean="0"/>
              <a:t>ашгий</a:t>
            </a:r>
            <a:r>
              <a:rPr lang="mn-MN" dirty="0" smtClean="0"/>
              <a:t>н</a:t>
            </a:r>
            <a:r>
              <a:rPr lang="en-US" dirty="0" smtClean="0"/>
              <a:t> </a:t>
            </a:r>
            <a:r>
              <a:rPr lang="en-US" dirty="0" err="1" smtClean="0"/>
              <a:t>тооцоог</a:t>
            </a:r>
            <a:r>
              <a:rPr lang="en-US" dirty="0" smtClean="0"/>
              <a:t> </a:t>
            </a:r>
            <a:r>
              <a:rPr lang="en-US" dirty="0" err="1" smtClean="0"/>
              <a:t>ур</a:t>
            </a:r>
            <a:r>
              <a:rPr lang="mn-MN" dirty="0"/>
              <a:t>ь</a:t>
            </a:r>
            <a:r>
              <a:rPr lang="en-US" dirty="0" err="1" smtClean="0"/>
              <a:t>дчилсан</a:t>
            </a:r>
            <a:r>
              <a:rPr lang="en-US" dirty="0" smtClean="0"/>
              <a:t> </a:t>
            </a:r>
            <a:r>
              <a:rPr lang="en-US" dirty="0" err="1" smtClean="0"/>
              <a:t>байдлаар</a:t>
            </a:r>
            <a:r>
              <a:rPr lang="en-US" dirty="0" smtClean="0"/>
              <a:t> </a:t>
            </a:r>
            <a:r>
              <a:rPr lang="en-US" dirty="0" err="1" smtClean="0"/>
              <a:t>тооцож</a:t>
            </a:r>
            <a:r>
              <a:rPr lang="en-US" dirty="0" smtClean="0"/>
              <a:t> </a:t>
            </a:r>
            <a:r>
              <a:rPr lang="en-US" dirty="0" err="1" smtClean="0"/>
              <a:t>үзэх</a:t>
            </a:r>
            <a:r>
              <a:rPr lang="en-US" dirty="0" smtClean="0"/>
              <a:t> </a:t>
            </a:r>
            <a:r>
              <a:rPr lang="en-US" dirty="0" err="1" smtClean="0"/>
              <a:t>шаардлагатай</a:t>
            </a:r>
            <a:r>
              <a:rPr lang="en-US" dirty="0" smtClean="0"/>
              <a:t> </a:t>
            </a:r>
            <a:r>
              <a:rPr lang="en-US" dirty="0" err="1" smtClean="0"/>
              <a:t>байна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546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Цаашид</a:t>
            </a:r>
            <a:r>
              <a:rPr lang="en-US" dirty="0" smtClean="0"/>
              <a:t> </a:t>
            </a:r>
            <a:r>
              <a:rPr lang="en-US" dirty="0" err="1" smtClean="0"/>
              <a:t>авах</a:t>
            </a:r>
            <a:r>
              <a:rPr lang="en-US" dirty="0" smtClean="0"/>
              <a:t> </a:t>
            </a:r>
            <a:r>
              <a:rPr lang="en-US" dirty="0" err="1" smtClean="0"/>
              <a:t>арга</a:t>
            </a:r>
            <a:r>
              <a:rPr lang="en-US" dirty="0" smtClean="0"/>
              <a:t> </a:t>
            </a:r>
            <a:r>
              <a:rPr lang="en-US" dirty="0" err="1" smtClean="0"/>
              <a:t>хэмжээний</a:t>
            </a:r>
            <a:r>
              <a:rPr lang="en-US" dirty="0" smtClean="0"/>
              <a:t> </a:t>
            </a:r>
            <a:r>
              <a:rPr lang="en-US" dirty="0" err="1" smtClean="0"/>
              <a:t>санал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915400" cy="5562600"/>
          </a:xfrm>
        </p:spPr>
        <p:txBody>
          <a:bodyPr>
            <a:noAutofit/>
          </a:bodyPr>
          <a:lstStyle/>
          <a:p>
            <a:r>
              <a:rPr lang="en-US" sz="2000" dirty="0" err="1" smtClean="0">
                <a:latin typeface="Arial"/>
                <a:cs typeface="Arial"/>
              </a:rPr>
              <a:t>Хөдөлмөрийн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хуулийг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яаралтай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батлуул</a:t>
            </a:r>
            <a:r>
              <a:rPr lang="mn-MN" sz="2000" dirty="0" smtClean="0">
                <a:latin typeface="Arial"/>
                <a:cs typeface="Arial"/>
              </a:rPr>
              <a:t>ъ</a:t>
            </a:r>
            <a:r>
              <a:rPr lang="en-US" sz="2000" dirty="0" smtClean="0">
                <a:latin typeface="Arial"/>
                <a:cs typeface="Arial"/>
              </a:rPr>
              <a:t>я</a:t>
            </a:r>
            <a:r>
              <a:rPr lang="mn-MN" sz="2000" dirty="0" smtClean="0">
                <a:latin typeface="Arial"/>
                <a:cs typeface="Arial"/>
              </a:rPr>
              <a:t> 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(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Хөдөлмөрийн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хуулийн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гурван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тал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зөвшилцөн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,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олон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улсын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байгууллагаас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өгсөн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зөвлөмжийг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тусган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УИХ-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аар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хоёр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дахь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хэлэлцүүлэг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хийгээд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буцсан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хувилбар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ч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бидэнд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 </a:t>
            </a:r>
            <a:r>
              <a:rPr lang="en-US" sz="2000" dirty="0" err="1" smtClean="0">
                <a:solidFill>
                  <a:srgbClr val="0000FF"/>
                </a:solidFill>
                <a:latin typeface="Arial"/>
                <a:cs typeface="Arial"/>
              </a:rPr>
              <a:t>байна</a:t>
            </a:r>
            <a:r>
              <a:rPr lang="en-US" sz="2000" dirty="0" smtClean="0">
                <a:solidFill>
                  <a:srgbClr val="0000FF"/>
                </a:solidFill>
                <a:latin typeface="Arial"/>
                <a:cs typeface="Arial"/>
              </a:rPr>
              <a:t>)</a:t>
            </a:r>
            <a:r>
              <a:rPr lang="mn-MN" sz="2000" dirty="0" smtClean="0">
                <a:solidFill>
                  <a:srgbClr val="0000FF"/>
                </a:solidFill>
                <a:latin typeface="Arial"/>
                <a:cs typeface="Arial"/>
              </a:rPr>
              <a:t>.</a:t>
            </a:r>
            <a:endParaRPr lang="en-US" sz="2000" dirty="0" smtClean="0">
              <a:solidFill>
                <a:srgbClr val="0000FF"/>
              </a:solidFill>
              <a:latin typeface="Arial"/>
              <a:cs typeface="Arial"/>
            </a:endParaRPr>
          </a:p>
          <a:p>
            <a:r>
              <a:rPr lang="en-US" sz="2000" dirty="0" err="1" smtClean="0">
                <a:latin typeface="Arial"/>
                <a:cs typeface="Arial"/>
              </a:rPr>
              <a:t>Нэг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байгууллага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хэсэг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хүмүүсийн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сонирхлыг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хангаж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чадахгүй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гэдэг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нэрээр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маргалдаж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хугацаа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алдахаа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бол</a:t>
            </a:r>
            <a:r>
              <a:rPr lang="mn-MN" sz="2000" dirty="0" smtClean="0">
                <a:latin typeface="Arial"/>
                <a:cs typeface="Arial"/>
              </a:rPr>
              <a:t>ъ</a:t>
            </a:r>
            <a:r>
              <a:rPr lang="en-US" sz="2000" dirty="0" smtClean="0">
                <a:latin typeface="Arial"/>
                <a:cs typeface="Arial"/>
              </a:rPr>
              <a:t>ё.</a:t>
            </a:r>
          </a:p>
          <a:p>
            <a:r>
              <a:rPr lang="en-US" sz="2000" dirty="0" err="1" smtClean="0">
                <a:latin typeface="Arial"/>
                <a:cs typeface="Arial"/>
              </a:rPr>
              <a:t>Нэг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илүү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эрх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эдэлж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тэр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илүү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авч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гэсэн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хардалт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сэрдэлтээсээ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зоригтой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салж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зөвшилцөн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хуулиа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гаргая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r>
              <a:rPr lang="en-US" sz="2000" dirty="0" err="1" smtClean="0">
                <a:latin typeface="Arial"/>
                <a:cs typeface="Arial"/>
              </a:rPr>
              <a:t>Ерөөсөө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ажил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олгогчоо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ажилтнаа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аль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ал</a:t>
            </a:r>
            <a:r>
              <a:rPr lang="mn-MN" sz="2000" dirty="0" smtClean="0">
                <a:latin typeface="Arial"/>
                <a:cs typeface="Arial"/>
              </a:rPr>
              <a:t>и</a:t>
            </a:r>
            <a:r>
              <a:rPr lang="en-US" sz="2000" dirty="0" err="1" smtClean="0">
                <a:latin typeface="Arial"/>
                <a:cs typeface="Arial"/>
              </a:rPr>
              <a:t>нийг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хариуцлагатай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болгох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асуудлаа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хуулиар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шийд</a:t>
            </a:r>
            <a:r>
              <a:rPr lang="mn-MN" sz="2000" dirty="0" smtClean="0">
                <a:latin typeface="Arial"/>
                <a:cs typeface="Arial"/>
              </a:rPr>
              <a:t>ь</a:t>
            </a:r>
            <a:r>
              <a:rPr lang="en-US" sz="2000" dirty="0" smtClean="0">
                <a:latin typeface="Arial"/>
                <a:cs typeface="Arial"/>
              </a:rPr>
              <a:t>е</a:t>
            </a:r>
            <a:r>
              <a:rPr lang="mn-MN" sz="2000" dirty="0" smtClean="0">
                <a:latin typeface="Arial"/>
                <a:cs typeface="Arial"/>
              </a:rPr>
              <a:t>.</a:t>
            </a:r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err="1" smtClean="0">
                <a:latin typeface="Arial"/>
                <a:cs typeface="Arial"/>
              </a:rPr>
              <a:t>Зөрчил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гаргасан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бол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ажил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олгогч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ажилтан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аль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аль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шуд</a:t>
            </a:r>
            <a:r>
              <a:rPr lang="mn-MN" sz="2000" dirty="0" smtClean="0">
                <a:latin typeface="Arial"/>
                <a:cs typeface="Arial"/>
              </a:rPr>
              <a:t>а</a:t>
            </a:r>
            <a:r>
              <a:rPr lang="en-US" sz="2000" dirty="0" err="1" smtClean="0">
                <a:latin typeface="Arial"/>
                <a:cs typeface="Arial"/>
              </a:rPr>
              <a:t>рга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хариуцлага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хүлээдэг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эрх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зүйн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орчныг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бий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болгоё</a:t>
            </a:r>
            <a:endParaRPr lang="en-US" sz="2000" dirty="0" smtClean="0">
              <a:latin typeface="Arial"/>
              <a:cs typeface="Arial"/>
            </a:endParaRPr>
          </a:p>
          <a:p>
            <a:r>
              <a:rPr lang="en-US" sz="2000" dirty="0" err="1" smtClean="0">
                <a:latin typeface="Arial"/>
                <a:cs typeface="Arial"/>
              </a:rPr>
              <a:t>Хуулийн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сүүлчийн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хувилбар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дээр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суурилаад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өндөр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түвшний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хүрээнд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бүлэг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бүрээр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базаж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яриад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зөвшилцөөд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тохиролцоод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энэ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хуулиа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эцэслэе</a:t>
            </a:r>
            <a:r>
              <a:rPr lang="en-US" sz="2000" dirty="0" smtClean="0">
                <a:latin typeface="Arial"/>
                <a:cs typeface="Arial"/>
              </a:rPr>
              <a:t>, </a:t>
            </a:r>
            <a:r>
              <a:rPr lang="en-US" sz="2000" dirty="0" err="1" smtClean="0">
                <a:latin typeface="Arial"/>
                <a:cs typeface="Arial"/>
              </a:rPr>
              <a:t>маргаад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урагшаа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явахгүй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болоод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байна</a:t>
            </a:r>
            <a:r>
              <a:rPr lang="en-US" sz="2000" dirty="0" smtClean="0">
                <a:latin typeface="Arial"/>
                <a:cs typeface="Arial"/>
              </a:rPr>
              <a:t>.</a:t>
            </a:r>
          </a:p>
          <a:p>
            <a:r>
              <a:rPr lang="en-US" sz="2000" dirty="0" err="1" smtClean="0">
                <a:latin typeface="Arial"/>
                <a:cs typeface="Arial"/>
              </a:rPr>
              <a:t>Энэ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байдалд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одоо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цэг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тав</a:t>
            </a:r>
            <a:r>
              <a:rPr lang="mn-MN" sz="2000" dirty="0" smtClean="0">
                <a:latin typeface="Arial"/>
                <a:cs typeface="Arial"/>
              </a:rPr>
              <a:t>ъ</a:t>
            </a:r>
            <a:r>
              <a:rPr lang="en-US" sz="2000" dirty="0" smtClean="0">
                <a:latin typeface="Arial"/>
                <a:cs typeface="Arial"/>
              </a:rPr>
              <a:t>я, </a:t>
            </a:r>
            <a:r>
              <a:rPr lang="en-US" sz="2000" dirty="0" err="1" smtClean="0">
                <a:latin typeface="Arial"/>
                <a:cs typeface="Arial"/>
              </a:rPr>
              <a:t>асуудлаа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нэг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тийш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нь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шийд</a:t>
            </a:r>
            <a:r>
              <a:rPr lang="mn-MN" sz="2000" dirty="0" smtClean="0">
                <a:latin typeface="Arial"/>
                <a:cs typeface="Arial"/>
              </a:rPr>
              <a:t>ь</a:t>
            </a:r>
            <a:r>
              <a:rPr lang="en-US" sz="2000" dirty="0" smtClean="0">
                <a:latin typeface="Arial"/>
                <a:cs typeface="Arial"/>
              </a:rPr>
              <a:t>е.</a:t>
            </a:r>
          </a:p>
          <a:p>
            <a:endParaRPr lang="en-US" sz="2000" dirty="0" smtClean="0">
              <a:latin typeface="Arial"/>
              <a:cs typeface="Arial"/>
            </a:endParaRPr>
          </a:p>
          <a:p>
            <a:endParaRPr lang="en-US" sz="20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3772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3"/>
          <p:cNvSpPr txBox="1">
            <a:spLocks noGrp="1" noChangeArrowheads="1"/>
          </p:cNvSpPr>
          <p:nvPr/>
        </p:nvSpPr>
        <p:spPr>
          <a:xfrm>
            <a:off x="7924800" y="6356350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8E58C6E7-37FF-4413-9EF4-E22F0E6BAF88}" type="slidenum">
              <a:rPr lang="en-GB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en-GB" sz="1200">
              <a:solidFill>
                <a:schemeClr val="tx2">
                  <a:shade val="9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6387" name="Slide Number Placeholder 3"/>
          <p:cNvSpPr txBox="1">
            <a:spLocks noGrp="1"/>
          </p:cNvSpPr>
          <p:nvPr/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 anchorCtr="1"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0B5A4257-8F82-4B69-B5CF-71B7E783029C}" type="slidenum">
              <a:rPr lang="en-GB" sz="2600" b="1">
                <a:solidFill>
                  <a:schemeClr val="bg1"/>
                </a:solidFill>
              </a:rPr>
              <a:pPr/>
              <a:t>9</a:t>
            </a:fld>
            <a:endParaRPr lang="en-GB" sz="2600" b="1">
              <a:solidFill>
                <a:schemeClr val="bg1"/>
              </a:solidFill>
            </a:endParaRPr>
          </a:p>
        </p:txBody>
      </p:sp>
      <p:sp>
        <p:nvSpPr>
          <p:cNvPr id="16388" name="Rectangle 51"/>
          <p:cNvSpPr>
            <a:spLocks noChangeArrowheads="1"/>
          </p:cNvSpPr>
          <p:nvPr/>
        </p:nvSpPr>
        <p:spPr bwMode="auto">
          <a:xfrm>
            <a:off x="152400" y="152400"/>
            <a:ext cx="8843963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endParaRPr lang="mn-MN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mn-M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Х.Ганбаатар</a:t>
            </a:r>
            <a:endParaRPr lang="mn-MN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Монголын </a:t>
            </a:r>
            <a:r>
              <a:rPr lang="mn-MN" sz="2800" dirty="0">
                <a:latin typeface="Arial" panose="020B0604020202020204" pitchFamily="34" charset="0"/>
                <a:cs typeface="Arial" panose="020B0604020202020204" pitchFamily="34" charset="0"/>
              </a:rPr>
              <a:t>Ажил Олгогч Эздийн Нэгдсэн Холбооны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Гүйцэтгэх захирал бөгөөд Дэд 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Ерөнхийлөгч </a:t>
            </a:r>
          </a:p>
          <a:p>
            <a:pPr algn="ctr" eaLnBrk="0" hangingPunct="0"/>
            <a:endParaRPr lang="mn-M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Улаанбаатар</a:t>
            </a:r>
          </a:p>
          <a:p>
            <a:pPr algn="ctr" eaLnBrk="0" hangingPunct="0"/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Чингисийн талбай -18</a:t>
            </a:r>
          </a:p>
          <a:p>
            <a:pPr algn="ctr" eaLnBrk="0" hangingPunct="0"/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Таван богд плаза төв</a:t>
            </a:r>
          </a:p>
          <a:p>
            <a:pPr algn="ctr" eaLnBrk="0" hangingPunct="0"/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1 дүгээр давхар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Утас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976-11-3</a:t>
            </a:r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26445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mn-MN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Факс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+976-11-325635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E-mail: 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ganbaatar</a:t>
            </a:r>
            <a:r>
              <a:rPr lang="en-US" sz="2800" u="sng" dirty="0" err="1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@monef.mn</a:t>
            </a:r>
            <a:r>
              <a:rPr lang="en-US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0" hangingPunct="0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79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2211</TotalTime>
  <Words>928</Words>
  <Application>Microsoft Office PowerPoint</Application>
  <PresentationFormat>On-screen Show (4:3)</PresentationFormat>
  <Paragraphs>71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ХӨДӨЛМӨРИЙН ТУХАЙ ХУУЛИЙН ШИНЭЧИЛСЭН НАЙРУУЛГЫН ТАЛААР  МОНГОЛЫН АЖИЛ ОЛГОГЧ, ЭЗДИЙН БАРИМТАЛЖ БУЙ ЧИГЛЭЛ, БАЙР СУУРЬ</vt:lpstr>
      <vt:lpstr>PowerPoint Presentation</vt:lpstr>
      <vt:lpstr>1. Хөдөлмөрийн харилцааны өнөөгийн онцлог</vt:lpstr>
      <vt:lpstr>2. Тулгарч буй саад, хүндрэл</vt:lpstr>
      <vt:lpstr>Монголын ажил олгогчид юу хийсэн бэ?</vt:lpstr>
      <vt:lpstr>Ажил олгогч эздийн баримталж буй байр суурь</vt:lpstr>
      <vt:lpstr> Судалгаа хэрэгтэй</vt:lpstr>
      <vt:lpstr>Цаашид авах арга хэмжээний санал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Ажил мэргэжлийн чиг баримжаа олгох үйлчилгээний талаарх бодлого, өнөөгийн байдал</dc:title>
  <dc:creator>User</dc:creator>
  <cp:lastModifiedBy>Bayartsetseg Bayarsaikhan</cp:lastModifiedBy>
  <cp:revision>188</cp:revision>
  <dcterms:created xsi:type="dcterms:W3CDTF">2006-08-16T00:00:00Z</dcterms:created>
  <dcterms:modified xsi:type="dcterms:W3CDTF">2017-02-17T01:21:31Z</dcterms:modified>
</cp:coreProperties>
</file>