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0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2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256" r:id="rId2"/>
    <p:sldId id="310" r:id="rId3"/>
    <p:sldId id="311" r:id="rId4"/>
    <p:sldId id="312" r:id="rId5"/>
    <p:sldId id="313" r:id="rId6"/>
    <p:sldId id="338" r:id="rId7"/>
    <p:sldId id="331" r:id="rId8"/>
    <p:sldId id="339" r:id="rId9"/>
    <p:sldId id="340" r:id="rId10"/>
    <p:sldId id="321" r:id="rId11"/>
    <p:sldId id="341" r:id="rId12"/>
    <p:sldId id="322" r:id="rId13"/>
    <p:sldId id="344" r:id="rId14"/>
    <p:sldId id="343" r:id="rId15"/>
    <p:sldId id="330" r:id="rId16"/>
    <p:sldId id="342" r:id="rId17"/>
    <p:sldId id="345" r:id="rId18"/>
    <p:sldId id="319" r:id="rId19"/>
    <p:sldId id="346" r:id="rId20"/>
    <p:sldId id="336" r:id="rId21"/>
    <p:sldId id="347" r:id="rId22"/>
    <p:sldId id="333" r:id="rId23"/>
    <p:sldId id="332" r:id="rId24"/>
    <p:sldId id="348" r:id="rId25"/>
    <p:sldId id="334" r:id="rId26"/>
    <p:sldId id="351" r:id="rId27"/>
    <p:sldId id="350" r:id="rId28"/>
    <p:sldId id="335" r:id="rId29"/>
    <p:sldId id="349" r:id="rId30"/>
    <p:sldId id="337" r:id="rId31"/>
    <p:sldId id="352" r:id="rId32"/>
    <p:sldId id="320" r:id="rId33"/>
    <p:sldId id="323" r:id="rId34"/>
    <p:sldId id="353" r:id="rId35"/>
    <p:sldId id="354" r:id="rId36"/>
    <p:sldId id="355" r:id="rId37"/>
    <p:sldId id="327" r:id="rId38"/>
    <p:sldId id="328" r:id="rId39"/>
    <p:sldId id="259" r:id="rId40"/>
  </p:sldIdLst>
  <p:sldSz cx="9144000" cy="6858000" type="screen4x3"/>
  <p:notesSz cx="6735763" cy="9866313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5B62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87" autoAdjust="0"/>
    <p:restoredTop sz="92903" autoAdjust="0"/>
  </p:normalViewPr>
  <p:slideViewPr>
    <p:cSldViewPr>
      <p:cViewPr>
        <p:scale>
          <a:sx n="50" d="100"/>
          <a:sy n="50" d="100"/>
        </p:scale>
        <p:origin x="76" y="328"/>
      </p:cViewPr>
      <p:guideLst>
        <p:guide orient="horz" pos="2160"/>
        <p:guide pos="2880"/>
      </p:guideLst>
    </p:cSldViewPr>
  </p:slid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matsumoto\Data\Thailand\LFSQ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tsumoto\Desktop\MNG\KILM16a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tsumoto\AppData\Local\Temp\7zO8913C36B\INFORMAL-ECONOMY-2012-COUNTRY-DATA-CHART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matsumoto\Data\Thailand\LFSQ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matsumoto\Data\Thailand\LFSQ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tsumoto\Desktop\MNG\KILM10c.xls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tsumoto\Desktop\MNG\KHM_CL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tsumoto\Desktop\MNG\KHM_CL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 dirty="0"/>
              <a:t>% of women in </a:t>
            </a:r>
            <a:r>
              <a:rPr lang="en-GB" b="1" dirty="0" smtClean="0"/>
              <a:t>major occupation </a:t>
            </a:r>
            <a:r>
              <a:rPr lang="en-GB" b="1" dirty="0"/>
              <a:t>groups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'EMP_occ(%)'!$A$5</c:f>
              <c:strCache>
                <c:ptCount val="1"/>
                <c:pt idx="0">
                  <c:v>Total employment</c:v>
                </c:pt>
              </c:strCache>
            </c:strRef>
          </c:tx>
          <c:spPr>
            <a:ln w="38100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cat>
            <c:strRef>
              <c:f>'EMP_occ(%)'!$B$4:$BI$4</c:f>
              <c:strCache>
                <c:ptCount val="60"/>
                <c:pt idx="0">
                  <c:v>2001Q1</c:v>
                </c:pt>
                <c:pt idx="1">
                  <c:v>2001Q2</c:v>
                </c:pt>
                <c:pt idx="2">
                  <c:v>2001Q3</c:v>
                </c:pt>
                <c:pt idx="3">
                  <c:v>2001Q4</c:v>
                </c:pt>
                <c:pt idx="4">
                  <c:v>2002Q1</c:v>
                </c:pt>
                <c:pt idx="5">
                  <c:v>2002Q2</c:v>
                </c:pt>
                <c:pt idx="6">
                  <c:v>2002Q3</c:v>
                </c:pt>
                <c:pt idx="7">
                  <c:v>2002Q4</c:v>
                </c:pt>
                <c:pt idx="8">
                  <c:v>2003Q1</c:v>
                </c:pt>
                <c:pt idx="9">
                  <c:v>2003Q2</c:v>
                </c:pt>
                <c:pt idx="10">
                  <c:v>2003Q3</c:v>
                </c:pt>
                <c:pt idx="11">
                  <c:v>2003Q4</c:v>
                </c:pt>
                <c:pt idx="12">
                  <c:v>2004Q1</c:v>
                </c:pt>
                <c:pt idx="13">
                  <c:v>2004Q2</c:v>
                </c:pt>
                <c:pt idx="14">
                  <c:v>2004Q3</c:v>
                </c:pt>
                <c:pt idx="15">
                  <c:v>2004Q4</c:v>
                </c:pt>
                <c:pt idx="16">
                  <c:v>2005Q1</c:v>
                </c:pt>
                <c:pt idx="17">
                  <c:v>2005Q2</c:v>
                </c:pt>
                <c:pt idx="18">
                  <c:v>2005Q3</c:v>
                </c:pt>
                <c:pt idx="19">
                  <c:v>2005Q4</c:v>
                </c:pt>
                <c:pt idx="20">
                  <c:v>2006Q1</c:v>
                </c:pt>
                <c:pt idx="21">
                  <c:v>2006Q2</c:v>
                </c:pt>
                <c:pt idx="22">
                  <c:v>2006Q3</c:v>
                </c:pt>
                <c:pt idx="23">
                  <c:v>2006Q4</c:v>
                </c:pt>
                <c:pt idx="24">
                  <c:v>2007Q1</c:v>
                </c:pt>
                <c:pt idx="25">
                  <c:v>2007Q2</c:v>
                </c:pt>
                <c:pt idx="26">
                  <c:v>2007Q3</c:v>
                </c:pt>
                <c:pt idx="27">
                  <c:v>2007Q4</c:v>
                </c:pt>
                <c:pt idx="28">
                  <c:v>2008Q1</c:v>
                </c:pt>
                <c:pt idx="29">
                  <c:v>2008Q2</c:v>
                </c:pt>
                <c:pt idx="30">
                  <c:v>2008Q3</c:v>
                </c:pt>
                <c:pt idx="31">
                  <c:v>2008Q4</c:v>
                </c:pt>
                <c:pt idx="32">
                  <c:v>2009Q1</c:v>
                </c:pt>
                <c:pt idx="33">
                  <c:v>2009Q2</c:v>
                </c:pt>
                <c:pt idx="34">
                  <c:v>2009Q3</c:v>
                </c:pt>
                <c:pt idx="35">
                  <c:v>2009Q4</c:v>
                </c:pt>
                <c:pt idx="36">
                  <c:v>2010Q1</c:v>
                </c:pt>
                <c:pt idx="37">
                  <c:v>2010Q2</c:v>
                </c:pt>
                <c:pt idx="38">
                  <c:v>2010Q3</c:v>
                </c:pt>
                <c:pt idx="39">
                  <c:v>2010Q4</c:v>
                </c:pt>
                <c:pt idx="40">
                  <c:v>2011Q1</c:v>
                </c:pt>
                <c:pt idx="41">
                  <c:v>2011Q2</c:v>
                </c:pt>
                <c:pt idx="42">
                  <c:v>2011Q3</c:v>
                </c:pt>
                <c:pt idx="43">
                  <c:v>2011Q4</c:v>
                </c:pt>
                <c:pt idx="44">
                  <c:v>2012Q1</c:v>
                </c:pt>
                <c:pt idx="45">
                  <c:v>2012Q2</c:v>
                </c:pt>
                <c:pt idx="46">
                  <c:v>2012Q3</c:v>
                </c:pt>
                <c:pt idx="47">
                  <c:v>2012Q4</c:v>
                </c:pt>
                <c:pt idx="48">
                  <c:v>2013Q1</c:v>
                </c:pt>
                <c:pt idx="49">
                  <c:v>2013Q2</c:v>
                </c:pt>
                <c:pt idx="50">
                  <c:v>2013Q3</c:v>
                </c:pt>
                <c:pt idx="51">
                  <c:v>2013Q4</c:v>
                </c:pt>
                <c:pt idx="52">
                  <c:v>2014Q1</c:v>
                </c:pt>
                <c:pt idx="53">
                  <c:v>2014Q2</c:v>
                </c:pt>
                <c:pt idx="54">
                  <c:v>2014Q3</c:v>
                </c:pt>
                <c:pt idx="55">
                  <c:v>2014Q4</c:v>
                </c:pt>
                <c:pt idx="56">
                  <c:v>2015Q1</c:v>
                </c:pt>
                <c:pt idx="57">
                  <c:v>2015Q2</c:v>
                </c:pt>
                <c:pt idx="58">
                  <c:v>2015Q3</c:v>
                </c:pt>
                <c:pt idx="59">
                  <c:v>2015Q4</c:v>
                </c:pt>
              </c:strCache>
            </c:strRef>
          </c:cat>
          <c:val>
            <c:numRef>
              <c:f>'EMP_occ(%)'!$B$5:$BI$5</c:f>
              <c:numCache>
                <c:formatCode>_-* #,##0.0_-;\-* #,##0.0_-;_-* "-"??_-;_-@_-</c:formatCode>
                <c:ptCount val="60"/>
                <c:pt idx="0">
                  <c:v>43.712024101123539</c:v>
                </c:pt>
                <c:pt idx="1">
                  <c:v>43.8164349466104</c:v>
                </c:pt>
                <c:pt idx="2">
                  <c:v>44.835908296123044</c:v>
                </c:pt>
                <c:pt idx="3">
                  <c:v>44.53041057370622</c:v>
                </c:pt>
                <c:pt idx="4">
                  <c:v>43.573783650483129</c:v>
                </c:pt>
                <c:pt idx="5">
                  <c:v>43.771241131168011</c:v>
                </c:pt>
                <c:pt idx="6">
                  <c:v>44.918848333364494</c:v>
                </c:pt>
                <c:pt idx="7">
                  <c:v>44.509231412867841</c:v>
                </c:pt>
                <c:pt idx="8">
                  <c:v>43.911081862451894</c:v>
                </c:pt>
                <c:pt idx="9">
                  <c:v>43.986185291115753</c:v>
                </c:pt>
                <c:pt idx="10">
                  <c:v>44.973252362691539</c:v>
                </c:pt>
                <c:pt idx="11">
                  <c:v>44.824470538740073</c:v>
                </c:pt>
                <c:pt idx="12">
                  <c:v>43.633534091225776</c:v>
                </c:pt>
                <c:pt idx="13">
                  <c:v>43.944095181423265</c:v>
                </c:pt>
                <c:pt idx="14">
                  <c:v>44.83889625600564</c:v>
                </c:pt>
                <c:pt idx="15">
                  <c:v>44.87843689338554</c:v>
                </c:pt>
                <c:pt idx="16">
                  <c:v>44.13959976852648</c:v>
                </c:pt>
                <c:pt idx="17">
                  <c:v>44.163377459540179</c:v>
                </c:pt>
                <c:pt idx="18">
                  <c:v>46.366378901307421</c:v>
                </c:pt>
                <c:pt idx="19">
                  <c:v>45.872680934534102</c:v>
                </c:pt>
                <c:pt idx="20">
                  <c:v>45.174544038596665</c:v>
                </c:pt>
                <c:pt idx="21">
                  <c:v>45.261245025230892</c:v>
                </c:pt>
                <c:pt idx="22">
                  <c:v>45.966491293872451</c:v>
                </c:pt>
                <c:pt idx="23">
                  <c:v>45.932092034478316</c:v>
                </c:pt>
                <c:pt idx="24">
                  <c:v>45.129948439489283</c:v>
                </c:pt>
                <c:pt idx="25">
                  <c:v>45.138197585400327</c:v>
                </c:pt>
                <c:pt idx="26">
                  <c:v>46.186413856538891</c:v>
                </c:pt>
                <c:pt idx="27">
                  <c:v>46.166731600180526</c:v>
                </c:pt>
                <c:pt idx="28">
                  <c:v>45.307152122562641</c:v>
                </c:pt>
                <c:pt idx="29">
                  <c:v>45.751550697445879</c:v>
                </c:pt>
                <c:pt idx="30">
                  <c:v>46.070765366923347</c:v>
                </c:pt>
                <c:pt idx="31">
                  <c:v>45.731470305286336</c:v>
                </c:pt>
                <c:pt idx="32">
                  <c:v>45.321751246745947</c:v>
                </c:pt>
                <c:pt idx="33">
                  <c:v>45.711351327328195</c:v>
                </c:pt>
                <c:pt idx="34">
                  <c:v>45.826322301408325</c:v>
                </c:pt>
                <c:pt idx="35">
                  <c:v>45.7691155139795</c:v>
                </c:pt>
                <c:pt idx="36">
                  <c:v>45.51181291339654</c:v>
                </c:pt>
                <c:pt idx="37">
                  <c:v>45.374087893400414</c:v>
                </c:pt>
                <c:pt idx="38">
                  <c:v>45.960781737922915</c:v>
                </c:pt>
                <c:pt idx="39">
                  <c:v>45.957048337967912</c:v>
                </c:pt>
                <c:pt idx="40">
                  <c:v>45.598897168083788</c:v>
                </c:pt>
                <c:pt idx="41">
                  <c:v>45.652593066955461</c:v>
                </c:pt>
                <c:pt idx="42">
                  <c:v>46.210382889749511</c:v>
                </c:pt>
                <c:pt idx="43">
                  <c:v>46.069292105818391</c:v>
                </c:pt>
                <c:pt idx="44">
                  <c:v>45.329466080392052</c:v>
                </c:pt>
                <c:pt idx="45">
                  <c:v>45.476149920689387</c:v>
                </c:pt>
                <c:pt idx="46">
                  <c:v>46.014636373866033</c:v>
                </c:pt>
                <c:pt idx="47">
                  <c:v>46.109556539886938</c:v>
                </c:pt>
                <c:pt idx="48">
                  <c:v>45.408874869380497</c:v>
                </c:pt>
                <c:pt idx="49">
                  <c:v>45.438759512532883</c:v>
                </c:pt>
                <c:pt idx="50">
                  <c:v>45.415676474162133</c:v>
                </c:pt>
                <c:pt idx="51">
                  <c:v>45.308869305442798</c:v>
                </c:pt>
                <c:pt idx="52">
                  <c:v>45.394805195613102</c:v>
                </c:pt>
                <c:pt idx="53">
                  <c:v>45.320540445099091</c:v>
                </c:pt>
                <c:pt idx="54">
                  <c:v>45.652758368618031</c:v>
                </c:pt>
                <c:pt idx="55">
                  <c:v>45.611909303980227</c:v>
                </c:pt>
                <c:pt idx="56">
                  <c:v>45.425083759676241</c:v>
                </c:pt>
                <c:pt idx="57">
                  <c:v>45.422176514619679</c:v>
                </c:pt>
                <c:pt idx="58">
                  <c:v>45.79681837283897</c:v>
                </c:pt>
                <c:pt idx="59">
                  <c:v>45.653751432120281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'EMP_occ(%)'!$A$6</c:f>
              <c:strCache>
                <c:ptCount val="1"/>
                <c:pt idx="0">
                  <c:v>Managers</c:v>
                </c:pt>
              </c:strCache>
            </c:strRef>
          </c:tx>
          <c:spPr>
            <a:ln w="38100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strRef>
              <c:f>'EMP_occ(%)'!$B$4:$BI$4</c:f>
              <c:strCache>
                <c:ptCount val="60"/>
                <c:pt idx="0">
                  <c:v>2001Q1</c:v>
                </c:pt>
                <c:pt idx="1">
                  <c:v>2001Q2</c:v>
                </c:pt>
                <c:pt idx="2">
                  <c:v>2001Q3</c:v>
                </c:pt>
                <c:pt idx="3">
                  <c:v>2001Q4</c:v>
                </c:pt>
                <c:pt idx="4">
                  <c:v>2002Q1</c:v>
                </c:pt>
                <c:pt idx="5">
                  <c:v>2002Q2</c:v>
                </c:pt>
                <c:pt idx="6">
                  <c:v>2002Q3</c:v>
                </c:pt>
                <c:pt idx="7">
                  <c:v>2002Q4</c:v>
                </c:pt>
                <c:pt idx="8">
                  <c:v>2003Q1</c:v>
                </c:pt>
                <c:pt idx="9">
                  <c:v>2003Q2</c:v>
                </c:pt>
                <c:pt idx="10">
                  <c:v>2003Q3</c:v>
                </c:pt>
                <c:pt idx="11">
                  <c:v>2003Q4</c:v>
                </c:pt>
                <c:pt idx="12">
                  <c:v>2004Q1</c:v>
                </c:pt>
                <c:pt idx="13">
                  <c:v>2004Q2</c:v>
                </c:pt>
                <c:pt idx="14">
                  <c:v>2004Q3</c:v>
                </c:pt>
                <c:pt idx="15">
                  <c:v>2004Q4</c:v>
                </c:pt>
                <c:pt idx="16">
                  <c:v>2005Q1</c:v>
                </c:pt>
                <c:pt idx="17">
                  <c:v>2005Q2</c:v>
                </c:pt>
                <c:pt idx="18">
                  <c:v>2005Q3</c:v>
                </c:pt>
                <c:pt idx="19">
                  <c:v>2005Q4</c:v>
                </c:pt>
                <c:pt idx="20">
                  <c:v>2006Q1</c:v>
                </c:pt>
                <c:pt idx="21">
                  <c:v>2006Q2</c:v>
                </c:pt>
                <c:pt idx="22">
                  <c:v>2006Q3</c:v>
                </c:pt>
                <c:pt idx="23">
                  <c:v>2006Q4</c:v>
                </c:pt>
                <c:pt idx="24">
                  <c:v>2007Q1</c:v>
                </c:pt>
                <c:pt idx="25">
                  <c:v>2007Q2</c:v>
                </c:pt>
                <c:pt idx="26">
                  <c:v>2007Q3</c:v>
                </c:pt>
                <c:pt idx="27">
                  <c:v>2007Q4</c:v>
                </c:pt>
                <c:pt idx="28">
                  <c:v>2008Q1</c:v>
                </c:pt>
                <c:pt idx="29">
                  <c:v>2008Q2</c:v>
                </c:pt>
                <c:pt idx="30">
                  <c:v>2008Q3</c:v>
                </c:pt>
                <c:pt idx="31">
                  <c:v>2008Q4</c:v>
                </c:pt>
                <c:pt idx="32">
                  <c:v>2009Q1</c:v>
                </c:pt>
                <c:pt idx="33">
                  <c:v>2009Q2</c:v>
                </c:pt>
                <c:pt idx="34">
                  <c:v>2009Q3</c:v>
                </c:pt>
                <c:pt idx="35">
                  <c:v>2009Q4</c:v>
                </c:pt>
                <c:pt idx="36">
                  <c:v>2010Q1</c:v>
                </c:pt>
                <c:pt idx="37">
                  <c:v>2010Q2</c:v>
                </c:pt>
                <c:pt idx="38">
                  <c:v>2010Q3</c:v>
                </c:pt>
                <c:pt idx="39">
                  <c:v>2010Q4</c:v>
                </c:pt>
                <c:pt idx="40">
                  <c:v>2011Q1</c:v>
                </c:pt>
                <c:pt idx="41">
                  <c:v>2011Q2</c:v>
                </c:pt>
                <c:pt idx="42">
                  <c:v>2011Q3</c:v>
                </c:pt>
                <c:pt idx="43">
                  <c:v>2011Q4</c:v>
                </c:pt>
                <c:pt idx="44">
                  <c:v>2012Q1</c:v>
                </c:pt>
                <c:pt idx="45">
                  <c:v>2012Q2</c:v>
                </c:pt>
                <c:pt idx="46">
                  <c:v>2012Q3</c:v>
                </c:pt>
                <c:pt idx="47">
                  <c:v>2012Q4</c:v>
                </c:pt>
                <c:pt idx="48">
                  <c:v>2013Q1</c:v>
                </c:pt>
                <c:pt idx="49">
                  <c:v>2013Q2</c:v>
                </c:pt>
                <c:pt idx="50">
                  <c:v>2013Q3</c:v>
                </c:pt>
                <c:pt idx="51">
                  <c:v>2013Q4</c:v>
                </c:pt>
                <c:pt idx="52">
                  <c:v>2014Q1</c:v>
                </c:pt>
                <c:pt idx="53">
                  <c:v>2014Q2</c:v>
                </c:pt>
                <c:pt idx="54">
                  <c:v>2014Q3</c:v>
                </c:pt>
                <c:pt idx="55">
                  <c:v>2014Q4</c:v>
                </c:pt>
                <c:pt idx="56">
                  <c:v>2015Q1</c:v>
                </c:pt>
                <c:pt idx="57">
                  <c:v>2015Q2</c:v>
                </c:pt>
                <c:pt idx="58">
                  <c:v>2015Q3</c:v>
                </c:pt>
                <c:pt idx="59">
                  <c:v>2015Q4</c:v>
                </c:pt>
              </c:strCache>
            </c:strRef>
          </c:cat>
          <c:val>
            <c:numRef>
              <c:f>'EMP_occ(%)'!$B$6:$BI$6</c:f>
              <c:numCache>
                <c:formatCode>_-* #,##0.0_-;\-* #,##0.0_-;_-* "-"??_-;_-@_-</c:formatCode>
                <c:ptCount val="60"/>
                <c:pt idx="0">
                  <c:v>24.270268757808317</c:v>
                </c:pt>
                <c:pt idx="1">
                  <c:v>27.386124087556489</c:v>
                </c:pt>
                <c:pt idx="2">
                  <c:v>25.512003122956468</c:v>
                </c:pt>
                <c:pt idx="3">
                  <c:v>26.687749072638262</c:v>
                </c:pt>
                <c:pt idx="4">
                  <c:v>27.136146453562787</c:v>
                </c:pt>
                <c:pt idx="5">
                  <c:v>25.917068528108516</c:v>
                </c:pt>
                <c:pt idx="6">
                  <c:v>25.310765571570087</c:v>
                </c:pt>
                <c:pt idx="7">
                  <c:v>27.139557151895811</c:v>
                </c:pt>
                <c:pt idx="8">
                  <c:v>27.084680883181051</c:v>
                </c:pt>
                <c:pt idx="9">
                  <c:v>28.737890043048804</c:v>
                </c:pt>
                <c:pt idx="10">
                  <c:v>26.259985961516051</c:v>
                </c:pt>
                <c:pt idx="11">
                  <c:v>27.292849967782047</c:v>
                </c:pt>
                <c:pt idx="12">
                  <c:v>28.006841077431087</c:v>
                </c:pt>
                <c:pt idx="13">
                  <c:v>28.295936864480424</c:v>
                </c:pt>
                <c:pt idx="14">
                  <c:v>27.546178684311773</c:v>
                </c:pt>
                <c:pt idx="15">
                  <c:v>26.736860981408622</c:v>
                </c:pt>
                <c:pt idx="16">
                  <c:v>27.943020055750061</c:v>
                </c:pt>
                <c:pt idx="17">
                  <c:v>29.234968434682905</c:v>
                </c:pt>
                <c:pt idx="18">
                  <c:v>28.843873724801298</c:v>
                </c:pt>
                <c:pt idx="19">
                  <c:v>27.185772508376893</c:v>
                </c:pt>
                <c:pt idx="20">
                  <c:v>27.587315330626559</c:v>
                </c:pt>
                <c:pt idx="21">
                  <c:v>29.804418248442182</c:v>
                </c:pt>
                <c:pt idx="22">
                  <c:v>29.222459491479324</c:v>
                </c:pt>
                <c:pt idx="23">
                  <c:v>29.520285595944046</c:v>
                </c:pt>
                <c:pt idx="24">
                  <c:v>29.015602882491571</c:v>
                </c:pt>
                <c:pt idx="25">
                  <c:v>29.151388025330093</c:v>
                </c:pt>
                <c:pt idx="26">
                  <c:v>29.70851017555794</c:v>
                </c:pt>
                <c:pt idx="27">
                  <c:v>29.794097821864433</c:v>
                </c:pt>
                <c:pt idx="28">
                  <c:v>29.608604723733382</c:v>
                </c:pt>
                <c:pt idx="29">
                  <c:v>22.177923045607336</c:v>
                </c:pt>
                <c:pt idx="30">
                  <c:v>23.690954550000477</c:v>
                </c:pt>
                <c:pt idx="31">
                  <c:v>25.041977411532219</c:v>
                </c:pt>
                <c:pt idx="32">
                  <c:v>23.192915357114675</c:v>
                </c:pt>
                <c:pt idx="33">
                  <c:v>24.325623215388951</c:v>
                </c:pt>
                <c:pt idx="34">
                  <c:v>25.035519469675915</c:v>
                </c:pt>
                <c:pt idx="35">
                  <c:v>24.325682798121946</c:v>
                </c:pt>
                <c:pt idx="36">
                  <c:v>23.255689278710324</c:v>
                </c:pt>
                <c:pt idx="37">
                  <c:v>25.989224135425371</c:v>
                </c:pt>
                <c:pt idx="38">
                  <c:v>27.04995273168273</c:v>
                </c:pt>
                <c:pt idx="39">
                  <c:v>26.271755640149657</c:v>
                </c:pt>
                <c:pt idx="40">
                  <c:v>25.054559366989537</c:v>
                </c:pt>
                <c:pt idx="41">
                  <c:v>24.050959442554028</c:v>
                </c:pt>
                <c:pt idx="42">
                  <c:v>24.56900212662692</c:v>
                </c:pt>
                <c:pt idx="43">
                  <c:v>26.410213888510008</c:v>
                </c:pt>
                <c:pt idx="44">
                  <c:v>26.918774088318742</c:v>
                </c:pt>
                <c:pt idx="45">
                  <c:v>27.50475748053276</c:v>
                </c:pt>
                <c:pt idx="46">
                  <c:v>28.2241025376522</c:v>
                </c:pt>
                <c:pt idx="47">
                  <c:v>27.667993005922479</c:v>
                </c:pt>
                <c:pt idx="48">
                  <c:v>27.076292633632704</c:v>
                </c:pt>
                <c:pt idx="49">
                  <c:v>28.677207137545196</c:v>
                </c:pt>
                <c:pt idx="50">
                  <c:v>38.596162120719015</c:v>
                </c:pt>
                <c:pt idx="51">
                  <c:v>34.479568207377085</c:v>
                </c:pt>
                <c:pt idx="52">
                  <c:v>32.120282729312784</c:v>
                </c:pt>
                <c:pt idx="53">
                  <c:v>33.440002274244279</c:v>
                </c:pt>
                <c:pt idx="54">
                  <c:v>33.870762784650488</c:v>
                </c:pt>
                <c:pt idx="55">
                  <c:v>31.276881558940662</c:v>
                </c:pt>
                <c:pt idx="56">
                  <c:v>32.623546603217498</c:v>
                </c:pt>
                <c:pt idx="57">
                  <c:v>33.358747938119706</c:v>
                </c:pt>
                <c:pt idx="58">
                  <c:v>31.888690910385236</c:v>
                </c:pt>
                <c:pt idx="59">
                  <c:v>33.491116702339717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'EMP_occ(%)'!$A$7</c:f>
              <c:strCache>
                <c:ptCount val="1"/>
                <c:pt idx="0">
                  <c:v>Professionals</c:v>
                </c:pt>
              </c:strCache>
            </c:strRef>
          </c:tx>
          <c:spPr>
            <a:ln w="38100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strRef>
              <c:f>'EMP_occ(%)'!$B$4:$BI$4</c:f>
              <c:strCache>
                <c:ptCount val="60"/>
                <c:pt idx="0">
                  <c:v>2001Q1</c:v>
                </c:pt>
                <c:pt idx="1">
                  <c:v>2001Q2</c:v>
                </c:pt>
                <c:pt idx="2">
                  <c:v>2001Q3</c:v>
                </c:pt>
                <c:pt idx="3">
                  <c:v>2001Q4</c:v>
                </c:pt>
                <c:pt idx="4">
                  <c:v>2002Q1</c:v>
                </c:pt>
                <c:pt idx="5">
                  <c:v>2002Q2</c:v>
                </c:pt>
                <c:pt idx="6">
                  <c:v>2002Q3</c:v>
                </c:pt>
                <c:pt idx="7">
                  <c:v>2002Q4</c:v>
                </c:pt>
                <c:pt idx="8">
                  <c:v>2003Q1</c:v>
                </c:pt>
                <c:pt idx="9">
                  <c:v>2003Q2</c:v>
                </c:pt>
                <c:pt idx="10">
                  <c:v>2003Q3</c:v>
                </c:pt>
                <c:pt idx="11">
                  <c:v>2003Q4</c:v>
                </c:pt>
                <c:pt idx="12">
                  <c:v>2004Q1</c:v>
                </c:pt>
                <c:pt idx="13">
                  <c:v>2004Q2</c:v>
                </c:pt>
                <c:pt idx="14">
                  <c:v>2004Q3</c:v>
                </c:pt>
                <c:pt idx="15">
                  <c:v>2004Q4</c:v>
                </c:pt>
                <c:pt idx="16">
                  <c:v>2005Q1</c:v>
                </c:pt>
                <c:pt idx="17">
                  <c:v>2005Q2</c:v>
                </c:pt>
                <c:pt idx="18">
                  <c:v>2005Q3</c:v>
                </c:pt>
                <c:pt idx="19">
                  <c:v>2005Q4</c:v>
                </c:pt>
                <c:pt idx="20">
                  <c:v>2006Q1</c:v>
                </c:pt>
                <c:pt idx="21">
                  <c:v>2006Q2</c:v>
                </c:pt>
                <c:pt idx="22">
                  <c:v>2006Q3</c:v>
                </c:pt>
                <c:pt idx="23">
                  <c:v>2006Q4</c:v>
                </c:pt>
                <c:pt idx="24">
                  <c:v>2007Q1</c:v>
                </c:pt>
                <c:pt idx="25">
                  <c:v>2007Q2</c:v>
                </c:pt>
                <c:pt idx="26">
                  <c:v>2007Q3</c:v>
                </c:pt>
                <c:pt idx="27">
                  <c:v>2007Q4</c:v>
                </c:pt>
                <c:pt idx="28">
                  <c:v>2008Q1</c:v>
                </c:pt>
                <c:pt idx="29">
                  <c:v>2008Q2</c:v>
                </c:pt>
                <c:pt idx="30">
                  <c:v>2008Q3</c:v>
                </c:pt>
                <c:pt idx="31">
                  <c:v>2008Q4</c:v>
                </c:pt>
                <c:pt idx="32">
                  <c:v>2009Q1</c:v>
                </c:pt>
                <c:pt idx="33">
                  <c:v>2009Q2</c:v>
                </c:pt>
                <c:pt idx="34">
                  <c:v>2009Q3</c:v>
                </c:pt>
                <c:pt idx="35">
                  <c:v>2009Q4</c:v>
                </c:pt>
                <c:pt idx="36">
                  <c:v>2010Q1</c:v>
                </c:pt>
                <c:pt idx="37">
                  <c:v>2010Q2</c:v>
                </c:pt>
                <c:pt idx="38">
                  <c:v>2010Q3</c:v>
                </c:pt>
                <c:pt idx="39">
                  <c:v>2010Q4</c:v>
                </c:pt>
                <c:pt idx="40">
                  <c:v>2011Q1</c:v>
                </c:pt>
                <c:pt idx="41">
                  <c:v>2011Q2</c:v>
                </c:pt>
                <c:pt idx="42">
                  <c:v>2011Q3</c:v>
                </c:pt>
                <c:pt idx="43">
                  <c:v>2011Q4</c:v>
                </c:pt>
                <c:pt idx="44">
                  <c:v>2012Q1</c:v>
                </c:pt>
                <c:pt idx="45">
                  <c:v>2012Q2</c:v>
                </c:pt>
                <c:pt idx="46">
                  <c:v>2012Q3</c:v>
                </c:pt>
                <c:pt idx="47">
                  <c:v>2012Q4</c:v>
                </c:pt>
                <c:pt idx="48">
                  <c:v>2013Q1</c:v>
                </c:pt>
                <c:pt idx="49">
                  <c:v>2013Q2</c:v>
                </c:pt>
                <c:pt idx="50">
                  <c:v>2013Q3</c:v>
                </c:pt>
                <c:pt idx="51">
                  <c:v>2013Q4</c:v>
                </c:pt>
                <c:pt idx="52">
                  <c:v>2014Q1</c:v>
                </c:pt>
                <c:pt idx="53">
                  <c:v>2014Q2</c:v>
                </c:pt>
                <c:pt idx="54">
                  <c:v>2014Q3</c:v>
                </c:pt>
                <c:pt idx="55">
                  <c:v>2014Q4</c:v>
                </c:pt>
                <c:pt idx="56">
                  <c:v>2015Q1</c:v>
                </c:pt>
                <c:pt idx="57">
                  <c:v>2015Q2</c:v>
                </c:pt>
                <c:pt idx="58">
                  <c:v>2015Q3</c:v>
                </c:pt>
                <c:pt idx="59">
                  <c:v>2015Q4</c:v>
                </c:pt>
              </c:strCache>
            </c:strRef>
          </c:cat>
          <c:val>
            <c:numRef>
              <c:f>'EMP_occ(%)'!$B$7:$BI$7</c:f>
              <c:numCache>
                <c:formatCode>_-* #,##0.0_-;\-* #,##0.0_-;_-* "-"??_-;_-@_-</c:formatCode>
                <c:ptCount val="60"/>
                <c:pt idx="0">
                  <c:v>57.029995648590827</c:v>
                </c:pt>
                <c:pt idx="1">
                  <c:v>57.021503188678956</c:v>
                </c:pt>
                <c:pt idx="2">
                  <c:v>57.741090037988428</c:v>
                </c:pt>
                <c:pt idx="3">
                  <c:v>56.889214719757142</c:v>
                </c:pt>
                <c:pt idx="4">
                  <c:v>57.136714459794561</c:v>
                </c:pt>
                <c:pt idx="5">
                  <c:v>55.639464675103397</c:v>
                </c:pt>
                <c:pt idx="6">
                  <c:v>55.009140300491474</c:v>
                </c:pt>
                <c:pt idx="7">
                  <c:v>55.381239090468483</c:v>
                </c:pt>
                <c:pt idx="8">
                  <c:v>57.1025712660458</c:v>
                </c:pt>
                <c:pt idx="9">
                  <c:v>57.05096344114142</c:v>
                </c:pt>
                <c:pt idx="10">
                  <c:v>54.790893020315359</c:v>
                </c:pt>
                <c:pt idx="11">
                  <c:v>55.015381370828251</c:v>
                </c:pt>
                <c:pt idx="12">
                  <c:v>56.033769630040617</c:v>
                </c:pt>
                <c:pt idx="13">
                  <c:v>54.918191995937448</c:v>
                </c:pt>
                <c:pt idx="14">
                  <c:v>55.947643095685883</c:v>
                </c:pt>
                <c:pt idx="15">
                  <c:v>55.678476019146693</c:v>
                </c:pt>
                <c:pt idx="16">
                  <c:v>56.082618070691616</c:v>
                </c:pt>
                <c:pt idx="17">
                  <c:v>57.648170667845676</c:v>
                </c:pt>
                <c:pt idx="18">
                  <c:v>57.513149750793914</c:v>
                </c:pt>
                <c:pt idx="19">
                  <c:v>57.702014274062051</c:v>
                </c:pt>
                <c:pt idx="20">
                  <c:v>59.001359695868004</c:v>
                </c:pt>
                <c:pt idx="21">
                  <c:v>58.855490953351655</c:v>
                </c:pt>
                <c:pt idx="22">
                  <c:v>58.62770262169159</c:v>
                </c:pt>
                <c:pt idx="23">
                  <c:v>57.793566442585565</c:v>
                </c:pt>
                <c:pt idx="24">
                  <c:v>59.369379125488564</c:v>
                </c:pt>
                <c:pt idx="25">
                  <c:v>58.783743476716545</c:v>
                </c:pt>
                <c:pt idx="26">
                  <c:v>56.854273692688082</c:v>
                </c:pt>
                <c:pt idx="27">
                  <c:v>58.718542954168761</c:v>
                </c:pt>
                <c:pt idx="28">
                  <c:v>59.136731507922867</c:v>
                </c:pt>
                <c:pt idx="29">
                  <c:v>57.475522626288097</c:v>
                </c:pt>
                <c:pt idx="30">
                  <c:v>58.704446647484417</c:v>
                </c:pt>
                <c:pt idx="31">
                  <c:v>58.012844755133528</c:v>
                </c:pt>
                <c:pt idx="32">
                  <c:v>58.490928312889444</c:v>
                </c:pt>
                <c:pt idx="33">
                  <c:v>59.358582364227644</c:v>
                </c:pt>
                <c:pt idx="34">
                  <c:v>59.624660644396108</c:v>
                </c:pt>
                <c:pt idx="35">
                  <c:v>59.075565985549161</c:v>
                </c:pt>
                <c:pt idx="36">
                  <c:v>59.819121960360789</c:v>
                </c:pt>
                <c:pt idx="37">
                  <c:v>60.125232151380814</c:v>
                </c:pt>
                <c:pt idx="38">
                  <c:v>59.184221689661477</c:v>
                </c:pt>
                <c:pt idx="39">
                  <c:v>61.000133777544661</c:v>
                </c:pt>
                <c:pt idx="40">
                  <c:v>59.804954846113134</c:v>
                </c:pt>
                <c:pt idx="41">
                  <c:v>58.513267889231869</c:v>
                </c:pt>
                <c:pt idx="42">
                  <c:v>58.877066250913558</c:v>
                </c:pt>
                <c:pt idx="43">
                  <c:v>61.692202381277738</c:v>
                </c:pt>
                <c:pt idx="44">
                  <c:v>58.055613934216986</c:v>
                </c:pt>
                <c:pt idx="45">
                  <c:v>57.970772611090304</c:v>
                </c:pt>
                <c:pt idx="46">
                  <c:v>59.948406865754365</c:v>
                </c:pt>
                <c:pt idx="47">
                  <c:v>58.085731494324058</c:v>
                </c:pt>
                <c:pt idx="48">
                  <c:v>59.702956077066162</c:v>
                </c:pt>
                <c:pt idx="49">
                  <c:v>58.45737406465328</c:v>
                </c:pt>
                <c:pt idx="50">
                  <c:v>59.712780341422842</c:v>
                </c:pt>
                <c:pt idx="51">
                  <c:v>59.336359545236242</c:v>
                </c:pt>
                <c:pt idx="52">
                  <c:v>57.699746663895681</c:v>
                </c:pt>
                <c:pt idx="53">
                  <c:v>57.769232891503023</c:v>
                </c:pt>
                <c:pt idx="54">
                  <c:v>58.782976770715621</c:v>
                </c:pt>
                <c:pt idx="55">
                  <c:v>58.218524291413885</c:v>
                </c:pt>
                <c:pt idx="56">
                  <c:v>59.008756144444988</c:v>
                </c:pt>
                <c:pt idx="57">
                  <c:v>58.620678047867038</c:v>
                </c:pt>
                <c:pt idx="58">
                  <c:v>59.249333603309253</c:v>
                </c:pt>
                <c:pt idx="59">
                  <c:v>58.328435321398395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'EMP_occ(%)'!$A$8</c:f>
              <c:strCache>
                <c:ptCount val="1"/>
                <c:pt idx="0">
                  <c:v>Technicians &amp; associate professionals</c:v>
                </c:pt>
              </c:strCache>
            </c:strRef>
          </c:tx>
          <c:spPr>
            <a:ln w="38100" cap="rnd" cmpd="dbl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'EMP_occ(%)'!$B$4:$BI$4</c:f>
              <c:strCache>
                <c:ptCount val="60"/>
                <c:pt idx="0">
                  <c:v>2001Q1</c:v>
                </c:pt>
                <c:pt idx="1">
                  <c:v>2001Q2</c:v>
                </c:pt>
                <c:pt idx="2">
                  <c:v>2001Q3</c:v>
                </c:pt>
                <c:pt idx="3">
                  <c:v>2001Q4</c:v>
                </c:pt>
                <c:pt idx="4">
                  <c:v>2002Q1</c:v>
                </c:pt>
                <c:pt idx="5">
                  <c:v>2002Q2</c:v>
                </c:pt>
                <c:pt idx="6">
                  <c:v>2002Q3</c:v>
                </c:pt>
                <c:pt idx="7">
                  <c:v>2002Q4</c:v>
                </c:pt>
                <c:pt idx="8">
                  <c:v>2003Q1</c:v>
                </c:pt>
                <c:pt idx="9">
                  <c:v>2003Q2</c:v>
                </c:pt>
                <c:pt idx="10">
                  <c:v>2003Q3</c:v>
                </c:pt>
                <c:pt idx="11">
                  <c:v>2003Q4</c:v>
                </c:pt>
                <c:pt idx="12">
                  <c:v>2004Q1</c:v>
                </c:pt>
                <c:pt idx="13">
                  <c:v>2004Q2</c:v>
                </c:pt>
                <c:pt idx="14">
                  <c:v>2004Q3</c:v>
                </c:pt>
                <c:pt idx="15">
                  <c:v>2004Q4</c:v>
                </c:pt>
                <c:pt idx="16">
                  <c:v>2005Q1</c:v>
                </c:pt>
                <c:pt idx="17">
                  <c:v>2005Q2</c:v>
                </c:pt>
                <c:pt idx="18">
                  <c:v>2005Q3</c:v>
                </c:pt>
                <c:pt idx="19">
                  <c:v>2005Q4</c:v>
                </c:pt>
                <c:pt idx="20">
                  <c:v>2006Q1</c:v>
                </c:pt>
                <c:pt idx="21">
                  <c:v>2006Q2</c:v>
                </c:pt>
                <c:pt idx="22">
                  <c:v>2006Q3</c:v>
                </c:pt>
                <c:pt idx="23">
                  <c:v>2006Q4</c:v>
                </c:pt>
                <c:pt idx="24">
                  <c:v>2007Q1</c:v>
                </c:pt>
                <c:pt idx="25">
                  <c:v>2007Q2</c:v>
                </c:pt>
                <c:pt idx="26">
                  <c:v>2007Q3</c:v>
                </c:pt>
                <c:pt idx="27">
                  <c:v>2007Q4</c:v>
                </c:pt>
                <c:pt idx="28">
                  <c:v>2008Q1</c:v>
                </c:pt>
                <c:pt idx="29">
                  <c:v>2008Q2</c:v>
                </c:pt>
                <c:pt idx="30">
                  <c:v>2008Q3</c:v>
                </c:pt>
                <c:pt idx="31">
                  <c:v>2008Q4</c:v>
                </c:pt>
                <c:pt idx="32">
                  <c:v>2009Q1</c:v>
                </c:pt>
                <c:pt idx="33">
                  <c:v>2009Q2</c:v>
                </c:pt>
                <c:pt idx="34">
                  <c:v>2009Q3</c:v>
                </c:pt>
                <c:pt idx="35">
                  <c:v>2009Q4</c:v>
                </c:pt>
                <c:pt idx="36">
                  <c:v>2010Q1</c:v>
                </c:pt>
                <c:pt idx="37">
                  <c:v>2010Q2</c:v>
                </c:pt>
                <c:pt idx="38">
                  <c:v>2010Q3</c:v>
                </c:pt>
                <c:pt idx="39">
                  <c:v>2010Q4</c:v>
                </c:pt>
                <c:pt idx="40">
                  <c:v>2011Q1</c:v>
                </c:pt>
                <c:pt idx="41">
                  <c:v>2011Q2</c:v>
                </c:pt>
                <c:pt idx="42">
                  <c:v>2011Q3</c:v>
                </c:pt>
                <c:pt idx="43">
                  <c:v>2011Q4</c:v>
                </c:pt>
                <c:pt idx="44">
                  <c:v>2012Q1</c:v>
                </c:pt>
                <c:pt idx="45">
                  <c:v>2012Q2</c:v>
                </c:pt>
                <c:pt idx="46">
                  <c:v>2012Q3</c:v>
                </c:pt>
                <c:pt idx="47">
                  <c:v>2012Q4</c:v>
                </c:pt>
                <c:pt idx="48">
                  <c:v>2013Q1</c:v>
                </c:pt>
                <c:pt idx="49">
                  <c:v>2013Q2</c:v>
                </c:pt>
                <c:pt idx="50">
                  <c:v>2013Q3</c:v>
                </c:pt>
                <c:pt idx="51">
                  <c:v>2013Q4</c:v>
                </c:pt>
                <c:pt idx="52">
                  <c:v>2014Q1</c:v>
                </c:pt>
                <c:pt idx="53">
                  <c:v>2014Q2</c:v>
                </c:pt>
                <c:pt idx="54">
                  <c:v>2014Q3</c:v>
                </c:pt>
                <c:pt idx="55">
                  <c:v>2014Q4</c:v>
                </c:pt>
                <c:pt idx="56">
                  <c:v>2015Q1</c:v>
                </c:pt>
                <c:pt idx="57">
                  <c:v>2015Q2</c:v>
                </c:pt>
                <c:pt idx="58">
                  <c:v>2015Q3</c:v>
                </c:pt>
                <c:pt idx="59">
                  <c:v>2015Q4</c:v>
                </c:pt>
              </c:strCache>
            </c:strRef>
          </c:cat>
          <c:val>
            <c:numRef>
              <c:f>'EMP_occ(%)'!$B$8:$BI$8</c:f>
              <c:numCache>
                <c:formatCode>_-* #,##0.0_-;\-* #,##0.0_-;_-* "-"??_-;_-@_-</c:formatCode>
                <c:ptCount val="60"/>
                <c:pt idx="0">
                  <c:v>46.317370858241041</c:v>
                </c:pt>
                <c:pt idx="1">
                  <c:v>49.208330969782828</c:v>
                </c:pt>
                <c:pt idx="2">
                  <c:v>47.730669301305916</c:v>
                </c:pt>
                <c:pt idx="3">
                  <c:v>49.750433581297173</c:v>
                </c:pt>
                <c:pt idx="4">
                  <c:v>48.910661415487624</c:v>
                </c:pt>
                <c:pt idx="5">
                  <c:v>51.873658314350791</c:v>
                </c:pt>
                <c:pt idx="6">
                  <c:v>49.974587809340932</c:v>
                </c:pt>
                <c:pt idx="7">
                  <c:v>50.032450478080968</c:v>
                </c:pt>
                <c:pt idx="8">
                  <c:v>50.167177200893718</c:v>
                </c:pt>
                <c:pt idx="9">
                  <c:v>49.100999798563556</c:v>
                </c:pt>
                <c:pt idx="10">
                  <c:v>49.857327397332412</c:v>
                </c:pt>
                <c:pt idx="11">
                  <c:v>48.666910661173624</c:v>
                </c:pt>
                <c:pt idx="12">
                  <c:v>49.394411544126029</c:v>
                </c:pt>
                <c:pt idx="13">
                  <c:v>48.613064489251798</c:v>
                </c:pt>
                <c:pt idx="14">
                  <c:v>49.149327800525342</c:v>
                </c:pt>
                <c:pt idx="15">
                  <c:v>51.630117549935704</c:v>
                </c:pt>
                <c:pt idx="16">
                  <c:v>50.745972040900391</c:v>
                </c:pt>
                <c:pt idx="17">
                  <c:v>51.608009108875784</c:v>
                </c:pt>
                <c:pt idx="18">
                  <c:v>51.21267130545364</c:v>
                </c:pt>
                <c:pt idx="19">
                  <c:v>53.067234323889934</c:v>
                </c:pt>
                <c:pt idx="20">
                  <c:v>53.743034264355479</c:v>
                </c:pt>
                <c:pt idx="21">
                  <c:v>52.784726541168617</c:v>
                </c:pt>
                <c:pt idx="22">
                  <c:v>51.785293817772796</c:v>
                </c:pt>
                <c:pt idx="23">
                  <c:v>52.491798629412536</c:v>
                </c:pt>
                <c:pt idx="24">
                  <c:v>52.179101475178214</c:v>
                </c:pt>
                <c:pt idx="25">
                  <c:v>51.602405455921385</c:v>
                </c:pt>
                <c:pt idx="26">
                  <c:v>50.155258346850708</c:v>
                </c:pt>
                <c:pt idx="27">
                  <c:v>50.912950136820655</c:v>
                </c:pt>
                <c:pt idx="28">
                  <c:v>52.120787646103636</c:v>
                </c:pt>
                <c:pt idx="29">
                  <c:v>50.653449644438162</c:v>
                </c:pt>
                <c:pt idx="30">
                  <c:v>52.520077266216916</c:v>
                </c:pt>
                <c:pt idx="31">
                  <c:v>53.823241651628194</c:v>
                </c:pt>
                <c:pt idx="32">
                  <c:v>53.977961867162207</c:v>
                </c:pt>
                <c:pt idx="33">
                  <c:v>52.681193140996996</c:v>
                </c:pt>
                <c:pt idx="34">
                  <c:v>52.80078157970032</c:v>
                </c:pt>
                <c:pt idx="35">
                  <c:v>54.08900970589805</c:v>
                </c:pt>
                <c:pt idx="36">
                  <c:v>53.787744235226874</c:v>
                </c:pt>
                <c:pt idx="37">
                  <c:v>51.940545486413747</c:v>
                </c:pt>
                <c:pt idx="38">
                  <c:v>52.767936415916509</c:v>
                </c:pt>
                <c:pt idx="39">
                  <c:v>51.753655073290318</c:v>
                </c:pt>
                <c:pt idx="40">
                  <c:v>51.283088047952752</c:v>
                </c:pt>
                <c:pt idx="41">
                  <c:v>52.891995884416275</c:v>
                </c:pt>
                <c:pt idx="42">
                  <c:v>55.430165372300792</c:v>
                </c:pt>
                <c:pt idx="43">
                  <c:v>52.515058593869682</c:v>
                </c:pt>
                <c:pt idx="44">
                  <c:v>50.927605627484141</c:v>
                </c:pt>
                <c:pt idx="45">
                  <c:v>51.111867257229605</c:v>
                </c:pt>
                <c:pt idx="46">
                  <c:v>50.665210642570536</c:v>
                </c:pt>
                <c:pt idx="47">
                  <c:v>52.022796495266292</c:v>
                </c:pt>
                <c:pt idx="48">
                  <c:v>51.579338074164916</c:v>
                </c:pt>
                <c:pt idx="49">
                  <c:v>52.583674942864242</c:v>
                </c:pt>
                <c:pt idx="50">
                  <c:v>52.490631596847805</c:v>
                </c:pt>
                <c:pt idx="51">
                  <c:v>53.703848282986911</c:v>
                </c:pt>
                <c:pt idx="52">
                  <c:v>51.755971371388519</c:v>
                </c:pt>
                <c:pt idx="53">
                  <c:v>52.346520762491977</c:v>
                </c:pt>
                <c:pt idx="54">
                  <c:v>52.684696883525682</c:v>
                </c:pt>
                <c:pt idx="55">
                  <c:v>52.992116608657369</c:v>
                </c:pt>
                <c:pt idx="56">
                  <c:v>51.98543830906992</c:v>
                </c:pt>
                <c:pt idx="57">
                  <c:v>49.661348739953226</c:v>
                </c:pt>
                <c:pt idx="58">
                  <c:v>52.799754064367932</c:v>
                </c:pt>
                <c:pt idx="59">
                  <c:v>53.622578977634227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703064640"/>
        <c:axId val="-703057024"/>
        <c:extLst>
          <c:ext xmlns:c15="http://schemas.microsoft.com/office/drawing/2012/chart" uri="{02D57815-91ED-43cb-92C2-25804820EDAC}">
            <c15:filteredLineSeries>
              <c15:ser>
                <c:idx val="4"/>
                <c:order val="4"/>
                <c:tx>
                  <c:strRef>
                    <c:extLst>
                      <c:ext uri="{02D57815-91ED-43cb-92C2-25804820EDAC}">
                        <c15:formulaRef>
                          <c15:sqref>'EMP_occ(%)'!$A$9</c15:sqref>
                        </c15:formulaRef>
                      </c:ext>
                    </c:extLst>
                    <c:strCache>
                      <c:ptCount val="1"/>
                      <c:pt idx="0">
                        <c:v>Clerks</c:v>
                      </c:pt>
                    </c:strCache>
                  </c:strRef>
                </c:tx>
                <c:spPr>
                  <a:ln w="38100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>
                      <c:ext uri="{02D57815-91ED-43cb-92C2-25804820EDAC}">
                        <c15:formulaRef>
                          <c15:sqref>'EMP_occ(%)'!$B$4:$BI$4</c15:sqref>
                        </c15:formulaRef>
                      </c:ext>
                    </c:extLst>
                    <c:strCache>
                      <c:ptCount val="60"/>
                      <c:pt idx="0">
                        <c:v>2001Q1</c:v>
                      </c:pt>
                      <c:pt idx="1">
                        <c:v>2001Q2</c:v>
                      </c:pt>
                      <c:pt idx="2">
                        <c:v>2001Q3</c:v>
                      </c:pt>
                      <c:pt idx="3">
                        <c:v>2001Q4</c:v>
                      </c:pt>
                      <c:pt idx="4">
                        <c:v>2002Q1</c:v>
                      </c:pt>
                      <c:pt idx="5">
                        <c:v>2002Q2</c:v>
                      </c:pt>
                      <c:pt idx="6">
                        <c:v>2002Q3</c:v>
                      </c:pt>
                      <c:pt idx="7">
                        <c:v>2002Q4</c:v>
                      </c:pt>
                      <c:pt idx="8">
                        <c:v>2003Q1</c:v>
                      </c:pt>
                      <c:pt idx="9">
                        <c:v>2003Q2</c:v>
                      </c:pt>
                      <c:pt idx="10">
                        <c:v>2003Q3</c:v>
                      </c:pt>
                      <c:pt idx="11">
                        <c:v>2003Q4</c:v>
                      </c:pt>
                      <c:pt idx="12">
                        <c:v>2004Q1</c:v>
                      </c:pt>
                      <c:pt idx="13">
                        <c:v>2004Q2</c:v>
                      </c:pt>
                      <c:pt idx="14">
                        <c:v>2004Q3</c:v>
                      </c:pt>
                      <c:pt idx="15">
                        <c:v>2004Q4</c:v>
                      </c:pt>
                      <c:pt idx="16">
                        <c:v>2005Q1</c:v>
                      </c:pt>
                      <c:pt idx="17">
                        <c:v>2005Q2</c:v>
                      </c:pt>
                      <c:pt idx="18">
                        <c:v>2005Q3</c:v>
                      </c:pt>
                      <c:pt idx="19">
                        <c:v>2005Q4</c:v>
                      </c:pt>
                      <c:pt idx="20">
                        <c:v>2006Q1</c:v>
                      </c:pt>
                      <c:pt idx="21">
                        <c:v>2006Q2</c:v>
                      </c:pt>
                      <c:pt idx="22">
                        <c:v>2006Q3</c:v>
                      </c:pt>
                      <c:pt idx="23">
                        <c:v>2006Q4</c:v>
                      </c:pt>
                      <c:pt idx="24">
                        <c:v>2007Q1</c:v>
                      </c:pt>
                      <c:pt idx="25">
                        <c:v>2007Q2</c:v>
                      </c:pt>
                      <c:pt idx="26">
                        <c:v>2007Q3</c:v>
                      </c:pt>
                      <c:pt idx="27">
                        <c:v>2007Q4</c:v>
                      </c:pt>
                      <c:pt idx="28">
                        <c:v>2008Q1</c:v>
                      </c:pt>
                      <c:pt idx="29">
                        <c:v>2008Q2</c:v>
                      </c:pt>
                      <c:pt idx="30">
                        <c:v>2008Q3</c:v>
                      </c:pt>
                      <c:pt idx="31">
                        <c:v>2008Q4</c:v>
                      </c:pt>
                      <c:pt idx="32">
                        <c:v>2009Q1</c:v>
                      </c:pt>
                      <c:pt idx="33">
                        <c:v>2009Q2</c:v>
                      </c:pt>
                      <c:pt idx="34">
                        <c:v>2009Q3</c:v>
                      </c:pt>
                      <c:pt idx="35">
                        <c:v>2009Q4</c:v>
                      </c:pt>
                      <c:pt idx="36">
                        <c:v>2010Q1</c:v>
                      </c:pt>
                      <c:pt idx="37">
                        <c:v>2010Q2</c:v>
                      </c:pt>
                      <c:pt idx="38">
                        <c:v>2010Q3</c:v>
                      </c:pt>
                      <c:pt idx="39">
                        <c:v>2010Q4</c:v>
                      </c:pt>
                      <c:pt idx="40">
                        <c:v>2011Q1</c:v>
                      </c:pt>
                      <c:pt idx="41">
                        <c:v>2011Q2</c:v>
                      </c:pt>
                      <c:pt idx="42">
                        <c:v>2011Q3</c:v>
                      </c:pt>
                      <c:pt idx="43">
                        <c:v>2011Q4</c:v>
                      </c:pt>
                      <c:pt idx="44">
                        <c:v>2012Q1</c:v>
                      </c:pt>
                      <c:pt idx="45">
                        <c:v>2012Q2</c:v>
                      </c:pt>
                      <c:pt idx="46">
                        <c:v>2012Q3</c:v>
                      </c:pt>
                      <c:pt idx="47">
                        <c:v>2012Q4</c:v>
                      </c:pt>
                      <c:pt idx="48">
                        <c:v>2013Q1</c:v>
                      </c:pt>
                      <c:pt idx="49">
                        <c:v>2013Q2</c:v>
                      </c:pt>
                      <c:pt idx="50">
                        <c:v>2013Q3</c:v>
                      </c:pt>
                      <c:pt idx="51">
                        <c:v>2013Q4</c:v>
                      </c:pt>
                      <c:pt idx="52">
                        <c:v>2014Q1</c:v>
                      </c:pt>
                      <c:pt idx="53">
                        <c:v>2014Q2</c:v>
                      </c:pt>
                      <c:pt idx="54">
                        <c:v>2014Q3</c:v>
                      </c:pt>
                      <c:pt idx="55">
                        <c:v>2014Q4</c:v>
                      </c:pt>
                      <c:pt idx="56">
                        <c:v>2015Q1</c:v>
                      </c:pt>
                      <c:pt idx="57">
                        <c:v>2015Q2</c:v>
                      </c:pt>
                      <c:pt idx="58">
                        <c:v>2015Q3</c:v>
                      </c:pt>
                      <c:pt idx="59">
                        <c:v>2015Q4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'EMP_occ(%)'!$B$9:$BI$9</c15:sqref>
                        </c15:formulaRef>
                      </c:ext>
                    </c:extLst>
                    <c:numCache>
                      <c:formatCode>_-* #,##0.0_-;\-* #,##0.0_-;_-* "-"??_-;_-@_-</c:formatCode>
                      <c:ptCount val="60"/>
                      <c:pt idx="0">
                        <c:v>62.081733160227138</c:v>
                      </c:pt>
                      <c:pt idx="1">
                        <c:v>63.02124983431878</c:v>
                      </c:pt>
                      <c:pt idx="2">
                        <c:v>62.972675975118122</c:v>
                      </c:pt>
                      <c:pt idx="3">
                        <c:v>62.665681661719532</c:v>
                      </c:pt>
                      <c:pt idx="4">
                        <c:v>61.825191583844244</c:v>
                      </c:pt>
                      <c:pt idx="5">
                        <c:v>63.252257572600946</c:v>
                      </c:pt>
                      <c:pt idx="6">
                        <c:v>64.363607662950415</c:v>
                      </c:pt>
                      <c:pt idx="7">
                        <c:v>63.23041781480844</c:v>
                      </c:pt>
                      <c:pt idx="8">
                        <c:v>63.679620400322577</c:v>
                      </c:pt>
                      <c:pt idx="9">
                        <c:v>63.933632229047831</c:v>
                      </c:pt>
                      <c:pt idx="10">
                        <c:v>65.706878210636518</c:v>
                      </c:pt>
                      <c:pt idx="11">
                        <c:v>63.99081561352402</c:v>
                      </c:pt>
                      <c:pt idx="12">
                        <c:v>62.751403397958924</c:v>
                      </c:pt>
                      <c:pt idx="13">
                        <c:v>60.699589999958178</c:v>
                      </c:pt>
                      <c:pt idx="14">
                        <c:v>64.121727553274908</c:v>
                      </c:pt>
                      <c:pt idx="15">
                        <c:v>63.598932629566285</c:v>
                      </c:pt>
                      <c:pt idx="16">
                        <c:v>65.000402172875766</c:v>
                      </c:pt>
                      <c:pt idx="17">
                        <c:v>64.218767440755855</c:v>
                      </c:pt>
                      <c:pt idx="18">
                        <c:v>65.328132082082874</c:v>
                      </c:pt>
                      <c:pt idx="19">
                        <c:v>65.469664030698965</c:v>
                      </c:pt>
                      <c:pt idx="20">
                        <c:v>66.696496205110137</c:v>
                      </c:pt>
                      <c:pt idx="21">
                        <c:v>66.697156827650289</c:v>
                      </c:pt>
                      <c:pt idx="22">
                        <c:v>66.01541437763612</c:v>
                      </c:pt>
                      <c:pt idx="23">
                        <c:v>66.629758538957901</c:v>
                      </c:pt>
                      <c:pt idx="24">
                        <c:v>65.863453840139186</c:v>
                      </c:pt>
                      <c:pt idx="25">
                        <c:v>66.584717386639454</c:v>
                      </c:pt>
                      <c:pt idx="26">
                        <c:v>67.809199084695109</c:v>
                      </c:pt>
                      <c:pt idx="27">
                        <c:v>65.294651650264484</c:v>
                      </c:pt>
                      <c:pt idx="28">
                        <c:v>65.516666298644338</c:v>
                      </c:pt>
                      <c:pt idx="29">
                        <c:v>65.614268734847002</c:v>
                      </c:pt>
                      <c:pt idx="30">
                        <c:v>65.677705247499745</c:v>
                      </c:pt>
                      <c:pt idx="31">
                        <c:v>65.375514520434578</c:v>
                      </c:pt>
                      <c:pt idx="32">
                        <c:v>64.49157899918427</c:v>
                      </c:pt>
                      <c:pt idx="33">
                        <c:v>66.990703933574665</c:v>
                      </c:pt>
                      <c:pt idx="34">
                        <c:v>67.329170012204287</c:v>
                      </c:pt>
                      <c:pt idx="35">
                        <c:v>65.262069195985447</c:v>
                      </c:pt>
                      <c:pt idx="36">
                        <c:v>65.853508321319481</c:v>
                      </c:pt>
                      <c:pt idx="37">
                        <c:v>69.115236785992934</c:v>
                      </c:pt>
                      <c:pt idx="38">
                        <c:v>69.108247957554894</c:v>
                      </c:pt>
                      <c:pt idx="39">
                        <c:v>67.517485371012469</c:v>
                      </c:pt>
                      <c:pt idx="40">
                        <c:v>69.708530711991315</c:v>
                      </c:pt>
                      <c:pt idx="41">
                        <c:v>68.94446678271467</c:v>
                      </c:pt>
                      <c:pt idx="42">
                        <c:v>69.263268258304663</c:v>
                      </c:pt>
                      <c:pt idx="43">
                        <c:v>69.013016842740086</c:v>
                      </c:pt>
                      <c:pt idx="44">
                        <c:v>70.439494790851228</c:v>
                      </c:pt>
                      <c:pt idx="45">
                        <c:v>70.335459667908523</c:v>
                      </c:pt>
                      <c:pt idx="46">
                        <c:v>71.289175433334222</c:v>
                      </c:pt>
                      <c:pt idx="47">
                        <c:v>71.082547757698507</c:v>
                      </c:pt>
                      <c:pt idx="48">
                        <c:v>71.150286449529261</c:v>
                      </c:pt>
                      <c:pt idx="49">
                        <c:v>71.066033776242236</c:v>
                      </c:pt>
                      <c:pt idx="50">
                        <c:v>67.914246311656328</c:v>
                      </c:pt>
                      <c:pt idx="51">
                        <c:v>69.054840615836781</c:v>
                      </c:pt>
                      <c:pt idx="52">
                        <c:v>69.557458431096038</c:v>
                      </c:pt>
                      <c:pt idx="53">
                        <c:v>68.492238645388269</c:v>
                      </c:pt>
                      <c:pt idx="54">
                        <c:v>71.154285609450824</c:v>
                      </c:pt>
                      <c:pt idx="55">
                        <c:v>70.298537799033681</c:v>
                      </c:pt>
                      <c:pt idx="56">
                        <c:v>68.414138340946735</c:v>
                      </c:pt>
                      <c:pt idx="57">
                        <c:v>69.101240737695605</c:v>
                      </c:pt>
                      <c:pt idx="58">
                        <c:v>70.432664327640964</c:v>
                      </c:pt>
                      <c:pt idx="59">
                        <c:v>70.176308449638441</c:v>
                      </c:pt>
                    </c:numCache>
                  </c:numRef>
                </c:val>
                <c:smooth val="0"/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'EMP_occ(%)'!$A$10</c15:sqref>
                        </c15:formulaRef>
                      </c:ext>
                    </c:extLst>
                    <c:strCache>
                      <c:ptCount val="1"/>
                      <c:pt idx="0">
                        <c:v>Service workers &amp; sales workers</c:v>
                      </c:pt>
                    </c:strCache>
                  </c:strRef>
                </c:tx>
                <c:spPr>
                  <a:ln w="38100" cap="rnd">
                    <a:solidFill>
                      <a:schemeClr val="accent5">
                        <a:lumMod val="60000"/>
                      </a:schemeClr>
                    </a:solidFill>
                    <a:prstDash val="sysDash"/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'EMP_occ(%)'!$B$4:$BI$4</c15:sqref>
                        </c15:formulaRef>
                      </c:ext>
                    </c:extLst>
                    <c:strCache>
                      <c:ptCount val="60"/>
                      <c:pt idx="0">
                        <c:v>2001Q1</c:v>
                      </c:pt>
                      <c:pt idx="1">
                        <c:v>2001Q2</c:v>
                      </c:pt>
                      <c:pt idx="2">
                        <c:v>2001Q3</c:v>
                      </c:pt>
                      <c:pt idx="3">
                        <c:v>2001Q4</c:v>
                      </c:pt>
                      <c:pt idx="4">
                        <c:v>2002Q1</c:v>
                      </c:pt>
                      <c:pt idx="5">
                        <c:v>2002Q2</c:v>
                      </c:pt>
                      <c:pt idx="6">
                        <c:v>2002Q3</c:v>
                      </c:pt>
                      <c:pt idx="7">
                        <c:v>2002Q4</c:v>
                      </c:pt>
                      <c:pt idx="8">
                        <c:v>2003Q1</c:v>
                      </c:pt>
                      <c:pt idx="9">
                        <c:v>2003Q2</c:v>
                      </c:pt>
                      <c:pt idx="10">
                        <c:v>2003Q3</c:v>
                      </c:pt>
                      <c:pt idx="11">
                        <c:v>2003Q4</c:v>
                      </c:pt>
                      <c:pt idx="12">
                        <c:v>2004Q1</c:v>
                      </c:pt>
                      <c:pt idx="13">
                        <c:v>2004Q2</c:v>
                      </c:pt>
                      <c:pt idx="14">
                        <c:v>2004Q3</c:v>
                      </c:pt>
                      <c:pt idx="15">
                        <c:v>2004Q4</c:v>
                      </c:pt>
                      <c:pt idx="16">
                        <c:v>2005Q1</c:v>
                      </c:pt>
                      <c:pt idx="17">
                        <c:v>2005Q2</c:v>
                      </c:pt>
                      <c:pt idx="18">
                        <c:v>2005Q3</c:v>
                      </c:pt>
                      <c:pt idx="19">
                        <c:v>2005Q4</c:v>
                      </c:pt>
                      <c:pt idx="20">
                        <c:v>2006Q1</c:v>
                      </c:pt>
                      <c:pt idx="21">
                        <c:v>2006Q2</c:v>
                      </c:pt>
                      <c:pt idx="22">
                        <c:v>2006Q3</c:v>
                      </c:pt>
                      <c:pt idx="23">
                        <c:v>2006Q4</c:v>
                      </c:pt>
                      <c:pt idx="24">
                        <c:v>2007Q1</c:v>
                      </c:pt>
                      <c:pt idx="25">
                        <c:v>2007Q2</c:v>
                      </c:pt>
                      <c:pt idx="26">
                        <c:v>2007Q3</c:v>
                      </c:pt>
                      <c:pt idx="27">
                        <c:v>2007Q4</c:v>
                      </c:pt>
                      <c:pt idx="28">
                        <c:v>2008Q1</c:v>
                      </c:pt>
                      <c:pt idx="29">
                        <c:v>2008Q2</c:v>
                      </c:pt>
                      <c:pt idx="30">
                        <c:v>2008Q3</c:v>
                      </c:pt>
                      <c:pt idx="31">
                        <c:v>2008Q4</c:v>
                      </c:pt>
                      <c:pt idx="32">
                        <c:v>2009Q1</c:v>
                      </c:pt>
                      <c:pt idx="33">
                        <c:v>2009Q2</c:v>
                      </c:pt>
                      <c:pt idx="34">
                        <c:v>2009Q3</c:v>
                      </c:pt>
                      <c:pt idx="35">
                        <c:v>2009Q4</c:v>
                      </c:pt>
                      <c:pt idx="36">
                        <c:v>2010Q1</c:v>
                      </c:pt>
                      <c:pt idx="37">
                        <c:v>2010Q2</c:v>
                      </c:pt>
                      <c:pt idx="38">
                        <c:v>2010Q3</c:v>
                      </c:pt>
                      <c:pt idx="39">
                        <c:v>2010Q4</c:v>
                      </c:pt>
                      <c:pt idx="40">
                        <c:v>2011Q1</c:v>
                      </c:pt>
                      <c:pt idx="41">
                        <c:v>2011Q2</c:v>
                      </c:pt>
                      <c:pt idx="42">
                        <c:v>2011Q3</c:v>
                      </c:pt>
                      <c:pt idx="43">
                        <c:v>2011Q4</c:v>
                      </c:pt>
                      <c:pt idx="44">
                        <c:v>2012Q1</c:v>
                      </c:pt>
                      <c:pt idx="45">
                        <c:v>2012Q2</c:v>
                      </c:pt>
                      <c:pt idx="46">
                        <c:v>2012Q3</c:v>
                      </c:pt>
                      <c:pt idx="47">
                        <c:v>2012Q4</c:v>
                      </c:pt>
                      <c:pt idx="48">
                        <c:v>2013Q1</c:v>
                      </c:pt>
                      <c:pt idx="49">
                        <c:v>2013Q2</c:v>
                      </c:pt>
                      <c:pt idx="50">
                        <c:v>2013Q3</c:v>
                      </c:pt>
                      <c:pt idx="51">
                        <c:v>2013Q4</c:v>
                      </c:pt>
                      <c:pt idx="52">
                        <c:v>2014Q1</c:v>
                      </c:pt>
                      <c:pt idx="53">
                        <c:v>2014Q2</c:v>
                      </c:pt>
                      <c:pt idx="54">
                        <c:v>2014Q3</c:v>
                      </c:pt>
                      <c:pt idx="55">
                        <c:v>2014Q4</c:v>
                      </c:pt>
                      <c:pt idx="56">
                        <c:v>2015Q1</c:v>
                      </c:pt>
                      <c:pt idx="57">
                        <c:v>2015Q2</c:v>
                      </c:pt>
                      <c:pt idx="58">
                        <c:v>2015Q3</c:v>
                      </c:pt>
                      <c:pt idx="59">
                        <c:v>2015Q4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'EMP_occ(%)'!$B$10:$BI$10</c15:sqref>
                        </c15:formulaRef>
                      </c:ext>
                    </c:extLst>
                    <c:numCache>
                      <c:formatCode>_-* #,##0.0_-;\-* #,##0.0_-;_-* "-"??_-;_-@_-</c:formatCode>
                      <c:ptCount val="60"/>
                      <c:pt idx="0">
                        <c:v>63.381945303484322</c:v>
                      </c:pt>
                      <c:pt idx="1">
                        <c:v>61.786870317804087</c:v>
                      </c:pt>
                      <c:pt idx="2">
                        <c:v>64.100119354684551</c:v>
                      </c:pt>
                      <c:pt idx="3">
                        <c:v>63.365286435682464</c:v>
                      </c:pt>
                      <c:pt idx="4">
                        <c:v>63.117413257245083</c:v>
                      </c:pt>
                      <c:pt idx="5">
                        <c:v>63.974195984011182</c:v>
                      </c:pt>
                      <c:pt idx="6">
                        <c:v>64.660666291065922</c:v>
                      </c:pt>
                      <c:pt idx="7">
                        <c:v>63.239831226789398</c:v>
                      </c:pt>
                      <c:pt idx="8">
                        <c:v>62.792374978552409</c:v>
                      </c:pt>
                      <c:pt idx="9">
                        <c:v>63.426952674634421</c:v>
                      </c:pt>
                      <c:pt idx="10">
                        <c:v>64.266976951757414</c:v>
                      </c:pt>
                      <c:pt idx="11">
                        <c:v>64.165248155646765</c:v>
                      </c:pt>
                      <c:pt idx="12">
                        <c:v>61.681657988049729</c:v>
                      </c:pt>
                      <c:pt idx="13">
                        <c:v>64.567423514270772</c:v>
                      </c:pt>
                      <c:pt idx="14">
                        <c:v>63.697294059616837</c:v>
                      </c:pt>
                      <c:pt idx="15">
                        <c:v>63.470167375712983</c:v>
                      </c:pt>
                      <c:pt idx="16">
                        <c:v>63.088865892126918</c:v>
                      </c:pt>
                      <c:pt idx="17">
                        <c:v>61.992492386944434</c:v>
                      </c:pt>
                      <c:pt idx="18">
                        <c:v>65.166463518693817</c:v>
                      </c:pt>
                      <c:pt idx="19">
                        <c:v>64.277494683648413</c:v>
                      </c:pt>
                      <c:pt idx="20">
                        <c:v>64.197536064161142</c:v>
                      </c:pt>
                      <c:pt idx="21">
                        <c:v>63.851325929765764</c:v>
                      </c:pt>
                      <c:pt idx="22">
                        <c:v>63.74701267409494</c:v>
                      </c:pt>
                      <c:pt idx="23">
                        <c:v>63.332177783112279</c:v>
                      </c:pt>
                      <c:pt idx="24">
                        <c:v>62.97734730743506</c:v>
                      </c:pt>
                      <c:pt idx="25">
                        <c:v>63.308421854588573</c:v>
                      </c:pt>
                      <c:pt idx="26">
                        <c:v>64.213116961037741</c:v>
                      </c:pt>
                      <c:pt idx="27">
                        <c:v>63.972266340338365</c:v>
                      </c:pt>
                      <c:pt idx="28">
                        <c:v>63.800704376063045</c:v>
                      </c:pt>
                      <c:pt idx="29">
                        <c:v>61.488946751120302</c:v>
                      </c:pt>
                      <c:pt idx="30">
                        <c:v>60.692175417372198</c:v>
                      </c:pt>
                      <c:pt idx="31">
                        <c:v>60.280507898117911</c:v>
                      </c:pt>
                      <c:pt idx="32">
                        <c:v>61.209779728493828</c:v>
                      </c:pt>
                      <c:pt idx="33">
                        <c:v>61.390059258454869</c:v>
                      </c:pt>
                      <c:pt idx="34">
                        <c:v>61.378790902456259</c:v>
                      </c:pt>
                      <c:pt idx="35">
                        <c:v>60.910663969919788</c:v>
                      </c:pt>
                      <c:pt idx="36">
                        <c:v>60.944277682622136</c:v>
                      </c:pt>
                      <c:pt idx="37">
                        <c:v>60.871318199937619</c:v>
                      </c:pt>
                      <c:pt idx="38">
                        <c:v>61.154464475034999</c:v>
                      </c:pt>
                      <c:pt idx="39">
                        <c:v>61.412495136628387</c:v>
                      </c:pt>
                      <c:pt idx="40">
                        <c:v>58.819949638676427</c:v>
                      </c:pt>
                      <c:pt idx="41">
                        <c:v>58.286162224856618</c:v>
                      </c:pt>
                      <c:pt idx="42">
                        <c:v>58.46551537970749</c:v>
                      </c:pt>
                      <c:pt idx="43">
                        <c:v>58.930108886269295</c:v>
                      </c:pt>
                      <c:pt idx="44">
                        <c:v>58.645354122335128</c:v>
                      </c:pt>
                      <c:pt idx="45">
                        <c:v>58.905463387558086</c:v>
                      </c:pt>
                      <c:pt idx="46">
                        <c:v>58.657730792953075</c:v>
                      </c:pt>
                      <c:pt idx="47">
                        <c:v>58.673318765485241</c:v>
                      </c:pt>
                      <c:pt idx="48">
                        <c:v>58.628151085662417</c:v>
                      </c:pt>
                      <c:pt idx="49">
                        <c:v>58.759057618976428</c:v>
                      </c:pt>
                      <c:pt idx="50">
                        <c:v>59.877077068424576</c:v>
                      </c:pt>
                      <c:pt idx="51">
                        <c:v>59.755855569144124</c:v>
                      </c:pt>
                      <c:pt idx="52">
                        <c:v>58.736772115999479</c:v>
                      </c:pt>
                      <c:pt idx="53">
                        <c:v>58.874788222335937</c:v>
                      </c:pt>
                      <c:pt idx="54">
                        <c:v>59.555008532972231</c:v>
                      </c:pt>
                      <c:pt idx="55">
                        <c:v>59.399552062303108</c:v>
                      </c:pt>
                      <c:pt idx="56">
                        <c:v>59.405927701420389</c:v>
                      </c:pt>
                      <c:pt idx="57">
                        <c:v>59.774411613041053</c:v>
                      </c:pt>
                      <c:pt idx="58">
                        <c:v>59.781146778976925</c:v>
                      </c:pt>
                      <c:pt idx="59">
                        <c:v>59.344602991997917</c:v>
                      </c:pt>
                    </c:numCache>
                  </c:numRef>
                </c:val>
                <c:smooth val="0"/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'EMP_occ(%)'!$A$11</c15:sqref>
                        </c15:formulaRef>
                      </c:ext>
                    </c:extLst>
                    <c:strCache>
                      <c:ptCount val="1"/>
                      <c:pt idx="0">
                        <c:v>Skilled agricultural &amp; fishery workers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'EMP_occ(%)'!$B$4:$BI$4</c15:sqref>
                        </c15:formulaRef>
                      </c:ext>
                    </c:extLst>
                    <c:strCache>
                      <c:ptCount val="60"/>
                      <c:pt idx="0">
                        <c:v>2001Q1</c:v>
                      </c:pt>
                      <c:pt idx="1">
                        <c:v>2001Q2</c:v>
                      </c:pt>
                      <c:pt idx="2">
                        <c:v>2001Q3</c:v>
                      </c:pt>
                      <c:pt idx="3">
                        <c:v>2001Q4</c:v>
                      </c:pt>
                      <c:pt idx="4">
                        <c:v>2002Q1</c:v>
                      </c:pt>
                      <c:pt idx="5">
                        <c:v>2002Q2</c:v>
                      </c:pt>
                      <c:pt idx="6">
                        <c:v>2002Q3</c:v>
                      </c:pt>
                      <c:pt idx="7">
                        <c:v>2002Q4</c:v>
                      </c:pt>
                      <c:pt idx="8">
                        <c:v>2003Q1</c:v>
                      </c:pt>
                      <c:pt idx="9">
                        <c:v>2003Q2</c:v>
                      </c:pt>
                      <c:pt idx="10">
                        <c:v>2003Q3</c:v>
                      </c:pt>
                      <c:pt idx="11">
                        <c:v>2003Q4</c:v>
                      </c:pt>
                      <c:pt idx="12">
                        <c:v>2004Q1</c:v>
                      </c:pt>
                      <c:pt idx="13">
                        <c:v>2004Q2</c:v>
                      </c:pt>
                      <c:pt idx="14">
                        <c:v>2004Q3</c:v>
                      </c:pt>
                      <c:pt idx="15">
                        <c:v>2004Q4</c:v>
                      </c:pt>
                      <c:pt idx="16">
                        <c:v>2005Q1</c:v>
                      </c:pt>
                      <c:pt idx="17">
                        <c:v>2005Q2</c:v>
                      </c:pt>
                      <c:pt idx="18">
                        <c:v>2005Q3</c:v>
                      </c:pt>
                      <c:pt idx="19">
                        <c:v>2005Q4</c:v>
                      </c:pt>
                      <c:pt idx="20">
                        <c:v>2006Q1</c:v>
                      </c:pt>
                      <c:pt idx="21">
                        <c:v>2006Q2</c:v>
                      </c:pt>
                      <c:pt idx="22">
                        <c:v>2006Q3</c:v>
                      </c:pt>
                      <c:pt idx="23">
                        <c:v>2006Q4</c:v>
                      </c:pt>
                      <c:pt idx="24">
                        <c:v>2007Q1</c:v>
                      </c:pt>
                      <c:pt idx="25">
                        <c:v>2007Q2</c:v>
                      </c:pt>
                      <c:pt idx="26">
                        <c:v>2007Q3</c:v>
                      </c:pt>
                      <c:pt idx="27">
                        <c:v>2007Q4</c:v>
                      </c:pt>
                      <c:pt idx="28">
                        <c:v>2008Q1</c:v>
                      </c:pt>
                      <c:pt idx="29">
                        <c:v>2008Q2</c:v>
                      </c:pt>
                      <c:pt idx="30">
                        <c:v>2008Q3</c:v>
                      </c:pt>
                      <c:pt idx="31">
                        <c:v>2008Q4</c:v>
                      </c:pt>
                      <c:pt idx="32">
                        <c:v>2009Q1</c:v>
                      </c:pt>
                      <c:pt idx="33">
                        <c:v>2009Q2</c:v>
                      </c:pt>
                      <c:pt idx="34">
                        <c:v>2009Q3</c:v>
                      </c:pt>
                      <c:pt idx="35">
                        <c:v>2009Q4</c:v>
                      </c:pt>
                      <c:pt idx="36">
                        <c:v>2010Q1</c:v>
                      </c:pt>
                      <c:pt idx="37">
                        <c:v>2010Q2</c:v>
                      </c:pt>
                      <c:pt idx="38">
                        <c:v>2010Q3</c:v>
                      </c:pt>
                      <c:pt idx="39">
                        <c:v>2010Q4</c:v>
                      </c:pt>
                      <c:pt idx="40">
                        <c:v>2011Q1</c:v>
                      </c:pt>
                      <c:pt idx="41">
                        <c:v>2011Q2</c:v>
                      </c:pt>
                      <c:pt idx="42">
                        <c:v>2011Q3</c:v>
                      </c:pt>
                      <c:pt idx="43">
                        <c:v>2011Q4</c:v>
                      </c:pt>
                      <c:pt idx="44">
                        <c:v>2012Q1</c:v>
                      </c:pt>
                      <c:pt idx="45">
                        <c:v>2012Q2</c:v>
                      </c:pt>
                      <c:pt idx="46">
                        <c:v>2012Q3</c:v>
                      </c:pt>
                      <c:pt idx="47">
                        <c:v>2012Q4</c:v>
                      </c:pt>
                      <c:pt idx="48">
                        <c:v>2013Q1</c:v>
                      </c:pt>
                      <c:pt idx="49">
                        <c:v>2013Q2</c:v>
                      </c:pt>
                      <c:pt idx="50">
                        <c:v>2013Q3</c:v>
                      </c:pt>
                      <c:pt idx="51">
                        <c:v>2013Q4</c:v>
                      </c:pt>
                      <c:pt idx="52">
                        <c:v>2014Q1</c:v>
                      </c:pt>
                      <c:pt idx="53">
                        <c:v>2014Q2</c:v>
                      </c:pt>
                      <c:pt idx="54">
                        <c:v>2014Q3</c:v>
                      </c:pt>
                      <c:pt idx="55">
                        <c:v>2014Q4</c:v>
                      </c:pt>
                      <c:pt idx="56">
                        <c:v>2015Q1</c:v>
                      </c:pt>
                      <c:pt idx="57">
                        <c:v>2015Q2</c:v>
                      </c:pt>
                      <c:pt idx="58">
                        <c:v>2015Q3</c:v>
                      </c:pt>
                      <c:pt idx="59">
                        <c:v>2015Q4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'EMP_occ(%)'!$B$11:$BI$11</c15:sqref>
                        </c15:formulaRef>
                      </c:ext>
                    </c:extLst>
                    <c:numCache>
                      <c:formatCode>_-* #,##0.0_-;\-* #,##0.0_-;_-* "-"??_-;_-@_-</c:formatCode>
                      <c:ptCount val="60"/>
                      <c:pt idx="0">
                        <c:v>40.931746340856556</c:v>
                      </c:pt>
                      <c:pt idx="1">
                        <c:v>40.984709532620307</c:v>
                      </c:pt>
                      <c:pt idx="2">
                        <c:v>43.156495165225898</c:v>
                      </c:pt>
                      <c:pt idx="3">
                        <c:v>42.126232996038084</c:v>
                      </c:pt>
                      <c:pt idx="4">
                        <c:v>40.338140824639815</c:v>
                      </c:pt>
                      <c:pt idx="5">
                        <c:v>40.937903620604239</c:v>
                      </c:pt>
                      <c:pt idx="6">
                        <c:v>43.626098031173676</c:v>
                      </c:pt>
                      <c:pt idx="7">
                        <c:v>42.441279041490453</c:v>
                      </c:pt>
                      <c:pt idx="8">
                        <c:v>41.330394052076443</c:v>
                      </c:pt>
                      <c:pt idx="9">
                        <c:v>41.338327064719252</c:v>
                      </c:pt>
                      <c:pt idx="10">
                        <c:v>43.286857019771951</c:v>
                      </c:pt>
                      <c:pt idx="11">
                        <c:v>42.71196756634513</c:v>
                      </c:pt>
                      <c:pt idx="12">
                        <c:v>40.801879769792947</c:v>
                      </c:pt>
                      <c:pt idx="13">
                        <c:v>42.345337390811537</c:v>
                      </c:pt>
                      <c:pt idx="14">
                        <c:v>43.46178233833804</c:v>
                      </c:pt>
                      <c:pt idx="15">
                        <c:v>43.314598129493142</c:v>
                      </c:pt>
                      <c:pt idx="16">
                        <c:v>41.490222289892458</c:v>
                      </c:pt>
                      <c:pt idx="17">
                        <c:v>41.846723377151719</c:v>
                      </c:pt>
                      <c:pt idx="18">
                        <c:v>45.09888714933119</c:v>
                      </c:pt>
                      <c:pt idx="19">
                        <c:v>44.398604874923528</c:v>
                      </c:pt>
                      <c:pt idx="20">
                        <c:v>42.958283318285289</c:v>
                      </c:pt>
                      <c:pt idx="21">
                        <c:v>42.934916135689441</c:v>
                      </c:pt>
                      <c:pt idx="22">
                        <c:v>44.680850145022475</c:v>
                      </c:pt>
                      <c:pt idx="23">
                        <c:v>43.908575882017928</c:v>
                      </c:pt>
                      <c:pt idx="24">
                        <c:v>43.136418546260884</c:v>
                      </c:pt>
                      <c:pt idx="25">
                        <c:v>42.706096603538576</c:v>
                      </c:pt>
                      <c:pt idx="26">
                        <c:v>44.722922837342836</c:v>
                      </c:pt>
                      <c:pt idx="27">
                        <c:v>44.231802411225971</c:v>
                      </c:pt>
                      <c:pt idx="28">
                        <c:v>42.522621161623867</c:v>
                      </c:pt>
                      <c:pt idx="29">
                        <c:v>43.634057269381401</c:v>
                      </c:pt>
                      <c:pt idx="30">
                        <c:v>43.945000513263253</c:v>
                      </c:pt>
                      <c:pt idx="31">
                        <c:v>43.473839614640191</c:v>
                      </c:pt>
                      <c:pt idx="32">
                        <c:v>42.432531602242634</c:v>
                      </c:pt>
                      <c:pt idx="33">
                        <c:v>43.271435663954911</c:v>
                      </c:pt>
                      <c:pt idx="34">
                        <c:v>43.273747490361572</c:v>
                      </c:pt>
                      <c:pt idx="35">
                        <c:v>43.054471493872619</c:v>
                      </c:pt>
                      <c:pt idx="36">
                        <c:v>43.155676337045492</c:v>
                      </c:pt>
                      <c:pt idx="37">
                        <c:v>42.827275505978399</c:v>
                      </c:pt>
                      <c:pt idx="38">
                        <c:v>43.969259804865729</c:v>
                      </c:pt>
                      <c:pt idx="39">
                        <c:v>43.610772548235829</c:v>
                      </c:pt>
                      <c:pt idx="40">
                        <c:v>43.12490446064421</c:v>
                      </c:pt>
                      <c:pt idx="41">
                        <c:v>43.054186584535643</c:v>
                      </c:pt>
                      <c:pt idx="42">
                        <c:v>44.3312531236026</c:v>
                      </c:pt>
                      <c:pt idx="43">
                        <c:v>43.714738455288902</c:v>
                      </c:pt>
                      <c:pt idx="44">
                        <c:v>43.35375627126944</c:v>
                      </c:pt>
                      <c:pt idx="45">
                        <c:v>43.682917855441708</c:v>
                      </c:pt>
                      <c:pt idx="46">
                        <c:v>44.152264043479818</c:v>
                      </c:pt>
                      <c:pt idx="47">
                        <c:v>44.28747899275583</c:v>
                      </c:pt>
                      <c:pt idx="48">
                        <c:v>43.008640730534268</c:v>
                      </c:pt>
                      <c:pt idx="49">
                        <c:v>42.989686003169098</c:v>
                      </c:pt>
                      <c:pt idx="50">
                        <c:v>42.801003267540558</c:v>
                      </c:pt>
                      <c:pt idx="51">
                        <c:v>42.91405908449056</c:v>
                      </c:pt>
                      <c:pt idx="52">
                        <c:v>42.653135480903195</c:v>
                      </c:pt>
                      <c:pt idx="53">
                        <c:v>42.704783164764791</c:v>
                      </c:pt>
                      <c:pt idx="54">
                        <c:v>42.752377987480003</c:v>
                      </c:pt>
                      <c:pt idx="55">
                        <c:v>42.138489103943186</c:v>
                      </c:pt>
                      <c:pt idx="56">
                        <c:v>42.05515558836715</c:v>
                      </c:pt>
                      <c:pt idx="57">
                        <c:v>42.22776695724523</c:v>
                      </c:pt>
                      <c:pt idx="58">
                        <c:v>43.230075831279898</c:v>
                      </c:pt>
                      <c:pt idx="59">
                        <c:v>41.87016538422376</c:v>
                      </c:pt>
                    </c:numCache>
                  </c:numRef>
                </c:val>
                <c:smooth val="0"/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'EMP_occ(%)'!$A$12</c15:sqref>
                        </c15:formulaRef>
                      </c:ext>
                    </c:extLst>
                    <c:strCache>
                      <c:ptCount val="1"/>
                      <c:pt idx="0">
                        <c:v>Craft &amp; related trade workers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'EMP_occ(%)'!$B$4:$BI$4</c15:sqref>
                        </c15:formulaRef>
                      </c:ext>
                    </c:extLst>
                    <c:strCache>
                      <c:ptCount val="60"/>
                      <c:pt idx="0">
                        <c:v>2001Q1</c:v>
                      </c:pt>
                      <c:pt idx="1">
                        <c:v>2001Q2</c:v>
                      </c:pt>
                      <c:pt idx="2">
                        <c:v>2001Q3</c:v>
                      </c:pt>
                      <c:pt idx="3">
                        <c:v>2001Q4</c:v>
                      </c:pt>
                      <c:pt idx="4">
                        <c:v>2002Q1</c:v>
                      </c:pt>
                      <c:pt idx="5">
                        <c:v>2002Q2</c:v>
                      </c:pt>
                      <c:pt idx="6">
                        <c:v>2002Q3</c:v>
                      </c:pt>
                      <c:pt idx="7">
                        <c:v>2002Q4</c:v>
                      </c:pt>
                      <c:pt idx="8">
                        <c:v>2003Q1</c:v>
                      </c:pt>
                      <c:pt idx="9">
                        <c:v>2003Q2</c:v>
                      </c:pt>
                      <c:pt idx="10">
                        <c:v>2003Q3</c:v>
                      </c:pt>
                      <c:pt idx="11">
                        <c:v>2003Q4</c:v>
                      </c:pt>
                      <c:pt idx="12">
                        <c:v>2004Q1</c:v>
                      </c:pt>
                      <c:pt idx="13">
                        <c:v>2004Q2</c:v>
                      </c:pt>
                      <c:pt idx="14">
                        <c:v>2004Q3</c:v>
                      </c:pt>
                      <c:pt idx="15">
                        <c:v>2004Q4</c:v>
                      </c:pt>
                      <c:pt idx="16">
                        <c:v>2005Q1</c:v>
                      </c:pt>
                      <c:pt idx="17">
                        <c:v>2005Q2</c:v>
                      </c:pt>
                      <c:pt idx="18">
                        <c:v>2005Q3</c:v>
                      </c:pt>
                      <c:pt idx="19">
                        <c:v>2005Q4</c:v>
                      </c:pt>
                      <c:pt idx="20">
                        <c:v>2006Q1</c:v>
                      </c:pt>
                      <c:pt idx="21">
                        <c:v>2006Q2</c:v>
                      </c:pt>
                      <c:pt idx="22">
                        <c:v>2006Q3</c:v>
                      </c:pt>
                      <c:pt idx="23">
                        <c:v>2006Q4</c:v>
                      </c:pt>
                      <c:pt idx="24">
                        <c:v>2007Q1</c:v>
                      </c:pt>
                      <c:pt idx="25">
                        <c:v>2007Q2</c:v>
                      </c:pt>
                      <c:pt idx="26">
                        <c:v>2007Q3</c:v>
                      </c:pt>
                      <c:pt idx="27">
                        <c:v>2007Q4</c:v>
                      </c:pt>
                      <c:pt idx="28">
                        <c:v>2008Q1</c:v>
                      </c:pt>
                      <c:pt idx="29">
                        <c:v>2008Q2</c:v>
                      </c:pt>
                      <c:pt idx="30">
                        <c:v>2008Q3</c:v>
                      </c:pt>
                      <c:pt idx="31">
                        <c:v>2008Q4</c:v>
                      </c:pt>
                      <c:pt idx="32">
                        <c:v>2009Q1</c:v>
                      </c:pt>
                      <c:pt idx="33">
                        <c:v>2009Q2</c:v>
                      </c:pt>
                      <c:pt idx="34">
                        <c:v>2009Q3</c:v>
                      </c:pt>
                      <c:pt idx="35">
                        <c:v>2009Q4</c:v>
                      </c:pt>
                      <c:pt idx="36">
                        <c:v>2010Q1</c:v>
                      </c:pt>
                      <c:pt idx="37">
                        <c:v>2010Q2</c:v>
                      </c:pt>
                      <c:pt idx="38">
                        <c:v>2010Q3</c:v>
                      </c:pt>
                      <c:pt idx="39">
                        <c:v>2010Q4</c:v>
                      </c:pt>
                      <c:pt idx="40">
                        <c:v>2011Q1</c:v>
                      </c:pt>
                      <c:pt idx="41">
                        <c:v>2011Q2</c:v>
                      </c:pt>
                      <c:pt idx="42">
                        <c:v>2011Q3</c:v>
                      </c:pt>
                      <c:pt idx="43">
                        <c:v>2011Q4</c:v>
                      </c:pt>
                      <c:pt idx="44">
                        <c:v>2012Q1</c:v>
                      </c:pt>
                      <c:pt idx="45">
                        <c:v>2012Q2</c:v>
                      </c:pt>
                      <c:pt idx="46">
                        <c:v>2012Q3</c:v>
                      </c:pt>
                      <c:pt idx="47">
                        <c:v>2012Q4</c:v>
                      </c:pt>
                      <c:pt idx="48">
                        <c:v>2013Q1</c:v>
                      </c:pt>
                      <c:pt idx="49">
                        <c:v>2013Q2</c:v>
                      </c:pt>
                      <c:pt idx="50">
                        <c:v>2013Q3</c:v>
                      </c:pt>
                      <c:pt idx="51">
                        <c:v>2013Q4</c:v>
                      </c:pt>
                      <c:pt idx="52">
                        <c:v>2014Q1</c:v>
                      </c:pt>
                      <c:pt idx="53">
                        <c:v>2014Q2</c:v>
                      </c:pt>
                      <c:pt idx="54">
                        <c:v>2014Q3</c:v>
                      </c:pt>
                      <c:pt idx="55">
                        <c:v>2014Q4</c:v>
                      </c:pt>
                      <c:pt idx="56">
                        <c:v>2015Q1</c:v>
                      </c:pt>
                      <c:pt idx="57">
                        <c:v>2015Q2</c:v>
                      </c:pt>
                      <c:pt idx="58">
                        <c:v>2015Q3</c:v>
                      </c:pt>
                      <c:pt idx="59">
                        <c:v>2015Q4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'EMP_occ(%)'!$B$12:$BI$12</c15:sqref>
                        </c15:formulaRef>
                      </c:ext>
                    </c:extLst>
                    <c:numCache>
                      <c:formatCode>_-* #,##0.0_-;\-* #,##0.0_-;_-* "-"??_-;_-@_-</c:formatCode>
                      <c:ptCount val="60"/>
                      <c:pt idx="0">
                        <c:v>36.060425620508219</c:v>
                      </c:pt>
                      <c:pt idx="1">
                        <c:v>36.820103339283207</c:v>
                      </c:pt>
                      <c:pt idx="2">
                        <c:v>35.278025569927486</c:v>
                      </c:pt>
                      <c:pt idx="3">
                        <c:v>34.935342165954651</c:v>
                      </c:pt>
                      <c:pt idx="4">
                        <c:v>35.664192275482229</c:v>
                      </c:pt>
                      <c:pt idx="5">
                        <c:v>35.228371541737502</c:v>
                      </c:pt>
                      <c:pt idx="6">
                        <c:v>35.261487603397327</c:v>
                      </c:pt>
                      <c:pt idx="7">
                        <c:v>35.347107235692619</c:v>
                      </c:pt>
                      <c:pt idx="8">
                        <c:v>36.263346585264429</c:v>
                      </c:pt>
                      <c:pt idx="9">
                        <c:v>33.96362212596835</c:v>
                      </c:pt>
                      <c:pt idx="10">
                        <c:v>34.459467147783819</c:v>
                      </c:pt>
                      <c:pt idx="11">
                        <c:v>35.001114137487185</c:v>
                      </c:pt>
                      <c:pt idx="12">
                        <c:v>33.516222417918428</c:v>
                      </c:pt>
                      <c:pt idx="13">
                        <c:v>31.325662711886277</c:v>
                      </c:pt>
                      <c:pt idx="14">
                        <c:v>32.761969257748817</c:v>
                      </c:pt>
                      <c:pt idx="15">
                        <c:v>32.884367012304786</c:v>
                      </c:pt>
                      <c:pt idx="16">
                        <c:v>34.02225928506715</c:v>
                      </c:pt>
                      <c:pt idx="17">
                        <c:v>32.652753685265985</c:v>
                      </c:pt>
                      <c:pt idx="18">
                        <c:v>33.311029426443362</c:v>
                      </c:pt>
                      <c:pt idx="19">
                        <c:v>33.55506555511483</c:v>
                      </c:pt>
                      <c:pt idx="20">
                        <c:v>33.60266707886943</c:v>
                      </c:pt>
                      <c:pt idx="21">
                        <c:v>32.302503407840241</c:v>
                      </c:pt>
                      <c:pt idx="22">
                        <c:v>31.973248490150606</c:v>
                      </c:pt>
                      <c:pt idx="23">
                        <c:v>33.190259830168799</c:v>
                      </c:pt>
                      <c:pt idx="24">
                        <c:v>32.810701863584697</c:v>
                      </c:pt>
                      <c:pt idx="25">
                        <c:v>32.807873631957307</c:v>
                      </c:pt>
                      <c:pt idx="26">
                        <c:v>32.613817368265707</c:v>
                      </c:pt>
                      <c:pt idx="27">
                        <c:v>32.594803782079069</c:v>
                      </c:pt>
                      <c:pt idx="28">
                        <c:v>33.296783116646822</c:v>
                      </c:pt>
                      <c:pt idx="29">
                        <c:v>31.168241047993554</c:v>
                      </c:pt>
                      <c:pt idx="30">
                        <c:v>30.455708064429661</c:v>
                      </c:pt>
                      <c:pt idx="31">
                        <c:v>30.745177245256816</c:v>
                      </c:pt>
                      <c:pt idx="32">
                        <c:v>31.723114219055205</c:v>
                      </c:pt>
                      <c:pt idx="33">
                        <c:v>30.832361730401576</c:v>
                      </c:pt>
                      <c:pt idx="34">
                        <c:v>30.386562251257942</c:v>
                      </c:pt>
                      <c:pt idx="35">
                        <c:v>30.962721124909393</c:v>
                      </c:pt>
                      <c:pt idx="36">
                        <c:v>29.33553138189076</c:v>
                      </c:pt>
                      <c:pt idx="37">
                        <c:v>29.684698661134473</c:v>
                      </c:pt>
                      <c:pt idx="38">
                        <c:v>28.489696137907728</c:v>
                      </c:pt>
                      <c:pt idx="39">
                        <c:v>28.990066516535563</c:v>
                      </c:pt>
                      <c:pt idx="40">
                        <c:v>27.305550520663452</c:v>
                      </c:pt>
                      <c:pt idx="41">
                        <c:v>27.389002139663976</c:v>
                      </c:pt>
                      <c:pt idx="42">
                        <c:v>26.238830773412587</c:v>
                      </c:pt>
                      <c:pt idx="43">
                        <c:v>26.986737482774647</c:v>
                      </c:pt>
                      <c:pt idx="44">
                        <c:v>26.754262377758707</c:v>
                      </c:pt>
                      <c:pt idx="45">
                        <c:v>28.056583470952194</c:v>
                      </c:pt>
                      <c:pt idx="46">
                        <c:v>27.922529472261044</c:v>
                      </c:pt>
                      <c:pt idx="47">
                        <c:v>26.416093117438162</c:v>
                      </c:pt>
                      <c:pt idx="48">
                        <c:v>27.506875260047664</c:v>
                      </c:pt>
                      <c:pt idx="49">
                        <c:v>27.09223053132672</c:v>
                      </c:pt>
                      <c:pt idx="50">
                        <c:v>27.020812728451887</c:v>
                      </c:pt>
                      <c:pt idx="51">
                        <c:v>25.433035283178064</c:v>
                      </c:pt>
                      <c:pt idx="52">
                        <c:v>26.376221392130439</c:v>
                      </c:pt>
                      <c:pt idx="53">
                        <c:v>25.606381108408389</c:v>
                      </c:pt>
                      <c:pt idx="54">
                        <c:v>26.30812766496074</c:v>
                      </c:pt>
                      <c:pt idx="55">
                        <c:v>27.431141444898678</c:v>
                      </c:pt>
                      <c:pt idx="56">
                        <c:v>26.930973538835758</c:v>
                      </c:pt>
                      <c:pt idx="57">
                        <c:v>26.355398771080623</c:v>
                      </c:pt>
                      <c:pt idx="58">
                        <c:v>25.915805671745552</c:v>
                      </c:pt>
                      <c:pt idx="59">
                        <c:v>26.707977478823601</c:v>
                      </c:pt>
                    </c:numCache>
                  </c:numRef>
                </c:val>
                <c:smooth val="0"/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'EMP_occ(%)'!$A$13</c15:sqref>
                        </c15:formulaRef>
                      </c:ext>
                    </c:extLst>
                    <c:strCache>
                      <c:ptCount val="1"/>
                      <c:pt idx="0">
                        <c:v>Plant &amp; machine operators &amp; assemblers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'EMP_occ(%)'!$B$4:$BI$4</c15:sqref>
                        </c15:formulaRef>
                      </c:ext>
                    </c:extLst>
                    <c:strCache>
                      <c:ptCount val="60"/>
                      <c:pt idx="0">
                        <c:v>2001Q1</c:v>
                      </c:pt>
                      <c:pt idx="1">
                        <c:v>2001Q2</c:v>
                      </c:pt>
                      <c:pt idx="2">
                        <c:v>2001Q3</c:v>
                      </c:pt>
                      <c:pt idx="3">
                        <c:v>2001Q4</c:v>
                      </c:pt>
                      <c:pt idx="4">
                        <c:v>2002Q1</c:v>
                      </c:pt>
                      <c:pt idx="5">
                        <c:v>2002Q2</c:v>
                      </c:pt>
                      <c:pt idx="6">
                        <c:v>2002Q3</c:v>
                      </c:pt>
                      <c:pt idx="7">
                        <c:v>2002Q4</c:v>
                      </c:pt>
                      <c:pt idx="8">
                        <c:v>2003Q1</c:v>
                      </c:pt>
                      <c:pt idx="9">
                        <c:v>2003Q2</c:v>
                      </c:pt>
                      <c:pt idx="10">
                        <c:v>2003Q3</c:v>
                      </c:pt>
                      <c:pt idx="11">
                        <c:v>2003Q4</c:v>
                      </c:pt>
                      <c:pt idx="12">
                        <c:v>2004Q1</c:v>
                      </c:pt>
                      <c:pt idx="13">
                        <c:v>2004Q2</c:v>
                      </c:pt>
                      <c:pt idx="14">
                        <c:v>2004Q3</c:v>
                      </c:pt>
                      <c:pt idx="15">
                        <c:v>2004Q4</c:v>
                      </c:pt>
                      <c:pt idx="16">
                        <c:v>2005Q1</c:v>
                      </c:pt>
                      <c:pt idx="17">
                        <c:v>2005Q2</c:v>
                      </c:pt>
                      <c:pt idx="18">
                        <c:v>2005Q3</c:v>
                      </c:pt>
                      <c:pt idx="19">
                        <c:v>2005Q4</c:v>
                      </c:pt>
                      <c:pt idx="20">
                        <c:v>2006Q1</c:v>
                      </c:pt>
                      <c:pt idx="21">
                        <c:v>2006Q2</c:v>
                      </c:pt>
                      <c:pt idx="22">
                        <c:v>2006Q3</c:v>
                      </c:pt>
                      <c:pt idx="23">
                        <c:v>2006Q4</c:v>
                      </c:pt>
                      <c:pt idx="24">
                        <c:v>2007Q1</c:v>
                      </c:pt>
                      <c:pt idx="25">
                        <c:v>2007Q2</c:v>
                      </c:pt>
                      <c:pt idx="26">
                        <c:v>2007Q3</c:v>
                      </c:pt>
                      <c:pt idx="27">
                        <c:v>2007Q4</c:v>
                      </c:pt>
                      <c:pt idx="28">
                        <c:v>2008Q1</c:v>
                      </c:pt>
                      <c:pt idx="29">
                        <c:v>2008Q2</c:v>
                      </c:pt>
                      <c:pt idx="30">
                        <c:v>2008Q3</c:v>
                      </c:pt>
                      <c:pt idx="31">
                        <c:v>2008Q4</c:v>
                      </c:pt>
                      <c:pt idx="32">
                        <c:v>2009Q1</c:v>
                      </c:pt>
                      <c:pt idx="33">
                        <c:v>2009Q2</c:v>
                      </c:pt>
                      <c:pt idx="34">
                        <c:v>2009Q3</c:v>
                      </c:pt>
                      <c:pt idx="35">
                        <c:v>2009Q4</c:v>
                      </c:pt>
                      <c:pt idx="36">
                        <c:v>2010Q1</c:v>
                      </c:pt>
                      <c:pt idx="37">
                        <c:v>2010Q2</c:v>
                      </c:pt>
                      <c:pt idx="38">
                        <c:v>2010Q3</c:v>
                      </c:pt>
                      <c:pt idx="39">
                        <c:v>2010Q4</c:v>
                      </c:pt>
                      <c:pt idx="40">
                        <c:v>2011Q1</c:v>
                      </c:pt>
                      <c:pt idx="41">
                        <c:v>2011Q2</c:v>
                      </c:pt>
                      <c:pt idx="42">
                        <c:v>2011Q3</c:v>
                      </c:pt>
                      <c:pt idx="43">
                        <c:v>2011Q4</c:v>
                      </c:pt>
                      <c:pt idx="44">
                        <c:v>2012Q1</c:v>
                      </c:pt>
                      <c:pt idx="45">
                        <c:v>2012Q2</c:v>
                      </c:pt>
                      <c:pt idx="46">
                        <c:v>2012Q3</c:v>
                      </c:pt>
                      <c:pt idx="47">
                        <c:v>2012Q4</c:v>
                      </c:pt>
                      <c:pt idx="48">
                        <c:v>2013Q1</c:v>
                      </c:pt>
                      <c:pt idx="49">
                        <c:v>2013Q2</c:v>
                      </c:pt>
                      <c:pt idx="50">
                        <c:v>2013Q3</c:v>
                      </c:pt>
                      <c:pt idx="51">
                        <c:v>2013Q4</c:v>
                      </c:pt>
                      <c:pt idx="52">
                        <c:v>2014Q1</c:v>
                      </c:pt>
                      <c:pt idx="53">
                        <c:v>2014Q2</c:v>
                      </c:pt>
                      <c:pt idx="54">
                        <c:v>2014Q3</c:v>
                      </c:pt>
                      <c:pt idx="55">
                        <c:v>2014Q4</c:v>
                      </c:pt>
                      <c:pt idx="56">
                        <c:v>2015Q1</c:v>
                      </c:pt>
                      <c:pt idx="57">
                        <c:v>2015Q2</c:v>
                      </c:pt>
                      <c:pt idx="58">
                        <c:v>2015Q3</c:v>
                      </c:pt>
                      <c:pt idx="59">
                        <c:v>2015Q4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'EMP_occ(%)'!$B$13:$BI$13</c15:sqref>
                        </c15:formulaRef>
                      </c:ext>
                    </c:extLst>
                    <c:numCache>
                      <c:formatCode>_-* #,##0.0_-;\-* #,##0.0_-;_-* "-"??_-;_-@_-</c:formatCode>
                      <c:ptCount val="60"/>
                      <c:pt idx="0">
                        <c:v>29.982138727689687</c:v>
                      </c:pt>
                      <c:pt idx="1">
                        <c:v>29.51007537060908</c:v>
                      </c:pt>
                      <c:pt idx="2">
                        <c:v>31.384612155990087</c:v>
                      </c:pt>
                      <c:pt idx="3">
                        <c:v>30.173741562436291</c:v>
                      </c:pt>
                      <c:pt idx="4">
                        <c:v>29.488352220214402</c:v>
                      </c:pt>
                      <c:pt idx="5">
                        <c:v>28.926141194940719</c:v>
                      </c:pt>
                      <c:pt idx="6">
                        <c:v>31.097287470570901</c:v>
                      </c:pt>
                      <c:pt idx="7">
                        <c:v>31.226829730328763</c:v>
                      </c:pt>
                      <c:pt idx="8">
                        <c:v>28.19154035172361</c:v>
                      </c:pt>
                      <c:pt idx="9">
                        <c:v>28.821586817801915</c:v>
                      </c:pt>
                      <c:pt idx="10">
                        <c:v>30.754964313144235</c:v>
                      </c:pt>
                      <c:pt idx="11">
                        <c:v>31.133338506035308</c:v>
                      </c:pt>
                      <c:pt idx="12">
                        <c:v>31.093833126346006</c:v>
                      </c:pt>
                      <c:pt idx="13">
                        <c:v>32.242262565021093</c:v>
                      </c:pt>
                      <c:pt idx="14">
                        <c:v>31.276428807258366</c:v>
                      </c:pt>
                      <c:pt idx="15">
                        <c:v>30.810209036816673</c:v>
                      </c:pt>
                      <c:pt idx="16">
                        <c:v>30.334355539861352</c:v>
                      </c:pt>
                      <c:pt idx="17">
                        <c:v>28.644796237940263</c:v>
                      </c:pt>
                      <c:pt idx="18">
                        <c:v>30.635294863798958</c:v>
                      </c:pt>
                      <c:pt idx="19">
                        <c:v>31.604117896205867</c:v>
                      </c:pt>
                      <c:pt idx="20">
                        <c:v>29.967913502108029</c:v>
                      </c:pt>
                      <c:pt idx="21">
                        <c:v>31.392383213297919</c:v>
                      </c:pt>
                      <c:pt idx="22">
                        <c:v>31.448164893563753</c:v>
                      </c:pt>
                      <c:pt idx="23">
                        <c:v>31.827757307291531</c:v>
                      </c:pt>
                      <c:pt idx="24">
                        <c:v>30.597143600749494</c:v>
                      </c:pt>
                      <c:pt idx="25">
                        <c:v>31.358195783530363</c:v>
                      </c:pt>
                      <c:pt idx="26">
                        <c:v>30.940864181959704</c:v>
                      </c:pt>
                      <c:pt idx="27">
                        <c:v>32.507915961029795</c:v>
                      </c:pt>
                      <c:pt idx="28">
                        <c:v>30.099493894035302</c:v>
                      </c:pt>
                      <c:pt idx="29">
                        <c:v>30.799209217248297</c:v>
                      </c:pt>
                      <c:pt idx="30">
                        <c:v>30.974023014768854</c:v>
                      </c:pt>
                      <c:pt idx="31">
                        <c:v>30.596312588026507</c:v>
                      </c:pt>
                      <c:pt idx="32">
                        <c:v>27.182614077616723</c:v>
                      </c:pt>
                      <c:pt idx="33">
                        <c:v>27.805530661249495</c:v>
                      </c:pt>
                      <c:pt idx="34">
                        <c:v>27.588802365246224</c:v>
                      </c:pt>
                      <c:pt idx="35">
                        <c:v>27.933531406672792</c:v>
                      </c:pt>
                      <c:pt idx="36">
                        <c:v>27.649545149454624</c:v>
                      </c:pt>
                      <c:pt idx="37">
                        <c:v>27.333714034059813</c:v>
                      </c:pt>
                      <c:pt idx="38">
                        <c:v>29.126539021447361</c:v>
                      </c:pt>
                      <c:pt idx="39">
                        <c:v>28.207118568238936</c:v>
                      </c:pt>
                      <c:pt idx="40">
                        <c:v>30.612600262370123</c:v>
                      </c:pt>
                      <c:pt idx="41">
                        <c:v>31.456329318520069</c:v>
                      </c:pt>
                      <c:pt idx="42">
                        <c:v>31.035649169483097</c:v>
                      </c:pt>
                      <c:pt idx="43">
                        <c:v>29.790294617414521</c:v>
                      </c:pt>
                      <c:pt idx="44">
                        <c:v>30.591229389215318</c:v>
                      </c:pt>
                      <c:pt idx="45">
                        <c:v>31.108167123021463</c:v>
                      </c:pt>
                      <c:pt idx="46">
                        <c:v>31.554776812034195</c:v>
                      </c:pt>
                      <c:pt idx="47">
                        <c:v>32.475476037509857</c:v>
                      </c:pt>
                      <c:pt idx="48">
                        <c:v>31.273463424336995</c:v>
                      </c:pt>
                      <c:pt idx="49">
                        <c:v>31.20988913551987</c:v>
                      </c:pt>
                      <c:pt idx="50">
                        <c:v>32.227342970614785</c:v>
                      </c:pt>
                      <c:pt idx="51">
                        <c:v>31.295800279435802</c:v>
                      </c:pt>
                      <c:pt idx="52">
                        <c:v>31.467156547487267</c:v>
                      </c:pt>
                      <c:pt idx="53">
                        <c:v>30.400424129295118</c:v>
                      </c:pt>
                      <c:pt idx="54">
                        <c:v>30.83507567864433</c:v>
                      </c:pt>
                      <c:pt idx="55">
                        <c:v>31.343622070783429</c:v>
                      </c:pt>
                      <c:pt idx="56">
                        <c:v>30.375204741516903</c:v>
                      </c:pt>
                      <c:pt idx="57">
                        <c:v>30.707725232433354</c:v>
                      </c:pt>
                      <c:pt idx="58">
                        <c:v>30.567277649209412</c:v>
                      </c:pt>
                      <c:pt idx="59">
                        <c:v>31.412272718912192</c:v>
                      </c:pt>
                    </c:numCache>
                  </c:numRef>
                </c:val>
                <c:smooth val="0"/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'EMP_occ(%)'!$A$14</c15:sqref>
                        </c15:formulaRef>
                      </c:ext>
                    </c:extLst>
                    <c:strCache>
                      <c:ptCount val="1"/>
                      <c:pt idx="0">
                        <c:v>Elementary occupations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'EMP_occ(%)'!$B$4:$BI$4</c15:sqref>
                        </c15:formulaRef>
                      </c:ext>
                    </c:extLst>
                    <c:strCache>
                      <c:ptCount val="60"/>
                      <c:pt idx="0">
                        <c:v>2001Q1</c:v>
                      </c:pt>
                      <c:pt idx="1">
                        <c:v>2001Q2</c:v>
                      </c:pt>
                      <c:pt idx="2">
                        <c:v>2001Q3</c:v>
                      </c:pt>
                      <c:pt idx="3">
                        <c:v>2001Q4</c:v>
                      </c:pt>
                      <c:pt idx="4">
                        <c:v>2002Q1</c:v>
                      </c:pt>
                      <c:pt idx="5">
                        <c:v>2002Q2</c:v>
                      </c:pt>
                      <c:pt idx="6">
                        <c:v>2002Q3</c:v>
                      </c:pt>
                      <c:pt idx="7">
                        <c:v>2002Q4</c:v>
                      </c:pt>
                      <c:pt idx="8">
                        <c:v>2003Q1</c:v>
                      </c:pt>
                      <c:pt idx="9">
                        <c:v>2003Q2</c:v>
                      </c:pt>
                      <c:pt idx="10">
                        <c:v>2003Q3</c:v>
                      </c:pt>
                      <c:pt idx="11">
                        <c:v>2003Q4</c:v>
                      </c:pt>
                      <c:pt idx="12">
                        <c:v>2004Q1</c:v>
                      </c:pt>
                      <c:pt idx="13">
                        <c:v>2004Q2</c:v>
                      </c:pt>
                      <c:pt idx="14">
                        <c:v>2004Q3</c:v>
                      </c:pt>
                      <c:pt idx="15">
                        <c:v>2004Q4</c:v>
                      </c:pt>
                      <c:pt idx="16">
                        <c:v>2005Q1</c:v>
                      </c:pt>
                      <c:pt idx="17">
                        <c:v>2005Q2</c:v>
                      </c:pt>
                      <c:pt idx="18">
                        <c:v>2005Q3</c:v>
                      </c:pt>
                      <c:pt idx="19">
                        <c:v>2005Q4</c:v>
                      </c:pt>
                      <c:pt idx="20">
                        <c:v>2006Q1</c:v>
                      </c:pt>
                      <c:pt idx="21">
                        <c:v>2006Q2</c:v>
                      </c:pt>
                      <c:pt idx="22">
                        <c:v>2006Q3</c:v>
                      </c:pt>
                      <c:pt idx="23">
                        <c:v>2006Q4</c:v>
                      </c:pt>
                      <c:pt idx="24">
                        <c:v>2007Q1</c:v>
                      </c:pt>
                      <c:pt idx="25">
                        <c:v>2007Q2</c:v>
                      </c:pt>
                      <c:pt idx="26">
                        <c:v>2007Q3</c:v>
                      </c:pt>
                      <c:pt idx="27">
                        <c:v>2007Q4</c:v>
                      </c:pt>
                      <c:pt idx="28">
                        <c:v>2008Q1</c:v>
                      </c:pt>
                      <c:pt idx="29">
                        <c:v>2008Q2</c:v>
                      </c:pt>
                      <c:pt idx="30">
                        <c:v>2008Q3</c:v>
                      </c:pt>
                      <c:pt idx="31">
                        <c:v>2008Q4</c:v>
                      </c:pt>
                      <c:pt idx="32">
                        <c:v>2009Q1</c:v>
                      </c:pt>
                      <c:pt idx="33">
                        <c:v>2009Q2</c:v>
                      </c:pt>
                      <c:pt idx="34">
                        <c:v>2009Q3</c:v>
                      </c:pt>
                      <c:pt idx="35">
                        <c:v>2009Q4</c:v>
                      </c:pt>
                      <c:pt idx="36">
                        <c:v>2010Q1</c:v>
                      </c:pt>
                      <c:pt idx="37">
                        <c:v>2010Q2</c:v>
                      </c:pt>
                      <c:pt idx="38">
                        <c:v>2010Q3</c:v>
                      </c:pt>
                      <c:pt idx="39">
                        <c:v>2010Q4</c:v>
                      </c:pt>
                      <c:pt idx="40">
                        <c:v>2011Q1</c:v>
                      </c:pt>
                      <c:pt idx="41">
                        <c:v>2011Q2</c:v>
                      </c:pt>
                      <c:pt idx="42">
                        <c:v>2011Q3</c:v>
                      </c:pt>
                      <c:pt idx="43">
                        <c:v>2011Q4</c:v>
                      </c:pt>
                      <c:pt idx="44">
                        <c:v>2012Q1</c:v>
                      </c:pt>
                      <c:pt idx="45">
                        <c:v>2012Q2</c:v>
                      </c:pt>
                      <c:pt idx="46">
                        <c:v>2012Q3</c:v>
                      </c:pt>
                      <c:pt idx="47">
                        <c:v>2012Q4</c:v>
                      </c:pt>
                      <c:pt idx="48">
                        <c:v>2013Q1</c:v>
                      </c:pt>
                      <c:pt idx="49">
                        <c:v>2013Q2</c:v>
                      </c:pt>
                      <c:pt idx="50">
                        <c:v>2013Q3</c:v>
                      </c:pt>
                      <c:pt idx="51">
                        <c:v>2013Q4</c:v>
                      </c:pt>
                      <c:pt idx="52">
                        <c:v>2014Q1</c:v>
                      </c:pt>
                      <c:pt idx="53">
                        <c:v>2014Q2</c:v>
                      </c:pt>
                      <c:pt idx="54">
                        <c:v>2014Q3</c:v>
                      </c:pt>
                      <c:pt idx="55">
                        <c:v>2014Q4</c:v>
                      </c:pt>
                      <c:pt idx="56">
                        <c:v>2015Q1</c:v>
                      </c:pt>
                      <c:pt idx="57">
                        <c:v>2015Q2</c:v>
                      </c:pt>
                      <c:pt idx="58">
                        <c:v>2015Q3</c:v>
                      </c:pt>
                      <c:pt idx="59">
                        <c:v>2015Q4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'EMP_occ(%)'!$B$14:$BI$14</c15:sqref>
                        </c15:formulaRef>
                      </c:ext>
                    </c:extLst>
                    <c:numCache>
                      <c:formatCode>_-* #,##0.0_-;\-* #,##0.0_-;_-* "-"??_-;_-@_-</c:formatCode>
                      <c:ptCount val="60"/>
                      <c:pt idx="0">
                        <c:v>46.789629156344645</c:v>
                      </c:pt>
                      <c:pt idx="1">
                        <c:v>47.59769051580664</c:v>
                      </c:pt>
                      <c:pt idx="2">
                        <c:v>47.942492740968369</c:v>
                      </c:pt>
                      <c:pt idx="3">
                        <c:v>49.167940376155336</c:v>
                      </c:pt>
                      <c:pt idx="4">
                        <c:v>46.128685674387953</c:v>
                      </c:pt>
                      <c:pt idx="5">
                        <c:v>47.669816949689583</c:v>
                      </c:pt>
                      <c:pt idx="6">
                        <c:v>48.168687294004904</c:v>
                      </c:pt>
                      <c:pt idx="7">
                        <c:v>47.875809899795549</c:v>
                      </c:pt>
                      <c:pt idx="8">
                        <c:v>46.192637328564487</c:v>
                      </c:pt>
                      <c:pt idx="9">
                        <c:v>47.693344818852708</c:v>
                      </c:pt>
                      <c:pt idx="10">
                        <c:v>49.350231171710838</c:v>
                      </c:pt>
                      <c:pt idx="11">
                        <c:v>47.764487815954141</c:v>
                      </c:pt>
                      <c:pt idx="12">
                        <c:v>46.229274188929644</c:v>
                      </c:pt>
                      <c:pt idx="13">
                        <c:v>45.212115989518729</c:v>
                      </c:pt>
                      <c:pt idx="14">
                        <c:v>47.394166484419287</c:v>
                      </c:pt>
                      <c:pt idx="15">
                        <c:v>47.594038771518861</c:v>
                      </c:pt>
                      <c:pt idx="16">
                        <c:v>45.913375297939545</c:v>
                      </c:pt>
                      <c:pt idx="17">
                        <c:v>46.802917514031705</c:v>
                      </c:pt>
                      <c:pt idx="18">
                        <c:v>49.610469086363736</c:v>
                      </c:pt>
                      <c:pt idx="19">
                        <c:v>48.958560288279834</c:v>
                      </c:pt>
                      <c:pt idx="20">
                        <c:v>46.892034153663104</c:v>
                      </c:pt>
                      <c:pt idx="21">
                        <c:v>47.914116198662235</c:v>
                      </c:pt>
                      <c:pt idx="22">
                        <c:v>48.870029806298469</c:v>
                      </c:pt>
                      <c:pt idx="23">
                        <c:v>49.577672630643569</c:v>
                      </c:pt>
                      <c:pt idx="24">
                        <c:v>47.501310467898087</c:v>
                      </c:pt>
                      <c:pt idx="25">
                        <c:v>47.903944201439948</c:v>
                      </c:pt>
                      <c:pt idx="26">
                        <c:v>49.871056275824962</c:v>
                      </c:pt>
                      <c:pt idx="27">
                        <c:v>49.673276539485038</c:v>
                      </c:pt>
                      <c:pt idx="28">
                        <c:v>47.641228683436104</c:v>
                      </c:pt>
                      <c:pt idx="29">
                        <c:v>48.9009020465977</c:v>
                      </c:pt>
                      <c:pt idx="30">
                        <c:v>49.697323021364568</c:v>
                      </c:pt>
                      <c:pt idx="31">
                        <c:v>48.265687153502711</c:v>
                      </c:pt>
                      <c:pt idx="32">
                        <c:v>47.223988675647796</c:v>
                      </c:pt>
                      <c:pt idx="33">
                        <c:v>48.413713278332452</c:v>
                      </c:pt>
                      <c:pt idx="34">
                        <c:v>48.428199031483267</c:v>
                      </c:pt>
                      <c:pt idx="35">
                        <c:v>48.192156731052428</c:v>
                      </c:pt>
                      <c:pt idx="36">
                        <c:v>46.941330959737222</c:v>
                      </c:pt>
                      <c:pt idx="37">
                        <c:v>48.462248579602431</c:v>
                      </c:pt>
                      <c:pt idx="38">
                        <c:v>47.371770752659899</c:v>
                      </c:pt>
                      <c:pt idx="39">
                        <c:v>48.538598799117089</c:v>
                      </c:pt>
                      <c:pt idx="40">
                        <c:v>49.536548824530186</c:v>
                      </c:pt>
                      <c:pt idx="41">
                        <c:v>51.225058654234182</c:v>
                      </c:pt>
                      <c:pt idx="42">
                        <c:v>52.491051611482256</c:v>
                      </c:pt>
                      <c:pt idx="43">
                        <c:v>50.990284625411576</c:v>
                      </c:pt>
                      <c:pt idx="44">
                        <c:v>48.086823724561654</c:v>
                      </c:pt>
                      <c:pt idx="45">
                        <c:v>47.452741941843627</c:v>
                      </c:pt>
                      <c:pt idx="46">
                        <c:v>49.466771961255311</c:v>
                      </c:pt>
                      <c:pt idx="47">
                        <c:v>50.138671439920955</c:v>
                      </c:pt>
                      <c:pt idx="48">
                        <c:v>48.536299767007577</c:v>
                      </c:pt>
                      <c:pt idx="49">
                        <c:v>48.483742400605372</c:v>
                      </c:pt>
                      <c:pt idx="50">
                        <c:v>47.798095925617687</c:v>
                      </c:pt>
                      <c:pt idx="51">
                        <c:v>48.501604288438692</c:v>
                      </c:pt>
                      <c:pt idx="52">
                        <c:v>49.029605069953</c:v>
                      </c:pt>
                      <c:pt idx="53">
                        <c:v>49.84817604391543</c:v>
                      </c:pt>
                      <c:pt idx="54">
                        <c:v>49.255189694467703</c:v>
                      </c:pt>
                      <c:pt idx="55">
                        <c:v>50.142797690764581</c:v>
                      </c:pt>
                      <c:pt idx="56">
                        <c:v>49.353727812714133</c:v>
                      </c:pt>
                      <c:pt idx="57">
                        <c:v>49.703665089712693</c:v>
                      </c:pt>
                      <c:pt idx="58">
                        <c:v>49.729106048540316</c:v>
                      </c:pt>
                      <c:pt idx="59">
                        <c:v>50.557295910951872</c:v>
                      </c:pt>
                    </c:numCache>
                  </c:numRef>
                </c:val>
                <c:smooth val="0"/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'EMP_occ(%)'!$A$15</c15:sqref>
                        </c15:formulaRef>
                      </c:ext>
                    </c:extLst>
                    <c:strCache>
                      <c:ptCount val="1"/>
                      <c:pt idx="0">
                        <c:v>Unknown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'EMP_occ(%)'!$B$4:$BI$4</c15:sqref>
                        </c15:formulaRef>
                      </c:ext>
                    </c:extLst>
                    <c:strCache>
                      <c:ptCount val="60"/>
                      <c:pt idx="0">
                        <c:v>2001Q1</c:v>
                      </c:pt>
                      <c:pt idx="1">
                        <c:v>2001Q2</c:v>
                      </c:pt>
                      <c:pt idx="2">
                        <c:v>2001Q3</c:v>
                      </c:pt>
                      <c:pt idx="3">
                        <c:v>2001Q4</c:v>
                      </c:pt>
                      <c:pt idx="4">
                        <c:v>2002Q1</c:v>
                      </c:pt>
                      <c:pt idx="5">
                        <c:v>2002Q2</c:v>
                      </c:pt>
                      <c:pt idx="6">
                        <c:v>2002Q3</c:v>
                      </c:pt>
                      <c:pt idx="7">
                        <c:v>2002Q4</c:v>
                      </c:pt>
                      <c:pt idx="8">
                        <c:v>2003Q1</c:v>
                      </c:pt>
                      <c:pt idx="9">
                        <c:v>2003Q2</c:v>
                      </c:pt>
                      <c:pt idx="10">
                        <c:v>2003Q3</c:v>
                      </c:pt>
                      <c:pt idx="11">
                        <c:v>2003Q4</c:v>
                      </c:pt>
                      <c:pt idx="12">
                        <c:v>2004Q1</c:v>
                      </c:pt>
                      <c:pt idx="13">
                        <c:v>2004Q2</c:v>
                      </c:pt>
                      <c:pt idx="14">
                        <c:v>2004Q3</c:v>
                      </c:pt>
                      <c:pt idx="15">
                        <c:v>2004Q4</c:v>
                      </c:pt>
                      <c:pt idx="16">
                        <c:v>2005Q1</c:v>
                      </c:pt>
                      <c:pt idx="17">
                        <c:v>2005Q2</c:v>
                      </c:pt>
                      <c:pt idx="18">
                        <c:v>2005Q3</c:v>
                      </c:pt>
                      <c:pt idx="19">
                        <c:v>2005Q4</c:v>
                      </c:pt>
                      <c:pt idx="20">
                        <c:v>2006Q1</c:v>
                      </c:pt>
                      <c:pt idx="21">
                        <c:v>2006Q2</c:v>
                      </c:pt>
                      <c:pt idx="22">
                        <c:v>2006Q3</c:v>
                      </c:pt>
                      <c:pt idx="23">
                        <c:v>2006Q4</c:v>
                      </c:pt>
                      <c:pt idx="24">
                        <c:v>2007Q1</c:v>
                      </c:pt>
                      <c:pt idx="25">
                        <c:v>2007Q2</c:v>
                      </c:pt>
                      <c:pt idx="26">
                        <c:v>2007Q3</c:v>
                      </c:pt>
                      <c:pt idx="27">
                        <c:v>2007Q4</c:v>
                      </c:pt>
                      <c:pt idx="28">
                        <c:v>2008Q1</c:v>
                      </c:pt>
                      <c:pt idx="29">
                        <c:v>2008Q2</c:v>
                      </c:pt>
                      <c:pt idx="30">
                        <c:v>2008Q3</c:v>
                      </c:pt>
                      <c:pt idx="31">
                        <c:v>2008Q4</c:v>
                      </c:pt>
                      <c:pt idx="32">
                        <c:v>2009Q1</c:v>
                      </c:pt>
                      <c:pt idx="33">
                        <c:v>2009Q2</c:v>
                      </c:pt>
                      <c:pt idx="34">
                        <c:v>2009Q3</c:v>
                      </c:pt>
                      <c:pt idx="35">
                        <c:v>2009Q4</c:v>
                      </c:pt>
                      <c:pt idx="36">
                        <c:v>2010Q1</c:v>
                      </c:pt>
                      <c:pt idx="37">
                        <c:v>2010Q2</c:v>
                      </c:pt>
                      <c:pt idx="38">
                        <c:v>2010Q3</c:v>
                      </c:pt>
                      <c:pt idx="39">
                        <c:v>2010Q4</c:v>
                      </c:pt>
                      <c:pt idx="40">
                        <c:v>2011Q1</c:v>
                      </c:pt>
                      <c:pt idx="41">
                        <c:v>2011Q2</c:v>
                      </c:pt>
                      <c:pt idx="42">
                        <c:v>2011Q3</c:v>
                      </c:pt>
                      <c:pt idx="43">
                        <c:v>2011Q4</c:v>
                      </c:pt>
                      <c:pt idx="44">
                        <c:v>2012Q1</c:v>
                      </c:pt>
                      <c:pt idx="45">
                        <c:v>2012Q2</c:v>
                      </c:pt>
                      <c:pt idx="46">
                        <c:v>2012Q3</c:v>
                      </c:pt>
                      <c:pt idx="47">
                        <c:v>2012Q4</c:v>
                      </c:pt>
                      <c:pt idx="48">
                        <c:v>2013Q1</c:v>
                      </c:pt>
                      <c:pt idx="49">
                        <c:v>2013Q2</c:v>
                      </c:pt>
                      <c:pt idx="50">
                        <c:v>2013Q3</c:v>
                      </c:pt>
                      <c:pt idx="51">
                        <c:v>2013Q4</c:v>
                      </c:pt>
                      <c:pt idx="52">
                        <c:v>2014Q1</c:v>
                      </c:pt>
                      <c:pt idx="53">
                        <c:v>2014Q2</c:v>
                      </c:pt>
                      <c:pt idx="54">
                        <c:v>2014Q3</c:v>
                      </c:pt>
                      <c:pt idx="55">
                        <c:v>2014Q4</c:v>
                      </c:pt>
                      <c:pt idx="56">
                        <c:v>2015Q1</c:v>
                      </c:pt>
                      <c:pt idx="57">
                        <c:v>2015Q2</c:v>
                      </c:pt>
                      <c:pt idx="58">
                        <c:v>2015Q3</c:v>
                      </c:pt>
                      <c:pt idx="59">
                        <c:v>2015Q4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'EMP_occ(%)'!$B$15:$BI$15</c15:sqref>
                        </c15:formulaRef>
                      </c:ext>
                    </c:extLst>
                    <c:numCache>
                      <c:formatCode>_-* #,##0.0_-;\-* #,##0.0_-;_-* "-"??_-;_-@_-</c:formatCode>
                      <c:ptCount val="60"/>
                      <c:pt idx="0">
                        <c:v>52.377374816299771</c:v>
                      </c:pt>
                      <c:pt idx="1">
                        <c:v>35.086442561972305</c:v>
                      </c:pt>
                      <c:pt idx="2">
                        <c:v>47.045827712146483</c:v>
                      </c:pt>
                      <c:pt idx="3">
                        <c:v>56.374456011149185</c:v>
                      </c:pt>
                      <c:pt idx="4">
                        <c:v>47.508534483549219</c:v>
                      </c:pt>
                      <c:pt idx="5">
                        <c:v>42.068154287227131</c:v>
                      </c:pt>
                      <c:pt idx="6">
                        <c:v>58.899617749563404</c:v>
                      </c:pt>
                      <c:pt idx="7">
                        <c:v>51.369684216399548</c:v>
                      </c:pt>
                      <c:pt idx="8">
                        <c:v>42.233607388727492</c:v>
                      </c:pt>
                      <c:pt idx="9">
                        <c:v>37.377582394077763</c:v>
                      </c:pt>
                      <c:pt idx="10">
                        <c:v>37.373128145756922</c:v>
                      </c:pt>
                      <c:pt idx="11">
                        <c:v>56.715657565453711</c:v>
                      </c:pt>
                      <c:pt idx="12">
                        <c:v>51.077424827291239</c:v>
                      </c:pt>
                      <c:pt idx="13">
                        <c:v>56.617619136359664</c:v>
                      </c:pt>
                      <c:pt idx="14">
                        <c:v>40.902284443477079</c:v>
                      </c:pt>
                      <c:pt idx="15">
                        <c:v>36.612958613424759</c:v>
                      </c:pt>
                      <c:pt idx="16">
                        <c:v>45.768485322355261</c:v>
                      </c:pt>
                      <c:pt idx="17">
                        <c:v>43.574704818778685</c:v>
                      </c:pt>
                      <c:pt idx="18">
                        <c:v>53.128099923356721</c:v>
                      </c:pt>
                      <c:pt idx="19">
                        <c:v>27.462259365306462</c:v>
                      </c:pt>
                      <c:pt idx="20">
                        <c:v>51.571670614367108</c:v>
                      </c:pt>
                      <c:pt idx="21">
                        <c:v>36.749511095763474</c:v>
                      </c:pt>
                      <c:pt idx="22">
                        <c:v>42.029459792084168</c:v>
                      </c:pt>
                      <c:pt idx="23">
                        <c:v>43.249235954608494</c:v>
                      </c:pt>
                      <c:pt idx="24">
                        <c:v>44.902478328060155</c:v>
                      </c:pt>
                      <c:pt idx="25">
                        <c:v>45.70974384317956</c:v>
                      </c:pt>
                      <c:pt idx="26">
                        <c:v>41.6638608001996</c:v>
                      </c:pt>
                      <c:pt idx="27">
                        <c:v>53.217040965067007</c:v>
                      </c:pt>
                      <c:pt idx="28">
                        <c:v>48.70724289479881</c:v>
                      </c:pt>
                      <c:pt idx="29">
                        <c:v>45.342785601448462</c:v>
                      </c:pt>
                      <c:pt idx="30">
                        <c:v>49.570354771746295</c:v>
                      </c:pt>
                      <c:pt idx="31">
                        <c:v>65.547018535874855</c:v>
                      </c:pt>
                      <c:pt idx="32">
                        <c:v>56.433231371027539</c:v>
                      </c:pt>
                      <c:pt idx="33">
                        <c:v>67.643330375630498</c:v>
                      </c:pt>
                      <c:pt idx="34">
                        <c:v>62.229800300679841</c:v>
                      </c:pt>
                      <c:pt idx="35">
                        <c:v>66.833914120453102</c:v>
                      </c:pt>
                      <c:pt idx="36">
                        <c:v>55.753677971007022</c:v>
                      </c:pt>
                      <c:pt idx="37">
                        <c:v>43.525346987347334</c:v>
                      </c:pt>
                      <c:pt idx="38">
                        <c:v>55.134275360917243</c:v>
                      </c:pt>
                      <c:pt idx="39">
                        <c:v>35.969778139406287</c:v>
                      </c:pt>
                      <c:pt idx="40">
                        <c:v>48.341249616147827</c:v>
                      </c:pt>
                      <c:pt idx="41">
                        <c:v>45.796225826147172</c:v>
                      </c:pt>
                      <c:pt idx="42">
                        <c:v>34.948579559703454</c:v>
                      </c:pt>
                      <c:pt idx="43">
                        <c:v>55.842906319502916</c:v>
                      </c:pt>
                      <c:pt idx="44">
                        <c:v>34.725966133415511</c:v>
                      </c:pt>
                      <c:pt idx="45">
                        <c:v>39.653948207326138</c:v>
                      </c:pt>
                      <c:pt idx="46">
                        <c:v>49.459526240768312</c:v>
                      </c:pt>
                      <c:pt idx="47">
                        <c:v>61.22867950358453</c:v>
                      </c:pt>
                      <c:pt idx="48">
                        <c:v>41.499496840760173</c:v>
                      </c:pt>
                      <c:pt idx="49">
                        <c:v>48.616388702376391</c:v>
                      </c:pt>
                      <c:pt idx="50">
                        <c:v>49.106526777342786</c:v>
                      </c:pt>
                      <c:pt idx="51">
                        <c:v>47.790478073035665</c:v>
                      </c:pt>
                      <c:pt idx="52">
                        <c:v>54.872336192895013</c:v>
                      </c:pt>
                      <c:pt idx="53">
                        <c:v>43.332120282215229</c:v>
                      </c:pt>
                      <c:pt idx="54">
                        <c:v>39.939671194702839</c:v>
                      </c:pt>
                      <c:pt idx="55">
                        <c:v>56.708437866472536</c:v>
                      </c:pt>
                      <c:pt idx="56">
                        <c:v>42.354381722707458</c:v>
                      </c:pt>
                      <c:pt idx="57">
                        <c:v>41.86842033208368</c:v>
                      </c:pt>
                      <c:pt idx="58">
                        <c:v>44.696344355224703</c:v>
                      </c:pt>
                      <c:pt idx="59">
                        <c:v>52.293188765280441</c:v>
                      </c:pt>
                    </c:numCache>
                  </c:numRef>
                </c:val>
                <c:smooth val="0"/>
              </c15:ser>
            </c15:filteredLineSeries>
          </c:ext>
        </c:extLst>
      </c:lineChart>
      <c:catAx>
        <c:axId val="-703064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703057024"/>
        <c:crosses val="autoZero"/>
        <c:auto val="1"/>
        <c:lblAlgn val="ctr"/>
        <c:lblOffset val="100"/>
        <c:noMultiLvlLbl val="0"/>
      </c:catAx>
      <c:valAx>
        <c:axId val="-703057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.0_-;\-* #,##0.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7030646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mn-MN" b="1" dirty="0" smtClean="0"/>
              <a:t>Хөдөлмөрийн бүтээмжийн өсөлт</a:t>
            </a:r>
            <a:r>
              <a:rPr lang="en-GB" b="1" dirty="0" smtClean="0"/>
              <a:t> </a:t>
            </a:r>
            <a:r>
              <a:rPr lang="en-GB" b="1" dirty="0"/>
              <a:t>(%), </a:t>
            </a:r>
            <a:r>
              <a:rPr lang="mn-MN" b="1" dirty="0" smtClean="0"/>
              <a:t>ОУХБ-ын</a:t>
            </a:r>
            <a:r>
              <a:rPr lang="mn-MN" b="1" baseline="0" dirty="0" smtClean="0"/>
              <a:t> тооцоолол</a:t>
            </a:r>
            <a:endParaRPr lang="en-GB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LP!$B$63</c:f>
              <c:strCache>
                <c:ptCount val="1"/>
                <c:pt idx="0">
                  <c:v>CHN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LP!$D$44:$AA$44</c:f>
              <c:numCache>
                <c:formatCode>General</c:formatCode>
                <c:ptCount val="24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</c:numCache>
            </c:numRef>
          </c:cat>
          <c:val>
            <c:numRef>
              <c:f>LP!$D$63:$AA$63</c:f>
              <c:numCache>
                <c:formatCode>0.0</c:formatCode>
                <c:ptCount val="24"/>
                <c:pt idx="0">
                  <c:v>11.985932841320279</c:v>
                </c:pt>
                <c:pt idx="1">
                  <c:v>12.085313482190664</c:v>
                </c:pt>
                <c:pt idx="2">
                  <c:v>11.515964623268093</c:v>
                </c:pt>
                <c:pt idx="3">
                  <c:v>9.8408413173233455</c:v>
                </c:pt>
                <c:pt idx="4">
                  <c:v>8.5499548052483156</c:v>
                </c:pt>
                <c:pt idx="5">
                  <c:v>8.0935269397399487</c:v>
                </c:pt>
                <c:pt idx="6">
                  <c:v>7.1608699336067838</c:v>
                </c:pt>
                <c:pt idx="7">
                  <c:v>6.5611772697119264</c:v>
                </c:pt>
                <c:pt idx="8">
                  <c:v>7.0397918234450296</c:v>
                </c:pt>
                <c:pt idx="9">
                  <c:v>7.5948823363344964</c:v>
                </c:pt>
                <c:pt idx="10">
                  <c:v>8.1388110328573848</c:v>
                </c:pt>
                <c:pt idx="11">
                  <c:v>8.9786645582052405</c:v>
                </c:pt>
                <c:pt idx="12">
                  <c:v>9.0500625128714152</c:v>
                </c:pt>
                <c:pt idx="13">
                  <c:v>10.425488839233111</c:v>
                </c:pt>
                <c:pt idx="14">
                  <c:v>11.952130635285618</c:v>
                </c:pt>
                <c:pt idx="15">
                  <c:v>13.179578330368912</c:v>
                </c:pt>
                <c:pt idx="16">
                  <c:v>9.2990593458983639</c:v>
                </c:pt>
                <c:pt idx="17">
                  <c:v>9.2024009162544829</c:v>
                </c:pt>
                <c:pt idx="18">
                  <c:v>10.050927659273135</c:v>
                </c:pt>
                <c:pt idx="19">
                  <c:v>8.7750103339094174</c:v>
                </c:pt>
                <c:pt idx="20">
                  <c:v>7.393613960206924</c:v>
                </c:pt>
                <c:pt idx="21">
                  <c:v>6.9360044585278668</c:v>
                </c:pt>
                <c:pt idx="22">
                  <c:v>7.0586364590303763</c:v>
                </c:pt>
                <c:pt idx="23">
                  <c:v>6.5058710883925341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LP!$B$66</c:f>
              <c:strCache>
                <c:ptCount val="1"/>
                <c:pt idx="0">
                  <c:v>MYS</c:v>
                </c:pt>
              </c:strCache>
            </c:strRef>
          </c:tx>
          <c:spPr>
            <a:ln w="38100" cap="rnd" cmpd="dbl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LP!$D$44:$AA$44</c:f>
              <c:numCache>
                <c:formatCode>General</c:formatCode>
                <c:ptCount val="24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</c:numCache>
            </c:numRef>
          </c:cat>
          <c:val>
            <c:numRef>
              <c:f>LP!$D$66:$AA$66</c:f>
              <c:numCache>
                <c:formatCode>0.0</c:formatCode>
                <c:ptCount val="24"/>
                <c:pt idx="0">
                  <c:v>6.064193201032575</c:v>
                </c:pt>
                <c:pt idx="1">
                  <c:v>7.1852180588900971</c:v>
                </c:pt>
                <c:pt idx="2">
                  <c:v>5.5031225167794684</c:v>
                </c:pt>
                <c:pt idx="3">
                  <c:v>5.7963871360235952</c:v>
                </c:pt>
                <c:pt idx="4">
                  <c:v>5.9124211503480684</c:v>
                </c:pt>
                <c:pt idx="5">
                  <c:v>3.7012727801163603</c:v>
                </c:pt>
                <c:pt idx="6">
                  <c:v>-9.4988657273578312</c:v>
                </c:pt>
                <c:pt idx="7">
                  <c:v>3.2537896709005087</c:v>
                </c:pt>
                <c:pt idx="8">
                  <c:v>3.3113081944278422</c:v>
                </c:pt>
                <c:pt idx="9">
                  <c:v>-1.3759118703038475</c:v>
                </c:pt>
                <c:pt idx="10">
                  <c:v>3.0988879725279306</c:v>
                </c:pt>
                <c:pt idx="11">
                  <c:v>3.6232196023421537</c:v>
                </c:pt>
                <c:pt idx="12">
                  <c:v>4.2061986145585761</c:v>
                </c:pt>
                <c:pt idx="13">
                  <c:v>2.7350017018141104</c:v>
                </c:pt>
                <c:pt idx="14">
                  <c:v>3.5864398783059137</c:v>
                </c:pt>
                <c:pt idx="15">
                  <c:v>4.2573274117160276</c:v>
                </c:pt>
                <c:pt idx="16">
                  <c:v>3.3289136582931311</c:v>
                </c:pt>
                <c:pt idx="17">
                  <c:v>-3.8733873430813581</c:v>
                </c:pt>
                <c:pt idx="18">
                  <c:v>4.7130727787407567</c:v>
                </c:pt>
                <c:pt idx="19">
                  <c:v>0.40856275100304984</c:v>
                </c:pt>
                <c:pt idx="20">
                  <c:v>1.3933902236557882</c:v>
                </c:pt>
                <c:pt idx="21">
                  <c:v>0.29126014534177624</c:v>
                </c:pt>
                <c:pt idx="22">
                  <c:v>3.6572054026440481</c:v>
                </c:pt>
                <c:pt idx="23">
                  <c:v>2.448547274273305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LP!$B$68</c:f>
              <c:strCache>
                <c:ptCount val="1"/>
                <c:pt idx="0">
                  <c:v>MNG</c:v>
                </c:pt>
              </c:strCache>
            </c:strRef>
          </c:tx>
          <c:spPr>
            <a:ln w="38100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LP!$D$44:$AA$44</c:f>
              <c:numCache>
                <c:formatCode>General</c:formatCode>
                <c:ptCount val="24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</c:numCache>
            </c:numRef>
          </c:cat>
          <c:val>
            <c:numRef>
              <c:f>LP!$D$68:$AA$68</c:f>
              <c:numCache>
                <c:formatCode>0.0</c:formatCode>
                <c:ptCount val="24"/>
                <c:pt idx="0">
                  <c:v>-12.119044279104784</c:v>
                </c:pt>
                <c:pt idx="1">
                  <c:v>-5.3595999456301442</c:v>
                </c:pt>
                <c:pt idx="2">
                  <c:v>0.36381225803527872</c:v>
                </c:pt>
                <c:pt idx="3">
                  <c:v>5.397283422609811</c:v>
                </c:pt>
                <c:pt idx="4">
                  <c:v>-0.85890407889779308</c:v>
                </c:pt>
                <c:pt idx="5">
                  <c:v>2.2316027724705867</c:v>
                </c:pt>
                <c:pt idx="6">
                  <c:v>0.72404969795265561</c:v>
                </c:pt>
                <c:pt idx="7">
                  <c:v>0.48747603042513798</c:v>
                </c:pt>
                <c:pt idx="8">
                  <c:v>-0.91576899352076024</c:v>
                </c:pt>
                <c:pt idx="9">
                  <c:v>0.29878834247241137</c:v>
                </c:pt>
                <c:pt idx="10">
                  <c:v>1.7978573721043611</c:v>
                </c:pt>
                <c:pt idx="11">
                  <c:v>5.6350064775757103</c:v>
                </c:pt>
                <c:pt idx="12">
                  <c:v>7.8775366542824798</c:v>
                </c:pt>
                <c:pt idx="13">
                  <c:v>3.8977601093433512</c:v>
                </c:pt>
                <c:pt idx="14">
                  <c:v>5.0916947293594861</c:v>
                </c:pt>
                <c:pt idx="15">
                  <c:v>8.7855078541221321</c:v>
                </c:pt>
                <c:pt idx="16">
                  <c:v>7.7131006187937556</c:v>
                </c:pt>
                <c:pt idx="17">
                  <c:v>-6.273587561191885</c:v>
                </c:pt>
                <c:pt idx="18">
                  <c:v>5.271386790316801</c:v>
                </c:pt>
                <c:pt idx="19">
                  <c:v>12.095828247977835</c:v>
                </c:pt>
                <c:pt idx="20">
                  <c:v>11.182484865021758</c:v>
                </c:pt>
                <c:pt idx="21">
                  <c:v>13.097771815415825</c:v>
                </c:pt>
                <c:pt idx="22">
                  <c:v>5.7445898738506918</c:v>
                </c:pt>
                <c:pt idx="23">
                  <c:v>1.4623840575760605</c:v>
                </c:pt>
              </c:numCache>
            </c:numRef>
          </c:val>
          <c:smooth val="0"/>
        </c:ser>
        <c:ser>
          <c:idx val="6"/>
          <c:order val="6"/>
          <c:tx>
            <c:strRef>
              <c:f>LP!$B$69</c:f>
              <c:strCache>
                <c:ptCount val="1"/>
                <c:pt idx="0">
                  <c:v>THA</c:v>
                </c:pt>
              </c:strCache>
            </c:strRef>
          </c:tx>
          <c:spPr>
            <a:ln w="38100" cap="rnd">
              <a:solidFill>
                <a:schemeClr val="accent1">
                  <a:lumMod val="80000"/>
                  <a:lumOff val="20000"/>
                </a:schemeClr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LP!$D$44:$AA$44</c:f>
              <c:numCache>
                <c:formatCode>General</c:formatCode>
                <c:ptCount val="24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</c:numCache>
            </c:numRef>
          </c:cat>
          <c:val>
            <c:numRef>
              <c:f>LP!$D$69:$AA$69</c:f>
              <c:numCache>
                <c:formatCode>0.0</c:formatCode>
                <c:ptCount val="24"/>
                <c:pt idx="0">
                  <c:v>7.3666179617846383</c:v>
                </c:pt>
                <c:pt idx="1">
                  <c:v>9.3605308572602741</c:v>
                </c:pt>
                <c:pt idx="2">
                  <c:v>9.9165042671081274</c:v>
                </c:pt>
                <c:pt idx="3">
                  <c:v>6.9038341792075242</c:v>
                </c:pt>
                <c:pt idx="4">
                  <c:v>3.1477415334036474</c:v>
                </c:pt>
                <c:pt idx="5">
                  <c:v>-3.8141228900275714</c:v>
                </c:pt>
                <c:pt idx="6">
                  <c:v>-8.8005447059140369</c:v>
                </c:pt>
                <c:pt idx="7">
                  <c:v>3.8693100341437692</c:v>
                </c:pt>
                <c:pt idx="8">
                  <c:v>1.258620143439293</c:v>
                </c:pt>
                <c:pt idx="9">
                  <c:v>9.8737621662881025E-2</c:v>
                </c:pt>
                <c:pt idx="10">
                  <c:v>3.0645022703295943</c:v>
                </c:pt>
                <c:pt idx="11">
                  <c:v>5.23813987952646</c:v>
                </c:pt>
                <c:pt idx="12">
                  <c:v>4.4199320597076097</c:v>
                </c:pt>
                <c:pt idx="13">
                  <c:v>3.2102334434775504</c:v>
                </c:pt>
                <c:pt idx="14">
                  <c:v>4.4093639775177884</c:v>
                </c:pt>
                <c:pt idx="15">
                  <c:v>2.8652536495714198</c:v>
                </c:pt>
                <c:pt idx="16">
                  <c:v>1.8205645670866355</c:v>
                </c:pt>
                <c:pt idx="17">
                  <c:v>-2.0268624446036942</c:v>
                </c:pt>
                <c:pt idx="18">
                  <c:v>6.8784185414476173</c:v>
                </c:pt>
                <c:pt idx="19">
                  <c:v>-2.1787935977134243</c:v>
                </c:pt>
                <c:pt idx="20">
                  <c:v>6.2469531645745313</c:v>
                </c:pt>
                <c:pt idx="21">
                  <c:v>4.1172860525539257</c:v>
                </c:pt>
                <c:pt idx="22">
                  <c:v>0.24517950525135834</c:v>
                </c:pt>
                <c:pt idx="23">
                  <c:v>2.3823821972194903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699703104"/>
        <c:axId val="-699704192"/>
        <c:extLst>
          <c:ext xmlns:c15="http://schemas.microsoft.com/office/drawing/2012/chart" uri="{02D57815-91ED-43cb-92C2-25804820EDAC}">
            <c15:filteredLine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LP!$B$64</c15:sqref>
                        </c15:formulaRef>
                      </c:ext>
                    </c:extLst>
                    <c:strCache>
                      <c:ptCount val="1"/>
                      <c:pt idx="0">
                        <c:v>FJI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LP!$D$44:$AA$44</c15:sqref>
                        </c15:formulaRef>
                      </c:ext>
                    </c:extLst>
                    <c:numCache>
                      <c:formatCode>General</c:formatCode>
                      <c:ptCount val="24"/>
                      <c:pt idx="0">
                        <c:v>1992</c:v>
                      </c:pt>
                      <c:pt idx="1">
                        <c:v>1993</c:v>
                      </c:pt>
                      <c:pt idx="2">
                        <c:v>1994</c:v>
                      </c:pt>
                      <c:pt idx="3">
                        <c:v>1995</c:v>
                      </c:pt>
                      <c:pt idx="4">
                        <c:v>1996</c:v>
                      </c:pt>
                      <c:pt idx="5">
                        <c:v>1997</c:v>
                      </c:pt>
                      <c:pt idx="6">
                        <c:v>1998</c:v>
                      </c:pt>
                      <c:pt idx="7">
                        <c:v>1999</c:v>
                      </c:pt>
                      <c:pt idx="8">
                        <c:v>2000</c:v>
                      </c:pt>
                      <c:pt idx="9">
                        <c:v>2001</c:v>
                      </c:pt>
                      <c:pt idx="10">
                        <c:v>2002</c:v>
                      </c:pt>
                      <c:pt idx="11">
                        <c:v>2003</c:v>
                      </c:pt>
                      <c:pt idx="12">
                        <c:v>2004</c:v>
                      </c:pt>
                      <c:pt idx="13">
                        <c:v>2005</c:v>
                      </c:pt>
                      <c:pt idx="14">
                        <c:v>2006</c:v>
                      </c:pt>
                      <c:pt idx="15">
                        <c:v>2007</c:v>
                      </c:pt>
                      <c:pt idx="16">
                        <c:v>2008</c:v>
                      </c:pt>
                      <c:pt idx="17">
                        <c:v>2009</c:v>
                      </c:pt>
                      <c:pt idx="18">
                        <c:v>2010</c:v>
                      </c:pt>
                      <c:pt idx="19">
                        <c:v>2011</c:v>
                      </c:pt>
                      <c:pt idx="20">
                        <c:v>2012</c:v>
                      </c:pt>
                      <c:pt idx="21">
                        <c:v>2013</c:v>
                      </c:pt>
                      <c:pt idx="22">
                        <c:v>2014</c:v>
                      </c:pt>
                      <c:pt idx="23">
                        <c:v>2015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LP!$D$64:$AA$64</c15:sqref>
                        </c15:formulaRef>
                      </c:ext>
                    </c:extLst>
                    <c:numCache>
                      <c:formatCode>0.0</c:formatCode>
                      <c:ptCount val="24"/>
                      <c:pt idx="0">
                        <c:v>2.9861169629942008</c:v>
                      </c:pt>
                      <c:pt idx="1">
                        <c:v>-0.16666571033470134</c:v>
                      </c:pt>
                      <c:pt idx="2">
                        <c:v>2.0244899404287198</c:v>
                      </c:pt>
                      <c:pt idx="3">
                        <c:v>-0.87778143831451771</c:v>
                      </c:pt>
                      <c:pt idx="4">
                        <c:v>3.0071484780342495</c:v>
                      </c:pt>
                      <c:pt idx="5">
                        <c:v>-2.0337246631351835</c:v>
                      </c:pt>
                      <c:pt idx="6">
                        <c:v>3.1242783961871634</c:v>
                      </c:pt>
                      <c:pt idx="7">
                        <c:v>7.5761529480475653</c:v>
                      </c:pt>
                      <c:pt idx="8">
                        <c:v>-2.5563598297046242</c:v>
                      </c:pt>
                      <c:pt idx="9">
                        <c:v>-1.437772220485567</c:v>
                      </c:pt>
                      <c:pt idx="10">
                        <c:v>4.6342447634886375</c:v>
                      </c:pt>
                      <c:pt idx="11">
                        <c:v>5.2913041251057003E-2</c:v>
                      </c:pt>
                      <c:pt idx="12">
                        <c:v>0.19577670851962381</c:v>
                      </c:pt>
                      <c:pt idx="13">
                        <c:v>-0.47502543591283475</c:v>
                      </c:pt>
                      <c:pt idx="14">
                        <c:v>3.9610271048823753</c:v>
                      </c:pt>
                      <c:pt idx="15">
                        <c:v>1.0268547397533023</c:v>
                      </c:pt>
                      <c:pt idx="16">
                        <c:v>0.25747664785922275</c:v>
                      </c:pt>
                      <c:pt idx="17">
                        <c:v>-3.3335320870194973</c:v>
                      </c:pt>
                      <c:pt idx="18">
                        <c:v>1.9749579789295257</c:v>
                      </c:pt>
                      <c:pt idx="19">
                        <c:v>1.9971184440846779</c:v>
                      </c:pt>
                      <c:pt idx="20">
                        <c:v>1.1647750016906322</c:v>
                      </c:pt>
                      <c:pt idx="21">
                        <c:v>3.282031848541167</c:v>
                      </c:pt>
                      <c:pt idx="22">
                        <c:v>2.0974912989017103</c:v>
                      </c:pt>
                      <c:pt idx="23">
                        <c:v>3.0333165571913456</c:v>
                      </c:pt>
                    </c:numCache>
                  </c:numRef>
                </c:val>
                <c:smooth val="0"/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LP!$B$65</c15:sqref>
                        </c15:formulaRef>
                      </c:ext>
                    </c:extLst>
                    <c:strCache>
                      <c:ptCount val="1"/>
                      <c:pt idx="0">
                        <c:v>IRN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LP!$D$44:$AA$44</c15:sqref>
                        </c15:formulaRef>
                      </c:ext>
                    </c:extLst>
                    <c:numCache>
                      <c:formatCode>General</c:formatCode>
                      <c:ptCount val="24"/>
                      <c:pt idx="0">
                        <c:v>1992</c:v>
                      </c:pt>
                      <c:pt idx="1">
                        <c:v>1993</c:v>
                      </c:pt>
                      <c:pt idx="2">
                        <c:v>1994</c:v>
                      </c:pt>
                      <c:pt idx="3">
                        <c:v>1995</c:v>
                      </c:pt>
                      <c:pt idx="4">
                        <c:v>1996</c:v>
                      </c:pt>
                      <c:pt idx="5">
                        <c:v>1997</c:v>
                      </c:pt>
                      <c:pt idx="6">
                        <c:v>1998</c:v>
                      </c:pt>
                      <c:pt idx="7">
                        <c:v>1999</c:v>
                      </c:pt>
                      <c:pt idx="8">
                        <c:v>2000</c:v>
                      </c:pt>
                      <c:pt idx="9">
                        <c:v>2001</c:v>
                      </c:pt>
                      <c:pt idx="10">
                        <c:v>2002</c:v>
                      </c:pt>
                      <c:pt idx="11">
                        <c:v>2003</c:v>
                      </c:pt>
                      <c:pt idx="12">
                        <c:v>2004</c:v>
                      </c:pt>
                      <c:pt idx="13">
                        <c:v>2005</c:v>
                      </c:pt>
                      <c:pt idx="14">
                        <c:v>2006</c:v>
                      </c:pt>
                      <c:pt idx="15">
                        <c:v>2007</c:v>
                      </c:pt>
                      <c:pt idx="16">
                        <c:v>2008</c:v>
                      </c:pt>
                      <c:pt idx="17">
                        <c:v>2009</c:v>
                      </c:pt>
                      <c:pt idx="18">
                        <c:v>2010</c:v>
                      </c:pt>
                      <c:pt idx="19">
                        <c:v>2011</c:v>
                      </c:pt>
                      <c:pt idx="20">
                        <c:v>2012</c:v>
                      </c:pt>
                      <c:pt idx="21">
                        <c:v>2013</c:v>
                      </c:pt>
                      <c:pt idx="22">
                        <c:v>2014</c:v>
                      </c:pt>
                      <c:pt idx="23">
                        <c:v>2015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LP!$D$65:$AA$65</c15:sqref>
                        </c15:formulaRef>
                      </c:ext>
                    </c:extLst>
                    <c:numCache>
                      <c:formatCode>0.0</c:formatCode>
                      <c:ptCount val="24"/>
                      <c:pt idx="0">
                        <c:v>3.9433522866370252</c:v>
                      </c:pt>
                      <c:pt idx="1">
                        <c:v>-3.7079060997837976</c:v>
                      </c:pt>
                      <c:pt idx="2">
                        <c:v>-1.6454504117750735</c:v>
                      </c:pt>
                      <c:pt idx="3">
                        <c:v>1.7248627155218799</c:v>
                      </c:pt>
                      <c:pt idx="4">
                        <c:v>5.3379036764971355</c:v>
                      </c:pt>
                      <c:pt idx="5">
                        <c:v>-3.4226988235590672</c:v>
                      </c:pt>
                      <c:pt idx="6">
                        <c:v>-0.98373687093253892</c:v>
                      </c:pt>
                      <c:pt idx="7">
                        <c:v>-2.9999220763317958</c:v>
                      </c:pt>
                      <c:pt idx="8">
                        <c:v>0.25455292023235376</c:v>
                      </c:pt>
                      <c:pt idx="9">
                        <c:v>-0.94509208890652951</c:v>
                      </c:pt>
                      <c:pt idx="10">
                        <c:v>2.3292081557294342</c:v>
                      </c:pt>
                      <c:pt idx="11">
                        <c:v>0.300425781031044</c:v>
                      </c:pt>
                      <c:pt idx="12">
                        <c:v>-1.9730511938565898</c:v>
                      </c:pt>
                      <c:pt idx="13">
                        <c:v>1.0773000381573805</c:v>
                      </c:pt>
                      <c:pt idx="14">
                        <c:v>4.9231988894376633</c:v>
                      </c:pt>
                      <c:pt idx="15">
                        <c:v>5.7188390500142683</c:v>
                      </c:pt>
                      <c:pt idx="16">
                        <c:v>4.8199723923896487</c:v>
                      </c:pt>
                      <c:pt idx="17">
                        <c:v>1.5687243122480821</c:v>
                      </c:pt>
                      <c:pt idx="18">
                        <c:v>7.5745943162064178</c:v>
                      </c:pt>
                      <c:pt idx="19">
                        <c:v>0.83983615667337919</c:v>
                      </c:pt>
                      <c:pt idx="20">
                        <c:v>-7.5420601698725882</c:v>
                      </c:pt>
                      <c:pt idx="21">
                        <c:v>-7.154120117121221</c:v>
                      </c:pt>
                      <c:pt idx="22">
                        <c:v>0.224849070450861</c:v>
                      </c:pt>
                      <c:pt idx="23">
                        <c:v>-0.76043528908564806</c:v>
                      </c:pt>
                    </c:numCache>
                  </c:numRef>
                </c:val>
                <c:smooth val="0"/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LP!$B$67</c15:sqref>
                        </c15:formulaRef>
                      </c:ext>
                    </c:extLst>
                    <c:strCache>
                      <c:ptCount val="1"/>
                      <c:pt idx="0">
                        <c:v>MDV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LP!$D$44:$AA$44</c15:sqref>
                        </c15:formulaRef>
                      </c:ext>
                    </c:extLst>
                    <c:numCache>
                      <c:formatCode>General</c:formatCode>
                      <c:ptCount val="24"/>
                      <c:pt idx="0">
                        <c:v>1992</c:v>
                      </c:pt>
                      <c:pt idx="1">
                        <c:v>1993</c:v>
                      </c:pt>
                      <c:pt idx="2">
                        <c:v>1994</c:v>
                      </c:pt>
                      <c:pt idx="3">
                        <c:v>1995</c:v>
                      </c:pt>
                      <c:pt idx="4">
                        <c:v>1996</c:v>
                      </c:pt>
                      <c:pt idx="5">
                        <c:v>1997</c:v>
                      </c:pt>
                      <c:pt idx="6">
                        <c:v>1998</c:v>
                      </c:pt>
                      <c:pt idx="7">
                        <c:v>1999</c:v>
                      </c:pt>
                      <c:pt idx="8">
                        <c:v>2000</c:v>
                      </c:pt>
                      <c:pt idx="9">
                        <c:v>2001</c:v>
                      </c:pt>
                      <c:pt idx="10">
                        <c:v>2002</c:v>
                      </c:pt>
                      <c:pt idx="11">
                        <c:v>2003</c:v>
                      </c:pt>
                      <c:pt idx="12">
                        <c:v>2004</c:v>
                      </c:pt>
                      <c:pt idx="13">
                        <c:v>2005</c:v>
                      </c:pt>
                      <c:pt idx="14">
                        <c:v>2006</c:v>
                      </c:pt>
                      <c:pt idx="15">
                        <c:v>2007</c:v>
                      </c:pt>
                      <c:pt idx="16">
                        <c:v>2008</c:v>
                      </c:pt>
                      <c:pt idx="17">
                        <c:v>2009</c:v>
                      </c:pt>
                      <c:pt idx="18">
                        <c:v>2010</c:v>
                      </c:pt>
                      <c:pt idx="19">
                        <c:v>2011</c:v>
                      </c:pt>
                      <c:pt idx="20">
                        <c:v>2012</c:v>
                      </c:pt>
                      <c:pt idx="21">
                        <c:v>2013</c:v>
                      </c:pt>
                      <c:pt idx="22">
                        <c:v>2014</c:v>
                      </c:pt>
                      <c:pt idx="23">
                        <c:v>2015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LP!$D$67:$AA$67</c15:sqref>
                        </c15:formulaRef>
                      </c:ext>
                    </c:extLst>
                    <c:numCache>
                      <c:formatCode>0.0</c:formatCode>
                      <c:ptCount val="24"/>
                      <c:pt idx="0">
                        <c:v>2.7840901648465977</c:v>
                      </c:pt>
                      <c:pt idx="1">
                        <c:v>1.6791317699818453</c:v>
                      </c:pt>
                      <c:pt idx="2">
                        <c:v>3.4994853914795288</c:v>
                      </c:pt>
                      <c:pt idx="3">
                        <c:v>3.1671466098319501</c:v>
                      </c:pt>
                      <c:pt idx="4">
                        <c:v>3.6142215756835405</c:v>
                      </c:pt>
                      <c:pt idx="5">
                        <c:v>4.8531572462930717</c:v>
                      </c:pt>
                      <c:pt idx="6">
                        <c:v>4.147126163782322</c:v>
                      </c:pt>
                      <c:pt idx="7">
                        <c:v>1.5931805543314637</c:v>
                      </c:pt>
                      <c:pt idx="8">
                        <c:v>-0.68495054932136146</c:v>
                      </c:pt>
                      <c:pt idx="9">
                        <c:v>4.4803482561058594</c:v>
                      </c:pt>
                      <c:pt idx="10">
                        <c:v>-0.70929522242878518</c:v>
                      </c:pt>
                      <c:pt idx="11">
                        <c:v>6.9553032262148262</c:v>
                      </c:pt>
                      <c:pt idx="12">
                        <c:v>7.0971095874879708</c:v>
                      </c:pt>
                      <c:pt idx="13">
                        <c:v>-13.034587751543125</c:v>
                      </c:pt>
                      <c:pt idx="14">
                        <c:v>14.33536770373378</c:v>
                      </c:pt>
                      <c:pt idx="15">
                        <c:v>4.1770589431102456</c:v>
                      </c:pt>
                      <c:pt idx="16">
                        <c:v>7.4001424355639056</c:v>
                      </c:pt>
                      <c:pt idx="17">
                        <c:v>-9.978400333213532</c:v>
                      </c:pt>
                      <c:pt idx="18">
                        <c:v>2.695097856574602</c:v>
                      </c:pt>
                      <c:pt idx="19">
                        <c:v>7.1468569980321917</c:v>
                      </c:pt>
                      <c:pt idx="20">
                        <c:v>-1.6541272619869152</c:v>
                      </c:pt>
                      <c:pt idx="21">
                        <c:v>4.344623568336492</c:v>
                      </c:pt>
                      <c:pt idx="22">
                        <c:v>5.6464903072216854</c:v>
                      </c:pt>
                      <c:pt idx="23">
                        <c:v>0.34741291672022445</c:v>
                      </c:pt>
                    </c:numCache>
                  </c:numRef>
                </c:val>
                <c:smooth val="0"/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LP!$B$70</c15:sqref>
                        </c15:formulaRef>
                      </c:ext>
                    </c:extLst>
                    <c:strCache>
                      <c:ptCount val="1"/>
                      <c:pt idx="0">
                        <c:v>TON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LP!$D$44:$AA$44</c15:sqref>
                        </c15:formulaRef>
                      </c:ext>
                    </c:extLst>
                    <c:numCache>
                      <c:formatCode>General</c:formatCode>
                      <c:ptCount val="24"/>
                      <c:pt idx="0">
                        <c:v>1992</c:v>
                      </c:pt>
                      <c:pt idx="1">
                        <c:v>1993</c:v>
                      </c:pt>
                      <c:pt idx="2">
                        <c:v>1994</c:v>
                      </c:pt>
                      <c:pt idx="3">
                        <c:v>1995</c:v>
                      </c:pt>
                      <c:pt idx="4">
                        <c:v>1996</c:v>
                      </c:pt>
                      <c:pt idx="5">
                        <c:v>1997</c:v>
                      </c:pt>
                      <c:pt idx="6">
                        <c:v>1998</c:v>
                      </c:pt>
                      <c:pt idx="7">
                        <c:v>1999</c:v>
                      </c:pt>
                      <c:pt idx="8">
                        <c:v>2000</c:v>
                      </c:pt>
                      <c:pt idx="9">
                        <c:v>2001</c:v>
                      </c:pt>
                      <c:pt idx="10">
                        <c:v>2002</c:v>
                      </c:pt>
                      <c:pt idx="11">
                        <c:v>2003</c:v>
                      </c:pt>
                      <c:pt idx="12">
                        <c:v>2004</c:v>
                      </c:pt>
                      <c:pt idx="13">
                        <c:v>2005</c:v>
                      </c:pt>
                      <c:pt idx="14">
                        <c:v>2006</c:v>
                      </c:pt>
                      <c:pt idx="15">
                        <c:v>2007</c:v>
                      </c:pt>
                      <c:pt idx="16">
                        <c:v>2008</c:v>
                      </c:pt>
                      <c:pt idx="17">
                        <c:v>2009</c:v>
                      </c:pt>
                      <c:pt idx="18">
                        <c:v>2010</c:v>
                      </c:pt>
                      <c:pt idx="19">
                        <c:v>2011</c:v>
                      </c:pt>
                      <c:pt idx="20">
                        <c:v>2012</c:v>
                      </c:pt>
                      <c:pt idx="21">
                        <c:v>2013</c:v>
                      </c:pt>
                      <c:pt idx="22">
                        <c:v>2014</c:v>
                      </c:pt>
                      <c:pt idx="23">
                        <c:v>2015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LP!$D$70:$AA$70</c15:sqref>
                        </c15:formulaRef>
                      </c:ext>
                    </c:extLst>
                    <c:numCache>
                      <c:formatCode>0.0</c:formatCode>
                      <c:ptCount val="24"/>
                      <c:pt idx="0">
                        <c:v>-3.2032086815790062</c:v>
                      </c:pt>
                      <c:pt idx="1">
                        <c:v>2.1447418937177387</c:v>
                      </c:pt>
                      <c:pt idx="2">
                        <c:v>3.3192051660906552</c:v>
                      </c:pt>
                      <c:pt idx="3">
                        <c:v>2.9574586404579772</c:v>
                      </c:pt>
                      <c:pt idx="4">
                        <c:v>-1.1910641246775544</c:v>
                      </c:pt>
                      <c:pt idx="5">
                        <c:v>-1.7700275904272145</c:v>
                      </c:pt>
                      <c:pt idx="6">
                        <c:v>2.3529758761105635</c:v>
                      </c:pt>
                      <c:pt idx="7">
                        <c:v>2.4663227349639216</c:v>
                      </c:pt>
                      <c:pt idx="8">
                        <c:v>2.2794190308147666</c:v>
                      </c:pt>
                      <c:pt idx="9">
                        <c:v>1.5436809246043515</c:v>
                      </c:pt>
                      <c:pt idx="10">
                        <c:v>1.3741405543881813</c:v>
                      </c:pt>
                      <c:pt idx="11">
                        <c:v>0.36209215655644833</c:v>
                      </c:pt>
                      <c:pt idx="12">
                        <c:v>-0.16104197332882375</c:v>
                      </c:pt>
                      <c:pt idx="13">
                        <c:v>0.51411246598647153</c:v>
                      </c:pt>
                      <c:pt idx="14">
                        <c:v>-2.3646649986486468</c:v>
                      </c:pt>
                      <c:pt idx="15">
                        <c:v>-5.5962928801195133</c:v>
                      </c:pt>
                      <c:pt idx="16">
                        <c:v>1.9508491446236453</c:v>
                      </c:pt>
                      <c:pt idx="17">
                        <c:v>0.47961946670138644</c:v>
                      </c:pt>
                      <c:pt idx="18">
                        <c:v>3.7571171394304104</c:v>
                      </c:pt>
                      <c:pt idx="19">
                        <c:v>1.4882215242761454</c:v>
                      </c:pt>
                      <c:pt idx="20">
                        <c:v>-1.159094529795679E-2</c:v>
                      </c:pt>
                      <c:pt idx="21">
                        <c:v>-2.9431517244911554</c:v>
                      </c:pt>
                      <c:pt idx="22">
                        <c:v>2.2004331359807283</c:v>
                      </c:pt>
                      <c:pt idx="23">
                        <c:v>1.8312760335502887</c:v>
                      </c:pt>
                    </c:numCache>
                  </c:numRef>
                </c:val>
                <c:smooth val="0"/>
              </c15:ser>
            </c15:filteredLineSeries>
          </c:ext>
        </c:extLst>
      </c:lineChart>
      <c:catAx>
        <c:axId val="-699703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699704192"/>
        <c:crosses val="autoZero"/>
        <c:auto val="1"/>
        <c:lblAlgn val="ctr"/>
        <c:lblOffset val="100"/>
        <c:noMultiLvlLbl val="0"/>
      </c:catAx>
      <c:valAx>
        <c:axId val="-699704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6997031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mn-MN" b="1" dirty="0" smtClean="0"/>
              <a:t>ХАА бус салбарт албан бус хөдөлмөр эрхлэлт, </a:t>
            </a:r>
            <a:r>
              <a:rPr lang="en-GB" b="1" dirty="0" smtClean="0"/>
              <a:t>%</a:t>
            </a:r>
            <a:endParaRPr lang="en-GB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AP!$A$4:$A$11</c:f>
              <c:strCache>
                <c:ptCount val="8"/>
                <c:pt idx="0">
                  <c:v>CHN (2010)</c:v>
                </c:pt>
                <c:pt idx="1">
                  <c:v>THA (2010)</c:v>
                </c:pt>
                <c:pt idx="2">
                  <c:v>LKA (2009)</c:v>
                </c:pt>
                <c:pt idx="3">
                  <c:v>VNM (2009)</c:v>
                </c:pt>
                <c:pt idx="4">
                  <c:v>PHL (2008)</c:v>
                </c:pt>
                <c:pt idx="5">
                  <c:v>IDN (2009)</c:v>
                </c:pt>
                <c:pt idx="6">
                  <c:v>PAK (2009-10)</c:v>
                </c:pt>
                <c:pt idx="7">
                  <c:v>IND (2009-10)</c:v>
                </c:pt>
              </c:strCache>
            </c:strRef>
          </c:cat>
          <c:val>
            <c:numRef>
              <c:f>AP!$B$4:$B$11</c:f>
              <c:numCache>
                <c:formatCode>0.0</c:formatCode>
                <c:ptCount val="8"/>
                <c:pt idx="0" formatCode="General">
                  <c:v>32.4</c:v>
                </c:pt>
                <c:pt idx="1">
                  <c:v>42.300419845486338</c:v>
                </c:pt>
                <c:pt idx="2">
                  <c:v>62.117240018696428</c:v>
                </c:pt>
                <c:pt idx="3">
                  <c:v>63.65339266512192</c:v>
                </c:pt>
                <c:pt idx="4">
                  <c:v>70.052098129383538</c:v>
                </c:pt>
                <c:pt idx="5">
                  <c:v>72.52556330596282</c:v>
                </c:pt>
                <c:pt idx="6">
                  <c:v>78.355566682164451</c:v>
                </c:pt>
                <c:pt idx="7">
                  <c:v>83.586898272579944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977901520"/>
        <c:axId val="-977712992"/>
      </c:barChart>
      <c:catAx>
        <c:axId val="-977901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977712992"/>
        <c:crosses val="autoZero"/>
        <c:auto val="1"/>
        <c:lblAlgn val="ctr"/>
        <c:lblOffset val="100"/>
        <c:noMultiLvlLbl val="0"/>
      </c:catAx>
      <c:valAx>
        <c:axId val="-9777129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9779015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anose="020B0502020104020203" pitchFamily="34" charset="0"/>
                <a:ea typeface="+mn-ea"/>
                <a:cs typeface="Consolas" panose="020B0609020204030204" pitchFamily="49" charset="0"/>
              </a:defRPr>
            </a:pPr>
            <a:r>
              <a:rPr lang="en-GB" b="1" dirty="0"/>
              <a:t>UER: </a:t>
            </a:r>
            <a:r>
              <a:rPr lang="mn-MN" sz="1440" b="1" i="0" u="none" strike="noStrike" baseline="0" dirty="0" smtClean="0">
                <a:effectLst/>
              </a:rPr>
              <a:t>Эрэгтэй, насны ангиллаар</a:t>
            </a:r>
            <a:endParaRPr lang="en-GB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Gill Sans MT" panose="020B0502020104020203" pitchFamily="34" charset="0"/>
              <a:ea typeface="+mn-ea"/>
              <a:cs typeface="Consolas" panose="020B0609020204030204" pitchFamily="49" charset="0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UER!$A$32</c:f>
              <c:strCache>
                <c:ptCount val="1"/>
                <c:pt idx="0">
                  <c:v>15-24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UER!$B$4:$BI$4</c:f>
              <c:strCache>
                <c:ptCount val="60"/>
                <c:pt idx="0">
                  <c:v>2001Q1</c:v>
                </c:pt>
                <c:pt idx="1">
                  <c:v>2001Q2</c:v>
                </c:pt>
                <c:pt idx="2">
                  <c:v>2001Q3</c:v>
                </c:pt>
                <c:pt idx="3">
                  <c:v>2001Q4</c:v>
                </c:pt>
                <c:pt idx="4">
                  <c:v>2002Q1</c:v>
                </c:pt>
                <c:pt idx="5">
                  <c:v>2002Q2</c:v>
                </c:pt>
                <c:pt idx="6">
                  <c:v>2002Q3</c:v>
                </c:pt>
                <c:pt idx="7">
                  <c:v>2002Q4</c:v>
                </c:pt>
                <c:pt idx="8">
                  <c:v>2003Q1</c:v>
                </c:pt>
                <c:pt idx="9">
                  <c:v>2003Q2</c:v>
                </c:pt>
                <c:pt idx="10">
                  <c:v>2003Q3</c:v>
                </c:pt>
                <c:pt idx="11">
                  <c:v>2003Q4</c:v>
                </c:pt>
                <c:pt idx="12">
                  <c:v>2004Q1</c:v>
                </c:pt>
                <c:pt idx="13">
                  <c:v>2004Q2</c:v>
                </c:pt>
                <c:pt idx="14">
                  <c:v>2004Q3</c:v>
                </c:pt>
                <c:pt idx="15">
                  <c:v>2004Q4</c:v>
                </c:pt>
                <c:pt idx="16">
                  <c:v>2005Q1</c:v>
                </c:pt>
                <c:pt idx="17">
                  <c:v>2005Q2</c:v>
                </c:pt>
                <c:pt idx="18">
                  <c:v>2005Q3</c:v>
                </c:pt>
                <c:pt idx="19">
                  <c:v>2005Q4</c:v>
                </c:pt>
                <c:pt idx="20">
                  <c:v>2006Q1</c:v>
                </c:pt>
                <c:pt idx="21">
                  <c:v>2006Q2</c:v>
                </c:pt>
                <c:pt idx="22">
                  <c:v>2006Q3</c:v>
                </c:pt>
                <c:pt idx="23">
                  <c:v>2006Q4</c:v>
                </c:pt>
                <c:pt idx="24">
                  <c:v>2007Q1</c:v>
                </c:pt>
                <c:pt idx="25">
                  <c:v>2007Q2</c:v>
                </c:pt>
                <c:pt idx="26">
                  <c:v>2007Q3</c:v>
                </c:pt>
                <c:pt idx="27">
                  <c:v>2007Q4</c:v>
                </c:pt>
                <c:pt idx="28">
                  <c:v>2008Q1</c:v>
                </c:pt>
                <c:pt idx="29">
                  <c:v>2008Q2</c:v>
                </c:pt>
                <c:pt idx="30">
                  <c:v>2008Q3</c:v>
                </c:pt>
                <c:pt idx="31">
                  <c:v>2008Q4</c:v>
                </c:pt>
                <c:pt idx="32">
                  <c:v>2009Q1</c:v>
                </c:pt>
                <c:pt idx="33">
                  <c:v>2009Q2</c:v>
                </c:pt>
                <c:pt idx="34">
                  <c:v>2009Q3</c:v>
                </c:pt>
                <c:pt idx="35">
                  <c:v>2009Q4</c:v>
                </c:pt>
                <c:pt idx="36">
                  <c:v>2010Q1</c:v>
                </c:pt>
                <c:pt idx="37">
                  <c:v>2010Q2</c:v>
                </c:pt>
                <c:pt idx="38">
                  <c:v>2010Q3</c:v>
                </c:pt>
                <c:pt idx="39">
                  <c:v>2010Q4</c:v>
                </c:pt>
                <c:pt idx="40">
                  <c:v>2011Q1</c:v>
                </c:pt>
                <c:pt idx="41">
                  <c:v>2011Q2</c:v>
                </c:pt>
                <c:pt idx="42">
                  <c:v>2011Q3</c:v>
                </c:pt>
                <c:pt idx="43">
                  <c:v>2011Q4</c:v>
                </c:pt>
                <c:pt idx="44">
                  <c:v>2012Q1</c:v>
                </c:pt>
                <c:pt idx="45">
                  <c:v>2012Q2</c:v>
                </c:pt>
                <c:pt idx="46">
                  <c:v>2012Q3</c:v>
                </c:pt>
                <c:pt idx="47">
                  <c:v>2012Q4</c:v>
                </c:pt>
                <c:pt idx="48">
                  <c:v>2013Q1</c:v>
                </c:pt>
                <c:pt idx="49">
                  <c:v>2013Q2</c:v>
                </c:pt>
                <c:pt idx="50">
                  <c:v>2013Q3</c:v>
                </c:pt>
                <c:pt idx="51">
                  <c:v>2013Q4</c:v>
                </c:pt>
                <c:pt idx="52">
                  <c:v>2014Q1</c:v>
                </c:pt>
                <c:pt idx="53">
                  <c:v>2014Q2</c:v>
                </c:pt>
                <c:pt idx="54">
                  <c:v>2014Q3</c:v>
                </c:pt>
                <c:pt idx="55">
                  <c:v>2014Q4</c:v>
                </c:pt>
                <c:pt idx="56">
                  <c:v>2015Q1</c:v>
                </c:pt>
                <c:pt idx="57">
                  <c:v>2015Q2</c:v>
                </c:pt>
                <c:pt idx="58">
                  <c:v>2015Q3</c:v>
                </c:pt>
                <c:pt idx="59">
                  <c:v>2015Q4</c:v>
                </c:pt>
              </c:strCache>
            </c:strRef>
          </c:cat>
          <c:val>
            <c:numRef>
              <c:f>UER!$B$32:$BI$32</c:f>
              <c:numCache>
                <c:formatCode>_-* #,##0.0_-;\-* #,##0.0_-;_-* "-"??_-;_-@_-</c:formatCode>
                <c:ptCount val="60"/>
                <c:pt idx="0">
                  <c:v>13.300537089492767</c:v>
                </c:pt>
                <c:pt idx="1">
                  <c:v>9.7389868562984141</c:v>
                </c:pt>
                <c:pt idx="2">
                  <c:v>7.8996161421300366</c:v>
                </c:pt>
                <c:pt idx="3">
                  <c:v>6.883491470621439</c:v>
                </c:pt>
                <c:pt idx="4">
                  <c:v>10.130343542148534</c:v>
                </c:pt>
                <c:pt idx="5">
                  <c:v>10.195486522699323</c:v>
                </c:pt>
                <c:pt idx="6">
                  <c:v>6.4223304484556234</c:v>
                </c:pt>
                <c:pt idx="7">
                  <c:v>5.4363639454975985</c:v>
                </c:pt>
                <c:pt idx="8">
                  <c:v>9.2560005468907125</c:v>
                </c:pt>
                <c:pt idx="9">
                  <c:v>8.0400547567826219</c:v>
                </c:pt>
                <c:pt idx="10">
                  <c:v>4.9572156136975796</c:v>
                </c:pt>
                <c:pt idx="11">
                  <c:v>5.4032161240856729</c:v>
                </c:pt>
                <c:pt idx="12">
                  <c:v>7.9429481209019732</c:v>
                </c:pt>
                <c:pt idx="13">
                  <c:v>6.4549952024078729</c:v>
                </c:pt>
                <c:pt idx="14">
                  <c:v>4.6449113225825922</c:v>
                </c:pt>
                <c:pt idx="15">
                  <c:v>4.5947439765907534</c:v>
                </c:pt>
                <c:pt idx="16">
                  <c:v>8.1353575723751685</c:v>
                </c:pt>
                <c:pt idx="17">
                  <c:v>6.8588243396228696</c:v>
                </c:pt>
                <c:pt idx="18">
                  <c:v>4.9097021254739168</c:v>
                </c:pt>
                <c:pt idx="19">
                  <c:v>4.9648330535249627</c:v>
                </c:pt>
                <c:pt idx="20">
                  <c:v>6.4050149062800683</c:v>
                </c:pt>
                <c:pt idx="21">
                  <c:v>6.0225801333259019</c:v>
                </c:pt>
                <c:pt idx="22">
                  <c:v>4.4560053249057265</c:v>
                </c:pt>
                <c:pt idx="23">
                  <c:v>5.0348440568403321</c:v>
                </c:pt>
                <c:pt idx="24">
                  <c:v>6.2235292167960905</c:v>
                </c:pt>
                <c:pt idx="25">
                  <c:v>6.9399316587834328</c:v>
                </c:pt>
                <c:pt idx="26">
                  <c:v>4.5799976525498138</c:v>
                </c:pt>
                <c:pt idx="27">
                  <c:v>4.4834748218553058</c:v>
                </c:pt>
                <c:pt idx="28">
                  <c:v>5.371230884473257</c:v>
                </c:pt>
                <c:pt idx="29">
                  <c:v>5.9387819904646282</c:v>
                </c:pt>
                <c:pt idx="30">
                  <c:v>4.850209241172851</c:v>
                </c:pt>
                <c:pt idx="31">
                  <c:v>4.9804022408236399</c:v>
                </c:pt>
                <c:pt idx="32">
                  <c:v>7.4505138540014286</c:v>
                </c:pt>
                <c:pt idx="33">
                  <c:v>5.9718764894136118</c:v>
                </c:pt>
                <c:pt idx="34">
                  <c:v>3.6826164027405119</c:v>
                </c:pt>
                <c:pt idx="35">
                  <c:v>3.6954438510880165</c:v>
                </c:pt>
                <c:pt idx="36">
                  <c:v>4.038789898734521</c:v>
                </c:pt>
                <c:pt idx="37">
                  <c:v>4.5933618225084318</c:v>
                </c:pt>
                <c:pt idx="38">
                  <c:v>2.9808294790654131</c:v>
                </c:pt>
                <c:pt idx="39">
                  <c:v>3.2777693808126078</c:v>
                </c:pt>
                <c:pt idx="40">
                  <c:v>3.2902241586834191</c:v>
                </c:pt>
                <c:pt idx="41">
                  <c:v>1.8907212695045557</c:v>
                </c:pt>
                <c:pt idx="42">
                  <c:v>2.2549052021949985</c:v>
                </c:pt>
                <c:pt idx="43">
                  <c:v>2.4974932068691289</c:v>
                </c:pt>
                <c:pt idx="44">
                  <c:v>2.7774304285204319</c:v>
                </c:pt>
                <c:pt idx="45">
                  <c:v>3.4347051063262821</c:v>
                </c:pt>
                <c:pt idx="46">
                  <c:v>2.4101107262409216</c:v>
                </c:pt>
                <c:pt idx="47">
                  <c:v>1.5723605937471268</c:v>
                </c:pt>
                <c:pt idx="48">
                  <c:v>3.1197457473265553</c:v>
                </c:pt>
                <c:pt idx="49">
                  <c:v>2.8128362816400134</c:v>
                </c:pt>
                <c:pt idx="50">
                  <c:v>2.8107731399715394</c:v>
                </c:pt>
                <c:pt idx="51">
                  <c:v>2.8623923483782088</c:v>
                </c:pt>
                <c:pt idx="52">
                  <c:v>4.0594223865274195</c:v>
                </c:pt>
                <c:pt idx="53">
                  <c:v>4.229304581438404</c:v>
                </c:pt>
                <c:pt idx="54">
                  <c:v>3.8106409098230682</c:v>
                </c:pt>
                <c:pt idx="55">
                  <c:v>3.2520181973799396</c:v>
                </c:pt>
                <c:pt idx="56">
                  <c:v>3.746603369674574</c:v>
                </c:pt>
                <c:pt idx="57">
                  <c:v>3.6505565592180602</c:v>
                </c:pt>
                <c:pt idx="58">
                  <c:v>4.4890312673779222</c:v>
                </c:pt>
                <c:pt idx="59">
                  <c:v>2.8536131417816004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UER!$A$33</c:f>
              <c:strCache>
                <c:ptCount val="1"/>
                <c:pt idx="0">
                  <c:v>25-34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UER!$B$4:$BI$4</c:f>
              <c:strCache>
                <c:ptCount val="60"/>
                <c:pt idx="0">
                  <c:v>2001Q1</c:v>
                </c:pt>
                <c:pt idx="1">
                  <c:v>2001Q2</c:v>
                </c:pt>
                <c:pt idx="2">
                  <c:v>2001Q3</c:v>
                </c:pt>
                <c:pt idx="3">
                  <c:v>2001Q4</c:v>
                </c:pt>
                <c:pt idx="4">
                  <c:v>2002Q1</c:v>
                </c:pt>
                <c:pt idx="5">
                  <c:v>2002Q2</c:v>
                </c:pt>
                <c:pt idx="6">
                  <c:v>2002Q3</c:v>
                </c:pt>
                <c:pt idx="7">
                  <c:v>2002Q4</c:v>
                </c:pt>
                <c:pt idx="8">
                  <c:v>2003Q1</c:v>
                </c:pt>
                <c:pt idx="9">
                  <c:v>2003Q2</c:v>
                </c:pt>
                <c:pt idx="10">
                  <c:v>2003Q3</c:v>
                </c:pt>
                <c:pt idx="11">
                  <c:v>2003Q4</c:v>
                </c:pt>
                <c:pt idx="12">
                  <c:v>2004Q1</c:v>
                </c:pt>
                <c:pt idx="13">
                  <c:v>2004Q2</c:v>
                </c:pt>
                <c:pt idx="14">
                  <c:v>2004Q3</c:v>
                </c:pt>
                <c:pt idx="15">
                  <c:v>2004Q4</c:v>
                </c:pt>
                <c:pt idx="16">
                  <c:v>2005Q1</c:v>
                </c:pt>
                <c:pt idx="17">
                  <c:v>2005Q2</c:v>
                </c:pt>
                <c:pt idx="18">
                  <c:v>2005Q3</c:v>
                </c:pt>
                <c:pt idx="19">
                  <c:v>2005Q4</c:v>
                </c:pt>
                <c:pt idx="20">
                  <c:v>2006Q1</c:v>
                </c:pt>
                <c:pt idx="21">
                  <c:v>2006Q2</c:v>
                </c:pt>
                <c:pt idx="22">
                  <c:v>2006Q3</c:v>
                </c:pt>
                <c:pt idx="23">
                  <c:v>2006Q4</c:v>
                </c:pt>
                <c:pt idx="24">
                  <c:v>2007Q1</c:v>
                </c:pt>
                <c:pt idx="25">
                  <c:v>2007Q2</c:v>
                </c:pt>
                <c:pt idx="26">
                  <c:v>2007Q3</c:v>
                </c:pt>
                <c:pt idx="27">
                  <c:v>2007Q4</c:v>
                </c:pt>
                <c:pt idx="28">
                  <c:v>2008Q1</c:v>
                </c:pt>
                <c:pt idx="29">
                  <c:v>2008Q2</c:v>
                </c:pt>
                <c:pt idx="30">
                  <c:v>2008Q3</c:v>
                </c:pt>
                <c:pt idx="31">
                  <c:v>2008Q4</c:v>
                </c:pt>
                <c:pt idx="32">
                  <c:v>2009Q1</c:v>
                </c:pt>
                <c:pt idx="33">
                  <c:v>2009Q2</c:v>
                </c:pt>
                <c:pt idx="34">
                  <c:v>2009Q3</c:v>
                </c:pt>
                <c:pt idx="35">
                  <c:v>2009Q4</c:v>
                </c:pt>
                <c:pt idx="36">
                  <c:v>2010Q1</c:v>
                </c:pt>
                <c:pt idx="37">
                  <c:v>2010Q2</c:v>
                </c:pt>
                <c:pt idx="38">
                  <c:v>2010Q3</c:v>
                </c:pt>
                <c:pt idx="39">
                  <c:v>2010Q4</c:v>
                </c:pt>
                <c:pt idx="40">
                  <c:v>2011Q1</c:v>
                </c:pt>
                <c:pt idx="41">
                  <c:v>2011Q2</c:v>
                </c:pt>
                <c:pt idx="42">
                  <c:v>2011Q3</c:v>
                </c:pt>
                <c:pt idx="43">
                  <c:v>2011Q4</c:v>
                </c:pt>
                <c:pt idx="44">
                  <c:v>2012Q1</c:v>
                </c:pt>
                <c:pt idx="45">
                  <c:v>2012Q2</c:v>
                </c:pt>
                <c:pt idx="46">
                  <c:v>2012Q3</c:v>
                </c:pt>
                <c:pt idx="47">
                  <c:v>2012Q4</c:v>
                </c:pt>
                <c:pt idx="48">
                  <c:v>2013Q1</c:v>
                </c:pt>
                <c:pt idx="49">
                  <c:v>2013Q2</c:v>
                </c:pt>
                <c:pt idx="50">
                  <c:v>2013Q3</c:v>
                </c:pt>
                <c:pt idx="51">
                  <c:v>2013Q4</c:v>
                </c:pt>
                <c:pt idx="52">
                  <c:v>2014Q1</c:v>
                </c:pt>
                <c:pt idx="53">
                  <c:v>2014Q2</c:v>
                </c:pt>
                <c:pt idx="54">
                  <c:v>2014Q3</c:v>
                </c:pt>
                <c:pt idx="55">
                  <c:v>2014Q4</c:v>
                </c:pt>
                <c:pt idx="56">
                  <c:v>2015Q1</c:v>
                </c:pt>
                <c:pt idx="57">
                  <c:v>2015Q2</c:v>
                </c:pt>
                <c:pt idx="58">
                  <c:v>2015Q3</c:v>
                </c:pt>
                <c:pt idx="59">
                  <c:v>2015Q4</c:v>
                </c:pt>
              </c:strCache>
            </c:strRef>
          </c:cat>
          <c:val>
            <c:numRef>
              <c:f>UER!$B$33:$BI$33</c:f>
              <c:numCache>
                <c:formatCode>_-* #,##0.0_-;\-* #,##0.0_-;_-* "-"??_-;_-@_-</c:formatCode>
                <c:ptCount val="60"/>
                <c:pt idx="0">
                  <c:v>4.8966120972361846</c:v>
                </c:pt>
                <c:pt idx="1">
                  <c:v>3.3289293476400186</c:v>
                </c:pt>
                <c:pt idx="2">
                  <c:v>2.6625335272300386</c:v>
                </c:pt>
                <c:pt idx="3">
                  <c:v>2.7846437613595278</c:v>
                </c:pt>
                <c:pt idx="4">
                  <c:v>3.4640586307066852</c:v>
                </c:pt>
                <c:pt idx="5">
                  <c:v>3.1950911454174808</c:v>
                </c:pt>
                <c:pt idx="6">
                  <c:v>1.8968733375159343</c:v>
                </c:pt>
                <c:pt idx="7">
                  <c:v>1.5929465284558884</c:v>
                </c:pt>
                <c:pt idx="8">
                  <c:v>2.919869847083771</c:v>
                </c:pt>
                <c:pt idx="9">
                  <c:v>2.6181699262654323</c:v>
                </c:pt>
                <c:pt idx="10">
                  <c:v>1.7498528335396755</c:v>
                </c:pt>
                <c:pt idx="11">
                  <c:v>2.0906946236381452</c:v>
                </c:pt>
                <c:pt idx="12">
                  <c:v>3.4463852442993002</c:v>
                </c:pt>
                <c:pt idx="13">
                  <c:v>2.1786565958473116</c:v>
                </c:pt>
                <c:pt idx="14">
                  <c:v>1.9644033613778114</c:v>
                </c:pt>
                <c:pt idx="15">
                  <c:v>1.2643288238584049</c:v>
                </c:pt>
                <c:pt idx="16">
                  <c:v>2.8931619186190383</c:v>
                </c:pt>
                <c:pt idx="17">
                  <c:v>2.2726376888458413</c:v>
                </c:pt>
                <c:pt idx="18">
                  <c:v>1.6989245004529621</c:v>
                </c:pt>
                <c:pt idx="19">
                  <c:v>1.6503442808236575</c:v>
                </c:pt>
                <c:pt idx="20">
                  <c:v>2.07580381196466</c:v>
                </c:pt>
                <c:pt idx="21">
                  <c:v>1.6293037086618949</c:v>
                </c:pt>
                <c:pt idx="22">
                  <c:v>1.3408827821420235</c:v>
                </c:pt>
                <c:pt idx="23">
                  <c:v>1.4723757466069558</c:v>
                </c:pt>
                <c:pt idx="24">
                  <c:v>2.4543753623300071</c:v>
                </c:pt>
                <c:pt idx="25">
                  <c:v>1.4909168145683545</c:v>
                </c:pt>
                <c:pt idx="26">
                  <c:v>1.2146057734606086</c:v>
                </c:pt>
                <c:pt idx="27">
                  <c:v>1.2187902529257262</c:v>
                </c:pt>
                <c:pt idx="28">
                  <c:v>1.9959282506834672</c:v>
                </c:pt>
                <c:pt idx="29">
                  <c:v>1.3344422123404414</c:v>
                </c:pt>
                <c:pt idx="30">
                  <c:v>1.4786820427020053</c:v>
                </c:pt>
                <c:pt idx="31">
                  <c:v>1.5851634369097984</c:v>
                </c:pt>
                <c:pt idx="32">
                  <c:v>2.7155992079829048</c:v>
                </c:pt>
                <c:pt idx="33">
                  <c:v>2.0434494208029932</c:v>
                </c:pt>
                <c:pt idx="34">
                  <c:v>1.6999871406918869</c:v>
                </c:pt>
                <c:pt idx="35">
                  <c:v>1.0994016703063645</c:v>
                </c:pt>
                <c:pt idx="36">
                  <c:v>1.6084109234006241</c:v>
                </c:pt>
                <c:pt idx="37">
                  <c:v>1.6131262902873054</c:v>
                </c:pt>
                <c:pt idx="38">
                  <c:v>1.2473679622296547</c:v>
                </c:pt>
                <c:pt idx="39">
                  <c:v>1.161295671309295</c:v>
                </c:pt>
                <c:pt idx="40">
                  <c:v>0.97250933916638682</c:v>
                </c:pt>
                <c:pt idx="41">
                  <c:v>0.90706354990786553</c:v>
                </c:pt>
                <c:pt idx="42">
                  <c:v>0.88352984321234118</c:v>
                </c:pt>
                <c:pt idx="43">
                  <c:v>0.76742979113712728</c:v>
                </c:pt>
                <c:pt idx="44">
                  <c:v>1.1766452557048814</c:v>
                </c:pt>
                <c:pt idx="45">
                  <c:v>1.1919170701542221</c:v>
                </c:pt>
                <c:pt idx="46">
                  <c:v>0.75765082105774262</c:v>
                </c:pt>
                <c:pt idx="47">
                  <c:v>0.80378060057090595</c:v>
                </c:pt>
                <c:pt idx="48">
                  <c:v>1.2323918746046907</c:v>
                </c:pt>
                <c:pt idx="49">
                  <c:v>1.0119202831980401</c:v>
                </c:pt>
                <c:pt idx="50">
                  <c:v>1.134332587475799</c:v>
                </c:pt>
                <c:pt idx="51">
                  <c:v>0.85827773962699772</c:v>
                </c:pt>
                <c:pt idx="52">
                  <c:v>1.0691070395702833</c:v>
                </c:pt>
                <c:pt idx="53">
                  <c:v>1.3836816745893334</c:v>
                </c:pt>
                <c:pt idx="54">
                  <c:v>1.1351584442173228</c:v>
                </c:pt>
                <c:pt idx="55">
                  <c:v>1.0098001229060616</c:v>
                </c:pt>
                <c:pt idx="56">
                  <c:v>1.4154694249450055</c:v>
                </c:pt>
                <c:pt idx="57">
                  <c:v>1.1950656636655366</c:v>
                </c:pt>
                <c:pt idx="58">
                  <c:v>1.0950152510706612</c:v>
                </c:pt>
                <c:pt idx="59">
                  <c:v>1.4301338623430664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UER!$A$34</c:f>
              <c:strCache>
                <c:ptCount val="1"/>
                <c:pt idx="0">
                  <c:v>35-44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strRef>
              <c:f>UER!$B$4:$BI$4</c:f>
              <c:strCache>
                <c:ptCount val="60"/>
                <c:pt idx="0">
                  <c:v>2001Q1</c:v>
                </c:pt>
                <c:pt idx="1">
                  <c:v>2001Q2</c:v>
                </c:pt>
                <c:pt idx="2">
                  <c:v>2001Q3</c:v>
                </c:pt>
                <c:pt idx="3">
                  <c:v>2001Q4</c:v>
                </c:pt>
                <c:pt idx="4">
                  <c:v>2002Q1</c:v>
                </c:pt>
                <c:pt idx="5">
                  <c:v>2002Q2</c:v>
                </c:pt>
                <c:pt idx="6">
                  <c:v>2002Q3</c:v>
                </c:pt>
                <c:pt idx="7">
                  <c:v>2002Q4</c:v>
                </c:pt>
                <c:pt idx="8">
                  <c:v>2003Q1</c:v>
                </c:pt>
                <c:pt idx="9">
                  <c:v>2003Q2</c:v>
                </c:pt>
                <c:pt idx="10">
                  <c:v>2003Q3</c:v>
                </c:pt>
                <c:pt idx="11">
                  <c:v>2003Q4</c:v>
                </c:pt>
                <c:pt idx="12">
                  <c:v>2004Q1</c:v>
                </c:pt>
                <c:pt idx="13">
                  <c:v>2004Q2</c:v>
                </c:pt>
                <c:pt idx="14">
                  <c:v>2004Q3</c:v>
                </c:pt>
                <c:pt idx="15">
                  <c:v>2004Q4</c:v>
                </c:pt>
                <c:pt idx="16">
                  <c:v>2005Q1</c:v>
                </c:pt>
                <c:pt idx="17">
                  <c:v>2005Q2</c:v>
                </c:pt>
                <c:pt idx="18">
                  <c:v>2005Q3</c:v>
                </c:pt>
                <c:pt idx="19">
                  <c:v>2005Q4</c:v>
                </c:pt>
                <c:pt idx="20">
                  <c:v>2006Q1</c:v>
                </c:pt>
                <c:pt idx="21">
                  <c:v>2006Q2</c:v>
                </c:pt>
                <c:pt idx="22">
                  <c:v>2006Q3</c:v>
                </c:pt>
                <c:pt idx="23">
                  <c:v>2006Q4</c:v>
                </c:pt>
                <c:pt idx="24">
                  <c:v>2007Q1</c:v>
                </c:pt>
                <c:pt idx="25">
                  <c:v>2007Q2</c:v>
                </c:pt>
                <c:pt idx="26">
                  <c:v>2007Q3</c:v>
                </c:pt>
                <c:pt idx="27">
                  <c:v>2007Q4</c:v>
                </c:pt>
                <c:pt idx="28">
                  <c:v>2008Q1</c:v>
                </c:pt>
                <c:pt idx="29">
                  <c:v>2008Q2</c:v>
                </c:pt>
                <c:pt idx="30">
                  <c:v>2008Q3</c:v>
                </c:pt>
                <c:pt idx="31">
                  <c:v>2008Q4</c:v>
                </c:pt>
                <c:pt idx="32">
                  <c:v>2009Q1</c:v>
                </c:pt>
                <c:pt idx="33">
                  <c:v>2009Q2</c:v>
                </c:pt>
                <c:pt idx="34">
                  <c:v>2009Q3</c:v>
                </c:pt>
                <c:pt idx="35">
                  <c:v>2009Q4</c:v>
                </c:pt>
                <c:pt idx="36">
                  <c:v>2010Q1</c:v>
                </c:pt>
                <c:pt idx="37">
                  <c:v>2010Q2</c:v>
                </c:pt>
                <c:pt idx="38">
                  <c:v>2010Q3</c:v>
                </c:pt>
                <c:pt idx="39">
                  <c:v>2010Q4</c:v>
                </c:pt>
                <c:pt idx="40">
                  <c:v>2011Q1</c:v>
                </c:pt>
                <c:pt idx="41">
                  <c:v>2011Q2</c:v>
                </c:pt>
                <c:pt idx="42">
                  <c:v>2011Q3</c:v>
                </c:pt>
                <c:pt idx="43">
                  <c:v>2011Q4</c:v>
                </c:pt>
                <c:pt idx="44">
                  <c:v>2012Q1</c:v>
                </c:pt>
                <c:pt idx="45">
                  <c:v>2012Q2</c:v>
                </c:pt>
                <c:pt idx="46">
                  <c:v>2012Q3</c:v>
                </c:pt>
                <c:pt idx="47">
                  <c:v>2012Q4</c:v>
                </c:pt>
                <c:pt idx="48">
                  <c:v>2013Q1</c:v>
                </c:pt>
                <c:pt idx="49">
                  <c:v>2013Q2</c:v>
                </c:pt>
                <c:pt idx="50">
                  <c:v>2013Q3</c:v>
                </c:pt>
                <c:pt idx="51">
                  <c:v>2013Q4</c:v>
                </c:pt>
                <c:pt idx="52">
                  <c:v>2014Q1</c:v>
                </c:pt>
                <c:pt idx="53">
                  <c:v>2014Q2</c:v>
                </c:pt>
                <c:pt idx="54">
                  <c:v>2014Q3</c:v>
                </c:pt>
                <c:pt idx="55">
                  <c:v>2014Q4</c:v>
                </c:pt>
                <c:pt idx="56">
                  <c:v>2015Q1</c:v>
                </c:pt>
                <c:pt idx="57">
                  <c:v>2015Q2</c:v>
                </c:pt>
                <c:pt idx="58">
                  <c:v>2015Q3</c:v>
                </c:pt>
                <c:pt idx="59">
                  <c:v>2015Q4</c:v>
                </c:pt>
              </c:strCache>
            </c:strRef>
          </c:cat>
          <c:val>
            <c:numRef>
              <c:f>UER!$B$34:$BI$34</c:f>
              <c:numCache>
                <c:formatCode>_-* #,##0.0_-;\-* #,##0.0_-;_-* "-"??_-;_-@_-</c:formatCode>
                <c:ptCount val="60"/>
                <c:pt idx="0">
                  <c:v>2.6605103190192048</c:v>
                </c:pt>
                <c:pt idx="1">
                  <c:v>1.7448370896090466</c:v>
                </c:pt>
                <c:pt idx="2">
                  <c:v>1.2531069659816911</c:v>
                </c:pt>
                <c:pt idx="3">
                  <c:v>0.9527876026894242</c:v>
                </c:pt>
                <c:pt idx="4">
                  <c:v>1.4436376323745486</c:v>
                </c:pt>
                <c:pt idx="5">
                  <c:v>0.95148977314153971</c:v>
                </c:pt>
                <c:pt idx="6">
                  <c:v>0.58579085746094117</c:v>
                </c:pt>
                <c:pt idx="7">
                  <c:v>0.78329680122177758</c:v>
                </c:pt>
                <c:pt idx="8">
                  <c:v>1.0708178922990261</c:v>
                </c:pt>
                <c:pt idx="9">
                  <c:v>0.94200207408607051</c:v>
                </c:pt>
                <c:pt idx="10">
                  <c:v>0.7047260112966951</c:v>
                </c:pt>
                <c:pt idx="11">
                  <c:v>0.86107007645573908</c:v>
                </c:pt>
                <c:pt idx="12">
                  <c:v>1.2699620131461806</c:v>
                </c:pt>
                <c:pt idx="13">
                  <c:v>0.45844340411463658</c:v>
                </c:pt>
                <c:pt idx="14">
                  <c:v>0.77160686557347036</c:v>
                </c:pt>
                <c:pt idx="15">
                  <c:v>0.81355285608498573</c:v>
                </c:pt>
                <c:pt idx="16">
                  <c:v>1.2543692720648971</c:v>
                </c:pt>
                <c:pt idx="17">
                  <c:v>0.74883037727426249</c:v>
                </c:pt>
                <c:pt idx="18">
                  <c:v>0.6035293945740956</c:v>
                </c:pt>
                <c:pt idx="19">
                  <c:v>0.90215327520383093</c:v>
                </c:pt>
                <c:pt idx="20">
                  <c:v>0.84125283960193342</c:v>
                </c:pt>
                <c:pt idx="21">
                  <c:v>0.72068021655329628</c:v>
                </c:pt>
                <c:pt idx="22">
                  <c:v>0.66174099509208473</c:v>
                </c:pt>
                <c:pt idx="23">
                  <c:v>0.72940623548417682</c:v>
                </c:pt>
                <c:pt idx="24">
                  <c:v>0.6662674678683409</c:v>
                </c:pt>
                <c:pt idx="25">
                  <c:v>0.4804805248165806</c:v>
                </c:pt>
                <c:pt idx="26">
                  <c:v>0.61776338443977385</c:v>
                </c:pt>
                <c:pt idx="27">
                  <c:v>0.55214498945602875</c:v>
                </c:pt>
                <c:pt idx="28">
                  <c:v>1.0010632067728467</c:v>
                </c:pt>
                <c:pt idx="29">
                  <c:v>0.5333858853866339</c:v>
                </c:pt>
                <c:pt idx="30">
                  <c:v>0.47480370446574932</c:v>
                </c:pt>
                <c:pt idx="31">
                  <c:v>0.57044688445114244</c:v>
                </c:pt>
                <c:pt idx="32">
                  <c:v>1.0583884173324967</c:v>
                </c:pt>
                <c:pt idx="33">
                  <c:v>0.69573865713004646</c:v>
                </c:pt>
                <c:pt idx="34">
                  <c:v>0.59649164496614848</c:v>
                </c:pt>
                <c:pt idx="35">
                  <c:v>0.37258102885047739</c:v>
                </c:pt>
                <c:pt idx="36">
                  <c:v>0.63739795232686547</c:v>
                </c:pt>
                <c:pt idx="37">
                  <c:v>0.52746009255243997</c:v>
                </c:pt>
                <c:pt idx="38">
                  <c:v>0.42152534228736782</c:v>
                </c:pt>
                <c:pt idx="39">
                  <c:v>0.35322440233324481</c:v>
                </c:pt>
                <c:pt idx="40">
                  <c:v>0.54451113828907161</c:v>
                </c:pt>
                <c:pt idx="41">
                  <c:v>0.46185719397519753</c:v>
                </c:pt>
                <c:pt idx="42">
                  <c:v>0.3077383348237322</c:v>
                </c:pt>
                <c:pt idx="43">
                  <c:v>0.28385331005774811</c:v>
                </c:pt>
                <c:pt idx="44">
                  <c:v>0.37108351048950455</c:v>
                </c:pt>
                <c:pt idx="45">
                  <c:v>0.28871823627326842</c:v>
                </c:pt>
                <c:pt idx="46">
                  <c:v>0.24373135716321356</c:v>
                </c:pt>
                <c:pt idx="47">
                  <c:v>0.2545136617057604</c:v>
                </c:pt>
                <c:pt idx="48">
                  <c:v>0.31507120478071221</c:v>
                </c:pt>
                <c:pt idx="49">
                  <c:v>0.29730354511876877</c:v>
                </c:pt>
                <c:pt idx="50">
                  <c:v>0.35149560926760759</c:v>
                </c:pt>
                <c:pt idx="51">
                  <c:v>0.28607479347162362</c:v>
                </c:pt>
                <c:pt idx="52">
                  <c:v>0.38133359496002817</c:v>
                </c:pt>
                <c:pt idx="53">
                  <c:v>0.36206094551926371</c:v>
                </c:pt>
                <c:pt idx="54">
                  <c:v>0.34569445936865983</c:v>
                </c:pt>
                <c:pt idx="55">
                  <c:v>0.31105387685092428</c:v>
                </c:pt>
                <c:pt idx="56">
                  <c:v>0.52439362185344429</c:v>
                </c:pt>
                <c:pt idx="57">
                  <c:v>0.40931283559092568</c:v>
                </c:pt>
                <c:pt idx="58">
                  <c:v>0.37570396438032555</c:v>
                </c:pt>
                <c:pt idx="59">
                  <c:v>0.50262176949895521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UER!$A$35</c:f>
              <c:strCache>
                <c:ptCount val="1"/>
                <c:pt idx="0">
                  <c:v>45-54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UER!$B$4:$BI$4</c:f>
              <c:strCache>
                <c:ptCount val="60"/>
                <c:pt idx="0">
                  <c:v>2001Q1</c:v>
                </c:pt>
                <c:pt idx="1">
                  <c:v>2001Q2</c:v>
                </c:pt>
                <c:pt idx="2">
                  <c:v>2001Q3</c:v>
                </c:pt>
                <c:pt idx="3">
                  <c:v>2001Q4</c:v>
                </c:pt>
                <c:pt idx="4">
                  <c:v>2002Q1</c:v>
                </c:pt>
                <c:pt idx="5">
                  <c:v>2002Q2</c:v>
                </c:pt>
                <c:pt idx="6">
                  <c:v>2002Q3</c:v>
                </c:pt>
                <c:pt idx="7">
                  <c:v>2002Q4</c:v>
                </c:pt>
                <c:pt idx="8">
                  <c:v>2003Q1</c:v>
                </c:pt>
                <c:pt idx="9">
                  <c:v>2003Q2</c:v>
                </c:pt>
                <c:pt idx="10">
                  <c:v>2003Q3</c:v>
                </c:pt>
                <c:pt idx="11">
                  <c:v>2003Q4</c:v>
                </c:pt>
                <c:pt idx="12">
                  <c:v>2004Q1</c:v>
                </c:pt>
                <c:pt idx="13">
                  <c:v>2004Q2</c:v>
                </c:pt>
                <c:pt idx="14">
                  <c:v>2004Q3</c:v>
                </c:pt>
                <c:pt idx="15">
                  <c:v>2004Q4</c:v>
                </c:pt>
                <c:pt idx="16">
                  <c:v>2005Q1</c:v>
                </c:pt>
                <c:pt idx="17">
                  <c:v>2005Q2</c:v>
                </c:pt>
                <c:pt idx="18">
                  <c:v>2005Q3</c:v>
                </c:pt>
                <c:pt idx="19">
                  <c:v>2005Q4</c:v>
                </c:pt>
                <c:pt idx="20">
                  <c:v>2006Q1</c:v>
                </c:pt>
                <c:pt idx="21">
                  <c:v>2006Q2</c:v>
                </c:pt>
                <c:pt idx="22">
                  <c:v>2006Q3</c:v>
                </c:pt>
                <c:pt idx="23">
                  <c:v>2006Q4</c:v>
                </c:pt>
                <c:pt idx="24">
                  <c:v>2007Q1</c:v>
                </c:pt>
                <c:pt idx="25">
                  <c:v>2007Q2</c:v>
                </c:pt>
                <c:pt idx="26">
                  <c:v>2007Q3</c:v>
                </c:pt>
                <c:pt idx="27">
                  <c:v>2007Q4</c:v>
                </c:pt>
                <c:pt idx="28">
                  <c:v>2008Q1</c:v>
                </c:pt>
                <c:pt idx="29">
                  <c:v>2008Q2</c:v>
                </c:pt>
                <c:pt idx="30">
                  <c:v>2008Q3</c:v>
                </c:pt>
                <c:pt idx="31">
                  <c:v>2008Q4</c:v>
                </c:pt>
                <c:pt idx="32">
                  <c:v>2009Q1</c:v>
                </c:pt>
                <c:pt idx="33">
                  <c:v>2009Q2</c:v>
                </c:pt>
                <c:pt idx="34">
                  <c:v>2009Q3</c:v>
                </c:pt>
                <c:pt idx="35">
                  <c:v>2009Q4</c:v>
                </c:pt>
                <c:pt idx="36">
                  <c:v>2010Q1</c:v>
                </c:pt>
                <c:pt idx="37">
                  <c:v>2010Q2</c:v>
                </c:pt>
                <c:pt idx="38">
                  <c:v>2010Q3</c:v>
                </c:pt>
                <c:pt idx="39">
                  <c:v>2010Q4</c:v>
                </c:pt>
                <c:pt idx="40">
                  <c:v>2011Q1</c:v>
                </c:pt>
                <c:pt idx="41">
                  <c:v>2011Q2</c:v>
                </c:pt>
                <c:pt idx="42">
                  <c:v>2011Q3</c:v>
                </c:pt>
                <c:pt idx="43">
                  <c:v>2011Q4</c:v>
                </c:pt>
                <c:pt idx="44">
                  <c:v>2012Q1</c:v>
                </c:pt>
                <c:pt idx="45">
                  <c:v>2012Q2</c:v>
                </c:pt>
                <c:pt idx="46">
                  <c:v>2012Q3</c:v>
                </c:pt>
                <c:pt idx="47">
                  <c:v>2012Q4</c:v>
                </c:pt>
                <c:pt idx="48">
                  <c:v>2013Q1</c:v>
                </c:pt>
                <c:pt idx="49">
                  <c:v>2013Q2</c:v>
                </c:pt>
                <c:pt idx="50">
                  <c:v>2013Q3</c:v>
                </c:pt>
                <c:pt idx="51">
                  <c:v>2013Q4</c:v>
                </c:pt>
                <c:pt idx="52">
                  <c:v>2014Q1</c:v>
                </c:pt>
                <c:pt idx="53">
                  <c:v>2014Q2</c:v>
                </c:pt>
                <c:pt idx="54">
                  <c:v>2014Q3</c:v>
                </c:pt>
                <c:pt idx="55">
                  <c:v>2014Q4</c:v>
                </c:pt>
                <c:pt idx="56">
                  <c:v>2015Q1</c:v>
                </c:pt>
                <c:pt idx="57">
                  <c:v>2015Q2</c:v>
                </c:pt>
                <c:pt idx="58">
                  <c:v>2015Q3</c:v>
                </c:pt>
                <c:pt idx="59">
                  <c:v>2015Q4</c:v>
                </c:pt>
              </c:strCache>
            </c:strRef>
          </c:cat>
          <c:val>
            <c:numRef>
              <c:f>UER!$B$35:$BI$35</c:f>
              <c:numCache>
                <c:formatCode>_-* #,##0.0_-;\-* #,##0.0_-;_-* "-"??_-;_-@_-</c:formatCode>
                <c:ptCount val="60"/>
                <c:pt idx="0">
                  <c:v>1.9444156039957496</c:v>
                </c:pt>
                <c:pt idx="1">
                  <c:v>1.109465927580743</c:v>
                </c:pt>
                <c:pt idx="2">
                  <c:v>0.8008483682026678</c:v>
                </c:pt>
                <c:pt idx="3">
                  <c:v>0.80614805181858862</c:v>
                </c:pt>
                <c:pt idx="4">
                  <c:v>0.95896073934305404</c:v>
                </c:pt>
                <c:pt idx="5">
                  <c:v>0.85973126115865406</c:v>
                </c:pt>
                <c:pt idx="6">
                  <c:v>0.55489027199428953</c:v>
                </c:pt>
                <c:pt idx="7">
                  <c:v>0.63931321477739067</c:v>
                </c:pt>
                <c:pt idx="8">
                  <c:v>1.0714090805965848</c:v>
                </c:pt>
                <c:pt idx="9">
                  <c:v>0.80208308182470345</c:v>
                </c:pt>
                <c:pt idx="10">
                  <c:v>0.4633816669938326</c:v>
                </c:pt>
                <c:pt idx="11">
                  <c:v>0.92911285973427193</c:v>
                </c:pt>
                <c:pt idx="12">
                  <c:v>0.88923961319866107</c:v>
                </c:pt>
                <c:pt idx="13">
                  <c:v>1.5965855700182769</c:v>
                </c:pt>
                <c:pt idx="14">
                  <c:v>0.44166096273597588</c:v>
                </c:pt>
                <c:pt idx="15">
                  <c:v>0.6075860793860135</c:v>
                </c:pt>
                <c:pt idx="16">
                  <c:v>0.78536675761047159</c:v>
                </c:pt>
                <c:pt idx="17">
                  <c:v>0.5518306347493922</c:v>
                </c:pt>
                <c:pt idx="18">
                  <c:v>0.3067781871750232</c:v>
                </c:pt>
                <c:pt idx="19">
                  <c:v>0.4907925100305261</c:v>
                </c:pt>
                <c:pt idx="20">
                  <c:v>0.53695853086535061</c:v>
                </c:pt>
                <c:pt idx="21">
                  <c:v>0.50935223238077021</c:v>
                </c:pt>
                <c:pt idx="22">
                  <c:v>0.41213807626271237</c:v>
                </c:pt>
                <c:pt idx="23">
                  <c:v>0.46577599607018721</c:v>
                </c:pt>
                <c:pt idx="24">
                  <c:v>0.57559637722422829</c:v>
                </c:pt>
                <c:pt idx="25">
                  <c:v>0.77628355043441466</c:v>
                </c:pt>
                <c:pt idx="26">
                  <c:v>0.42129028909045563</c:v>
                </c:pt>
                <c:pt idx="27">
                  <c:v>0.46420826273796167</c:v>
                </c:pt>
                <c:pt idx="28">
                  <c:v>0.57223493682935767</c:v>
                </c:pt>
                <c:pt idx="29">
                  <c:v>0.57030102593020449</c:v>
                </c:pt>
                <c:pt idx="30">
                  <c:v>0.34694091344662054</c:v>
                </c:pt>
                <c:pt idx="31">
                  <c:v>0.55908890945198542</c:v>
                </c:pt>
                <c:pt idx="32">
                  <c:v>0.77905402639984389</c:v>
                </c:pt>
                <c:pt idx="33">
                  <c:v>0.49029945946653336</c:v>
                </c:pt>
                <c:pt idx="34">
                  <c:v>0.35615407012087485</c:v>
                </c:pt>
                <c:pt idx="35">
                  <c:v>0.32858418246814902</c:v>
                </c:pt>
                <c:pt idx="36">
                  <c:v>0.39237351743831028</c:v>
                </c:pt>
                <c:pt idx="37">
                  <c:v>0.43725653425814609</c:v>
                </c:pt>
                <c:pt idx="38">
                  <c:v>0.19413423934358687</c:v>
                </c:pt>
                <c:pt idx="39">
                  <c:v>0.30688769449707859</c:v>
                </c:pt>
                <c:pt idx="40">
                  <c:v>0.36421421345562571</c:v>
                </c:pt>
                <c:pt idx="41">
                  <c:v>0.15746722788096171</c:v>
                </c:pt>
                <c:pt idx="42">
                  <c:v>0.12766934806210453</c:v>
                </c:pt>
                <c:pt idx="43">
                  <c:v>0.20500797507818225</c:v>
                </c:pt>
                <c:pt idx="44">
                  <c:v>0.1114730503186607</c:v>
                </c:pt>
                <c:pt idx="45">
                  <c:v>0.18011084266343533</c:v>
                </c:pt>
                <c:pt idx="46">
                  <c:v>0.17150466339550607</c:v>
                </c:pt>
                <c:pt idx="47">
                  <c:v>0.14899170994243577</c:v>
                </c:pt>
                <c:pt idx="48">
                  <c:v>0.16932731764555167</c:v>
                </c:pt>
                <c:pt idx="49">
                  <c:v>0.21810138263680284</c:v>
                </c:pt>
                <c:pt idx="50">
                  <c:v>0.17975577829837916</c:v>
                </c:pt>
                <c:pt idx="51">
                  <c:v>0.14548187208899604</c:v>
                </c:pt>
                <c:pt idx="52">
                  <c:v>0.31371185110252903</c:v>
                </c:pt>
                <c:pt idx="53">
                  <c:v>0.29467609758694574</c:v>
                </c:pt>
                <c:pt idx="54">
                  <c:v>0.20772802899696832</c:v>
                </c:pt>
                <c:pt idx="55">
                  <c:v>0.19725867572394468</c:v>
                </c:pt>
                <c:pt idx="56">
                  <c:v>0.22599393388861236</c:v>
                </c:pt>
                <c:pt idx="57">
                  <c:v>0.14438944088607861</c:v>
                </c:pt>
                <c:pt idx="58">
                  <c:v>0.33004165896455223</c:v>
                </c:pt>
                <c:pt idx="59">
                  <c:v>0.26494588321522305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UER!$A$36</c:f>
              <c:strCache>
                <c:ptCount val="1"/>
                <c:pt idx="0">
                  <c:v>55-64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UER!$B$4:$BI$4</c:f>
              <c:strCache>
                <c:ptCount val="60"/>
                <c:pt idx="0">
                  <c:v>2001Q1</c:v>
                </c:pt>
                <c:pt idx="1">
                  <c:v>2001Q2</c:v>
                </c:pt>
                <c:pt idx="2">
                  <c:v>2001Q3</c:v>
                </c:pt>
                <c:pt idx="3">
                  <c:v>2001Q4</c:v>
                </c:pt>
                <c:pt idx="4">
                  <c:v>2002Q1</c:v>
                </c:pt>
                <c:pt idx="5">
                  <c:v>2002Q2</c:v>
                </c:pt>
                <c:pt idx="6">
                  <c:v>2002Q3</c:v>
                </c:pt>
                <c:pt idx="7">
                  <c:v>2002Q4</c:v>
                </c:pt>
                <c:pt idx="8">
                  <c:v>2003Q1</c:v>
                </c:pt>
                <c:pt idx="9">
                  <c:v>2003Q2</c:v>
                </c:pt>
                <c:pt idx="10">
                  <c:v>2003Q3</c:v>
                </c:pt>
                <c:pt idx="11">
                  <c:v>2003Q4</c:v>
                </c:pt>
                <c:pt idx="12">
                  <c:v>2004Q1</c:v>
                </c:pt>
                <c:pt idx="13">
                  <c:v>2004Q2</c:v>
                </c:pt>
                <c:pt idx="14">
                  <c:v>2004Q3</c:v>
                </c:pt>
                <c:pt idx="15">
                  <c:v>2004Q4</c:v>
                </c:pt>
                <c:pt idx="16">
                  <c:v>2005Q1</c:v>
                </c:pt>
                <c:pt idx="17">
                  <c:v>2005Q2</c:v>
                </c:pt>
                <c:pt idx="18">
                  <c:v>2005Q3</c:v>
                </c:pt>
                <c:pt idx="19">
                  <c:v>2005Q4</c:v>
                </c:pt>
                <c:pt idx="20">
                  <c:v>2006Q1</c:v>
                </c:pt>
                <c:pt idx="21">
                  <c:v>2006Q2</c:v>
                </c:pt>
                <c:pt idx="22">
                  <c:v>2006Q3</c:v>
                </c:pt>
                <c:pt idx="23">
                  <c:v>2006Q4</c:v>
                </c:pt>
                <c:pt idx="24">
                  <c:v>2007Q1</c:v>
                </c:pt>
                <c:pt idx="25">
                  <c:v>2007Q2</c:v>
                </c:pt>
                <c:pt idx="26">
                  <c:v>2007Q3</c:v>
                </c:pt>
                <c:pt idx="27">
                  <c:v>2007Q4</c:v>
                </c:pt>
                <c:pt idx="28">
                  <c:v>2008Q1</c:v>
                </c:pt>
                <c:pt idx="29">
                  <c:v>2008Q2</c:v>
                </c:pt>
                <c:pt idx="30">
                  <c:v>2008Q3</c:v>
                </c:pt>
                <c:pt idx="31">
                  <c:v>2008Q4</c:v>
                </c:pt>
                <c:pt idx="32">
                  <c:v>2009Q1</c:v>
                </c:pt>
                <c:pt idx="33">
                  <c:v>2009Q2</c:v>
                </c:pt>
                <c:pt idx="34">
                  <c:v>2009Q3</c:v>
                </c:pt>
                <c:pt idx="35">
                  <c:v>2009Q4</c:v>
                </c:pt>
                <c:pt idx="36">
                  <c:v>2010Q1</c:v>
                </c:pt>
                <c:pt idx="37">
                  <c:v>2010Q2</c:v>
                </c:pt>
                <c:pt idx="38">
                  <c:v>2010Q3</c:v>
                </c:pt>
                <c:pt idx="39">
                  <c:v>2010Q4</c:v>
                </c:pt>
                <c:pt idx="40">
                  <c:v>2011Q1</c:v>
                </c:pt>
                <c:pt idx="41">
                  <c:v>2011Q2</c:v>
                </c:pt>
                <c:pt idx="42">
                  <c:v>2011Q3</c:v>
                </c:pt>
                <c:pt idx="43">
                  <c:v>2011Q4</c:v>
                </c:pt>
                <c:pt idx="44">
                  <c:v>2012Q1</c:v>
                </c:pt>
                <c:pt idx="45">
                  <c:v>2012Q2</c:v>
                </c:pt>
                <c:pt idx="46">
                  <c:v>2012Q3</c:v>
                </c:pt>
                <c:pt idx="47">
                  <c:v>2012Q4</c:v>
                </c:pt>
                <c:pt idx="48">
                  <c:v>2013Q1</c:v>
                </c:pt>
                <c:pt idx="49">
                  <c:v>2013Q2</c:v>
                </c:pt>
                <c:pt idx="50">
                  <c:v>2013Q3</c:v>
                </c:pt>
                <c:pt idx="51">
                  <c:v>2013Q4</c:v>
                </c:pt>
                <c:pt idx="52">
                  <c:v>2014Q1</c:v>
                </c:pt>
                <c:pt idx="53">
                  <c:v>2014Q2</c:v>
                </c:pt>
                <c:pt idx="54">
                  <c:v>2014Q3</c:v>
                </c:pt>
                <c:pt idx="55">
                  <c:v>2014Q4</c:v>
                </c:pt>
                <c:pt idx="56">
                  <c:v>2015Q1</c:v>
                </c:pt>
                <c:pt idx="57">
                  <c:v>2015Q2</c:v>
                </c:pt>
                <c:pt idx="58">
                  <c:v>2015Q3</c:v>
                </c:pt>
                <c:pt idx="59">
                  <c:v>2015Q4</c:v>
                </c:pt>
              </c:strCache>
            </c:strRef>
          </c:cat>
          <c:val>
            <c:numRef>
              <c:f>UER!$B$36:$BI$36</c:f>
              <c:numCache>
                <c:formatCode>_-* #,##0.0_-;\-* #,##0.0_-;_-* "-"??_-;_-@_-</c:formatCode>
                <c:ptCount val="60"/>
                <c:pt idx="0">
                  <c:v>2.1165015417546904</c:v>
                </c:pt>
                <c:pt idx="1">
                  <c:v>1.0153601073869123</c:v>
                </c:pt>
                <c:pt idx="2">
                  <c:v>0.52002682639787001</c:v>
                </c:pt>
                <c:pt idx="3">
                  <c:v>0.34666284723695995</c:v>
                </c:pt>
                <c:pt idx="4">
                  <c:v>0.64138039181417572</c:v>
                </c:pt>
                <c:pt idx="5">
                  <c:v>0.20353165896252923</c:v>
                </c:pt>
                <c:pt idx="6">
                  <c:v>0.17882055513336156</c:v>
                </c:pt>
                <c:pt idx="7">
                  <c:v>0.40381108424579482</c:v>
                </c:pt>
                <c:pt idx="8">
                  <c:v>0.67506666738938503</c:v>
                </c:pt>
                <c:pt idx="9">
                  <c:v>0.51686096113285418</c:v>
                </c:pt>
                <c:pt idx="10">
                  <c:v>0.25756423996120908</c:v>
                </c:pt>
                <c:pt idx="11">
                  <c:v>0.41762440305780646</c:v>
                </c:pt>
                <c:pt idx="12">
                  <c:v>0.52045906114642781</c:v>
                </c:pt>
                <c:pt idx="13">
                  <c:v>0.23632455146914805</c:v>
                </c:pt>
                <c:pt idx="14">
                  <c:v>0.25537211674877619</c:v>
                </c:pt>
                <c:pt idx="15">
                  <c:v>0.39537928032815395</c:v>
                </c:pt>
                <c:pt idx="16">
                  <c:v>0.75877020919187699</c:v>
                </c:pt>
                <c:pt idx="17">
                  <c:v>0.4535505891928423</c:v>
                </c:pt>
                <c:pt idx="18">
                  <c:v>0.39452424875177489</c:v>
                </c:pt>
                <c:pt idx="19">
                  <c:v>0.25771939493322249</c:v>
                </c:pt>
                <c:pt idx="20">
                  <c:v>0.48409693538357279</c:v>
                </c:pt>
                <c:pt idx="21">
                  <c:v>0.29477916671699256</c:v>
                </c:pt>
                <c:pt idx="22">
                  <c:v>0.27119493622182089</c:v>
                </c:pt>
                <c:pt idx="23">
                  <c:v>0.57101514321450841</c:v>
                </c:pt>
                <c:pt idx="24">
                  <c:v>0.46537296939010814</c:v>
                </c:pt>
                <c:pt idx="25">
                  <c:v>0.27088997619978616</c:v>
                </c:pt>
                <c:pt idx="26">
                  <c:v>0.34864251207830765</c:v>
                </c:pt>
                <c:pt idx="27">
                  <c:v>0.2656021082573975</c:v>
                </c:pt>
                <c:pt idx="28">
                  <c:v>0.5651184648869334</c:v>
                </c:pt>
                <c:pt idx="29">
                  <c:v>0.18043126470505344</c:v>
                </c:pt>
                <c:pt idx="30">
                  <c:v>0.1953882970888732</c:v>
                </c:pt>
                <c:pt idx="31">
                  <c:v>0.29731385722216619</c:v>
                </c:pt>
                <c:pt idx="32">
                  <c:v>0.61019390302624754</c:v>
                </c:pt>
                <c:pt idx="33">
                  <c:v>0.18235705267794547</c:v>
                </c:pt>
                <c:pt idx="34">
                  <c:v>0.26172612736110551</c:v>
                </c:pt>
                <c:pt idx="35">
                  <c:v>0.31691049692321505</c:v>
                </c:pt>
                <c:pt idx="36">
                  <c:v>0.12931789724208001</c:v>
                </c:pt>
                <c:pt idx="37">
                  <c:v>0.29785824666397998</c:v>
                </c:pt>
                <c:pt idx="38">
                  <c:v>0.18706345295016291</c:v>
                </c:pt>
                <c:pt idx="39">
                  <c:v>0.17357586778117462</c:v>
                </c:pt>
                <c:pt idx="40">
                  <c:v>0.17349213096331445</c:v>
                </c:pt>
                <c:pt idx="41">
                  <c:v>0.10565296710658253</c:v>
                </c:pt>
                <c:pt idx="42">
                  <c:v>0.12661984453596906</c:v>
                </c:pt>
                <c:pt idx="43">
                  <c:v>0.12085161995865773</c:v>
                </c:pt>
                <c:pt idx="44">
                  <c:v>0.24159197682402234</c:v>
                </c:pt>
                <c:pt idx="45">
                  <c:v>0.11877716290918734</c:v>
                </c:pt>
                <c:pt idx="46">
                  <c:v>0.16706223341932977</c:v>
                </c:pt>
                <c:pt idx="47">
                  <c:v>6.05205763148602E-2</c:v>
                </c:pt>
                <c:pt idx="48">
                  <c:v>2.7776627991025128E-2</c:v>
                </c:pt>
                <c:pt idx="49">
                  <c:v>3.0816139875080396E-2</c:v>
                </c:pt>
                <c:pt idx="50">
                  <c:v>0.17714629233118565</c:v>
                </c:pt>
                <c:pt idx="51">
                  <c:v>0.13044936270185342</c:v>
                </c:pt>
                <c:pt idx="52">
                  <c:v>0.17322484268697805</c:v>
                </c:pt>
                <c:pt idx="53">
                  <c:v>0.15994367874653959</c:v>
                </c:pt>
                <c:pt idx="54">
                  <c:v>0.1292059347543347</c:v>
                </c:pt>
                <c:pt idx="55">
                  <c:v>0.13684604256907434</c:v>
                </c:pt>
                <c:pt idx="56">
                  <c:v>0.30803826964673037</c:v>
                </c:pt>
                <c:pt idx="57">
                  <c:v>0.1405591892753299</c:v>
                </c:pt>
                <c:pt idx="58">
                  <c:v>0.12348643435975747</c:v>
                </c:pt>
                <c:pt idx="59">
                  <c:v>0.28224650256822487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UER!$A$37</c:f>
              <c:strCache>
                <c:ptCount val="1"/>
                <c:pt idx="0">
                  <c:v>65+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UER!$B$4:$BI$4</c:f>
              <c:strCache>
                <c:ptCount val="60"/>
                <c:pt idx="0">
                  <c:v>2001Q1</c:v>
                </c:pt>
                <c:pt idx="1">
                  <c:v>2001Q2</c:v>
                </c:pt>
                <c:pt idx="2">
                  <c:v>2001Q3</c:v>
                </c:pt>
                <c:pt idx="3">
                  <c:v>2001Q4</c:v>
                </c:pt>
                <c:pt idx="4">
                  <c:v>2002Q1</c:v>
                </c:pt>
                <c:pt idx="5">
                  <c:v>2002Q2</c:v>
                </c:pt>
                <c:pt idx="6">
                  <c:v>2002Q3</c:v>
                </c:pt>
                <c:pt idx="7">
                  <c:v>2002Q4</c:v>
                </c:pt>
                <c:pt idx="8">
                  <c:v>2003Q1</c:v>
                </c:pt>
                <c:pt idx="9">
                  <c:v>2003Q2</c:v>
                </c:pt>
                <c:pt idx="10">
                  <c:v>2003Q3</c:v>
                </c:pt>
                <c:pt idx="11">
                  <c:v>2003Q4</c:v>
                </c:pt>
                <c:pt idx="12">
                  <c:v>2004Q1</c:v>
                </c:pt>
                <c:pt idx="13">
                  <c:v>2004Q2</c:v>
                </c:pt>
                <c:pt idx="14">
                  <c:v>2004Q3</c:v>
                </c:pt>
                <c:pt idx="15">
                  <c:v>2004Q4</c:v>
                </c:pt>
                <c:pt idx="16">
                  <c:v>2005Q1</c:v>
                </c:pt>
                <c:pt idx="17">
                  <c:v>2005Q2</c:v>
                </c:pt>
                <c:pt idx="18">
                  <c:v>2005Q3</c:v>
                </c:pt>
                <c:pt idx="19">
                  <c:v>2005Q4</c:v>
                </c:pt>
                <c:pt idx="20">
                  <c:v>2006Q1</c:v>
                </c:pt>
                <c:pt idx="21">
                  <c:v>2006Q2</c:v>
                </c:pt>
                <c:pt idx="22">
                  <c:v>2006Q3</c:v>
                </c:pt>
                <c:pt idx="23">
                  <c:v>2006Q4</c:v>
                </c:pt>
                <c:pt idx="24">
                  <c:v>2007Q1</c:v>
                </c:pt>
                <c:pt idx="25">
                  <c:v>2007Q2</c:v>
                </c:pt>
                <c:pt idx="26">
                  <c:v>2007Q3</c:v>
                </c:pt>
                <c:pt idx="27">
                  <c:v>2007Q4</c:v>
                </c:pt>
                <c:pt idx="28">
                  <c:v>2008Q1</c:v>
                </c:pt>
                <c:pt idx="29">
                  <c:v>2008Q2</c:v>
                </c:pt>
                <c:pt idx="30">
                  <c:v>2008Q3</c:v>
                </c:pt>
                <c:pt idx="31">
                  <c:v>2008Q4</c:v>
                </c:pt>
                <c:pt idx="32">
                  <c:v>2009Q1</c:v>
                </c:pt>
                <c:pt idx="33">
                  <c:v>2009Q2</c:v>
                </c:pt>
                <c:pt idx="34">
                  <c:v>2009Q3</c:v>
                </c:pt>
                <c:pt idx="35">
                  <c:v>2009Q4</c:v>
                </c:pt>
                <c:pt idx="36">
                  <c:v>2010Q1</c:v>
                </c:pt>
                <c:pt idx="37">
                  <c:v>2010Q2</c:v>
                </c:pt>
                <c:pt idx="38">
                  <c:v>2010Q3</c:v>
                </c:pt>
                <c:pt idx="39">
                  <c:v>2010Q4</c:v>
                </c:pt>
                <c:pt idx="40">
                  <c:v>2011Q1</c:v>
                </c:pt>
                <c:pt idx="41">
                  <c:v>2011Q2</c:v>
                </c:pt>
                <c:pt idx="42">
                  <c:v>2011Q3</c:v>
                </c:pt>
                <c:pt idx="43">
                  <c:v>2011Q4</c:v>
                </c:pt>
                <c:pt idx="44">
                  <c:v>2012Q1</c:v>
                </c:pt>
                <c:pt idx="45">
                  <c:v>2012Q2</c:v>
                </c:pt>
                <c:pt idx="46">
                  <c:v>2012Q3</c:v>
                </c:pt>
                <c:pt idx="47">
                  <c:v>2012Q4</c:v>
                </c:pt>
                <c:pt idx="48">
                  <c:v>2013Q1</c:v>
                </c:pt>
                <c:pt idx="49">
                  <c:v>2013Q2</c:v>
                </c:pt>
                <c:pt idx="50">
                  <c:v>2013Q3</c:v>
                </c:pt>
                <c:pt idx="51">
                  <c:v>2013Q4</c:v>
                </c:pt>
                <c:pt idx="52">
                  <c:v>2014Q1</c:v>
                </c:pt>
                <c:pt idx="53">
                  <c:v>2014Q2</c:v>
                </c:pt>
                <c:pt idx="54">
                  <c:v>2014Q3</c:v>
                </c:pt>
                <c:pt idx="55">
                  <c:v>2014Q4</c:v>
                </c:pt>
                <c:pt idx="56">
                  <c:v>2015Q1</c:v>
                </c:pt>
                <c:pt idx="57">
                  <c:v>2015Q2</c:v>
                </c:pt>
                <c:pt idx="58">
                  <c:v>2015Q3</c:v>
                </c:pt>
                <c:pt idx="59">
                  <c:v>2015Q4</c:v>
                </c:pt>
              </c:strCache>
            </c:strRef>
          </c:cat>
          <c:val>
            <c:numRef>
              <c:f>UER!$B$37:$BI$37</c:f>
              <c:numCache>
                <c:formatCode>_-* #,##0.0_-;\-* #,##0.0_-;_-* "-"??_-;_-@_-</c:formatCode>
                <c:ptCount val="60"/>
                <c:pt idx="0">
                  <c:v>1.3944018419594866</c:v>
                </c:pt>
                <c:pt idx="1">
                  <c:v>1.0420595038610136</c:v>
                </c:pt>
                <c:pt idx="2">
                  <c:v>2.8748015449495703E-2</c:v>
                </c:pt>
                <c:pt idx="3">
                  <c:v>0.34575527720872729</c:v>
                </c:pt>
                <c:pt idx="4">
                  <c:v>0</c:v>
                </c:pt>
                <c:pt idx="5">
                  <c:v>0.24126030215684155</c:v>
                </c:pt>
                <c:pt idx="6">
                  <c:v>0.40830278118584951</c:v>
                </c:pt>
                <c:pt idx="7">
                  <c:v>0.18511654549461082</c:v>
                </c:pt>
                <c:pt idx="8">
                  <c:v>8.1249514151454233E-2</c:v>
                </c:pt>
                <c:pt idx="9">
                  <c:v>0.14626374265195824</c:v>
                </c:pt>
                <c:pt idx="10">
                  <c:v>0.39372957504753792</c:v>
                </c:pt>
                <c:pt idx="11">
                  <c:v>0.21382657780320918</c:v>
                </c:pt>
                <c:pt idx="12">
                  <c:v>0.21094814534237602</c:v>
                </c:pt>
                <c:pt idx="13">
                  <c:v>8.4710297139226273E-2</c:v>
                </c:pt>
                <c:pt idx="14">
                  <c:v>0.11580149930497344</c:v>
                </c:pt>
                <c:pt idx="15">
                  <c:v>0.14210367154664866</c:v>
                </c:pt>
                <c:pt idx="16">
                  <c:v>5.5551135459618053E-2</c:v>
                </c:pt>
                <c:pt idx="17">
                  <c:v>0.52306806404741268</c:v>
                </c:pt>
                <c:pt idx="18">
                  <c:v>0.13706743537914221</c:v>
                </c:pt>
                <c:pt idx="19">
                  <c:v>0.32014438597853401</c:v>
                </c:pt>
                <c:pt idx="20">
                  <c:v>0.53696571875913413</c:v>
                </c:pt>
                <c:pt idx="21">
                  <c:v>0</c:v>
                </c:pt>
                <c:pt idx="22">
                  <c:v>6.8935141640501296E-2</c:v>
                </c:pt>
                <c:pt idx="23">
                  <c:v>0.23369484932155973</c:v>
                </c:pt>
                <c:pt idx="24">
                  <c:v>0.26377496059415778</c:v>
                </c:pt>
                <c:pt idx="25">
                  <c:v>9.5404611000421136E-2</c:v>
                </c:pt>
                <c:pt idx="26">
                  <c:v>0.1268172231039312</c:v>
                </c:pt>
                <c:pt idx="27">
                  <c:v>0.10680163547916695</c:v>
                </c:pt>
                <c:pt idx="28">
                  <c:v>0.2498828652722952</c:v>
                </c:pt>
                <c:pt idx="29">
                  <c:v>0.12082730669135661</c:v>
                </c:pt>
                <c:pt idx="30">
                  <c:v>6.4780967518963131E-2</c:v>
                </c:pt>
                <c:pt idx="31">
                  <c:v>9.8579644154880186E-2</c:v>
                </c:pt>
                <c:pt idx="32">
                  <c:v>0.50561839554443355</c:v>
                </c:pt>
                <c:pt idx="33">
                  <c:v>5.2764091727540124E-2</c:v>
                </c:pt>
                <c:pt idx="34">
                  <c:v>9.3808101461308663E-2</c:v>
                </c:pt>
                <c:pt idx="35">
                  <c:v>0.18377396975611582</c:v>
                </c:pt>
                <c:pt idx="36">
                  <c:v>0.2255636434775117</c:v>
                </c:pt>
                <c:pt idx="37">
                  <c:v>6.0551140762055373E-2</c:v>
                </c:pt>
                <c:pt idx="38">
                  <c:v>4.8458096527673892E-3</c:v>
                </c:pt>
                <c:pt idx="39">
                  <c:v>0.17711248120530818</c:v>
                </c:pt>
                <c:pt idx="40">
                  <c:v>0.10274815571893359</c:v>
                </c:pt>
                <c:pt idx="41">
                  <c:v>3.1299402306310981E-2</c:v>
                </c:pt>
                <c:pt idx="42">
                  <c:v>8.543292807114776E-2</c:v>
                </c:pt>
                <c:pt idx="43">
                  <c:v>0.1273465690667763</c:v>
                </c:pt>
                <c:pt idx="44">
                  <c:v>7.338432986515292E-2</c:v>
                </c:pt>
                <c:pt idx="45">
                  <c:v>3.6736344066447574E-2</c:v>
                </c:pt>
                <c:pt idx="46">
                  <c:v>1.6042013808131E-2</c:v>
                </c:pt>
                <c:pt idx="47">
                  <c:v>2.0672119102337884E-2</c:v>
                </c:pt>
                <c:pt idx="48">
                  <c:v>5.2595726229207627E-2</c:v>
                </c:pt>
                <c:pt idx="49">
                  <c:v>2.3548439753438673E-2</c:v>
                </c:pt>
                <c:pt idx="50">
                  <c:v>0</c:v>
                </c:pt>
                <c:pt idx="51">
                  <c:v>9.0166994533589534E-2</c:v>
                </c:pt>
                <c:pt idx="52">
                  <c:v>0.17712278060902339</c:v>
                </c:pt>
                <c:pt idx="53">
                  <c:v>4.1264992894216097E-2</c:v>
                </c:pt>
                <c:pt idx="54">
                  <c:v>5.8704792937272154E-2</c:v>
                </c:pt>
                <c:pt idx="55">
                  <c:v>6.2257378140440904E-2</c:v>
                </c:pt>
                <c:pt idx="56">
                  <c:v>0.24123497741892291</c:v>
                </c:pt>
                <c:pt idx="57">
                  <c:v>4.6759252768349642E-2</c:v>
                </c:pt>
                <c:pt idx="58">
                  <c:v>6.1426962944287171E-2</c:v>
                </c:pt>
                <c:pt idx="59">
                  <c:v>9.4578590211782457E-2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700057968"/>
        <c:axId val="-700059056"/>
      </c:lineChart>
      <c:catAx>
        <c:axId val="-700057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anose="020B0502020104020203" pitchFamily="34" charset="0"/>
                <a:ea typeface="+mn-ea"/>
                <a:cs typeface="Consolas" panose="020B0609020204030204" pitchFamily="49" charset="0"/>
              </a:defRPr>
            </a:pPr>
            <a:endParaRPr lang="en-US"/>
          </a:p>
        </c:txPr>
        <c:crossAx val="-700059056"/>
        <c:crosses val="autoZero"/>
        <c:auto val="1"/>
        <c:lblAlgn val="ctr"/>
        <c:lblOffset val="100"/>
        <c:noMultiLvlLbl val="0"/>
      </c:catAx>
      <c:valAx>
        <c:axId val="-700059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.0_-;\-* #,##0.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anose="020B0502020104020203" pitchFamily="34" charset="0"/>
                <a:ea typeface="+mn-ea"/>
                <a:cs typeface="Consolas" panose="020B0609020204030204" pitchFamily="49" charset="0"/>
              </a:defRPr>
            </a:pPr>
            <a:endParaRPr lang="en-US"/>
          </a:p>
        </c:txPr>
        <c:crossAx val="-7000579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Gill Sans MT" panose="020B0502020104020203" pitchFamily="34" charset="0"/>
              <a:ea typeface="+mn-ea"/>
              <a:cs typeface="Consolas" panose="020B0609020204030204" pitchFamily="49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latin typeface="Gill Sans MT" panose="020B0502020104020203" pitchFamily="34" charset="0"/>
          <a:cs typeface="Consolas" panose="020B0609020204030204" pitchFamily="49" charset="0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anose="020B0502020104020203" pitchFamily="34" charset="0"/>
                <a:ea typeface="+mn-ea"/>
                <a:cs typeface="Consolas" panose="020B0609020204030204" pitchFamily="49" charset="0"/>
              </a:defRPr>
            </a:pPr>
            <a:r>
              <a:rPr lang="en-GB" b="1" dirty="0"/>
              <a:t>UER: </a:t>
            </a:r>
            <a:r>
              <a:rPr lang="mn-MN" b="1" dirty="0" smtClean="0"/>
              <a:t>Эмэгтэй, насны</a:t>
            </a:r>
            <a:r>
              <a:rPr lang="mn-MN" b="1" baseline="0" dirty="0" smtClean="0"/>
              <a:t> ангиллаар</a:t>
            </a:r>
            <a:endParaRPr lang="en-GB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Gill Sans MT" panose="020B0502020104020203" pitchFamily="34" charset="0"/>
              <a:ea typeface="+mn-ea"/>
              <a:cs typeface="Consolas" panose="020B0609020204030204" pitchFamily="49" charset="0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UER!$A$54</c:f>
              <c:strCache>
                <c:ptCount val="1"/>
                <c:pt idx="0">
                  <c:v>15-24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UER!$B$4:$BI$4</c:f>
              <c:strCache>
                <c:ptCount val="60"/>
                <c:pt idx="0">
                  <c:v>2001Q1</c:v>
                </c:pt>
                <c:pt idx="1">
                  <c:v>2001Q2</c:v>
                </c:pt>
                <c:pt idx="2">
                  <c:v>2001Q3</c:v>
                </c:pt>
                <c:pt idx="3">
                  <c:v>2001Q4</c:v>
                </c:pt>
                <c:pt idx="4">
                  <c:v>2002Q1</c:v>
                </c:pt>
                <c:pt idx="5">
                  <c:v>2002Q2</c:v>
                </c:pt>
                <c:pt idx="6">
                  <c:v>2002Q3</c:v>
                </c:pt>
                <c:pt idx="7">
                  <c:v>2002Q4</c:v>
                </c:pt>
                <c:pt idx="8">
                  <c:v>2003Q1</c:v>
                </c:pt>
                <c:pt idx="9">
                  <c:v>2003Q2</c:v>
                </c:pt>
                <c:pt idx="10">
                  <c:v>2003Q3</c:v>
                </c:pt>
                <c:pt idx="11">
                  <c:v>2003Q4</c:v>
                </c:pt>
                <c:pt idx="12">
                  <c:v>2004Q1</c:v>
                </c:pt>
                <c:pt idx="13">
                  <c:v>2004Q2</c:v>
                </c:pt>
                <c:pt idx="14">
                  <c:v>2004Q3</c:v>
                </c:pt>
                <c:pt idx="15">
                  <c:v>2004Q4</c:v>
                </c:pt>
                <c:pt idx="16">
                  <c:v>2005Q1</c:v>
                </c:pt>
                <c:pt idx="17">
                  <c:v>2005Q2</c:v>
                </c:pt>
                <c:pt idx="18">
                  <c:v>2005Q3</c:v>
                </c:pt>
                <c:pt idx="19">
                  <c:v>2005Q4</c:v>
                </c:pt>
                <c:pt idx="20">
                  <c:v>2006Q1</c:v>
                </c:pt>
                <c:pt idx="21">
                  <c:v>2006Q2</c:v>
                </c:pt>
                <c:pt idx="22">
                  <c:v>2006Q3</c:v>
                </c:pt>
                <c:pt idx="23">
                  <c:v>2006Q4</c:v>
                </c:pt>
                <c:pt idx="24">
                  <c:v>2007Q1</c:v>
                </c:pt>
                <c:pt idx="25">
                  <c:v>2007Q2</c:v>
                </c:pt>
                <c:pt idx="26">
                  <c:v>2007Q3</c:v>
                </c:pt>
                <c:pt idx="27">
                  <c:v>2007Q4</c:v>
                </c:pt>
                <c:pt idx="28">
                  <c:v>2008Q1</c:v>
                </c:pt>
                <c:pt idx="29">
                  <c:v>2008Q2</c:v>
                </c:pt>
                <c:pt idx="30">
                  <c:v>2008Q3</c:v>
                </c:pt>
                <c:pt idx="31">
                  <c:v>2008Q4</c:v>
                </c:pt>
                <c:pt idx="32">
                  <c:v>2009Q1</c:v>
                </c:pt>
                <c:pt idx="33">
                  <c:v>2009Q2</c:v>
                </c:pt>
                <c:pt idx="34">
                  <c:v>2009Q3</c:v>
                </c:pt>
                <c:pt idx="35">
                  <c:v>2009Q4</c:v>
                </c:pt>
                <c:pt idx="36">
                  <c:v>2010Q1</c:v>
                </c:pt>
                <c:pt idx="37">
                  <c:v>2010Q2</c:v>
                </c:pt>
                <c:pt idx="38">
                  <c:v>2010Q3</c:v>
                </c:pt>
                <c:pt idx="39">
                  <c:v>2010Q4</c:v>
                </c:pt>
                <c:pt idx="40">
                  <c:v>2011Q1</c:v>
                </c:pt>
                <c:pt idx="41">
                  <c:v>2011Q2</c:v>
                </c:pt>
                <c:pt idx="42">
                  <c:v>2011Q3</c:v>
                </c:pt>
                <c:pt idx="43">
                  <c:v>2011Q4</c:v>
                </c:pt>
                <c:pt idx="44">
                  <c:v>2012Q1</c:v>
                </c:pt>
                <c:pt idx="45">
                  <c:v>2012Q2</c:v>
                </c:pt>
                <c:pt idx="46">
                  <c:v>2012Q3</c:v>
                </c:pt>
                <c:pt idx="47">
                  <c:v>2012Q4</c:v>
                </c:pt>
                <c:pt idx="48">
                  <c:v>2013Q1</c:v>
                </c:pt>
                <c:pt idx="49">
                  <c:v>2013Q2</c:v>
                </c:pt>
                <c:pt idx="50">
                  <c:v>2013Q3</c:v>
                </c:pt>
                <c:pt idx="51">
                  <c:v>2013Q4</c:v>
                </c:pt>
                <c:pt idx="52">
                  <c:v>2014Q1</c:v>
                </c:pt>
                <c:pt idx="53">
                  <c:v>2014Q2</c:v>
                </c:pt>
                <c:pt idx="54">
                  <c:v>2014Q3</c:v>
                </c:pt>
                <c:pt idx="55">
                  <c:v>2014Q4</c:v>
                </c:pt>
                <c:pt idx="56">
                  <c:v>2015Q1</c:v>
                </c:pt>
                <c:pt idx="57">
                  <c:v>2015Q2</c:v>
                </c:pt>
                <c:pt idx="58">
                  <c:v>2015Q3</c:v>
                </c:pt>
                <c:pt idx="59">
                  <c:v>2015Q4</c:v>
                </c:pt>
              </c:strCache>
            </c:strRef>
          </c:cat>
          <c:val>
            <c:numRef>
              <c:f>UER!$B$54:$BI$54</c:f>
              <c:numCache>
                <c:formatCode>_-* #,##0.0_-;\-* #,##0.0_-;_-* "-"??_-;_-@_-</c:formatCode>
                <c:ptCount val="60"/>
                <c:pt idx="0">
                  <c:v>9.3883545036667044</c:v>
                </c:pt>
                <c:pt idx="1">
                  <c:v>9.5097154131832777</c:v>
                </c:pt>
                <c:pt idx="2">
                  <c:v>7.2550766356008465</c:v>
                </c:pt>
                <c:pt idx="3">
                  <c:v>6.0085296796223622</c:v>
                </c:pt>
                <c:pt idx="4">
                  <c:v>8.6033144027363608</c:v>
                </c:pt>
                <c:pt idx="5">
                  <c:v>8.8299523454853777</c:v>
                </c:pt>
                <c:pt idx="6">
                  <c:v>4.7138832763677678</c:v>
                </c:pt>
                <c:pt idx="7">
                  <c:v>4.9781186374858004</c:v>
                </c:pt>
                <c:pt idx="8">
                  <c:v>8.2947920398658095</c:v>
                </c:pt>
                <c:pt idx="9">
                  <c:v>8.3806997281580831</c:v>
                </c:pt>
                <c:pt idx="10">
                  <c:v>5.1585496292791611</c:v>
                </c:pt>
                <c:pt idx="11">
                  <c:v>5.0850982518267962</c:v>
                </c:pt>
                <c:pt idx="12">
                  <c:v>8.4986427156222799</c:v>
                </c:pt>
                <c:pt idx="13">
                  <c:v>9.378168227581865</c:v>
                </c:pt>
                <c:pt idx="14">
                  <c:v>4.3170055174255824</c:v>
                </c:pt>
                <c:pt idx="15">
                  <c:v>4.3158073905858467</c:v>
                </c:pt>
                <c:pt idx="16">
                  <c:v>7.3391145400694855</c:v>
                </c:pt>
                <c:pt idx="17">
                  <c:v>6.1944917737810075</c:v>
                </c:pt>
                <c:pt idx="18">
                  <c:v>4.5713567772827064</c:v>
                </c:pt>
                <c:pt idx="19">
                  <c:v>5.1129639747995395</c:v>
                </c:pt>
                <c:pt idx="20">
                  <c:v>7.3535891610069983</c:v>
                </c:pt>
                <c:pt idx="21">
                  <c:v>7.5731603728722039</c:v>
                </c:pt>
                <c:pt idx="22">
                  <c:v>5.2825624822492934</c:v>
                </c:pt>
                <c:pt idx="23">
                  <c:v>4.1741244374884099</c:v>
                </c:pt>
                <c:pt idx="24">
                  <c:v>4.5983886331118908</c:v>
                </c:pt>
                <c:pt idx="25">
                  <c:v>7.0946282594216594</c:v>
                </c:pt>
                <c:pt idx="26">
                  <c:v>4.3270910390947259</c:v>
                </c:pt>
                <c:pt idx="27">
                  <c:v>3.8837972569823407</c:v>
                </c:pt>
                <c:pt idx="28">
                  <c:v>5.9993277184848681</c:v>
                </c:pt>
                <c:pt idx="29">
                  <c:v>5.8438756235795548</c:v>
                </c:pt>
                <c:pt idx="30">
                  <c:v>4.6860297140892735</c:v>
                </c:pt>
                <c:pt idx="31">
                  <c:v>4.862168633411831</c:v>
                </c:pt>
                <c:pt idx="32">
                  <c:v>7.3858067364285347</c:v>
                </c:pt>
                <c:pt idx="33">
                  <c:v>8.1798783807790887</c:v>
                </c:pt>
                <c:pt idx="34">
                  <c:v>5.1188046563964109</c:v>
                </c:pt>
                <c:pt idx="35">
                  <c:v>4.3268337932240657</c:v>
                </c:pt>
                <c:pt idx="36">
                  <c:v>3.8907831163562898</c:v>
                </c:pt>
                <c:pt idx="37">
                  <c:v>5.9254502107684255</c:v>
                </c:pt>
                <c:pt idx="38">
                  <c:v>3.9449461327780195</c:v>
                </c:pt>
                <c:pt idx="39">
                  <c:v>3.0836166202171316</c:v>
                </c:pt>
                <c:pt idx="40">
                  <c:v>3.4613822515657406</c:v>
                </c:pt>
                <c:pt idx="41">
                  <c:v>2.7239143766686875</c:v>
                </c:pt>
                <c:pt idx="42">
                  <c:v>3.8292425563494112</c:v>
                </c:pt>
                <c:pt idx="43">
                  <c:v>1.8778830597166525</c:v>
                </c:pt>
                <c:pt idx="44">
                  <c:v>2.7434751496543575</c:v>
                </c:pt>
                <c:pt idx="45">
                  <c:v>4.6060441985934224</c:v>
                </c:pt>
                <c:pt idx="46">
                  <c:v>3.1476129886286404</c:v>
                </c:pt>
                <c:pt idx="47">
                  <c:v>2.1626719430492525</c:v>
                </c:pt>
                <c:pt idx="48">
                  <c:v>3.98552235324185</c:v>
                </c:pt>
                <c:pt idx="49">
                  <c:v>4.2284624954704961</c:v>
                </c:pt>
                <c:pt idx="50">
                  <c:v>4.4544753686627931</c:v>
                </c:pt>
                <c:pt idx="51">
                  <c:v>3.317865911034521</c:v>
                </c:pt>
                <c:pt idx="52">
                  <c:v>5.1604163590767653</c:v>
                </c:pt>
                <c:pt idx="53">
                  <c:v>6.8096203275675435</c:v>
                </c:pt>
                <c:pt idx="54">
                  <c:v>5.3750123272370036</c:v>
                </c:pt>
                <c:pt idx="55">
                  <c:v>2.5950488612566884</c:v>
                </c:pt>
                <c:pt idx="56">
                  <c:v>5.2050641479289075</c:v>
                </c:pt>
                <c:pt idx="57">
                  <c:v>5.4267813371192144</c:v>
                </c:pt>
                <c:pt idx="58">
                  <c:v>5.4384691103694118</c:v>
                </c:pt>
                <c:pt idx="59">
                  <c:v>3.7627258641842007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UER!$A$55</c:f>
              <c:strCache>
                <c:ptCount val="1"/>
                <c:pt idx="0">
                  <c:v>25-34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UER!$B$4:$BI$4</c:f>
              <c:strCache>
                <c:ptCount val="60"/>
                <c:pt idx="0">
                  <c:v>2001Q1</c:v>
                </c:pt>
                <c:pt idx="1">
                  <c:v>2001Q2</c:v>
                </c:pt>
                <c:pt idx="2">
                  <c:v>2001Q3</c:v>
                </c:pt>
                <c:pt idx="3">
                  <c:v>2001Q4</c:v>
                </c:pt>
                <c:pt idx="4">
                  <c:v>2002Q1</c:v>
                </c:pt>
                <c:pt idx="5">
                  <c:v>2002Q2</c:v>
                </c:pt>
                <c:pt idx="6">
                  <c:v>2002Q3</c:v>
                </c:pt>
                <c:pt idx="7">
                  <c:v>2002Q4</c:v>
                </c:pt>
                <c:pt idx="8">
                  <c:v>2003Q1</c:v>
                </c:pt>
                <c:pt idx="9">
                  <c:v>2003Q2</c:v>
                </c:pt>
                <c:pt idx="10">
                  <c:v>2003Q3</c:v>
                </c:pt>
                <c:pt idx="11">
                  <c:v>2003Q4</c:v>
                </c:pt>
                <c:pt idx="12">
                  <c:v>2004Q1</c:v>
                </c:pt>
                <c:pt idx="13">
                  <c:v>2004Q2</c:v>
                </c:pt>
                <c:pt idx="14">
                  <c:v>2004Q3</c:v>
                </c:pt>
                <c:pt idx="15">
                  <c:v>2004Q4</c:v>
                </c:pt>
                <c:pt idx="16">
                  <c:v>2005Q1</c:v>
                </c:pt>
                <c:pt idx="17">
                  <c:v>2005Q2</c:v>
                </c:pt>
                <c:pt idx="18">
                  <c:v>2005Q3</c:v>
                </c:pt>
                <c:pt idx="19">
                  <c:v>2005Q4</c:v>
                </c:pt>
                <c:pt idx="20">
                  <c:v>2006Q1</c:v>
                </c:pt>
                <c:pt idx="21">
                  <c:v>2006Q2</c:v>
                </c:pt>
                <c:pt idx="22">
                  <c:v>2006Q3</c:v>
                </c:pt>
                <c:pt idx="23">
                  <c:v>2006Q4</c:v>
                </c:pt>
                <c:pt idx="24">
                  <c:v>2007Q1</c:v>
                </c:pt>
                <c:pt idx="25">
                  <c:v>2007Q2</c:v>
                </c:pt>
                <c:pt idx="26">
                  <c:v>2007Q3</c:v>
                </c:pt>
                <c:pt idx="27">
                  <c:v>2007Q4</c:v>
                </c:pt>
                <c:pt idx="28">
                  <c:v>2008Q1</c:v>
                </c:pt>
                <c:pt idx="29">
                  <c:v>2008Q2</c:v>
                </c:pt>
                <c:pt idx="30">
                  <c:v>2008Q3</c:v>
                </c:pt>
                <c:pt idx="31">
                  <c:v>2008Q4</c:v>
                </c:pt>
                <c:pt idx="32">
                  <c:v>2009Q1</c:v>
                </c:pt>
                <c:pt idx="33">
                  <c:v>2009Q2</c:v>
                </c:pt>
                <c:pt idx="34">
                  <c:v>2009Q3</c:v>
                </c:pt>
                <c:pt idx="35">
                  <c:v>2009Q4</c:v>
                </c:pt>
                <c:pt idx="36">
                  <c:v>2010Q1</c:v>
                </c:pt>
                <c:pt idx="37">
                  <c:v>2010Q2</c:v>
                </c:pt>
                <c:pt idx="38">
                  <c:v>2010Q3</c:v>
                </c:pt>
                <c:pt idx="39">
                  <c:v>2010Q4</c:v>
                </c:pt>
                <c:pt idx="40">
                  <c:v>2011Q1</c:v>
                </c:pt>
                <c:pt idx="41">
                  <c:v>2011Q2</c:v>
                </c:pt>
                <c:pt idx="42">
                  <c:v>2011Q3</c:v>
                </c:pt>
                <c:pt idx="43">
                  <c:v>2011Q4</c:v>
                </c:pt>
                <c:pt idx="44">
                  <c:v>2012Q1</c:v>
                </c:pt>
                <c:pt idx="45">
                  <c:v>2012Q2</c:v>
                </c:pt>
                <c:pt idx="46">
                  <c:v>2012Q3</c:v>
                </c:pt>
                <c:pt idx="47">
                  <c:v>2012Q4</c:v>
                </c:pt>
                <c:pt idx="48">
                  <c:v>2013Q1</c:v>
                </c:pt>
                <c:pt idx="49">
                  <c:v>2013Q2</c:v>
                </c:pt>
                <c:pt idx="50">
                  <c:v>2013Q3</c:v>
                </c:pt>
                <c:pt idx="51">
                  <c:v>2013Q4</c:v>
                </c:pt>
                <c:pt idx="52">
                  <c:v>2014Q1</c:v>
                </c:pt>
                <c:pt idx="53">
                  <c:v>2014Q2</c:v>
                </c:pt>
                <c:pt idx="54">
                  <c:v>2014Q3</c:v>
                </c:pt>
                <c:pt idx="55">
                  <c:v>2014Q4</c:v>
                </c:pt>
                <c:pt idx="56">
                  <c:v>2015Q1</c:v>
                </c:pt>
                <c:pt idx="57">
                  <c:v>2015Q2</c:v>
                </c:pt>
                <c:pt idx="58">
                  <c:v>2015Q3</c:v>
                </c:pt>
                <c:pt idx="59">
                  <c:v>2015Q4</c:v>
                </c:pt>
              </c:strCache>
            </c:strRef>
          </c:cat>
          <c:val>
            <c:numRef>
              <c:f>UER!$B$55:$BI$55</c:f>
              <c:numCache>
                <c:formatCode>_-* #,##0.0_-;\-* #,##0.0_-;_-* "-"??_-;_-@_-</c:formatCode>
                <c:ptCount val="60"/>
                <c:pt idx="0">
                  <c:v>4.7426607916310015</c:v>
                </c:pt>
                <c:pt idx="1">
                  <c:v>3.5810207115080659</c:v>
                </c:pt>
                <c:pt idx="2">
                  <c:v>2.179860288658297</c:v>
                </c:pt>
                <c:pt idx="3">
                  <c:v>2.7479756267366882</c:v>
                </c:pt>
                <c:pt idx="4">
                  <c:v>3.6266150247134532</c:v>
                </c:pt>
                <c:pt idx="5">
                  <c:v>2.2898058371305896</c:v>
                </c:pt>
                <c:pt idx="6">
                  <c:v>1.5631261522820659</c:v>
                </c:pt>
                <c:pt idx="7">
                  <c:v>1.9091306343975003</c:v>
                </c:pt>
                <c:pt idx="8">
                  <c:v>2.9378560544716001</c:v>
                </c:pt>
                <c:pt idx="9">
                  <c:v>2.1485412626548865</c:v>
                </c:pt>
                <c:pt idx="10">
                  <c:v>1.3009931534473931</c:v>
                </c:pt>
                <c:pt idx="11">
                  <c:v>1.8633368358469096</c:v>
                </c:pt>
                <c:pt idx="12">
                  <c:v>3.067112577753397</c:v>
                </c:pt>
                <c:pt idx="13">
                  <c:v>2.2802441966139106</c:v>
                </c:pt>
                <c:pt idx="14">
                  <c:v>1.4138839728679586</c:v>
                </c:pt>
                <c:pt idx="15">
                  <c:v>1.5912819269198246</c:v>
                </c:pt>
                <c:pt idx="16">
                  <c:v>2.41300856651592</c:v>
                </c:pt>
                <c:pt idx="17">
                  <c:v>1.7756608867591925</c:v>
                </c:pt>
                <c:pt idx="18">
                  <c:v>1.2826857052278857</c:v>
                </c:pt>
                <c:pt idx="19">
                  <c:v>1.4440861475882849</c:v>
                </c:pt>
                <c:pt idx="20">
                  <c:v>1.7955255877731127</c:v>
                </c:pt>
                <c:pt idx="21">
                  <c:v>1.4225906340665635</c:v>
                </c:pt>
                <c:pt idx="22">
                  <c:v>1.1964046736092928</c:v>
                </c:pt>
                <c:pt idx="23">
                  <c:v>1.2736918669087258</c:v>
                </c:pt>
                <c:pt idx="24">
                  <c:v>1.7237955380765051</c:v>
                </c:pt>
                <c:pt idx="25">
                  <c:v>1.1930507413919094</c:v>
                </c:pt>
                <c:pt idx="26">
                  <c:v>1.0462416184441348</c:v>
                </c:pt>
                <c:pt idx="27">
                  <c:v>1.0741440638186945</c:v>
                </c:pt>
                <c:pt idx="28">
                  <c:v>1.9365354643706503</c:v>
                </c:pt>
                <c:pt idx="29">
                  <c:v>1.3534445248039417</c:v>
                </c:pt>
                <c:pt idx="30">
                  <c:v>1.1164371874000123</c:v>
                </c:pt>
                <c:pt idx="31">
                  <c:v>1.2660635104186362</c:v>
                </c:pt>
                <c:pt idx="32">
                  <c:v>2.3680151577841033</c:v>
                </c:pt>
                <c:pt idx="33">
                  <c:v>1.8833286793479842</c:v>
                </c:pt>
                <c:pt idx="34">
                  <c:v>1.3429961594195285</c:v>
                </c:pt>
                <c:pt idx="35">
                  <c:v>1.1012018134400958</c:v>
                </c:pt>
                <c:pt idx="36">
                  <c:v>1.4121329741534487</c:v>
                </c:pt>
                <c:pt idx="37">
                  <c:v>1.4659936192888121</c:v>
                </c:pt>
                <c:pt idx="38">
                  <c:v>1.0982303584988222</c:v>
                </c:pt>
                <c:pt idx="39">
                  <c:v>1.0362755202620495</c:v>
                </c:pt>
                <c:pt idx="40">
                  <c:v>0.80738940816718496</c:v>
                </c:pt>
                <c:pt idx="41">
                  <c:v>0.64141843810234933</c:v>
                </c:pt>
                <c:pt idx="42">
                  <c:v>0.72599411362002042</c:v>
                </c:pt>
                <c:pt idx="43">
                  <c:v>1.0186627370866932</c:v>
                </c:pt>
                <c:pt idx="44">
                  <c:v>0.85261486922240548</c:v>
                </c:pt>
                <c:pt idx="45">
                  <c:v>1.0653485976472821</c:v>
                </c:pt>
                <c:pt idx="46">
                  <c:v>0.50171458093360199</c:v>
                </c:pt>
                <c:pt idx="47">
                  <c:v>0.50287899309522388</c:v>
                </c:pt>
                <c:pt idx="48">
                  <c:v>0.48909138864040608</c:v>
                </c:pt>
                <c:pt idx="49">
                  <c:v>0.86398139606402613</c:v>
                </c:pt>
                <c:pt idx="50">
                  <c:v>0.95572727335996055</c:v>
                </c:pt>
                <c:pt idx="51">
                  <c:v>0.69850772628536817</c:v>
                </c:pt>
                <c:pt idx="52">
                  <c:v>0.78854364684299172</c:v>
                </c:pt>
                <c:pt idx="53">
                  <c:v>0.94372367029003701</c:v>
                </c:pt>
                <c:pt idx="54">
                  <c:v>0.85213390207580841</c:v>
                </c:pt>
                <c:pt idx="55">
                  <c:v>0.5027140423821862</c:v>
                </c:pt>
                <c:pt idx="56">
                  <c:v>1.1230624676513392</c:v>
                </c:pt>
                <c:pt idx="57">
                  <c:v>1.226106794878066</c:v>
                </c:pt>
                <c:pt idx="58">
                  <c:v>1.1311572764342601</c:v>
                </c:pt>
                <c:pt idx="59">
                  <c:v>0.89035945105948955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UER!$A$56</c:f>
              <c:strCache>
                <c:ptCount val="1"/>
                <c:pt idx="0">
                  <c:v>35-44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strRef>
              <c:f>UER!$B$4:$BI$4</c:f>
              <c:strCache>
                <c:ptCount val="60"/>
                <c:pt idx="0">
                  <c:v>2001Q1</c:v>
                </c:pt>
                <c:pt idx="1">
                  <c:v>2001Q2</c:v>
                </c:pt>
                <c:pt idx="2">
                  <c:v>2001Q3</c:v>
                </c:pt>
                <c:pt idx="3">
                  <c:v>2001Q4</c:v>
                </c:pt>
                <c:pt idx="4">
                  <c:v>2002Q1</c:v>
                </c:pt>
                <c:pt idx="5">
                  <c:v>2002Q2</c:v>
                </c:pt>
                <c:pt idx="6">
                  <c:v>2002Q3</c:v>
                </c:pt>
                <c:pt idx="7">
                  <c:v>2002Q4</c:v>
                </c:pt>
                <c:pt idx="8">
                  <c:v>2003Q1</c:v>
                </c:pt>
                <c:pt idx="9">
                  <c:v>2003Q2</c:v>
                </c:pt>
                <c:pt idx="10">
                  <c:v>2003Q3</c:v>
                </c:pt>
                <c:pt idx="11">
                  <c:v>2003Q4</c:v>
                </c:pt>
                <c:pt idx="12">
                  <c:v>2004Q1</c:v>
                </c:pt>
                <c:pt idx="13">
                  <c:v>2004Q2</c:v>
                </c:pt>
                <c:pt idx="14">
                  <c:v>2004Q3</c:v>
                </c:pt>
                <c:pt idx="15">
                  <c:v>2004Q4</c:v>
                </c:pt>
                <c:pt idx="16">
                  <c:v>2005Q1</c:v>
                </c:pt>
                <c:pt idx="17">
                  <c:v>2005Q2</c:v>
                </c:pt>
                <c:pt idx="18">
                  <c:v>2005Q3</c:v>
                </c:pt>
                <c:pt idx="19">
                  <c:v>2005Q4</c:v>
                </c:pt>
                <c:pt idx="20">
                  <c:v>2006Q1</c:v>
                </c:pt>
                <c:pt idx="21">
                  <c:v>2006Q2</c:v>
                </c:pt>
                <c:pt idx="22">
                  <c:v>2006Q3</c:v>
                </c:pt>
                <c:pt idx="23">
                  <c:v>2006Q4</c:v>
                </c:pt>
                <c:pt idx="24">
                  <c:v>2007Q1</c:v>
                </c:pt>
                <c:pt idx="25">
                  <c:v>2007Q2</c:v>
                </c:pt>
                <c:pt idx="26">
                  <c:v>2007Q3</c:v>
                </c:pt>
                <c:pt idx="27">
                  <c:v>2007Q4</c:v>
                </c:pt>
                <c:pt idx="28">
                  <c:v>2008Q1</c:v>
                </c:pt>
                <c:pt idx="29">
                  <c:v>2008Q2</c:v>
                </c:pt>
                <c:pt idx="30">
                  <c:v>2008Q3</c:v>
                </c:pt>
                <c:pt idx="31">
                  <c:v>2008Q4</c:v>
                </c:pt>
                <c:pt idx="32">
                  <c:v>2009Q1</c:v>
                </c:pt>
                <c:pt idx="33">
                  <c:v>2009Q2</c:v>
                </c:pt>
                <c:pt idx="34">
                  <c:v>2009Q3</c:v>
                </c:pt>
                <c:pt idx="35">
                  <c:v>2009Q4</c:v>
                </c:pt>
                <c:pt idx="36">
                  <c:v>2010Q1</c:v>
                </c:pt>
                <c:pt idx="37">
                  <c:v>2010Q2</c:v>
                </c:pt>
                <c:pt idx="38">
                  <c:v>2010Q3</c:v>
                </c:pt>
                <c:pt idx="39">
                  <c:v>2010Q4</c:v>
                </c:pt>
                <c:pt idx="40">
                  <c:v>2011Q1</c:v>
                </c:pt>
                <c:pt idx="41">
                  <c:v>2011Q2</c:v>
                </c:pt>
                <c:pt idx="42">
                  <c:v>2011Q3</c:v>
                </c:pt>
                <c:pt idx="43">
                  <c:v>2011Q4</c:v>
                </c:pt>
                <c:pt idx="44">
                  <c:v>2012Q1</c:v>
                </c:pt>
                <c:pt idx="45">
                  <c:v>2012Q2</c:v>
                </c:pt>
                <c:pt idx="46">
                  <c:v>2012Q3</c:v>
                </c:pt>
                <c:pt idx="47">
                  <c:v>2012Q4</c:v>
                </c:pt>
                <c:pt idx="48">
                  <c:v>2013Q1</c:v>
                </c:pt>
                <c:pt idx="49">
                  <c:v>2013Q2</c:v>
                </c:pt>
                <c:pt idx="50">
                  <c:v>2013Q3</c:v>
                </c:pt>
                <c:pt idx="51">
                  <c:v>2013Q4</c:v>
                </c:pt>
                <c:pt idx="52">
                  <c:v>2014Q1</c:v>
                </c:pt>
                <c:pt idx="53">
                  <c:v>2014Q2</c:v>
                </c:pt>
                <c:pt idx="54">
                  <c:v>2014Q3</c:v>
                </c:pt>
                <c:pt idx="55">
                  <c:v>2014Q4</c:v>
                </c:pt>
                <c:pt idx="56">
                  <c:v>2015Q1</c:v>
                </c:pt>
                <c:pt idx="57">
                  <c:v>2015Q2</c:v>
                </c:pt>
                <c:pt idx="58">
                  <c:v>2015Q3</c:v>
                </c:pt>
                <c:pt idx="59">
                  <c:v>2015Q4</c:v>
                </c:pt>
              </c:strCache>
            </c:strRef>
          </c:cat>
          <c:val>
            <c:numRef>
              <c:f>UER!$B$56:$BI$56</c:f>
              <c:numCache>
                <c:formatCode>_-* #,##0.0_-;\-* #,##0.0_-;_-* "-"??_-;_-@_-</c:formatCode>
                <c:ptCount val="60"/>
                <c:pt idx="0">
                  <c:v>3.928203611371746</c:v>
                </c:pt>
                <c:pt idx="1">
                  <c:v>2.5355745952479198</c:v>
                </c:pt>
                <c:pt idx="2">
                  <c:v>1.2820116963080754</c:v>
                </c:pt>
                <c:pt idx="3">
                  <c:v>1.3472691363429503</c:v>
                </c:pt>
                <c:pt idx="4">
                  <c:v>1.6700812495680635</c:v>
                </c:pt>
                <c:pt idx="5">
                  <c:v>1.1082698926565437</c:v>
                </c:pt>
                <c:pt idx="6">
                  <c:v>0.81244558080146667</c:v>
                </c:pt>
                <c:pt idx="7">
                  <c:v>1.1536629657226229</c:v>
                </c:pt>
                <c:pt idx="8">
                  <c:v>1.2950790850338347</c:v>
                </c:pt>
                <c:pt idx="9">
                  <c:v>1.2477554501359973</c:v>
                </c:pt>
                <c:pt idx="10">
                  <c:v>0.49136320168476172</c:v>
                </c:pt>
                <c:pt idx="11">
                  <c:v>0.72571666551584335</c:v>
                </c:pt>
                <c:pt idx="12">
                  <c:v>1.6689092722168175</c:v>
                </c:pt>
                <c:pt idx="13">
                  <c:v>0.93776470808919121</c:v>
                </c:pt>
                <c:pt idx="14">
                  <c:v>0.80456377403820933</c:v>
                </c:pt>
                <c:pt idx="15">
                  <c:v>0.69893501208889974</c:v>
                </c:pt>
                <c:pt idx="16">
                  <c:v>1.2311520151052009</c:v>
                </c:pt>
                <c:pt idx="17">
                  <c:v>1.0715829146496425</c:v>
                </c:pt>
                <c:pt idx="18">
                  <c:v>0.53387998950739513</c:v>
                </c:pt>
                <c:pt idx="19">
                  <c:v>0.68198815041328875</c:v>
                </c:pt>
                <c:pt idx="20">
                  <c:v>0.96242822944759587</c:v>
                </c:pt>
                <c:pt idx="21">
                  <c:v>0.63480585019517399</c:v>
                </c:pt>
                <c:pt idx="22">
                  <c:v>0.31441835977854271</c:v>
                </c:pt>
                <c:pt idx="23">
                  <c:v>0.51675116807599508</c:v>
                </c:pt>
                <c:pt idx="24">
                  <c:v>0.60662899942873472</c:v>
                </c:pt>
                <c:pt idx="25">
                  <c:v>0.58753868796109943</c:v>
                </c:pt>
                <c:pt idx="26">
                  <c:v>0.42423959484055246</c:v>
                </c:pt>
                <c:pt idx="27">
                  <c:v>0.39348732593769314</c:v>
                </c:pt>
                <c:pt idx="28">
                  <c:v>0.77662680585221189</c:v>
                </c:pt>
                <c:pt idx="29">
                  <c:v>0.39533782507364823</c:v>
                </c:pt>
                <c:pt idx="30">
                  <c:v>0.40962935070757622</c:v>
                </c:pt>
                <c:pt idx="31">
                  <c:v>0.70489335786682494</c:v>
                </c:pt>
                <c:pt idx="32">
                  <c:v>0.81760512376033334</c:v>
                </c:pt>
                <c:pt idx="33">
                  <c:v>0.75990161372365161</c:v>
                </c:pt>
                <c:pt idx="34">
                  <c:v>0.3715960011554042</c:v>
                </c:pt>
                <c:pt idx="35">
                  <c:v>0.46111790017649651</c:v>
                </c:pt>
                <c:pt idx="36">
                  <c:v>0.5835882660480034</c:v>
                </c:pt>
                <c:pt idx="37">
                  <c:v>0.63888363820433647</c:v>
                </c:pt>
                <c:pt idx="38">
                  <c:v>0.27739826125537209</c:v>
                </c:pt>
                <c:pt idx="39">
                  <c:v>0.32441367211861621</c:v>
                </c:pt>
                <c:pt idx="40">
                  <c:v>0.2907936562255069</c:v>
                </c:pt>
                <c:pt idx="41">
                  <c:v>0.18795059394161889</c:v>
                </c:pt>
                <c:pt idx="42">
                  <c:v>0.18858523765743618</c:v>
                </c:pt>
                <c:pt idx="43">
                  <c:v>0.23105147483964025</c:v>
                </c:pt>
                <c:pt idx="44">
                  <c:v>0.35435531840052298</c:v>
                </c:pt>
                <c:pt idx="45">
                  <c:v>0.21241217017141795</c:v>
                </c:pt>
                <c:pt idx="46">
                  <c:v>0.1585192656816426</c:v>
                </c:pt>
                <c:pt idx="47">
                  <c:v>0.1944021527358922</c:v>
                </c:pt>
                <c:pt idx="48">
                  <c:v>0.17603420618557777</c:v>
                </c:pt>
                <c:pt idx="49">
                  <c:v>0.26071852625035147</c:v>
                </c:pt>
                <c:pt idx="50">
                  <c:v>0.19202047051161172</c:v>
                </c:pt>
                <c:pt idx="51">
                  <c:v>0.19431936267936645</c:v>
                </c:pt>
                <c:pt idx="52">
                  <c:v>0.34865804276549633</c:v>
                </c:pt>
                <c:pt idx="53">
                  <c:v>0.28643784650544923</c:v>
                </c:pt>
                <c:pt idx="54">
                  <c:v>0.26435197104679081</c:v>
                </c:pt>
                <c:pt idx="55">
                  <c:v>0.19304289699179039</c:v>
                </c:pt>
                <c:pt idx="56">
                  <c:v>0.33507063460229619</c:v>
                </c:pt>
                <c:pt idx="57">
                  <c:v>0.24906546265283025</c:v>
                </c:pt>
                <c:pt idx="58">
                  <c:v>0.23113734915518888</c:v>
                </c:pt>
                <c:pt idx="59">
                  <c:v>0.33402680100309801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UER!$A$57</c:f>
              <c:strCache>
                <c:ptCount val="1"/>
                <c:pt idx="0">
                  <c:v>45-54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UER!$B$4:$BI$4</c:f>
              <c:strCache>
                <c:ptCount val="60"/>
                <c:pt idx="0">
                  <c:v>2001Q1</c:v>
                </c:pt>
                <c:pt idx="1">
                  <c:v>2001Q2</c:v>
                </c:pt>
                <c:pt idx="2">
                  <c:v>2001Q3</c:v>
                </c:pt>
                <c:pt idx="3">
                  <c:v>2001Q4</c:v>
                </c:pt>
                <c:pt idx="4">
                  <c:v>2002Q1</c:v>
                </c:pt>
                <c:pt idx="5">
                  <c:v>2002Q2</c:v>
                </c:pt>
                <c:pt idx="6">
                  <c:v>2002Q3</c:v>
                </c:pt>
                <c:pt idx="7">
                  <c:v>2002Q4</c:v>
                </c:pt>
                <c:pt idx="8">
                  <c:v>2003Q1</c:v>
                </c:pt>
                <c:pt idx="9">
                  <c:v>2003Q2</c:v>
                </c:pt>
                <c:pt idx="10">
                  <c:v>2003Q3</c:v>
                </c:pt>
                <c:pt idx="11">
                  <c:v>2003Q4</c:v>
                </c:pt>
                <c:pt idx="12">
                  <c:v>2004Q1</c:v>
                </c:pt>
                <c:pt idx="13">
                  <c:v>2004Q2</c:v>
                </c:pt>
                <c:pt idx="14">
                  <c:v>2004Q3</c:v>
                </c:pt>
                <c:pt idx="15">
                  <c:v>2004Q4</c:v>
                </c:pt>
                <c:pt idx="16">
                  <c:v>2005Q1</c:v>
                </c:pt>
                <c:pt idx="17">
                  <c:v>2005Q2</c:v>
                </c:pt>
                <c:pt idx="18">
                  <c:v>2005Q3</c:v>
                </c:pt>
                <c:pt idx="19">
                  <c:v>2005Q4</c:v>
                </c:pt>
                <c:pt idx="20">
                  <c:v>2006Q1</c:v>
                </c:pt>
                <c:pt idx="21">
                  <c:v>2006Q2</c:v>
                </c:pt>
                <c:pt idx="22">
                  <c:v>2006Q3</c:v>
                </c:pt>
                <c:pt idx="23">
                  <c:v>2006Q4</c:v>
                </c:pt>
                <c:pt idx="24">
                  <c:v>2007Q1</c:v>
                </c:pt>
                <c:pt idx="25">
                  <c:v>2007Q2</c:v>
                </c:pt>
                <c:pt idx="26">
                  <c:v>2007Q3</c:v>
                </c:pt>
                <c:pt idx="27">
                  <c:v>2007Q4</c:v>
                </c:pt>
                <c:pt idx="28">
                  <c:v>2008Q1</c:v>
                </c:pt>
                <c:pt idx="29">
                  <c:v>2008Q2</c:v>
                </c:pt>
                <c:pt idx="30">
                  <c:v>2008Q3</c:v>
                </c:pt>
                <c:pt idx="31">
                  <c:v>2008Q4</c:v>
                </c:pt>
                <c:pt idx="32">
                  <c:v>2009Q1</c:v>
                </c:pt>
                <c:pt idx="33">
                  <c:v>2009Q2</c:v>
                </c:pt>
                <c:pt idx="34">
                  <c:v>2009Q3</c:v>
                </c:pt>
                <c:pt idx="35">
                  <c:v>2009Q4</c:v>
                </c:pt>
                <c:pt idx="36">
                  <c:v>2010Q1</c:v>
                </c:pt>
                <c:pt idx="37">
                  <c:v>2010Q2</c:v>
                </c:pt>
                <c:pt idx="38">
                  <c:v>2010Q3</c:v>
                </c:pt>
                <c:pt idx="39">
                  <c:v>2010Q4</c:v>
                </c:pt>
                <c:pt idx="40">
                  <c:v>2011Q1</c:v>
                </c:pt>
                <c:pt idx="41">
                  <c:v>2011Q2</c:v>
                </c:pt>
                <c:pt idx="42">
                  <c:v>2011Q3</c:v>
                </c:pt>
                <c:pt idx="43">
                  <c:v>2011Q4</c:v>
                </c:pt>
                <c:pt idx="44">
                  <c:v>2012Q1</c:v>
                </c:pt>
                <c:pt idx="45">
                  <c:v>2012Q2</c:v>
                </c:pt>
                <c:pt idx="46">
                  <c:v>2012Q3</c:v>
                </c:pt>
                <c:pt idx="47">
                  <c:v>2012Q4</c:v>
                </c:pt>
                <c:pt idx="48">
                  <c:v>2013Q1</c:v>
                </c:pt>
                <c:pt idx="49">
                  <c:v>2013Q2</c:v>
                </c:pt>
                <c:pt idx="50">
                  <c:v>2013Q3</c:v>
                </c:pt>
                <c:pt idx="51">
                  <c:v>2013Q4</c:v>
                </c:pt>
                <c:pt idx="52">
                  <c:v>2014Q1</c:v>
                </c:pt>
                <c:pt idx="53">
                  <c:v>2014Q2</c:v>
                </c:pt>
                <c:pt idx="54">
                  <c:v>2014Q3</c:v>
                </c:pt>
                <c:pt idx="55">
                  <c:v>2014Q4</c:v>
                </c:pt>
                <c:pt idx="56">
                  <c:v>2015Q1</c:v>
                </c:pt>
                <c:pt idx="57">
                  <c:v>2015Q2</c:v>
                </c:pt>
                <c:pt idx="58">
                  <c:v>2015Q3</c:v>
                </c:pt>
                <c:pt idx="59">
                  <c:v>2015Q4</c:v>
                </c:pt>
              </c:strCache>
            </c:strRef>
          </c:cat>
          <c:val>
            <c:numRef>
              <c:f>UER!$B$57:$BI$57</c:f>
              <c:numCache>
                <c:formatCode>_-* #,##0.0_-;\-* #,##0.0_-;_-* "-"??_-;_-@_-</c:formatCode>
                <c:ptCount val="60"/>
                <c:pt idx="0">
                  <c:v>3.861231034641742</c:v>
                </c:pt>
                <c:pt idx="1">
                  <c:v>2.2043063502459206</c:v>
                </c:pt>
                <c:pt idx="2">
                  <c:v>1.1362685550847094</c:v>
                </c:pt>
                <c:pt idx="3">
                  <c:v>0.97167026388741384</c:v>
                </c:pt>
                <c:pt idx="4">
                  <c:v>1.5643101669223725</c:v>
                </c:pt>
                <c:pt idx="5">
                  <c:v>1.1131609806391189</c:v>
                </c:pt>
                <c:pt idx="6">
                  <c:v>0.48622728916009283</c:v>
                </c:pt>
                <c:pt idx="7">
                  <c:v>0.77405440858302932</c:v>
                </c:pt>
                <c:pt idx="8">
                  <c:v>1.4880665807952382</c:v>
                </c:pt>
                <c:pt idx="9">
                  <c:v>0.81413299544088569</c:v>
                </c:pt>
                <c:pt idx="10">
                  <c:v>0.4866438784274843</c:v>
                </c:pt>
                <c:pt idx="11">
                  <c:v>0.65062766490764745</c:v>
                </c:pt>
                <c:pt idx="12">
                  <c:v>1.4361323564485495</c:v>
                </c:pt>
                <c:pt idx="13">
                  <c:v>0.52458835215023225</c:v>
                </c:pt>
                <c:pt idx="14">
                  <c:v>0.37469805126364281</c:v>
                </c:pt>
                <c:pt idx="15">
                  <c:v>0.76325770051999942</c:v>
                </c:pt>
                <c:pt idx="16">
                  <c:v>1.0974974940125493</c:v>
                </c:pt>
                <c:pt idx="17">
                  <c:v>0.91159427527593639</c:v>
                </c:pt>
                <c:pt idx="18">
                  <c:v>0.35475065664663052</c:v>
                </c:pt>
                <c:pt idx="19">
                  <c:v>0.3211347604971474</c:v>
                </c:pt>
                <c:pt idx="20">
                  <c:v>0.57990982417279258</c:v>
                </c:pt>
                <c:pt idx="21">
                  <c:v>0.42585585029562267</c:v>
                </c:pt>
                <c:pt idx="22">
                  <c:v>0.2519346556525166</c:v>
                </c:pt>
                <c:pt idx="23">
                  <c:v>0.37828077604747307</c:v>
                </c:pt>
                <c:pt idx="24">
                  <c:v>0.43801033733276767</c:v>
                </c:pt>
                <c:pt idx="25">
                  <c:v>0.40239601045681528</c:v>
                </c:pt>
                <c:pt idx="26">
                  <c:v>0.44115738350506017</c:v>
                </c:pt>
                <c:pt idx="27">
                  <c:v>0.35049300982161646</c:v>
                </c:pt>
                <c:pt idx="28">
                  <c:v>0.58355859310491376</c:v>
                </c:pt>
                <c:pt idx="29">
                  <c:v>0.34520902315268626</c:v>
                </c:pt>
                <c:pt idx="30">
                  <c:v>0.3518578670441726</c:v>
                </c:pt>
                <c:pt idx="31">
                  <c:v>0.33181506591963256</c:v>
                </c:pt>
                <c:pt idx="32">
                  <c:v>0.58340032461209712</c:v>
                </c:pt>
                <c:pt idx="33">
                  <c:v>0.49016675945063037</c:v>
                </c:pt>
                <c:pt idx="34">
                  <c:v>0.40374032873267063</c:v>
                </c:pt>
                <c:pt idx="35">
                  <c:v>0.24872273990282232</c:v>
                </c:pt>
                <c:pt idx="36">
                  <c:v>0.31556895733546558</c:v>
                </c:pt>
                <c:pt idx="37">
                  <c:v>0.29752396807310927</c:v>
                </c:pt>
                <c:pt idx="38">
                  <c:v>0.12162221312414592</c:v>
                </c:pt>
                <c:pt idx="39">
                  <c:v>0.28939394875414481</c:v>
                </c:pt>
                <c:pt idx="40">
                  <c:v>0.20798293254214287</c:v>
                </c:pt>
                <c:pt idx="41">
                  <c:v>0.17062432101851824</c:v>
                </c:pt>
                <c:pt idx="42">
                  <c:v>9.3326279404657014E-2</c:v>
                </c:pt>
                <c:pt idx="43">
                  <c:v>0.24502443255192685</c:v>
                </c:pt>
                <c:pt idx="44">
                  <c:v>0.1499880209903455</c:v>
                </c:pt>
                <c:pt idx="45">
                  <c:v>0.16308752190532225</c:v>
                </c:pt>
                <c:pt idx="46">
                  <c:v>0.11211165447232456</c:v>
                </c:pt>
                <c:pt idx="47">
                  <c:v>7.9618722817006604E-2</c:v>
                </c:pt>
                <c:pt idx="48">
                  <c:v>9.6323795885667585E-2</c:v>
                </c:pt>
                <c:pt idx="49">
                  <c:v>0.15318215391111528</c:v>
                </c:pt>
                <c:pt idx="50">
                  <c:v>0.11515838534230008</c:v>
                </c:pt>
                <c:pt idx="51">
                  <c:v>0.18323175073123291</c:v>
                </c:pt>
                <c:pt idx="52">
                  <c:v>0.24955335009629862</c:v>
                </c:pt>
                <c:pt idx="53">
                  <c:v>0.19063764844555536</c:v>
                </c:pt>
                <c:pt idx="54">
                  <c:v>0.19997704209821948</c:v>
                </c:pt>
                <c:pt idx="55">
                  <c:v>9.0433663998205335E-2</c:v>
                </c:pt>
                <c:pt idx="56">
                  <c:v>0.19774553315051055</c:v>
                </c:pt>
                <c:pt idx="57">
                  <c:v>0.16074539120855411</c:v>
                </c:pt>
                <c:pt idx="58">
                  <c:v>0.14188974100955865</c:v>
                </c:pt>
                <c:pt idx="59">
                  <c:v>0.20806875758177754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UER!$A$58</c:f>
              <c:strCache>
                <c:ptCount val="1"/>
                <c:pt idx="0">
                  <c:v>55-64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UER!$B$4:$BI$4</c:f>
              <c:strCache>
                <c:ptCount val="60"/>
                <c:pt idx="0">
                  <c:v>2001Q1</c:v>
                </c:pt>
                <c:pt idx="1">
                  <c:v>2001Q2</c:v>
                </c:pt>
                <c:pt idx="2">
                  <c:v>2001Q3</c:v>
                </c:pt>
                <c:pt idx="3">
                  <c:v>2001Q4</c:v>
                </c:pt>
                <c:pt idx="4">
                  <c:v>2002Q1</c:v>
                </c:pt>
                <c:pt idx="5">
                  <c:v>2002Q2</c:v>
                </c:pt>
                <c:pt idx="6">
                  <c:v>2002Q3</c:v>
                </c:pt>
                <c:pt idx="7">
                  <c:v>2002Q4</c:v>
                </c:pt>
                <c:pt idx="8">
                  <c:v>2003Q1</c:v>
                </c:pt>
                <c:pt idx="9">
                  <c:v>2003Q2</c:v>
                </c:pt>
                <c:pt idx="10">
                  <c:v>2003Q3</c:v>
                </c:pt>
                <c:pt idx="11">
                  <c:v>2003Q4</c:v>
                </c:pt>
                <c:pt idx="12">
                  <c:v>2004Q1</c:v>
                </c:pt>
                <c:pt idx="13">
                  <c:v>2004Q2</c:v>
                </c:pt>
                <c:pt idx="14">
                  <c:v>2004Q3</c:v>
                </c:pt>
                <c:pt idx="15">
                  <c:v>2004Q4</c:v>
                </c:pt>
                <c:pt idx="16">
                  <c:v>2005Q1</c:v>
                </c:pt>
                <c:pt idx="17">
                  <c:v>2005Q2</c:v>
                </c:pt>
                <c:pt idx="18">
                  <c:v>2005Q3</c:v>
                </c:pt>
                <c:pt idx="19">
                  <c:v>2005Q4</c:v>
                </c:pt>
                <c:pt idx="20">
                  <c:v>2006Q1</c:v>
                </c:pt>
                <c:pt idx="21">
                  <c:v>2006Q2</c:v>
                </c:pt>
                <c:pt idx="22">
                  <c:v>2006Q3</c:v>
                </c:pt>
                <c:pt idx="23">
                  <c:v>2006Q4</c:v>
                </c:pt>
                <c:pt idx="24">
                  <c:v>2007Q1</c:v>
                </c:pt>
                <c:pt idx="25">
                  <c:v>2007Q2</c:v>
                </c:pt>
                <c:pt idx="26">
                  <c:v>2007Q3</c:v>
                </c:pt>
                <c:pt idx="27">
                  <c:v>2007Q4</c:v>
                </c:pt>
                <c:pt idx="28">
                  <c:v>2008Q1</c:v>
                </c:pt>
                <c:pt idx="29">
                  <c:v>2008Q2</c:v>
                </c:pt>
                <c:pt idx="30">
                  <c:v>2008Q3</c:v>
                </c:pt>
                <c:pt idx="31">
                  <c:v>2008Q4</c:v>
                </c:pt>
                <c:pt idx="32">
                  <c:v>2009Q1</c:v>
                </c:pt>
                <c:pt idx="33">
                  <c:v>2009Q2</c:v>
                </c:pt>
                <c:pt idx="34">
                  <c:v>2009Q3</c:v>
                </c:pt>
                <c:pt idx="35">
                  <c:v>2009Q4</c:v>
                </c:pt>
                <c:pt idx="36">
                  <c:v>2010Q1</c:v>
                </c:pt>
                <c:pt idx="37">
                  <c:v>2010Q2</c:v>
                </c:pt>
                <c:pt idx="38">
                  <c:v>2010Q3</c:v>
                </c:pt>
                <c:pt idx="39">
                  <c:v>2010Q4</c:v>
                </c:pt>
                <c:pt idx="40">
                  <c:v>2011Q1</c:v>
                </c:pt>
                <c:pt idx="41">
                  <c:v>2011Q2</c:v>
                </c:pt>
                <c:pt idx="42">
                  <c:v>2011Q3</c:v>
                </c:pt>
                <c:pt idx="43">
                  <c:v>2011Q4</c:v>
                </c:pt>
                <c:pt idx="44">
                  <c:v>2012Q1</c:v>
                </c:pt>
                <c:pt idx="45">
                  <c:v>2012Q2</c:v>
                </c:pt>
                <c:pt idx="46">
                  <c:v>2012Q3</c:v>
                </c:pt>
                <c:pt idx="47">
                  <c:v>2012Q4</c:v>
                </c:pt>
                <c:pt idx="48">
                  <c:v>2013Q1</c:v>
                </c:pt>
                <c:pt idx="49">
                  <c:v>2013Q2</c:v>
                </c:pt>
                <c:pt idx="50">
                  <c:v>2013Q3</c:v>
                </c:pt>
                <c:pt idx="51">
                  <c:v>2013Q4</c:v>
                </c:pt>
                <c:pt idx="52">
                  <c:v>2014Q1</c:v>
                </c:pt>
                <c:pt idx="53">
                  <c:v>2014Q2</c:v>
                </c:pt>
                <c:pt idx="54">
                  <c:v>2014Q3</c:v>
                </c:pt>
                <c:pt idx="55">
                  <c:v>2014Q4</c:v>
                </c:pt>
                <c:pt idx="56">
                  <c:v>2015Q1</c:v>
                </c:pt>
                <c:pt idx="57">
                  <c:v>2015Q2</c:v>
                </c:pt>
                <c:pt idx="58">
                  <c:v>2015Q3</c:v>
                </c:pt>
                <c:pt idx="59">
                  <c:v>2015Q4</c:v>
                </c:pt>
              </c:strCache>
            </c:strRef>
          </c:cat>
          <c:val>
            <c:numRef>
              <c:f>UER!$B$58:$BI$58</c:f>
              <c:numCache>
                <c:formatCode>_-* #,##0.0_-;\-* #,##0.0_-;_-* "-"??_-;_-@_-</c:formatCode>
                <c:ptCount val="60"/>
                <c:pt idx="0">
                  <c:v>2.8803277974161894</c:v>
                </c:pt>
                <c:pt idx="1">
                  <c:v>2.0832476914499787</c:v>
                </c:pt>
                <c:pt idx="2">
                  <c:v>0.89587631582282723</c:v>
                </c:pt>
                <c:pt idx="3">
                  <c:v>0.7799379545489793</c:v>
                </c:pt>
                <c:pt idx="4">
                  <c:v>0.98339704528035854</c:v>
                </c:pt>
                <c:pt idx="5">
                  <c:v>0.88162883734624664</c:v>
                </c:pt>
                <c:pt idx="6">
                  <c:v>0.39664437136055913</c:v>
                </c:pt>
                <c:pt idx="7">
                  <c:v>0.52942709710431413</c:v>
                </c:pt>
                <c:pt idx="8">
                  <c:v>0.78969764930148179</c:v>
                </c:pt>
                <c:pt idx="9">
                  <c:v>0.66063058807580666</c:v>
                </c:pt>
                <c:pt idx="10">
                  <c:v>0.37483141403691028</c:v>
                </c:pt>
                <c:pt idx="11">
                  <c:v>0.28428748316911018</c:v>
                </c:pt>
                <c:pt idx="12">
                  <c:v>1.8114623598137081</c:v>
                </c:pt>
                <c:pt idx="13">
                  <c:v>0.22219066117895586</c:v>
                </c:pt>
                <c:pt idx="14">
                  <c:v>0.4162442418061939</c:v>
                </c:pt>
                <c:pt idx="15">
                  <c:v>0.20830563051806428</c:v>
                </c:pt>
                <c:pt idx="16">
                  <c:v>0.91314434326451688</c:v>
                </c:pt>
                <c:pt idx="17">
                  <c:v>0.80769628929657089</c:v>
                </c:pt>
                <c:pt idx="18">
                  <c:v>0.11972930016748858</c:v>
                </c:pt>
                <c:pt idx="19">
                  <c:v>0.28296912439520672</c:v>
                </c:pt>
                <c:pt idx="20">
                  <c:v>0.74503896210768916</c:v>
                </c:pt>
                <c:pt idx="21">
                  <c:v>0.24969946822937353</c:v>
                </c:pt>
                <c:pt idx="22">
                  <c:v>0.16993269530371002</c:v>
                </c:pt>
                <c:pt idx="23">
                  <c:v>0.24155687600296077</c:v>
                </c:pt>
                <c:pt idx="24">
                  <c:v>0.498938538117777</c:v>
                </c:pt>
                <c:pt idx="25">
                  <c:v>0.4108932920833695</c:v>
                </c:pt>
                <c:pt idx="26">
                  <c:v>0.36604268080845898</c:v>
                </c:pt>
                <c:pt idx="27">
                  <c:v>0.26019160965646798</c:v>
                </c:pt>
                <c:pt idx="28">
                  <c:v>0.25170430723437198</c:v>
                </c:pt>
                <c:pt idx="29">
                  <c:v>0.23036830858284163</c:v>
                </c:pt>
                <c:pt idx="30">
                  <c:v>3.3472835918990924E-2</c:v>
                </c:pt>
                <c:pt idx="31">
                  <c:v>0.44021732000663583</c:v>
                </c:pt>
                <c:pt idx="32">
                  <c:v>0.55719943743635802</c:v>
                </c:pt>
                <c:pt idx="33">
                  <c:v>0.20486529284481592</c:v>
                </c:pt>
                <c:pt idx="34">
                  <c:v>0.10535741887076275</c:v>
                </c:pt>
                <c:pt idx="35">
                  <c:v>8.6755093511203751E-2</c:v>
                </c:pt>
                <c:pt idx="36">
                  <c:v>0.14099690040568735</c:v>
                </c:pt>
                <c:pt idx="37">
                  <c:v>0.4044612795154478</c:v>
                </c:pt>
                <c:pt idx="38">
                  <c:v>0.1597210660105314</c:v>
                </c:pt>
                <c:pt idx="39">
                  <c:v>0.10318614269697385</c:v>
                </c:pt>
                <c:pt idx="40">
                  <c:v>0.25568533803069349</c:v>
                </c:pt>
                <c:pt idx="41">
                  <c:v>0.17218576546066394</c:v>
                </c:pt>
                <c:pt idx="42">
                  <c:v>0.1441596995564571</c:v>
                </c:pt>
                <c:pt idx="43">
                  <c:v>0.22587963815719658</c:v>
                </c:pt>
                <c:pt idx="44">
                  <c:v>0.13064565555491431</c:v>
                </c:pt>
                <c:pt idx="45">
                  <c:v>0.11863979303665337</c:v>
                </c:pt>
                <c:pt idx="46">
                  <c:v>5.1952054744989096E-2</c:v>
                </c:pt>
                <c:pt idx="47">
                  <c:v>9.5258180195714942E-2</c:v>
                </c:pt>
                <c:pt idx="48">
                  <c:v>6.0004521483812905E-2</c:v>
                </c:pt>
                <c:pt idx="49">
                  <c:v>7.2049006896762968E-2</c:v>
                </c:pt>
                <c:pt idx="50">
                  <c:v>0.12716101306911134</c:v>
                </c:pt>
                <c:pt idx="51">
                  <c:v>1.9500189452921538E-2</c:v>
                </c:pt>
                <c:pt idx="52">
                  <c:v>0.15585377912468412</c:v>
                </c:pt>
                <c:pt idx="53">
                  <c:v>0.21835210897149956</c:v>
                </c:pt>
                <c:pt idx="54">
                  <c:v>6.5021838366562737E-2</c:v>
                </c:pt>
                <c:pt idx="55">
                  <c:v>9.1513196386130619E-2</c:v>
                </c:pt>
                <c:pt idx="56">
                  <c:v>0.17830426305714706</c:v>
                </c:pt>
                <c:pt idx="57">
                  <c:v>0.17203130610704415</c:v>
                </c:pt>
                <c:pt idx="58">
                  <c:v>0.15800043496476476</c:v>
                </c:pt>
                <c:pt idx="59">
                  <c:v>6.5445609190080148E-2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UER!$A$59</c:f>
              <c:strCache>
                <c:ptCount val="1"/>
                <c:pt idx="0">
                  <c:v>65+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UER!$B$4:$BI$4</c:f>
              <c:strCache>
                <c:ptCount val="60"/>
                <c:pt idx="0">
                  <c:v>2001Q1</c:v>
                </c:pt>
                <c:pt idx="1">
                  <c:v>2001Q2</c:v>
                </c:pt>
                <c:pt idx="2">
                  <c:v>2001Q3</c:v>
                </c:pt>
                <c:pt idx="3">
                  <c:v>2001Q4</c:v>
                </c:pt>
                <c:pt idx="4">
                  <c:v>2002Q1</c:v>
                </c:pt>
                <c:pt idx="5">
                  <c:v>2002Q2</c:v>
                </c:pt>
                <c:pt idx="6">
                  <c:v>2002Q3</c:v>
                </c:pt>
                <c:pt idx="7">
                  <c:v>2002Q4</c:v>
                </c:pt>
                <c:pt idx="8">
                  <c:v>2003Q1</c:v>
                </c:pt>
                <c:pt idx="9">
                  <c:v>2003Q2</c:v>
                </c:pt>
                <c:pt idx="10">
                  <c:v>2003Q3</c:v>
                </c:pt>
                <c:pt idx="11">
                  <c:v>2003Q4</c:v>
                </c:pt>
                <c:pt idx="12">
                  <c:v>2004Q1</c:v>
                </c:pt>
                <c:pt idx="13">
                  <c:v>2004Q2</c:v>
                </c:pt>
                <c:pt idx="14">
                  <c:v>2004Q3</c:v>
                </c:pt>
                <c:pt idx="15">
                  <c:v>2004Q4</c:v>
                </c:pt>
                <c:pt idx="16">
                  <c:v>2005Q1</c:v>
                </c:pt>
                <c:pt idx="17">
                  <c:v>2005Q2</c:v>
                </c:pt>
                <c:pt idx="18">
                  <c:v>2005Q3</c:v>
                </c:pt>
                <c:pt idx="19">
                  <c:v>2005Q4</c:v>
                </c:pt>
                <c:pt idx="20">
                  <c:v>2006Q1</c:v>
                </c:pt>
                <c:pt idx="21">
                  <c:v>2006Q2</c:v>
                </c:pt>
                <c:pt idx="22">
                  <c:v>2006Q3</c:v>
                </c:pt>
                <c:pt idx="23">
                  <c:v>2006Q4</c:v>
                </c:pt>
                <c:pt idx="24">
                  <c:v>2007Q1</c:v>
                </c:pt>
                <c:pt idx="25">
                  <c:v>2007Q2</c:v>
                </c:pt>
                <c:pt idx="26">
                  <c:v>2007Q3</c:v>
                </c:pt>
                <c:pt idx="27">
                  <c:v>2007Q4</c:v>
                </c:pt>
                <c:pt idx="28">
                  <c:v>2008Q1</c:v>
                </c:pt>
                <c:pt idx="29">
                  <c:v>2008Q2</c:v>
                </c:pt>
                <c:pt idx="30">
                  <c:v>2008Q3</c:v>
                </c:pt>
                <c:pt idx="31">
                  <c:v>2008Q4</c:v>
                </c:pt>
                <c:pt idx="32">
                  <c:v>2009Q1</c:v>
                </c:pt>
                <c:pt idx="33">
                  <c:v>2009Q2</c:v>
                </c:pt>
                <c:pt idx="34">
                  <c:v>2009Q3</c:v>
                </c:pt>
                <c:pt idx="35">
                  <c:v>2009Q4</c:v>
                </c:pt>
                <c:pt idx="36">
                  <c:v>2010Q1</c:v>
                </c:pt>
                <c:pt idx="37">
                  <c:v>2010Q2</c:v>
                </c:pt>
                <c:pt idx="38">
                  <c:v>2010Q3</c:v>
                </c:pt>
                <c:pt idx="39">
                  <c:v>2010Q4</c:v>
                </c:pt>
                <c:pt idx="40">
                  <c:v>2011Q1</c:v>
                </c:pt>
                <c:pt idx="41">
                  <c:v>2011Q2</c:v>
                </c:pt>
                <c:pt idx="42">
                  <c:v>2011Q3</c:v>
                </c:pt>
                <c:pt idx="43">
                  <c:v>2011Q4</c:v>
                </c:pt>
                <c:pt idx="44">
                  <c:v>2012Q1</c:v>
                </c:pt>
                <c:pt idx="45">
                  <c:v>2012Q2</c:v>
                </c:pt>
                <c:pt idx="46">
                  <c:v>2012Q3</c:v>
                </c:pt>
                <c:pt idx="47">
                  <c:v>2012Q4</c:v>
                </c:pt>
                <c:pt idx="48">
                  <c:v>2013Q1</c:v>
                </c:pt>
                <c:pt idx="49">
                  <c:v>2013Q2</c:v>
                </c:pt>
                <c:pt idx="50">
                  <c:v>2013Q3</c:v>
                </c:pt>
                <c:pt idx="51">
                  <c:v>2013Q4</c:v>
                </c:pt>
                <c:pt idx="52">
                  <c:v>2014Q1</c:v>
                </c:pt>
                <c:pt idx="53">
                  <c:v>2014Q2</c:v>
                </c:pt>
                <c:pt idx="54">
                  <c:v>2014Q3</c:v>
                </c:pt>
                <c:pt idx="55">
                  <c:v>2014Q4</c:v>
                </c:pt>
                <c:pt idx="56">
                  <c:v>2015Q1</c:v>
                </c:pt>
                <c:pt idx="57">
                  <c:v>2015Q2</c:v>
                </c:pt>
                <c:pt idx="58">
                  <c:v>2015Q3</c:v>
                </c:pt>
                <c:pt idx="59">
                  <c:v>2015Q4</c:v>
                </c:pt>
              </c:strCache>
            </c:strRef>
          </c:cat>
          <c:val>
            <c:numRef>
              <c:f>UER!$B$59:$BI$59</c:f>
              <c:numCache>
                <c:formatCode>_-* #,##0.0_-;\-* #,##0.0_-;_-* "-"??_-;_-@_-</c:formatCode>
                <c:ptCount val="60"/>
                <c:pt idx="0">
                  <c:v>0.46604096450517041</c:v>
                </c:pt>
                <c:pt idx="1">
                  <c:v>0.49713630538522335</c:v>
                </c:pt>
                <c:pt idx="2">
                  <c:v>0.42880218178819507</c:v>
                </c:pt>
                <c:pt idx="3">
                  <c:v>0.67405112801748124</c:v>
                </c:pt>
                <c:pt idx="4">
                  <c:v>0.34798837453487191</c:v>
                </c:pt>
                <c:pt idx="5">
                  <c:v>5.9829519031637753E-2</c:v>
                </c:pt>
                <c:pt idx="6">
                  <c:v>0.20126336946609927</c:v>
                </c:pt>
                <c:pt idx="7">
                  <c:v>9.9177740198271497E-2</c:v>
                </c:pt>
                <c:pt idx="8">
                  <c:v>0.40156394325019723</c:v>
                </c:pt>
                <c:pt idx="9">
                  <c:v>0.35613517898160779</c:v>
                </c:pt>
                <c:pt idx="10">
                  <c:v>0.64264825843520601</c:v>
                </c:pt>
                <c:pt idx="11">
                  <c:v>0.29375663493397708</c:v>
                </c:pt>
                <c:pt idx="12">
                  <c:v>9.943923587425231E-2</c:v>
                </c:pt>
                <c:pt idx="13">
                  <c:v>1.3666290523309821</c:v>
                </c:pt>
                <c:pt idx="14">
                  <c:v>0.10045185146460582</c:v>
                </c:pt>
                <c:pt idx="15">
                  <c:v>0.16497479886451441</c:v>
                </c:pt>
                <c:pt idx="16">
                  <c:v>0.3029291690236609</c:v>
                </c:pt>
                <c:pt idx="17">
                  <c:v>0.5838253191759708</c:v>
                </c:pt>
                <c:pt idx="18">
                  <c:v>0.17773075552884468</c:v>
                </c:pt>
                <c:pt idx="19">
                  <c:v>0.27010758035249771</c:v>
                </c:pt>
                <c:pt idx="20">
                  <c:v>0.79734828861819029</c:v>
                </c:pt>
                <c:pt idx="21">
                  <c:v>0.23298016941612579</c:v>
                </c:pt>
                <c:pt idx="22">
                  <c:v>1.7273327333963917E-2</c:v>
                </c:pt>
                <c:pt idx="23">
                  <c:v>4.2393493546112763E-2</c:v>
                </c:pt>
                <c:pt idx="24">
                  <c:v>0.48822323970061382</c:v>
                </c:pt>
                <c:pt idx="25">
                  <c:v>6.2885859724217022E-2</c:v>
                </c:pt>
                <c:pt idx="26">
                  <c:v>0.24493577760832255</c:v>
                </c:pt>
                <c:pt idx="27">
                  <c:v>0.15346870163733387</c:v>
                </c:pt>
                <c:pt idx="28">
                  <c:v>0.11034084382763903</c:v>
                </c:pt>
                <c:pt idx="29">
                  <c:v>0.12174859128724543</c:v>
                </c:pt>
                <c:pt idx="30">
                  <c:v>0.21106278876647636</c:v>
                </c:pt>
                <c:pt idx="31">
                  <c:v>7.495687497212522E-2</c:v>
                </c:pt>
                <c:pt idx="32">
                  <c:v>0.36286482290401445</c:v>
                </c:pt>
                <c:pt idx="33">
                  <c:v>0.11121651774083102</c:v>
                </c:pt>
                <c:pt idx="34">
                  <c:v>0.1383003465352225</c:v>
                </c:pt>
                <c:pt idx="35">
                  <c:v>0.1390035224514666</c:v>
                </c:pt>
                <c:pt idx="36">
                  <c:v>8.4204326256591536E-2</c:v>
                </c:pt>
                <c:pt idx="37">
                  <c:v>0.41727254556691606</c:v>
                </c:pt>
                <c:pt idx="38">
                  <c:v>0.1162224279373387</c:v>
                </c:pt>
                <c:pt idx="39">
                  <c:v>0.48278385568151755</c:v>
                </c:pt>
                <c:pt idx="40">
                  <c:v>0.14093392819889972</c:v>
                </c:pt>
                <c:pt idx="41">
                  <c:v>7.0356117321595121E-2</c:v>
                </c:pt>
                <c:pt idx="42">
                  <c:v>1.7900620383917983E-2</c:v>
                </c:pt>
                <c:pt idx="43">
                  <c:v>6.8485456918869439E-2</c:v>
                </c:pt>
                <c:pt idx="44">
                  <c:v>7.546560310883188E-2</c:v>
                </c:pt>
                <c:pt idx="45">
                  <c:v>0.12886228237560335</c:v>
                </c:pt>
                <c:pt idx="46">
                  <c:v>0</c:v>
                </c:pt>
                <c:pt idx="47">
                  <c:v>9.4744993580798437E-2</c:v>
                </c:pt>
                <c:pt idx="48">
                  <c:v>2.523969916733422E-2</c:v>
                </c:pt>
                <c:pt idx="49">
                  <c:v>2.8830255077953591E-2</c:v>
                </c:pt>
                <c:pt idx="50">
                  <c:v>6.8815273218818376E-2</c:v>
                </c:pt>
                <c:pt idx="51">
                  <c:v>0.1650425478902611</c:v>
                </c:pt>
                <c:pt idx="52">
                  <c:v>0.12776514329201871</c:v>
                </c:pt>
                <c:pt idx="53">
                  <c:v>1.2326872830168152E-2</c:v>
                </c:pt>
                <c:pt idx="54">
                  <c:v>0</c:v>
                </c:pt>
                <c:pt idx="55">
                  <c:v>0.22131609328710117</c:v>
                </c:pt>
                <c:pt idx="56">
                  <c:v>0.23734121144834305</c:v>
                </c:pt>
                <c:pt idx="57">
                  <c:v>0.36710206609778739</c:v>
                </c:pt>
                <c:pt idx="58">
                  <c:v>5.9863153725329292E-2</c:v>
                </c:pt>
                <c:pt idx="59">
                  <c:v>0.10214630538641761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700051440"/>
        <c:axId val="-700049264"/>
      </c:lineChart>
      <c:catAx>
        <c:axId val="-700051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anose="020B0502020104020203" pitchFamily="34" charset="0"/>
                <a:ea typeface="+mn-ea"/>
                <a:cs typeface="Consolas" panose="020B0609020204030204" pitchFamily="49" charset="0"/>
              </a:defRPr>
            </a:pPr>
            <a:endParaRPr lang="en-US"/>
          </a:p>
        </c:txPr>
        <c:crossAx val="-700049264"/>
        <c:crosses val="autoZero"/>
        <c:auto val="1"/>
        <c:lblAlgn val="ctr"/>
        <c:lblOffset val="100"/>
        <c:noMultiLvlLbl val="0"/>
      </c:catAx>
      <c:valAx>
        <c:axId val="-700049264"/>
        <c:scaling>
          <c:orientation val="minMax"/>
          <c:max val="1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.0_-;\-* #,##0.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anose="020B0502020104020203" pitchFamily="34" charset="0"/>
                <a:ea typeface="+mn-ea"/>
                <a:cs typeface="Consolas" panose="020B0609020204030204" pitchFamily="49" charset="0"/>
              </a:defRPr>
            </a:pPr>
            <a:endParaRPr lang="en-US"/>
          </a:p>
        </c:txPr>
        <c:crossAx val="-700051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Gill Sans MT" panose="020B0502020104020203" pitchFamily="34" charset="0"/>
              <a:ea typeface="+mn-ea"/>
              <a:cs typeface="Consolas" panose="020B0609020204030204" pitchFamily="49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latin typeface="Gill Sans MT" panose="020B0502020104020203" pitchFamily="34" charset="0"/>
          <a:cs typeface="Consolas" panose="020B0609020204030204" pitchFamily="49" charset="0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/>
              <a:t>Neet rate, 15-24 year olds (%)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NEET!$B$3</c:f>
              <c:strCache>
                <c:ptCount val="1"/>
                <c:pt idx="0">
                  <c:v>Male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NEET!$A$4:$A$21</c:f>
              <c:strCache>
                <c:ptCount val="18"/>
                <c:pt idx="0">
                  <c:v>MNG (2013)</c:v>
                </c:pt>
                <c:pt idx="1">
                  <c:v>MYS (2013)</c:v>
                </c:pt>
                <c:pt idx="2">
                  <c:v>MAC (2013)</c:v>
                </c:pt>
                <c:pt idx="3">
                  <c:v>JPN (2013)</c:v>
                </c:pt>
                <c:pt idx="4">
                  <c:v>HKG (2013)</c:v>
                </c:pt>
                <c:pt idx="5">
                  <c:v>KHM (2012)</c:v>
                </c:pt>
                <c:pt idx="6">
                  <c:v>AUS (2012)</c:v>
                </c:pt>
                <c:pt idx="7">
                  <c:v>VNM (2013)</c:v>
                </c:pt>
                <c:pt idx="8">
                  <c:v>NPL (2013)</c:v>
                </c:pt>
                <c:pt idx="9">
                  <c:v>NZL (2013)</c:v>
                </c:pt>
                <c:pt idx="10">
                  <c:v>THA (2014)</c:v>
                </c:pt>
                <c:pt idx="11">
                  <c:v>KOR (2011)</c:v>
                </c:pt>
                <c:pt idx="12">
                  <c:v>SGP (2010)</c:v>
                </c:pt>
                <c:pt idx="13">
                  <c:v>IDN (2013)</c:v>
                </c:pt>
                <c:pt idx="14">
                  <c:v>PHL (2012)</c:v>
                </c:pt>
                <c:pt idx="15">
                  <c:v>WSM (2012)</c:v>
                </c:pt>
                <c:pt idx="16">
                  <c:v>IND (2010)</c:v>
                </c:pt>
                <c:pt idx="17">
                  <c:v>BGD (2013)</c:v>
                </c:pt>
              </c:strCache>
            </c:strRef>
          </c:cat>
          <c:val>
            <c:numRef>
              <c:f>NEET!$B$4:$B$21</c:f>
              <c:numCache>
                <c:formatCode>General</c:formatCode>
                <c:ptCount val="18"/>
                <c:pt idx="0">
                  <c:v>1.5399999618530273</c:v>
                </c:pt>
                <c:pt idx="1">
                  <c:v>0.89999997615814209</c:v>
                </c:pt>
                <c:pt idx="2">
                  <c:v>5.5900001525878906</c:v>
                </c:pt>
                <c:pt idx="3">
                  <c:v>2.7000000476837158</c:v>
                </c:pt>
                <c:pt idx="4">
                  <c:v>7.130000114440918</c:v>
                </c:pt>
                <c:pt idx="5">
                  <c:v>4.8000001907348633</c:v>
                </c:pt>
                <c:pt idx="6">
                  <c:v>9.2200002670288086</c:v>
                </c:pt>
                <c:pt idx="7">
                  <c:v>7.119999885559082</c:v>
                </c:pt>
                <c:pt idx="8">
                  <c:v>6.1999998092651367</c:v>
                </c:pt>
                <c:pt idx="9">
                  <c:v>8.9200000762939453</c:v>
                </c:pt>
                <c:pt idx="10">
                  <c:v>9.1800003051757813</c:v>
                </c:pt>
                <c:pt idx="11">
                  <c:v>17.399999618530273</c:v>
                </c:pt>
                <c:pt idx="12">
                  <c:v>13.5</c:v>
                </c:pt>
                <c:pt idx="13">
                  <c:v>17.729999542236328</c:v>
                </c:pt>
                <c:pt idx="14">
                  <c:v>17.709999084472656</c:v>
                </c:pt>
                <c:pt idx="15">
                  <c:v>38.900001525878906</c:v>
                </c:pt>
                <c:pt idx="16">
                  <c:v>3.4900000095367432</c:v>
                </c:pt>
                <c:pt idx="17">
                  <c:v>14.399999618530273</c:v>
                </c:pt>
              </c:numCache>
            </c:numRef>
          </c:val>
        </c:ser>
        <c:ser>
          <c:idx val="1"/>
          <c:order val="1"/>
          <c:tx>
            <c:strRef>
              <c:f>NEET!$C$3</c:f>
              <c:strCache>
                <c:ptCount val="1"/>
                <c:pt idx="0">
                  <c:v>Female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NEET!$A$4:$A$21</c:f>
              <c:strCache>
                <c:ptCount val="18"/>
                <c:pt idx="0">
                  <c:v>MNG (2013)</c:v>
                </c:pt>
                <c:pt idx="1">
                  <c:v>MYS (2013)</c:v>
                </c:pt>
                <c:pt idx="2">
                  <c:v>MAC (2013)</c:v>
                </c:pt>
                <c:pt idx="3">
                  <c:v>JPN (2013)</c:v>
                </c:pt>
                <c:pt idx="4">
                  <c:v>HKG (2013)</c:v>
                </c:pt>
                <c:pt idx="5">
                  <c:v>KHM (2012)</c:v>
                </c:pt>
                <c:pt idx="6">
                  <c:v>AUS (2012)</c:v>
                </c:pt>
                <c:pt idx="7">
                  <c:v>VNM (2013)</c:v>
                </c:pt>
                <c:pt idx="8">
                  <c:v>NPL (2013)</c:v>
                </c:pt>
                <c:pt idx="9">
                  <c:v>NZL (2013)</c:v>
                </c:pt>
                <c:pt idx="10">
                  <c:v>THA (2014)</c:v>
                </c:pt>
                <c:pt idx="11">
                  <c:v>KOR (2011)</c:v>
                </c:pt>
                <c:pt idx="12">
                  <c:v>SGP (2010)</c:v>
                </c:pt>
                <c:pt idx="13">
                  <c:v>IDN (2013)</c:v>
                </c:pt>
                <c:pt idx="14">
                  <c:v>PHL (2012)</c:v>
                </c:pt>
                <c:pt idx="15">
                  <c:v>WSM (2012)</c:v>
                </c:pt>
                <c:pt idx="16">
                  <c:v>IND (2010)</c:v>
                </c:pt>
                <c:pt idx="17">
                  <c:v>BGD (2013)</c:v>
                </c:pt>
              </c:strCache>
            </c:strRef>
          </c:cat>
          <c:val>
            <c:numRef>
              <c:f>NEET!$C$4:$C$21</c:f>
              <c:numCache>
                <c:formatCode>General</c:formatCode>
                <c:ptCount val="18"/>
                <c:pt idx="0">
                  <c:v>1.3799999952316284</c:v>
                </c:pt>
                <c:pt idx="1">
                  <c:v>1.3999999761581421</c:v>
                </c:pt>
                <c:pt idx="2">
                  <c:v>4.9600000381469727</c:v>
                </c:pt>
                <c:pt idx="3">
                  <c:v>5.179999828338623</c:v>
                </c:pt>
                <c:pt idx="4">
                  <c:v>6.1500000953674316</c:v>
                </c:pt>
                <c:pt idx="5">
                  <c:v>10.199999809265137</c:v>
                </c:pt>
                <c:pt idx="6">
                  <c:v>10.489999771118164</c:v>
                </c:pt>
                <c:pt idx="7">
                  <c:v>11.760000228881836</c:v>
                </c:pt>
                <c:pt idx="8">
                  <c:v>12.600000381469727</c:v>
                </c:pt>
                <c:pt idx="9">
                  <c:v>14.979999542236328</c:v>
                </c:pt>
                <c:pt idx="10">
                  <c:v>18.510000228881836</c:v>
                </c:pt>
                <c:pt idx="11">
                  <c:v>20.200000762939453</c:v>
                </c:pt>
                <c:pt idx="12">
                  <c:v>25.299999237060547</c:v>
                </c:pt>
                <c:pt idx="13">
                  <c:v>30.739999771118164</c:v>
                </c:pt>
                <c:pt idx="14">
                  <c:v>32.099998474121094</c:v>
                </c:pt>
                <c:pt idx="15">
                  <c:v>37.5</c:v>
                </c:pt>
                <c:pt idx="16">
                  <c:v>53.889999389648438</c:v>
                </c:pt>
                <c:pt idx="17">
                  <c:v>61.799999237060547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-700050896"/>
        <c:axId val="-700056336"/>
      </c:barChart>
      <c:lineChart>
        <c:grouping val="standard"/>
        <c:varyColors val="0"/>
        <c:ser>
          <c:idx val="2"/>
          <c:order val="2"/>
          <c:tx>
            <c:strRef>
              <c:f>NEET!$D$3</c:f>
              <c:strCache>
                <c:ptCount val="1"/>
                <c:pt idx="0">
                  <c:v>Male-female gap (pp)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9"/>
            <c:spPr>
              <a:solidFill>
                <a:schemeClr val="accent3"/>
              </a:solidFill>
              <a:ln w="22225">
                <a:solidFill>
                  <a:schemeClr val="accent3"/>
                </a:solidFill>
              </a:ln>
              <a:effectLst/>
            </c:spPr>
          </c:marker>
          <c:cat>
            <c:strRef>
              <c:f>NEET!$A$4:$A$21</c:f>
              <c:strCache>
                <c:ptCount val="18"/>
                <c:pt idx="0">
                  <c:v>MNG (2013)</c:v>
                </c:pt>
                <c:pt idx="1">
                  <c:v>MYS (2013)</c:v>
                </c:pt>
                <c:pt idx="2">
                  <c:v>MAC (2013)</c:v>
                </c:pt>
                <c:pt idx="3">
                  <c:v>JPN (2013)</c:v>
                </c:pt>
                <c:pt idx="4">
                  <c:v>HKG (2013)</c:v>
                </c:pt>
                <c:pt idx="5">
                  <c:v>KHM (2012)</c:v>
                </c:pt>
                <c:pt idx="6">
                  <c:v>AUS (2012)</c:v>
                </c:pt>
                <c:pt idx="7">
                  <c:v>VNM (2013)</c:v>
                </c:pt>
                <c:pt idx="8">
                  <c:v>NPL (2013)</c:v>
                </c:pt>
                <c:pt idx="9">
                  <c:v>NZL (2013)</c:v>
                </c:pt>
                <c:pt idx="10">
                  <c:v>THA (2014)</c:v>
                </c:pt>
                <c:pt idx="11">
                  <c:v>KOR (2011)</c:v>
                </c:pt>
                <c:pt idx="12">
                  <c:v>SGP (2010)</c:v>
                </c:pt>
                <c:pt idx="13">
                  <c:v>IDN (2013)</c:v>
                </c:pt>
                <c:pt idx="14">
                  <c:v>PHL (2012)</c:v>
                </c:pt>
                <c:pt idx="15">
                  <c:v>WSM (2012)</c:v>
                </c:pt>
                <c:pt idx="16">
                  <c:v>IND (2010)</c:v>
                </c:pt>
                <c:pt idx="17">
                  <c:v>BGD (2013)</c:v>
                </c:pt>
              </c:strCache>
            </c:strRef>
          </c:cat>
          <c:val>
            <c:numRef>
              <c:f>NEET!$D$4:$D$21</c:f>
              <c:numCache>
                <c:formatCode>General</c:formatCode>
                <c:ptCount val="18"/>
                <c:pt idx="0">
                  <c:v>-0.15999996662139893</c:v>
                </c:pt>
                <c:pt idx="1">
                  <c:v>0.5</c:v>
                </c:pt>
                <c:pt idx="2">
                  <c:v>-0.63000011444091797</c:v>
                </c:pt>
                <c:pt idx="3">
                  <c:v>2.4799997806549072</c:v>
                </c:pt>
                <c:pt idx="4">
                  <c:v>-0.98000001907348633</c:v>
                </c:pt>
                <c:pt idx="5">
                  <c:v>5.3999996185302734</c:v>
                </c:pt>
                <c:pt idx="6">
                  <c:v>1.2699995040893555</c:v>
                </c:pt>
                <c:pt idx="7">
                  <c:v>4.6400003433227539</c:v>
                </c:pt>
                <c:pt idx="8">
                  <c:v>6.4000005722045898</c:v>
                </c:pt>
                <c:pt idx="9">
                  <c:v>6.0599994659423828</c:v>
                </c:pt>
                <c:pt idx="10">
                  <c:v>9.3299999237060547</c:v>
                </c:pt>
                <c:pt idx="11">
                  <c:v>2.8000011444091797</c:v>
                </c:pt>
                <c:pt idx="12">
                  <c:v>11.799999237060547</c:v>
                </c:pt>
                <c:pt idx="13">
                  <c:v>13.010000228881836</c:v>
                </c:pt>
                <c:pt idx="14">
                  <c:v>14.389999389648438</c:v>
                </c:pt>
                <c:pt idx="15">
                  <c:v>-1.4000015258789062</c:v>
                </c:pt>
                <c:pt idx="16">
                  <c:v>50.399999380111694</c:v>
                </c:pt>
                <c:pt idx="17">
                  <c:v>47.399999618530273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700050896"/>
        <c:axId val="-700056336"/>
      </c:lineChart>
      <c:catAx>
        <c:axId val="-700050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700056336"/>
        <c:crosses val="autoZero"/>
        <c:auto val="1"/>
        <c:lblAlgn val="ctr"/>
        <c:lblOffset val="100"/>
        <c:noMultiLvlLbl val="0"/>
      </c:catAx>
      <c:valAx>
        <c:axId val="-7000563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700050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/>
              <a:t>CL rate and % of hazardous CL in total CL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KHM_CL!$B$13</c:f>
              <c:strCache>
                <c:ptCount val="1"/>
                <c:pt idx="0">
                  <c:v>CLR (%)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KHM_CL!$C$12:$J$12</c:f>
              <c:strCache>
                <c:ptCount val="8"/>
                <c:pt idx="0">
                  <c:v>Total</c:v>
                </c:pt>
                <c:pt idx="1">
                  <c:v>Male</c:v>
                </c:pt>
                <c:pt idx="2">
                  <c:v>Female</c:v>
                </c:pt>
                <c:pt idx="3">
                  <c:v>5-11</c:v>
                </c:pt>
                <c:pt idx="4">
                  <c:v>12-14</c:v>
                </c:pt>
                <c:pt idx="5">
                  <c:v>15-17</c:v>
                </c:pt>
                <c:pt idx="6">
                  <c:v>Urban</c:v>
                </c:pt>
                <c:pt idx="7">
                  <c:v>Rural</c:v>
                </c:pt>
              </c:strCache>
            </c:strRef>
          </c:cat>
          <c:val>
            <c:numRef>
              <c:f>KHM_CL!$C$13:$J$13</c:f>
              <c:numCache>
                <c:formatCode>_-* #,##0.0_-;\-* #,##0.0_-;_-* "-"??_-;_-@_-</c:formatCode>
                <c:ptCount val="8"/>
                <c:pt idx="0">
                  <c:v>10.851832728417836</c:v>
                </c:pt>
                <c:pt idx="1">
                  <c:v>10.552537282922613</c:v>
                </c:pt>
                <c:pt idx="2">
                  <c:v>11.165605484666274</c:v>
                </c:pt>
                <c:pt idx="3">
                  <c:v>3.9949633993663665</c:v>
                </c:pt>
                <c:pt idx="4">
                  <c:v>15.254882428924873</c:v>
                </c:pt>
                <c:pt idx="5">
                  <c:v>19.652729143599394</c:v>
                </c:pt>
                <c:pt idx="6">
                  <c:v>5.6999328789692001</c:v>
                </c:pt>
                <c:pt idx="7">
                  <c:v>12.163651606798819</c:v>
                </c:pt>
              </c:numCache>
            </c:numRef>
          </c:val>
        </c:ser>
        <c:ser>
          <c:idx val="1"/>
          <c:order val="1"/>
          <c:tx>
            <c:strRef>
              <c:f>KHM_CL!$B$14</c:f>
              <c:strCache>
                <c:ptCount val="1"/>
                <c:pt idx="0">
                  <c:v>% of hazardous CL in total CL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KHM_CL!$C$12:$J$12</c:f>
              <c:strCache>
                <c:ptCount val="8"/>
                <c:pt idx="0">
                  <c:v>Total</c:v>
                </c:pt>
                <c:pt idx="1">
                  <c:v>Male</c:v>
                </c:pt>
                <c:pt idx="2">
                  <c:v>Female</c:v>
                </c:pt>
                <c:pt idx="3">
                  <c:v>5-11</c:v>
                </c:pt>
                <c:pt idx="4">
                  <c:v>12-14</c:v>
                </c:pt>
                <c:pt idx="5">
                  <c:v>15-17</c:v>
                </c:pt>
                <c:pt idx="6">
                  <c:v>Urban</c:v>
                </c:pt>
                <c:pt idx="7">
                  <c:v>Rural</c:v>
                </c:pt>
              </c:strCache>
            </c:strRef>
          </c:cat>
          <c:val>
            <c:numRef>
              <c:f>KHM_CL!$C$14:$J$14</c:f>
              <c:numCache>
                <c:formatCode>_-* #,##0.0_-;\-* #,##0.0_-;_-* "-"??_-;_-@_-</c:formatCode>
                <c:ptCount val="8"/>
                <c:pt idx="0">
                  <c:v>55.078951045693792</c:v>
                </c:pt>
                <c:pt idx="1">
                  <c:v>54.592543375320524</c:v>
                </c:pt>
                <c:pt idx="2">
                  <c:v>55.561222833773058</c:v>
                </c:pt>
                <c:pt idx="3">
                  <c:v>5.2955094902525595</c:v>
                </c:pt>
                <c:pt idx="4">
                  <c:v>20.875029862235554</c:v>
                </c:pt>
                <c:pt idx="5">
                  <c:v>100</c:v>
                </c:pt>
                <c:pt idx="6">
                  <c:v>55.016167089050072</c:v>
                </c:pt>
                <c:pt idx="7">
                  <c:v>55.086442409960171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-700048720"/>
        <c:axId val="-700050352"/>
      </c:barChart>
      <c:catAx>
        <c:axId val="-7000487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700050352"/>
        <c:crosses val="autoZero"/>
        <c:auto val="1"/>
        <c:lblAlgn val="ctr"/>
        <c:lblOffset val="100"/>
        <c:noMultiLvlLbl val="0"/>
      </c:catAx>
      <c:valAx>
        <c:axId val="-700050352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.0_-;\-* #,##0.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7000487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/>
              <a:t>Decomposition of CL + HCL by school attendance status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1"/>
          <c:order val="1"/>
          <c:tx>
            <c:strRef>
              <c:f>KHM_CL!$D$16</c:f>
              <c:strCache>
                <c:ptCount val="1"/>
                <c:pt idx="0">
                  <c:v>Male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multiLvlStrRef>
              <c:f>KHM_CL!$A$17:$B$22</c:f>
              <c:multiLvlStrCache>
                <c:ptCount val="6"/>
                <c:lvl>
                  <c:pt idx="0">
                    <c:v>Currently attending school</c:v>
                  </c:pt>
                  <c:pt idx="1">
                    <c:v>Dropped out</c:v>
                  </c:pt>
                  <c:pt idx="2">
                    <c:v>Never attended</c:v>
                  </c:pt>
                  <c:pt idx="3">
                    <c:v>Currently attending school</c:v>
                  </c:pt>
                  <c:pt idx="4">
                    <c:v>Dropped out</c:v>
                  </c:pt>
                  <c:pt idx="5">
                    <c:v>Never attended</c:v>
                  </c:pt>
                </c:lvl>
                <c:lvl>
                  <c:pt idx="0">
                    <c:v>CL</c:v>
                  </c:pt>
                  <c:pt idx="3">
                    <c:v>HCL</c:v>
                  </c:pt>
                </c:lvl>
              </c:multiLvlStrCache>
            </c:multiLvlStrRef>
          </c:cat>
          <c:val>
            <c:numRef>
              <c:f>KHM_CL!$D$17:$D$22</c:f>
              <c:numCache>
                <c:formatCode>_-* #,##0.0_-;\-* #,##0.0_-;_-* "-"??_-;_-@_-</c:formatCode>
                <c:ptCount val="6"/>
                <c:pt idx="0">
                  <c:v>44.169364951618036</c:v>
                </c:pt>
                <c:pt idx="1">
                  <c:v>45.80424488573621</c:v>
                </c:pt>
                <c:pt idx="2">
                  <c:v>10.026390162645754</c:v>
                </c:pt>
                <c:pt idx="3">
                  <c:v>12.312188766895511</c:v>
                </c:pt>
                <c:pt idx="4">
                  <c:v>75.871881240732648</c:v>
                </c:pt>
                <c:pt idx="5">
                  <c:v>11.815929992371842</c:v>
                </c:pt>
              </c:numCache>
            </c:numRef>
          </c:val>
        </c:ser>
        <c:ser>
          <c:idx val="2"/>
          <c:order val="2"/>
          <c:tx>
            <c:strRef>
              <c:f>KHM_CL!$E$16</c:f>
              <c:strCache>
                <c:ptCount val="1"/>
                <c:pt idx="0">
                  <c:v>Female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multiLvlStrRef>
              <c:f>KHM_CL!$A$17:$B$22</c:f>
              <c:multiLvlStrCache>
                <c:ptCount val="6"/>
                <c:lvl>
                  <c:pt idx="0">
                    <c:v>Currently attending school</c:v>
                  </c:pt>
                  <c:pt idx="1">
                    <c:v>Dropped out</c:v>
                  </c:pt>
                  <c:pt idx="2">
                    <c:v>Never attended</c:v>
                  </c:pt>
                  <c:pt idx="3">
                    <c:v>Currently attending school</c:v>
                  </c:pt>
                  <c:pt idx="4">
                    <c:v>Dropped out</c:v>
                  </c:pt>
                  <c:pt idx="5">
                    <c:v>Never attended</c:v>
                  </c:pt>
                </c:lvl>
                <c:lvl>
                  <c:pt idx="0">
                    <c:v>CL</c:v>
                  </c:pt>
                  <c:pt idx="3">
                    <c:v>HCL</c:v>
                  </c:pt>
                </c:lvl>
              </c:multiLvlStrCache>
            </c:multiLvlStrRef>
          </c:cat>
          <c:val>
            <c:numRef>
              <c:f>KHM_CL!$E$17:$E$22</c:f>
              <c:numCache>
                <c:formatCode>_-* #,##0.0_-;\-* #,##0.0_-;_-* "-"??_-;_-@_-</c:formatCode>
                <c:ptCount val="6"/>
                <c:pt idx="0">
                  <c:v>44.910346234634588</c:v>
                </c:pt>
                <c:pt idx="1">
                  <c:v>50.220946569416171</c:v>
                </c:pt>
                <c:pt idx="2">
                  <c:v>4.8687071959492361</c:v>
                </c:pt>
                <c:pt idx="3">
                  <c:v>10.870018777383684</c:v>
                </c:pt>
                <c:pt idx="4">
                  <c:v>83.773836845399543</c:v>
                </c:pt>
                <c:pt idx="5">
                  <c:v>5.3561443772167747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-700055248"/>
        <c:axId val="-700054160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KHM_CL!$C$16</c15:sqref>
                        </c15:formulaRef>
                      </c:ext>
                    </c:extLst>
                    <c:strCache>
                      <c:ptCount val="1"/>
                      <c:pt idx="0">
                        <c:v>Total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multiLvlStrRef>
                    <c:extLst>
                      <c:ext uri="{02D57815-91ED-43cb-92C2-25804820EDAC}">
                        <c15:formulaRef>
                          <c15:sqref>KHM_CL!$A$17:$B$22</c15:sqref>
                        </c15:formulaRef>
                      </c:ext>
                    </c:extLst>
                    <c:multiLvlStrCache>
                      <c:ptCount val="6"/>
                      <c:lvl>
                        <c:pt idx="0">
                          <c:v>Currently attending school</c:v>
                        </c:pt>
                        <c:pt idx="1">
                          <c:v>Dropped out</c:v>
                        </c:pt>
                        <c:pt idx="2">
                          <c:v>Never attended</c:v>
                        </c:pt>
                        <c:pt idx="3">
                          <c:v>Currently attending school</c:v>
                        </c:pt>
                        <c:pt idx="4">
                          <c:v>Dropped out</c:v>
                        </c:pt>
                        <c:pt idx="5">
                          <c:v>Never attended</c:v>
                        </c:pt>
                      </c:lvl>
                      <c:lvl>
                        <c:pt idx="0">
                          <c:v>CL</c:v>
                        </c:pt>
                        <c:pt idx="3">
                          <c:v>HCL</c:v>
                        </c:pt>
                      </c:lvl>
                    </c:multiLvlStrCache>
                  </c:multiLvlStrRef>
                </c:cat>
                <c:val>
                  <c:numRef>
                    <c:extLst>
                      <c:ext uri="{02D57815-91ED-43cb-92C2-25804820EDAC}">
                        <c15:formulaRef>
                          <c15:sqref>KHM_CL!$C$17:$C$22</c15:sqref>
                        </c15:formulaRef>
                      </c:ext>
                    </c:extLst>
                    <c:numCache>
                      <c:formatCode>_-* #,##0.0_-;\-* #,##0.0_-;_-* "-"??_-;_-@_-</c:formatCode>
                      <c:ptCount val="6"/>
                      <c:pt idx="0">
                        <c:v>44.541664725883834</c:v>
                      </c:pt>
                      <c:pt idx="1">
                        <c:v>48.022497554613629</c:v>
                      </c:pt>
                      <c:pt idx="2">
                        <c:v>7.4358377195025387</c:v>
                      </c:pt>
                      <c:pt idx="3">
                        <c:v>11.581493289583843</c:v>
                      </c:pt>
                      <c:pt idx="4">
                        <c:v>79.875516917690632</c:v>
                      </c:pt>
                      <c:pt idx="5">
                        <c:v>8.5429897927255194</c:v>
                      </c:pt>
                    </c:numCache>
                  </c:numRef>
                </c:val>
              </c15:ser>
            </c15:filteredBarSeries>
          </c:ext>
        </c:extLst>
      </c:barChart>
      <c:catAx>
        <c:axId val="-7000552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700054160"/>
        <c:crosses val="autoZero"/>
        <c:auto val="1"/>
        <c:lblAlgn val="ctr"/>
        <c:lblOffset val="100"/>
        <c:noMultiLvlLbl val="0"/>
      </c:catAx>
      <c:valAx>
        <c:axId val="-700054160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.0_-;\-* #,##0.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7000552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68E638-CD8B-4A21-B5E5-08C5BA613B74}" type="doc">
      <dgm:prSet loTypeId="urn:microsoft.com/office/officeart/2005/8/layout/equation1" loCatId="process" qsTypeId="urn:microsoft.com/office/officeart/2005/8/quickstyle/simple1" qsCatId="simple" csTypeId="urn:microsoft.com/office/officeart/2005/8/colors/accent1_2" csCatId="accent1" phldr="1"/>
      <dgm:spPr/>
    </dgm:pt>
    <dgm:pt modelId="{4483E323-404E-47CF-9991-7FB06A6961C1}">
      <dgm:prSet phldrT="[Text]" custT="1"/>
      <dgm:spPr/>
      <dgm:t>
        <a:bodyPr/>
        <a:lstStyle/>
        <a:p>
          <a:r>
            <a:rPr lang="mn-MN" sz="1400" dirty="0" smtClean="0"/>
            <a:t>Ажилгүйчүүд</a:t>
          </a:r>
          <a:r>
            <a:rPr lang="fr-CH" sz="1400" dirty="0" smtClean="0"/>
            <a:t> + </a:t>
          </a:r>
          <a:r>
            <a:rPr lang="mn-MN" sz="1400" dirty="0" smtClean="0"/>
            <a:t>Сургуулиас гарсан идэвхигүй залуучууд</a:t>
          </a:r>
          <a:endParaRPr lang="en-GB" sz="1400" dirty="0"/>
        </a:p>
      </dgm:t>
    </dgm:pt>
    <dgm:pt modelId="{D97943FA-253D-46E1-8B61-9A6CC04E1A45}" type="parTrans" cxnId="{6CA1B64B-1172-43BF-8033-6417371110AF}">
      <dgm:prSet/>
      <dgm:spPr/>
      <dgm:t>
        <a:bodyPr/>
        <a:lstStyle/>
        <a:p>
          <a:endParaRPr lang="en-GB" sz="1400"/>
        </a:p>
      </dgm:t>
    </dgm:pt>
    <dgm:pt modelId="{02C7A11F-3711-4273-ABA0-572DBC2A05E7}" type="sibTrans" cxnId="{6CA1B64B-1172-43BF-8033-6417371110AF}">
      <dgm:prSet custT="1"/>
      <dgm:spPr/>
      <dgm:t>
        <a:bodyPr/>
        <a:lstStyle/>
        <a:p>
          <a:endParaRPr lang="en-GB" sz="1400"/>
        </a:p>
      </dgm:t>
    </dgm:pt>
    <dgm:pt modelId="{3F2779A0-97C7-4406-99EE-4C2BDE4CF47A}">
      <dgm:prSet phldrT="[Text]" custT="1"/>
      <dgm:spPr/>
      <dgm:t>
        <a:bodyPr/>
        <a:lstStyle/>
        <a:p>
          <a:r>
            <a:rPr lang="mn-MN" sz="1400" dirty="0" smtClean="0"/>
            <a:t>Залуучууд</a:t>
          </a:r>
          <a:endParaRPr lang="en-GB" sz="1400" dirty="0"/>
        </a:p>
      </dgm:t>
    </dgm:pt>
    <dgm:pt modelId="{6CFB8238-950A-4D20-8B4C-B08910596BE3}" type="parTrans" cxnId="{BFA8560A-95B3-4D45-8848-AB49BAEADF93}">
      <dgm:prSet/>
      <dgm:spPr/>
      <dgm:t>
        <a:bodyPr/>
        <a:lstStyle/>
        <a:p>
          <a:endParaRPr lang="en-GB" sz="1400"/>
        </a:p>
      </dgm:t>
    </dgm:pt>
    <dgm:pt modelId="{4C8B7F6C-4C9A-4FBC-8E59-87FA86F838F2}" type="sibTrans" cxnId="{BFA8560A-95B3-4D45-8848-AB49BAEADF93}">
      <dgm:prSet custT="1"/>
      <dgm:spPr/>
      <dgm:t>
        <a:bodyPr/>
        <a:lstStyle/>
        <a:p>
          <a:endParaRPr lang="en-GB" sz="1400"/>
        </a:p>
      </dgm:t>
    </dgm:pt>
    <dgm:pt modelId="{56A43F7F-1CD1-4B85-85AE-8BD0451FAE92}">
      <dgm:prSet phldrT="[Text]" custT="1"/>
      <dgm:spPr/>
      <dgm:t>
        <a:bodyPr/>
        <a:lstStyle/>
        <a:p>
          <a:r>
            <a:rPr lang="fr-CH" sz="1400" dirty="0" smtClean="0"/>
            <a:t>NEET (%)</a:t>
          </a:r>
          <a:endParaRPr lang="en-GB" sz="1400" dirty="0"/>
        </a:p>
      </dgm:t>
    </dgm:pt>
    <dgm:pt modelId="{286C4852-1200-4D84-87EB-D64E7CF9990D}" type="parTrans" cxnId="{0C87D01A-E722-4CFC-96CB-E235C0F4FB0F}">
      <dgm:prSet/>
      <dgm:spPr/>
      <dgm:t>
        <a:bodyPr/>
        <a:lstStyle/>
        <a:p>
          <a:endParaRPr lang="en-GB" sz="1400"/>
        </a:p>
      </dgm:t>
    </dgm:pt>
    <dgm:pt modelId="{4263484E-6A18-4167-9568-D65AABB3D558}" type="sibTrans" cxnId="{0C87D01A-E722-4CFC-96CB-E235C0F4FB0F}">
      <dgm:prSet/>
      <dgm:spPr/>
      <dgm:t>
        <a:bodyPr/>
        <a:lstStyle/>
        <a:p>
          <a:endParaRPr lang="en-GB" sz="1400"/>
        </a:p>
      </dgm:t>
    </dgm:pt>
    <dgm:pt modelId="{BD451745-AE31-421C-BC0E-1EAD5736F6F5}">
      <dgm:prSet phldrT="[Text]" custT="1"/>
      <dgm:spPr/>
      <dgm:t>
        <a:bodyPr/>
        <a:lstStyle/>
        <a:p>
          <a:r>
            <a:rPr lang="fr-CH" sz="1400" dirty="0" smtClean="0"/>
            <a:t>100</a:t>
          </a:r>
          <a:endParaRPr lang="en-GB" sz="1400" dirty="0"/>
        </a:p>
      </dgm:t>
    </dgm:pt>
    <dgm:pt modelId="{A779B435-3144-4C89-B5DF-36230495D7F2}" type="parTrans" cxnId="{4C9EB01C-AC4A-429E-9423-5D9FC112F618}">
      <dgm:prSet/>
      <dgm:spPr/>
      <dgm:t>
        <a:bodyPr/>
        <a:lstStyle/>
        <a:p>
          <a:endParaRPr lang="en-GB" sz="1400"/>
        </a:p>
      </dgm:t>
    </dgm:pt>
    <dgm:pt modelId="{E6A6F422-CD48-4D91-8DE7-A7AE1FC2E772}" type="sibTrans" cxnId="{4C9EB01C-AC4A-429E-9423-5D9FC112F618}">
      <dgm:prSet custT="1"/>
      <dgm:spPr/>
      <dgm:t>
        <a:bodyPr/>
        <a:lstStyle/>
        <a:p>
          <a:endParaRPr lang="en-GB" sz="1400"/>
        </a:p>
      </dgm:t>
    </dgm:pt>
    <dgm:pt modelId="{33603CC5-8A31-4BF9-9D53-9453E80418B2}" type="pres">
      <dgm:prSet presAssocID="{E768E638-CD8B-4A21-B5E5-08C5BA613B74}" presName="linearFlow" presStyleCnt="0">
        <dgm:presLayoutVars>
          <dgm:dir/>
          <dgm:resizeHandles val="exact"/>
        </dgm:presLayoutVars>
      </dgm:prSet>
      <dgm:spPr/>
    </dgm:pt>
    <dgm:pt modelId="{819EA491-FD42-4F9A-81BB-1EB45F584680}" type="pres">
      <dgm:prSet presAssocID="{4483E323-404E-47CF-9991-7FB06A6961C1}" presName="node" presStyleLbl="node1" presStyleIdx="0" presStyleCnt="4" custScaleX="13130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A9DA282-9268-4CF6-86BB-A29F9B1E0C1B}" type="pres">
      <dgm:prSet presAssocID="{02C7A11F-3711-4273-ABA0-572DBC2A05E7}" presName="spacerL" presStyleCnt="0"/>
      <dgm:spPr/>
    </dgm:pt>
    <dgm:pt modelId="{341770F6-6F6E-4BB1-A197-8D7A6D5726DA}" type="pres">
      <dgm:prSet presAssocID="{02C7A11F-3711-4273-ABA0-572DBC2A05E7}" presName="sibTrans" presStyleLbl="sibTrans2D1" presStyleIdx="0" presStyleCnt="3" custScaleX="29890" custScaleY="49071"/>
      <dgm:spPr>
        <a:prstGeom prst="mathDivide">
          <a:avLst/>
        </a:prstGeom>
      </dgm:spPr>
      <dgm:t>
        <a:bodyPr/>
        <a:lstStyle/>
        <a:p>
          <a:endParaRPr lang="en-GB"/>
        </a:p>
      </dgm:t>
    </dgm:pt>
    <dgm:pt modelId="{7888185E-8981-4B65-99D9-B0047178AA1D}" type="pres">
      <dgm:prSet presAssocID="{02C7A11F-3711-4273-ABA0-572DBC2A05E7}" presName="spacerR" presStyleCnt="0"/>
      <dgm:spPr/>
    </dgm:pt>
    <dgm:pt modelId="{7C6F5C61-8AEF-4F89-B98C-1DECAA22F530}" type="pres">
      <dgm:prSet presAssocID="{3F2779A0-97C7-4406-99EE-4C2BDE4CF47A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9188B87-80C2-44C4-AB00-CF47E77BFBD3}" type="pres">
      <dgm:prSet presAssocID="{4C8B7F6C-4C9A-4FBC-8E59-87FA86F838F2}" presName="spacerL" presStyleCnt="0"/>
      <dgm:spPr/>
    </dgm:pt>
    <dgm:pt modelId="{D63A6D46-51AD-4D5D-B4E4-747B5CC9030F}" type="pres">
      <dgm:prSet presAssocID="{4C8B7F6C-4C9A-4FBC-8E59-87FA86F838F2}" presName="sibTrans" presStyleLbl="sibTrans2D1" presStyleIdx="1" presStyleCnt="3" custScaleX="35575" custScaleY="51292"/>
      <dgm:spPr>
        <a:prstGeom prst="mathMultiply">
          <a:avLst/>
        </a:prstGeom>
      </dgm:spPr>
      <dgm:t>
        <a:bodyPr/>
        <a:lstStyle/>
        <a:p>
          <a:endParaRPr lang="en-GB"/>
        </a:p>
      </dgm:t>
    </dgm:pt>
    <dgm:pt modelId="{158A2446-D100-41C9-B52A-D6DE15FA6C1B}" type="pres">
      <dgm:prSet presAssocID="{4C8B7F6C-4C9A-4FBC-8E59-87FA86F838F2}" presName="spacerR" presStyleCnt="0"/>
      <dgm:spPr/>
    </dgm:pt>
    <dgm:pt modelId="{30E2FE57-1278-4ACA-920C-1034A8D20EBE}" type="pres">
      <dgm:prSet presAssocID="{BD451745-AE31-421C-BC0E-1EAD5736F6F5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4B8D225-34F3-4EE6-BB3D-AE4CDF33BCDE}" type="pres">
      <dgm:prSet presAssocID="{E6A6F422-CD48-4D91-8DE7-A7AE1FC2E772}" presName="spacerL" presStyleCnt="0"/>
      <dgm:spPr/>
    </dgm:pt>
    <dgm:pt modelId="{F9D9680C-10A1-4B9A-BE9F-84E5A3CE5FBD}" type="pres">
      <dgm:prSet presAssocID="{E6A6F422-CD48-4D91-8DE7-A7AE1FC2E772}" presName="sibTrans" presStyleLbl="sibTrans2D1" presStyleIdx="2" presStyleCnt="3" custScaleX="28745" custScaleY="49071"/>
      <dgm:spPr/>
      <dgm:t>
        <a:bodyPr/>
        <a:lstStyle/>
        <a:p>
          <a:endParaRPr lang="en-GB"/>
        </a:p>
      </dgm:t>
    </dgm:pt>
    <dgm:pt modelId="{931CE14F-22F9-43AE-92BC-961AE0913491}" type="pres">
      <dgm:prSet presAssocID="{E6A6F422-CD48-4D91-8DE7-A7AE1FC2E772}" presName="spacerR" presStyleCnt="0"/>
      <dgm:spPr/>
    </dgm:pt>
    <dgm:pt modelId="{33AA7EAB-5C01-490E-928B-7B55EB69A9D4}" type="pres">
      <dgm:prSet presAssocID="{56A43F7F-1CD1-4B85-85AE-8BD0451FAE92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4C9EB01C-AC4A-429E-9423-5D9FC112F618}" srcId="{E768E638-CD8B-4A21-B5E5-08C5BA613B74}" destId="{BD451745-AE31-421C-BC0E-1EAD5736F6F5}" srcOrd="2" destOrd="0" parTransId="{A779B435-3144-4C89-B5DF-36230495D7F2}" sibTransId="{E6A6F422-CD48-4D91-8DE7-A7AE1FC2E772}"/>
    <dgm:cxn modelId="{A17E4697-42C5-42B9-9DCD-0B3CBD41596E}" type="presOf" srcId="{4483E323-404E-47CF-9991-7FB06A6961C1}" destId="{819EA491-FD42-4F9A-81BB-1EB45F584680}" srcOrd="0" destOrd="0" presId="urn:microsoft.com/office/officeart/2005/8/layout/equation1"/>
    <dgm:cxn modelId="{6CA1B64B-1172-43BF-8033-6417371110AF}" srcId="{E768E638-CD8B-4A21-B5E5-08C5BA613B74}" destId="{4483E323-404E-47CF-9991-7FB06A6961C1}" srcOrd="0" destOrd="0" parTransId="{D97943FA-253D-46E1-8B61-9A6CC04E1A45}" sibTransId="{02C7A11F-3711-4273-ABA0-572DBC2A05E7}"/>
    <dgm:cxn modelId="{2CBBCF71-4157-4A24-B4EB-B869C507DE6B}" type="presOf" srcId="{56A43F7F-1CD1-4B85-85AE-8BD0451FAE92}" destId="{33AA7EAB-5C01-490E-928B-7B55EB69A9D4}" srcOrd="0" destOrd="0" presId="urn:microsoft.com/office/officeart/2005/8/layout/equation1"/>
    <dgm:cxn modelId="{E8FF05FE-17F9-499B-86A5-DB6901689542}" type="presOf" srcId="{BD451745-AE31-421C-BC0E-1EAD5736F6F5}" destId="{30E2FE57-1278-4ACA-920C-1034A8D20EBE}" srcOrd="0" destOrd="0" presId="urn:microsoft.com/office/officeart/2005/8/layout/equation1"/>
    <dgm:cxn modelId="{0C87D01A-E722-4CFC-96CB-E235C0F4FB0F}" srcId="{E768E638-CD8B-4A21-B5E5-08C5BA613B74}" destId="{56A43F7F-1CD1-4B85-85AE-8BD0451FAE92}" srcOrd="3" destOrd="0" parTransId="{286C4852-1200-4D84-87EB-D64E7CF9990D}" sibTransId="{4263484E-6A18-4167-9568-D65AABB3D558}"/>
    <dgm:cxn modelId="{B16769EC-D4E4-4853-88AE-56FA35B8C7FD}" type="presOf" srcId="{3F2779A0-97C7-4406-99EE-4C2BDE4CF47A}" destId="{7C6F5C61-8AEF-4F89-B98C-1DECAA22F530}" srcOrd="0" destOrd="0" presId="urn:microsoft.com/office/officeart/2005/8/layout/equation1"/>
    <dgm:cxn modelId="{BFA8560A-95B3-4D45-8848-AB49BAEADF93}" srcId="{E768E638-CD8B-4A21-B5E5-08C5BA613B74}" destId="{3F2779A0-97C7-4406-99EE-4C2BDE4CF47A}" srcOrd="1" destOrd="0" parTransId="{6CFB8238-950A-4D20-8B4C-B08910596BE3}" sibTransId="{4C8B7F6C-4C9A-4FBC-8E59-87FA86F838F2}"/>
    <dgm:cxn modelId="{C1901FC2-8554-4366-BA24-7B2C47EA4588}" type="presOf" srcId="{E6A6F422-CD48-4D91-8DE7-A7AE1FC2E772}" destId="{F9D9680C-10A1-4B9A-BE9F-84E5A3CE5FBD}" srcOrd="0" destOrd="0" presId="urn:microsoft.com/office/officeart/2005/8/layout/equation1"/>
    <dgm:cxn modelId="{DC335E0A-2360-4D23-8545-4AD9DD9C5115}" type="presOf" srcId="{02C7A11F-3711-4273-ABA0-572DBC2A05E7}" destId="{341770F6-6F6E-4BB1-A197-8D7A6D5726DA}" srcOrd="0" destOrd="0" presId="urn:microsoft.com/office/officeart/2005/8/layout/equation1"/>
    <dgm:cxn modelId="{5553E1BA-3806-402E-98BB-DE6090D753D2}" type="presOf" srcId="{4C8B7F6C-4C9A-4FBC-8E59-87FA86F838F2}" destId="{D63A6D46-51AD-4D5D-B4E4-747B5CC9030F}" srcOrd="0" destOrd="0" presId="urn:microsoft.com/office/officeart/2005/8/layout/equation1"/>
    <dgm:cxn modelId="{302F278E-BF96-4E9C-8091-7A4578632636}" type="presOf" srcId="{E768E638-CD8B-4A21-B5E5-08C5BA613B74}" destId="{33603CC5-8A31-4BF9-9D53-9453E80418B2}" srcOrd="0" destOrd="0" presId="urn:microsoft.com/office/officeart/2005/8/layout/equation1"/>
    <dgm:cxn modelId="{218A950E-DD44-493F-BDF2-58C706758733}" type="presParOf" srcId="{33603CC5-8A31-4BF9-9D53-9453E80418B2}" destId="{819EA491-FD42-4F9A-81BB-1EB45F584680}" srcOrd="0" destOrd="0" presId="urn:microsoft.com/office/officeart/2005/8/layout/equation1"/>
    <dgm:cxn modelId="{B31D4364-B59B-42E1-8508-5C008F472416}" type="presParOf" srcId="{33603CC5-8A31-4BF9-9D53-9453E80418B2}" destId="{3A9DA282-9268-4CF6-86BB-A29F9B1E0C1B}" srcOrd="1" destOrd="0" presId="urn:microsoft.com/office/officeart/2005/8/layout/equation1"/>
    <dgm:cxn modelId="{D7A942C5-7427-4884-A9B1-D26392D9C9EC}" type="presParOf" srcId="{33603CC5-8A31-4BF9-9D53-9453E80418B2}" destId="{341770F6-6F6E-4BB1-A197-8D7A6D5726DA}" srcOrd="2" destOrd="0" presId="urn:microsoft.com/office/officeart/2005/8/layout/equation1"/>
    <dgm:cxn modelId="{F47B17D2-C735-4C20-BE0D-BC0484BB928E}" type="presParOf" srcId="{33603CC5-8A31-4BF9-9D53-9453E80418B2}" destId="{7888185E-8981-4B65-99D9-B0047178AA1D}" srcOrd="3" destOrd="0" presId="urn:microsoft.com/office/officeart/2005/8/layout/equation1"/>
    <dgm:cxn modelId="{6B11A931-6084-4FEC-B5EE-CBB8398501AC}" type="presParOf" srcId="{33603CC5-8A31-4BF9-9D53-9453E80418B2}" destId="{7C6F5C61-8AEF-4F89-B98C-1DECAA22F530}" srcOrd="4" destOrd="0" presId="urn:microsoft.com/office/officeart/2005/8/layout/equation1"/>
    <dgm:cxn modelId="{7EE34C4F-0F9B-44CA-9A95-69D3FF717E88}" type="presParOf" srcId="{33603CC5-8A31-4BF9-9D53-9453E80418B2}" destId="{A9188B87-80C2-44C4-AB00-CF47E77BFBD3}" srcOrd="5" destOrd="0" presId="urn:microsoft.com/office/officeart/2005/8/layout/equation1"/>
    <dgm:cxn modelId="{7379EBA1-178E-434D-ABEA-3743D7B20374}" type="presParOf" srcId="{33603CC5-8A31-4BF9-9D53-9453E80418B2}" destId="{D63A6D46-51AD-4D5D-B4E4-747B5CC9030F}" srcOrd="6" destOrd="0" presId="urn:microsoft.com/office/officeart/2005/8/layout/equation1"/>
    <dgm:cxn modelId="{52E720A0-719B-4F64-ACEA-61B60A88D843}" type="presParOf" srcId="{33603CC5-8A31-4BF9-9D53-9453E80418B2}" destId="{158A2446-D100-41C9-B52A-D6DE15FA6C1B}" srcOrd="7" destOrd="0" presId="urn:microsoft.com/office/officeart/2005/8/layout/equation1"/>
    <dgm:cxn modelId="{B6019055-28FA-4228-9F43-701D83DB9D2E}" type="presParOf" srcId="{33603CC5-8A31-4BF9-9D53-9453E80418B2}" destId="{30E2FE57-1278-4ACA-920C-1034A8D20EBE}" srcOrd="8" destOrd="0" presId="urn:microsoft.com/office/officeart/2005/8/layout/equation1"/>
    <dgm:cxn modelId="{0E0180D1-3039-4913-BE33-5C52ACB51E8B}" type="presParOf" srcId="{33603CC5-8A31-4BF9-9D53-9453E80418B2}" destId="{84B8D225-34F3-4EE6-BB3D-AE4CDF33BCDE}" srcOrd="9" destOrd="0" presId="urn:microsoft.com/office/officeart/2005/8/layout/equation1"/>
    <dgm:cxn modelId="{02748404-553D-452E-8078-5592D5141706}" type="presParOf" srcId="{33603CC5-8A31-4BF9-9D53-9453E80418B2}" destId="{F9D9680C-10A1-4B9A-BE9F-84E5A3CE5FBD}" srcOrd="10" destOrd="0" presId="urn:microsoft.com/office/officeart/2005/8/layout/equation1"/>
    <dgm:cxn modelId="{BA6A8CDB-25A5-48E9-8ACE-18E9F4D52C88}" type="presParOf" srcId="{33603CC5-8A31-4BF9-9D53-9453E80418B2}" destId="{931CE14F-22F9-43AE-92BC-961AE0913491}" srcOrd="11" destOrd="0" presId="urn:microsoft.com/office/officeart/2005/8/layout/equation1"/>
    <dgm:cxn modelId="{D5ACE019-03E0-48D3-B8C0-466DC5CA00CE}" type="presParOf" srcId="{33603CC5-8A31-4BF9-9D53-9453E80418B2}" destId="{33AA7EAB-5C01-490E-928B-7B55EB69A9D4}" srcOrd="12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768E638-CD8B-4A21-B5E5-08C5BA613B74}" type="doc">
      <dgm:prSet loTypeId="urn:microsoft.com/office/officeart/2005/8/layout/equation1" loCatId="process" qsTypeId="urn:microsoft.com/office/officeart/2005/8/quickstyle/simple1" qsCatId="simple" csTypeId="urn:microsoft.com/office/officeart/2005/8/colors/accent1_2" csCatId="accent1" phldr="1"/>
      <dgm:spPr/>
    </dgm:pt>
    <dgm:pt modelId="{4483E323-404E-47CF-9991-7FB06A6961C1}">
      <dgm:prSet phldrT="[Text]"/>
      <dgm:spPr/>
      <dgm:t>
        <a:bodyPr/>
        <a:lstStyle/>
        <a:p>
          <a:r>
            <a:rPr lang="mn-MN" dirty="0" smtClean="0"/>
            <a:t>Хүүхдийн хөдөлмөр эрхэлж буй хүүхдийн тоо</a:t>
          </a:r>
          <a:r>
            <a:rPr lang="en-GB" dirty="0" smtClean="0"/>
            <a:t> (5-17)</a:t>
          </a:r>
          <a:endParaRPr lang="en-GB" dirty="0"/>
        </a:p>
      </dgm:t>
    </dgm:pt>
    <dgm:pt modelId="{D97943FA-253D-46E1-8B61-9A6CC04E1A45}" type="parTrans" cxnId="{6CA1B64B-1172-43BF-8033-6417371110AF}">
      <dgm:prSet/>
      <dgm:spPr/>
      <dgm:t>
        <a:bodyPr/>
        <a:lstStyle/>
        <a:p>
          <a:endParaRPr lang="en-GB"/>
        </a:p>
      </dgm:t>
    </dgm:pt>
    <dgm:pt modelId="{02C7A11F-3711-4273-ABA0-572DBC2A05E7}" type="sibTrans" cxnId="{6CA1B64B-1172-43BF-8033-6417371110AF}">
      <dgm:prSet/>
      <dgm:spPr/>
      <dgm:t>
        <a:bodyPr/>
        <a:lstStyle/>
        <a:p>
          <a:endParaRPr lang="en-GB"/>
        </a:p>
      </dgm:t>
    </dgm:pt>
    <dgm:pt modelId="{56A43F7F-1CD1-4B85-85AE-8BD0451FAE92}">
      <dgm:prSet phldrT="[Text]"/>
      <dgm:spPr/>
      <dgm:t>
        <a:bodyPr/>
        <a:lstStyle/>
        <a:p>
          <a:r>
            <a:rPr lang="en-GB" noProof="0" dirty="0" smtClean="0"/>
            <a:t>100</a:t>
          </a:r>
          <a:endParaRPr lang="en-GB" noProof="0" dirty="0"/>
        </a:p>
      </dgm:t>
    </dgm:pt>
    <dgm:pt modelId="{286C4852-1200-4D84-87EB-D64E7CF9990D}" type="parTrans" cxnId="{0C87D01A-E722-4CFC-96CB-E235C0F4FB0F}">
      <dgm:prSet/>
      <dgm:spPr/>
      <dgm:t>
        <a:bodyPr/>
        <a:lstStyle/>
        <a:p>
          <a:endParaRPr lang="en-GB"/>
        </a:p>
      </dgm:t>
    </dgm:pt>
    <dgm:pt modelId="{4263484E-6A18-4167-9568-D65AABB3D558}" type="sibTrans" cxnId="{0C87D01A-E722-4CFC-96CB-E235C0F4FB0F}">
      <dgm:prSet/>
      <dgm:spPr/>
      <dgm:t>
        <a:bodyPr/>
        <a:lstStyle/>
        <a:p>
          <a:endParaRPr lang="en-GB"/>
        </a:p>
      </dgm:t>
    </dgm:pt>
    <dgm:pt modelId="{BD451745-AE31-421C-BC0E-1EAD5736F6F5}">
      <dgm:prSet phldrT="[Text]"/>
      <dgm:spPr/>
      <dgm:t>
        <a:bodyPr/>
        <a:lstStyle/>
        <a:p>
          <a:r>
            <a:rPr lang="mn-MN" noProof="0" dirty="0" smtClean="0"/>
            <a:t>Нийт хүүхдийн тоо</a:t>
          </a:r>
          <a:r>
            <a:rPr lang="en-GB" noProof="0" dirty="0" smtClean="0"/>
            <a:t> (5-17)</a:t>
          </a:r>
          <a:endParaRPr lang="en-GB" noProof="0" dirty="0"/>
        </a:p>
      </dgm:t>
    </dgm:pt>
    <dgm:pt modelId="{E6A6F422-CD48-4D91-8DE7-A7AE1FC2E772}" type="sibTrans" cxnId="{4C9EB01C-AC4A-429E-9423-5D9FC112F618}">
      <dgm:prSet/>
      <dgm:spPr/>
      <dgm:t>
        <a:bodyPr/>
        <a:lstStyle/>
        <a:p>
          <a:endParaRPr lang="en-GB"/>
        </a:p>
      </dgm:t>
    </dgm:pt>
    <dgm:pt modelId="{A779B435-3144-4C89-B5DF-36230495D7F2}" type="parTrans" cxnId="{4C9EB01C-AC4A-429E-9423-5D9FC112F618}">
      <dgm:prSet/>
      <dgm:spPr/>
      <dgm:t>
        <a:bodyPr/>
        <a:lstStyle/>
        <a:p>
          <a:endParaRPr lang="en-GB"/>
        </a:p>
      </dgm:t>
    </dgm:pt>
    <dgm:pt modelId="{33603CC5-8A31-4BF9-9D53-9453E80418B2}" type="pres">
      <dgm:prSet presAssocID="{E768E638-CD8B-4A21-B5E5-08C5BA613B74}" presName="linearFlow" presStyleCnt="0">
        <dgm:presLayoutVars>
          <dgm:dir/>
          <dgm:resizeHandles val="exact"/>
        </dgm:presLayoutVars>
      </dgm:prSet>
      <dgm:spPr/>
    </dgm:pt>
    <dgm:pt modelId="{819EA491-FD42-4F9A-81BB-1EB45F584680}" type="pres">
      <dgm:prSet presAssocID="{4483E323-404E-47CF-9991-7FB06A6961C1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A9DA282-9268-4CF6-86BB-A29F9B1E0C1B}" type="pres">
      <dgm:prSet presAssocID="{02C7A11F-3711-4273-ABA0-572DBC2A05E7}" presName="spacerL" presStyleCnt="0"/>
      <dgm:spPr/>
    </dgm:pt>
    <dgm:pt modelId="{341770F6-6F6E-4BB1-A197-8D7A6D5726DA}" type="pres">
      <dgm:prSet presAssocID="{02C7A11F-3711-4273-ABA0-572DBC2A05E7}" presName="sibTrans" presStyleLbl="sibTrans2D1" presStyleIdx="0" presStyleCnt="2" custScaleX="29890" custScaleY="49071"/>
      <dgm:spPr>
        <a:prstGeom prst="mathDivide">
          <a:avLst/>
        </a:prstGeom>
      </dgm:spPr>
      <dgm:t>
        <a:bodyPr/>
        <a:lstStyle/>
        <a:p>
          <a:endParaRPr lang="en-GB"/>
        </a:p>
      </dgm:t>
    </dgm:pt>
    <dgm:pt modelId="{7888185E-8981-4B65-99D9-B0047178AA1D}" type="pres">
      <dgm:prSet presAssocID="{02C7A11F-3711-4273-ABA0-572DBC2A05E7}" presName="spacerR" presStyleCnt="0"/>
      <dgm:spPr/>
    </dgm:pt>
    <dgm:pt modelId="{30E2FE57-1278-4ACA-920C-1034A8D20EBE}" type="pres">
      <dgm:prSet presAssocID="{BD451745-AE31-421C-BC0E-1EAD5736F6F5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4B8D225-34F3-4EE6-BB3D-AE4CDF33BCDE}" type="pres">
      <dgm:prSet presAssocID="{E6A6F422-CD48-4D91-8DE7-A7AE1FC2E772}" presName="spacerL" presStyleCnt="0"/>
      <dgm:spPr/>
    </dgm:pt>
    <dgm:pt modelId="{F9D9680C-10A1-4B9A-BE9F-84E5A3CE5FBD}" type="pres">
      <dgm:prSet presAssocID="{E6A6F422-CD48-4D91-8DE7-A7AE1FC2E772}" presName="sibTrans" presStyleLbl="sibTrans2D1" presStyleIdx="1" presStyleCnt="2" custScaleX="28745" custScaleY="49071"/>
      <dgm:spPr>
        <a:prstGeom prst="mathMultiply">
          <a:avLst/>
        </a:prstGeom>
      </dgm:spPr>
      <dgm:t>
        <a:bodyPr/>
        <a:lstStyle/>
        <a:p>
          <a:endParaRPr lang="en-GB"/>
        </a:p>
      </dgm:t>
    </dgm:pt>
    <dgm:pt modelId="{931CE14F-22F9-43AE-92BC-961AE0913491}" type="pres">
      <dgm:prSet presAssocID="{E6A6F422-CD48-4D91-8DE7-A7AE1FC2E772}" presName="spacerR" presStyleCnt="0"/>
      <dgm:spPr/>
    </dgm:pt>
    <dgm:pt modelId="{33AA7EAB-5C01-490E-928B-7B55EB69A9D4}" type="pres">
      <dgm:prSet presAssocID="{56A43F7F-1CD1-4B85-85AE-8BD0451FAE92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27417337-C35B-4240-B082-8B79DB3F93B0}" type="presOf" srcId="{E768E638-CD8B-4A21-B5E5-08C5BA613B74}" destId="{33603CC5-8A31-4BF9-9D53-9453E80418B2}" srcOrd="0" destOrd="0" presId="urn:microsoft.com/office/officeart/2005/8/layout/equation1"/>
    <dgm:cxn modelId="{4C9EB01C-AC4A-429E-9423-5D9FC112F618}" srcId="{E768E638-CD8B-4A21-B5E5-08C5BA613B74}" destId="{BD451745-AE31-421C-BC0E-1EAD5736F6F5}" srcOrd="1" destOrd="0" parTransId="{A779B435-3144-4C89-B5DF-36230495D7F2}" sibTransId="{E6A6F422-CD48-4D91-8DE7-A7AE1FC2E772}"/>
    <dgm:cxn modelId="{7BCFF6BF-919C-4EE6-B909-01FE17FF81D9}" type="presOf" srcId="{BD451745-AE31-421C-BC0E-1EAD5736F6F5}" destId="{30E2FE57-1278-4ACA-920C-1034A8D20EBE}" srcOrd="0" destOrd="0" presId="urn:microsoft.com/office/officeart/2005/8/layout/equation1"/>
    <dgm:cxn modelId="{6CA1B64B-1172-43BF-8033-6417371110AF}" srcId="{E768E638-CD8B-4A21-B5E5-08C5BA613B74}" destId="{4483E323-404E-47CF-9991-7FB06A6961C1}" srcOrd="0" destOrd="0" parTransId="{D97943FA-253D-46E1-8B61-9A6CC04E1A45}" sibTransId="{02C7A11F-3711-4273-ABA0-572DBC2A05E7}"/>
    <dgm:cxn modelId="{0C818695-AC4E-4A18-B2D0-5ED81B1A4A3F}" type="presOf" srcId="{02C7A11F-3711-4273-ABA0-572DBC2A05E7}" destId="{341770F6-6F6E-4BB1-A197-8D7A6D5726DA}" srcOrd="0" destOrd="0" presId="urn:microsoft.com/office/officeart/2005/8/layout/equation1"/>
    <dgm:cxn modelId="{DD974880-45E6-4BC7-8728-B3705FEC63BD}" type="presOf" srcId="{4483E323-404E-47CF-9991-7FB06A6961C1}" destId="{819EA491-FD42-4F9A-81BB-1EB45F584680}" srcOrd="0" destOrd="0" presId="urn:microsoft.com/office/officeart/2005/8/layout/equation1"/>
    <dgm:cxn modelId="{C18A2FDE-78D5-4245-BA3B-0C6ACD6BE3FF}" type="presOf" srcId="{56A43F7F-1CD1-4B85-85AE-8BD0451FAE92}" destId="{33AA7EAB-5C01-490E-928B-7B55EB69A9D4}" srcOrd="0" destOrd="0" presId="urn:microsoft.com/office/officeart/2005/8/layout/equation1"/>
    <dgm:cxn modelId="{0C87D01A-E722-4CFC-96CB-E235C0F4FB0F}" srcId="{E768E638-CD8B-4A21-B5E5-08C5BA613B74}" destId="{56A43F7F-1CD1-4B85-85AE-8BD0451FAE92}" srcOrd="2" destOrd="0" parTransId="{286C4852-1200-4D84-87EB-D64E7CF9990D}" sibTransId="{4263484E-6A18-4167-9568-D65AABB3D558}"/>
    <dgm:cxn modelId="{35FD3683-A923-4FC1-B946-42A34D6C4D3F}" type="presOf" srcId="{E6A6F422-CD48-4D91-8DE7-A7AE1FC2E772}" destId="{F9D9680C-10A1-4B9A-BE9F-84E5A3CE5FBD}" srcOrd="0" destOrd="0" presId="urn:microsoft.com/office/officeart/2005/8/layout/equation1"/>
    <dgm:cxn modelId="{B18C6411-1BE7-4436-8F2C-E55A3D6D8EF4}" type="presParOf" srcId="{33603CC5-8A31-4BF9-9D53-9453E80418B2}" destId="{819EA491-FD42-4F9A-81BB-1EB45F584680}" srcOrd="0" destOrd="0" presId="urn:microsoft.com/office/officeart/2005/8/layout/equation1"/>
    <dgm:cxn modelId="{A04D0817-A923-421E-846F-D1E235716CFE}" type="presParOf" srcId="{33603CC5-8A31-4BF9-9D53-9453E80418B2}" destId="{3A9DA282-9268-4CF6-86BB-A29F9B1E0C1B}" srcOrd="1" destOrd="0" presId="urn:microsoft.com/office/officeart/2005/8/layout/equation1"/>
    <dgm:cxn modelId="{1B90BD93-5257-4625-95A1-B1669AF7A79F}" type="presParOf" srcId="{33603CC5-8A31-4BF9-9D53-9453E80418B2}" destId="{341770F6-6F6E-4BB1-A197-8D7A6D5726DA}" srcOrd="2" destOrd="0" presId="urn:microsoft.com/office/officeart/2005/8/layout/equation1"/>
    <dgm:cxn modelId="{26366739-C850-42B7-BDF2-5EFD4FB3F9E3}" type="presParOf" srcId="{33603CC5-8A31-4BF9-9D53-9453E80418B2}" destId="{7888185E-8981-4B65-99D9-B0047178AA1D}" srcOrd="3" destOrd="0" presId="urn:microsoft.com/office/officeart/2005/8/layout/equation1"/>
    <dgm:cxn modelId="{D7D268A8-EAD3-45B1-B4B4-043001F8E54E}" type="presParOf" srcId="{33603CC5-8A31-4BF9-9D53-9453E80418B2}" destId="{30E2FE57-1278-4ACA-920C-1034A8D20EBE}" srcOrd="4" destOrd="0" presId="urn:microsoft.com/office/officeart/2005/8/layout/equation1"/>
    <dgm:cxn modelId="{E97F2C0B-3F43-4624-A26F-67AD6E2CB0FF}" type="presParOf" srcId="{33603CC5-8A31-4BF9-9D53-9453E80418B2}" destId="{84B8D225-34F3-4EE6-BB3D-AE4CDF33BCDE}" srcOrd="5" destOrd="0" presId="urn:microsoft.com/office/officeart/2005/8/layout/equation1"/>
    <dgm:cxn modelId="{BDDEA63F-6827-42BF-B18D-AFB5DA610B41}" type="presParOf" srcId="{33603CC5-8A31-4BF9-9D53-9453E80418B2}" destId="{F9D9680C-10A1-4B9A-BE9F-84E5A3CE5FBD}" srcOrd="6" destOrd="0" presId="urn:microsoft.com/office/officeart/2005/8/layout/equation1"/>
    <dgm:cxn modelId="{34DF23D9-0588-41D5-8F0A-90CA72772F5A}" type="presParOf" srcId="{33603CC5-8A31-4BF9-9D53-9453E80418B2}" destId="{931CE14F-22F9-43AE-92BC-961AE0913491}" srcOrd="7" destOrd="0" presId="urn:microsoft.com/office/officeart/2005/8/layout/equation1"/>
    <dgm:cxn modelId="{90F0E136-58C9-4703-8BAB-2A82E90A242F}" type="presParOf" srcId="{33603CC5-8A31-4BF9-9D53-9453E80418B2}" destId="{33AA7EAB-5C01-490E-928B-7B55EB69A9D4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768E638-CD8B-4A21-B5E5-08C5BA613B74}" type="doc">
      <dgm:prSet loTypeId="urn:microsoft.com/office/officeart/2005/8/layout/equation1" loCatId="process" qsTypeId="urn:microsoft.com/office/officeart/2005/8/quickstyle/simple1" qsCatId="simple" csTypeId="urn:microsoft.com/office/officeart/2005/8/colors/accent1_2" csCatId="accent1" phldr="1"/>
      <dgm:spPr/>
    </dgm:pt>
    <dgm:pt modelId="{4483E323-404E-47CF-9991-7FB06A6961C1}">
      <dgm:prSet phldrT="[Text]" custT="1"/>
      <dgm:spPr/>
      <dgm:t>
        <a:bodyPr/>
        <a:lstStyle/>
        <a:p>
          <a:r>
            <a:rPr lang="mn-MN" sz="1800" dirty="0" smtClean="0"/>
            <a:t>Ажлын байрны ослын шинэ тохиолдлын тоо</a:t>
          </a:r>
          <a:endParaRPr lang="en-GB" sz="1800" dirty="0"/>
        </a:p>
      </dgm:t>
    </dgm:pt>
    <dgm:pt modelId="{D97943FA-253D-46E1-8B61-9A6CC04E1A45}" type="parTrans" cxnId="{6CA1B64B-1172-43BF-8033-6417371110AF}">
      <dgm:prSet/>
      <dgm:spPr/>
      <dgm:t>
        <a:bodyPr/>
        <a:lstStyle/>
        <a:p>
          <a:endParaRPr lang="en-GB" sz="1800"/>
        </a:p>
      </dgm:t>
    </dgm:pt>
    <dgm:pt modelId="{02C7A11F-3711-4273-ABA0-572DBC2A05E7}" type="sibTrans" cxnId="{6CA1B64B-1172-43BF-8033-6417371110AF}">
      <dgm:prSet custT="1"/>
      <dgm:spPr/>
      <dgm:t>
        <a:bodyPr/>
        <a:lstStyle/>
        <a:p>
          <a:endParaRPr lang="en-GB" sz="1800"/>
        </a:p>
      </dgm:t>
    </dgm:pt>
    <dgm:pt modelId="{56A43F7F-1CD1-4B85-85AE-8BD0451FAE92}">
      <dgm:prSet phldrT="[Text]" custT="1"/>
      <dgm:spPr/>
      <dgm:t>
        <a:bodyPr/>
        <a:lstStyle/>
        <a:p>
          <a:r>
            <a:rPr lang="en-GB" sz="1800" noProof="0" dirty="0" smtClean="0"/>
            <a:t>100,000</a:t>
          </a:r>
          <a:endParaRPr lang="en-GB" sz="1800" noProof="0" dirty="0"/>
        </a:p>
      </dgm:t>
    </dgm:pt>
    <dgm:pt modelId="{286C4852-1200-4D84-87EB-D64E7CF9990D}" type="parTrans" cxnId="{0C87D01A-E722-4CFC-96CB-E235C0F4FB0F}">
      <dgm:prSet/>
      <dgm:spPr/>
      <dgm:t>
        <a:bodyPr/>
        <a:lstStyle/>
        <a:p>
          <a:endParaRPr lang="en-GB" sz="1800"/>
        </a:p>
      </dgm:t>
    </dgm:pt>
    <dgm:pt modelId="{4263484E-6A18-4167-9568-D65AABB3D558}" type="sibTrans" cxnId="{0C87D01A-E722-4CFC-96CB-E235C0F4FB0F}">
      <dgm:prSet/>
      <dgm:spPr/>
      <dgm:t>
        <a:bodyPr/>
        <a:lstStyle/>
        <a:p>
          <a:endParaRPr lang="en-GB" sz="1800"/>
        </a:p>
      </dgm:t>
    </dgm:pt>
    <dgm:pt modelId="{BD451745-AE31-421C-BC0E-1EAD5736F6F5}">
      <dgm:prSet phldrT="[Text]" custT="1"/>
      <dgm:spPr/>
      <dgm:t>
        <a:bodyPr/>
        <a:lstStyle/>
        <a:p>
          <a:r>
            <a:rPr lang="mn-MN" sz="1800" noProof="0" dirty="0" smtClean="0"/>
            <a:t>Тухайн жилд судалгаанд хамрагдсан бүлгийн нийт ажилчдын тоо</a:t>
          </a:r>
          <a:endParaRPr lang="en-GB" sz="1800" noProof="0" dirty="0"/>
        </a:p>
      </dgm:t>
    </dgm:pt>
    <dgm:pt modelId="{E6A6F422-CD48-4D91-8DE7-A7AE1FC2E772}" type="sibTrans" cxnId="{4C9EB01C-AC4A-429E-9423-5D9FC112F618}">
      <dgm:prSet custT="1"/>
      <dgm:spPr/>
      <dgm:t>
        <a:bodyPr/>
        <a:lstStyle/>
        <a:p>
          <a:endParaRPr lang="en-GB" sz="1800"/>
        </a:p>
      </dgm:t>
    </dgm:pt>
    <dgm:pt modelId="{A779B435-3144-4C89-B5DF-36230495D7F2}" type="parTrans" cxnId="{4C9EB01C-AC4A-429E-9423-5D9FC112F618}">
      <dgm:prSet/>
      <dgm:spPr/>
      <dgm:t>
        <a:bodyPr/>
        <a:lstStyle/>
        <a:p>
          <a:endParaRPr lang="en-GB" sz="1800"/>
        </a:p>
      </dgm:t>
    </dgm:pt>
    <dgm:pt modelId="{33603CC5-8A31-4BF9-9D53-9453E80418B2}" type="pres">
      <dgm:prSet presAssocID="{E768E638-CD8B-4A21-B5E5-08C5BA613B74}" presName="linearFlow" presStyleCnt="0">
        <dgm:presLayoutVars>
          <dgm:dir/>
          <dgm:resizeHandles val="exact"/>
        </dgm:presLayoutVars>
      </dgm:prSet>
      <dgm:spPr/>
    </dgm:pt>
    <dgm:pt modelId="{819EA491-FD42-4F9A-81BB-1EB45F584680}" type="pres">
      <dgm:prSet presAssocID="{4483E323-404E-47CF-9991-7FB06A6961C1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A9DA282-9268-4CF6-86BB-A29F9B1E0C1B}" type="pres">
      <dgm:prSet presAssocID="{02C7A11F-3711-4273-ABA0-572DBC2A05E7}" presName="spacerL" presStyleCnt="0"/>
      <dgm:spPr/>
    </dgm:pt>
    <dgm:pt modelId="{341770F6-6F6E-4BB1-A197-8D7A6D5726DA}" type="pres">
      <dgm:prSet presAssocID="{02C7A11F-3711-4273-ABA0-572DBC2A05E7}" presName="sibTrans" presStyleLbl="sibTrans2D1" presStyleIdx="0" presStyleCnt="2" custScaleX="29890" custScaleY="49071"/>
      <dgm:spPr>
        <a:prstGeom prst="mathDivide">
          <a:avLst/>
        </a:prstGeom>
      </dgm:spPr>
      <dgm:t>
        <a:bodyPr/>
        <a:lstStyle/>
        <a:p>
          <a:endParaRPr lang="en-GB"/>
        </a:p>
      </dgm:t>
    </dgm:pt>
    <dgm:pt modelId="{7888185E-8981-4B65-99D9-B0047178AA1D}" type="pres">
      <dgm:prSet presAssocID="{02C7A11F-3711-4273-ABA0-572DBC2A05E7}" presName="spacerR" presStyleCnt="0"/>
      <dgm:spPr/>
    </dgm:pt>
    <dgm:pt modelId="{30E2FE57-1278-4ACA-920C-1034A8D20EBE}" type="pres">
      <dgm:prSet presAssocID="{BD451745-AE31-421C-BC0E-1EAD5736F6F5}" presName="node" presStyleLbl="node1" presStyleIdx="1" presStyleCnt="3" custScaleX="11654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4B8D225-34F3-4EE6-BB3D-AE4CDF33BCDE}" type="pres">
      <dgm:prSet presAssocID="{E6A6F422-CD48-4D91-8DE7-A7AE1FC2E772}" presName="spacerL" presStyleCnt="0"/>
      <dgm:spPr/>
    </dgm:pt>
    <dgm:pt modelId="{F9D9680C-10A1-4B9A-BE9F-84E5A3CE5FBD}" type="pres">
      <dgm:prSet presAssocID="{E6A6F422-CD48-4D91-8DE7-A7AE1FC2E772}" presName="sibTrans" presStyleLbl="sibTrans2D1" presStyleIdx="1" presStyleCnt="2" custScaleX="28745" custScaleY="49071"/>
      <dgm:spPr>
        <a:prstGeom prst="mathMultiply">
          <a:avLst/>
        </a:prstGeom>
      </dgm:spPr>
      <dgm:t>
        <a:bodyPr/>
        <a:lstStyle/>
        <a:p>
          <a:endParaRPr lang="en-GB"/>
        </a:p>
      </dgm:t>
    </dgm:pt>
    <dgm:pt modelId="{931CE14F-22F9-43AE-92BC-961AE0913491}" type="pres">
      <dgm:prSet presAssocID="{E6A6F422-CD48-4D91-8DE7-A7AE1FC2E772}" presName="spacerR" presStyleCnt="0"/>
      <dgm:spPr/>
    </dgm:pt>
    <dgm:pt modelId="{33AA7EAB-5C01-490E-928B-7B55EB69A9D4}" type="pres">
      <dgm:prSet presAssocID="{56A43F7F-1CD1-4B85-85AE-8BD0451FAE92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A16820A9-227C-486F-AC28-0B65668413FC}" type="presOf" srcId="{02C7A11F-3711-4273-ABA0-572DBC2A05E7}" destId="{341770F6-6F6E-4BB1-A197-8D7A6D5726DA}" srcOrd="0" destOrd="0" presId="urn:microsoft.com/office/officeart/2005/8/layout/equation1"/>
    <dgm:cxn modelId="{4C9EB01C-AC4A-429E-9423-5D9FC112F618}" srcId="{E768E638-CD8B-4A21-B5E5-08C5BA613B74}" destId="{BD451745-AE31-421C-BC0E-1EAD5736F6F5}" srcOrd="1" destOrd="0" parTransId="{A779B435-3144-4C89-B5DF-36230495D7F2}" sibTransId="{E6A6F422-CD48-4D91-8DE7-A7AE1FC2E772}"/>
    <dgm:cxn modelId="{6CA1B64B-1172-43BF-8033-6417371110AF}" srcId="{E768E638-CD8B-4A21-B5E5-08C5BA613B74}" destId="{4483E323-404E-47CF-9991-7FB06A6961C1}" srcOrd="0" destOrd="0" parTransId="{D97943FA-253D-46E1-8B61-9A6CC04E1A45}" sibTransId="{02C7A11F-3711-4273-ABA0-572DBC2A05E7}"/>
    <dgm:cxn modelId="{A30D7B03-FDF5-4120-9339-CCA20BD5DAC1}" type="presOf" srcId="{56A43F7F-1CD1-4B85-85AE-8BD0451FAE92}" destId="{33AA7EAB-5C01-490E-928B-7B55EB69A9D4}" srcOrd="0" destOrd="0" presId="urn:microsoft.com/office/officeart/2005/8/layout/equation1"/>
    <dgm:cxn modelId="{0C87D01A-E722-4CFC-96CB-E235C0F4FB0F}" srcId="{E768E638-CD8B-4A21-B5E5-08C5BA613B74}" destId="{56A43F7F-1CD1-4B85-85AE-8BD0451FAE92}" srcOrd="2" destOrd="0" parTransId="{286C4852-1200-4D84-87EB-D64E7CF9990D}" sibTransId="{4263484E-6A18-4167-9568-D65AABB3D558}"/>
    <dgm:cxn modelId="{31E6126D-0468-4BFB-879C-35EEBEE71BAD}" type="presOf" srcId="{4483E323-404E-47CF-9991-7FB06A6961C1}" destId="{819EA491-FD42-4F9A-81BB-1EB45F584680}" srcOrd="0" destOrd="0" presId="urn:microsoft.com/office/officeart/2005/8/layout/equation1"/>
    <dgm:cxn modelId="{06200E0D-2A29-4DE7-B486-72D237EB40FA}" type="presOf" srcId="{BD451745-AE31-421C-BC0E-1EAD5736F6F5}" destId="{30E2FE57-1278-4ACA-920C-1034A8D20EBE}" srcOrd="0" destOrd="0" presId="urn:microsoft.com/office/officeart/2005/8/layout/equation1"/>
    <dgm:cxn modelId="{9933E6CB-AF8A-47A5-ACCB-119572A79EB4}" type="presOf" srcId="{E6A6F422-CD48-4D91-8DE7-A7AE1FC2E772}" destId="{F9D9680C-10A1-4B9A-BE9F-84E5A3CE5FBD}" srcOrd="0" destOrd="0" presId="urn:microsoft.com/office/officeart/2005/8/layout/equation1"/>
    <dgm:cxn modelId="{11311E5B-A4BE-4528-8F2B-14AA817E0DD3}" type="presOf" srcId="{E768E638-CD8B-4A21-B5E5-08C5BA613B74}" destId="{33603CC5-8A31-4BF9-9D53-9453E80418B2}" srcOrd="0" destOrd="0" presId="urn:microsoft.com/office/officeart/2005/8/layout/equation1"/>
    <dgm:cxn modelId="{02E10E12-B3EB-44E4-B6E5-32C287A0DF0F}" type="presParOf" srcId="{33603CC5-8A31-4BF9-9D53-9453E80418B2}" destId="{819EA491-FD42-4F9A-81BB-1EB45F584680}" srcOrd="0" destOrd="0" presId="urn:microsoft.com/office/officeart/2005/8/layout/equation1"/>
    <dgm:cxn modelId="{664CB3FD-46A1-4FEA-9CC3-3B7C46028C3F}" type="presParOf" srcId="{33603CC5-8A31-4BF9-9D53-9453E80418B2}" destId="{3A9DA282-9268-4CF6-86BB-A29F9B1E0C1B}" srcOrd="1" destOrd="0" presId="urn:microsoft.com/office/officeart/2005/8/layout/equation1"/>
    <dgm:cxn modelId="{E1F76F83-B5C7-4F9E-9C34-7DEEC958F656}" type="presParOf" srcId="{33603CC5-8A31-4BF9-9D53-9453E80418B2}" destId="{341770F6-6F6E-4BB1-A197-8D7A6D5726DA}" srcOrd="2" destOrd="0" presId="urn:microsoft.com/office/officeart/2005/8/layout/equation1"/>
    <dgm:cxn modelId="{D01BDA42-597B-4943-930D-74D252B11F9F}" type="presParOf" srcId="{33603CC5-8A31-4BF9-9D53-9453E80418B2}" destId="{7888185E-8981-4B65-99D9-B0047178AA1D}" srcOrd="3" destOrd="0" presId="urn:microsoft.com/office/officeart/2005/8/layout/equation1"/>
    <dgm:cxn modelId="{00DFE41F-F9AE-49B7-9E5C-521DCC8640B1}" type="presParOf" srcId="{33603CC5-8A31-4BF9-9D53-9453E80418B2}" destId="{30E2FE57-1278-4ACA-920C-1034A8D20EBE}" srcOrd="4" destOrd="0" presId="urn:microsoft.com/office/officeart/2005/8/layout/equation1"/>
    <dgm:cxn modelId="{3ED93089-B640-432E-886F-F87E9271D1D6}" type="presParOf" srcId="{33603CC5-8A31-4BF9-9D53-9453E80418B2}" destId="{84B8D225-34F3-4EE6-BB3D-AE4CDF33BCDE}" srcOrd="5" destOrd="0" presId="urn:microsoft.com/office/officeart/2005/8/layout/equation1"/>
    <dgm:cxn modelId="{D68E4CD3-8357-4908-A9FB-286C68A15148}" type="presParOf" srcId="{33603CC5-8A31-4BF9-9D53-9453E80418B2}" destId="{F9D9680C-10A1-4B9A-BE9F-84E5A3CE5FBD}" srcOrd="6" destOrd="0" presId="urn:microsoft.com/office/officeart/2005/8/layout/equation1"/>
    <dgm:cxn modelId="{B0408EDA-80B8-4983-AD5D-6248703ECAAA}" type="presParOf" srcId="{33603CC5-8A31-4BF9-9D53-9453E80418B2}" destId="{931CE14F-22F9-43AE-92BC-961AE0913491}" srcOrd="7" destOrd="0" presId="urn:microsoft.com/office/officeart/2005/8/layout/equation1"/>
    <dgm:cxn modelId="{32E19CBF-6EA1-48B8-A912-963F9CA7B40B}" type="presParOf" srcId="{33603CC5-8A31-4BF9-9D53-9453E80418B2}" destId="{33AA7EAB-5C01-490E-928B-7B55EB69A9D4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9EA491-FD42-4F9A-81BB-1EB45F584680}">
      <dsp:nvSpPr>
        <dsp:cNvPr id="0" name=""/>
        <dsp:cNvSpPr/>
      </dsp:nvSpPr>
      <dsp:spPr>
        <a:xfrm>
          <a:off x="397" y="261576"/>
          <a:ext cx="1768001" cy="134648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n-MN" sz="1400" kern="1200" dirty="0" smtClean="0"/>
            <a:t>Ажилгүйчүүд</a:t>
          </a:r>
          <a:r>
            <a:rPr lang="fr-CH" sz="1400" kern="1200" dirty="0" smtClean="0"/>
            <a:t> + </a:t>
          </a:r>
          <a:r>
            <a:rPr lang="mn-MN" sz="1400" kern="1200" dirty="0" smtClean="0"/>
            <a:t>Сургуулиас гарсан идэвхигүй залуучууд</a:t>
          </a:r>
          <a:endParaRPr lang="en-GB" sz="1400" kern="1200" dirty="0"/>
        </a:p>
      </dsp:txBody>
      <dsp:txXfrm>
        <a:off x="259315" y="458764"/>
        <a:ext cx="1250165" cy="952108"/>
      </dsp:txXfrm>
    </dsp:sp>
    <dsp:sp modelId="{341770F6-6F6E-4BB1-A197-8D7A6D5726DA}">
      <dsp:nvSpPr>
        <dsp:cNvPr id="0" name=""/>
        <dsp:cNvSpPr/>
      </dsp:nvSpPr>
      <dsp:spPr>
        <a:xfrm>
          <a:off x="1877733" y="743205"/>
          <a:ext cx="233429" cy="383225"/>
        </a:xfrm>
        <a:prstGeom prst="mathDivid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400" kern="1200"/>
        </a:p>
      </dsp:txBody>
      <dsp:txXfrm>
        <a:off x="1908674" y="889750"/>
        <a:ext cx="171547" cy="90135"/>
      </dsp:txXfrm>
    </dsp:sp>
    <dsp:sp modelId="{7C6F5C61-8AEF-4F89-B98C-1DECAA22F530}">
      <dsp:nvSpPr>
        <dsp:cNvPr id="0" name=""/>
        <dsp:cNvSpPr/>
      </dsp:nvSpPr>
      <dsp:spPr>
        <a:xfrm>
          <a:off x="2220497" y="261576"/>
          <a:ext cx="1346484" cy="134648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n-MN" sz="1400" kern="1200" dirty="0" smtClean="0"/>
            <a:t>Залуучууд</a:t>
          </a:r>
          <a:endParaRPr lang="en-GB" sz="1400" kern="1200" dirty="0"/>
        </a:p>
      </dsp:txBody>
      <dsp:txXfrm>
        <a:off x="2417685" y="458764"/>
        <a:ext cx="952108" cy="952108"/>
      </dsp:txXfrm>
    </dsp:sp>
    <dsp:sp modelId="{D63A6D46-51AD-4D5D-B4E4-747B5CC9030F}">
      <dsp:nvSpPr>
        <dsp:cNvPr id="0" name=""/>
        <dsp:cNvSpPr/>
      </dsp:nvSpPr>
      <dsp:spPr>
        <a:xfrm>
          <a:off x="3676316" y="734533"/>
          <a:ext cx="277826" cy="400570"/>
        </a:xfrm>
        <a:prstGeom prst="mathMultiply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400" kern="1200"/>
        </a:p>
      </dsp:txBody>
      <dsp:txXfrm>
        <a:off x="3716196" y="812119"/>
        <a:ext cx="198066" cy="245398"/>
      </dsp:txXfrm>
    </dsp:sp>
    <dsp:sp modelId="{30E2FE57-1278-4ACA-920C-1034A8D20EBE}">
      <dsp:nvSpPr>
        <dsp:cNvPr id="0" name=""/>
        <dsp:cNvSpPr/>
      </dsp:nvSpPr>
      <dsp:spPr>
        <a:xfrm>
          <a:off x="4063477" y="261576"/>
          <a:ext cx="1346484" cy="134648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H" sz="1400" kern="1200" dirty="0" smtClean="0"/>
            <a:t>100</a:t>
          </a:r>
          <a:endParaRPr lang="en-GB" sz="1400" kern="1200" dirty="0"/>
        </a:p>
      </dsp:txBody>
      <dsp:txXfrm>
        <a:off x="4260665" y="458764"/>
        <a:ext cx="952108" cy="952108"/>
      </dsp:txXfrm>
    </dsp:sp>
    <dsp:sp modelId="{F9D9680C-10A1-4B9A-BE9F-84E5A3CE5FBD}">
      <dsp:nvSpPr>
        <dsp:cNvPr id="0" name=""/>
        <dsp:cNvSpPr/>
      </dsp:nvSpPr>
      <dsp:spPr>
        <a:xfrm>
          <a:off x="5519296" y="743205"/>
          <a:ext cx="224487" cy="383225"/>
        </a:xfrm>
        <a:prstGeom prst="mathEqual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400" kern="1200"/>
        </a:p>
      </dsp:txBody>
      <dsp:txXfrm>
        <a:off x="5549052" y="822149"/>
        <a:ext cx="164975" cy="225337"/>
      </dsp:txXfrm>
    </dsp:sp>
    <dsp:sp modelId="{33AA7EAB-5C01-490E-928B-7B55EB69A9D4}">
      <dsp:nvSpPr>
        <dsp:cNvPr id="0" name=""/>
        <dsp:cNvSpPr/>
      </dsp:nvSpPr>
      <dsp:spPr>
        <a:xfrm>
          <a:off x="5853118" y="261576"/>
          <a:ext cx="1346484" cy="134648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H" sz="1400" kern="1200" dirty="0" smtClean="0"/>
            <a:t>NEET (%)</a:t>
          </a:r>
          <a:endParaRPr lang="en-GB" sz="1400" kern="1200" dirty="0"/>
        </a:p>
      </dsp:txBody>
      <dsp:txXfrm>
        <a:off x="6050306" y="458764"/>
        <a:ext cx="952108" cy="9521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9EA491-FD42-4F9A-81BB-1EB45F584680}">
      <dsp:nvSpPr>
        <dsp:cNvPr id="0" name=""/>
        <dsp:cNvSpPr/>
      </dsp:nvSpPr>
      <dsp:spPr>
        <a:xfrm>
          <a:off x="433669" y="35"/>
          <a:ext cx="1727929" cy="172792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n-MN" sz="1600" kern="1200" dirty="0" smtClean="0"/>
            <a:t>Хүүхдийн хөдөлмөр эрхэлж буй хүүхдийн тоо</a:t>
          </a:r>
          <a:r>
            <a:rPr lang="en-GB" sz="1600" kern="1200" dirty="0" smtClean="0"/>
            <a:t> (5-17)</a:t>
          </a:r>
          <a:endParaRPr lang="en-GB" sz="1600" kern="1200" dirty="0"/>
        </a:p>
      </dsp:txBody>
      <dsp:txXfrm>
        <a:off x="686718" y="253084"/>
        <a:ext cx="1221831" cy="1221831"/>
      </dsp:txXfrm>
    </dsp:sp>
    <dsp:sp modelId="{341770F6-6F6E-4BB1-A197-8D7A6D5726DA}">
      <dsp:nvSpPr>
        <dsp:cNvPr id="0" name=""/>
        <dsp:cNvSpPr/>
      </dsp:nvSpPr>
      <dsp:spPr>
        <a:xfrm>
          <a:off x="2301907" y="618105"/>
          <a:ext cx="299557" cy="491789"/>
        </a:xfrm>
        <a:prstGeom prst="mathDivid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800" kern="1200"/>
        </a:p>
      </dsp:txBody>
      <dsp:txXfrm>
        <a:off x="2341613" y="806165"/>
        <a:ext cx="220145" cy="115669"/>
      </dsp:txXfrm>
    </dsp:sp>
    <dsp:sp modelId="{30E2FE57-1278-4ACA-920C-1034A8D20EBE}">
      <dsp:nvSpPr>
        <dsp:cNvPr id="0" name=""/>
        <dsp:cNvSpPr/>
      </dsp:nvSpPr>
      <dsp:spPr>
        <a:xfrm>
          <a:off x="2741772" y="35"/>
          <a:ext cx="1727929" cy="172792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n-MN" sz="1600" kern="1200" noProof="0" dirty="0" smtClean="0"/>
            <a:t>Нийт хүүхдийн тоо</a:t>
          </a:r>
          <a:r>
            <a:rPr lang="en-GB" sz="1600" kern="1200" noProof="0" dirty="0" smtClean="0"/>
            <a:t> (5-17)</a:t>
          </a:r>
          <a:endParaRPr lang="en-GB" sz="1600" kern="1200" noProof="0" dirty="0"/>
        </a:p>
      </dsp:txBody>
      <dsp:txXfrm>
        <a:off x="2994821" y="253084"/>
        <a:ext cx="1221831" cy="1221831"/>
      </dsp:txXfrm>
    </dsp:sp>
    <dsp:sp modelId="{F9D9680C-10A1-4B9A-BE9F-84E5A3CE5FBD}">
      <dsp:nvSpPr>
        <dsp:cNvPr id="0" name=""/>
        <dsp:cNvSpPr/>
      </dsp:nvSpPr>
      <dsp:spPr>
        <a:xfrm>
          <a:off x="4610010" y="618105"/>
          <a:ext cx="288082" cy="491789"/>
        </a:xfrm>
        <a:prstGeom prst="mathMultiply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300" kern="1200"/>
        </a:p>
      </dsp:txBody>
      <dsp:txXfrm>
        <a:off x="4649968" y="719097"/>
        <a:ext cx="208166" cy="289805"/>
      </dsp:txXfrm>
    </dsp:sp>
    <dsp:sp modelId="{33AA7EAB-5C01-490E-928B-7B55EB69A9D4}">
      <dsp:nvSpPr>
        <dsp:cNvPr id="0" name=""/>
        <dsp:cNvSpPr/>
      </dsp:nvSpPr>
      <dsp:spPr>
        <a:xfrm>
          <a:off x="5038400" y="35"/>
          <a:ext cx="1727929" cy="172792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noProof="0" dirty="0" smtClean="0"/>
            <a:t>100</a:t>
          </a:r>
          <a:endParaRPr lang="en-GB" sz="1600" kern="1200" noProof="0" dirty="0"/>
        </a:p>
      </dsp:txBody>
      <dsp:txXfrm>
        <a:off x="5291449" y="253084"/>
        <a:ext cx="1221831" cy="122183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9EA491-FD42-4F9A-81BB-1EB45F584680}">
      <dsp:nvSpPr>
        <dsp:cNvPr id="0" name=""/>
        <dsp:cNvSpPr/>
      </dsp:nvSpPr>
      <dsp:spPr>
        <a:xfrm>
          <a:off x="11335" y="977"/>
          <a:ext cx="1873828" cy="187382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n-MN" sz="1800" kern="1200" dirty="0" smtClean="0"/>
            <a:t>Ажлын байрны ослын шинэ тохиолдлын тоо</a:t>
          </a:r>
          <a:endParaRPr lang="en-GB" sz="1800" kern="1200" dirty="0"/>
        </a:p>
      </dsp:txBody>
      <dsp:txXfrm>
        <a:off x="285751" y="275393"/>
        <a:ext cx="1324996" cy="1324996"/>
      </dsp:txXfrm>
    </dsp:sp>
    <dsp:sp modelId="{341770F6-6F6E-4BB1-A197-8D7A6D5726DA}">
      <dsp:nvSpPr>
        <dsp:cNvPr id="0" name=""/>
        <dsp:cNvSpPr/>
      </dsp:nvSpPr>
      <dsp:spPr>
        <a:xfrm>
          <a:off x="2037318" y="671234"/>
          <a:ext cx="324850" cy="533313"/>
        </a:xfrm>
        <a:prstGeom prst="mathDivid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800" kern="1200"/>
        </a:p>
      </dsp:txBody>
      <dsp:txXfrm>
        <a:off x="2080377" y="875173"/>
        <a:ext cx="238732" cy="125435"/>
      </dsp:txXfrm>
    </dsp:sp>
    <dsp:sp modelId="{30E2FE57-1278-4ACA-920C-1034A8D20EBE}">
      <dsp:nvSpPr>
        <dsp:cNvPr id="0" name=""/>
        <dsp:cNvSpPr/>
      </dsp:nvSpPr>
      <dsp:spPr>
        <a:xfrm>
          <a:off x="2514323" y="977"/>
          <a:ext cx="2183796" cy="187382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n-MN" sz="1800" kern="1200" noProof="0" dirty="0" smtClean="0"/>
            <a:t>Тухайн жилд судалгаанд хамрагдсан бүлгийн нийт ажилчдын тоо</a:t>
          </a:r>
          <a:endParaRPr lang="en-GB" sz="1800" kern="1200" noProof="0" dirty="0"/>
        </a:p>
      </dsp:txBody>
      <dsp:txXfrm>
        <a:off x="2834133" y="275393"/>
        <a:ext cx="1544176" cy="1324996"/>
      </dsp:txXfrm>
    </dsp:sp>
    <dsp:sp modelId="{F9D9680C-10A1-4B9A-BE9F-84E5A3CE5FBD}">
      <dsp:nvSpPr>
        <dsp:cNvPr id="0" name=""/>
        <dsp:cNvSpPr/>
      </dsp:nvSpPr>
      <dsp:spPr>
        <a:xfrm>
          <a:off x="4850275" y="671234"/>
          <a:ext cx="312406" cy="533313"/>
        </a:xfrm>
        <a:prstGeom prst="mathMultiply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800" kern="1200"/>
        </a:p>
      </dsp:txBody>
      <dsp:txXfrm>
        <a:off x="4893607" y="780753"/>
        <a:ext cx="225742" cy="314275"/>
      </dsp:txXfrm>
    </dsp:sp>
    <dsp:sp modelId="{33AA7EAB-5C01-490E-928B-7B55EB69A9D4}">
      <dsp:nvSpPr>
        <dsp:cNvPr id="0" name=""/>
        <dsp:cNvSpPr/>
      </dsp:nvSpPr>
      <dsp:spPr>
        <a:xfrm>
          <a:off x="5314836" y="977"/>
          <a:ext cx="1873828" cy="187382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noProof="0" dirty="0" smtClean="0"/>
            <a:t>100,000</a:t>
          </a:r>
          <a:endParaRPr lang="en-GB" sz="1800" kern="1200" noProof="0" dirty="0"/>
        </a:p>
      </dsp:txBody>
      <dsp:txXfrm>
        <a:off x="5589252" y="275393"/>
        <a:ext cx="1324996" cy="13249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3972A1-79AE-42ED-8856-E7E315A95F7C}" type="datetimeFigureOut">
              <a:rPr lang="en-US" smtClean="0"/>
              <a:t>10/4/2016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3874CC-A254-4A37-AAEF-A1B9A65813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3988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F5CF8C-7A64-4F57-83ED-7A652EE853FD}" type="datetimeFigureOut">
              <a:rPr lang="en-US" smtClean="0"/>
              <a:t>10/4/2016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9350" y="1233488"/>
            <a:ext cx="44370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C25359-EDB6-43FA-AE22-43F72AE31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027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15569254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18326188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38580870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1433671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29537982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28330968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5957298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21024524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32385831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35492935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33503448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28583210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40540533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219583613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22706225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 smtClean="0"/>
              <a:t>GWR 2014/15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20103952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361855097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314268259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8456057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227220787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71935722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3227091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243918345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 smtClean="0"/>
              <a:t>GWR 2014/15.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46723520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190946784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252296549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148194973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226987598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382011490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1185403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2037321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23889119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4324191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38965812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 smtClean="0"/>
              <a:t>World</a:t>
            </a:r>
            <a:r>
              <a:rPr lang="en-US" baseline="0" dirty="0" smtClean="0"/>
              <a:t> Social Protection Report 2014/15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5326577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 smtClean="0"/>
              <a:t>World Social Protection Report 2014/15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9100129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40272028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EF33D-4549-461C-BEEE-CCF8DF80E9D6}" type="datetimeFigureOut">
              <a:rPr lang="th-TH" smtClean="0"/>
              <a:t>04/10/59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B9575-BE3D-4D75-AA19-3C7925123D0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EF33D-4549-461C-BEEE-CCF8DF80E9D6}" type="datetimeFigureOut">
              <a:rPr lang="th-TH" smtClean="0"/>
              <a:t>04/10/59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B9575-BE3D-4D75-AA19-3C7925123D0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EF33D-4549-461C-BEEE-CCF8DF80E9D6}" type="datetimeFigureOut">
              <a:rPr lang="th-TH" smtClean="0"/>
              <a:t>04/10/59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B9575-BE3D-4D75-AA19-3C7925123D0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EF33D-4549-461C-BEEE-CCF8DF80E9D6}" type="datetimeFigureOut">
              <a:rPr lang="th-TH" smtClean="0"/>
              <a:t>04/10/59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B9575-BE3D-4D75-AA19-3C7925123D0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EF33D-4549-461C-BEEE-CCF8DF80E9D6}" type="datetimeFigureOut">
              <a:rPr lang="th-TH" smtClean="0"/>
              <a:t>04/10/59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B9575-BE3D-4D75-AA19-3C7925123D0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EF33D-4549-461C-BEEE-CCF8DF80E9D6}" type="datetimeFigureOut">
              <a:rPr lang="th-TH" smtClean="0"/>
              <a:t>04/10/59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B9575-BE3D-4D75-AA19-3C7925123D0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EF33D-4549-461C-BEEE-CCF8DF80E9D6}" type="datetimeFigureOut">
              <a:rPr lang="th-TH" smtClean="0"/>
              <a:t>04/10/59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B9575-BE3D-4D75-AA19-3C7925123D0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EF33D-4549-461C-BEEE-CCF8DF80E9D6}" type="datetimeFigureOut">
              <a:rPr lang="th-TH" smtClean="0"/>
              <a:t>04/10/59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B9575-BE3D-4D75-AA19-3C7925123D0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EF33D-4549-461C-BEEE-CCF8DF80E9D6}" type="datetimeFigureOut">
              <a:rPr lang="th-TH" smtClean="0"/>
              <a:t>04/10/59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B9575-BE3D-4D75-AA19-3C7925123D0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EF33D-4549-461C-BEEE-CCF8DF80E9D6}" type="datetimeFigureOut">
              <a:rPr lang="th-TH" smtClean="0"/>
              <a:t>04/10/59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B9575-BE3D-4D75-AA19-3C7925123D0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EF33D-4549-461C-BEEE-CCF8DF80E9D6}" type="datetimeFigureOut">
              <a:rPr lang="th-TH" smtClean="0"/>
              <a:t>04/10/59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B9575-BE3D-4D75-AA19-3C7925123D0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DEF33D-4549-461C-BEEE-CCF8DF80E9D6}" type="datetimeFigureOut">
              <a:rPr lang="th-TH" smtClean="0"/>
              <a:t>04/10/59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B9575-BE3D-4D75-AA19-3C7925123D0D}" type="slidenum">
              <a:rPr lang="th-TH" smtClean="0"/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emf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ilo.org/asia/whatwedo/publications/WCMS_099163/lang--en/index.htm" TargetMode="External"/><Relationship Id="rId7" Type="http://schemas.openxmlformats.org/officeDocument/2006/relationships/hyperlink" Target="http://www.ilo.org/global/statistics-and-databases/standards-and-guidelines/lang--en/index.htm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ilo.org/kilm" TargetMode="External"/><Relationship Id="rId5" Type="http://schemas.openxmlformats.org/officeDocument/2006/relationships/hyperlink" Target="http://www.ilo.org/global/topics/post-2015/documents/WCMS_208796/lang--en/index.htm" TargetMode="External"/><Relationship Id="rId4" Type="http://schemas.openxmlformats.org/officeDocument/2006/relationships/hyperlink" Target="http://www.ilo.org/integration/resources/pubs/WCMS_229374/lang--en/index.htm" TargetMode="Externa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4077072"/>
            <a:ext cx="6894256" cy="2804555"/>
          </a:xfrm>
          <a:prstGeom prst="rect">
            <a:avLst/>
          </a:prstGeom>
        </p:spPr>
      </p:pic>
      <p:pic>
        <p:nvPicPr>
          <p:cNvPr id="6" name="Picture 5" descr="cover_pic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18000" y="3336"/>
            <a:ext cx="9180000" cy="702606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1629925"/>
            <a:ext cx="8424936" cy="1470025"/>
          </a:xfrm>
        </p:spPr>
        <p:txBody>
          <a:bodyPr>
            <a:noAutofit/>
          </a:bodyPr>
          <a:lstStyle/>
          <a:p>
            <a:r>
              <a:rPr lang="mn-MN" sz="3200" b="1" dirty="0" smtClean="0">
                <a:solidFill>
                  <a:schemeClr val="bg1"/>
                </a:solidFill>
              </a:rPr>
              <a:t>ТХЗ ба Зохистой хөдөлмөрийн зарим нэг үзүүлэлтүүд</a:t>
            </a:r>
            <a:r>
              <a:rPr lang="en-US" sz="3200" b="1" dirty="0" smtClean="0">
                <a:solidFill>
                  <a:schemeClr val="bg1"/>
                </a:solidFill>
              </a:rPr>
              <a:t>: </a:t>
            </a:r>
            <a:r>
              <a:rPr lang="mn-MN" sz="3200" b="1" dirty="0" smtClean="0">
                <a:solidFill>
                  <a:schemeClr val="bg1"/>
                </a:solidFill>
              </a:rPr>
              <a:t>Тодорхойлолт ба Аргачлал</a:t>
            </a:r>
            <a:endParaRPr lang="th-TH" sz="3200" b="1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600" y="3259813"/>
            <a:ext cx="7488832" cy="933118"/>
          </a:xfrm>
        </p:spPr>
        <p:txBody>
          <a:bodyPr>
            <a:normAutofit fontScale="92500"/>
          </a:bodyPr>
          <a:lstStyle/>
          <a:p>
            <a:r>
              <a:rPr lang="mn-MN" sz="2400" dirty="0" smtClean="0">
                <a:solidFill>
                  <a:schemeClr val="bg1"/>
                </a:solidFill>
              </a:rPr>
              <a:t>ТХЗ, Зохистой хөдөлмөрийн үзүүлэлтийн зөвлөлдөх уулзалт</a:t>
            </a:r>
          </a:p>
          <a:p>
            <a:r>
              <a:rPr lang="mn-MN" sz="2100" dirty="0" smtClean="0">
                <a:solidFill>
                  <a:schemeClr val="bg1"/>
                </a:solidFill>
              </a:rPr>
              <a:t>Улаанбаатар хот</a:t>
            </a:r>
            <a:r>
              <a:rPr lang="en-GB" sz="2100" dirty="0" smtClean="0">
                <a:solidFill>
                  <a:schemeClr val="bg1"/>
                </a:solidFill>
              </a:rPr>
              <a:t>, </a:t>
            </a:r>
            <a:r>
              <a:rPr lang="mn-MN" sz="2100" dirty="0" smtClean="0">
                <a:solidFill>
                  <a:schemeClr val="bg1"/>
                </a:solidFill>
              </a:rPr>
              <a:t>Монгол улс</a:t>
            </a:r>
            <a:r>
              <a:rPr lang="en-GB" sz="2100" dirty="0" smtClean="0">
                <a:solidFill>
                  <a:schemeClr val="bg1"/>
                </a:solidFill>
              </a:rPr>
              <a:t>| </a:t>
            </a:r>
            <a:r>
              <a:rPr lang="en-GB" sz="2000" dirty="0" smtClean="0">
                <a:solidFill>
                  <a:schemeClr val="bg1"/>
                </a:solidFill>
              </a:rPr>
              <a:t>2016</a:t>
            </a:r>
            <a:r>
              <a:rPr lang="mn-MN" sz="2000" dirty="0" smtClean="0">
                <a:solidFill>
                  <a:schemeClr val="bg1"/>
                </a:solidFill>
              </a:rPr>
              <a:t> оны 10 сарын 5-6-ны өдөр</a:t>
            </a:r>
            <a:endParaRPr lang="en-GB" sz="2000" dirty="0">
              <a:solidFill>
                <a:schemeClr val="bg1"/>
              </a:solidFill>
            </a:endParaRPr>
          </a:p>
          <a:p>
            <a:endParaRPr lang="en-GB" sz="2100" dirty="0" smtClean="0">
              <a:solidFill>
                <a:schemeClr val="bg1"/>
              </a:solidFill>
            </a:endParaRPr>
          </a:p>
          <a:p>
            <a:endParaRPr lang="th-TH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576918"/>
            <a:ext cx="8382000" cy="4653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1800" b="1" dirty="0" smtClean="0">
                <a:ea typeface="SimSun" pitchFamily="2" charset="-122"/>
              </a:rPr>
              <a:t>Тодорхойлолт</a:t>
            </a:r>
            <a:r>
              <a:rPr lang="en-US" altLang="zh-CN" sz="1800" b="1" dirty="0" smtClean="0">
                <a:ea typeface="SimSun" pitchFamily="2" charset="-122"/>
              </a:rPr>
              <a:t>: </a:t>
            </a:r>
            <a:r>
              <a:rPr lang="mn-MN" altLang="zh-CN" sz="1800" b="1" dirty="0" smtClean="0">
                <a:ea typeface="SimSun" pitchFamily="2" charset="-122"/>
              </a:rPr>
              <a:t>Тухайн ажил мэргэжлээр ажиллаж байгаа нийт </a:t>
            </a:r>
            <a:r>
              <a:rPr lang="mn-MN" altLang="zh-CN" sz="1800" b="1" dirty="0" smtClean="0">
                <a:ea typeface="SimSun" pitchFamily="2" charset="-122"/>
              </a:rPr>
              <a:t>хүмүүсийн дунд </a:t>
            </a:r>
            <a:r>
              <a:rPr lang="en-US" altLang="zh-CN" sz="1800" b="1" dirty="0" smtClean="0">
                <a:ea typeface="SimSun" pitchFamily="2" charset="-122"/>
              </a:rPr>
              <a:t>‘</a:t>
            </a:r>
            <a:r>
              <a:rPr lang="mn-MN" altLang="zh-CN" sz="1800" b="1" dirty="0" smtClean="0">
                <a:ea typeface="SimSun" pitchFamily="2" charset="-122"/>
              </a:rPr>
              <a:t>удирдах</a:t>
            </a:r>
            <a:r>
              <a:rPr lang="en-US" altLang="zh-CN" sz="1800" b="1" dirty="0" smtClean="0">
                <a:ea typeface="SimSun" pitchFamily="2" charset="-122"/>
              </a:rPr>
              <a:t>’</a:t>
            </a:r>
            <a:r>
              <a:rPr lang="mn-MN" altLang="zh-CN" sz="1800" b="1" dirty="0" smtClean="0">
                <a:ea typeface="SimSun" pitchFamily="2" charset="-122"/>
              </a:rPr>
              <a:t> албан тушаалд ажиллаж буй эмэгтэйчүүдийн хувь хэмжээ</a:t>
            </a:r>
          </a:p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1800" b="1" dirty="0" smtClean="0">
                <a:ea typeface="SimSun" pitchFamily="2" charset="-122"/>
              </a:rPr>
              <a:t>Тодорхойлолт</a:t>
            </a:r>
            <a:r>
              <a:rPr lang="en-US" altLang="zh-CN" sz="1800" b="1" dirty="0" smtClean="0">
                <a:ea typeface="SimSun" pitchFamily="2" charset="-122"/>
              </a:rPr>
              <a:t> – ‘</a:t>
            </a:r>
            <a:r>
              <a:rPr lang="mn-MN" altLang="zh-CN" sz="1800" b="1" dirty="0" smtClean="0">
                <a:ea typeface="SimSun" pitchFamily="2" charset="-122"/>
              </a:rPr>
              <a:t>удирдах албан тушаал</a:t>
            </a:r>
            <a:r>
              <a:rPr lang="en-US" altLang="zh-CN" sz="1800" b="1" dirty="0" smtClean="0">
                <a:ea typeface="SimSun" pitchFamily="2" charset="-122"/>
              </a:rPr>
              <a:t>’: ISCO-08</a:t>
            </a:r>
            <a:r>
              <a:rPr lang="mn-MN" altLang="zh-CN" sz="1800" b="1" dirty="0" smtClean="0">
                <a:ea typeface="SimSun" pitchFamily="2" charset="-122"/>
              </a:rPr>
              <a:t>, Бүлэг </a:t>
            </a:r>
            <a:r>
              <a:rPr lang="en-US" altLang="zh-CN" sz="1800" b="1" dirty="0" smtClean="0">
                <a:ea typeface="SimSun" pitchFamily="2" charset="-122"/>
              </a:rPr>
              <a:t>1 (</a:t>
            </a:r>
            <a:r>
              <a:rPr lang="mn-MN" altLang="zh-CN" sz="1800" b="1" dirty="0" smtClean="0">
                <a:ea typeface="SimSun" pitchFamily="2" charset="-122"/>
              </a:rPr>
              <a:t>Менежер</a:t>
            </a:r>
            <a:r>
              <a:rPr lang="en-US" altLang="zh-CN" sz="1800" b="1" dirty="0" smtClean="0">
                <a:ea typeface="SimSun" pitchFamily="2" charset="-122"/>
              </a:rPr>
              <a:t>).</a:t>
            </a:r>
          </a:p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1800" b="1" dirty="0">
                <a:ea typeface="SimSun" pitchFamily="2" charset="-122"/>
              </a:rPr>
              <a:t>Дараахь асуудлуудыг харгалзаж үзнэ.</a:t>
            </a:r>
            <a:endParaRPr lang="en-US" altLang="zh-CN" sz="1800" b="1" dirty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1800" b="1" dirty="0" smtClean="0">
                <a:ea typeface="SimSun" pitchFamily="2" charset="-122"/>
              </a:rPr>
              <a:t>Эмэгтэйчүүдийн хувь хэмжээ нэмэгдэж байгаа нь удирдах албан тушаалд илүү эрх тэгш боломж олдож байгааг харуулж болно.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1800" b="1" dirty="0" smtClean="0">
                <a:solidFill>
                  <a:srgbClr val="FF0000"/>
                </a:solidFill>
                <a:ea typeface="SimSun" pitchFamily="2" charset="-122"/>
              </a:rPr>
              <a:t>Чиг хандлагыг</a:t>
            </a:r>
            <a:r>
              <a:rPr lang="mn-MN" altLang="zh-CN" sz="1800" b="1" dirty="0" smtClean="0">
                <a:ea typeface="SimSun" pitchFamily="2" charset="-122"/>
              </a:rPr>
              <a:t> тодорхой ажиглах нь зүйтэй. Зарим удирдах албан тушаал нь угаасаа эмэгтэйчүүд зонхилсон байж болно. </a:t>
            </a:r>
            <a:r>
              <a:rPr lang="en-US" altLang="zh-CN" sz="1800" b="1" dirty="0" smtClean="0">
                <a:ea typeface="SimSun" pitchFamily="2" charset="-122"/>
              </a:rPr>
              <a:t>(</a:t>
            </a:r>
            <a:r>
              <a:rPr lang="mn-MN" altLang="zh-CN" sz="1800" b="1" dirty="0" smtClean="0">
                <a:ea typeface="SimSun" pitchFamily="2" charset="-122"/>
              </a:rPr>
              <a:t>тухайлбал, үйлчилгээний салбарт</a:t>
            </a:r>
            <a:r>
              <a:rPr lang="en-US" altLang="zh-CN" sz="1800" b="1" dirty="0" smtClean="0">
                <a:ea typeface="SimSun" pitchFamily="2" charset="-122"/>
              </a:rPr>
              <a:t>)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1800" b="1" dirty="0" smtClean="0">
                <a:ea typeface="SimSun" pitchFamily="2" charset="-122"/>
              </a:rPr>
              <a:t>Хөдөлмөрийн зах зээл дээрх </a:t>
            </a:r>
            <a:r>
              <a:rPr lang="mn-MN" altLang="zh-CN" sz="1800" b="1" dirty="0" smtClean="0">
                <a:solidFill>
                  <a:srgbClr val="FF0000"/>
                </a:solidFill>
                <a:ea typeface="SimSun" pitchFamily="2" charset="-122"/>
              </a:rPr>
              <a:t>мэргэжлийн ялгаралыг</a:t>
            </a:r>
            <a:r>
              <a:rPr lang="mn-MN" altLang="zh-CN" sz="1800" b="1" dirty="0" smtClean="0">
                <a:ea typeface="SimSun" pitchFamily="2" charset="-122"/>
              </a:rPr>
              <a:t> бүрэн харуулж чадахгүй.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1800" b="1" dirty="0" smtClean="0">
                <a:ea typeface="SimSun" pitchFamily="2" charset="-122"/>
              </a:rPr>
              <a:t>Бүх төрлийн мэргэжилд эмэгтэйчүүдийн эзлэх хэмжээг харж болох юм. </a:t>
            </a:r>
            <a:r>
              <a:rPr lang="en-US" altLang="zh-CN" sz="1800" b="1" dirty="0" smtClean="0">
                <a:ea typeface="SimSun" pitchFamily="2" charset="-122"/>
              </a:rPr>
              <a:t>(ISCO-08</a:t>
            </a:r>
            <a:r>
              <a:rPr lang="mn-MN" altLang="zh-CN" sz="1800" b="1" dirty="0" smtClean="0">
                <a:ea typeface="SimSun" pitchFamily="2" charset="-122"/>
              </a:rPr>
              <a:t>, 2 ба 3-р бүлгүүд</a:t>
            </a:r>
            <a:r>
              <a:rPr lang="en-US" altLang="zh-CN" sz="1800" b="1" dirty="0" smtClean="0">
                <a:ea typeface="SimSun" pitchFamily="2" charset="-122"/>
              </a:rPr>
              <a:t>).</a:t>
            </a: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457200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mn-MN" sz="2400" b="1" dirty="0" smtClean="0">
                <a:solidFill>
                  <a:srgbClr val="333399"/>
                </a:solidFill>
              </a:rPr>
              <a:t>Эмэгтэйчүүд удирдах албан тушаалд ажиллах нь </a:t>
            </a:r>
            <a:r>
              <a:rPr lang="en-US" sz="2400" b="1" dirty="0" smtClean="0">
                <a:solidFill>
                  <a:srgbClr val="333399"/>
                </a:solidFill>
              </a:rPr>
              <a:t>(</a:t>
            </a:r>
            <a:r>
              <a:rPr lang="mn-MN" sz="2400" b="1" dirty="0" smtClean="0">
                <a:solidFill>
                  <a:srgbClr val="333399"/>
                </a:solidFill>
              </a:rPr>
              <a:t>ТХЗ-</a:t>
            </a:r>
            <a:r>
              <a:rPr lang="en-US" sz="2400" b="1" dirty="0" smtClean="0">
                <a:solidFill>
                  <a:srgbClr val="333399"/>
                </a:solidFill>
              </a:rPr>
              <a:t>5)</a:t>
            </a:r>
            <a:endParaRPr lang="en-US" sz="2400" b="1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869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576918"/>
            <a:ext cx="8382000" cy="872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2000" b="1" dirty="0" smtClean="0">
                <a:ea typeface="SimSun" pitchFamily="2" charset="-122"/>
              </a:rPr>
              <a:t>Жишээ нь</a:t>
            </a:r>
            <a:r>
              <a:rPr lang="en-US" altLang="zh-CN" sz="2000" b="1" dirty="0" smtClean="0">
                <a:ea typeface="SimSun" pitchFamily="2" charset="-122"/>
              </a:rPr>
              <a:t>: </a:t>
            </a:r>
            <a:r>
              <a:rPr lang="mn-MN" altLang="zh-CN" sz="2000" b="1" dirty="0" smtClean="0">
                <a:ea typeface="SimSun" pitchFamily="2" charset="-122"/>
              </a:rPr>
              <a:t>Тайланд улс</a:t>
            </a:r>
            <a:r>
              <a:rPr lang="en-US" altLang="zh-CN" sz="2000" b="1" dirty="0" smtClean="0">
                <a:ea typeface="SimSun" pitchFamily="2" charset="-122"/>
              </a:rPr>
              <a:t> </a:t>
            </a:r>
            <a:r>
              <a:rPr lang="en-US" altLang="zh-CN" sz="2000" b="1" dirty="0" smtClean="0">
                <a:ea typeface="SimSun" pitchFamily="2" charset="-122"/>
              </a:rPr>
              <a:t>(</a:t>
            </a:r>
            <a:r>
              <a:rPr lang="mn-MN" altLang="zh-CN" sz="2000" b="1" dirty="0" smtClean="0">
                <a:ea typeface="SimSun" pitchFamily="2" charset="-122"/>
              </a:rPr>
              <a:t>ОУХБ-ын тооцоолол</a:t>
            </a:r>
            <a:r>
              <a:rPr lang="en-US" altLang="zh-CN" sz="2000" b="1" dirty="0" smtClean="0">
                <a:ea typeface="SimSun" pitchFamily="2" charset="-122"/>
              </a:rPr>
              <a:t>)</a:t>
            </a:r>
          </a:p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endParaRPr lang="en-US" altLang="zh-CN" sz="2000" b="1" dirty="0" smtClean="0">
              <a:ea typeface="SimSun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457200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mn-MN" sz="2400" b="1" dirty="0">
                <a:solidFill>
                  <a:srgbClr val="333399"/>
                </a:solidFill>
              </a:rPr>
              <a:t>Эмэгтэйчүүд удирдах албан тушаалд ажиллах нь </a:t>
            </a:r>
            <a:r>
              <a:rPr lang="en-US" sz="2400" b="1" dirty="0">
                <a:solidFill>
                  <a:srgbClr val="333399"/>
                </a:solidFill>
              </a:rPr>
              <a:t>(</a:t>
            </a:r>
            <a:r>
              <a:rPr lang="mn-MN" sz="2400" b="1" dirty="0">
                <a:solidFill>
                  <a:srgbClr val="333399"/>
                </a:solidFill>
              </a:rPr>
              <a:t>ТХЗ-</a:t>
            </a:r>
            <a:r>
              <a:rPr lang="en-US" sz="2400" b="1" dirty="0">
                <a:solidFill>
                  <a:srgbClr val="333399"/>
                </a:solidFill>
              </a:rPr>
              <a:t>5)</a:t>
            </a: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8196786"/>
              </p:ext>
            </p:extLst>
          </p:nvPr>
        </p:nvGraphicFramePr>
        <p:xfrm>
          <a:off x="611560" y="2060848"/>
          <a:ext cx="8227640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415266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233488"/>
            <a:ext cx="8382000" cy="4264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1800" b="1" dirty="0" smtClean="0">
                <a:ea typeface="SimSun" pitchFamily="2" charset="-122"/>
              </a:rPr>
              <a:t>Тодорхойлолт</a:t>
            </a:r>
            <a:r>
              <a:rPr lang="en-US" altLang="zh-CN" sz="1800" b="1" dirty="0" smtClean="0">
                <a:ea typeface="SimSun" pitchFamily="2" charset="-122"/>
              </a:rPr>
              <a:t>: </a:t>
            </a:r>
            <a:r>
              <a:rPr lang="mn-MN" altLang="zh-CN" sz="1800" b="1" dirty="0" smtClean="0">
                <a:ea typeface="SimSun" pitchFamily="2" charset="-122"/>
              </a:rPr>
              <a:t>Дотоодын нийт бүтээгдэхүүний </a:t>
            </a:r>
            <a:r>
              <a:rPr lang="mn-MN" altLang="zh-CN" sz="1800" b="1" dirty="0" smtClean="0">
                <a:ea typeface="SimSun" pitchFamily="2" charset="-122"/>
              </a:rPr>
              <a:t>хөдөлмөр эрхэлж буй нэг </a:t>
            </a:r>
            <a:r>
              <a:rPr lang="mn-MN" altLang="zh-CN" sz="1800" b="1" dirty="0" smtClean="0">
                <a:ea typeface="SimSun" pitchFamily="2" charset="-122"/>
              </a:rPr>
              <a:t>хүнд ногдох жилийн өсөлт.</a:t>
            </a:r>
          </a:p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1800" b="1" dirty="0">
                <a:ea typeface="SimSun" pitchFamily="2" charset="-122"/>
              </a:rPr>
              <a:t>Дараахь асуудлуудыг харгалзаж үзнэ.</a:t>
            </a:r>
            <a:endParaRPr lang="en-US" altLang="zh-CN" sz="1800" b="1" dirty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1800" b="1" dirty="0" smtClean="0">
                <a:ea typeface="SimSun" pitchFamily="2" charset="-122"/>
              </a:rPr>
              <a:t>ДНБ-ийн өсөлтөд ажиллах хүчний оруулж буй хувь нэмэр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1800" b="1" dirty="0" smtClean="0">
                <a:ea typeface="SimSun" pitchFamily="2" charset="-122"/>
              </a:rPr>
              <a:t>Хөдөлмөрийн бүтээмжийг тодорхойлох хамгийн энгийн үзүүлэлт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1800" b="1" dirty="0" smtClean="0">
                <a:ea typeface="SimSun" pitchFamily="2" charset="-122"/>
              </a:rPr>
              <a:t>Бусад хүчин зүйлийг тооцохгүй </a:t>
            </a:r>
            <a:r>
              <a:rPr lang="en-US" altLang="zh-CN" sz="1800" b="1" dirty="0" smtClean="0">
                <a:ea typeface="SimSun" pitchFamily="2" charset="-122"/>
              </a:rPr>
              <a:t>(</a:t>
            </a:r>
            <a:r>
              <a:rPr lang="mn-MN" altLang="zh-CN" sz="1800" b="1" dirty="0" smtClean="0">
                <a:ea typeface="SimSun" pitchFamily="2" charset="-122"/>
              </a:rPr>
              <a:t>капитал</a:t>
            </a:r>
            <a:r>
              <a:rPr lang="en-US" altLang="zh-CN" sz="1800" b="1" dirty="0" smtClean="0">
                <a:ea typeface="SimSun" pitchFamily="2" charset="-122"/>
              </a:rPr>
              <a:t>, </a:t>
            </a:r>
            <a:r>
              <a:rPr lang="mn-MN" altLang="zh-CN" sz="1800" b="1" dirty="0" smtClean="0">
                <a:ea typeface="SimSun" pitchFamily="2" charset="-122"/>
              </a:rPr>
              <a:t>технологи гэх мэт</a:t>
            </a:r>
            <a:r>
              <a:rPr lang="en-US" altLang="zh-CN" sz="1800" b="1" dirty="0" smtClean="0">
                <a:ea typeface="SimSun" pitchFamily="2" charset="-122"/>
              </a:rPr>
              <a:t>) 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1800" b="1" dirty="0" smtClean="0">
                <a:ea typeface="SimSun" pitchFamily="2" charset="-122"/>
              </a:rPr>
              <a:t>Макро түвшинд хөдөлмөр эрхлэлтийн чанарыг харуулж чадна.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1800" b="1" dirty="0" smtClean="0">
                <a:ea typeface="SimSun" pitchFamily="2" charset="-122"/>
              </a:rPr>
              <a:t>Хөдөлмөрийн бүтээмж өндөр байх нь цалин, ажлын нөхцөлтэй шууд холбоотой.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1800" b="1" dirty="0" smtClean="0">
                <a:ea typeface="SimSun" pitchFamily="2" charset="-122"/>
              </a:rPr>
              <a:t>Эдийн засгийн бүтцээс хамааралтай </a:t>
            </a:r>
            <a:r>
              <a:rPr lang="en-GB" altLang="zh-CN" sz="1800" b="1" dirty="0" smtClean="0">
                <a:ea typeface="SimSun" pitchFamily="2" charset="-122"/>
              </a:rPr>
              <a:t>(</a:t>
            </a:r>
            <a:r>
              <a:rPr lang="mn-MN" altLang="zh-CN" sz="1800" b="1" dirty="0" smtClean="0">
                <a:ea typeface="SimSun" pitchFamily="2" charset="-122"/>
              </a:rPr>
              <a:t>ХАА-н хөдөлмөрийн бүтээмж бага</a:t>
            </a:r>
            <a:r>
              <a:rPr lang="en-GB" altLang="zh-CN" sz="1800" b="1" dirty="0" smtClean="0">
                <a:ea typeface="SimSun" pitchFamily="2" charset="-122"/>
              </a:rPr>
              <a:t>)</a:t>
            </a:r>
            <a:endParaRPr lang="en-GB" altLang="zh-CN" sz="1800" b="1" dirty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1800" b="1" dirty="0" smtClean="0">
                <a:ea typeface="SimSun" pitchFamily="2" charset="-122"/>
              </a:rPr>
              <a:t>Эдийн засгийн дэд салбаруудыг харах</a:t>
            </a:r>
            <a:r>
              <a:rPr lang="en-GB" altLang="zh-CN" sz="1800" b="1" dirty="0" smtClean="0">
                <a:ea typeface="SimSun" pitchFamily="2" charset="-122"/>
              </a:rPr>
              <a:t> (</a:t>
            </a:r>
            <a:r>
              <a:rPr lang="mn-MN" altLang="zh-CN" sz="1800" b="1" dirty="0" smtClean="0">
                <a:ea typeface="SimSun" pitchFamily="2" charset="-122"/>
              </a:rPr>
              <a:t>ХАА</a:t>
            </a:r>
            <a:r>
              <a:rPr lang="en-GB" altLang="zh-CN" sz="1800" b="1" dirty="0" smtClean="0">
                <a:ea typeface="SimSun" pitchFamily="2" charset="-122"/>
              </a:rPr>
              <a:t>, </a:t>
            </a:r>
            <a:r>
              <a:rPr lang="mn-MN" altLang="zh-CN" sz="1800" b="1" dirty="0" smtClean="0">
                <a:ea typeface="SimSun" pitchFamily="2" charset="-122"/>
              </a:rPr>
              <a:t>аж үйлдвэр</a:t>
            </a:r>
            <a:r>
              <a:rPr lang="en-GB" altLang="zh-CN" sz="1800" b="1" dirty="0" smtClean="0">
                <a:ea typeface="SimSun" pitchFamily="2" charset="-122"/>
              </a:rPr>
              <a:t>, </a:t>
            </a:r>
            <a:r>
              <a:rPr lang="mn-MN" altLang="zh-CN" sz="1800" b="1" dirty="0" smtClean="0">
                <a:ea typeface="SimSun" pitchFamily="2" charset="-122"/>
              </a:rPr>
              <a:t>үйлчилгээ</a:t>
            </a:r>
            <a:r>
              <a:rPr lang="en-GB" altLang="zh-CN" sz="1800" b="1" dirty="0" smtClean="0">
                <a:ea typeface="SimSun" pitchFamily="2" charset="-122"/>
              </a:rPr>
              <a:t>)</a:t>
            </a:r>
            <a:endParaRPr lang="en-US" altLang="zh-CN" sz="1800" b="1" dirty="0" smtClean="0">
              <a:ea typeface="SimSun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457200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mn-MN" sz="3200" b="1" dirty="0" smtClean="0">
                <a:solidFill>
                  <a:srgbClr val="333399"/>
                </a:solidFill>
              </a:rPr>
              <a:t>Хөдөлмөрийн бүтээмжийн өсөлт</a:t>
            </a:r>
            <a:r>
              <a:rPr lang="en-US" sz="3200" b="1" dirty="0" smtClean="0">
                <a:solidFill>
                  <a:srgbClr val="333399"/>
                </a:solidFill>
              </a:rPr>
              <a:t> (</a:t>
            </a:r>
            <a:r>
              <a:rPr lang="mn-MN" sz="3200" b="1" dirty="0" smtClean="0">
                <a:solidFill>
                  <a:srgbClr val="333399"/>
                </a:solidFill>
              </a:rPr>
              <a:t>ЗХ</a:t>
            </a:r>
            <a:r>
              <a:rPr lang="en-US" sz="3200" b="1" dirty="0" smtClean="0">
                <a:solidFill>
                  <a:srgbClr val="333399"/>
                </a:solidFill>
              </a:rPr>
              <a:t>/</a:t>
            </a:r>
            <a:r>
              <a:rPr lang="mn-MN" sz="3200" b="1" dirty="0" smtClean="0">
                <a:solidFill>
                  <a:srgbClr val="333399"/>
                </a:solidFill>
              </a:rPr>
              <a:t>ТХЗ-</a:t>
            </a:r>
            <a:r>
              <a:rPr lang="en-US" sz="3200" b="1" dirty="0" smtClean="0">
                <a:solidFill>
                  <a:srgbClr val="333399"/>
                </a:solidFill>
              </a:rPr>
              <a:t>8)</a:t>
            </a:r>
            <a:endParaRPr lang="en-US" sz="3200" b="1" dirty="0">
              <a:solidFill>
                <a:srgbClr val="333399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1907704" y="5733256"/>
                <a:ext cx="6699398" cy="77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f>
                              <m:fPr>
                                <m:type m:val="lin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d>
                                  <m:d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mn-MN" b="0" i="1" smtClean="0">
                                        <a:latin typeface="Cambria Math" panose="02040503050406030204" pitchFamily="18" charset="0"/>
                                      </a:rPr>
                                      <m:t>ДНБ</m:t>
                                    </m:r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/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+1</m:t>
                                        </m:r>
                                      </m:sub>
                                    </m:sSub>
                                  </m:e>
                                </m:d>
                              </m:num>
                              <m:den>
                                <m:d>
                                  <m:d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mn-MN" b="0" i="1" smtClean="0">
                                        <a:latin typeface="Cambria Math" panose="02040503050406030204" pitchFamily="18" charset="0"/>
                                      </a:rPr>
                                      <m:t>Нийт хөдөлмөр эрхлэлт</m:t>
                                    </m:r>
                                    <m:sSub>
                                      <m:sSubPr>
                                        <m:ctrlPr>
                                          <a:rPr lang="en-US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/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+1</m:t>
                                        </m:r>
                                      </m:sub>
                                    </m:sSub>
                                  </m:e>
                                </m:d>
                              </m:den>
                            </m:f>
                          </m:num>
                          <m:den>
                            <m:f>
                              <m:fPr>
                                <m:type m:val="lin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d>
                                  <m:d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mn-MN" b="0" i="1" smtClean="0">
                                        <a:latin typeface="Cambria Math" panose="02040503050406030204" pitchFamily="18" charset="0"/>
                                      </a:rPr>
                                      <m:t>ДНБ</m:t>
                                    </m:r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/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sub>
                                    </m:sSub>
                                  </m:e>
                                </m:d>
                              </m:num>
                              <m:den>
                                <m:d>
                                  <m:d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mn-MN" b="0" i="1" smtClean="0">
                                        <a:latin typeface="Cambria Math" panose="02040503050406030204" pitchFamily="18" charset="0"/>
                                      </a:rPr>
                                      <m:t>Нийт хөдөлмөр эрхлэлт</m:t>
                                    </m:r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/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sub>
                                    </m:sSub>
                                  </m:e>
                                </m:d>
                              </m:den>
                            </m:f>
                          </m:den>
                        </m:f>
                        <m:r>
                          <m:rPr>
                            <m:nor/>
                          </m:rPr>
                          <a:rPr lang="en-GB" dirty="0"/>
                          <m:t>−1</m:t>
                        </m:r>
                      </m:e>
                    </m:d>
                  </m:oMath>
                </a14:m>
                <a:r>
                  <a:rPr lang="en-GB" dirty="0" smtClean="0"/>
                  <a:t>*100</a:t>
                </a:r>
                <a:endParaRPr lang="en-GB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5733256"/>
                <a:ext cx="6699398" cy="777777"/>
              </a:xfrm>
              <a:prstGeom prst="rect">
                <a:avLst/>
              </a:prstGeom>
              <a:blipFill rotWithShape="0">
                <a:blip r:embed="rId4"/>
                <a:stretch>
                  <a:fillRect r="-2002" b="-54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56091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233488"/>
            <a:ext cx="8382000" cy="121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2000" b="1" dirty="0" smtClean="0">
                <a:ea typeface="SimSun" pitchFamily="2" charset="-122"/>
              </a:rPr>
              <a:t>Жишээ</a:t>
            </a:r>
            <a:r>
              <a:rPr lang="en-US" altLang="zh-CN" sz="2000" b="1" dirty="0" smtClean="0">
                <a:ea typeface="SimSun" pitchFamily="2" charset="-122"/>
              </a:rPr>
              <a:t>: </a:t>
            </a:r>
            <a:r>
              <a:rPr lang="mn-MN" altLang="zh-CN" sz="2000" b="1" dirty="0" smtClean="0">
                <a:ea typeface="SimSun" pitchFamily="2" charset="-122"/>
              </a:rPr>
              <a:t>Ази, номхон далайн бүсийн дундаж орлоготой орнуудыг харууллаа. Эдийн засаг удааширч байгаа нь харагдаж байна.</a:t>
            </a:r>
          </a:p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endParaRPr lang="en-US" altLang="zh-CN" sz="2000" b="1" dirty="0" smtClean="0">
              <a:ea typeface="SimSun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457200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mn-MN" sz="3200" b="1" dirty="0">
                <a:solidFill>
                  <a:srgbClr val="333399"/>
                </a:solidFill>
              </a:rPr>
              <a:t>Хөдөлмөрийн бүтээмжийн өсөлт</a:t>
            </a:r>
            <a:r>
              <a:rPr lang="en-US" sz="3200" b="1" dirty="0">
                <a:solidFill>
                  <a:srgbClr val="333399"/>
                </a:solidFill>
              </a:rPr>
              <a:t> (</a:t>
            </a:r>
            <a:r>
              <a:rPr lang="mn-MN" sz="3200" b="1" dirty="0">
                <a:solidFill>
                  <a:srgbClr val="333399"/>
                </a:solidFill>
              </a:rPr>
              <a:t>ЗХ</a:t>
            </a:r>
            <a:r>
              <a:rPr lang="en-US" sz="3200" b="1" dirty="0">
                <a:solidFill>
                  <a:srgbClr val="333399"/>
                </a:solidFill>
              </a:rPr>
              <a:t>/</a:t>
            </a:r>
            <a:r>
              <a:rPr lang="mn-MN" sz="3200" b="1" dirty="0">
                <a:solidFill>
                  <a:srgbClr val="333399"/>
                </a:solidFill>
              </a:rPr>
              <a:t>ТХЗ-</a:t>
            </a:r>
            <a:r>
              <a:rPr lang="en-US" sz="3200" b="1" dirty="0">
                <a:solidFill>
                  <a:srgbClr val="333399"/>
                </a:solidFill>
              </a:rPr>
              <a:t>8)</a:t>
            </a: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74645726"/>
              </p:ext>
            </p:extLst>
          </p:nvPr>
        </p:nvGraphicFramePr>
        <p:xfrm>
          <a:off x="899592" y="1962150"/>
          <a:ext cx="7200800" cy="45631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975741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233488"/>
            <a:ext cx="8382000" cy="872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2000" b="1" dirty="0" smtClean="0">
                <a:ea typeface="SimSun" pitchFamily="2" charset="-122"/>
              </a:rPr>
              <a:t>Тодорхойлолт</a:t>
            </a:r>
            <a:r>
              <a:rPr lang="en-US" altLang="zh-CN" sz="2000" b="1" dirty="0" smtClean="0">
                <a:ea typeface="SimSun" pitchFamily="2" charset="-122"/>
              </a:rPr>
              <a:t> (2003, </a:t>
            </a:r>
            <a:r>
              <a:rPr lang="mn-MN" altLang="zh-CN" sz="2000" b="1" dirty="0" smtClean="0">
                <a:ea typeface="SimSun" pitchFamily="2" charset="-122"/>
              </a:rPr>
              <a:t>Статитистикчдийн </a:t>
            </a:r>
            <a:r>
              <a:rPr lang="en-US" altLang="zh-CN" sz="2000" b="1" dirty="0" smtClean="0">
                <a:ea typeface="SimSun" pitchFamily="2" charset="-122"/>
              </a:rPr>
              <a:t>17</a:t>
            </a:r>
            <a:r>
              <a:rPr lang="mn-MN" altLang="zh-CN" sz="2000" b="1" baseline="30000" dirty="0" smtClean="0">
                <a:ea typeface="SimSun" pitchFamily="2" charset="-122"/>
              </a:rPr>
              <a:t>-р</a:t>
            </a:r>
            <a:r>
              <a:rPr lang="mn-MN" altLang="zh-CN" sz="2000" b="1" dirty="0" smtClean="0">
                <a:ea typeface="SimSun" pitchFamily="2" charset="-122"/>
              </a:rPr>
              <a:t> хурал</a:t>
            </a:r>
            <a:r>
              <a:rPr lang="en-US" altLang="zh-CN" sz="2000" b="1" dirty="0" smtClean="0">
                <a:ea typeface="SimSun" pitchFamily="2" charset="-122"/>
              </a:rPr>
              <a:t>):  </a:t>
            </a:r>
            <a:r>
              <a:rPr lang="mn-MN" altLang="zh-CN" sz="2000" b="1" dirty="0" smtClean="0">
                <a:ea typeface="SimSun" pitchFamily="2" charset="-122"/>
              </a:rPr>
              <a:t>Ерөнхий ойлголт</a:t>
            </a:r>
            <a:endParaRPr lang="en-US" altLang="zh-CN" sz="2000" b="1" dirty="0" smtClean="0">
              <a:ea typeface="SimSun" pitchFamily="2" charset="-122"/>
            </a:endParaRPr>
          </a:p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endParaRPr lang="en-US" altLang="zh-CN" sz="2000" b="1" dirty="0" smtClean="0">
              <a:ea typeface="SimSun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457200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mn-MN" sz="3200" b="1" dirty="0" smtClean="0">
                <a:solidFill>
                  <a:srgbClr val="333399"/>
                </a:solidFill>
              </a:rPr>
              <a:t>Албан бус хөдөлмөр эрхлэлт</a:t>
            </a:r>
            <a:r>
              <a:rPr lang="en-US" sz="3200" b="1" dirty="0" smtClean="0">
                <a:solidFill>
                  <a:srgbClr val="333399"/>
                </a:solidFill>
              </a:rPr>
              <a:t> (</a:t>
            </a:r>
            <a:r>
              <a:rPr lang="mn-MN" sz="3200" b="1" dirty="0" smtClean="0">
                <a:solidFill>
                  <a:srgbClr val="333399"/>
                </a:solidFill>
              </a:rPr>
              <a:t>ЗХ</a:t>
            </a:r>
            <a:r>
              <a:rPr lang="en-US" sz="3200" b="1" dirty="0" smtClean="0">
                <a:solidFill>
                  <a:srgbClr val="333399"/>
                </a:solidFill>
              </a:rPr>
              <a:t>/</a:t>
            </a:r>
            <a:r>
              <a:rPr lang="mn-MN" sz="3200" b="1" dirty="0" smtClean="0">
                <a:solidFill>
                  <a:srgbClr val="333399"/>
                </a:solidFill>
              </a:rPr>
              <a:t>ТХЗ</a:t>
            </a:r>
            <a:r>
              <a:rPr lang="en-US" sz="3200" b="1" dirty="0" smtClean="0">
                <a:solidFill>
                  <a:srgbClr val="333399"/>
                </a:solidFill>
              </a:rPr>
              <a:t>)</a:t>
            </a:r>
            <a:endParaRPr lang="en-US" sz="3200" b="1" dirty="0">
              <a:solidFill>
                <a:srgbClr val="333399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52" y="1828801"/>
            <a:ext cx="8375848" cy="4552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57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629182"/>
            <a:ext cx="8382000" cy="4637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2000" b="1" dirty="0" smtClean="0">
                <a:ea typeface="SimSun" pitchFamily="2" charset="-122"/>
              </a:rPr>
              <a:t>Тодорхойлолт</a:t>
            </a:r>
            <a:r>
              <a:rPr lang="en-US" altLang="zh-CN" sz="2000" b="1" dirty="0" smtClean="0">
                <a:ea typeface="SimSun" pitchFamily="2" charset="-122"/>
              </a:rPr>
              <a:t> (2003, 17</a:t>
            </a:r>
            <a:r>
              <a:rPr lang="en-US" altLang="zh-CN" sz="2000" b="1" baseline="30000" dirty="0" smtClean="0">
                <a:ea typeface="SimSun" pitchFamily="2" charset="-122"/>
              </a:rPr>
              <a:t>th</a:t>
            </a:r>
            <a:r>
              <a:rPr lang="en-US" altLang="zh-CN" sz="2000" b="1" dirty="0" smtClean="0">
                <a:ea typeface="SimSun" pitchFamily="2" charset="-122"/>
              </a:rPr>
              <a:t> ICLS): </a:t>
            </a:r>
            <a:r>
              <a:rPr lang="mn-MN" altLang="zh-CN" sz="2000" b="1" dirty="0" smtClean="0">
                <a:ea typeface="SimSun" pitchFamily="2" charset="-122"/>
              </a:rPr>
              <a:t>Ажилд суурилсан </a:t>
            </a:r>
            <a:r>
              <a:rPr lang="mn-MN" altLang="zh-CN" sz="2000" b="1" dirty="0" smtClean="0">
                <a:ea typeface="SimSun" pitchFamily="2" charset="-122"/>
              </a:rPr>
              <a:t>ойлголт</a:t>
            </a:r>
            <a:r>
              <a:rPr lang="en-US" altLang="zh-CN" sz="2000" b="1" dirty="0" smtClean="0">
                <a:ea typeface="SimSun" pitchFamily="2" charset="-122"/>
              </a:rPr>
              <a:t>:</a:t>
            </a:r>
          </a:p>
          <a:p>
            <a:pPr marL="971550" lvl="1" indent="-51435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+mj-lt"/>
              <a:buAutoNum type="romanLcPeriod"/>
              <a:defRPr/>
            </a:pPr>
            <a:r>
              <a:rPr lang="mn-MN" altLang="zh-CN" sz="2000" dirty="0" smtClean="0">
                <a:ea typeface="SimSun" pitchFamily="2" charset="-122"/>
              </a:rPr>
              <a:t>Албан бус салбарын хувиараа хөдөлмөр эрхлэгч</a:t>
            </a:r>
          </a:p>
          <a:p>
            <a:pPr marL="971550" lvl="1" indent="-51435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+mj-lt"/>
              <a:buAutoNum type="romanLcPeriod"/>
              <a:defRPr/>
            </a:pPr>
            <a:r>
              <a:rPr lang="mn-MN" altLang="zh-CN" sz="2000" dirty="0" smtClean="0">
                <a:ea typeface="SimSun" pitchFamily="2" charset="-122"/>
              </a:rPr>
              <a:t>Албан бус салбарын ажил олгогч</a:t>
            </a:r>
          </a:p>
          <a:p>
            <a:pPr marL="971550" lvl="1" indent="-51435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+mj-lt"/>
              <a:buAutoNum type="romanLcPeriod"/>
              <a:defRPr/>
            </a:pPr>
            <a:r>
              <a:rPr lang="mn-MN" altLang="zh-CN" sz="2000" dirty="0" smtClean="0">
                <a:ea typeface="SimSun" pitchFamily="2" charset="-122"/>
              </a:rPr>
              <a:t>Албан, албан бус салбарт ажиллаж буй өрхийн үйлдвэрлэлд оролцогч</a:t>
            </a:r>
          </a:p>
          <a:p>
            <a:pPr marL="971550" lvl="1" indent="-51435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+mj-lt"/>
              <a:buAutoNum type="romanLcPeriod"/>
              <a:defRPr/>
            </a:pPr>
            <a:r>
              <a:rPr lang="mn-MN" altLang="zh-CN" sz="2000" dirty="0" smtClean="0">
                <a:ea typeface="SimSun" pitchFamily="2" charset="-122"/>
              </a:rPr>
              <a:t>Албан бус үйлдвэрлэгчдийн хоршооллын гишүүн</a:t>
            </a:r>
          </a:p>
          <a:p>
            <a:pPr marL="971550" lvl="1" indent="-51435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+mj-lt"/>
              <a:buAutoNum type="romanLcPeriod"/>
              <a:defRPr/>
            </a:pPr>
            <a:r>
              <a:rPr lang="mn-MN" altLang="zh-CN" sz="2000" dirty="0" smtClean="0">
                <a:ea typeface="SimSun" pitchFamily="2" charset="-122"/>
              </a:rPr>
              <a:t>Албан, албан бус салбарт албан бус хөдөлмөр эрхэлж буй хүмүүс</a:t>
            </a:r>
          </a:p>
          <a:p>
            <a:pPr marL="971550" lvl="1" indent="-51435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+mj-lt"/>
              <a:buAutoNum type="romanLcPeriod"/>
              <a:defRPr/>
            </a:pPr>
            <a:r>
              <a:rPr lang="mn-MN" altLang="zh-CN" sz="2000" dirty="0" smtClean="0">
                <a:ea typeface="SimSun" pitchFamily="2" charset="-122"/>
              </a:rPr>
              <a:t>Өрхийн үйлдвэрлэлийн цалинтай ажилтан</a:t>
            </a:r>
          </a:p>
          <a:p>
            <a:pPr marL="971550" lvl="1" indent="-51435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+mj-lt"/>
              <a:buAutoNum type="romanLcPeriod"/>
              <a:defRPr/>
            </a:pPr>
            <a:r>
              <a:rPr lang="mn-MN" altLang="zh-CN" sz="2000" dirty="0" smtClean="0">
                <a:ea typeface="SimSun" pitchFamily="2" charset="-122"/>
              </a:rPr>
              <a:t>Өөрийн гэр бүлийн хэрэгцээнд зориулан </a:t>
            </a:r>
            <a:r>
              <a:rPr lang="mn-MN" altLang="zh-CN" sz="2000" dirty="0" smtClean="0">
                <a:ea typeface="SimSun" pitchFamily="2" charset="-122"/>
              </a:rPr>
              <a:t>бүтээгдэхүүн, үйлчилгээ үйлдвэрлэж </a:t>
            </a:r>
            <a:r>
              <a:rPr lang="mn-MN" altLang="zh-CN" sz="2000" dirty="0" smtClean="0">
                <a:ea typeface="SimSun" pitchFamily="2" charset="-122"/>
              </a:rPr>
              <a:t>байгаа хувиараа хөдөлмөр эрхлэгч</a:t>
            </a:r>
          </a:p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endParaRPr lang="en-US" altLang="zh-CN" sz="2000" b="1" dirty="0">
              <a:ea typeface="SimSun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457200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mn-MN" sz="3200" b="1" dirty="0">
                <a:solidFill>
                  <a:srgbClr val="333399"/>
                </a:solidFill>
              </a:rPr>
              <a:t>Албан бус хөдөлмөр эрхлэлт</a:t>
            </a:r>
            <a:r>
              <a:rPr lang="en-US" sz="3200" b="1" dirty="0">
                <a:solidFill>
                  <a:srgbClr val="333399"/>
                </a:solidFill>
              </a:rPr>
              <a:t> (</a:t>
            </a:r>
            <a:r>
              <a:rPr lang="mn-MN" sz="3200" b="1" dirty="0">
                <a:solidFill>
                  <a:srgbClr val="333399"/>
                </a:solidFill>
              </a:rPr>
              <a:t>ЗХ</a:t>
            </a:r>
            <a:r>
              <a:rPr lang="en-US" sz="3200" b="1" dirty="0">
                <a:solidFill>
                  <a:srgbClr val="333399"/>
                </a:solidFill>
              </a:rPr>
              <a:t>/</a:t>
            </a:r>
            <a:r>
              <a:rPr lang="mn-MN" sz="3200" b="1" dirty="0">
                <a:solidFill>
                  <a:srgbClr val="333399"/>
                </a:solidFill>
              </a:rPr>
              <a:t>ТХЗ</a:t>
            </a:r>
            <a:r>
              <a:rPr lang="en-US" sz="3200" b="1" dirty="0" smtClean="0">
                <a:solidFill>
                  <a:srgbClr val="333399"/>
                </a:solidFill>
              </a:rPr>
              <a:t>)</a:t>
            </a:r>
            <a:endParaRPr lang="en-US" sz="3200" b="1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932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268760"/>
            <a:ext cx="8382000" cy="497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1800" b="1" dirty="0" smtClean="0">
                <a:ea typeface="SimSun" pitchFamily="2" charset="-122"/>
              </a:rPr>
              <a:t>Тодорхойлолт</a:t>
            </a:r>
            <a:r>
              <a:rPr lang="en-US" altLang="zh-CN" sz="1800" b="1" dirty="0" smtClean="0">
                <a:ea typeface="SimSun" pitchFamily="2" charset="-122"/>
              </a:rPr>
              <a:t> (v): </a:t>
            </a:r>
            <a:r>
              <a:rPr lang="mn-MN" altLang="zh-CN" sz="1800" b="1" dirty="0" smtClean="0">
                <a:ea typeface="SimSun" pitchFamily="2" charset="-122"/>
              </a:rPr>
              <a:t>Албан бус ажил</a:t>
            </a:r>
            <a:endParaRPr lang="en-US" altLang="zh-CN" sz="1800" b="1" dirty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1800" dirty="0" smtClean="0">
                <a:ea typeface="SimSun" pitchFamily="2" charset="-122"/>
              </a:rPr>
              <a:t>Хөдөлмөрийн харилцаанд</a:t>
            </a:r>
            <a:r>
              <a:rPr lang="en-US" altLang="zh-CN" sz="1800" dirty="0" smtClean="0">
                <a:ea typeface="SimSun" pitchFamily="2" charset="-122"/>
              </a:rPr>
              <a:t> (</a:t>
            </a:r>
            <a:r>
              <a:rPr lang="mn-MN" altLang="zh-CN" sz="1800" dirty="0" smtClean="0">
                <a:ea typeface="SimSun" pitchFamily="2" charset="-122"/>
              </a:rPr>
              <a:t>хууль ба практикт</a:t>
            </a:r>
            <a:r>
              <a:rPr lang="en-US" altLang="zh-CN" sz="1800" dirty="0" smtClean="0">
                <a:ea typeface="SimSun" pitchFamily="2" charset="-122"/>
              </a:rPr>
              <a:t>) </a:t>
            </a:r>
            <a:r>
              <a:rPr lang="mn-MN" altLang="zh-CN" sz="1800" dirty="0" smtClean="0">
                <a:ea typeface="SimSun" pitchFamily="2" charset="-122"/>
              </a:rPr>
              <a:t>дараахь зүйлс хамаарахгүй</a:t>
            </a:r>
            <a:r>
              <a:rPr lang="en-US" altLang="zh-CN" sz="1800" dirty="0" smtClean="0">
                <a:ea typeface="SimSun" pitchFamily="2" charset="-122"/>
              </a:rPr>
              <a:t>:</a:t>
            </a:r>
          </a:p>
          <a:p>
            <a:pPr marL="1200150" lvl="2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Arial" panose="020B0604020202020204" pitchFamily="34" charset="0"/>
              <a:buChar char="•"/>
              <a:defRPr/>
            </a:pPr>
            <a:r>
              <a:rPr lang="mn-MN" altLang="zh-CN" sz="1800" dirty="0" smtClean="0">
                <a:ea typeface="SimSun" pitchFamily="2" charset="-122"/>
              </a:rPr>
              <a:t>Үндэсний хууль тогтоомж</a:t>
            </a:r>
            <a:endParaRPr lang="en-US" altLang="zh-CN" sz="1800" dirty="0" smtClean="0">
              <a:ea typeface="SimSun" pitchFamily="2" charset="-122"/>
            </a:endParaRPr>
          </a:p>
          <a:p>
            <a:pPr marL="1200150" lvl="2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Arial" panose="020B0604020202020204" pitchFamily="34" charset="0"/>
              <a:buChar char="•"/>
              <a:defRPr/>
            </a:pPr>
            <a:r>
              <a:rPr lang="mn-MN" altLang="zh-CN" sz="1800" dirty="0" smtClean="0">
                <a:ea typeface="SimSun" pitchFamily="2" charset="-122"/>
              </a:rPr>
              <a:t>Орлогын татвар</a:t>
            </a:r>
            <a:endParaRPr lang="en-US" altLang="zh-CN" sz="1800" dirty="0" smtClean="0">
              <a:ea typeface="SimSun" pitchFamily="2" charset="-122"/>
            </a:endParaRPr>
          </a:p>
          <a:p>
            <a:pPr marL="1200150" lvl="2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Arial" panose="020B0604020202020204" pitchFamily="34" charset="0"/>
              <a:buChar char="•"/>
              <a:defRPr/>
            </a:pPr>
            <a:r>
              <a:rPr lang="mn-MN" altLang="zh-CN" sz="1800" dirty="0" smtClean="0">
                <a:ea typeface="SimSun" pitchFamily="2" charset="-122"/>
              </a:rPr>
              <a:t>Нийгмийн хамгаалал</a:t>
            </a:r>
            <a:endParaRPr lang="en-US" altLang="zh-CN" sz="1800" dirty="0" smtClean="0">
              <a:ea typeface="SimSun" pitchFamily="2" charset="-122"/>
            </a:endParaRPr>
          </a:p>
          <a:p>
            <a:pPr marL="1200150" lvl="2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Arial" panose="020B0604020202020204" pitchFamily="34" charset="0"/>
              <a:buChar char="•"/>
              <a:defRPr/>
            </a:pPr>
            <a:r>
              <a:rPr lang="mn-MN" altLang="zh-CN" sz="1800" dirty="0" smtClean="0">
                <a:ea typeface="SimSun" pitchFamily="2" charset="-122"/>
              </a:rPr>
              <a:t>Хөдөлмөр эрхлэлтийн зарим нэг таатай нөхцөл, эрх </a:t>
            </a:r>
            <a:r>
              <a:rPr lang="en-US" altLang="zh-CN" sz="1800" dirty="0" smtClean="0">
                <a:ea typeface="SimSun" pitchFamily="2" charset="-122"/>
              </a:rPr>
              <a:t>(</a:t>
            </a:r>
            <a:r>
              <a:rPr lang="mn-MN" altLang="zh-CN" sz="1800" dirty="0" smtClean="0">
                <a:ea typeface="SimSun" pitchFamily="2" charset="-122"/>
              </a:rPr>
              <a:t>ажлаас халагдсаны тэтгэмж</a:t>
            </a:r>
            <a:r>
              <a:rPr lang="en-US" altLang="zh-CN" sz="1800" dirty="0" smtClean="0">
                <a:ea typeface="SimSun" pitchFamily="2" charset="-122"/>
              </a:rPr>
              <a:t>, </a:t>
            </a:r>
            <a:r>
              <a:rPr lang="mn-MN" altLang="zh-CN" sz="1800" dirty="0" smtClean="0">
                <a:ea typeface="SimSun" pitchFamily="2" charset="-122"/>
              </a:rPr>
              <a:t>цалинтай амралт гэх мэт</a:t>
            </a:r>
            <a:r>
              <a:rPr lang="en-US" altLang="zh-CN" sz="1800" dirty="0" smtClean="0">
                <a:ea typeface="SimSun" pitchFamily="2" charset="-122"/>
              </a:rPr>
              <a:t>.)</a:t>
            </a:r>
          </a:p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1800" b="1" dirty="0" smtClean="0">
                <a:ea typeface="SimSun" pitchFamily="2" charset="-122"/>
              </a:rPr>
              <a:t>Дараахь </a:t>
            </a:r>
            <a:r>
              <a:rPr lang="mn-MN" altLang="zh-CN" sz="1800" b="1" dirty="0">
                <a:ea typeface="SimSun" pitchFamily="2" charset="-122"/>
              </a:rPr>
              <a:t>асуудлуудыг харгалзаж үзнэ.</a:t>
            </a:r>
            <a:endParaRPr lang="en-US" altLang="zh-CN" sz="1800" b="1" dirty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1800" b="1" dirty="0" smtClean="0">
                <a:ea typeface="SimSun" pitchFamily="2" charset="-122"/>
              </a:rPr>
              <a:t>Ихэвчлэн </a:t>
            </a:r>
            <a:r>
              <a:rPr lang="mn-MN" altLang="zh-CN" sz="1800" b="1" dirty="0" smtClean="0">
                <a:ea typeface="SimSun" pitchFamily="2" charset="-122"/>
              </a:rPr>
              <a:t>нийгмийн, </a:t>
            </a:r>
            <a:r>
              <a:rPr lang="mn-MN" altLang="zh-CN" sz="1800" b="1" dirty="0" smtClean="0">
                <a:ea typeface="SimSun" pitchFamily="2" charset="-122"/>
              </a:rPr>
              <a:t>хуулийн хамгаалалгүй хүмүүс байдаг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1800" b="1" dirty="0" smtClean="0">
                <a:ea typeface="SimSun" pitchFamily="2" charset="-122"/>
              </a:rPr>
              <a:t>Тодорхойлолт хир </a:t>
            </a:r>
            <a:r>
              <a:rPr lang="en-US" altLang="zh-CN" sz="1800" b="1" dirty="0" smtClean="0">
                <a:ea typeface="SimSun" pitchFamily="2" charset="-122"/>
              </a:rPr>
              <a:t>‘</a:t>
            </a:r>
            <a:r>
              <a:rPr lang="mn-MN" altLang="zh-CN" sz="1800" b="1" dirty="0" smtClean="0">
                <a:ea typeface="SimSun" pitchFamily="2" charset="-122"/>
              </a:rPr>
              <a:t>хатуу</a:t>
            </a:r>
            <a:r>
              <a:rPr lang="en-US" altLang="zh-CN" sz="1800" b="1" dirty="0" smtClean="0">
                <a:ea typeface="SimSun" pitchFamily="2" charset="-122"/>
              </a:rPr>
              <a:t>’</a:t>
            </a:r>
            <a:r>
              <a:rPr lang="mn-MN" altLang="zh-CN" sz="1800" b="1" dirty="0" smtClean="0">
                <a:ea typeface="SimSun" pitchFamily="2" charset="-122"/>
              </a:rPr>
              <a:t> байх вэ</a:t>
            </a:r>
            <a:r>
              <a:rPr lang="en-US" altLang="zh-CN" sz="1800" b="1" dirty="0" smtClean="0">
                <a:ea typeface="SimSun" pitchFamily="2" charset="-122"/>
              </a:rPr>
              <a:t>: </a:t>
            </a:r>
            <a:r>
              <a:rPr lang="mn-MN" altLang="zh-CN" sz="1800" b="1" dirty="0" smtClean="0">
                <a:ea typeface="SimSun" pitchFamily="2" charset="-122"/>
              </a:rPr>
              <a:t>ямар тэтгэмж, хамгаалал, хууль тогтоомж</a:t>
            </a:r>
            <a:r>
              <a:rPr lang="en-US" altLang="zh-CN" sz="1800" b="1" dirty="0" smtClean="0">
                <a:ea typeface="SimSun" pitchFamily="2" charset="-122"/>
              </a:rPr>
              <a:t>?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1800" b="1" dirty="0" smtClean="0">
                <a:ea typeface="SimSun" pitchFamily="2" charset="-122"/>
              </a:rPr>
              <a:t>Албан бус хөдөлмөр эрхлэлтийн өөр өөр хэлбэрийг судлах </a:t>
            </a:r>
            <a:r>
              <a:rPr lang="en-US" altLang="zh-CN" sz="1800" b="1" dirty="0" smtClean="0">
                <a:ea typeface="SimSun" pitchFamily="2" charset="-122"/>
              </a:rPr>
              <a:t>(</a:t>
            </a:r>
            <a:r>
              <a:rPr lang="mn-MN" altLang="zh-CN" sz="1800" b="1" dirty="0" smtClean="0">
                <a:ea typeface="SimSun" pitchFamily="2" charset="-122"/>
              </a:rPr>
              <a:t>албан ба албан бус салбараар нь ялгах</a:t>
            </a:r>
            <a:r>
              <a:rPr lang="en-US" altLang="zh-CN" sz="1800" b="1" dirty="0" smtClean="0">
                <a:ea typeface="SimSun" pitchFamily="2" charset="-122"/>
              </a:rPr>
              <a:t>)</a:t>
            </a:r>
            <a:endParaRPr lang="en-GB" altLang="zh-CN" sz="1800" b="1" dirty="0" smtClean="0">
              <a:ea typeface="SimSun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457200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mn-MN" sz="3200" b="1" dirty="0">
                <a:solidFill>
                  <a:srgbClr val="333399"/>
                </a:solidFill>
              </a:rPr>
              <a:t>Албан бус хөдөлмөр эрхлэлт</a:t>
            </a:r>
            <a:r>
              <a:rPr lang="en-US" sz="3200" b="1" dirty="0">
                <a:solidFill>
                  <a:srgbClr val="333399"/>
                </a:solidFill>
              </a:rPr>
              <a:t> (</a:t>
            </a:r>
            <a:r>
              <a:rPr lang="mn-MN" sz="3200" b="1" dirty="0">
                <a:solidFill>
                  <a:srgbClr val="333399"/>
                </a:solidFill>
              </a:rPr>
              <a:t>ЗХ</a:t>
            </a:r>
            <a:r>
              <a:rPr lang="en-US" sz="3200" b="1" dirty="0">
                <a:solidFill>
                  <a:srgbClr val="333399"/>
                </a:solidFill>
              </a:rPr>
              <a:t>/</a:t>
            </a:r>
            <a:r>
              <a:rPr lang="mn-MN" sz="3200" b="1" dirty="0">
                <a:solidFill>
                  <a:srgbClr val="333399"/>
                </a:solidFill>
              </a:rPr>
              <a:t>ТХЗ</a:t>
            </a:r>
            <a:r>
              <a:rPr lang="en-US" sz="3200" b="1" dirty="0">
                <a:solidFill>
                  <a:srgbClr val="333399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23926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268760"/>
            <a:ext cx="8382000" cy="872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2000" b="1" dirty="0" smtClean="0">
                <a:ea typeface="SimSun" pitchFamily="2" charset="-122"/>
              </a:rPr>
              <a:t>Жишээ</a:t>
            </a:r>
            <a:r>
              <a:rPr lang="en-US" altLang="zh-CN" sz="2000" b="1" dirty="0" smtClean="0">
                <a:ea typeface="SimSun" pitchFamily="2" charset="-122"/>
              </a:rPr>
              <a:t>: </a:t>
            </a:r>
            <a:r>
              <a:rPr lang="mn-MN" altLang="zh-CN" sz="2000" b="1" dirty="0" smtClean="0">
                <a:ea typeface="SimSun" pitchFamily="2" charset="-122"/>
              </a:rPr>
              <a:t>ОУХБ Статистикийн хэлтэс, Зарим нэг Азийн </a:t>
            </a:r>
            <a:r>
              <a:rPr lang="mn-MN" altLang="zh-CN" sz="2000" b="1" dirty="0" smtClean="0">
                <a:ea typeface="SimSun" pitchFamily="2" charset="-122"/>
              </a:rPr>
              <a:t>орнуудын жишээ</a:t>
            </a:r>
            <a:endParaRPr lang="en-US" altLang="zh-CN" sz="2000" b="1" dirty="0" smtClean="0">
              <a:ea typeface="SimSun" pitchFamily="2" charset="-122"/>
            </a:endParaRPr>
          </a:p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endParaRPr lang="en-GB" altLang="zh-CN" sz="2000" b="1" dirty="0" smtClean="0">
              <a:ea typeface="SimSun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457200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mn-MN" sz="3200" b="1" dirty="0">
                <a:solidFill>
                  <a:srgbClr val="333399"/>
                </a:solidFill>
              </a:rPr>
              <a:t>Албан бус хөдөлмөр эрхлэлт</a:t>
            </a:r>
            <a:r>
              <a:rPr lang="en-US" sz="3200" b="1" dirty="0">
                <a:solidFill>
                  <a:srgbClr val="333399"/>
                </a:solidFill>
              </a:rPr>
              <a:t> (</a:t>
            </a:r>
            <a:r>
              <a:rPr lang="mn-MN" sz="3200" b="1" dirty="0">
                <a:solidFill>
                  <a:srgbClr val="333399"/>
                </a:solidFill>
              </a:rPr>
              <a:t>ЗХ</a:t>
            </a:r>
            <a:r>
              <a:rPr lang="en-US" sz="3200" b="1" dirty="0">
                <a:solidFill>
                  <a:srgbClr val="333399"/>
                </a:solidFill>
              </a:rPr>
              <a:t>/</a:t>
            </a:r>
            <a:r>
              <a:rPr lang="mn-MN" sz="3200" b="1" dirty="0">
                <a:solidFill>
                  <a:srgbClr val="333399"/>
                </a:solidFill>
              </a:rPr>
              <a:t>ТХЗ</a:t>
            </a:r>
            <a:r>
              <a:rPr lang="en-US" sz="3200" b="1" dirty="0">
                <a:solidFill>
                  <a:srgbClr val="333399"/>
                </a:solidFill>
              </a:rPr>
              <a:t>)</a:t>
            </a: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1357351"/>
              </p:ext>
            </p:extLst>
          </p:nvPr>
        </p:nvGraphicFramePr>
        <p:xfrm>
          <a:off x="611559" y="1954561"/>
          <a:ext cx="8124453" cy="46427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316740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233488"/>
            <a:ext cx="8382000" cy="5416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2000" b="1" dirty="0" smtClean="0">
                <a:ea typeface="SimSun" pitchFamily="2" charset="-122"/>
              </a:rPr>
              <a:t>Тодорхойлолт</a:t>
            </a:r>
            <a:r>
              <a:rPr lang="en-US" altLang="zh-CN" sz="2000" b="1" dirty="0" smtClean="0">
                <a:ea typeface="SimSun" pitchFamily="2" charset="-122"/>
              </a:rPr>
              <a:t>: </a:t>
            </a:r>
            <a:r>
              <a:rPr lang="mn-MN" altLang="zh-CN" sz="2000" b="1" dirty="0" smtClean="0">
                <a:ea typeface="SimSun" pitchFamily="2" charset="-122"/>
              </a:rPr>
              <a:t>Ажилгүй хүмүүсийн ажиллах хүчинд эзлэх хувь хэмжээ</a:t>
            </a:r>
            <a:endParaRPr lang="en-US" altLang="zh-CN" sz="2000" b="1" dirty="0" smtClean="0">
              <a:ea typeface="SimSun" pitchFamily="2" charset="-122"/>
            </a:endParaRPr>
          </a:p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2000" b="1" dirty="0">
                <a:ea typeface="SimSun" pitchFamily="2" charset="-122"/>
              </a:rPr>
              <a:t>Дараахь асуудлуудыг харгалзаж үзнэ.</a:t>
            </a:r>
            <a:endParaRPr lang="en-US" altLang="zh-CN" sz="2000" b="1" dirty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2000" b="1" dirty="0" smtClean="0">
                <a:ea typeface="SimSun" pitchFamily="2" charset="-122"/>
              </a:rPr>
              <a:t>Ажилгүйдэл байгаа нь ажиллах хүчийг бүрэн ашиглахгүй байгааг харуулж болно.</a:t>
            </a:r>
            <a:endParaRPr lang="mn-MN" altLang="zh-CN" sz="2000" b="1" dirty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2000" b="1" dirty="0" smtClean="0">
                <a:ea typeface="SimSun" pitchFamily="2" charset="-122"/>
              </a:rPr>
              <a:t>Хөдөлмөр эрхлэлтийн чанарыг харуулахгүй. </a:t>
            </a:r>
            <a:endParaRPr lang="en-GB" altLang="zh-CN" sz="2000" b="1" dirty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2000" b="1" dirty="0" smtClean="0">
                <a:ea typeface="SimSun" pitchFamily="2" charset="-122"/>
              </a:rPr>
              <a:t>Эдийн засгийн бүтэц, зах зээлийн эрэлт нийлүүлэлтээс хамаарна.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2000" b="1" dirty="0" smtClean="0">
                <a:ea typeface="SimSun" pitchFamily="2" charset="-122"/>
              </a:rPr>
              <a:t>Байж болох хамгийн доод хэмжээ хүртэл ахиц гаргаж болно.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2000" b="1" dirty="0" smtClean="0">
                <a:ea typeface="SimSun" pitchFamily="2" charset="-122"/>
              </a:rPr>
              <a:t>Ажиллах хүчний оролцооны түвшинтэй зэрэгцүүлэн харьцуулах нь зүйтэй.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2000" b="1" dirty="0" smtClean="0">
                <a:ea typeface="SimSun" pitchFamily="2" charset="-122"/>
              </a:rPr>
              <a:t>Богино хугацааны хандлага нь ихээхэн савлагаатай байж болно. </a:t>
            </a:r>
            <a:endParaRPr lang="en-GB" altLang="zh-CN" sz="2000" b="1" dirty="0" smtClean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2000" b="1" dirty="0" smtClean="0">
                <a:ea typeface="SimSun" pitchFamily="2" charset="-122"/>
              </a:rPr>
              <a:t>Хугацаанаас хамаарна.</a:t>
            </a:r>
            <a:endParaRPr lang="en-GB" altLang="zh-CN" sz="2000" b="1" dirty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2000" b="1" dirty="0" smtClean="0">
                <a:ea typeface="SimSun" pitchFamily="2" charset="-122"/>
              </a:rPr>
              <a:t>Хүн амын бүлгүүдийг харьцуулах </a:t>
            </a:r>
            <a:r>
              <a:rPr lang="en-GB" altLang="zh-CN" sz="2000" b="1" dirty="0" smtClean="0">
                <a:ea typeface="SimSun" pitchFamily="2" charset="-122"/>
              </a:rPr>
              <a:t>(</a:t>
            </a:r>
            <a:r>
              <a:rPr lang="mn-MN" altLang="zh-CN" sz="2000" b="1" dirty="0" smtClean="0">
                <a:ea typeface="SimSun" pitchFamily="2" charset="-122"/>
              </a:rPr>
              <a:t>залуучууд</a:t>
            </a:r>
            <a:r>
              <a:rPr lang="en-GB" altLang="zh-CN" sz="2000" b="1" dirty="0" smtClean="0">
                <a:ea typeface="SimSun" pitchFamily="2" charset="-122"/>
              </a:rPr>
              <a:t>/</a:t>
            </a:r>
            <a:r>
              <a:rPr lang="mn-MN" altLang="zh-CN" sz="2000" b="1" dirty="0" smtClean="0">
                <a:ea typeface="SimSun" pitchFamily="2" charset="-122"/>
              </a:rPr>
              <a:t>насанд хүрэгсэд</a:t>
            </a:r>
            <a:r>
              <a:rPr lang="en-GB" altLang="zh-CN" sz="2000" b="1" dirty="0" smtClean="0">
                <a:ea typeface="SimSun" pitchFamily="2" charset="-122"/>
              </a:rPr>
              <a:t>, </a:t>
            </a:r>
            <a:r>
              <a:rPr lang="mn-MN" altLang="zh-CN" sz="2000" b="1" dirty="0" smtClean="0">
                <a:ea typeface="SimSun" pitchFamily="2" charset="-122"/>
              </a:rPr>
              <a:t>эмэгтэй</a:t>
            </a:r>
            <a:r>
              <a:rPr lang="en-GB" altLang="zh-CN" sz="2000" b="1" dirty="0" smtClean="0">
                <a:ea typeface="SimSun" pitchFamily="2" charset="-122"/>
              </a:rPr>
              <a:t>/</a:t>
            </a:r>
            <a:r>
              <a:rPr lang="mn-MN" altLang="zh-CN" sz="2000" b="1" dirty="0" smtClean="0">
                <a:ea typeface="SimSun" pitchFamily="2" charset="-122"/>
              </a:rPr>
              <a:t>эрэгтэй</a:t>
            </a:r>
            <a:r>
              <a:rPr lang="en-GB" altLang="zh-CN" sz="2000" b="1" dirty="0" smtClean="0">
                <a:ea typeface="SimSun" pitchFamily="2" charset="-122"/>
              </a:rPr>
              <a:t>, </a:t>
            </a:r>
            <a:r>
              <a:rPr lang="mn-MN" altLang="zh-CN" sz="2000" b="1" dirty="0" smtClean="0">
                <a:ea typeface="SimSun" pitchFamily="2" charset="-122"/>
              </a:rPr>
              <a:t>боловсролын түвшин</a:t>
            </a:r>
            <a:r>
              <a:rPr lang="en-GB" altLang="zh-CN" sz="2000" b="1" dirty="0" smtClean="0">
                <a:ea typeface="SimSun" pitchFamily="2" charset="-122"/>
              </a:rPr>
              <a:t>, </a:t>
            </a:r>
            <a:r>
              <a:rPr lang="mn-MN" altLang="zh-CN" sz="2000" b="1" dirty="0" smtClean="0">
                <a:ea typeface="SimSun" pitchFamily="2" charset="-122"/>
              </a:rPr>
              <a:t>бүс нутаг</a:t>
            </a:r>
            <a:r>
              <a:rPr lang="en-GB" altLang="zh-CN" sz="2000" b="1" dirty="0" smtClean="0">
                <a:ea typeface="SimSun" pitchFamily="2" charset="-122"/>
              </a:rPr>
              <a:t>)</a:t>
            </a:r>
            <a:endParaRPr lang="en-US" altLang="zh-CN" sz="2000" b="1" dirty="0" smtClean="0">
              <a:ea typeface="SimSun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457200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mn-MN" sz="3200" b="1" dirty="0" smtClean="0">
                <a:solidFill>
                  <a:srgbClr val="333399"/>
                </a:solidFill>
              </a:rPr>
              <a:t>Ажилгүйдлийн түвшин</a:t>
            </a:r>
            <a:r>
              <a:rPr lang="en-US" sz="3200" b="1" dirty="0" smtClean="0">
                <a:solidFill>
                  <a:srgbClr val="333399"/>
                </a:solidFill>
              </a:rPr>
              <a:t> (</a:t>
            </a:r>
            <a:r>
              <a:rPr lang="mn-MN" sz="3200" b="1" dirty="0" smtClean="0">
                <a:solidFill>
                  <a:srgbClr val="333399"/>
                </a:solidFill>
              </a:rPr>
              <a:t>ТХЗ-</a:t>
            </a:r>
            <a:r>
              <a:rPr lang="en-US" sz="3200" b="1" dirty="0" smtClean="0">
                <a:solidFill>
                  <a:srgbClr val="333399"/>
                </a:solidFill>
              </a:rPr>
              <a:t>8)</a:t>
            </a:r>
            <a:endParaRPr lang="en-US" sz="3200" b="1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01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233488"/>
            <a:ext cx="8382000" cy="121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2000" b="1" dirty="0" smtClean="0">
                <a:ea typeface="SimSun" pitchFamily="2" charset="-122"/>
              </a:rPr>
              <a:t>Жишээ</a:t>
            </a:r>
            <a:r>
              <a:rPr lang="en-US" altLang="zh-CN" sz="2000" b="1" dirty="0" smtClean="0">
                <a:ea typeface="SimSun" pitchFamily="2" charset="-122"/>
              </a:rPr>
              <a:t>: </a:t>
            </a:r>
            <a:r>
              <a:rPr lang="mn-MN" altLang="zh-CN" sz="2000" b="1" dirty="0" smtClean="0">
                <a:ea typeface="SimSun" pitchFamily="2" charset="-122"/>
              </a:rPr>
              <a:t>Улирлын хэлбэлзэл </a:t>
            </a:r>
            <a:r>
              <a:rPr lang="en-US" altLang="zh-CN" sz="2000" b="1" dirty="0" smtClean="0">
                <a:ea typeface="SimSun" pitchFamily="2" charset="-122"/>
              </a:rPr>
              <a:t>(</a:t>
            </a:r>
            <a:r>
              <a:rPr lang="mn-MN" altLang="zh-CN" sz="2000" b="1" dirty="0" smtClean="0">
                <a:ea typeface="SimSun" pitchFamily="2" charset="-122"/>
              </a:rPr>
              <a:t>1-2-р улиралд өсч байна. Сүүлийн жилүүдэд </a:t>
            </a:r>
            <a:r>
              <a:rPr lang="en-US" altLang="zh-CN" sz="2000" b="1" dirty="0" smtClean="0">
                <a:ea typeface="SimSun" pitchFamily="2" charset="-122"/>
              </a:rPr>
              <a:t>3</a:t>
            </a:r>
            <a:r>
              <a:rPr lang="mn-MN" altLang="zh-CN" sz="2000" b="1" dirty="0" smtClean="0">
                <a:ea typeface="SimSun" pitchFamily="2" charset="-122"/>
              </a:rPr>
              <a:t>-р улиралд бас өссөн байна.</a:t>
            </a:r>
            <a:r>
              <a:rPr lang="en-US" altLang="zh-CN" sz="2000" b="1" dirty="0" smtClean="0">
                <a:ea typeface="SimSun" pitchFamily="2" charset="-122"/>
              </a:rPr>
              <a:t>)</a:t>
            </a:r>
          </a:p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endParaRPr lang="en-US" altLang="zh-CN" sz="2000" b="1" dirty="0" smtClean="0">
              <a:ea typeface="SimSun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457200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mn-MN" sz="3200" b="1" dirty="0">
                <a:solidFill>
                  <a:srgbClr val="333399"/>
                </a:solidFill>
              </a:rPr>
              <a:t>Ажилгүйдлийн түвшин</a:t>
            </a:r>
            <a:r>
              <a:rPr lang="en-US" sz="3200" b="1" dirty="0">
                <a:solidFill>
                  <a:srgbClr val="333399"/>
                </a:solidFill>
              </a:rPr>
              <a:t> (</a:t>
            </a:r>
            <a:r>
              <a:rPr lang="mn-MN" sz="3200" b="1" dirty="0">
                <a:solidFill>
                  <a:srgbClr val="333399"/>
                </a:solidFill>
              </a:rPr>
              <a:t>ТХЗ-</a:t>
            </a:r>
            <a:r>
              <a:rPr lang="en-US" sz="3200" b="1" dirty="0">
                <a:solidFill>
                  <a:srgbClr val="333399"/>
                </a:solidFill>
              </a:rPr>
              <a:t>8)</a:t>
            </a: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4651229"/>
              </p:ext>
            </p:extLst>
          </p:nvPr>
        </p:nvGraphicFramePr>
        <p:xfrm>
          <a:off x="611560" y="1981200"/>
          <a:ext cx="3816424" cy="4616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6017727"/>
              </p:ext>
            </p:extLst>
          </p:nvPr>
        </p:nvGraphicFramePr>
        <p:xfrm>
          <a:off x="4504183" y="1981200"/>
          <a:ext cx="4231829" cy="4616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562627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233488"/>
            <a:ext cx="8077200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endParaRPr lang="en-GB" altLang="zh-CN" sz="2400" b="1" dirty="0" smtClean="0">
              <a:ea typeface="SimSun" pitchFamily="2" charset="-122"/>
            </a:endParaRPr>
          </a:p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2400" b="1" dirty="0" smtClean="0">
                <a:ea typeface="SimSun" pitchFamily="2" charset="-122"/>
              </a:rPr>
              <a:t>Танилцуулга</a:t>
            </a:r>
            <a:r>
              <a:rPr lang="en-GB" altLang="zh-CN" sz="2400" b="1" dirty="0" smtClean="0">
                <a:ea typeface="SimSun" pitchFamily="2" charset="-122"/>
              </a:rPr>
              <a:t>: </a:t>
            </a:r>
            <a:r>
              <a:rPr lang="mn-MN" altLang="zh-CN" sz="2400" b="1" dirty="0" smtClean="0">
                <a:ea typeface="SimSun" pitchFamily="2" charset="-122"/>
              </a:rPr>
              <a:t>Бид юу мэдэхийг хүсч байна</a:t>
            </a:r>
            <a:r>
              <a:rPr lang="en-GB" altLang="zh-CN" sz="2400" b="1" dirty="0" smtClean="0">
                <a:ea typeface="SimSun" pitchFamily="2" charset="-122"/>
              </a:rPr>
              <a:t>?</a:t>
            </a:r>
          </a:p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2400" b="1" dirty="0" smtClean="0">
                <a:ea typeface="SimSun" pitchFamily="2" charset="-122"/>
              </a:rPr>
              <a:t>ТХЗ-ийн зарим нэг үзүүлэлтүүд</a:t>
            </a:r>
            <a:r>
              <a:rPr lang="en-GB" altLang="zh-CN" sz="2400" b="1" dirty="0" smtClean="0">
                <a:ea typeface="SimSun" pitchFamily="2" charset="-122"/>
              </a:rPr>
              <a:t>: </a:t>
            </a:r>
            <a:r>
              <a:rPr lang="mn-MN" altLang="zh-CN" sz="2400" b="1" dirty="0" smtClean="0">
                <a:ea typeface="SimSun" pitchFamily="2" charset="-122"/>
              </a:rPr>
              <a:t>Үндсэн ойлголт</a:t>
            </a:r>
            <a:endParaRPr lang="en-GB" altLang="zh-CN" sz="2400" b="1" dirty="0" smtClean="0">
              <a:ea typeface="SimSun" pitchFamily="2" charset="-122"/>
            </a:endParaRPr>
          </a:p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400" b="1" dirty="0" smtClean="0">
                <a:ea typeface="SimSun" pitchFamily="2" charset="-122"/>
              </a:rPr>
              <a:t>З</a:t>
            </a:r>
            <a:r>
              <a:rPr lang="mn-MN" altLang="zh-CN" sz="2400" b="1" dirty="0" smtClean="0">
                <a:ea typeface="SimSun" pitchFamily="2" charset="-122"/>
              </a:rPr>
              <a:t>охистой хөдөлмөрийн үзүүлэлтүүд</a:t>
            </a:r>
            <a:endParaRPr lang="en-GB" altLang="zh-CN" sz="2400" b="1" dirty="0" smtClean="0">
              <a:ea typeface="SimSun" pitchFamily="2" charset="-122"/>
            </a:endParaRPr>
          </a:p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2400" b="1" dirty="0" smtClean="0">
                <a:ea typeface="SimSun" pitchFamily="2" charset="-122"/>
              </a:rPr>
              <a:t>Онлайн мэдээллийг авч ашиглах нь</a:t>
            </a:r>
            <a:endParaRPr lang="en-GB" altLang="zh-CN" sz="2400" b="1" dirty="0" smtClean="0">
              <a:ea typeface="SimSun" pitchFamily="2" charset="-122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mn-MN" sz="3200" b="1" dirty="0" smtClean="0">
                <a:solidFill>
                  <a:srgbClr val="333399"/>
                </a:solidFill>
              </a:rPr>
              <a:t>Агуулга</a:t>
            </a:r>
            <a:endParaRPr lang="en-US" sz="3200" b="1" dirty="0">
              <a:solidFill>
                <a:srgbClr val="333399"/>
              </a:solidFill>
            </a:endParaRPr>
          </a:p>
        </p:txBody>
      </p:sp>
      <p:sp>
        <p:nvSpPr>
          <p:cNvPr id="3076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3077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3696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340768"/>
            <a:ext cx="8382000" cy="3754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1800" b="1" dirty="0" smtClean="0">
                <a:ea typeface="SimSun" pitchFamily="2" charset="-122"/>
              </a:rPr>
              <a:t>Тодорхойлолт</a:t>
            </a:r>
            <a:r>
              <a:rPr lang="en-US" altLang="zh-CN" sz="1800" b="1" dirty="0" smtClean="0">
                <a:ea typeface="SimSun" pitchFamily="2" charset="-122"/>
              </a:rPr>
              <a:t>: </a:t>
            </a:r>
            <a:r>
              <a:rPr lang="mn-MN" altLang="zh-CN" sz="1800" b="1" dirty="0" smtClean="0">
                <a:ea typeface="SimSun" pitchFamily="2" charset="-122"/>
              </a:rPr>
              <a:t>Хөдөлмөр </a:t>
            </a:r>
            <a:r>
              <a:rPr lang="mn-MN" altLang="zh-CN" sz="1800" b="1" dirty="0" smtClean="0">
                <a:ea typeface="SimSun" pitchFamily="2" charset="-122"/>
              </a:rPr>
              <a:t>эрхлээгүй, боловсрол, сургалтанд хамрагдаагүй залуучуудын хувь хэмжээ, </a:t>
            </a:r>
            <a:r>
              <a:rPr lang="en-US" altLang="zh-CN" sz="1800" b="1" dirty="0" smtClean="0">
                <a:ea typeface="SimSun" pitchFamily="2" charset="-122"/>
              </a:rPr>
              <a:t>%</a:t>
            </a:r>
          </a:p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1800" b="1" dirty="0" smtClean="0">
                <a:ea typeface="SimSun" pitchFamily="2" charset="-122"/>
              </a:rPr>
              <a:t>Тодорхойлолт</a:t>
            </a:r>
            <a:r>
              <a:rPr lang="en-US" altLang="zh-CN" sz="1800" b="1" dirty="0" smtClean="0">
                <a:ea typeface="SimSun" pitchFamily="2" charset="-122"/>
              </a:rPr>
              <a:t> – </a:t>
            </a:r>
            <a:r>
              <a:rPr lang="mn-MN" altLang="zh-CN" sz="1800" b="1" dirty="0" smtClean="0">
                <a:ea typeface="SimSun" pitchFamily="2" charset="-122"/>
              </a:rPr>
              <a:t>залуучууд</a:t>
            </a:r>
            <a:r>
              <a:rPr lang="en-US" altLang="zh-CN" sz="1800" b="1" dirty="0" smtClean="0">
                <a:ea typeface="SimSun" pitchFamily="2" charset="-122"/>
              </a:rPr>
              <a:t>: </a:t>
            </a:r>
            <a:r>
              <a:rPr lang="mn-MN" altLang="zh-CN" sz="1800" b="1" dirty="0" smtClean="0">
                <a:ea typeface="SimSun" pitchFamily="2" charset="-122"/>
              </a:rPr>
              <a:t>олон улсын ангиллаар </a:t>
            </a:r>
            <a:r>
              <a:rPr lang="en-US" altLang="zh-CN" sz="1800" b="1" dirty="0" smtClean="0">
                <a:ea typeface="SimSun" pitchFamily="2" charset="-122"/>
              </a:rPr>
              <a:t>15-24 </a:t>
            </a:r>
            <a:r>
              <a:rPr lang="mn-MN" altLang="zh-CN" sz="1800" b="1" dirty="0" smtClean="0">
                <a:ea typeface="SimSun" pitchFamily="2" charset="-122"/>
              </a:rPr>
              <a:t>нас</a:t>
            </a:r>
            <a:endParaRPr lang="en-US" altLang="zh-CN" sz="1800" b="1" dirty="0" smtClean="0">
              <a:ea typeface="SimSun" pitchFamily="2" charset="-122"/>
            </a:endParaRPr>
          </a:p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1800" b="1" dirty="0">
                <a:ea typeface="SimSun" pitchFamily="2" charset="-122"/>
              </a:rPr>
              <a:t>Дараахь асуудлуудыг харгалзаж үзнэ.</a:t>
            </a:r>
            <a:endParaRPr lang="en-US" altLang="zh-CN" sz="1800" b="1" dirty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1800" b="1" dirty="0" smtClean="0">
                <a:ea typeface="SimSun" pitchFamily="2" charset="-122"/>
              </a:rPr>
              <a:t>“Цөхөрсөн” залуучуудыг тооцох</a:t>
            </a:r>
            <a:r>
              <a:rPr lang="mn-MN" altLang="zh-CN" sz="1800" b="1" dirty="0">
                <a:ea typeface="SimSun" pitchFamily="2" charset="-122"/>
              </a:rPr>
              <a:t>, </a:t>
            </a:r>
            <a:r>
              <a:rPr lang="mn-MN" altLang="zh-CN" sz="1800" b="1" dirty="0" smtClean="0">
                <a:ea typeface="SimSun" pitchFamily="2" charset="-122"/>
              </a:rPr>
              <a:t>тэдний боловсрол</a:t>
            </a:r>
            <a:r>
              <a:rPr lang="mn-MN" altLang="zh-CN" sz="1800" b="1" dirty="0">
                <a:ea typeface="SimSun" pitchFamily="2" charset="-122"/>
              </a:rPr>
              <a:t>, сургалтанд </a:t>
            </a:r>
            <a:r>
              <a:rPr lang="mn-MN" altLang="zh-CN" sz="1800" b="1" dirty="0" smtClean="0">
                <a:ea typeface="SimSun" pitchFamily="2" charset="-122"/>
              </a:rPr>
              <a:t>хамрагдахад тулгарч буй бэрхшээлийг тодорхойлох</a:t>
            </a:r>
            <a:r>
              <a:rPr lang="mn-MN" altLang="zh-CN" sz="1800" b="1" dirty="0">
                <a:ea typeface="SimSun" pitchFamily="2" charset="-122"/>
              </a:rPr>
              <a:t>, </a:t>
            </a:r>
            <a:r>
              <a:rPr lang="mn-MN" altLang="zh-CN" sz="1800" b="1" dirty="0" smtClean="0">
                <a:ea typeface="SimSun" pitchFamily="2" charset="-122"/>
              </a:rPr>
              <a:t>шинээр </a:t>
            </a:r>
            <a:r>
              <a:rPr lang="mn-MN" altLang="zh-CN" sz="1800" b="1" dirty="0">
                <a:ea typeface="SimSun" pitchFamily="2" charset="-122"/>
              </a:rPr>
              <a:t>хөдөлмөрийн зах зээлд орж байгаа </a:t>
            </a:r>
            <a:r>
              <a:rPr lang="mn-MN" altLang="zh-CN" sz="1800" b="1" dirty="0" smtClean="0">
                <a:ea typeface="SimSun" pitchFamily="2" charset="-122"/>
              </a:rPr>
              <a:t>залуучуудад тулгарч буй бэрхшээл</a:t>
            </a:r>
            <a:endParaRPr lang="en-US" altLang="zh-CN" sz="1800" b="1" dirty="0" smtClean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1800" b="1" dirty="0" smtClean="0">
                <a:ea typeface="SimSun" pitchFamily="2" charset="-122"/>
              </a:rPr>
              <a:t>Албан бус сургалтанд хамрагдаж буй залуучууд багтахгүй</a:t>
            </a:r>
            <a:endParaRPr lang="en-US" altLang="zh-CN" sz="1800" b="1" dirty="0" smtClean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1800" b="1" dirty="0" smtClean="0">
                <a:ea typeface="SimSun" pitchFamily="2" charset="-122"/>
              </a:rPr>
              <a:t>Ажлын байрны сургалтанд хамрагдаж буй залуучууд багтахгүй</a:t>
            </a:r>
            <a:endParaRPr lang="en-US" altLang="zh-CN" sz="1800" b="1" dirty="0" smtClean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1800" b="1" dirty="0" smtClean="0">
                <a:ea typeface="SimSun" pitchFamily="2" charset="-122"/>
              </a:rPr>
              <a:t>Залуучуудын “идэвхийг” хэмжих дүн шинжилгээний загвар боловсруулах</a:t>
            </a:r>
            <a:endParaRPr lang="en-US" altLang="zh-CN" sz="1800" b="1" dirty="0" smtClean="0">
              <a:ea typeface="SimSun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192148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mn-MN" sz="3200" b="1" dirty="0" smtClean="0">
                <a:solidFill>
                  <a:srgbClr val="333399"/>
                </a:solidFill>
              </a:rPr>
              <a:t>Хөдөлмөр эрхлээгүй, боловсрол сургалтанд хамрагдаагүй залуучууд - </a:t>
            </a:r>
            <a:r>
              <a:rPr lang="en-US" sz="3200" b="1" dirty="0" smtClean="0">
                <a:solidFill>
                  <a:srgbClr val="333399"/>
                </a:solidFill>
              </a:rPr>
              <a:t>NEET </a:t>
            </a:r>
            <a:r>
              <a:rPr lang="en-US" sz="3200" b="1" dirty="0" smtClean="0">
                <a:solidFill>
                  <a:srgbClr val="333399"/>
                </a:solidFill>
              </a:rPr>
              <a:t>(</a:t>
            </a:r>
            <a:r>
              <a:rPr lang="mn-MN" sz="3200" b="1" dirty="0" smtClean="0">
                <a:solidFill>
                  <a:srgbClr val="333399"/>
                </a:solidFill>
              </a:rPr>
              <a:t>ЗХ</a:t>
            </a:r>
            <a:r>
              <a:rPr lang="en-US" sz="3200" b="1" dirty="0" smtClean="0">
                <a:solidFill>
                  <a:srgbClr val="333399"/>
                </a:solidFill>
              </a:rPr>
              <a:t>/</a:t>
            </a:r>
            <a:r>
              <a:rPr lang="mn-MN" sz="3200" b="1" dirty="0" smtClean="0">
                <a:solidFill>
                  <a:srgbClr val="333399"/>
                </a:solidFill>
              </a:rPr>
              <a:t>ТХЗ-</a:t>
            </a:r>
            <a:r>
              <a:rPr lang="en-US" sz="3200" b="1" dirty="0" smtClean="0">
                <a:solidFill>
                  <a:srgbClr val="333399"/>
                </a:solidFill>
              </a:rPr>
              <a:t>8)</a:t>
            </a:r>
            <a:endParaRPr lang="en-US" sz="3200" b="1" dirty="0">
              <a:solidFill>
                <a:srgbClr val="333399"/>
              </a:solidFill>
            </a:endParaRPr>
          </a:p>
        </p:txBody>
      </p:sp>
      <p:graphicFrame>
        <p:nvGraphicFramePr>
          <p:cNvPr id="8" name="Diagram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922635"/>
              </p:ext>
            </p:extLst>
          </p:nvPr>
        </p:nvGraphicFramePr>
        <p:xfrm>
          <a:off x="954000" y="4988362"/>
          <a:ext cx="7200000" cy="18696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268024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233488"/>
            <a:ext cx="8382000" cy="121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2000" b="1" dirty="0" smtClean="0">
                <a:ea typeface="SimSun" pitchFamily="2" charset="-122"/>
              </a:rPr>
              <a:t>Жишээ</a:t>
            </a:r>
            <a:r>
              <a:rPr lang="en-US" altLang="zh-CN" sz="2000" b="1" dirty="0" smtClean="0">
                <a:ea typeface="SimSun" pitchFamily="2" charset="-122"/>
              </a:rPr>
              <a:t>: </a:t>
            </a:r>
            <a:r>
              <a:rPr lang="mn-MN" altLang="zh-CN" sz="2000" b="1" dirty="0" smtClean="0">
                <a:ea typeface="SimSun" pitchFamily="2" charset="-122"/>
              </a:rPr>
              <a:t>Хөдөлмөрийн зах зээлийн суурь үзүүлэлтүүд, </a:t>
            </a:r>
            <a:r>
              <a:rPr lang="en-US" altLang="zh-CN" sz="2000" b="1" dirty="0" smtClean="0">
                <a:ea typeface="SimSun" pitchFamily="2" charset="-122"/>
              </a:rPr>
              <a:t>9</a:t>
            </a:r>
            <a:r>
              <a:rPr lang="mn-MN" altLang="zh-CN" sz="2000" b="1" dirty="0" smtClean="0">
                <a:ea typeface="SimSun" pitchFamily="2" charset="-122"/>
              </a:rPr>
              <a:t>-р хэвлэл</a:t>
            </a:r>
            <a:r>
              <a:rPr lang="en-US" altLang="zh-CN" sz="2000" b="1" dirty="0" smtClean="0">
                <a:ea typeface="SimSun" pitchFamily="2" charset="-122"/>
              </a:rPr>
              <a:t>, </a:t>
            </a:r>
            <a:r>
              <a:rPr lang="mn-MN" altLang="zh-CN" sz="2000" b="1" dirty="0" smtClean="0">
                <a:ea typeface="SimSun" pitchFamily="2" charset="-122"/>
              </a:rPr>
              <a:t>Хүснэгт </a:t>
            </a:r>
            <a:r>
              <a:rPr lang="en-US" altLang="zh-CN" sz="2000" b="1" dirty="0" smtClean="0">
                <a:ea typeface="SimSun" pitchFamily="2" charset="-122"/>
              </a:rPr>
              <a:t>10c</a:t>
            </a:r>
          </a:p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endParaRPr lang="en-US" altLang="zh-CN" sz="2000" b="1" dirty="0" smtClean="0">
              <a:ea typeface="SimSun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457200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3200" b="1" dirty="0" smtClean="0">
                <a:solidFill>
                  <a:srgbClr val="333399"/>
                </a:solidFill>
              </a:rPr>
              <a:t>NEET</a:t>
            </a:r>
            <a:r>
              <a:rPr lang="mn-MN" sz="3200" b="1" dirty="0" smtClean="0">
                <a:solidFill>
                  <a:srgbClr val="333399"/>
                </a:solidFill>
              </a:rPr>
              <a:t> Залуучууд </a:t>
            </a:r>
            <a:r>
              <a:rPr lang="en-US" sz="3200" b="1" dirty="0" smtClean="0">
                <a:solidFill>
                  <a:srgbClr val="333399"/>
                </a:solidFill>
              </a:rPr>
              <a:t>(</a:t>
            </a:r>
            <a:r>
              <a:rPr lang="mn-MN" sz="3200" b="1" dirty="0" smtClean="0">
                <a:solidFill>
                  <a:srgbClr val="333399"/>
                </a:solidFill>
              </a:rPr>
              <a:t>ЗХ/ТХЗ-8</a:t>
            </a:r>
            <a:r>
              <a:rPr lang="en-US" sz="3200" b="1" dirty="0" smtClean="0">
                <a:solidFill>
                  <a:srgbClr val="333399"/>
                </a:solidFill>
              </a:rPr>
              <a:t>)</a:t>
            </a:r>
            <a:endParaRPr lang="en-US" sz="3200" b="1" dirty="0">
              <a:solidFill>
                <a:srgbClr val="333399"/>
              </a:solidFill>
            </a:endParaRPr>
          </a:p>
        </p:txBody>
      </p:sp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8551931"/>
              </p:ext>
            </p:extLst>
          </p:nvPr>
        </p:nvGraphicFramePr>
        <p:xfrm>
          <a:off x="457200" y="1828801"/>
          <a:ext cx="8075240" cy="46965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314432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233488"/>
            <a:ext cx="8382000" cy="475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1600" b="1" dirty="0" smtClean="0">
                <a:solidFill>
                  <a:srgbClr val="C00000"/>
                </a:solidFill>
                <a:ea typeface="SimSun" pitchFamily="2" charset="-122"/>
              </a:rPr>
              <a:t>Мөнгөн</a:t>
            </a:r>
            <a:r>
              <a:rPr lang="mn-MN" altLang="zh-CN" sz="1600" b="1" dirty="0">
                <a:ea typeface="SimSun" pitchFamily="2" charset="-122"/>
              </a:rPr>
              <a:t> </a:t>
            </a:r>
            <a:r>
              <a:rPr lang="mn-MN" altLang="zh-CN" sz="1600" b="1" dirty="0" smtClean="0">
                <a:ea typeface="SimSun" pitchFamily="2" charset="-122"/>
              </a:rPr>
              <a:t>ба </a:t>
            </a:r>
            <a:r>
              <a:rPr lang="mn-MN" altLang="zh-CN" sz="1600" b="1" dirty="0" smtClean="0">
                <a:solidFill>
                  <a:srgbClr val="C00000"/>
                </a:solidFill>
                <a:ea typeface="SimSun" pitchFamily="2" charset="-122"/>
              </a:rPr>
              <a:t>мөнгөн бус</a:t>
            </a:r>
            <a:r>
              <a:rPr lang="mn-MN" altLang="zh-CN" sz="1600" b="1" dirty="0" smtClean="0">
                <a:ea typeface="SimSun" pitchFamily="2" charset="-122"/>
              </a:rPr>
              <a:t> хэлбэрээр олж буй нийт </a:t>
            </a:r>
            <a:r>
              <a:rPr lang="mn-MN" altLang="zh-CN" sz="1600" b="1" dirty="0" smtClean="0">
                <a:solidFill>
                  <a:srgbClr val="C00000"/>
                </a:solidFill>
                <a:ea typeface="SimSun" pitchFamily="2" charset="-122"/>
              </a:rPr>
              <a:t>орлого </a:t>
            </a:r>
            <a:r>
              <a:rPr lang="en-GB" altLang="zh-CN" sz="1600" b="1" dirty="0" smtClean="0">
                <a:ea typeface="SimSun" pitchFamily="2" charset="-122"/>
              </a:rPr>
              <a:t>(</a:t>
            </a:r>
            <a:r>
              <a:rPr lang="mn-MN" altLang="zh-CN" sz="1600" b="1" dirty="0" smtClean="0">
                <a:ea typeface="SimSun" pitchFamily="2" charset="-122"/>
              </a:rPr>
              <a:t>тухайлбал, ажил олгогчоос авсан цалин хөлс</a:t>
            </a:r>
            <a:r>
              <a:rPr lang="en-GB" altLang="zh-CN" sz="1600" b="1" dirty="0" smtClean="0">
                <a:ea typeface="SimSun" pitchFamily="2" charset="-122"/>
              </a:rPr>
              <a:t>)</a:t>
            </a:r>
            <a:r>
              <a:rPr lang="mn-MN" altLang="zh-CN" sz="1600" b="1" dirty="0" smtClean="0">
                <a:ea typeface="SimSun" pitchFamily="2" charset="-122"/>
              </a:rPr>
              <a:t>. Үүнд:</a:t>
            </a:r>
            <a:endParaRPr lang="en-GB" altLang="zh-CN" sz="1600" b="1" dirty="0" smtClean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1600" b="1" dirty="0" smtClean="0">
                <a:ea typeface="SimSun" pitchFamily="2" charset="-122"/>
              </a:rPr>
              <a:t>Ажилласан цагаар тооцож олгож буй цалин хөлс </a:t>
            </a:r>
            <a:r>
              <a:rPr lang="en-US" altLang="zh-CN" sz="1600" b="1" dirty="0" smtClean="0">
                <a:ea typeface="SimSun" pitchFamily="2" charset="-122"/>
              </a:rPr>
              <a:t>(</a:t>
            </a:r>
            <a:r>
              <a:rPr lang="mn-MN" altLang="zh-CN" sz="1600" b="1" dirty="0" smtClean="0">
                <a:ea typeface="SimSun" pitchFamily="2" charset="-122"/>
              </a:rPr>
              <a:t>үүнд илүү цаг орно</a:t>
            </a:r>
            <a:r>
              <a:rPr lang="en-US" altLang="zh-CN" sz="1600" b="1" dirty="0" smtClean="0">
                <a:ea typeface="SimSun" pitchFamily="2" charset="-122"/>
              </a:rPr>
              <a:t>)</a:t>
            </a:r>
            <a:r>
              <a:rPr lang="mn-MN" altLang="zh-CN" sz="1600" b="1" dirty="0" smtClean="0">
                <a:ea typeface="SimSun" pitchFamily="2" charset="-122"/>
              </a:rPr>
              <a:t>, эсвэл хийснээр олгож буй цалин </a:t>
            </a:r>
            <a:r>
              <a:rPr lang="en-US" altLang="zh-CN" sz="1600" b="1" dirty="0" smtClean="0">
                <a:ea typeface="SimSun" pitchFamily="2" charset="-122"/>
              </a:rPr>
              <a:t>(</a:t>
            </a:r>
            <a:r>
              <a:rPr lang="mn-MN" altLang="zh-CN" sz="1600" b="1" dirty="0" smtClean="0">
                <a:ea typeface="SimSun" pitchFamily="2" charset="-122"/>
              </a:rPr>
              <a:t>нэгж бүтээгдэхүүнээр, эсвэл борлуулалтын орлогоос хувь хүртэх</a:t>
            </a:r>
            <a:r>
              <a:rPr lang="en-US" altLang="zh-CN" sz="1600" b="1" dirty="0" smtClean="0">
                <a:ea typeface="SimSun" pitchFamily="2" charset="-122"/>
              </a:rPr>
              <a:t>)</a:t>
            </a:r>
            <a:endParaRPr lang="mn-MN" altLang="zh-CN" sz="1600" b="1" dirty="0" smtClean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1600" b="1" dirty="0" smtClean="0">
                <a:ea typeface="SimSun" pitchFamily="2" charset="-122"/>
              </a:rPr>
              <a:t>Ажиллаагүй хугацаандаа цалин хөлс авах </a:t>
            </a:r>
            <a:r>
              <a:rPr lang="en-GB" altLang="zh-CN" sz="1600" b="1" dirty="0" smtClean="0">
                <a:ea typeface="SimSun" pitchFamily="2" charset="-122"/>
              </a:rPr>
              <a:t>(</a:t>
            </a:r>
            <a:r>
              <a:rPr lang="mn-MN" altLang="zh-CN" sz="1600" b="1" dirty="0" smtClean="0">
                <a:ea typeface="SimSun" pitchFamily="2" charset="-122"/>
              </a:rPr>
              <a:t>тухайлбал, цалинтай амралт</a:t>
            </a:r>
            <a:r>
              <a:rPr lang="en-GB" altLang="zh-CN" sz="1600" b="1" dirty="0" smtClean="0">
                <a:ea typeface="SimSun" pitchFamily="2" charset="-122"/>
              </a:rPr>
              <a:t>)</a:t>
            </a:r>
          </a:p>
          <a:p>
            <a:pPr marL="800100" lvl="1" indent="-342900" eaLnBrk="1" hangingPunct="1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1600" b="1" dirty="0" smtClean="0">
                <a:ea typeface="SimSun" pitchFamily="2" charset="-122"/>
              </a:rPr>
              <a:t>Нэмэлт урамшуулал, шагнал</a:t>
            </a:r>
            <a:endParaRPr lang="en-GB" altLang="zh-CN" sz="1600" b="1" dirty="0" smtClean="0">
              <a:ea typeface="SimSun" pitchFamily="2" charset="-122"/>
            </a:endParaRPr>
          </a:p>
          <a:p>
            <a:pPr eaLnBrk="1" hangingPunct="1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1600" b="1" dirty="0" smtClean="0">
                <a:ea typeface="SimSun" pitchFamily="2" charset="-122"/>
              </a:rPr>
              <a:t>Цэвэр дүнг биш, </a:t>
            </a:r>
            <a:r>
              <a:rPr lang="mn-MN" altLang="zh-CN" sz="1600" b="1" dirty="0" smtClean="0">
                <a:solidFill>
                  <a:srgbClr val="C00000"/>
                </a:solidFill>
                <a:ea typeface="SimSun" pitchFamily="2" charset="-122"/>
              </a:rPr>
              <a:t>нийт дүн</a:t>
            </a:r>
            <a:r>
              <a:rPr lang="mn-MN" altLang="zh-CN" sz="1600" b="1" dirty="0" smtClean="0">
                <a:ea typeface="SimSun" pitchFamily="2" charset="-122"/>
              </a:rPr>
              <a:t>г тайлагнах ёстой.</a:t>
            </a:r>
          </a:p>
          <a:p>
            <a:pPr marL="800100" lvl="1" indent="-342900" eaLnBrk="1" hangingPunct="1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1600" b="1" dirty="0" smtClean="0">
                <a:ea typeface="SimSun" pitchFamily="2" charset="-122"/>
              </a:rPr>
              <a:t>Татвар болон заавал төлөх нийгмийн даатгалын шимтгэлийг суутгахаас өмнө,</a:t>
            </a:r>
          </a:p>
          <a:p>
            <a:pPr marL="800100" lvl="1" indent="-342900" eaLnBrk="1" hangingPunct="1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1600" b="1" dirty="0" smtClean="0">
                <a:ea typeface="SimSun" pitchFamily="2" charset="-122"/>
              </a:rPr>
              <a:t>Ажил олгогчийн зүгээс төлөх ёстой нийгмийн даатгал, тэтгэврийн даатгалын шимтгэлийг хасаад, </a:t>
            </a:r>
            <a:endParaRPr lang="mn-MN" altLang="zh-CN" sz="1600" b="1" dirty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1600" b="1" dirty="0" smtClean="0">
                <a:ea typeface="SimSun" pitchFamily="2" charset="-122"/>
              </a:rPr>
              <a:t>Ажлаас халагдсаны</a:t>
            </a:r>
            <a:r>
              <a:rPr lang="en-US" altLang="zh-CN" sz="1600" b="1" dirty="0" smtClean="0">
                <a:ea typeface="SimSun" pitchFamily="2" charset="-122"/>
              </a:rPr>
              <a:t> </a:t>
            </a:r>
            <a:r>
              <a:rPr lang="mn-MN" altLang="zh-CN" sz="1600" b="1" dirty="0" smtClean="0">
                <a:ea typeface="SimSun" pitchFamily="2" charset="-122"/>
              </a:rPr>
              <a:t>төлбөр, нөхөн төлбөрийг хасаж тооцно. </a:t>
            </a:r>
            <a:endParaRPr lang="en-GB" altLang="zh-CN" sz="1600" b="1" dirty="0">
              <a:ea typeface="SimSun" pitchFamily="2" charset="-122"/>
            </a:endParaRPr>
          </a:p>
          <a:p>
            <a:pPr eaLnBrk="1" hangingPunct="1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1600" b="1" dirty="0" smtClean="0">
                <a:ea typeface="SimSun" pitchFamily="2" charset="-122"/>
              </a:rPr>
              <a:t>Ажил олгогчтой хөдөлмөрийн харилцаанд орсон </a:t>
            </a:r>
            <a:r>
              <a:rPr lang="mn-MN" altLang="zh-CN" sz="1600" b="1" dirty="0" smtClean="0">
                <a:solidFill>
                  <a:srgbClr val="C00000"/>
                </a:solidFill>
                <a:ea typeface="SimSun" pitchFamily="2" charset="-122"/>
              </a:rPr>
              <a:t>цалинтай ажилтныг</a:t>
            </a:r>
            <a:r>
              <a:rPr lang="mn-MN" altLang="zh-CN" sz="1600" b="1" dirty="0" smtClean="0">
                <a:ea typeface="SimSun" pitchFamily="2" charset="-122"/>
              </a:rPr>
              <a:t> оруулан тооцно.</a:t>
            </a: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381000" y="457200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mn-MN" sz="3200" b="1" dirty="0" smtClean="0">
                <a:solidFill>
                  <a:srgbClr val="333399"/>
                </a:solidFill>
              </a:rPr>
              <a:t>Цагийн дундаж хөлс </a:t>
            </a:r>
            <a:r>
              <a:rPr lang="en-US" sz="3200" b="1" dirty="0" smtClean="0">
                <a:solidFill>
                  <a:srgbClr val="333399"/>
                </a:solidFill>
              </a:rPr>
              <a:t>(</a:t>
            </a:r>
            <a:r>
              <a:rPr lang="mn-MN" sz="3200" b="1" dirty="0" smtClean="0">
                <a:solidFill>
                  <a:srgbClr val="333399"/>
                </a:solidFill>
              </a:rPr>
              <a:t>ЗХ/ТХЗ-8</a:t>
            </a:r>
            <a:r>
              <a:rPr lang="en-US" sz="3200" b="1" dirty="0" smtClean="0">
                <a:solidFill>
                  <a:srgbClr val="333399"/>
                </a:solidFill>
              </a:rPr>
              <a:t>)</a:t>
            </a:r>
            <a:endParaRPr lang="en-US" sz="3200" b="1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130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233488"/>
            <a:ext cx="8382000" cy="568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1800" b="1" dirty="0" smtClean="0">
                <a:ea typeface="SimSun" pitchFamily="2" charset="-122"/>
              </a:rPr>
              <a:t>Тодорхойлолт</a:t>
            </a:r>
            <a:r>
              <a:rPr lang="en-US" altLang="zh-CN" sz="1800" b="1" dirty="0" smtClean="0">
                <a:ea typeface="SimSun" pitchFamily="2" charset="-122"/>
              </a:rPr>
              <a:t>: </a:t>
            </a:r>
            <a:r>
              <a:rPr lang="mn-MN" altLang="zh-CN" sz="1800" b="1" dirty="0" smtClean="0">
                <a:ea typeface="SimSun" pitchFamily="2" charset="-122"/>
              </a:rPr>
              <a:t>Бүх төрлийн ажил дээр нийт ажилчдын олсон нийт орлогын арифметик дундаж. </a:t>
            </a:r>
            <a:r>
              <a:rPr lang="en-US" altLang="zh-CN" sz="1800" b="1" dirty="0" smtClean="0">
                <a:ea typeface="SimSun" pitchFamily="2" charset="-122"/>
              </a:rPr>
              <a:t>(</a:t>
            </a:r>
            <a:r>
              <a:rPr lang="mn-MN" altLang="zh-CN" sz="1800" b="1" dirty="0" smtClean="0">
                <a:ea typeface="SimSun" pitchFamily="2" charset="-122"/>
              </a:rPr>
              <a:t>Нийт орлогыг тухайн сарын ажилласан цагт хуваана.</a:t>
            </a:r>
            <a:r>
              <a:rPr lang="en-US" altLang="zh-CN" sz="1800" b="1" dirty="0" smtClean="0">
                <a:ea typeface="SimSun" pitchFamily="2" charset="-122"/>
              </a:rPr>
              <a:t>) </a:t>
            </a:r>
            <a:endParaRPr lang="mn-MN" altLang="zh-CN" sz="1800" b="1" dirty="0" smtClean="0">
              <a:ea typeface="SimSun" pitchFamily="2" charset="-122"/>
            </a:endParaRPr>
          </a:p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1800" b="1" dirty="0" smtClean="0">
                <a:ea typeface="SimSun" pitchFamily="2" charset="-122"/>
              </a:rPr>
              <a:t>Тоо мэдээллийг дэлгэрэнгүй харах:</a:t>
            </a:r>
            <a:r>
              <a:rPr lang="en-US" altLang="zh-CN" sz="1800" b="1" dirty="0" smtClean="0">
                <a:ea typeface="SimSun" pitchFamily="2" charset="-122"/>
              </a:rPr>
              <a:t> </a:t>
            </a:r>
            <a:r>
              <a:rPr lang="mn-MN" altLang="zh-CN" sz="1800" b="1" dirty="0" smtClean="0">
                <a:ea typeface="SimSun" pitchFamily="2" charset="-122"/>
              </a:rPr>
              <a:t>эрэгтэй</a:t>
            </a:r>
            <a:r>
              <a:rPr lang="en-US" altLang="zh-CN" sz="1800" b="1" dirty="0" smtClean="0">
                <a:ea typeface="SimSun" pitchFamily="2" charset="-122"/>
              </a:rPr>
              <a:t>/</a:t>
            </a:r>
            <a:r>
              <a:rPr lang="mn-MN" altLang="zh-CN" sz="1800" b="1" dirty="0" smtClean="0">
                <a:ea typeface="SimSun" pitchFamily="2" charset="-122"/>
              </a:rPr>
              <a:t>эмэгтэй</a:t>
            </a:r>
            <a:r>
              <a:rPr lang="en-US" altLang="zh-CN" sz="1800" b="1" dirty="0" smtClean="0">
                <a:ea typeface="SimSun" pitchFamily="2" charset="-122"/>
              </a:rPr>
              <a:t>, </a:t>
            </a:r>
            <a:r>
              <a:rPr lang="mn-MN" altLang="zh-CN" sz="1800" b="1" dirty="0" smtClean="0">
                <a:ea typeface="SimSun" pitchFamily="2" charset="-122"/>
              </a:rPr>
              <a:t> мэргэжил</a:t>
            </a:r>
            <a:r>
              <a:rPr lang="en-US" altLang="zh-CN" sz="1800" b="1" dirty="0" smtClean="0">
                <a:ea typeface="SimSun" pitchFamily="2" charset="-122"/>
              </a:rPr>
              <a:t>, </a:t>
            </a:r>
            <a:r>
              <a:rPr lang="mn-MN" altLang="zh-CN" sz="1800" b="1" dirty="0" smtClean="0">
                <a:ea typeface="SimSun" pitchFamily="2" charset="-122"/>
              </a:rPr>
              <a:t>нас</a:t>
            </a:r>
            <a:r>
              <a:rPr lang="en-US" altLang="zh-CN" sz="1800" b="1" dirty="0" smtClean="0">
                <a:ea typeface="SimSun" pitchFamily="2" charset="-122"/>
              </a:rPr>
              <a:t>, </a:t>
            </a:r>
            <a:r>
              <a:rPr lang="mn-MN" altLang="zh-CN" sz="1800" b="1" dirty="0" smtClean="0">
                <a:ea typeface="SimSun" pitchFamily="2" charset="-122"/>
              </a:rPr>
              <a:t>тодорхой зорилтот бүлгүүд</a:t>
            </a:r>
            <a:endParaRPr lang="en-US" altLang="zh-CN" sz="1800" b="1" dirty="0" smtClean="0">
              <a:ea typeface="SimSun" pitchFamily="2" charset="-122"/>
            </a:endParaRPr>
          </a:p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1800" b="1" dirty="0" smtClean="0">
                <a:ea typeface="SimSun" pitchFamily="2" charset="-122"/>
              </a:rPr>
              <a:t>Мэдээллийн эх үүсвэр</a:t>
            </a:r>
            <a:r>
              <a:rPr lang="en-US" altLang="zh-CN" sz="1800" b="1" dirty="0" smtClean="0">
                <a:ea typeface="SimSun" pitchFamily="2" charset="-122"/>
              </a:rPr>
              <a:t>: </a:t>
            </a:r>
            <a:r>
              <a:rPr lang="mn-MN" altLang="zh-CN" sz="1800" b="1" dirty="0" smtClean="0">
                <a:ea typeface="SimSun" pitchFamily="2" charset="-122"/>
              </a:rPr>
              <a:t>АХС, эсвэл өөр бусад судалгаанууд</a:t>
            </a:r>
            <a:endParaRPr lang="en-US" altLang="zh-CN" sz="1800" b="1" dirty="0" smtClean="0">
              <a:ea typeface="SimSun" pitchFamily="2" charset="-122"/>
            </a:endParaRPr>
          </a:p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1800" b="1" dirty="0">
                <a:ea typeface="SimSun" pitchFamily="2" charset="-122"/>
              </a:rPr>
              <a:t>Дараахь асуудлуудыг харгалзаж үзнэ.</a:t>
            </a:r>
            <a:endParaRPr lang="en-US" altLang="zh-CN" sz="1800" b="1" dirty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1800" b="1" dirty="0" smtClean="0">
                <a:ea typeface="SimSun" pitchFamily="2" charset="-122"/>
              </a:rPr>
              <a:t>Хөдөлмөр эрхлэлтийн чанар, нөхцлийн талаар мэдээллийг өгч болно.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1800" b="1" dirty="0" smtClean="0">
                <a:ea typeface="SimSun" pitchFamily="2" charset="-122"/>
              </a:rPr>
              <a:t>Өндөр цалин нь бүтээмж өндөр, ур чадвар шаарддаг ажилтай хамааралтай.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1800" b="1" dirty="0" smtClean="0">
                <a:ea typeface="SimSun" pitchFamily="2" charset="-122"/>
              </a:rPr>
              <a:t>Эдийн засгийн бүтцээс хамаарна.</a:t>
            </a:r>
            <a:r>
              <a:rPr lang="en-GB" altLang="zh-CN" sz="1800" b="1" dirty="0" smtClean="0">
                <a:ea typeface="SimSun" pitchFamily="2" charset="-122"/>
              </a:rPr>
              <a:t> (</a:t>
            </a:r>
            <a:r>
              <a:rPr lang="mn-MN" altLang="zh-CN" sz="1800" b="1" dirty="0" smtClean="0">
                <a:ea typeface="SimSun" pitchFamily="2" charset="-122"/>
              </a:rPr>
              <a:t>ХАА-н салбарт цалин бага.</a:t>
            </a:r>
            <a:r>
              <a:rPr lang="en-GB" altLang="zh-CN" sz="1800" b="1" dirty="0" smtClean="0">
                <a:ea typeface="SimSun" pitchFamily="2" charset="-122"/>
              </a:rPr>
              <a:t>)</a:t>
            </a:r>
            <a:endParaRPr lang="en-GB" altLang="zh-CN" sz="1800" b="1" dirty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1800" b="1" dirty="0" smtClean="0">
                <a:solidFill>
                  <a:srgbClr val="C00000"/>
                </a:solidFill>
                <a:ea typeface="SimSun" pitchFamily="2" charset="-122"/>
              </a:rPr>
              <a:t>Бодит цалин</a:t>
            </a:r>
            <a:r>
              <a:rPr lang="mn-MN" altLang="zh-CN" sz="1800" b="1" dirty="0" smtClean="0">
                <a:ea typeface="SimSun" pitchFamily="2" charset="-122"/>
              </a:rPr>
              <a:t>гийн өсөлтийг хэмжих боломжтой </a:t>
            </a:r>
            <a:r>
              <a:rPr lang="en-GB" altLang="zh-CN" sz="1800" b="1" dirty="0" smtClean="0">
                <a:ea typeface="SimSun" pitchFamily="2" charset="-122"/>
              </a:rPr>
              <a:t>(</a:t>
            </a:r>
            <a:r>
              <a:rPr lang="mn-MN" altLang="zh-CN" sz="1800" b="1" dirty="0" smtClean="0">
                <a:ea typeface="SimSun" pitchFamily="2" charset="-122"/>
              </a:rPr>
              <a:t>Хэрэглээний үнийн индексийг энд ашиглана.</a:t>
            </a:r>
            <a:r>
              <a:rPr lang="en-GB" altLang="zh-CN" sz="1800" b="1" dirty="0" smtClean="0">
                <a:ea typeface="SimSun" pitchFamily="2" charset="-122"/>
              </a:rPr>
              <a:t>)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1800" b="1" dirty="0" smtClean="0">
                <a:ea typeface="SimSun" pitchFamily="2" charset="-122"/>
              </a:rPr>
              <a:t>Тархаалт</a:t>
            </a:r>
            <a:r>
              <a:rPr lang="en-GB" altLang="zh-CN" sz="1800" b="1" dirty="0" smtClean="0">
                <a:ea typeface="SimSun" pitchFamily="2" charset="-122"/>
              </a:rPr>
              <a:t> (</a:t>
            </a:r>
            <a:r>
              <a:rPr lang="mn-MN" altLang="zh-CN" sz="1800" b="1" dirty="0" smtClean="0">
                <a:ea typeface="SimSun" pitchFamily="2" charset="-122"/>
              </a:rPr>
              <a:t>эмэгтэй</a:t>
            </a:r>
            <a:r>
              <a:rPr lang="en-GB" altLang="zh-CN" sz="1800" b="1" dirty="0" smtClean="0">
                <a:ea typeface="SimSun" pitchFamily="2" charset="-122"/>
              </a:rPr>
              <a:t>/</a:t>
            </a:r>
            <a:r>
              <a:rPr lang="mn-MN" altLang="zh-CN" sz="1800" b="1" dirty="0" smtClean="0">
                <a:ea typeface="SimSun" pitchFamily="2" charset="-122"/>
              </a:rPr>
              <a:t>эмэгтэй</a:t>
            </a:r>
            <a:r>
              <a:rPr lang="en-GB" altLang="zh-CN" sz="1800" b="1" dirty="0" smtClean="0">
                <a:ea typeface="SimSun" pitchFamily="2" charset="-122"/>
              </a:rPr>
              <a:t>, </a:t>
            </a:r>
            <a:r>
              <a:rPr lang="mn-MN" altLang="zh-CN" sz="1800" b="1" dirty="0" smtClean="0">
                <a:ea typeface="SimSun" pitchFamily="2" charset="-122"/>
              </a:rPr>
              <a:t>ажил үйлдвэр</a:t>
            </a:r>
            <a:r>
              <a:rPr lang="en-GB" altLang="zh-CN" sz="1800" b="1" dirty="0" smtClean="0">
                <a:ea typeface="SimSun" pitchFamily="2" charset="-122"/>
              </a:rPr>
              <a:t>, </a:t>
            </a:r>
            <a:r>
              <a:rPr lang="mn-MN" altLang="zh-CN" sz="1800" b="1" dirty="0" smtClean="0">
                <a:ea typeface="SimSun" pitchFamily="2" charset="-122"/>
              </a:rPr>
              <a:t>боловсрол</a:t>
            </a:r>
            <a:r>
              <a:rPr lang="en-GB" altLang="zh-CN" sz="1800" b="1" dirty="0" smtClean="0">
                <a:ea typeface="SimSun" pitchFamily="2" charset="-122"/>
              </a:rPr>
              <a:t>)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1800" b="1" dirty="0" smtClean="0">
                <a:ea typeface="SimSun" pitchFamily="2" charset="-122"/>
              </a:rPr>
              <a:t>Цалин тогтоох ба хамтын хэлэлцээний үйл явц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1800" b="1" dirty="0" smtClean="0">
                <a:ea typeface="SimSun" pitchFamily="2" charset="-122"/>
              </a:rPr>
              <a:t>Цагийн хөлсийг тооцоолох түвэгтэй </a:t>
            </a:r>
            <a:r>
              <a:rPr lang="en-US" altLang="zh-CN" sz="1800" b="1" dirty="0" smtClean="0">
                <a:ea typeface="SimSun" pitchFamily="2" charset="-122"/>
              </a:rPr>
              <a:t>(</a:t>
            </a:r>
            <a:r>
              <a:rPr lang="mn-MN" altLang="zh-CN" sz="1800" b="1" dirty="0" smtClean="0">
                <a:ea typeface="SimSun" pitchFamily="2" charset="-122"/>
              </a:rPr>
              <a:t>мэдээлэл хангалттай бус</a:t>
            </a:r>
            <a:r>
              <a:rPr lang="en-US" altLang="zh-CN" sz="1800" b="1" dirty="0" smtClean="0">
                <a:ea typeface="SimSun" pitchFamily="2" charset="-122"/>
              </a:rPr>
              <a:t>)</a:t>
            </a: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457200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mn-MN" sz="3200" b="1" dirty="0">
                <a:solidFill>
                  <a:srgbClr val="333399"/>
                </a:solidFill>
              </a:rPr>
              <a:t>Цагийн дундаж </a:t>
            </a:r>
            <a:r>
              <a:rPr lang="mn-MN" sz="3200" b="1" dirty="0" smtClean="0">
                <a:solidFill>
                  <a:srgbClr val="333399"/>
                </a:solidFill>
              </a:rPr>
              <a:t>хөлс </a:t>
            </a:r>
            <a:r>
              <a:rPr lang="en-US" sz="3200" b="1" dirty="0" smtClean="0">
                <a:solidFill>
                  <a:srgbClr val="333399"/>
                </a:solidFill>
              </a:rPr>
              <a:t>(</a:t>
            </a:r>
            <a:r>
              <a:rPr lang="mn-MN" sz="3200" b="1" dirty="0" smtClean="0">
                <a:solidFill>
                  <a:srgbClr val="333399"/>
                </a:solidFill>
              </a:rPr>
              <a:t>ЗХ/ТХЗ-8</a:t>
            </a:r>
            <a:r>
              <a:rPr lang="en-US" sz="3200" b="1" dirty="0" smtClean="0">
                <a:solidFill>
                  <a:srgbClr val="333399"/>
                </a:solidFill>
              </a:rPr>
              <a:t>) </a:t>
            </a:r>
            <a:endParaRPr lang="en-US" sz="3200" b="1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198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233488"/>
            <a:ext cx="8382000" cy="855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2000" b="1" dirty="0" smtClean="0">
                <a:ea typeface="SimSun" pitchFamily="2" charset="-122"/>
              </a:rPr>
              <a:t>Жишээ</a:t>
            </a:r>
            <a:r>
              <a:rPr lang="en-US" altLang="zh-CN" sz="2000" b="1" dirty="0" smtClean="0">
                <a:ea typeface="SimSun" pitchFamily="2" charset="-122"/>
              </a:rPr>
              <a:t>: </a:t>
            </a:r>
            <a:r>
              <a:rPr lang="mn-MN" altLang="zh-CN" sz="2000" b="1" dirty="0" smtClean="0">
                <a:ea typeface="SimSun" pitchFamily="2" charset="-122"/>
              </a:rPr>
              <a:t>Цалин хөлсний </a:t>
            </a:r>
            <a:r>
              <a:rPr lang="en-US" altLang="zh-CN" sz="2000" b="1" dirty="0" smtClean="0">
                <a:ea typeface="SimSun" pitchFamily="2" charset="-122"/>
              </a:rPr>
              <a:t>(</a:t>
            </a:r>
            <a:r>
              <a:rPr lang="mn-MN" altLang="zh-CN" sz="2000" b="1" dirty="0" smtClean="0">
                <a:ea typeface="SimSun" pitchFamily="2" charset="-122"/>
              </a:rPr>
              <a:t>сарын</a:t>
            </a:r>
            <a:r>
              <a:rPr lang="en-US" altLang="zh-CN" sz="2000" b="1" dirty="0" smtClean="0">
                <a:ea typeface="SimSun" pitchFamily="2" charset="-122"/>
              </a:rPr>
              <a:t>)</a:t>
            </a:r>
            <a:r>
              <a:rPr lang="mn-MN" altLang="zh-CN" sz="2000" b="1" dirty="0" smtClean="0">
                <a:ea typeface="SimSun" pitchFamily="2" charset="-122"/>
              </a:rPr>
              <a:t> дундаж өсөлт</a:t>
            </a:r>
            <a:endParaRPr lang="en-US" altLang="zh-CN" sz="2000" b="1" dirty="0" smtClean="0">
              <a:ea typeface="SimSun" pitchFamily="2" charset="-122"/>
            </a:endParaRPr>
          </a:p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endParaRPr lang="en-US" altLang="zh-CN" sz="2000" b="1" dirty="0" smtClean="0">
              <a:ea typeface="SimSun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457200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mn-MN" sz="3200" b="1" dirty="0">
                <a:solidFill>
                  <a:srgbClr val="333399"/>
                </a:solidFill>
              </a:rPr>
              <a:t>Цагийн дундаж хөлс</a:t>
            </a:r>
            <a:r>
              <a:rPr lang="en-US" sz="3200" b="1" dirty="0" smtClean="0">
                <a:solidFill>
                  <a:srgbClr val="333399"/>
                </a:solidFill>
              </a:rPr>
              <a:t> (</a:t>
            </a:r>
            <a:r>
              <a:rPr lang="mn-MN" sz="3200" b="1" dirty="0" smtClean="0">
                <a:solidFill>
                  <a:srgbClr val="333399"/>
                </a:solidFill>
              </a:rPr>
              <a:t>ЗХ/ТХЗ-8</a:t>
            </a:r>
            <a:r>
              <a:rPr lang="en-US" sz="3200" b="1" dirty="0" smtClean="0">
                <a:solidFill>
                  <a:srgbClr val="333399"/>
                </a:solidFill>
              </a:rPr>
              <a:t>) </a:t>
            </a:r>
            <a:endParaRPr lang="en-US" sz="3200" b="1" dirty="0">
              <a:solidFill>
                <a:srgbClr val="333399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576" y="1635125"/>
            <a:ext cx="7550223" cy="4962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924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233488"/>
            <a:ext cx="8382000" cy="121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2000" b="1" dirty="0" smtClean="0">
                <a:ea typeface="SimSun" pitchFamily="2" charset="-122"/>
              </a:rPr>
              <a:t>Тодорхойлолт</a:t>
            </a:r>
            <a:r>
              <a:rPr lang="en-US" altLang="zh-CN" sz="2000" b="1" dirty="0" smtClean="0">
                <a:ea typeface="SimSun" pitchFamily="2" charset="-122"/>
              </a:rPr>
              <a:t>: </a:t>
            </a:r>
            <a:r>
              <a:rPr lang="mn-MN" altLang="zh-CN" sz="2000" b="1" dirty="0" smtClean="0">
                <a:ea typeface="SimSun" pitchFamily="2" charset="-122"/>
              </a:rPr>
              <a:t>5-17 насны хүүхдүүд хориглосон, эсвэл тэвчишгүй хэлбэрийнн хөдөлмөр эрхэлж байгааг хүүхдийн хөдөлмөр гэнэ.</a:t>
            </a:r>
          </a:p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endParaRPr lang="en-US" altLang="zh-CN" sz="2000" b="1" dirty="0" smtClean="0">
              <a:ea typeface="SimSun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457200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mn-MN" sz="3200" b="1" dirty="0" smtClean="0">
                <a:solidFill>
                  <a:srgbClr val="333399"/>
                </a:solidFill>
              </a:rPr>
              <a:t>Хүүхдийн хөдөлмөр</a:t>
            </a:r>
            <a:r>
              <a:rPr lang="en-US" sz="3200" b="1" dirty="0" smtClean="0">
                <a:solidFill>
                  <a:srgbClr val="333399"/>
                </a:solidFill>
              </a:rPr>
              <a:t> (</a:t>
            </a:r>
            <a:r>
              <a:rPr lang="mn-MN" sz="3200" b="1" dirty="0">
                <a:solidFill>
                  <a:srgbClr val="333399"/>
                </a:solidFill>
              </a:rPr>
              <a:t>ЗХ/ТХЗ</a:t>
            </a:r>
            <a:r>
              <a:rPr lang="en-US" sz="3200" b="1" dirty="0" smtClean="0">
                <a:solidFill>
                  <a:srgbClr val="333399"/>
                </a:solidFill>
              </a:rPr>
              <a:t>) </a:t>
            </a:r>
            <a:endParaRPr lang="en-US" sz="3200" b="1" dirty="0">
              <a:solidFill>
                <a:srgbClr val="333399"/>
              </a:solidFill>
            </a:endParaRPr>
          </a:p>
        </p:txBody>
      </p:sp>
      <p:graphicFrame>
        <p:nvGraphicFramePr>
          <p:cNvPr id="8" name="Diagram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4350916"/>
              </p:ext>
            </p:extLst>
          </p:nvPr>
        </p:nvGraphicFramePr>
        <p:xfrm>
          <a:off x="954000" y="4982217"/>
          <a:ext cx="7200000" cy="172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237552"/>
              </p:ext>
            </p:extLst>
          </p:nvPr>
        </p:nvGraphicFramePr>
        <p:xfrm>
          <a:off x="755576" y="2235933"/>
          <a:ext cx="7848872" cy="21780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62218"/>
                <a:gridCol w="3006334"/>
                <a:gridCol w="1728192"/>
                <a:gridCol w="1152128"/>
              </a:tblGrid>
              <a:tr h="538182">
                <a:tc>
                  <a:txBody>
                    <a:bodyPr/>
                    <a:lstStyle/>
                    <a:p>
                      <a:r>
                        <a:rPr lang="mn-MN" sz="1600" b="1" dirty="0" smtClean="0"/>
                        <a:t>Нас</a:t>
                      </a:r>
                      <a:r>
                        <a:rPr lang="en-US" sz="1600" b="1" dirty="0" smtClean="0"/>
                        <a:t> (5-17)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n-MN" sz="1600" b="1" dirty="0" smtClean="0"/>
                        <a:t>Хүүхдийн хөдөлмөрийн тэвчишгүй хэлбэрүүд </a:t>
                      </a:r>
                      <a:r>
                        <a:rPr lang="en-US" sz="1600" b="1" dirty="0" smtClean="0"/>
                        <a:t>(</a:t>
                      </a:r>
                      <a:r>
                        <a:rPr lang="mn-MN" sz="1600" b="1" dirty="0" smtClean="0"/>
                        <a:t>аюултай</a:t>
                      </a:r>
                      <a:r>
                        <a:rPr lang="en-US" sz="1600" b="1" baseline="0" dirty="0" smtClean="0"/>
                        <a:t> + </a:t>
                      </a:r>
                      <a:r>
                        <a:rPr lang="mn-MN" sz="1600" b="1" baseline="0" dirty="0" smtClean="0"/>
                        <a:t>бусад</a:t>
                      </a:r>
                      <a:r>
                        <a:rPr lang="en-US" sz="1600" b="1" baseline="0" dirty="0" smtClean="0"/>
                        <a:t>)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n-MN" sz="1600" b="1" dirty="0" smtClean="0"/>
                        <a:t>Энгийн ажил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n-MN" sz="1600" b="1" dirty="0" smtClean="0"/>
                        <a:t>Хөнгөн</a:t>
                      </a:r>
                      <a:r>
                        <a:rPr lang="mn-MN" sz="1600" b="1" baseline="0" dirty="0" smtClean="0"/>
                        <a:t> ажил</a:t>
                      </a:r>
                      <a:endParaRPr lang="en-GB" sz="1600" b="1" dirty="0"/>
                    </a:p>
                  </a:txBody>
                  <a:tcPr/>
                </a:tc>
              </a:tr>
              <a:tr h="451695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5-11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CL</a:t>
                      </a:r>
                      <a:endParaRPr lang="en-GB" sz="1600" b="1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CL</a:t>
                      </a:r>
                      <a:endParaRPr lang="en-GB" sz="1600" b="1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CL</a:t>
                      </a:r>
                      <a:endParaRPr lang="en-GB" sz="1600" b="1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451695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12-14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CL</a:t>
                      </a:r>
                      <a:endParaRPr lang="en-GB" sz="1600" b="1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CL</a:t>
                      </a:r>
                      <a:endParaRPr lang="en-GB" sz="1600" b="1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600" b="1"/>
                    </a:p>
                  </a:txBody>
                  <a:tcPr/>
                </a:tc>
              </a:tr>
              <a:tr h="451695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15-17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CL</a:t>
                      </a:r>
                      <a:endParaRPr lang="en-GB" sz="1600" b="1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6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2397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506651"/>
            <a:ext cx="8382000" cy="4975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2000" b="1" dirty="0">
                <a:ea typeface="SimSun" pitchFamily="2" charset="-122"/>
              </a:rPr>
              <a:t>Дараахь асуудлуудыг харгалзаж үзнэ.</a:t>
            </a:r>
            <a:endParaRPr lang="en-US" altLang="zh-CN" sz="2000" b="1" dirty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2000" b="1" dirty="0" smtClean="0">
                <a:ea typeface="SimSun" pitchFamily="2" charset="-122"/>
              </a:rPr>
              <a:t>Үндэсний хууль тогтоожмийн уялдаа холбоо</a:t>
            </a:r>
            <a:r>
              <a:rPr lang="en-US" altLang="zh-CN" sz="2000" b="1" dirty="0" smtClean="0">
                <a:ea typeface="SimSun" pitchFamily="2" charset="-122"/>
              </a:rPr>
              <a:t>:</a:t>
            </a:r>
          </a:p>
          <a:p>
            <a:pPr marL="1200150" lvl="2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Arial" panose="020B0604020202020204" pitchFamily="34" charset="0"/>
              <a:buChar char="•"/>
              <a:defRPr/>
            </a:pPr>
            <a:r>
              <a:rPr lang="mn-MN" altLang="zh-CN" sz="2000" dirty="0" smtClean="0">
                <a:ea typeface="SimSun" pitchFamily="2" charset="-122"/>
              </a:rPr>
              <a:t>Аюултай </a:t>
            </a:r>
            <a:r>
              <a:rPr lang="mn-MN" altLang="zh-CN" sz="2000" dirty="0" smtClean="0">
                <a:ea typeface="SimSun" pitchFamily="2" charset="-122"/>
              </a:rPr>
              <a:t>ажил мэргэжил</a:t>
            </a:r>
            <a:r>
              <a:rPr lang="en-US" altLang="zh-CN" sz="2000" dirty="0" smtClean="0">
                <a:ea typeface="SimSun" pitchFamily="2" charset="-122"/>
              </a:rPr>
              <a:t>/</a:t>
            </a:r>
            <a:r>
              <a:rPr lang="mn-MN" altLang="zh-CN" sz="2000" dirty="0" smtClean="0">
                <a:ea typeface="SimSun" pitchFamily="2" charset="-122"/>
              </a:rPr>
              <a:t>аж үйлдвэр</a:t>
            </a:r>
            <a:endParaRPr lang="en-US" altLang="zh-CN" sz="2000" dirty="0" smtClean="0">
              <a:ea typeface="SimSun" pitchFamily="2" charset="-122"/>
            </a:endParaRPr>
          </a:p>
          <a:p>
            <a:pPr marL="1200150" lvl="2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Arial" panose="020B0604020202020204" pitchFamily="34" charset="0"/>
              <a:buChar char="•"/>
              <a:defRPr/>
            </a:pPr>
            <a:r>
              <a:rPr lang="mn-MN" altLang="zh-CN" sz="2000" dirty="0" smtClean="0">
                <a:ea typeface="SimSun" pitchFamily="2" charset="-122"/>
              </a:rPr>
              <a:t>Хуулинд заасан хөдөлмөрийн насны доод хэм хэмжээ</a:t>
            </a:r>
            <a:endParaRPr lang="en-US" altLang="zh-CN" sz="2000" dirty="0" smtClean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2000" b="1" dirty="0" smtClean="0">
                <a:ea typeface="SimSun" pitchFamily="2" charset="-122"/>
              </a:rPr>
              <a:t>Орлого олохоор х</a:t>
            </a:r>
            <a:r>
              <a:rPr lang="mn-MN" altLang="zh-CN" sz="2000" b="1" dirty="0" smtClean="0">
                <a:ea typeface="SimSun" pitchFamily="2" charset="-122"/>
              </a:rPr>
              <a:t>өдөлмөр эрхэлж байгаа нь тэдний ирээдүйд сөрөг </a:t>
            </a:r>
            <a:r>
              <a:rPr lang="mn-MN" altLang="zh-CN" sz="2000" b="1" dirty="0" smtClean="0">
                <a:ea typeface="SimSun" pitchFamily="2" charset="-122"/>
              </a:rPr>
              <a:t>нөлөө үзүүлнэ.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2000" b="1" dirty="0" smtClean="0">
                <a:ea typeface="SimSun" pitchFamily="2" charset="-122"/>
              </a:rPr>
              <a:t>Гэр бүлийн орчин чухал нөлөөтэй </a:t>
            </a:r>
            <a:r>
              <a:rPr lang="en-US" altLang="zh-CN" sz="2000" b="1" dirty="0" smtClean="0">
                <a:ea typeface="SimSun" pitchFamily="2" charset="-122"/>
              </a:rPr>
              <a:t>(</a:t>
            </a:r>
            <a:r>
              <a:rPr lang="mn-MN" altLang="zh-CN" sz="2000" b="1" dirty="0" smtClean="0">
                <a:ea typeface="SimSun" pitchFamily="2" charset="-122"/>
              </a:rPr>
              <a:t>эцэг эхийн боловсрол</a:t>
            </a:r>
            <a:r>
              <a:rPr lang="en-US" altLang="zh-CN" sz="2000" b="1" dirty="0" smtClean="0">
                <a:ea typeface="SimSun" pitchFamily="2" charset="-122"/>
              </a:rPr>
              <a:t>, </a:t>
            </a:r>
            <a:r>
              <a:rPr lang="mn-MN" altLang="zh-CN" sz="2000" b="1" dirty="0" smtClean="0">
                <a:ea typeface="SimSun" pitchFamily="2" charset="-122"/>
              </a:rPr>
              <a:t>орлого гэх мэт</a:t>
            </a:r>
            <a:r>
              <a:rPr lang="en-US" altLang="zh-CN" sz="2000" b="1" dirty="0" smtClean="0">
                <a:ea typeface="SimSun" pitchFamily="2" charset="-122"/>
              </a:rPr>
              <a:t>.)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2000" b="1" dirty="0" smtClean="0">
                <a:ea typeface="SimSun" pitchFamily="2" charset="-122"/>
              </a:rPr>
              <a:t>Хүүхдүүд яагаад хөдөлмөр эрхэлдэгийг ойлгож, </a:t>
            </a:r>
            <a:r>
              <a:rPr lang="mn-MN" altLang="zh-CN" sz="2000" b="1" dirty="0" smtClean="0">
                <a:ea typeface="SimSun" pitchFamily="2" charset="-122"/>
              </a:rPr>
              <a:t>дүн </a:t>
            </a:r>
            <a:r>
              <a:rPr lang="mn-MN" altLang="zh-CN" sz="2000" b="1" dirty="0" smtClean="0">
                <a:ea typeface="SimSun" pitchFamily="2" charset="-122"/>
              </a:rPr>
              <a:t>шинжилгээ хийх шаардлагатай.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endParaRPr lang="en-US" altLang="zh-CN" sz="2000" b="1" dirty="0" smtClean="0">
              <a:ea typeface="SimSun" pitchFamily="2" charset="-122"/>
            </a:endParaRPr>
          </a:p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endParaRPr lang="en-US" altLang="zh-CN" sz="2000" b="1" dirty="0" smtClean="0">
              <a:ea typeface="SimSun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457200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mn-MN" sz="3200" b="1" dirty="0">
                <a:solidFill>
                  <a:srgbClr val="333399"/>
                </a:solidFill>
              </a:rPr>
              <a:t>Хүүхдийн хөдөлмөр</a:t>
            </a:r>
            <a:r>
              <a:rPr lang="en-US" sz="3200" b="1" dirty="0">
                <a:solidFill>
                  <a:srgbClr val="333399"/>
                </a:solidFill>
              </a:rPr>
              <a:t> (</a:t>
            </a:r>
            <a:r>
              <a:rPr lang="mn-MN" sz="3200" b="1" dirty="0">
                <a:solidFill>
                  <a:srgbClr val="333399"/>
                </a:solidFill>
              </a:rPr>
              <a:t>ЗХ/ТХЗ</a:t>
            </a:r>
            <a:r>
              <a:rPr lang="en-US" sz="3200" b="1" dirty="0">
                <a:solidFill>
                  <a:srgbClr val="333399"/>
                </a:solidFill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825501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233488"/>
            <a:ext cx="8382000" cy="872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2000" b="1" dirty="0" smtClean="0">
                <a:ea typeface="SimSun" pitchFamily="2" charset="-122"/>
              </a:rPr>
              <a:t>Жишээ</a:t>
            </a:r>
            <a:r>
              <a:rPr lang="en-US" altLang="zh-CN" sz="2000" b="1" dirty="0" smtClean="0">
                <a:ea typeface="SimSun" pitchFamily="2" charset="-122"/>
              </a:rPr>
              <a:t>: </a:t>
            </a:r>
            <a:r>
              <a:rPr lang="mn-MN" altLang="zh-CN" sz="2000" b="1" dirty="0" smtClean="0">
                <a:ea typeface="SimSun" pitchFamily="2" charset="-122"/>
              </a:rPr>
              <a:t>Камбож</a:t>
            </a:r>
            <a:r>
              <a:rPr lang="en-US" altLang="zh-CN" sz="2000" b="1" dirty="0" smtClean="0">
                <a:ea typeface="SimSun" pitchFamily="2" charset="-122"/>
              </a:rPr>
              <a:t>– </a:t>
            </a:r>
            <a:r>
              <a:rPr lang="mn-MN" altLang="zh-CN" sz="2000" b="1" dirty="0" smtClean="0">
                <a:ea typeface="SimSun" pitchFamily="2" charset="-122"/>
              </a:rPr>
              <a:t>Хүүхдийн хөдөлмөрийн судалгаа</a:t>
            </a:r>
            <a:r>
              <a:rPr lang="en-US" altLang="zh-CN" sz="2000" b="1" dirty="0" smtClean="0">
                <a:ea typeface="SimSun" pitchFamily="2" charset="-122"/>
              </a:rPr>
              <a:t> + </a:t>
            </a:r>
            <a:r>
              <a:rPr lang="mn-MN" altLang="zh-CN" sz="2000" b="1" dirty="0" smtClean="0">
                <a:ea typeface="SimSun" pitchFamily="2" charset="-122"/>
              </a:rPr>
              <a:t>АХС </a:t>
            </a:r>
            <a:r>
              <a:rPr lang="en-US" altLang="zh-CN" sz="2000" b="1" dirty="0" smtClean="0">
                <a:ea typeface="SimSun" pitchFamily="2" charset="-122"/>
              </a:rPr>
              <a:t>(2012)</a:t>
            </a:r>
          </a:p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endParaRPr lang="en-US" altLang="zh-CN" sz="2000" b="1" dirty="0" smtClean="0">
              <a:ea typeface="SimSun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457200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mn-MN" sz="3200" b="1" dirty="0">
                <a:solidFill>
                  <a:srgbClr val="333399"/>
                </a:solidFill>
              </a:rPr>
              <a:t>Хүүхдийн хөдөлмөр</a:t>
            </a:r>
            <a:r>
              <a:rPr lang="en-US" sz="3200" b="1" dirty="0">
                <a:solidFill>
                  <a:srgbClr val="333399"/>
                </a:solidFill>
              </a:rPr>
              <a:t> (</a:t>
            </a:r>
            <a:r>
              <a:rPr lang="mn-MN" sz="3200" b="1" dirty="0">
                <a:solidFill>
                  <a:srgbClr val="333399"/>
                </a:solidFill>
              </a:rPr>
              <a:t>ЗХ/ТХЗ</a:t>
            </a:r>
            <a:r>
              <a:rPr lang="en-US" sz="3200" b="1" dirty="0">
                <a:solidFill>
                  <a:srgbClr val="333399"/>
                </a:solidFill>
              </a:rPr>
              <a:t>) </a:t>
            </a:r>
          </a:p>
        </p:txBody>
      </p:sp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2453566"/>
              </p:ext>
            </p:extLst>
          </p:nvPr>
        </p:nvGraphicFramePr>
        <p:xfrm>
          <a:off x="457200" y="1828801"/>
          <a:ext cx="3754760" cy="46965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8513187"/>
              </p:ext>
            </p:extLst>
          </p:nvPr>
        </p:nvGraphicFramePr>
        <p:xfrm>
          <a:off x="4288160" y="1870075"/>
          <a:ext cx="4627240" cy="46552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017121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226368" y="1098848"/>
            <a:ext cx="8382000" cy="4161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1700" b="1" dirty="0" smtClean="0">
                <a:ea typeface="SimSun" pitchFamily="2" charset="-122"/>
              </a:rPr>
              <a:t>Тодорхойлолт</a:t>
            </a:r>
            <a:r>
              <a:rPr lang="en-US" altLang="zh-CN" sz="1700" b="1" dirty="0" smtClean="0">
                <a:ea typeface="SimSun" pitchFamily="2" charset="-122"/>
              </a:rPr>
              <a:t> </a:t>
            </a:r>
            <a:r>
              <a:rPr lang="en-US" altLang="zh-CN" sz="1700" b="1" dirty="0" smtClean="0">
                <a:ea typeface="SimSun" pitchFamily="2" charset="-122"/>
              </a:rPr>
              <a:t>– </a:t>
            </a:r>
            <a:r>
              <a:rPr lang="mn-MN" altLang="zh-CN" sz="1700" b="1" dirty="0" smtClean="0">
                <a:ea typeface="SimSun" pitchFamily="2" charset="-122"/>
              </a:rPr>
              <a:t>ослын тохиолдол</a:t>
            </a:r>
            <a:r>
              <a:rPr lang="en-US" altLang="zh-CN" sz="1700" b="1" dirty="0" smtClean="0">
                <a:ea typeface="SimSun" pitchFamily="2" charset="-122"/>
              </a:rPr>
              <a:t>: </a:t>
            </a:r>
            <a:r>
              <a:rPr lang="mn-MN" altLang="zh-CN" sz="1700" b="1" dirty="0" smtClean="0">
                <a:ea typeface="SimSun" pitchFamily="2" charset="-122"/>
              </a:rPr>
              <a:t>Тайлангийн </a:t>
            </a:r>
            <a:r>
              <a:rPr lang="mn-MN" altLang="zh-CN" sz="1700" b="1" dirty="0" smtClean="0">
                <a:ea typeface="SimSun" pitchFamily="2" charset="-122"/>
              </a:rPr>
              <a:t>жилд судалгаанд хамрагдсан бүлгийн нийт ажилчдын дунд гарсан ажлын байрны осол, нас баралтын тоо, хувь хэмжээ </a:t>
            </a:r>
            <a:br>
              <a:rPr lang="mn-MN" altLang="zh-CN" sz="1700" b="1" dirty="0" smtClean="0">
                <a:ea typeface="SimSun" pitchFamily="2" charset="-122"/>
              </a:rPr>
            </a:br>
            <a:r>
              <a:rPr lang="mn-MN" altLang="zh-CN" sz="1700" b="1" dirty="0" smtClean="0">
                <a:ea typeface="SimSun" pitchFamily="2" charset="-122"/>
              </a:rPr>
              <a:t>Тодорхойлолт</a:t>
            </a:r>
            <a:r>
              <a:rPr lang="en-US" altLang="zh-CN" sz="1700" b="1" dirty="0" smtClean="0">
                <a:ea typeface="SimSun" pitchFamily="2" charset="-122"/>
              </a:rPr>
              <a:t> – </a:t>
            </a:r>
            <a:r>
              <a:rPr lang="mn-MN" altLang="zh-CN" sz="1700" b="1" dirty="0" smtClean="0">
                <a:ea typeface="SimSun" pitchFamily="2" charset="-122"/>
              </a:rPr>
              <a:t>нас баралт</a:t>
            </a:r>
            <a:r>
              <a:rPr lang="en-US" altLang="zh-CN" sz="1700" b="1" dirty="0" smtClean="0">
                <a:ea typeface="SimSun" pitchFamily="2" charset="-122"/>
              </a:rPr>
              <a:t>: </a:t>
            </a:r>
            <a:r>
              <a:rPr lang="mn-MN" altLang="zh-CN" sz="1700" b="1" dirty="0" smtClean="0">
                <a:ea typeface="SimSun" pitchFamily="2" charset="-122"/>
              </a:rPr>
              <a:t>Ажлын байрны осол гарснаас хойш 1 жилийн дотор бүртгэгдсэн нас баралт</a:t>
            </a:r>
            <a:endParaRPr lang="en-US" altLang="zh-CN" sz="1700" b="1" dirty="0" smtClean="0">
              <a:ea typeface="SimSun" pitchFamily="2" charset="-122"/>
            </a:endParaRPr>
          </a:p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1700" b="1" dirty="0">
                <a:ea typeface="SimSun" pitchFamily="2" charset="-122"/>
              </a:rPr>
              <a:t>Дараахь асуудлуудыг харгалзаж үзнэ.</a:t>
            </a:r>
            <a:endParaRPr lang="en-US" altLang="zh-CN" sz="1700" b="1" dirty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1700" b="1" dirty="0" smtClean="0">
                <a:ea typeface="SimSun" pitchFamily="2" charset="-122"/>
              </a:rPr>
              <a:t>Ажилчдын хувьд орлогоо алдаж, </a:t>
            </a:r>
            <a:r>
              <a:rPr lang="mn-MN" altLang="zh-CN" sz="1700" b="1" dirty="0" smtClean="0">
                <a:ea typeface="SimSun" pitchFamily="2" charset="-122"/>
              </a:rPr>
              <a:t>ирээдүйд </a:t>
            </a:r>
            <a:r>
              <a:rPr lang="mn-MN" altLang="zh-CN" sz="1700" b="1" dirty="0" smtClean="0">
                <a:ea typeface="SimSun" pitchFamily="2" charset="-122"/>
              </a:rPr>
              <a:t>эрсдэл нэмэгдэнэ.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1700" b="1" dirty="0" smtClean="0">
                <a:ea typeface="SimSun" pitchFamily="2" charset="-122"/>
              </a:rPr>
              <a:t>Ажил олгогч хөдөлмөрийн </a:t>
            </a:r>
            <a:r>
              <a:rPr lang="mn-MN" altLang="zh-CN" sz="1700" b="1" dirty="0" smtClean="0">
                <a:ea typeface="SimSun" pitchFamily="2" charset="-122"/>
              </a:rPr>
              <a:t>бүтээмжээ </a:t>
            </a:r>
            <a:r>
              <a:rPr lang="mn-MN" altLang="zh-CN" sz="1700" b="1" dirty="0" smtClean="0">
                <a:ea typeface="SimSun" pitchFamily="2" charset="-122"/>
              </a:rPr>
              <a:t>алдана.</a:t>
            </a:r>
            <a:endParaRPr lang="en-US" altLang="zh-CN" sz="1700" b="1" dirty="0" smtClean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1700" b="1" dirty="0" smtClean="0">
                <a:ea typeface="SimSun" pitchFamily="2" charset="-122"/>
              </a:rPr>
              <a:t>Ослын тоо бага байх </a:t>
            </a:r>
            <a:r>
              <a:rPr lang="mn-MN" altLang="zh-CN" sz="1700" b="1" dirty="0" smtClean="0">
                <a:ea typeface="SimSun" pitchFamily="2" charset="-122"/>
              </a:rPr>
              <a:t>нь амжилт боловч, тоо </a:t>
            </a:r>
            <a:r>
              <a:rPr lang="mn-MN" altLang="zh-CN" sz="1700" b="1" dirty="0" smtClean="0">
                <a:ea typeface="SimSun" pitchFamily="2" charset="-122"/>
              </a:rPr>
              <a:t>мэдээлэл хомс </a:t>
            </a:r>
            <a:r>
              <a:rPr lang="mn-MN" altLang="zh-CN" sz="1700" b="1" dirty="0" smtClean="0">
                <a:ea typeface="SimSun" pitchFamily="2" charset="-122"/>
              </a:rPr>
              <a:t>байдгаас доогуур үзүүлэлт гардаг.</a:t>
            </a:r>
            <a:endParaRPr lang="mn-MN" altLang="zh-CN" sz="1700" b="1" dirty="0" smtClean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1700" b="1" dirty="0" smtClean="0">
                <a:ea typeface="SimSun" pitchFamily="2" charset="-122"/>
              </a:rPr>
              <a:t>Урьдчилан </a:t>
            </a:r>
            <a:r>
              <a:rPr lang="mn-MN" altLang="zh-CN" sz="1700" b="1" dirty="0" smtClean="0">
                <a:ea typeface="SimSun" pitchFamily="2" charset="-122"/>
              </a:rPr>
              <a:t>сэргийлэх </a:t>
            </a:r>
            <a:r>
              <a:rPr lang="mn-MN" altLang="zh-CN" sz="1700" b="1" dirty="0">
                <a:ea typeface="SimSun" pitchFamily="2" charset="-122"/>
              </a:rPr>
              <a:t>арга хэмжээг үр  дүнтэй </a:t>
            </a:r>
            <a:r>
              <a:rPr lang="mn-MN" altLang="zh-CN" sz="1700" b="1" dirty="0" smtClean="0">
                <a:ea typeface="SimSun" pitchFamily="2" charset="-122"/>
              </a:rPr>
              <a:t>зохион байгуулах </a:t>
            </a:r>
            <a:r>
              <a:rPr lang="mn-MN" altLang="zh-CN" sz="1700" b="1" dirty="0" smtClean="0">
                <a:ea typeface="SimSun" pitchFamily="2" charset="-122"/>
              </a:rPr>
              <a:t>шаардлагатай</a:t>
            </a:r>
            <a:r>
              <a:rPr lang="mn-MN" altLang="zh-CN" sz="1700" b="1" dirty="0" smtClean="0">
                <a:ea typeface="SimSun" pitchFamily="2" charset="-122"/>
              </a:rPr>
              <a:t>.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endParaRPr lang="en-US" altLang="zh-CN" sz="1700" b="1" dirty="0" smtClean="0">
              <a:ea typeface="SimSun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683568" y="395288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098848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260648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mn-MN" sz="3200" b="1" dirty="0" smtClean="0">
                <a:solidFill>
                  <a:srgbClr val="333399"/>
                </a:solidFill>
              </a:rPr>
              <a:t>Ажлын байрны осол, нас баралт </a:t>
            </a:r>
            <a:r>
              <a:rPr lang="en-US" sz="3200" b="1" dirty="0" smtClean="0">
                <a:solidFill>
                  <a:srgbClr val="333399"/>
                </a:solidFill>
              </a:rPr>
              <a:t>(</a:t>
            </a:r>
            <a:r>
              <a:rPr lang="mn-MN" sz="3200" b="1" dirty="0" smtClean="0">
                <a:solidFill>
                  <a:srgbClr val="333399"/>
                </a:solidFill>
              </a:rPr>
              <a:t>ЗХ/ТХЗ-8</a:t>
            </a:r>
            <a:r>
              <a:rPr lang="en-US" sz="3200" b="1" dirty="0" smtClean="0">
                <a:solidFill>
                  <a:srgbClr val="333399"/>
                </a:solidFill>
              </a:rPr>
              <a:t>) </a:t>
            </a:r>
            <a:endParaRPr lang="en-US" sz="3200" b="1" dirty="0">
              <a:solidFill>
                <a:srgbClr val="333399"/>
              </a:solidFill>
            </a:endParaRPr>
          </a:p>
        </p:txBody>
      </p:sp>
      <p:graphicFrame>
        <p:nvGraphicFramePr>
          <p:cNvPr id="9" name="Diagram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5408465"/>
              </p:ext>
            </p:extLst>
          </p:nvPr>
        </p:nvGraphicFramePr>
        <p:xfrm>
          <a:off x="954000" y="4982216"/>
          <a:ext cx="7200000" cy="18757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557808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233488"/>
            <a:ext cx="8382000" cy="872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2000" b="1" dirty="0" smtClean="0">
                <a:ea typeface="SimSun" pitchFamily="2" charset="-122"/>
              </a:rPr>
              <a:t>Жишээ</a:t>
            </a:r>
            <a:r>
              <a:rPr lang="en-US" altLang="zh-CN" sz="2000" b="1" dirty="0" smtClean="0">
                <a:ea typeface="SimSun" pitchFamily="2" charset="-122"/>
              </a:rPr>
              <a:t>: </a:t>
            </a:r>
            <a:r>
              <a:rPr lang="mn-MN" altLang="zh-CN" sz="2000" b="1" dirty="0" smtClean="0">
                <a:ea typeface="SimSun" pitchFamily="2" charset="-122"/>
              </a:rPr>
              <a:t>Зохистой хөдөлмөрийн дүн шинжилгээ </a:t>
            </a:r>
            <a:r>
              <a:rPr lang="en-US" altLang="zh-CN" sz="2000" b="1" dirty="0" smtClean="0">
                <a:ea typeface="SimSun" pitchFamily="2" charset="-122"/>
              </a:rPr>
              <a:t>– </a:t>
            </a:r>
            <a:r>
              <a:rPr lang="mn-MN" altLang="zh-CN" sz="2000" b="1" dirty="0" smtClean="0">
                <a:ea typeface="SimSun" pitchFamily="2" charset="-122"/>
              </a:rPr>
              <a:t>Индонези</a:t>
            </a:r>
            <a:endParaRPr lang="en-US" altLang="zh-CN" sz="2000" b="1" dirty="0" smtClean="0">
              <a:ea typeface="SimSun" pitchFamily="2" charset="-122"/>
            </a:endParaRPr>
          </a:p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endParaRPr lang="en-US" altLang="zh-CN" sz="2000" b="1" dirty="0" smtClean="0">
              <a:ea typeface="SimSun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260648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mn-MN" sz="3200" b="1" dirty="0">
                <a:solidFill>
                  <a:srgbClr val="333399"/>
                </a:solidFill>
              </a:rPr>
              <a:t>Ажлын байрны осол, нас баралт </a:t>
            </a:r>
            <a:r>
              <a:rPr lang="en-US" sz="3200" b="1" dirty="0">
                <a:solidFill>
                  <a:srgbClr val="333399"/>
                </a:solidFill>
              </a:rPr>
              <a:t>(</a:t>
            </a:r>
            <a:r>
              <a:rPr lang="mn-MN" sz="3200" b="1" dirty="0">
                <a:solidFill>
                  <a:srgbClr val="333399"/>
                </a:solidFill>
              </a:rPr>
              <a:t>ЗХ/ТХЗ-8</a:t>
            </a:r>
            <a:r>
              <a:rPr lang="en-US" sz="3200" b="1" dirty="0">
                <a:solidFill>
                  <a:srgbClr val="333399"/>
                </a:solidFill>
              </a:rPr>
              <a:t>)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844824"/>
            <a:ext cx="8685213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270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233488"/>
            <a:ext cx="8077200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endParaRPr lang="en-GB" altLang="zh-CN" sz="2400" b="1" dirty="0" smtClean="0">
              <a:ea typeface="SimSun" pitchFamily="2" charset="-122"/>
            </a:endParaRPr>
          </a:p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2400" b="1" dirty="0">
                <a:solidFill>
                  <a:schemeClr val="accent2">
                    <a:lumMod val="75000"/>
                  </a:schemeClr>
                </a:solidFill>
                <a:ea typeface="SimSun" pitchFamily="2" charset="-122"/>
              </a:rPr>
              <a:t>Танилцуулга: Бид юу мэдэхийг хүсч байна?</a:t>
            </a:r>
          </a:p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2400" b="1" dirty="0">
                <a:solidFill>
                  <a:schemeClr val="bg1">
                    <a:lumMod val="50000"/>
                  </a:schemeClr>
                </a:solidFill>
                <a:ea typeface="SimSun" pitchFamily="2" charset="-122"/>
              </a:rPr>
              <a:t>ТХЗ-ийн зарим нэг үзүүлэлтүүд: Үндсэн ойлголт</a:t>
            </a:r>
          </a:p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2400" b="1" dirty="0">
                <a:solidFill>
                  <a:schemeClr val="bg1">
                    <a:lumMod val="50000"/>
                  </a:schemeClr>
                </a:solidFill>
                <a:ea typeface="SimSun" pitchFamily="2" charset="-122"/>
              </a:rPr>
              <a:t>Зохистой хөдөлмөрийн үзүүлэлтүүд</a:t>
            </a:r>
          </a:p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2400" b="1" dirty="0">
                <a:solidFill>
                  <a:schemeClr val="bg1">
                    <a:lumMod val="50000"/>
                  </a:schemeClr>
                </a:solidFill>
                <a:ea typeface="SimSun" pitchFamily="2" charset="-122"/>
              </a:rPr>
              <a:t>Онлайн мэдээллийг авч ашиглах нь</a:t>
            </a:r>
          </a:p>
        </p:txBody>
      </p:sp>
      <p:pic>
        <p:nvPicPr>
          <p:cNvPr id="3077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2200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233488"/>
            <a:ext cx="8382000" cy="568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1800" b="1" dirty="0" smtClean="0">
                <a:ea typeface="SimSun" pitchFamily="2" charset="-122"/>
              </a:rPr>
              <a:t>Тодорхойлолт</a:t>
            </a:r>
            <a:r>
              <a:rPr lang="en-US" altLang="zh-CN" sz="1800" b="1" dirty="0" smtClean="0">
                <a:ea typeface="SimSun" pitchFamily="2" charset="-122"/>
              </a:rPr>
              <a:t>: </a:t>
            </a:r>
            <a:r>
              <a:rPr lang="mn-MN" altLang="zh-CN" sz="1800" b="1" dirty="0" smtClean="0">
                <a:ea typeface="SimSun" pitchFamily="2" charset="-122"/>
              </a:rPr>
              <a:t>ДНБ-нд ажилчдын нийт цалин, хөлсний эзлэх хувь хэмжээ</a:t>
            </a:r>
          </a:p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1800" b="1" dirty="0" smtClean="0">
                <a:ea typeface="SimSun" pitchFamily="2" charset="-122"/>
              </a:rPr>
              <a:t>Тодорхойлолт</a:t>
            </a:r>
            <a:r>
              <a:rPr lang="en-US" altLang="zh-CN" sz="1800" b="1" dirty="0" smtClean="0">
                <a:ea typeface="SimSun" pitchFamily="2" charset="-122"/>
              </a:rPr>
              <a:t>: </a:t>
            </a:r>
            <a:r>
              <a:rPr lang="mn-MN" altLang="zh-CN" sz="1800" b="1" dirty="0" smtClean="0">
                <a:ea typeface="SimSun" pitchFamily="2" charset="-122"/>
              </a:rPr>
              <a:t>Ажилчдын нийт цалин хөлс гэдэгт</a:t>
            </a:r>
            <a:r>
              <a:rPr lang="en-US" altLang="zh-CN" sz="1800" b="1" dirty="0" smtClean="0">
                <a:ea typeface="SimSun" pitchFamily="2" charset="-122"/>
              </a:rPr>
              <a:t>: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1800" dirty="0" smtClean="0">
                <a:ea typeface="SimSun" pitchFamily="2" charset="-122"/>
              </a:rPr>
              <a:t>Цалин хөлс</a:t>
            </a:r>
            <a:r>
              <a:rPr lang="en-US" altLang="zh-CN" sz="1800" dirty="0" smtClean="0">
                <a:ea typeface="SimSun" pitchFamily="2" charset="-122"/>
              </a:rPr>
              <a:t> (</a:t>
            </a:r>
            <a:r>
              <a:rPr lang="mn-MN" altLang="zh-CN" sz="1800" dirty="0" smtClean="0">
                <a:ea typeface="SimSun" pitchFamily="2" charset="-122"/>
              </a:rPr>
              <a:t>мөнгөн, эсвэл мөнгөн бус</a:t>
            </a:r>
            <a:r>
              <a:rPr lang="en-US" altLang="zh-CN" sz="1800" dirty="0" smtClean="0">
                <a:ea typeface="SimSun" pitchFamily="2" charset="-122"/>
              </a:rPr>
              <a:t> </a:t>
            </a:r>
            <a:r>
              <a:rPr lang="mn-MN" altLang="zh-CN" sz="1800" dirty="0" smtClean="0">
                <a:ea typeface="SimSun" pitchFamily="2" charset="-122"/>
              </a:rPr>
              <a:t>төлбөр</a:t>
            </a:r>
            <a:r>
              <a:rPr lang="en-US" altLang="zh-CN" sz="1800" dirty="0" smtClean="0">
                <a:ea typeface="SimSun" pitchFamily="2" charset="-122"/>
              </a:rPr>
              <a:t>)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1800" dirty="0" smtClean="0">
                <a:ea typeface="SimSun" pitchFamily="2" charset="-122"/>
              </a:rPr>
              <a:t>Ажил олгогчоос төлж буй нийгмийн даатгалын шимтгэл багтана.</a:t>
            </a:r>
            <a:endParaRPr lang="en-US" altLang="zh-CN" sz="1800" dirty="0" smtClean="0">
              <a:ea typeface="SimSun" pitchFamily="2" charset="-122"/>
            </a:endParaRPr>
          </a:p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1800" b="1" dirty="0" smtClean="0">
                <a:ea typeface="SimSun" pitchFamily="2" charset="-122"/>
              </a:rPr>
              <a:t>Мэдээллийн эх үүсвэр</a:t>
            </a:r>
            <a:r>
              <a:rPr lang="en-US" altLang="zh-CN" sz="1800" b="1" dirty="0" smtClean="0">
                <a:ea typeface="SimSun" pitchFamily="2" charset="-122"/>
              </a:rPr>
              <a:t>: </a:t>
            </a:r>
            <a:r>
              <a:rPr lang="mn-MN" altLang="zh-CN" sz="1800" b="1" dirty="0" smtClean="0">
                <a:ea typeface="SimSun" pitchFamily="2" charset="-122"/>
              </a:rPr>
              <a:t>Үндэсний тооцоо</a:t>
            </a:r>
            <a:endParaRPr lang="en-US" altLang="zh-CN" sz="1800" b="1" dirty="0" smtClean="0">
              <a:ea typeface="SimSun" pitchFamily="2" charset="-122"/>
            </a:endParaRPr>
          </a:p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1800" b="1" dirty="0">
                <a:ea typeface="SimSun" pitchFamily="2" charset="-122"/>
              </a:rPr>
              <a:t>Дараахь асуудлуудыг харгалзаж үзнэ.</a:t>
            </a:r>
            <a:endParaRPr lang="en-US" altLang="zh-CN" sz="1800" b="1" dirty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1800" b="1" dirty="0" smtClean="0">
                <a:ea typeface="SimSun" pitchFamily="2" charset="-122"/>
              </a:rPr>
              <a:t>Үндэсний орлого хэрхэн хөдөлмөр, капитал хоёрт хуваагдаж байгааг харах боломжтой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1800" b="1" dirty="0" smtClean="0">
                <a:ea typeface="SimSun" pitchFamily="2" charset="-122"/>
              </a:rPr>
              <a:t>Нэмүү өртгийн нийт хэмжээг хөдөлмөр эрхлэлтэнд харьцуулсан харьцааг дутуу тооцдог. </a:t>
            </a:r>
            <a:r>
              <a:rPr lang="en-US" altLang="zh-CN" sz="1800" b="1" dirty="0" smtClean="0">
                <a:ea typeface="SimSun" pitchFamily="2" charset="-122"/>
              </a:rPr>
              <a:t>(</a:t>
            </a:r>
            <a:r>
              <a:rPr lang="mn-MN" altLang="zh-CN" sz="1800" b="1" dirty="0" smtClean="0">
                <a:ea typeface="SimSun" pitchFamily="2" charset="-122"/>
              </a:rPr>
              <a:t>хувиараа хөдөлмөр эрхэлсэн орлого, хандив багтахгүй.</a:t>
            </a:r>
            <a:r>
              <a:rPr lang="en-US" altLang="zh-CN" sz="1800" b="1" dirty="0" smtClean="0">
                <a:ea typeface="SimSun" pitchFamily="2" charset="-122"/>
              </a:rPr>
              <a:t>)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1800" b="1" dirty="0" smtClean="0">
                <a:ea typeface="SimSun" pitchFamily="2" charset="-122"/>
              </a:rPr>
              <a:t>Хөдөлмөрийн бүтээмжийн өсөлт, цалинтай хөдөлмөр эрхлэлтийн байдал хоёрыг хамтад нь судлах хэрэгтэй. 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1800" b="1" dirty="0" smtClean="0">
                <a:ea typeface="SimSun" pitchFamily="2" charset="-122"/>
              </a:rPr>
              <a:t>Анхаарах асуудал</a:t>
            </a:r>
            <a:r>
              <a:rPr lang="en-US" altLang="zh-CN" sz="1800" b="1" dirty="0" smtClean="0">
                <a:ea typeface="SimSun" pitchFamily="2" charset="-122"/>
              </a:rPr>
              <a:t> – </a:t>
            </a:r>
            <a:r>
              <a:rPr lang="mn-MN" altLang="zh-CN" sz="1800" b="1" dirty="0" smtClean="0">
                <a:ea typeface="SimSun" pitchFamily="2" charset="-122"/>
              </a:rPr>
              <a:t>Өндөр хөгжилтэй болон хөгжиж буй орнуудын хувьд буурч байгаа. </a:t>
            </a:r>
            <a:endParaRPr lang="en-US" altLang="zh-CN" sz="1800" b="1" dirty="0" smtClean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endParaRPr lang="en-US" altLang="zh-CN" sz="1800" b="1" dirty="0" smtClean="0">
              <a:ea typeface="SimSun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66688" y="214313"/>
            <a:ext cx="793911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mn-MN" sz="3200" b="1" dirty="0" smtClean="0">
                <a:solidFill>
                  <a:srgbClr val="333399"/>
                </a:solidFill>
              </a:rPr>
              <a:t>ДНБ, хөдөлмөрийн эрхлэлтийн харьцаа </a:t>
            </a:r>
            <a:r>
              <a:rPr lang="en-US" sz="3200" b="1" dirty="0" smtClean="0">
                <a:solidFill>
                  <a:srgbClr val="333399"/>
                </a:solidFill>
              </a:rPr>
              <a:t>(</a:t>
            </a:r>
            <a:r>
              <a:rPr lang="mn-MN" sz="3200" b="1" dirty="0" smtClean="0">
                <a:solidFill>
                  <a:srgbClr val="333399"/>
                </a:solidFill>
              </a:rPr>
              <a:t>ЗХ</a:t>
            </a:r>
            <a:r>
              <a:rPr lang="en-US" sz="3200" b="1" dirty="0" smtClean="0">
                <a:solidFill>
                  <a:srgbClr val="333399"/>
                </a:solidFill>
              </a:rPr>
              <a:t>/</a:t>
            </a:r>
            <a:r>
              <a:rPr lang="mn-MN" sz="3200" b="1" dirty="0" smtClean="0">
                <a:solidFill>
                  <a:srgbClr val="333399"/>
                </a:solidFill>
              </a:rPr>
              <a:t>ТХЗ</a:t>
            </a:r>
            <a:r>
              <a:rPr lang="en-US" sz="3200" b="1" dirty="0" smtClean="0">
                <a:solidFill>
                  <a:srgbClr val="333399"/>
                </a:solidFill>
              </a:rPr>
              <a:t>) </a:t>
            </a:r>
            <a:endParaRPr lang="en-US" sz="3200" b="1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7023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233488"/>
            <a:ext cx="8382000" cy="872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2000" b="1" dirty="0" smtClean="0">
                <a:ea typeface="SimSun" pitchFamily="2" charset="-122"/>
              </a:rPr>
              <a:t>Жишээ</a:t>
            </a:r>
            <a:r>
              <a:rPr lang="en-US" altLang="zh-CN" sz="2000" b="1" dirty="0" smtClean="0">
                <a:ea typeface="SimSun" pitchFamily="2" charset="-122"/>
              </a:rPr>
              <a:t>: </a:t>
            </a:r>
            <a:r>
              <a:rPr lang="mn-MN" altLang="zh-CN" sz="2000" b="1" dirty="0" smtClean="0">
                <a:ea typeface="SimSun" pitchFamily="2" charset="-122"/>
              </a:rPr>
              <a:t>БНХАУ</a:t>
            </a:r>
            <a:endParaRPr lang="en-US" altLang="zh-CN" sz="2000" b="1" dirty="0">
              <a:ea typeface="SimSun" pitchFamily="2" charset="-122"/>
            </a:endParaRPr>
          </a:p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endParaRPr lang="en-US" altLang="zh-CN" sz="2000" b="1" dirty="0" smtClean="0">
              <a:ea typeface="SimSun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177007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mn-MN" sz="3200" b="1" dirty="0">
                <a:solidFill>
                  <a:srgbClr val="333399"/>
                </a:solidFill>
              </a:rPr>
              <a:t>ДНБ, хөдөлмөрийн эрхлэлтийн харьцаа </a:t>
            </a:r>
            <a:r>
              <a:rPr lang="en-US" sz="3200" b="1" dirty="0">
                <a:solidFill>
                  <a:srgbClr val="333399"/>
                </a:solidFill>
              </a:rPr>
              <a:t>(</a:t>
            </a:r>
            <a:r>
              <a:rPr lang="mn-MN" sz="3200" b="1" dirty="0">
                <a:solidFill>
                  <a:srgbClr val="333399"/>
                </a:solidFill>
              </a:rPr>
              <a:t>ЗХ</a:t>
            </a:r>
            <a:r>
              <a:rPr lang="en-US" sz="3200" b="1" dirty="0">
                <a:solidFill>
                  <a:srgbClr val="333399"/>
                </a:solidFill>
              </a:rPr>
              <a:t>/</a:t>
            </a:r>
            <a:r>
              <a:rPr lang="mn-MN" sz="3200" b="1" dirty="0">
                <a:solidFill>
                  <a:srgbClr val="333399"/>
                </a:solidFill>
              </a:rPr>
              <a:t>ТХЗ</a:t>
            </a:r>
            <a:r>
              <a:rPr lang="en-US" sz="3200" b="1" dirty="0">
                <a:solidFill>
                  <a:srgbClr val="333399"/>
                </a:solidFill>
              </a:rPr>
              <a:t>)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568" y="1635125"/>
            <a:ext cx="7920879" cy="4962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464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621141"/>
            <a:ext cx="8382000" cy="3005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2000" b="1" dirty="0" smtClean="0">
                <a:ea typeface="SimSun" pitchFamily="2" charset="-122"/>
              </a:rPr>
              <a:t>Хөдөлмөр эрхлэлт, цалин орлогыг мэргэжил, хөдөлмөр эрхэлж буй статус, аж үйлдвэрийн салбар, улмаар хүйс, нас, боловсрол болон нийгэм, хүн ам зүйн </a:t>
            </a:r>
            <a:r>
              <a:rPr lang="mn-MN" altLang="zh-CN" sz="2000" b="1" dirty="0" smtClean="0">
                <a:solidFill>
                  <a:srgbClr val="C00000"/>
                </a:solidFill>
                <a:ea typeface="SimSun" pitchFamily="2" charset="-122"/>
              </a:rPr>
              <a:t>ялгаатай чиг хандлагаар </a:t>
            </a:r>
            <a:r>
              <a:rPr lang="mn-MN" altLang="zh-CN" sz="2000" b="1" dirty="0" smtClean="0">
                <a:ea typeface="SimSun" pitchFamily="2" charset="-122"/>
              </a:rPr>
              <a:t>нь судлах нь хөдөлмөрийн зах зээлийг хөгжүүлэхэд шаардлагатай хамгийн анхан шатны дүн шинжилгээ юм. </a:t>
            </a:r>
          </a:p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2000" b="1" dirty="0" smtClean="0">
                <a:ea typeface="SimSun" pitchFamily="2" charset="-122"/>
              </a:rPr>
              <a:t>Зохистой хөдөлмөр, Тогтвортой хөгжлийн зорилгын хэрэгжилтийг хэмжих зарим үзүүлэлтүүдэд ялгаатай чиг хандлагыг тусгасан байна.</a:t>
            </a:r>
          </a:p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endParaRPr lang="en-US" altLang="zh-CN" sz="2000" b="1" dirty="0" smtClean="0">
              <a:ea typeface="SimSun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260648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mn-MN" sz="3200" b="1" dirty="0" smtClean="0">
                <a:solidFill>
                  <a:srgbClr val="333399"/>
                </a:solidFill>
              </a:rPr>
              <a:t>Хөдөлмөр эрхлэлтийн ялгаатай чиг хандлага </a:t>
            </a:r>
            <a:r>
              <a:rPr lang="en-US" sz="3200" b="1" dirty="0" smtClean="0">
                <a:solidFill>
                  <a:srgbClr val="333399"/>
                </a:solidFill>
              </a:rPr>
              <a:t>(DWI/SDG9)</a:t>
            </a:r>
            <a:endParaRPr lang="en-US" sz="3200" b="1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428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233488"/>
            <a:ext cx="8077200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endParaRPr lang="en-GB" altLang="zh-CN" sz="2400" b="1" dirty="0" smtClean="0">
              <a:ea typeface="SimSun" pitchFamily="2" charset="-122"/>
            </a:endParaRPr>
          </a:p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2400" b="1" dirty="0">
                <a:solidFill>
                  <a:schemeClr val="bg1">
                    <a:lumMod val="65000"/>
                  </a:schemeClr>
                </a:solidFill>
                <a:ea typeface="SimSun" pitchFamily="2" charset="-122"/>
              </a:rPr>
              <a:t>Танилцуулга: Бид юу мэдэхийг хүсч байна?</a:t>
            </a:r>
          </a:p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2400" b="1" dirty="0">
                <a:solidFill>
                  <a:schemeClr val="bg1">
                    <a:lumMod val="65000"/>
                  </a:schemeClr>
                </a:solidFill>
                <a:ea typeface="SimSun" pitchFamily="2" charset="-122"/>
              </a:rPr>
              <a:t>ТХЗ-ийн зарим нэг үзүүлэлтүүд: Үндсэн ойлголт</a:t>
            </a:r>
          </a:p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2400" b="1" dirty="0">
                <a:solidFill>
                  <a:schemeClr val="accent2">
                    <a:lumMod val="75000"/>
                  </a:schemeClr>
                </a:solidFill>
                <a:ea typeface="SimSun" pitchFamily="2" charset="-122"/>
              </a:rPr>
              <a:t>Зохистой хөдөлмөрийн үзүүлэлтүүд</a:t>
            </a:r>
          </a:p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2400" b="1" dirty="0">
                <a:solidFill>
                  <a:schemeClr val="bg1">
                    <a:lumMod val="65000"/>
                  </a:schemeClr>
                </a:solidFill>
                <a:ea typeface="SimSun" pitchFamily="2" charset="-122"/>
              </a:rPr>
              <a:t>Онлайн мэдээллийг авч ашиглах нь</a:t>
            </a:r>
          </a:p>
        </p:txBody>
      </p:sp>
      <p:sp>
        <p:nvSpPr>
          <p:cNvPr id="3076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3077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0395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476672"/>
            <a:ext cx="8382000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endParaRPr lang="en-US" altLang="zh-CN" sz="2000" b="1" dirty="0" smtClean="0">
              <a:solidFill>
                <a:prstClr val="black"/>
              </a:solidFill>
            </a:endParaRPr>
          </a:p>
          <a:p>
            <a:pPr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2000" b="1" dirty="0" smtClean="0">
                <a:solidFill>
                  <a:prstClr val="black"/>
                </a:solidFill>
              </a:rPr>
              <a:t>Зохистой хөдөлмөрийн үндсэн 10 үзүүлэлт </a:t>
            </a:r>
            <a:r>
              <a:rPr lang="en-US" altLang="zh-CN" sz="2000" b="1" dirty="0" smtClean="0">
                <a:solidFill>
                  <a:prstClr val="black"/>
                </a:solidFill>
              </a:rPr>
              <a:t>+ </a:t>
            </a:r>
            <a:r>
              <a:rPr lang="mn-MN" altLang="zh-CN" sz="2000" b="1" dirty="0" smtClean="0">
                <a:solidFill>
                  <a:prstClr val="black"/>
                </a:solidFill>
              </a:rPr>
              <a:t>Зохистой хөдөлмөрийн агуулгад багтах нийгэм эдийн засгийн </a:t>
            </a:r>
            <a:r>
              <a:rPr lang="mn-MN" altLang="zh-CN" sz="2000" b="1" dirty="0" smtClean="0">
                <a:solidFill>
                  <a:prstClr val="black"/>
                </a:solidFill>
              </a:rPr>
              <a:t>үзүүлэлтүүд</a:t>
            </a:r>
            <a:endParaRPr lang="en-US" altLang="zh-CN" sz="2000" b="1" dirty="0" smtClean="0">
              <a:solidFill>
                <a:prstClr val="black"/>
              </a:solidFill>
            </a:endParaRPr>
          </a:p>
          <a:p>
            <a:pPr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endParaRPr lang="en-US" altLang="zh-CN" sz="2000" b="1" dirty="0" smtClean="0">
              <a:solidFill>
                <a:prstClr val="black"/>
              </a:solidFill>
            </a:endParaRPr>
          </a:p>
          <a:p>
            <a:pPr marL="457200" lvl="1" indent="0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defRPr/>
            </a:pPr>
            <a:endParaRPr lang="en-US" altLang="zh-CN" sz="2000" b="1" dirty="0" smtClean="0">
              <a:solidFill>
                <a:prstClr val="black"/>
              </a:solidFill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>
              <a:solidFill>
                <a:prstClr val="black"/>
              </a:solidFill>
            </a:endParaRPr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457200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mn-MN" sz="3200" b="1" dirty="0" smtClean="0">
                <a:solidFill>
                  <a:srgbClr val="333399"/>
                </a:solidFill>
              </a:rPr>
              <a:t>Зохистой хөдөлмөрийн үзүүлэлтүүд</a:t>
            </a:r>
            <a:endParaRPr lang="en-US" sz="3200" b="1" dirty="0">
              <a:solidFill>
                <a:srgbClr val="333399"/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4971666"/>
              </p:ext>
            </p:extLst>
          </p:nvPr>
        </p:nvGraphicFramePr>
        <p:xfrm>
          <a:off x="185663" y="2020314"/>
          <a:ext cx="8784977" cy="4412589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504055"/>
                <a:gridCol w="6048672"/>
                <a:gridCol w="1296144"/>
                <a:gridCol w="936106"/>
              </a:tblGrid>
              <a:tr h="507112">
                <a:tc>
                  <a:txBody>
                    <a:bodyPr/>
                    <a:lstStyle/>
                    <a:p>
                      <a:endParaRPr lang="en-GB" sz="1400" dirty="0">
                        <a:latin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n-MN" sz="1400" dirty="0" smtClean="0">
                          <a:latin typeface="Calibri Light" panose="020F0302020204030204" pitchFamily="34" charset="0"/>
                        </a:rPr>
                        <a:t>Үндсэн элемент</a:t>
                      </a:r>
                      <a:endParaRPr lang="en-GB" sz="1400" dirty="0">
                        <a:latin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n-MN" sz="1400" dirty="0" smtClean="0">
                          <a:latin typeface="Calibri Light" panose="020F0302020204030204" pitchFamily="34" charset="0"/>
                        </a:rPr>
                        <a:t>Статистиз</a:t>
                      </a:r>
                      <a:endParaRPr lang="en-GB" sz="1400" dirty="0">
                        <a:latin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n-MN" sz="1400" dirty="0" smtClean="0">
                          <a:latin typeface="Calibri Light" panose="020F0302020204030204" pitchFamily="34" charset="0"/>
                        </a:rPr>
                        <a:t>Хууль эрхзүй</a:t>
                      </a:r>
                      <a:endParaRPr lang="en-GB" sz="1400" dirty="0">
                        <a:latin typeface="Calibri Light" panose="020F0302020204030204" pitchFamily="34" charset="0"/>
                      </a:endParaRPr>
                    </a:p>
                  </a:txBody>
                  <a:tcPr/>
                </a:tc>
              </a:tr>
              <a:tr h="354039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alibri Light" panose="020F0302020204030204" pitchFamily="34" charset="0"/>
                        </a:rPr>
                        <a:t>C</a:t>
                      </a:r>
                      <a:endParaRPr lang="en-GB" sz="1400" dirty="0">
                        <a:latin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n-MN" sz="1400" dirty="0" smtClean="0">
                          <a:latin typeface="Calibri Light" panose="020F0302020204030204" pitchFamily="34" charset="0"/>
                        </a:rPr>
                        <a:t>Зохистой хөдөлмөрийн</a:t>
                      </a:r>
                      <a:r>
                        <a:rPr lang="mn-MN" sz="1400" baseline="0" dirty="0" smtClean="0">
                          <a:latin typeface="Calibri Light" panose="020F0302020204030204" pitchFamily="34" charset="0"/>
                        </a:rPr>
                        <a:t> эдийн засаг, нийгмийн агуулга</a:t>
                      </a:r>
                      <a:endParaRPr lang="en-GB" sz="1400" dirty="0">
                        <a:latin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>
                          <a:latin typeface="Calibri Light" panose="020F0302020204030204" pitchFamily="34" charset="0"/>
                        </a:rPr>
                        <a:t>12</a:t>
                      </a:r>
                      <a:endParaRPr lang="en-GB" sz="1400" dirty="0">
                        <a:latin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>
                          <a:latin typeface="Calibri Light" panose="020F0302020204030204" pitchFamily="34" charset="0"/>
                        </a:rPr>
                        <a:t>1</a:t>
                      </a:r>
                      <a:endParaRPr lang="en-GB" sz="1400" dirty="0">
                        <a:latin typeface="Calibri Light" panose="020F0302020204030204" pitchFamily="34" charset="0"/>
                      </a:endParaRPr>
                    </a:p>
                  </a:txBody>
                  <a:tcPr/>
                </a:tc>
              </a:tr>
              <a:tr h="354039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alibri Light" panose="020F0302020204030204" pitchFamily="34" charset="0"/>
                        </a:rPr>
                        <a:t>1</a:t>
                      </a:r>
                      <a:endParaRPr lang="en-GB" sz="1400" dirty="0">
                        <a:latin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n-MN" sz="1400" dirty="0" smtClean="0">
                          <a:latin typeface="Calibri Light" panose="020F0302020204030204" pitchFamily="34" charset="0"/>
                        </a:rPr>
                        <a:t>Хөдөлмөр эрхлэх</a:t>
                      </a:r>
                      <a:r>
                        <a:rPr lang="mn-MN" sz="1400" baseline="0" dirty="0" smtClean="0">
                          <a:latin typeface="Calibri Light" panose="020F0302020204030204" pitchFamily="34" charset="0"/>
                        </a:rPr>
                        <a:t> боломж</a:t>
                      </a:r>
                      <a:r>
                        <a:rPr lang="en-US" sz="1400" dirty="0" smtClean="0">
                          <a:latin typeface="Calibri Light" panose="020F0302020204030204" pitchFamily="34" charset="0"/>
                        </a:rPr>
                        <a:t> (1+2)</a:t>
                      </a:r>
                      <a:endParaRPr lang="en-GB" sz="1400" dirty="0">
                        <a:latin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>
                          <a:latin typeface="Calibri Light" panose="020F0302020204030204" pitchFamily="34" charset="0"/>
                        </a:rPr>
                        <a:t>11 (4M) </a:t>
                      </a:r>
                      <a:endParaRPr lang="en-GB" sz="1400" dirty="0">
                        <a:latin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>
                          <a:latin typeface="Calibri Light" panose="020F0302020204030204" pitchFamily="34" charset="0"/>
                        </a:rPr>
                        <a:t>2</a:t>
                      </a:r>
                      <a:endParaRPr lang="en-GB" sz="1400" dirty="0">
                        <a:latin typeface="Calibri Light" panose="020F0302020204030204" pitchFamily="34" charset="0"/>
                      </a:endParaRPr>
                    </a:p>
                  </a:txBody>
                  <a:tcPr/>
                </a:tc>
              </a:tr>
              <a:tr h="354039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alibri Light" panose="020F0302020204030204" pitchFamily="34" charset="0"/>
                        </a:rPr>
                        <a:t>2</a:t>
                      </a:r>
                      <a:endParaRPr lang="en-GB" sz="1400" dirty="0">
                        <a:latin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n-MN" sz="1400" dirty="0" smtClean="0">
                          <a:latin typeface="Calibri Light" panose="020F0302020204030204" pitchFamily="34" charset="0"/>
                        </a:rPr>
                        <a:t>Хангалттай цалин, өндөр бүтээмж бүхий ажил</a:t>
                      </a:r>
                      <a:r>
                        <a:rPr lang="en-US" sz="1400" dirty="0" smtClean="0">
                          <a:latin typeface="Calibri Light" panose="020F0302020204030204" pitchFamily="34" charset="0"/>
                        </a:rPr>
                        <a:t> (1+3)</a:t>
                      </a:r>
                      <a:endParaRPr lang="en-GB" sz="1400" dirty="0">
                        <a:latin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>
                          <a:latin typeface="Calibri Light" panose="020F0302020204030204" pitchFamily="34" charset="0"/>
                        </a:rPr>
                        <a:t>7 (2M)</a:t>
                      </a:r>
                      <a:endParaRPr lang="en-GB" sz="1400" dirty="0">
                        <a:latin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>
                          <a:latin typeface="Calibri Light" panose="020F0302020204030204" pitchFamily="34" charset="0"/>
                        </a:rPr>
                        <a:t>1</a:t>
                      </a:r>
                      <a:endParaRPr lang="en-GB" sz="1400" dirty="0">
                        <a:latin typeface="Calibri Light" panose="020F0302020204030204" pitchFamily="34" charset="0"/>
                      </a:endParaRPr>
                    </a:p>
                  </a:txBody>
                  <a:tcPr/>
                </a:tc>
              </a:tr>
              <a:tr h="354039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alibri Light" panose="020F0302020204030204" pitchFamily="34" charset="0"/>
                        </a:rPr>
                        <a:t>3</a:t>
                      </a:r>
                      <a:endParaRPr lang="en-GB" sz="1400" dirty="0">
                        <a:latin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n-MN" sz="1400" dirty="0" smtClean="0">
                          <a:latin typeface="Calibri Light" panose="020F0302020204030204" pitchFamily="34" charset="0"/>
                        </a:rPr>
                        <a:t>Зохистой ажлын цаг</a:t>
                      </a:r>
                      <a:r>
                        <a:rPr lang="en-US" sz="1400" dirty="0" smtClean="0">
                          <a:latin typeface="Calibri Light" panose="020F0302020204030204" pitchFamily="34" charset="0"/>
                        </a:rPr>
                        <a:t> (1+3)</a:t>
                      </a:r>
                      <a:endParaRPr lang="en-GB" sz="1400" dirty="0">
                        <a:latin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>
                          <a:latin typeface="Calibri Light" panose="020F0302020204030204" pitchFamily="34" charset="0"/>
                        </a:rPr>
                        <a:t>5 (1M)</a:t>
                      </a:r>
                      <a:endParaRPr lang="en-GB" sz="1400" dirty="0">
                        <a:latin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>
                          <a:latin typeface="Calibri Light" panose="020F0302020204030204" pitchFamily="34" charset="0"/>
                        </a:rPr>
                        <a:t>2</a:t>
                      </a:r>
                      <a:endParaRPr lang="en-GB" sz="1400" dirty="0">
                        <a:latin typeface="Calibri Light" panose="020F0302020204030204" pitchFamily="34" charset="0"/>
                      </a:endParaRPr>
                    </a:p>
                  </a:txBody>
                  <a:tcPr/>
                </a:tc>
              </a:tr>
              <a:tr h="354039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alibri Light" panose="020F0302020204030204" pitchFamily="34" charset="0"/>
                        </a:rPr>
                        <a:t>4</a:t>
                      </a:r>
                      <a:endParaRPr lang="en-GB" sz="1400" dirty="0">
                        <a:latin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n-MN" sz="1400" dirty="0" smtClean="0">
                          <a:latin typeface="Calibri Light" panose="020F0302020204030204" pitchFamily="34" charset="0"/>
                        </a:rPr>
                        <a:t>Гэр бүл, хувийн</a:t>
                      </a:r>
                      <a:r>
                        <a:rPr lang="mn-MN" sz="1400" baseline="0" dirty="0" smtClean="0">
                          <a:latin typeface="Calibri Light" panose="020F0302020204030204" pitchFamily="34" charset="0"/>
                        </a:rPr>
                        <a:t> амьдралыг хослуулах нь </a:t>
                      </a:r>
                      <a:r>
                        <a:rPr lang="en-US" sz="1400" baseline="0" dirty="0" smtClean="0">
                          <a:latin typeface="Calibri Light" panose="020F0302020204030204" pitchFamily="34" charset="0"/>
                        </a:rPr>
                        <a:t>(1+3)</a:t>
                      </a:r>
                      <a:endParaRPr lang="en-GB" sz="1400" dirty="0">
                        <a:latin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>
                          <a:latin typeface="Calibri Light" panose="020F0302020204030204" pitchFamily="34" charset="0"/>
                        </a:rPr>
                        <a:t>2</a:t>
                      </a:r>
                      <a:endParaRPr lang="en-GB" sz="1400" dirty="0">
                        <a:latin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>
                          <a:latin typeface="Calibri Light" panose="020F0302020204030204" pitchFamily="34" charset="0"/>
                        </a:rPr>
                        <a:t>2</a:t>
                      </a:r>
                      <a:endParaRPr lang="en-GB" sz="1400" dirty="0">
                        <a:latin typeface="Calibri Light" panose="020F0302020204030204" pitchFamily="34" charset="0"/>
                      </a:endParaRPr>
                    </a:p>
                  </a:txBody>
                  <a:tcPr/>
                </a:tc>
              </a:tr>
              <a:tr h="354039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alibri Light" panose="020F0302020204030204" pitchFamily="34" charset="0"/>
                        </a:rPr>
                        <a:t>5</a:t>
                      </a:r>
                      <a:endParaRPr lang="en-GB" sz="1400" dirty="0">
                        <a:latin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n-MN" sz="1400" dirty="0" smtClean="0">
                          <a:latin typeface="Calibri Light" panose="020F0302020204030204" pitchFamily="34" charset="0"/>
                        </a:rPr>
                        <a:t>Устгах ёстой</a:t>
                      </a:r>
                      <a:r>
                        <a:rPr lang="mn-MN" sz="1400" baseline="0" dirty="0" smtClean="0">
                          <a:latin typeface="Calibri Light" panose="020F0302020204030204" pitchFamily="34" charset="0"/>
                        </a:rPr>
                        <a:t> ажил, хөдөлмөр</a:t>
                      </a:r>
                      <a:r>
                        <a:rPr lang="en-US" sz="1400" dirty="0" smtClean="0">
                          <a:latin typeface="Calibri Light" panose="020F0302020204030204" pitchFamily="34" charset="0"/>
                        </a:rPr>
                        <a:t> (1+3)</a:t>
                      </a:r>
                      <a:endParaRPr lang="en-GB" sz="1400" dirty="0">
                        <a:latin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>
                          <a:latin typeface="Calibri Light" panose="020F0302020204030204" pitchFamily="34" charset="0"/>
                        </a:rPr>
                        <a:t>5 (1M)</a:t>
                      </a:r>
                      <a:endParaRPr lang="en-GB" sz="1400" dirty="0">
                        <a:latin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>
                          <a:latin typeface="Calibri Light" panose="020F0302020204030204" pitchFamily="34" charset="0"/>
                        </a:rPr>
                        <a:t>2</a:t>
                      </a:r>
                      <a:endParaRPr lang="en-GB" sz="1400" dirty="0">
                        <a:latin typeface="Calibri Light" panose="020F0302020204030204" pitchFamily="34" charset="0"/>
                      </a:endParaRPr>
                    </a:p>
                  </a:txBody>
                  <a:tcPr/>
                </a:tc>
              </a:tr>
              <a:tr h="354039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alibri Light" panose="020F0302020204030204" pitchFamily="34" charset="0"/>
                        </a:rPr>
                        <a:t>6</a:t>
                      </a:r>
                      <a:endParaRPr lang="en-GB" sz="1400" dirty="0">
                        <a:latin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n-MN" sz="1400" dirty="0" smtClean="0">
                          <a:latin typeface="Calibri Light" panose="020F0302020204030204" pitchFamily="34" charset="0"/>
                        </a:rPr>
                        <a:t>Ажлын байрны тогтвортой, найдвартай байдал</a:t>
                      </a:r>
                      <a:r>
                        <a:rPr lang="en-US" sz="1400" dirty="0" smtClean="0">
                          <a:latin typeface="Calibri Light" panose="020F0302020204030204" pitchFamily="34" charset="0"/>
                        </a:rPr>
                        <a:t> (1,2+3)</a:t>
                      </a:r>
                      <a:endParaRPr lang="en-GB" sz="1400" dirty="0">
                        <a:latin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>
                          <a:latin typeface="Calibri Light" panose="020F0302020204030204" pitchFamily="34" charset="0"/>
                        </a:rPr>
                        <a:t>4 (1M)</a:t>
                      </a:r>
                      <a:endParaRPr lang="en-GB" sz="1400" dirty="0">
                        <a:latin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>
                          <a:latin typeface="Calibri Light" panose="020F0302020204030204" pitchFamily="34" charset="0"/>
                        </a:rPr>
                        <a:t>1</a:t>
                      </a:r>
                      <a:endParaRPr lang="en-GB" sz="1400" dirty="0">
                        <a:latin typeface="Calibri Light" panose="020F0302020204030204" pitchFamily="34" charset="0"/>
                      </a:endParaRPr>
                    </a:p>
                  </a:txBody>
                  <a:tcPr/>
                </a:tc>
              </a:tr>
              <a:tr h="354039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alibri Light" panose="020F0302020204030204" pitchFamily="34" charset="0"/>
                        </a:rPr>
                        <a:t>7</a:t>
                      </a:r>
                      <a:endParaRPr lang="en-GB" sz="1400" dirty="0">
                        <a:latin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n-MN" sz="1400" dirty="0" smtClean="0">
                          <a:latin typeface="Calibri Light" panose="020F0302020204030204" pitchFamily="34" charset="0"/>
                        </a:rPr>
                        <a:t>Хөдөлмөр эрхлэлтэнд тэгш боломж олгож,</a:t>
                      </a:r>
                      <a:r>
                        <a:rPr lang="mn-MN" sz="1400" baseline="0" dirty="0" smtClean="0">
                          <a:latin typeface="Calibri Light" panose="020F0302020204030204" pitchFamily="34" charset="0"/>
                        </a:rPr>
                        <a:t> тэгш хандах</a:t>
                      </a:r>
                      <a:r>
                        <a:rPr lang="mn-MN" sz="1400" dirty="0" smtClean="0">
                          <a:latin typeface="Calibri Light" panose="020F0302020204030204" pitchFamily="34" charset="0"/>
                        </a:rPr>
                        <a:t> </a:t>
                      </a:r>
                      <a:r>
                        <a:rPr lang="en-US" sz="1400" dirty="0" smtClean="0">
                          <a:latin typeface="Calibri Light" panose="020F0302020204030204" pitchFamily="34" charset="0"/>
                        </a:rPr>
                        <a:t>(1,2+3)</a:t>
                      </a:r>
                      <a:endParaRPr lang="en-GB" sz="1400" dirty="0">
                        <a:latin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>
                          <a:latin typeface="Calibri Light" panose="020F0302020204030204" pitchFamily="34" charset="0"/>
                        </a:rPr>
                        <a:t>8 (2M)</a:t>
                      </a:r>
                      <a:endParaRPr lang="en-GB" sz="1400" dirty="0">
                        <a:latin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>
                          <a:latin typeface="Calibri Light" panose="020F0302020204030204" pitchFamily="34" charset="0"/>
                        </a:rPr>
                        <a:t>2</a:t>
                      </a:r>
                      <a:endParaRPr lang="en-GB" sz="1400" dirty="0">
                        <a:latin typeface="Calibri Light" panose="020F0302020204030204" pitchFamily="34" charset="0"/>
                      </a:endParaRPr>
                    </a:p>
                  </a:txBody>
                  <a:tcPr/>
                </a:tc>
              </a:tr>
              <a:tr h="354039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alibri Light" panose="020F0302020204030204" pitchFamily="34" charset="0"/>
                        </a:rPr>
                        <a:t>8</a:t>
                      </a:r>
                      <a:endParaRPr lang="en-GB" sz="1400" dirty="0">
                        <a:latin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n-MN" sz="1400" dirty="0" smtClean="0">
                          <a:latin typeface="Calibri Light" panose="020F0302020204030204" pitchFamily="34" charset="0"/>
                        </a:rPr>
                        <a:t>Аюулгүй</a:t>
                      </a:r>
                      <a:r>
                        <a:rPr lang="mn-MN" sz="1400" baseline="0" dirty="0" smtClean="0">
                          <a:latin typeface="Calibri Light" panose="020F0302020204030204" pitchFamily="34" charset="0"/>
                        </a:rPr>
                        <a:t> ажлын орчин</a:t>
                      </a:r>
                      <a:r>
                        <a:rPr lang="en-US" sz="1400" dirty="0" smtClean="0">
                          <a:latin typeface="Calibri Light" panose="020F0302020204030204" pitchFamily="34" charset="0"/>
                        </a:rPr>
                        <a:t> (1+3)</a:t>
                      </a:r>
                      <a:endParaRPr lang="en-GB" sz="1400" dirty="0">
                        <a:latin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>
                          <a:latin typeface="Calibri Light" panose="020F0302020204030204" pitchFamily="34" charset="0"/>
                        </a:rPr>
                        <a:t>4 (1M)</a:t>
                      </a:r>
                      <a:endParaRPr lang="en-GB" sz="1400" dirty="0">
                        <a:latin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>
                          <a:latin typeface="Calibri Light" panose="020F0302020204030204" pitchFamily="34" charset="0"/>
                        </a:rPr>
                        <a:t>2</a:t>
                      </a:r>
                      <a:endParaRPr lang="en-GB" sz="1400" dirty="0">
                        <a:latin typeface="Calibri Light" panose="020F0302020204030204" pitchFamily="34" charset="0"/>
                      </a:endParaRPr>
                    </a:p>
                  </a:txBody>
                  <a:tcPr/>
                </a:tc>
              </a:tr>
              <a:tr h="354039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alibri Light" panose="020F0302020204030204" pitchFamily="34" charset="0"/>
                        </a:rPr>
                        <a:t>9</a:t>
                      </a:r>
                      <a:endParaRPr lang="en-GB" sz="1400" dirty="0">
                        <a:latin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n-MN" sz="1400" dirty="0" smtClean="0">
                          <a:latin typeface="Calibri Light" panose="020F0302020204030204" pitchFamily="34" charset="0"/>
                        </a:rPr>
                        <a:t>Нийгмийн хамгаалал</a:t>
                      </a:r>
                      <a:r>
                        <a:rPr lang="en-US" sz="1400" dirty="0" smtClean="0">
                          <a:latin typeface="Calibri Light" panose="020F0302020204030204" pitchFamily="34" charset="0"/>
                        </a:rPr>
                        <a:t> (1+3)</a:t>
                      </a:r>
                      <a:endParaRPr lang="en-GB" sz="1400" dirty="0">
                        <a:latin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>
                          <a:latin typeface="Calibri Light" panose="020F0302020204030204" pitchFamily="34" charset="0"/>
                        </a:rPr>
                        <a:t>10 (2M)</a:t>
                      </a:r>
                      <a:endParaRPr lang="en-GB" sz="1400" dirty="0">
                        <a:latin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>
                          <a:latin typeface="Calibri Light" panose="020F0302020204030204" pitchFamily="34" charset="0"/>
                        </a:rPr>
                        <a:t>3</a:t>
                      </a:r>
                      <a:endParaRPr lang="en-GB" sz="1400" dirty="0">
                        <a:latin typeface="Calibri Light" panose="020F0302020204030204" pitchFamily="34" charset="0"/>
                      </a:endParaRPr>
                    </a:p>
                  </a:txBody>
                  <a:tcPr/>
                </a:tc>
              </a:tr>
              <a:tr h="354039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alibri Light" panose="020F0302020204030204" pitchFamily="34" charset="0"/>
                        </a:rPr>
                        <a:t>10</a:t>
                      </a:r>
                      <a:endParaRPr lang="en-GB" sz="1400" dirty="0">
                        <a:latin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n-MN" sz="1400" dirty="0" smtClean="0">
                          <a:latin typeface="Calibri Light" panose="020F0302020204030204" pitchFamily="34" charset="0"/>
                        </a:rPr>
                        <a:t>Нийгмийн түншлэл</a:t>
                      </a:r>
                      <a:r>
                        <a:rPr lang="en-US" sz="1400" dirty="0" smtClean="0">
                          <a:latin typeface="Calibri Light" panose="020F0302020204030204" pitchFamily="34" charset="0"/>
                        </a:rPr>
                        <a:t>, </a:t>
                      </a:r>
                      <a:r>
                        <a:rPr lang="mn-MN" sz="1400" dirty="0" smtClean="0">
                          <a:latin typeface="Calibri Light" panose="020F0302020204030204" pitchFamily="34" charset="0"/>
                        </a:rPr>
                        <a:t>ажил олгогч, ажилтны төлөөлөл</a:t>
                      </a:r>
                      <a:r>
                        <a:rPr lang="en-US" sz="1400" dirty="0" smtClean="0">
                          <a:latin typeface="Calibri Light" panose="020F0302020204030204" pitchFamily="34" charset="0"/>
                        </a:rPr>
                        <a:t> (1+4)</a:t>
                      </a:r>
                      <a:endParaRPr lang="en-GB" sz="1400" dirty="0">
                        <a:latin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>
                          <a:latin typeface="Calibri Light" panose="020F0302020204030204" pitchFamily="34" charset="0"/>
                        </a:rPr>
                        <a:t>4 (2M)</a:t>
                      </a:r>
                      <a:endParaRPr lang="en-GB" sz="1400" dirty="0">
                        <a:latin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>
                          <a:latin typeface="Calibri Light" panose="020F0302020204030204" pitchFamily="34" charset="0"/>
                        </a:rPr>
                        <a:t>3</a:t>
                      </a:r>
                      <a:endParaRPr lang="en-GB" sz="1400" dirty="0">
                        <a:latin typeface="Calibri Light" panose="020F0302020204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27720" y="6381328"/>
            <a:ext cx="86409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Calibri Light" panose="020F0302020204030204" pitchFamily="34" charset="0"/>
              </a:rPr>
              <a:t>1=</a:t>
            </a:r>
            <a:r>
              <a:rPr lang="mn-MN" sz="1400" dirty="0" smtClean="0">
                <a:solidFill>
                  <a:prstClr val="black"/>
                </a:solidFill>
                <a:latin typeface="Calibri Light" panose="020F0302020204030204" pitchFamily="34" charset="0"/>
              </a:rPr>
              <a:t>Ажлын байран дахь суурь эрх</a:t>
            </a:r>
            <a:r>
              <a:rPr lang="en-US" sz="1400" dirty="0" smtClean="0">
                <a:solidFill>
                  <a:prstClr val="black"/>
                </a:solidFill>
                <a:latin typeface="Calibri Light" panose="020F0302020204030204" pitchFamily="34" charset="0"/>
              </a:rPr>
              <a:t>, 2=</a:t>
            </a:r>
            <a:r>
              <a:rPr lang="mn-MN" sz="1400" dirty="0" smtClean="0">
                <a:solidFill>
                  <a:prstClr val="black"/>
                </a:solidFill>
                <a:latin typeface="Calibri Light" panose="020F0302020204030204" pitchFamily="34" charset="0"/>
              </a:rPr>
              <a:t>хөдөлмөр эрхлэх боломж</a:t>
            </a:r>
            <a:r>
              <a:rPr lang="en-US" sz="1400" dirty="0" smtClean="0">
                <a:solidFill>
                  <a:prstClr val="black"/>
                </a:solidFill>
                <a:latin typeface="Calibri Light" panose="020F0302020204030204" pitchFamily="34" charset="0"/>
              </a:rPr>
              <a:t>, 3=</a:t>
            </a:r>
            <a:r>
              <a:rPr lang="mn-MN" sz="1400" dirty="0" smtClean="0">
                <a:solidFill>
                  <a:prstClr val="black"/>
                </a:solidFill>
                <a:latin typeface="Calibri Light" panose="020F0302020204030204" pitchFamily="34" charset="0"/>
              </a:rPr>
              <a:t>Нийгмийн хамгаалал</a:t>
            </a:r>
            <a:r>
              <a:rPr lang="en-US" sz="1400" dirty="0" smtClean="0">
                <a:solidFill>
                  <a:prstClr val="black"/>
                </a:solidFill>
                <a:latin typeface="Calibri Light" panose="020F0302020204030204" pitchFamily="34" charset="0"/>
              </a:rPr>
              <a:t>, 4=</a:t>
            </a:r>
            <a:r>
              <a:rPr lang="mn-MN" sz="1400" dirty="0" smtClean="0">
                <a:solidFill>
                  <a:prstClr val="black"/>
                </a:solidFill>
                <a:latin typeface="Calibri Light" panose="020F0302020204030204" pitchFamily="34" charset="0"/>
              </a:rPr>
              <a:t>Нийгмийн түншлэл</a:t>
            </a:r>
            <a:endParaRPr lang="en-GB" sz="1400" dirty="0">
              <a:solidFill>
                <a:prstClr val="black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36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476672"/>
            <a:ext cx="8382000" cy="6709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endParaRPr lang="en-US" altLang="zh-CN" sz="2000" b="1" dirty="0" smtClean="0">
              <a:solidFill>
                <a:prstClr val="black"/>
              </a:solidFill>
            </a:endParaRPr>
          </a:p>
          <a:p>
            <a:pPr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2000" b="1" dirty="0" smtClean="0">
                <a:solidFill>
                  <a:prstClr val="black"/>
                </a:solidFill>
              </a:rPr>
              <a:t>ТХЗ-ын хэрэгжилтийг хянах үзүүлэлтүүдэд Зохистой хөдөлмөрийн дараахь асуудлуудыг төдийлөн сайн тусгаж өгөөгүй</a:t>
            </a:r>
            <a:r>
              <a:rPr lang="en-US" altLang="zh-CN" sz="2000" b="1" dirty="0" smtClean="0">
                <a:solidFill>
                  <a:prstClr val="black"/>
                </a:solidFill>
              </a:rPr>
              <a:t>:</a:t>
            </a:r>
          </a:p>
          <a:p>
            <a:pPr marL="800100" lvl="1" indent="-342900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2000" b="1" dirty="0" smtClean="0"/>
              <a:t>Нийгэм, хүн ам зүйн бүлгийг хамарсан </a:t>
            </a:r>
            <a:r>
              <a:rPr lang="mn-MN" altLang="zh-CN" sz="2000" b="1" dirty="0" smtClean="0">
                <a:solidFill>
                  <a:srgbClr val="FF0000"/>
                </a:solidFill>
              </a:rPr>
              <a:t>тэгш бус байдал</a:t>
            </a:r>
            <a:r>
              <a:rPr lang="en-US" altLang="zh-CN" sz="2000" b="1" dirty="0" smtClean="0">
                <a:solidFill>
                  <a:prstClr val="black"/>
                </a:solidFill>
              </a:rPr>
              <a:t>, </a:t>
            </a:r>
            <a:r>
              <a:rPr lang="mn-MN" altLang="zh-CN" sz="2000" b="1" dirty="0" smtClean="0">
                <a:solidFill>
                  <a:prstClr val="black"/>
                </a:solidFill>
              </a:rPr>
              <a:t>тухайлбал</a:t>
            </a:r>
            <a:r>
              <a:rPr lang="en-US" altLang="zh-CN" sz="2000" b="1" dirty="0" smtClean="0">
                <a:solidFill>
                  <a:prstClr val="black"/>
                </a:solidFill>
              </a:rPr>
              <a:t>:</a:t>
            </a:r>
          </a:p>
          <a:p>
            <a:pPr marL="1200150" lvl="2" indent="-342900" eaLnBrk="1" hangingPunct="1"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Arial" panose="020B0604020202020204" pitchFamily="34" charset="0"/>
              <a:buChar char="•"/>
              <a:defRPr/>
            </a:pPr>
            <a:r>
              <a:rPr lang="mn-MN" altLang="zh-CN" sz="2000" dirty="0" smtClean="0">
                <a:solidFill>
                  <a:prstClr val="black"/>
                </a:solidFill>
              </a:rPr>
              <a:t>Цалин бага</a:t>
            </a:r>
            <a:r>
              <a:rPr lang="en-US" altLang="zh-CN" sz="2000" dirty="0" smtClean="0">
                <a:solidFill>
                  <a:prstClr val="black"/>
                </a:solidFill>
              </a:rPr>
              <a:t>, P90/P10 </a:t>
            </a:r>
            <a:r>
              <a:rPr lang="mn-MN" altLang="zh-CN" sz="2000" dirty="0" smtClean="0">
                <a:solidFill>
                  <a:prstClr val="black"/>
                </a:solidFill>
              </a:rPr>
              <a:t>харьцуулалт</a:t>
            </a:r>
            <a:endParaRPr lang="en-US" altLang="zh-CN" sz="2000" dirty="0" smtClean="0">
              <a:solidFill>
                <a:prstClr val="black"/>
              </a:solidFill>
            </a:endParaRPr>
          </a:p>
          <a:p>
            <a:pPr marL="1200150" lvl="2" indent="-342900" eaLnBrk="1" hangingPunct="1"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Arial" panose="020B0604020202020204" pitchFamily="34" charset="0"/>
              <a:buChar char="•"/>
              <a:defRPr/>
            </a:pPr>
            <a:r>
              <a:rPr lang="mn-MN" altLang="zh-CN" sz="2000" dirty="0" smtClean="0">
                <a:solidFill>
                  <a:prstClr val="black"/>
                </a:solidFill>
              </a:rPr>
              <a:t>Жендерт суурилсан цалингийн ялгаа</a:t>
            </a:r>
            <a:endParaRPr lang="en-US" altLang="zh-CN" sz="2000" dirty="0" smtClean="0">
              <a:solidFill>
                <a:prstClr val="black"/>
              </a:solidFill>
            </a:endParaRPr>
          </a:p>
          <a:p>
            <a:pPr marL="1200150" lvl="2" indent="-342900" eaLnBrk="1" hangingPunct="1"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Arial" panose="020B0604020202020204" pitchFamily="34" charset="0"/>
              <a:buChar char="•"/>
              <a:defRPr/>
            </a:pPr>
            <a:r>
              <a:rPr lang="mn-MN" altLang="zh-CN" sz="2000" dirty="0" smtClean="0">
                <a:solidFill>
                  <a:prstClr val="black"/>
                </a:solidFill>
              </a:rPr>
              <a:t>Тэгш бус байдлыг харуулсан </a:t>
            </a:r>
            <a:r>
              <a:rPr lang="mn-MN" altLang="zh-CN" sz="2000" dirty="0" smtClean="0">
                <a:solidFill>
                  <a:prstClr val="black"/>
                </a:solidFill>
              </a:rPr>
              <a:t>бусад </a:t>
            </a:r>
            <a:r>
              <a:rPr lang="mn-MN" altLang="zh-CN" sz="2000" dirty="0" smtClean="0">
                <a:solidFill>
                  <a:prstClr val="black"/>
                </a:solidFill>
              </a:rPr>
              <a:t>үзүүлэлтүүд</a:t>
            </a:r>
            <a:endParaRPr lang="en-US" altLang="zh-CN" sz="2000" dirty="0" smtClean="0">
              <a:solidFill>
                <a:prstClr val="black"/>
              </a:solidFill>
            </a:endParaRPr>
          </a:p>
          <a:p>
            <a:pPr marL="800100" lvl="1" indent="-342900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2000" b="1" dirty="0" smtClean="0"/>
              <a:t>Устгах </a:t>
            </a:r>
            <a:r>
              <a:rPr lang="mn-MN" altLang="zh-CN" sz="2000" b="1" dirty="0" smtClean="0"/>
              <a:t>ёстой </a:t>
            </a:r>
            <a:r>
              <a:rPr lang="mn-MN" altLang="zh-CN" sz="2000" b="1" dirty="0" smtClean="0">
                <a:solidFill>
                  <a:srgbClr val="FF0000"/>
                </a:solidFill>
              </a:rPr>
              <a:t>ажил хөдөлмөр</a:t>
            </a:r>
            <a:r>
              <a:rPr lang="en-US" altLang="zh-CN" sz="2000" b="1" dirty="0" smtClean="0">
                <a:solidFill>
                  <a:srgbClr val="FF0000"/>
                </a:solidFill>
              </a:rPr>
              <a:t>:</a:t>
            </a:r>
            <a:endParaRPr lang="en-US" altLang="zh-CN" sz="2000" b="1" dirty="0">
              <a:solidFill>
                <a:prstClr val="black"/>
              </a:solidFill>
            </a:endParaRPr>
          </a:p>
          <a:p>
            <a:pPr marL="1200150" lvl="2" indent="-342900" eaLnBrk="1" hangingPunct="1"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Arial" panose="020B0604020202020204" pitchFamily="34" charset="0"/>
              <a:buChar char="•"/>
              <a:defRPr/>
            </a:pPr>
            <a:r>
              <a:rPr lang="mn-MN" altLang="zh-CN" sz="2000" dirty="0" smtClean="0">
                <a:solidFill>
                  <a:prstClr val="black"/>
                </a:solidFill>
              </a:rPr>
              <a:t>Албадан хөдөлмөр</a:t>
            </a:r>
            <a:endParaRPr lang="en-US" altLang="zh-CN" sz="2000" dirty="0" smtClean="0">
              <a:solidFill>
                <a:prstClr val="black"/>
              </a:solidFill>
            </a:endParaRPr>
          </a:p>
          <a:p>
            <a:pPr marL="800100" lvl="1" indent="-342900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2000" b="1" dirty="0" smtClean="0"/>
              <a:t>Ажлын байрны </a:t>
            </a:r>
            <a:r>
              <a:rPr lang="mn-MN" altLang="zh-CN" sz="2000" b="1" dirty="0" smtClean="0">
                <a:solidFill>
                  <a:srgbClr val="FF0000"/>
                </a:solidFill>
              </a:rPr>
              <a:t>тогтвортой, найдвартай байдал</a:t>
            </a:r>
            <a:r>
              <a:rPr lang="en-US" altLang="zh-CN" sz="2000" b="1" dirty="0" smtClean="0"/>
              <a:t>:</a:t>
            </a:r>
            <a:endParaRPr lang="en-US" altLang="zh-CN" sz="2000" b="1" dirty="0"/>
          </a:p>
          <a:p>
            <a:pPr marL="1200150" lvl="2" indent="-342900" eaLnBrk="1" hangingPunct="1"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Arial" panose="020B0604020202020204" pitchFamily="34" charset="0"/>
              <a:buChar char="•"/>
              <a:defRPr/>
            </a:pPr>
            <a:r>
              <a:rPr lang="mn-MN" altLang="zh-CN" sz="2000" dirty="0" smtClean="0">
                <a:solidFill>
                  <a:prstClr val="black"/>
                </a:solidFill>
              </a:rPr>
              <a:t>Найдваргүй ажил</a:t>
            </a:r>
            <a:r>
              <a:rPr lang="en-US" altLang="zh-CN" sz="2000" dirty="0" smtClean="0">
                <a:solidFill>
                  <a:prstClr val="black"/>
                </a:solidFill>
              </a:rPr>
              <a:t>, </a:t>
            </a:r>
            <a:r>
              <a:rPr lang="mn-MN" altLang="zh-CN" sz="2000" dirty="0" smtClean="0">
                <a:solidFill>
                  <a:prstClr val="black"/>
                </a:solidFill>
              </a:rPr>
              <a:t>түр ажил</a:t>
            </a:r>
            <a:endParaRPr lang="en-US" altLang="zh-CN" sz="2000" dirty="0" smtClean="0">
              <a:solidFill>
                <a:prstClr val="black"/>
              </a:solidFill>
            </a:endParaRPr>
          </a:p>
          <a:p>
            <a:pPr marL="1200150" lvl="2" indent="-342900" eaLnBrk="1" hangingPunct="1"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Arial" panose="020B0604020202020204" pitchFamily="34" charset="0"/>
              <a:buChar char="•"/>
              <a:defRPr/>
            </a:pPr>
            <a:r>
              <a:rPr lang="mn-MN" altLang="zh-CN" sz="2000" dirty="0">
                <a:solidFill>
                  <a:prstClr val="black"/>
                </a:solidFill>
              </a:rPr>
              <a:t>Өдрөөр </a:t>
            </a:r>
            <a:r>
              <a:rPr lang="mn-MN" altLang="zh-CN" sz="2000" dirty="0" smtClean="0">
                <a:solidFill>
                  <a:prstClr val="black"/>
                </a:solidFill>
              </a:rPr>
              <a:t>түр </a:t>
            </a:r>
            <a:r>
              <a:rPr lang="mn-MN" altLang="zh-CN" sz="2000" dirty="0" smtClean="0">
                <a:solidFill>
                  <a:prstClr val="black"/>
                </a:solidFill>
              </a:rPr>
              <a:t>ажиллагсадын </a:t>
            </a:r>
            <a:r>
              <a:rPr lang="mn-MN" altLang="zh-CN" sz="2000" dirty="0" smtClean="0">
                <a:solidFill>
                  <a:prstClr val="black"/>
                </a:solidFill>
              </a:rPr>
              <a:t>орлого</a:t>
            </a:r>
            <a:endParaRPr lang="en-US" altLang="zh-CN" sz="2000" dirty="0">
              <a:solidFill>
                <a:prstClr val="black"/>
              </a:solidFill>
            </a:endParaRPr>
          </a:p>
          <a:p>
            <a:pPr marL="1200150" lvl="2" indent="-342900" eaLnBrk="1" hangingPunct="1"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Arial" panose="020B0604020202020204" pitchFamily="34" charset="0"/>
              <a:buChar char="•"/>
              <a:defRPr/>
            </a:pPr>
            <a:endParaRPr lang="en-US" altLang="zh-CN" sz="2000" dirty="0">
              <a:solidFill>
                <a:prstClr val="black"/>
              </a:solidFill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>
              <a:solidFill>
                <a:prstClr val="black"/>
              </a:solidFill>
            </a:endParaRPr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457200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mn-MN" sz="3200" b="1" dirty="0" smtClean="0">
                <a:solidFill>
                  <a:srgbClr val="333399"/>
                </a:solidFill>
              </a:rPr>
              <a:t>Зохистой хөдөлмөрийн зарим үзүүлэлтүүд</a:t>
            </a:r>
            <a:endParaRPr lang="en-US" sz="3200" b="1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597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476672"/>
            <a:ext cx="8382000" cy="5786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endParaRPr lang="en-US" altLang="zh-CN" sz="2000" b="1" dirty="0" smtClean="0">
              <a:solidFill>
                <a:prstClr val="black"/>
              </a:solidFill>
            </a:endParaRPr>
          </a:p>
          <a:p>
            <a:pPr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2000" b="1" dirty="0">
                <a:solidFill>
                  <a:prstClr val="black"/>
                </a:solidFill>
              </a:rPr>
              <a:t>ТХЗ-ын хэрэгжилтийг хянах үзүүлэлтүүдэд Зохистой хөдөлмөрийн дараахь асуудлуудыг төдийлөн сайн тусгаж өгөөгүй</a:t>
            </a:r>
            <a:r>
              <a:rPr lang="en-US" altLang="zh-CN" sz="2000" b="1" dirty="0">
                <a:solidFill>
                  <a:prstClr val="black"/>
                </a:solidFill>
              </a:rPr>
              <a:t>:</a:t>
            </a:r>
          </a:p>
          <a:p>
            <a:pPr marL="800100" lvl="1" indent="-342900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2000" b="1" dirty="0" smtClean="0">
                <a:solidFill>
                  <a:srgbClr val="FF0000"/>
                </a:solidFill>
              </a:rPr>
              <a:t>Нийгмийн түншлэл</a:t>
            </a:r>
            <a:r>
              <a:rPr lang="en-US" altLang="zh-CN" sz="2000" b="1" dirty="0" smtClean="0"/>
              <a:t> </a:t>
            </a:r>
            <a:r>
              <a:rPr lang="mn-MN" altLang="zh-CN" sz="2000" b="1" dirty="0" smtClean="0"/>
              <a:t>ба</a:t>
            </a:r>
            <a:r>
              <a:rPr lang="en-US" altLang="zh-CN" sz="2000" b="1" dirty="0" smtClean="0"/>
              <a:t> </a:t>
            </a:r>
            <a:r>
              <a:rPr lang="mn-MN" altLang="zh-CN" sz="2000" b="1" dirty="0" smtClean="0"/>
              <a:t>ажилтан, ажил олгогчдын төлөөлөл</a:t>
            </a:r>
            <a:endParaRPr lang="en-US" altLang="zh-CN" sz="2000" b="1" dirty="0" smtClean="0">
              <a:solidFill>
                <a:srgbClr val="FF0000"/>
              </a:solidFill>
            </a:endParaRPr>
          </a:p>
          <a:p>
            <a:pPr marL="800100" lvl="1" indent="-342900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2000" b="1" dirty="0" smtClean="0">
                <a:solidFill>
                  <a:srgbClr val="FF0000"/>
                </a:solidFill>
              </a:rPr>
              <a:t>Хууль, эрх зүйн</a:t>
            </a:r>
            <a:r>
              <a:rPr lang="en-US" altLang="zh-CN" sz="2000" b="1" dirty="0" smtClean="0">
                <a:solidFill>
                  <a:srgbClr val="FF0000"/>
                </a:solidFill>
              </a:rPr>
              <a:t> </a:t>
            </a:r>
            <a:r>
              <a:rPr lang="mn-MN" altLang="zh-CN" sz="2000" b="1" dirty="0" smtClean="0"/>
              <a:t>хүрээ</a:t>
            </a:r>
            <a:endParaRPr lang="en-US" altLang="zh-CN" sz="2000" b="1" dirty="0" smtClean="0"/>
          </a:p>
          <a:p>
            <a:pPr marL="800100" lvl="1" indent="-342900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2000" b="1" dirty="0" smtClean="0"/>
              <a:t>Үзүүлэлтүүдийг ойлгох, дүн шинжилгээ хийхийн тулд </a:t>
            </a:r>
            <a:r>
              <a:rPr lang="mn-MN" altLang="zh-CN" sz="2000" b="1" dirty="0" smtClean="0">
                <a:solidFill>
                  <a:srgbClr val="FF0000"/>
                </a:solidFill>
              </a:rPr>
              <a:t>агуулгажуулах </a:t>
            </a:r>
            <a:r>
              <a:rPr lang="mn-MN" altLang="zh-CN" sz="2000" b="1" dirty="0" smtClean="0"/>
              <a:t>шаардлагатай</a:t>
            </a:r>
          </a:p>
          <a:p>
            <a:pPr marL="800100" lvl="1" indent="-342900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endParaRPr lang="en-US" altLang="zh-CN" sz="2000" b="1" dirty="0" smtClean="0"/>
          </a:p>
          <a:p>
            <a:pPr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endParaRPr lang="en-US" altLang="zh-CN" sz="2000" b="1" dirty="0" smtClean="0">
              <a:solidFill>
                <a:prstClr val="black"/>
              </a:solidFill>
            </a:endParaRPr>
          </a:p>
          <a:p>
            <a:pPr marL="457200" lvl="1" indent="0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defRPr/>
            </a:pPr>
            <a:endParaRPr lang="en-US" altLang="zh-CN" sz="2000" b="1" dirty="0" smtClean="0">
              <a:solidFill>
                <a:prstClr val="black"/>
              </a:solidFill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>
              <a:solidFill>
                <a:prstClr val="black"/>
              </a:solidFill>
            </a:endParaRPr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457200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mn-MN" sz="3200" b="1" dirty="0">
                <a:solidFill>
                  <a:srgbClr val="333399"/>
                </a:solidFill>
              </a:rPr>
              <a:t>Зохистой хөдөлмөрийн зарим үзүүлэлтүүд</a:t>
            </a:r>
            <a:endParaRPr lang="en-US" sz="3200" b="1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485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233488"/>
            <a:ext cx="8077200" cy="3728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endParaRPr lang="en-GB" altLang="zh-CN" sz="2400" b="1" dirty="0" smtClean="0">
              <a:ea typeface="SimSun" pitchFamily="2" charset="-122"/>
            </a:endParaRPr>
          </a:p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2400" b="1" dirty="0">
                <a:solidFill>
                  <a:schemeClr val="bg1">
                    <a:lumMod val="65000"/>
                  </a:schemeClr>
                </a:solidFill>
                <a:ea typeface="SimSun" pitchFamily="2" charset="-122"/>
              </a:rPr>
              <a:t>Танилцуулга: Бид юу мэдэхийг хүсч байна?</a:t>
            </a:r>
          </a:p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2400" b="1" dirty="0">
                <a:solidFill>
                  <a:schemeClr val="bg1">
                    <a:lumMod val="65000"/>
                  </a:schemeClr>
                </a:solidFill>
                <a:ea typeface="SimSun" pitchFamily="2" charset="-122"/>
              </a:rPr>
              <a:t>ТХЗ-ийн зарим нэг үзүүлэлтүүд: Үндсэн ойлголт</a:t>
            </a:r>
          </a:p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2400" b="1" dirty="0">
                <a:solidFill>
                  <a:schemeClr val="bg1">
                    <a:lumMod val="65000"/>
                  </a:schemeClr>
                </a:solidFill>
                <a:ea typeface="SimSun" pitchFamily="2" charset="-122"/>
              </a:rPr>
              <a:t>Зохистой хөдөлмөрийн үзүүлэлтүүд</a:t>
            </a:r>
          </a:p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2400" b="1" dirty="0">
                <a:solidFill>
                  <a:schemeClr val="accent2">
                    <a:lumMod val="75000"/>
                  </a:schemeClr>
                </a:solidFill>
                <a:ea typeface="SimSun" pitchFamily="2" charset="-122"/>
              </a:rPr>
              <a:t>Онлайн мэдээллийг авч ашиглах нь</a:t>
            </a:r>
          </a:p>
        </p:txBody>
      </p:sp>
      <p:sp>
        <p:nvSpPr>
          <p:cNvPr id="3076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3077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9558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233488"/>
            <a:ext cx="8382000" cy="5090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1800" b="1" dirty="0" smtClean="0">
                <a:ea typeface="SimSun" pitchFamily="2" charset="-122"/>
              </a:rPr>
              <a:t>ОУХБ</a:t>
            </a:r>
            <a:r>
              <a:rPr lang="en-US" altLang="zh-CN" sz="1800" b="1" dirty="0" smtClean="0">
                <a:ea typeface="SimSun" pitchFamily="2" charset="-122"/>
              </a:rPr>
              <a:t>: </a:t>
            </a:r>
            <a:r>
              <a:rPr lang="mn-MN" altLang="zh-CN" sz="1800" b="1" dirty="0" smtClean="0">
                <a:ea typeface="SimSun" pitchFamily="2" charset="-122"/>
              </a:rPr>
              <a:t>Ази, Номхон далайн бүсийн Зохистой хөдөлмөрийн үзүүлэлтүүд</a:t>
            </a:r>
            <a:r>
              <a:rPr lang="en-US" altLang="zh-CN" sz="1800" b="1" dirty="0" smtClean="0">
                <a:ea typeface="SimSun" pitchFamily="2" charset="-122"/>
              </a:rPr>
              <a:t> (</a:t>
            </a:r>
            <a:r>
              <a:rPr lang="en-US" altLang="zh-CN" sz="1800" b="1" dirty="0">
                <a:ea typeface="SimSun" pitchFamily="2" charset="-122"/>
              </a:rPr>
              <a:t>2008) </a:t>
            </a:r>
            <a:r>
              <a:rPr lang="en-US" altLang="zh-CN" sz="1600" b="1" dirty="0">
                <a:ea typeface="SimSun" pitchFamily="2" charset="-122"/>
                <a:hlinkClick r:id="rId3"/>
              </a:rPr>
              <a:t>http://www.ilo.org/asia/whatwedo/publications/WCMS_099163/lang--</a:t>
            </a:r>
            <a:r>
              <a:rPr lang="en-US" altLang="zh-CN" sz="1600" b="1" dirty="0" smtClean="0">
                <a:ea typeface="SimSun" pitchFamily="2" charset="-122"/>
                <a:hlinkClick r:id="rId3"/>
              </a:rPr>
              <a:t>en/index.htm</a:t>
            </a:r>
            <a:r>
              <a:rPr lang="en-US" altLang="zh-CN" sz="1600" b="1" dirty="0" smtClean="0">
                <a:ea typeface="SimSun" pitchFamily="2" charset="-122"/>
              </a:rPr>
              <a:t> </a:t>
            </a:r>
          </a:p>
          <a:p>
            <a:pPr eaLnBrk="1" hangingPunct="1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1800" b="1" dirty="0" smtClean="0">
                <a:ea typeface="SimSun" pitchFamily="2" charset="-122"/>
              </a:rPr>
              <a:t>ОУХБ</a:t>
            </a:r>
            <a:r>
              <a:rPr lang="en-US" altLang="zh-CN" sz="1800" b="1" dirty="0" smtClean="0">
                <a:ea typeface="SimSun" pitchFamily="2" charset="-122"/>
              </a:rPr>
              <a:t>: </a:t>
            </a:r>
            <a:r>
              <a:rPr lang="mn-MN" altLang="zh-CN" sz="1800" b="1" dirty="0" smtClean="0">
                <a:ea typeface="SimSun" pitchFamily="2" charset="-122"/>
              </a:rPr>
              <a:t>Зохистой хөдөлмөрийн үзүүлэлтүүд</a:t>
            </a:r>
            <a:r>
              <a:rPr lang="en-US" altLang="zh-CN" sz="1800" b="1" dirty="0" smtClean="0">
                <a:ea typeface="SimSun" pitchFamily="2" charset="-122"/>
              </a:rPr>
              <a:t>: </a:t>
            </a:r>
            <a:r>
              <a:rPr lang="mn-MN" altLang="zh-CN" sz="1800" b="1" dirty="0" smtClean="0">
                <a:ea typeface="SimSun" pitchFamily="2" charset="-122"/>
              </a:rPr>
              <a:t>Агуулга, тодорхойлолт </a:t>
            </a:r>
            <a:r>
              <a:rPr lang="en-US" altLang="zh-CN" sz="1800" b="1" dirty="0" smtClean="0">
                <a:ea typeface="SimSun" pitchFamily="2" charset="-122"/>
              </a:rPr>
              <a:t>(2012</a:t>
            </a:r>
            <a:r>
              <a:rPr lang="en-US" altLang="zh-CN" sz="1800" b="1" dirty="0">
                <a:ea typeface="SimSun" pitchFamily="2" charset="-122"/>
              </a:rPr>
              <a:t>) </a:t>
            </a:r>
            <a:r>
              <a:rPr lang="en-US" altLang="zh-CN" sz="1600" b="1" dirty="0">
                <a:ea typeface="SimSun" pitchFamily="2" charset="-122"/>
                <a:hlinkClick r:id="rId4"/>
              </a:rPr>
              <a:t>http://www.ilo.org/integration/resources/pubs/WCMS_229374/lang--</a:t>
            </a:r>
            <a:r>
              <a:rPr lang="en-US" altLang="zh-CN" sz="1600" b="1" dirty="0" smtClean="0">
                <a:ea typeface="SimSun" pitchFamily="2" charset="-122"/>
                <a:hlinkClick r:id="rId4"/>
              </a:rPr>
              <a:t>en/index.htm</a:t>
            </a:r>
            <a:r>
              <a:rPr lang="en-US" altLang="zh-CN" sz="1600" b="1" dirty="0" smtClean="0">
                <a:ea typeface="SimSun" pitchFamily="2" charset="-122"/>
              </a:rPr>
              <a:t> </a:t>
            </a:r>
          </a:p>
          <a:p>
            <a:pPr eaLnBrk="1" hangingPunct="1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1800" b="1" dirty="0" smtClean="0">
                <a:ea typeface="SimSun" pitchFamily="2" charset="-122"/>
              </a:rPr>
              <a:t>ОУХБ</a:t>
            </a:r>
            <a:r>
              <a:rPr lang="en-US" altLang="zh-CN" sz="1800" b="1" dirty="0" smtClean="0">
                <a:ea typeface="SimSun" pitchFamily="2" charset="-122"/>
              </a:rPr>
              <a:t>:</a:t>
            </a:r>
            <a:r>
              <a:rPr lang="mn-MN" altLang="zh-CN" sz="1800" b="1" dirty="0" smtClean="0">
                <a:ea typeface="SimSun" pitchFamily="2" charset="-122"/>
              </a:rPr>
              <a:t> МХЗ-ийн хөдөлмөр эрхлэлтийн үзүүлэлтийг тодорхойлох нь</a:t>
            </a:r>
            <a:r>
              <a:rPr lang="en-US" altLang="zh-CN" sz="1800" b="1" dirty="0" smtClean="0">
                <a:ea typeface="SimSun" pitchFamily="2" charset="-122"/>
              </a:rPr>
              <a:t> (</a:t>
            </a:r>
            <a:r>
              <a:rPr lang="en-US" altLang="zh-CN" sz="1800" b="1" dirty="0">
                <a:ea typeface="SimSun" pitchFamily="2" charset="-122"/>
              </a:rPr>
              <a:t>2013</a:t>
            </a:r>
            <a:r>
              <a:rPr lang="en-US" altLang="zh-CN" sz="1800" b="1" dirty="0" smtClean="0">
                <a:ea typeface="SimSun" pitchFamily="2" charset="-122"/>
              </a:rPr>
              <a:t>) </a:t>
            </a:r>
            <a:r>
              <a:rPr lang="en-US" altLang="zh-CN" sz="1600" b="1" dirty="0" smtClean="0">
                <a:ea typeface="SimSun" pitchFamily="2" charset="-122"/>
                <a:hlinkClick r:id="rId5"/>
              </a:rPr>
              <a:t>http</a:t>
            </a:r>
            <a:r>
              <a:rPr lang="en-US" altLang="zh-CN" sz="1600" b="1" dirty="0">
                <a:ea typeface="SimSun" pitchFamily="2" charset="-122"/>
                <a:hlinkClick r:id="rId5"/>
              </a:rPr>
              <a:t>://www.ilo.org/global/topics/post-2015/documents/WCMS_208796/lang--</a:t>
            </a:r>
            <a:r>
              <a:rPr lang="en-US" altLang="zh-CN" sz="1600" b="1" dirty="0" smtClean="0">
                <a:ea typeface="SimSun" pitchFamily="2" charset="-122"/>
                <a:hlinkClick r:id="rId5"/>
              </a:rPr>
              <a:t>en/index.htm</a:t>
            </a:r>
            <a:r>
              <a:rPr lang="en-US" altLang="zh-CN" sz="1600" b="1" dirty="0" smtClean="0">
                <a:ea typeface="SimSun" pitchFamily="2" charset="-122"/>
              </a:rPr>
              <a:t> </a:t>
            </a:r>
          </a:p>
          <a:p>
            <a:pPr eaLnBrk="1" hangingPunct="1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1800" b="1" dirty="0" smtClean="0">
                <a:ea typeface="SimSun" pitchFamily="2" charset="-122"/>
              </a:rPr>
              <a:t>ОУХБ</a:t>
            </a:r>
            <a:r>
              <a:rPr lang="en-US" altLang="zh-CN" sz="1800" b="1" dirty="0" smtClean="0">
                <a:ea typeface="SimSun" pitchFamily="2" charset="-122"/>
              </a:rPr>
              <a:t>:</a:t>
            </a:r>
            <a:r>
              <a:rPr lang="mn-MN" altLang="zh-CN" sz="1800" b="1" dirty="0" smtClean="0">
                <a:ea typeface="SimSun" pitchFamily="2" charset="-122"/>
              </a:rPr>
              <a:t> Хөдөлмөрийн зах зээлийн гол үзүүлэлтүүд</a:t>
            </a:r>
            <a:r>
              <a:rPr lang="en-US" altLang="zh-CN" sz="1800" b="1" dirty="0" smtClean="0">
                <a:ea typeface="SimSun" pitchFamily="2" charset="-122"/>
              </a:rPr>
              <a:t>		 </a:t>
            </a:r>
            <a:r>
              <a:rPr lang="en-US" altLang="zh-CN" sz="1600" b="1" dirty="0">
                <a:ea typeface="SimSun" pitchFamily="2" charset="-122"/>
                <a:hlinkClick r:id="rId6"/>
              </a:rPr>
              <a:t>http://</a:t>
            </a:r>
            <a:r>
              <a:rPr lang="en-US" altLang="zh-CN" sz="1600" b="1" dirty="0" smtClean="0">
                <a:ea typeface="SimSun" pitchFamily="2" charset="-122"/>
                <a:hlinkClick r:id="rId6"/>
              </a:rPr>
              <a:t>www.ilo.org/kilm</a:t>
            </a:r>
            <a:r>
              <a:rPr lang="en-US" altLang="zh-CN" sz="1600" b="1" dirty="0" smtClean="0">
                <a:ea typeface="SimSun" pitchFamily="2" charset="-122"/>
              </a:rPr>
              <a:t> </a:t>
            </a:r>
            <a:endParaRPr lang="en-US" altLang="zh-CN" sz="1600" b="1" dirty="0">
              <a:ea typeface="SimSun" pitchFamily="2" charset="-122"/>
            </a:endParaRPr>
          </a:p>
          <a:p>
            <a:pPr eaLnBrk="1" hangingPunct="1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1800" b="1" dirty="0" smtClean="0">
                <a:ea typeface="SimSun" pitchFamily="2" charset="-122"/>
              </a:rPr>
              <a:t>ОУ-ын Хөдөлмөрийн Статистикчдийн </a:t>
            </a:r>
            <a:r>
              <a:rPr lang="en-US" altLang="zh-CN" sz="1800" b="1" dirty="0" smtClean="0">
                <a:ea typeface="SimSun" pitchFamily="2" charset="-122"/>
              </a:rPr>
              <a:t>13</a:t>
            </a:r>
            <a:r>
              <a:rPr lang="en-US" altLang="zh-CN" sz="1800" b="1" baseline="30000" dirty="0" smtClean="0">
                <a:ea typeface="SimSun" pitchFamily="2" charset="-122"/>
              </a:rPr>
              <a:t> </a:t>
            </a:r>
            <a:r>
              <a:rPr lang="en-US" altLang="zh-CN" sz="1800" b="1" dirty="0" smtClean="0">
                <a:ea typeface="SimSun" pitchFamily="2" charset="-122"/>
              </a:rPr>
              <a:t>(1982)</a:t>
            </a:r>
            <a:r>
              <a:rPr lang="mn-MN" altLang="zh-CN" sz="1800" b="1" dirty="0" smtClean="0">
                <a:ea typeface="SimSun" pitchFamily="2" charset="-122"/>
              </a:rPr>
              <a:t>, </a:t>
            </a:r>
            <a:r>
              <a:rPr lang="en-US" altLang="zh-CN" sz="1800" b="1" dirty="0" smtClean="0">
                <a:ea typeface="SimSun" pitchFamily="2" charset="-122"/>
              </a:rPr>
              <a:t>19 (2013)</a:t>
            </a:r>
            <a:r>
              <a:rPr lang="mn-MN" altLang="zh-CN" sz="1800" b="1" dirty="0" smtClean="0">
                <a:ea typeface="SimSun" pitchFamily="2" charset="-122"/>
              </a:rPr>
              <a:t>-р хурлын шийдвэрүүд </a:t>
            </a:r>
            <a:r>
              <a:rPr lang="en-US" altLang="zh-CN" sz="1800" b="1" dirty="0" smtClean="0">
                <a:ea typeface="SimSun" pitchFamily="2" charset="-122"/>
              </a:rPr>
              <a:t>(2013)				 </a:t>
            </a:r>
            <a:r>
              <a:rPr lang="en-US" altLang="zh-CN" sz="1600" b="1" dirty="0">
                <a:ea typeface="SimSun" pitchFamily="2" charset="-122"/>
                <a:hlinkClick r:id="rId7"/>
              </a:rPr>
              <a:t>http://www.ilo.org/global/statistics-and-databases/standards-and-guidelines/lang--</a:t>
            </a:r>
            <a:r>
              <a:rPr lang="en-US" altLang="zh-CN" sz="1600" b="1" dirty="0" smtClean="0">
                <a:ea typeface="SimSun" pitchFamily="2" charset="-122"/>
                <a:hlinkClick r:id="rId7"/>
              </a:rPr>
              <a:t>en/index.htm</a:t>
            </a:r>
            <a:r>
              <a:rPr lang="en-US" altLang="zh-CN" sz="1600" b="1" dirty="0" smtClean="0">
                <a:ea typeface="SimSun" pitchFamily="2" charset="-122"/>
              </a:rPr>
              <a:t> </a:t>
            </a: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457200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mn-MN" sz="3200" b="1" dirty="0" smtClean="0">
                <a:solidFill>
                  <a:srgbClr val="333399"/>
                </a:solidFill>
              </a:rPr>
              <a:t>Нэмэлт мэдээллийг доорх сайтаас авна уу.</a:t>
            </a:r>
            <a:endParaRPr lang="en-US" sz="3200" b="1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467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1000" r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357554" y="2357438"/>
            <a:ext cx="4572032" cy="1143000"/>
          </a:xfrm>
        </p:spPr>
        <p:txBody>
          <a:bodyPr>
            <a:noAutofit/>
          </a:bodyPr>
          <a:lstStyle/>
          <a:p>
            <a:r>
              <a:rPr lang="mn-MN" sz="7000" dirty="0" smtClean="0">
                <a:solidFill>
                  <a:schemeClr val="bg1"/>
                </a:solidFill>
              </a:rPr>
              <a:t>Баярлалаа</a:t>
            </a:r>
            <a:endParaRPr lang="th-TH" sz="7000" dirty="0">
              <a:solidFill>
                <a:schemeClr val="bg1"/>
              </a:solidFill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3273474" y="3643314"/>
            <a:ext cx="4814846" cy="571504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mn-MN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Макико Мацумото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mn-MN" sz="2000" dirty="0" smtClean="0">
                <a:solidFill>
                  <a:schemeClr val="bg1"/>
                </a:solidFill>
              </a:rPr>
              <a:t>Хөдөлмөр эрхлэлтийн мэргэжилтэн</a:t>
            </a:r>
            <a:endParaRPr lang="en-US" sz="2000" dirty="0" smtClean="0">
              <a:solidFill>
                <a:schemeClr val="bg1"/>
              </a:solidFill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mn-MN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ОУХБ-ын Ази,</a:t>
            </a:r>
            <a:r>
              <a:rPr kumimoji="0" lang="mn-MN" sz="20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Номхон далайн бүсийн товчоо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000" dirty="0" err="1" smtClean="0">
                <a:solidFill>
                  <a:schemeClr val="bg1"/>
                </a:solidFill>
              </a:rPr>
              <a:t>matsumoto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@ilo.org</a:t>
            </a:r>
            <a:endParaRPr kumimoji="0" lang="th-TH" sz="2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233488"/>
            <a:ext cx="8382000" cy="6247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2000" b="1" dirty="0" smtClean="0">
                <a:ea typeface="SimSun" pitchFamily="2" charset="-122"/>
              </a:rPr>
              <a:t>Хөдөлмөрийн зах зээл </a:t>
            </a:r>
            <a:r>
              <a:rPr lang="mn-MN" altLang="zh-CN" sz="2000" b="1" dirty="0" smtClean="0">
                <a:solidFill>
                  <a:schemeClr val="accent2">
                    <a:lumMod val="75000"/>
                  </a:schemeClr>
                </a:solidFill>
                <a:ea typeface="SimSun" pitchFamily="2" charset="-122"/>
              </a:rPr>
              <a:t>эдийн засгийн</a:t>
            </a:r>
            <a:r>
              <a:rPr lang="mn-MN" altLang="zh-CN" sz="2000" b="1" dirty="0" smtClean="0">
                <a:ea typeface="SimSun" pitchFamily="2" charset="-122"/>
              </a:rPr>
              <a:t> нөхцөл байдлаас шалтгаалан яаж өөрчлөгддөг вэ</a:t>
            </a:r>
            <a:r>
              <a:rPr lang="en-US" altLang="zh-CN" sz="2000" b="1" dirty="0" smtClean="0">
                <a:ea typeface="SimSun" pitchFamily="2" charset="-122"/>
              </a:rPr>
              <a:t>?</a:t>
            </a:r>
          </a:p>
          <a:p>
            <a:pPr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2000" b="1" dirty="0" smtClean="0">
                <a:ea typeface="SimSun" pitchFamily="2" charset="-122"/>
              </a:rPr>
              <a:t>Хөдөлмөрийн зах зээл </a:t>
            </a:r>
            <a:r>
              <a:rPr lang="mn-MN" altLang="zh-CN" sz="2000" b="1" dirty="0" smtClean="0">
                <a:solidFill>
                  <a:schemeClr val="accent2">
                    <a:lumMod val="75000"/>
                  </a:schemeClr>
                </a:solidFill>
                <a:ea typeface="SimSun" pitchFamily="2" charset="-122"/>
              </a:rPr>
              <a:t>хүн ам зүйн</a:t>
            </a:r>
            <a:r>
              <a:rPr lang="mn-MN" altLang="zh-CN" sz="2000" b="1" dirty="0" smtClean="0">
                <a:ea typeface="SimSun" pitchFamily="2" charset="-122"/>
              </a:rPr>
              <a:t> нөхцлөөс шалтгаалан хэрхэн өөрчлөгддөг вэ?</a:t>
            </a:r>
          </a:p>
          <a:p>
            <a:pPr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2000" b="1" dirty="0" smtClean="0">
                <a:ea typeface="SimSun" pitchFamily="2" charset="-122"/>
              </a:rPr>
              <a:t>Хөдөлмөрийн эрхлэлтийн </a:t>
            </a:r>
            <a:r>
              <a:rPr lang="mn-MN" altLang="zh-CN" sz="2000" b="1" dirty="0" smtClean="0">
                <a:solidFill>
                  <a:schemeClr val="accent2">
                    <a:lumMod val="75000"/>
                  </a:schemeClr>
                </a:solidFill>
                <a:ea typeface="SimSun" pitchFamily="2" charset="-122"/>
              </a:rPr>
              <a:t>тоон </a:t>
            </a:r>
            <a:r>
              <a:rPr lang="mn-MN" altLang="zh-CN" sz="2000" b="1" dirty="0" smtClean="0">
                <a:ea typeface="SimSun" pitchFamily="2" charset="-122"/>
              </a:rPr>
              <a:t>үзүүлэлт юу вэ</a:t>
            </a:r>
            <a:r>
              <a:rPr lang="en-US" altLang="zh-CN" sz="2000" b="1" dirty="0" smtClean="0">
                <a:ea typeface="SimSun" pitchFamily="2" charset="-122"/>
              </a:rPr>
              <a:t>?</a:t>
            </a:r>
          </a:p>
          <a:p>
            <a:pPr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2000" b="1" dirty="0">
                <a:ea typeface="SimSun" pitchFamily="2" charset="-122"/>
              </a:rPr>
              <a:t>Хөдөлмөрийн эрхлэлтийн </a:t>
            </a:r>
            <a:r>
              <a:rPr lang="mn-MN" altLang="zh-CN" sz="2000" b="1" dirty="0" smtClean="0">
                <a:solidFill>
                  <a:schemeClr val="accent2">
                    <a:lumMod val="75000"/>
                  </a:schemeClr>
                </a:solidFill>
                <a:ea typeface="SimSun" pitchFamily="2" charset="-122"/>
              </a:rPr>
              <a:t>чанарын </a:t>
            </a:r>
            <a:r>
              <a:rPr lang="mn-MN" altLang="zh-CN" sz="2000" b="1" dirty="0">
                <a:ea typeface="SimSun" pitchFamily="2" charset="-122"/>
              </a:rPr>
              <a:t>үзүүлэлт юу вэ</a:t>
            </a:r>
            <a:r>
              <a:rPr lang="en-US" altLang="zh-CN" sz="2000" b="1" dirty="0">
                <a:ea typeface="SimSun" pitchFamily="2" charset="-122"/>
              </a:rPr>
              <a:t>?</a:t>
            </a:r>
            <a:endParaRPr lang="en-US" altLang="zh-CN" sz="2000" b="1" dirty="0" smtClean="0">
              <a:ea typeface="SimSun" pitchFamily="2" charset="-122"/>
            </a:endParaRPr>
          </a:p>
          <a:p>
            <a:pPr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2000" b="1" dirty="0" smtClean="0">
                <a:ea typeface="SimSun" pitchFamily="2" charset="-122"/>
              </a:rPr>
              <a:t>Хөдөлмөрийн </a:t>
            </a:r>
            <a:r>
              <a:rPr lang="mn-MN" altLang="zh-CN" sz="2000" b="1" dirty="0" smtClean="0">
                <a:solidFill>
                  <a:schemeClr val="accent2">
                    <a:lumMod val="75000"/>
                  </a:schemeClr>
                </a:solidFill>
                <a:ea typeface="SimSun" pitchFamily="2" charset="-122"/>
              </a:rPr>
              <a:t>зах зээлд</a:t>
            </a:r>
            <a:r>
              <a:rPr lang="mn-MN" altLang="zh-CN" sz="2000" b="1" dirty="0" smtClean="0">
                <a:ea typeface="SimSun" pitchFamily="2" charset="-122"/>
              </a:rPr>
              <a:t> ямар нэгэн ахиц гарав уу</a:t>
            </a:r>
            <a:r>
              <a:rPr lang="en-US" altLang="zh-CN" sz="2000" b="1" dirty="0" smtClean="0">
                <a:ea typeface="SimSun" pitchFamily="2" charset="-122"/>
              </a:rPr>
              <a:t>?</a:t>
            </a:r>
          </a:p>
          <a:p>
            <a:pPr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2000" b="1" dirty="0" smtClean="0">
                <a:solidFill>
                  <a:schemeClr val="accent2">
                    <a:lumMod val="75000"/>
                  </a:schemeClr>
                </a:solidFill>
                <a:ea typeface="SimSun" pitchFamily="2" charset="-122"/>
              </a:rPr>
              <a:t>Хүн амын аль нэг бүлэг</a:t>
            </a:r>
            <a:r>
              <a:rPr lang="mn-MN" altLang="zh-CN" sz="2000" b="1" dirty="0" smtClean="0">
                <a:ea typeface="SimSun" pitchFamily="2" charset="-122"/>
              </a:rPr>
              <a:t> хөдөлмөрийн зах зээл дээр бэрхшээлтэй тулгарч байна уу</a:t>
            </a:r>
            <a:r>
              <a:rPr lang="en-US" altLang="zh-CN" sz="2000" b="1" dirty="0" smtClean="0">
                <a:ea typeface="SimSun" pitchFamily="2" charset="-122"/>
              </a:rPr>
              <a:t>?</a:t>
            </a:r>
          </a:p>
          <a:p>
            <a:pPr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2000" b="1" dirty="0" smtClean="0">
                <a:ea typeface="SimSun" pitchFamily="2" charset="-122"/>
              </a:rPr>
              <a:t>Хөдөлмөрийн зах зээлийн гажуудлыг засахад юу </a:t>
            </a:r>
            <a:r>
              <a:rPr lang="mn-MN" altLang="zh-CN" sz="2000" b="1" dirty="0" smtClean="0">
                <a:solidFill>
                  <a:schemeClr val="accent2">
                    <a:lumMod val="75000"/>
                  </a:schemeClr>
                </a:solidFill>
                <a:ea typeface="SimSun" pitchFamily="2" charset="-122"/>
              </a:rPr>
              <a:t>хамгийн чухал</a:t>
            </a:r>
            <a:r>
              <a:rPr lang="mn-MN" altLang="zh-CN" sz="2000" b="1" dirty="0" smtClean="0">
                <a:ea typeface="SimSun" pitchFamily="2" charset="-122"/>
              </a:rPr>
              <a:t> вэ</a:t>
            </a:r>
            <a:r>
              <a:rPr lang="en-US" altLang="zh-CN" sz="2000" b="1" dirty="0" smtClean="0">
                <a:ea typeface="SimSun" pitchFamily="2" charset="-122"/>
              </a:rPr>
              <a:t>?</a:t>
            </a:r>
          </a:p>
          <a:p>
            <a:pPr marL="457200" lvl="1" indent="0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defRPr/>
            </a:pPr>
            <a:endParaRPr lang="en-US" altLang="zh-CN" sz="2000" b="1" dirty="0" smtClean="0">
              <a:ea typeface="SimSun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457200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mn-MN" sz="3200" b="1" dirty="0" smtClean="0">
                <a:solidFill>
                  <a:srgbClr val="333399"/>
                </a:solidFill>
              </a:rPr>
              <a:t>Бид юу мэдэхийг хүсч байна</a:t>
            </a:r>
            <a:r>
              <a:rPr lang="en-US" sz="3200" b="1" dirty="0" smtClean="0">
                <a:solidFill>
                  <a:srgbClr val="333399"/>
                </a:solidFill>
              </a:rPr>
              <a:t>?</a:t>
            </a:r>
            <a:endParaRPr lang="en-US" sz="3200" b="1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28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233488"/>
            <a:ext cx="8077200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endParaRPr lang="en-GB" altLang="zh-CN" sz="2400" b="1" dirty="0" smtClean="0">
              <a:ea typeface="SimSun" pitchFamily="2" charset="-122"/>
            </a:endParaRPr>
          </a:p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2400" b="1" dirty="0">
                <a:solidFill>
                  <a:schemeClr val="bg1">
                    <a:lumMod val="65000"/>
                  </a:schemeClr>
                </a:solidFill>
                <a:ea typeface="SimSun" pitchFamily="2" charset="-122"/>
              </a:rPr>
              <a:t>Танилцуулга: Бид юу мэдэхийг хүсч байна?</a:t>
            </a:r>
          </a:p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2400" b="1" dirty="0">
                <a:solidFill>
                  <a:schemeClr val="accent2">
                    <a:lumMod val="75000"/>
                  </a:schemeClr>
                </a:solidFill>
                <a:ea typeface="SimSun" pitchFamily="2" charset="-122"/>
              </a:rPr>
              <a:t>ТХЗ-ийн зарим нэг үзүүлэлтүүд: Үндсэн ойлголт</a:t>
            </a:r>
          </a:p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2400" b="1" dirty="0">
                <a:solidFill>
                  <a:schemeClr val="bg1">
                    <a:lumMod val="65000"/>
                  </a:schemeClr>
                </a:solidFill>
                <a:ea typeface="SimSun" pitchFamily="2" charset="-122"/>
              </a:rPr>
              <a:t>Зохистой хөдөлмөрийн үзүүлэлтүүд</a:t>
            </a:r>
          </a:p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2400" b="1" dirty="0">
                <a:solidFill>
                  <a:schemeClr val="bg1">
                    <a:lumMod val="65000"/>
                  </a:schemeClr>
                </a:solidFill>
                <a:ea typeface="SimSun" pitchFamily="2" charset="-122"/>
              </a:rPr>
              <a:t>Онлайн мэдээллийг авч ашиглах нь</a:t>
            </a:r>
          </a:p>
        </p:txBody>
      </p:sp>
      <p:pic>
        <p:nvPicPr>
          <p:cNvPr id="3077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6403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199" y="1375023"/>
            <a:ext cx="8609013" cy="5416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2000" b="1" dirty="0" smtClean="0">
                <a:ea typeface="SimSun" pitchFamily="2" charset="-122"/>
              </a:rPr>
              <a:t>Тодорхойлолт</a:t>
            </a:r>
            <a:r>
              <a:rPr lang="en-US" altLang="zh-CN" sz="2000" b="1" dirty="0" smtClean="0">
                <a:ea typeface="SimSun" pitchFamily="2" charset="-122"/>
              </a:rPr>
              <a:t> – ‘</a:t>
            </a:r>
            <a:r>
              <a:rPr lang="mn-MN" altLang="zh-CN" sz="2000" b="1" dirty="0" smtClean="0">
                <a:ea typeface="SimSun" pitchFamily="2" charset="-122"/>
              </a:rPr>
              <a:t>нийгмийн хамгаалал</a:t>
            </a:r>
            <a:r>
              <a:rPr lang="en-US" altLang="zh-CN" sz="2000" b="1" dirty="0" smtClean="0">
                <a:ea typeface="SimSun" pitchFamily="2" charset="-122"/>
              </a:rPr>
              <a:t>’: </a:t>
            </a:r>
            <a:r>
              <a:rPr lang="mn-MN" altLang="zh-CN" sz="2000" b="1" dirty="0" smtClean="0">
                <a:solidFill>
                  <a:srgbClr val="FF0000"/>
                </a:solidFill>
                <a:ea typeface="SimSun" pitchFamily="2" charset="-122"/>
              </a:rPr>
              <a:t>Нийгмийн </a:t>
            </a:r>
            <a:r>
              <a:rPr lang="mn-MN" altLang="zh-CN" sz="2000" b="1" dirty="0" smtClean="0">
                <a:solidFill>
                  <a:srgbClr val="FF0000"/>
                </a:solidFill>
                <a:ea typeface="SimSun" pitchFamily="2" charset="-122"/>
              </a:rPr>
              <a:t>хамгааллын бодлогод </a:t>
            </a:r>
            <a:r>
              <a:rPr lang="mn-MN" altLang="zh-CN" sz="2000" b="1" dirty="0" smtClean="0">
                <a:ea typeface="SimSun" pitchFamily="2" charset="-122"/>
              </a:rPr>
              <a:t>нийгмийн </a:t>
            </a:r>
            <a:r>
              <a:rPr lang="mn-MN" altLang="zh-CN" sz="2000" b="1" dirty="0" smtClean="0">
                <a:ea typeface="SimSun" pitchFamily="2" charset="-122"/>
              </a:rPr>
              <a:t>даатгал, хөдөлмөр эрхлэлтийн баталгаа, нийгмийн халамж, бүх нийтийг хамарсан тусламж, бэлэн мөнгө тараах зэрэг бодлогын арга хэмжээг багтаана.</a:t>
            </a:r>
          </a:p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2000" b="1" dirty="0" smtClean="0">
                <a:ea typeface="SimSun" pitchFamily="2" charset="-122"/>
              </a:rPr>
              <a:t>Нийгмийн хамгааллын хэлбэрүүд</a:t>
            </a:r>
            <a:r>
              <a:rPr lang="en-US" altLang="zh-CN" sz="2000" b="1" dirty="0" smtClean="0">
                <a:ea typeface="SimSun" pitchFamily="2" charset="-122"/>
              </a:rPr>
              <a:t>: 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2000" dirty="0" smtClean="0">
                <a:ea typeface="SimSun" pitchFamily="2" charset="-122"/>
              </a:rPr>
              <a:t>Эрүүл мэндийн үйлчилгээ</a:t>
            </a:r>
            <a:r>
              <a:rPr lang="en-US" altLang="zh-CN" sz="2000" dirty="0" smtClean="0">
                <a:ea typeface="SimSun" pitchFamily="2" charset="-122"/>
              </a:rPr>
              <a:t>, </a:t>
            </a:r>
            <a:r>
              <a:rPr lang="mn-MN" altLang="zh-CN" sz="2000" dirty="0" smtClean="0">
                <a:ea typeface="SimSun" pitchFamily="2" charset="-122"/>
              </a:rPr>
              <a:t>өвчлөл</a:t>
            </a:r>
            <a:endParaRPr lang="en-US" altLang="zh-CN" sz="2000" dirty="0" smtClean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2000" dirty="0" smtClean="0">
                <a:ea typeface="SimSun" pitchFamily="2" charset="-122"/>
              </a:rPr>
              <a:t>Ажилгүйдэл</a:t>
            </a:r>
            <a:endParaRPr lang="en-US" altLang="zh-CN" sz="2000" dirty="0" smtClean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2000" dirty="0" smtClean="0">
                <a:ea typeface="SimSun" pitchFamily="2" charset="-122"/>
              </a:rPr>
              <a:t>Өндөр нас</a:t>
            </a:r>
            <a:endParaRPr lang="en-US" altLang="zh-CN" sz="2000" dirty="0" smtClean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2000" dirty="0" smtClean="0">
                <a:ea typeface="SimSun" pitchFamily="2" charset="-122"/>
              </a:rPr>
              <a:t>Ослын даатгал</a:t>
            </a:r>
            <a:endParaRPr lang="en-US" altLang="zh-CN" sz="2000" dirty="0" smtClean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2000" dirty="0" smtClean="0">
                <a:ea typeface="SimSun" pitchFamily="2" charset="-122"/>
              </a:rPr>
              <a:t>Гэр бүл</a:t>
            </a:r>
            <a:endParaRPr lang="en-US" altLang="zh-CN" sz="2000" dirty="0" smtClean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2000" dirty="0">
                <a:ea typeface="SimSun" pitchFamily="2" charset="-122"/>
              </a:rPr>
              <a:t>Жирэмсний </a:t>
            </a:r>
            <a:r>
              <a:rPr lang="mn-MN" altLang="zh-CN" sz="2000" dirty="0" smtClean="0">
                <a:ea typeface="SimSun" pitchFamily="2" charset="-122"/>
              </a:rPr>
              <a:t>тэтгэмж, үйлчилгээ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2000" dirty="0" smtClean="0">
                <a:ea typeface="SimSun" pitchFamily="2" charset="-122"/>
              </a:rPr>
              <a:t>Хөгжлийн бэрхшээл</a:t>
            </a:r>
            <a:r>
              <a:rPr lang="en-US" altLang="zh-CN" sz="2000" dirty="0" smtClean="0">
                <a:ea typeface="SimSun" pitchFamily="2" charset="-122"/>
              </a:rPr>
              <a:t>, </a:t>
            </a:r>
            <a:r>
              <a:rPr lang="mn-MN" altLang="zh-CN" sz="2000" dirty="0" smtClean="0">
                <a:ea typeface="SimSun" pitchFamily="2" charset="-122"/>
              </a:rPr>
              <a:t>тэжээгчээ алдах</a:t>
            </a:r>
            <a:endParaRPr lang="en-US" altLang="zh-CN" sz="2000" dirty="0" smtClean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endParaRPr lang="en-US" altLang="zh-CN" sz="2000" dirty="0" smtClean="0">
              <a:ea typeface="SimSun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457200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mn-MN" sz="3200" b="1" dirty="0" smtClean="0">
                <a:solidFill>
                  <a:srgbClr val="333399"/>
                </a:solidFill>
              </a:rPr>
              <a:t>Нийгмийн хамгаалал</a:t>
            </a:r>
            <a:r>
              <a:rPr lang="en-US" sz="3200" b="1" dirty="0" smtClean="0">
                <a:solidFill>
                  <a:srgbClr val="333399"/>
                </a:solidFill>
              </a:rPr>
              <a:t> (</a:t>
            </a:r>
            <a:r>
              <a:rPr lang="mn-MN" sz="3200" b="1" dirty="0" smtClean="0">
                <a:solidFill>
                  <a:srgbClr val="333399"/>
                </a:solidFill>
              </a:rPr>
              <a:t>ЗХ</a:t>
            </a:r>
            <a:r>
              <a:rPr lang="en-US" sz="3200" b="1" dirty="0" smtClean="0">
                <a:solidFill>
                  <a:srgbClr val="333399"/>
                </a:solidFill>
              </a:rPr>
              <a:t>/</a:t>
            </a:r>
            <a:r>
              <a:rPr lang="mn-MN" sz="3200" b="1" dirty="0" smtClean="0">
                <a:solidFill>
                  <a:srgbClr val="333399"/>
                </a:solidFill>
              </a:rPr>
              <a:t>ТХЗ</a:t>
            </a:r>
            <a:r>
              <a:rPr lang="en-US" sz="3200" b="1" dirty="0" smtClean="0">
                <a:solidFill>
                  <a:srgbClr val="333399"/>
                </a:solidFill>
              </a:rPr>
              <a:t>1)</a:t>
            </a:r>
            <a:endParaRPr lang="en-US" sz="3200" b="1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687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199" y="1052736"/>
            <a:ext cx="8609013" cy="5788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endParaRPr lang="en-US" altLang="zh-CN" sz="1800" dirty="0" smtClean="0">
              <a:ea typeface="SimSun" pitchFamily="2" charset="-122"/>
            </a:endParaRPr>
          </a:p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1800" b="1" dirty="0" smtClean="0">
                <a:ea typeface="SimSun" pitchFamily="2" charset="-122"/>
              </a:rPr>
              <a:t>Тодорхойлолт</a:t>
            </a:r>
            <a:r>
              <a:rPr lang="en-US" altLang="zh-CN" sz="1800" b="1" dirty="0" smtClean="0">
                <a:ea typeface="SimSun" pitchFamily="2" charset="-122"/>
              </a:rPr>
              <a:t> – ‘</a:t>
            </a:r>
            <a:r>
              <a:rPr lang="mn-MN" altLang="zh-CN" sz="1800" b="1" dirty="0" smtClean="0">
                <a:ea typeface="SimSun" pitchFamily="2" charset="-122"/>
              </a:rPr>
              <a:t>хамрах хүрээ</a:t>
            </a:r>
            <a:r>
              <a:rPr lang="en-US" altLang="zh-CN" sz="1800" b="1" dirty="0" smtClean="0">
                <a:ea typeface="SimSun" pitchFamily="2" charset="-122"/>
              </a:rPr>
              <a:t>’: </a:t>
            </a:r>
            <a:r>
              <a:rPr lang="mn-MN" altLang="zh-CN" sz="1800" b="1" dirty="0">
                <a:ea typeface="SimSun" pitchFamily="2" charset="-122"/>
              </a:rPr>
              <a:t>Х</a:t>
            </a:r>
            <a:r>
              <a:rPr lang="mn-MN" altLang="zh-CN" sz="1800" b="1" dirty="0" smtClean="0">
                <a:ea typeface="SimSun" pitchFamily="2" charset="-122"/>
              </a:rPr>
              <a:t>амрах хүрээг </a:t>
            </a:r>
            <a:r>
              <a:rPr lang="mn-MN" altLang="zh-CN" sz="1800" b="1" dirty="0" smtClean="0">
                <a:solidFill>
                  <a:srgbClr val="FF0000"/>
                </a:solidFill>
                <a:ea typeface="SimSun" pitchFamily="2" charset="-122"/>
              </a:rPr>
              <a:t>үр </a:t>
            </a:r>
            <a:r>
              <a:rPr lang="mn-MN" altLang="zh-CN" sz="1800" b="1" dirty="0">
                <a:solidFill>
                  <a:srgbClr val="FF0000"/>
                </a:solidFill>
                <a:ea typeface="SimSun" pitchFamily="2" charset="-122"/>
              </a:rPr>
              <a:t>дүнтэй</a:t>
            </a:r>
            <a:r>
              <a:rPr lang="mn-MN" altLang="zh-CN" sz="1800" b="1" dirty="0">
                <a:ea typeface="SimSun" pitchFamily="2" charset="-122"/>
              </a:rPr>
              <a:t>  </a:t>
            </a:r>
            <a:r>
              <a:rPr lang="en-US" altLang="zh-CN" sz="1800" b="1" dirty="0" smtClean="0">
                <a:ea typeface="SimSun" pitchFamily="2" charset="-122"/>
              </a:rPr>
              <a:t>(</a:t>
            </a:r>
            <a:r>
              <a:rPr lang="mn-MN" altLang="zh-CN" sz="1800" b="1" dirty="0" smtClean="0">
                <a:ea typeface="SimSun" pitchFamily="2" charset="-122"/>
              </a:rPr>
              <a:t>хуулийн хамрах хүрээтэй харьцуулахад</a:t>
            </a:r>
            <a:r>
              <a:rPr lang="en-US" altLang="zh-CN" sz="1800" b="1" dirty="0" smtClean="0">
                <a:ea typeface="SimSun" pitchFamily="2" charset="-122"/>
              </a:rPr>
              <a:t>)</a:t>
            </a:r>
            <a:r>
              <a:rPr lang="mn-MN" altLang="zh-CN" sz="1800" b="1" dirty="0" smtClean="0">
                <a:ea typeface="SimSun" pitchFamily="2" charset="-122"/>
              </a:rPr>
              <a:t> тооцох нь чухал. Хуулийн хүрээнд тэтгэвэр, тэтгэмж, </a:t>
            </a:r>
            <a:r>
              <a:rPr lang="mn-MN" altLang="zh-CN" sz="1800" b="1" dirty="0" smtClean="0">
                <a:ea typeface="SimSun" pitchFamily="2" charset="-122"/>
              </a:rPr>
              <a:t>нийгмийн </a:t>
            </a:r>
            <a:r>
              <a:rPr lang="mn-MN" altLang="zh-CN" sz="1800" b="1" dirty="0" smtClean="0">
                <a:ea typeface="SimSun" pitchFamily="2" charset="-122"/>
              </a:rPr>
              <a:t>үйлчилгээ </a:t>
            </a:r>
            <a:r>
              <a:rPr lang="mn-MN" altLang="zh-CN" sz="1800" b="1" dirty="0" smtClean="0">
                <a:ea typeface="SimSun" pitchFamily="2" charset="-122"/>
              </a:rPr>
              <a:t>авах ёстой хүмүүсээс авч байгаа хүмүүсийн хувь хэмжээ. Нийгмийн хамгааллын </a:t>
            </a:r>
            <a:r>
              <a:rPr lang="mn-MN" altLang="zh-CN" sz="1800" b="1" dirty="0" smtClean="0">
                <a:ea typeface="SimSun" pitchFamily="2" charset="-122"/>
              </a:rPr>
              <a:t>арга </a:t>
            </a:r>
            <a:r>
              <a:rPr lang="mn-MN" altLang="zh-CN" sz="1800" b="1" dirty="0" smtClean="0">
                <a:ea typeface="SimSun" pitchFamily="2" charset="-122"/>
              </a:rPr>
              <a:t>хэмжээний хувьд тодорхой нөхцөл </a:t>
            </a:r>
            <a:r>
              <a:rPr lang="en-US" altLang="zh-CN" sz="1800" b="1" dirty="0" smtClean="0">
                <a:ea typeface="SimSun" pitchFamily="2" charset="-122"/>
              </a:rPr>
              <a:t>(</a:t>
            </a:r>
            <a:r>
              <a:rPr lang="mn-MN" altLang="zh-CN" sz="1800" b="1" dirty="0" smtClean="0">
                <a:ea typeface="SimSun" pitchFamily="2" charset="-122"/>
              </a:rPr>
              <a:t>тухайлбал, ажилгүйдэл, өндөр нас, өвчин, гэмтэл, хүүхэд төрүүлэх гэх мэт</a:t>
            </a:r>
            <a:r>
              <a:rPr lang="en-US" altLang="zh-CN" sz="1800" b="1" dirty="0" smtClean="0">
                <a:ea typeface="SimSun" pitchFamily="2" charset="-122"/>
              </a:rPr>
              <a:t>)</a:t>
            </a:r>
            <a:r>
              <a:rPr lang="mn-MN" altLang="zh-CN" sz="1800" b="1" dirty="0" smtClean="0">
                <a:ea typeface="SimSun" pitchFamily="2" charset="-122"/>
              </a:rPr>
              <a:t> үүсээд тэтгэвэр</a:t>
            </a:r>
            <a:r>
              <a:rPr lang="mn-MN" altLang="zh-CN" sz="1800" b="1" dirty="0">
                <a:ea typeface="SimSun" pitchFamily="2" charset="-122"/>
              </a:rPr>
              <a:t>, тэтгэмж, </a:t>
            </a:r>
            <a:r>
              <a:rPr lang="mn-MN" altLang="zh-CN" sz="1800" b="1" dirty="0" smtClean="0">
                <a:ea typeface="SimSun" pitchFamily="2" charset="-122"/>
              </a:rPr>
              <a:t>үйлчилгээ </a:t>
            </a:r>
            <a:r>
              <a:rPr lang="mn-MN" altLang="zh-CN" sz="1800" b="1" dirty="0">
                <a:ea typeface="SimSun" pitchFamily="2" charset="-122"/>
              </a:rPr>
              <a:t>авч буй </a:t>
            </a:r>
            <a:r>
              <a:rPr lang="mn-MN" altLang="zh-CN" sz="1800" b="1" dirty="0" smtClean="0">
                <a:ea typeface="SimSun" pitchFamily="2" charset="-122"/>
              </a:rPr>
              <a:t>хүмүүсийн хувь хэмжээ</a:t>
            </a:r>
          </a:p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1800" b="1" dirty="0" smtClean="0">
                <a:ea typeface="SimSun" pitchFamily="2" charset="-122"/>
              </a:rPr>
              <a:t>Дараахь асуудлуудыг харгалзаж үзнэ.</a:t>
            </a:r>
            <a:endParaRPr lang="en-US" altLang="zh-CN" sz="1800" b="1" dirty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1800" b="1" dirty="0" smtClean="0">
                <a:ea typeface="SimSun" pitchFamily="2" charset="-122"/>
              </a:rPr>
              <a:t>Тухайн улс нийгмийн хамгааллын ямар тогтолцоотой болохыг сайтар ойлгох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1800" b="1" dirty="0" smtClean="0">
                <a:ea typeface="SimSun" pitchFamily="2" charset="-122"/>
              </a:rPr>
              <a:t>Хэн авах ёстой вэ – Хүн амыг бүхэлд нь </a:t>
            </a:r>
            <a:r>
              <a:rPr lang="mn-MN" altLang="zh-CN" sz="1800" b="1" dirty="0" smtClean="0">
                <a:ea typeface="SimSun" pitchFamily="2" charset="-122"/>
              </a:rPr>
              <a:t>хамрах уу</a:t>
            </a:r>
            <a:endParaRPr lang="en-US" altLang="zh-CN" sz="1800" b="1" dirty="0" smtClean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1800" b="1" dirty="0" smtClean="0">
                <a:ea typeface="SimSun" pitchFamily="2" charset="-122"/>
              </a:rPr>
              <a:t>Нийгмийн хамгааллын хууль тогтоомжийг хэрэгжүүлэх арга хэмжээ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mn-MN" altLang="zh-CN" sz="1800" b="1" dirty="0" smtClean="0">
                <a:ea typeface="SimSun" pitchFamily="2" charset="-122"/>
              </a:rPr>
              <a:t>Хамрах хүрээг </a:t>
            </a:r>
            <a:r>
              <a:rPr lang="mn-MN" altLang="zh-CN" sz="1800" b="1" dirty="0" smtClean="0">
                <a:solidFill>
                  <a:srgbClr val="FF0000"/>
                </a:solidFill>
                <a:ea typeface="SimSun" pitchFamily="2" charset="-122"/>
              </a:rPr>
              <a:t>хангалттай, үр </a:t>
            </a:r>
            <a:r>
              <a:rPr lang="mn-MN" altLang="zh-CN" sz="1800" b="1" dirty="0" smtClean="0">
                <a:solidFill>
                  <a:srgbClr val="FF0000"/>
                </a:solidFill>
                <a:ea typeface="SimSun" pitchFamily="2" charset="-122"/>
              </a:rPr>
              <a:t>дүнтэй </a:t>
            </a:r>
            <a:r>
              <a:rPr lang="mn-MN" altLang="zh-CN" sz="1800" b="1" dirty="0" smtClean="0">
                <a:ea typeface="SimSun" pitchFamily="2" charset="-122"/>
              </a:rPr>
              <a:t>байлгах түвшинг тогтоох </a:t>
            </a:r>
            <a:r>
              <a:rPr lang="en-US" altLang="zh-CN" sz="1800" b="1" dirty="0" smtClean="0">
                <a:ea typeface="SimSun" pitchFamily="2" charset="-122"/>
              </a:rPr>
              <a:t>(</a:t>
            </a:r>
            <a:r>
              <a:rPr lang="mn-MN" altLang="zh-CN" sz="1800" b="1" dirty="0" smtClean="0">
                <a:ea typeface="SimSun" pitchFamily="2" charset="-122"/>
              </a:rPr>
              <a:t>дундаж орлого, цалингийн доод хэмжээ, ядуурлын шугам зэргийг харгалзана</a:t>
            </a:r>
            <a:r>
              <a:rPr lang="en-US" altLang="zh-CN" sz="1800" b="1" dirty="0" smtClean="0">
                <a:ea typeface="SimSun" pitchFamily="2" charset="-122"/>
              </a:rPr>
              <a:t>).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endParaRPr lang="en-US" altLang="zh-CN" sz="1800" b="1" dirty="0" smtClean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endParaRPr lang="en-GB" altLang="zh-CN" sz="1800" b="1" dirty="0">
              <a:ea typeface="SimSun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457200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mn-MN" sz="3200" b="1" dirty="0">
                <a:solidFill>
                  <a:srgbClr val="333399"/>
                </a:solidFill>
              </a:rPr>
              <a:t>Нийгмийн хамгаалал</a:t>
            </a:r>
            <a:r>
              <a:rPr lang="en-US" sz="3200" b="1" dirty="0">
                <a:solidFill>
                  <a:srgbClr val="333399"/>
                </a:solidFill>
              </a:rPr>
              <a:t> (</a:t>
            </a:r>
            <a:r>
              <a:rPr lang="mn-MN" sz="3200" b="1" dirty="0">
                <a:solidFill>
                  <a:srgbClr val="333399"/>
                </a:solidFill>
              </a:rPr>
              <a:t>ЗХ</a:t>
            </a:r>
            <a:r>
              <a:rPr lang="en-US" sz="3200" b="1" dirty="0">
                <a:solidFill>
                  <a:srgbClr val="333399"/>
                </a:solidFill>
              </a:rPr>
              <a:t>/</a:t>
            </a:r>
            <a:r>
              <a:rPr lang="mn-MN" sz="3200" b="1" dirty="0">
                <a:solidFill>
                  <a:srgbClr val="333399"/>
                </a:solidFill>
              </a:rPr>
              <a:t>ТХЗ</a:t>
            </a:r>
            <a:r>
              <a:rPr lang="en-US" sz="3200" b="1" dirty="0" smtClean="0">
                <a:solidFill>
                  <a:srgbClr val="333399"/>
                </a:solidFill>
              </a:rPr>
              <a:t>1)</a:t>
            </a:r>
            <a:endParaRPr lang="en-US" sz="3200" b="1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47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199" y="1052736"/>
            <a:ext cx="8609013" cy="2195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endParaRPr lang="en-US" altLang="zh-CN" sz="2000" dirty="0" smtClean="0">
              <a:ea typeface="SimSun" pitchFamily="2" charset="-122"/>
            </a:endParaRPr>
          </a:p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2000" b="1" dirty="0" smtClean="0">
                <a:ea typeface="SimSun" pitchFamily="2" charset="-122"/>
              </a:rPr>
              <a:t>Жишээ</a:t>
            </a:r>
            <a:r>
              <a:rPr lang="en-US" altLang="zh-CN" sz="2000" b="1" dirty="0" smtClean="0">
                <a:ea typeface="SimSun" pitchFamily="2" charset="-122"/>
              </a:rPr>
              <a:t>: </a:t>
            </a:r>
            <a:r>
              <a:rPr lang="mn-MN" altLang="zh-CN" sz="2000" b="1" dirty="0" smtClean="0">
                <a:ea typeface="SimSun" pitchFamily="2" charset="-122"/>
              </a:rPr>
              <a:t>Ажилгүйдлийн тэтгэмж</a:t>
            </a:r>
            <a:endParaRPr lang="en-US" altLang="zh-CN" sz="2000" b="1" dirty="0" smtClean="0">
              <a:ea typeface="SimSun" pitchFamily="2" charset="-122"/>
            </a:endParaRPr>
          </a:p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endParaRPr lang="en-US" altLang="zh-CN" sz="2000" b="1" dirty="0" smtClean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endParaRPr lang="en-US" altLang="zh-CN" sz="2000" b="1" dirty="0" smtClean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endParaRPr lang="en-GB" altLang="zh-CN" sz="2000" b="1" dirty="0">
              <a:ea typeface="SimSun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457200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mn-MN" sz="3200" b="1" dirty="0">
                <a:solidFill>
                  <a:srgbClr val="333399"/>
                </a:solidFill>
              </a:rPr>
              <a:t>Нийгмийн хамгаалал</a:t>
            </a:r>
            <a:r>
              <a:rPr lang="en-US" sz="3200" b="1" dirty="0">
                <a:solidFill>
                  <a:srgbClr val="333399"/>
                </a:solidFill>
              </a:rPr>
              <a:t> (</a:t>
            </a:r>
            <a:r>
              <a:rPr lang="mn-MN" sz="3200" b="1" dirty="0">
                <a:solidFill>
                  <a:srgbClr val="333399"/>
                </a:solidFill>
              </a:rPr>
              <a:t>ЗХ</a:t>
            </a:r>
            <a:r>
              <a:rPr lang="en-US" sz="3200" b="1" dirty="0">
                <a:solidFill>
                  <a:srgbClr val="333399"/>
                </a:solidFill>
              </a:rPr>
              <a:t>/</a:t>
            </a:r>
            <a:r>
              <a:rPr lang="mn-MN" sz="3200" b="1" dirty="0">
                <a:solidFill>
                  <a:srgbClr val="333399"/>
                </a:solidFill>
              </a:rPr>
              <a:t>ТХЗ</a:t>
            </a:r>
            <a:r>
              <a:rPr lang="en-US" sz="3200" b="1" dirty="0">
                <a:solidFill>
                  <a:srgbClr val="333399"/>
                </a:solidFill>
              </a:rPr>
              <a:t>1)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999" y="1988840"/>
            <a:ext cx="8101014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700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199" y="1052736"/>
            <a:ext cx="8609013" cy="2195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endParaRPr lang="en-US" altLang="zh-CN" sz="2000" dirty="0" smtClean="0">
              <a:ea typeface="SimSun" pitchFamily="2" charset="-122"/>
            </a:endParaRPr>
          </a:p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mn-MN" altLang="zh-CN" sz="2000" b="1" dirty="0" smtClean="0">
                <a:ea typeface="SimSun" pitchFamily="2" charset="-122"/>
              </a:rPr>
              <a:t>Жишээ</a:t>
            </a:r>
            <a:r>
              <a:rPr lang="en-US" altLang="zh-CN" sz="2000" b="1" dirty="0" smtClean="0">
                <a:ea typeface="SimSun" pitchFamily="2" charset="-122"/>
              </a:rPr>
              <a:t>: </a:t>
            </a:r>
            <a:r>
              <a:rPr lang="mn-MN" altLang="zh-CN" sz="2000" b="1" dirty="0" smtClean="0">
                <a:ea typeface="SimSun" pitchFamily="2" charset="-122"/>
              </a:rPr>
              <a:t>Ослын </a:t>
            </a:r>
            <a:r>
              <a:rPr lang="mn-MN" altLang="zh-CN" sz="2000" b="1" dirty="0" smtClean="0">
                <a:ea typeface="SimSun" pitchFamily="2" charset="-122"/>
              </a:rPr>
              <a:t>даатгал</a:t>
            </a:r>
            <a:endParaRPr lang="en-US" altLang="zh-CN" sz="2000" b="1" dirty="0" smtClean="0">
              <a:ea typeface="SimSun" pitchFamily="2" charset="-122"/>
            </a:endParaRPr>
          </a:p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endParaRPr lang="en-US" altLang="zh-CN" sz="2000" b="1" dirty="0" smtClean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endParaRPr lang="en-US" altLang="zh-CN" sz="2000" b="1" dirty="0" smtClean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endParaRPr lang="en-GB" altLang="zh-CN" sz="2000" b="1" dirty="0">
              <a:ea typeface="SimSun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457200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mn-MN" sz="3200" b="1" dirty="0">
                <a:solidFill>
                  <a:srgbClr val="333399"/>
                </a:solidFill>
              </a:rPr>
              <a:t>Нийгмийн хамгаалал</a:t>
            </a:r>
            <a:r>
              <a:rPr lang="en-US" sz="3200" b="1" dirty="0">
                <a:solidFill>
                  <a:srgbClr val="333399"/>
                </a:solidFill>
              </a:rPr>
              <a:t> (</a:t>
            </a:r>
            <a:r>
              <a:rPr lang="mn-MN" sz="3200" b="1" dirty="0">
                <a:solidFill>
                  <a:srgbClr val="333399"/>
                </a:solidFill>
              </a:rPr>
              <a:t>ЗХ</a:t>
            </a:r>
            <a:r>
              <a:rPr lang="en-US" sz="3200" b="1" dirty="0">
                <a:solidFill>
                  <a:srgbClr val="333399"/>
                </a:solidFill>
              </a:rPr>
              <a:t>/</a:t>
            </a:r>
            <a:r>
              <a:rPr lang="mn-MN" sz="3200" b="1" dirty="0">
                <a:solidFill>
                  <a:srgbClr val="333399"/>
                </a:solidFill>
              </a:rPr>
              <a:t>ТХЗ</a:t>
            </a:r>
            <a:r>
              <a:rPr lang="en-US" sz="3200" b="1" dirty="0">
                <a:solidFill>
                  <a:srgbClr val="333399"/>
                </a:solidFill>
              </a:rPr>
              <a:t>1)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399" y="1890936"/>
            <a:ext cx="7823201" cy="4778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787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3062</TotalTime>
  <Words>2302</Words>
  <Application>Microsoft Office PowerPoint</Application>
  <PresentationFormat>On-screen Show (4:3)</PresentationFormat>
  <Paragraphs>310</Paragraphs>
  <Slides>39</Slides>
  <Notes>37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52" baseType="lpstr">
      <vt:lpstr>宋体</vt:lpstr>
      <vt:lpstr>宋体</vt:lpstr>
      <vt:lpstr>Angsana New</vt:lpstr>
      <vt:lpstr>Arial</vt:lpstr>
      <vt:lpstr>Calibri</vt:lpstr>
      <vt:lpstr>Calibri Light</vt:lpstr>
      <vt:lpstr>Cambria Math</vt:lpstr>
      <vt:lpstr>Consolas</vt:lpstr>
      <vt:lpstr>Cordia New</vt:lpstr>
      <vt:lpstr>Gill Sans MT</vt:lpstr>
      <vt:lpstr>Wingdings</vt:lpstr>
      <vt:lpstr>Wingdings 3</vt:lpstr>
      <vt:lpstr>Office Theme</vt:lpstr>
      <vt:lpstr>ТХЗ ба Зохистой хөдөлмөрийн зарим нэг үзүүлэлтүүд: Тодорхойлолт ба Аргачлал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Баярлалаа</vt:lpstr>
    </vt:vector>
  </TitlesOfParts>
  <Company>Sky123.Org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Sky123.Org</dc:creator>
  <cp:lastModifiedBy>Bolormaa Purevsuren</cp:lastModifiedBy>
  <cp:revision>172</cp:revision>
  <cp:lastPrinted>2016-10-04T04:34:57Z</cp:lastPrinted>
  <dcterms:created xsi:type="dcterms:W3CDTF">2015-10-01T08:43:30Z</dcterms:created>
  <dcterms:modified xsi:type="dcterms:W3CDTF">2016-10-04T04:35:09Z</dcterms:modified>
</cp:coreProperties>
</file>